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801" r:id="rId3"/>
    <p:sldId id="802" r:id="rId4"/>
    <p:sldId id="288" r:id="rId5"/>
    <p:sldId id="289" r:id="rId6"/>
    <p:sldId id="285" r:id="rId7"/>
    <p:sldId id="286" r:id="rId8"/>
    <p:sldId id="287" r:id="rId9"/>
    <p:sldId id="284" r:id="rId10"/>
    <p:sldId id="265" r:id="rId11"/>
    <p:sldId id="257" r:id="rId12"/>
    <p:sldId id="258" r:id="rId13"/>
    <p:sldId id="259" r:id="rId14"/>
    <p:sldId id="260" r:id="rId15"/>
    <p:sldId id="261" r:id="rId16"/>
    <p:sldId id="263" r:id="rId17"/>
    <p:sldId id="264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8" r:id="rId30"/>
    <p:sldId id="279" r:id="rId31"/>
    <p:sldId id="280" r:id="rId32"/>
    <p:sldId id="281" r:id="rId33"/>
    <p:sldId id="277" r:id="rId34"/>
    <p:sldId id="282" r:id="rId35"/>
    <p:sldId id="283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803" r:id="rId46"/>
    <p:sldId id="804" r:id="rId47"/>
    <p:sldId id="805" r:id="rId48"/>
    <p:sldId id="806" r:id="rId49"/>
    <p:sldId id="807" r:id="rId50"/>
    <p:sldId id="808" r:id="rId51"/>
    <p:sldId id="809" r:id="rId52"/>
    <p:sldId id="810" r:id="rId53"/>
    <p:sldId id="846" r:id="rId54"/>
    <p:sldId id="844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1DE006-3A52-4610-B4D7-F66F7DEF4C92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FCE031C-D295-4C41-970F-815335F1961A}">
      <dgm:prSet phldrT="[Text]" phldr="0" custT="1"/>
      <dgm:spPr/>
      <dgm:t>
        <a:bodyPr/>
        <a:lstStyle/>
        <a:p>
          <a:r>
            <a:rPr lang="en-IN" sz="2400" dirty="0"/>
            <a:t>Decomposition Pattern</a:t>
          </a:r>
        </a:p>
      </dgm:t>
    </dgm:pt>
    <dgm:pt modelId="{1E7EE45B-2BFB-4D32-AF46-303CBDAF5152}" type="parTrans" cxnId="{572A67B7-54A5-42E3-9520-023994CFCBCE}">
      <dgm:prSet/>
      <dgm:spPr/>
      <dgm:t>
        <a:bodyPr/>
        <a:lstStyle/>
        <a:p>
          <a:endParaRPr lang="en-IN"/>
        </a:p>
      </dgm:t>
    </dgm:pt>
    <dgm:pt modelId="{39532746-6AEC-4472-A763-B058BEE51014}" type="sibTrans" cxnId="{572A67B7-54A5-42E3-9520-023994CFCBCE}">
      <dgm:prSet/>
      <dgm:spPr/>
      <dgm:t>
        <a:bodyPr/>
        <a:lstStyle/>
        <a:p>
          <a:endParaRPr lang="en-IN"/>
        </a:p>
      </dgm:t>
    </dgm:pt>
    <dgm:pt modelId="{7203C34D-3D88-4F82-AD86-416C165769D6}">
      <dgm:prSet phldrT="[Text]" phldr="0" custT="1"/>
      <dgm:spPr/>
      <dgm:t>
        <a:bodyPr/>
        <a:lstStyle/>
        <a:p>
          <a:r>
            <a:rPr lang="en-IN" sz="1400" dirty="0"/>
            <a:t>Decomposed by functional capabilities</a:t>
          </a:r>
        </a:p>
      </dgm:t>
    </dgm:pt>
    <dgm:pt modelId="{4801DE28-FF68-4A2D-AECF-9EADF6A16FE0}" type="parTrans" cxnId="{DA461366-EE01-4D2E-9FD6-CBDACB030B14}">
      <dgm:prSet/>
      <dgm:spPr/>
      <dgm:t>
        <a:bodyPr/>
        <a:lstStyle/>
        <a:p>
          <a:endParaRPr lang="en-IN"/>
        </a:p>
      </dgm:t>
    </dgm:pt>
    <dgm:pt modelId="{38970274-3D4C-46BF-8945-3E28449BA60B}" type="sibTrans" cxnId="{DA461366-EE01-4D2E-9FD6-CBDACB030B14}">
      <dgm:prSet/>
      <dgm:spPr/>
      <dgm:t>
        <a:bodyPr/>
        <a:lstStyle/>
        <a:p>
          <a:endParaRPr lang="en-IN"/>
        </a:p>
      </dgm:t>
    </dgm:pt>
    <dgm:pt modelId="{87A0DFD7-B346-4930-9B4B-7CF1F226A31A}">
      <dgm:prSet phldrT="[Text]" phldr="0"/>
      <dgm:spPr/>
      <dgm:t>
        <a:bodyPr/>
        <a:lstStyle/>
        <a:p>
          <a:r>
            <a:rPr lang="en-IN" b="1" dirty="0"/>
            <a:t>Context</a:t>
          </a:r>
        </a:p>
        <a:p>
          <a:r>
            <a:rPr lang="en-IN" dirty="0"/>
            <a:t> While Designing new automatic services for new application</a:t>
          </a:r>
        </a:p>
      </dgm:t>
    </dgm:pt>
    <dgm:pt modelId="{1C6E062F-CEFE-4B8E-890A-466ECCE095A9}" type="parTrans" cxnId="{471C0295-09A9-4197-BDF8-FD9235BC1E77}">
      <dgm:prSet/>
      <dgm:spPr/>
      <dgm:t>
        <a:bodyPr/>
        <a:lstStyle/>
        <a:p>
          <a:endParaRPr lang="en-IN"/>
        </a:p>
      </dgm:t>
    </dgm:pt>
    <dgm:pt modelId="{F200F105-F047-41FB-BDF4-3A7D3C32F9C6}" type="sibTrans" cxnId="{471C0295-09A9-4197-BDF8-FD9235BC1E77}">
      <dgm:prSet/>
      <dgm:spPr/>
      <dgm:t>
        <a:bodyPr/>
        <a:lstStyle/>
        <a:p>
          <a:endParaRPr lang="en-IN"/>
        </a:p>
      </dgm:t>
    </dgm:pt>
    <dgm:pt modelId="{8DEF2D51-EA23-4B95-ACB3-0D02A7BDC998}">
      <dgm:prSet phldrT="[Text]" phldr="0" custT="1"/>
      <dgm:spPr/>
      <dgm:t>
        <a:bodyPr/>
        <a:lstStyle/>
        <a:p>
          <a:r>
            <a:rPr lang="en-IN" sz="1400" dirty="0"/>
            <a:t>Decomposed by Domain (Domain Driven Design)</a:t>
          </a:r>
        </a:p>
      </dgm:t>
    </dgm:pt>
    <dgm:pt modelId="{D11E66CD-D78D-4FE5-9A7C-11533130704B}" type="parTrans" cxnId="{A1CFD6BB-5D0E-4E27-A299-3C45EDD76603}">
      <dgm:prSet/>
      <dgm:spPr/>
      <dgm:t>
        <a:bodyPr/>
        <a:lstStyle/>
        <a:p>
          <a:endParaRPr lang="en-IN"/>
        </a:p>
      </dgm:t>
    </dgm:pt>
    <dgm:pt modelId="{2451B14B-DD6A-4AA8-87EC-B4D845F0224E}" type="sibTrans" cxnId="{A1CFD6BB-5D0E-4E27-A299-3C45EDD76603}">
      <dgm:prSet/>
      <dgm:spPr/>
      <dgm:t>
        <a:bodyPr/>
        <a:lstStyle/>
        <a:p>
          <a:endParaRPr lang="en-IN"/>
        </a:p>
      </dgm:t>
    </dgm:pt>
    <dgm:pt modelId="{DBFCF579-4300-4792-A8A0-9EC377E4030C}">
      <dgm:prSet phldrT="[Text]" phldr="0" custT="1"/>
      <dgm:spPr/>
      <dgm:t>
        <a:bodyPr/>
        <a:lstStyle/>
        <a:p>
          <a:r>
            <a:rPr lang="en-IN" sz="1400" dirty="0"/>
            <a:t>Strangler Pattern</a:t>
          </a:r>
        </a:p>
      </dgm:t>
    </dgm:pt>
    <dgm:pt modelId="{670F10EB-3870-4537-A958-861E09FAE507}" type="parTrans" cxnId="{F5E56D7E-AF3D-45A2-BCCA-4041EE235D16}">
      <dgm:prSet/>
      <dgm:spPr/>
      <dgm:t>
        <a:bodyPr/>
        <a:lstStyle/>
        <a:p>
          <a:endParaRPr lang="en-IN"/>
        </a:p>
      </dgm:t>
    </dgm:pt>
    <dgm:pt modelId="{F644922D-8B6D-466A-811A-78C7956429E7}" type="sibTrans" cxnId="{F5E56D7E-AF3D-45A2-BCCA-4041EE235D16}">
      <dgm:prSet/>
      <dgm:spPr/>
      <dgm:t>
        <a:bodyPr/>
        <a:lstStyle/>
        <a:p>
          <a:endParaRPr lang="en-IN"/>
        </a:p>
      </dgm:t>
    </dgm:pt>
    <dgm:pt modelId="{FD35076C-F6CB-4B40-B109-0CFDB4B2DF57}">
      <dgm:prSet phldrT="[Text]" phldr="0"/>
      <dgm:spPr/>
      <dgm:t>
        <a:bodyPr/>
        <a:lstStyle/>
        <a:p>
          <a:r>
            <a:rPr lang="en-IN" b="1" dirty="0"/>
            <a:t>Context</a:t>
          </a:r>
        </a:p>
        <a:p>
          <a:r>
            <a:rPr lang="en-IN" dirty="0"/>
            <a:t>While refactoring large , legacy application</a:t>
          </a:r>
        </a:p>
      </dgm:t>
    </dgm:pt>
    <dgm:pt modelId="{71936896-CC4E-4D5D-9173-44A595989CD9}" type="parTrans" cxnId="{099E4C09-C530-459E-B6C2-6EF60286AF6C}">
      <dgm:prSet/>
      <dgm:spPr/>
      <dgm:t>
        <a:bodyPr/>
        <a:lstStyle/>
        <a:p>
          <a:endParaRPr lang="en-IN"/>
        </a:p>
      </dgm:t>
    </dgm:pt>
    <dgm:pt modelId="{4F39BE7D-FA6E-48BD-BE7E-BC444F64CE06}" type="sibTrans" cxnId="{099E4C09-C530-459E-B6C2-6EF60286AF6C}">
      <dgm:prSet/>
      <dgm:spPr/>
    </dgm:pt>
    <dgm:pt modelId="{429C30DD-C112-4769-8758-2DD2536C7AE2}">
      <dgm:prSet phldrT="[Text]" phldr="0"/>
      <dgm:spPr/>
      <dgm:t>
        <a:bodyPr/>
        <a:lstStyle/>
        <a:p>
          <a:r>
            <a:rPr lang="en-IN" b="1" dirty="0"/>
            <a:t>Context</a:t>
          </a:r>
        </a:p>
        <a:p>
          <a:r>
            <a:rPr lang="en-IN" dirty="0"/>
            <a:t> While Designing common functional services that are used across a sub domain.</a:t>
          </a:r>
        </a:p>
      </dgm:t>
    </dgm:pt>
    <dgm:pt modelId="{0D525BDB-28E8-466E-8B7C-0AE376F8B998}" type="parTrans" cxnId="{A0A4C820-49A5-41C8-98B3-C354607B1FDB}">
      <dgm:prSet/>
      <dgm:spPr/>
      <dgm:t>
        <a:bodyPr/>
        <a:lstStyle/>
        <a:p>
          <a:endParaRPr lang="en-IN"/>
        </a:p>
      </dgm:t>
    </dgm:pt>
    <dgm:pt modelId="{6A6FFF95-579F-42EF-AF48-0DCAC0C7FDBF}" type="sibTrans" cxnId="{A0A4C820-49A5-41C8-98B3-C354607B1FDB}">
      <dgm:prSet/>
      <dgm:spPr/>
      <dgm:t>
        <a:bodyPr/>
        <a:lstStyle/>
        <a:p>
          <a:endParaRPr lang="en-IN"/>
        </a:p>
      </dgm:t>
    </dgm:pt>
    <dgm:pt modelId="{8A42C220-8956-4E23-AE62-11C76714768D}" type="pres">
      <dgm:prSet presAssocID="{2B1DE006-3A52-4610-B4D7-F66F7DEF4C92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9C875A1-8F65-400D-B984-B78D27E0A7BC}" type="pres">
      <dgm:prSet presAssocID="{CFCE031C-D295-4C41-970F-815335F1961A}" presName="vertOne" presStyleCnt="0"/>
      <dgm:spPr/>
    </dgm:pt>
    <dgm:pt modelId="{33AD7CEA-191A-4507-9B9E-3394A2E29BC7}" type="pres">
      <dgm:prSet presAssocID="{CFCE031C-D295-4C41-970F-815335F1961A}" presName="txOne" presStyleLbl="node0" presStyleIdx="0" presStyleCnt="1">
        <dgm:presLayoutVars>
          <dgm:chPref val="3"/>
        </dgm:presLayoutVars>
      </dgm:prSet>
      <dgm:spPr/>
    </dgm:pt>
    <dgm:pt modelId="{62C5BF4F-BD68-4AF0-BE31-3476862765E4}" type="pres">
      <dgm:prSet presAssocID="{CFCE031C-D295-4C41-970F-815335F1961A}" presName="parTransOne" presStyleCnt="0"/>
      <dgm:spPr/>
    </dgm:pt>
    <dgm:pt modelId="{0D1D5126-12B9-4E35-9B38-96117F534D52}" type="pres">
      <dgm:prSet presAssocID="{CFCE031C-D295-4C41-970F-815335F1961A}" presName="horzOne" presStyleCnt="0"/>
      <dgm:spPr/>
    </dgm:pt>
    <dgm:pt modelId="{B6AD704D-8E46-4AF8-9396-7D0E0DD52AD7}" type="pres">
      <dgm:prSet presAssocID="{7203C34D-3D88-4F82-AD86-416C165769D6}" presName="vertTwo" presStyleCnt="0"/>
      <dgm:spPr/>
    </dgm:pt>
    <dgm:pt modelId="{415A7E3D-C764-4D59-8B8E-8E274EA87E70}" type="pres">
      <dgm:prSet presAssocID="{7203C34D-3D88-4F82-AD86-416C165769D6}" presName="txTwo" presStyleLbl="node2" presStyleIdx="0" presStyleCnt="3">
        <dgm:presLayoutVars>
          <dgm:chPref val="3"/>
        </dgm:presLayoutVars>
      </dgm:prSet>
      <dgm:spPr/>
    </dgm:pt>
    <dgm:pt modelId="{CBE8D7BF-FB2C-4C98-B744-CBC39AAFE215}" type="pres">
      <dgm:prSet presAssocID="{7203C34D-3D88-4F82-AD86-416C165769D6}" presName="parTransTwo" presStyleCnt="0"/>
      <dgm:spPr/>
    </dgm:pt>
    <dgm:pt modelId="{ADF9D9AC-0877-4D0C-8074-79F0437BB5EB}" type="pres">
      <dgm:prSet presAssocID="{7203C34D-3D88-4F82-AD86-416C165769D6}" presName="horzTwo" presStyleCnt="0"/>
      <dgm:spPr/>
    </dgm:pt>
    <dgm:pt modelId="{A8F6D330-8AD8-4B40-8801-13AAA5D94869}" type="pres">
      <dgm:prSet presAssocID="{87A0DFD7-B346-4930-9B4B-7CF1F226A31A}" presName="vertThree" presStyleCnt="0"/>
      <dgm:spPr/>
    </dgm:pt>
    <dgm:pt modelId="{3FE67048-9BCF-4060-86ED-8136E3EA1912}" type="pres">
      <dgm:prSet presAssocID="{87A0DFD7-B346-4930-9B4B-7CF1F226A31A}" presName="txThree" presStyleLbl="node3" presStyleIdx="0" presStyleCnt="3" custLinFactNeighborX="525" custLinFactNeighborY="2395">
        <dgm:presLayoutVars>
          <dgm:chPref val="3"/>
        </dgm:presLayoutVars>
      </dgm:prSet>
      <dgm:spPr/>
    </dgm:pt>
    <dgm:pt modelId="{550B1F50-E5A9-4B8B-B92C-FDF12207368A}" type="pres">
      <dgm:prSet presAssocID="{87A0DFD7-B346-4930-9B4B-7CF1F226A31A}" presName="horzThree" presStyleCnt="0"/>
      <dgm:spPr/>
    </dgm:pt>
    <dgm:pt modelId="{6CCF3B21-B1B2-4849-9307-C6A94F1A19E3}" type="pres">
      <dgm:prSet presAssocID="{38970274-3D4C-46BF-8945-3E28449BA60B}" presName="sibSpaceTwo" presStyleCnt="0"/>
      <dgm:spPr/>
    </dgm:pt>
    <dgm:pt modelId="{163A265B-0AC0-48DE-9767-7FE2C722E53F}" type="pres">
      <dgm:prSet presAssocID="{8DEF2D51-EA23-4B95-ACB3-0D02A7BDC998}" presName="vertTwo" presStyleCnt="0"/>
      <dgm:spPr/>
    </dgm:pt>
    <dgm:pt modelId="{15518669-0342-49E9-B7F0-2FC074B50057}" type="pres">
      <dgm:prSet presAssocID="{8DEF2D51-EA23-4B95-ACB3-0D02A7BDC998}" presName="txTwo" presStyleLbl="node2" presStyleIdx="1" presStyleCnt="3">
        <dgm:presLayoutVars>
          <dgm:chPref val="3"/>
        </dgm:presLayoutVars>
      </dgm:prSet>
      <dgm:spPr/>
    </dgm:pt>
    <dgm:pt modelId="{588B5D82-F4CF-42B9-9B51-E86DF75234B8}" type="pres">
      <dgm:prSet presAssocID="{8DEF2D51-EA23-4B95-ACB3-0D02A7BDC998}" presName="parTransTwo" presStyleCnt="0"/>
      <dgm:spPr/>
    </dgm:pt>
    <dgm:pt modelId="{FB08C152-D589-4BD6-B7E7-074D970923C6}" type="pres">
      <dgm:prSet presAssocID="{8DEF2D51-EA23-4B95-ACB3-0D02A7BDC998}" presName="horzTwo" presStyleCnt="0"/>
      <dgm:spPr/>
    </dgm:pt>
    <dgm:pt modelId="{8094C092-8EE3-47E1-951E-144CEB71E664}" type="pres">
      <dgm:prSet presAssocID="{429C30DD-C112-4769-8758-2DD2536C7AE2}" presName="vertThree" presStyleCnt="0"/>
      <dgm:spPr/>
    </dgm:pt>
    <dgm:pt modelId="{B7C05677-0D23-4C78-9081-B360F298CF96}" type="pres">
      <dgm:prSet presAssocID="{429C30DD-C112-4769-8758-2DD2536C7AE2}" presName="txThree" presStyleLbl="node3" presStyleIdx="1" presStyleCnt="3" custLinFactNeighborX="525" custLinFactNeighborY="2395">
        <dgm:presLayoutVars>
          <dgm:chPref val="3"/>
        </dgm:presLayoutVars>
      </dgm:prSet>
      <dgm:spPr/>
    </dgm:pt>
    <dgm:pt modelId="{30A10BD2-EC39-4AB4-B9C6-7D825BA8E446}" type="pres">
      <dgm:prSet presAssocID="{429C30DD-C112-4769-8758-2DD2536C7AE2}" presName="horzThree" presStyleCnt="0"/>
      <dgm:spPr/>
    </dgm:pt>
    <dgm:pt modelId="{C2E1FF18-32BE-4551-887C-8DBC0B7E218D}" type="pres">
      <dgm:prSet presAssocID="{2451B14B-DD6A-4AA8-87EC-B4D845F0224E}" presName="sibSpaceTwo" presStyleCnt="0"/>
      <dgm:spPr/>
    </dgm:pt>
    <dgm:pt modelId="{E0CCF399-D2A2-4FD1-97D2-2FF584CE8866}" type="pres">
      <dgm:prSet presAssocID="{DBFCF579-4300-4792-A8A0-9EC377E4030C}" presName="vertTwo" presStyleCnt="0"/>
      <dgm:spPr/>
    </dgm:pt>
    <dgm:pt modelId="{24D9A839-BB58-4746-A49B-0CA9D1E40114}" type="pres">
      <dgm:prSet presAssocID="{DBFCF579-4300-4792-A8A0-9EC377E4030C}" presName="txTwo" presStyleLbl="node2" presStyleIdx="2" presStyleCnt="3">
        <dgm:presLayoutVars>
          <dgm:chPref val="3"/>
        </dgm:presLayoutVars>
      </dgm:prSet>
      <dgm:spPr/>
    </dgm:pt>
    <dgm:pt modelId="{BCAFDA15-8B08-4AC8-9468-C6A7FCE6DE0A}" type="pres">
      <dgm:prSet presAssocID="{DBFCF579-4300-4792-A8A0-9EC377E4030C}" presName="parTransTwo" presStyleCnt="0"/>
      <dgm:spPr/>
    </dgm:pt>
    <dgm:pt modelId="{D179E964-7AB2-4C50-89F7-808455E694EF}" type="pres">
      <dgm:prSet presAssocID="{DBFCF579-4300-4792-A8A0-9EC377E4030C}" presName="horzTwo" presStyleCnt="0"/>
      <dgm:spPr/>
    </dgm:pt>
    <dgm:pt modelId="{066B5B66-2F76-48AA-A8CB-598C5BC43B7F}" type="pres">
      <dgm:prSet presAssocID="{FD35076C-F6CB-4B40-B109-0CFDB4B2DF57}" presName="vertThree" presStyleCnt="0"/>
      <dgm:spPr/>
    </dgm:pt>
    <dgm:pt modelId="{5E7B62AC-063F-4721-8203-70BDC6F3A416}" type="pres">
      <dgm:prSet presAssocID="{FD35076C-F6CB-4B40-B109-0CFDB4B2DF57}" presName="txThree" presStyleLbl="node3" presStyleIdx="2" presStyleCnt="3" custLinFactNeighborX="525" custLinFactNeighborY="2395">
        <dgm:presLayoutVars>
          <dgm:chPref val="3"/>
        </dgm:presLayoutVars>
      </dgm:prSet>
      <dgm:spPr/>
    </dgm:pt>
    <dgm:pt modelId="{A6F3F199-A650-4569-87C6-98F7E69492DE}" type="pres">
      <dgm:prSet presAssocID="{FD35076C-F6CB-4B40-B109-0CFDB4B2DF57}" presName="horzThree" presStyleCnt="0"/>
      <dgm:spPr/>
    </dgm:pt>
  </dgm:ptLst>
  <dgm:cxnLst>
    <dgm:cxn modelId="{099E4C09-C530-459E-B6C2-6EF60286AF6C}" srcId="{DBFCF579-4300-4792-A8A0-9EC377E4030C}" destId="{FD35076C-F6CB-4B40-B109-0CFDB4B2DF57}" srcOrd="0" destOrd="0" parTransId="{71936896-CC4E-4D5D-9173-44A595989CD9}" sibTransId="{4F39BE7D-FA6E-48BD-BE7E-BC444F64CE06}"/>
    <dgm:cxn modelId="{A0A4C820-49A5-41C8-98B3-C354607B1FDB}" srcId="{8DEF2D51-EA23-4B95-ACB3-0D02A7BDC998}" destId="{429C30DD-C112-4769-8758-2DD2536C7AE2}" srcOrd="0" destOrd="0" parTransId="{0D525BDB-28E8-466E-8B7C-0AE376F8B998}" sibTransId="{6A6FFF95-579F-42EF-AF48-0DCAC0C7FDBF}"/>
    <dgm:cxn modelId="{51203B2D-932D-4154-9812-1CE3CCB0FB01}" type="presOf" srcId="{87A0DFD7-B346-4930-9B4B-7CF1F226A31A}" destId="{3FE67048-9BCF-4060-86ED-8136E3EA1912}" srcOrd="0" destOrd="0" presId="urn:microsoft.com/office/officeart/2005/8/layout/hierarchy4"/>
    <dgm:cxn modelId="{D44BBF3B-40B1-4845-A57F-A1BCE7A4CDAA}" type="presOf" srcId="{DBFCF579-4300-4792-A8A0-9EC377E4030C}" destId="{24D9A839-BB58-4746-A49B-0CA9D1E40114}" srcOrd="0" destOrd="0" presId="urn:microsoft.com/office/officeart/2005/8/layout/hierarchy4"/>
    <dgm:cxn modelId="{DA461366-EE01-4D2E-9FD6-CBDACB030B14}" srcId="{CFCE031C-D295-4C41-970F-815335F1961A}" destId="{7203C34D-3D88-4F82-AD86-416C165769D6}" srcOrd="0" destOrd="0" parTransId="{4801DE28-FF68-4A2D-AECF-9EADF6A16FE0}" sibTransId="{38970274-3D4C-46BF-8945-3E28449BA60B}"/>
    <dgm:cxn modelId="{86E9104B-BC3B-4280-AE98-0DAD43A07A6C}" type="presOf" srcId="{FD35076C-F6CB-4B40-B109-0CFDB4B2DF57}" destId="{5E7B62AC-063F-4721-8203-70BDC6F3A416}" srcOrd="0" destOrd="0" presId="urn:microsoft.com/office/officeart/2005/8/layout/hierarchy4"/>
    <dgm:cxn modelId="{D0AF0C54-FDF2-492C-A62D-0DD6FB2DE7FA}" type="presOf" srcId="{7203C34D-3D88-4F82-AD86-416C165769D6}" destId="{415A7E3D-C764-4D59-8B8E-8E274EA87E70}" srcOrd="0" destOrd="0" presId="urn:microsoft.com/office/officeart/2005/8/layout/hierarchy4"/>
    <dgm:cxn modelId="{F5E56D7E-AF3D-45A2-BCCA-4041EE235D16}" srcId="{CFCE031C-D295-4C41-970F-815335F1961A}" destId="{DBFCF579-4300-4792-A8A0-9EC377E4030C}" srcOrd="2" destOrd="0" parTransId="{670F10EB-3870-4537-A958-861E09FAE507}" sibTransId="{F644922D-8B6D-466A-811A-78C7956429E7}"/>
    <dgm:cxn modelId="{471C0295-09A9-4197-BDF8-FD9235BC1E77}" srcId="{7203C34D-3D88-4F82-AD86-416C165769D6}" destId="{87A0DFD7-B346-4930-9B4B-7CF1F226A31A}" srcOrd="0" destOrd="0" parTransId="{1C6E062F-CEFE-4B8E-890A-466ECCE095A9}" sibTransId="{F200F105-F047-41FB-BDF4-3A7D3C32F9C6}"/>
    <dgm:cxn modelId="{058E939F-9F51-4258-B723-12D949AEAB93}" type="presOf" srcId="{429C30DD-C112-4769-8758-2DD2536C7AE2}" destId="{B7C05677-0D23-4C78-9081-B360F298CF96}" srcOrd="0" destOrd="0" presId="urn:microsoft.com/office/officeart/2005/8/layout/hierarchy4"/>
    <dgm:cxn modelId="{B697FBA7-E6DC-4B2E-BBA2-167F7EE5E695}" type="presOf" srcId="{8DEF2D51-EA23-4B95-ACB3-0D02A7BDC998}" destId="{15518669-0342-49E9-B7F0-2FC074B50057}" srcOrd="0" destOrd="0" presId="urn:microsoft.com/office/officeart/2005/8/layout/hierarchy4"/>
    <dgm:cxn modelId="{B859DCA9-450E-477F-8667-A6382EFEA996}" type="presOf" srcId="{2B1DE006-3A52-4610-B4D7-F66F7DEF4C92}" destId="{8A42C220-8956-4E23-AE62-11C76714768D}" srcOrd="0" destOrd="0" presId="urn:microsoft.com/office/officeart/2005/8/layout/hierarchy4"/>
    <dgm:cxn modelId="{572A67B7-54A5-42E3-9520-023994CFCBCE}" srcId="{2B1DE006-3A52-4610-B4D7-F66F7DEF4C92}" destId="{CFCE031C-D295-4C41-970F-815335F1961A}" srcOrd="0" destOrd="0" parTransId="{1E7EE45B-2BFB-4D32-AF46-303CBDAF5152}" sibTransId="{39532746-6AEC-4472-A763-B058BEE51014}"/>
    <dgm:cxn modelId="{7FD55ABB-11DD-47A8-A5BF-F0F8E1C6802A}" type="presOf" srcId="{CFCE031C-D295-4C41-970F-815335F1961A}" destId="{33AD7CEA-191A-4507-9B9E-3394A2E29BC7}" srcOrd="0" destOrd="0" presId="urn:microsoft.com/office/officeart/2005/8/layout/hierarchy4"/>
    <dgm:cxn modelId="{A1CFD6BB-5D0E-4E27-A299-3C45EDD76603}" srcId="{CFCE031C-D295-4C41-970F-815335F1961A}" destId="{8DEF2D51-EA23-4B95-ACB3-0D02A7BDC998}" srcOrd="1" destOrd="0" parTransId="{D11E66CD-D78D-4FE5-9A7C-11533130704B}" sibTransId="{2451B14B-DD6A-4AA8-87EC-B4D845F0224E}"/>
    <dgm:cxn modelId="{41D24B0F-3F2B-428C-BDEE-15D40A8771C2}" type="presParOf" srcId="{8A42C220-8956-4E23-AE62-11C76714768D}" destId="{19C875A1-8F65-400D-B984-B78D27E0A7BC}" srcOrd="0" destOrd="0" presId="urn:microsoft.com/office/officeart/2005/8/layout/hierarchy4"/>
    <dgm:cxn modelId="{704ABE4F-BEA4-4F28-AD29-8B3F56CA35D3}" type="presParOf" srcId="{19C875A1-8F65-400D-B984-B78D27E0A7BC}" destId="{33AD7CEA-191A-4507-9B9E-3394A2E29BC7}" srcOrd="0" destOrd="0" presId="urn:microsoft.com/office/officeart/2005/8/layout/hierarchy4"/>
    <dgm:cxn modelId="{3CC020AB-6FD6-4548-A7A8-7E2674606932}" type="presParOf" srcId="{19C875A1-8F65-400D-B984-B78D27E0A7BC}" destId="{62C5BF4F-BD68-4AF0-BE31-3476862765E4}" srcOrd="1" destOrd="0" presId="urn:microsoft.com/office/officeart/2005/8/layout/hierarchy4"/>
    <dgm:cxn modelId="{2497E9D2-2F4C-4D6F-87B0-A481F527ECBE}" type="presParOf" srcId="{19C875A1-8F65-400D-B984-B78D27E0A7BC}" destId="{0D1D5126-12B9-4E35-9B38-96117F534D52}" srcOrd="2" destOrd="0" presId="urn:microsoft.com/office/officeart/2005/8/layout/hierarchy4"/>
    <dgm:cxn modelId="{5A78C0DA-64BD-4A71-9307-5E47F5ADAD5C}" type="presParOf" srcId="{0D1D5126-12B9-4E35-9B38-96117F534D52}" destId="{B6AD704D-8E46-4AF8-9396-7D0E0DD52AD7}" srcOrd="0" destOrd="0" presId="urn:microsoft.com/office/officeart/2005/8/layout/hierarchy4"/>
    <dgm:cxn modelId="{D5B784F7-8813-4A3D-BC2E-7E355870A8D4}" type="presParOf" srcId="{B6AD704D-8E46-4AF8-9396-7D0E0DD52AD7}" destId="{415A7E3D-C764-4D59-8B8E-8E274EA87E70}" srcOrd="0" destOrd="0" presId="urn:microsoft.com/office/officeart/2005/8/layout/hierarchy4"/>
    <dgm:cxn modelId="{69682645-4DC4-40EF-83BF-2E2A0DF5B97B}" type="presParOf" srcId="{B6AD704D-8E46-4AF8-9396-7D0E0DD52AD7}" destId="{CBE8D7BF-FB2C-4C98-B744-CBC39AAFE215}" srcOrd="1" destOrd="0" presId="urn:microsoft.com/office/officeart/2005/8/layout/hierarchy4"/>
    <dgm:cxn modelId="{70C89B6B-EFE7-46B8-8BE4-5CA40470EA2D}" type="presParOf" srcId="{B6AD704D-8E46-4AF8-9396-7D0E0DD52AD7}" destId="{ADF9D9AC-0877-4D0C-8074-79F0437BB5EB}" srcOrd="2" destOrd="0" presId="urn:microsoft.com/office/officeart/2005/8/layout/hierarchy4"/>
    <dgm:cxn modelId="{F4CBDA66-D169-4B51-B430-3F86F310A324}" type="presParOf" srcId="{ADF9D9AC-0877-4D0C-8074-79F0437BB5EB}" destId="{A8F6D330-8AD8-4B40-8801-13AAA5D94869}" srcOrd="0" destOrd="0" presId="urn:microsoft.com/office/officeart/2005/8/layout/hierarchy4"/>
    <dgm:cxn modelId="{FF4A63FB-0547-44CF-A649-A8EFC9B1541E}" type="presParOf" srcId="{A8F6D330-8AD8-4B40-8801-13AAA5D94869}" destId="{3FE67048-9BCF-4060-86ED-8136E3EA1912}" srcOrd="0" destOrd="0" presId="urn:microsoft.com/office/officeart/2005/8/layout/hierarchy4"/>
    <dgm:cxn modelId="{1676365B-72C1-40AC-A9E3-73EEE0F83869}" type="presParOf" srcId="{A8F6D330-8AD8-4B40-8801-13AAA5D94869}" destId="{550B1F50-E5A9-4B8B-B92C-FDF12207368A}" srcOrd="1" destOrd="0" presId="urn:microsoft.com/office/officeart/2005/8/layout/hierarchy4"/>
    <dgm:cxn modelId="{B4D8C122-3845-4D51-B799-0A7D98A87103}" type="presParOf" srcId="{0D1D5126-12B9-4E35-9B38-96117F534D52}" destId="{6CCF3B21-B1B2-4849-9307-C6A94F1A19E3}" srcOrd="1" destOrd="0" presId="urn:microsoft.com/office/officeart/2005/8/layout/hierarchy4"/>
    <dgm:cxn modelId="{37E8ED28-5C26-4982-87EA-38DF8822DA66}" type="presParOf" srcId="{0D1D5126-12B9-4E35-9B38-96117F534D52}" destId="{163A265B-0AC0-48DE-9767-7FE2C722E53F}" srcOrd="2" destOrd="0" presId="urn:microsoft.com/office/officeart/2005/8/layout/hierarchy4"/>
    <dgm:cxn modelId="{0F8962B9-9829-4138-ABEB-E57DDA05B2D3}" type="presParOf" srcId="{163A265B-0AC0-48DE-9767-7FE2C722E53F}" destId="{15518669-0342-49E9-B7F0-2FC074B50057}" srcOrd="0" destOrd="0" presId="urn:microsoft.com/office/officeart/2005/8/layout/hierarchy4"/>
    <dgm:cxn modelId="{B4D651C2-86AB-40DF-8BB6-405B52125696}" type="presParOf" srcId="{163A265B-0AC0-48DE-9767-7FE2C722E53F}" destId="{588B5D82-F4CF-42B9-9B51-E86DF75234B8}" srcOrd="1" destOrd="0" presId="urn:microsoft.com/office/officeart/2005/8/layout/hierarchy4"/>
    <dgm:cxn modelId="{CBCAA98C-EE9B-4846-8378-055DD89E23C2}" type="presParOf" srcId="{163A265B-0AC0-48DE-9767-7FE2C722E53F}" destId="{FB08C152-D589-4BD6-B7E7-074D970923C6}" srcOrd="2" destOrd="0" presId="urn:microsoft.com/office/officeart/2005/8/layout/hierarchy4"/>
    <dgm:cxn modelId="{6AE2BE98-A307-4C6A-B972-AD69E0240DE6}" type="presParOf" srcId="{FB08C152-D589-4BD6-B7E7-074D970923C6}" destId="{8094C092-8EE3-47E1-951E-144CEB71E664}" srcOrd="0" destOrd="0" presId="urn:microsoft.com/office/officeart/2005/8/layout/hierarchy4"/>
    <dgm:cxn modelId="{A2D7945D-BEA6-457B-B1F8-998125573316}" type="presParOf" srcId="{8094C092-8EE3-47E1-951E-144CEB71E664}" destId="{B7C05677-0D23-4C78-9081-B360F298CF96}" srcOrd="0" destOrd="0" presId="urn:microsoft.com/office/officeart/2005/8/layout/hierarchy4"/>
    <dgm:cxn modelId="{2D6BA314-D3AA-4BDF-91A9-65A38E4BE4C0}" type="presParOf" srcId="{8094C092-8EE3-47E1-951E-144CEB71E664}" destId="{30A10BD2-EC39-4AB4-B9C6-7D825BA8E446}" srcOrd="1" destOrd="0" presId="urn:microsoft.com/office/officeart/2005/8/layout/hierarchy4"/>
    <dgm:cxn modelId="{20DAA32D-8677-4F8A-B316-633673CCDDBC}" type="presParOf" srcId="{0D1D5126-12B9-4E35-9B38-96117F534D52}" destId="{C2E1FF18-32BE-4551-887C-8DBC0B7E218D}" srcOrd="3" destOrd="0" presId="urn:microsoft.com/office/officeart/2005/8/layout/hierarchy4"/>
    <dgm:cxn modelId="{B276125C-703F-4B75-AB3E-05BEA0106332}" type="presParOf" srcId="{0D1D5126-12B9-4E35-9B38-96117F534D52}" destId="{E0CCF399-D2A2-4FD1-97D2-2FF584CE8866}" srcOrd="4" destOrd="0" presId="urn:microsoft.com/office/officeart/2005/8/layout/hierarchy4"/>
    <dgm:cxn modelId="{A9030599-6398-47CF-BA93-37EF43C9273C}" type="presParOf" srcId="{E0CCF399-D2A2-4FD1-97D2-2FF584CE8866}" destId="{24D9A839-BB58-4746-A49B-0CA9D1E40114}" srcOrd="0" destOrd="0" presId="urn:microsoft.com/office/officeart/2005/8/layout/hierarchy4"/>
    <dgm:cxn modelId="{0D6A0F12-B135-4EFC-B9F9-EAEB3E531EBF}" type="presParOf" srcId="{E0CCF399-D2A2-4FD1-97D2-2FF584CE8866}" destId="{BCAFDA15-8B08-4AC8-9468-C6A7FCE6DE0A}" srcOrd="1" destOrd="0" presId="urn:microsoft.com/office/officeart/2005/8/layout/hierarchy4"/>
    <dgm:cxn modelId="{18F77606-2C80-497A-B544-E9768EE437BF}" type="presParOf" srcId="{E0CCF399-D2A2-4FD1-97D2-2FF584CE8866}" destId="{D179E964-7AB2-4C50-89F7-808455E694EF}" srcOrd="2" destOrd="0" presId="urn:microsoft.com/office/officeart/2005/8/layout/hierarchy4"/>
    <dgm:cxn modelId="{90E02818-1BB8-446B-AEFA-F2D1FEEA1CCD}" type="presParOf" srcId="{D179E964-7AB2-4C50-89F7-808455E694EF}" destId="{066B5B66-2F76-48AA-A8CB-598C5BC43B7F}" srcOrd="0" destOrd="0" presId="urn:microsoft.com/office/officeart/2005/8/layout/hierarchy4"/>
    <dgm:cxn modelId="{668E407C-EB95-4540-BC67-C76E80AC0244}" type="presParOf" srcId="{066B5B66-2F76-48AA-A8CB-598C5BC43B7F}" destId="{5E7B62AC-063F-4721-8203-70BDC6F3A416}" srcOrd="0" destOrd="0" presId="urn:microsoft.com/office/officeart/2005/8/layout/hierarchy4"/>
    <dgm:cxn modelId="{A23FB31C-EB37-4049-AA54-B7C64C19D385}" type="presParOf" srcId="{066B5B66-2F76-48AA-A8CB-598C5BC43B7F}" destId="{A6F3F199-A650-4569-87C6-98F7E69492DE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17E405-E19D-432F-B245-6CB77365A4D6}" type="doc">
      <dgm:prSet loTypeId="urn:microsoft.com/office/officeart/2005/8/layout/radial1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CFC022B2-37ED-4C27-8DBE-07499192CD07}">
      <dgm:prSet phldrT="[Text]" phldr="0" custT="1"/>
      <dgm:spPr/>
      <dgm:t>
        <a:bodyPr/>
        <a:lstStyle/>
        <a:p>
          <a:r>
            <a:rPr lang="en-IN" sz="1200" b="1" dirty="0"/>
            <a:t>Typical MSA Principles</a:t>
          </a:r>
        </a:p>
      </dgm:t>
    </dgm:pt>
    <dgm:pt modelId="{08CC2A61-1603-4891-BA94-6546B695F9AD}" type="parTrans" cxnId="{B8084CEA-A735-4C13-9190-AB7E6A798002}">
      <dgm:prSet/>
      <dgm:spPr/>
      <dgm:t>
        <a:bodyPr/>
        <a:lstStyle/>
        <a:p>
          <a:endParaRPr lang="en-IN"/>
        </a:p>
      </dgm:t>
    </dgm:pt>
    <dgm:pt modelId="{BB1CA429-D5FA-4AEA-8B12-E2C408470E1E}" type="sibTrans" cxnId="{B8084CEA-A735-4C13-9190-AB7E6A798002}">
      <dgm:prSet/>
      <dgm:spPr/>
      <dgm:t>
        <a:bodyPr/>
        <a:lstStyle/>
        <a:p>
          <a:endParaRPr lang="en-IN"/>
        </a:p>
      </dgm:t>
    </dgm:pt>
    <dgm:pt modelId="{04BC1EBD-FC35-4141-BEEE-114429F772B4}">
      <dgm:prSet phldrT="[Text]" phldr="0"/>
      <dgm:spPr/>
      <dgm:t>
        <a:bodyPr/>
        <a:lstStyle/>
        <a:p>
          <a:r>
            <a:rPr lang="en-IN" dirty="0"/>
            <a:t>Continuous  Delivery &amp; Deployment</a:t>
          </a:r>
        </a:p>
      </dgm:t>
    </dgm:pt>
    <dgm:pt modelId="{0D883844-0D34-4F76-8E16-250DAD2FB61A}" type="parTrans" cxnId="{CEC095CA-4A14-4346-B930-CC52441516A1}">
      <dgm:prSet/>
      <dgm:spPr/>
      <dgm:t>
        <a:bodyPr/>
        <a:lstStyle/>
        <a:p>
          <a:endParaRPr lang="en-IN"/>
        </a:p>
      </dgm:t>
    </dgm:pt>
    <dgm:pt modelId="{5391A873-DA54-40ED-A3E3-6A83D7C6A78C}" type="sibTrans" cxnId="{CEC095CA-4A14-4346-B930-CC52441516A1}">
      <dgm:prSet/>
      <dgm:spPr/>
      <dgm:t>
        <a:bodyPr/>
        <a:lstStyle/>
        <a:p>
          <a:endParaRPr lang="en-IN"/>
        </a:p>
      </dgm:t>
    </dgm:pt>
    <dgm:pt modelId="{A16AF4ED-012E-49C9-A122-0192D7157E8E}">
      <dgm:prSet phldrT="[Text]" phldr="0"/>
      <dgm:spPr/>
      <dgm:t>
        <a:bodyPr/>
        <a:lstStyle/>
        <a:p>
          <a:r>
            <a:rPr lang="en-IN" dirty="0"/>
            <a:t>Scalability</a:t>
          </a:r>
        </a:p>
      </dgm:t>
    </dgm:pt>
    <dgm:pt modelId="{3E9ABB3C-CAE1-4739-A7DD-0CA557D3D241}" type="parTrans" cxnId="{42CBA325-242E-4D52-A6BD-81EA3F84762F}">
      <dgm:prSet/>
      <dgm:spPr/>
      <dgm:t>
        <a:bodyPr/>
        <a:lstStyle/>
        <a:p>
          <a:endParaRPr lang="en-IN"/>
        </a:p>
      </dgm:t>
    </dgm:pt>
    <dgm:pt modelId="{4E03D3A6-CD65-49A9-B6AB-BCAC54D63E13}" type="sibTrans" cxnId="{42CBA325-242E-4D52-A6BD-81EA3F84762F}">
      <dgm:prSet/>
      <dgm:spPr/>
      <dgm:t>
        <a:bodyPr/>
        <a:lstStyle/>
        <a:p>
          <a:endParaRPr lang="en-IN"/>
        </a:p>
      </dgm:t>
    </dgm:pt>
    <dgm:pt modelId="{881147B1-E69C-49C9-ACB5-B33CC94FAA55}">
      <dgm:prSet phldrT="[Text]" phldr="0"/>
      <dgm:spPr/>
      <dgm:t>
        <a:bodyPr/>
        <a:lstStyle/>
        <a:p>
          <a:r>
            <a:rPr lang="en-IN" dirty="0"/>
            <a:t>Availability</a:t>
          </a:r>
        </a:p>
      </dgm:t>
    </dgm:pt>
    <dgm:pt modelId="{0B0A8682-584D-4101-9401-82D25925F768}" type="parTrans" cxnId="{495958D7-7CEA-4593-AD9C-0CC52CCC574E}">
      <dgm:prSet/>
      <dgm:spPr/>
      <dgm:t>
        <a:bodyPr/>
        <a:lstStyle/>
        <a:p>
          <a:endParaRPr lang="en-IN"/>
        </a:p>
      </dgm:t>
    </dgm:pt>
    <dgm:pt modelId="{95D32542-BB9B-4DCD-851D-981C4C10D1DD}" type="sibTrans" cxnId="{495958D7-7CEA-4593-AD9C-0CC52CCC574E}">
      <dgm:prSet/>
      <dgm:spPr/>
      <dgm:t>
        <a:bodyPr/>
        <a:lstStyle/>
        <a:p>
          <a:endParaRPr lang="en-IN"/>
        </a:p>
      </dgm:t>
    </dgm:pt>
    <dgm:pt modelId="{DD680A98-BE62-42D1-B95F-176A1D9FAF00}">
      <dgm:prSet phldrT="[Text]" phldr="0"/>
      <dgm:spPr/>
      <dgm:t>
        <a:bodyPr/>
        <a:lstStyle/>
        <a:p>
          <a:r>
            <a:rPr lang="en-IN" dirty="0"/>
            <a:t>Resiliency</a:t>
          </a:r>
        </a:p>
      </dgm:t>
    </dgm:pt>
    <dgm:pt modelId="{071F60DA-C393-4412-B78D-CCC41C7E2E91}" type="parTrans" cxnId="{07307BD0-A251-49DF-AFA4-0D7D49A9720C}">
      <dgm:prSet/>
      <dgm:spPr/>
      <dgm:t>
        <a:bodyPr/>
        <a:lstStyle/>
        <a:p>
          <a:endParaRPr lang="en-IN"/>
        </a:p>
      </dgm:t>
    </dgm:pt>
    <dgm:pt modelId="{E0C5761B-0C47-415B-8617-102305B94199}" type="sibTrans" cxnId="{07307BD0-A251-49DF-AFA4-0D7D49A9720C}">
      <dgm:prSet/>
      <dgm:spPr/>
      <dgm:t>
        <a:bodyPr/>
        <a:lstStyle/>
        <a:p>
          <a:endParaRPr lang="en-IN"/>
        </a:p>
      </dgm:t>
    </dgm:pt>
    <dgm:pt modelId="{A0A44F73-3FA8-433D-B3DB-C2FEDF85BA21}">
      <dgm:prSet phldrT="[Text]" phldr="0"/>
      <dgm:spPr/>
      <dgm:t>
        <a:bodyPr/>
        <a:lstStyle/>
        <a:p>
          <a:r>
            <a:rPr lang="en-IN" dirty="0"/>
            <a:t>Decentralised governance</a:t>
          </a:r>
        </a:p>
      </dgm:t>
    </dgm:pt>
    <dgm:pt modelId="{4F514E77-9C24-4135-8CE1-BB85A9FD9DFC}" type="parTrans" cxnId="{08826446-49AF-422A-8220-2DC4EE86CDDC}">
      <dgm:prSet/>
      <dgm:spPr/>
      <dgm:t>
        <a:bodyPr/>
        <a:lstStyle/>
        <a:p>
          <a:endParaRPr lang="en-IN"/>
        </a:p>
      </dgm:t>
    </dgm:pt>
    <dgm:pt modelId="{EBAAC3F0-D8A3-49F6-86BB-C228FD6D1220}" type="sibTrans" cxnId="{08826446-49AF-422A-8220-2DC4EE86CDDC}">
      <dgm:prSet/>
      <dgm:spPr/>
      <dgm:t>
        <a:bodyPr/>
        <a:lstStyle/>
        <a:p>
          <a:endParaRPr lang="en-IN"/>
        </a:p>
      </dgm:t>
    </dgm:pt>
    <dgm:pt modelId="{786D90B1-DAAC-44A3-A0C4-079167F8F872}">
      <dgm:prSet phldrT="[Text]" phldr="0"/>
      <dgm:spPr/>
      <dgm:t>
        <a:bodyPr/>
        <a:lstStyle/>
        <a:p>
          <a:r>
            <a:rPr lang="en-IN" dirty="0"/>
            <a:t>Failure Isolation</a:t>
          </a:r>
        </a:p>
      </dgm:t>
    </dgm:pt>
    <dgm:pt modelId="{AB87D290-862F-4725-B413-D0E13E4AA30A}" type="parTrans" cxnId="{85C25C16-E468-4DF9-AF36-33AD84B5E030}">
      <dgm:prSet/>
      <dgm:spPr/>
      <dgm:t>
        <a:bodyPr/>
        <a:lstStyle/>
        <a:p>
          <a:endParaRPr lang="en-IN"/>
        </a:p>
      </dgm:t>
    </dgm:pt>
    <dgm:pt modelId="{896A3B2E-1037-4319-8450-861769AA8395}" type="sibTrans" cxnId="{85C25C16-E468-4DF9-AF36-33AD84B5E030}">
      <dgm:prSet/>
      <dgm:spPr/>
      <dgm:t>
        <a:bodyPr/>
        <a:lstStyle/>
        <a:p>
          <a:endParaRPr lang="en-IN"/>
        </a:p>
      </dgm:t>
    </dgm:pt>
    <dgm:pt modelId="{BAF9DE81-12DB-448C-B590-0CA31B0C7EFB}">
      <dgm:prSet phldrT="[Text]" phldr="0"/>
      <dgm:spPr/>
      <dgm:t>
        <a:bodyPr/>
        <a:lstStyle/>
        <a:p>
          <a:r>
            <a:rPr lang="en-IN" dirty="0"/>
            <a:t>Auto-provisioning</a:t>
          </a:r>
        </a:p>
      </dgm:t>
    </dgm:pt>
    <dgm:pt modelId="{FCF31165-0B0C-45C8-AE08-B7C6CF35BAFE}" type="parTrans" cxnId="{8185B2CF-2F44-41AB-88D1-63530FF2F154}">
      <dgm:prSet/>
      <dgm:spPr/>
      <dgm:t>
        <a:bodyPr/>
        <a:lstStyle/>
        <a:p>
          <a:endParaRPr lang="en-IN"/>
        </a:p>
      </dgm:t>
    </dgm:pt>
    <dgm:pt modelId="{E211F6EF-5DFD-46E5-9D87-7E09D1967D58}" type="sibTrans" cxnId="{8185B2CF-2F44-41AB-88D1-63530FF2F154}">
      <dgm:prSet/>
      <dgm:spPr/>
      <dgm:t>
        <a:bodyPr/>
        <a:lstStyle/>
        <a:p>
          <a:endParaRPr lang="en-IN"/>
        </a:p>
      </dgm:t>
    </dgm:pt>
    <dgm:pt modelId="{6075D75A-70B8-4F3B-A745-036FED745DA0}">
      <dgm:prSet phldrT="[Text]" phldr="0"/>
      <dgm:spPr/>
      <dgm:t>
        <a:bodyPr/>
        <a:lstStyle/>
        <a:p>
          <a:r>
            <a:rPr lang="en-IN" dirty="0"/>
            <a:t>Independent &amp; Autonomous</a:t>
          </a:r>
        </a:p>
      </dgm:t>
    </dgm:pt>
    <dgm:pt modelId="{5622FB82-D792-46D9-845D-DCE3D7C515E0}" type="parTrans" cxnId="{18C0CD2A-8301-4E14-A92F-535D2F180184}">
      <dgm:prSet/>
      <dgm:spPr/>
      <dgm:t>
        <a:bodyPr/>
        <a:lstStyle/>
        <a:p>
          <a:endParaRPr lang="en-IN"/>
        </a:p>
      </dgm:t>
    </dgm:pt>
    <dgm:pt modelId="{AE7D4111-6DE4-40DB-B1A1-88E7A31DDE61}" type="sibTrans" cxnId="{18C0CD2A-8301-4E14-A92F-535D2F180184}">
      <dgm:prSet/>
      <dgm:spPr/>
      <dgm:t>
        <a:bodyPr/>
        <a:lstStyle/>
        <a:p>
          <a:endParaRPr lang="en-IN"/>
        </a:p>
      </dgm:t>
    </dgm:pt>
    <dgm:pt modelId="{B4B3FDE8-4E6A-45F3-9588-7BB1BE342A4D}">
      <dgm:prSet phldrT="[Text]" phldr="0"/>
      <dgm:spPr/>
      <dgm:t>
        <a:bodyPr/>
        <a:lstStyle/>
        <a:p>
          <a:endParaRPr lang="en-IN" dirty="0"/>
        </a:p>
      </dgm:t>
    </dgm:pt>
    <dgm:pt modelId="{AE30A333-FF26-458D-8E54-C929BD73DBF5}" type="parTrans" cxnId="{DE91A98E-82F6-43EE-BBC9-F6C9992C8D5A}">
      <dgm:prSet/>
      <dgm:spPr/>
      <dgm:t>
        <a:bodyPr/>
        <a:lstStyle/>
        <a:p>
          <a:endParaRPr lang="en-IN"/>
        </a:p>
      </dgm:t>
    </dgm:pt>
    <dgm:pt modelId="{F9F2ACA6-FEFF-470F-857D-B9362C6C3C3C}" type="sibTrans" cxnId="{DE91A98E-82F6-43EE-BBC9-F6C9992C8D5A}">
      <dgm:prSet/>
      <dgm:spPr/>
      <dgm:t>
        <a:bodyPr/>
        <a:lstStyle/>
        <a:p>
          <a:endParaRPr lang="en-IN"/>
        </a:p>
      </dgm:t>
    </dgm:pt>
    <dgm:pt modelId="{3659C3BF-BA4B-4135-97AB-85C03B7B2A7E}" type="pres">
      <dgm:prSet presAssocID="{5E17E405-E19D-432F-B245-6CB77365A4D6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7ADE73C-60B0-4FE4-B495-16FC4BC1A3F9}" type="pres">
      <dgm:prSet presAssocID="{CFC022B2-37ED-4C27-8DBE-07499192CD07}" presName="centerShape" presStyleLbl="node0" presStyleIdx="0" presStyleCnt="1"/>
      <dgm:spPr/>
    </dgm:pt>
    <dgm:pt modelId="{6732C433-B346-4E6B-B780-4FDC0FF94AAA}" type="pres">
      <dgm:prSet presAssocID="{0D883844-0D34-4F76-8E16-250DAD2FB61A}" presName="Name9" presStyleLbl="parChTrans1D2" presStyleIdx="0" presStyleCnt="8"/>
      <dgm:spPr/>
    </dgm:pt>
    <dgm:pt modelId="{ECEB52E2-0132-45F2-95D3-0C778914173A}" type="pres">
      <dgm:prSet presAssocID="{0D883844-0D34-4F76-8E16-250DAD2FB61A}" presName="connTx" presStyleLbl="parChTrans1D2" presStyleIdx="0" presStyleCnt="8"/>
      <dgm:spPr/>
    </dgm:pt>
    <dgm:pt modelId="{FD05FF8C-A935-45F0-A7A7-7178715028A9}" type="pres">
      <dgm:prSet presAssocID="{04BC1EBD-FC35-4141-BEEE-114429F772B4}" presName="node" presStyleLbl="node1" presStyleIdx="0" presStyleCnt="8">
        <dgm:presLayoutVars>
          <dgm:bulletEnabled val="1"/>
        </dgm:presLayoutVars>
      </dgm:prSet>
      <dgm:spPr/>
    </dgm:pt>
    <dgm:pt modelId="{6770AC4A-5028-49BF-8B8A-80D49605E723}" type="pres">
      <dgm:prSet presAssocID="{3E9ABB3C-CAE1-4739-A7DD-0CA557D3D241}" presName="Name9" presStyleLbl="parChTrans1D2" presStyleIdx="1" presStyleCnt="8"/>
      <dgm:spPr/>
    </dgm:pt>
    <dgm:pt modelId="{ACAC1CEB-E797-4E70-BB53-6C8CFBA0FE6F}" type="pres">
      <dgm:prSet presAssocID="{3E9ABB3C-CAE1-4739-A7DD-0CA557D3D241}" presName="connTx" presStyleLbl="parChTrans1D2" presStyleIdx="1" presStyleCnt="8"/>
      <dgm:spPr/>
    </dgm:pt>
    <dgm:pt modelId="{30C04795-C90A-453C-9D14-E633AEF9CC29}" type="pres">
      <dgm:prSet presAssocID="{A16AF4ED-012E-49C9-A122-0192D7157E8E}" presName="node" presStyleLbl="node1" presStyleIdx="1" presStyleCnt="8">
        <dgm:presLayoutVars>
          <dgm:bulletEnabled val="1"/>
        </dgm:presLayoutVars>
      </dgm:prSet>
      <dgm:spPr/>
    </dgm:pt>
    <dgm:pt modelId="{4B0318E5-260C-4D83-9D5A-0974F3F62952}" type="pres">
      <dgm:prSet presAssocID="{0B0A8682-584D-4101-9401-82D25925F768}" presName="Name9" presStyleLbl="parChTrans1D2" presStyleIdx="2" presStyleCnt="8"/>
      <dgm:spPr/>
    </dgm:pt>
    <dgm:pt modelId="{EF2A4566-8E5A-4B57-B7A2-16E20B687905}" type="pres">
      <dgm:prSet presAssocID="{0B0A8682-584D-4101-9401-82D25925F768}" presName="connTx" presStyleLbl="parChTrans1D2" presStyleIdx="2" presStyleCnt="8"/>
      <dgm:spPr/>
    </dgm:pt>
    <dgm:pt modelId="{F3A0C0D0-148A-42CD-B6B7-EFDEC1D14CCD}" type="pres">
      <dgm:prSet presAssocID="{881147B1-E69C-49C9-ACB5-B33CC94FAA55}" presName="node" presStyleLbl="node1" presStyleIdx="2" presStyleCnt="8">
        <dgm:presLayoutVars>
          <dgm:bulletEnabled val="1"/>
        </dgm:presLayoutVars>
      </dgm:prSet>
      <dgm:spPr/>
    </dgm:pt>
    <dgm:pt modelId="{0C703495-4F08-4BC3-B3B7-DF417FEAF179}" type="pres">
      <dgm:prSet presAssocID="{071F60DA-C393-4412-B78D-CCC41C7E2E91}" presName="Name9" presStyleLbl="parChTrans1D2" presStyleIdx="3" presStyleCnt="8"/>
      <dgm:spPr/>
    </dgm:pt>
    <dgm:pt modelId="{31515459-B720-4A22-8CB4-14021AE186D2}" type="pres">
      <dgm:prSet presAssocID="{071F60DA-C393-4412-B78D-CCC41C7E2E91}" presName="connTx" presStyleLbl="parChTrans1D2" presStyleIdx="3" presStyleCnt="8"/>
      <dgm:spPr/>
    </dgm:pt>
    <dgm:pt modelId="{767D0E51-0D95-4790-90D9-9723650F6FE0}" type="pres">
      <dgm:prSet presAssocID="{DD680A98-BE62-42D1-B95F-176A1D9FAF00}" presName="node" presStyleLbl="node1" presStyleIdx="3" presStyleCnt="8">
        <dgm:presLayoutVars>
          <dgm:bulletEnabled val="1"/>
        </dgm:presLayoutVars>
      </dgm:prSet>
      <dgm:spPr/>
    </dgm:pt>
    <dgm:pt modelId="{082C179B-3A9C-448B-9BF3-A77FDA16CA27}" type="pres">
      <dgm:prSet presAssocID="{4F514E77-9C24-4135-8CE1-BB85A9FD9DFC}" presName="Name9" presStyleLbl="parChTrans1D2" presStyleIdx="4" presStyleCnt="8"/>
      <dgm:spPr/>
    </dgm:pt>
    <dgm:pt modelId="{6D4B0DA8-340D-43FD-8540-0D620FF3466E}" type="pres">
      <dgm:prSet presAssocID="{4F514E77-9C24-4135-8CE1-BB85A9FD9DFC}" presName="connTx" presStyleLbl="parChTrans1D2" presStyleIdx="4" presStyleCnt="8"/>
      <dgm:spPr/>
    </dgm:pt>
    <dgm:pt modelId="{4090B920-B77A-4EFA-B3F3-72B5E9E3342E}" type="pres">
      <dgm:prSet presAssocID="{A0A44F73-3FA8-433D-B3DB-C2FEDF85BA21}" presName="node" presStyleLbl="node1" presStyleIdx="4" presStyleCnt="8">
        <dgm:presLayoutVars>
          <dgm:bulletEnabled val="1"/>
        </dgm:presLayoutVars>
      </dgm:prSet>
      <dgm:spPr/>
    </dgm:pt>
    <dgm:pt modelId="{82F51B91-3C3D-4D84-B577-5BF1B7199EB2}" type="pres">
      <dgm:prSet presAssocID="{AB87D290-862F-4725-B413-D0E13E4AA30A}" presName="Name9" presStyleLbl="parChTrans1D2" presStyleIdx="5" presStyleCnt="8"/>
      <dgm:spPr/>
    </dgm:pt>
    <dgm:pt modelId="{D60044B6-BC83-4B79-B76B-AA784A3DFFB4}" type="pres">
      <dgm:prSet presAssocID="{AB87D290-862F-4725-B413-D0E13E4AA30A}" presName="connTx" presStyleLbl="parChTrans1D2" presStyleIdx="5" presStyleCnt="8"/>
      <dgm:spPr/>
    </dgm:pt>
    <dgm:pt modelId="{7589BF7F-4B7C-4EFD-BB73-C39FBA76135C}" type="pres">
      <dgm:prSet presAssocID="{786D90B1-DAAC-44A3-A0C4-079167F8F872}" presName="node" presStyleLbl="node1" presStyleIdx="5" presStyleCnt="8">
        <dgm:presLayoutVars>
          <dgm:bulletEnabled val="1"/>
        </dgm:presLayoutVars>
      </dgm:prSet>
      <dgm:spPr/>
    </dgm:pt>
    <dgm:pt modelId="{249F6BF5-246B-4686-8CDB-8F4EFDA3C501}" type="pres">
      <dgm:prSet presAssocID="{FCF31165-0B0C-45C8-AE08-B7C6CF35BAFE}" presName="Name9" presStyleLbl="parChTrans1D2" presStyleIdx="6" presStyleCnt="8"/>
      <dgm:spPr/>
    </dgm:pt>
    <dgm:pt modelId="{6031316F-5BC1-4991-BE9A-402408C12D54}" type="pres">
      <dgm:prSet presAssocID="{FCF31165-0B0C-45C8-AE08-B7C6CF35BAFE}" presName="connTx" presStyleLbl="parChTrans1D2" presStyleIdx="6" presStyleCnt="8"/>
      <dgm:spPr/>
    </dgm:pt>
    <dgm:pt modelId="{063DC072-6A4A-41FC-AFD4-C906984E0943}" type="pres">
      <dgm:prSet presAssocID="{BAF9DE81-12DB-448C-B590-0CA31B0C7EFB}" presName="node" presStyleLbl="node1" presStyleIdx="6" presStyleCnt="8">
        <dgm:presLayoutVars>
          <dgm:bulletEnabled val="1"/>
        </dgm:presLayoutVars>
      </dgm:prSet>
      <dgm:spPr/>
    </dgm:pt>
    <dgm:pt modelId="{3A0D3FCE-AC17-4919-8BA6-42800F49FCFA}" type="pres">
      <dgm:prSet presAssocID="{5622FB82-D792-46D9-845D-DCE3D7C515E0}" presName="Name9" presStyleLbl="parChTrans1D2" presStyleIdx="7" presStyleCnt="8"/>
      <dgm:spPr/>
    </dgm:pt>
    <dgm:pt modelId="{DADF55F3-7E3D-488A-9085-CC07DEA04F9C}" type="pres">
      <dgm:prSet presAssocID="{5622FB82-D792-46D9-845D-DCE3D7C515E0}" presName="connTx" presStyleLbl="parChTrans1D2" presStyleIdx="7" presStyleCnt="8"/>
      <dgm:spPr/>
    </dgm:pt>
    <dgm:pt modelId="{57256662-E3FD-4F19-9253-FA387A9D6DF6}" type="pres">
      <dgm:prSet presAssocID="{6075D75A-70B8-4F3B-A745-036FED745DA0}" presName="node" presStyleLbl="node1" presStyleIdx="7" presStyleCnt="8">
        <dgm:presLayoutVars>
          <dgm:bulletEnabled val="1"/>
        </dgm:presLayoutVars>
      </dgm:prSet>
      <dgm:spPr/>
    </dgm:pt>
  </dgm:ptLst>
  <dgm:cxnLst>
    <dgm:cxn modelId="{85C25C16-E468-4DF9-AF36-33AD84B5E030}" srcId="{CFC022B2-37ED-4C27-8DBE-07499192CD07}" destId="{786D90B1-DAAC-44A3-A0C4-079167F8F872}" srcOrd="5" destOrd="0" parTransId="{AB87D290-862F-4725-B413-D0E13E4AA30A}" sibTransId="{896A3B2E-1037-4319-8450-861769AA8395}"/>
    <dgm:cxn modelId="{42CBA325-242E-4D52-A6BD-81EA3F84762F}" srcId="{CFC022B2-37ED-4C27-8DBE-07499192CD07}" destId="{A16AF4ED-012E-49C9-A122-0192D7157E8E}" srcOrd="1" destOrd="0" parTransId="{3E9ABB3C-CAE1-4739-A7DD-0CA557D3D241}" sibTransId="{4E03D3A6-CD65-49A9-B6AB-BCAC54D63E13}"/>
    <dgm:cxn modelId="{18C0CD2A-8301-4E14-A92F-535D2F180184}" srcId="{CFC022B2-37ED-4C27-8DBE-07499192CD07}" destId="{6075D75A-70B8-4F3B-A745-036FED745DA0}" srcOrd="7" destOrd="0" parTransId="{5622FB82-D792-46D9-845D-DCE3D7C515E0}" sibTransId="{AE7D4111-6DE4-40DB-B1A1-88E7A31DDE61}"/>
    <dgm:cxn modelId="{11292232-DADC-42CE-83AA-B82CFDCF6648}" type="presOf" srcId="{AB87D290-862F-4725-B413-D0E13E4AA30A}" destId="{82F51B91-3C3D-4D84-B577-5BF1B7199EB2}" srcOrd="0" destOrd="0" presId="urn:microsoft.com/office/officeart/2005/8/layout/radial1"/>
    <dgm:cxn modelId="{1CB12B40-3549-425C-8D2F-46152E2EB13F}" type="presOf" srcId="{4F514E77-9C24-4135-8CE1-BB85A9FD9DFC}" destId="{6D4B0DA8-340D-43FD-8540-0D620FF3466E}" srcOrd="1" destOrd="0" presId="urn:microsoft.com/office/officeart/2005/8/layout/radial1"/>
    <dgm:cxn modelId="{0133A944-7D8D-4F6D-97B7-B6CDEBE75AB5}" type="presOf" srcId="{786D90B1-DAAC-44A3-A0C4-079167F8F872}" destId="{7589BF7F-4B7C-4EFD-BB73-C39FBA76135C}" srcOrd="0" destOrd="0" presId="urn:microsoft.com/office/officeart/2005/8/layout/radial1"/>
    <dgm:cxn modelId="{7EE0D644-7F44-49F5-B4FB-286315DA545B}" type="presOf" srcId="{3E9ABB3C-CAE1-4739-A7DD-0CA557D3D241}" destId="{6770AC4A-5028-49BF-8B8A-80D49605E723}" srcOrd="0" destOrd="0" presId="urn:microsoft.com/office/officeart/2005/8/layout/radial1"/>
    <dgm:cxn modelId="{08826446-49AF-422A-8220-2DC4EE86CDDC}" srcId="{CFC022B2-37ED-4C27-8DBE-07499192CD07}" destId="{A0A44F73-3FA8-433D-B3DB-C2FEDF85BA21}" srcOrd="4" destOrd="0" parTransId="{4F514E77-9C24-4135-8CE1-BB85A9FD9DFC}" sibTransId="{EBAAC3F0-D8A3-49F6-86BB-C228FD6D1220}"/>
    <dgm:cxn modelId="{51664F4C-0D1B-4DB2-B9CE-EA3743BD1FD6}" type="presOf" srcId="{CFC022B2-37ED-4C27-8DBE-07499192CD07}" destId="{37ADE73C-60B0-4FE4-B495-16FC4BC1A3F9}" srcOrd="0" destOrd="0" presId="urn:microsoft.com/office/officeart/2005/8/layout/radial1"/>
    <dgm:cxn modelId="{B2C6E14C-E5D6-4852-8305-4012BA09995F}" type="presOf" srcId="{881147B1-E69C-49C9-ACB5-B33CC94FAA55}" destId="{F3A0C0D0-148A-42CD-B6B7-EFDEC1D14CCD}" srcOrd="0" destOrd="0" presId="urn:microsoft.com/office/officeart/2005/8/layout/radial1"/>
    <dgm:cxn modelId="{7CA1156F-20AB-4590-8DEE-E72CDC2E708F}" type="presOf" srcId="{071F60DA-C393-4412-B78D-CCC41C7E2E91}" destId="{0C703495-4F08-4BC3-B3B7-DF417FEAF179}" srcOrd="0" destOrd="0" presId="urn:microsoft.com/office/officeart/2005/8/layout/radial1"/>
    <dgm:cxn modelId="{596FD082-2E79-4EF0-8808-89F3DD032134}" type="presOf" srcId="{0D883844-0D34-4F76-8E16-250DAD2FB61A}" destId="{6732C433-B346-4E6B-B780-4FDC0FF94AAA}" srcOrd="0" destOrd="0" presId="urn:microsoft.com/office/officeart/2005/8/layout/radial1"/>
    <dgm:cxn modelId="{F9387585-B5F5-49C5-BAA4-CE1986EACA4C}" type="presOf" srcId="{5622FB82-D792-46D9-845D-DCE3D7C515E0}" destId="{3A0D3FCE-AC17-4919-8BA6-42800F49FCFA}" srcOrd="0" destOrd="0" presId="urn:microsoft.com/office/officeart/2005/8/layout/radial1"/>
    <dgm:cxn modelId="{8A319489-200F-4B66-87FF-8F60C8F23557}" type="presOf" srcId="{0B0A8682-584D-4101-9401-82D25925F768}" destId="{EF2A4566-8E5A-4B57-B7A2-16E20B687905}" srcOrd="1" destOrd="0" presId="urn:microsoft.com/office/officeart/2005/8/layout/radial1"/>
    <dgm:cxn modelId="{DE91A98E-82F6-43EE-BBC9-F6C9992C8D5A}" srcId="{5E17E405-E19D-432F-B245-6CB77365A4D6}" destId="{B4B3FDE8-4E6A-45F3-9588-7BB1BE342A4D}" srcOrd="1" destOrd="0" parTransId="{AE30A333-FF26-458D-8E54-C929BD73DBF5}" sibTransId="{F9F2ACA6-FEFF-470F-857D-B9362C6C3C3C}"/>
    <dgm:cxn modelId="{2CB79795-887E-4A20-AD08-637A8E934520}" type="presOf" srcId="{FCF31165-0B0C-45C8-AE08-B7C6CF35BAFE}" destId="{249F6BF5-246B-4686-8CDB-8F4EFDA3C501}" srcOrd="0" destOrd="0" presId="urn:microsoft.com/office/officeart/2005/8/layout/radial1"/>
    <dgm:cxn modelId="{B6FE8E9A-46D9-4E75-A734-8EE75570C360}" type="presOf" srcId="{071F60DA-C393-4412-B78D-CCC41C7E2E91}" destId="{31515459-B720-4A22-8CB4-14021AE186D2}" srcOrd="1" destOrd="0" presId="urn:microsoft.com/office/officeart/2005/8/layout/radial1"/>
    <dgm:cxn modelId="{9D45899D-CE4B-4466-B5A7-2EAC40D4BAA4}" type="presOf" srcId="{5622FB82-D792-46D9-845D-DCE3D7C515E0}" destId="{DADF55F3-7E3D-488A-9085-CC07DEA04F9C}" srcOrd="1" destOrd="0" presId="urn:microsoft.com/office/officeart/2005/8/layout/radial1"/>
    <dgm:cxn modelId="{3D1CC29D-67F7-42E4-B287-AD0097691BA9}" type="presOf" srcId="{5E17E405-E19D-432F-B245-6CB77365A4D6}" destId="{3659C3BF-BA4B-4135-97AB-85C03B7B2A7E}" srcOrd="0" destOrd="0" presId="urn:microsoft.com/office/officeart/2005/8/layout/radial1"/>
    <dgm:cxn modelId="{15B3E39D-AAFA-4687-A090-0B3823E72135}" type="presOf" srcId="{04BC1EBD-FC35-4141-BEEE-114429F772B4}" destId="{FD05FF8C-A935-45F0-A7A7-7178715028A9}" srcOrd="0" destOrd="0" presId="urn:microsoft.com/office/officeart/2005/8/layout/radial1"/>
    <dgm:cxn modelId="{684C6EAD-3052-4AE7-855F-CDC3488BB263}" type="presOf" srcId="{A0A44F73-3FA8-433D-B3DB-C2FEDF85BA21}" destId="{4090B920-B77A-4EFA-B3F3-72B5E9E3342E}" srcOrd="0" destOrd="0" presId="urn:microsoft.com/office/officeart/2005/8/layout/radial1"/>
    <dgm:cxn modelId="{59F57CB4-4AEB-4263-B249-065C830A7A41}" type="presOf" srcId="{DD680A98-BE62-42D1-B95F-176A1D9FAF00}" destId="{767D0E51-0D95-4790-90D9-9723650F6FE0}" srcOrd="0" destOrd="0" presId="urn:microsoft.com/office/officeart/2005/8/layout/radial1"/>
    <dgm:cxn modelId="{062649BB-23B0-4108-829C-421795D1A67B}" type="presOf" srcId="{3E9ABB3C-CAE1-4739-A7DD-0CA557D3D241}" destId="{ACAC1CEB-E797-4E70-BB53-6C8CFBA0FE6F}" srcOrd="1" destOrd="0" presId="urn:microsoft.com/office/officeart/2005/8/layout/radial1"/>
    <dgm:cxn modelId="{DE95A5C3-2E26-46D8-9163-B41BD8330665}" type="presOf" srcId="{0B0A8682-584D-4101-9401-82D25925F768}" destId="{4B0318E5-260C-4D83-9D5A-0974F3F62952}" srcOrd="0" destOrd="0" presId="urn:microsoft.com/office/officeart/2005/8/layout/radial1"/>
    <dgm:cxn modelId="{CEC095CA-4A14-4346-B930-CC52441516A1}" srcId="{CFC022B2-37ED-4C27-8DBE-07499192CD07}" destId="{04BC1EBD-FC35-4141-BEEE-114429F772B4}" srcOrd="0" destOrd="0" parTransId="{0D883844-0D34-4F76-8E16-250DAD2FB61A}" sibTransId="{5391A873-DA54-40ED-A3E3-6A83D7C6A78C}"/>
    <dgm:cxn modelId="{8185B2CF-2F44-41AB-88D1-63530FF2F154}" srcId="{CFC022B2-37ED-4C27-8DBE-07499192CD07}" destId="{BAF9DE81-12DB-448C-B590-0CA31B0C7EFB}" srcOrd="6" destOrd="0" parTransId="{FCF31165-0B0C-45C8-AE08-B7C6CF35BAFE}" sibTransId="{E211F6EF-5DFD-46E5-9D87-7E09D1967D58}"/>
    <dgm:cxn modelId="{07307BD0-A251-49DF-AFA4-0D7D49A9720C}" srcId="{CFC022B2-37ED-4C27-8DBE-07499192CD07}" destId="{DD680A98-BE62-42D1-B95F-176A1D9FAF00}" srcOrd="3" destOrd="0" parTransId="{071F60DA-C393-4412-B78D-CCC41C7E2E91}" sibTransId="{E0C5761B-0C47-415B-8617-102305B94199}"/>
    <dgm:cxn modelId="{360680D1-2633-4D07-843B-0A453D60CCA4}" type="presOf" srcId="{0D883844-0D34-4F76-8E16-250DAD2FB61A}" destId="{ECEB52E2-0132-45F2-95D3-0C778914173A}" srcOrd="1" destOrd="0" presId="urn:microsoft.com/office/officeart/2005/8/layout/radial1"/>
    <dgm:cxn modelId="{495958D7-7CEA-4593-AD9C-0CC52CCC574E}" srcId="{CFC022B2-37ED-4C27-8DBE-07499192CD07}" destId="{881147B1-E69C-49C9-ACB5-B33CC94FAA55}" srcOrd="2" destOrd="0" parTransId="{0B0A8682-584D-4101-9401-82D25925F768}" sibTransId="{95D32542-BB9B-4DCD-851D-981C4C10D1DD}"/>
    <dgm:cxn modelId="{02D6C5DC-EF19-4A43-93FB-5874379E1CC7}" type="presOf" srcId="{A16AF4ED-012E-49C9-A122-0192D7157E8E}" destId="{30C04795-C90A-453C-9D14-E633AEF9CC29}" srcOrd="0" destOrd="0" presId="urn:microsoft.com/office/officeart/2005/8/layout/radial1"/>
    <dgm:cxn modelId="{452B45DE-C854-4384-9F99-C6C700EA0163}" type="presOf" srcId="{AB87D290-862F-4725-B413-D0E13E4AA30A}" destId="{D60044B6-BC83-4B79-B76B-AA784A3DFFB4}" srcOrd="1" destOrd="0" presId="urn:microsoft.com/office/officeart/2005/8/layout/radial1"/>
    <dgm:cxn modelId="{B8084CEA-A735-4C13-9190-AB7E6A798002}" srcId="{5E17E405-E19D-432F-B245-6CB77365A4D6}" destId="{CFC022B2-37ED-4C27-8DBE-07499192CD07}" srcOrd="0" destOrd="0" parTransId="{08CC2A61-1603-4891-BA94-6546B695F9AD}" sibTransId="{BB1CA429-D5FA-4AEA-8B12-E2C408470E1E}"/>
    <dgm:cxn modelId="{CED7F0EF-4F4F-4DE5-944C-CBE90FD38B5D}" type="presOf" srcId="{FCF31165-0B0C-45C8-AE08-B7C6CF35BAFE}" destId="{6031316F-5BC1-4991-BE9A-402408C12D54}" srcOrd="1" destOrd="0" presId="urn:microsoft.com/office/officeart/2005/8/layout/radial1"/>
    <dgm:cxn modelId="{2DE8C0F1-7215-41C9-94C9-460FE89588D7}" type="presOf" srcId="{6075D75A-70B8-4F3B-A745-036FED745DA0}" destId="{57256662-E3FD-4F19-9253-FA387A9D6DF6}" srcOrd="0" destOrd="0" presId="urn:microsoft.com/office/officeart/2005/8/layout/radial1"/>
    <dgm:cxn modelId="{4496A3F9-2D09-4C7A-B6E6-8B98EB0A1EDA}" type="presOf" srcId="{4F514E77-9C24-4135-8CE1-BB85A9FD9DFC}" destId="{082C179B-3A9C-448B-9BF3-A77FDA16CA27}" srcOrd="0" destOrd="0" presId="urn:microsoft.com/office/officeart/2005/8/layout/radial1"/>
    <dgm:cxn modelId="{E9FF3BFA-F05B-4F40-916E-B8C34277CECD}" type="presOf" srcId="{BAF9DE81-12DB-448C-B590-0CA31B0C7EFB}" destId="{063DC072-6A4A-41FC-AFD4-C906984E0943}" srcOrd="0" destOrd="0" presId="urn:microsoft.com/office/officeart/2005/8/layout/radial1"/>
    <dgm:cxn modelId="{2B2AF941-2B3D-45FB-BE69-05511C31E4FD}" type="presParOf" srcId="{3659C3BF-BA4B-4135-97AB-85C03B7B2A7E}" destId="{37ADE73C-60B0-4FE4-B495-16FC4BC1A3F9}" srcOrd="0" destOrd="0" presId="urn:microsoft.com/office/officeart/2005/8/layout/radial1"/>
    <dgm:cxn modelId="{C4C92CBB-8755-4E65-B25D-26A2996AB194}" type="presParOf" srcId="{3659C3BF-BA4B-4135-97AB-85C03B7B2A7E}" destId="{6732C433-B346-4E6B-B780-4FDC0FF94AAA}" srcOrd="1" destOrd="0" presId="urn:microsoft.com/office/officeart/2005/8/layout/radial1"/>
    <dgm:cxn modelId="{5BB2CF9B-07FB-4AD9-8063-A0C218686FD5}" type="presParOf" srcId="{6732C433-B346-4E6B-B780-4FDC0FF94AAA}" destId="{ECEB52E2-0132-45F2-95D3-0C778914173A}" srcOrd="0" destOrd="0" presId="urn:microsoft.com/office/officeart/2005/8/layout/radial1"/>
    <dgm:cxn modelId="{CE173693-FB32-4DB5-BA8C-812E9247942C}" type="presParOf" srcId="{3659C3BF-BA4B-4135-97AB-85C03B7B2A7E}" destId="{FD05FF8C-A935-45F0-A7A7-7178715028A9}" srcOrd="2" destOrd="0" presId="urn:microsoft.com/office/officeart/2005/8/layout/radial1"/>
    <dgm:cxn modelId="{F19122B5-6CD8-4214-8264-79E809025AED}" type="presParOf" srcId="{3659C3BF-BA4B-4135-97AB-85C03B7B2A7E}" destId="{6770AC4A-5028-49BF-8B8A-80D49605E723}" srcOrd="3" destOrd="0" presId="urn:microsoft.com/office/officeart/2005/8/layout/radial1"/>
    <dgm:cxn modelId="{B903034F-DCD9-456C-831E-135FDDEF96CD}" type="presParOf" srcId="{6770AC4A-5028-49BF-8B8A-80D49605E723}" destId="{ACAC1CEB-E797-4E70-BB53-6C8CFBA0FE6F}" srcOrd="0" destOrd="0" presId="urn:microsoft.com/office/officeart/2005/8/layout/radial1"/>
    <dgm:cxn modelId="{1E2A6217-D0BC-47F6-B454-30289B8765E4}" type="presParOf" srcId="{3659C3BF-BA4B-4135-97AB-85C03B7B2A7E}" destId="{30C04795-C90A-453C-9D14-E633AEF9CC29}" srcOrd="4" destOrd="0" presId="urn:microsoft.com/office/officeart/2005/8/layout/radial1"/>
    <dgm:cxn modelId="{B700E94E-E023-4D1D-8CD7-A9D190B9C7FE}" type="presParOf" srcId="{3659C3BF-BA4B-4135-97AB-85C03B7B2A7E}" destId="{4B0318E5-260C-4D83-9D5A-0974F3F62952}" srcOrd="5" destOrd="0" presId="urn:microsoft.com/office/officeart/2005/8/layout/radial1"/>
    <dgm:cxn modelId="{395D45FB-F5F9-47F6-A800-B8B8A26AE380}" type="presParOf" srcId="{4B0318E5-260C-4D83-9D5A-0974F3F62952}" destId="{EF2A4566-8E5A-4B57-B7A2-16E20B687905}" srcOrd="0" destOrd="0" presId="urn:microsoft.com/office/officeart/2005/8/layout/radial1"/>
    <dgm:cxn modelId="{EA18D6FB-8D2E-4733-873D-E11E5A88A78D}" type="presParOf" srcId="{3659C3BF-BA4B-4135-97AB-85C03B7B2A7E}" destId="{F3A0C0D0-148A-42CD-B6B7-EFDEC1D14CCD}" srcOrd="6" destOrd="0" presId="urn:microsoft.com/office/officeart/2005/8/layout/radial1"/>
    <dgm:cxn modelId="{5F0B79A7-12CF-4F1C-B3A8-557DB5839E76}" type="presParOf" srcId="{3659C3BF-BA4B-4135-97AB-85C03B7B2A7E}" destId="{0C703495-4F08-4BC3-B3B7-DF417FEAF179}" srcOrd="7" destOrd="0" presId="urn:microsoft.com/office/officeart/2005/8/layout/radial1"/>
    <dgm:cxn modelId="{AA1ADAA3-09ED-4764-8B56-BF33944ED6FE}" type="presParOf" srcId="{0C703495-4F08-4BC3-B3B7-DF417FEAF179}" destId="{31515459-B720-4A22-8CB4-14021AE186D2}" srcOrd="0" destOrd="0" presId="urn:microsoft.com/office/officeart/2005/8/layout/radial1"/>
    <dgm:cxn modelId="{A367F6F6-70A5-49C5-96F9-C6DC9C0C631A}" type="presParOf" srcId="{3659C3BF-BA4B-4135-97AB-85C03B7B2A7E}" destId="{767D0E51-0D95-4790-90D9-9723650F6FE0}" srcOrd="8" destOrd="0" presId="urn:microsoft.com/office/officeart/2005/8/layout/radial1"/>
    <dgm:cxn modelId="{4AEAAC5F-C35A-475B-AB5E-035EE2871C7D}" type="presParOf" srcId="{3659C3BF-BA4B-4135-97AB-85C03B7B2A7E}" destId="{082C179B-3A9C-448B-9BF3-A77FDA16CA27}" srcOrd="9" destOrd="0" presId="urn:microsoft.com/office/officeart/2005/8/layout/radial1"/>
    <dgm:cxn modelId="{4DC4232B-1DF8-4FCD-91C7-96B69510AD55}" type="presParOf" srcId="{082C179B-3A9C-448B-9BF3-A77FDA16CA27}" destId="{6D4B0DA8-340D-43FD-8540-0D620FF3466E}" srcOrd="0" destOrd="0" presId="urn:microsoft.com/office/officeart/2005/8/layout/radial1"/>
    <dgm:cxn modelId="{8FF6E1F5-B851-47E1-92BA-C16BC8D8818D}" type="presParOf" srcId="{3659C3BF-BA4B-4135-97AB-85C03B7B2A7E}" destId="{4090B920-B77A-4EFA-B3F3-72B5E9E3342E}" srcOrd="10" destOrd="0" presId="urn:microsoft.com/office/officeart/2005/8/layout/radial1"/>
    <dgm:cxn modelId="{E2BA97B3-B62F-43D8-AC05-DE1F88F5BC86}" type="presParOf" srcId="{3659C3BF-BA4B-4135-97AB-85C03B7B2A7E}" destId="{82F51B91-3C3D-4D84-B577-5BF1B7199EB2}" srcOrd="11" destOrd="0" presId="urn:microsoft.com/office/officeart/2005/8/layout/radial1"/>
    <dgm:cxn modelId="{4A9E964B-3A0E-462F-A9B4-3D0D8E589A2F}" type="presParOf" srcId="{82F51B91-3C3D-4D84-B577-5BF1B7199EB2}" destId="{D60044B6-BC83-4B79-B76B-AA784A3DFFB4}" srcOrd="0" destOrd="0" presId="urn:microsoft.com/office/officeart/2005/8/layout/radial1"/>
    <dgm:cxn modelId="{7AE8B86E-B77E-4080-A613-5FD0F5BA9700}" type="presParOf" srcId="{3659C3BF-BA4B-4135-97AB-85C03B7B2A7E}" destId="{7589BF7F-4B7C-4EFD-BB73-C39FBA76135C}" srcOrd="12" destOrd="0" presId="urn:microsoft.com/office/officeart/2005/8/layout/radial1"/>
    <dgm:cxn modelId="{BA7EFC7E-B3C0-452A-9AF1-EB390840E18A}" type="presParOf" srcId="{3659C3BF-BA4B-4135-97AB-85C03B7B2A7E}" destId="{249F6BF5-246B-4686-8CDB-8F4EFDA3C501}" srcOrd="13" destOrd="0" presId="urn:microsoft.com/office/officeart/2005/8/layout/radial1"/>
    <dgm:cxn modelId="{B741E5F3-F52A-4975-A8B5-3F4BD72A3ED4}" type="presParOf" srcId="{249F6BF5-246B-4686-8CDB-8F4EFDA3C501}" destId="{6031316F-5BC1-4991-BE9A-402408C12D54}" srcOrd="0" destOrd="0" presId="urn:microsoft.com/office/officeart/2005/8/layout/radial1"/>
    <dgm:cxn modelId="{3A471D6B-3AA4-407A-AEBC-55B6B31C3533}" type="presParOf" srcId="{3659C3BF-BA4B-4135-97AB-85C03B7B2A7E}" destId="{063DC072-6A4A-41FC-AFD4-C906984E0943}" srcOrd="14" destOrd="0" presId="urn:microsoft.com/office/officeart/2005/8/layout/radial1"/>
    <dgm:cxn modelId="{D353B3C9-1636-47E4-AC9F-086E675D1A1F}" type="presParOf" srcId="{3659C3BF-BA4B-4135-97AB-85C03B7B2A7E}" destId="{3A0D3FCE-AC17-4919-8BA6-42800F49FCFA}" srcOrd="15" destOrd="0" presId="urn:microsoft.com/office/officeart/2005/8/layout/radial1"/>
    <dgm:cxn modelId="{269B56F2-2066-4317-BB4C-B974CECBE76D}" type="presParOf" srcId="{3A0D3FCE-AC17-4919-8BA6-42800F49FCFA}" destId="{DADF55F3-7E3D-488A-9085-CC07DEA04F9C}" srcOrd="0" destOrd="0" presId="urn:microsoft.com/office/officeart/2005/8/layout/radial1"/>
    <dgm:cxn modelId="{00FE01FD-BB7A-4B79-BA9C-87EDC034E2C9}" type="presParOf" srcId="{3659C3BF-BA4B-4135-97AB-85C03B7B2A7E}" destId="{57256662-E3FD-4F19-9253-FA387A9D6DF6}" srcOrd="1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AD7CEA-191A-4507-9B9E-3394A2E29BC7}">
      <dsp:nvSpPr>
        <dsp:cNvPr id="0" name=""/>
        <dsp:cNvSpPr/>
      </dsp:nvSpPr>
      <dsp:spPr>
        <a:xfrm>
          <a:off x="1844" y="2565"/>
          <a:ext cx="5129385" cy="12874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Decomposition Pattern</a:t>
          </a:r>
        </a:p>
      </dsp:txBody>
      <dsp:txXfrm>
        <a:off x="39552" y="40273"/>
        <a:ext cx="5053969" cy="1212033"/>
      </dsp:txXfrm>
    </dsp:sp>
    <dsp:sp modelId="{415A7E3D-C764-4D59-8B8E-8E274EA87E70}">
      <dsp:nvSpPr>
        <dsp:cNvPr id="0" name=""/>
        <dsp:cNvSpPr/>
      </dsp:nvSpPr>
      <dsp:spPr>
        <a:xfrm>
          <a:off x="1844" y="1381387"/>
          <a:ext cx="1619124" cy="12874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Decomposed by functional capabilities</a:t>
          </a:r>
        </a:p>
      </dsp:txBody>
      <dsp:txXfrm>
        <a:off x="39552" y="1419095"/>
        <a:ext cx="1543708" cy="1212033"/>
      </dsp:txXfrm>
    </dsp:sp>
    <dsp:sp modelId="{3FE67048-9BCF-4060-86ED-8136E3EA1912}">
      <dsp:nvSpPr>
        <dsp:cNvPr id="0" name=""/>
        <dsp:cNvSpPr/>
      </dsp:nvSpPr>
      <dsp:spPr>
        <a:xfrm>
          <a:off x="10345" y="2762775"/>
          <a:ext cx="1619124" cy="12874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/>
            <a:t>Context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 While Designing new automatic services for new application</a:t>
          </a:r>
        </a:p>
      </dsp:txBody>
      <dsp:txXfrm>
        <a:off x="48053" y="2800483"/>
        <a:ext cx="1543708" cy="1212033"/>
      </dsp:txXfrm>
    </dsp:sp>
    <dsp:sp modelId="{15518669-0342-49E9-B7F0-2FC074B50057}">
      <dsp:nvSpPr>
        <dsp:cNvPr id="0" name=""/>
        <dsp:cNvSpPr/>
      </dsp:nvSpPr>
      <dsp:spPr>
        <a:xfrm>
          <a:off x="1756975" y="1381387"/>
          <a:ext cx="1619124" cy="12874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Decomposed by Domain (Domain Driven Design)</a:t>
          </a:r>
        </a:p>
      </dsp:txBody>
      <dsp:txXfrm>
        <a:off x="1794683" y="1419095"/>
        <a:ext cx="1543708" cy="1212033"/>
      </dsp:txXfrm>
    </dsp:sp>
    <dsp:sp modelId="{B7C05677-0D23-4C78-9081-B360F298CF96}">
      <dsp:nvSpPr>
        <dsp:cNvPr id="0" name=""/>
        <dsp:cNvSpPr/>
      </dsp:nvSpPr>
      <dsp:spPr>
        <a:xfrm>
          <a:off x="1765475" y="2762775"/>
          <a:ext cx="1619124" cy="12874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/>
            <a:t>Context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 While Designing common functional services that are used across a sub domain.</a:t>
          </a:r>
        </a:p>
      </dsp:txBody>
      <dsp:txXfrm>
        <a:off x="1803183" y="2800483"/>
        <a:ext cx="1543708" cy="1212033"/>
      </dsp:txXfrm>
    </dsp:sp>
    <dsp:sp modelId="{24D9A839-BB58-4746-A49B-0CA9D1E40114}">
      <dsp:nvSpPr>
        <dsp:cNvPr id="0" name=""/>
        <dsp:cNvSpPr/>
      </dsp:nvSpPr>
      <dsp:spPr>
        <a:xfrm>
          <a:off x="3512106" y="1381387"/>
          <a:ext cx="1619124" cy="12874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Strangler Pattern</a:t>
          </a:r>
        </a:p>
      </dsp:txBody>
      <dsp:txXfrm>
        <a:off x="3549814" y="1419095"/>
        <a:ext cx="1543708" cy="1212033"/>
      </dsp:txXfrm>
    </dsp:sp>
    <dsp:sp modelId="{5E7B62AC-063F-4721-8203-70BDC6F3A416}">
      <dsp:nvSpPr>
        <dsp:cNvPr id="0" name=""/>
        <dsp:cNvSpPr/>
      </dsp:nvSpPr>
      <dsp:spPr>
        <a:xfrm>
          <a:off x="3513950" y="2762775"/>
          <a:ext cx="1619124" cy="12874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/>
            <a:t>Context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While refactoring large , legacy application</a:t>
          </a:r>
        </a:p>
      </dsp:txBody>
      <dsp:txXfrm>
        <a:off x="3551658" y="2800483"/>
        <a:ext cx="1543708" cy="12120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ADE73C-60B0-4FE4-B495-16FC4BC1A3F9}">
      <dsp:nvSpPr>
        <dsp:cNvPr id="0" name=""/>
        <dsp:cNvSpPr/>
      </dsp:nvSpPr>
      <dsp:spPr>
        <a:xfrm>
          <a:off x="3384386" y="2094168"/>
          <a:ext cx="1230330" cy="123033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/>
            <a:t>Typical MSA Principles</a:t>
          </a:r>
        </a:p>
      </dsp:txBody>
      <dsp:txXfrm>
        <a:off x="3564564" y="2274346"/>
        <a:ext cx="869974" cy="869974"/>
      </dsp:txXfrm>
    </dsp:sp>
    <dsp:sp modelId="{6732C433-B346-4E6B-B780-4FDC0FF94AAA}">
      <dsp:nvSpPr>
        <dsp:cNvPr id="0" name=""/>
        <dsp:cNvSpPr/>
      </dsp:nvSpPr>
      <dsp:spPr>
        <a:xfrm rot="16200000">
          <a:off x="3569445" y="1650218"/>
          <a:ext cx="860213" cy="27685"/>
        </a:xfrm>
        <a:custGeom>
          <a:avLst/>
          <a:gdLst/>
          <a:ahLst/>
          <a:cxnLst/>
          <a:rect l="0" t="0" r="0" b="0"/>
          <a:pathLst>
            <a:path>
              <a:moveTo>
                <a:pt x="0" y="13842"/>
              </a:moveTo>
              <a:lnTo>
                <a:pt x="860213" y="1384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978046" y="1642556"/>
        <a:ext cx="43010" cy="43010"/>
      </dsp:txXfrm>
    </dsp:sp>
    <dsp:sp modelId="{FD05FF8C-A935-45F0-A7A7-7178715028A9}">
      <dsp:nvSpPr>
        <dsp:cNvPr id="0" name=""/>
        <dsp:cNvSpPr/>
      </dsp:nvSpPr>
      <dsp:spPr>
        <a:xfrm>
          <a:off x="3384386" y="3623"/>
          <a:ext cx="1230330" cy="123033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Continuous  Delivery &amp; Deployment</a:t>
          </a:r>
        </a:p>
      </dsp:txBody>
      <dsp:txXfrm>
        <a:off x="3564564" y="183801"/>
        <a:ext cx="869974" cy="869974"/>
      </dsp:txXfrm>
    </dsp:sp>
    <dsp:sp modelId="{6770AC4A-5028-49BF-8B8A-80D49605E723}">
      <dsp:nvSpPr>
        <dsp:cNvPr id="0" name=""/>
        <dsp:cNvSpPr/>
      </dsp:nvSpPr>
      <dsp:spPr>
        <a:xfrm rot="18900000">
          <a:off x="4308564" y="1956371"/>
          <a:ext cx="860213" cy="27685"/>
        </a:xfrm>
        <a:custGeom>
          <a:avLst/>
          <a:gdLst/>
          <a:ahLst/>
          <a:cxnLst/>
          <a:rect l="0" t="0" r="0" b="0"/>
          <a:pathLst>
            <a:path>
              <a:moveTo>
                <a:pt x="0" y="13842"/>
              </a:moveTo>
              <a:lnTo>
                <a:pt x="860213" y="1384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717165" y="1948709"/>
        <a:ext cx="43010" cy="43010"/>
      </dsp:txXfrm>
    </dsp:sp>
    <dsp:sp modelId="{30C04795-C90A-453C-9D14-E633AEF9CC29}">
      <dsp:nvSpPr>
        <dsp:cNvPr id="0" name=""/>
        <dsp:cNvSpPr/>
      </dsp:nvSpPr>
      <dsp:spPr>
        <a:xfrm>
          <a:off x="4862624" y="615930"/>
          <a:ext cx="1230330" cy="1230330"/>
        </a:xfrm>
        <a:prstGeom prst="ellipse">
          <a:avLst/>
        </a:prstGeom>
        <a:solidFill>
          <a:schemeClr val="accent3">
            <a:hueOff val="387228"/>
            <a:satOff val="14286"/>
            <a:lumOff val="-210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Scalability</a:t>
          </a:r>
        </a:p>
      </dsp:txBody>
      <dsp:txXfrm>
        <a:off x="5042802" y="796108"/>
        <a:ext cx="869974" cy="869974"/>
      </dsp:txXfrm>
    </dsp:sp>
    <dsp:sp modelId="{4B0318E5-260C-4D83-9D5A-0974F3F62952}">
      <dsp:nvSpPr>
        <dsp:cNvPr id="0" name=""/>
        <dsp:cNvSpPr/>
      </dsp:nvSpPr>
      <dsp:spPr>
        <a:xfrm>
          <a:off x="4614717" y="2695490"/>
          <a:ext cx="860213" cy="27685"/>
        </a:xfrm>
        <a:custGeom>
          <a:avLst/>
          <a:gdLst/>
          <a:ahLst/>
          <a:cxnLst/>
          <a:rect l="0" t="0" r="0" b="0"/>
          <a:pathLst>
            <a:path>
              <a:moveTo>
                <a:pt x="0" y="13842"/>
              </a:moveTo>
              <a:lnTo>
                <a:pt x="860213" y="1384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023318" y="2687828"/>
        <a:ext cx="43010" cy="43010"/>
      </dsp:txXfrm>
    </dsp:sp>
    <dsp:sp modelId="{F3A0C0D0-148A-42CD-B6B7-EFDEC1D14CCD}">
      <dsp:nvSpPr>
        <dsp:cNvPr id="0" name=""/>
        <dsp:cNvSpPr/>
      </dsp:nvSpPr>
      <dsp:spPr>
        <a:xfrm>
          <a:off x="5474930" y="2094168"/>
          <a:ext cx="1230330" cy="1230330"/>
        </a:xfrm>
        <a:prstGeom prst="ellipse">
          <a:avLst/>
        </a:prstGeom>
        <a:solidFill>
          <a:schemeClr val="accent3">
            <a:hueOff val="774457"/>
            <a:satOff val="28571"/>
            <a:lumOff val="-42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Availability</a:t>
          </a:r>
        </a:p>
      </dsp:txBody>
      <dsp:txXfrm>
        <a:off x="5655108" y="2274346"/>
        <a:ext cx="869974" cy="869974"/>
      </dsp:txXfrm>
    </dsp:sp>
    <dsp:sp modelId="{0C703495-4F08-4BC3-B3B7-DF417FEAF179}">
      <dsp:nvSpPr>
        <dsp:cNvPr id="0" name=""/>
        <dsp:cNvSpPr/>
      </dsp:nvSpPr>
      <dsp:spPr>
        <a:xfrm rot="2700000">
          <a:off x="4308564" y="3434609"/>
          <a:ext cx="860213" cy="27685"/>
        </a:xfrm>
        <a:custGeom>
          <a:avLst/>
          <a:gdLst/>
          <a:ahLst/>
          <a:cxnLst/>
          <a:rect l="0" t="0" r="0" b="0"/>
          <a:pathLst>
            <a:path>
              <a:moveTo>
                <a:pt x="0" y="13842"/>
              </a:moveTo>
              <a:lnTo>
                <a:pt x="860213" y="1384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717165" y="3426947"/>
        <a:ext cx="43010" cy="43010"/>
      </dsp:txXfrm>
    </dsp:sp>
    <dsp:sp modelId="{767D0E51-0D95-4790-90D9-9723650F6FE0}">
      <dsp:nvSpPr>
        <dsp:cNvPr id="0" name=""/>
        <dsp:cNvSpPr/>
      </dsp:nvSpPr>
      <dsp:spPr>
        <a:xfrm>
          <a:off x="4862624" y="3572406"/>
          <a:ext cx="1230330" cy="1230330"/>
        </a:xfrm>
        <a:prstGeom prst="ellipse">
          <a:avLst/>
        </a:prstGeom>
        <a:solidFill>
          <a:schemeClr val="accent3">
            <a:hueOff val="1161685"/>
            <a:satOff val="42857"/>
            <a:lumOff val="-63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Resiliency</a:t>
          </a:r>
        </a:p>
      </dsp:txBody>
      <dsp:txXfrm>
        <a:off x="5042802" y="3752584"/>
        <a:ext cx="869974" cy="869974"/>
      </dsp:txXfrm>
    </dsp:sp>
    <dsp:sp modelId="{082C179B-3A9C-448B-9BF3-A77FDA16CA27}">
      <dsp:nvSpPr>
        <dsp:cNvPr id="0" name=""/>
        <dsp:cNvSpPr/>
      </dsp:nvSpPr>
      <dsp:spPr>
        <a:xfrm rot="5400000">
          <a:off x="3569445" y="3740762"/>
          <a:ext cx="860213" cy="27685"/>
        </a:xfrm>
        <a:custGeom>
          <a:avLst/>
          <a:gdLst/>
          <a:ahLst/>
          <a:cxnLst/>
          <a:rect l="0" t="0" r="0" b="0"/>
          <a:pathLst>
            <a:path>
              <a:moveTo>
                <a:pt x="0" y="13842"/>
              </a:moveTo>
              <a:lnTo>
                <a:pt x="860213" y="1384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978046" y="3733100"/>
        <a:ext cx="43010" cy="43010"/>
      </dsp:txXfrm>
    </dsp:sp>
    <dsp:sp modelId="{4090B920-B77A-4EFA-B3F3-72B5E9E3342E}">
      <dsp:nvSpPr>
        <dsp:cNvPr id="0" name=""/>
        <dsp:cNvSpPr/>
      </dsp:nvSpPr>
      <dsp:spPr>
        <a:xfrm>
          <a:off x="3384386" y="4184712"/>
          <a:ext cx="1230330" cy="1230330"/>
        </a:xfrm>
        <a:prstGeom prst="ellipse">
          <a:avLst/>
        </a:prstGeom>
        <a:solidFill>
          <a:schemeClr val="accent3">
            <a:hueOff val="1548914"/>
            <a:satOff val="57143"/>
            <a:lumOff val="-84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Decentralised governance</a:t>
          </a:r>
        </a:p>
      </dsp:txBody>
      <dsp:txXfrm>
        <a:off x="3564564" y="4364890"/>
        <a:ext cx="869974" cy="869974"/>
      </dsp:txXfrm>
    </dsp:sp>
    <dsp:sp modelId="{82F51B91-3C3D-4D84-B577-5BF1B7199EB2}">
      <dsp:nvSpPr>
        <dsp:cNvPr id="0" name=""/>
        <dsp:cNvSpPr/>
      </dsp:nvSpPr>
      <dsp:spPr>
        <a:xfrm rot="8100000">
          <a:off x="2830326" y="3434609"/>
          <a:ext cx="860213" cy="27685"/>
        </a:xfrm>
        <a:custGeom>
          <a:avLst/>
          <a:gdLst/>
          <a:ahLst/>
          <a:cxnLst/>
          <a:rect l="0" t="0" r="0" b="0"/>
          <a:pathLst>
            <a:path>
              <a:moveTo>
                <a:pt x="0" y="13842"/>
              </a:moveTo>
              <a:lnTo>
                <a:pt x="860213" y="1384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 rot="10800000">
        <a:off x="3238927" y="3426947"/>
        <a:ext cx="43010" cy="43010"/>
      </dsp:txXfrm>
    </dsp:sp>
    <dsp:sp modelId="{7589BF7F-4B7C-4EFD-BB73-C39FBA76135C}">
      <dsp:nvSpPr>
        <dsp:cNvPr id="0" name=""/>
        <dsp:cNvSpPr/>
      </dsp:nvSpPr>
      <dsp:spPr>
        <a:xfrm>
          <a:off x="1906148" y="3572406"/>
          <a:ext cx="1230330" cy="1230330"/>
        </a:xfrm>
        <a:prstGeom prst="ellipse">
          <a:avLst/>
        </a:prstGeom>
        <a:solidFill>
          <a:schemeClr val="accent3">
            <a:hueOff val="1936142"/>
            <a:satOff val="71429"/>
            <a:lumOff val="-105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Failure Isolation</a:t>
          </a:r>
        </a:p>
      </dsp:txBody>
      <dsp:txXfrm>
        <a:off x="2086326" y="3752584"/>
        <a:ext cx="869974" cy="869974"/>
      </dsp:txXfrm>
    </dsp:sp>
    <dsp:sp modelId="{249F6BF5-246B-4686-8CDB-8F4EFDA3C501}">
      <dsp:nvSpPr>
        <dsp:cNvPr id="0" name=""/>
        <dsp:cNvSpPr/>
      </dsp:nvSpPr>
      <dsp:spPr>
        <a:xfrm rot="10800000">
          <a:off x="2524173" y="2695490"/>
          <a:ext cx="860213" cy="27685"/>
        </a:xfrm>
        <a:custGeom>
          <a:avLst/>
          <a:gdLst/>
          <a:ahLst/>
          <a:cxnLst/>
          <a:rect l="0" t="0" r="0" b="0"/>
          <a:pathLst>
            <a:path>
              <a:moveTo>
                <a:pt x="0" y="13842"/>
              </a:moveTo>
              <a:lnTo>
                <a:pt x="860213" y="1384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 rot="10800000">
        <a:off x="2932774" y="2687828"/>
        <a:ext cx="43010" cy="43010"/>
      </dsp:txXfrm>
    </dsp:sp>
    <dsp:sp modelId="{063DC072-6A4A-41FC-AFD4-C906984E0943}">
      <dsp:nvSpPr>
        <dsp:cNvPr id="0" name=""/>
        <dsp:cNvSpPr/>
      </dsp:nvSpPr>
      <dsp:spPr>
        <a:xfrm>
          <a:off x="1293842" y="2094168"/>
          <a:ext cx="1230330" cy="1230330"/>
        </a:xfrm>
        <a:prstGeom prst="ellipse">
          <a:avLst/>
        </a:prstGeom>
        <a:solidFill>
          <a:schemeClr val="accent3">
            <a:hueOff val="2323371"/>
            <a:satOff val="85714"/>
            <a:lumOff val="-126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Auto-provisioning</a:t>
          </a:r>
        </a:p>
      </dsp:txBody>
      <dsp:txXfrm>
        <a:off x="1474020" y="2274346"/>
        <a:ext cx="869974" cy="869974"/>
      </dsp:txXfrm>
    </dsp:sp>
    <dsp:sp modelId="{3A0D3FCE-AC17-4919-8BA6-42800F49FCFA}">
      <dsp:nvSpPr>
        <dsp:cNvPr id="0" name=""/>
        <dsp:cNvSpPr/>
      </dsp:nvSpPr>
      <dsp:spPr>
        <a:xfrm rot="13500000">
          <a:off x="2830326" y="1956371"/>
          <a:ext cx="860213" cy="27685"/>
        </a:xfrm>
        <a:custGeom>
          <a:avLst/>
          <a:gdLst/>
          <a:ahLst/>
          <a:cxnLst/>
          <a:rect l="0" t="0" r="0" b="0"/>
          <a:pathLst>
            <a:path>
              <a:moveTo>
                <a:pt x="0" y="13842"/>
              </a:moveTo>
              <a:lnTo>
                <a:pt x="860213" y="1384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 rot="10800000">
        <a:off x="3238927" y="1948709"/>
        <a:ext cx="43010" cy="43010"/>
      </dsp:txXfrm>
    </dsp:sp>
    <dsp:sp modelId="{57256662-E3FD-4F19-9253-FA387A9D6DF6}">
      <dsp:nvSpPr>
        <dsp:cNvPr id="0" name=""/>
        <dsp:cNvSpPr/>
      </dsp:nvSpPr>
      <dsp:spPr>
        <a:xfrm>
          <a:off x="1906148" y="615930"/>
          <a:ext cx="1230330" cy="1230330"/>
        </a:xfrm>
        <a:prstGeom prst="ellipse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Independent &amp; Autonomous</a:t>
          </a:r>
        </a:p>
      </dsp:txBody>
      <dsp:txXfrm>
        <a:off x="2086326" y="796108"/>
        <a:ext cx="869974" cy="8699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C09F4C-3F20-4A82-ADFE-2A460D45F429}" type="datetimeFigureOut">
              <a:rPr lang="en-IN" smtClean="0"/>
              <a:t>17-08-2021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AB350-E3DA-48FC-82A6-8624532199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1388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5901A-4980-4524-B622-02DD19D32033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8125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5901A-4980-4524-B622-02DD19D32033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9968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AAB350-E3DA-48FC-82A6-86245321992C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620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46FF6-A104-4EF6-BBF5-CAA199FD13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51F9AE-9784-441E-B649-4C24279CCF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E7407-E76A-486E-9338-25BA8A39A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FB9A5-DB52-4411-A7D8-B749EB0617D9}" type="datetimeFigureOut">
              <a:rPr lang="en-IN" smtClean="0"/>
              <a:t>17-08-2021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29CD5-52B1-4EF9-90AE-FF33229A4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036A2-CFCA-4014-90CF-F47F5E637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BFDC-2417-4352-821D-54359F566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8909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4E93D-244F-4314-B886-38B0EEC3C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4EF9C9-7002-4532-B229-2E9FAC3B2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CA6C0-D38F-4272-A0C6-64A7AD6EE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FB9A5-DB52-4411-A7D8-B749EB0617D9}" type="datetimeFigureOut">
              <a:rPr lang="en-IN" smtClean="0"/>
              <a:t>17-08-2021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D3C5D-3573-4B3A-9BB0-64C90CF29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063C4-D841-4583-9A82-9FFB85242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BFDC-2417-4352-821D-54359F566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273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75492B-8467-4D6B-AEC0-42B04701FA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B916B3-4983-43E8-A06B-E8AD9F8B36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4516A-5F48-418B-ADF1-8643A060C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FB9A5-DB52-4411-A7D8-B749EB0617D9}" type="datetimeFigureOut">
              <a:rPr lang="en-IN" smtClean="0"/>
              <a:t>17-08-2021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DCDEC-E59A-4A9F-8885-45DB09FCC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17BD5-5BFA-4639-AA95-671D608F2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BFDC-2417-4352-821D-54359F566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947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3E851-9805-4F9B-8BB0-B92B02E7C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A091F-E66A-438F-B9DF-56F139D19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B57FD-26EF-4DC0-960C-0E9A1FEF9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FB9A5-DB52-4411-A7D8-B749EB0617D9}" type="datetimeFigureOut">
              <a:rPr lang="en-IN" smtClean="0"/>
              <a:t>17-08-2021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1ACA2-BE4C-49E0-989A-27A1C0F8B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2B301-F3A7-4464-A244-529AC19DD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BFDC-2417-4352-821D-54359F566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1814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11D78-1A71-4B54-9425-F066AF39B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31C26-52F7-4851-BBB8-642EEA3A9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5C5FF-6A0A-4816-91D2-667B16CCB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FB9A5-DB52-4411-A7D8-B749EB0617D9}" type="datetimeFigureOut">
              <a:rPr lang="en-IN" smtClean="0"/>
              <a:t>17-08-2021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9CD91-80DB-4F7C-AEEC-BC18CB314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4A817-85D4-4683-B0F8-739699938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BFDC-2417-4352-821D-54359F566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402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98A13-50F4-44AB-A206-C685280B4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4D91B-AD4C-449F-9478-3AC2678A2D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0E7356-506A-41C7-9BDE-F0C0BCE24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5A79-4B03-401D-B20B-3CDD1024D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FB9A5-DB52-4411-A7D8-B749EB0617D9}" type="datetimeFigureOut">
              <a:rPr lang="en-IN" smtClean="0"/>
              <a:t>17-08-2021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D12180-3BEE-4870-9491-7B5348BA2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55F83F-FE99-43EB-B4E1-AF2370F65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BFDC-2417-4352-821D-54359F566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0089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D5D51-C1FD-48B4-B2E4-AA283E350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FEC634-8BEE-4E52-BCAC-C80EA491E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3C8D7-AAAD-43D8-BD3E-F75048FA4F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3952F5-B0EF-4633-9EEC-43B1F5C586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1D8BB2-AC90-4030-8BC1-FB82D81EE0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A31BB5-FF8E-4A6C-8293-7D511E608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FB9A5-DB52-4411-A7D8-B749EB0617D9}" type="datetimeFigureOut">
              <a:rPr lang="en-IN" smtClean="0"/>
              <a:t>17-08-2021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FCCB33-8DE9-4007-86FF-BF11F806E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72CFD3-0073-45B3-ABCE-D01DBB6D7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BFDC-2417-4352-821D-54359F566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0763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B5325-D612-429D-B6A3-AB5A5D02D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342617-516D-43A9-A216-6DF2E06AB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FB9A5-DB52-4411-A7D8-B749EB0617D9}" type="datetimeFigureOut">
              <a:rPr lang="en-IN" smtClean="0"/>
              <a:t>17-08-2021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9202B2-E719-4C05-8A39-FD8C28922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7F9486-3510-4F02-A7F1-5E22AB973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BFDC-2417-4352-821D-54359F566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15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E77608-0496-4589-9CEE-F8E185095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FB9A5-DB52-4411-A7D8-B749EB0617D9}" type="datetimeFigureOut">
              <a:rPr lang="en-IN" smtClean="0"/>
              <a:t>17-08-2021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8C3D7B-A8C4-4A0E-AC8F-B19C22B62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B29615-95B4-46A9-9193-C8C70C796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BFDC-2417-4352-821D-54359F566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8980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DE4E1-23B5-451E-A98C-0A000DAF3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8EFF3-AAB6-4E69-90A2-739D2240F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1061AA-9C85-45A4-81FB-853327E01E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CCAB9B-E476-48E4-9DB1-A5E88A539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FB9A5-DB52-4411-A7D8-B749EB0617D9}" type="datetimeFigureOut">
              <a:rPr lang="en-IN" smtClean="0"/>
              <a:t>17-08-2021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354BCF-F2C0-48FC-8629-00C2011BD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51E667-D94B-43B5-8910-B38495608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BFDC-2417-4352-821D-54359F566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932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0740D-49BC-43F1-B5DF-8D0F97A4F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138349-E1CD-4FCB-8A3A-6E6646F87C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797E0-7105-43F3-8D50-74BB86C75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01F8A-CFDB-48A4-BD08-E40BF08C0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FB9A5-DB52-4411-A7D8-B749EB0617D9}" type="datetimeFigureOut">
              <a:rPr lang="en-IN" smtClean="0"/>
              <a:t>17-08-2021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796D94-57A0-4132-BDE1-D676DE619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B99F21-B1D3-43CE-BB1F-A88294448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BFDC-2417-4352-821D-54359F566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319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56AF13-400F-4C96-BF53-9778C4AFA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F05E0-BA5B-4A38-9916-B5792FB03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0DED5-FD46-4C6B-A9DA-127363E26E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FB9A5-DB52-4411-A7D8-B749EB0617D9}" type="datetimeFigureOut">
              <a:rPr lang="en-IN" smtClean="0"/>
              <a:t>17-08-2021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F522C-7A60-4924-B270-35D4CA276B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902EF-1BFF-492B-B9A9-944C697F8B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1BFDC-2417-4352-821D-54359F566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067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4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49D95047-A27E-46E6-A587-88DA62B6D797}"/>
              </a:ext>
            </a:extLst>
          </p:cNvPr>
          <p:cNvGrpSpPr/>
          <p:nvPr/>
        </p:nvGrpSpPr>
        <p:grpSpPr>
          <a:xfrm>
            <a:off x="2072474" y="2416865"/>
            <a:ext cx="5697082" cy="2194366"/>
            <a:chOff x="2072474" y="2416865"/>
            <a:chExt cx="5697082" cy="219436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3344779-59A6-40E0-8704-C26D81E2DD62}"/>
                </a:ext>
              </a:extLst>
            </p:cNvPr>
            <p:cNvGrpSpPr/>
            <p:nvPr/>
          </p:nvGrpSpPr>
          <p:grpSpPr>
            <a:xfrm>
              <a:off x="4284911" y="2416865"/>
              <a:ext cx="1272208" cy="2194366"/>
              <a:chOff x="4284911" y="2416865"/>
              <a:chExt cx="1272208" cy="2623930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018CFDDD-D685-4E5B-8B23-95EEDFEAC751}"/>
                  </a:ext>
                </a:extLst>
              </p:cNvPr>
              <p:cNvSpPr/>
              <p:nvPr/>
            </p:nvSpPr>
            <p:spPr>
              <a:xfrm>
                <a:off x="4284911" y="2416865"/>
                <a:ext cx="1272208" cy="262393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3B01CE49-A9FA-46E9-80B8-71595296BA1B}"/>
                  </a:ext>
                </a:extLst>
              </p:cNvPr>
              <p:cNvGrpSpPr/>
              <p:nvPr/>
            </p:nvGrpSpPr>
            <p:grpSpPr>
              <a:xfrm>
                <a:off x="4739946" y="2882430"/>
                <a:ext cx="362141" cy="1735870"/>
                <a:chOff x="5914928" y="3315831"/>
                <a:chExt cx="362141" cy="1735870"/>
              </a:xfrm>
            </p:grpSpPr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id="{8C0684CB-726E-4C21-A47B-0A90F6850F1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914930" y="3315831"/>
                  <a:ext cx="362139" cy="226337"/>
                </a:xfrm>
                <a:prstGeom prst="rect">
                  <a:avLst/>
                </a:prstGeom>
              </p:spPr>
            </p:pic>
            <p:pic>
              <p:nvPicPr>
                <p:cNvPr id="6" name="Picture 5">
                  <a:extLst>
                    <a:ext uri="{FF2B5EF4-FFF2-40B4-BE49-F238E27FC236}">
                      <a16:creationId xmlns:a16="http://schemas.microsoft.com/office/drawing/2014/main" id="{FC70CD48-BE9D-44F0-A64B-4E701C6A941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914930" y="3659862"/>
                  <a:ext cx="362139" cy="226337"/>
                </a:xfrm>
                <a:prstGeom prst="rect">
                  <a:avLst/>
                </a:prstGeom>
              </p:spPr>
            </p:pic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966EDEF0-8FC7-4E2E-8C6F-C7D59827D4D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914930" y="4049063"/>
                  <a:ext cx="362139" cy="226337"/>
                </a:xfrm>
                <a:prstGeom prst="rect">
                  <a:avLst/>
                </a:prstGeom>
              </p:spPr>
            </p:pic>
            <p:pic>
              <p:nvPicPr>
                <p:cNvPr id="8" name="Picture 7">
                  <a:extLst>
                    <a:ext uri="{FF2B5EF4-FFF2-40B4-BE49-F238E27FC236}">
                      <a16:creationId xmlns:a16="http://schemas.microsoft.com/office/drawing/2014/main" id="{31028033-7491-48D8-A153-851DACF5DB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914929" y="4481333"/>
                  <a:ext cx="362139" cy="226337"/>
                </a:xfrm>
                <a:prstGeom prst="rect">
                  <a:avLst/>
                </a:prstGeom>
              </p:spPr>
            </p:pic>
            <p:pic>
              <p:nvPicPr>
                <p:cNvPr id="9" name="Picture 8">
                  <a:extLst>
                    <a:ext uri="{FF2B5EF4-FFF2-40B4-BE49-F238E27FC236}">
                      <a16:creationId xmlns:a16="http://schemas.microsoft.com/office/drawing/2014/main" id="{64535A45-CAED-4C80-A82E-942A84B2BD2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914928" y="4825364"/>
                  <a:ext cx="362139" cy="226337"/>
                </a:xfrm>
                <a:prstGeom prst="rect">
                  <a:avLst/>
                </a:prstGeom>
              </p:spPr>
            </p:pic>
          </p:grp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CAE11ACA-3547-4D3E-8488-9C5B0205D7BA}"/>
                </a:ext>
              </a:extLst>
            </p:cNvPr>
            <p:cNvSpPr/>
            <p:nvPr/>
          </p:nvSpPr>
          <p:spPr>
            <a:xfrm>
              <a:off x="2072474" y="2904374"/>
              <a:ext cx="784860" cy="37909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IN" sz="120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4" name="Text Box 202">
              <a:extLst>
                <a:ext uri="{FF2B5EF4-FFF2-40B4-BE49-F238E27FC236}">
                  <a16:creationId xmlns:a16="http://schemas.microsoft.com/office/drawing/2014/main" id="{C02869A2-02FB-486E-B844-F77787D811B8}"/>
                </a:ext>
              </a:extLst>
            </p:cNvPr>
            <p:cNvSpPr txBox="1"/>
            <p:nvPr/>
          </p:nvSpPr>
          <p:spPr>
            <a:xfrm>
              <a:off x="2132799" y="2998989"/>
              <a:ext cx="689610" cy="24130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chemeClr val="bg1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IN" sz="1000" b="1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Sender</a:t>
              </a:r>
              <a:endParaRPr lang="en-IN" sz="12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684E3FAE-A622-4D2F-B57A-A17DF263DBDE}"/>
                </a:ext>
              </a:extLst>
            </p:cNvPr>
            <p:cNvSpPr/>
            <p:nvPr/>
          </p:nvSpPr>
          <p:spPr>
            <a:xfrm>
              <a:off x="6984696" y="3956876"/>
              <a:ext cx="784860" cy="37909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6" name="Text Box 203">
              <a:extLst>
                <a:ext uri="{FF2B5EF4-FFF2-40B4-BE49-F238E27FC236}">
                  <a16:creationId xmlns:a16="http://schemas.microsoft.com/office/drawing/2014/main" id="{AE824B21-8F35-4700-AC5E-DBA2DB3434EF}"/>
                </a:ext>
              </a:extLst>
            </p:cNvPr>
            <p:cNvSpPr txBox="1"/>
            <p:nvPr/>
          </p:nvSpPr>
          <p:spPr>
            <a:xfrm>
              <a:off x="7002158" y="4042610"/>
              <a:ext cx="749935" cy="24130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chemeClr val="bg1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IN" sz="1000" b="1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Receiver</a:t>
              </a:r>
              <a:endParaRPr lang="en-IN" sz="12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BB388C4-CF67-4FE1-8742-5EBD09D6BBDD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>
              <a:off x="2857334" y="3093922"/>
              <a:ext cx="1427577" cy="0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2A37B75-DB0D-486F-9D4E-08946116DC5D}"/>
                </a:ext>
              </a:extLst>
            </p:cNvPr>
            <p:cNvCxnSpPr>
              <a:cxnSpLocks/>
            </p:cNvCxnSpPr>
            <p:nvPr/>
          </p:nvCxnSpPr>
          <p:spPr>
            <a:xfrm>
              <a:off x="5557119" y="4142354"/>
              <a:ext cx="1427577" cy="0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A99B841-6736-41BB-BACB-464BF4115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12371" y="2904638"/>
              <a:ext cx="362139" cy="189283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27D8CC8-3D88-4497-957A-2CFC47F330A3}"/>
                </a:ext>
              </a:extLst>
            </p:cNvPr>
            <p:cNvSpPr txBox="1"/>
            <p:nvPr/>
          </p:nvSpPr>
          <p:spPr>
            <a:xfrm>
              <a:off x="4386469" y="2548833"/>
              <a:ext cx="11706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/>
                <a:t>Message Queue</a:t>
              </a: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2EC40A07-B737-485E-971C-9E65A81A98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12154" y="3901894"/>
              <a:ext cx="362139" cy="1892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5062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0">
            <a:extLst>
              <a:ext uri="{FF2B5EF4-FFF2-40B4-BE49-F238E27FC236}">
                <a16:creationId xmlns:a16="http://schemas.microsoft.com/office/drawing/2014/main" id="{4AD65DF3-908A-44B9-A9C2-CBB7147357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3588" y="923925"/>
            <a:ext cx="1695450" cy="3365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2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Blocked State</a:t>
            </a:r>
            <a:endParaRPr kumimoji="0" lang="en-GB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: Rounded Corners 4">
            <a:extLst>
              <a:ext uri="{FF2B5EF4-FFF2-40B4-BE49-F238E27FC236}">
                <a16:creationId xmlns:a16="http://schemas.microsoft.com/office/drawing/2014/main" id="{B976F97C-5918-4AA8-8D3A-F34872490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400" y="777875"/>
            <a:ext cx="1200150" cy="3619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70AD4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MS1</a:t>
            </a:r>
            <a:endParaRPr kumimoji="0" lang="en-GB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: Rounded Corners 5">
            <a:extLst>
              <a:ext uri="{FF2B5EF4-FFF2-40B4-BE49-F238E27FC236}">
                <a16:creationId xmlns:a16="http://schemas.microsoft.com/office/drawing/2014/main" id="{9C0E0C1A-D6A5-4BAD-B44A-C12015D1C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9675" y="787400"/>
            <a:ext cx="1200150" cy="3619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70AD4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MS2</a:t>
            </a:r>
            <a:endParaRPr kumimoji="0" lang="en-GB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94A4D9E-76B9-4162-BE2A-16BC446C7109}"/>
              </a:ext>
            </a:extLst>
          </p:cNvPr>
          <p:cNvCxnSpPr/>
          <p:nvPr/>
        </p:nvCxnSpPr>
        <p:spPr>
          <a:xfrm>
            <a:off x="3076575" y="2248535"/>
            <a:ext cx="1771650" cy="95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D088F5-77AE-499E-A46A-7424337C7EAA}"/>
              </a:ext>
            </a:extLst>
          </p:cNvPr>
          <p:cNvCxnSpPr/>
          <p:nvPr/>
        </p:nvCxnSpPr>
        <p:spPr>
          <a:xfrm>
            <a:off x="2457450" y="2388870"/>
            <a:ext cx="9525" cy="1343025"/>
          </a:xfrm>
          <a:prstGeom prst="line">
            <a:avLst/>
          </a:prstGeom>
          <a:ln>
            <a:prstDash val="lgDashDot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019DDA-FD13-432F-B7FF-635EED16C372}"/>
              </a:ext>
            </a:extLst>
          </p:cNvPr>
          <p:cNvCxnSpPr/>
          <p:nvPr/>
        </p:nvCxnSpPr>
        <p:spPr>
          <a:xfrm>
            <a:off x="5448300" y="2436495"/>
            <a:ext cx="28575" cy="1295400"/>
          </a:xfrm>
          <a:prstGeom prst="line">
            <a:avLst/>
          </a:prstGeom>
          <a:ln>
            <a:prstDash val="lgDashDot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3D46DD0-6B81-4C67-ABD7-89524131A582}"/>
              </a:ext>
            </a:extLst>
          </p:cNvPr>
          <p:cNvCxnSpPr/>
          <p:nvPr/>
        </p:nvCxnSpPr>
        <p:spPr>
          <a:xfrm flipV="1">
            <a:off x="2495550" y="2571750"/>
            <a:ext cx="2962275" cy="4508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AE5BAB8-132E-40DD-85C8-D1373CFEA0E4}"/>
              </a:ext>
            </a:extLst>
          </p:cNvPr>
          <p:cNvCxnSpPr/>
          <p:nvPr/>
        </p:nvCxnSpPr>
        <p:spPr>
          <a:xfrm flipV="1">
            <a:off x="2514600" y="3123565"/>
            <a:ext cx="2924175" cy="57150"/>
          </a:xfrm>
          <a:prstGeom prst="straightConnector1">
            <a:avLst/>
          </a:prstGeom>
          <a:ln>
            <a:headEnd type="triangle"/>
            <a:tailEnd type="oval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Text Box 17">
            <a:extLst>
              <a:ext uri="{FF2B5EF4-FFF2-40B4-BE49-F238E27FC236}">
                <a16:creationId xmlns:a16="http://schemas.microsoft.com/office/drawing/2014/main" id="{1D1CF327-E61C-49D7-B1D9-4F399CDB9E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000" y="1057275"/>
            <a:ext cx="715963" cy="2159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0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Request</a:t>
            </a:r>
            <a:endParaRPr kumimoji="0" lang="en-GB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 Box 18">
            <a:extLst>
              <a:ext uri="{FF2B5EF4-FFF2-40B4-BE49-F238E27FC236}">
                <a16:creationId xmlns:a16="http://schemas.microsoft.com/office/drawing/2014/main" id="{4FAD0004-E146-4A18-8A43-04CFF7C3A7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3950" y="1951038"/>
            <a:ext cx="1371600" cy="3762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0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Response</a:t>
            </a:r>
            <a:endParaRPr kumimoji="0" lang="en-GB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1B7887BA-724F-4F51-B16C-322909CF2C02}"/>
              </a:ext>
            </a:extLst>
          </p:cNvPr>
          <p:cNvSpPr/>
          <p:nvPr/>
        </p:nvSpPr>
        <p:spPr>
          <a:xfrm>
            <a:off x="2381250" y="2552700"/>
            <a:ext cx="333375" cy="904875"/>
          </a:xfrm>
          <a:prstGeom prst="rightBrace">
            <a:avLst>
              <a:gd name="adj1" fmla="val 8333"/>
              <a:gd name="adj2" fmla="val 5440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FD2BE-B02C-4BA8-9715-9A1F7B0EB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Caller service		    			      Callee service</a:t>
            </a:r>
            <a:endParaRPr kumimoji="0" lang="en-GB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7">
            <a:extLst>
              <a:ext uri="{FF2B5EF4-FFF2-40B4-BE49-F238E27FC236}">
                <a16:creationId xmlns:a16="http://schemas.microsoft.com/office/drawing/2014/main" id="{76F8BCB8-FF81-4D4D-A0D4-A29598760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8400007F-775D-4E38-ABA9-3C98ED5FA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14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384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CBB49D20-E7D0-4728-B959-3C5915E77529}"/>
              </a:ext>
            </a:extLst>
          </p:cNvPr>
          <p:cNvGrpSpPr/>
          <p:nvPr/>
        </p:nvGrpSpPr>
        <p:grpSpPr>
          <a:xfrm>
            <a:off x="3916644" y="1793535"/>
            <a:ext cx="3876772" cy="3160602"/>
            <a:chOff x="3589096" y="1658765"/>
            <a:chExt cx="4214191" cy="379012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E1FC3D6-5B42-4F54-9B45-5C5215512D4A}"/>
                </a:ext>
              </a:extLst>
            </p:cNvPr>
            <p:cNvGrpSpPr/>
            <p:nvPr/>
          </p:nvGrpSpPr>
          <p:grpSpPr>
            <a:xfrm>
              <a:off x="3589096" y="1658765"/>
              <a:ext cx="4214191" cy="3790122"/>
              <a:chOff x="2941983" y="1391478"/>
              <a:chExt cx="4214191" cy="3790122"/>
            </a:xfrm>
          </p:grpSpPr>
          <p:sp>
            <p:nvSpPr>
              <p:cNvPr id="4" name="Hexagon 3">
                <a:extLst>
                  <a:ext uri="{FF2B5EF4-FFF2-40B4-BE49-F238E27FC236}">
                    <a16:creationId xmlns:a16="http://schemas.microsoft.com/office/drawing/2014/main" id="{9C125549-5530-4EB5-A415-5632DAA2AB50}"/>
                  </a:ext>
                </a:extLst>
              </p:cNvPr>
              <p:cNvSpPr/>
              <p:nvPr/>
            </p:nvSpPr>
            <p:spPr>
              <a:xfrm>
                <a:off x="2941983" y="1391478"/>
                <a:ext cx="4214191" cy="3790122"/>
              </a:xfrm>
              <a:prstGeom prst="hexagon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" name="Hexagon 4">
                <a:extLst>
                  <a:ext uri="{FF2B5EF4-FFF2-40B4-BE49-F238E27FC236}">
                    <a16:creationId xmlns:a16="http://schemas.microsoft.com/office/drawing/2014/main" id="{C8760051-7C7A-4B19-B3AB-E77BBFDF0328}"/>
                  </a:ext>
                </a:extLst>
              </p:cNvPr>
              <p:cNvSpPr/>
              <p:nvPr/>
            </p:nvSpPr>
            <p:spPr>
              <a:xfrm>
                <a:off x="3445566" y="1805608"/>
                <a:ext cx="3190770" cy="2961862"/>
              </a:xfrm>
              <a:prstGeom prst="hexagon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9F3BD8C-71EA-4C34-A46B-5CCDBF3F6917}"/>
                </a:ext>
              </a:extLst>
            </p:cNvPr>
            <p:cNvSpPr/>
            <p:nvPr/>
          </p:nvSpPr>
          <p:spPr>
            <a:xfrm>
              <a:off x="5500467" y="1981455"/>
              <a:ext cx="168812" cy="18288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125B86B-5A4F-42CC-9A73-9AEB1C5DE50F}"/>
                </a:ext>
              </a:extLst>
            </p:cNvPr>
            <p:cNvSpPr/>
            <p:nvPr/>
          </p:nvSpPr>
          <p:spPr>
            <a:xfrm>
              <a:off x="4316436" y="2807014"/>
              <a:ext cx="168812" cy="18288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29411E3-611D-4A1E-80B0-5A929A61B00F}"/>
                </a:ext>
              </a:extLst>
            </p:cNvPr>
            <p:cNvSpPr/>
            <p:nvPr/>
          </p:nvSpPr>
          <p:spPr>
            <a:xfrm>
              <a:off x="4418682" y="4354206"/>
              <a:ext cx="168812" cy="18288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1219E62-5F49-4DD1-8221-CC0343A4EA76}"/>
                </a:ext>
              </a:extLst>
            </p:cNvPr>
            <p:cNvSpPr/>
            <p:nvPr/>
          </p:nvSpPr>
          <p:spPr>
            <a:xfrm>
              <a:off x="5594047" y="4943317"/>
              <a:ext cx="168812" cy="18288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026" name="Picture 2" descr="Icon&#10;&#10;Description automatically generated">
            <a:extLst>
              <a:ext uri="{FF2B5EF4-FFF2-40B4-BE49-F238E27FC236}">
                <a16:creationId xmlns:a16="http://schemas.microsoft.com/office/drawing/2014/main" id="{A9E01230-7C0D-4495-A353-721FEF409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654" y="314164"/>
            <a:ext cx="840786" cy="855857"/>
          </a:xfrm>
          <a:prstGeom prst="rect">
            <a:avLst/>
          </a:prstGeom>
          <a:noFill/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21164AF-720B-4B00-8AB2-E9141FAA6AF4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5858521" y="4710041"/>
            <a:ext cx="0" cy="7627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5E488C2-C578-4993-8BAD-4C0D95E3C0D7}"/>
              </a:ext>
            </a:extLst>
          </p:cNvPr>
          <p:cNvSpPr txBox="1"/>
          <p:nvPr/>
        </p:nvSpPr>
        <p:spPr>
          <a:xfrm>
            <a:off x="4874657" y="1345695"/>
            <a:ext cx="1541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Rest API Call</a:t>
            </a:r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BA9C8722-B315-44B1-BFD6-7C2EE4330737}"/>
              </a:ext>
            </a:extLst>
          </p:cNvPr>
          <p:cNvSpPr/>
          <p:nvPr/>
        </p:nvSpPr>
        <p:spPr>
          <a:xfrm rot="5400000">
            <a:off x="2154982" y="1417812"/>
            <a:ext cx="267271" cy="1733827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Cylinder 14">
            <a:extLst>
              <a:ext uri="{FF2B5EF4-FFF2-40B4-BE49-F238E27FC236}">
                <a16:creationId xmlns:a16="http://schemas.microsoft.com/office/drawing/2014/main" id="{028840C4-B077-457B-BA3F-FBA623162905}"/>
              </a:ext>
            </a:extLst>
          </p:cNvPr>
          <p:cNvSpPr/>
          <p:nvPr/>
        </p:nvSpPr>
        <p:spPr>
          <a:xfrm rot="5400000">
            <a:off x="2162993" y="3711086"/>
            <a:ext cx="267271" cy="1733827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DE7807-5A54-42F6-BEE3-D008EEF79137}"/>
              </a:ext>
            </a:extLst>
          </p:cNvPr>
          <p:cNvSpPr txBox="1"/>
          <p:nvPr/>
        </p:nvSpPr>
        <p:spPr>
          <a:xfrm>
            <a:off x="5418216" y="2206826"/>
            <a:ext cx="996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/>
              <a:t>Https Request handler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6B49FA-579F-4E38-9AFE-7573BA6D7EB4}"/>
              </a:ext>
            </a:extLst>
          </p:cNvPr>
          <p:cNvSpPr txBox="1"/>
          <p:nvPr/>
        </p:nvSpPr>
        <p:spPr>
          <a:xfrm>
            <a:off x="4526470" y="2952281"/>
            <a:ext cx="1061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/>
              <a:t>Inbound request </a:t>
            </a:r>
          </a:p>
          <a:p>
            <a:r>
              <a:rPr lang="en-IN" sz="1000" b="1" dirty="0"/>
              <a:t>handler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CC1FEF-AF26-4E29-968D-54F68CB90CFE}"/>
              </a:ext>
            </a:extLst>
          </p:cNvPr>
          <p:cNvSpPr txBox="1"/>
          <p:nvPr/>
        </p:nvSpPr>
        <p:spPr>
          <a:xfrm>
            <a:off x="4679807" y="3677213"/>
            <a:ext cx="1061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/>
              <a:t>outbound Event publisher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77C84D-EDE0-405E-AD36-DB5861558A4C}"/>
              </a:ext>
            </a:extLst>
          </p:cNvPr>
          <p:cNvSpPr txBox="1"/>
          <p:nvPr/>
        </p:nvSpPr>
        <p:spPr>
          <a:xfrm>
            <a:off x="5466367" y="4117529"/>
            <a:ext cx="948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/>
              <a:t>Database Connector</a:t>
            </a:r>
          </a:p>
        </p:txBody>
      </p:sp>
      <p:sp>
        <p:nvSpPr>
          <p:cNvPr id="17" name="Flowchart: Magnetic Disk 16">
            <a:extLst>
              <a:ext uri="{FF2B5EF4-FFF2-40B4-BE49-F238E27FC236}">
                <a16:creationId xmlns:a16="http://schemas.microsoft.com/office/drawing/2014/main" id="{10D9AE03-FAB8-48BE-9E8B-5AB3C152EE18}"/>
              </a:ext>
            </a:extLst>
          </p:cNvPr>
          <p:cNvSpPr/>
          <p:nvPr/>
        </p:nvSpPr>
        <p:spPr>
          <a:xfrm>
            <a:off x="5466367" y="5472752"/>
            <a:ext cx="784308" cy="873457"/>
          </a:xfrm>
          <a:prstGeom prst="flowChartMagneticDisk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DD11A0D-366D-4E13-90AB-09CA161FC61F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741655" y="1181368"/>
            <a:ext cx="10970" cy="8812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9F725D80-27C3-4AC1-BC62-3CBC72CF8925}"/>
              </a:ext>
            </a:extLst>
          </p:cNvPr>
          <p:cNvCxnSpPr>
            <a:cxnSpLocks/>
            <a:stCxn id="13" idx="0"/>
          </p:cNvCxnSpPr>
          <p:nvPr/>
        </p:nvCxnSpPr>
        <p:spPr>
          <a:xfrm>
            <a:off x="3088713" y="2284726"/>
            <a:ext cx="1497035" cy="61884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407F61D9-82F6-410A-9A07-446DCAFDE922}"/>
              </a:ext>
            </a:extLst>
          </p:cNvPr>
          <p:cNvCxnSpPr>
            <a:cxnSpLocks/>
            <a:stCxn id="10" idx="3"/>
            <a:endCxn id="15" idx="1"/>
          </p:cNvCxnSpPr>
          <p:nvPr/>
        </p:nvCxnSpPr>
        <p:spPr>
          <a:xfrm rot="5400000">
            <a:off x="3729770" y="3605220"/>
            <a:ext cx="406552" cy="153900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1A86EC7-63F4-4B7D-8DF1-F3A0AEAF7E71}"/>
              </a:ext>
            </a:extLst>
          </p:cNvPr>
          <p:cNvSpPr txBox="1"/>
          <p:nvPr/>
        </p:nvSpPr>
        <p:spPr>
          <a:xfrm>
            <a:off x="1922281" y="2177003"/>
            <a:ext cx="8978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MQ Channel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84A0B20-8177-4734-A687-1920F979BA93}"/>
              </a:ext>
            </a:extLst>
          </p:cNvPr>
          <p:cNvSpPr txBox="1"/>
          <p:nvPr/>
        </p:nvSpPr>
        <p:spPr>
          <a:xfrm>
            <a:off x="1802676" y="4479171"/>
            <a:ext cx="8978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MQ Channel</a:t>
            </a:r>
          </a:p>
        </p:txBody>
      </p:sp>
    </p:spTree>
    <p:extLst>
      <p:ext uri="{BB962C8B-B14F-4D97-AF65-F5344CB8AC3E}">
        <p14:creationId xmlns:p14="http://schemas.microsoft.com/office/powerpoint/2010/main" val="3368708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02A8B16-3C18-40CD-840F-B6A1B9A8D979}"/>
              </a:ext>
            </a:extLst>
          </p:cNvPr>
          <p:cNvSpPr/>
          <p:nvPr/>
        </p:nvSpPr>
        <p:spPr>
          <a:xfrm>
            <a:off x="1238324" y="1569492"/>
            <a:ext cx="1160060" cy="26749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AFF39F-2FD4-4AA3-BB58-1AF356DCA4FA}"/>
              </a:ext>
            </a:extLst>
          </p:cNvPr>
          <p:cNvSpPr/>
          <p:nvPr/>
        </p:nvSpPr>
        <p:spPr>
          <a:xfrm>
            <a:off x="2843284" y="1569492"/>
            <a:ext cx="1160060" cy="26749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E1A142-70DF-48A3-A591-5CEF713F33C9}"/>
              </a:ext>
            </a:extLst>
          </p:cNvPr>
          <p:cNvSpPr/>
          <p:nvPr/>
        </p:nvSpPr>
        <p:spPr>
          <a:xfrm>
            <a:off x="4435522" y="1569493"/>
            <a:ext cx="5909481" cy="28660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2E2983-25D7-44BF-A477-3A4F89740C4E}"/>
              </a:ext>
            </a:extLst>
          </p:cNvPr>
          <p:cNvSpPr txBox="1"/>
          <p:nvPr/>
        </p:nvSpPr>
        <p:spPr>
          <a:xfrm rot="16200000">
            <a:off x="1614988" y="2947916"/>
            <a:ext cx="900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Client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0CA6BC-8C5C-45B8-A385-1CE50BF765DE}"/>
              </a:ext>
            </a:extLst>
          </p:cNvPr>
          <p:cNvSpPr txBox="1"/>
          <p:nvPr/>
        </p:nvSpPr>
        <p:spPr>
          <a:xfrm rot="16200000">
            <a:off x="2628123" y="2603098"/>
            <a:ext cx="1590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i="0" u="none" strike="noStrike" baseline="0" dirty="0">
                <a:latin typeface="Calibri-Bold"/>
              </a:rPr>
              <a:t>API gateway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A20B6A-1EA7-4C00-930A-A2B81D840EA2}"/>
              </a:ext>
            </a:extLst>
          </p:cNvPr>
          <p:cNvSpPr/>
          <p:nvPr/>
        </p:nvSpPr>
        <p:spPr>
          <a:xfrm>
            <a:off x="4804012" y="1760561"/>
            <a:ext cx="1719618" cy="9216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Microservice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Instance-1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EDFCCF-1B36-42C5-BB25-C15D7DB5D4A9}"/>
              </a:ext>
            </a:extLst>
          </p:cNvPr>
          <p:cNvSpPr/>
          <p:nvPr/>
        </p:nvSpPr>
        <p:spPr>
          <a:xfrm>
            <a:off x="8095397" y="1790131"/>
            <a:ext cx="1719618" cy="9216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Microservice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Instance-1</a:t>
            </a:r>
          </a:p>
          <a:p>
            <a:pPr algn="ctr"/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312691-B7C5-4160-BE87-91136F8148A3}"/>
              </a:ext>
            </a:extLst>
          </p:cNvPr>
          <p:cNvSpPr/>
          <p:nvPr/>
        </p:nvSpPr>
        <p:spPr>
          <a:xfrm>
            <a:off x="4804012" y="3110549"/>
            <a:ext cx="1719618" cy="9216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solidFill>
                  <a:schemeClr val="tx1"/>
                </a:solidFill>
              </a:rPr>
              <a:t>Microservice</a:t>
            </a:r>
          </a:p>
          <a:p>
            <a:pPr algn="ctr"/>
            <a:r>
              <a:rPr lang="en-IN">
                <a:solidFill>
                  <a:schemeClr val="tx1"/>
                </a:solidFill>
              </a:rPr>
              <a:t>Instance-1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DD00C9-D436-40C3-A9FB-863AF6E595A7}"/>
              </a:ext>
            </a:extLst>
          </p:cNvPr>
          <p:cNvSpPr/>
          <p:nvPr/>
        </p:nvSpPr>
        <p:spPr>
          <a:xfrm>
            <a:off x="8095397" y="3140119"/>
            <a:ext cx="1719618" cy="9216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Microservice-2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Instance-1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83E297-682D-407B-B0E9-D58189002F8C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003344" y="3002508"/>
            <a:ext cx="4321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027CD6C-D978-445B-A2A4-1B2003E54B10}"/>
              </a:ext>
            </a:extLst>
          </p:cNvPr>
          <p:cNvCxnSpPr>
            <a:cxnSpLocks/>
          </p:cNvCxnSpPr>
          <p:nvPr/>
        </p:nvCxnSpPr>
        <p:spPr>
          <a:xfrm>
            <a:off x="2411106" y="3002508"/>
            <a:ext cx="4321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165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03693598-8BE6-428D-BBC0-88FE268B7D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5066444"/>
              </p:ext>
            </p:extLst>
          </p:nvPr>
        </p:nvGraphicFramePr>
        <p:xfrm>
          <a:off x="2032000" y="2088107"/>
          <a:ext cx="5133075" cy="4050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2149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F762339-B242-4A92-9355-17C1C2A6BF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0864468"/>
              </p:ext>
            </p:extLst>
          </p:nvPr>
        </p:nvGraphicFramePr>
        <p:xfrm>
          <a:off x="2032000" y="719666"/>
          <a:ext cx="799910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8414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3CB64A1-5833-448A-B1D3-80FE3A27C7A0}"/>
              </a:ext>
            </a:extLst>
          </p:cNvPr>
          <p:cNvSpPr/>
          <p:nvPr/>
        </p:nvSpPr>
        <p:spPr>
          <a:xfrm>
            <a:off x="5827593" y="1048810"/>
            <a:ext cx="5470477" cy="5215512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F1A8599-E7BA-4DAB-9154-0F56CE53719D}"/>
              </a:ext>
            </a:extLst>
          </p:cNvPr>
          <p:cNvSpPr/>
          <p:nvPr/>
        </p:nvSpPr>
        <p:spPr>
          <a:xfrm>
            <a:off x="518614" y="1048810"/>
            <a:ext cx="5192597" cy="5215512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AE5EB1C-F7DF-459A-9EB5-4BC779B48A51}"/>
              </a:ext>
            </a:extLst>
          </p:cNvPr>
          <p:cNvSpPr/>
          <p:nvPr/>
        </p:nvSpPr>
        <p:spPr>
          <a:xfrm>
            <a:off x="1059977" y="2171984"/>
            <a:ext cx="1132764" cy="1023582"/>
          </a:xfrm>
          <a:prstGeom prst="roundRect">
            <a:avLst/>
          </a:prstGeom>
          <a:gradFill flip="none" rotWithShape="1">
            <a:gsLst>
              <a:gs pos="0">
                <a:schemeClr val="accent2"/>
              </a:gs>
              <a:gs pos="50000">
                <a:schemeClr val="accent2">
                  <a:lumMod val="75000"/>
                </a:schemeClr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Order Created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8B562E5-D8B3-4CB0-AA09-9B9919E850E6}"/>
              </a:ext>
            </a:extLst>
          </p:cNvPr>
          <p:cNvSpPr/>
          <p:nvPr/>
        </p:nvSpPr>
        <p:spPr>
          <a:xfrm>
            <a:off x="2825087" y="2320119"/>
            <a:ext cx="1132764" cy="1023582"/>
          </a:xfrm>
          <a:prstGeom prst="roundRect">
            <a:avLst/>
          </a:prstGeom>
          <a:gradFill flip="none" rotWithShape="1">
            <a:gsLst>
              <a:gs pos="0">
                <a:schemeClr val="accent2"/>
              </a:gs>
              <a:gs pos="50000">
                <a:schemeClr val="accent2">
                  <a:lumMod val="75000"/>
                </a:schemeClr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Order Created Event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643E79-3C09-4656-BB45-34834E031B83}"/>
              </a:ext>
            </a:extLst>
          </p:cNvPr>
          <p:cNvSpPr/>
          <p:nvPr/>
        </p:nvSpPr>
        <p:spPr>
          <a:xfrm>
            <a:off x="2702258" y="3756547"/>
            <a:ext cx="6373504" cy="583441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0000">
                <a:schemeClr val="accent2">
                  <a:lumMod val="75000"/>
                </a:schemeClr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scene3d>
            <a:camera prst="orthographicFront"/>
            <a:lightRig rig="threePt" dir="t"/>
          </a:scene3d>
          <a:sp3d extrusionH="69850">
            <a:bevelT w="57150" h="107950"/>
            <a:bevelB w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Event Bus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4ABEF2E-4586-4AC3-A0DE-7807BB5FF125}"/>
              </a:ext>
            </a:extLst>
          </p:cNvPr>
          <p:cNvSpPr/>
          <p:nvPr/>
        </p:nvSpPr>
        <p:spPr>
          <a:xfrm>
            <a:off x="6771564" y="2321465"/>
            <a:ext cx="1328382" cy="1023582"/>
          </a:xfrm>
          <a:prstGeom prst="roundRect">
            <a:avLst/>
          </a:prstGeom>
          <a:gradFill flip="none" rotWithShape="1">
            <a:gsLst>
              <a:gs pos="0">
                <a:schemeClr val="accent2"/>
              </a:gs>
              <a:gs pos="50000">
                <a:schemeClr val="accent2">
                  <a:lumMod val="75000"/>
                </a:schemeClr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Payment</a:t>
            </a:r>
            <a:r>
              <a:rPr lang="hi-IN" sz="1600" dirty="0"/>
              <a:t> </a:t>
            </a:r>
            <a:r>
              <a:rPr lang="en-IN" sz="1600" dirty="0"/>
              <a:t>Received Event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63421F6-9637-4CC2-BF68-169FDAEA2219}"/>
              </a:ext>
            </a:extLst>
          </p:cNvPr>
          <p:cNvSpPr/>
          <p:nvPr/>
        </p:nvSpPr>
        <p:spPr>
          <a:xfrm>
            <a:off x="9043917" y="2302027"/>
            <a:ext cx="1328382" cy="1023582"/>
          </a:xfrm>
          <a:prstGeom prst="roundRect">
            <a:avLst/>
          </a:prstGeom>
          <a:gradFill flip="none" rotWithShape="1">
            <a:gsLst>
              <a:gs pos="0">
                <a:schemeClr val="accent2"/>
              </a:gs>
              <a:gs pos="50000">
                <a:schemeClr val="accent2">
                  <a:lumMod val="75000"/>
                </a:schemeClr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Payment Service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90FED186-9C5C-448B-803D-63AE6EC8D090}"/>
              </a:ext>
            </a:extLst>
          </p:cNvPr>
          <p:cNvCxnSpPr>
            <a:stCxn id="5" idx="3"/>
          </p:cNvCxnSpPr>
          <p:nvPr/>
        </p:nvCxnSpPr>
        <p:spPr>
          <a:xfrm>
            <a:off x="3957851" y="2831910"/>
            <a:ext cx="859809" cy="9246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CB582DE1-9384-40DD-AD08-DFAC02380A62}"/>
              </a:ext>
            </a:extLst>
          </p:cNvPr>
          <p:cNvCxnSpPr/>
          <p:nvPr/>
        </p:nvCxnSpPr>
        <p:spPr>
          <a:xfrm>
            <a:off x="10033379" y="2818262"/>
            <a:ext cx="859809" cy="9246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5FBCD0-F7B0-4CAC-8786-D7072A6C4E8B}"/>
              </a:ext>
            </a:extLst>
          </p:cNvPr>
          <p:cNvCxnSpPr>
            <a:cxnSpLocks/>
          </p:cNvCxnSpPr>
          <p:nvPr/>
        </p:nvCxnSpPr>
        <p:spPr>
          <a:xfrm flipH="1">
            <a:off x="8121366" y="2818771"/>
            <a:ext cx="864360" cy="13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2940670-8883-49D0-84F8-FBE770D50867}"/>
              </a:ext>
            </a:extLst>
          </p:cNvPr>
          <p:cNvCxnSpPr/>
          <p:nvPr/>
        </p:nvCxnSpPr>
        <p:spPr>
          <a:xfrm>
            <a:off x="2192741" y="2654489"/>
            <a:ext cx="6323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730AAC9C-9A85-4367-868B-40314099FF66}"/>
              </a:ext>
            </a:extLst>
          </p:cNvPr>
          <p:cNvCxnSpPr>
            <a:cxnSpLocks/>
          </p:cNvCxnSpPr>
          <p:nvPr/>
        </p:nvCxnSpPr>
        <p:spPr>
          <a:xfrm flipV="1">
            <a:off x="9075762" y="3373764"/>
            <a:ext cx="771100" cy="765518"/>
          </a:xfrm>
          <a:prstGeom prst="bentConnector3">
            <a:avLst>
              <a:gd name="adj1" fmla="val 1013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AAE15F6-2942-4E21-A081-353F160448C5}"/>
              </a:ext>
            </a:extLst>
          </p:cNvPr>
          <p:cNvSpPr txBox="1"/>
          <p:nvPr/>
        </p:nvSpPr>
        <p:spPr>
          <a:xfrm>
            <a:off x="9134901" y="3425733"/>
            <a:ext cx="13283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i="0" u="none" strike="noStrike" baseline="0" dirty="0">
                <a:latin typeface="Calibri" panose="020F0502020204030204" pitchFamily="34" charset="0"/>
              </a:rPr>
              <a:t>Subscribes</a:t>
            </a:r>
            <a:r>
              <a:rPr lang="en-IN" sz="1200" b="1" i="0" u="none" strike="noStrike" baseline="0" dirty="0">
                <a:latin typeface="Calibri" panose="020F0502020204030204" pitchFamily="34" charset="0"/>
              </a:rPr>
              <a:t> order </a:t>
            </a:r>
          </a:p>
          <a:p>
            <a:r>
              <a:rPr lang="en-IN" sz="1200" b="1" i="0" u="none" strike="noStrike" baseline="0" dirty="0">
                <a:latin typeface="Calibri" panose="020F0502020204030204" pitchFamily="34" charset="0"/>
              </a:rPr>
              <a:t>created event</a:t>
            </a:r>
            <a:endParaRPr lang="en-IN" sz="1200" b="1" dirty="0"/>
          </a:p>
        </p:txBody>
      </p: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5BA00A3A-168D-44C5-8C14-6923FCBBBD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137781"/>
              </p:ext>
            </p:extLst>
          </p:nvPr>
        </p:nvGraphicFramePr>
        <p:xfrm>
          <a:off x="1242324" y="4832085"/>
          <a:ext cx="406665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664">
                  <a:extLst>
                    <a:ext uri="{9D8B030D-6E8A-4147-A177-3AD203B41FA5}">
                      <a16:colId xmlns:a16="http://schemas.microsoft.com/office/drawing/2014/main" val="88173260"/>
                    </a:ext>
                  </a:extLst>
                </a:gridCol>
                <a:gridCol w="1016664">
                  <a:extLst>
                    <a:ext uri="{9D8B030D-6E8A-4147-A177-3AD203B41FA5}">
                      <a16:colId xmlns:a16="http://schemas.microsoft.com/office/drawing/2014/main" val="610337891"/>
                    </a:ext>
                  </a:extLst>
                </a:gridCol>
                <a:gridCol w="1016664">
                  <a:extLst>
                    <a:ext uri="{9D8B030D-6E8A-4147-A177-3AD203B41FA5}">
                      <a16:colId xmlns:a16="http://schemas.microsoft.com/office/drawing/2014/main" val="2410646797"/>
                    </a:ext>
                  </a:extLst>
                </a:gridCol>
                <a:gridCol w="1016664">
                  <a:extLst>
                    <a:ext uri="{9D8B030D-6E8A-4147-A177-3AD203B41FA5}">
                      <a16:colId xmlns:a16="http://schemas.microsoft.com/office/drawing/2014/main" val="3240030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b="1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Order_ID</a:t>
                      </a:r>
                      <a:endParaRPr lang="en-IN" sz="1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b="1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Cust_ID</a:t>
                      </a:r>
                      <a:endParaRPr lang="en-IN" sz="1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Amount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872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Order001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Cust001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$10.50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704926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44799D43-DD1E-4EDA-9BF8-40554F81F6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143177"/>
              </p:ext>
            </p:extLst>
          </p:nvPr>
        </p:nvGraphicFramePr>
        <p:xfrm>
          <a:off x="6114198" y="4845170"/>
          <a:ext cx="4699000" cy="7439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4750">
                  <a:extLst>
                    <a:ext uri="{9D8B030D-6E8A-4147-A177-3AD203B41FA5}">
                      <a16:colId xmlns:a16="http://schemas.microsoft.com/office/drawing/2014/main" val="88173260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610337891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410646797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3240030643"/>
                    </a:ext>
                  </a:extLst>
                </a:gridCol>
              </a:tblGrid>
              <a:tr h="469606">
                <a:tc>
                  <a:txBody>
                    <a:bodyPr/>
                    <a:lstStyle/>
                    <a:p>
                      <a:r>
                        <a:rPr lang="en-IN" sz="1200" b="1" dirty="0" err="1">
                          <a:solidFill>
                            <a:schemeClr val="bg1"/>
                          </a:solidFill>
                        </a:rPr>
                        <a:t>Payment_ID</a:t>
                      </a:r>
                      <a:endParaRPr lang="en-IN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1" dirty="0" err="1">
                          <a:solidFill>
                            <a:schemeClr val="bg1"/>
                          </a:solidFill>
                        </a:rPr>
                        <a:t>Order_ID</a:t>
                      </a:r>
                      <a:endParaRPr lang="en-IN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1" dirty="0">
                          <a:solidFill>
                            <a:schemeClr val="bg1"/>
                          </a:solidFill>
                        </a:rPr>
                        <a:t>Status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1" dirty="0">
                          <a:solidFill>
                            <a:schemeClr val="bg1"/>
                          </a:solidFill>
                        </a:rPr>
                        <a:t>Amount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872606"/>
                  </a:ext>
                </a:extLst>
              </a:tr>
              <a:tr h="272074">
                <a:tc>
                  <a:txBody>
                    <a:bodyPr/>
                    <a:lstStyle/>
                    <a:p>
                      <a:r>
                        <a:rPr lang="en-IN" sz="1200" dirty="0"/>
                        <a:t>Pay001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Order001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Paid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$10.50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704926"/>
                  </a:ext>
                </a:extLst>
              </a:tr>
            </a:tbl>
          </a:graphicData>
        </a:graphic>
      </p:graphicFrame>
      <p:sp>
        <p:nvSpPr>
          <p:cNvPr id="27" name="Cylinder 26">
            <a:extLst>
              <a:ext uri="{FF2B5EF4-FFF2-40B4-BE49-F238E27FC236}">
                <a16:creationId xmlns:a16="http://schemas.microsoft.com/office/drawing/2014/main" id="{AA878D5A-67E8-4F80-B204-5B9DACC6C2FC}"/>
              </a:ext>
            </a:extLst>
          </p:cNvPr>
          <p:cNvSpPr/>
          <p:nvPr/>
        </p:nvSpPr>
        <p:spPr>
          <a:xfrm>
            <a:off x="1242324" y="3844357"/>
            <a:ext cx="791570" cy="741679"/>
          </a:xfrm>
          <a:prstGeom prst="can">
            <a:avLst/>
          </a:prstGeom>
          <a:gradFill flip="none" rotWithShape="1">
            <a:gsLst>
              <a:gs pos="0">
                <a:schemeClr val="accent2"/>
              </a:gs>
              <a:gs pos="50000">
                <a:schemeClr val="accent2">
                  <a:lumMod val="75000"/>
                </a:schemeClr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Order DB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DF8937F-491A-46B7-8525-DD3369CEF731}"/>
              </a:ext>
            </a:extLst>
          </p:cNvPr>
          <p:cNvCxnSpPr>
            <a:stCxn id="4" idx="2"/>
            <a:endCxn id="27" idx="1"/>
          </p:cNvCxnSpPr>
          <p:nvPr/>
        </p:nvCxnSpPr>
        <p:spPr>
          <a:xfrm>
            <a:off x="1626359" y="3195566"/>
            <a:ext cx="11750" cy="6487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ylinder 33">
            <a:extLst>
              <a:ext uri="{FF2B5EF4-FFF2-40B4-BE49-F238E27FC236}">
                <a16:creationId xmlns:a16="http://schemas.microsoft.com/office/drawing/2014/main" id="{4E038DAB-13A3-4A71-8320-60A1E22648B4}"/>
              </a:ext>
            </a:extLst>
          </p:cNvPr>
          <p:cNvSpPr/>
          <p:nvPr/>
        </p:nvSpPr>
        <p:spPr>
          <a:xfrm>
            <a:off x="10456459" y="3805996"/>
            <a:ext cx="791570" cy="741679"/>
          </a:xfrm>
          <a:prstGeom prst="can">
            <a:avLst/>
          </a:prstGeom>
          <a:gradFill flip="none" rotWithShape="1">
            <a:gsLst>
              <a:gs pos="0">
                <a:schemeClr val="accent2"/>
              </a:gs>
              <a:gs pos="50000">
                <a:schemeClr val="accent2">
                  <a:lumMod val="75000"/>
                </a:schemeClr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Payment DB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ED04EE4-DA8E-433C-A6CD-6278364F6C67}"/>
              </a:ext>
            </a:extLst>
          </p:cNvPr>
          <p:cNvCxnSpPr/>
          <p:nvPr/>
        </p:nvCxnSpPr>
        <p:spPr>
          <a:xfrm>
            <a:off x="7435755" y="3343701"/>
            <a:ext cx="0" cy="399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985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099B8-CAF0-4C6B-9343-33AC95C61F53}"/>
              </a:ext>
            </a:extLst>
          </p:cNvPr>
          <p:cNvSpPr/>
          <p:nvPr/>
        </p:nvSpPr>
        <p:spPr>
          <a:xfrm>
            <a:off x="1378426" y="1484751"/>
            <a:ext cx="1678673" cy="42473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IN" sz="1200" dirty="0">
              <a:solidFill>
                <a:schemeClr val="tx1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6058CC1-BF97-43DA-A411-6EBFCFA34771}"/>
              </a:ext>
            </a:extLst>
          </p:cNvPr>
          <p:cNvGrpSpPr/>
          <p:nvPr/>
        </p:nvGrpSpPr>
        <p:grpSpPr>
          <a:xfrm>
            <a:off x="3057099" y="3424162"/>
            <a:ext cx="7165073" cy="858103"/>
            <a:chOff x="2988859" y="2402006"/>
            <a:chExt cx="7165073" cy="85810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213BEC4-F204-464F-817B-CFD4D8BB52EE}"/>
                </a:ext>
              </a:extLst>
            </p:cNvPr>
            <p:cNvSpPr/>
            <p:nvPr/>
          </p:nvSpPr>
          <p:spPr>
            <a:xfrm>
              <a:off x="4708477" y="2402006"/>
              <a:ext cx="1132764" cy="39578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/>
                <a:t>Start T2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B6B14E-1005-4279-A602-43AE69DBCFB1}"/>
                </a:ext>
              </a:extLst>
            </p:cNvPr>
            <p:cNvSpPr/>
            <p:nvPr/>
          </p:nvSpPr>
          <p:spPr>
            <a:xfrm>
              <a:off x="4708477" y="2845558"/>
              <a:ext cx="1132764" cy="39578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/>
                <a:t>END T2</a:t>
              </a:r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3160BE63-BA6F-4056-AE66-7675B872AC90}"/>
                </a:ext>
              </a:extLst>
            </p:cNvPr>
            <p:cNvSpPr/>
            <p:nvPr/>
          </p:nvSpPr>
          <p:spPr>
            <a:xfrm>
              <a:off x="7499443" y="2427595"/>
              <a:ext cx="1132764" cy="829101"/>
            </a:xfrm>
            <a:prstGeom prst="hexagon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/>
                <a:t>Payment Service</a:t>
              </a:r>
            </a:p>
          </p:txBody>
        </p:sp>
        <p:sp>
          <p:nvSpPr>
            <p:cNvPr id="9" name="Cylinder 8">
              <a:extLst>
                <a:ext uri="{FF2B5EF4-FFF2-40B4-BE49-F238E27FC236}">
                  <a16:creationId xmlns:a16="http://schemas.microsoft.com/office/drawing/2014/main" id="{8E4C4DCD-3D15-4987-8C9D-72F9224E0AA3}"/>
                </a:ext>
              </a:extLst>
            </p:cNvPr>
            <p:cNvSpPr/>
            <p:nvPr/>
          </p:nvSpPr>
          <p:spPr>
            <a:xfrm>
              <a:off x="9553430" y="2431007"/>
              <a:ext cx="600502" cy="829102"/>
            </a:xfrm>
            <a:prstGeom prst="ca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000" b="1" dirty="0"/>
                <a:t>Payment</a:t>
              </a:r>
              <a:r>
                <a:rPr lang="en-IN" sz="1200" b="1" dirty="0"/>
                <a:t> DB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74B7642-7F68-460F-A2E2-8A1FE4F5485D}"/>
                </a:ext>
              </a:extLst>
            </p:cNvPr>
            <p:cNvCxnSpPr>
              <a:endCxn id="5" idx="1"/>
            </p:cNvCxnSpPr>
            <p:nvPr/>
          </p:nvCxnSpPr>
          <p:spPr>
            <a:xfrm>
              <a:off x="2988859" y="2599898"/>
              <a:ext cx="171961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CDFE3C7-C233-4B7A-967E-CD63A5FC2238}"/>
                </a:ext>
              </a:extLst>
            </p:cNvPr>
            <p:cNvCxnSpPr/>
            <p:nvPr/>
          </p:nvCxnSpPr>
          <p:spPr>
            <a:xfrm>
              <a:off x="5841241" y="2599898"/>
              <a:ext cx="171961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FD3D193-92EF-4B3B-AB54-843C8B827492}"/>
                </a:ext>
              </a:extLst>
            </p:cNvPr>
            <p:cNvCxnSpPr>
              <a:cxnSpLocks/>
              <a:endCxn id="6" idx="3"/>
            </p:cNvCxnSpPr>
            <p:nvPr/>
          </p:nvCxnSpPr>
          <p:spPr>
            <a:xfrm flipH="1">
              <a:off x="5841241" y="3043450"/>
              <a:ext cx="171961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5433DCF-05CC-44E9-BD20-B544978B6067}"/>
                </a:ext>
              </a:extLst>
            </p:cNvPr>
            <p:cNvCxnSpPr>
              <a:cxnSpLocks/>
              <a:stCxn id="7" idx="0"/>
              <a:endCxn id="9" idx="2"/>
            </p:cNvCxnSpPr>
            <p:nvPr/>
          </p:nvCxnSpPr>
          <p:spPr>
            <a:xfrm>
              <a:off x="8632207" y="2842146"/>
              <a:ext cx="921223" cy="341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D7A6E39-AE77-464B-A6A5-D5B728DB39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8859" y="3043449"/>
              <a:ext cx="171961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0EE4FDA-B06A-4893-BAC3-A0A9F736D298}"/>
              </a:ext>
            </a:extLst>
          </p:cNvPr>
          <p:cNvGrpSpPr/>
          <p:nvPr/>
        </p:nvGrpSpPr>
        <p:grpSpPr>
          <a:xfrm>
            <a:off x="3057099" y="2298225"/>
            <a:ext cx="7165073" cy="858103"/>
            <a:chOff x="2988859" y="2402006"/>
            <a:chExt cx="7165073" cy="858103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7D0D974-5FAD-4438-9BE6-B4FA6376D4C4}"/>
                </a:ext>
              </a:extLst>
            </p:cNvPr>
            <p:cNvSpPr/>
            <p:nvPr/>
          </p:nvSpPr>
          <p:spPr>
            <a:xfrm>
              <a:off x="4708477" y="2402006"/>
              <a:ext cx="1132764" cy="39578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/>
                <a:t>Start T1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469E095-4340-45AC-9BFB-9A711D8121A9}"/>
                </a:ext>
              </a:extLst>
            </p:cNvPr>
            <p:cNvSpPr/>
            <p:nvPr/>
          </p:nvSpPr>
          <p:spPr>
            <a:xfrm>
              <a:off x="4708477" y="2845558"/>
              <a:ext cx="1132764" cy="39578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/>
                <a:t>END T1</a:t>
              </a:r>
            </a:p>
          </p:txBody>
        </p:sp>
        <p:sp>
          <p:nvSpPr>
            <p:cNvPr id="26" name="Hexagon 25">
              <a:extLst>
                <a:ext uri="{FF2B5EF4-FFF2-40B4-BE49-F238E27FC236}">
                  <a16:creationId xmlns:a16="http://schemas.microsoft.com/office/drawing/2014/main" id="{01D360AC-1B0C-44EE-82E0-A9A0D7E0DAD2}"/>
                </a:ext>
              </a:extLst>
            </p:cNvPr>
            <p:cNvSpPr/>
            <p:nvPr/>
          </p:nvSpPr>
          <p:spPr>
            <a:xfrm>
              <a:off x="7499443" y="2427595"/>
              <a:ext cx="1132764" cy="829101"/>
            </a:xfrm>
            <a:prstGeom prst="hexagon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/>
                <a:t>Order Service</a:t>
              </a:r>
            </a:p>
          </p:txBody>
        </p:sp>
        <p:sp>
          <p:nvSpPr>
            <p:cNvPr id="27" name="Cylinder 26">
              <a:extLst>
                <a:ext uri="{FF2B5EF4-FFF2-40B4-BE49-F238E27FC236}">
                  <a16:creationId xmlns:a16="http://schemas.microsoft.com/office/drawing/2014/main" id="{3CFDEA51-B3F7-4582-AE92-C99D3F00E635}"/>
                </a:ext>
              </a:extLst>
            </p:cNvPr>
            <p:cNvSpPr/>
            <p:nvPr/>
          </p:nvSpPr>
          <p:spPr>
            <a:xfrm>
              <a:off x="9553430" y="2431007"/>
              <a:ext cx="600502" cy="829102"/>
            </a:xfrm>
            <a:prstGeom prst="ca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000" b="1" dirty="0"/>
                <a:t>Order DB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BFECB79C-F301-4DCA-B731-8F8367181E2A}"/>
                </a:ext>
              </a:extLst>
            </p:cNvPr>
            <p:cNvCxnSpPr>
              <a:endCxn id="24" idx="1"/>
            </p:cNvCxnSpPr>
            <p:nvPr/>
          </p:nvCxnSpPr>
          <p:spPr>
            <a:xfrm>
              <a:off x="2988859" y="2599898"/>
              <a:ext cx="171961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420DDF3-4B55-414E-BBF3-0CCD606A40EE}"/>
                </a:ext>
              </a:extLst>
            </p:cNvPr>
            <p:cNvCxnSpPr/>
            <p:nvPr/>
          </p:nvCxnSpPr>
          <p:spPr>
            <a:xfrm>
              <a:off x="5841241" y="2599898"/>
              <a:ext cx="171961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03C478F-131A-441A-B5E9-7DC888517E53}"/>
                </a:ext>
              </a:extLst>
            </p:cNvPr>
            <p:cNvCxnSpPr>
              <a:cxnSpLocks/>
              <a:endCxn id="25" idx="3"/>
            </p:cNvCxnSpPr>
            <p:nvPr/>
          </p:nvCxnSpPr>
          <p:spPr>
            <a:xfrm flipH="1">
              <a:off x="5841241" y="3043450"/>
              <a:ext cx="171961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53097A1-8AF9-4EB0-90B8-A993943A74A7}"/>
                </a:ext>
              </a:extLst>
            </p:cNvPr>
            <p:cNvCxnSpPr>
              <a:cxnSpLocks/>
              <a:stCxn id="26" idx="0"/>
              <a:endCxn id="27" idx="2"/>
            </p:cNvCxnSpPr>
            <p:nvPr/>
          </p:nvCxnSpPr>
          <p:spPr>
            <a:xfrm>
              <a:off x="8632207" y="2842146"/>
              <a:ext cx="921223" cy="341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815A235-E9E9-4EA0-9F99-D92FFCE055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8859" y="3043449"/>
              <a:ext cx="171961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58245E8-A62A-45D7-9B06-0FAD7AA3E08A}"/>
              </a:ext>
            </a:extLst>
          </p:cNvPr>
          <p:cNvGrpSpPr/>
          <p:nvPr/>
        </p:nvGrpSpPr>
        <p:grpSpPr>
          <a:xfrm>
            <a:off x="3057099" y="4487259"/>
            <a:ext cx="7165073" cy="858103"/>
            <a:chOff x="2988859" y="2402006"/>
            <a:chExt cx="7165073" cy="85810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B0B3A7A-E6B7-458B-85B1-FD89846DE372}"/>
                </a:ext>
              </a:extLst>
            </p:cNvPr>
            <p:cNvSpPr/>
            <p:nvPr/>
          </p:nvSpPr>
          <p:spPr>
            <a:xfrm>
              <a:off x="4708477" y="2402006"/>
              <a:ext cx="1132764" cy="39578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/>
                <a:t>Start T3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2BEF947-E983-46DE-94E2-96E6393AD556}"/>
                </a:ext>
              </a:extLst>
            </p:cNvPr>
            <p:cNvSpPr/>
            <p:nvPr/>
          </p:nvSpPr>
          <p:spPr>
            <a:xfrm>
              <a:off x="4708477" y="2845558"/>
              <a:ext cx="1132764" cy="39578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/>
                <a:t>END T3</a:t>
              </a:r>
            </a:p>
          </p:txBody>
        </p:sp>
        <p:sp>
          <p:nvSpPr>
            <p:cNvPr id="36" name="Hexagon 35">
              <a:extLst>
                <a:ext uri="{FF2B5EF4-FFF2-40B4-BE49-F238E27FC236}">
                  <a16:creationId xmlns:a16="http://schemas.microsoft.com/office/drawing/2014/main" id="{2E781512-D488-46E5-AD92-0135557FFE63}"/>
                </a:ext>
              </a:extLst>
            </p:cNvPr>
            <p:cNvSpPr/>
            <p:nvPr/>
          </p:nvSpPr>
          <p:spPr>
            <a:xfrm>
              <a:off x="7499443" y="2439258"/>
              <a:ext cx="1132764" cy="817438"/>
            </a:xfrm>
            <a:prstGeom prst="hexagon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/>
                <a:t>Shipment Service</a:t>
              </a:r>
            </a:p>
          </p:txBody>
        </p:sp>
        <p:sp>
          <p:nvSpPr>
            <p:cNvPr id="37" name="Cylinder 36">
              <a:extLst>
                <a:ext uri="{FF2B5EF4-FFF2-40B4-BE49-F238E27FC236}">
                  <a16:creationId xmlns:a16="http://schemas.microsoft.com/office/drawing/2014/main" id="{A18D6603-B8E1-46FB-99CE-DA092C1B04D1}"/>
                </a:ext>
              </a:extLst>
            </p:cNvPr>
            <p:cNvSpPr/>
            <p:nvPr/>
          </p:nvSpPr>
          <p:spPr>
            <a:xfrm>
              <a:off x="9553430" y="2431007"/>
              <a:ext cx="600502" cy="829102"/>
            </a:xfrm>
            <a:prstGeom prst="ca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000" b="1" dirty="0"/>
                <a:t>shipment DB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7351505-8883-47BD-8C17-1868448BDEFE}"/>
                </a:ext>
              </a:extLst>
            </p:cNvPr>
            <p:cNvCxnSpPr>
              <a:endCxn id="34" idx="1"/>
            </p:cNvCxnSpPr>
            <p:nvPr/>
          </p:nvCxnSpPr>
          <p:spPr>
            <a:xfrm>
              <a:off x="2988859" y="2599898"/>
              <a:ext cx="171961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F50322F-5C7C-4933-A095-69362194B0A6}"/>
                </a:ext>
              </a:extLst>
            </p:cNvPr>
            <p:cNvCxnSpPr/>
            <p:nvPr/>
          </p:nvCxnSpPr>
          <p:spPr>
            <a:xfrm>
              <a:off x="5841241" y="2599898"/>
              <a:ext cx="171961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2AE09F09-3F8A-4D4E-9947-8116FE34CF32}"/>
                </a:ext>
              </a:extLst>
            </p:cNvPr>
            <p:cNvCxnSpPr>
              <a:cxnSpLocks/>
              <a:endCxn id="35" idx="3"/>
            </p:cNvCxnSpPr>
            <p:nvPr/>
          </p:nvCxnSpPr>
          <p:spPr>
            <a:xfrm flipH="1">
              <a:off x="5841241" y="3043450"/>
              <a:ext cx="171961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ED10CB3F-2C09-4C8D-84B7-BDB7B65BFA30}"/>
                </a:ext>
              </a:extLst>
            </p:cNvPr>
            <p:cNvCxnSpPr>
              <a:cxnSpLocks/>
              <a:stCxn id="36" idx="0"/>
              <a:endCxn id="37" idx="2"/>
            </p:cNvCxnSpPr>
            <p:nvPr/>
          </p:nvCxnSpPr>
          <p:spPr>
            <a:xfrm flipV="1">
              <a:off x="8632207" y="2845558"/>
              <a:ext cx="921223" cy="241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543A4A5-9341-44C0-B441-40F032C6AD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8859" y="3043449"/>
              <a:ext cx="171961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AC68079E-5DF0-4C62-B07A-24EAA4067A6B}"/>
              </a:ext>
            </a:extLst>
          </p:cNvPr>
          <p:cNvSpPr txBox="1"/>
          <p:nvPr/>
        </p:nvSpPr>
        <p:spPr>
          <a:xfrm>
            <a:off x="1569493" y="1801511"/>
            <a:ext cx="1678673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200" b="1" i="0" u="none" strike="noStrike" baseline="0" dirty="0">
                <a:solidFill>
                  <a:schemeClr val="tx1"/>
                </a:solidFill>
                <a:latin typeface="Calibri-Bold"/>
              </a:rPr>
              <a:t>Saga Transaction  Coordinator</a:t>
            </a:r>
          </a:p>
          <a:p>
            <a:pPr algn="l"/>
            <a:endParaRPr lang="en-IN" sz="1200" b="1" dirty="0">
              <a:solidFill>
                <a:schemeClr val="tx1"/>
              </a:solidFill>
              <a:latin typeface="Calibri-Bold"/>
            </a:endParaRPr>
          </a:p>
          <a:p>
            <a:pPr algn="l"/>
            <a:r>
              <a:rPr lang="en-IN" sz="1200" b="1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Begin Saga</a:t>
            </a:r>
          </a:p>
          <a:p>
            <a:pPr algn="l"/>
            <a:endParaRPr lang="en-IN" sz="1200" b="0" i="0" u="none" strike="noStrike" baseline="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lvl="1"/>
            <a:r>
              <a:rPr lang="en-IN" sz="1200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Start T1</a:t>
            </a:r>
          </a:p>
          <a:p>
            <a:pPr lvl="1"/>
            <a:r>
              <a:rPr lang="en-IN" sz="1200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End T1</a:t>
            </a:r>
          </a:p>
          <a:p>
            <a:pPr algn="l"/>
            <a:endParaRPr lang="en-IN" sz="1200" b="0" i="0" u="none" strike="noStrike" baseline="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algn="l"/>
            <a:endParaRPr lang="en-IN" sz="1200" b="0" i="0" u="none" strike="noStrike" baseline="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algn="l"/>
            <a:endParaRPr lang="en-IN" sz="1200" dirty="0">
              <a:latin typeface="Calibri" panose="020F0502020204030204" pitchFamily="34" charset="0"/>
            </a:endParaRPr>
          </a:p>
          <a:p>
            <a:pPr algn="l"/>
            <a:endParaRPr lang="en-IN" sz="1200" b="0" i="0" u="none" strike="noStrike" baseline="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lvl="1"/>
            <a:r>
              <a:rPr lang="en-IN" sz="1200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Start T2</a:t>
            </a:r>
          </a:p>
          <a:p>
            <a:pPr lvl="1"/>
            <a:r>
              <a:rPr lang="en-IN" sz="1200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End T2</a:t>
            </a:r>
          </a:p>
          <a:p>
            <a:pPr algn="l"/>
            <a:endParaRPr lang="en-IN" sz="1200" b="0" i="0" u="none" strike="noStrike" baseline="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algn="l"/>
            <a:endParaRPr lang="en-IN" sz="1200" b="0" i="0" u="none" strike="noStrike" baseline="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algn="l"/>
            <a:endParaRPr lang="en-IN" sz="1200" dirty="0">
              <a:latin typeface="Calibri" panose="020F0502020204030204" pitchFamily="34" charset="0"/>
            </a:endParaRPr>
          </a:p>
          <a:p>
            <a:pPr lvl="1"/>
            <a:r>
              <a:rPr lang="en-IN" sz="1200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Start T3</a:t>
            </a:r>
          </a:p>
          <a:p>
            <a:pPr lvl="1"/>
            <a:r>
              <a:rPr lang="en-IN" sz="1200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End T3</a:t>
            </a:r>
          </a:p>
          <a:p>
            <a:pPr algn="l"/>
            <a:endParaRPr lang="en-IN" sz="1200" b="0" i="0" u="none" strike="noStrike" baseline="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algn="l"/>
            <a:r>
              <a:rPr lang="en-IN" sz="1200" b="1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End Saga</a:t>
            </a:r>
            <a:endParaRPr lang="en-IN" sz="1200" b="1" dirty="0">
              <a:solidFill>
                <a:schemeClr val="tx1"/>
              </a:solidFill>
            </a:endParaRPr>
          </a:p>
          <a:p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0CFD934-1273-4DCE-8D02-09731D62D3A4}"/>
              </a:ext>
            </a:extLst>
          </p:cNvPr>
          <p:cNvSpPr txBox="1"/>
          <p:nvPr/>
        </p:nvSpPr>
        <p:spPr>
          <a:xfrm>
            <a:off x="2971799" y="394089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i="0" u="none" strike="noStrike" baseline="0" dirty="0">
                <a:latin typeface="OptimaLTStd-Bold"/>
              </a:rPr>
              <a:t>A successful Saga transaction.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6800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099B8-CAF0-4C6B-9343-33AC95C61F53}"/>
              </a:ext>
            </a:extLst>
          </p:cNvPr>
          <p:cNvSpPr/>
          <p:nvPr/>
        </p:nvSpPr>
        <p:spPr>
          <a:xfrm>
            <a:off x="1378426" y="1484751"/>
            <a:ext cx="1678673" cy="42473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IN" sz="1200" dirty="0">
              <a:solidFill>
                <a:schemeClr val="tx1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6058CC1-BF97-43DA-A411-6EBFCFA34771}"/>
              </a:ext>
            </a:extLst>
          </p:cNvPr>
          <p:cNvGrpSpPr/>
          <p:nvPr/>
        </p:nvGrpSpPr>
        <p:grpSpPr>
          <a:xfrm>
            <a:off x="3070747" y="3424162"/>
            <a:ext cx="7165073" cy="858103"/>
            <a:chOff x="2988859" y="2402006"/>
            <a:chExt cx="7165073" cy="85810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213BEC4-F204-464F-817B-CFD4D8BB52EE}"/>
                </a:ext>
              </a:extLst>
            </p:cNvPr>
            <p:cNvSpPr/>
            <p:nvPr/>
          </p:nvSpPr>
          <p:spPr>
            <a:xfrm>
              <a:off x="4708477" y="2402006"/>
              <a:ext cx="1132764" cy="39578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/>
                <a:t>Start T2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B6B14E-1005-4279-A602-43AE69DBCFB1}"/>
                </a:ext>
              </a:extLst>
            </p:cNvPr>
            <p:cNvSpPr/>
            <p:nvPr/>
          </p:nvSpPr>
          <p:spPr>
            <a:xfrm>
              <a:off x="4708477" y="2845558"/>
              <a:ext cx="1132764" cy="395785"/>
            </a:xfrm>
            <a:prstGeom prst="rect">
              <a:avLst/>
            </a:prstGeom>
            <a:solidFill>
              <a:srgbClr val="FF0000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/>
                <a:t>Abort /failed</a:t>
              </a:r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3160BE63-BA6F-4056-AE66-7675B872AC90}"/>
                </a:ext>
              </a:extLst>
            </p:cNvPr>
            <p:cNvSpPr/>
            <p:nvPr/>
          </p:nvSpPr>
          <p:spPr>
            <a:xfrm>
              <a:off x="7499443" y="2427595"/>
              <a:ext cx="1132764" cy="829101"/>
            </a:xfrm>
            <a:prstGeom prst="hexagon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/>
                <a:t>Payment Service</a:t>
              </a:r>
            </a:p>
          </p:txBody>
        </p:sp>
        <p:sp>
          <p:nvSpPr>
            <p:cNvPr id="9" name="Cylinder 8">
              <a:extLst>
                <a:ext uri="{FF2B5EF4-FFF2-40B4-BE49-F238E27FC236}">
                  <a16:creationId xmlns:a16="http://schemas.microsoft.com/office/drawing/2014/main" id="{8E4C4DCD-3D15-4987-8C9D-72F9224E0AA3}"/>
                </a:ext>
              </a:extLst>
            </p:cNvPr>
            <p:cNvSpPr/>
            <p:nvPr/>
          </p:nvSpPr>
          <p:spPr>
            <a:xfrm>
              <a:off x="9553430" y="2431007"/>
              <a:ext cx="600502" cy="829102"/>
            </a:xfrm>
            <a:prstGeom prst="ca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200" b="1" dirty="0"/>
                <a:t>Payment DB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74B7642-7F68-460F-A2E2-8A1FE4F5485D}"/>
                </a:ext>
              </a:extLst>
            </p:cNvPr>
            <p:cNvCxnSpPr>
              <a:endCxn id="5" idx="1"/>
            </p:cNvCxnSpPr>
            <p:nvPr/>
          </p:nvCxnSpPr>
          <p:spPr>
            <a:xfrm>
              <a:off x="2988859" y="2599898"/>
              <a:ext cx="171961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CDFE3C7-C233-4B7A-967E-CD63A5FC2238}"/>
                </a:ext>
              </a:extLst>
            </p:cNvPr>
            <p:cNvCxnSpPr/>
            <p:nvPr/>
          </p:nvCxnSpPr>
          <p:spPr>
            <a:xfrm>
              <a:off x="5841241" y="2599898"/>
              <a:ext cx="171961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FD3D193-92EF-4B3B-AB54-843C8B827492}"/>
                </a:ext>
              </a:extLst>
            </p:cNvPr>
            <p:cNvCxnSpPr>
              <a:cxnSpLocks/>
              <a:endCxn id="6" idx="3"/>
            </p:cNvCxnSpPr>
            <p:nvPr/>
          </p:nvCxnSpPr>
          <p:spPr>
            <a:xfrm flipH="1">
              <a:off x="5841241" y="3043450"/>
              <a:ext cx="171961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5433DCF-05CC-44E9-BD20-B544978B6067}"/>
                </a:ext>
              </a:extLst>
            </p:cNvPr>
            <p:cNvCxnSpPr>
              <a:cxnSpLocks/>
              <a:stCxn id="7" idx="0"/>
              <a:endCxn id="9" idx="2"/>
            </p:cNvCxnSpPr>
            <p:nvPr/>
          </p:nvCxnSpPr>
          <p:spPr>
            <a:xfrm>
              <a:off x="8632207" y="2842146"/>
              <a:ext cx="921223" cy="341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D7A6E39-AE77-464B-A6A5-D5B728DB39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8859" y="3043449"/>
              <a:ext cx="171961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0EE4FDA-B06A-4893-BAC3-A0A9F736D298}"/>
              </a:ext>
            </a:extLst>
          </p:cNvPr>
          <p:cNvGrpSpPr/>
          <p:nvPr/>
        </p:nvGrpSpPr>
        <p:grpSpPr>
          <a:xfrm>
            <a:off x="3070747" y="2298225"/>
            <a:ext cx="7165073" cy="858103"/>
            <a:chOff x="2988859" y="2402006"/>
            <a:chExt cx="7165073" cy="858103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7D0D974-5FAD-4438-9BE6-B4FA6376D4C4}"/>
                </a:ext>
              </a:extLst>
            </p:cNvPr>
            <p:cNvSpPr/>
            <p:nvPr/>
          </p:nvSpPr>
          <p:spPr>
            <a:xfrm>
              <a:off x="4708477" y="2402006"/>
              <a:ext cx="1132764" cy="39578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/>
                <a:t>Start T1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469E095-4340-45AC-9BFB-9A711D8121A9}"/>
                </a:ext>
              </a:extLst>
            </p:cNvPr>
            <p:cNvSpPr/>
            <p:nvPr/>
          </p:nvSpPr>
          <p:spPr>
            <a:xfrm>
              <a:off x="4708477" y="2845558"/>
              <a:ext cx="1132764" cy="39578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/>
                <a:t>END T1</a:t>
              </a:r>
            </a:p>
          </p:txBody>
        </p:sp>
        <p:sp>
          <p:nvSpPr>
            <p:cNvPr id="26" name="Hexagon 25">
              <a:extLst>
                <a:ext uri="{FF2B5EF4-FFF2-40B4-BE49-F238E27FC236}">
                  <a16:creationId xmlns:a16="http://schemas.microsoft.com/office/drawing/2014/main" id="{01D360AC-1B0C-44EE-82E0-A9A0D7E0DAD2}"/>
                </a:ext>
              </a:extLst>
            </p:cNvPr>
            <p:cNvSpPr/>
            <p:nvPr/>
          </p:nvSpPr>
          <p:spPr>
            <a:xfrm>
              <a:off x="7499443" y="2427595"/>
              <a:ext cx="1132764" cy="829101"/>
            </a:xfrm>
            <a:prstGeom prst="hexagon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/>
                <a:t>Order Service</a:t>
              </a:r>
            </a:p>
          </p:txBody>
        </p:sp>
        <p:sp>
          <p:nvSpPr>
            <p:cNvPr id="27" name="Cylinder 26">
              <a:extLst>
                <a:ext uri="{FF2B5EF4-FFF2-40B4-BE49-F238E27FC236}">
                  <a16:creationId xmlns:a16="http://schemas.microsoft.com/office/drawing/2014/main" id="{3CFDEA51-B3F7-4582-AE92-C99D3F00E635}"/>
                </a:ext>
              </a:extLst>
            </p:cNvPr>
            <p:cNvSpPr/>
            <p:nvPr/>
          </p:nvSpPr>
          <p:spPr>
            <a:xfrm>
              <a:off x="9553430" y="2431007"/>
              <a:ext cx="600502" cy="829102"/>
            </a:xfrm>
            <a:prstGeom prst="can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</a:schemeClr>
                </a:gs>
                <a:gs pos="60000">
                  <a:srgbClr val="A3CC90"/>
                </a:gs>
                <a:gs pos="32000">
                  <a:schemeClr val="accent6">
                    <a:lumMod val="105000"/>
                    <a:satMod val="103000"/>
                    <a:tint val="73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200" b="1" dirty="0"/>
                <a:t>Order DB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BFECB79C-F301-4DCA-B731-8F8367181E2A}"/>
                </a:ext>
              </a:extLst>
            </p:cNvPr>
            <p:cNvCxnSpPr>
              <a:endCxn id="24" idx="1"/>
            </p:cNvCxnSpPr>
            <p:nvPr/>
          </p:nvCxnSpPr>
          <p:spPr>
            <a:xfrm>
              <a:off x="2988859" y="2599898"/>
              <a:ext cx="171961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420DDF3-4B55-414E-BBF3-0CCD606A40EE}"/>
                </a:ext>
              </a:extLst>
            </p:cNvPr>
            <p:cNvCxnSpPr/>
            <p:nvPr/>
          </p:nvCxnSpPr>
          <p:spPr>
            <a:xfrm>
              <a:off x="5841241" y="2599898"/>
              <a:ext cx="171961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03C478F-131A-441A-B5E9-7DC888517E53}"/>
                </a:ext>
              </a:extLst>
            </p:cNvPr>
            <p:cNvCxnSpPr>
              <a:cxnSpLocks/>
              <a:endCxn id="25" idx="3"/>
            </p:cNvCxnSpPr>
            <p:nvPr/>
          </p:nvCxnSpPr>
          <p:spPr>
            <a:xfrm flipH="1">
              <a:off x="5841241" y="3043450"/>
              <a:ext cx="171961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53097A1-8AF9-4EB0-90B8-A993943A74A7}"/>
                </a:ext>
              </a:extLst>
            </p:cNvPr>
            <p:cNvCxnSpPr>
              <a:cxnSpLocks/>
              <a:stCxn id="26" idx="0"/>
              <a:endCxn id="27" idx="2"/>
            </p:cNvCxnSpPr>
            <p:nvPr/>
          </p:nvCxnSpPr>
          <p:spPr>
            <a:xfrm>
              <a:off x="8632207" y="2842146"/>
              <a:ext cx="921223" cy="341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815A235-E9E9-4EA0-9F99-D92FFCE055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8859" y="3043449"/>
              <a:ext cx="171961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58245E8-A62A-45D7-9B06-0FAD7AA3E08A}"/>
              </a:ext>
            </a:extLst>
          </p:cNvPr>
          <p:cNvGrpSpPr/>
          <p:nvPr/>
        </p:nvGrpSpPr>
        <p:grpSpPr>
          <a:xfrm>
            <a:off x="3070747" y="4487259"/>
            <a:ext cx="7165073" cy="858103"/>
            <a:chOff x="2988859" y="2402006"/>
            <a:chExt cx="7165073" cy="85810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B0B3A7A-E6B7-458B-85B1-FD89846DE372}"/>
                </a:ext>
              </a:extLst>
            </p:cNvPr>
            <p:cNvSpPr/>
            <p:nvPr/>
          </p:nvSpPr>
          <p:spPr>
            <a:xfrm>
              <a:off x="4708477" y="2402006"/>
              <a:ext cx="1132764" cy="39578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/>
                <a:t>Start C1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2BEF947-E983-46DE-94E2-96E6393AD556}"/>
                </a:ext>
              </a:extLst>
            </p:cNvPr>
            <p:cNvSpPr/>
            <p:nvPr/>
          </p:nvSpPr>
          <p:spPr>
            <a:xfrm>
              <a:off x="4708477" y="2845558"/>
              <a:ext cx="1132764" cy="39578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/>
                <a:t>END C2</a:t>
              </a:r>
            </a:p>
          </p:txBody>
        </p:sp>
        <p:sp>
          <p:nvSpPr>
            <p:cNvPr id="36" name="Hexagon 35">
              <a:extLst>
                <a:ext uri="{FF2B5EF4-FFF2-40B4-BE49-F238E27FC236}">
                  <a16:creationId xmlns:a16="http://schemas.microsoft.com/office/drawing/2014/main" id="{2E781512-D488-46E5-AD92-0135557FFE63}"/>
                </a:ext>
              </a:extLst>
            </p:cNvPr>
            <p:cNvSpPr/>
            <p:nvPr/>
          </p:nvSpPr>
          <p:spPr>
            <a:xfrm>
              <a:off x="7499443" y="2439258"/>
              <a:ext cx="1132764" cy="817438"/>
            </a:xfrm>
            <a:prstGeom prst="hexagon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/>
                <a:t>Order Service</a:t>
              </a:r>
            </a:p>
          </p:txBody>
        </p:sp>
        <p:sp>
          <p:nvSpPr>
            <p:cNvPr id="37" name="Cylinder 36">
              <a:extLst>
                <a:ext uri="{FF2B5EF4-FFF2-40B4-BE49-F238E27FC236}">
                  <a16:creationId xmlns:a16="http://schemas.microsoft.com/office/drawing/2014/main" id="{A18D6603-B8E1-46FB-99CE-DA092C1B04D1}"/>
                </a:ext>
              </a:extLst>
            </p:cNvPr>
            <p:cNvSpPr/>
            <p:nvPr/>
          </p:nvSpPr>
          <p:spPr>
            <a:xfrm>
              <a:off x="9553430" y="2431007"/>
              <a:ext cx="600502" cy="829102"/>
            </a:xfrm>
            <a:prstGeom prst="ca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200" b="1" dirty="0"/>
                <a:t>Order DB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7351505-8883-47BD-8C17-1868448BDEFE}"/>
                </a:ext>
              </a:extLst>
            </p:cNvPr>
            <p:cNvCxnSpPr>
              <a:endCxn id="34" idx="1"/>
            </p:cNvCxnSpPr>
            <p:nvPr/>
          </p:nvCxnSpPr>
          <p:spPr>
            <a:xfrm>
              <a:off x="2988859" y="2599898"/>
              <a:ext cx="171961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F50322F-5C7C-4933-A095-69362194B0A6}"/>
                </a:ext>
              </a:extLst>
            </p:cNvPr>
            <p:cNvCxnSpPr/>
            <p:nvPr/>
          </p:nvCxnSpPr>
          <p:spPr>
            <a:xfrm>
              <a:off x="5841241" y="2599898"/>
              <a:ext cx="171961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2AE09F09-3F8A-4D4E-9947-8116FE34CF32}"/>
                </a:ext>
              </a:extLst>
            </p:cNvPr>
            <p:cNvCxnSpPr>
              <a:cxnSpLocks/>
              <a:endCxn id="35" idx="3"/>
            </p:cNvCxnSpPr>
            <p:nvPr/>
          </p:nvCxnSpPr>
          <p:spPr>
            <a:xfrm flipH="1">
              <a:off x="5841241" y="3043450"/>
              <a:ext cx="171961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ED10CB3F-2C09-4C8D-84B7-BDB7B65BFA30}"/>
                </a:ext>
              </a:extLst>
            </p:cNvPr>
            <p:cNvCxnSpPr>
              <a:cxnSpLocks/>
              <a:stCxn id="36" idx="0"/>
              <a:endCxn id="37" idx="2"/>
            </p:cNvCxnSpPr>
            <p:nvPr/>
          </p:nvCxnSpPr>
          <p:spPr>
            <a:xfrm flipV="1">
              <a:off x="8632207" y="2845558"/>
              <a:ext cx="921223" cy="241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543A4A5-9341-44C0-B441-40F032C6AD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8859" y="3043449"/>
              <a:ext cx="171961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AC68079E-5DF0-4C62-B07A-24EAA4067A6B}"/>
              </a:ext>
            </a:extLst>
          </p:cNvPr>
          <p:cNvSpPr txBox="1"/>
          <p:nvPr/>
        </p:nvSpPr>
        <p:spPr>
          <a:xfrm>
            <a:off x="1378427" y="1801511"/>
            <a:ext cx="186974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200" b="1" i="0" u="none" strike="noStrike" baseline="0" dirty="0">
                <a:solidFill>
                  <a:schemeClr val="tx1"/>
                </a:solidFill>
                <a:latin typeface="Calibri-Bold"/>
              </a:rPr>
              <a:t>Saga Transaction  Coordinator</a:t>
            </a:r>
          </a:p>
          <a:p>
            <a:pPr algn="l"/>
            <a:endParaRPr lang="en-IN" sz="1200" b="1" dirty="0">
              <a:solidFill>
                <a:schemeClr val="tx1"/>
              </a:solidFill>
              <a:latin typeface="Calibri-Bold"/>
            </a:endParaRPr>
          </a:p>
          <a:p>
            <a:pPr algn="l"/>
            <a:r>
              <a:rPr lang="en-IN" sz="1200" b="1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Begin Saga</a:t>
            </a:r>
          </a:p>
          <a:p>
            <a:pPr algn="l"/>
            <a:endParaRPr lang="en-IN" sz="1200" b="0" i="0" u="none" strike="noStrike" baseline="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lvl="1"/>
            <a:r>
              <a:rPr lang="en-IN" sz="1200" b="1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Start T1</a:t>
            </a:r>
          </a:p>
          <a:p>
            <a:pPr lvl="1"/>
            <a:r>
              <a:rPr lang="en-IN" sz="1200" b="1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End T1</a:t>
            </a:r>
          </a:p>
          <a:p>
            <a:pPr algn="l"/>
            <a:endParaRPr lang="en-IN" sz="1200" b="1" i="0" u="none" strike="noStrike" baseline="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algn="l"/>
            <a:endParaRPr lang="en-IN" sz="1200" b="1" i="0" u="none" strike="noStrike" baseline="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lvl="1"/>
            <a:endParaRPr lang="en-IN" sz="1200" b="1" i="0" u="none" strike="noStrike" baseline="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lvl="1"/>
            <a:r>
              <a:rPr lang="en-IN" sz="1200" b="1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Start T2</a:t>
            </a:r>
          </a:p>
          <a:p>
            <a:pPr lvl="1"/>
            <a:r>
              <a:rPr lang="en-IN" sz="1200" b="1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End T2</a:t>
            </a:r>
          </a:p>
          <a:p>
            <a:pPr algn="l"/>
            <a:endParaRPr lang="en-IN" sz="1200" b="0" i="0" u="none" strike="noStrike" baseline="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r>
              <a:rPr lang="en-IN" sz="1200" b="1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Start compensation to update </a:t>
            </a:r>
            <a:r>
              <a:rPr lang="en-IN" sz="1200" b="1" dirty="0">
                <a:solidFill>
                  <a:srgbClr val="FF0000"/>
                </a:solidFill>
                <a:latin typeface="Calibri" panose="020F0502020204030204" pitchFamily="34" charset="0"/>
              </a:rPr>
              <a:t>Order Service</a:t>
            </a:r>
            <a:endParaRPr lang="en-IN" sz="1200" b="1" i="0" u="none" strike="noStrike" baseline="0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algn="l"/>
            <a:endParaRPr lang="en-IN" sz="1200" dirty="0">
              <a:latin typeface="Calibri" panose="020F0502020204030204" pitchFamily="34" charset="0"/>
            </a:endParaRPr>
          </a:p>
          <a:p>
            <a:pPr lvl="1"/>
            <a:r>
              <a:rPr lang="en-IN" sz="1200" b="1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Start C1</a:t>
            </a:r>
          </a:p>
          <a:p>
            <a:pPr lvl="1"/>
            <a:r>
              <a:rPr lang="en-IN" sz="1200" b="1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End </a:t>
            </a:r>
            <a:r>
              <a:rPr lang="en-IN" sz="1200" b="1" dirty="0">
                <a:latin typeface="Calibri" panose="020F0502020204030204" pitchFamily="34" charset="0"/>
              </a:rPr>
              <a:t>  C1</a:t>
            </a:r>
            <a:endParaRPr lang="en-IN" sz="1200" b="1" i="0" u="none" strike="noStrike" baseline="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algn="l"/>
            <a:endParaRPr lang="en-IN" sz="1200" b="0" i="0" u="none" strike="noStrike" baseline="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algn="l"/>
            <a:r>
              <a:rPr lang="en-IN" sz="1200" b="1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End Saga</a:t>
            </a:r>
            <a:endParaRPr lang="en-IN" sz="1200" b="1" dirty="0">
              <a:solidFill>
                <a:schemeClr val="tx1"/>
              </a:solidFill>
            </a:endParaRPr>
          </a:p>
          <a:p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0CFD934-1273-4DCE-8D02-09731D62D3A4}"/>
              </a:ext>
            </a:extLst>
          </p:cNvPr>
          <p:cNvSpPr txBox="1"/>
          <p:nvPr/>
        </p:nvSpPr>
        <p:spPr>
          <a:xfrm>
            <a:off x="2971799" y="394089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i="0" u="none" strike="noStrike" baseline="0" dirty="0">
                <a:latin typeface="OptimaLTStd-Bold"/>
              </a:rPr>
              <a:t>A compensation  Saga transaction.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4965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ylinder 3">
            <a:extLst>
              <a:ext uri="{FF2B5EF4-FFF2-40B4-BE49-F238E27FC236}">
                <a16:creationId xmlns:a16="http://schemas.microsoft.com/office/drawing/2014/main" id="{07FF5B8C-1B02-4019-8FB0-3A7E18AA89BE}"/>
              </a:ext>
            </a:extLst>
          </p:cNvPr>
          <p:cNvSpPr/>
          <p:nvPr/>
        </p:nvSpPr>
        <p:spPr>
          <a:xfrm>
            <a:off x="5254387" y="2579428"/>
            <a:ext cx="1264693" cy="1551832"/>
          </a:xfrm>
          <a:prstGeom prst="can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Service Registry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F0FA1F-8B8B-49AE-9601-CD007D8E4159}"/>
              </a:ext>
            </a:extLst>
          </p:cNvPr>
          <p:cNvSpPr txBox="1"/>
          <p:nvPr/>
        </p:nvSpPr>
        <p:spPr>
          <a:xfrm>
            <a:off x="2304210" y="5020518"/>
            <a:ext cx="3298209" cy="27699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IN" sz="1200" b="1" dirty="0">
                <a:latin typeface="Calibri-Bold"/>
              </a:rPr>
              <a:t>Client D</a:t>
            </a:r>
            <a:r>
              <a:rPr lang="en-IN" sz="1200" b="1" i="0" u="none" strike="noStrike" baseline="0" dirty="0">
                <a:latin typeface="Calibri-Bold"/>
              </a:rPr>
              <a:t>iscover </a:t>
            </a:r>
            <a:r>
              <a:rPr lang="en-IN" sz="1200" b="1" i="0" u="none" strike="noStrike" baseline="0" dirty="0">
                <a:latin typeface="Calibri" panose="020F0502020204030204" pitchFamily="34" charset="0"/>
              </a:rPr>
              <a:t>their microservices by REST-GET</a:t>
            </a:r>
            <a:endParaRPr lang="en-IN" sz="1200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82D1AE4-FC25-469F-AEE3-CA87C9B38DC0}"/>
              </a:ext>
            </a:extLst>
          </p:cNvPr>
          <p:cNvCxnSpPr>
            <a:cxnSpLocks/>
          </p:cNvCxnSpPr>
          <p:nvPr/>
        </p:nvCxnSpPr>
        <p:spPr>
          <a:xfrm>
            <a:off x="3343701" y="3440938"/>
            <a:ext cx="19106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78035EE-324E-4391-8226-62BA9B3D58DC}"/>
              </a:ext>
            </a:extLst>
          </p:cNvPr>
          <p:cNvSpPr/>
          <p:nvPr/>
        </p:nvSpPr>
        <p:spPr>
          <a:xfrm>
            <a:off x="1514904" y="2933698"/>
            <a:ext cx="1583141" cy="8598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E99A197-8517-458C-905A-CD736F8C9C94}"/>
              </a:ext>
            </a:extLst>
          </p:cNvPr>
          <p:cNvSpPr/>
          <p:nvPr/>
        </p:nvSpPr>
        <p:spPr>
          <a:xfrm>
            <a:off x="1571768" y="3004210"/>
            <a:ext cx="1583141" cy="8598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932041B-1961-460A-961E-E193097027AB}"/>
              </a:ext>
            </a:extLst>
          </p:cNvPr>
          <p:cNvSpPr/>
          <p:nvPr/>
        </p:nvSpPr>
        <p:spPr>
          <a:xfrm>
            <a:off x="1669576" y="3088370"/>
            <a:ext cx="1583141" cy="8598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70F7F0-FBAB-405A-83A3-31B54D4C2443}"/>
              </a:ext>
            </a:extLst>
          </p:cNvPr>
          <p:cNvSpPr/>
          <p:nvPr/>
        </p:nvSpPr>
        <p:spPr>
          <a:xfrm>
            <a:off x="1753736" y="3145234"/>
            <a:ext cx="1583141" cy="8598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Service Client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74FE9B0-BC54-4D03-B1BF-B3AAA70F8D20}"/>
              </a:ext>
            </a:extLst>
          </p:cNvPr>
          <p:cNvGrpSpPr/>
          <p:nvPr/>
        </p:nvGrpSpPr>
        <p:grpSpPr>
          <a:xfrm>
            <a:off x="8536672" y="2748249"/>
            <a:ext cx="1901592" cy="1437603"/>
            <a:chOff x="9175845" y="1914098"/>
            <a:chExt cx="1369322" cy="1165746"/>
          </a:xfrm>
        </p:grpSpPr>
        <p:sp>
          <p:nvSpPr>
            <p:cNvPr id="29" name="Hexagon 28">
              <a:extLst>
                <a:ext uri="{FF2B5EF4-FFF2-40B4-BE49-F238E27FC236}">
                  <a16:creationId xmlns:a16="http://schemas.microsoft.com/office/drawing/2014/main" id="{9EEA1846-53E5-4EF4-8920-E743BBA64ABB}"/>
                </a:ext>
              </a:extLst>
            </p:cNvPr>
            <p:cNvSpPr/>
            <p:nvPr/>
          </p:nvSpPr>
          <p:spPr>
            <a:xfrm>
              <a:off x="9175845" y="1914098"/>
              <a:ext cx="1114568" cy="1020173"/>
            </a:xfrm>
            <a:prstGeom prst="hexago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200" b="1"/>
            </a:p>
          </p:txBody>
        </p:sp>
        <p:sp>
          <p:nvSpPr>
            <p:cNvPr id="30" name="Hexagon 29">
              <a:extLst>
                <a:ext uri="{FF2B5EF4-FFF2-40B4-BE49-F238E27FC236}">
                  <a16:creationId xmlns:a16="http://schemas.microsoft.com/office/drawing/2014/main" id="{F66B72EE-2E04-4488-9BB8-84610EACD176}"/>
                </a:ext>
              </a:extLst>
            </p:cNvPr>
            <p:cNvSpPr/>
            <p:nvPr/>
          </p:nvSpPr>
          <p:spPr>
            <a:xfrm>
              <a:off x="9246357" y="1957314"/>
              <a:ext cx="1114568" cy="1020173"/>
            </a:xfrm>
            <a:prstGeom prst="hexago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200" b="1"/>
            </a:p>
          </p:txBody>
        </p:sp>
        <p:sp>
          <p:nvSpPr>
            <p:cNvPr id="31" name="Hexagon 30">
              <a:extLst>
                <a:ext uri="{FF2B5EF4-FFF2-40B4-BE49-F238E27FC236}">
                  <a16:creationId xmlns:a16="http://schemas.microsoft.com/office/drawing/2014/main" id="{682920BA-BAFC-4F5B-A22A-F8B03DE0029B}"/>
                </a:ext>
              </a:extLst>
            </p:cNvPr>
            <p:cNvSpPr/>
            <p:nvPr/>
          </p:nvSpPr>
          <p:spPr>
            <a:xfrm>
              <a:off x="9316869" y="1986882"/>
              <a:ext cx="1114568" cy="1020173"/>
            </a:xfrm>
            <a:prstGeom prst="hexago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200" b="1"/>
            </a:p>
          </p:txBody>
        </p:sp>
        <p:sp>
          <p:nvSpPr>
            <p:cNvPr id="32" name="Hexagon 31">
              <a:extLst>
                <a:ext uri="{FF2B5EF4-FFF2-40B4-BE49-F238E27FC236}">
                  <a16:creationId xmlns:a16="http://schemas.microsoft.com/office/drawing/2014/main" id="{4A3A7E5E-EA44-435F-8576-92BD5D6942EC}"/>
                </a:ext>
              </a:extLst>
            </p:cNvPr>
            <p:cNvSpPr/>
            <p:nvPr/>
          </p:nvSpPr>
          <p:spPr>
            <a:xfrm>
              <a:off x="9373735" y="2016453"/>
              <a:ext cx="1114568" cy="1020173"/>
            </a:xfrm>
            <a:prstGeom prst="hexago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200" b="1"/>
            </a:p>
          </p:txBody>
        </p:sp>
        <p:sp>
          <p:nvSpPr>
            <p:cNvPr id="33" name="Hexagon 32">
              <a:extLst>
                <a:ext uri="{FF2B5EF4-FFF2-40B4-BE49-F238E27FC236}">
                  <a16:creationId xmlns:a16="http://schemas.microsoft.com/office/drawing/2014/main" id="{E45A25C1-D87A-40A2-8134-AA8382B2F7B6}"/>
                </a:ext>
              </a:extLst>
            </p:cNvPr>
            <p:cNvSpPr/>
            <p:nvPr/>
          </p:nvSpPr>
          <p:spPr>
            <a:xfrm>
              <a:off x="9430599" y="2059671"/>
              <a:ext cx="1114568" cy="1020173"/>
            </a:xfrm>
            <a:prstGeom prst="hexago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/>
                <a:t>Microservices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27D6E39-AB17-4A9A-8A0B-A2E92FDA7343}"/>
              </a:ext>
            </a:extLst>
          </p:cNvPr>
          <p:cNvSpPr txBox="1"/>
          <p:nvPr/>
        </p:nvSpPr>
        <p:spPr>
          <a:xfrm>
            <a:off x="6014112" y="5015746"/>
            <a:ext cx="4532691" cy="27699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b="1">
                <a:latin typeface="Calibri-Bold"/>
              </a:defRPr>
            </a:lvl1pPr>
          </a:lstStyle>
          <a:p>
            <a:pPr algn="just"/>
            <a:r>
              <a:rPr lang="en-IN" dirty="0"/>
              <a:t>Microservices register/publish their locations through REST-POST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15EE8FC-713C-45A9-BE9C-EB43C00E9AE9}"/>
              </a:ext>
            </a:extLst>
          </p:cNvPr>
          <p:cNvCxnSpPr>
            <a:cxnSpLocks/>
          </p:cNvCxnSpPr>
          <p:nvPr/>
        </p:nvCxnSpPr>
        <p:spPr>
          <a:xfrm flipH="1" flipV="1">
            <a:off x="6557104" y="3429000"/>
            <a:ext cx="2036545" cy="1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Left Brace 41">
            <a:extLst>
              <a:ext uri="{FF2B5EF4-FFF2-40B4-BE49-F238E27FC236}">
                <a16:creationId xmlns:a16="http://schemas.microsoft.com/office/drawing/2014/main" id="{79F47176-74E0-4CD4-949C-10DA04A4E6AF}"/>
              </a:ext>
            </a:extLst>
          </p:cNvPr>
          <p:cNvSpPr/>
          <p:nvPr/>
        </p:nvSpPr>
        <p:spPr>
          <a:xfrm rot="16200000">
            <a:off x="3438178" y="2682142"/>
            <a:ext cx="690203" cy="3638278"/>
          </a:xfrm>
          <a:prstGeom prst="leftBrace">
            <a:avLst>
              <a:gd name="adj1" fmla="val 8333"/>
              <a:gd name="adj2" fmla="val 5349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Left Brace 42">
            <a:extLst>
              <a:ext uri="{FF2B5EF4-FFF2-40B4-BE49-F238E27FC236}">
                <a16:creationId xmlns:a16="http://schemas.microsoft.com/office/drawing/2014/main" id="{FD4E1464-F84F-4552-8ADB-71F85DD76DF6}"/>
              </a:ext>
            </a:extLst>
          </p:cNvPr>
          <p:cNvSpPr/>
          <p:nvPr/>
        </p:nvSpPr>
        <p:spPr>
          <a:xfrm rot="16200000">
            <a:off x="7570038" y="2747889"/>
            <a:ext cx="690203" cy="3638278"/>
          </a:xfrm>
          <a:prstGeom prst="leftBrace">
            <a:avLst>
              <a:gd name="adj1" fmla="val 8333"/>
              <a:gd name="adj2" fmla="val 5349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C317AC4-B3B7-43A0-98FD-ABD1C97A2BC6}"/>
              </a:ext>
            </a:extLst>
          </p:cNvPr>
          <p:cNvGrpSpPr/>
          <p:nvPr/>
        </p:nvGrpSpPr>
        <p:grpSpPr>
          <a:xfrm>
            <a:off x="3808591" y="3102577"/>
            <a:ext cx="709684" cy="538087"/>
            <a:chOff x="3875962" y="2243310"/>
            <a:chExt cx="709684" cy="538087"/>
          </a:xfrm>
        </p:grpSpPr>
        <p:sp>
          <p:nvSpPr>
            <p:cNvPr id="47" name="Double Brace 46">
              <a:extLst>
                <a:ext uri="{FF2B5EF4-FFF2-40B4-BE49-F238E27FC236}">
                  <a16:creationId xmlns:a16="http://schemas.microsoft.com/office/drawing/2014/main" id="{E50383B7-93AD-4532-A779-C8BDCC0C99EE}"/>
                </a:ext>
              </a:extLst>
            </p:cNvPr>
            <p:cNvSpPr/>
            <p:nvPr/>
          </p:nvSpPr>
          <p:spPr>
            <a:xfrm>
              <a:off x="3875962" y="2243310"/>
              <a:ext cx="709684" cy="538087"/>
            </a:xfrm>
            <a:prstGeom prst="bracePair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667CFD9-55E7-432A-BD53-2381774DDD30}"/>
                </a:ext>
              </a:extLst>
            </p:cNvPr>
            <p:cNvSpPr txBox="1"/>
            <p:nvPr/>
          </p:nvSpPr>
          <p:spPr>
            <a:xfrm>
              <a:off x="3960125" y="2327687"/>
              <a:ext cx="5868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IN" sz="1200" b="1" i="1" dirty="0">
                  <a:solidFill>
                    <a:schemeClr val="accent1">
                      <a:lumMod val="75000"/>
                    </a:schemeClr>
                  </a:solidFill>
                </a:rPr>
                <a:t>GET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33FF7E7-0133-4310-86BF-06E730A513D4}"/>
              </a:ext>
            </a:extLst>
          </p:cNvPr>
          <p:cNvGrpSpPr/>
          <p:nvPr/>
        </p:nvGrpSpPr>
        <p:grpSpPr>
          <a:xfrm>
            <a:off x="7112979" y="3102577"/>
            <a:ext cx="709684" cy="538087"/>
            <a:chOff x="3875962" y="2243310"/>
            <a:chExt cx="709684" cy="538087"/>
          </a:xfrm>
        </p:grpSpPr>
        <p:sp>
          <p:nvSpPr>
            <p:cNvPr id="51" name="Double Brace 50">
              <a:extLst>
                <a:ext uri="{FF2B5EF4-FFF2-40B4-BE49-F238E27FC236}">
                  <a16:creationId xmlns:a16="http://schemas.microsoft.com/office/drawing/2014/main" id="{8D92857F-E3B3-4FA2-B537-CD4A0AFD3AFF}"/>
                </a:ext>
              </a:extLst>
            </p:cNvPr>
            <p:cNvSpPr/>
            <p:nvPr/>
          </p:nvSpPr>
          <p:spPr>
            <a:xfrm>
              <a:off x="3875962" y="2243310"/>
              <a:ext cx="709684" cy="538087"/>
            </a:xfrm>
            <a:prstGeom prst="bracePair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D8D7E99-D85C-415A-8CD4-44EC6B0ABBA0}"/>
                </a:ext>
              </a:extLst>
            </p:cNvPr>
            <p:cNvSpPr txBox="1"/>
            <p:nvPr/>
          </p:nvSpPr>
          <p:spPr>
            <a:xfrm>
              <a:off x="3960125" y="2327687"/>
              <a:ext cx="5868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i="1" dirty="0">
                  <a:solidFill>
                    <a:schemeClr val="accent1">
                      <a:lumMod val="75000"/>
                    </a:schemeClr>
                  </a:solidFill>
                </a:rPr>
                <a:t>POST</a:t>
              </a:r>
            </a:p>
          </p:txBody>
        </p:sp>
      </p:grpSp>
      <p:sp>
        <p:nvSpPr>
          <p:cNvPr id="54" name="Cylinder 53">
            <a:extLst>
              <a:ext uri="{FF2B5EF4-FFF2-40B4-BE49-F238E27FC236}">
                <a16:creationId xmlns:a16="http://schemas.microsoft.com/office/drawing/2014/main" id="{507C0B32-C2AF-40C4-8CC2-C8EF822EF3E5}"/>
              </a:ext>
            </a:extLst>
          </p:cNvPr>
          <p:cNvSpPr/>
          <p:nvPr/>
        </p:nvSpPr>
        <p:spPr>
          <a:xfrm>
            <a:off x="5336049" y="2607176"/>
            <a:ext cx="1264693" cy="1551832"/>
          </a:xfrm>
          <a:prstGeom prst="can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Service Registry</a:t>
            </a:r>
          </a:p>
        </p:txBody>
      </p:sp>
      <p:sp>
        <p:nvSpPr>
          <p:cNvPr id="55" name="Left Brace 54">
            <a:extLst>
              <a:ext uri="{FF2B5EF4-FFF2-40B4-BE49-F238E27FC236}">
                <a16:creationId xmlns:a16="http://schemas.microsoft.com/office/drawing/2014/main" id="{2693CBC8-3B2A-4112-B7C0-159460A129B2}"/>
              </a:ext>
            </a:extLst>
          </p:cNvPr>
          <p:cNvSpPr/>
          <p:nvPr/>
        </p:nvSpPr>
        <p:spPr>
          <a:xfrm rot="5400000">
            <a:off x="5735185" y="1684658"/>
            <a:ext cx="335169" cy="136500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A94F0DD-E7DF-43FC-BCDF-14613FAE6BF3}"/>
              </a:ext>
            </a:extLst>
          </p:cNvPr>
          <p:cNvSpPr txBox="1"/>
          <p:nvPr/>
        </p:nvSpPr>
        <p:spPr>
          <a:xfrm>
            <a:off x="4003555" y="1859656"/>
            <a:ext cx="3929680" cy="27699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b="1">
                <a:latin typeface="Calibri-Bold"/>
              </a:defRPr>
            </a:lvl1pPr>
          </a:lstStyle>
          <a:p>
            <a:r>
              <a:rPr lang="en-IN" dirty="0"/>
              <a:t>Highly available service registry for registration &amp; discovery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CE8E542-3C59-4955-9ADA-8F0DDBE97068}"/>
              </a:ext>
            </a:extLst>
          </p:cNvPr>
          <p:cNvSpPr/>
          <p:nvPr/>
        </p:nvSpPr>
        <p:spPr>
          <a:xfrm>
            <a:off x="1667304" y="3086098"/>
            <a:ext cx="1583141" cy="8598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15B9C42-25D3-4388-8172-6D0FEB2CD355}"/>
              </a:ext>
            </a:extLst>
          </p:cNvPr>
          <p:cNvSpPr/>
          <p:nvPr/>
        </p:nvSpPr>
        <p:spPr>
          <a:xfrm>
            <a:off x="1724168" y="3156610"/>
            <a:ext cx="1583141" cy="8598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843C2DA-86A1-49FA-A418-6259E96F2C96}"/>
              </a:ext>
            </a:extLst>
          </p:cNvPr>
          <p:cNvSpPr/>
          <p:nvPr/>
        </p:nvSpPr>
        <p:spPr>
          <a:xfrm>
            <a:off x="1821976" y="3240770"/>
            <a:ext cx="1583141" cy="8598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C305B24-56B6-46DD-8397-D63B07AAE39A}"/>
              </a:ext>
            </a:extLst>
          </p:cNvPr>
          <p:cNvSpPr/>
          <p:nvPr/>
        </p:nvSpPr>
        <p:spPr>
          <a:xfrm>
            <a:off x="1906136" y="3297634"/>
            <a:ext cx="1583141" cy="8598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Service Client</a:t>
            </a:r>
          </a:p>
        </p:txBody>
      </p:sp>
    </p:spTree>
    <p:extLst>
      <p:ext uri="{BB962C8B-B14F-4D97-AF65-F5344CB8AC3E}">
        <p14:creationId xmlns:p14="http://schemas.microsoft.com/office/powerpoint/2010/main" val="146565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72515F6-56F4-4A72-9D4F-D5CA45FC9142}"/>
              </a:ext>
            </a:extLst>
          </p:cNvPr>
          <p:cNvGrpSpPr/>
          <p:nvPr/>
        </p:nvGrpSpPr>
        <p:grpSpPr>
          <a:xfrm>
            <a:off x="2756676" y="2009231"/>
            <a:ext cx="7764602" cy="2305595"/>
            <a:chOff x="2756676" y="2009231"/>
            <a:chExt cx="7764602" cy="2305595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74FE9B0-BC54-4D03-B1BF-B3AAA70F8D20}"/>
                </a:ext>
              </a:extLst>
            </p:cNvPr>
            <p:cNvGrpSpPr/>
            <p:nvPr/>
          </p:nvGrpSpPr>
          <p:grpSpPr>
            <a:xfrm>
              <a:off x="2756676" y="2094150"/>
              <a:ext cx="1901592" cy="1437603"/>
              <a:chOff x="9175845" y="1914098"/>
              <a:chExt cx="1369322" cy="1165746"/>
            </a:xfrm>
          </p:grpSpPr>
          <p:sp>
            <p:nvSpPr>
              <p:cNvPr id="29" name="Hexagon 28">
                <a:extLst>
                  <a:ext uri="{FF2B5EF4-FFF2-40B4-BE49-F238E27FC236}">
                    <a16:creationId xmlns:a16="http://schemas.microsoft.com/office/drawing/2014/main" id="{9EEA1846-53E5-4EF4-8920-E743BBA64ABB}"/>
                  </a:ext>
                </a:extLst>
              </p:cNvPr>
              <p:cNvSpPr/>
              <p:nvPr/>
            </p:nvSpPr>
            <p:spPr>
              <a:xfrm>
                <a:off x="9175845" y="1914098"/>
                <a:ext cx="1114568" cy="1020173"/>
              </a:xfrm>
              <a:prstGeom prst="hexagon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/>
              </a:p>
            </p:txBody>
          </p:sp>
          <p:sp>
            <p:nvSpPr>
              <p:cNvPr id="30" name="Hexagon 29">
                <a:extLst>
                  <a:ext uri="{FF2B5EF4-FFF2-40B4-BE49-F238E27FC236}">
                    <a16:creationId xmlns:a16="http://schemas.microsoft.com/office/drawing/2014/main" id="{F66B72EE-2E04-4488-9BB8-84610EACD176}"/>
                  </a:ext>
                </a:extLst>
              </p:cNvPr>
              <p:cNvSpPr/>
              <p:nvPr/>
            </p:nvSpPr>
            <p:spPr>
              <a:xfrm>
                <a:off x="9246357" y="1957314"/>
                <a:ext cx="1114568" cy="1020173"/>
              </a:xfrm>
              <a:prstGeom prst="hexagon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/>
              </a:p>
            </p:txBody>
          </p:sp>
          <p:sp>
            <p:nvSpPr>
              <p:cNvPr id="31" name="Hexagon 30">
                <a:extLst>
                  <a:ext uri="{FF2B5EF4-FFF2-40B4-BE49-F238E27FC236}">
                    <a16:creationId xmlns:a16="http://schemas.microsoft.com/office/drawing/2014/main" id="{682920BA-BAFC-4F5B-A22A-F8B03DE0029B}"/>
                  </a:ext>
                </a:extLst>
              </p:cNvPr>
              <p:cNvSpPr/>
              <p:nvPr/>
            </p:nvSpPr>
            <p:spPr>
              <a:xfrm>
                <a:off x="9316869" y="1986882"/>
                <a:ext cx="1114568" cy="1020173"/>
              </a:xfrm>
              <a:prstGeom prst="hexagon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/>
              </a:p>
            </p:txBody>
          </p:sp>
          <p:sp>
            <p:nvSpPr>
              <p:cNvPr id="32" name="Hexagon 31">
                <a:extLst>
                  <a:ext uri="{FF2B5EF4-FFF2-40B4-BE49-F238E27FC236}">
                    <a16:creationId xmlns:a16="http://schemas.microsoft.com/office/drawing/2014/main" id="{4A3A7E5E-EA44-435F-8576-92BD5D6942EC}"/>
                  </a:ext>
                </a:extLst>
              </p:cNvPr>
              <p:cNvSpPr/>
              <p:nvPr/>
            </p:nvSpPr>
            <p:spPr>
              <a:xfrm>
                <a:off x="9373735" y="2016453"/>
                <a:ext cx="1114568" cy="1020173"/>
              </a:xfrm>
              <a:prstGeom prst="hexagon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/>
              </a:p>
            </p:txBody>
          </p:sp>
          <p:sp>
            <p:nvSpPr>
              <p:cNvPr id="33" name="Hexagon 32">
                <a:extLst>
                  <a:ext uri="{FF2B5EF4-FFF2-40B4-BE49-F238E27FC236}">
                    <a16:creationId xmlns:a16="http://schemas.microsoft.com/office/drawing/2014/main" id="{E45A25C1-D87A-40A2-8134-AA8382B2F7B6}"/>
                  </a:ext>
                </a:extLst>
              </p:cNvPr>
              <p:cNvSpPr/>
              <p:nvPr/>
            </p:nvSpPr>
            <p:spPr>
              <a:xfrm>
                <a:off x="9430599" y="2059671"/>
                <a:ext cx="1114568" cy="1020173"/>
              </a:xfrm>
              <a:prstGeom prst="hexagon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b="1" dirty="0"/>
                  <a:t>Microservices</a:t>
                </a:r>
              </a:p>
            </p:txBody>
          </p:sp>
        </p:grp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15EE8FC-713C-45A9-BE9C-EB43C00E9AE9}"/>
                </a:ext>
              </a:extLst>
            </p:cNvPr>
            <p:cNvCxnSpPr>
              <a:cxnSpLocks/>
            </p:cNvCxnSpPr>
            <p:nvPr/>
          </p:nvCxnSpPr>
          <p:spPr>
            <a:xfrm>
              <a:off x="4598835" y="2730452"/>
              <a:ext cx="411851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Double Brace 50">
              <a:extLst>
                <a:ext uri="{FF2B5EF4-FFF2-40B4-BE49-F238E27FC236}">
                  <a16:creationId xmlns:a16="http://schemas.microsoft.com/office/drawing/2014/main" id="{8D92857F-E3B3-4FA2-B537-CD4A0AFD3AFF}"/>
                </a:ext>
              </a:extLst>
            </p:cNvPr>
            <p:cNvSpPr/>
            <p:nvPr/>
          </p:nvSpPr>
          <p:spPr>
            <a:xfrm>
              <a:off x="4613473" y="2462566"/>
              <a:ext cx="4067211" cy="1258082"/>
            </a:xfrm>
            <a:prstGeom prst="bracePair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D8D7E99-D85C-415A-8CD4-44EC6B0ABBA0}"/>
                </a:ext>
              </a:extLst>
            </p:cNvPr>
            <p:cNvSpPr txBox="1"/>
            <p:nvPr/>
          </p:nvSpPr>
          <p:spPr>
            <a:xfrm>
              <a:off x="5174429" y="2458271"/>
              <a:ext cx="3008576" cy="706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i="1" dirty="0">
                  <a:solidFill>
                    <a:schemeClr val="accent1">
                      <a:lumMod val="75000"/>
                    </a:schemeClr>
                  </a:solidFill>
                </a:rPr>
                <a:t>POST-</a:t>
              </a:r>
              <a:r>
                <a:rPr lang="en-IN" sz="1200" i="0" u="none" strike="noStrike" baseline="0" dirty="0">
                  <a:solidFill>
                    <a:schemeClr val="accent1">
                      <a:lumMod val="75000"/>
                    </a:schemeClr>
                  </a:solidFill>
                  <a:latin typeface="Calibri" panose="020F0502020204030204" pitchFamily="34" charset="0"/>
                </a:rPr>
                <a:t>1. Register service metadata</a:t>
              </a:r>
              <a:endParaRPr lang="en-IN" sz="12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A8E9F5B-8127-4123-87B3-FF8394A133FE}"/>
                </a:ext>
              </a:extLst>
            </p:cNvPr>
            <p:cNvGrpSpPr/>
            <p:nvPr/>
          </p:nvGrpSpPr>
          <p:grpSpPr>
            <a:xfrm>
              <a:off x="8709985" y="2009231"/>
              <a:ext cx="1346355" cy="2069773"/>
              <a:chOff x="5254387" y="2579428"/>
              <a:chExt cx="1346355" cy="1579580"/>
            </a:xfrm>
          </p:grpSpPr>
          <p:sp>
            <p:nvSpPr>
              <p:cNvPr id="4" name="Cylinder 3">
                <a:extLst>
                  <a:ext uri="{FF2B5EF4-FFF2-40B4-BE49-F238E27FC236}">
                    <a16:creationId xmlns:a16="http://schemas.microsoft.com/office/drawing/2014/main" id="{07FF5B8C-1B02-4019-8FB0-3A7E18AA89BE}"/>
                  </a:ext>
                </a:extLst>
              </p:cNvPr>
              <p:cNvSpPr/>
              <p:nvPr/>
            </p:nvSpPr>
            <p:spPr>
              <a:xfrm>
                <a:off x="5254387" y="2579428"/>
                <a:ext cx="1264693" cy="1551832"/>
              </a:xfrm>
              <a:prstGeom prst="can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b="1" dirty="0"/>
                  <a:t>Service Registry</a:t>
                </a:r>
              </a:p>
            </p:txBody>
          </p:sp>
          <p:sp>
            <p:nvSpPr>
              <p:cNvPr id="54" name="Cylinder 53">
                <a:extLst>
                  <a:ext uri="{FF2B5EF4-FFF2-40B4-BE49-F238E27FC236}">
                    <a16:creationId xmlns:a16="http://schemas.microsoft.com/office/drawing/2014/main" id="{507C0B32-C2AF-40C4-8CC2-C8EF822EF3E5}"/>
                  </a:ext>
                </a:extLst>
              </p:cNvPr>
              <p:cNvSpPr/>
              <p:nvPr/>
            </p:nvSpPr>
            <p:spPr>
              <a:xfrm>
                <a:off x="5336049" y="2607176"/>
                <a:ext cx="1264693" cy="1551832"/>
              </a:xfrm>
              <a:prstGeom prst="can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b="1" dirty="0"/>
                  <a:t>Service Registry</a:t>
                </a:r>
              </a:p>
            </p:txBody>
          </p:sp>
        </p:grp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3C83FBC-5BE6-4307-AD70-237A0C0A9481}"/>
                </a:ext>
              </a:extLst>
            </p:cNvPr>
            <p:cNvCxnSpPr>
              <a:cxnSpLocks/>
            </p:cNvCxnSpPr>
            <p:nvPr/>
          </p:nvCxnSpPr>
          <p:spPr>
            <a:xfrm>
              <a:off x="4628136" y="3044118"/>
              <a:ext cx="411851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A057D7-5F69-433F-A668-5977CD3B78E7}"/>
                </a:ext>
              </a:extLst>
            </p:cNvPr>
            <p:cNvSpPr txBox="1"/>
            <p:nvPr/>
          </p:nvSpPr>
          <p:spPr>
            <a:xfrm>
              <a:off x="5203730" y="2771937"/>
              <a:ext cx="3008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i="1" dirty="0">
                  <a:solidFill>
                    <a:schemeClr val="accent1">
                      <a:lumMod val="75000"/>
                    </a:schemeClr>
                  </a:solidFill>
                </a:rPr>
                <a:t>POST-</a:t>
              </a:r>
              <a:r>
                <a:rPr lang="en-IN" sz="1200" dirty="0">
                  <a:solidFill>
                    <a:schemeClr val="accent1">
                      <a:lumMod val="75000"/>
                    </a:schemeClr>
                  </a:solidFill>
                  <a:latin typeface="Calibri" panose="020F0502020204030204" pitchFamily="34" charset="0"/>
                </a:rPr>
                <a:t>2</a:t>
              </a:r>
              <a:r>
                <a:rPr lang="en-IN" sz="1200" i="0" u="none" strike="noStrike" baseline="0" dirty="0">
                  <a:solidFill>
                    <a:schemeClr val="accent1">
                      <a:lumMod val="75000"/>
                    </a:schemeClr>
                  </a:solidFill>
                  <a:latin typeface="Calibri" panose="020F0502020204030204" pitchFamily="34" charset="0"/>
                </a:rPr>
                <a:t>. Send Refresh update</a:t>
              </a:r>
              <a:endParaRPr lang="en-IN" sz="12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D542F7D-6F33-4E04-8940-F88A1A98936E}"/>
                </a:ext>
              </a:extLst>
            </p:cNvPr>
            <p:cNvCxnSpPr>
              <a:cxnSpLocks/>
            </p:cNvCxnSpPr>
            <p:nvPr/>
          </p:nvCxnSpPr>
          <p:spPr>
            <a:xfrm>
              <a:off x="4402409" y="3352232"/>
              <a:ext cx="4278275" cy="217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578462C-23A8-453E-8045-5958C636BBD7}"/>
                </a:ext>
              </a:extLst>
            </p:cNvPr>
            <p:cNvSpPr txBox="1"/>
            <p:nvPr/>
          </p:nvSpPr>
          <p:spPr>
            <a:xfrm>
              <a:off x="4902947" y="3101758"/>
              <a:ext cx="34725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i="1" u="none" strike="noStrike" baseline="0" dirty="0">
                  <a:solidFill>
                    <a:schemeClr val="accent1">
                      <a:lumMod val="75000"/>
                    </a:schemeClr>
                  </a:solidFill>
                  <a:latin typeface="Calibri" panose="020F0502020204030204" pitchFamily="34" charset="0"/>
                </a:rPr>
                <a:t>Delete</a:t>
              </a:r>
              <a:r>
                <a:rPr lang="en-IN" sz="1200" i="0" u="none" strike="noStrike" baseline="0" dirty="0">
                  <a:solidFill>
                    <a:schemeClr val="accent1">
                      <a:lumMod val="75000"/>
                    </a:schemeClr>
                  </a:solidFill>
                  <a:latin typeface="Calibri" panose="020F0502020204030204" pitchFamily="34" charset="0"/>
                </a:rPr>
                <a:t>. Deregister </a:t>
              </a:r>
              <a:r>
                <a:rPr lang="en-IN" sz="1200" dirty="0">
                  <a:solidFill>
                    <a:schemeClr val="accent1">
                      <a:lumMod val="75000"/>
                    </a:schemeClr>
                  </a:solidFill>
                  <a:latin typeface="Calibri" panose="020F0502020204030204" pitchFamily="34" charset="0"/>
                </a:rPr>
                <a:t>by delete or not sending update</a:t>
              </a:r>
              <a:endParaRPr lang="en-IN" sz="12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2BD57E6-3710-4DDE-A043-E5899C0BA46A}"/>
                </a:ext>
              </a:extLst>
            </p:cNvPr>
            <p:cNvSpPr txBox="1"/>
            <p:nvPr/>
          </p:nvSpPr>
          <p:spPr>
            <a:xfrm>
              <a:off x="8738736" y="3206830"/>
              <a:ext cx="178254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800" b="1" dirty="0"/>
                <a:t>IP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800" b="1" dirty="0"/>
                <a:t>Port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800" b="1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A</a:t>
              </a:r>
              <a:r>
                <a:rPr lang="en-IN" sz="800" b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uth credentials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800" b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 </a:t>
              </a:r>
              <a:r>
                <a:rPr lang="en-IN" sz="800" b="1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p</a:t>
              </a:r>
              <a:r>
                <a:rPr lang="en-IN" sz="800" b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rotocols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800" b="1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v</a:t>
              </a:r>
              <a:r>
                <a:rPr lang="en-IN" sz="800" b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ersions</a:t>
              </a:r>
              <a:r>
                <a:rPr lang="en-IN" sz="800" b="1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</a:t>
              </a:r>
              <a:r>
                <a:rPr lang="en-IN" sz="800" b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numbers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800" b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Environment Detail</a:t>
              </a:r>
              <a:endParaRPr lang="en-IN" sz="800" b="1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IN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955833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378340" y="28331"/>
            <a:ext cx="11510429" cy="424339"/>
            <a:chOff x="283754" y="192882"/>
            <a:chExt cx="8632822" cy="318254"/>
          </a:xfrm>
          <a:solidFill>
            <a:schemeClr val="tx1"/>
          </a:solidFill>
        </p:grpSpPr>
        <p:sp>
          <p:nvSpPr>
            <p:cNvPr id="89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54"/>
              <a:endParaRPr lang="en-US" sz="24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grpSp>
          <p:nvGrpSpPr>
            <p:cNvPr id="91" name="Group 90"/>
            <p:cNvGrpSpPr/>
            <p:nvPr userDrawn="1"/>
          </p:nvGrpSpPr>
          <p:grpSpPr>
            <a:xfrm>
              <a:off x="283754" y="246870"/>
              <a:ext cx="1785966" cy="90524"/>
              <a:chOff x="283754" y="246870"/>
              <a:chExt cx="1785966" cy="90524"/>
            </a:xfrm>
            <a:grpFill/>
          </p:grpSpPr>
          <p:grpSp>
            <p:nvGrpSpPr>
              <p:cNvPr id="94" name="Group 93"/>
              <p:cNvGrpSpPr/>
              <p:nvPr userDrawn="1"/>
            </p:nvGrpSpPr>
            <p:grpSpPr>
              <a:xfrm>
                <a:off x="673165" y="246871"/>
                <a:ext cx="1396555" cy="90467"/>
                <a:chOff x="656520" y="250031"/>
                <a:chExt cx="1299805" cy="84203"/>
              </a:xfrm>
              <a:grpFill/>
            </p:grpSpPr>
            <p:sp>
              <p:nvSpPr>
                <p:cNvPr id="96" name="Freeform 95"/>
                <p:cNvSpPr>
                  <a:spLocks noEditPoints="1"/>
                </p:cNvSpPr>
                <p:nvPr/>
              </p:nvSpPr>
              <p:spPr bwMode="auto">
                <a:xfrm>
                  <a:off x="1466912" y="250031"/>
                  <a:ext cx="489413" cy="84203"/>
                </a:xfrm>
                <a:custGeom>
                  <a:avLst/>
                  <a:gdLst/>
                  <a:ahLst/>
                  <a:cxnLst>
                    <a:cxn ang="0">
                      <a:pos x="3511" y="637"/>
                    </a:cxn>
                    <a:cxn ang="0">
                      <a:pos x="3625" y="591"/>
                    </a:cxn>
                    <a:cxn ang="0">
                      <a:pos x="3691" y="454"/>
                    </a:cxn>
                    <a:cxn ang="0">
                      <a:pos x="3616" y="313"/>
                    </a:cxn>
                    <a:cxn ang="0">
                      <a:pos x="3441" y="224"/>
                    </a:cxn>
                    <a:cxn ang="0">
                      <a:pos x="3415" y="147"/>
                    </a:cxn>
                    <a:cxn ang="0">
                      <a:pos x="3489" y="95"/>
                    </a:cxn>
                    <a:cxn ang="0">
                      <a:pos x="3666" y="31"/>
                    </a:cxn>
                    <a:cxn ang="0">
                      <a:pos x="3447" y="8"/>
                    </a:cxn>
                    <a:cxn ang="0">
                      <a:pos x="3301" y="142"/>
                    </a:cxn>
                    <a:cxn ang="0">
                      <a:pos x="3355" y="299"/>
                    </a:cxn>
                    <a:cxn ang="0">
                      <a:pos x="3534" y="392"/>
                    </a:cxn>
                    <a:cxn ang="0">
                      <a:pos x="3575" y="471"/>
                    </a:cxn>
                    <a:cxn ang="0">
                      <a:pos x="3511" y="540"/>
                    </a:cxn>
                    <a:cxn ang="0">
                      <a:pos x="3327" y="514"/>
                    </a:cxn>
                    <a:cxn ang="0">
                      <a:pos x="3216" y="537"/>
                    </a:cxn>
                    <a:cxn ang="0">
                      <a:pos x="2637" y="544"/>
                    </a:cxn>
                    <a:cxn ang="0">
                      <a:pos x="2502" y="526"/>
                    </a:cxn>
                    <a:cxn ang="0">
                      <a:pos x="2420" y="453"/>
                    </a:cxn>
                    <a:cxn ang="0">
                      <a:pos x="2390" y="282"/>
                    </a:cxn>
                    <a:cxn ang="0">
                      <a:pos x="2435" y="168"/>
                    </a:cxn>
                    <a:cxn ang="0">
                      <a:pos x="2538" y="102"/>
                    </a:cxn>
                    <a:cxn ang="0">
                      <a:pos x="2726" y="118"/>
                    </a:cxn>
                    <a:cxn ang="0">
                      <a:pos x="2566" y="2"/>
                    </a:cxn>
                    <a:cxn ang="0">
                      <a:pos x="2399" y="59"/>
                    </a:cxn>
                    <a:cxn ang="0">
                      <a:pos x="2293" y="190"/>
                    </a:cxn>
                    <a:cxn ang="0">
                      <a:pos x="2272" y="380"/>
                    </a:cxn>
                    <a:cxn ang="0">
                      <a:pos x="2333" y="534"/>
                    </a:cxn>
                    <a:cxn ang="0">
                      <a:pos x="2467" y="623"/>
                    </a:cxn>
                    <a:cxn ang="0">
                      <a:pos x="2684" y="632"/>
                    </a:cxn>
                    <a:cxn ang="0">
                      <a:pos x="1776" y="631"/>
                    </a:cxn>
                    <a:cxn ang="0">
                      <a:pos x="1717" y="518"/>
                    </a:cxn>
                    <a:cxn ang="0">
                      <a:pos x="1447" y="10"/>
                    </a:cxn>
                    <a:cxn ang="0">
                      <a:pos x="1210" y="97"/>
                    </a:cxn>
                    <a:cxn ang="0">
                      <a:pos x="1281" y="178"/>
                    </a:cxn>
                    <a:cxn ang="0">
                      <a:pos x="1231" y="277"/>
                    </a:cxn>
                    <a:cxn ang="0">
                      <a:pos x="1090" y="375"/>
                    </a:cxn>
                    <a:cxn ang="0">
                      <a:pos x="1233" y="415"/>
                    </a:cxn>
                    <a:cxn ang="0">
                      <a:pos x="1297" y="622"/>
                    </a:cxn>
                    <a:cxn ang="0">
                      <a:pos x="1362" y="436"/>
                    </a:cxn>
                    <a:cxn ang="0">
                      <a:pos x="1282" y="337"/>
                    </a:cxn>
                    <a:cxn ang="0">
                      <a:pos x="1374" y="258"/>
                    </a:cxn>
                    <a:cxn ang="0">
                      <a:pos x="1373" y="94"/>
                    </a:cxn>
                    <a:cxn ang="0">
                      <a:pos x="1263" y="17"/>
                    </a:cxn>
                    <a:cxn ang="0">
                      <a:pos x="995" y="15"/>
                    </a:cxn>
                    <a:cxn ang="0">
                      <a:pos x="879" y="537"/>
                    </a:cxn>
                    <a:cxn ang="0">
                      <a:pos x="118" y="637"/>
                    </a:cxn>
                    <a:cxn ang="0">
                      <a:pos x="303" y="613"/>
                    </a:cxn>
                    <a:cxn ang="0">
                      <a:pos x="388" y="526"/>
                    </a:cxn>
                    <a:cxn ang="0">
                      <a:pos x="373" y="355"/>
                    </a:cxn>
                    <a:cxn ang="0">
                      <a:pos x="190" y="247"/>
                    </a:cxn>
                    <a:cxn ang="0">
                      <a:pos x="125" y="177"/>
                    </a:cxn>
                    <a:cxn ang="0">
                      <a:pos x="163" y="107"/>
                    </a:cxn>
                    <a:cxn ang="0">
                      <a:pos x="317" y="108"/>
                    </a:cxn>
                    <a:cxn ang="0">
                      <a:pos x="254" y="1"/>
                    </a:cxn>
                    <a:cxn ang="0">
                      <a:pos x="44" y="77"/>
                    </a:cxn>
                    <a:cxn ang="0">
                      <a:pos x="29" y="253"/>
                    </a:cxn>
                    <a:cxn ang="0">
                      <a:pos x="178" y="359"/>
                    </a:cxn>
                    <a:cxn ang="0">
                      <a:pos x="284" y="437"/>
                    </a:cxn>
                    <a:cxn ang="0">
                      <a:pos x="259" y="524"/>
                    </a:cxn>
                    <a:cxn ang="0">
                      <a:pos x="112" y="540"/>
                    </a:cxn>
                  </a:cxnLst>
                  <a:rect l="0" t="0" r="r" b="b"/>
                  <a:pathLst>
                    <a:path w="3691" h="641">
                      <a:moveTo>
                        <a:pt x="3288" y="601"/>
                      </a:moveTo>
                      <a:lnTo>
                        <a:pt x="3302" y="609"/>
                      </a:lnTo>
                      <a:lnTo>
                        <a:pt x="3319" y="616"/>
                      </a:lnTo>
                      <a:lnTo>
                        <a:pt x="3338" y="622"/>
                      </a:lnTo>
                      <a:lnTo>
                        <a:pt x="3360" y="629"/>
                      </a:lnTo>
                      <a:lnTo>
                        <a:pt x="3382" y="634"/>
                      </a:lnTo>
                      <a:lnTo>
                        <a:pt x="3406" y="637"/>
                      </a:lnTo>
                      <a:lnTo>
                        <a:pt x="3431" y="640"/>
                      </a:lnTo>
                      <a:lnTo>
                        <a:pt x="3455" y="641"/>
                      </a:lnTo>
                      <a:lnTo>
                        <a:pt x="3484" y="640"/>
                      </a:lnTo>
                      <a:lnTo>
                        <a:pt x="3511" y="637"/>
                      </a:lnTo>
                      <a:lnTo>
                        <a:pt x="3524" y="635"/>
                      </a:lnTo>
                      <a:lnTo>
                        <a:pt x="3536" y="632"/>
                      </a:lnTo>
                      <a:lnTo>
                        <a:pt x="3548" y="629"/>
                      </a:lnTo>
                      <a:lnTo>
                        <a:pt x="3559" y="625"/>
                      </a:lnTo>
                      <a:lnTo>
                        <a:pt x="3570" y="621"/>
                      </a:lnTo>
                      <a:lnTo>
                        <a:pt x="3581" y="617"/>
                      </a:lnTo>
                      <a:lnTo>
                        <a:pt x="3590" y="613"/>
                      </a:lnTo>
                      <a:lnTo>
                        <a:pt x="3600" y="608"/>
                      </a:lnTo>
                      <a:lnTo>
                        <a:pt x="3608" y="603"/>
                      </a:lnTo>
                      <a:lnTo>
                        <a:pt x="3618" y="597"/>
                      </a:lnTo>
                      <a:lnTo>
                        <a:pt x="3625" y="591"/>
                      </a:lnTo>
                      <a:lnTo>
                        <a:pt x="3633" y="584"/>
                      </a:lnTo>
                      <a:lnTo>
                        <a:pt x="3639" y="578"/>
                      </a:lnTo>
                      <a:lnTo>
                        <a:pt x="3646" y="571"/>
                      </a:lnTo>
                      <a:lnTo>
                        <a:pt x="3653" y="564"/>
                      </a:lnTo>
                      <a:lnTo>
                        <a:pt x="3658" y="557"/>
                      </a:lnTo>
                      <a:lnTo>
                        <a:pt x="3668" y="541"/>
                      </a:lnTo>
                      <a:lnTo>
                        <a:pt x="3676" y="526"/>
                      </a:lnTo>
                      <a:lnTo>
                        <a:pt x="3682" y="508"/>
                      </a:lnTo>
                      <a:lnTo>
                        <a:pt x="3687" y="491"/>
                      </a:lnTo>
                      <a:lnTo>
                        <a:pt x="3690" y="472"/>
                      </a:lnTo>
                      <a:lnTo>
                        <a:pt x="3691" y="454"/>
                      </a:lnTo>
                      <a:lnTo>
                        <a:pt x="3690" y="437"/>
                      </a:lnTo>
                      <a:lnTo>
                        <a:pt x="3688" y="422"/>
                      </a:lnTo>
                      <a:lnTo>
                        <a:pt x="3684" y="407"/>
                      </a:lnTo>
                      <a:lnTo>
                        <a:pt x="3680" y="393"/>
                      </a:lnTo>
                      <a:lnTo>
                        <a:pt x="3675" y="380"/>
                      </a:lnTo>
                      <a:lnTo>
                        <a:pt x="3668" y="367"/>
                      </a:lnTo>
                      <a:lnTo>
                        <a:pt x="3660" y="355"/>
                      </a:lnTo>
                      <a:lnTo>
                        <a:pt x="3651" y="344"/>
                      </a:lnTo>
                      <a:lnTo>
                        <a:pt x="3640" y="332"/>
                      </a:lnTo>
                      <a:lnTo>
                        <a:pt x="3629" y="322"/>
                      </a:lnTo>
                      <a:lnTo>
                        <a:pt x="3616" y="313"/>
                      </a:lnTo>
                      <a:lnTo>
                        <a:pt x="3601" y="303"/>
                      </a:lnTo>
                      <a:lnTo>
                        <a:pt x="3586" y="294"/>
                      </a:lnTo>
                      <a:lnTo>
                        <a:pt x="3568" y="286"/>
                      </a:lnTo>
                      <a:lnTo>
                        <a:pt x="3550" y="278"/>
                      </a:lnTo>
                      <a:lnTo>
                        <a:pt x="3530" y="270"/>
                      </a:lnTo>
                      <a:lnTo>
                        <a:pt x="3502" y="258"/>
                      </a:lnTo>
                      <a:lnTo>
                        <a:pt x="3477" y="247"/>
                      </a:lnTo>
                      <a:lnTo>
                        <a:pt x="3467" y="242"/>
                      </a:lnTo>
                      <a:lnTo>
                        <a:pt x="3457" y="236"/>
                      </a:lnTo>
                      <a:lnTo>
                        <a:pt x="3448" y="230"/>
                      </a:lnTo>
                      <a:lnTo>
                        <a:pt x="3441" y="224"/>
                      </a:lnTo>
                      <a:lnTo>
                        <a:pt x="3434" y="219"/>
                      </a:lnTo>
                      <a:lnTo>
                        <a:pt x="3428" y="213"/>
                      </a:lnTo>
                      <a:lnTo>
                        <a:pt x="3423" y="206"/>
                      </a:lnTo>
                      <a:lnTo>
                        <a:pt x="3419" y="200"/>
                      </a:lnTo>
                      <a:lnTo>
                        <a:pt x="3416" y="192"/>
                      </a:lnTo>
                      <a:lnTo>
                        <a:pt x="3414" y="184"/>
                      </a:lnTo>
                      <a:lnTo>
                        <a:pt x="3412" y="177"/>
                      </a:lnTo>
                      <a:lnTo>
                        <a:pt x="3412" y="168"/>
                      </a:lnTo>
                      <a:lnTo>
                        <a:pt x="3412" y="162"/>
                      </a:lnTo>
                      <a:lnTo>
                        <a:pt x="3413" y="154"/>
                      </a:lnTo>
                      <a:lnTo>
                        <a:pt x="3415" y="147"/>
                      </a:lnTo>
                      <a:lnTo>
                        <a:pt x="3418" y="141"/>
                      </a:lnTo>
                      <a:lnTo>
                        <a:pt x="3421" y="135"/>
                      </a:lnTo>
                      <a:lnTo>
                        <a:pt x="3426" y="129"/>
                      </a:lnTo>
                      <a:lnTo>
                        <a:pt x="3431" y="122"/>
                      </a:lnTo>
                      <a:lnTo>
                        <a:pt x="3437" y="117"/>
                      </a:lnTo>
                      <a:lnTo>
                        <a:pt x="3443" y="112"/>
                      </a:lnTo>
                      <a:lnTo>
                        <a:pt x="3450" y="107"/>
                      </a:lnTo>
                      <a:lnTo>
                        <a:pt x="3459" y="103"/>
                      </a:lnTo>
                      <a:lnTo>
                        <a:pt x="3469" y="100"/>
                      </a:lnTo>
                      <a:lnTo>
                        <a:pt x="3479" y="97"/>
                      </a:lnTo>
                      <a:lnTo>
                        <a:pt x="3489" y="95"/>
                      </a:lnTo>
                      <a:lnTo>
                        <a:pt x="3502" y="94"/>
                      </a:lnTo>
                      <a:lnTo>
                        <a:pt x="3515" y="94"/>
                      </a:lnTo>
                      <a:lnTo>
                        <a:pt x="3535" y="94"/>
                      </a:lnTo>
                      <a:lnTo>
                        <a:pt x="3555" y="96"/>
                      </a:lnTo>
                      <a:lnTo>
                        <a:pt x="3573" y="100"/>
                      </a:lnTo>
                      <a:lnTo>
                        <a:pt x="3590" y="104"/>
                      </a:lnTo>
                      <a:lnTo>
                        <a:pt x="3604" y="108"/>
                      </a:lnTo>
                      <a:lnTo>
                        <a:pt x="3618" y="113"/>
                      </a:lnTo>
                      <a:lnTo>
                        <a:pt x="3629" y="118"/>
                      </a:lnTo>
                      <a:lnTo>
                        <a:pt x="3638" y="122"/>
                      </a:lnTo>
                      <a:lnTo>
                        <a:pt x="3666" y="31"/>
                      </a:lnTo>
                      <a:lnTo>
                        <a:pt x="3653" y="25"/>
                      </a:lnTo>
                      <a:lnTo>
                        <a:pt x="3638" y="20"/>
                      </a:lnTo>
                      <a:lnTo>
                        <a:pt x="3622" y="14"/>
                      </a:lnTo>
                      <a:lnTo>
                        <a:pt x="3604" y="9"/>
                      </a:lnTo>
                      <a:lnTo>
                        <a:pt x="3585" y="6"/>
                      </a:lnTo>
                      <a:lnTo>
                        <a:pt x="3564" y="3"/>
                      </a:lnTo>
                      <a:lnTo>
                        <a:pt x="3542" y="1"/>
                      </a:lnTo>
                      <a:lnTo>
                        <a:pt x="3517" y="0"/>
                      </a:lnTo>
                      <a:lnTo>
                        <a:pt x="3492" y="1"/>
                      </a:lnTo>
                      <a:lnTo>
                        <a:pt x="3469" y="4"/>
                      </a:lnTo>
                      <a:lnTo>
                        <a:pt x="3447" y="8"/>
                      </a:lnTo>
                      <a:lnTo>
                        <a:pt x="3426" y="14"/>
                      </a:lnTo>
                      <a:lnTo>
                        <a:pt x="3406" y="22"/>
                      </a:lnTo>
                      <a:lnTo>
                        <a:pt x="3389" y="30"/>
                      </a:lnTo>
                      <a:lnTo>
                        <a:pt x="3372" y="40"/>
                      </a:lnTo>
                      <a:lnTo>
                        <a:pt x="3357" y="51"/>
                      </a:lnTo>
                      <a:lnTo>
                        <a:pt x="3343" y="64"/>
                      </a:lnTo>
                      <a:lnTo>
                        <a:pt x="3331" y="77"/>
                      </a:lnTo>
                      <a:lnTo>
                        <a:pt x="3322" y="93"/>
                      </a:lnTo>
                      <a:lnTo>
                        <a:pt x="3312" y="108"/>
                      </a:lnTo>
                      <a:lnTo>
                        <a:pt x="3306" y="124"/>
                      </a:lnTo>
                      <a:lnTo>
                        <a:pt x="3301" y="142"/>
                      </a:lnTo>
                      <a:lnTo>
                        <a:pt x="3298" y="159"/>
                      </a:lnTo>
                      <a:lnTo>
                        <a:pt x="3297" y="179"/>
                      </a:lnTo>
                      <a:lnTo>
                        <a:pt x="3298" y="194"/>
                      </a:lnTo>
                      <a:lnTo>
                        <a:pt x="3300" y="211"/>
                      </a:lnTo>
                      <a:lnTo>
                        <a:pt x="3304" y="225"/>
                      </a:lnTo>
                      <a:lnTo>
                        <a:pt x="3309" y="240"/>
                      </a:lnTo>
                      <a:lnTo>
                        <a:pt x="3316" y="253"/>
                      </a:lnTo>
                      <a:lnTo>
                        <a:pt x="3324" y="265"/>
                      </a:lnTo>
                      <a:lnTo>
                        <a:pt x="3333" y="277"/>
                      </a:lnTo>
                      <a:lnTo>
                        <a:pt x="3343" y="288"/>
                      </a:lnTo>
                      <a:lnTo>
                        <a:pt x="3355" y="299"/>
                      </a:lnTo>
                      <a:lnTo>
                        <a:pt x="3367" y="310"/>
                      </a:lnTo>
                      <a:lnTo>
                        <a:pt x="3381" y="319"/>
                      </a:lnTo>
                      <a:lnTo>
                        <a:pt x="3396" y="328"/>
                      </a:lnTo>
                      <a:lnTo>
                        <a:pt x="3412" y="336"/>
                      </a:lnTo>
                      <a:lnTo>
                        <a:pt x="3429" y="345"/>
                      </a:lnTo>
                      <a:lnTo>
                        <a:pt x="3447" y="352"/>
                      </a:lnTo>
                      <a:lnTo>
                        <a:pt x="3466" y="359"/>
                      </a:lnTo>
                      <a:lnTo>
                        <a:pt x="3492" y="369"/>
                      </a:lnTo>
                      <a:lnTo>
                        <a:pt x="3516" y="381"/>
                      </a:lnTo>
                      <a:lnTo>
                        <a:pt x="3525" y="386"/>
                      </a:lnTo>
                      <a:lnTo>
                        <a:pt x="3534" y="392"/>
                      </a:lnTo>
                      <a:lnTo>
                        <a:pt x="3543" y="397"/>
                      </a:lnTo>
                      <a:lnTo>
                        <a:pt x="3550" y="403"/>
                      </a:lnTo>
                      <a:lnTo>
                        <a:pt x="3556" y="409"/>
                      </a:lnTo>
                      <a:lnTo>
                        <a:pt x="3561" y="417"/>
                      </a:lnTo>
                      <a:lnTo>
                        <a:pt x="3565" y="423"/>
                      </a:lnTo>
                      <a:lnTo>
                        <a:pt x="3569" y="430"/>
                      </a:lnTo>
                      <a:lnTo>
                        <a:pt x="3571" y="437"/>
                      </a:lnTo>
                      <a:lnTo>
                        <a:pt x="3573" y="445"/>
                      </a:lnTo>
                      <a:lnTo>
                        <a:pt x="3575" y="454"/>
                      </a:lnTo>
                      <a:lnTo>
                        <a:pt x="3576" y="462"/>
                      </a:lnTo>
                      <a:lnTo>
                        <a:pt x="3575" y="471"/>
                      </a:lnTo>
                      <a:lnTo>
                        <a:pt x="3573" y="480"/>
                      </a:lnTo>
                      <a:lnTo>
                        <a:pt x="3571" y="489"/>
                      </a:lnTo>
                      <a:lnTo>
                        <a:pt x="3567" y="497"/>
                      </a:lnTo>
                      <a:lnTo>
                        <a:pt x="3563" y="504"/>
                      </a:lnTo>
                      <a:lnTo>
                        <a:pt x="3558" y="511"/>
                      </a:lnTo>
                      <a:lnTo>
                        <a:pt x="3553" y="517"/>
                      </a:lnTo>
                      <a:lnTo>
                        <a:pt x="3546" y="524"/>
                      </a:lnTo>
                      <a:lnTo>
                        <a:pt x="3539" y="529"/>
                      </a:lnTo>
                      <a:lnTo>
                        <a:pt x="3530" y="533"/>
                      </a:lnTo>
                      <a:lnTo>
                        <a:pt x="3521" y="537"/>
                      </a:lnTo>
                      <a:lnTo>
                        <a:pt x="3511" y="540"/>
                      </a:lnTo>
                      <a:lnTo>
                        <a:pt x="3500" y="543"/>
                      </a:lnTo>
                      <a:lnTo>
                        <a:pt x="3488" y="545"/>
                      </a:lnTo>
                      <a:lnTo>
                        <a:pt x="3476" y="546"/>
                      </a:lnTo>
                      <a:lnTo>
                        <a:pt x="3463" y="546"/>
                      </a:lnTo>
                      <a:lnTo>
                        <a:pt x="3441" y="546"/>
                      </a:lnTo>
                      <a:lnTo>
                        <a:pt x="3420" y="543"/>
                      </a:lnTo>
                      <a:lnTo>
                        <a:pt x="3400" y="540"/>
                      </a:lnTo>
                      <a:lnTo>
                        <a:pt x="3379" y="535"/>
                      </a:lnTo>
                      <a:lnTo>
                        <a:pt x="3361" y="529"/>
                      </a:lnTo>
                      <a:lnTo>
                        <a:pt x="3343" y="523"/>
                      </a:lnTo>
                      <a:lnTo>
                        <a:pt x="3327" y="514"/>
                      </a:lnTo>
                      <a:lnTo>
                        <a:pt x="3312" y="507"/>
                      </a:lnTo>
                      <a:lnTo>
                        <a:pt x="3288" y="601"/>
                      </a:lnTo>
                      <a:close/>
                      <a:moveTo>
                        <a:pt x="3188" y="263"/>
                      </a:moveTo>
                      <a:lnTo>
                        <a:pt x="2955" y="263"/>
                      </a:lnTo>
                      <a:lnTo>
                        <a:pt x="2955" y="104"/>
                      </a:lnTo>
                      <a:lnTo>
                        <a:pt x="3202" y="104"/>
                      </a:lnTo>
                      <a:lnTo>
                        <a:pt x="3202" y="10"/>
                      </a:lnTo>
                      <a:lnTo>
                        <a:pt x="2841" y="10"/>
                      </a:lnTo>
                      <a:lnTo>
                        <a:pt x="2841" y="631"/>
                      </a:lnTo>
                      <a:lnTo>
                        <a:pt x="3216" y="631"/>
                      </a:lnTo>
                      <a:lnTo>
                        <a:pt x="3216" y="537"/>
                      </a:lnTo>
                      <a:lnTo>
                        <a:pt x="2955" y="537"/>
                      </a:lnTo>
                      <a:lnTo>
                        <a:pt x="2955" y="355"/>
                      </a:lnTo>
                      <a:lnTo>
                        <a:pt x="3188" y="355"/>
                      </a:lnTo>
                      <a:lnTo>
                        <a:pt x="3188" y="263"/>
                      </a:lnTo>
                      <a:close/>
                      <a:moveTo>
                        <a:pt x="2727" y="523"/>
                      </a:moveTo>
                      <a:lnTo>
                        <a:pt x="2714" y="528"/>
                      </a:lnTo>
                      <a:lnTo>
                        <a:pt x="2701" y="532"/>
                      </a:lnTo>
                      <a:lnTo>
                        <a:pt x="2687" y="536"/>
                      </a:lnTo>
                      <a:lnTo>
                        <a:pt x="2671" y="539"/>
                      </a:lnTo>
                      <a:lnTo>
                        <a:pt x="2655" y="542"/>
                      </a:lnTo>
                      <a:lnTo>
                        <a:pt x="2637" y="544"/>
                      </a:lnTo>
                      <a:lnTo>
                        <a:pt x="2621" y="545"/>
                      </a:lnTo>
                      <a:lnTo>
                        <a:pt x="2604" y="545"/>
                      </a:lnTo>
                      <a:lnTo>
                        <a:pt x="2590" y="545"/>
                      </a:lnTo>
                      <a:lnTo>
                        <a:pt x="2579" y="544"/>
                      </a:lnTo>
                      <a:lnTo>
                        <a:pt x="2567" y="543"/>
                      </a:lnTo>
                      <a:lnTo>
                        <a:pt x="2555" y="541"/>
                      </a:lnTo>
                      <a:lnTo>
                        <a:pt x="2544" y="539"/>
                      </a:lnTo>
                      <a:lnTo>
                        <a:pt x="2533" y="537"/>
                      </a:lnTo>
                      <a:lnTo>
                        <a:pt x="2522" y="534"/>
                      </a:lnTo>
                      <a:lnTo>
                        <a:pt x="2512" y="530"/>
                      </a:lnTo>
                      <a:lnTo>
                        <a:pt x="2502" y="526"/>
                      </a:lnTo>
                      <a:lnTo>
                        <a:pt x="2493" y="522"/>
                      </a:lnTo>
                      <a:lnTo>
                        <a:pt x="2483" y="516"/>
                      </a:lnTo>
                      <a:lnTo>
                        <a:pt x="2475" y="511"/>
                      </a:lnTo>
                      <a:lnTo>
                        <a:pt x="2467" y="505"/>
                      </a:lnTo>
                      <a:lnTo>
                        <a:pt x="2459" y="499"/>
                      </a:lnTo>
                      <a:lnTo>
                        <a:pt x="2451" y="492"/>
                      </a:lnTo>
                      <a:lnTo>
                        <a:pt x="2444" y="486"/>
                      </a:lnTo>
                      <a:lnTo>
                        <a:pt x="2437" y="477"/>
                      </a:lnTo>
                      <a:lnTo>
                        <a:pt x="2431" y="470"/>
                      </a:lnTo>
                      <a:lnTo>
                        <a:pt x="2426" y="462"/>
                      </a:lnTo>
                      <a:lnTo>
                        <a:pt x="2420" y="453"/>
                      </a:lnTo>
                      <a:lnTo>
                        <a:pt x="2414" y="443"/>
                      </a:lnTo>
                      <a:lnTo>
                        <a:pt x="2410" y="434"/>
                      </a:lnTo>
                      <a:lnTo>
                        <a:pt x="2406" y="425"/>
                      </a:lnTo>
                      <a:lnTo>
                        <a:pt x="2402" y="415"/>
                      </a:lnTo>
                      <a:lnTo>
                        <a:pt x="2396" y="393"/>
                      </a:lnTo>
                      <a:lnTo>
                        <a:pt x="2391" y="371"/>
                      </a:lnTo>
                      <a:lnTo>
                        <a:pt x="2389" y="347"/>
                      </a:lnTo>
                      <a:lnTo>
                        <a:pt x="2388" y="322"/>
                      </a:lnTo>
                      <a:lnTo>
                        <a:pt x="2388" y="309"/>
                      </a:lnTo>
                      <a:lnTo>
                        <a:pt x="2389" y="295"/>
                      </a:lnTo>
                      <a:lnTo>
                        <a:pt x="2390" y="282"/>
                      </a:lnTo>
                      <a:lnTo>
                        <a:pt x="2392" y="270"/>
                      </a:lnTo>
                      <a:lnTo>
                        <a:pt x="2394" y="257"/>
                      </a:lnTo>
                      <a:lnTo>
                        <a:pt x="2397" y="246"/>
                      </a:lnTo>
                      <a:lnTo>
                        <a:pt x="2400" y="235"/>
                      </a:lnTo>
                      <a:lnTo>
                        <a:pt x="2403" y="223"/>
                      </a:lnTo>
                      <a:lnTo>
                        <a:pt x="2408" y="213"/>
                      </a:lnTo>
                      <a:lnTo>
                        <a:pt x="2412" y="203"/>
                      </a:lnTo>
                      <a:lnTo>
                        <a:pt x="2418" y="193"/>
                      </a:lnTo>
                      <a:lnTo>
                        <a:pt x="2423" y="184"/>
                      </a:lnTo>
                      <a:lnTo>
                        <a:pt x="2429" y="176"/>
                      </a:lnTo>
                      <a:lnTo>
                        <a:pt x="2435" y="168"/>
                      </a:lnTo>
                      <a:lnTo>
                        <a:pt x="2441" y="159"/>
                      </a:lnTo>
                      <a:lnTo>
                        <a:pt x="2448" y="152"/>
                      </a:lnTo>
                      <a:lnTo>
                        <a:pt x="2457" y="145"/>
                      </a:lnTo>
                      <a:lnTo>
                        <a:pt x="2464" y="139"/>
                      </a:lnTo>
                      <a:lnTo>
                        <a:pt x="2472" y="133"/>
                      </a:lnTo>
                      <a:lnTo>
                        <a:pt x="2480" y="127"/>
                      </a:lnTo>
                      <a:lnTo>
                        <a:pt x="2489" y="121"/>
                      </a:lnTo>
                      <a:lnTo>
                        <a:pt x="2499" y="117"/>
                      </a:lnTo>
                      <a:lnTo>
                        <a:pt x="2508" y="112"/>
                      </a:lnTo>
                      <a:lnTo>
                        <a:pt x="2517" y="109"/>
                      </a:lnTo>
                      <a:lnTo>
                        <a:pt x="2538" y="102"/>
                      </a:lnTo>
                      <a:lnTo>
                        <a:pt x="2559" y="98"/>
                      </a:lnTo>
                      <a:lnTo>
                        <a:pt x="2582" y="95"/>
                      </a:lnTo>
                      <a:lnTo>
                        <a:pt x="2605" y="94"/>
                      </a:lnTo>
                      <a:lnTo>
                        <a:pt x="2623" y="95"/>
                      </a:lnTo>
                      <a:lnTo>
                        <a:pt x="2641" y="96"/>
                      </a:lnTo>
                      <a:lnTo>
                        <a:pt x="2658" y="98"/>
                      </a:lnTo>
                      <a:lnTo>
                        <a:pt x="2673" y="101"/>
                      </a:lnTo>
                      <a:lnTo>
                        <a:pt x="2688" y="105"/>
                      </a:lnTo>
                      <a:lnTo>
                        <a:pt x="2701" y="109"/>
                      </a:lnTo>
                      <a:lnTo>
                        <a:pt x="2714" y="113"/>
                      </a:lnTo>
                      <a:lnTo>
                        <a:pt x="2726" y="118"/>
                      </a:lnTo>
                      <a:lnTo>
                        <a:pt x="2750" y="28"/>
                      </a:lnTo>
                      <a:lnTo>
                        <a:pt x="2740" y="24"/>
                      </a:lnTo>
                      <a:lnTo>
                        <a:pt x="2728" y="19"/>
                      </a:lnTo>
                      <a:lnTo>
                        <a:pt x="2712" y="13"/>
                      </a:lnTo>
                      <a:lnTo>
                        <a:pt x="2695" y="9"/>
                      </a:lnTo>
                      <a:lnTo>
                        <a:pt x="2674" y="6"/>
                      </a:lnTo>
                      <a:lnTo>
                        <a:pt x="2652" y="3"/>
                      </a:lnTo>
                      <a:lnTo>
                        <a:pt x="2627" y="1"/>
                      </a:lnTo>
                      <a:lnTo>
                        <a:pt x="2600" y="0"/>
                      </a:lnTo>
                      <a:lnTo>
                        <a:pt x="2583" y="1"/>
                      </a:lnTo>
                      <a:lnTo>
                        <a:pt x="2566" y="2"/>
                      </a:lnTo>
                      <a:lnTo>
                        <a:pt x="2548" y="4"/>
                      </a:lnTo>
                      <a:lnTo>
                        <a:pt x="2532" y="6"/>
                      </a:lnTo>
                      <a:lnTo>
                        <a:pt x="2515" y="9"/>
                      </a:lnTo>
                      <a:lnTo>
                        <a:pt x="2499" y="13"/>
                      </a:lnTo>
                      <a:lnTo>
                        <a:pt x="2483" y="17"/>
                      </a:lnTo>
                      <a:lnTo>
                        <a:pt x="2468" y="23"/>
                      </a:lnTo>
                      <a:lnTo>
                        <a:pt x="2454" y="29"/>
                      </a:lnTo>
                      <a:lnTo>
                        <a:pt x="2439" y="35"/>
                      </a:lnTo>
                      <a:lnTo>
                        <a:pt x="2426" y="42"/>
                      </a:lnTo>
                      <a:lnTo>
                        <a:pt x="2411" y="50"/>
                      </a:lnTo>
                      <a:lnTo>
                        <a:pt x="2399" y="59"/>
                      </a:lnTo>
                      <a:lnTo>
                        <a:pt x="2387" y="68"/>
                      </a:lnTo>
                      <a:lnTo>
                        <a:pt x="2374" y="77"/>
                      </a:lnTo>
                      <a:lnTo>
                        <a:pt x="2363" y="87"/>
                      </a:lnTo>
                      <a:lnTo>
                        <a:pt x="2352" y="99"/>
                      </a:lnTo>
                      <a:lnTo>
                        <a:pt x="2342" y="110"/>
                      </a:lnTo>
                      <a:lnTo>
                        <a:pt x="2332" y="122"/>
                      </a:lnTo>
                      <a:lnTo>
                        <a:pt x="2323" y="135"/>
                      </a:lnTo>
                      <a:lnTo>
                        <a:pt x="2315" y="148"/>
                      </a:lnTo>
                      <a:lnTo>
                        <a:pt x="2307" y="162"/>
                      </a:lnTo>
                      <a:lnTo>
                        <a:pt x="2300" y="176"/>
                      </a:lnTo>
                      <a:lnTo>
                        <a:pt x="2293" y="190"/>
                      </a:lnTo>
                      <a:lnTo>
                        <a:pt x="2288" y="206"/>
                      </a:lnTo>
                      <a:lnTo>
                        <a:pt x="2283" y="222"/>
                      </a:lnTo>
                      <a:lnTo>
                        <a:pt x="2278" y="239"/>
                      </a:lnTo>
                      <a:lnTo>
                        <a:pt x="2275" y="255"/>
                      </a:lnTo>
                      <a:lnTo>
                        <a:pt x="2272" y="273"/>
                      </a:lnTo>
                      <a:lnTo>
                        <a:pt x="2270" y="290"/>
                      </a:lnTo>
                      <a:lnTo>
                        <a:pt x="2269" y="309"/>
                      </a:lnTo>
                      <a:lnTo>
                        <a:pt x="2269" y="328"/>
                      </a:lnTo>
                      <a:lnTo>
                        <a:pt x="2269" y="346"/>
                      </a:lnTo>
                      <a:lnTo>
                        <a:pt x="2270" y="362"/>
                      </a:lnTo>
                      <a:lnTo>
                        <a:pt x="2272" y="380"/>
                      </a:lnTo>
                      <a:lnTo>
                        <a:pt x="2274" y="395"/>
                      </a:lnTo>
                      <a:lnTo>
                        <a:pt x="2277" y="412"/>
                      </a:lnTo>
                      <a:lnTo>
                        <a:pt x="2281" y="427"/>
                      </a:lnTo>
                      <a:lnTo>
                        <a:pt x="2285" y="441"/>
                      </a:lnTo>
                      <a:lnTo>
                        <a:pt x="2290" y="457"/>
                      </a:lnTo>
                      <a:lnTo>
                        <a:pt x="2295" y="470"/>
                      </a:lnTo>
                      <a:lnTo>
                        <a:pt x="2302" y="484"/>
                      </a:lnTo>
                      <a:lnTo>
                        <a:pt x="2309" y="497"/>
                      </a:lnTo>
                      <a:lnTo>
                        <a:pt x="2317" y="509"/>
                      </a:lnTo>
                      <a:lnTo>
                        <a:pt x="2325" y="522"/>
                      </a:lnTo>
                      <a:lnTo>
                        <a:pt x="2333" y="534"/>
                      </a:lnTo>
                      <a:lnTo>
                        <a:pt x="2343" y="544"/>
                      </a:lnTo>
                      <a:lnTo>
                        <a:pt x="2353" y="555"/>
                      </a:lnTo>
                      <a:lnTo>
                        <a:pt x="2363" y="565"/>
                      </a:lnTo>
                      <a:lnTo>
                        <a:pt x="2374" y="574"/>
                      </a:lnTo>
                      <a:lnTo>
                        <a:pt x="2386" y="583"/>
                      </a:lnTo>
                      <a:lnTo>
                        <a:pt x="2398" y="592"/>
                      </a:lnTo>
                      <a:lnTo>
                        <a:pt x="2411" y="599"/>
                      </a:lnTo>
                      <a:lnTo>
                        <a:pt x="2424" y="606"/>
                      </a:lnTo>
                      <a:lnTo>
                        <a:pt x="2438" y="612"/>
                      </a:lnTo>
                      <a:lnTo>
                        <a:pt x="2452" y="618"/>
                      </a:lnTo>
                      <a:lnTo>
                        <a:pt x="2467" y="623"/>
                      </a:lnTo>
                      <a:lnTo>
                        <a:pt x="2482" y="628"/>
                      </a:lnTo>
                      <a:lnTo>
                        <a:pt x="2499" y="632"/>
                      </a:lnTo>
                      <a:lnTo>
                        <a:pt x="2515" y="635"/>
                      </a:lnTo>
                      <a:lnTo>
                        <a:pt x="2532" y="637"/>
                      </a:lnTo>
                      <a:lnTo>
                        <a:pt x="2549" y="639"/>
                      </a:lnTo>
                      <a:lnTo>
                        <a:pt x="2567" y="640"/>
                      </a:lnTo>
                      <a:lnTo>
                        <a:pt x="2585" y="641"/>
                      </a:lnTo>
                      <a:lnTo>
                        <a:pt x="2612" y="640"/>
                      </a:lnTo>
                      <a:lnTo>
                        <a:pt x="2637" y="638"/>
                      </a:lnTo>
                      <a:lnTo>
                        <a:pt x="2661" y="635"/>
                      </a:lnTo>
                      <a:lnTo>
                        <a:pt x="2684" y="632"/>
                      </a:lnTo>
                      <a:lnTo>
                        <a:pt x="2702" y="628"/>
                      </a:lnTo>
                      <a:lnTo>
                        <a:pt x="2720" y="622"/>
                      </a:lnTo>
                      <a:lnTo>
                        <a:pt x="2734" y="617"/>
                      </a:lnTo>
                      <a:lnTo>
                        <a:pt x="2745" y="612"/>
                      </a:lnTo>
                      <a:lnTo>
                        <a:pt x="2727" y="523"/>
                      </a:lnTo>
                      <a:close/>
                      <a:moveTo>
                        <a:pt x="2058" y="10"/>
                      </a:moveTo>
                      <a:lnTo>
                        <a:pt x="2058" y="631"/>
                      </a:lnTo>
                      <a:lnTo>
                        <a:pt x="2171" y="631"/>
                      </a:lnTo>
                      <a:lnTo>
                        <a:pt x="2171" y="10"/>
                      </a:lnTo>
                      <a:lnTo>
                        <a:pt x="2058" y="10"/>
                      </a:lnTo>
                      <a:close/>
                      <a:moveTo>
                        <a:pt x="1776" y="631"/>
                      </a:moveTo>
                      <a:lnTo>
                        <a:pt x="1991" y="10"/>
                      </a:lnTo>
                      <a:lnTo>
                        <a:pt x="1871" y="10"/>
                      </a:lnTo>
                      <a:lnTo>
                        <a:pt x="1780" y="294"/>
                      </a:lnTo>
                      <a:lnTo>
                        <a:pt x="1771" y="322"/>
                      </a:lnTo>
                      <a:lnTo>
                        <a:pt x="1762" y="351"/>
                      </a:lnTo>
                      <a:lnTo>
                        <a:pt x="1754" y="379"/>
                      </a:lnTo>
                      <a:lnTo>
                        <a:pt x="1746" y="407"/>
                      </a:lnTo>
                      <a:lnTo>
                        <a:pt x="1738" y="435"/>
                      </a:lnTo>
                      <a:lnTo>
                        <a:pt x="1730" y="463"/>
                      </a:lnTo>
                      <a:lnTo>
                        <a:pt x="1724" y="491"/>
                      </a:lnTo>
                      <a:lnTo>
                        <a:pt x="1717" y="518"/>
                      </a:lnTo>
                      <a:lnTo>
                        <a:pt x="1715" y="518"/>
                      </a:lnTo>
                      <a:lnTo>
                        <a:pt x="1709" y="491"/>
                      </a:lnTo>
                      <a:lnTo>
                        <a:pt x="1702" y="462"/>
                      </a:lnTo>
                      <a:lnTo>
                        <a:pt x="1695" y="434"/>
                      </a:lnTo>
                      <a:lnTo>
                        <a:pt x="1688" y="406"/>
                      </a:lnTo>
                      <a:lnTo>
                        <a:pt x="1680" y="379"/>
                      </a:lnTo>
                      <a:lnTo>
                        <a:pt x="1672" y="350"/>
                      </a:lnTo>
                      <a:lnTo>
                        <a:pt x="1663" y="321"/>
                      </a:lnTo>
                      <a:lnTo>
                        <a:pt x="1654" y="292"/>
                      </a:lnTo>
                      <a:lnTo>
                        <a:pt x="1570" y="10"/>
                      </a:lnTo>
                      <a:lnTo>
                        <a:pt x="1447" y="10"/>
                      </a:lnTo>
                      <a:lnTo>
                        <a:pt x="1647" y="631"/>
                      </a:lnTo>
                      <a:lnTo>
                        <a:pt x="1776" y="631"/>
                      </a:lnTo>
                      <a:close/>
                      <a:moveTo>
                        <a:pt x="1090" y="97"/>
                      </a:moveTo>
                      <a:lnTo>
                        <a:pt x="1101" y="95"/>
                      </a:lnTo>
                      <a:lnTo>
                        <a:pt x="1117" y="93"/>
                      </a:lnTo>
                      <a:lnTo>
                        <a:pt x="1136" y="92"/>
                      </a:lnTo>
                      <a:lnTo>
                        <a:pt x="1161" y="91"/>
                      </a:lnTo>
                      <a:lnTo>
                        <a:pt x="1174" y="92"/>
                      </a:lnTo>
                      <a:lnTo>
                        <a:pt x="1187" y="93"/>
                      </a:lnTo>
                      <a:lnTo>
                        <a:pt x="1199" y="95"/>
                      </a:lnTo>
                      <a:lnTo>
                        <a:pt x="1210" y="97"/>
                      </a:lnTo>
                      <a:lnTo>
                        <a:pt x="1222" y="100"/>
                      </a:lnTo>
                      <a:lnTo>
                        <a:pt x="1231" y="105"/>
                      </a:lnTo>
                      <a:lnTo>
                        <a:pt x="1240" y="109"/>
                      </a:lnTo>
                      <a:lnTo>
                        <a:pt x="1248" y="115"/>
                      </a:lnTo>
                      <a:lnTo>
                        <a:pt x="1256" y="121"/>
                      </a:lnTo>
                      <a:lnTo>
                        <a:pt x="1263" y="130"/>
                      </a:lnTo>
                      <a:lnTo>
                        <a:pt x="1268" y="137"/>
                      </a:lnTo>
                      <a:lnTo>
                        <a:pt x="1273" y="146"/>
                      </a:lnTo>
                      <a:lnTo>
                        <a:pt x="1277" y="156"/>
                      </a:lnTo>
                      <a:lnTo>
                        <a:pt x="1279" y="167"/>
                      </a:lnTo>
                      <a:lnTo>
                        <a:pt x="1281" y="178"/>
                      </a:lnTo>
                      <a:lnTo>
                        <a:pt x="1281" y="190"/>
                      </a:lnTo>
                      <a:lnTo>
                        <a:pt x="1281" y="202"/>
                      </a:lnTo>
                      <a:lnTo>
                        <a:pt x="1279" y="212"/>
                      </a:lnTo>
                      <a:lnTo>
                        <a:pt x="1277" y="222"/>
                      </a:lnTo>
                      <a:lnTo>
                        <a:pt x="1273" y="232"/>
                      </a:lnTo>
                      <a:lnTo>
                        <a:pt x="1268" y="242"/>
                      </a:lnTo>
                      <a:lnTo>
                        <a:pt x="1263" y="250"/>
                      </a:lnTo>
                      <a:lnTo>
                        <a:pt x="1255" y="257"/>
                      </a:lnTo>
                      <a:lnTo>
                        <a:pt x="1248" y="264"/>
                      </a:lnTo>
                      <a:lnTo>
                        <a:pt x="1240" y="271"/>
                      </a:lnTo>
                      <a:lnTo>
                        <a:pt x="1231" y="277"/>
                      </a:lnTo>
                      <a:lnTo>
                        <a:pt x="1221" y="281"/>
                      </a:lnTo>
                      <a:lnTo>
                        <a:pt x="1209" y="285"/>
                      </a:lnTo>
                      <a:lnTo>
                        <a:pt x="1197" y="288"/>
                      </a:lnTo>
                      <a:lnTo>
                        <a:pt x="1185" y="291"/>
                      </a:lnTo>
                      <a:lnTo>
                        <a:pt x="1171" y="292"/>
                      </a:lnTo>
                      <a:lnTo>
                        <a:pt x="1158" y="292"/>
                      </a:lnTo>
                      <a:lnTo>
                        <a:pt x="1090" y="292"/>
                      </a:lnTo>
                      <a:lnTo>
                        <a:pt x="1090" y="97"/>
                      </a:lnTo>
                      <a:close/>
                      <a:moveTo>
                        <a:pt x="978" y="631"/>
                      </a:moveTo>
                      <a:lnTo>
                        <a:pt x="1090" y="631"/>
                      </a:lnTo>
                      <a:lnTo>
                        <a:pt x="1090" y="375"/>
                      </a:lnTo>
                      <a:lnTo>
                        <a:pt x="1148" y="375"/>
                      </a:lnTo>
                      <a:lnTo>
                        <a:pt x="1159" y="377"/>
                      </a:lnTo>
                      <a:lnTo>
                        <a:pt x="1170" y="378"/>
                      </a:lnTo>
                      <a:lnTo>
                        <a:pt x="1180" y="380"/>
                      </a:lnTo>
                      <a:lnTo>
                        <a:pt x="1190" y="382"/>
                      </a:lnTo>
                      <a:lnTo>
                        <a:pt x="1198" y="385"/>
                      </a:lnTo>
                      <a:lnTo>
                        <a:pt x="1206" y="389"/>
                      </a:lnTo>
                      <a:lnTo>
                        <a:pt x="1213" y="394"/>
                      </a:lnTo>
                      <a:lnTo>
                        <a:pt x="1221" y="400"/>
                      </a:lnTo>
                      <a:lnTo>
                        <a:pt x="1227" y="407"/>
                      </a:lnTo>
                      <a:lnTo>
                        <a:pt x="1233" y="415"/>
                      </a:lnTo>
                      <a:lnTo>
                        <a:pt x="1238" y="424"/>
                      </a:lnTo>
                      <a:lnTo>
                        <a:pt x="1243" y="433"/>
                      </a:lnTo>
                      <a:lnTo>
                        <a:pt x="1247" y="444"/>
                      </a:lnTo>
                      <a:lnTo>
                        <a:pt x="1251" y="457"/>
                      </a:lnTo>
                      <a:lnTo>
                        <a:pt x="1255" y="470"/>
                      </a:lnTo>
                      <a:lnTo>
                        <a:pt x="1259" y="485"/>
                      </a:lnTo>
                      <a:lnTo>
                        <a:pt x="1272" y="537"/>
                      </a:lnTo>
                      <a:lnTo>
                        <a:pt x="1283" y="579"/>
                      </a:lnTo>
                      <a:lnTo>
                        <a:pt x="1288" y="597"/>
                      </a:lnTo>
                      <a:lnTo>
                        <a:pt x="1292" y="611"/>
                      </a:lnTo>
                      <a:lnTo>
                        <a:pt x="1297" y="622"/>
                      </a:lnTo>
                      <a:lnTo>
                        <a:pt x="1301" y="631"/>
                      </a:lnTo>
                      <a:lnTo>
                        <a:pt x="1417" y="631"/>
                      </a:lnTo>
                      <a:lnTo>
                        <a:pt x="1413" y="619"/>
                      </a:lnTo>
                      <a:lnTo>
                        <a:pt x="1406" y="605"/>
                      </a:lnTo>
                      <a:lnTo>
                        <a:pt x="1401" y="585"/>
                      </a:lnTo>
                      <a:lnTo>
                        <a:pt x="1395" y="565"/>
                      </a:lnTo>
                      <a:lnTo>
                        <a:pt x="1389" y="540"/>
                      </a:lnTo>
                      <a:lnTo>
                        <a:pt x="1382" y="514"/>
                      </a:lnTo>
                      <a:lnTo>
                        <a:pt x="1376" y="487"/>
                      </a:lnTo>
                      <a:lnTo>
                        <a:pt x="1368" y="458"/>
                      </a:lnTo>
                      <a:lnTo>
                        <a:pt x="1362" y="436"/>
                      </a:lnTo>
                      <a:lnTo>
                        <a:pt x="1354" y="416"/>
                      </a:lnTo>
                      <a:lnTo>
                        <a:pt x="1346" y="398"/>
                      </a:lnTo>
                      <a:lnTo>
                        <a:pt x="1336" y="382"/>
                      </a:lnTo>
                      <a:lnTo>
                        <a:pt x="1330" y="374"/>
                      </a:lnTo>
                      <a:lnTo>
                        <a:pt x="1324" y="367"/>
                      </a:lnTo>
                      <a:lnTo>
                        <a:pt x="1318" y="361"/>
                      </a:lnTo>
                      <a:lnTo>
                        <a:pt x="1312" y="355"/>
                      </a:lnTo>
                      <a:lnTo>
                        <a:pt x="1305" y="350"/>
                      </a:lnTo>
                      <a:lnTo>
                        <a:pt x="1298" y="346"/>
                      </a:lnTo>
                      <a:lnTo>
                        <a:pt x="1290" y="342"/>
                      </a:lnTo>
                      <a:lnTo>
                        <a:pt x="1282" y="337"/>
                      </a:lnTo>
                      <a:lnTo>
                        <a:pt x="1282" y="335"/>
                      </a:lnTo>
                      <a:lnTo>
                        <a:pt x="1292" y="330"/>
                      </a:lnTo>
                      <a:lnTo>
                        <a:pt x="1304" y="326"/>
                      </a:lnTo>
                      <a:lnTo>
                        <a:pt x="1314" y="320"/>
                      </a:lnTo>
                      <a:lnTo>
                        <a:pt x="1324" y="314"/>
                      </a:lnTo>
                      <a:lnTo>
                        <a:pt x="1334" y="306"/>
                      </a:lnTo>
                      <a:lnTo>
                        <a:pt x="1343" y="298"/>
                      </a:lnTo>
                      <a:lnTo>
                        <a:pt x="1352" y="289"/>
                      </a:lnTo>
                      <a:lnTo>
                        <a:pt x="1360" y="280"/>
                      </a:lnTo>
                      <a:lnTo>
                        <a:pt x="1367" y="270"/>
                      </a:lnTo>
                      <a:lnTo>
                        <a:pt x="1374" y="258"/>
                      </a:lnTo>
                      <a:lnTo>
                        <a:pt x="1380" y="247"/>
                      </a:lnTo>
                      <a:lnTo>
                        <a:pt x="1385" y="235"/>
                      </a:lnTo>
                      <a:lnTo>
                        <a:pt x="1389" y="222"/>
                      </a:lnTo>
                      <a:lnTo>
                        <a:pt x="1392" y="209"/>
                      </a:lnTo>
                      <a:lnTo>
                        <a:pt x="1394" y="194"/>
                      </a:lnTo>
                      <a:lnTo>
                        <a:pt x="1394" y="180"/>
                      </a:lnTo>
                      <a:lnTo>
                        <a:pt x="1393" y="160"/>
                      </a:lnTo>
                      <a:lnTo>
                        <a:pt x="1391" y="142"/>
                      </a:lnTo>
                      <a:lnTo>
                        <a:pt x="1386" y="124"/>
                      </a:lnTo>
                      <a:lnTo>
                        <a:pt x="1381" y="108"/>
                      </a:lnTo>
                      <a:lnTo>
                        <a:pt x="1373" y="94"/>
                      </a:lnTo>
                      <a:lnTo>
                        <a:pt x="1363" y="79"/>
                      </a:lnTo>
                      <a:lnTo>
                        <a:pt x="1353" y="67"/>
                      </a:lnTo>
                      <a:lnTo>
                        <a:pt x="1341" y="56"/>
                      </a:lnTo>
                      <a:lnTo>
                        <a:pt x="1333" y="49"/>
                      </a:lnTo>
                      <a:lnTo>
                        <a:pt x="1324" y="43"/>
                      </a:lnTo>
                      <a:lnTo>
                        <a:pt x="1315" y="38"/>
                      </a:lnTo>
                      <a:lnTo>
                        <a:pt x="1306" y="33"/>
                      </a:lnTo>
                      <a:lnTo>
                        <a:pt x="1296" y="28"/>
                      </a:lnTo>
                      <a:lnTo>
                        <a:pt x="1285" y="24"/>
                      </a:lnTo>
                      <a:lnTo>
                        <a:pt x="1275" y="21"/>
                      </a:lnTo>
                      <a:lnTo>
                        <a:pt x="1263" y="17"/>
                      </a:lnTo>
                      <a:lnTo>
                        <a:pt x="1238" y="12"/>
                      </a:lnTo>
                      <a:lnTo>
                        <a:pt x="1211" y="8"/>
                      </a:lnTo>
                      <a:lnTo>
                        <a:pt x="1181" y="6"/>
                      </a:lnTo>
                      <a:lnTo>
                        <a:pt x="1150" y="5"/>
                      </a:lnTo>
                      <a:lnTo>
                        <a:pt x="1125" y="5"/>
                      </a:lnTo>
                      <a:lnTo>
                        <a:pt x="1101" y="6"/>
                      </a:lnTo>
                      <a:lnTo>
                        <a:pt x="1078" y="7"/>
                      </a:lnTo>
                      <a:lnTo>
                        <a:pt x="1055" y="9"/>
                      </a:lnTo>
                      <a:lnTo>
                        <a:pt x="1034" y="11"/>
                      </a:lnTo>
                      <a:lnTo>
                        <a:pt x="1014" y="13"/>
                      </a:lnTo>
                      <a:lnTo>
                        <a:pt x="995" y="15"/>
                      </a:lnTo>
                      <a:lnTo>
                        <a:pt x="978" y="19"/>
                      </a:lnTo>
                      <a:lnTo>
                        <a:pt x="978" y="631"/>
                      </a:lnTo>
                      <a:close/>
                      <a:moveTo>
                        <a:pt x="852" y="263"/>
                      </a:moveTo>
                      <a:lnTo>
                        <a:pt x="617" y="263"/>
                      </a:lnTo>
                      <a:lnTo>
                        <a:pt x="617" y="104"/>
                      </a:lnTo>
                      <a:lnTo>
                        <a:pt x="865" y="104"/>
                      </a:lnTo>
                      <a:lnTo>
                        <a:pt x="865" y="10"/>
                      </a:lnTo>
                      <a:lnTo>
                        <a:pt x="504" y="10"/>
                      </a:lnTo>
                      <a:lnTo>
                        <a:pt x="504" y="631"/>
                      </a:lnTo>
                      <a:lnTo>
                        <a:pt x="879" y="631"/>
                      </a:lnTo>
                      <a:lnTo>
                        <a:pt x="879" y="537"/>
                      </a:lnTo>
                      <a:lnTo>
                        <a:pt x="617" y="537"/>
                      </a:lnTo>
                      <a:lnTo>
                        <a:pt x="617" y="355"/>
                      </a:lnTo>
                      <a:lnTo>
                        <a:pt x="852" y="355"/>
                      </a:lnTo>
                      <a:lnTo>
                        <a:pt x="852" y="263"/>
                      </a:lnTo>
                      <a:close/>
                      <a:moveTo>
                        <a:pt x="0" y="601"/>
                      </a:moveTo>
                      <a:lnTo>
                        <a:pt x="14" y="609"/>
                      </a:lnTo>
                      <a:lnTo>
                        <a:pt x="32" y="616"/>
                      </a:lnTo>
                      <a:lnTo>
                        <a:pt x="50" y="622"/>
                      </a:lnTo>
                      <a:lnTo>
                        <a:pt x="72" y="629"/>
                      </a:lnTo>
                      <a:lnTo>
                        <a:pt x="94" y="634"/>
                      </a:lnTo>
                      <a:lnTo>
                        <a:pt x="118" y="637"/>
                      </a:lnTo>
                      <a:lnTo>
                        <a:pt x="143" y="640"/>
                      </a:lnTo>
                      <a:lnTo>
                        <a:pt x="167" y="641"/>
                      </a:lnTo>
                      <a:lnTo>
                        <a:pt x="196" y="640"/>
                      </a:lnTo>
                      <a:lnTo>
                        <a:pt x="224" y="637"/>
                      </a:lnTo>
                      <a:lnTo>
                        <a:pt x="236" y="635"/>
                      </a:lnTo>
                      <a:lnTo>
                        <a:pt x="248" y="632"/>
                      </a:lnTo>
                      <a:lnTo>
                        <a:pt x="261" y="629"/>
                      </a:lnTo>
                      <a:lnTo>
                        <a:pt x="272" y="625"/>
                      </a:lnTo>
                      <a:lnTo>
                        <a:pt x="282" y="621"/>
                      </a:lnTo>
                      <a:lnTo>
                        <a:pt x="293" y="617"/>
                      </a:lnTo>
                      <a:lnTo>
                        <a:pt x="303" y="613"/>
                      </a:lnTo>
                      <a:lnTo>
                        <a:pt x="312" y="608"/>
                      </a:lnTo>
                      <a:lnTo>
                        <a:pt x="321" y="603"/>
                      </a:lnTo>
                      <a:lnTo>
                        <a:pt x="330" y="597"/>
                      </a:lnTo>
                      <a:lnTo>
                        <a:pt x="338" y="591"/>
                      </a:lnTo>
                      <a:lnTo>
                        <a:pt x="345" y="584"/>
                      </a:lnTo>
                      <a:lnTo>
                        <a:pt x="352" y="578"/>
                      </a:lnTo>
                      <a:lnTo>
                        <a:pt x="358" y="571"/>
                      </a:lnTo>
                      <a:lnTo>
                        <a:pt x="365" y="564"/>
                      </a:lnTo>
                      <a:lnTo>
                        <a:pt x="371" y="557"/>
                      </a:lnTo>
                      <a:lnTo>
                        <a:pt x="380" y="541"/>
                      </a:lnTo>
                      <a:lnTo>
                        <a:pt x="388" y="526"/>
                      </a:lnTo>
                      <a:lnTo>
                        <a:pt x="394" y="508"/>
                      </a:lnTo>
                      <a:lnTo>
                        <a:pt x="400" y="491"/>
                      </a:lnTo>
                      <a:lnTo>
                        <a:pt x="402" y="472"/>
                      </a:lnTo>
                      <a:lnTo>
                        <a:pt x="403" y="454"/>
                      </a:lnTo>
                      <a:lnTo>
                        <a:pt x="402" y="437"/>
                      </a:lnTo>
                      <a:lnTo>
                        <a:pt x="401" y="422"/>
                      </a:lnTo>
                      <a:lnTo>
                        <a:pt x="397" y="407"/>
                      </a:lnTo>
                      <a:lnTo>
                        <a:pt x="393" y="393"/>
                      </a:lnTo>
                      <a:lnTo>
                        <a:pt x="387" y="380"/>
                      </a:lnTo>
                      <a:lnTo>
                        <a:pt x="381" y="367"/>
                      </a:lnTo>
                      <a:lnTo>
                        <a:pt x="373" y="355"/>
                      </a:lnTo>
                      <a:lnTo>
                        <a:pt x="364" y="344"/>
                      </a:lnTo>
                      <a:lnTo>
                        <a:pt x="353" y="332"/>
                      </a:lnTo>
                      <a:lnTo>
                        <a:pt x="341" y="322"/>
                      </a:lnTo>
                      <a:lnTo>
                        <a:pt x="328" y="313"/>
                      </a:lnTo>
                      <a:lnTo>
                        <a:pt x="313" y="303"/>
                      </a:lnTo>
                      <a:lnTo>
                        <a:pt x="298" y="294"/>
                      </a:lnTo>
                      <a:lnTo>
                        <a:pt x="281" y="286"/>
                      </a:lnTo>
                      <a:lnTo>
                        <a:pt x="263" y="278"/>
                      </a:lnTo>
                      <a:lnTo>
                        <a:pt x="243" y="270"/>
                      </a:lnTo>
                      <a:lnTo>
                        <a:pt x="215" y="258"/>
                      </a:lnTo>
                      <a:lnTo>
                        <a:pt x="190" y="247"/>
                      </a:lnTo>
                      <a:lnTo>
                        <a:pt x="179" y="242"/>
                      </a:lnTo>
                      <a:lnTo>
                        <a:pt x="169" y="236"/>
                      </a:lnTo>
                      <a:lnTo>
                        <a:pt x="161" y="230"/>
                      </a:lnTo>
                      <a:lnTo>
                        <a:pt x="153" y="224"/>
                      </a:lnTo>
                      <a:lnTo>
                        <a:pt x="146" y="219"/>
                      </a:lnTo>
                      <a:lnTo>
                        <a:pt x="141" y="213"/>
                      </a:lnTo>
                      <a:lnTo>
                        <a:pt x="135" y="206"/>
                      </a:lnTo>
                      <a:lnTo>
                        <a:pt x="131" y="200"/>
                      </a:lnTo>
                      <a:lnTo>
                        <a:pt x="128" y="192"/>
                      </a:lnTo>
                      <a:lnTo>
                        <a:pt x="126" y="184"/>
                      </a:lnTo>
                      <a:lnTo>
                        <a:pt x="125" y="177"/>
                      </a:lnTo>
                      <a:lnTo>
                        <a:pt x="125" y="168"/>
                      </a:lnTo>
                      <a:lnTo>
                        <a:pt x="125" y="162"/>
                      </a:lnTo>
                      <a:lnTo>
                        <a:pt x="126" y="154"/>
                      </a:lnTo>
                      <a:lnTo>
                        <a:pt x="128" y="147"/>
                      </a:lnTo>
                      <a:lnTo>
                        <a:pt x="130" y="141"/>
                      </a:lnTo>
                      <a:lnTo>
                        <a:pt x="134" y="135"/>
                      </a:lnTo>
                      <a:lnTo>
                        <a:pt x="139" y="129"/>
                      </a:lnTo>
                      <a:lnTo>
                        <a:pt x="143" y="122"/>
                      </a:lnTo>
                      <a:lnTo>
                        <a:pt x="149" y="117"/>
                      </a:lnTo>
                      <a:lnTo>
                        <a:pt x="156" y="112"/>
                      </a:lnTo>
                      <a:lnTo>
                        <a:pt x="163" y="107"/>
                      </a:lnTo>
                      <a:lnTo>
                        <a:pt x="171" y="103"/>
                      </a:lnTo>
                      <a:lnTo>
                        <a:pt x="181" y="100"/>
                      </a:lnTo>
                      <a:lnTo>
                        <a:pt x="191" y="97"/>
                      </a:lnTo>
                      <a:lnTo>
                        <a:pt x="202" y="95"/>
                      </a:lnTo>
                      <a:lnTo>
                        <a:pt x="215" y="94"/>
                      </a:lnTo>
                      <a:lnTo>
                        <a:pt x="227" y="94"/>
                      </a:lnTo>
                      <a:lnTo>
                        <a:pt x="248" y="94"/>
                      </a:lnTo>
                      <a:lnTo>
                        <a:pt x="268" y="96"/>
                      </a:lnTo>
                      <a:lnTo>
                        <a:pt x="285" y="100"/>
                      </a:lnTo>
                      <a:lnTo>
                        <a:pt x="302" y="104"/>
                      </a:lnTo>
                      <a:lnTo>
                        <a:pt x="317" y="108"/>
                      </a:lnTo>
                      <a:lnTo>
                        <a:pt x="331" y="113"/>
                      </a:lnTo>
                      <a:lnTo>
                        <a:pt x="342" y="118"/>
                      </a:lnTo>
                      <a:lnTo>
                        <a:pt x="351" y="122"/>
                      </a:lnTo>
                      <a:lnTo>
                        <a:pt x="378" y="31"/>
                      </a:lnTo>
                      <a:lnTo>
                        <a:pt x="366" y="25"/>
                      </a:lnTo>
                      <a:lnTo>
                        <a:pt x="350" y="20"/>
                      </a:lnTo>
                      <a:lnTo>
                        <a:pt x="335" y="14"/>
                      </a:lnTo>
                      <a:lnTo>
                        <a:pt x="316" y="9"/>
                      </a:lnTo>
                      <a:lnTo>
                        <a:pt x="298" y="6"/>
                      </a:lnTo>
                      <a:lnTo>
                        <a:pt x="276" y="3"/>
                      </a:lnTo>
                      <a:lnTo>
                        <a:pt x="254" y="1"/>
                      </a:lnTo>
                      <a:lnTo>
                        <a:pt x="229" y="0"/>
                      </a:lnTo>
                      <a:lnTo>
                        <a:pt x="204" y="1"/>
                      </a:lnTo>
                      <a:lnTo>
                        <a:pt x="182" y="4"/>
                      </a:lnTo>
                      <a:lnTo>
                        <a:pt x="159" y="8"/>
                      </a:lnTo>
                      <a:lnTo>
                        <a:pt x="139" y="14"/>
                      </a:lnTo>
                      <a:lnTo>
                        <a:pt x="119" y="22"/>
                      </a:lnTo>
                      <a:lnTo>
                        <a:pt x="101" y="30"/>
                      </a:lnTo>
                      <a:lnTo>
                        <a:pt x="84" y="40"/>
                      </a:lnTo>
                      <a:lnTo>
                        <a:pt x="70" y="51"/>
                      </a:lnTo>
                      <a:lnTo>
                        <a:pt x="56" y="64"/>
                      </a:lnTo>
                      <a:lnTo>
                        <a:pt x="44" y="77"/>
                      </a:lnTo>
                      <a:lnTo>
                        <a:pt x="34" y="93"/>
                      </a:lnTo>
                      <a:lnTo>
                        <a:pt x="26" y="108"/>
                      </a:lnTo>
                      <a:lnTo>
                        <a:pt x="18" y="124"/>
                      </a:lnTo>
                      <a:lnTo>
                        <a:pt x="14" y="142"/>
                      </a:lnTo>
                      <a:lnTo>
                        <a:pt x="11" y="159"/>
                      </a:lnTo>
                      <a:lnTo>
                        <a:pt x="10" y="179"/>
                      </a:lnTo>
                      <a:lnTo>
                        <a:pt x="11" y="194"/>
                      </a:lnTo>
                      <a:lnTo>
                        <a:pt x="13" y="211"/>
                      </a:lnTo>
                      <a:lnTo>
                        <a:pt x="16" y="225"/>
                      </a:lnTo>
                      <a:lnTo>
                        <a:pt x="21" y="240"/>
                      </a:lnTo>
                      <a:lnTo>
                        <a:pt x="29" y="253"/>
                      </a:lnTo>
                      <a:lnTo>
                        <a:pt x="36" y="265"/>
                      </a:lnTo>
                      <a:lnTo>
                        <a:pt x="45" y="277"/>
                      </a:lnTo>
                      <a:lnTo>
                        <a:pt x="55" y="288"/>
                      </a:lnTo>
                      <a:lnTo>
                        <a:pt x="67" y="299"/>
                      </a:lnTo>
                      <a:lnTo>
                        <a:pt x="80" y="310"/>
                      </a:lnTo>
                      <a:lnTo>
                        <a:pt x="93" y="319"/>
                      </a:lnTo>
                      <a:lnTo>
                        <a:pt x="109" y="328"/>
                      </a:lnTo>
                      <a:lnTo>
                        <a:pt x="124" y="336"/>
                      </a:lnTo>
                      <a:lnTo>
                        <a:pt x="142" y="345"/>
                      </a:lnTo>
                      <a:lnTo>
                        <a:pt x="159" y="352"/>
                      </a:lnTo>
                      <a:lnTo>
                        <a:pt x="178" y="359"/>
                      </a:lnTo>
                      <a:lnTo>
                        <a:pt x="205" y="369"/>
                      </a:lnTo>
                      <a:lnTo>
                        <a:pt x="228" y="381"/>
                      </a:lnTo>
                      <a:lnTo>
                        <a:pt x="238" y="386"/>
                      </a:lnTo>
                      <a:lnTo>
                        <a:pt x="247" y="392"/>
                      </a:lnTo>
                      <a:lnTo>
                        <a:pt x="255" y="397"/>
                      </a:lnTo>
                      <a:lnTo>
                        <a:pt x="262" y="403"/>
                      </a:lnTo>
                      <a:lnTo>
                        <a:pt x="268" y="409"/>
                      </a:lnTo>
                      <a:lnTo>
                        <a:pt x="273" y="417"/>
                      </a:lnTo>
                      <a:lnTo>
                        <a:pt x="278" y="423"/>
                      </a:lnTo>
                      <a:lnTo>
                        <a:pt x="281" y="430"/>
                      </a:lnTo>
                      <a:lnTo>
                        <a:pt x="284" y="437"/>
                      </a:lnTo>
                      <a:lnTo>
                        <a:pt x="287" y="445"/>
                      </a:lnTo>
                      <a:lnTo>
                        <a:pt x="288" y="454"/>
                      </a:lnTo>
                      <a:lnTo>
                        <a:pt x="288" y="462"/>
                      </a:lnTo>
                      <a:lnTo>
                        <a:pt x="288" y="471"/>
                      </a:lnTo>
                      <a:lnTo>
                        <a:pt x="285" y="480"/>
                      </a:lnTo>
                      <a:lnTo>
                        <a:pt x="283" y="489"/>
                      </a:lnTo>
                      <a:lnTo>
                        <a:pt x="280" y="497"/>
                      </a:lnTo>
                      <a:lnTo>
                        <a:pt x="276" y="504"/>
                      </a:lnTo>
                      <a:lnTo>
                        <a:pt x="271" y="511"/>
                      </a:lnTo>
                      <a:lnTo>
                        <a:pt x="265" y="517"/>
                      </a:lnTo>
                      <a:lnTo>
                        <a:pt x="259" y="524"/>
                      </a:lnTo>
                      <a:lnTo>
                        <a:pt x="251" y="529"/>
                      </a:lnTo>
                      <a:lnTo>
                        <a:pt x="242" y="533"/>
                      </a:lnTo>
                      <a:lnTo>
                        <a:pt x="233" y="537"/>
                      </a:lnTo>
                      <a:lnTo>
                        <a:pt x="223" y="540"/>
                      </a:lnTo>
                      <a:lnTo>
                        <a:pt x="213" y="543"/>
                      </a:lnTo>
                      <a:lnTo>
                        <a:pt x="200" y="545"/>
                      </a:lnTo>
                      <a:lnTo>
                        <a:pt x="188" y="546"/>
                      </a:lnTo>
                      <a:lnTo>
                        <a:pt x="175" y="546"/>
                      </a:lnTo>
                      <a:lnTo>
                        <a:pt x="154" y="546"/>
                      </a:lnTo>
                      <a:lnTo>
                        <a:pt x="132" y="543"/>
                      </a:lnTo>
                      <a:lnTo>
                        <a:pt x="112" y="540"/>
                      </a:lnTo>
                      <a:lnTo>
                        <a:pt x="92" y="535"/>
                      </a:lnTo>
                      <a:lnTo>
                        <a:pt x="74" y="529"/>
                      </a:lnTo>
                      <a:lnTo>
                        <a:pt x="56" y="523"/>
                      </a:lnTo>
                      <a:lnTo>
                        <a:pt x="40" y="514"/>
                      </a:lnTo>
                      <a:lnTo>
                        <a:pt x="26" y="507"/>
                      </a:lnTo>
                      <a:lnTo>
                        <a:pt x="0" y="601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54"/>
                  <a:endParaRPr lang="en-US" sz="2400" dirty="0">
                    <a:solidFill>
                      <a:prstClr val="white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97" name="Freeform 96"/>
                <p:cNvSpPr>
                  <a:spLocks noEditPoints="1"/>
                </p:cNvSpPr>
                <p:nvPr/>
              </p:nvSpPr>
              <p:spPr bwMode="auto">
                <a:xfrm>
                  <a:off x="656520" y="250031"/>
                  <a:ext cx="780730" cy="84203"/>
                </a:xfrm>
                <a:custGeom>
                  <a:avLst/>
                  <a:gdLst/>
                  <a:ahLst/>
                  <a:cxnLst>
                    <a:cxn ang="0">
                      <a:pos x="5506" y="10"/>
                    </a:cxn>
                    <a:cxn ang="0">
                      <a:pos x="5169" y="544"/>
                    </a:cxn>
                    <a:cxn ang="0">
                      <a:pos x="5029" y="477"/>
                    </a:cxn>
                    <a:cxn ang="0">
                      <a:pos x="4982" y="270"/>
                    </a:cxn>
                    <a:cxn ang="0">
                      <a:pos x="5063" y="133"/>
                    </a:cxn>
                    <a:cxn ang="0">
                      <a:pos x="5293" y="109"/>
                    </a:cxn>
                    <a:cxn ang="0">
                      <a:pos x="5122" y="6"/>
                    </a:cxn>
                    <a:cxn ang="0">
                      <a:pos x="4924" y="122"/>
                    </a:cxn>
                    <a:cxn ang="0">
                      <a:pos x="4861" y="362"/>
                    </a:cxn>
                    <a:cxn ang="0">
                      <a:pos x="4955" y="565"/>
                    </a:cxn>
                    <a:cxn ang="0">
                      <a:pos x="5175" y="641"/>
                    </a:cxn>
                    <a:cxn ang="0">
                      <a:pos x="4373" y="269"/>
                    </a:cxn>
                    <a:cxn ang="0">
                      <a:pos x="4761" y="631"/>
                    </a:cxn>
                    <a:cxn ang="0">
                      <a:pos x="4630" y="407"/>
                    </a:cxn>
                    <a:cxn ang="0">
                      <a:pos x="3905" y="100"/>
                    </a:cxn>
                    <a:cxn ang="0">
                      <a:pos x="3809" y="456"/>
                    </a:cxn>
                    <a:cxn ang="0">
                      <a:pos x="3020" y="10"/>
                    </a:cxn>
                    <a:cxn ang="0">
                      <a:pos x="2324" y="528"/>
                    </a:cxn>
                    <a:cxn ang="0">
                      <a:pos x="2455" y="633"/>
                    </a:cxn>
                    <a:cxn ang="0">
                      <a:pos x="2663" y="610"/>
                    </a:cxn>
                    <a:cxn ang="0">
                      <a:pos x="2767" y="461"/>
                    </a:cxn>
                    <a:cxn ang="0">
                      <a:pos x="2644" y="481"/>
                    </a:cxn>
                    <a:cxn ang="0">
                      <a:pos x="2470" y="533"/>
                    </a:cxn>
                    <a:cxn ang="0">
                      <a:pos x="1803" y="609"/>
                    </a:cxn>
                    <a:cxn ang="0">
                      <a:pos x="2082" y="617"/>
                    </a:cxn>
                    <a:cxn ang="0">
                      <a:pos x="2191" y="472"/>
                    </a:cxn>
                    <a:cxn ang="0">
                      <a:pos x="2070" y="286"/>
                    </a:cxn>
                    <a:cxn ang="0">
                      <a:pos x="1914" y="177"/>
                    </a:cxn>
                    <a:cxn ang="0">
                      <a:pos x="1991" y="95"/>
                    </a:cxn>
                    <a:cxn ang="0">
                      <a:pos x="2106" y="9"/>
                    </a:cxn>
                    <a:cxn ang="0">
                      <a:pos x="1823" y="93"/>
                    </a:cxn>
                    <a:cxn ang="0">
                      <a:pos x="1869" y="310"/>
                    </a:cxn>
                    <a:cxn ang="0">
                      <a:pos x="2067" y="423"/>
                    </a:cxn>
                    <a:cxn ang="0">
                      <a:pos x="2031" y="533"/>
                    </a:cxn>
                    <a:cxn ang="0">
                      <a:pos x="1789" y="601"/>
                    </a:cxn>
                    <a:cxn ang="0">
                      <a:pos x="1348" y="251"/>
                    </a:cxn>
                    <a:cxn ang="0">
                      <a:pos x="1587" y="422"/>
                    </a:cxn>
                    <a:cxn ang="0">
                      <a:pos x="1300" y="631"/>
                    </a:cxn>
                    <a:cxn ang="0">
                      <a:pos x="679" y="482"/>
                    </a:cxn>
                    <a:cxn ang="0">
                      <a:pos x="668" y="177"/>
                    </a:cxn>
                    <a:cxn ang="0">
                      <a:pos x="807" y="91"/>
                    </a:cxn>
                    <a:cxn ang="0">
                      <a:pos x="944" y="177"/>
                    </a:cxn>
                    <a:cxn ang="0">
                      <a:pos x="933" y="482"/>
                    </a:cxn>
                    <a:cxn ang="0">
                      <a:pos x="804" y="550"/>
                    </a:cxn>
                    <a:cxn ang="0">
                      <a:pos x="993" y="575"/>
                    </a:cxn>
                    <a:cxn ang="0">
                      <a:pos x="1094" y="370"/>
                    </a:cxn>
                    <a:cxn ang="0">
                      <a:pos x="1054" y="137"/>
                    </a:cxn>
                    <a:cxn ang="0">
                      <a:pos x="890" y="9"/>
                    </a:cxn>
                    <a:cxn ang="0">
                      <a:pos x="665" y="37"/>
                    </a:cxn>
                    <a:cxn ang="0">
                      <a:pos x="531" y="209"/>
                    </a:cxn>
                    <a:cxn ang="0">
                      <a:pos x="535" y="452"/>
                    </a:cxn>
                    <a:cxn ang="0">
                      <a:pos x="670" y="611"/>
                    </a:cxn>
                    <a:cxn ang="0">
                      <a:pos x="403" y="539"/>
                    </a:cxn>
                    <a:cxn ang="0">
                      <a:pos x="216" y="516"/>
                    </a:cxn>
                    <a:cxn ang="0">
                      <a:pos x="123" y="371"/>
                    </a:cxn>
                    <a:cxn ang="0">
                      <a:pos x="160" y="176"/>
                    </a:cxn>
                    <a:cxn ang="0">
                      <a:pos x="337" y="94"/>
                    </a:cxn>
                    <a:cxn ang="0">
                      <a:pos x="383" y="3"/>
                    </a:cxn>
                    <a:cxn ang="0">
                      <a:pos x="130" y="59"/>
                    </a:cxn>
                    <a:cxn ang="0">
                      <a:pos x="6" y="255"/>
                    </a:cxn>
                    <a:cxn ang="0">
                      <a:pos x="41" y="497"/>
                    </a:cxn>
                    <a:cxn ang="0">
                      <a:pos x="215" y="628"/>
                    </a:cxn>
                    <a:cxn ang="0">
                      <a:pos x="458" y="523"/>
                    </a:cxn>
                  </a:cxnLst>
                  <a:rect l="0" t="0" r="r" b="b"/>
                  <a:pathLst>
                    <a:path w="5893" h="641">
                      <a:moveTo>
                        <a:pt x="5686" y="631"/>
                      </a:moveTo>
                      <a:lnTo>
                        <a:pt x="5686" y="369"/>
                      </a:lnTo>
                      <a:lnTo>
                        <a:pt x="5893" y="10"/>
                      </a:lnTo>
                      <a:lnTo>
                        <a:pt x="5764" y="10"/>
                      </a:lnTo>
                      <a:lnTo>
                        <a:pt x="5690" y="169"/>
                      </a:lnTo>
                      <a:lnTo>
                        <a:pt x="5675" y="202"/>
                      </a:lnTo>
                      <a:lnTo>
                        <a:pt x="5661" y="232"/>
                      </a:lnTo>
                      <a:lnTo>
                        <a:pt x="5648" y="262"/>
                      </a:lnTo>
                      <a:lnTo>
                        <a:pt x="5636" y="292"/>
                      </a:lnTo>
                      <a:lnTo>
                        <a:pt x="5635" y="292"/>
                      </a:lnTo>
                      <a:lnTo>
                        <a:pt x="5621" y="261"/>
                      </a:lnTo>
                      <a:lnTo>
                        <a:pt x="5609" y="232"/>
                      </a:lnTo>
                      <a:lnTo>
                        <a:pt x="5596" y="202"/>
                      </a:lnTo>
                      <a:lnTo>
                        <a:pt x="5580" y="170"/>
                      </a:lnTo>
                      <a:lnTo>
                        <a:pt x="5506" y="10"/>
                      </a:lnTo>
                      <a:lnTo>
                        <a:pt x="5377" y="10"/>
                      </a:lnTo>
                      <a:lnTo>
                        <a:pt x="5573" y="372"/>
                      </a:lnTo>
                      <a:lnTo>
                        <a:pt x="5573" y="631"/>
                      </a:lnTo>
                      <a:lnTo>
                        <a:pt x="5686" y="631"/>
                      </a:lnTo>
                      <a:close/>
                      <a:moveTo>
                        <a:pt x="5318" y="523"/>
                      </a:moveTo>
                      <a:lnTo>
                        <a:pt x="5306" y="528"/>
                      </a:lnTo>
                      <a:lnTo>
                        <a:pt x="5293" y="532"/>
                      </a:lnTo>
                      <a:lnTo>
                        <a:pt x="5277" y="536"/>
                      </a:lnTo>
                      <a:lnTo>
                        <a:pt x="5262" y="539"/>
                      </a:lnTo>
                      <a:lnTo>
                        <a:pt x="5245" y="542"/>
                      </a:lnTo>
                      <a:lnTo>
                        <a:pt x="5229" y="544"/>
                      </a:lnTo>
                      <a:lnTo>
                        <a:pt x="5211" y="545"/>
                      </a:lnTo>
                      <a:lnTo>
                        <a:pt x="5194" y="545"/>
                      </a:lnTo>
                      <a:lnTo>
                        <a:pt x="5182" y="545"/>
                      </a:lnTo>
                      <a:lnTo>
                        <a:pt x="5169" y="544"/>
                      </a:lnTo>
                      <a:lnTo>
                        <a:pt x="5157" y="543"/>
                      </a:lnTo>
                      <a:lnTo>
                        <a:pt x="5146" y="541"/>
                      </a:lnTo>
                      <a:lnTo>
                        <a:pt x="5134" y="539"/>
                      </a:lnTo>
                      <a:lnTo>
                        <a:pt x="5124" y="537"/>
                      </a:lnTo>
                      <a:lnTo>
                        <a:pt x="5113" y="534"/>
                      </a:lnTo>
                      <a:lnTo>
                        <a:pt x="5104" y="530"/>
                      </a:lnTo>
                      <a:lnTo>
                        <a:pt x="5093" y="526"/>
                      </a:lnTo>
                      <a:lnTo>
                        <a:pt x="5084" y="522"/>
                      </a:lnTo>
                      <a:lnTo>
                        <a:pt x="5075" y="516"/>
                      </a:lnTo>
                      <a:lnTo>
                        <a:pt x="5067" y="511"/>
                      </a:lnTo>
                      <a:lnTo>
                        <a:pt x="5057" y="505"/>
                      </a:lnTo>
                      <a:lnTo>
                        <a:pt x="5050" y="499"/>
                      </a:lnTo>
                      <a:lnTo>
                        <a:pt x="5042" y="492"/>
                      </a:lnTo>
                      <a:lnTo>
                        <a:pt x="5036" y="486"/>
                      </a:lnTo>
                      <a:lnTo>
                        <a:pt x="5029" y="477"/>
                      </a:lnTo>
                      <a:lnTo>
                        <a:pt x="5022" y="470"/>
                      </a:lnTo>
                      <a:lnTo>
                        <a:pt x="5016" y="462"/>
                      </a:lnTo>
                      <a:lnTo>
                        <a:pt x="5011" y="453"/>
                      </a:lnTo>
                      <a:lnTo>
                        <a:pt x="5006" y="443"/>
                      </a:lnTo>
                      <a:lnTo>
                        <a:pt x="5001" y="434"/>
                      </a:lnTo>
                      <a:lnTo>
                        <a:pt x="4997" y="425"/>
                      </a:lnTo>
                      <a:lnTo>
                        <a:pt x="4993" y="415"/>
                      </a:lnTo>
                      <a:lnTo>
                        <a:pt x="4986" y="393"/>
                      </a:lnTo>
                      <a:lnTo>
                        <a:pt x="4982" y="371"/>
                      </a:lnTo>
                      <a:lnTo>
                        <a:pt x="4979" y="347"/>
                      </a:lnTo>
                      <a:lnTo>
                        <a:pt x="4978" y="322"/>
                      </a:lnTo>
                      <a:lnTo>
                        <a:pt x="4979" y="309"/>
                      </a:lnTo>
                      <a:lnTo>
                        <a:pt x="4979" y="295"/>
                      </a:lnTo>
                      <a:lnTo>
                        <a:pt x="4981" y="282"/>
                      </a:lnTo>
                      <a:lnTo>
                        <a:pt x="4982" y="270"/>
                      </a:lnTo>
                      <a:lnTo>
                        <a:pt x="4985" y="257"/>
                      </a:lnTo>
                      <a:lnTo>
                        <a:pt x="4987" y="246"/>
                      </a:lnTo>
                      <a:lnTo>
                        <a:pt x="4991" y="235"/>
                      </a:lnTo>
                      <a:lnTo>
                        <a:pt x="4995" y="223"/>
                      </a:lnTo>
                      <a:lnTo>
                        <a:pt x="4999" y="213"/>
                      </a:lnTo>
                      <a:lnTo>
                        <a:pt x="5004" y="203"/>
                      </a:lnTo>
                      <a:lnTo>
                        <a:pt x="5008" y="193"/>
                      </a:lnTo>
                      <a:lnTo>
                        <a:pt x="5014" y="184"/>
                      </a:lnTo>
                      <a:lnTo>
                        <a:pt x="5019" y="176"/>
                      </a:lnTo>
                      <a:lnTo>
                        <a:pt x="5026" y="168"/>
                      </a:lnTo>
                      <a:lnTo>
                        <a:pt x="5033" y="159"/>
                      </a:lnTo>
                      <a:lnTo>
                        <a:pt x="5040" y="152"/>
                      </a:lnTo>
                      <a:lnTo>
                        <a:pt x="5047" y="145"/>
                      </a:lnTo>
                      <a:lnTo>
                        <a:pt x="5055" y="139"/>
                      </a:lnTo>
                      <a:lnTo>
                        <a:pt x="5063" y="133"/>
                      </a:lnTo>
                      <a:lnTo>
                        <a:pt x="5072" y="127"/>
                      </a:lnTo>
                      <a:lnTo>
                        <a:pt x="5080" y="121"/>
                      </a:lnTo>
                      <a:lnTo>
                        <a:pt x="5089" y="117"/>
                      </a:lnTo>
                      <a:lnTo>
                        <a:pt x="5098" y="112"/>
                      </a:lnTo>
                      <a:lnTo>
                        <a:pt x="5109" y="109"/>
                      </a:lnTo>
                      <a:lnTo>
                        <a:pt x="5129" y="102"/>
                      </a:lnTo>
                      <a:lnTo>
                        <a:pt x="5150" y="98"/>
                      </a:lnTo>
                      <a:lnTo>
                        <a:pt x="5172" y="95"/>
                      </a:lnTo>
                      <a:lnTo>
                        <a:pt x="5196" y="94"/>
                      </a:lnTo>
                      <a:lnTo>
                        <a:pt x="5215" y="95"/>
                      </a:lnTo>
                      <a:lnTo>
                        <a:pt x="5232" y="96"/>
                      </a:lnTo>
                      <a:lnTo>
                        <a:pt x="5248" y="98"/>
                      </a:lnTo>
                      <a:lnTo>
                        <a:pt x="5264" y="101"/>
                      </a:lnTo>
                      <a:lnTo>
                        <a:pt x="5279" y="105"/>
                      </a:lnTo>
                      <a:lnTo>
                        <a:pt x="5293" y="109"/>
                      </a:lnTo>
                      <a:lnTo>
                        <a:pt x="5305" y="113"/>
                      </a:lnTo>
                      <a:lnTo>
                        <a:pt x="5316" y="118"/>
                      </a:lnTo>
                      <a:lnTo>
                        <a:pt x="5341" y="28"/>
                      </a:lnTo>
                      <a:lnTo>
                        <a:pt x="5332" y="24"/>
                      </a:lnTo>
                      <a:lnTo>
                        <a:pt x="5318" y="19"/>
                      </a:lnTo>
                      <a:lnTo>
                        <a:pt x="5303" y="13"/>
                      </a:lnTo>
                      <a:lnTo>
                        <a:pt x="5285" y="9"/>
                      </a:lnTo>
                      <a:lnTo>
                        <a:pt x="5265" y="6"/>
                      </a:lnTo>
                      <a:lnTo>
                        <a:pt x="5242" y="3"/>
                      </a:lnTo>
                      <a:lnTo>
                        <a:pt x="5218" y="1"/>
                      </a:lnTo>
                      <a:lnTo>
                        <a:pt x="5191" y="0"/>
                      </a:lnTo>
                      <a:lnTo>
                        <a:pt x="5173" y="1"/>
                      </a:lnTo>
                      <a:lnTo>
                        <a:pt x="5156" y="2"/>
                      </a:lnTo>
                      <a:lnTo>
                        <a:pt x="5139" y="4"/>
                      </a:lnTo>
                      <a:lnTo>
                        <a:pt x="5122" y="6"/>
                      </a:lnTo>
                      <a:lnTo>
                        <a:pt x="5106" y="9"/>
                      </a:lnTo>
                      <a:lnTo>
                        <a:pt x="5090" y="13"/>
                      </a:lnTo>
                      <a:lnTo>
                        <a:pt x="5075" y="17"/>
                      </a:lnTo>
                      <a:lnTo>
                        <a:pt x="5059" y="23"/>
                      </a:lnTo>
                      <a:lnTo>
                        <a:pt x="5045" y="29"/>
                      </a:lnTo>
                      <a:lnTo>
                        <a:pt x="5031" y="35"/>
                      </a:lnTo>
                      <a:lnTo>
                        <a:pt x="5016" y="42"/>
                      </a:lnTo>
                      <a:lnTo>
                        <a:pt x="5003" y="50"/>
                      </a:lnTo>
                      <a:lnTo>
                        <a:pt x="4989" y="59"/>
                      </a:lnTo>
                      <a:lnTo>
                        <a:pt x="4977" y="68"/>
                      </a:lnTo>
                      <a:lnTo>
                        <a:pt x="4966" y="77"/>
                      </a:lnTo>
                      <a:lnTo>
                        <a:pt x="4955" y="87"/>
                      </a:lnTo>
                      <a:lnTo>
                        <a:pt x="4943" y="99"/>
                      </a:lnTo>
                      <a:lnTo>
                        <a:pt x="4933" y="110"/>
                      </a:lnTo>
                      <a:lnTo>
                        <a:pt x="4924" y="122"/>
                      </a:lnTo>
                      <a:lnTo>
                        <a:pt x="4914" y="135"/>
                      </a:lnTo>
                      <a:lnTo>
                        <a:pt x="4906" y="148"/>
                      </a:lnTo>
                      <a:lnTo>
                        <a:pt x="4898" y="162"/>
                      </a:lnTo>
                      <a:lnTo>
                        <a:pt x="4891" y="176"/>
                      </a:lnTo>
                      <a:lnTo>
                        <a:pt x="4885" y="190"/>
                      </a:lnTo>
                      <a:lnTo>
                        <a:pt x="4879" y="206"/>
                      </a:lnTo>
                      <a:lnTo>
                        <a:pt x="4873" y="222"/>
                      </a:lnTo>
                      <a:lnTo>
                        <a:pt x="4869" y="239"/>
                      </a:lnTo>
                      <a:lnTo>
                        <a:pt x="4866" y="255"/>
                      </a:lnTo>
                      <a:lnTo>
                        <a:pt x="4863" y="273"/>
                      </a:lnTo>
                      <a:lnTo>
                        <a:pt x="4861" y="290"/>
                      </a:lnTo>
                      <a:lnTo>
                        <a:pt x="4860" y="309"/>
                      </a:lnTo>
                      <a:lnTo>
                        <a:pt x="4859" y="328"/>
                      </a:lnTo>
                      <a:lnTo>
                        <a:pt x="4860" y="346"/>
                      </a:lnTo>
                      <a:lnTo>
                        <a:pt x="4861" y="362"/>
                      </a:lnTo>
                      <a:lnTo>
                        <a:pt x="4862" y="380"/>
                      </a:lnTo>
                      <a:lnTo>
                        <a:pt x="4865" y="395"/>
                      </a:lnTo>
                      <a:lnTo>
                        <a:pt x="4868" y="412"/>
                      </a:lnTo>
                      <a:lnTo>
                        <a:pt x="4871" y="427"/>
                      </a:lnTo>
                      <a:lnTo>
                        <a:pt x="4876" y="441"/>
                      </a:lnTo>
                      <a:lnTo>
                        <a:pt x="4881" y="457"/>
                      </a:lnTo>
                      <a:lnTo>
                        <a:pt x="4887" y="470"/>
                      </a:lnTo>
                      <a:lnTo>
                        <a:pt x="4893" y="484"/>
                      </a:lnTo>
                      <a:lnTo>
                        <a:pt x="4900" y="497"/>
                      </a:lnTo>
                      <a:lnTo>
                        <a:pt x="4907" y="509"/>
                      </a:lnTo>
                      <a:lnTo>
                        <a:pt x="4915" y="522"/>
                      </a:lnTo>
                      <a:lnTo>
                        <a:pt x="4925" y="534"/>
                      </a:lnTo>
                      <a:lnTo>
                        <a:pt x="4934" y="544"/>
                      </a:lnTo>
                      <a:lnTo>
                        <a:pt x="4943" y="555"/>
                      </a:lnTo>
                      <a:lnTo>
                        <a:pt x="4955" y="565"/>
                      </a:lnTo>
                      <a:lnTo>
                        <a:pt x="4965" y="574"/>
                      </a:lnTo>
                      <a:lnTo>
                        <a:pt x="4977" y="583"/>
                      </a:lnTo>
                      <a:lnTo>
                        <a:pt x="4989" y="592"/>
                      </a:lnTo>
                      <a:lnTo>
                        <a:pt x="5002" y="599"/>
                      </a:lnTo>
                      <a:lnTo>
                        <a:pt x="5015" y="606"/>
                      </a:lnTo>
                      <a:lnTo>
                        <a:pt x="5029" y="612"/>
                      </a:lnTo>
                      <a:lnTo>
                        <a:pt x="5043" y="618"/>
                      </a:lnTo>
                      <a:lnTo>
                        <a:pt x="5058" y="623"/>
                      </a:lnTo>
                      <a:lnTo>
                        <a:pt x="5074" y="628"/>
                      </a:lnTo>
                      <a:lnTo>
                        <a:pt x="5089" y="632"/>
                      </a:lnTo>
                      <a:lnTo>
                        <a:pt x="5106" y="635"/>
                      </a:lnTo>
                      <a:lnTo>
                        <a:pt x="5122" y="637"/>
                      </a:lnTo>
                      <a:lnTo>
                        <a:pt x="5139" y="639"/>
                      </a:lnTo>
                      <a:lnTo>
                        <a:pt x="5158" y="640"/>
                      </a:lnTo>
                      <a:lnTo>
                        <a:pt x="5175" y="641"/>
                      </a:lnTo>
                      <a:lnTo>
                        <a:pt x="5203" y="640"/>
                      </a:lnTo>
                      <a:lnTo>
                        <a:pt x="5229" y="638"/>
                      </a:lnTo>
                      <a:lnTo>
                        <a:pt x="5253" y="635"/>
                      </a:lnTo>
                      <a:lnTo>
                        <a:pt x="5274" y="632"/>
                      </a:lnTo>
                      <a:lnTo>
                        <a:pt x="5294" y="628"/>
                      </a:lnTo>
                      <a:lnTo>
                        <a:pt x="5310" y="622"/>
                      </a:lnTo>
                      <a:lnTo>
                        <a:pt x="5324" y="617"/>
                      </a:lnTo>
                      <a:lnTo>
                        <a:pt x="5337" y="612"/>
                      </a:lnTo>
                      <a:lnTo>
                        <a:pt x="5318" y="523"/>
                      </a:lnTo>
                      <a:close/>
                      <a:moveTo>
                        <a:pt x="4374" y="631"/>
                      </a:moveTo>
                      <a:lnTo>
                        <a:pt x="4374" y="408"/>
                      </a:lnTo>
                      <a:lnTo>
                        <a:pt x="4374" y="371"/>
                      </a:lnTo>
                      <a:lnTo>
                        <a:pt x="4374" y="335"/>
                      </a:lnTo>
                      <a:lnTo>
                        <a:pt x="4374" y="301"/>
                      </a:lnTo>
                      <a:lnTo>
                        <a:pt x="4373" y="269"/>
                      </a:lnTo>
                      <a:lnTo>
                        <a:pt x="4372" y="237"/>
                      </a:lnTo>
                      <a:lnTo>
                        <a:pt x="4371" y="205"/>
                      </a:lnTo>
                      <a:lnTo>
                        <a:pt x="4370" y="175"/>
                      </a:lnTo>
                      <a:lnTo>
                        <a:pt x="4369" y="144"/>
                      </a:lnTo>
                      <a:lnTo>
                        <a:pt x="4371" y="144"/>
                      </a:lnTo>
                      <a:lnTo>
                        <a:pt x="4383" y="170"/>
                      </a:lnTo>
                      <a:lnTo>
                        <a:pt x="4396" y="198"/>
                      </a:lnTo>
                      <a:lnTo>
                        <a:pt x="4410" y="224"/>
                      </a:lnTo>
                      <a:lnTo>
                        <a:pt x="4423" y="251"/>
                      </a:lnTo>
                      <a:lnTo>
                        <a:pt x="4438" y="279"/>
                      </a:lnTo>
                      <a:lnTo>
                        <a:pt x="4453" y="306"/>
                      </a:lnTo>
                      <a:lnTo>
                        <a:pt x="4468" y="332"/>
                      </a:lnTo>
                      <a:lnTo>
                        <a:pt x="4483" y="358"/>
                      </a:lnTo>
                      <a:lnTo>
                        <a:pt x="4644" y="631"/>
                      </a:lnTo>
                      <a:lnTo>
                        <a:pt x="4761" y="631"/>
                      </a:lnTo>
                      <a:lnTo>
                        <a:pt x="4761" y="10"/>
                      </a:lnTo>
                      <a:lnTo>
                        <a:pt x="4657" y="10"/>
                      </a:lnTo>
                      <a:lnTo>
                        <a:pt x="4657" y="226"/>
                      </a:lnTo>
                      <a:lnTo>
                        <a:pt x="4657" y="261"/>
                      </a:lnTo>
                      <a:lnTo>
                        <a:pt x="4658" y="295"/>
                      </a:lnTo>
                      <a:lnTo>
                        <a:pt x="4658" y="328"/>
                      </a:lnTo>
                      <a:lnTo>
                        <a:pt x="4659" y="360"/>
                      </a:lnTo>
                      <a:lnTo>
                        <a:pt x="4661" y="391"/>
                      </a:lnTo>
                      <a:lnTo>
                        <a:pt x="4662" y="422"/>
                      </a:lnTo>
                      <a:lnTo>
                        <a:pt x="4665" y="453"/>
                      </a:lnTo>
                      <a:lnTo>
                        <a:pt x="4667" y="484"/>
                      </a:lnTo>
                      <a:lnTo>
                        <a:pt x="4665" y="485"/>
                      </a:lnTo>
                      <a:lnTo>
                        <a:pt x="4653" y="459"/>
                      </a:lnTo>
                      <a:lnTo>
                        <a:pt x="4642" y="433"/>
                      </a:lnTo>
                      <a:lnTo>
                        <a:pt x="4630" y="407"/>
                      </a:lnTo>
                      <a:lnTo>
                        <a:pt x="4616" y="381"/>
                      </a:lnTo>
                      <a:lnTo>
                        <a:pt x="4603" y="355"/>
                      </a:lnTo>
                      <a:lnTo>
                        <a:pt x="4589" y="328"/>
                      </a:lnTo>
                      <a:lnTo>
                        <a:pt x="4574" y="302"/>
                      </a:lnTo>
                      <a:lnTo>
                        <a:pt x="4559" y="277"/>
                      </a:lnTo>
                      <a:lnTo>
                        <a:pt x="4399" y="10"/>
                      </a:lnTo>
                      <a:lnTo>
                        <a:pt x="4270" y="10"/>
                      </a:lnTo>
                      <a:lnTo>
                        <a:pt x="4270" y="631"/>
                      </a:lnTo>
                      <a:lnTo>
                        <a:pt x="4374" y="631"/>
                      </a:lnTo>
                      <a:close/>
                      <a:moveTo>
                        <a:pt x="3827" y="369"/>
                      </a:moveTo>
                      <a:lnTo>
                        <a:pt x="3876" y="216"/>
                      </a:lnTo>
                      <a:lnTo>
                        <a:pt x="3884" y="187"/>
                      </a:lnTo>
                      <a:lnTo>
                        <a:pt x="3891" y="158"/>
                      </a:lnTo>
                      <a:lnTo>
                        <a:pt x="3898" y="129"/>
                      </a:lnTo>
                      <a:lnTo>
                        <a:pt x="3905" y="100"/>
                      </a:lnTo>
                      <a:lnTo>
                        <a:pt x="3908" y="100"/>
                      </a:lnTo>
                      <a:lnTo>
                        <a:pt x="3915" y="128"/>
                      </a:lnTo>
                      <a:lnTo>
                        <a:pt x="3922" y="157"/>
                      </a:lnTo>
                      <a:lnTo>
                        <a:pt x="3930" y="187"/>
                      </a:lnTo>
                      <a:lnTo>
                        <a:pt x="3938" y="217"/>
                      </a:lnTo>
                      <a:lnTo>
                        <a:pt x="3988" y="369"/>
                      </a:lnTo>
                      <a:lnTo>
                        <a:pt x="3827" y="369"/>
                      </a:lnTo>
                      <a:close/>
                      <a:moveTo>
                        <a:pt x="4006" y="456"/>
                      </a:moveTo>
                      <a:lnTo>
                        <a:pt x="4063" y="631"/>
                      </a:lnTo>
                      <a:lnTo>
                        <a:pt x="4184" y="631"/>
                      </a:lnTo>
                      <a:lnTo>
                        <a:pt x="3983" y="10"/>
                      </a:lnTo>
                      <a:lnTo>
                        <a:pt x="3839" y="10"/>
                      </a:lnTo>
                      <a:lnTo>
                        <a:pt x="3639" y="631"/>
                      </a:lnTo>
                      <a:lnTo>
                        <a:pt x="3756" y="631"/>
                      </a:lnTo>
                      <a:lnTo>
                        <a:pt x="3809" y="456"/>
                      </a:lnTo>
                      <a:lnTo>
                        <a:pt x="4006" y="456"/>
                      </a:lnTo>
                      <a:close/>
                      <a:moveTo>
                        <a:pt x="3389" y="631"/>
                      </a:moveTo>
                      <a:lnTo>
                        <a:pt x="3502" y="631"/>
                      </a:lnTo>
                      <a:lnTo>
                        <a:pt x="3502" y="105"/>
                      </a:lnTo>
                      <a:lnTo>
                        <a:pt x="3680" y="105"/>
                      </a:lnTo>
                      <a:lnTo>
                        <a:pt x="3680" y="10"/>
                      </a:lnTo>
                      <a:lnTo>
                        <a:pt x="3211" y="10"/>
                      </a:lnTo>
                      <a:lnTo>
                        <a:pt x="3211" y="105"/>
                      </a:lnTo>
                      <a:lnTo>
                        <a:pt x="3389" y="105"/>
                      </a:lnTo>
                      <a:lnTo>
                        <a:pt x="3389" y="631"/>
                      </a:lnTo>
                      <a:close/>
                      <a:moveTo>
                        <a:pt x="2906" y="631"/>
                      </a:moveTo>
                      <a:lnTo>
                        <a:pt x="3275" y="631"/>
                      </a:lnTo>
                      <a:lnTo>
                        <a:pt x="3275" y="536"/>
                      </a:lnTo>
                      <a:lnTo>
                        <a:pt x="3020" y="536"/>
                      </a:lnTo>
                      <a:lnTo>
                        <a:pt x="3020" y="10"/>
                      </a:lnTo>
                      <a:lnTo>
                        <a:pt x="2906" y="10"/>
                      </a:lnTo>
                      <a:lnTo>
                        <a:pt x="2906" y="631"/>
                      </a:lnTo>
                      <a:close/>
                      <a:moveTo>
                        <a:pt x="2293" y="10"/>
                      </a:moveTo>
                      <a:lnTo>
                        <a:pt x="2293" y="365"/>
                      </a:lnTo>
                      <a:lnTo>
                        <a:pt x="2293" y="383"/>
                      </a:lnTo>
                      <a:lnTo>
                        <a:pt x="2294" y="400"/>
                      </a:lnTo>
                      <a:lnTo>
                        <a:pt x="2295" y="417"/>
                      </a:lnTo>
                      <a:lnTo>
                        <a:pt x="2297" y="433"/>
                      </a:lnTo>
                      <a:lnTo>
                        <a:pt x="2299" y="449"/>
                      </a:lnTo>
                      <a:lnTo>
                        <a:pt x="2303" y="463"/>
                      </a:lnTo>
                      <a:lnTo>
                        <a:pt x="2306" y="477"/>
                      </a:lnTo>
                      <a:lnTo>
                        <a:pt x="2310" y="491"/>
                      </a:lnTo>
                      <a:lnTo>
                        <a:pt x="2314" y="503"/>
                      </a:lnTo>
                      <a:lnTo>
                        <a:pt x="2319" y="515"/>
                      </a:lnTo>
                      <a:lnTo>
                        <a:pt x="2324" y="528"/>
                      </a:lnTo>
                      <a:lnTo>
                        <a:pt x="2330" y="538"/>
                      </a:lnTo>
                      <a:lnTo>
                        <a:pt x="2336" y="548"/>
                      </a:lnTo>
                      <a:lnTo>
                        <a:pt x="2343" y="559"/>
                      </a:lnTo>
                      <a:lnTo>
                        <a:pt x="2350" y="568"/>
                      </a:lnTo>
                      <a:lnTo>
                        <a:pt x="2357" y="576"/>
                      </a:lnTo>
                      <a:lnTo>
                        <a:pt x="2365" y="584"/>
                      </a:lnTo>
                      <a:lnTo>
                        <a:pt x="2373" y="592"/>
                      </a:lnTo>
                      <a:lnTo>
                        <a:pt x="2383" y="599"/>
                      </a:lnTo>
                      <a:lnTo>
                        <a:pt x="2392" y="605"/>
                      </a:lnTo>
                      <a:lnTo>
                        <a:pt x="2401" y="611"/>
                      </a:lnTo>
                      <a:lnTo>
                        <a:pt x="2411" y="616"/>
                      </a:lnTo>
                      <a:lnTo>
                        <a:pt x="2422" y="621"/>
                      </a:lnTo>
                      <a:lnTo>
                        <a:pt x="2432" y="625"/>
                      </a:lnTo>
                      <a:lnTo>
                        <a:pt x="2443" y="629"/>
                      </a:lnTo>
                      <a:lnTo>
                        <a:pt x="2455" y="633"/>
                      </a:lnTo>
                      <a:lnTo>
                        <a:pt x="2466" y="635"/>
                      </a:lnTo>
                      <a:lnTo>
                        <a:pt x="2478" y="637"/>
                      </a:lnTo>
                      <a:lnTo>
                        <a:pt x="2503" y="640"/>
                      </a:lnTo>
                      <a:lnTo>
                        <a:pt x="2530" y="641"/>
                      </a:lnTo>
                      <a:lnTo>
                        <a:pt x="2543" y="641"/>
                      </a:lnTo>
                      <a:lnTo>
                        <a:pt x="2556" y="640"/>
                      </a:lnTo>
                      <a:lnTo>
                        <a:pt x="2570" y="639"/>
                      </a:lnTo>
                      <a:lnTo>
                        <a:pt x="2583" y="637"/>
                      </a:lnTo>
                      <a:lnTo>
                        <a:pt x="2595" y="635"/>
                      </a:lnTo>
                      <a:lnTo>
                        <a:pt x="2608" y="632"/>
                      </a:lnTo>
                      <a:lnTo>
                        <a:pt x="2619" y="629"/>
                      </a:lnTo>
                      <a:lnTo>
                        <a:pt x="2631" y="624"/>
                      </a:lnTo>
                      <a:lnTo>
                        <a:pt x="2643" y="620"/>
                      </a:lnTo>
                      <a:lnTo>
                        <a:pt x="2653" y="615"/>
                      </a:lnTo>
                      <a:lnTo>
                        <a:pt x="2663" y="610"/>
                      </a:lnTo>
                      <a:lnTo>
                        <a:pt x="2673" y="604"/>
                      </a:lnTo>
                      <a:lnTo>
                        <a:pt x="2683" y="598"/>
                      </a:lnTo>
                      <a:lnTo>
                        <a:pt x="2692" y="591"/>
                      </a:lnTo>
                      <a:lnTo>
                        <a:pt x="2701" y="582"/>
                      </a:lnTo>
                      <a:lnTo>
                        <a:pt x="2709" y="574"/>
                      </a:lnTo>
                      <a:lnTo>
                        <a:pt x="2718" y="566"/>
                      </a:lnTo>
                      <a:lnTo>
                        <a:pt x="2725" y="557"/>
                      </a:lnTo>
                      <a:lnTo>
                        <a:pt x="2732" y="546"/>
                      </a:lnTo>
                      <a:lnTo>
                        <a:pt x="2738" y="536"/>
                      </a:lnTo>
                      <a:lnTo>
                        <a:pt x="2744" y="525"/>
                      </a:lnTo>
                      <a:lnTo>
                        <a:pt x="2750" y="513"/>
                      </a:lnTo>
                      <a:lnTo>
                        <a:pt x="2755" y="501"/>
                      </a:lnTo>
                      <a:lnTo>
                        <a:pt x="2760" y="489"/>
                      </a:lnTo>
                      <a:lnTo>
                        <a:pt x="2764" y="475"/>
                      </a:lnTo>
                      <a:lnTo>
                        <a:pt x="2767" y="461"/>
                      </a:lnTo>
                      <a:lnTo>
                        <a:pt x="2770" y="446"/>
                      </a:lnTo>
                      <a:lnTo>
                        <a:pt x="2772" y="431"/>
                      </a:lnTo>
                      <a:lnTo>
                        <a:pt x="2774" y="416"/>
                      </a:lnTo>
                      <a:lnTo>
                        <a:pt x="2776" y="399"/>
                      </a:lnTo>
                      <a:lnTo>
                        <a:pt x="2777" y="383"/>
                      </a:lnTo>
                      <a:lnTo>
                        <a:pt x="2777" y="364"/>
                      </a:lnTo>
                      <a:lnTo>
                        <a:pt x="2777" y="10"/>
                      </a:lnTo>
                      <a:lnTo>
                        <a:pt x="2664" y="10"/>
                      </a:lnTo>
                      <a:lnTo>
                        <a:pt x="2664" y="372"/>
                      </a:lnTo>
                      <a:lnTo>
                        <a:pt x="2663" y="394"/>
                      </a:lnTo>
                      <a:lnTo>
                        <a:pt x="2661" y="415"/>
                      </a:lnTo>
                      <a:lnTo>
                        <a:pt x="2659" y="433"/>
                      </a:lnTo>
                      <a:lnTo>
                        <a:pt x="2655" y="451"/>
                      </a:lnTo>
                      <a:lnTo>
                        <a:pt x="2650" y="467"/>
                      </a:lnTo>
                      <a:lnTo>
                        <a:pt x="2644" y="481"/>
                      </a:lnTo>
                      <a:lnTo>
                        <a:pt x="2638" y="495"/>
                      </a:lnTo>
                      <a:lnTo>
                        <a:pt x="2629" y="506"/>
                      </a:lnTo>
                      <a:lnTo>
                        <a:pt x="2620" y="516"/>
                      </a:lnTo>
                      <a:lnTo>
                        <a:pt x="2611" y="526"/>
                      </a:lnTo>
                      <a:lnTo>
                        <a:pt x="2600" y="533"/>
                      </a:lnTo>
                      <a:lnTo>
                        <a:pt x="2588" y="539"/>
                      </a:lnTo>
                      <a:lnTo>
                        <a:pt x="2576" y="544"/>
                      </a:lnTo>
                      <a:lnTo>
                        <a:pt x="2563" y="547"/>
                      </a:lnTo>
                      <a:lnTo>
                        <a:pt x="2548" y="549"/>
                      </a:lnTo>
                      <a:lnTo>
                        <a:pt x="2534" y="549"/>
                      </a:lnTo>
                      <a:lnTo>
                        <a:pt x="2519" y="549"/>
                      </a:lnTo>
                      <a:lnTo>
                        <a:pt x="2506" y="547"/>
                      </a:lnTo>
                      <a:lnTo>
                        <a:pt x="2493" y="543"/>
                      </a:lnTo>
                      <a:lnTo>
                        <a:pt x="2481" y="539"/>
                      </a:lnTo>
                      <a:lnTo>
                        <a:pt x="2470" y="533"/>
                      </a:lnTo>
                      <a:lnTo>
                        <a:pt x="2460" y="526"/>
                      </a:lnTo>
                      <a:lnTo>
                        <a:pt x="2449" y="516"/>
                      </a:lnTo>
                      <a:lnTo>
                        <a:pt x="2441" y="506"/>
                      </a:lnTo>
                      <a:lnTo>
                        <a:pt x="2433" y="495"/>
                      </a:lnTo>
                      <a:lnTo>
                        <a:pt x="2426" y="481"/>
                      </a:lnTo>
                      <a:lnTo>
                        <a:pt x="2421" y="467"/>
                      </a:lnTo>
                      <a:lnTo>
                        <a:pt x="2416" y="451"/>
                      </a:lnTo>
                      <a:lnTo>
                        <a:pt x="2411" y="433"/>
                      </a:lnTo>
                      <a:lnTo>
                        <a:pt x="2408" y="415"/>
                      </a:lnTo>
                      <a:lnTo>
                        <a:pt x="2406" y="394"/>
                      </a:lnTo>
                      <a:lnTo>
                        <a:pt x="2406" y="372"/>
                      </a:lnTo>
                      <a:lnTo>
                        <a:pt x="2406" y="10"/>
                      </a:lnTo>
                      <a:lnTo>
                        <a:pt x="2293" y="10"/>
                      </a:lnTo>
                      <a:close/>
                      <a:moveTo>
                        <a:pt x="1789" y="601"/>
                      </a:moveTo>
                      <a:lnTo>
                        <a:pt x="1803" y="609"/>
                      </a:lnTo>
                      <a:lnTo>
                        <a:pt x="1821" y="616"/>
                      </a:lnTo>
                      <a:lnTo>
                        <a:pt x="1840" y="622"/>
                      </a:lnTo>
                      <a:lnTo>
                        <a:pt x="1861" y="629"/>
                      </a:lnTo>
                      <a:lnTo>
                        <a:pt x="1883" y="634"/>
                      </a:lnTo>
                      <a:lnTo>
                        <a:pt x="1908" y="637"/>
                      </a:lnTo>
                      <a:lnTo>
                        <a:pt x="1932" y="640"/>
                      </a:lnTo>
                      <a:lnTo>
                        <a:pt x="1956" y="641"/>
                      </a:lnTo>
                      <a:lnTo>
                        <a:pt x="1986" y="640"/>
                      </a:lnTo>
                      <a:lnTo>
                        <a:pt x="2013" y="637"/>
                      </a:lnTo>
                      <a:lnTo>
                        <a:pt x="2025" y="635"/>
                      </a:lnTo>
                      <a:lnTo>
                        <a:pt x="2037" y="632"/>
                      </a:lnTo>
                      <a:lnTo>
                        <a:pt x="2050" y="629"/>
                      </a:lnTo>
                      <a:lnTo>
                        <a:pt x="2061" y="625"/>
                      </a:lnTo>
                      <a:lnTo>
                        <a:pt x="2071" y="621"/>
                      </a:lnTo>
                      <a:lnTo>
                        <a:pt x="2082" y="617"/>
                      </a:lnTo>
                      <a:lnTo>
                        <a:pt x="2092" y="613"/>
                      </a:lnTo>
                      <a:lnTo>
                        <a:pt x="2101" y="608"/>
                      </a:lnTo>
                      <a:lnTo>
                        <a:pt x="2110" y="603"/>
                      </a:lnTo>
                      <a:lnTo>
                        <a:pt x="2119" y="597"/>
                      </a:lnTo>
                      <a:lnTo>
                        <a:pt x="2127" y="591"/>
                      </a:lnTo>
                      <a:lnTo>
                        <a:pt x="2134" y="584"/>
                      </a:lnTo>
                      <a:lnTo>
                        <a:pt x="2141" y="578"/>
                      </a:lnTo>
                      <a:lnTo>
                        <a:pt x="2147" y="571"/>
                      </a:lnTo>
                      <a:lnTo>
                        <a:pt x="2154" y="564"/>
                      </a:lnTo>
                      <a:lnTo>
                        <a:pt x="2160" y="557"/>
                      </a:lnTo>
                      <a:lnTo>
                        <a:pt x="2170" y="541"/>
                      </a:lnTo>
                      <a:lnTo>
                        <a:pt x="2177" y="526"/>
                      </a:lnTo>
                      <a:lnTo>
                        <a:pt x="2183" y="508"/>
                      </a:lnTo>
                      <a:lnTo>
                        <a:pt x="2189" y="491"/>
                      </a:lnTo>
                      <a:lnTo>
                        <a:pt x="2191" y="472"/>
                      </a:lnTo>
                      <a:lnTo>
                        <a:pt x="2192" y="454"/>
                      </a:lnTo>
                      <a:lnTo>
                        <a:pt x="2192" y="437"/>
                      </a:lnTo>
                      <a:lnTo>
                        <a:pt x="2190" y="422"/>
                      </a:lnTo>
                      <a:lnTo>
                        <a:pt x="2186" y="407"/>
                      </a:lnTo>
                      <a:lnTo>
                        <a:pt x="2182" y="393"/>
                      </a:lnTo>
                      <a:lnTo>
                        <a:pt x="2176" y="380"/>
                      </a:lnTo>
                      <a:lnTo>
                        <a:pt x="2170" y="367"/>
                      </a:lnTo>
                      <a:lnTo>
                        <a:pt x="2162" y="355"/>
                      </a:lnTo>
                      <a:lnTo>
                        <a:pt x="2153" y="344"/>
                      </a:lnTo>
                      <a:lnTo>
                        <a:pt x="2142" y="332"/>
                      </a:lnTo>
                      <a:lnTo>
                        <a:pt x="2130" y="322"/>
                      </a:lnTo>
                      <a:lnTo>
                        <a:pt x="2117" y="313"/>
                      </a:lnTo>
                      <a:lnTo>
                        <a:pt x="2102" y="303"/>
                      </a:lnTo>
                      <a:lnTo>
                        <a:pt x="2087" y="294"/>
                      </a:lnTo>
                      <a:lnTo>
                        <a:pt x="2070" y="286"/>
                      </a:lnTo>
                      <a:lnTo>
                        <a:pt x="2052" y="278"/>
                      </a:lnTo>
                      <a:lnTo>
                        <a:pt x="2032" y="270"/>
                      </a:lnTo>
                      <a:lnTo>
                        <a:pt x="2004" y="258"/>
                      </a:lnTo>
                      <a:lnTo>
                        <a:pt x="1979" y="247"/>
                      </a:lnTo>
                      <a:lnTo>
                        <a:pt x="1969" y="242"/>
                      </a:lnTo>
                      <a:lnTo>
                        <a:pt x="1958" y="236"/>
                      </a:lnTo>
                      <a:lnTo>
                        <a:pt x="1950" y="230"/>
                      </a:lnTo>
                      <a:lnTo>
                        <a:pt x="1942" y="224"/>
                      </a:lnTo>
                      <a:lnTo>
                        <a:pt x="1936" y="219"/>
                      </a:lnTo>
                      <a:lnTo>
                        <a:pt x="1930" y="213"/>
                      </a:lnTo>
                      <a:lnTo>
                        <a:pt x="1924" y="206"/>
                      </a:lnTo>
                      <a:lnTo>
                        <a:pt x="1920" y="200"/>
                      </a:lnTo>
                      <a:lnTo>
                        <a:pt x="1917" y="192"/>
                      </a:lnTo>
                      <a:lnTo>
                        <a:pt x="1915" y="184"/>
                      </a:lnTo>
                      <a:lnTo>
                        <a:pt x="1914" y="177"/>
                      </a:lnTo>
                      <a:lnTo>
                        <a:pt x="1914" y="168"/>
                      </a:lnTo>
                      <a:lnTo>
                        <a:pt x="1914" y="162"/>
                      </a:lnTo>
                      <a:lnTo>
                        <a:pt x="1915" y="154"/>
                      </a:lnTo>
                      <a:lnTo>
                        <a:pt x="1917" y="147"/>
                      </a:lnTo>
                      <a:lnTo>
                        <a:pt x="1919" y="141"/>
                      </a:lnTo>
                      <a:lnTo>
                        <a:pt x="1923" y="135"/>
                      </a:lnTo>
                      <a:lnTo>
                        <a:pt x="1928" y="129"/>
                      </a:lnTo>
                      <a:lnTo>
                        <a:pt x="1933" y="122"/>
                      </a:lnTo>
                      <a:lnTo>
                        <a:pt x="1938" y="117"/>
                      </a:lnTo>
                      <a:lnTo>
                        <a:pt x="1945" y="112"/>
                      </a:lnTo>
                      <a:lnTo>
                        <a:pt x="1952" y="107"/>
                      </a:lnTo>
                      <a:lnTo>
                        <a:pt x="1960" y="103"/>
                      </a:lnTo>
                      <a:lnTo>
                        <a:pt x="1970" y="100"/>
                      </a:lnTo>
                      <a:lnTo>
                        <a:pt x="1980" y="97"/>
                      </a:lnTo>
                      <a:lnTo>
                        <a:pt x="1991" y="95"/>
                      </a:lnTo>
                      <a:lnTo>
                        <a:pt x="2004" y="94"/>
                      </a:lnTo>
                      <a:lnTo>
                        <a:pt x="2016" y="94"/>
                      </a:lnTo>
                      <a:lnTo>
                        <a:pt x="2037" y="94"/>
                      </a:lnTo>
                      <a:lnTo>
                        <a:pt x="2057" y="96"/>
                      </a:lnTo>
                      <a:lnTo>
                        <a:pt x="2075" y="100"/>
                      </a:lnTo>
                      <a:lnTo>
                        <a:pt x="2092" y="104"/>
                      </a:lnTo>
                      <a:lnTo>
                        <a:pt x="2106" y="108"/>
                      </a:lnTo>
                      <a:lnTo>
                        <a:pt x="2120" y="113"/>
                      </a:lnTo>
                      <a:lnTo>
                        <a:pt x="2131" y="118"/>
                      </a:lnTo>
                      <a:lnTo>
                        <a:pt x="2140" y="122"/>
                      </a:lnTo>
                      <a:lnTo>
                        <a:pt x="2167" y="31"/>
                      </a:lnTo>
                      <a:lnTo>
                        <a:pt x="2155" y="25"/>
                      </a:lnTo>
                      <a:lnTo>
                        <a:pt x="2139" y="20"/>
                      </a:lnTo>
                      <a:lnTo>
                        <a:pt x="2124" y="14"/>
                      </a:lnTo>
                      <a:lnTo>
                        <a:pt x="2106" y="9"/>
                      </a:lnTo>
                      <a:lnTo>
                        <a:pt x="2087" y="6"/>
                      </a:lnTo>
                      <a:lnTo>
                        <a:pt x="2065" y="3"/>
                      </a:lnTo>
                      <a:lnTo>
                        <a:pt x="2043" y="1"/>
                      </a:lnTo>
                      <a:lnTo>
                        <a:pt x="2019" y="0"/>
                      </a:lnTo>
                      <a:lnTo>
                        <a:pt x="1994" y="1"/>
                      </a:lnTo>
                      <a:lnTo>
                        <a:pt x="1971" y="4"/>
                      </a:lnTo>
                      <a:lnTo>
                        <a:pt x="1948" y="8"/>
                      </a:lnTo>
                      <a:lnTo>
                        <a:pt x="1928" y="14"/>
                      </a:lnTo>
                      <a:lnTo>
                        <a:pt x="1908" y="22"/>
                      </a:lnTo>
                      <a:lnTo>
                        <a:pt x="1890" y="30"/>
                      </a:lnTo>
                      <a:lnTo>
                        <a:pt x="1873" y="40"/>
                      </a:lnTo>
                      <a:lnTo>
                        <a:pt x="1859" y="51"/>
                      </a:lnTo>
                      <a:lnTo>
                        <a:pt x="1845" y="64"/>
                      </a:lnTo>
                      <a:lnTo>
                        <a:pt x="1833" y="77"/>
                      </a:lnTo>
                      <a:lnTo>
                        <a:pt x="1823" y="93"/>
                      </a:lnTo>
                      <a:lnTo>
                        <a:pt x="1815" y="108"/>
                      </a:lnTo>
                      <a:lnTo>
                        <a:pt x="1808" y="124"/>
                      </a:lnTo>
                      <a:lnTo>
                        <a:pt x="1803" y="142"/>
                      </a:lnTo>
                      <a:lnTo>
                        <a:pt x="1800" y="159"/>
                      </a:lnTo>
                      <a:lnTo>
                        <a:pt x="1799" y="179"/>
                      </a:lnTo>
                      <a:lnTo>
                        <a:pt x="1800" y="194"/>
                      </a:lnTo>
                      <a:lnTo>
                        <a:pt x="1802" y="211"/>
                      </a:lnTo>
                      <a:lnTo>
                        <a:pt x="1806" y="225"/>
                      </a:lnTo>
                      <a:lnTo>
                        <a:pt x="1811" y="240"/>
                      </a:lnTo>
                      <a:lnTo>
                        <a:pt x="1818" y="253"/>
                      </a:lnTo>
                      <a:lnTo>
                        <a:pt x="1825" y="265"/>
                      </a:lnTo>
                      <a:lnTo>
                        <a:pt x="1834" y="277"/>
                      </a:lnTo>
                      <a:lnTo>
                        <a:pt x="1844" y="288"/>
                      </a:lnTo>
                      <a:lnTo>
                        <a:pt x="1857" y="299"/>
                      </a:lnTo>
                      <a:lnTo>
                        <a:pt x="1869" y="310"/>
                      </a:lnTo>
                      <a:lnTo>
                        <a:pt x="1882" y="319"/>
                      </a:lnTo>
                      <a:lnTo>
                        <a:pt x="1898" y="328"/>
                      </a:lnTo>
                      <a:lnTo>
                        <a:pt x="1913" y="336"/>
                      </a:lnTo>
                      <a:lnTo>
                        <a:pt x="1931" y="345"/>
                      </a:lnTo>
                      <a:lnTo>
                        <a:pt x="1948" y="352"/>
                      </a:lnTo>
                      <a:lnTo>
                        <a:pt x="1967" y="359"/>
                      </a:lnTo>
                      <a:lnTo>
                        <a:pt x="1994" y="369"/>
                      </a:lnTo>
                      <a:lnTo>
                        <a:pt x="2017" y="381"/>
                      </a:lnTo>
                      <a:lnTo>
                        <a:pt x="2027" y="386"/>
                      </a:lnTo>
                      <a:lnTo>
                        <a:pt x="2036" y="392"/>
                      </a:lnTo>
                      <a:lnTo>
                        <a:pt x="2044" y="397"/>
                      </a:lnTo>
                      <a:lnTo>
                        <a:pt x="2051" y="403"/>
                      </a:lnTo>
                      <a:lnTo>
                        <a:pt x="2057" y="409"/>
                      </a:lnTo>
                      <a:lnTo>
                        <a:pt x="2062" y="417"/>
                      </a:lnTo>
                      <a:lnTo>
                        <a:pt x="2067" y="423"/>
                      </a:lnTo>
                      <a:lnTo>
                        <a:pt x="2070" y="430"/>
                      </a:lnTo>
                      <a:lnTo>
                        <a:pt x="2073" y="437"/>
                      </a:lnTo>
                      <a:lnTo>
                        <a:pt x="2075" y="445"/>
                      </a:lnTo>
                      <a:lnTo>
                        <a:pt x="2077" y="454"/>
                      </a:lnTo>
                      <a:lnTo>
                        <a:pt x="2077" y="462"/>
                      </a:lnTo>
                      <a:lnTo>
                        <a:pt x="2077" y="471"/>
                      </a:lnTo>
                      <a:lnTo>
                        <a:pt x="2074" y="480"/>
                      </a:lnTo>
                      <a:lnTo>
                        <a:pt x="2072" y="489"/>
                      </a:lnTo>
                      <a:lnTo>
                        <a:pt x="2069" y="497"/>
                      </a:lnTo>
                      <a:lnTo>
                        <a:pt x="2065" y="504"/>
                      </a:lnTo>
                      <a:lnTo>
                        <a:pt x="2060" y="511"/>
                      </a:lnTo>
                      <a:lnTo>
                        <a:pt x="2054" y="517"/>
                      </a:lnTo>
                      <a:lnTo>
                        <a:pt x="2048" y="524"/>
                      </a:lnTo>
                      <a:lnTo>
                        <a:pt x="2040" y="529"/>
                      </a:lnTo>
                      <a:lnTo>
                        <a:pt x="2031" y="533"/>
                      </a:lnTo>
                      <a:lnTo>
                        <a:pt x="2022" y="537"/>
                      </a:lnTo>
                      <a:lnTo>
                        <a:pt x="2012" y="540"/>
                      </a:lnTo>
                      <a:lnTo>
                        <a:pt x="2002" y="543"/>
                      </a:lnTo>
                      <a:lnTo>
                        <a:pt x="1989" y="545"/>
                      </a:lnTo>
                      <a:lnTo>
                        <a:pt x="1977" y="546"/>
                      </a:lnTo>
                      <a:lnTo>
                        <a:pt x="1965" y="546"/>
                      </a:lnTo>
                      <a:lnTo>
                        <a:pt x="1943" y="546"/>
                      </a:lnTo>
                      <a:lnTo>
                        <a:pt x="1921" y="543"/>
                      </a:lnTo>
                      <a:lnTo>
                        <a:pt x="1901" y="540"/>
                      </a:lnTo>
                      <a:lnTo>
                        <a:pt x="1881" y="535"/>
                      </a:lnTo>
                      <a:lnTo>
                        <a:pt x="1863" y="529"/>
                      </a:lnTo>
                      <a:lnTo>
                        <a:pt x="1845" y="523"/>
                      </a:lnTo>
                      <a:lnTo>
                        <a:pt x="1829" y="514"/>
                      </a:lnTo>
                      <a:lnTo>
                        <a:pt x="1815" y="507"/>
                      </a:lnTo>
                      <a:lnTo>
                        <a:pt x="1789" y="601"/>
                      </a:lnTo>
                      <a:close/>
                      <a:moveTo>
                        <a:pt x="1300" y="631"/>
                      </a:moveTo>
                      <a:lnTo>
                        <a:pt x="1300" y="408"/>
                      </a:lnTo>
                      <a:lnTo>
                        <a:pt x="1300" y="371"/>
                      </a:lnTo>
                      <a:lnTo>
                        <a:pt x="1299" y="335"/>
                      </a:lnTo>
                      <a:lnTo>
                        <a:pt x="1299" y="301"/>
                      </a:lnTo>
                      <a:lnTo>
                        <a:pt x="1298" y="269"/>
                      </a:lnTo>
                      <a:lnTo>
                        <a:pt x="1298" y="237"/>
                      </a:lnTo>
                      <a:lnTo>
                        <a:pt x="1297" y="205"/>
                      </a:lnTo>
                      <a:lnTo>
                        <a:pt x="1295" y="175"/>
                      </a:lnTo>
                      <a:lnTo>
                        <a:pt x="1294" y="144"/>
                      </a:lnTo>
                      <a:lnTo>
                        <a:pt x="1297" y="144"/>
                      </a:lnTo>
                      <a:lnTo>
                        <a:pt x="1308" y="170"/>
                      </a:lnTo>
                      <a:lnTo>
                        <a:pt x="1321" y="198"/>
                      </a:lnTo>
                      <a:lnTo>
                        <a:pt x="1335" y="224"/>
                      </a:lnTo>
                      <a:lnTo>
                        <a:pt x="1348" y="251"/>
                      </a:lnTo>
                      <a:lnTo>
                        <a:pt x="1362" y="279"/>
                      </a:lnTo>
                      <a:lnTo>
                        <a:pt x="1378" y="306"/>
                      </a:lnTo>
                      <a:lnTo>
                        <a:pt x="1392" y="332"/>
                      </a:lnTo>
                      <a:lnTo>
                        <a:pt x="1408" y="358"/>
                      </a:lnTo>
                      <a:lnTo>
                        <a:pt x="1569" y="631"/>
                      </a:lnTo>
                      <a:lnTo>
                        <a:pt x="1686" y="631"/>
                      </a:lnTo>
                      <a:lnTo>
                        <a:pt x="1686" y="10"/>
                      </a:lnTo>
                      <a:lnTo>
                        <a:pt x="1582" y="10"/>
                      </a:lnTo>
                      <a:lnTo>
                        <a:pt x="1582" y="226"/>
                      </a:lnTo>
                      <a:lnTo>
                        <a:pt x="1582" y="261"/>
                      </a:lnTo>
                      <a:lnTo>
                        <a:pt x="1582" y="295"/>
                      </a:lnTo>
                      <a:lnTo>
                        <a:pt x="1583" y="328"/>
                      </a:lnTo>
                      <a:lnTo>
                        <a:pt x="1584" y="360"/>
                      </a:lnTo>
                      <a:lnTo>
                        <a:pt x="1585" y="391"/>
                      </a:lnTo>
                      <a:lnTo>
                        <a:pt x="1587" y="422"/>
                      </a:lnTo>
                      <a:lnTo>
                        <a:pt x="1589" y="453"/>
                      </a:lnTo>
                      <a:lnTo>
                        <a:pt x="1592" y="484"/>
                      </a:lnTo>
                      <a:lnTo>
                        <a:pt x="1589" y="485"/>
                      </a:lnTo>
                      <a:lnTo>
                        <a:pt x="1578" y="459"/>
                      </a:lnTo>
                      <a:lnTo>
                        <a:pt x="1567" y="433"/>
                      </a:lnTo>
                      <a:lnTo>
                        <a:pt x="1555" y="407"/>
                      </a:lnTo>
                      <a:lnTo>
                        <a:pt x="1541" y="381"/>
                      </a:lnTo>
                      <a:lnTo>
                        <a:pt x="1528" y="355"/>
                      </a:lnTo>
                      <a:lnTo>
                        <a:pt x="1513" y="328"/>
                      </a:lnTo>
                      <a:lnTo>
                        <a:pt x="1499" y="302"/>
                      </a:lnTo>
                      <a:lnTo>
                        <a:pt x="1484" y="277"/>
                      </a:lnTo>
                      <a:lnTo>
                        <a:pt x="1324" y="10"/>
                      </a:lnTo>
                      <a:lnTo>
                        <a:pt x="1195" y="10"/>
                      </a:lnTo>
                      <a:lnTo>
                        <a:pt x="1195" y="631"/>
                      </a:lnTo>
                      <a:lnTo>
                        <a:pt x="1300" y="631"/>
                      </a:lnTo>
                      <a:close/>
                      <a:moveTo>
                        <a:pt x="804" y="550"/>
                      </a:moveTo>
                      <a:lnTo>
                        <a:pt x="795" y="549"/>
                      </a:lnTo>
                      <a:lnTo>
                        <a:pt x="785" y="549"/>
                      </a:lnTo>
                      <a:lnTo>
                        <a:pt x="776" y="547"/>
                      </a:lnTo>
                      <a:lnTo>
                        <a:pt x="766" y="545"/>
                      </a:lnTo>
                      <a:lnTo>
                        <a:pt x="757" y="543"/>
                      </a:lnTo>
                      <a:lnTo>
                        <a:pt x="749" y="540"/>
                      </a:lnTo>
                      <a:lnTo>
                        <a:pt x="741" y="536"/>
                      </a:lnTo>
                      <a:lnTo>
                        <a:pt x="733" y="532"/>
                      </a:lnTo>
                      <a:lnTo>
                        <a:pt x="724" y="527"/>
                      </a:lnTo>
                      <a:lnTo>
                        <a:pt x="717" y="523"/>
                      </a:lnTo>
                      <a:lnTo>
                        <a:pt x="710" y="516"/>
                      </a:lnTo>
                      <a:lnTo>
                        <a:pt x="703" y="510"/>
                      </a:lnTo>
                      <a:lnTo>
                        <a:pt x="690" y="497"/>
                      </a:lnTo>
                      <a:lnTo>
                        <a:pt x="679" y="482"/>
                      </a:lnTo>
                      <a:lnTo>
                        <a:pt x="668" y="466"/>
                      </a:lnTo>
                      <a:lnTo>
                        <a:pt x="660" y="449"/>
                      </a:lnTo>
                      <a:lnTo>
                        <a:pt x="651" y="430"/>
                      </a:lnTo>
                      <a:lnTo>
                        <a:pt x="645" y="410"/>
                      </a:lnTo>
                      <a:lnTo>
                        <a:pt x="640" y="389"/>
                      </a:lnTo>
                      <a:lnTo>
                        <a:pt x="637" y="367"/>
                      </a:lnTo>
                      <a:lnTo>
                        <a:pt x="634" y="346"/>
                      </a:lnTo>
                      <a:lnTo>
                        <a:pt x="634" y="322"/>
                      </a:lnTo>
                      <a:lnTo>
                        <a:pt x="634" y="299"/>
                      </a:lnTo>
                      <a:lnTo>
                        <a:pt x="636" y="277"/>
                      </a:lnTo>
                      <a:lnTo>
                        <a:pt x="640" y="255"/>
                      </a:lnTo>
                      <a:lnTo>
                        <a:pt x="645" y="235"/>
                      </a:lnTo>
                      <a:lnTo>
                        <a:pt x="651" y="214"/>
                      </a:lnTo>
                      <a:lnTo>
                        <a:pt x="659" y="194"/>
                      </a:lnTo>
                      <a:lnTo>
                        <a:pt x="668" y="177"/>
                      </a:lnTo>
                      <a:lnTo>
                        <a:pt x="677" y="160"/>
                      </a:lnTo>
                      <a:lnTo>
                        <a:pt x="689" y="145"/>
                      </a:lnTo>
                      <a:lnTo>
                        <a:pt x="702" y="132"/>
                      </a:lnTo>
                      <a:lnTo>
                        <a:pt x="709" y="126"/>
                      </a:lnTo>
                      <a:lnTo>
                        <a:pt x="716" y="119"/>
                      </a:lnTo>
                      <a:lnTo>
                        <a:pt x="723" y="114"/>
                      </a:lnTo>
                      <a:lnTo>
                        <a:pt x="732" y="109"/>
                      </a:lnTo>
                      <a:lnTo>
                        <a:pt x="740" y="105"/>
                      </a:lnTo>
                      <a:lnTo>
                        <a:pt x="748" y="102"/>
                      </a:lnTo>
                      <a:lnTo>
                        <a:pt x="757" y="99"/>
                      </a:lnTo>
                      <a:lnTo>
                        <a:pt x="766" y="96"/>
                      </a:lnTo>
                      <a:lnTo>
                        <a:pt x="776" y="94"/>
                      </a:lnTo>
                      <a:lnTo>
                        <a:pt x="786" y="92"/>
                      </a:lnTo>
                      <a:lnTo>
                        <a:pt x="795" y="91"/>
                      </a:lnTo>
                      <a:lnTo>
                        <a:pt x="807" y="91"/>
                      </a:lnTo>
                      <a:lnTo>
                        <a:pt x="817" y="91"/>
                      </a:lnTo>
                      <a:lnTo>
                        <a:pt x="827" y="92"/>
                      </a:lnTo>
                      <a:lnTo>
                        <a:pt x="836" y="94"/>
                      </a:lnTo>
                      <a:lnTo>
                        <a:pt x="846" y="96"/>
                      </a:lnTo>
                      <a:lnTo>
                        <a:pt x="855" y="99"/>
                      </a:lnTo>
                      <a:lnTo>
                        <a:pt x="864" y="102"/>
                      </a:lnTo>
                      <a:lnTo>
                        <a:pt x="872" y="106"/>
                      </a:lnTo>
                      <a:lnTo>
                        <a:pt x="881" y="110"/>
                      </a:lnTo>
                      <a:lnTo>
                        <a:pt x="889" y="114"/>
                      </a:lnTo>
                      <a:lnTo>
                        <a:pt x="896" y="120"/>
                      </a:lnTo>
                      <a:lnTo>
                        <a:pt x="903" y="126"/>
                      </a:lnTo>
                      <a:lnTo>
                        <a:pt x="910" y="132"/>
                      </a:lnTo>
                      <a:lnTo>
                        <a:pt x="923" y="145"/>
                      </a:lnTo>
                      <a:lnTo>
                        <a:pt x="934" y="160"/>
                      </a:lnTo>
                      <a:lnTo>
                        <a:pt x="944" y="177"/>
                      </a:lnTo>
                      <a:lnTo>
                        <a:pt x="952" y="194"/>
                      </a:lnTo>
                      <a:lnTo>
                        <a:pt x="961" y="214"/>
                      </a:lnTo>
                      <a:lnTo>
                        <a:pt x="967" y="234"/>
                      </a:lnTo>
                      <a:lnTo>
                        <a:pt x="971" y="254"/>
                      </a:lnTo>
                      <a:lnTo>
                        <a:pt x="974" y="275"/>
                      </a:lnTo>
                      <a:lnTo>
                        <a:pt x="976" y="296"/>
                      </a:lnTo>
                      <a:lnTo>
                        <a:pt x="977" y="318"/>
                      </a:lnTo>
                      <a:lnTo>
                        <a:pt x="976" y="343"/>
                      </a:lnTo>
                      <a:lnTo>
                        <a:pt x="974" y="365"/>
                      </a:lnTo>
                      <a:lnTo>
                        <a:pt x="971" y="388"/>
                      </a:lnTo>
                      <a:lnTo>
                        <a:pt x="966" y="409"/>
                      </a:lnTo>
                      <a:lnTo>
                        <a:pt x="960" y="430"/>
                      </a:lnTo>
                      <a:lnTo>
                        <a:pt x="951" y="449"/>
                      </a:lnTo>
                      <a:lnTo>
                        <a:pt x="943" y="467"/>
                      </a:lnTo>
                      <a:lnTo>
                        <a:pt x="933" y="482"/>
                      </a:lnTo>
                      <a:lnTo>
                        <a:pt x="921" y="498"/>
                      </a:lnTo>
                      <a:lnTo>
                        <a:pt x="908" y="511"/>
                      </a:lnTo>
                      <a:lnTo>
                        <a:pt x="901" y="517"/>
                      </a:lnTo>
                      <a:lnTo>
                        <a:pt x="894" y="523"/>
                      </a:lnTo>
                      <a:lnTo>
                        <a:pt x="887" y="528"/>
                      </a:lnTo>
                      <a:lnTo>
                        <a:pt x="878" y="532"/>
                      </a:lnTo>
                      <a:lnTo>
                        <a:pt x="870" y="536"/>
                      </a:lnTo>
                      <a:lnTo>
                        <a:pt x="862" y="540"/>
                      </a:lnTo>
                      <a:lnTo>
                        <a:pt x="854" y="543"/>
                      </a:lnTo>
                      <a:lnTo>
                        <a:pt x="845" y="545"/>
                      </a:lnTo>
                      <a:lnTo>
                        <a:pt x="835" y="547"/>
                      </a:lnTo>
                      <a:lnTo>
                        <a:pt x="826" y="549"/>
                      </a:lnTo>
                      <a:lnTo>
                        <a:pt x="816" y="549"/>
                      </a:lnTo>
                      <a:lnTo>
                        <a:pt x="805" y="550"/>
                      </a:lnTo>
                      <a:lnTo>
                        <a:pt x="804" y="550"/>
                      </a:lnTo>
                      <a:close/>
                      <a:moveTo>
                        <a:pt x="802" y="641"/>
                      </a:moveTo>
                      <a:lnTo>
                        <a:pt x="818" y="641"/>
                      </a:lnTo>
                      <a:lnTo>
                        <a:pt x="833" y="640"/>
                      </a:lnTo>
                      <a:lnTo>
                        <a:pt x="849" y="638"/>
                      </a:lnTo>
                      <a:lnTo>
                        <a:pt x="863" y="636"/>
                      </a:lnTo>
                      <a:lnTo>
                        <a:pt x="878" y="633"/>
                      </a:lnTo>
                      <a:lnTo>
                        <a:pt x="893" y="629"/>
                      </a:lnTo>
                      <a:lnTo>
                        <a:pt x="906" y="624"/>
                      </a:lnTo>
                      <a:lnTo>
                        <a:pt x="920" y="619"/>
                      </a:lnTo>
                      <a:lnTo>
                        <a:pt x="933" y="613"/>
                      </a:lnTo>
                      <a:lnTo>
                        <a:pt x="946" y="607"/>
                      </a:lnTo>
                      <a:lnTo>
                        <a:pt x="959" y="600"/>
                      </a:lnTo>
                      <a:lnTo>
                        <a:pt x="970" y="593"/>
                      </a:lnTo>
                      <a:lnTo>
                        <a:pt x="982" y="584"/>
                      </a:lnTo>
                      <a:lnTo>
                        <a:pt x="993" y="575"/>
                      </a:lnTo>
                      <a:lnTo>
                        <a:pt x="1004" y="566"/>
                      </a:lnTo>
                      <a:lnTo>
                        <a:pt x="1013" y="556"/>
                      </a:lnTo>
                      <a:lnTo>
                        <a:pt x="1023" y="545"/>
                      </a:lnTo>
                      <a:lnTo>
                        <a:pt x="1033" y="533"/>
                      </a:lnTo>
                      <a:lnTo>
                        <a:pt x="1041" y="522"/>
                      </a:lnTo>
                      <a:lnTo>
                        <a:pt x="1049" y="509"/>
                      </a:lnTo>
                      <a:lnTo>
                        <a:pt x="1056" y="496"/>
                      </a:lnTo>
                      <a:lnTo>
                        <a:pt x="1063" y="482"/>
                      </a:lnTo>
                      <a:lnTo>
                        <a:pt x="1070" y="468"/>
                      </a:lnTo>
                      <a:lnTo>
                        <a:pt x="1076" y="453"/>
                      </a:lnTo>
                      <a:lnTo>
                        <a:pt x="1081" y="437"/>
                      </a:lnTo>
                      <a:lnTo>
                        <a:pt x="1085" y="422"/>
                      </a:lnTo>
                      <a:lnTo>
                        <a:pt x="1089" y="405"/>
                      </a:lnTo>
                      <a:lnTo>
                        <a:pt x="1092" y="388"/>
                      </a:lnTo>
                      <a:lnTo>
                        <a:pt x="1094" y="370"/>
                      </a:lnTo>
                      <a:lnTo>
                        <a:pt x="1096" y="352"/>
                      </a:lnTo>
                      <a:lnTo>
                        <a:pt x="1097" y="333"/>
                      </a:lnTo>
                      <a:lnTo>
                        <a:pt x="1097" y="314"/>
                      </a:lnTo>
                      <a:lnTo>
                        <a:pt x="1097" y="297"/>
                      </a:lnTo>
                      <a:lnTo>
                        <a:pt x="1096" y="281"/>
                      </a:lnTo>
                      <a:lnTo>
                        <a:pt x="1095" y="265"/>
                      </a:lnTo>
                      <a:lnTo>
                        <a:pt x="1093" y="250"/>
                      </a:lnTo>
                      <a:lnTo>
                        <a:pt x="1090" y="235"/>
                      </a:lnTo>
                      <a:lnTo>
                        <a:pt x="1087" y="219"/>
                      </a:lnTo>
                      <a:lnTo>
                        <a:pt x="1083" y="205"/>
                      </a:lnTo>
                      <a:lnTo>
                        <a:pt x="1078" y="190"/>
                      </a:lnTo>
                      <a:lnTo>
                        <a:pt x="1073" y="176"/>
                      </a:lnTo>
                      <a:lnTo>
                        <a:pt x="1068" y="163"/>
                      </a:lnTo>
                      <a:lnTo>
                        <a:pt x="1061" y="149"/>
                      </a:lnTo>
                      <a:lnTo>
                        <a:pt x="1054" y="137"/>
                      </a:lnTo>
                      <a:lnTo>
                        <a:pt x="1047" y="124"/>
                      </a:lnTo>
                      <a:lnTo>
                        <a:pt x="1039" y="113"/>
                      </a:lnTo>
                      <a:lnTo>
                        <a:pt x="1031" y="102"/>
                      </a:lnTo>
                      <a:lnTo>
                        <a:pt x="1021" y="91"/>
                      </a:lnTo>
                      <a:lnTo>
                        <a:pt x="1012" y="80"/>
                      </a:lnTo>
                      <a:lnTo>
                        <a:pt x="1002" y="71"/>
                      </a:lnTo>
                      <a:lnTo>
                        <a:pt x="991" y="62"/>
                      </a:lnTo>
                      <a:lnTo>
                        <a:pt x="980" y="52"/>
                      </a:lnTo>
                      <a:lnTo>
                        <a:pt x="969" y="44"/>
                      </a:lnTo>
                      <a:lnTo>
                        <a:pt x="957" y="37"/>
                      </a:lnTo>
                      <a:lnTo>
                        <a:pt x="944" y="30"/>
                      </a:lnTo>
                      <a:lnTo>
                        <a:pt x="932" y="24"/>
                      </a:lnTo>
                      <a:lnTo>
                        <a:pt x="917" y="19"/>
                      </a:lnTo>
                      <a:lnTo>
                        <a:pt x="904" y="13"/>
                      </a:lnTo>
                      <a:lnTo>
                        <a:pt x="890" y="9"/>
                      </a:lnTo>
                      <a:lnTo>
                        <a:pt x="874" y="6"/>
                      </a:lnTo>
                      <a:lnTo>
                        <a:pt x="859" y="3"/>
                      </a:lnTo>
                      <a:lnTo>
                        <a:pt x="844" y="2"/>
                      </a:lnTo>
                      <a:lnTo>
                        <a:pt x="827" y="0"/>
                      </a:lnTo>
                      <a:lnTo>
                        <a:pt x="811" y="0"/>
                      </a:lnTo>
                      <a:lnTo>
                        <a:pt x="794" y="0"/>
                      </a:lnTo>
                      <a:lnTo>
                        <a:pt x="778" y="2"/>
                      </a:lnTo>
                      <a:lnTo>
                        <a:pt x="762" y="3"/>
                      </a:lnTo>
                      <a:lnTo>
                        <a:pt x="747" y="6"/>
                      </a:lnTo>
                      <a:lnTo>
                        <a:pt x="733" y="9"/>
                      </a:lnTo>
                      <a:lnTo>
                        <a:pt x="718" y="13"/>
                      </a:lnTo>
                      <a:lnTo>
                        <a:pt x="704" y="19"/>
                      </a:lnTo>
                      <a:lnTo>
                        <a:pt x="690" y="24"/>
                      </a:lnTo>
                      <a:lnTo>
                        <a:pt x="677" y="30"/>
                      </a:lnTo>
                      <a:lnTo>
                        <a:pt x="665" y="37"/>
                      </a:lnTo>
                      <a:lnTo>
                        <a:pt x="652" y="44"/>
                      </a:lnTo>
                      <a:lnTo>
                        <a:pt x="640" y="52"/>
                      </a:lnTo>
                      <a:lnTo>
                        <a:pt x="629" y="62"/>
                      </a:lnTo>
                      <a:lnTo>
                        <a:pt x="617" y="71"/>
                      </a:lnTo>
                      <a:lnTo>
                        <a:pt x="607" y="80"/>
                      </a:lnTo>
                      <a:lnTo>
                        <a:pt x="597" y="92"/>
                      </a:lnTo>
                      <a:lnTo>
                        <a:pt x="588" y="102"/>
                      </a:lnTo>
                      <a:lnTo>
                        <a:pt x="578" y="114"/>
                      </a:lnTo>
                      <a:lnTo>
                        <a:pt x="570" y="126"/>
                      </a:lnTo>
                      <a:lnTo>
                        <a:pt x="562" y="139"/>
                      </a:lnTo>
                      <a:lnTo>
                        <a:pt x="555" y="151"/>
                      </a:lnTo>
                      <a:lnTo>
                        <a:pt x="549" y="166"/>
                      </a:lnTo>
                      <a:lnTo>
                        <a:pt x="542" y="179"/>
                      </a:lnTo>
                      <a:lnTo>
                        <a:pt x="536" y="194"/>
                      </a:lnTo>
                      <a:lnTo>
                        <a:pt x="531" y="209"/>
                      </a:lnTo>
                      <a:lnTo>
                        <a:pt x="527" y="224"/>
                      </a:lnTo>
                      <a:lnTo>
                        <a:pt x="524" y="241"/>
                      </a:lnTo>
                      <a:lnTo>
                        <a:pt x="521" y="256"/>
                      </a:lnTo>
                      <a:lnTo>
                        <a:pt x="518" y="273"/>
                      </a:lnTo>
                      <a:lnTo>
                        <a:pt x="517" y="290"/>
                      </a:lnTo>
                      <a:lnTo>
                        <a:pt x="516" y="308"/>
                      </a:lnTo>
                      <a:lnTo>
                        <a:pt x="515" y="325"/>
                      </a:lnTo>
                      <a:lnTo>
                        <a:pt x="516" y="342"/>
                      </a:lnTo>
                      <a:lnTo>
                        <a:pt x="517" y="359"/>
                      </a:lnTo>
                      <a:lnTo>
                        <a:pt x="518" y="374"/>
                      </a:lnTo>
                      <a:lnTo>
                        <a:pt x="520" y="391"/>
                      </a:lnTo>
                      <a:lnTo>
                        <a:pt x="523" y="406"/>
                      </a:lnTo>
                      <a:lnTo>
                        <a:pt x="526" y="422"/>
                      </a:lnTo>
                      <a:lnTo>
                        <a:pt x="530" y="436"/>
                      </a:lnTo>
                      <a:lnTo>
                        <a:pt x="535" y="452"/>
                      </a:lnTo>
                      <a:lnTo>
                        <a:pt x="540" y="465"/>
                      </a:lnTo>
                      <a:lnTo>
                        <a:pt x="547" y="479"/>
                      </a:lnTo>
                      <a:lnTo>
                        <a:pt x="553" y="492"/>
                      </a:lnTo>
                      <a:lnTo>
                        <a:pt x="559" y="505"/>
                      </a:lnTo>
                      <a:lnTo>
                        <a:pt x="567" y="517"/>
                      </a:lnTo>
                      <a:lnTo>
                        <a:pt x="575" y="529"/>
                      </a:lnTo>
                      <a:lnTo>
                        <a:pt x="584" y="540"/>
                      </a:lnTo>
                      <a:lnTo>
                        <a:pt x="593" y="551"/>
                      </a:lnTo>
                      <a:lnTo>
                        <a:pt x="602" y="562"/>
                      </a:lnTo>
                      <a:lnTo>
                        <a:pt x="612" y="571"/>
                      </a:lnTo>
                      <a:lnTo>
                        <a:pt x="623" y="580"/>
                      </a:lnTo>
                      <a:lnTo>
                        <a:pt x="634" y="588"/>
                      </a:lnTo>
                      <a:lnTo>
                        <a:pt x="645" y="597"/>
                      </a:lnTo>
                      <a:lnTo>
                        <a:pt x="658" y="604"/>
                      </a:lnTo>
                      <a:lnTo>
                        <a:pt x="670" y="611"/>
                      </a:lnTo>
                      <a:lnTo>
                        <a:pt x="682" y="617"/>
                      </a:lnTo>
                      <a:lnTo>
                        <a:pt x="696" y="622"/>
                      </a:lnTo>
                      <a:lnTo>
                        <a:pt x="710" y="628"/>
                      </a:lnTo>
                      <a:lnTo>
                        <a:pt x="724" y="632"/>
                      </a:lnTo>
                      <a:lnTo>
                        <a:pt x="739" y="635"/>
                      </a:lnTo>
                      <a:lnTo>
                        <a:pt x="753" y="638"/>
                      </a:lnTo>
                      <a:lnTo>
                        <a:pt x="769" y="640"/>
                      </a:lnTo>
                      <a:lnTo>
                        <a:pt x="785" y="641"/>
                      </a:lnTo>
                      <a:lnTo>
                        <a:pt x="801" y="641"/>
                      </a:lnTo>
                      <a:lnTo>
                        <a:pt x="802" y="641"/>
                      </a:lnTo>
                      <a:close/>
                      <a:moveTo>
                        <a:pt x="458" y="523"/>
                      </a:moveTo>
                      <a:lnTo>
                        <a:pt x="447" y="528"/>
                      </a:lnTo>
                      <a:lnTo>
                        <a:pt x="434" y="532"/>
                      </a:lnTo>
                      <a:lnTo>
                        <a:pt x="418" y="536"/>
                      </a:lnTo>
                      <a:lnTo>
                        <a:pt x="403" y="539"/>
                      </a:lnTo>
                      <a:lnTo>
                        <a:pt x="386" y="542"/>
                      </a:lnTo>
                      <a:lnTo>
                        <a:pt x="370" y="544"/>
                      </a:lnTo>
                      <a:lnTo>
                        <a:pt x="352" y="545"/>
                      </a:lnTo>
                      <a:lnTo>
                        <a:pt x="335" y="545"/>
                      </a:lnTo>
                      <a:lnTo>
                        <a:pt x="323" y="545"/>
                      </a:lnTo>
                      <a:lnTo>
                        <a:pt x="310" y="544"/>
                      </a:lnTo>
                      <a:lnTo>
                        <a:pt x="298" y="543"/>
                      </a:lnTo>
                      <a:lnTo>
                        <a:pt x="287" y="541"/>
                      </a:lnTo>
                      <a:lnTo>
                        <a:pt x="275" y="539"/>
                      </a:lnTo>
                      <a:lnTo>
                        <a:pt x="265" y="537"/>
                      </a:lnTo>
                      <a:lnTo>
                        <a:pt x="254" y="534"/>
                      </a:lnTo>
                      <a:lnTo>
                        <a:pt x="243" y="530"/>
                      </a:lnTo>
                      <a:lnTo>
                        <a:pt x="234" y="526"/>
                      </a:lnTo>
                      <a:lnTo>
                        <a:pt x="225" y="522"/>
                      </a:lnTo>
                      <a:lnTo>
                        <a:pt x="216" y="516"/>
                      </a:lnTo>
                      <a:lnTo>
                        <a:pt x="207" y="511"/>
                      </a:lnTo>
                      <a:lnTo>
                        <a:pt x="198" y="505"/>
                      </a:lnTo>
                      <a:lnTo>
                        <a:pt x="191" y="499"/>
                      </a:lnTo>
                      <a:lnTo>
                        <a:pt x="183" y="492"/>
                      </a:lnTo>
                      <a:lnTo>
                        <a:pt x="177" y="486"/>
                      </a:lnTo>
                      <a:lnTo>
                        <a:pt x="169" y="477"/>
                      </a:lnTo>
                      <a:lnTo>
                        <a:pt x="163" y="470"/>
                      </a:lnTo>
                      <a:lnTo>
                        <a:pt x="157" y="462"/>
                      </a:lnTo>
                      <a:lnTo>
                        <a:pt x="152" y="453"/>
                      </a:lnTo>
                      <a:lnTo>
                        <a:pt x="147" y="443"/>
                      </a:lnTo>
                      <a:lnTo>
                        <a:pt x="142" y="434"/>
                      </a:lnTo>
                      <a:lnTo>
                        <a:pt x="138" y="425"/>
                      </a:lnTo>
                      <a:lnTo>
                        <a:pt x="134" y="415"/>
                      </a:lnTo>
                      <a:lnTo>
                        <a:pt x="127" y="393"/>
                      </a:lnTo>
                      <a:lnTo>
                        <a:pt x="123" y="371"/>
                      </a:lnTo>
                      <a:lnTo>
                        <a:pt x="120" y="347"/>
                      </a:lnTo>
                      <a:lnTo>
                        <a:pt x="119" y="322"/>
                      </a:lnTo>
                      <a:lnTo>
                        <a:pt x="119" y="309"/>
                      </a:lnTo>
                      <a:lnTo>
                        <a:pt x="120" y="295"/>
                      </a:lnTo>
                      <a:lnTo>
                        <a:pt x="122" y="282"/>
                      </a:lnTo>
                      <a:lnTo>
                        <a:pt x="123" y="270"/>
                      </a:lnTo>
                      <a:lnTo>
                        <a:pt x="125" y="257"/>
                      </a:lnTo>
                      <a:lnTo>
                        <a:pt x="128" y="246"/>
                      </a:lnTo>
                      <a:lnTo>
                        <a:pt x="131" y="235"/>
                      </a:lnTo>
                      <a:lnTo>
                        <a:pt x="136" y="223"/>
                      </a:lnTo>
                      <a:lnTo>
                        <a:pt x="140" y="213"/>
                      </a:lnTo>
                      <a:lnTo>
                        <a:pt x="145" y="203"/>
                      </a:lnTo>
                      <a:lnTo>
                        <a:pt x="149" y="193"/>
                      </a:lnTo>
                      <a:lnTo>
                        <a:pt x="155" y="184"/>
                      </a:lnTo>
                      <a:lnTo>
                        <a:pt x="160" y="176"/>
                      </a:lnTo>
                      <a:lnTo>
                        <a:pt x="167" y="168"/>
                      </a:lnTo>
                      <a:lnTo>
                        <a:pt x="174" y="159"/>
                      </a:lnTo>
                      <a:lnTo>
                        <a:pt x="181" y="152"/>
                      </a:lnTo>
                      <a:lnTo>
                        <a:pt x="188" y="145"/>
                      </a:lnTo>
                      <a:lnTo>
                        <a:pt x="196" y="139"/>
                      </a:lnTo>
                      <a:lnTo>
                        <a:pt x="204" y="133"/>
                      </a:lnTo>
                      <a:lnTo>
                        <a:pt x="213" y="127"/>
                      </a:lnTo>
                      <a:lnTo>
                        <a:pt x="221" y="121"/>
                      </a:lnTo>
                      <a:lnTo>
                        <a:pt x="230" y="117"/>
                      </a:lnTo>
                      <a:lnTo>
                        <a:pt x="239" y="112"/>
                      </a:lnTo>
                      <a:lnTo>
                        <a:pt x="250" y="109"/>
                      </a:lnTo>
                      <a:lnTo>
                        <a:pt x="270" y="102"/>
                      </a:lnTo>
                      <a:lnTo>
                        <a:pt x="291" y="98"/>
                      </a:lnTo>
                      <a:lnTo>
                        <a:pt x="313" y="95"/>
                      </a:lnTo>
                      <a:lnTo>
                        <a:pt x="337" y="94"/>
                      </a:lnTo>
                      <a:lnTo>
                        <a:pt x="355" y="95"/>
                      </a:lnTo>
                      <a:lnTo>
                        <a:pt x="373" y="96"/>
                      </a:lnTo>
                      <a:lnTo>
                        <a:pt x="389" y="98"/>
                      </a:lnTo>
                      <a:lnTo>
                        <a:pt x="405" y="101"/>
                      </a:lnTo>
                      <a:lnTo>
                        <a:pt x="420" y="105"/>
                      </a:lnTo>
                      <a:lnTo>
                        <a:pt x="434" y="109"/>
                      </a:lnTo>
                      <a:lnTo>
                        <a:pt x="446" y="113"/>
                      </a:lnTo>
                      <a:lnTo>
                        <a:pt x="457" y="118"/>
                      </a:lnTo>
                      <a:lnTo>
                        <a:pt x="482" y="28"/>
                      </a:lnTo>
                      <a:lnTo>
                        <a:pt x="473" y="24"/>
                      </a:lnTo>
                      <a:lnTo>
                        <a:pt x="459" y="19"/>
                      </a:lnTo>
                      <a:lnTo>
                        <a:pt x="444" y="13"/>
                      </a:lnTo>
                      <a:lnTo>
                        <a:pt x="426" y="9"/>
                      </a:lnTo>
                      <a:lnTo>
                        <a:pt x="406" y="6"/>
                      </a:lnTo>
                      <a:lnTo>
                        <a:pt x="383" y="3"/>
                      </a:lnTo>
                      <a:lnTo>
                        <a:pt x="359" y="1"/>
                      </a:lnTo>
                      <a:lnTo>
                        <a:pt x="332" y="0"/>
                      </a:lnTo>
                      <a:lnTo>
                        <a:pt x="314" y="1"/>
                      </a:lnTo>
                      <a:lnTo>
                        <a:pt x="297" y="2"/>
                      </a:lnTo>
                      <a:lnTo>
                        <a:pt x="280" y="4"/>
                      </a:lnTo>
                      <a:lnTo>
                        <a:pt x="263" y="6"/>
                      </a:lnTo>
                      <a:lnTo>
                        <a:pt x="247" y="9"/>
                      </a:lnTo>
                      <a:lnTo>
                        <a:pt x="231" y="13"/>
                      </a:lnTo>
                      <a:lnTo>
                        <a:pt x="216" y="17"/>
                      </a:lnTo>
                      <a:lnTo>
                        <a:pt x="200" y="23"/>
                      </a:lnTo>
                      <a:lnTo>
                        <a:pt x="185" y="29"/>
                      </a:lnTo>
                      <a:lnTo>
                        <a:pt x="172" y="35"/>
                      </a:lnTo>
                      <a:lnTo>
                        <a:pt x="157" y="42"/>
                      </a:lnTo>
                      <a:lnTo>
                        <a:pt x="144" y="50"/>
                      </a:lnTo>
                      <a:lnTo>
                        <a:pt x="130" y="59"/>
                      </a:lnTo>
                      <a:lnTo>
                        <a:pt x="118" y="68"/>
                      </a:lnTo>
                      <a:lnTo>
                        <a:pt x="107" y="77"/>
                      </a:lnTo>
                      <a:lnTo>
                        <a:pt x="94" y="87"/>
                      </a:lnTo>
                      <a:lnTo>
                        <a:pt x="84" y="99"/>
                      </a:lnTo>
                      <a:lnTo>
                        <a:pt x="74" y="110"/>
                      </a:lnTo>
                      <a:lnTo>
                        <a:pt x="65" y="122"/>
                      </a:lnTo>
                      <a:lnTo>
                        <a:pt x="55" y="135"/>
                      </a:lnTo>
                      <a:lnTo>
                        <a:pt x="47" y="148"/>
                      </a:lnTo>
                      <a:lnTo>
                        <a:pt x="39" y="162"/>
                      </a:lnTo>
                      <a:lnTo>
                        <a:pt x="32" y="176"/>
                      </a:lnTo>
                      <a:lnTo>
                        <a:pt x="26" y="190"/>
                      </a:lnTo>
                      <a:lnTo>
                        <a:pt x="19" y="206"/>
                      </a:lnTo>
                      <a:lnTo>
                        <a:pt x="14" y="222"/>
                      </a:lnTo>
                      <a:lnTo>
                        <a:pt x="10" y="239"/>
                      </a:lnTo>
                      <a:lnTo>
                        <a:pt x="6" y="255"/>
                      </a:lnTo>
                      <a:lnTo>
                        <a:pt x="4" y="273"/>
                      </a:lnTo>
                      <a:lnTo>
                        <a:pt x="2" y="290"/>
                      </a:lnTo>
                      <a:lnTo>
                        <a:pt x="1" y="309"/>
                      </a:lnTo>
                      <a:lnTo>
                        <a:pt x="0" y="328"/>
                      </a:lnTo>
                      <a:lnTo>
                        <a:pt x="1" y="346"/>
                      </a:lnTo>
                      <a:lnTo>
                        <a:pt x="2" y="362"/>
                      </a:lnTo>
                      <a:lnTo>
                        <a:pt x="3" y="380"/>
                      </a:lnTo>
                      <a:lnTo>
                        <a:pt x="6" y="395"/>
                      </a:lnTo>
                      <a:lnTo>
                        <a:pt x="9" y="412"/>
                      </a:lnTo>
                      <a:lnTo>
                        <a:pt x="12" y="427"/>
                      </a:lnTo>
                      <a:lnTo>
                        <a:pt x="16" y="441"/>
                      </a:lnTo>
                      <a:lnTo>
                        <a:pt x="22" y="457"/>
                      </a:lnTo>
                      <a:lnTo>
                        <a:pt x="28" y="470"/>
                      </a:lnTo>
                      <a:lnTo>
                        <a:pt x="34" y="484"/>
                      </a:lnTo>
                      <a:lnTo>
                        <a:pt x="41" y="497"/>
                      </a:lnTo>
                      <a:lnTo>
                        <a:pt x="48" y="509"/>
                      </a:lnTo>
                      <a:lnTo>
                        <a:pt x="56" y="522"/>
                      </a:lnTo>
                      <a:lnTo>
                        <a:pt x="66" y="534"/>
                      </a:lnTo>
                      <a:lnTo>
                        <a:pt x="75" y="544"/>
                      </a:lnTo>
                      <a:lnTo>
                        <a:pt x="84" y="555"/>
                      </a:lnTo>
                      <a:lnTo>
                        <a:pt x="95" y="565"/>
                      </a:lnTo>
                      <a:lnTo>
                        <a:pt x="106" y="574"/>
                      </a:lnTo>
                      <a:lnTo>
                        <a:pt x="118" y="583"/>
                      </a:lnTo>
                      <a:lnTo>
                        <a:pt x="130" y="592"/>
                      </a:lnTo>
                      <a:lnTo>
                        <a:pt x="143" y="599"/>
                      </a:lnTo>
                      <a:lnTo>
                        <a:pt x="156" y="606"/>
                      </a:lnTo>
                      <a:lnTo>
                        <a:pt x="169" y="612"/>
                      </a:lnTo>
                      <a:lnTo>
                        <a:pt x="184" y="618"/>
                      </a:lnTo>
                      <a:lnTo>
                        <a:pt x="199" y="623"/>
                      </a:lnTo>
                      <a:lnTo>
                        <a:pt x="215" y="628"/>
                      </a:lnTo>
                      <a:lnTo>
                        <a:pt x="230" y="632"/>
                      </a:lnTo>
                      <a:lnTo>
                        <a:pt x="247" y="635"/>
                      </a:lnTo>
                      <a:lnTo>
                        <a:pt x="263" y="637"/>
                      </a:lnTo>
                      <a:lnTo>
                        <a:pt x="280" y="639"/>
                      </a:lnTo>
                      <a:lnTo>
                        <a:pt x="298" y="640"/>
                      </a:lnTo>
                      <a:lnTo>
                        <a:pt x="316" y="641"/>
                      </a:lnTo>
                      <a:lnTo>
                        <a:pt x="344" y="640"/>
                      </a:lnTo>
                      <a:lnTo>
                        <a:pt x="370" y="638"/>
                      </a:lnTo>
                      <a:lnTo>
                        <a:pt x="393" y="635"/>
                      </a:lnTo>
                      <a:lnTo>
                        <a:pt x="415" y="632"/>
                      </a:lnTo>
                      <a:lnTo>
                        <a:pt x="435" y="628"/>
                      </a:lnTo>
                      <a:lnTo>
                        <a:pt x="451" y="622"/>
                      </a:lnTo>
                      <a:lnTo>
                        <a:pt x="465" y="617"/>
                      </a:lnTo>
                      <a:lnTo>
                        <a:pt x="478" y="612"/>
                      </a:lnTo>
                      <a:lnTo>
                        <a:pt x="458" y="523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54"/>
                  <a:endParaRPr lang="en-US" sz="2400" dirty="0">
                    <a:solidFill>
                      <a:prstClr val="white"/>
                    </a:solidFill>
                    <a:latin typeface="Calibri" panose="020F0502020204030204" pitchFamily="34" charset="0"/>
                  </a:endParaRPr>
                </a:p>
              </p:txBody>
            </p:sp>
          </p:grpSp>
          <p:sp>
            <p:nvSpPr>
              <p:cNvPr id="95" name="Freeform 94"/>
              <p:cNvSpPr>
                <a:spLocks noEditPoints="1"/>
              </p:cNvSpPr>
              <p:nvPr userDrawn="1"/>
            </p:nvSpPr>
            <p:spPr bwMode="auto">
              <a:xfrm>
                <a:off x="283754" y="246870"/>
                <a:ext cx="363379" cy="90524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914354"/>
                <a:endParaRPr lang="en-US" sz="2400" dirty="0">
                  <a:solidFill>
                    <a:prstClr val="white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sp>
        <p:nvSpPr>
          <p:cNvPr id="109" name="Title 1"/>
          <p:cNvSpPr txBox="1">
            <a:spLocks/>
          </p:cNvSpPr>
          <p:nvPr/>
        </p:nvSpPr>
        <p:spPr>
          <a:xfrm>
            <a:off x="0" y="-29728"/>
            <a:ext cx="12192000" cy="516189"/>
          </a:xfrm>
          <a:prstGeom prst="rect">
            <a:avLst/>
          </a:prstGeom>
          <a:solidFill>
            <a:srgbClr val="0063BE"/>
          </a:solidFill>
        </p:spPr>
        <p:txBody>
          <a:bodyPr vert="horz" wrap="square" lIns="91440" tIns="45720" rIns="91440" bIns="45720" rtlCol="0" anchor="ctr">
            <a:normAutofit lnSpcReduction="10000"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220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GB" sz="2933" dirty="0"/>
              <a:t>Proof of Concept – Azure Disconnected- on going  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71662" y="5138764"/>
            <a:ext cx="5693030" cy="112517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  <p:sp>
        <p:nvSpPr>
          <p:cNvPr id="74" name="Rectangle 73"/>
          <p:cNvSpPr/>
          <p:nvPr/>
        </p:nvSpPr>
        <p:spPr>
          <a:xfrm>
            <a:off x="217239" y="3282955"/>
            <a:ext cx="5547456" cy="12029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  <p:grpSp>
        <p:nvGrpSpPr>
          <p:cNvPr id="76" name="Group 75"/>
          <p:cNvGrpSpPr/>
          <p:nvPr/>
        </p:nvGrpSpPr>
        <p:grpSpPr>
          <a:xfrm>
            <a:off x="2392565" y="3662611"/>
            <a:ext cx="1549409" cy="677011"/>
            <a:chOff x="2797791" y="5431809"/>
            <a:chExt cx="1624081" cy="573206"/>
          </a:xfrm>
        </p:grpSpPr>
        <p:sp>
          <p:nvSpPr>
            <p:cNvPr id="81" name="Rounded Rectangle 80"/>
            <p:cNvSpPr/>
            <p:nvPr/>
          </p:nvSpPr>
          <p:spPr>
            <a:xfrm>
              <a:off x="2797791" y="5431809"/>
              <a:ext cx="1555846" cy="57320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6" name="Hexagon 85"/>
            <p:cNvSpPr/>
            <p:nvPr/>
          </p:nvSpPr>
          <p:spPr>
            <a:xfrm>
              <a:off x="2797791" y="5479576"/>
              <a:ext cx="545910" cy="477671"/>
            </a:xfrm>
            <a:prstGeom prst="hexagon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555238" y="5534167"/>
              <a:ext cx="866634" cy="3127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CBS</a:t>
              </a: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663064" y="3669447"/>
            <a:ext cx="1484312" cy="677010"/>
            <a:chOff x="3029807" y="5431809"/>
            <a:chExt cx="1555846" cy="573206"/>
          </a:xfrm>
        </p:grpSpPr>
        <p:sp>
          <p:nvSpPr>
            <p:cNvPr id="99" name="Rounded Rectangle 98"/>
            <p:cNvSpPr/>
            <p:nvPr/>
          </p:nvSpPr>
          <p:spPr>
            <a:xfrm>
              <a:off x="3029807" y="5431809"/>
              <a:ext cx="1555846" cy="57320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0" name="Hexagon 99"/>
            <p:cNvSpPr/>
            <p:nvPr/>
          </p:nvSpPr>
          <p:spPr>
            <a:xfrm>
              <a:off x="3058801" y="5454551"/>
              <a:ext cx="545910" cy="477671"/>
            </a:xfrm>
            <a:prstGeom prst="hex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719019" y="5448094"/>
              <a:ext cx="866634" cy="3127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OCIS</a:t>
              </a: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4143785" y="3702433"/>
            <a:ext cx="1484312" cy="677010"/>
            <a:chOff x="2797791" y="5431809"/>
            <a:chExt cx="1555846" cy="573206"/>
          </a:xfrm>
        </p:grpSpPr>
        <p:sp>
          <p:nvSpPr>
            <p:cNvPr id="103" name="Rounded Rectangle 102"/>
            <p:cNvSpPr/>
            <p:nvPr/>
          </p:nvSpPr>
          <p:spPr>
            <a:xfrm>
              <a:off x="2797791" y="5431809"/>
              <a:ext cx="1555846" cy="57320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4" name="Hexagon 103"/>
            <p:cNvSpPr/>
            <p:nvPr/>
          </p:nvSpPr>
          <p:spPr>
            <a:xfrm>
              <a:off x="2797791" y="5479576"/>
              <a:ext cx="545910" cy="477671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487003" y="5534166"/>
              <a:ext cx="866634" cy="3127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CARD</a:t>
              </a:r>
            </a:p>
          </p:txBody>
        </p:sp>
      </p:grpSp>
      <p:sp>
        <p:nvSpPr>
          <p:cNvPr id="106" name="Rounded Rectangle 105"/>
          <p:cNvSpPr/>
          <p:nvPr/>
        </p:nvSpPr>
        <p:spPr>
          <a:xfrm>
            <a:off x="957817" y="2350860"/>
            <a:ext cx="2304256" cy="620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33" dirty="0"/>
              <a:t>AZURE API Gateway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381" y="5164595"/>
            <a:ext cx="689068" cy="824332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909" y="5164595"/>
            <a:ext cx="700625" cy="838157"/>
          </a:xfrm>
          <a:prstGeom prst="rect">
            <a:avLst/>
          </a:prstGeom>
        </p:spPr>
      </p:pic>
      <p:cxnSp>
        <p:nvCxnSpPr>
          <p:cNvPr id="110" name="Straight Arrow Connector 109"/>
          <p:cNvCxnSpPr>
            <a:stCxn id="99" idx="2"/>
            <a:endCxn id="99" idx="2"/>
          </p:cNvCxnSpPr>
          <p:nvPr/>
        </p:nvCxnSpPr>
        <p:spPr>
          <a:xfrm>
            <a:off x="1405220" y="4346461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cxnSpLocks/>
          </p:cNvCxnSpPr>
          <p:nvPr/>
        </p:nvCxnSpPr>
        <p:spPr>
          <a:xfrm>
            <a:off x="1445337" y="4485943"/>
            <a:ext cx="0" cy="6393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cxnSpLocks/>
          </p:cNvCxnSpPr>
          <p:nvPr/>
        </p:nvCxnSpPr>
        <p:spPr>
          <a:xfrm>
            <a:off x="4561769" y="4485943"/>
            <a:ext cx="0" cy="6786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cxnSpLocks/>
          </p:cNvCxnSpPr>
          <p:nvPr/>
        </p:nvCxnSpPr>
        <p:spPr>
          <a:xfrm>
            <a:off x="2848802" y="4485943"/>
            <a:ext cx="0" cy="6322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cxnSpLocks/>
          </p:cNvCxnSpPr>
          <p:nvPr/>
        </p:nvCxnSpPr>
        <p:spPr>
          <a:xfrm>
            <a:off x="2303063" y="2971844"/>
            <a:ext cx="0" cy="3111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ounded Rectangle 114"/>
          <p:cNvSpPr/>
          <p:nvPr/>
        </p:nvSpPr>
        <p:spPr>
          <a:xfrm>
            <a:off x="4296890" y="2029649"/>
            <a:ext cx="2790967" cy="116278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  <p:cxnSp>
        <p:nvCxnSpPr>
          <p:cNvPr id="116" name="Straight Arrow Connector 115"/>
          <p:cNvCxnSpPr>
            <a:stCxn id="106" idx="3"/>
          </p:cNvCxnSpPr>
          <p:nvPr/>
        </p:nvCxnSpPr>
        <p:spPr>
          <a:xfrm>
            <a:off x="3262073" y="2661352"/>
            <a:ext cx="960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Graphic 33" descr="Male profile">
            <a:extLst>
              <a:ext uri="{FF2B5EF4-FFF2-40B4-BE49-F238E27FC236}">
                <a16:creationId xmlns:a16="http://schemas.microsoft.com/office/drawing/2014/main" id="{263243FE-077C-4251-B85D-AE6F458447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53111" y="981366"/>
            <a:ext cx="800703" cy="910815"/>
          </a:xfrm>
          <a:prstGeom prst="rect">
            <a:avLst/>
          </a:prstGeom>
        </p:spPr>
      </p:pic>
      <p:cxnSp>
        <p:nvCxnSpPr>
          <p:cNvPr id="121" name="Straight Arrow Connector 120"/>
          <p:cNvCxnSpPr/>
          <p:nvPr/>
        </p:nvCxnSpPr>
        <p:spPr>
          <a:xfrm>
            <a:off x="1992632" y="1725153"/>
            <a:ext cx="0" cy="6338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5036144" y="2100321"/>
            <a:ext cx="2051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Orchestrated Business  Service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4382925" y="2761033"/>
            <a:ext cx="2156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Composer Service</a:t>
            </a:r>
          </a:p>
        </p:txBody>
      </p:sp>
      <p:sp>
        <p:nvSpPr>
          <p:cNvPr id="124" name="Oval 123"/>
          <p:cNvSpPr/>
          <p:nvPr/>
        </p:nvSpPr>
        <p:spPr>
          <a:xfrm>
            <a:off x="1992631" y="1929863"/>
            <a:ext cx="318468" cy="284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1</a:t>
            </a:r>
          </a:p>
        </p:txBody>
      </p:sp>
      <p:sp>
        <p:nvSpPr>
          <p:cNvPr id="125" name="Oval 124"/>
          <p:cNvSpPr/>
          <p:nvPr/>
        </p:nvSpPr>
        <p:spPr>
          <a:xfrm>
            <a:off x="6538097" y="2605117"/>
            <a:ext cx="318468" cy="284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3</a:t>
            </a:r>
          </a:p>
        </p:txBody>
      </p:sp>
      <p:sp>
        <p:nvSpPr>
          <p:cNvPr id="126" name="Oval 125"/>
          <p:cNvSpPr/>
          <p:nvPr/>
        </p:nvSpPr>
        <p:spPr>
          <a:xfrm>
            <a:off x="2848802" y="2401584"/>
            <a:ext cx="318468" cy="284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2</a:t>
            </a:r>
          </a:p>
        </p:txBody>
      </p:sp>
      <p:sp>
        <p:nvSpPr>
          <p:cNvPr id="136" name="Oval 135"/>
          <p:cNvSpPr/>
          <p:nvPr/>
        </p:nvSpPr>
        <p:spPr>
          <a:xfrm>
            <a:off x="3811255" y="3334863"/>
            <a:ext cx="391208" cy="3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4</a:t>
            </a:r>
          </a:p>
        </p:txBody>
      </p:sp>
      <p:pic>
        <p:nvPicPr>
          <p:cNvPr id="141" name="Picture 14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367" y="5298497"/>
            <a:ext cx="493228" cy="345260"/>
          </a:xfrm>
          <a:prstGeom prst="rect">
            <a:avLst/>
          </a:prstGeom>
        </p:spPr>
      </p:pic>
      <p:sp>
        <p:nvSpPr>
          <p:cNvPr id="161" name="TextBox 160"/>
          <p:cNvSpPr txBox="1"/>
          <p:nvPr/>
        </p:nvSpPr>
        <p:spPr>
          <a:xfrm>
            <a:off x="36231" y="5896711"/>
            <a:ext cx="2587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AZURE Cosmo DB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685805" y="3210512"/>
            <a:ext cx="3875964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67" dirty="0"/>
              <a:t>AZURE Function</a:t>
            </a:r>
          </a:p>
        </p:txBody>
      </p:sp>
      <p:pic>
        <p:nvPicPr>
          <p:cNvPr id="176" name="Picture 17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0506" y="3392181"/>
            <a:ext cx="347047" cy="326848"/>
          </a:xfrm>
          <a:prstGeom prst="rect">
            <a:avLst/>
          </a:prstGeom>
        </p:spPr>
      </p:pic>
      <p:pic>
        <p:nvPicPr>
          <p:cNvPr id="177" name="Picture 17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82924" y="2124579"/>
            <a:ext cx="578883" cy="496965"/>
          </a:xfrm>
          <a:prstGeom prst="rect">
            <a:avLst/>
          </a:prstGeom>
        </p:spPr>
      </p:pic>
      <p:pic>
        <p:nvPicPr>
          <p:cNvPr id="180" name="Picture 17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91111" y="1185439"/>
            <a:ext cx="762000" cy="495300"/>
          </a:xfrm>
          <a:prstGeom prst="rect">
            <a:avLst/>
          </a:prstGeom>
        </p:spPr>
      </p:pic>
      <p:sp>
        <p:nvSpPr>
          <p:cNvPr id="188" name="TextBox 187"/>
          <p:cNvSpPr txBox="1"/>
          <p:nvPr/>
        </p:nvSpPr>
        <p:spPr>
          <a:xfrm>
            <a:off x="7826188" y="1430851"/>
            <a:ext cx="43550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Wingdings" panose="05000000000000000000" pitchFamily="2" charset="2"/>
              <a:buChar char="§"/>
            </a:pPr>
            <a:r>
              <a:rPr lang="en-GB" sz="1600" dirty="0"/>
              <a:t>AIM is to develop 3 micro service each dealing with OICS, CBS and Card system  as Rest Service</a:t>
            </a:r>
          </a:p>
          <a:p>
            <a:pPr marL="380990" indent="-380990">
              <a:buFont typeface="Wingdings" panose="05000000000000000000" pitchFamily="2" charset="2"/>
              <a:buChar char="§"/>
            </a:pPr>
            <a:r>
              <a:rPr lang="en-GB" sz="1600" dirty="0"/>
              <a:t>Orchestrated service : using Logic app and expose with API Gateway</a:t>
            </a:r>
          </a:p>
          <a:p>
            <a:pPr marL="380990" indent="-380990">
              <a:buFont typeface="Wingdings" panose="05000000000000000000" pitchFamily="2" charset="2"/>
              <a:buChar char="§"/>
            </a:pPr>
            <a:endParaRPr lang="en-GB" sz="1600" dirty="0"/>
          </a:p>
          <a:p>
            <a:pPr marL="380990" indent="-380990">
              <a:buFont typeface="Wingdings" panose="05000000000000000000" pitchFamily="2" charset="2"/>
              <a:buChar char="§"/>
            </a:pPr>
            <a:r>
              <a:rPr lang="en-GB" sz="1600" dirty="0"/>
              <a:t>Azure API gateway.</a:t>
            </a:r>
          </a:p>
          <a:p>
            <a:pPr marL="380990" indent="-380990">
              <a:buFont typeface="Wingdings" panose="05000000000000000000" pitchFamily="2" charset="2"/>
              <a:buChar char="§"/>
            </a:pPr>
            <a:endParaRPr lang="en-GB" sz="1600" dirty="0"/>
          </a:p>
          <a:p>
            <a:pPr marL="380990" indent="-380990">
              <a:buFont typeface="Wingdings" panose="05000000000000000000" pitchFamily="2" charset="2"/>
              <a:buChar char="§"/>
            </a:pPr>
            <a:r>
              <a:rPr lang="en-GB" sz="1600" dirty="0"/>
              <a:t>DB combination of Cosmo DB and SQL</a:t>
            </a:r>
          </a:p>
          <a:p>
            <a:pPr marL="380990" indent="-380990">
              <a:buFont typeface="Wingdings" panose="05000000000000000000" pitchFamily="2" charset="2"/>
              <a:buChar char="§"/>
            </a:pPr>
            <a:endParaRPr lang="en-GB" sz="1600" dirty="0"/>
          </a:p>
          <a:p>
            <a:r>
              <a:rPr lang="en-GB" sz="1600" dirty="0"/>
              <a:t>Future Scope-</a:t>
            </a:r>
          </a:p>
          <a:p>
            <a:endParaRPr lang="en-GB" sz="1600" dirty="0"/>
          </a:p>
          <a:p>
            <a:pPr marL="380990" indent="-380990">
              <a:buFont typeface="Wingdings" panose="05000000000000000000" pitchFamily="2" charset="2"/>
              <a:buChar char="§"/>
            </a:pPr>
            <a:r>
              <a:rPr lang="en-GB" sz="1600" dirty="0"/>
              <a:t> Deployment to Azure k8s engine.(Blue green deployment )</a:t>
            </a:r>
          </a:p>
          <a:p>
            <a:pPr marL="380990" indent="-380990">
              <a:buFont typeface="Wingdings" panose="05000000000000000000" pitchFamily="2" charset="2"/>
              <a:buChar char="§"/>
            </a:pPr>
            <a:r>
              <a:rPr lang="en-GB" sz="1600" dirty="0"/>
              <a:t>Logging and monitoring of Micro service.</a:t>
            </a:r>
          </a:p>
          <a:p>
            <a:pPr marL="380990" indent="-380990">
              <a:buFont typeface="Wingdings" panose="05000000000000000000" pitchFamily="2" charset="2"/>
              <a:buChar char="§"/>
            </a:pPr>
            <a:r>
              <a:rPr lang="en-GB" sz="1600" dirty="0"/>
              <a:t>Orchestration MS using Open source technology (Spring integration)</a:t>
            </a:r>
          </a:p>
          <a:p>
            <a:pPr marL="380990" indent="-380990">
              <a:buFont typeface="Wingdings" panose="05000000000000000000" pitchFamily="2" charset="2"/>
              <a:buChar char="§"/>
            </a:pPr>
            <a:r>
              <a:rPr lang="en-GB" sz="1600" dirty="0"/>
              <a:t>Event driven MS to update </a:t>
            </a:r>
            <a:r>
              <a:rPr lang="en-GB" sz="1600" dirty="0" err="1"/>
              <a:t>informationzzxz</a:t>
            </a:r>
            <a:endParaRPr lang="en-GB" sz="1600" dirty="0"/>
          </a:p>
        </p:txBody>
      </p:sp>
      <p:sp>
        <p:nvSpPr>
          <p:cNvPr id="189" name="Oval 188"/>
          <p:cNvSpPr/>
          <p:nvPr/>
        </p:nvSpPr>
        <p:spPr>
          <a:xfrm>
            <a:off x="7533682" y="1463748"/>
            <a:ext cx="318468" cy="284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1</a:t>
            </a:r>
          </a:p>
        </p:txBody>
      </p:sp>
      <p:sp>
        <p:nvSpPr>
          <p:cNvPr id="190" name="Oval 189"/>
          <p:cNvSpPr/>
          <p:nvPr/>
        </p:nvSpPr>
        <p:spPr>
          <a:xfrm>
            <a:off x="7494442" y="2208436"/>
            <a:ext cx="318468" cy="284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2</a:t>
            </a:r>
          </a:p>
        </p:txBody>
      </p:sp>
      <p:sp>
        <p:nvSpPr>
          <p:cNvPr id="191" name="Oval 190"/>
          <p:cNvSpPr/>
          <p:nvPr/>
        </p:nvSpPr>
        <p:spPr>
          <a:xfrm>
            <a:off x="7525645" y="2916739"/>
            <a:ext cx="318468" cy="284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3</a:t>
            </a:r>
          </a:p>
        </p:txBody>
      </p:sp>
      <p:sp>
        <p:nvSpPr>
          <p:cNvPr id="192" name="Oval 191"/>
          <p:cNvSpPr/>
          <p:nvPr/>
        </p:nvSpPr>
        <p:spPr>
          <a:xfrm>
            <a:off x="7552335" y="3415696"/>
            <a:ext cx="319567" cy="3460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4</a:t>
            </a:r>
          </a:p>
        </p:txBody>
      </p:sp>
      <p:sp>
        <p:nvSpPr>
          <p:cNvPr id="193" name="Oval 192"/>
          <p:cNvSpPr/>
          <p:nvPr/>
        </p:nvSpPr>
        <p:spPr>
          <a:xfrm>
            <a:off x="7538407" y="4362449"/>
            <a:ext cx="318468" cy="284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5</a:t>
            </a:r>
          </a:p>
        </p:txBody>
      </p:sp>
      <p:sp>
        <p:nvSpPr>
          <p:cNvPr id="194" name="Oval 193"/>
          <p:cNvSpPr/>
          <p:nvPr/>
        </p:nvSpPr>
        <p:spPr>
          <a:xfrm>
            <a:off x="7553434" y="4840413"/>
            <a:ext cx="318468" cy="284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6</a:t>
            </a:r>
          </a:p>
        </p:txBody>
      </p:sp>
      <p:sp>
        <p:nvSpPr>
          <p:cNvPr id="195" name="Oval 194"/>
          <p:cNvSpPr/>
          <p:nvPr/>
        </p:nvSpPr>
        <p:spPr>
          <a:xfrm>
            <a:off x="7560726" y="5184195"/>
            <a:ext cx="319567" cy="3460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7</a:t>
            </a:r>
          </a:p>
        </p:txBody>
      </p:sp>
      <p:sp>
        <p:nvSpPr>
          <p:cNvPr id="196" name="Oval 195"/>
          <p:cNvSpPr/>
          <p:nvPr/>
        </p:nvSpPr>
        <p:spPr>
          <a:xfrm>
            <a:off x="7549639" y="5623018"/>
            <a:ext cx="319567" cy="3460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8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9EBDF563-726B-498B-AD62-211600916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305" y="5184195"/>
            <a:ext cx="689068" cy="824332"/>
          </a:xfrm>
          <a:prstGeom prst="rect">
            <a:avLst/>
          </a:prstGeom>
        </p:spPr>
      </p:pic>
      <p:sp>
        <p:nvSpPr>
          <p:cNvPr id="61" name="Rounded Rectangle 105">
            <a:extLst>
              <a:ext uri="{FF2B5EF4-FFF2-40B4-BE49-F238E27FC236}">
                <a16:creationId xmlns:a16="http://schemas.microsoft.com/office/drawing/2014/main" id="{3364BB57-3059-4368-A566-95D2D80758D2}"/>
              </a:ext>
            </a:extLst>
          </p:cNvPr>
          <p:cNvSpPr/>
          <p:nvPr/>
        </p:nvSpPr>
        <p:spPr>
          <a:xfrm>
            <a:off x="5873285" y="3828569"/>
            <a:ext cx="1621157" cy="620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33" dirty="0"/>
              <a:t>AZURE </a:t>
            </a:r>
          </a:p>
          <a:p>
            <a:pPr algn="ctr"/>
            <a:r>
              <a:rPr lang="en-GB" sz="1333" dirty="0"/>
              <a:t>API Gateway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C996426-FED4-4623-B6FF-899346271A24}"/>
              </a:ext>
            </a:extLst>
          </p:cNvPr>
          <p:cNvCxnSpPr>
            <a:cxnSpLocks/>
          </p:cNvCxnSpPr>
          <p:nvPr/>
        </p:nvCxnSpPr>
        <p:spPr>
          <a:xfrm>
            <a:off x="6553457" y="3210512"/>
            <a:ext cx="9441" cy="5910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72">
            <a:extLst>
              <a:ext uri="{FF2B5EF4-FFF2-40B4-BE49-F238E27FC236}">
                <a16:creationId xmlns:a16="http://schemas.microsoft.com/office/drawing/2014/main" id="{68FD4A41-17AE-4EBD-A62E-97A8518EF8E3}"/>
              </a:ext>
            </a:extLst>
          </p:cNvPr>
          <p:cNvSpPr/>
          <p:nvPr/>
        </p:nvSpPr>
        <p:spPr>
          <a:xfrm>
            <a:off x="6142913" y="5648417"/>
            <a:ext cx="1427304" cy="8861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739155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07DB4719-9B56-4014-BB27-D94C29CBAFAF}"/>
              </a:ext>
            </a:extLst>
          </p:cNvPr>
          <p:cNvGrpSpPr/>
          <p:nvPr/>
        </p:nvGrpSpPr>
        <p:grpSpPr>
          <a:xfrm>
            <a:off x="1276109" y="2787991"/>
            <a:ext cx="10089874" cy="2301407"/>
            <a:chOff x="1276109" y="2787991"/>
            <a:chExt cx="10089874" cy="2301407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74FE9B0-BC54-4D03-B1BF-B3AAA70F8D20}"/>
                </a:ext>
              </a:extLst>
            </p:cNvPr>
            <p:cNvGrpSpPr/>
            <p:nvPr/>
          </p:nvGrpSpPr>
          <p:grpSpPr>
            <a:xfrm>
              <a:off x="1276109" y="2812320"/>
              <a:ext cx="1901592" cy="1437603"/>
              <a:chOff x="9175845" y="1914098"/>
              <a:chExt cx="1369322" cy="1165746"/>
            </a:xfrm>
          </p:grpSpPr>
          <p:sp>
            <p:nvSpPr>
              <p:cNvPr id="29" name="Hexagon 28">
                <a:extLst>
                  <a:ext uri="{FF2B5EF4-FFF2-40B4-BE49-F238E27FC236}">
                    <a16:creationId xmlns:a16="http://schemas.microsoft.com/office/drawing/2014/main" id="{9EEA1846-53E5-4EF4-8920-E743BBA64ABB}"/>
                  </a:ext>
                </a:extLst>
              </p:cNvPr>
              <p:cNvSpPr/>
              <p:nvPr/>
            </p:nvSpPr>
            <p:spPr>
              <a:xfrm>
                <a:off x="9175845" y="1914098"/>
                <a:ext cx="1114568" cy="1020173"/>
              </a:xfrm>
              <a:prstGeom prst="hexagon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/>
              </a:p>
            </p:txBody>
          </p:sp>
          <p:sp>
            <p:nvSpPr>
              <p:cNvPr id="30" name="Hexagon 29">
                <a:extLst>
                  <a:ext uri="{FF2B5EF4-FFF2-40B4-BE49-F238E27FC236}">
                    <a16:creationId xmlns:a16="http://schemas.microsoft.com/office/drawing/2014/main" id="{F66B72EE-2E04-4488-9BB8-84610EACD176}"/>
                  </a:ext>
                </a:extLst>
              </p:cNvPr>
              <p:cNvSpPr/>
              <p:nvPr/>
            </p:nvSpPr>
            <p:spPr>
              <a:xfrm>
                <a:off x="9246357" y="1957314"/>
                <a:ext cx="1114568" cy="1020173"/>
              </a:xfrm>
              <a:prstGeom prst="hexagon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/>
              </a:p>
            </p:txBody>
          </p:sp>
          <p:sp>
            <p:nvSpPr>
              <p:cNvPr id="31" name="Hexagon 30">
                <a:extLst>
                  <a:ext uri="{FF2B5EF4-FFF2-40B4-BE49-F238E27FC236}">
                    <a16:creationId xmlns:a16="http://schemas.microsoft.com/office/drawing/2014/main" id="{682920BA-BAFC-4F5B-A22A-F8B03DE0029B}"/>
                  </a:ext>
                </a:extLst>
              </p:cNvPr>
              <p:cNvSpPr/>
              <p:nvPr/>
            </p:nvSpPr>
            <p:spPr>
              <a:xfrm>
                <a:off x="9316869" y="1986882"/>
                <a:ext cx="1114568" cy="1020173"/>
              </a:xfrm>
              <a:prstGeom prst="hexagon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/>
              </a:p>
            </p:txBody>
          </p:sp>
          <p:sp>
            <p:nvSpPr>
              <p:cNvPr id="32" name="Hexagon 31">
                <a:extLst>
                  <a:ext uri="{FF2B5EF4-FFF2-40B4-BE49-F238E27FC236}">
                    <a16:creationId xmlns:a16="http://schemas.microsoft.com/office/drawing/2014/main" id="{4A3A7E5E-EA44-435F-8576-92BD5D6942EC}"/>
                  </a:ext>
                </a:extLst>
              </p:cNvPr>
              <p:cNvSpPr/>
              <p:nvPr/>
            </p:nvSpPr>
            <p:spPr>
              <a:xfrm>
                <a:off x="9373735" y="2016453"/>
                <a:ext cx="1114568" cy="1020173"/>
              </a:xfrm>
              <a:prstGeom prst="hexagon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/>
              </a:p>
            </p:txBody>
          </p:sp>
          <p:sp>
            <p:nvSpPr>
              <p:cNvPr id="33" name="Hexagon 32">
                <a:extLst>
                  <a:ext uri="{FF2B5EF4-FFF2-40B4-BE49-F238E27FC236}">
                    <a16:creationId xmlns:a16="http://schemas.microsoft.com/office/drawing/2014/main" id="{E45A25C1-D87A-40A2-8134-AA8382B2F7B6}"/>
                  </a:ext>
                </a:extLst>
              </p:cNvPr>
              <p:cNvSpPr/>
              <p:nvPr/>
            </p:nvSpPr>
            <p:spPr>
              <a:xfrm>
                <a:off x="9430599" y="2059671"/>
                <a:ext cx="1114568" cy="1020173"/>
              </a:xfrm>
              <a:prstGeom prst="hexagon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b="1" dirty="0"/>
                  <a:t>Microservices</a:t>
                </a: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A8E9F5B-8127-4123-87B3-FF8394A133FE}"/>
                </a:ext>
              </a:extLst>
            </p:cNvPr>
            <p:cNvGrpSpPr/>
            <p:nvPr/>
          </p:nvGrpSpPr>
          <p:grpSpPr>
            <a:xfrm>
              <a:off x="9583441" y="2787991"/>
              <a:ext cx="1346355" cy="2069773"/>
              <a:chOff x="5254387" y="2579428"/>
              <a:chExt cx="1346355" cy="1579580"/>
            </a:xfrm>
          </p:grpSpPr>
          <p:sp>
            <p:nvSpPr>
              <p:cNvPr id="4" name="Cylinder 3">
                <a:extLst>
                  <a:ext uri="{FF2B5EF4-FFF2-40B4-BE49-F238E27FC236}">
                    <a16:creationId xmlns:a16="http://schemas.microsoft.com/office/drawing/2014/main" id="{07FF5B8C-1B02-4019-8FB0-3A7E18AA89BE}"/>
                  </a:ext>
                </a:extLst>
              </p:cNvPr>
              <p:cNvSpPr/>
              <p:nvPr/>
            </p:nvSpPr>
            <p:spPr>
              <a:xfrm>
                <a:off x="5254387" y="2579428"/>
                <a:ext cx="1264693" cy="1551832"/>
              </a:xfrm>
              <a:prstGeom prst="can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b="1" dirty="0"/>
                  <a:t>Service Registry</a:t>
                </a:r>
              </a:p>
            </p:txBody>
          </p:sp>
          <p:sp>
            <p:nvSpPr>
              <p:cNvPr id="54" name="Cylinder 53">
                <a:extLst>
                  <a:ext uri="{FF2B5EF4-FFF2-40B4-BE49-F238E27FC236}">
                    <a16:creationId xmlns:a16="http://schemas.microsoft.com/office/drawing/2014/main" id="{507C0B32-C2AF-40C4-8CC2-C8EF822EF3E5}"/>
                  </a:ext>
                </a:extLst>
              </p:cNvPr>
              <p:cNvSpPr/>
              <p:nvPr/>
            </p:nvSpPr>
            <p:spPr>
              <a:xfrm>
                <a:off x="5336049" y="2607176"/>
                <a:ext cx="1264693" cy="1551832"/>
              </a:xfrm>
              <a:prstGeom prst="can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b="1" dirty="0"/>
                  <a:t>Service Registry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495E241-484A-42B8-9097-6A9C2FE3FF34}"/>
                </a:ext>
              </a:extLst>
            </p:cNvPr>
            <p:cNvGrpSpPr/>
            <p:nvPr/>
          </p:nvGrpSpPr>
          <p:grpSpPr>
            <a:xfrm>
              <a:off x="5977719" y="3074319"/>
              <a:ext cx="3642389" cy="1620733"/>
              <a:chOff x="5472291" y="3074319"/>
              <a:chExt cx="4147817" cy="1262377"/>
            </a:xfrm>
          </p:grpSpPr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E15EE8FC-713C-45A9-BE9C-EB43C00E9A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72291" y="3346500"/>
                <a:ext cx="4118516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Double Brace 50">
                <a:extLst>
                  <a:ext uri="{FF2B5EF4-FFF2-40B4-BE49-F238E27FC236}">
                    <a16:creationId xmlns:a16="http://schemas.microsoft.com/office/drawing/2014/main" id="{8D92857F-E3B3-4FA2-B537-CD4A0AFD3AFF}"/>
                  </a:ext>
                </a:extLst>
              </p:cNvPr>
              <p:cNvSpPr/>
              <p:nvPr/>
            </p:nvSpPr>
            <p:spPr>
              <a:xfrm>
                <a:off x="5486929" y="3078614"/>
                <a:ext cx="4067211" cy="1258082"/>
              </a:xfrm>
              <a:prstGeom prst="bracePair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D8D7E99-D85C-415A-8CD4-44EC6B0ABBA0}"/>
                  </a:ext>
                </a:extLst>
              </p:cNvPr>
              <p:cNvSpPr txBox="1"/>
              <p:nvPr/>
            </p:nvSpPr>
            <p:spPr>
              <a:xfrm>
                <a:off x="6047885" y="3074319"/>
                <a:ext cx="3008576" cy="706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i="1" dirty="0">
                    <a:solidFill>
                      <a:schemeClr val="accent1">
                        <a:lumMod val="75000"/>
                      </a:schemeClr>
                    </a:solidFill>
                  </a:rPr>
                  <a:t>POST-</a:t>
                </a:r>
                <a:r>
                  <a:rPr lang="en-IN" sz="1200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Calibri" panose="020F0502020204030204" pitchFamily="34" charset="0"/>
                  </a:rPr>
                  <a:t>1. Register service metadata</a:t>
                </a:r>
                <a:endParaRPr lang="en-IN" sz="1200" i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93C83FBC-5BE6-4307-AD70-237A0C0A94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01592" y="3660166"/>
                <a:ext cx="4118516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2A057D7-5F69-433F-A668-5977CD3B78E7}"/>
                  </a:ext>
                </a:extLst>
              </p:cNvPr>
              <p:cNvSpPr txBox="1"/>
              <p:nvPr/>
            </p:nvSpPr>
            <p:spPr>
              <a:xfrm>
                <a:off x="6077186" y="3387985"/>
                <a:ext cx="30085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i="1" dirty="0">
                    <a:solidFill>
                      <a:schemeClr val="accent1">
                        <a:lumMod val="75000"/>
                      </a:schemeClr>
                    </a:solidFill>
                  </a:rPr>
                  <a:t>POST-</a:t>
                </a:r>
                <a:r>
                  <a:rPr lang="en-IN" sz="1200" dirty="0">
                    <a:solidFill>
                      <a:schemeClr val="accent1">
                        <a:lumMod val="75000"/>
                      </a:schemeClr>
                    </a:solidFill>
                    <a:latin typeface="Calibri" panose="020F0502020204030204" pitchFamily="34" charset="0"/>
                  </a:rPr>
                  <a:t>2</a:t>
                </a:r>
                <a:r>
                  <a:rPr lang="en-IN" sz="1200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Calibri" panose="020F0502020204030204" pitchFamily="34" charset="0"/>
                  </a:rPr>
                  <a:t>. Send Refresh update</a:t>
                </a:r>
                <a:endParaRPr lang="en-IN" sz="1200" i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FD542F7D-6F33-4E04-8940-F88A1A98936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09230" y="3989988"/>
                <a:ext cx="3944910" cy="481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578462C-23A8-453E-8045-5958C636BBD7}"/>
                  </a:ext>
                </a:extLst>
              </p:cNvPr>
              <p:cNvSpPr txBox="1"/>
              <p:nvPr/>
            </p:nvSpPr>
            <p:spPr>
              <a:xfrm>
                <a:off x="5650583" y="3739899"/>
                <a:ext cx="3936298" cy="2157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i="1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Calibri" panose="020F0502020204030204" pitchFamily="34" charset="0"/>
                  </a:rPr>
                  <a:t>Delete</a:t>
                </a:r>
                <a:r>
                  <a:rPr lang="en-IN" sz="1200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Calibri" panose="020F0502020204030204" pitchFamily="34" charset="0"/>
                  </a:rPr>
                  <a:t>. Deregister </a:t>
                </a:r>
                <a:r>
                  <a:rPr lang="en-IN" sz="1200" dirty="0">
                    <a:solidFill>
                      <a:schemeClr val="accent1">
                        <a:lumMod val="75000"/>
                      </a:schemeClr>
                    </a:solidFill>
                    <a:latin typeface="Calibri" panose="020F0502020204030204" pitchFamily="34" charset="0"/>
                  </a:rPr>
                  <a:t>by delete or not sending update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2BD57E6-3710-4DDE-A043-E5899C0BA46A}"/>
                </a:ext>
              </a:extLst>
            </p:cNvPr>
            <p:cNvSpPr txBox="1"/>
            <p:nvPr/>
          </p:nvSpPr>
          <p:spPr>
            <a:xfrm>
              <a:off x="9583441" y="3981402"/>
              <a:ext cx="178254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800" b="1" dirty="0"/>
                <a:t>IP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800" b="1" dirty="0"/>
                <a:t>Port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800" b="1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A</a:t>
              </a:r>
              <a:r>
                <a:rPr lang="en-IN" sz="800" b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uth credentials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800" b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 </a:t>
              </a:r>
              <a:r>
                <a:rPr lang="en-IN" sz="800" b="1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p</a:t>
              </a:r>
              <a:r>
                <a:rPr lang="en-IN" sz="800" b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rotocols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800" b="1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v</a:t>
              </a:r>
              <a:r>
                <a:rPr lang="en-IN" sz="800" b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ersions</a:t>
              </a:r>
              <a:r>
                <a:rPr lang="en-IN" sz="800" b="1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</a:t>
              </a:r>
              <a:r>
                <a:rPr lang="en-IN" sz="800" b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numbers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800" b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Environment Detail</a:t>
              </a:r>
              <a:endParaRPr lang="en-IN" sz="800" b="1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IN" b="1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594E8F7-DD5F-456C-B875-CA1FD0BE475C}"/>
                </a:ext>
              </a:extLst>
            </p:cNvPr>
            <p:cNvSpPr/>
            <p:nvPr/>
          </p:nvSpPr>
          <p:spPr>
            <a:xfrm>
              <a:off x="4874910" y="2812320"/>
              <a:ext cx="1189749" cy="2123190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/>
                <a:t>Service Registry Third party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7840DB3-2183-4CE7-A500-2D68031BA14C}"/>
                </a:ext>
              </a:extLst>
            </p:cNvPr>
            <p:cNvCxnSpPr>
              <a:cxnSpLocks/>
            </p:cNvCxnSpPr>
            <p:nvPr/>
          </p:nvCxnSpPr>
          <p:spPr>
            <a:xfrm>
              <a:off x="6003450" y="4576197"/>
              <a:ext cx="3571582" cy="29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9348550-1F73-4B3F-A6A2-1F1C4306E28F}"/>
                </a:ext>
              </a:extLst>
            </p:cNvPr>
            <p:cNvSpPr txBox="1"/>
            <p:nvPr/>
          </p:nvSpPr>
          <p:spPr>
            <a:xfrm>
              <a:off x="6258345" y="4299198"/>
              <a:ext cx="3049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chemeClr val="accent1">
                      <a:lumMod val="75000"/>
                    </a:schemeClr>
                  </a:solidFill>
                  <a:latin typeface="Calibri" panose="020F0502020204030204" pitchFamily="34" charset="0"/>
                </a:rPr>
                <a:t>Heartbeat status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58F665E1-C2DA-4C60-AB54-ADAD94FB0FED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 flipV="1">
              <a:off x="3098734" y="3401251"/>
              <a:ext cx="1776176" cy="4726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BE53645-EC00-43AA-A0EB-D02A83174CC2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 flipV="1">
              <a:off x="3098731" y="3494655"/>
              <a:ext cx="1776179" cy="3792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BEC697FC-375D-4D8F-B5F7-4DBA6BDD8FD3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 flipV="1">
              <a:off x="2992568" y="3313625"/>
              <a:ext cx="1882342" cy="5602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7FCB2E1-ED68-4892-A06D-B98676F540EB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>
              <a:off x="3028172" y="3873915"/>
              <a:ext cx="1846738" cy="5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B4C71E02-236D-46F2-A30D-22BE3DCE2B63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>
              <a:off x="2921844" y="3873915"/>
              <a:ext cx="1953066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E72F8C4F-C70F-4048-8F99-7CF01F13E577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>
              <a:off x="2930251" y="3873915"/>
              <a:ext cx="1944659" cy="1964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BF327AE-1D5E-4C46-BF75-BC4C482827E4}"/>
                </a:ext>
              </a:extLst>
            </p:cNvPr>
            <p:cNvSpPr txBox="1"/>
            <p:nvPr/>
          </p:nvSpPr>
          <p:spPr>
            <a:xfrm>
              <a:off x="2823921" y="4305840"/>
              <a:ext cx="205098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200" i="1" dirty="0">
                  <a:solidFill>
                    <a:schemeClr val="accent1">
                      <a:lumMod val="75000"/>
                    </a:schemeClr>
                  </a:solidFill>
                </a:rPr>
                <a:t>Get metadata Track changes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88744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0EBC8A74-6BFD-457A-AB47-63B164284F7A}"/>
              </a:ext>
            </a:extLst>
          </p:cNvPr>
          <p:cNvGrpSpPr/>
          <p:nvPr/>
        </p:nvGrpSpPr>
        <p:grpSpPr>
          <a:xfrm>
            <a:off x="1073018" y="1451295"/>
            <a:ext cx="10422039" cy="4221540"/>
            <a:chOff x="1073018" y="1451295"/>
            <a:chExt cx="10422039" cy="422154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5B4916E-9EC1-4B0B-B4C0-2DE9F920F65C}"/>
                </a:ext>
              </a:extLst>
            </p:cNvPr>
            <p:cNvSpPr/>
            <p:nvPr/>
          </p:nvSpPr>
          <p:spPr>
            <a:xfrm>
              <a:off x="1073018" y="1707435"/>
              <a:ext cx="2529992" cy="25999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800" b="0" i="0" u="none" strike="noStrike" baseline="0">
                  <a:latin typeface="Calibri" panose="020F0502020204030204" pitchFamily="34" charset="0"/>
                </a:rPr>
                <a:t>Client</a:t>
              </a:r>
              <a:endParaRPr lang="en-IN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D521F2F-9749-43E4-A7F1-54C6F278AF6E}"/>
                </a:ext>
              </a:extLst>
            </p:cNvPr>
            <p:cNvSpPr txBox="1"/>
            <p:nvPr/>
          </p:nvSpPr>
          <p:spPr>
            <a:xfrm>
              <a:off x="1360226" y="2730393"/>
              <a:ext cx="2100545" cy="276999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IN" sz="1200" b="1" i="0" u="none" strike="noStrike" baseline="0" dirty="0">
                  <a:solidFill>
                    <a:schemeClr val="accent1">
                      <a:lumMod val="75000"/>
                    </a:schemeClr>
                  </a:solidFill>
                  <a:latin typeface="Calibri" panose="020F0502020204030204" pitchFamily="34" charset="0"/>
                </a:rPr>
                <a:t>Service discovery mechanism</a:t>
              </a:r>
              <a:endParaRPr lang="en-IN" sz="12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7548485-C3D5-4891-AFBE-6D25FAE82DC9}"/>
                </a:ext>
              </a:extLst>
            </p:cNvPr>
            <p:cNvSpPr txBox="1"/>
            <p:nvPr/>
          </p:nvSpPr>
          <p:spPr>
            <a:xfrm>
              <a:off x="1360225" y="3562065"/>
              <a:ext cx="2100546" cy="276999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IN" sz="1200" b="1" i="0" u="none" strike="noStrike" baseline="0" dirty="0">
                  <a:solidFill>
                    <a:schemeClr val="accent1">
                      <a:lumMod val="75000"/>
                    </a:schemeClr>
                  </a:solidFill>
                  <a:latin typeface="Calibri" panose="020F0502020204030204" pitchFamily="34" charset="0"/>
                </a:rPr>
                <a:t>Load balancing algorithms</a:t>
              </a:r>
              <a:endParaRPr lang="en-IN" sz="12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C04FA1E-6D3F-4C75-963C-4E0914ABC2B7}"/>
                </a:ext>
              </a:extLst>
            </p:cNvPr>
            <p:cNvSpPr txBox="1"/>
            <p:nvPr/>
          </p:nvSpPr>
          <p:spPr>
            <a:xfrm>
              <a:off x="1360225" y="1806388"/>
              <a:ext cx="19516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IN" sz="1800" b="1" i="1" u="none" strike="noStrike" baseline="0" dirty="0">
                  <a:solidFill>
                    <a:schemeClr val="accent1">
                      <a:lumMod val="75000"/>
                    </a:schemeClr>
                  </a:solidFill>
                  <a:latin typeface="Calibri" panose="020F0502020204030204" pitchFamily="34" charset="0"/>
                </a:rPr>
                <a:t>Client</a:t>
              </a:r>
              <a:endParaRPr lang="en-IN" b="1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" name="Cylinder 8">
              <a:extLst>
                <a:ext uri="{FF2B5EF4-FFF2-40B4-BE49-F238E27FC236}">
                  <a16:creationId xmlns:a16="http://schemas.microsoft.com/office/drawing/2014/main" id="{AE999DC8-BDF7-4E88-B1E7-1A8D0FA6BA97}"/>
                </a:ext>
              </a:extLst>
            </p:cNvPr>
            <p:cNvSpPr/>
            <p:nvPr/>
          </p:nvSpPr>
          <p:spPr>
            <a:xfrm>
              <a:off x="5586787" y="1667150"/>
              <a:ext cx="1264693" cy="2033414"/>
            </a:xfrm>
            <a:prstGeom prst="can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/>
                <a:t>Service Registry</a:t>
              </a:r>
            </a:p>
          </p:txBody>
        </p:sp>
        <p:cxnSp>
          <p:nvCxnSpPr>
            <p:cNvPr id="20" name="Connector: Curved 19">
              <a:extLst>
                <a:ext uri="{FF2B5EF4-FFF2-40B4-BE49-F238E27FC236}">
                  <a16:creationId xmlns:a16="http://schemas.microsoft.com/office/drawing/2014/main" id="{29124A34-63EC-43C3-8775-F5054DBC060E}"/>
                </a:ext>
              </a:extLst>
            </p:cNvPr>
            <p:cNvCxnSpPr>
              <a:cxnSpLocks/>
              <a:stCxn id="5" idx="0"/>
              <a:endCxn id="9" idx="1"/>
            </p:cNvCxnSpPr>
            <p:nvPr/>
          </p:nvCxnSpPr>
          <p:spPr>
            <a:xfrm rot="5400000" flipH="1" flipV="1">
              <a:off x="4258432" y="-253267"/>
              <a:ext cx="40285" cy="3881120"/>
            </a:xfrm>
            <a:prstGeom prst="curvedConnector3">
              <a:avLst>
                <a:gd name="adj1" fmla="val 667457"/>
              </a:avLst>
            </a:prstGeom>
            <a:ln>
              <a:solidFill>
                <a:schemeClr val="tx1"/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Connector: Curved 21">
              <a:extLst>
                <a:ext uri="{FF2B5EF4-FFF2-40B4-BE49-F238E27FC236}">
                  <a16:creationId xmlns:a16="http://schemas.microsoft.com/office/drawing/2014/main" id="{34D170B4-AD62-4EDD-A6E4-D77948A3C921}"/>
                </a:ext>
              </a:extLst>
            </p:cNvPr>
            <p:cNvCxnSpPr>
              <a:cxnSpLocks/>
              <a:stCxn id="5" idx="2"/>
              <a:endCxn id="10" idx="1"/>
            </p:cNvCxnSpPr>
            <p:nvPr/>
          </p:nvCxnSpPr>
          <p:spPr>
            <a:xfrm rot="5400000" flipH="1" flipV="1">
              <a:off x="5147273" y="752806"/>
              <a:ext cx="745284" cy="6363802"/>
            </a:xfrm>
            <a:prstGeom prst="curvedConnector4">
              <a:avLst>
                <a:gd name="adj1" fmla="val -30673"/>
                <a:gd name="adj2" fmla="val 59939"/>
              </a:avLst>
            </a:prstGeom>
            <a:ln>
              <a:solidFill>
                <a:schemeClr val="tx1"/>
              </a:solidFill>
              <a:prstDash val="dashDot"/>
              <a:headEnd type="triangle"/>
              <a:tailEnd type="triangle"/>
            </a:ln>
            <a:scene3d>
              <a:camera prst="orthographicFront">
                <a:rot lat="1500000" lon="20999979" rev="21299999"/>
              </a:camera>
              <a:lightRig rig="threePt" dir="t"/>
            </a:scene3d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35DE7F5-596E-4D6E-B51F-DE2C2AF49D46}"/>
                </a:ext>
              </a:extLst>
            </p:cNvPr>
            <p:cNvSpPr txBox="1"/>
            <p:nvPr/>
          </p:nvSpPr>
          <p:spPr>
            <a:xfrm>
              <a:off x="3855489" y="1462347"/>
              <a:ext cx="1846999" cy="2769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en-IN" sz="1200" b="1" i="0" u="none" strike="noStrike" baseline="0" dirty="0">
                  <a:latin typeface="Calibri" panose="020F0502020204030204" pitchFamily="34" charset="0"/>
                </a:rPr>
                <a:t>Step-1: Service Discovery</a:t>
              </a:r>
              <a:endParaRPr lang="en-IN" sz="1200" b="1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C115C6C-9DEC-434E-A668-C8D33C705456}"/>
                </a:ext>
              </a:extLst>
            </p:cNvPr>
            <p:cNvSpPr txBox="1"/>
            <p:nvPr/>
          </p:nvSpPr>
          <p:spPr>
            <a:xfrm>
              <a:off x="3894158" y="4585023"/>
              <a:ext cx="1947468" cy="2769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IN" sz="1200" b="1" dirty="0">
                  <a:latin typeface="Calibri" panose="020F0502020204030204" pitchFamily="34" charset="0"/>
                </a:rPr>
                <a:t>Step-2: Load balancing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988178FF-C881-4A30-97FB-916D3D9074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32611" y="2588747"/>
              <a:ext cx="1882342" cy="5602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786CA6C2-B7D6-4D59-A399-5186B4FB22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21612" y="2756186"/>
              <a:ext cx="1882342" cy="5602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4C9B8C65-8041-4736-ACE6-180E73E8A1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39503" y="2829884"/>
              <a:ext cx="1882342" cy="5602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BE00B9F9-EAB6-40D4-988F-47E7B7D2B7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28879" y="2657993"/>
              <a:ext cx="1882342" cy="5602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9475880-66E0-48B9-9B47-7E101199F5EA}"/>
                </a:ext>
              </a:extLst>
            </p:cNvPr>
            <p:cNvSpPr txBox="1"/>
            <p:nvPr/>
          </p:nvSpPr>
          <p:spPr>
            <a:xfrm>
              <a:off x="6239984" y="4128513"/>
              <a:ext cx="1846999" cy="46166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en-IN" sz="1200" b="1" i="0" u="none" strike="noStrike" baseline="0" dirty="0">
                  <a:latin typeface="Calibri" panose="020F0502020204030204" pitchFamily="34" charset="0"/>
                </a:rPr>
                <a:t>Step-3:Submission of</a:t>
              </a:r>
            </a:p>
            <a:p>
              <a:pPr algn="l"/>
              <a:r>
                <a:rPr lang="en-IN" sz="1200" b="1" i="0" u="none" strike="noStrike" baseline="0" dirty="0">
                  <a:latin typeface="Calibri" panose="020F0502020204030204" pitchFamily="34" charset="0"/>
                </a:rPr>
                <a:t>request to instance-5</a:t>
              </a:r>
              <a:endParaRPr lang="en-IN" sz="1200" b="1" dirty="0"/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909958D0-DA97-4B3B-AFF4-EA7E4B101869}"/>
                </a:ext>
              </a:extLst>
            </p:cNvPr>
            <p:cNvGrpSpPr/>
            <p:nvPr/>
          </p:nvGrpSpPr>
          <p:grpSpPr>
            <a:xfrm>
              <a:off x="8701816" y="1451295"/>
              <a:ext cx="2793241" cy="4221540"/>
              <a:chOff x="8701816" y="1451295"/>
              <a:chExt cx="2793241" cy="4221540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26B21D33-BD15-4D8C-96B5-6706EB2F165F}"/>
                  </a:ext>
                </a:extLst>
              </p:cNvPr>
              <p:cNvGrpSpPr/>
              <p:nvPr/>
            </p:nvGrpSpPr>
            <p:grpSpPr>
              <a:xfrm>
                <a:off x="8701816" y="1451295"/>
                <a:ext cx="2793241" cy="4221540"/>
                <a:chOff x="8302389" y="1414985"/>
                <a:chExt cx="2793241" cy="4221540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81335F76-40E5-4332-9D84-CE45956BF9A2}"/>
                    </a:ext>
                  </a:extLst>
                </p:cNvPr>
                <p:cNvSpPr/>
                <p:nvPr/>
              </p:nvSpPr>
              <p:spPr>
                <a:xfrm>
                  <a:off x="8302389" y="1414985"/>
                  <a:ext cx="2793241" cy="422154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800" b="0" i="0" u="none" strike="noStrike" baseline="0">
                      <a:latin typeface="Calibri" panose="020F0502020204030204" pitchFamily="34" charset="0"/>
                    </a:rPr>
                    <a:t>Client</a:t>
                  </a:r>
                  <a:endParaRPr lang="en-IN"/>
                </a:p>
              </p:txBody>
            </p:sp>
            <p:sp>
              <p:nvSpPr>
                <p:cNvPr id="11" name="Hexagon 10">
                  <a:extLst>
                    <a:ext uri="{FF2B5EF4-FFF2-40B4-BE49-F238E27FC236}">
                      <a16:creationId xmlns:a16="http://schemas.microsoft.com/office/drawing/2014/main" id="{2C35DC17-EB71-41ED-A3FF-831AB6696001}"/>
                    </a:ext>
                  </a:extLst>
                </p:cNvPr>
                <p:cNvSpPr/>
                <p:nvPr/>
              </p:nvSpPr>
              <p:spPr>
                <a:xfrm>
                  <a:off x="8418539" y="3039069"/>
                  <a:ext cx="1099709" cy="905502"/>
                </a:xfrm>
                <a:prstGeom prst="hexagon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200" b="1" dirty="0"/>
                    <a:t>Instance-3</a:t>
                  </a:r>
                </a:p>
              </p:txBody>
            </p:sp>
            <p:sp>
              <p:nvSpPr>
                <p:cNvPr id="12" name="Hexagon 11">
                  <a:extLst>
                    <a:ext uri="{FF2B5EF4-FFF2-40B4-BE49-F238E27FC236}">
                      <a16:creationId xmlns:a16="http://schemas.microsoft.com/office/drawing/2014/main" id="{B52BD564-AE4F-444B-8956-182B6E1B0766}"/>
                    </a:ext>
                  </a:extLst>
                </p:cNvPr>
                <p:cNvSpPr/>
                <p:nvPr/>
              </p:nvSpPr>
              <p:spPr>
                <a:xfrm>
                  <a:off x="9877641" y="1611179"/>
                  <a:ext cx="1099709" cy="905502"/>
                </a:xfrm>
                <a:prstGeom prst="hexagon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200" b="1" dirty="0"/>
                    <a:t>Instance-2</a:t>
                  </a:r>
                </a:p>
              </p:txBody>
            </p:sp>
            <p:sp>
              <p:nvSpPr>
                <p:cNvPr id="13" name="Hexagon 12">
                  <a:extLst>
                    <a:ext uri="{FF2B5EF4-FFF2-40B4-BE49-F238E27FC236}">
                      <a16:creationId xmlns:a16="http://schemas.microsoft.com/office/drawing/2014/main" id="{038B051E-C4D3-488D-8657-934E8E1E8576}"/>
                    </a:ext>
                  </a:extLst>
                </p:cNvPr>
                <p:cNvSpPr/>
                <p:nvPr/>
              </p:nvSpPr>
              <p:spPr>
                <a:xfrm>
                  <a:off x="8408836" y="1611179"/>
                  <a:ext cx="1099709" cy="905502"/>
                </a:xfrm>
                <a:prstGeom prst="hexagon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200" b="1" dirty="0"/>
                    <a:t>Instance-1</a:t>
                  </a:r>
                </a:p>
              </p:txBody>
            </p:sp>
            <p:sp>
              <p:nvSpPr>
                <p:cNvPr id="15" name="Hexagon 14">
                  <a:extLst>
                    <a:ext uri="{FF2B5EF4-FFF2-40B4-BE49-F238E27FC236}">
                      <a16:creationId xmlns:a16="http://schemas.microsoft.com/office/drawing/2014/main" id="{34B89DBA-E3A6-40D9-B7B0-19200C821FBA}"/>
                    </a:ext>
                  </a:extLst>
                </p:cNvPr>
                <p:cNvSpPr/>
                <p:nvPr/>
              </p:nvSpPr>
              <p:spPr>
                <a:xfrm>
                  <a:off x="8408835" y="4341319"/>
                  <a:ext cx="1099709" cy="905502"/>
                </a:xfrm>
                <a:prstGeom prst="hexagon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200" b="1" dirty="0"/>
                    <a:t>Instance-5</a:t>
                  </a:r>
                </a:p>
              </p:txBody>
            </p:sp>
            <p:sp>
              <p:nvSpPr>
                <p:cNvPr id="16" name="Hexagon 15">
                  <a:extLst>
                    <a:ext uri="{FF2B5EF4-FFF2-40B4-BE49-F238E27FC236}">
                      <a16:creationId xmlns:a16="http://schemas.microsoft.com/office/drawing/2014/main" id="{F7D0637D-4994-49F9-A2CB-FDBC7CA2B7E7}"/>
                    </a:ext>
                  </a:extLst>
                </p:cNvPr>
                <p:cNvSpPr/>
                <p:nvPr/>
              </p:nvSpPr>
              <p:spPr>
                <a:xfrm>
                  <a:off x="9877641" y="3034687"/>
                  <a:ext cx="1099709" cy="905502"/>
                </a:xfrm>
                <a:prstGeom prst="hexagon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200" b="1" dirty="0"/>
                    <a:t>Instance-4</a:t>
                  </a:r>
                </a:p>
              </p:txBody>
            </p:sp>
            <p:sp>
              <p:nvSpPr>
                <p:cNvPr id="17" name="Hexagon 16">
                  <a:extLst>
                    <a:ext uri="{FF2B5EF4-FFF2-40B4-BE49-F238E27FC236}">
                      <a16:creationId xmlns:a16="http://schemas.microsoft.com/office/drawing/2014/main" id="{7DFC6C7D-FA65-4D72-A0A3-BD5003BBC198}"/>
                    </a:ext>
                  </a:extLst>
                </p:cNvPr>
                <p:cNvSpPr/>
                <p:nvPr/>
              </p:nvSpPr>
              <p:spPr>
                <a:xfrm>
                  <a:off x="9877640" y="4341319"/>
                  <a:ext cx="1099709" cy="905502"/>
                </a:xfrm>
                <a:prstGeom prst="hexagon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200" b="1" dirty="0"/>
                    <a:t>Instance-6</a:t>
                  </a:r>
                </a:p>
              </p:txBody>
            </p:sp>
          </p:grp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7BAE423-574C-4331-B07E-E2A14B9683D9}"/>
                  </a:ext>
                </a:extLst>
              </p:cNvPr>
              <p:cNvSpPr txBox="1"/>
              <p:nvPr/>
            </p:nvSpPr>
            <p:spPr>
              <a:xfrm>
                <a:off x="8721845" y="5391946"/>
                <a:ext cx="2773212" cy="280889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b="1" i="0" u="none" strike="noStrike" baseline="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Microservices Instances</a:t>
                </a:r>
                <a:endParaRPr lang="en-IN" sz="12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4BEE120-3E5C-406A-A0E3-0FF65C5193DD}"/>
                </a:ext>
              </a:extLst>
            </p:cNvPr>
            <p:cNvSpPr txBox="1"/>
            <p:nvPr/>
          </p:nvSpPr>
          <p:spPr>
            <a:xfrm>
              <a:off x="6965176" y="1850869"/>
              <a:ext cx="1678904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>
              <a:spAutoFit/>
            </a:bodyPr>
            <a:lstStyle/>
            <a:p>
              <a:pPr algn="just"/>
              <a:r>
                <a:rPr lang="en-IN" sz="1200" b="1" i="0" u="none" strike="noStrike" baseline="0" dirty="0">
                  <a:latin typeface="Calibri" panose="020F0502020204030204" pitchFamily="34" charset="0"/>
                </a:rPr>
                <a:t>Services publish its dynamic location, port and other metadata</a:t>
              </a:r>
              <a:endParaRPr lang="en-IN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7024818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D601902E-AD04-4781-8151-2CF7A0C0F371}"/>
              </a:ext>
            </a:extLst>
          </p:cNvPr>
          <p:cNvSpPr/>
          <p:nvPr/>
        </p:nvSpPr>
        <p:spPr>
          <a:xfrm>
            <a:off x="1610436" y="354843"/>
            <a:ext cx="10085695" cy="56774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B4916E-9EC1-4B0B-B4C0-2DE9F920F65C}"/>
              </a:ext>
            </a:extLst>
          </p:cNvPr>
          <p:cNvSpPr/>
          <p:nvPr/>
        </p:nvSpPr>
        <p:spPr>
          <a:xfrm>
            <a:off x="1756010" y="1707435"/>
            <a:ext cx="2138148" cy="25999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521F2F-9749-43E4-A7F1-54C6F278AF6E}"/>
              </a:ext>
            </a:extLst>
          </p:cNvPr>
          <p:cNvSpPr txBox="1"/>
          <p:nvPr/>
        </p:nvSpPr>
        <p:spPr>
          <a:xfrm>
            <a:off x="1850461" y="2687372"/>
            <a:ext cx="1779844" cy="4616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IN" sz="12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Service discovery mechanism</a:t>
            </a:r>
            <a:endParaRPr lang="en-IN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548485-C3D5-4891-AFBE-6D25FAE82DC9}"/>
              </a:ext>
            </a:extLst>
          </p:cNvPr>
          <p:cNvSpPr txBox="1"/>
          <p:nvPr/>
        </p:nvSpPr>
        <p:spPr>
          <a:xfrm>
            <a:off x="1850460" y="3602351"/>
            <a:ext cx="1779845" cy="4616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IN" sz="12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Load balancing algorithms</a:t>
            </a:r>
            <a:endParaRPr lang="en-IN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04FA1E-6D3F-4C75-963C-4E0914ABC2B7}"/>
              </a:ext>
            </a:extLst>
          </p:cNvPr>
          <p:cNvSpPr txBox="1"/>
          <p:nvPr/>
        </p:nvSpPr>
        <p:spPr>
          <a:xfrm>
            <a:off x="63381" y="2964371"/>
            <a:ext cx="94157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IN" sz="1800" i="1" u="none" strike="noStrike" baseline="0" dirty="0">
                <a:latin typeface="Calibri" panose="020F0502020204030204" pitchFamily="34" charset="0"/>
              </a:rPr>
              <a:t>Client</a:t>
            </a:r>
            <a:endParaRPr lang="en-IN" i="1" dirty="0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AE999DC8-BDF7-4E88-B1E7-1A8D0FA6BA97}"/>
              </a:ext>
            </a:extLst>
          </p:cNvPr>
          <p:cNvSpPr/>
          <p:nvPr/>
        </p:nvSpPr>
        <p:spPr>
          <a:xfrm>
            <a:off x="5586787" y="1667150"/>
            <a:ext cx="1264693" cy="2033414"/>
          </a:xfrm>
          <a:prstGeom prst="can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Service Registry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29124A34-63EC-43C3-8775-F5054DBC060E}"/>
              </a:ext>
            </a:extLst>
          </p:cNvPr>
          <p:cNvCxnSpPr>
            <a:cxnSpLocks/>
            <a:stCxn id="5" idx="0"/>
            <a:endCxn id="9" idx="1"/>
          </p:cNvCxnSpPr>
          <p:nvPr/>
        </p:nvCxnSpPr>
        <p:spPr>
          <a:xfrm rot="5400000" flipH="1" flipV="1">
            <a:off x="4501967" y="-9732"/>
            <a:ext cx="40285" cy="3394050"/>
          </a:xfrm>
          <a:prstGeom prst="curvedConnector3">
            <a:avLst>
              <a:gd name="adj1" fmla="val 667457"/>
            </a:avLst>
          </a:prstGeom>
          <a:ln>
            <a:solidFill>
              <a:schemeClr val="tx1"/>
            </a:solidFill>
            <a:prstDash val="dashDot"/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34D170B4-AD62-4EDD-A6E4-D77948A3C921}"/>
              </a:ext>
            </a:extLst>
          </p:cNvPr>
          <p:cNvCxnSpPr>
            <a:cxnSpLocks/>
            <a:stCxn id="5" idx="2"/>
            <a:endCxn id="10" idx="1"/>
          </p:cNvCxnSpPr>
          <p:nvPr/>
        </p:nvCxnSpPr>
        <p:spPr>
          <a:xfrm rot="5400000" flipH="1" flipV="1">
            <a:off x="5390808" y="996341"/>
            <a:ext cx="745284" cy="5876732"/>
          </a:xfrm>
          <a:prstGeom prst="curvedConnector4">
            <a:avLst>
              <a:gd name="adj1" fmla="val -30673"/>
              <a:gd name="adj2" fmla="val 59096"/>
            </a:avLst>
          </a:prstGeom>
          <a:ln>
            <a:solidFill>
              <a:schemeClr val="tx1"/>
            </a:solidFill>
            <a:prstDash val="dashDot"/>
            <a:headEnd type="triangle"/>
            <a:tailEnd type="triangle"/>
          </a:ln>
          <a:scene3d>
            <a:camera prst="orthographicFront">
              <a:rot lat="1500000" lon="20999979" rev="21299999"/>
            </a:camera>
            <a:lightRig rig="threePt" dir="t"/>
          </a:scene3d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35DE7F5-596E-4D6E-B51F-DE2C2AF49D46}"/>
              </a:ext>
            </a:extLst>
          </p:cNvPr>
          <p:cNvSpPr txBox="1"/>
          <p:nvPr/>
        </p:nvSpPr>
        <p:spPr>
          <a:xfrm>
            <a:off x="3875433" y="1137184"/>
            <a:ext cx="1846999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IN" sz="1200" b="1" i="0" u="none" strike="noStrike" baseline="0" dirty="0">
                <a:latin typeface="Calibri" panose="020F0502020204030204" pitchFamily="34" charset="0"/>
              </a:rPr>
              <a:t>Step-1: Discovery</a:t>
            </a:r>
            <a:endParaRPr lang="en-IN" sz="12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C115C6C-9DEC-434E-A668-C8D33C705456}"/>
              </a:ext>
            </a:extLst>
          </p:cNvPr>
          <p:cNvSpPr txBox="1"/>
          <p:nvPr/>
        </p:nvSpPr>
        <p:spPr>
          <a:xfrm>
            <a:off x="3894158" y="4552938"/>
            <a:ext cx="1947468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IN" sz="1200" b="1" dirty="0">
                <a:latin typeface="Calibri" panose="020F0502020204030204" pitchFamily="34" charset="0"/>
              </a:rPr>
              <a:t>Step-2: Load balancing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88178FF-C881-4A30-97FB-916D3D9074E5}"/>
              </a:ext>
            </a:extLst>
          </p:cNvPr>
          <p:cNvCxnSpPr>
            <a:cxnSpLocks/>
          </p:cNvCxnSpPr>
          <p:nvPr/>
        </p:nvCxnSpPr>
        <p:spPr>
          <a:xfrm flipH="1" flipV="1">
            <a:off x="6832611" y="2588747"/>
            <a:ext cx="1882342" cy="560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86CA6C2-B7D6-4D59-A399-5186B4FB2205}"/>
              </a:ext>
            </a:extLst>
          </p:cNvPr>
          <p:cNvCxnSpPr>
            <a:cxnSpLocks/>
          </p:cNvCxnSpPr>
          <p:nvPr/>
        </p:nvCxnSpPr>
        <p:spPr>
          <a:xfrm flipH="1" flipV="1">
            <a:off x="6821612" y="2756186"/>
            <a:ext cx="1882342" cy="560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C9B8C65-8041-4736-ACE6-180E73E8A17B}"/>
              </a:ext>
            </a:extLst>
          </p:cNvPr>
          <p:cNvCxnSpPr>
            <a:cxnSpLocks/>
          </p:cNvCxnSpPr>
          <p:nvPr/>
        </p:nvCxnSpPr>
        <p:spPr>
          <a:xfrm flipH="1" flipV="1">
            <a:off x="6839503" y="2829884"/>
            <a:ext cx="1882342" cy="560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E00B9F9-EAB6-40D4-988F-47E7B7D2B7CC}"/>
              </a:ext>
            </a:extLst>
          </p:cNvPr>
          <p:cNvCxnSpPr>
            <a:cxnSpLocks/>
          </p:cNvCxnSpPr>
          <p:nvPr/>
        </p:nvCxnSpPr>
        <p:spPr>
          <a:xfrm flipH="1" flipV="1">
            <a:off x="6828879" y="2657993"/>
            <a:ext cx="1882342" cy="560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9475880-66E0-48B9-9B47-7E101199F5EA}"/>
              </a:ext>
            </a:extLst>
          </p:cNvPr>
          <p:cNvSpPr txBox="1"/>
          <p:nvPr/>
        </p:nvSpPr>
        <p:spPr>
          <a:xfrm>
            <a:off x="6239984" y="4128513"/>
            <a:ext cx="2260758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IN" sz="1200" b="1" i="0" u="none" strike="noStrike" baseline="0" dirty="0">
                <a:latin typeface="Calibri" panose="020F0502020204030204" pitchFamily="34" charset="0"/>
              </a:rPr>
              <a:t>Step-3:Request Submission</a:t>
            </a:r>
            <a:endParaRPr lang="en-IN" sz="1200" b="1" dirty="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09958D0-DA97-4B3B-AFF4-EA7E4B101869}"/>
              </a:ext>
            </a:extLst>
          </p:cNvPr>
          <p:cNvGrpSpPr/>
          <p:nvPr/>
        </p:nvGrpSpPr>
        <p:grpSpPr>
          <a:xfrm>
            <a:off x="8701816" y="1451295"/>
            <a:ext cx="2793241" cy="4221540"/>
            <a:chOff x="8701816" y="1451295"/>
            <a:chExt cx="2793241" cy="4221540"/>
          </a:xfrm>
          <a:solidFill>
            <a:schemeClr val="bg1">
              <a:lumMod val="95000"/>
            </a:schemeClr>
          </a:solidFill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6B21D33-BD15-4D8C-96B5-6706EB2F165F}"/>
                </a:ext>
              </a:extLst>
            </p:cNvPr>
            <p:cNvGrpSpPr/>
            <p:nvPr/>
          </p:nvGrpSpPr>
          <p:grpSpPr>
            <a:xfrm>
              <a:off x="8701816" y="1451295"/>
              <a:ext cx="2793241" cy="4221540"/>
              <a:chOff x="8302389" y="1414985"/>
              <a:chExt cx="2793241" cy="4221540"/>
            </a:xfrm>
            <a:grpFill/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1335F76-40E5-4332-9D84-CE45956BF9A2}"/>
                  </a:ext>
                </a:extLst>
              </p:cNvPr>
              <p:cNvSpPr/>
              <p:nvPr/>
            </p:nvSpPr>
            <p:spPr>
              <a:xfrm>
                <a:off x="8302389" y="1414985"/>
                <a:ext cx="2793241" cy="42215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1" name="Hexagon 10">
                <a:extLst>
                  <a:ext uri="{FF2B5EF4-FFF2-40B4-BE49-F238E27FC236}">
                    <a16:creationId xmlns:a16="http://schemas.microsoft.com/office/drawing/2014/main" id="{2C35DC17-EB71-41ED-A3FF-831AB6696001}"/>
                  </a:ext>
                </a:extLst>
              </p:cNvPr>
              <p:cNvSpPr/>
              <p:nvPr/>
            </p:nvSpPr>
            <p:spPr>
              <a:xfrm>
                <a:off x="8418539" y="3039069"/>
                <a:ext cx="1099709" cy="905502"/>
              </a:xfrm>
              <a:prstGeom prst="hexagon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b="1" dirty="0"/>
                  <a:t>Instance-3</a:t>
                </a:r>
              </a:p>
            </p:txBody>
          </p:sp>
          <p:sp>
            <p:nvSpPr>
              <p:cNvPr id="12" name="Hexagon 11">
                <a:extLst>
                  <a:ext uri="{FF2B5EF4-FFF2-40B4-BE49-F238E27FC236}">
                    <a16:creationId xmlns:a16="http://schemas.microsoft.com/office/drawing/2014/main" id="{B52BD564-AE4F-444B-8956-182B6E1B0766}"/>
                  </a:ext>
                </a:extLst>
              </p:cNvPr>
              <p:cNvSpPr/>
              <p:nvPr/>
            </p:nvSpPr>
            <p:spPr>
              <a:xfrm>
                <a:off x="9877641" y="1611179"/>
                <a:ext cx="1099709" cy="905502"/>
              </a:xfrm>
              <a:prstGeom prst="hexagon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b="1" dirty="0"/>
                  <a:t>Instance-2</a:t>
                </a:r>
              </a:p>
            </p:txBody>
          </p:sp>
          <p:sp>
            <p:nvSpPr>
              <p:cNvPr id="13" name="Hexagon 12">
                <a:extLst>
                  <a:ext uri="{FF2B5EF4-FFF2-40B4-BE49-F238E27FC236}">
                    <a16:creationId xmlns:a16="http://schemas.microsoft.com/office/drawing/2014/main" id="{038B051E-C4D3-488D-8657-934E8E1E8576}"/>
                  </a:ext>
                </a:extLst>
              </p:cNvPr>
              <p:cNvSpPr/>
              <p:nvPr/>
            </p:nvSpPr>
            <p:spPr>
              <a:xfrm>
                <a:off x="8408836" y="1611179"/>
                <a:ext cx="1099709" cy="905502"/>
              </a:xfrm>
              <a:prstGeom prst="hexagon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b="1" dirty="0"/>
                  <a:t>Instance-1</a:t>
                </a:r>
              </a:p>
            </p:txBody>
          </p:sp>
          <p:sp>
            <p:nvSpPr>
              <p:cNvPr id="15" name="Hexagon 14">
                <a:extLst>
                  <a:ext uri="{FF2B5EF4-FFF2-40B4-BE49-F238E27FC236}">
                    <a16:creationId xmlns:a16="http://schemas.microsoft.com/office/drawing/2014/main" id="{34B89DBA-E3A6-40D9-B7B0-19200C821FBA}"/>
                  </a:ext>
                </a:extLst>
              </p:cNvPr>
              <p:cNvSpPr/>
              <p:nvPr/>
            </p:nvSpPr>
            <p:spPr>
              <a:xfrm>
                <a:off x="8408835" y="4341319"/>
                <a:ext cx="1099709" cy="905502"/>
              </a:xfrm>
              <a:prstGeom prst="hexagon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b="1" dirty="0"/>
                  <a:t>Instance-5</a:t>
                </a:r>
              </a:p>
            </p:txBody>
          </p:sp>
          <p:sp>
            <p:nvSpPr>
              <p:cNvPr id="16" name="Hexagon 15">
                <a:extLst>
                  <a:ext uri="{FF2B5EF4-FFF2-40B4-BE49-F238E27FC236}">
                    <a16:creationId xmlns:a16="http://schemas.microsoft.com/office/drawing/2014/main" id="{F7D0637D-4994-49F9-A2CB-FDBC7CA2B7E7}"/>
                  </a:ext>
                </a:extLst>
              </p:cNvPr>
              <p:cNvSpPr/>
              <p:nvPr/>
            </p:nvSpPr>
            <p:spPr>
              <a:xfrm>
                <a:off x="9877641" y="3034687"/>
                <a:ext cx="1099709" cy="905502"/>
              </a:xfrm>
              <a:prstGeom prst="hexagon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b="1" dirty="0"/>
                  <a:t>Instance-4</a:t>
                </a:r>
              </a:p>
            </p:txBody>
          </p:sp>
          <p:sp>
            <p:nvSpPr>
              <p:cNvPr id="17" name="Hexagon 16">
                <a:extLst>
                  <a:ext uri="{FF2B5EF4-FFF2-40B4-BE49-F238E27FC236}">
                    <a16:creationId xmlns:a16="http://schemas.microsoft.com/office/drawing/2014/main" id="{7DFC6C7D-FA65-4D72-A0A3-BD5003BBC198}"/>
                  </a:ext>
                </a:extLst>
              </p:cNvPr>
              <p:cNvSpPr/>
              <p:nvPr/>
            </p:nvSpPr>
            <p:spPr>
              <a:xfrm>
                <a:off x="9877640" y="4341319"/>
                <a:ext cx="1099709" cy="905502"/>
              </a:xfrm>
              <a:prstGeom prst="hexagon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b="1" dirty="0"/>
                  <a:t>Instance-6</a:t>
                </a:r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7BAE423-574C-4331-B07E-E2A14B9683D9}"/>
                </a:ext>
              </a:extLst>
            </p:cNvPr>
            <p:cNvSpPr txBox="1"/>
            <p:nvPr/>
          </p:nvSpPr>
          <p:spPr>
            <a:xfrm>
              <a:off x="8721845" y="5391946"/>
              <a:ext cx="2773212" cy="28088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i="0" u="none" strike="noStrike" baseline="0" dirty="0">
                  <a:solidFill>
                    <a:schemeClr val="bg1"/>
                  </a:solidFill>
                  <a:latin typeface="Calibri" panose="020F0502020204030204" pitchFamily="34" charset="0"/>
                </a:rPr>
                <a:t>Microservices Instances</a:t>
              </a:r>
              <a:endParaRPr lang="en-IN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F4BEE120-3E5C-406A-A0E3-0FF65C5193DD}"/>
              </a:ext>
            </a:extLst>
          </p:cNvPr>
          <p:cNvSpPr txBox="1"/>
          <p:nvPr/>
        </p:nvSpPr>
        <p:spPr>
          <a:xfrm>
            <a:off x="6965176" y="1850869"/>
            <a:ext cx="1678904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IN" sz="1200" b="1" i="0" u="none" strike="noStrike" baseline="0" dirty="0">
                <a:latin typeface="Calibri" panose="020F0502020204030204" pitchFamily="34" charset="0"/>
              </a:rPr>
              <a:t>Services publish its dynamic location, port and other metadata</a:t>
            </a:r>
            <a:endParaRPr lang="en-IN" sz="12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1A441C7-2DAD-4088-B958-6C819D31C7F1}"/>
              </a:ext>
            </a:extLst>
          </p:cNvPr>
          <p:cNvSpPr txBox="1"/>
          <p:nvPr/>
        </p:nvSpPr>
        <p:spPr>
          <a:xfrm>
            <a:off x="1857799" y="1811167"/>
            <a:ext cx="19345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200" b="1" i="0" u="none" strike="noStrike" baseline="0" dirty="0">
                <a:latin typeface="Calibri-Bold"/>
              </a:rPr>
              <a:t>Load Balancer/API gateway</a:t>
            </a:r>
            <a:endParaRPr lang="en-IN" sz="12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D7AD298-148D-4F76-9057-D7E36D355722}"/>
              </a:ext>
            </a:extLst>
          </p:cNvPr>
          <p:cNvSpPr txBox="1"/>
          <p:nvPr/>
        </p:nvSpPr>
        <p:spPr>
          <a:xfrm>
            <a:off x="3439237" y="408000"/>
            <a:ext cx="59367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i="1" u="none" strike="noStrike" baseline="0" dirty="0">
                <a:latin typeface="Calibri-Bold"/>
              </a:rPr>
              <a:t>Server side discovery</a:t>
            </a:r>
            <a:endParaRPr lang="en-IN" i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12E4B14-8002-4B97-92EB-A5BEB1C0E00A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004953" y="3149037"/>
            <a:ext cx="7510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6044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3865C8EE-8002-406A-9C21-E591CE343614}"/>
              </a:ext>
            </a:extLst>
          </p:cNvPr>
          <p:cNvGrpSpPr/>
          <p:nvPr/>
        </p:nvGrpSpPr>
        <p:grpSpPr>
          <a:xfrm>
            <a:off x="686650" y="1229487"/>
            <a:ext cx="9825560" cy="5050162"/>
            <a:chOff x="686650" y="1229487"/>
            <a:chExt cx="9825560" cy="505016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57F4739-8C95-49DA-90AC-9732FF35DBDE}"/>
                </a:ext>
              </a:extLst>
            </p:cNvPr>
            <p:cNvSpPr/>
            <p:nvPr/>
          </p:nvSpPr>
          <p:spPr>
            <a:xfrm>
              <a:off x="4073390" y="1629714"/>
              <a:ext cx="2972460" cy="23391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D7AD298-148D-4F76-9057-D7E36D355722}"/>
                </a:ext>
              </a:extLst>
            </p:cNvPr>
            <p:cNvSpPr txBox="1"/>
            <p:nvPr/>
          </p:nvSpPr>
          <p:spPr>
            <a:xfrm>
              <a:off x="4775172" y="1229487"/>
              <a:ext cx="179421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800" i="1" u="none" strike="noStrike" baseline="0" dirty="0">
                  <a:latin typeface="Calibri-Bold"/>
                </a:rPr>
                <a:t>API Gateway</a:t>
              </a:r>
              <a:endParaRPr lang="en-IN" i="1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960064E-C877-4247-85A6-9E7FF6214B29}"/>
                </a:ext>
              </a:extLst>
            </p:cNvPr>
            <p:cNvGrpSpPr/>
            <p:nvPr/>
          </p:nvGrpSpPr>
          <p:grpSpPr>
            <a:xfrm>
              <a:off x="4203212" y="1775792"/>
              <a:ext cx="2712817" cy="2135876"/>
              <a:chOff x="2412259" y="1340244"/>
              <a:chExt cx="2712817" cy="2135876"/>
            </a:xfrm>
            <a:solidFill>
              <a:schemeClr val="bg1"/>
            </a:solidFill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ADDE2DE-B7BF-491B-8DC8-3E681F1372B9}"/>
                  </a:ext>
                </a:extLst>
              </p:cNvPr>
              <p:cNvSpPr/>
              <p:nvPr/>
            </p:nvSpPr>
            <p:spPr>
              <a:xfrm>
                <a:off x="2412259" y="1340245"/>
                <a:ext cx="856108" cy="2135875"/>
              </a:xfrm>
              <a:prstGeom prst="rect">
                <a:avLst/>
              </a:prstGeom>
              <a:noFill/>
              <a:ln w="60325">
                <a:solidFill>
                  <a:schemeClr val="bg1"/>
                </a:solidFill>
              </a:ln>
              <a:scene3d>
                <a:camera prst="orthographicFront">
                  <a:rot lat="21279769" lon="2701283" rev="21293999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0ADB6EA-A98C-4458-99BF-A5903C2E30D4}"/>
                  </a:ext>
                </a:extLst>
              </p:cNvPr>
              <p:cNvSpPr/>
              <p:nvPr/>
            </p:nvSpPr>
            <p:spPr>
              <a:xfrm rot="10800000">
                <a:off x="4268968" y="1340244"/>
                <a:ext cx="856108" cy="2135875"/>
              </a:xfrm>
              <a:prstGeom prst="rect">
                <a:avLst/>
              </a:prstGeom>
              <a:noFill/>
              <a:ln w="60325">
                <a:solidFill>
                  <a:schemeClr val="bg1"/>
                </a:solidFill>
              </a:ln>
              <a:scene3d>
                <a:camera prst="orthographicFront">
                  <a:rot lat="21279769" lon="2701283" rev="21293999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E253F286-D068-41D2-B374-73B077E779CE}"/>
                  </a:ext>
                </a:extLst>
              </p:cNvPr>
              <p:cNvCxnSpPr/>
              <p:nvPr/>
            </p:nvCxnSpPr>
            <p:spPr>
              <a:xfrm>
                <a:off x="3194697" y="1807336"/>
                <a:ext cx="1156542" cy="0"/>
              </a:xfrm>
              <a:prstGeom prst="line">
                <a:avLst/>
              </a:prstGeom>
              <a:grpFill/>
              <a:ln w="60325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8A00FD70-ABB5-4058-B1E3-F092659AA6FC}"/>
                  </a:ext>
                </a:extLst>
              </p:cNvPr>
              <p:cNvCxnSpPr/>
              <p:nvPr/>
            </p:nvCxnSpPr>
            <p:spPr>
              <a:xfrm>
                <a:off x="3128202" y="3024262"/>
                <a:ext cx="1156542" cy="0"/>
              </a:xfrm>
              <a:prstGeom prst="line">
                <a:avLst/>
              </a:prstGeom>
              <a:grpFill/>
              <a:ln w="60325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ECF22D9-B72B-4EE8-B74D-3053EA3EA211}"/>
                  </a:ext>
                </a:extLst>
              </p:cNvPr>
              <p:cNvSpPr txBox="1"/>
              <p:nvPr/>
            </p:nvSpPr>
            <p:spPr>
              <a:xfrm>
                <a:off x="3268367" y="2077588"/>
                <a:ext cx="1000600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IN" sz="4000" dirty="0">
                    <a:solidFill>
                      <a:schemeClr val="bg1"/>
                    </a:solidFill>
                  </a:rPr>
                  <a:t>&lt;/&gt;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990414D1-8355-4BCD-AD6C-A00F98491214}"/>
                </a:ext>
              </a:extLst>
            </p:cNvPr>
            <p:cNvGrpSpPr/>
            <p:nvPr/>
          </p:nvGrpSpPr>
          <p:grpSpPr>
            <a:xfrm>
              <a:off x="686650" y="2214689"/>
              <a:ext cx="1821973" cy="1071345"/>
              <a:chOff x="612704" y="2801543"/>
              <a:chExt cx="1821973" cy="107134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942258E-1FAB-4AB5-AAA7-934045A8ED24}"/>
                  </a:ext>
                </a:extLst>
              </p:cNvPr>
              <p:cNvSpPr/>
              <p:nvPr/>
            </p:nvSpPr>
            <p:spPr>
              <a:xfrm>
                <a:off x="612704" y="2801543"/>
                <a:ext cx="1583141" cy="859809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2C18B58-2218-4C9E-95BE-DE34D479B1B3}"/>
                  </a:ext>
                </a:extLst>
              </p:cNvPr>
              <p:cNvSpPr/>
              <p:nvPr/>
            </p:nvSpPr>
            <p:spPr>
              <a:xfrm>
                <a:off x="669568" y="2872055"/>
                <a:ext cx="1583141" cy="859809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2105084-6F6E-40F3-80BE-E8EFDB68C1A5}"/>
                  </a:ext>
                </a:extLst>
              </p:cNvPr>
              <p:cNvSpPr/>
              <p:nvPr/>
            </p:nvSpPr>
            <p:spPr>
              <a:xfrm>
                <a:off x="767376" y="2956215"/>
                <a:ext cx="1583141" cy="859809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63F089E-40E3-47DF-B7D1-CCCC8A7CA3BF}"/>
                  </a:ext>
                </a:extLst>
              </p:cNvPr>
              <p:cNvSpPr/>
              <p:nvPr/>
            </p:nvSpPr>
            <p:spPr>
              <a:xfrm>
                <a:off x="851536" y="3013079"/>
                <a:ext cx="1583141" cy="859809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b="1" dirty="0"/>
                  <a:t>Service Client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948BC07C-AA1B-4072-8995-78309BBD77FE}"/>
                </a:ext>
              </a:extLst>
            </p:cNvPr>
            <p:cNvGrpSpPr/>
            <p:nvPr/>
          </p:nvGrpSpPr>
          <p:grpSpPr>
            <a:xfrm>
              <a:off x="8610618" y="2161395"/>
              <a:ext cx="1901592" cy="1437603"/>
              <a:chOff x="9175845" y="1914098"/>
              <a:chExt cx="1369322" cy="1165746"/>
            </a:xfrm>
          </p:grpSpPr>
          <p:sp>
            <p:nvSpPr>
              <p:cNvPr id="44" name="Hexagon 43">
                <a:extLst>
                  <a:ext uri="{FF2B5EF4-FFF2-40B4-BE49-F238E27FC236}">
                    <a16:creationId xmlns:a16="http://schemas.microsoft.com/office/drawing/2014/main" id="{FADFBB7B-1E25-4432-9099-8502C0E82159}"/>
                  </a:ext>
                </a:extLst>
              </p:cNvPr>
              <p:cNvSpPr/>
              <p:nvPr/>
            </p:nvSpPr>
            <p:spPr>
              <a:xfrm>
                <a:off x="9175845" y="1914098"/>
                <a:ext cx="1114568" cy="1020173"/>
              </a:xfrm>
              <a:prstGeom prst="hexagon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/>
              </a:p>
            </p:txBody>
          </p:sp>
          <p:sp>
            <p:nvSpPr>
              <p:cNvPr id="45" name="Hexagon 44">
                <a:extLst>
                  <a:ext uri="{FF2B5EF4-FFF2-40B4-BE49-F238E27FC236}">
                    <a16:creationId xmlns:a16="http://schemas.microsoft.com/office/drawing/2014/main" id="{D565F743-CFA4-4A26-BEFB-AD21D33789FA}"/>
                  </a:ext>
                </a:extLst>
              </p:cNvPr>
              <p:cNvSpPr/>
              <p:nvPr/>
            </p:nvSpPr>
            <p:spPr>
              <a:xfrm>
                <a:off x="9246357" y="1957314"/>
                <a:ext cx="1114568" cy="1020173"/>
              </a:xfrm>
              <a:prstGeom prst="hexagon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/>
              </a:p>
            </p:txBody>
          </p:sp>
          <p:sp>
            <p:nvSpPr>
              <p:cNvPr id="46" name="Hexagon 45">
                <a:extLst>
                  <a:ext uri="{FF2B5EF4-FFF2-40B4-BE49-F238E27FC236}">
                    <a16:creationId xmlns:a16="http://schemas.microsoft.com/office/drawing/2014/main" id="{80DA7B33-85F5-40A3-943F-F13ACC53C813}"/>
                  </a:ext>
                </a:extLst>
              </p:cNvPr>
              <p:cNvSpPr/>
              <p:nvPr/>
            </p:nvSpPr>
            <p:spPr>
              <a:xfrm>
                <a:off x="9316869" y="1986882"/>
                <a:ext cx="1114568" cy="1020173"/>
              </a:xfrm>
              <a:prstGeom prst="hexagon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/>
              </a:p>
            </p:txBody>
          </p:sp>
          <p:sp>
            <p:nvSpPr>
              <p:cNvPr id="47" name="Hexagon 46">
                <a:extLst>
                  <a:ext uri="{FF2B5EF4-FFF2-40B4-BE49-F238E27FC236}">
                    <a16:creationId xmlns:a16="http://schemas.microsoft.com/office/drawing/2014/main" id="{C48F553F-5949-4F19-83A7-AE4A4C1006CD}"/>
                  </a:ext>
                </a:extLst>
              </p:cNvPr>
              <p:cNvSpPr/>
              <p:nvPr/>
            </p:nvSpPr>
            <p:spPr>
              <a:xfrm>
                <a:off x="9373735" y="2016453"/>
                <a:ext cx="1114568" cy="1020173"/>
              </a:xfrm>
              <a:prstGeom prst="hexagon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/>
              </a:p>
            </p:txBody>
          </p:sp>
          <p:sp>
            <p:nvSpPr>
              <p:cNvPr id="48" name="Hexagon 47">
                <a:extLst>
                  <a:ext uri="{FF2B5EF4-FFF2-40B4-BE49-F238E27FC236}">
                    <a16:creationId xmlns:a16="http://schemas.microsoft.com/office/drawing/2014/main" id="{8D4D3138-66DD-4C84-A7E2-EDEC77D76FBE}"/>
                  </a:ext>
                </a:extLst>
              </p:cNvPr>
              <p:cNvSpPr/>
              <p:nvPr/>
            </p:nvSpPr>
            <p:spPr>
              <a:xfrm>
                <a:off x="9430599" y="2059671"/>
                <a:ext cx="1114568" cy="1020173"/>
              </a:xfrm>
              <a:prstGeom prst="hexagon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b="1" dirty="0"/>
                  <a:t>Microservices</a:t>
                </a:r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67F7FD0-88BB-4C05-B343-86B2B23014D3}"/>
                </a:ext>
              </a:extLst>
            </p:cNvPr>
            <p:cNvSpPr txBox="1"/>
            <p:nvPr/>
          </p:nvSpPr>
          <p:spPr>
            <a:xfrm>
              <a:off x="3971499" y="3940547"/>
              <a:ext cx="3838989" cy="23391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IN" sz="2000" b="1" i="1" u="none" strike="noStrike" baseline="0" dirty="0">
                  <a:latin typeface="Calibri-BoldItalic"/>
                </a:rPr>
                <a:t>API Gateway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IN" sz="1800" b="0" i="0" u="none" strike="noStrike" baseline="0" dirty="0">
                  <a:latin typeface="Calibri" panose="020F0502020204030204" pitchFamily="34" charset="0"/>
                </a:rPr>
                <a:t>Single Entry Point to application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IN" sz="1800" b="0" i="0" u="none" strike="noStrike" baseline="0" dirty="0">
                  <a:latin typeface="Calibri" panose="020F0502020204030204" pitchFamily="34" charset="0"/>
                </a:rPr>
                <a:t>Creation of client specific APIs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IN" sz="1800" b="0" i="0" u="none" strike="noStrike" baseline="0" dirty="0">
                  <a:latin typeface="Calibri" panose="020F0502020204030204" pitchFamily="34" charset="0"/>
                </a:rPr>
                <a:t>Service orchestration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IN" sz="1800" b="0" i="0" u="none" strike="noStrike" baseline="0" dirty="0">
                  <a:latin typeface="Calibri" panose="020F0502020204030204" pitchFamily="34" charset="0"/>
                </a:rPr>
                <a:t>Security implementation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IN" sz="1800" b="0" i="0" u="none" strike="noStrike" baseline="0" dirty="0">
                  <a:latin typeface="Calibri" panose="020F0502020204030204" pitchFamily="34" charset="0"/>
                </a:rPr>
                <a:t>Service discovery &amp; routing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IN" sz="1800" b="0" i="0" u="none" strike="noStrike" baseline="0" dirty="0">
                  <a:latin typeface="Calibri" panose="020F0502020204030204" pitchFamily="34" charset="0"/>
                </a:rPr>
                <a:t>Data aggregation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IN" sz="1800" b="0" i="0" u="none" strike="noStrike" baseline="0" dirty="0">
                  <a:latin typeface="Calibri" panose="020F0502020204030204" pitchFamily="34" charset="0"/>
                </a:rPr>
                <a:t>Data/protocol conversion</a:t>
              </a:r>
              <a:endParaRPr lang="en-IN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E689366-015E-458D-AE41-DBC95CF0E0EE}"/>
                </a:ext>
              </a:extLst>
            </p:cNvPr>
            <p:cNvCxnSpPr>
              <a:stCxn id="42" idx="3"/>
            </p:cNvCxnSpPr>
            <p:nvPr/>
          </p:nvCxnSpPr>
          <p:spPr>
            <a:xfrm>
              <a:off x="2508623" y="2856130"/>
              <a:ext cx="1564767" cy="235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44791836-CB00-427F-A8E5-117FF1C22A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45850" y="2845028"/>
              <a:ext cx="1564768" cy="88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90613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957F4739-8C95-49DA-90AC-9732FF35DBDE}"/>
              </a:ext>
            </a:extLst>
          </p:cNvPr>
          <p:cNvSpPr/>
          <p:nvPr/>
        </p:nvSpPr>
        <p:spPr>
          <a:xfrm>
            <a:off x="4127981" y="1484557"/>
            <a:ext cx="2972460" cy="233910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D7AD298-148D-4F76-9057-D7E36D355722}"/>
              </a:ext>
            </a:extLst>
          </p:cNvPr>
          <p:cNvSpPr txBox="1"/>
          <p:nvPr/>
        </p:nvSpPr>
        <p:spPr>
          <a:xfrm>
            <a:off x="5087371" y="1620008"/>
            <a:ext cx="17186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i="1" u="none" strike="noStrike" baseline="0" dirty="0">
                <a:latin typeface="Calibri-Bold"/>
              </a:rPr>
              <a:t>API Gateway</a:t>
            </a:r>
            <a:endParaRPr lang="en-IN" sz="1600" i="1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960064E-C877-4247-85A6-9E7FF6214B29}"/>
              </a:ext>
            </a:extLst>
          </p:cNvPr>
          <p:cNvGrpSpPr/>
          <p:nvPr/>
        </p:nvGrpSpPr>
        <p:grpSpPr>
          <a:xfrm>
            <a:off x="4257803" y="1630635"/>
            <a:ext cx="2712817" cy="2135876"/>
            <a:chOff x="2412259" y="1340244"/>
            <a:chExt cx="2712817" cy="2135876"/>
          </a:xfrm>
          <a:solidFill>
            <a:schemeClr val="bg1"/>
          </a:solidFill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ADDE2DE-B7BF-491B-8DC8-3E681F1372B9}"/>
                </a:ext>
              </a:extLst>
            </p:cNvPr>
            <p:cNvSpPr/>
            <p:nvPr/>
          </p:nvSpPr>
          <p:spPr>
            <a:xfrm>
              <a:off x="2412259" y="1340245"/>
              <a:ext cx="856108" cy="2135875"/>
            </a:xfrm>
            <a:prstGeom prst="rect">
              <a:avLst/>
            </a:prstGeom>
            <a:noFill/>
            <a:ln w="60325">
              <a:solidFill>
                <a:schemeClr val="bg1"/>
              </a:solidFill>
            </a:ln>
            <a:scene3d>
              <a:camera prst="orthographicFront">
                <a:rot lat="21279769" lon="2701283" rev="21293999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0ADB6EA-A98C-4458-99BF-A5903C2E30D4}"/>
                </a:ext>
              </a:extLst>
            </p:cNvPr>
            <p:cNvSpPr/>
            <p:nvPr/>
          </p:nvSpPr>
          <p:spPr>
            <a:xfrm rot="10800000">
              <a:off x="4268968" y="1340244"/>
              <a:ext cx="856108" cy="2135875"/>
            </a:xfrm>
            <a:prstGeom prst="rect">
              <a:avLst/>
            </a:prstGeom>
            <a:noFill/>
            <a:ln w="60325">
              <a:solidFill>
                <a:schemeClr val="bg1"/>
              </a:solidFill>
            </a:ln>
            <a:scene3d>
              <a:camera prst="orthographicFront">
                <a:rot lat="21279769" lon="2701283" rev="21293999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E253F286-D068-41D2-B374-73B077E779CE}"/>
                </a:ext>
              </a:extLst>
            </p:cNvPr>
            <p:cNvCxnSpPr/>
            <p:nvPr/>
          </p:nvCxnSpPr>
          <p:spPr>
            <a:xfrm>
              <a:off x="3194697" y="1807336"/>
              <a:ext cx="1156542" cy="0"/>
            </a:xfrm>
            <a:prstGeom prst="line">
              <a:avLst/>
            </a:prstGeom>
            <a:grpFill/>
            <a:ln w="6032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A00FD70-ABB5-4058-B1E3-F092659AA6FC}"/>
                </a:ext>
              </a:extLst>
            </p:cNvPr>
            <p:cNvCxnSpPr/>
            <p:nvPr/>
          </p:nvCxnSpPr>
          <p:spPr>
            <a:xfrm>
              <a:off x="3128202" y="3024262"/>
              <a:ext cx="1156542" cy="0"/>
            </a:xfrm>
            <a:prstGeom prst="line">
              <a:avLst/>
            </a:prstGeom>
            <a:grpFill/>
            <a:ln w="6032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ECF22D9-B72B-4EE8-B74D-3053EA3EA211}"/>
                </a:ext>
              </a:extLst>
            </p:cNvPr>
            <p:cNvSpPr txBox="1"/>
            <p:nvPr/>
          </p:nvSpPr>
          <p:spPr>
            <a:xfrm>
              <a:off x="3268367" y="2077588"/>
              <a:ext cx="1000600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N" sz="4000" dirty="0">
                  <a:solidFill>
                    <a:schemeClr val="bg1"/>
                  </a:solidFill>
                </a:rPr>
                <a:t>&lt;/&gt;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90414D1-8355-4BCD-AD6C-A00F98491214}"/>
              </a:ext>
            </a:extLst>
          </p:cNvPr>
          <p:cNvGrpSpPr/>
          <p:nvPr/>
        </p:nvGrpSpPr>
        <p:grpSpPr>
          <a:xfrm>
            <a:off x="741241" y="2069532"/>
            <a:ext cx="1821973" cy="1071345"/>
            <a:chOff x="612704" y="2801543"/>
            <a:chExt cx="1821973" cy="1071345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942258E-1FAB-4AB5-AAA7-934045A8ED24}"/>
                </a:ext>
              </a:extLst>
            </p:cNvPr>
            <p:cNvSpPr/>
            <p:nvPr/>
          </p:nvSpPr>
          <p:spPr>
            <a:xfrm>
              <a:off x="612704" y="2801543"/>
              <a:ext cx="1583141" cy="85980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2C18B58-2218-4C9E-95BE-DE34D479B1B3}"/>
                </a:ext>
              </a:extLst>
            </p:cNvPr>
            <p:cNvSpPr/>
            <p:nvPr/>
          </p:nvSpPr>
          <p:spPr>
            <a:xfrm>
              <a:off x="669568" y="2872055"/>
              <a:ext cx="1583141" cy="85980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2105084-6F6E-40F3-80BE-E8EFDB68C1A5}"/>
                </a:ext>
              </a:extLst>
            </p:cNvPr>
            <p:cNvSpPr/>
            <p:nvPr/>
          </p:nvSpPr>
          <p:spPr>
            <a:xfrm>
              <a:off x="767376" y="2956215"/>
              <a:ext cx="1583141" cy="85980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63F089E-40E3-47DF-B7D1-CCCC8A7CA3BF}"/>
                </a:ext>
              </a:extLst>
            </p:cNvPr>
            <p:cNvSpPr/>
            <p:nvPr/>
          </p:nvSpPr>
          <p:spPr>
            <a:xfrm>
              <a:off x="851536" y="3013079"/>
              <a:ext cx="1583141" cy="85980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/>
                <a:t>Service Client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8BC07C-AA1B-4072-8995-78309BBD77FE}"/>
              </a:ext>
            </a:extLst>
          </p:cNvPr>
          <p:cNvGrpSpPr/>
          <p:nvPr/>
        </p:nvGrpSpPr>
        <p:grpSpPr>
          <a:xfrm>
            <a:off x="9318679" y="3687445"/>
            <a:ext cx="1901592" cy="1437603"/>
            <a:chOff x="9175845" y="1914098"/>
            <a:chExt cx="1369322" cy="1165746"/>
          </a:xfrm>
        </p:grpSpPr>
        <p:sp>
          <p:nvSpPr>
            <p:cNvPr id="44" name="Hexagon 43">
              <a:extLst>
                <a:ext uri="{FF2B5EF4-FFF2-40B4-BE49-F238E27FC236}">
                  <a16:creationId xmlns:a16="http://schemas.microsoft.com/office/drawing/2014/main" id="{FADFBB7B-1E25-4432-9099-8502C0E82159}"/>
                </a:ext>
              </a:extLst>
            </p:cNvPr>
            <p:cNvSpPr/>
            <p:nvPr/>
          </p:nvSpPr>
          <p:spPr>
            <a:xfrm>
              <a:off x="9175845" y="1914098"/>
              <a:ext cx="1114568" cy="1020173"/>
            </a:xfrm>
            <a:prstGeom prst="hexago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200" b="1"/>
            </a:p>
          </p:txBody>
        </p:sp>
        <p:sp>
          <p:nvSpPr>
            <p:cNvPr id="45" name="Hexagon 44">
              <a:extLst>
                <a:ext uri="{FF2B5EF4-FFF2-40B4-BE49-F238E27FC236}">
                  <a16:creationId xmlns:a16="http://schemas.microsoft.com/office/drawing/2014/main" id="{D565F743-CFA4-4A26-BEFB-AD21D33789FA}"/>
                </a:ext>
              </a:extLst>
            </p:cNvPr>
            <p:cNvSpPr/>
            <p:nvPr/>
          </p:nvSpPr>
          <p:spPr>
            <a:xfrm>
              <a:off x="9246357" y="1957314"/>
              <a:ext cx="1114568" cy="1020173"/>
            </a:xfrm>
            <a:prstGeom prst="hexago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200" b="1"/>
            </a:p>
          </p:txBody>
        </p:sp>
        <p:sp>
          <p:nvSpPr>
            <p:cNvPr id="46" name="Hexagon 45">
              <a:extLst>
                <a:ext uri="{FF2B5EF4-FFF2-40B4-BE49-F238E27FC236}">
                  <a16:creationId xmlns:a16="http://schemas.microsoft.com/office/drawing/2014/main" id="{80DA7B33-85F5-40A3-943F-F13ACC53C813}"/>
                </a:ext>
              </a:extLst>
            </p:cNvPr>
            <p:cNvSpPr/>
            <p:nvPr/>
          </p:nvSpPr>
          <p:spPr>
            <a:xfrm>
              <a:off x="9316869" y="1986882"/>
              <a:ext cx="1114568" cy="1020173"/>
            </a:xfrm>
            <a:prstGeom prst="hexago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200" b="1"/>
            </a:p>
          </p:txBody>
        </p:sp>
        <p:sp>
          <p:nvSpPr>
            <p:cNvPr id="47" name="Hexagon 46">
              <a:extLst>
                <a:ext uri="{FF2B5EF4-FFF2-40B4-BE49-F238E27FC236}">
                  <a16:creationId xmlns:a16="http://schemas.microsoft.com/office/drawing/2014/main" id="{C48F553F-5949-4F19-83A7-AE4A4C1006CD}"/>
                </a:ext>
              </a:extLst>
            </p:cNvPr>
            <p:cNvSpPr/>
            <p:nvPr/>
          </p:nvSpPr>
          <p:spPr>
            <a:xfrm>
              <a:off x="9373735" y="2016453"/>
              <a:ext cx="1114568" cy="1020173"/>
            </a:xfrm>
            <a:prstGeom prst="hexago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200" b="1"/>
            </a:p>
          </p:txBody>
        </p:sp>
        <p:sp>
          <p:nvSpPr>
            <p:cNvPr id="48" name="Hexagon 47">
              <a:extLst>
                <a:ext uri="{FF2B5EF4-FFF2-40B4-BE49-F238E27FC236}">
                  <a16:creationId xmlns:a16="http://schemas.microsoft.com/office/drawing/2014/main" id="{8D4D3138-66DD-4C84-A7E2-EDEC77D76FBE}"/>
                </a:ext>
              </a:extLst>
            </p:cNvPr>
            <p:cNvSpPr/>
            <p:nvPr/>
          </p:nvSpPr>
          <p:spPr>
            <a:xfrm>
              <a:off x="9430599" y="2059671"/>
              <a:ext cx="1114568" cy="1020173"/>
            </a:xfrm>
            <a:prstGeom prst="hexago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/>
                <a:t>Microservices</a:t>
              </a: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E689366-015E-458D-AE41-DBC95CF0E0EE}"/>
              </a:ext>
            </a:extLst>
          </p:cNvPr>
          <p:cNvCxnSpPr>
            <a:stCxn id="42" idx="3"/>
          </p:cNvCxnSpPr>
          <p:nvPr/>
        </p:nvCxnSpPr>
        <p:spPr>
          <a:xfrm>
            <a:off x="2563214" y="2710973"/>
            <a:ext cx="1564767" cy="23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ylinder 24">
            <a:extLst>
              <a:ext uri="{FF2B5EF4-FFF2-40B4-BE49-F238E27FC236}">
                <a16:creationId xmlns:a16="http://schemas.microsoft.com/office/drawing/2014/main" id="{41BB187A-199C-42B4-BAD1-36F9F0555156}"/>
              </a:ext>
            </a:extLst>
          </p:cNvPr>
          <p:cNvSpPr/>
          <p:nvPr/>
        </p:nvSpPr>
        <p:spPr>
          <a:xfrm>
            <a:off x="9376475" y="986707"/>
            <a:ext cx="1572764" cy="964759"/>
          </a:xfrm>
          <a:prstGeom prst="can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/>
              <a:t>Service Registry</a:t>
            </a:r>
            <a:endParaRPr lang="en-IN" sz="12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1AD5A6-CB55-4178-88E9-35960BE22B83}"/>
              </a:ext>
            </a:extLst>
          </p:cNvPr>
          <p:cNvSpPr txBox="1"/>
          <p:nvPr/>
        </p:nvSpPr>
        <p:spPr>
          <a:xfrm>
            <a:off x="968391" y="3314653"/>
            <a:ext cx="18827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IN" sz="1200" b="1" dirty="0">
                <a:latin typeface="Calibri" panose="020F0502020204030204" pitchFamily="34" charset="0"/>
              </a:rPr>
              <a:t>Client submits request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07E5A0-AB36-4DC9-B094-E5606E12EE66}"/>
              </a:ext>
            </a:extLst>
          </p:cNvPr>
          <p:cNvSpPr txBox="1"/>
          <p:nvPr/>
        </p:nvSpPr>
        <p:spPr>
          <a:xfrm>
            <a:off x="7112714" y="2271238"/>
            <a:ext cx="30328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1" dirty="0">
                <a:latin typeface="Calibri" panose="020F0502020204030204" pitchFamily="34" charset="0"/>
              </a:rPr>
              <a:t>2.   API gateway discovers required service 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C4DA19CE-2CD4-4C1A-8497-B54D78063709}"/>
              </a:ext>
            </a:extLst>
          </p:cNvPr>
          <p:cNvCxnSpPr>
            <a:cxnSpLocks/>
          </p:cNvCxnSpPr>
          <p:nvPr/>
        </p:nvCxnSpPr>
        <p:spPr>
          <a:xfrm flipV="1">
            <a:off x="7052891" y="2007793"/>
            <a:ext cx="3109966" cy="513797"/>
          </a:xfrm>
          <a:prstGeom prst="bentConnector3">
            <a:avLst>
              <a:gd name="adj1" fmla="val 9958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F52FEEA-82CB-49D1-9E9F-00BA88FB78F1}"/>
              </a:ext>
            </a:extLst>
          </p:cNvPr>
          <p:cNvCxnSpPr/>
          <p:nvPr/>
        </p:nvCxnSpPr>
        <p:spPr>
          <a:xfrm flipV="1">
            <a:off x="10263116" y="1979451"/>
            <a:ext cx="0" cy="1715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32A4D39-86CA-444E-9199-972D127C3B23}"/>
              </a:ext>
            </a:extLst>
          </p:cNvPr>
          <p:cNvSpPr txBox="1"/>
          <p:nvPr/>
        </p:nvSpPr>
        <p:spPr>
          <a:xfrm>
            <a:off x="10200972" y="2735888"/>
            <a:ext cx="185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 b="1" i="0" u="none" strike="noStrike" baseline="0">
                <a:latin typeface="Calibri" panose="020F0502020204030204" pitchFamily="34" charset="0"/>
              </a:defRPr>
            </a:lvl1pPr>
          </a:lstStyle>
          <a:p>
            <a:r>
              <a:rPr lang="en-IN" dirty="0"/>
              <a:t>Service registers/updates</a:t>
            </a:r>
          </a:p>
          <a:p>
            <a:r>
              <a:rPr lang="en-IN" dirty="0"/>
              <a:t>its end point</a:t>
            </a: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22E66BBF-D2F0-495B-8536-0B322D322EB6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7100441" y="2654108"/>
            <a:ext cx="3100531" cy="1033337"/>
          </a:xfrm>
          <a:prstGeom prst="bentConnector3">
            <a:avLst>
              <a:gd name="adj1" fmla="val 9974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1A33FBF-59F5-4D72-9FD6-70220BF3D90E}"/>
              </a:ext>
            </a:extLst>
          </p:cNvPr>
          <p:cNvSpPr txBox="1"/>
          <p:nvPr/>
        </p:nvSpPr>
        <p:spPr>
          <a:xfrm>
            <a:off x="7100440" y="2652342"/>
            <a:ext cx="31099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1" dirty="0">
                <a:latin typeface="Calibri" panose="020F0502020204030204" pitchFamily="34" charset="0"/>
              </a:rPr>
              <a:t>3.   API gateway  route request to discovered service </a:t>
            </a:r>
          </a:p>
        </p:txBody>
      </p:sp>
    </p:spTree>
    <p:extLst>
      <p:ext uri="{BB962C8B-B14F-4D97-AF65-F5344CB8AC3E}">
        <p14:creationId xmlns:p14="http://schemas.microsoft.com/office/powerpoint/2010/main" val="37395131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71888F0-7BBF-40B9-85BD-694C4D105314}"/>
              </a:ext>
            </a:extLst>
          </p:cNvPr>
          <p:cNvSpPr/>
          <p:nvPr/>
        </p:nvSpPr>
        <p:spPr>
          <a:xfrm>
            <a:off x="8725693" y="464024"/>
            <a:ext cx="3052325" cy="4899546"/>
          </a:xfrm>
          <a:prstGeom prst="roundRect">
            <a:avLst/>
          </a:prstGeom>
          <a:solidFill>
            <a:schemeClr val="bg1"/>
          </a:solidFill>
          <a:ln w="2222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AED0CDA-AE74-462F-AB97-B8D1C02D2F00}"/>
              </a:ext>
            </a:extLst>
          </p:cNvPr>
          <p:cNvGrpSpPr/>
          <p:nvPr/>
        </p:nvGrpSpPr>
        <p:grpSpPr>
          <a:xfrm>
            <a:off x="4086171" y="693949"/>
            <a:ext cx="3598684" cy="4097377"/>
            <a:chOff x="4127981" y="1484556"/>
            <a:chExt cx="3598684" cy="4097377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57F4739-8C95-49DA-90AC-9732FF35DBDE}"/>
                </a:ext>
              </a:extLst>
            </p:cNvPr>
            <p:cNvSpPr/>
            <p:nvPr/>
          </p:nvSpPr>
          <p:spPr>
            <a:xfrm>
              <a:off x="4127981" y="1484556"/>
              <a:ext cx="3598684" cy="409737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D7AD298-148D-4F76-9057-D7E36D355722}"/>
                </a:ext>
              </a:extLst>
            </p:cNvPr>
            <p:cNvSpPr txBox="1"/>
            <p:nvPr/>
          </p:nvSpPr>
          <p:spPr>
            <a:xfrm>
              <a:off x="5087371" y="1620008"/>
              <a:ext cx="171868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600" i="1" u="none" strike="noStrike" baseline="0" dirty="0">
                  <a:latin typeface="Calibri-Bold"/>
                </a:rPr>
                <a:t>API Gateway</a:t>
              </a:r>
              <a:endParaRPr lang="en-IN" sz="1600" i="1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960064E-C877-4247-85A6-9E7FF6214B29}"/>
                </a:ext>
              </a:extLst>
            </p:cNvPr>
            <p:cNvGrpSpPr/>
            <p:nvPr/>
          </p:nvGrpSpPr>
          <p:grpSpPr>
            <a:xfrm>
              <a:off x="4257803" y="1630635"/>
              <a:ext cx="3273020" cy="3951298"/>
              <a:chOff x="2412259" y="1340244"/>
              <a:chExt cx="2712817" cy="2135876"/>
            </a:xfrm>
            <a:solidFill>
              <a:schemeClr val="bg1"/>
            </a:solidFill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ADDE2DE-B7BF-491B-8DC8-3E681F1372B9}"/>
                  </a:ext>
                </a:extLst>
              </p:cNvPr>
              <p:cNvSpPr/>
              <p:nvPr/>
            </p:nvSpPr>
            <p:spPr>
              <a:xfrm>
                <a:off x="2412259" y="1340245"/>
                <a:ext cx="586122" cy="2135875"/>
              </a:xfrm>
              <a:prstGeom prst="rect">
                <a:avLst/>
              </a:prstGeom>
              <a:noFill/>
              <a:ln w="60325">
                <a:solidFill>
                  <a:schemeClr val="bg1"/>
                </a:solidFill>
              </a:ln>
              <a:scene3d>
                <a:camera prst="orthographicFront">
                  <a:rot lat="21279769" lon="2701283" rev="21293999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0ADB6EA-A98C-4458-99BF-A5903C2E30D4}"/>
                  </a:ext>
                </a:extLst>
              </p:cNvPr>
              <p:cNvSpPr/>
              <p:nvPr/>
            </p:nvSpPr>
            <p:spPr>
              <a:xfrm rot="10800000">
                <a:off x="4745116" y="1340244"/>
                <a:ext cx="379960" cy="2135875"/>
              </a:xfrm>
              <a:prstGeom prst="rect">
                <a:avLst/>
              </a:prstGeom>
              <a:noFill/>
              <a:ln w="60325">
                <a:solidFill>
                  <a:schemeClr val="bg1"/>
                </a:solidFill>
              </a:ln>
              <a:scene3d>
                <a:camera prst="orthographicFront">
                  <a:rot lat="21279769" lon="2701283" rev="21293999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E253F286-D068-41D2-B374-73B077E779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4697" y="1599336"/>
                <a:ext cx="1765813" cy="0"/>
              </a:xfrm>
              <a:prstGeom prst="line">
                <a:avLst/>
              </a:prstGeom>
              <a:grpFill/>
              <a:ln w="60325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8A00FD70-ABB5-4058-B1E3-F092659AA6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9286" y="3024262"/>
                <a:ext cx="1895829" cy="0"/>
              </a:xfrm>
              <a:prstGeom prst="line">
                <a:avLst/>
              </a:prstGeom>
              <a:grpFill/>
              <a:ln w="60325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ECF22D9-B72B-4EE8-B74D-3053EA3EA211}"/>
                  </a:ext>
                </a:extLst>
              </p:cNvPr>
              <p:cNvSpPr txBox="1"/>
              <p:nvPr/>
            </p:nvSpPr>
            <p:spPr>
              <a:xfrm>
                <a:off x="3070904" y="1620874"/>
                <a:ext cx="1783138" cy="12144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IN" sz="1400" b="1" i="0" u="none" strike="noStrike" baseline="0" dirty="0">
                    <a:latin typeface="Calibri-Bold"/>
                  </a:rPr>
                  <a:t>(Centralised Orchestration logic)</a:t>
                </a:r>
              </a:p>
              <a:p>
                <a:pPr algn="l"/>
                <a:r>
                  <a:rPr lang="en-IN" sz="1400" b="0" i="0" u="none" strike="noStrike" baseline="0" dirty="0">
                    <a:latin typeface="Calibri" panose="020F0502020204030204" pitchFamily="34" charset="0"/>
                  </a:rPr>
                  <a:t>1. Invoke purchase order Services </a:t>
                </a:r>
              </a:p>
              <a:p>
                <a:pPr algn="l"/>
                <a:r>
                  <a:rPr lang="en-IN" sz="1400" b="0" i="0" u="none" strike="noStrike" baseline="0" dirty="0">
                    <a:latin typeface="Calibri" panose="020F0502020204030204" pitchFamily="34" charset="0"/>
                  </a:rPr>
                  <a:t>2. Invoke payment service</a:t>
                </a:r>
              </a:p>
              <a:p>
                <a:pPr algn="l"/>
                <a:r>
                  <a:rPr lang="en-IN" sz="1400" b="0" i="0" u="none" strike="noStrike" baseline="0" dirty="0">
                    <a:latin typeface="Calibri" panose="020F0502020204030204" pitchFamily="34" charset="0"/>
                  </a:rPr>
                  <a:t>3. Invoke shipment service</a:t>
                </a:r>
              </a:p>
              <a:p>
                <a:pPr algn="l"/>
                <a:r>
                  <a:rPr lang="en-IN" sz="1400" b="1" i="0" u="none" strike="noStrike" baseline="0" dirty="0">
                    <a:latin typeface="Calibri" panose="020F0502020204030204" pitchFamily="34" charset="0"/>
                  </a:rPr>
                  <a:t>(it contains the necessary API transformation, data format and Protocol conversion, etc)</a:t>
                </a:r>
                <a:endParaRPr lang="en-IN" sz="14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90414D1-8355-4BCD-AD6C-A00F98491214}"/>
              </a:ext>
            </a:extLst>
          </p:cNvPr>
          <p:cNvGrpSpPr/>
          <p:nvPr/>
        </p:nvGrpSpPr>
        <p:grpSpPr>
          <a:xfrm>
            <a:off x="741241" y="2069532"/>
            <a:ext cx="1821973" cy="1071345"/>
            <a:chOff x="612704" y="2801543"/>
            <a:chExt cx="1821973" cy="1071345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942258E-1FAB-4AB5-AAA7-934045A8ED24}"/>
                </a:ext>
              </a:extLst>
            </p:cNvPr>
            <p:cNvSpPr/>
            <p:nvPr/>
          </p:nvSpPr>
          <p:spPr>
            <a:xfrm>
              <a:off x="612704" y="2801543"/>
              <a:ext cx="1583141" cy="85980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2C18B58-2218-4C9E-95BE-DE34D479B1B3}"/>
                </a:ext>
              </a:extLst>
            </p:cNvPr>
            <p:cNvSpPr/>
            <p:nvPr/>
          </p:nvSpPr>
          <p:spPr>
            <a:xfrm>
              <a:off x="669568" y="2872055"/>
              <a:ext cx="1583141" cy="85980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2105084-6F6E-40F3-80BE-E8EFDB68C1A5}"/>
                </a:ext>
              </a:extLst>
            </p:cNvPr>
            <p:cNvSpPr/>
            <p:nvPr/>
          </p:nvSpPr>
          <p:spPr>
            <a:xfrm>
              <a:off x="767376" y="2956215"/>
              <a:ext cx="1583141" cy="85980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63F089E-40E3-47DF-B7D1-CCCC8A7CA3BF}"/>
                </a:ext>
              </a:extLst>
            </p:cNvPr>
            <p:cNvSpPr/>
            <p:nvPr/>
          </p:nvSpPr>
          <p:spPr>
            <a:xfrm>
              <a:off x="851536" y="3013079"/>
              <a:ext cx="1583141" cy="85980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/>
                <a:t>Service Client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1E8AF00-B226-4F88-9EF9-14FBEF86CF8B}"/>
              </a:ext>
            </a:extLst>
          </p:cNvPr>
          <p:cNvGrpSpPr/>
          <p:nvPr/>
        </p:nvGrpSpPr>
        <p:grpSpPr>
          <a:xfrm>
            <a:off x="9479002" y="850173"/>
            <a:ext cx="1556508" cy="4079389"/>
            <a:chOff x="9479002" y="850173"/>
            <a:chExt cx="1556508" cy="4079389"/>
          </a:xfrm>
        </p:grpSpPr>
        <p:sp>
          <p:nvSpPr>
            <p:cNvPr id="44" name="Hexagon 43">
              <a:extLst>
                <a:ext uri="{FF2B5EF4-FFF2-40B4-BE49-F238E27FC236}">
                  <a16:creationId xmlns:a16="http://schemas.microsoft.com/office/drawing/2014/main" id="{FADFBB7B-1E25-4432-9099-8502C0E82159}"/>
                </a:ext>
              </a:extLst>
            </p:cNvPr>
            <p:cNvSpPr/>
            <p:nvPr/>
          </p:nvSpPr>
          <p:spPr>
            <a:xfrm>
              <a:off x="9487698" y="850173"/>
              <a:ext cx="1547812" cy="1258082"/>
            </a:xfrm>
            <a:prstGeom prst="hexagon">
              <a:avLst/>
            </a:prstGeom>
            <a:ln w="22225"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/>
                <a:t>Purchase Order Service</a:t>
              </a:r>
            </a:p>
          </p:txBody>
        </p:sp>
        <p:sp>
          <p:nvSpPr>
            <p:cNvPr id="47" name="Hexagon 46">
              <a:extLst>
                <a:ext uri="{FF2B5EF4-FFF2-40B4-BE49-F238E27FC236}">
                  <a16:creationId xmlns:a16="http://schemas.microsoft.com/office/drawing/2014/main" id="{C48F553F-5949-4F19-83A7-AE4A4C1006CD}"/>
                </a:ext>
              </a:extLst>
            </p:cNvPr>
            <p:cNvSpPr/>
            <p:nvPr/>
          </p:nvSpPr>
          <p:spPr>
            <a:xfrm>
              <a:off x="9479002" y="2260827"/>
              <a:ext cx="1547812" cy="1258082"/>
            </a:xfrm>
            <a:prstGeom prst="hexagon">
              <a:avLst/>
            </a:prstGeom>
            <a:ln w="22225"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/>
                <a:t>Payment Service</a:t>
              </a:r>
            </a:p>
          </p:txBody>
        </p:sp>
        <p:sp>
          <p:nvSpPr>
            <p:cNvPr id="48" name="Hexagon 47">
              <a:extLst>
                <a:ext uri="{FF2B5EF4-FFF2-40B4-BE49-F238E27FC236}">
                  <a16:creationId xmlns:a16="http://schemas.microsoft.com/office/drawing/2014/main" id="{8D4D3138-66DD-4C84-A7E2-EDEC77D76FBE}"/>
                </a:ext>
              </a:extLst>
            </p:cNvPr>
            <p:cNvSpPr/>
            <p:nvPr/>
          </p:nvSpPr>
          <p:spPr>
            <a:xfrm>
              <a:off x="9487698" y="3671480"/>
              <a:ext cx="1547812" cy="1258082"/>
            </a:xfrm>
            <a:prstGeom prst="hexagon">
              <a:avLst/>
            </a:prstGeom>
            <a:ln w="22225"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/>
                <a:t>Shipment Service</a:t>
              </a: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E689366-015E-458D-AE41-DBC95CF0E0EE}"/>
              </a:ext>
            </a:extLst>
          </p:cNvPr>
          <p:cNvCxnSpPr>
            <a:stCxn id="42" idx="3"/>
          </p:cNvCxnSpPr>
          <p:nvPr/>
        </p:nvCxnSpPr>
        <p:spPr>
          <a:xfrm>
            <a:off x="2563214" y="2710973"/>
            <a:ext cx="1564767" cy="235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01AD5A6-CB55-4178-88E9-35960BE22B83}"/>
              </a:ext>
            </a:extLst>
          </p:cNvPr>
          <p:cNvSpPr txBox="1"/>
          <p:nvPr/>
        </p:nvSpPr>
        <p:spPr>
          <a:xfrm>
            <a:off x="968391" y="3314653"/>
            <a:ext cx="18827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IN" sz="1200" b="1" dirty="0">
                <a:latin typeface="Calibri" panose="020F0502020204030204" pitchFamily="34" charset="0"/>
              </a:rPr>
              <a:t>Client submits request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69B3B12-2603-4DB4-B11B-36722420AF53}"/>
              </a:ext>
            </a:extLst>
          </p:cNvPr>
          <p:cNvCxnSpPr>
            <a:cxnSpLocks/>
            <a:endCxn id="44" idx="3"/>
          </p:cNvCxnSpPr>
          <p:nvPr/>
        </p:nvCxnSpPr>
        <p:spPr>
          <a:xfrm flipV="1">
            <a:off x="7684855" y="1479214"/>
            <a:ext cx="1802843" cy="74499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C2BE7F8-F450-45B7-93DB-CCBF5A19A4D4}"/>
              </a:ext>
            </a:extLst>
          </p:cNvPr>
          <p:cNvCxnSpPr>
            <a:cxnSpLocks/>
          </p:cNvCxnSpPr>
          <p:nvPr/>
        </p:nvCxnSpPr>
        <p:spPr>
          <a:xfrm>
            <a:off x="7684855" y="2633736"/>
            <a:ext cx="1870583" cy="10078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102D989-57DA-4039-8A3E-783DF83D4A38}"/>
              </a:ext>
            </a:extLst>
          </p:cNvPr>
          <p:cNvCxnSpPr>
            <a:cxnSpLocks/>
          </p:cNvCxnSpPr>
          <p:nvPr/>
        </p:nvCxnSpPr>
        <p:spPr>
          <a:xfrm>
            <a:off x="7755358" y="3451564"/>
            <a:ext cx="1841093" cy="50384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A156D1F-48B5-410B-A67C-C6707E22D495}"/>
              </a:ext>
            </a:extLst>
          </p:cNvPr>
          <p:cNvCxnSpPr>
            <a:cxnSpLocks/>
          </p:cNvCxnSpPr>
          <p:nvPr/>
        </p:nvCxnSpPr>
        <p:spPr>
          <a:xfrm flipH="1">
            <a:off x="7694115" y="1768142"/>
            <a:ext cx="1902336" cy="72626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3809B89-07D9-4906-8D03-57012AF40470}"/>
              </a:ext>
            </a:extLst>
          </p:cNvPr>
          <p:cNvCxnSpPr>
            <a:cxnSpLocks/>
          </p:cNvCxnSpPr>
          <p:nvPr/>
        </p:nvCxnSpPr>
        <p:spPr>
          <a:xfrm flipH="1" flipV="1">
            <a:off x="7684855" y="2911618"/>
            <a:ext cx="1870584" cy="1680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60BF98C-1B1E-4974-BE63-08292BD9FE72}"/>
              </a:ext>
            </a:extLst>
          </p:cNvPr>
          <p:cNvCxnSpPr>
            <a:cxnSpLocks/>
          </p:cNvCxnSpPr>
          <p:nvPr/>
        </p:nvCxnSpPr>
        <p:spPr>
          <a:xfrm flipH="1" flipV="1">
            <a:off x="7694115" y="3890806"/>
            <a:ext cx="1861324" cy="5378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" name="Cylinder 63">
            <a:extLst>
              <a:ext uri="{FF2B5EF4-FFF2-40B4-BE49-F238E27FC236}">
                <a16:creationId xmlns:a16="http://schemas.microsoft.com/office/drawing/2014/main" id="{5900B473-1946-49E9-BFE7-1345CDAABB36}"/>
              </a:ext>
            </a:extLst>
          </p:cNvPr>
          <p:cNvSpPr/>
          <p:nvPr/>
        </p:nvSpPr>
        <p:spPr>
          <a:xfrm>
            <a:off x="5160006" y="5270635"/>
            <a:ext cx="1572764" cy="964759"/>
          </a:xfrm>
          <a:prstGeom prst="can">
            <a:avLst>
              <a:gd name="adj" fmla="val 16512"/>
            </a:avLst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/>
              <a:t>Service Registry</a:t>
            </a:r>
            <a:endParaRPr lang="en-IN" sz="1200" b="1" dirty="0"/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4D13C0B1-92CA-485A-BE83-4AD5B1D2C04A}"/>
              </a:ext>
            </a:extLst>
          </p:cNvPr>
          <p:cNvCxnSpPr>
            <a:cxnSpLocks/>
            <a:stCxn id="27" idx="2"/>
          </p:cNvCxnSpPr>
          <p:nvPr/>
        </p:nvCxnSpPr>
        <p:spPr>
          <a:xfrm rot="16200000" flipH="1">
            <a:off x="5645858" y="5030979"/>
            <a:ext cx="479313" cy="2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7920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C4F8164E-2BF1-49A9-B242-5D3EAE74FEBB}"/>
              </a:ext>
            </a:extLst>
          </p:cNvPr>
          <p:cNvGrpSpPr/>
          <p:nvPr/>
        </p:nvGrpSpPr>
        <p:grpSpPr>
          <a:xfrm>
            <a:off x="1441597" y="147094"/>
            <a:ext cx="10106192" cy="6473586"/>
            <a:chOff x="1441597" y="147094"/>
            <a:chExt cx="10106192" cy="6473586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671888F0-7BBF-40B9-85BD-694C4D105314}"/>
                </a:ext>
              </a:extLst>
            </p:cNvPr>
            <p:cNvSpPr/>
            <p:nvPr/>
          </p:nvSpPr>
          <p:spPr>
            <a:xfrm>
              <a:off x="8850793" y="2069405"/>
              <a:ext cx="2486234" cy="3951297"/>
            </a:xfrm>
            <a:prstGeom prst="roundRect">
              <a:avLst/>
            </a:prstGeom>
            <a:solidFill>
              <a:schemeClr val="bg1"/>
            </a:solidFill>
            <a:ln w="22225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960064E-C877-4247-85A6-9E7FF6214B29}"/>
                </a:ext>
              </a:extLst>
            </p:cNvPr>
            <p:cNvGrpSpPr/>
            <p:nvPr/>
          </p:nvGrpSpPr>
          <p:grpSpPr>
            <a:xfrm>
              <a:off x="4215993" y="484786"/>
              <a:ext cx="7331796" cy="4306539"/>
              <a:chOff x="2412259" y="1148218"/>
              <a:chExt cx="6076901" cy="2327902"/>
            </a:xfrm>
            <a:solidFill>
              <a:schemeClr val="bg1"/>
            </a:solidFill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ADDE2DE-B7BF-491B-8DC8-3E681F1372B9}"/>
                  </a:ext>
                </a:extLst>
              </p:cNvPr>
              <p:cNvSpPr/>
              <p:nvPr/>
            </p:nvSpPr>
            <p:spPr>
              <a:xfrm>
                <a:off x="2412259" y="1340245"/>
                <a:ext cx="586122" cy="2135875"/>
              </a:xfrm>
              <a:prstGeom prst="rect">
                <a:avLst/>
              </a:prstGeom>
              <a:noFill/>
              <a:ln w="60325">
                <a:solidFill>
                  <a:schemeClr val="bg1"/>
                </a:solidFill>
              </a:ln>
              <a:scene3d>
                <a:camera prst="orthographicFront">
                  <a:rot lat="21279769" lon="2701283" rev="21293999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0ADB6EA-A98C-4458-99BF-A5903C2E30D4}"/>
                  </a:ext>
                </a:extLst>
              </p:cNvPr>
              <p:cNvSpPr/>
              <p:nvPr/>
            </p:nvSpPr>
            <p:spPr>
              <a:xfrm rot="10800000">
                <a:off x="4745116" y="1340244"/>
                <a:ext cx="379960" cy="2135875"/>
              </a:xfrm>
              <a:prstGeom prst="rect">
                <a:avLst/>
              </a:prstGeom>
              <a:noFill/>
              <a:ln w="60325">
                <a:solidFill>
                  <a:schemeClr val="bg1"/>
                </a:solidFill>
              </a:ln>
              <a:scene3d>
                <a:camera prst="orthographicFront">
                  <a:rot lat="21279769" lon="2701283" rev="21293999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E253F286-D068-41D2-B374-73B077E779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4697" y="1599336"/>
                <a:ext cx="1765813" cy="0"/>
              </a:xfrm>
              <a:prstGeom prst="line">
                <a:avLst/>
              </a:prstGeom>
              <a:grpFill/>
              <a:ln w="60325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8A00FD70-ABB5-4058-B1E3-F092659AA6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9286" y="3024262"/>
                <a:ext cx="1895829" cy="0"/>
              </a:xfrm>
              <a:prstGeom prst="line">
                <a:avLst/>
              </a:prstGeom>
              <a:grpFill/>
              <a:ln w="60325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ECF22D9-B72B-4EE8-B74D-3053EA3EA211}"/>
                  </a:ext>
                </a:extLst>
              </p:cNvPr>
              <p:cNvSpPr txBox="1"/>
              <p:nvPr/>
            </p:nvSpPr>
            <p:spPr>
              <a:xfrm>
                <a:off x="6706022" y="1148218"/>
                <a:ext cx="1783138" cy="1663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endParaRPr lang="en-IN" sz="1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990414D1-8355-4BCD-AD6C-A00F98491214}"/>
                </a:ext>
              </a:extLst>
            </p:cNvPr>
            <p:cNvGrpSpPr/>
            <p:nvPr/>
          </p:nvGrpSpPr>
          <p:grpSpPr>
            <a:xfrm>
              <a:off x="1441597" y="3185245"/>
              <a:ext cx="1821973" cy="1071345"/>
              <a:chOff x="612704" y="2801543"/>
              <a:chExt cx="1821973" cy="107134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942258E-1FAB-4AB5-AAA7-934045A8ED24}"/>
                  </a:ext>
                </a:extLst>
              </p:cNvPr>
              <p:cNvSpPr/>
              <p:nvPr/>
            </p:nvSpPr>
            <p:spPr>
              <a:xfrm>
                <a:off x="612704" y="2801543"/>
                <a:ext cx="1583141" cy="859809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2C18B58-2218-4C9E-95BE-DE34D479B1B3}"/>
                  </a:ext>
                </a:extLst>
              </p:cNvPr>
              <p:cNvSpPr/>
              <p:nvPr/>
            </p:nvSpPr>
            <p:spPr>
              <a:xfrm>
                <a:off x="669568" y="2872055"/>
                <a:ext cx="1583141" cy="859809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2105084-6F6E-40F3-80BE-E8EFDB68C1A5}"/>
                  </a:ext>
                </a:extLst>
              </p:cNvPr>
              <p:cNvSpPr/>
              <p:nvPr/>
            </p:nvSpPr>
            <p:spPr>
              <a:xfrm>
                <a:off x="767376" y="2956215"/>
                <a:ext cx="1583141" cy="859809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63F089E-40E3-47DF-B7D1-CCCC8A7CA3BF}"/>
                  </a:ext>
                </a:extLst>
              </p:cNvPr>
              <p:cNvSpPr/>
              <p:nvPr/>
            </p:nvSpPr>
            <p:spPr>
              <a:xfrm>
                <a:off x="851536" y="3013079"/>
                <a:ext cx="1583141" cy="859809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b="1" dirty="0"/>
                  <a:t>Service Client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1E8AF00-B226-4F88-9EF9-14FBEF86CF8B}"/>
                </a:ext>
              </a:extLst>
            </p:cNvPr>
            <p:cNvGrpSpPr/>
            <p:nvPr/>
          </p:nvGrpSpPr>
          <p:grpSpPr>
            <a:xfrm>
              <a:off x="9604100" y="2192795"/>
              <a:ext cx="1184840" cy="3610223"/>
              <a:chOff x="9479002" y="850173"/>
              <a:chExt cx="1556508" cy="4079389"/>
            </a:xfrm>
          </p:grpSpPr>
          <p:sp>
            <p:nvSpPr>
              <p:cNvPr id="44" name="Hexagon 43">
                <a:extLst>
                  <a:ext uri="{FF2B5EF4-FFF2-40B4-BE49-F238E27FC236}">
                    <a16:creationId xmlns:a16="http://schemas.microsoft.com/office/drawing/2014/main" id="{FADFBB7B-1E25-4432-9099-8502C0E82159}"/>
                  </a:ext>
                </a:extLst>
              </p:cNvPr>
              <p:cNvSpPr/>
              <p:nvPr/>
            </p:nvSpPr>
            <p:spPr>
              <a:xfrm>
                <a:off x="9487698" y="850173"/>
                <a:ext cx="1547812" cy="1258082"/>
              </a:xfrm>
              <a:prstGeom prst="hexagon">
                <a:avLst/>
              </a:prstGeom>
              <a:ln w="22225">
                <a:solidFill>
                  <a:schemeClr val="accent2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b="1" dirty="0"/>
                  <a:t>Purchase Order Service</a:t>
                </a:r>
              </a:p>
            </p:txBody>
          </p:sp>
          <p:sp>
            <p:nvSpPr>
              <p:cNvPr id="47" name="Hexagon 46">
                <a:extLst>
                  <a:ext uri="{FF2B5EF4-FFF2-40B4-BE49-F238E27FC236}">
                    <a16:creationId xmlns:a16="http://schemas.microsoft.com/office/drawing/2014/main" id="{C48F553F-5949-4F19-83A7-AE4A4C1006CD}"/>
                  </a:ext>
                </a:extLst>
              </p:cNvPr>
              <p:cNvSpPr/>
              <p:nvPr/>
            </p:nvSpPr>
            <p:spPr>
              <a:xfrm>
                <a:off x="9479002" y="2260827"/>
                <a:ext cx="1547812" cy="1258082"/>
              </a:xfrm>
              <a:prstGeom prst="hexagon">
                <a:avLst/>
              </a:prstGeom>
              <a:ln w="22225">
                <a:solidFill>
                  <a:schemeClr val="accent2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b="1" dirty="0"/>
                  <a:t>Payment Service</a:t>
                </a:r>
              </a:p>
            </p:txBody>
          </p:sp>
          <p:sp>
            <p:nvSpPr>
              <p:cNvPr id="48" name="Hexagon 47">
                <a:extLst>
                  <a:ext uri="{FF2B5EF4-FFF2-40B4-BE49-F238E27FC236}">
                    <a16:creationId xmlns:a16="http://schemas.microsoft.com/office/drawing/2014/main" id="{8D4D3138-66DD-4C84-A7E2-EDEC77D76FBE}"/>
                  </a:ext>
                </a:extLst>
              </p:cNvPr>
              <p:cNvSpPr/>
              <p:nvPr/>
            </p:nvSpPr>
            <p:spPr>
              <a:xfrm>
                <a:off x="9487698" y="3671480"/>
                <a:ext cx="1547812" cy="1258082"/>
              </a:xfrm>
              <a:prstGeom prst="hexagon">
                <a:avLst/>
              </a:prstGeom>
              <a:ln w="22225">
                <a:solidFill>
                  <a:schemeClr val="accent2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b="1" dirty="0"/>
                  <a:t>Shipment Service</a:t>
                </a:r>
              </a:p>
            </p:txBody>
          </p:sp>
        </p:grp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E689366-015E-458D-AE41-DBC95CF0E0EE}"/>
                </a:ext>
              </a:extLst>
            </p:cNvPr>
            <p:cNvCxnSpPr>
              <a:stCxn id="42" idx="3"/>
            </p:cNvCxnSpPr>
            <p:nvPr/>
          </p:nvCxnSpPr>
          <p:spPr>
            <a:xfrm>
              <a:off x="3263570" y="3826686"/>
              <a:ext cx="1564767" cy="2354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69B3B12-2603-4DB4-B11B-36722420AF53}"/>
                </a:ext>
              </a:extLst>
            </p:cNvPr>
            <p:cNvCxnSpPr>
              <a:cxnSpLocks/>
              <a:endCxn id="44" idx="3"/>
            </p:cNvCxnSpPr>
            <p:nvPr/>
          </p:nvCxnSpPr>
          <p:spPr>
            <a:xfrm flipV="1">
              <a:off x="7809953" y="2749491"/>
              <a:ext cx="1800767" cy="34816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BC2BE7F8-F450-45B7-93DB-CCBF5A19A4D4}"/>
                </a:ext>
              </a:extLst>
            </p:cNvPr>
            <p:cNvCxnSpPr>
              <a:cxnSpLocks/>
            </p:cNvCxnSpPr>
            <p:nvPr/>
          </p:nvCxnSpPr>
          <p:spPr>
            <a:xfrm>
              <a:off x="7809953" y="3507192"/>
              <a:ext cx="1870583" cy="10078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5102D989-57DA-4039-8A3E-783DF83D4A38}"/>
                </a:ext>
              </a:extLst>
            </p:cNvPr>
            <p:cNvCxnSpPr>
              <a:cxnSpLocks/>
            </p:cNvCxnSpPr>
            <p:nvPr/>
          </p:nvCxnSpPr>
          <p:spPr>
            <a:xfrm>
              <a:off x="7880456" y="4325020"/>
              <a:ext cx="1841093" cy="50384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9A156D1F-48B5-410B-A67C-C6707E22D4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9213" y="3006308"/>
              <a:ext cx="1861323" cy="36155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73809B89-07D9-4906-8D03-57012AF404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09953" y="3785074"/>
              <a:ext cx="1870584" cy="16804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860BF98C-1B1E-4974-BE63-08292BD9FE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19213" y="4764262"/>
              <a:ext cx="1861324" cy="53787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4" name="Cylinder 63">
              <a:extLst>
                <a:ext uri="{FF2B5EF4-FFF2-40B4-BE49-F238E27FC236}">
                  <a16:creationId xmlns:a16="http://schemas.microsoft.com/office/drawing/2014/main" id="{5900B473-1946-49E9-BFE7-1345CDAABB36}"/>
                </a:ext>
              </a:extLst>
            </p:cNvPr>
            <p:cNvSpPr/>
            <p:nvPr/>
          </p:nvSpPr>
          <p:spPr>
            <a:xfrm>
              <a:off x="5614959" y="5655921"/>
              <a:ext cx="1572764" cy="964759"/>
            </a:xfrm>
            <a:prstGeom prst="can">
              <a:avLst>
                <a:gd name="adj" fmla="val 16512"/>
              </a:avLst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/>
                <a:t>Service Registry</a:t>
              </a:r>
              <a:endParaRPr lang="en-IN" sz="1200" b="1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C55BEA8-940E-4BDD-B70E-B3F1485692DD}"/>
                </a:ext>
              </a:extLst>
            </p:cNvPr>
            <p:cNvSpPr/>
            <p:nvPr/>
          </p:nvSpPr>
          <p:spPr>
            <a:xfrm>
              <a:off x="4810940" y="2835633"/>
              <a:ext cx="2972460" cy="23391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DDF4A58-C337-4AA6-86ED-6DE711D14D77}"/>
                </a:ext>
              </a:extLst>
            </p:cNvPr>
            <p:cNvSpPr txBox="1"/>
            <p:nvPr/>
          </p:nvSpPr>
          <p:spPr>
            <a:xfrm>
              <a:off x="5770330" y="2971084"/>
              <a:ext cx="171868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600" i="1" u="none" strike="noStrike" baseline="0" dirty="0">
                  <a:latin typeface="Calibri-Bold"/>
                </a:rPr>
                <a:t>API Gateway</a:t>
              </a:r>
              <a:endParaRPr lang="en-IN" sz="1600" i="1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37F7511-F461-4A7D-B498-AF4EB6BAD532}"/>
                </a:ext>
              </a:extLst>
            </p:cNvPr>
            <p:cNvGrpSpPr/>
            <p:nvPr/>
          </p:nvGrpSpPr>
          <p:grpSpPr>
            <a:xfrm>
              <a:off x="4940762" y="2981711"/>
              <a:ext cx="2712817" cy="2135876"/>
              <a:chOff x="2412259" y="1340244"/>
              <a:chExt cx="2712817" cy="2135876"/>
            </a:xfrm>
            <a:solidFill>
              <a:schemeClr val="bg1"/>
            </a:solidFill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0DED0C46-6CA9-40FA-AC23-CF0CC78F8164}"/>
                  </a:ext>
                </a:extLst>
              </p:cNvPr>
              <p:cNvSpPr/>
              <p:nvPr/>
            </p:nvSpPr>
            <p:spPr>
              <a:xfrm>
                <a:off x="2412259" y="1340245"/>
                <a:ext cx="856108" cy="2135875"/>
              </a:xfrm>
              <a:prstGeom prst="rect">
                <a:avLst/>
              </a:prstGeom>
              <a:noFill/>
              <a:ln w="60325">
                <a:solidFill>
                  <a:schemeClr val="bg1"/>
                </a:solidFill>
              </a:ln>
              <a:scene3d>
                <a:camera prst="orthographicFront">
                  <a:rot lat="21279769" lon="2701283" rev="21293999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E61262F2-449F-4F76-8AA1-C2B9E5D5FD56}"/>
                  </a:ext>
                </a:extLst>
              </p:cNvPr>
              <p:cNvSpPr/>
              <p:nvPr/>
            </p:nvSpPr>
            <p:spPr>
              <a:xfrm rot="10800000">
                <a:off x="4268968" y="1340244"/>
                <a:ext cx="856108" cy="2135875"/>
              </a:xfrm>
              <a:prstGeom prst="rect">
                <a:avLst/>
              </a:prstGeom>
              <a:noFill/>
              <a:ln w="60325">
                <a:solidFill>
                  <a:schemeClr val="bg1"/>
                </a:solidFill>
              </a:ln>
              <a:scene3d>
                <a:camera prst="orthographicFront">
                  <a:rot lat="21279769" lon="2701283" rev="21293999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4C1A2D94-3C80-4452-9D95-CC67A3C446FF}"/>
                  </a:ext>
                </a:extLst>
              </p:cNvPr>
              <p:cNvCxnSpPr/>
              <p:nvPr/>
            </p:nvCxnSpPr>
            <p:spPr>
              <a:xfrm>
                <a:off x="3194697" y="1807336"/>
                <a:ext cx="1156542" cy="0"/>
              </a:xfrm>
              <a:prstGeom prst="line">
                <a:avLst/>
              </a:prstGeom>
              <a:grpFill/>
              <a:ln w="60325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E37D5BC5-52DD-4886-ACA2-80AFBE01EFDE}"/>
                  </a:ext>
                </a:extLst>
              </p:cNvPr>
              <p:cNvCxnSpPr/>
              <p:nvPr/>
            </p:nvCxnSpPr>
            <p:spPr>
              <a:xfrm>
                <a:off x="3128202" y="3024262"/>
                <a:ext cx="1156542" cy="0"/>
              </a:xfrm>
              <a:prstGeom prst="line">
                <a:avLst/>
              </a:prstGeom>
              <a:grpFill/>
              <a:ln w="60325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092DC2E-F4AE-4777-BE08-D8E655A6A534}"/>
                  </a:ext>
                </a:extLst>
              </p:cNvPr>
              <p:cNvSpPr txBox="1"/>
              <p:nvPr/>
            </p:nvSpPr>
            <p:spPr>
              <a:xfrm>
                <a:off x="3268367" y="2077588"/>
                <a:ext cx="1000600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IN" sz="4000" dirty="0">
                    <a:solidFill>
                      <a:schemeClr val="bg1"/>
                    </a:solidFill>
                  </a:rPr>
                  <a:t>&lt;/&gt;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5F5E7E0-2DB8-4B14-B000-FE9E2B3F924D}"/>
                </a:ext>
              </a:extLst>
            </p:cNvPr>
            <p:cNvGrpSpPr/>
            <p:nvPr/>
          </p:nvGrpSpPr>
          <p:grpSpPr>
            <a:xfrm>
              <a:off x="4875850" y="147094"/>
              <a:ext cx="2842639" cy="2232879"/>
              <a:chOff x="4919146" y="226982"/>
              <a:chExt cx="2842639" cy="2232879"/>
            </a:xfrm>
          </p:grpSpPr>
          <p:sp>
            <p:nvSpPr>
              <p:cNvPr id="51" name="Hexagon 50">
                <a:extLst>
                  <a:ext uri="{FF2B5EF4-FFF2-40B4-BE49-F238E27FC236}">
                    <a16:creationId xmlns:a16="http://schemas.microsoft.com/office/drawing/2014/main" id="{D4261912-C080-4215-A806-89BF4D810D41}"/>
                  </a:ext>
                </a:extLst>
              </p:cNvPr>
              <p:cNvSpPr/>
              <p:nvPr/>
            </p:nvSpPr>
            <p:spPr>
              <a:xfrm>
                <a:off x="4919146" y="226982"/>
                <a:ext cx="2842639" cy="2232879"/>
              </a:xfrm>
              <a:prstGeom prst="hexagon">
                <a:avLst/>
              </a:prstGeom>
              <a:ln w="22225">
                <a:solidFill>
                  <a:schemeClr val="accent2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 dirty="0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6D760C-C7DC-4940-B187-7188D90A1672}"/>
                  </a:ext>
                </a:extLst>
              </p:cNvPr>
              <p:cNvSpPr txBox="1"/>
              <p:nvPr/>
            </p:nvSpPr>
            <p:spPr>
              <a:xfrm>
                <a:off x="5242501" y="607468"/>
                <a:ext cx="2411078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IN" sz="1200" b="1" i="0" u="none" strike="noStrike" baseline="0" dirty="0">
                    <a:solidFill>
                      <a:schemeClr val="bg1"/>
                    </a:solidFill>
                  </a:rPr>
                  <a:t>(Orchestrated Microservice)</a:t>
                </a:r>
              </a:p>
              <a:p>
                <a:pPr algn="l"/>
                <a:r>
                  <a:rPr lang="en-IN" sz="1200" b="1" i="0" u="none" strike="noStrike" baseline="0" dirty="0">
                    <a:solidFill>
                      <a:schemeClr val="bg1"/>
                    </a:solidFill>
                  </a:rPr>
                  <a:t>1. Call purchase order API</a:t>
                </a:r>
              </a:p>
              <a:p>
                <a:pPr algn="l"/>
                <a:r>
                  <a:rPr lang="en-IN" sz="1200" b="1" i="0" u="none" strike="noStrike" baseline="0" dirty="0">
                    <a:solidFill>
                      <a:schemeClr val="bg1"/>
                    </a:solidFill>
                  </a:rPr>
                  <a:t>2. Invoke payment API</a:t>
                </a:r>
              </a:p>
              <a:p>
                <a:pPr algn="l"/>
                <a:r>
                  <a:rPr lang="en-IN" sz="1200" b="1" i="0" u="none" strike="noStrike" baseline="0" dirty="0">
                    <a:solidFill>
                      <a:schemeClr val="bg1"/>
                    </a:solidFill>
                  </a:rPr>
                  <a:t>3. Invoke shipment API</a:t>
                </a:r>
              </a:p>
              <a:p>
                <a:pPr algn="l"/>
                <a:r>
                  <a:rPr lang="en-IN" sz="1200" b="1" i="0" u="none" strike="noStrike" baseline="0" dirty="0">
                    <a:solidFill>
                      <a:schemeClr val="bg1"/>
                    </a:solidFill>
                  </a:rPr>
                  <a:t>(it contains the necessary API transformation, </a:t>
                </a:r>
              </a:p>
              <a:p>
                <a:pPr algn="l"/>
                <a:r>
                  <a:rPr lang="en-IN" sz="1200" b="1" i="0" u="none" strike="noStrike" baseline="0" dirty="0">
                    <a:solidFill>
                      <a:schemeClr val="bg1"/>
                    </a:solidFill>
                  </a:rPr>
                  <a:t>data format and Protocol conversion, etc)</a:t>
                </a:r>
                <a:endParaRPr lang="en-IN" sz="1200" b="1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848F0FB-4D26-4A43-A2F6-6C3DDF165BE8}"/>
                </a:ext>
              </a:extLst>
            </p:cNvPr>
            <p:cNvCxnSpPr>
              <a:cxnSpLocks/>
              <a:endCxn id="64" idx="1"/>
            </p:cNvCxnSpPr>
            <p:nvPr/>
          </p:nvCxnSpPr>
          <p:spPr>
            <a:xfrm>
              <a:off x="6401341" y="5187441"/>
              <a:ext cx="0" cy="468480"/>
            </a:xfrm>
            <a:prstGeom prst="straightConnector1">
              <a:avLst/>
            </a:prstGeom>
            <a:ln w="254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B85E354-E1D3-4030-A604-02B5FC8AEF38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367153"/>
              <a:ext cx="0" cy="468480"/>
            </a:xfrm>
            <a:prstGeom prst="straightConnector1">
              <a:avLst/>
            </a:prstGeom>
            <a:ln w="254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3888199-3A93-48AD-8801-D00B99E3035A}"/>
                </a:ext>
              </a:extLst>
            </p:cNvPr>
            <p:cNvSpPr txBox="1"/>
            <p:nvPr/>
          </p:nvSpPr>
          <p:spPr>
            <a:xfrm>
              <a:off x="1461560" y="4458794"/>
              <a:ext cx="207913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200" b="1" dirty="0">
                  <a:latin typeface="Calibri" panose="020F0502020204030204" pitchFamily="34" charset="0"/>
                </a:rPr>
                <a:t>Client submits request for Orchestrated Service via API call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26A6905-0E2A-40BA-A910-822619A482C6}"/>
                </a:ext>
              </a:extLst>
            </p:cNvPr>
            <p:cNvSpPr txBox="1"/>
            <p:nvPr/>
          </p:nvSpPr>
          <p:spPr>
            <a:xfrm rot="20863777">
              <a:off x="7834018" y="2813532"/>
              <a:ext cx="2946408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000" b="1" i="0" u="none" strike="noStrike" baseline="0" dirty="0"/>
                <a:t>1. Invoke purchase order Services</a:t>
              </a:r>
              <a:endParaRPr lang="en-IN" sz="10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45C7C48-1C0E-4436-9A7B-C571DB327D5B}"/>
                </a:ext>
              </a:extLst>
            </p:cNvPr>
            <p:cNvSpPr txBox="1"/>
            <p:nvPr/>
          </p:nvSpPr>
          <p:spPr>
            <a:xfrm>
              <a:off x="7851073" y="3553223"/>
              <a:ext cx="2946408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000" b="1" i="0" u="none" strike="noStrike" baseline="0" dirty="0"/>
                <a:t>2. Invoke Payment Service</a:t>
              </a:r>
              <a:endParaRPr lang="en-IN" sz="1000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AA3BC38-13BD-4CC9-80E2-2D95B8DB0F0D}"/>
                </a:ext>
              </a:extLst>
            </p:cNvPr>
            <p:cNvSpPr txBox="1"/>
            <p:nvPr/>
          </p:nvSpPr>
          <p:spPr>
            <a:xfrm rot="1107667">
              <a:off x="7796967" y="4871394"/>
              <a:ext cx="278696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000" b="1" dirty="0"/>
                <a:t>3</a:t>
              </a:r>
              <a:r>
                <a:rPr lang="en-IN" sz="1000" b="1" i="0" u="none" strike="noStrike" baseline="0" dirty="0"/>
                <a:t>. Invoke Shipment  Service</a:t>
              </a:r>
              <a:endParaRPr lang="en-IN" sz="1000" dirty="0"/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487080F4-C224-4ECC-9EBD-652746C7EB07}"/>
                </a:ext>
              </a:extLst>
            </p:cNvPr>
            <p:cNvCxnSpPr>
              <a:cxnSpLocks/>
            </p:cNvCxnSpPr>
            <p:nvPr/>
          </p:nvCxnSpPr>
          <p:spPr>
            <a:xfrm>
              <a:off x="6193809" y="2367153"/>
              <a:ext cx="0" cy="468480"/>
            </a:xfrm>
            <a:prstGeom prst="straightConnector1">
              <a:avLst/>
            </a:prstGeom>
            <a:ln w="254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94893891-CC75-4B14-B30E-9D3282D69AEF}"/>
                </a:ext>
              </a:extLst>
            </p:cNvPr>
            <p:cNvCxnSpPr>
              <a:cxnSpLocks/>
            </p:cNvCxnSpPr>
            <p:nvPr/>
          </p:nvCxnSpPr>
          <p:spPr>
            <a:xfrm>
              <a:off x="6428636" y="2367153"/>
              <a:ext cx="0" cy="468480"/>
            </a:xfrm>
            <a:prstGeom prst="straightConnector1">
              <a:avLst/>
            </a:prstGeom>
            <a:ln w="254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51621FE5-E296-46F6-A7BA-A49201F3005D}"/>
                </a:ext>
              </a:extLst>
            </p:cNvPr>
            <p:cNvCxnSpPr>
              <a:cxnSpLocks/>
            </p:cNvCxnSpPr>
            <p:nvPr/>
          </p:nvCxnSpPr>
          <p:spPr>
            <a:xfrm>
              <a:off x="6291618" y="2379973"/>
              <a:ext cx="0" cy="468480"/>
            </a:xfrm>
            <a:prstGeom prst="straightConnector1">
              <a:avLst/>
            </a:prstGeom>
            <a:ln w="254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91715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roup 116">
            <a:extLst>
              <a:ext uri="{FF2B5EF4-FFF2-40B4-BE49-F238E27FC236}">
                <a16:creationId xmlns:a16="http://schemas.microsoft.com/office/drawing/2014/main" id="{D44A92C3-9F5E-4F4A-A345-D87AE04C9CF7}"/>
              </a:ext>
            </a:extLst>
          </p:cNvPr>
          <p:cNvGrpSpPr/>
          <p:nvPr/>
        </p:nvGrpSpPr>
        <p:grpSpPr>
          <a:xfrm>
            <a:off x="154159" y="0"/>
            <a:ext cx="11423688" cy="6135894"/>
            <a:chOff x="195102" y="0"/>
            <a:chExt cx="11423688" cy="6135894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A1B44A5D-8AA0-41DB-94D2-73A0309DDD51}"/>
                </a:ext>
              </a:extLst>
            </p:cNvPr>
            <p:cNvGrpSpPr/>
            <p:nvPr/>
          </p:nvGrpSpPr>
          <p:grpSpPr>
            <a:xfrm>
              <a:off x="195102" y="0"/>
              <a:ext cx="11423688" cy="6135894"/>
              <a:chOff x="609084" y="518615"/>
              <a:chExt cx="12850901" cy="6135894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C4F8164E-2BF1-49A9-B242-5D3EAE74FEBB}"/>
                  </a:ext>
                </a:extLst>
              </p:cNvPr>
              <p:cNvGrpSpPr/>
              <p:nvPr/>
            </p:nvGrpSpPr>
            <p:grpSpPr>
              <a:xfrm>
                <a:off x="609084" y="518615"/>
                <a:ext cx="12850901" cy="6135894"/>
                <a:chOff x="1441597" y="484786"/>
                <a:chExt cx="12850901" cy="6135894"/>
              </a:xfrm>
            </p:grpSpPr>
            <p:sp>
              <p:nvSpPr>
                <p:cNvPr id="15" name="Rectangle: Rounded Corners 14">
                  <a:extLst>
                    <a:ext uri="{FF2B5EF4-FFF2-40B4-BE49-F238E27FC236}">
                      <a16:creationId xmlns:a16="http://schemas.microsoft.com/office/drawing/2014/main" id="{671888F0-7BBF-40B9-85BD-694C4D105314}"/>
                    </a:ext>
                  </a:extLst>
                </p:cNvPr>
                <p:cNvSpPr/>
                <p:nvPr/>
              </p:nvSpPr>
              <p:spPr>
                <a:xfrm>
                  <a:off x="9138028" y="1489302"/>
                  <a:ext cx="5154470" cy="4554651"/>
                </a:xfrm>
                <a:prstGeom prst="roundRect">
                  <a:avLst/>
                </a:prstGeom>
                <a:solidFill>
                  <a:schemeClr val="bg1"/>
                </a:solidFill>
                <a:ln w="22225"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1960064E-C877-4247-85A6-9E7FF6214B29}"/>
                    </a:ext>
                  </a:extLst>
                </p:cNvPr>
                <p:cNvGrpSpPr/>
                <p:nvPr/>
              </p:nvGrpSpPr>
              <p:grpSpPr>
                <a:xfrm>
                  <a:off x="4215993" y="484786"/>
                  <a:ext cx="7331796" cy="4306539"/>
                  <a:chOff x="2412259" y="1148218"/>
                  <a:chExt cx="6076901" cy="2327902"/>
                </a:xfrm>
                <a:solidFill>
                  <a:schemeClr val="bg1"/>
                </a:solidFill>
              </p:grpSpPr>
              <p:sp>
                <p:nvSpPr>
                  <p:cNvPr id="2" name="Rectangle 1">
                    <a:extLst>
                      <a:ext uri="{FF2B5EF4-FFF2-40B4-BE49-F238E27FC236}">
                        <a16:creationId xmlns:a16="http://schemas.microsoft.com/office/drawing/2014/main" id="{1ADDE2DE-B7BF-491B-8DC8-3E681F1372B9}"/>
                      </a:ext>
                    </a:extLst>
                  </p:cNvPr>
                  <p:cNvSpPr/>
                  <p:nvPr/>
                </p:nvSpPr>
                <p:spPr>
                  <a:xfrm>
                    <a:off x="2412259" y="1340245"/>
                    <a:ext cx="586122" cy="2135875"/>
                  </a:xfrm>
                  <a:prstGeom prst="rect">
                    <a:avLst/>
                  </a:prstGeom>
                  <a:noFill/>
                  <a:ln w="60325">
                    <a:solidFill>
                      <a:schemeClr val="bg1"/>
                    </a:solidFill>
                  </a:ln>
                  <a:scene3d>
                    <a:camera prst="orthographicFront">
                      <a:rot lat="21279769" lon="2701283" rev="21293999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F0ADB6EA-A98C-4458-99BF-A5903C2E30D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745116" y="1340244"/>
                    <a:ext cx="379960" cy="2135875"/>
                  </a:xfrm>
                  <a:prstGeom prst="rect">
                    <a:avLst/>
                  </a:prstGeom>
                  <a:noFill/>
                  <a:ln w="60325">
                    <a:solidFill>
                      <a:schemeClr val="bg1"/>
                    </a:solidFill>
                  </a:ln>
                  <a:scene3d>
                    <a:camera prst="orthographicFront">
                      <a:rot lat="21279769" lon="2701283" rev="21293999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  <p:cxnSp>
                <p:nvCxnSpPr>
                  <p:cNvPr id="4" name="Straight Connector 3">
                    <a:extLst>
                      <a:ext uri="{FF2B5EF4-FFF2-40B4-BE49-F238E27FC236}">
                        <a16:creationId xmlns:a16="http://schemas.microsoft.com/office/drawing/2014/main" id="{E253F286-D068-41D2-B374-73B077E779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94697" y="1599336"/>
                    <a:ext cx="1765813" cy="0"/>
                  </a:xfrm>
                  <a:prstGeom prst="line">
                    <a:avLst/>
                  </a:prstGeom>
                  <a:grpFill/>
                  <a:ln w="60325">
                    <a:solidFill>
                      <a:schemeClr val="bg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8A00FD70-ABB5-4058-B1E3-F092659AA6F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49286" y="3024262"/>
                    <a:ext cx="1895829" cy="0"/>
                  </a:xfrm>
                  <a:prstGeom prst="line">
                    <a:avLst/>
                  </a:prstGeom>
                  <a:grpFill/>
                  <a:ln w="60325">
                    <a:solidFill>
                      <a:schemeClr val="bg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6ECF22D9-B72B-4EE8-B74D-3053EA3EA211}"/>
                      </a:ext>
                    </a:extLst>
                  </p:cNvPr>
                  <p:cNvSpPr txBox="1"/>
                  <p:nvPr/>
                </p:nvSpPr>
                <p:spPr>
                  <a:xfrm>
                    <a:off x="6706022" y="1148218"/>
                    <a:ext cx="1783138" cy="16636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l"/>
                    <a:endParaRPr lang="en-IN" sz="14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990414D1-8355-4BCD-AD6C-A00F98491214}"/>
                    </a:ext>
                  </a:extLst>
                </p:cNvPr>
                <p:cNvGrpSpPr/>
                <p:nvPr/>
              </p:nvGrpSpPr>
              <p:grpSpPr>
                <a:xfrm>
                  <a:off x="1441597" y="3185245"/>
                  <a:ext cx="1821973" cy="1071345"/>
                  <a:chOff x="612704" y="2801543"/>
                  <a:chExt cx="1821973" cy="1071345"/>
                </a:xfrm>
              </p:grpSpPr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4942258E-1FAB-4AB5-AAA7-934045A8ED24}"/>
                      </a:ext>
                    </a:extLst>
                  </p:cNvPr>
                  <p:cNvSpPr/>
                  <p:nvPr/>
                </p:nvSpPr>
                <p:spPr>
                  <a:xfrm>
                    <a:off x="612704" y="2801543"/>
                    <a:ext cx="1583141" cy="859809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12C18B58-2218-4C9E-95BE-DE34D479B1B3}"/>
                      </a:ext>
                    </a:extLst>
                  </p:cNvPr>
                  <p:cNvSpPr/>
                  <p:nvPr/>
                </p:nvSpPr>
                <p:spPr>
                  <a:xfrm>
                    <a:off x="669568" y="2872055"/>
                    <a:ext cx="1583141" cy="859809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02105084-6F6E-40F3-80BE-E8EFDB68C1A5}"/>
                      </a:ext>
                    </a:extLst>
                  </p:cNvPr>
                  <p:cNvSpPr/>
                  <p:nvPr/>
                </p:nvSpPr>
                <p:spPr>
                  <a:xfrm>
                    <a:off x="767376" y="2956215"/>
                    <a:ext cx="1583141" cy="859809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763F089E-40E3-47DF-B7D1-CCCC8A7CA3BF}"/>
                      </a:ext>
                    </a:extLst>
                  </p:cNvPr>
                  <p:cNvSpPr/>
                  <p:nvPr/>
                </p:nvSpPr>
                <p:spPr>
                  <a:xfrm>
                    <a:off x="851536" y="3013079"/>
                    <a:ext cx="1583141" cy="859809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1200" b="1" dirty="0"/>
                      <a:t>Client App/Application</a:t>
                    </a:r>
                  </a:p>
                </p:txBody>
              </p:sp>
            </p:grp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21E8AF00-B226-4F88-9EF9-14FBEF86CF8B}"/>
                    </a:ext>
                  </a:extLst>
                </p:cNvPr>
                <p:cNvGrpSpPr/>
                <p:nvPr/>
              </p:nvGrpSpPr>
              <p:grpSpPr>
                <a:xfrm>
                  <a:off x="9604100" y="2192796"/>
                  <a:ext cx="1184840" cy="3610222"/>
                  <a:chOff x="9479002" y="850174"/>
                  <a:chExt cx="1556508" cy="4079388"/>
                </a:xfrm>
              </p:grpSpPr>
              <p:sp>
                <p:nvSpPr>
                  <p:cNvPr id="44" name="Hexagon 43">
                    <a:extLst>
                      <a:ext uri="{FF2B5EF4-FFF2-40B4-BE49-F238E27FC236}">
                        <a16:creationId xmlns:a16="http://schemas.microsoft.com/office/drawing/2014/main" id="{FADFBB7B-1E25-4432-9099-8502C0E82159}"/>
                      </a:ext>
                    </a:extLst>
                  </p:cNvPr>
                  <p:cNvSpPr/>
                  <p:nvPr/>
                </p:nvSpPr>
                <p:spPr>
                  <a:xfrm>
                    <a:off x="9487699" y="850174"/>
                    <a:ext cx="1235504" cy="816777"/>
                  </a:xfrm>
                  <a:prstGeom prst="hexagon">
                    <a:avLst/>
                  </a:prstGeom>
                  <a:ln w="22225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1000" b="1" dirty="0"/>
                      <a:t>Purchase Order Service</a:t>
                    </a:r>
                  </a:p>
                </p:txBody>
              </p:sp>
              <p:sp>
                <p:nvSpPr>
                  <p:cNvPr id="47" name="Hexagon 46">
                    <a:extLst>
                      <a:ext uri="{FF2B5EF4-FFF2-40B4-BE49-F238E27FC236}">
                        <a16:creationId xmlns:a16="http://schemas.microsoft.com/office/drawing/2014/main" id="{C48F553F-5949-4F19-83A7-AE4A4C1006CD}"/>
                      </a:ext>
                    </a:extLst>
                  </p:cNvPr>
                  <p:cNvSpPr/>
                  <p:nvPr/>
                </p:nvSpPr>
                <p:spPr>
                  <a:xfrm>
                    <a:off x="9479002" y="2260827"/>
                    <a:ext cx="1547812" cy="1258082"/>
                  </a:xfrm>
                  <a:prstGeom prst="hexagon">
                    <a:avLst/>
                  </a:prstGeom>
                  <a:ln w="22225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1000" b="1" dirty="0"/>
                      <a:t>Payment Service</a:t>
                    </a:r>
                  </a:p>
                </p:txBody>
              </p:sp>
              <p:sp>
                <p:nvSpPr>
                  <p:cNvPr id="48" name="Hexagon 47">
                    <a:extLst>
                      <a:ext uri="{FF2B5EF4-FFF2-40B4-BE49-F238E27FC236}">
                        <a16:creationId xmlns:a16="http://schemas.microsoft.com/office/drawing/2014/main" id="{8D4D3138-66DD-4C84-A7E2-EDEC77D76FBE}"/>
                      </a:ext>
                    </a:extLst>
                  </p:cNvPr>
                  <p:cNvSpPr/>
                  <p:nvPr/>
                </p:nvSpPr>
                <p:spPr>
                  <a:xfrm>
                    <a:off x="9487698" y="3671480"/>
                    <a:ext cx="1547812" cy="1258082"/>
                  </a:xfrm>
                  <a:prstGeom prst="hexagon">
                    <a:avLst/>
                  </a:prstGeom>
                  <a:ln w="22225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1000" b="1" dirty="0"/>
                      <a:t>Shipment Service</a:t>
                    </a:r>
                  </a:p>
                </p:txBody>
              </p:sp>
            </p:grpSp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1E689366-015E-458D-AE41-DBC95CF0E0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51639" y="3541449"/>
                  <a:ext cx="1564767" cy="23548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669B3B12-2603-4DB4-B11B-36722420AF53}"/>
                    </a:ext>
                  </a:extLst>
                </p:cNvPr>
                <p:cNvCxnSpPr>
                  <a:cxnSpLocks/>
                  <a:endCxn id="44" idx="3"/>
                </p:cNvCxnSpPr>
                <p:nvPr/>
              </p:nvCxnSpPr>
              <p:spPr>
                <a:xfrm flipV="1">
                  <a:off x="7809953" y="2554216"/>
                  <a:ext cx="1800767" cy="543446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BC2BE7F8-F450-45B7-93DB-CCBF5A19A4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09953" y="3507192"/>
                  <a:ext cx="1870583" cy="100785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id="{5102D989-57DA-4039-8A3E-783DF83D4A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80456" y="4325020"/>
                  <a:ext cx="1841093" cy="503840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>
                  <a:extLst>
                    <a:ext uri="{FF2B5EF4-FFF2-40B4-BE49-F238E27FC236}">
                      <a16:creationId xmlns:a16="http://schemas.microsoft.com/office/drawing/2014/main" id="{9A156D1F-48B5-410B-A67C-C6707E22D4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19214" y="2870169"/>
                  <a:ext cx="1902335" cy="497691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73809B89-07D9-4906-8D03-57012AF404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809953" y="3785074"/>
                  <a:ext cx="1870584" cy="168049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860BF98C-1B1E-4974-BE63-08292BD9FE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819213" y="4764262"/>
                  <a:ext cx="1861324" cy="537872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64" name="Cylinder 63">
                  <a:extLst>
                    <a:ext uri="{FF2B5EF4-FFF2-40B4-BE49-F238E27FC236}">
                      <a16:creationId xmlns:a16="http://schemas.microsoft.com/office/drawing/2014/main" id="{5900B473-1946-49E9-BFE7-1345CDAABB36}"/>
                    </a:ext>
                  </a:extLst>
                </p:cNvPr>
                <p:cNvSpPr/>
                <p:nvPr/>
              </p:nvSpPr>
              <p:spPr>
                <a:xfrm>
                  <a:off x="5614959" y="5655921"/>
                  <a:ext cx="1572764" cy="964759"/>
                </a:xfrm>
                <a:prstGeom prst="can">
                  <a:avLst>
                    <a:gd name="adj" fmla="val 16512"/>
                  </a:avLst>
                </a:prstGeom>
                <a:solidFill>
                  <a:schemeClr val="accent4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200" b="1"/>
                    <a:t>Service Registry</a:t>
                  </a:r>
                  <a:endParaRPr lang="en-IN" sz="1200" b="1" dirty="0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9C55BEA8-940E-4BDD-B70E-B3F1485692DD}"/>
                    </a:ext>
                  </a:extLst>
                </p:cNvPr>
                <p:cNvSpPr/>
                <p:nvPr/>
              </p:nvSpPr>
              <p:spPr>
                <a:xfrm>
                  <a:off x="4810940" y="2835633"/>
                  <a:ext cx="2972460" cy="233910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1DDF4A58-C337-4AA6-86ED-6DE711D14D77}"/>
                    </a:ext>
                  </a:extLst>
                </p:cNvPr>
                <p:cNvSpPr txBox="1"/>
                <p:nvPr/>
              </p:nvSpPr>
              <p:spPr>
                <a:xfrm>
                  <a:off x="5770330" y="2971084"/>
                  <a:ext cx="1718683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IN" sz="1600" i="1" u="none" strike="noStrike" baseline="0" dirty="0">
                      <a:latin typeface="Calibri-Bold"/>
                    </a:rPr>
                    <a:t>API Gateway</a:t>
                  </a:r>
                  <a:endParaRPr lang="en-IN" sz="1600" i="1" dirty="0"/>
                </a:p>
              </p:txBody>
            </p: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537F7511-F461-4A7D-B498-AF4EB6BAD532}"/>
                    </a:ext>
                  </a:extLst>
                </p:cNvPr>
                <p:cNvGrpSpPr/>
                <p:nvPr/>
              </p:nvGrpSpPr>
              <p:grpSpPr>
                <a:xfrm>
                  <a:off x="4940762" y="2981711"/>
                  <a:ext cx="2712817" cy="2135876"/>
                  <a:chOff x="2412259" y="1340244"/>
                  <a:chExt cx="2712817" cy="2135876"/>
                </a:xfrm>
                <a:solidFill>
                  <a:schemeClr val="bg1"/>
                </a:solidFill>
              </p:grpSpPr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0DED0C46-6CA9-40FA-AC23-CF0CC78F8164}"/>
                      </a:ext>
                    </a:extLst>
                  </p:cNvPr>
                  <p:cNvSpPr/>
                  <p:nvPr/>
                </p:nvSpPr>
                <p:spPr>
                  <a:xfrm>
                    <a:off x="2412259" y="1340245"/>
                    <a:ext cx="856108" cy="2135875"/>
                  </a:xfrm>
                  <a:prstGeom prst="rect">
                    <a:avLst/>
                  </a:prstGeom>
                  <a:noFill/>
                  <a:ln w="60325">
                    <a:solidFill>
                      <a:schemeClr val="bg1"/>
                    </a:solidFill>
                  </a:ln>
                  <a:scene3d>
                    <a:camera prst="orthographicFront">
                      <a:rot lat="21279769" lon="2701283" rev="21293999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E61262F2-449F-4F76-8AA1-C2B9E5D5FD5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268968" y="1340244"/>
                    <a:ext cx="856108" cy="2135875"/>
                  </a:xfrm>
                  <a:prstGeom prst="rect">
                    <a:avLst/>
                  </a:prstGeom>
                  <a:noFill/>
                  <a:ln w="60325">
                    <a:solidFill>
                      <a:schemeClr val="bg1"/>
                    </a:solidFill>
                  </a:ln>
                  <a:scene3d>
                    <a:camera prst="orthographicFront">
                      <a:rot lat="21279769" lon="2701283" rev="21293999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  <p:cxnSp>
                <p:nvCxnSpPr>
                  <p:cNvPr id="45" name="Straight Connector 44">
                    <a:extLst>
                      <a:ext uri="{FF2B5EF4-FFF2-40B4-BE49-F238E27FC236}">
                        <a16:creationId xmlns:a16="http://schemas.microsoft.com/office/drawing/2014/main" id="{4C1A2D94-3C80-4452-9D95-CC67A3C446FF}"/>
                      </a:ext>
                    </a:extLst>
                  </p:cNvPr>
                  <p:cNvCxnSpPr/>
                  <p:nvPr/>
                </p:nvCxnSpPr>
                <p:spPr>
                  <a:xfrm>
                    <a:off x="3194697" y="1807336"/>
                    <a:ext cx="1156542" cy="0"/>
                  </a:xfrm>
                  <a:prstGeom prst="line">
                    <a:avLst/>
                  </a:prstGeom>
                  <a:grpFill/>
                  <a:ln w="60325">
                    <a:solidFill>
                      <a:schemeClr val="bg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>
                    <a:extLst>
                      <a:ext uri="{FF2B5EF4-FFF2-40B4-BE49-F238E27FC236}">
                        <a16:creationId xmlns:a16="http://schemas.microsoft.com/office/drawing/2014/main" id="{E37D5BC5-52DD-4886-ACA2-80AFBE01EFDE}"/>
                      </a:ext>
                    </a:extLst>
                  </p:cNvPr>
                  <p:cNvCxnSpPr/>
                  <p:nvPr/>
                </p:nvCxnSpPr>
                <p:spPr>
                  <a:xfrm>
                    <a:off x="3128202" y="3024262"/>
                    <a:ext cx="1156542" cy="0"/>
                  </a:xfrm>
                  <a:prstGeom prst="line">
                    <a:avLst/>
                  </a:prstGeom>
                  <a:grpFill/>
                  <a:ln w="60325">
                    <a:solidFill>
                      <a:schemeClr val="bg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4092DC2E-F4AE-4777-BE08-D8E655A6A534}"/>
                      </a:ext>
                    </a:extLst>
                  </p:cNvPr>
                  <p:cNvSpPr txBox="1"/>
                  <p:nvPr/>
                </p:nvSpPr>
                <p:spPr>
                  <a:xfrm>
                    <a:off x="3268367" y="2077588"/>
                    <a:ext cx="1000600" cy="70788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sz="4000" dirty="0">
                        <a:solidFill>
                          <a:schemeClr val="bg1"/>
                        </a:solidFill>
                      </a:rPr>
                      <a:t>&lt;/&gt;</a:t>
                    </a:r>
                  </a:p>
                </p:txBody>
              </p:sp>
            </p:grpSp>
            <p:cxnSp>
              <p:nvCxnSpPr>
                <p:cNvPr id="9" name="Straight Arrow Connector 8">
                  <a:extLst>
                    <a:ext uri="{FF2B5EF4-FFF2-40B4-BE49-F238E27FC236}">
                      <a16:creationId xmlns:a16="http://schemas.microsoft.com/office/drawing/2014/main" id="{C848F0FB-4D26-4A43-A2F6-6C3DDF165BE8}"/>
                    </a:ext>
                  </a:extLst>
                </p:cNvPr>
                <p:cNvCxnSpPr>
                  <a:cxnSpLocks/>
                  <a:endCxn id="64" idx="1"/>
                </p:cNvCxnSpPr>
                <p:nvPr/>
              </p:nvCxnSpPr>
              <p:spPr>
                <a:xfrm>
                  <a:off x="6401341" y="5187441"/>
                  <a:ext cx="0" cy="468480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83888199-3A93-48AD-8801-D00B99E3035A}"/>
                    </a:ext>
                  </a:extLst>
                </p:cNvPr>
                <p:cNvSpPr txBox="1"/>
                <p:nvPr/>
              </p:nvSpPr>
              <p:spPr>
                <a:xfrm>
                  <a:off x="3272830" y="3260834"/>
                  <a:ext cx="2117423" cy="83099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228600" indent="-228600">
                    <a:buFont typeface="+mj-lt"/>
                    <a:buAutoNum type="arabicPeriod"/>
                  </a:pPr>
                  <a:r>
                    <a:rPr lang="en-IN" sz="1200" b="1" dirty="0">
                      <a:latin typeface="Calibri" panose="020F0502020204030204" pitchFamily="34" charset="0"/>
                    </a:rPr>
                    <a:t> Order Service</a:t>
                  </a:r>
                </a:p>
                <a:p>
                  <a:pPr marL="228600" indent="-228600">
                    <a:buFont typeface="+mj-lt"/>
                    <a:buAutoNum type="arabicPeriod"/>
                  </a:pPr>
                  <a:endParaRPr lang="en-IN" sz="1200" b="1" dirty="0">
                    <a:latin typeface="Calibri" panose="020F0502020204030204" pitchFamily="34" charset="0"/>
                  </a:endParaRPr>
                </a:p>
                <a:p>
                  <a:pPr marL="228600" indent="-228600">
                    <a:buFont typeface="+mj-lt"/>
                    <a:buAutoNum type="arabicPeriod"/>
                  </a:pPr>
                  <a:r>
                    <a:rPr lang="en-IN" sz="1200" b="1" dirty="0">
                      <a:latin typeface="Calibri" panose="020F0502020204030204" pitchFamily="34" charset="0"/>
                    </a:rPr>
                    <a:t>Payment Service</a:t>
                  </a:r>
                </a:p>
                <a:p>
                  <a:endParaRPr lang="en-IN" sz="1200" b="1" dirty="0"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226A6905-0E2A-40BA-A910-822619A482C6}"/>
                    </a:ext>
                  </a:extLst>
                </p:cNvPr>
                <p:cNvSpPr txBox="1"/>
                <p:nvPr/>
              </p:nvSpPr>
              <p:spPr>
                <a:xfrm rot="20749144">
                  <a:off x="7793651" y="2703976"/>
                  <a:ext cx="2946408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IN" sz="1000" b="1" i="0" u="none" strike="noStrike" baseline="0" dirty="0"/>
                    <a:t>1. Invoke purchase order Services</a:t>
                  </a:r>
                  <a:endParaRPr lang="en-IN" sz="1000" dirty="0"/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645C7C48-1C0E-4436-9A7B-C571DB327D5B}"/>
                    </a:ext>
                  </a:extLst>
                </p:cNvPr>
                <p:cNvSpPr txBox="1"/>
                <p:nvPr/>
              </p:nvSpPr>
              <p:spPr>
                <a:xfrm>
                  <a:off x="7851073" y="3553223"/>
                  <a:ext cx="2946408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IN" sz="1000" b="1" i="0" u="none" strike="noStrike" baseline="0" dirty="0"/>
                    <a:t>2. Invoke Payment Service</a:t>
                  </a:r>
                  <a:endParaRPr lang="en-IN" sz="1000" dirty="0"/>
                </a:p>
              </p:txBody>
            </p: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FAA3BC38-13BD-4CC9-80E2-2D95B8DB0F0D}"/>
                    </a:ext>
                  </a:extLst>
                </p:cNvPr>
                <p:cNvSpPr txBox="1"/>
                <p:nvPr/>
              </p:nvSpPr>
              <p:spPr>
                <a:xfrm rot="1107667">
                  <a:off x="7796967" y="4871394"/>
                  <a:ext cx="2786964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IN" sz="1000" b="1" dirty="0"/>
                    <a:t>3</a:t>
                  </a:r>
                  <a:r>
                    <a:rPr lang="en-IN" sz="1000" b="1" i="0" u="none" strike="noStrike" baseline="0" dirty="0"/>
                    <a:t>. Invoke Shipment  Service</a:t>
                  </a:r>
                  <a:endParaRPr lang="en-IN" sz="1000" dirty="0"/>
                </a:p>
              </p:txBody>
            </p:sp>
          </p:grp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40EC410C-1CA2-4CBE-90C7-BFDADFB8B6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4810" y="3986831"/>
                <a:ext cx="1564767" cy="23548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7A7ADF9A-1167-4FBD-8B69-5053E0D1C22C}"/>
                  </a:ext>
                </a:extLst>
              </p:cNvPr>
              <p:cNvGrpSpPr/>
              <p:nvPr/>
            </p:nvGrpSpPr>
            <p:grpSpPr>
              <a:xfrm>
                <a:off x="9683616" y="2962825"/>
                <a:ext cx="1135703" cy="310035"/>
                <a:chOff x="10679593" y="2875210"/>
                <a:chExt cx="1135703" cy="310035"/>
              </a:xfrm>
              <a:solidFill>
                <a:schemeClr val="tx1">
                  <a:lumMod val="65000"/>
                  <a:lumOff val="35000"/>
                </a:schemeClr>
              </a:solidFill>
            </p:grpSpPr>
            <p:sp>
              <p:nvSpPr>
                <p:cNvPr id="16" name="Cylinder 15">
                  <a:extLst>
                    <a:ext uri="{FF2B5EF4-FFF2-40B4-BE49-F238E27FC236}">
                      <a16:creationId xmlns:a16="http://schemas.microsoft.com/office/drawing/2014/main" id="{38527629-960C-464F-BBFE-5D92A92295D7}"/>
                    </a:ext>
                  </a:extLst>
                </p:cNvPr>
                <p:cNvSpPr/>
                <p:nvPr/>
              </p:nvSpPr>
              <p:spPr>
                <a:xfrm rot="16200000">
                  <a:off x="11103673" y="2473622"/>
                  <a:ext cx="287543" cy="1135703"/>
                </a:xfrm>
                <a:prstGeom prst="can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F6E0C609-D8D4-4FA3-8818-2F2B3E88F113}"/>
                    </a:ext>
                  </a:extLst>
                </p:cNvPr>
                <p:cNvSpPr txBox="1"/>
                <p:nvPr/>
              </p:nvSpPr>
              <p:spPr>
                <a:xfrm>
                  <a:off x="10822833" y="2875210"/>
                  <a:ext cx="90191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000" b="1" dirty="0">
                      <a:solidFill>
                        <a:schemeClr val="bg1"/>
                      </a:solidFill>
                    </a:rPr>
                    <a:t>Order Event</a:t>
                  </a:r>
                </a:p>
              </p:txBody>
            </p: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D9A43EDB-FCED-4527-B5E5-BD422C5C19FC}"/>
                  </a:ext>
                </a:extLst>
              </p:cNvPr>
              <p:cNvGrpSpPr/>
              <p:nvPr/>
            </p:nvGrpSpPr>
            <p:grpSpPr>
              <a:xfrm>
                <a:off x="10964687" y="3533576"/>
                <a:ext cx="1227313" cy="287543"/>
                <a:chOff x="10679593" y="2897702"/>
                <a:chExt cx="1227313" cy="287543"/>
              </a:xfrm>
              <a:solidFill>
                <a:schemeClr val="tx1">
                  <a:lumMod val="65000"/>
                  <a:lumOff val="35000"/>
                </a:schemeClr>
              </a:solidFill>
            </p:grpSpPr>
            <p:sp>
              <p:nvSpPr>
                <p:cNvPr id="66" name="Cylinder 65">
                  <a:extLst>
                    <a:ext uri="{FF2B5EF4-FFF2-40B4-BE49-F238E27FC236}">
                      <a16:creationId xmlns:a16="http://schemas.microsoft.com/office/drawing/2014/main" id="{9940CB96-B61E-4456-B975-A5AA6CF144C3}"/>
                    </a:ext>
                  </a:extLst>
                </p:cNvPr>
                <p:cNvSpPr/>
                <p:nvPr/>
              </p:nvSpPr>
              <p:spPr>
                <a:xfrm rot="16200000">
                  <a:off x="11103673" y="2473622"/>
                  <a:ext cx="287543" cy="1135703"/>
                </a:xfrm>
                <a:prstGeom prst="can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EB23D17B-34E8-4A2A-8FA1-49AF91147A34}"/>
                    </a:ext>
                  </a:extLst>
                </p:cNvPr>
                <p:cNvSpPr txBox="1"/>
                <p:nvPr/>
              </p:nvSpPr>
              <p:spPr>
                <a:xfrm>
                  <a:off x="10728686" y="2918362"/>
                  <a:ext cx="117822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000" b="1" dirty="0">
                      <a:solidFill>
                        <a:schemeClr val="bg1"/>
                      </a:solidFill>
                    </a:rPr>
                    <a:t>Payment Event</a:t>
                  </a:r>
                </a:p>
              </p:txBody>
            </p:sp>
          </p:grpSp>
          <p:cxnSp>
            <p:nvCxnSpPr>
              <p:cNvPr id="28" name="Connector: Elbow 27">
                <a:extLst>
                  <a:ext uri="{FF2B5EF4-FFF2-40B4-BE49-F238E27FC236}">
                    <a16:creationId xmlns:a16="http://schemas.microsoft.com/office/drawing/2014/main" id="{18A94D16-DE25-4509-B7E0-3823A611E472}"/>
                  </a:ext>
                </a:extLst>
              </p:cNvPr>
              <p:cNvCxnSpPr>
                <a:stCxn id="47" idx="0"/>
                <a:endCxn id="68" idx="2"/>
              </p:cNvCxnSpPr>
              <p:nvPr/>
            </p:nvCxnSpPr>
            <p:spPr>
              <a:xfrm flipV="1">
                <a:off x="9949807" y="3800457"/>
                <a:ext cx="1653083" cy="231279"/>
              </a:xfrm>
              <a:prstGeom prst="bentConnector2">
                <a:avLst/>
              </a:prstGeom>
              <a:ln w="254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or: Elbow 29">
                <a:extLst>
                  <a:ext uri="{FF2B5EF4-FFF2-40B4-BE49-F238E27FC236}">
                    <a16:creationId xmlns:a16="http://schemas.microsoft.com/office/drawing/2014/main" id="{E3304D20-F2DC-4FD0-BEEF-456E29D7F3A4}"/>
                  </a:ext>
                </a:extLst>
              </p:cNvPr>
              <p:cNvCxnSpPr>
                <a:cxnSpLocks/>
                <a:endCxn id="18" idx="0"/>
              </p:cNvCxnSpPr>
              <p:nvPr/>
            </p:nvCxnSpPr>
            <p:spPr>
              <a:xfrm>
                <a:off x="9736304" y="2563916"/>
                <a:ext cx="541508" cy="398909"/>
              </a:xfrm>
              <a:prstGeom prst="bentConnector2">
                <a:avLst/>
              </a:prstGeom>
              <a:ln w="254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nector: Elbow 70">
                <a:extLst>
                  <a:ext uri="{FF2B5EF4-FFF2-40B4-BE49-F238E27FC236}">
                    <a16:creationId xmlns:a16="http://schemas.microsoft.com/office/drawing/2014/main" id="{03FE99C4-2E0E-4ACA-B2A6-04CF032ABD8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9807735" y="3369449"/>
                <a:ext cx="531900" cy="401330"/>
              </a:xfrm>
              <a:prstGeom prst="bentConnector3">
                <a:avLst>
                  <a:gd name="adj1" fmla="val 101317"/>
                </a:avLst>
              </a:prstGeom>
              <a:ln w="254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nector: Elbow 77">
                <a:extLst>
                  <a:ext uri="{FF2B5EF4-FFF2-40B4-BE49-F238E27FC236}">
                    <a16:creationId xmlns:a16="http://schemas.microsoft.com/office/drawing/2014/main" id="{8A1DC3AC-7EB9-4EE5-B35D-93985D043721}"/>
                  </a:ext>
                </a:extLst>
              </p:cNvPr>
              <p:cNvCxnSpPr>
                <a:stCxn id="68" idx="0"/>
              </p:cNvCxnSpPr>
              <p:nvPr/>
            </p:nvCxnSpPr>
            <p:spPr>
              <a:xfrm rot="16200000" flipV="1">
                <a:off x="10073962" y="2025308"/>
                <a:ext cx="1138582" cy="1919274"/>
              </a:xfrm>
              <a:prstGeom prst="bentConnector2">
                <a:avLst/>
              </a:prstGeom>
              <a:ln w="254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113FD560-3B62-4C1A-A0AE-90C575ACACF3}"/>
                </a:ext>
              </a:extLst>
            </p:cNvPr>
            <p:cNvSpPr txBox="1"/>
            <p:nvPr/>
          </p:nvSpPr>
          <p:spPr>
            <a:xfrm>
              <a:off x="8426329" y="1613395"/>
              <a:ext cx="14857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b="1" i="1" dirty="0"/>
                <a:t>Update payment status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A01039D-E713-4B4A-A44C-DEBF78F5EEB6}"/>
                </a:ext>
              </a:extLst>
            </p:cNvPr>
            <p:cNvSpPr txBox="1"/>
            <p:nvPr/>
          </p:nvSpPr>
          <p:spPr>
            <a:xfrm>
              <a:off x="8278528" y="2022256"/>
              <a:ext cx="11433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i="1" dirty="0"/>
                <a:t>Update Order </a:t>
              </a:r>
            </a:p>
            <a:p>
              <a:r>
                <a:rPr lang="en-IN" sz="1200" b="1" i="1" dirty="0"/>
                <a:t>Details</a:t>
              </a:r>
            </a:p>
          </p:txBody>
        </p:sp>
        <p:cxnSp>
          <p:nvCxnSpPr>
            <p:cNvPr id="83" name="Connector: Elbow 82">
              <a:extLst>
                <a:ext uri="{FF2B5EF4-FFF2-40B4-BE49-F238E27FC236}">
                  <a16:creationId xmlns:a16="http://schemas.microsoft.com/office/drawing/2014/main" id="{E21B8963-F6DE-4E68-9319-264890F51F91}"/>
                </a:ext>
              </a:extLst>
            </p:cNvPr>
            <p:cNvCxnSpPr>
              <a:cxnSpLocks/>
              <a:stCxn id="111" idx="0"/>
              <a:endCxn id="44" idx="5"/>
            </p:cNvCxnSpPr>
            <p:nvPr/>
          </p:nvCxnSpPr>
          <p:spPr>
            <a:xfrm rot="16200000" flipV="1">
              <a:off x="8448109" y="1372194"/>
              <a:ext cx="2065894" cy="2737526"/>
            </a:xfrm>
            <a:prstGeom prst="bentConnector3">
              <a:avLst>
                <a:gd name="adj1" fmla="val 111065"/>
              </a:avLst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or: Elbow 83">
              <a:extLst>
                <a:ext uri="{FF2B5EF4-FFF2-40B4-BE49-F238E27FC236}">
                  <a16:creationId xmlns:a16="http://schemas.microsoft.com/office/drawing/2014/main" id="{ED75C5EC-BDAB-48C7-8BBE-4AF59B90506A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8407722" y="3347550"/>
              <a:ext cx="1706237" cy="1200862"/>
            </a:xfrm>
            <a:prstGeom prst="bentConnector3">
              <a:avLst>
                <a:gd name="adj1" fmla="val -392"/>
              </a:avLst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or: Elbow 101">
              <a:extLst>
                <a:ext uri="{FF2B5EF4-FFF2-40B4-BE49-F238E27FC236}">
                  <a16:creationId xmlns:a16="http://schemas.microsoft.com/office/drawing/2014/main" id="{C741F193-BEB5-456B-A812-FCD74A01B0C1}"/>
                </a:ext>
              </a:extLst>
            </p:cNvPr>
            <p:cNvCxnSpPr>
              <a:cxnSpLocks/>
              <a:stCxn id="48" idx="0"/>
            </p:cNvCxnSpPr>
            <p:nvPr/>
          </p:nvCxnSpPr>
          <p:spPr>
            <a:xfrm flipV="1">
              <a:off x="8504334" y="4053639"/>
              <a:ext cx="2359690" cy="707898"/>
            </a:xfrm>
            <a:prstGeom prst="bentConnector3">
              <a:avLst>
                <a:gd name="adj1" fmla="val 100318"/>
              </a:avLst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Cylinder 107">
              <a:extLst>
                <a:ext uri="{FF2B5EF4-FFF2-40B4-BE49-F238E27FC236}">
                  <a16:creationId xmlns:a16="http://schemas.microsoft.com/office/drawing/2014/main" id="{5C085298-1429-44BD-B3D7-999E8E5E33C7}"/>
                </a:ext>
              </a:extLst>
            </p:cNvPr>
            <p:cNvSpPr/>
            <p:nvPr/>
          </p:nvSpPr>
          <p:spPr>
            <a:xfrm rot="16200000">
              <a:off x="10666467" y="3394964"/>
              <a:ext cx="287543" cy="1009572"/>
            </a:xfrm>
            <a:prstGeom prst="can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709CDFD5-ACBB-4048-8A75-FA1D528403C8}"/>
                </a:ext>
              </a:extLst>
            </p:cNvPr>
            <p:cNvSpPr txBox="1"/>
            <p:nvPr/>
          </p:nvSpPr>
          <p:spPr>
            <a:xfrm>
              <a:off x="10326135" y="3773904"/>
              <a:ext cx="10473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b="1" dirty="0">
                  <a:solidFill>
                    <a:schemeClr val="bg1"/>
                  </a:solidFill>
                </a:rPr>
                <a:t>Shipment  Event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AD98E8A2-54F3-4D38-AD52-D1F035BB9216}"/>
                </a:ext>
              </a:extLst>
            </p:cNvPr>
            <p:cNvSpPr txBox="1"/>
            <p:nvPr/>
          </p:nvSpPr>
          <p:spPr>
            <a:xfrm>
              <a:off x="9421901" y="1178983"/>
              <a:ext cx="17220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b="1" i="1" dirty="0"/>
                <a:t>Update Shipment status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73979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CC23C5D-65C4-469F-A943-47A06F0F6A3C}"/>
              </a:ext>
            </a:extLst>
          </p:cNvPr>
          <p:cNvSpPr/>
          <p:nvPr/>
        </p:nvSpPr>
        <p:spPr>
          <a:xfrm>
            <a:off x="4107976" y="1469072"/>
            <a:ext cx="5281684" cy="3919855"/>
          </a:xfrm>
          <a:prstGeom prst="rect">
            <a:avLst/>
          </a:prstGeom>
          <a:solidFill>
            <a:schemeClr val="bg1">
              <a:alpha val="0"/>
            </a:schemeClr>
          </a:solidFill>
          <a:ln w="222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B657433A-D3FF-4F76-A785-1B109EAFF5C5}"/>
              </a:ext>
            </a:extLst>
          </p:cNvPr>
          <p:cNvSpPr/>
          <p:nvPr/>
        </p:nvSpPr>
        <p:spPr>
          <a:xfrm>
            <a:off x="7005509" y="1624185"/>
            <a:ext cx="836036" cy="722840"/>
          </a:xfrm>
          <a:prstGeom prst="hexagon">
            <a:avLst/>
          </a:prstGeom>
          <a:ln w="22225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MS-A</a:t>
            </a: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24F9CC80-8361-4640-885D-DD4D2F300DEF}"/>
              </a:ext>
            </a:extLst>
          </p:cNvPr>
          <p:cNvSpPr/>
          <p:nvPr/>
        </p:nvSpPr>
        <p:spPr>
          <a:xfrm>
            <a:off x="5957598" y="2799441"/>
            <a:ext cx="836036" cy="722840"/>
          </a:xfrm>
          <a:prstGeom prst="hexagon">
            <a:avLst/>
          </a:prstGeom>
          <a:ln w="22225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MS-B</a:t>
            </a: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869A2657-B9B6-4FAC-9265-5253A52772AA}"/>
              </a:ext>
            </a:extLst>
          </p:cNvPr>
          <p:cNvSpPr/>
          <p:nvPr/>
        </p:nvSpPr>
        <p:spPr>
          <a:xfrm>
            <a:off x="6788228" y="3974697"/>
            <a:ext cx="836036" cy="722840"/>
          </a:xfrm>
          <a:prstGeom prst="hexagon">
            <a:avLst/>
          </a:prstGeom>
          <a:ln w="22225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MS-C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13B74E-308A-4DD1-9D4B-F66C117F79AC}"/>
              </a:ext>
            </a:extLst>
          </p:cNvPr>
          <p:cNvSpPr/>
          <p:nvPr/>
        </p:nvSpPr>
        <p:spPr>
          <a:xfrm>
            <a:off x="8734567" y="2127112"/>
            <a:ext cx="1214651" cy="212905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22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Routing</a:t>
            </a: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20E85CD6-0D60-4B41-A89E-6FDF428345DF}"/>
              </a:ext>
            </a:extLst>
          </p:cNvPr>
          <p:cNvSpPr/>
          <p:nvPr/>
        </p:nvSpPr>
        <p:spPr>
          <a:xfrm>
            <a:off x="7343380" y="2800589"/>
            <a:ext cx="836036" cy="722840"/>
          </a:xfrm>
          <a:prstGeom prst="hexagon">
            <a:avLst/>
          </a:prstGeom>
          <a:ln w="22225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MS-D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F9E2C3-1EA4-4C36-9E38-EFC6D1C59A1D}"/>
              </a:ext>
            </a:extLst>
          </p:cNvPr>
          <p:cNvSpPr/>
          <p:nvPr/>
        </p:nvSpPr>
        <p:spPr>
          <a:xfrm>
            <a:off x="4220542" y="2034512"/>
            <a:ext cx="1700336" cy="259991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EC545F-AA24-451F-807C-83EC9C2F3101}"/>
              </a:ext>
            </a:extLst>
          </p:cNvPr>
          <p:cNvSpPr txBox="1"/>
          <p:nvPr/>
        </p:nvSpPr>
        <p:spPr>
          <a:xfrm>
            <a:off x="4314993" y="3014449"/>
            <a:ext cx="965068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IN" sz="12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Dashboard</a:t>
            </a:r>
            <a:endParaRPr lang="en-IN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E26E15-962C-4C57-94F9-EB29096A64B6}"/>
              </a:ext>
            </a:extLst>
          </p:cNvPr>
          <p:cNvSpPr txBox="1"/>
          <p:nvPr/>
        </p:nvSpPr>
        <p:spPr>
          <a:xfrm>
            <a:off x="4314992" y="3929428"/>
            <a:ext cx="965068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IN" sz="12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Alerting</a:t>
            </a:r>
            <a:endParaRPr lang="en-IN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73DFB4-35CA-4C6E-817D-9F2B350401F7}"/>
              </a:ext>
            </a:extLst>
          </p:cNvPr>
          <p:cNvSpPr txBox="1"/>
          <p:nvPr/>
        </p:nvSpPr>
        <p:spPr>
          <a:xfrm>
            <a:off x="4289565" y="2247481"/>
            <a:ext cx="9904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200" b="1" i="0" u="none" strike="noStrike" baseline="0" dirty="0">
                <a:latin typeface="Calibri-Bold"/>
              </a:rPr>
              <a:t>Monitoring</a:t>
            </a:r>
            <a:endParaRPr lang="en-IN" sz="1200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096F1F6-A598-49BC-A44D-0244FC597A8F}"/>
              </a:ext>
            </a:extLst>
          </p:cNvPr>
          <p:cNvCxnSpPr>
            <a:stCxn id="8" idx="1"/>
            <a:endCxn id="5" idx="0"/>
          </p:cNvCxnSpPr>
          <p:nvPr/>
        </p:nvCxnSpPr>
        <p:spPr>
          <a:xfrm flipH="1" flipV="1">
            <a:off x="7841545" y="1985605"/>
            <a:ext cx="893022" cy="120603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53AE311-181D-4C84-B1B6-AA3EF2D608BC}"/>
              </a:ext>
            </a:extLst>
          </p:cNvPr>
          <p:cNvCxnSpPr>
            <a:cxnSpLocks/>
            <a:stCxn id="8" idx="1"/>
            <a:endCxn id="9" idx="0"/>
          </p:cNvCxnSpPr>
          <p:nvPr/>
        </p:nvCxnSpPr>
        <p:spPr>
          <a:xfrm flipH="1" flipV="1">
            <a:off x="8179416" y="3162009"/>
            <a:ext cx="555151" cy="2962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3FB8FCF-F0F5-410C-A8F2-475A7A4C7153}"/>
              </a:ext>
            </a:extLst>
          </p:cNvPr>
          <p:cNvCxnSpPr>
            <a:cxnSpLocks/>
          </p:cNvCxnSpPr>
          <p:nvPr/>
        </p:nvCxnSpPr>
        <p:spPr>
          <a:xfrm flipH="1" flipV="1">
            <a:off x="6773269" y="3138687"/>
            <a:ext cx="555151" cy="2962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AB5C569-FCEE-43D4-87FA-9528EC581522}"/>
              </a:ext>
            </a:extLst>
          </p:cNvPr>
          <p:cNvCxnSpPr>
            <a:cxnSpLocks/>
            <a:stCxn id="8" idx="1"/>
            <a:endCxn id="7" idx="0"/>
          </p:cNvCxnSpPr>
          <p:nvPr/>
        </p:nvCxnSpPr>
        <p:spPr>
          <a:xfrm flipH="1">
            <a:off x="7624264" y="3191638"/>
            <a:ext cx="1110303" cy="114447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5F29244-63C1-4740-B66A-5957F705270F}"/>
              </a:ext>
            </a:extLst>
          </p:cNvPr>
          <p:cNvCxnSpPr>
            <a:cxnSpLocks/>
            <a:stCxn id="7" idx="4"/>
          </p:cNvCxnSpPr>
          <p:nvPr/>
        </p:nvCxnSpPr>
        <p:spPr>
          <a:xfrm flipH="1" flipV="1">
            <a:off x="6579066" y="3522035"/>
            <a:ext cx="389872" cy="45266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CDA62FF-A8B5-4719-9A17-CDABC7C5BEAD}"/>
              </a:ext>
            </a:extLst>
          </p:cNvPr>
          <p:cNvSpPr txBox="1"/>
          <p:nvPr/>
        </p:nvSpPr>
        <p:spPr>
          <a:xfrm>
            <a:off x="4316078" y="5087196"/>
            <a:ext cx="2443855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200" b="1" dirty="0"/>
              <a:t>Service management interface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1C4BC8B-888A-4713-B75A-A498ADF8C392}"/>
              </a:ext>
            </a:extLst>
          </p:cNvPr>
          <p:cNvSpPr txBox="1"/>
          <p:nvPr/>
        </p:nvSpPr>
        <p:spPr>
          <a:xfrm>
            <a:off x="6781826" y="5084076"/>
            <a:ext cx="2587362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200" b="1" dirty="0"/>
              <a:t>Runtime Service management</a:t>
            </a:r>
          </a:p>
        </p:txBody>
      </p:sp>
      <p:pic>
        <p:nvPicPr>
          <p:cNvPr id="5122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A79430F-903F-402E-B837-B702723C9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22" y="2361201"/>
            <a:ext cx="1308925" cy="1308925"/>
          </a:xfrm>
          <a:prstGeom prst="rect">
            <a:avLst/>
          </a:prstGeom>
          <a:noFill/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EE25F92-920A-4D82-B725-3C8A4DD3DE9E}"/>
              </a:ext>
            </a:extLst>
          </p:cNvPr>
          <p:cNvCxnSpPr>
            <a:stCxn id="5122" idx="2"/>
            <a:endCxn id="28" idx="1"/>
          </p:cNvCxnSpPr>
          <p:nvPr/>
        </p:nvCxnSpPr>
        <p:spPr>
          <a:xfrm>
            <a:off x="1350285" y="3670126"/>
            <a:ext cx="2965793" cy="1555570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86289C9-A891-40F4-8F39-8BBE04C8F111}"/>
              </a:ext>
            </a:extLst>
          </p:cNvPr>
          <p:cNvCxnSpPr>
            <a:cxnSpLocks/>
          </p:cNvCxnSpPr>
          <p:nvPr/>
        </p:nvCxnSpPr>
        <p:spPr>
          <a:xfrm>
            <a:off x="1621233" y="3014449"/>
            <a:ext cx="2599309" cy="1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189DD4F-882E-4637-89D5-19C412A44229}"/>
              </a:ext>
            </a:extLst>
          </p:cNvPr>
          <p:cNvSpPr txBox="1"/>
          <p:nvPr/>
        </p:nvSpPr>
        <p:spPr>
          <a:xfrm>
            <a:off x="1699288" y="2712515"/>
            <a:ext cx="29392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200" b="1" i="0" u="none" strike="noStrike" baseline="0" dirty="0">
                <a:latin typeface="Calibri-Bold"/>
              </a:rPr>
              <a:t>Observe and troubleshoot services</a:t>
            </a:r>
            <a:endParaRPr lang="en-IN" sz="1200" b="1" dirty="0">
              <a:latin typeface="Calibri-Bold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B56B2C5-5D8D-49B4-BD6F-1C0E8AE84886}"/>
              </a:ext>
            </a:extLst>
          </p:cNvPr>
          <p:cNvSpPr txBox="1"/>
          <p:nvPr/>
        </p:nvSpPr>
        <p:spPr>
          <a:xfrm rot="1569340">
            <a:off x="1852393" y="4193268"/>
            <a:ext cx="21868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200" b="1" i="0" u="none" strike="noStrike" baseline="0" dirty="0"/>
              <a:t>Configure and </a:t>
            </a:r>
            <a:r>
              <a:rPr lang="en-IN" sz="1200" b="1" i="0" u="none" strike="noStrike" baseline="0" dirty="0">
                <a:latin typeface="Calibri-Bold"/>
              </a:rPr>
              <a:t>manage</a:t>
            </a:r>
            <a:r>
              <a:rPr lang="en-IN" sz="1200" b="1" i="0" u="none" strike="noStrike" baseline="0" dirty="0"/>
              <a:t> services</a:t>
            </a:r>
            <a:endParaRPr lang="en-IN" sz="1200" b="1" dirty="0"/>
          </a:p>
        </p:txBody>
      </p:sp>
      <p:pic>
        <p:nvPicPr>
          <p:cNvPr id="6146" name="Picture 2" descr="Chart, sunburst chart&#10;&#10;Description automatically generated">
            <a:extLst>
              <a:ext uri="{FF2B5EF4-FFF2-40B4-BE49-F238E27FC236}">
                <a16:creationId xmlns:a16="http://schemas.microsoft.com/office/drawing/2014/main" id="{8615D967-B45B-4F27-92C6-A3AA54E5D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58" y="4756925"/>
            <a:ext cx="1494318" cy="847449"/>
          </a:xfrm>
          <a:prstGeom prst="rect">
            <a:avLst/>
          </a:prstGeom>
          <a:noFill/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5C73044-A1D2-404A-B1C6-04347245774B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2497126" y="5225696"/>
            <a:ext cx="1818952" cy="43604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ED6A477-CA29-40B2-8089-ADCD0EA0AFE3}"/>
              </a:ext>
            </a:extLst>
          </p:cNvPr>
          <p:cNvSpPr txBox="1"/>
          <p:nvPr/>
        </p:nvSpPr>
        <p:spPr>
          <a:xfrm>
            <a:off x="2532731" y="5293062"/>
            <a:ext cx="14943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200" b="1" i="0" u="none" strike="noStrike" baseline="0" dirty="0">
                <a:latin typeface="Calibri-Bold"/>
              </a:rPr>
              <a:t>Update services</a:t>
            </a:r>
            <a:endParaRPr lang="en-IN" sz="1200" b="1" dirty="0">
              <a:latin typeface="Calibri-Bold"/>
            </a:endParaRPr>
          </a:p>
        </p:txBody>
      </p:sp>
    </p:spTree>
    <p:extLst>
      <p:ext uri="{BB962C8B-B14F-4D97-AF65-F5344CB8AC3E}">
        <p14:creationId xmlns:p14="http://schemas.microsoft.com/office/powerpoint/2010/main" val="19743228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9" name="Group 5128">
            <a:extLst>
              <a:ext uri="{FF2B5EF4-FFF2-40B4-BE49-F238E27FC236}">
                <a16:creationId xmlns:a16="http://schemas.microsoft.com/office/drawing/2014/main" id="{1EF414DE-C361-4A4F-8A5C-DB556947C19B}"/>
              </a:ext>
            </a:extLst>
          </p:cNvPr>
          <p:cNvGrpSpPr/>
          <p:nvPr/>
        </p:nvGrpSpPr>
        <p:grpSpPr>
          <a:xfrm>
            <a:off x="532375" y="1111456"/>
            <a:ext cx="9376887" cy="4467662"/>
            <a:chOff x="532375" y="1111456"/>
            <a:chExt cx="9376887" cy="446766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CC23C5D-65C4-469F-A943-47A06F0F6A3C}"/>
                </a:ext>
              </a:extLst>
            </p:cNvPr>
            <p:cNvSpPr/>
            <p:nvPr/>
          </p:nvSpPr>
          <p:spPr>
            <a:xfrm>
              <a:off x="4627578" y="1944487"/>
              <a:ext cx="5281684" cy="363463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22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53AE311-181D-4C84-B1B6-AA3EF2D608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79416" y="3099038"/>
              <a:ext cx="429268" cy="6297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1C4BC8B-888A-4713-B75A-A498ADF8C392}"/>
                </a:ext>
              </a:extLst>
            </p:cNvPr>
            <p:cNvSpPr txBox="1"/>
            <p:nvPr/>
          </p:nvSpPr>
          <p:spPr>
            <a:xfrm>
              <a:off x="5768967" y="4967959"/>
              <a:ext cx="2587362" cy="27699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/>
                <a:t>Service Runtime  management</a:t>
              </a:r>
            </a:p>
          </p:txBody>
        </p:sp>
        <p:pic>
          <p:nvPicPr>
            <p:cNvPr id="5122" name="Picture 2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6A79430F-903F-402E-B837-B702723C98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822" y="2361201"/>
              <a:ext cx="1308925" cy="1308925"/>
            </a:xfrm>
            <a:prstGeom prst="rect">
              <a:avLst/>
            </a:prstGeom>
            <a:noFill/>
          </p:spPr>
        </p:pic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FEE25F92-920A-4D82-B725-3C8A4DD3DE9E}"/>
                </a:ext>
              </a:extLst>
            </p:cNvPr>
            <p:cNvCxnSpPr>
              <a:cxnSpLocks/>
              <a:stCxn id="5122" idx="2"/>
            </p:cNvCxnSpPr>
            <p:nvPr/>
          </p:nvCxnSpPr>
          <p:spPr>
            <a:xfrm flipH="1">
              <a:off x="1319732" y="3670126"/>
              <a:ext cx="30553" cy="1231902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146" name="Picture 2" descr="Chart, sunburst chart&#10;&#10;Description automatically generated">
              <a:extLst>
                <a:ext uri="{FF2B5EF4-FFF2-40B4-BE49-F238E27FC236}">
                  <a16:creationId xmlns:a16="http://schemas.microsoft.com/office/drawing/2014/main" id="{8615D967-B45B-4F27-92C6-A3AA54E5DA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3691" y="4701223"/>
              <a:ext cx="1034885" cy="847449"/>
            </a:xfrm>
            <a:prstGeom prst="rect">
              <a:avLst/>
            </a:prstGeom>
            <a:noFill/>
          </p:spPr>
        </p:pic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5C73044-A1D2-404A-B1C6-04347245774B}"/>
                </a:ext>
              </a:extLst>
            </p:cNvPr>
            <p:cNvCxnSpPr>
              <a:cxnSpLocks/>
              <a:endCxn id="36" idx="1"/>
            </p:cNvCxnSpPr>
            <p:nvPr/>
          </p:nvCxnSpPr>
          <p:spPr>
            <a:xfrm>
              <a:off x="3494019" y="5190880"/>
              <a:ext cx="1306349" cy="0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ED6A477-CA29-40B2-8089-ADCD0EA0AFE3}"/>
                </a:ext>
              </a:extLst>
            </p:cNvPr>
            <p:cNvSpPr txBox="1"/>
            <p:nvPr/>
          </p:nvSpPr>
          <p:spPr>
            <a:xfrm>
              <a:off x="3201909" y="5197988"/>
              <a:ext cx="182014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IN" sz="1200" b="1" i="0" u="none" strike="noStrike" baseline="0" dirty="0">
                  <a:latin typeface="Calibri-Bold"/>
                </a:rPr>
                <a:t>Deployment Pipeline </a:t>
              </a:r>
              <a:endParaRPr lang="en-IN" sz="1200" b="1" dirty="0">
                <a:latin typeface="Calibri-Bold"/>
              </a:endParaRPr>
            </a:p>
          </p:txBody>
        </p:sp>
        <p:sp>
          <p:nvSpPr>
            <p:cNvPr id="24" name="Wave 23">
              <a:extLst>
                <a:ext uri="{FF2B5EF4-FFF2-40B4-BE49-F238E27FC236}">
                  <a16:creationId xmlns:a16="http://schemas.microsoft.com/office/drawing/2014/main" id="{2F2E0146-B4A0-4932-B70A-25F2BCD7729B}"/>
                </a:ext>
              </a:extLst>
            </p:cNvPr>
            <p:cNvSpPr/>
            <p:nvPr/>
          </p:nvSpPr>
          <p:spPr>
            <a:xfrm rot="181415">
              <a:off x="532375" y="3946719"/>
              <a:ext cx="768932" cy="718924"/>
            </a:xfrm>
            <a:prstGeom prst="wave">
              <a:avLst>
                <a:gd name="adj1" fmla="val 12500"/>
                <a:gd name="adj2" fmla="val 7055"/>
              </a:avLst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00" b="1" dirty="0">
                  <a:solidFill>
                    <a:schemeClr val="tx1"/>
                  </a:solidFill>
                </a:rPr>
                <a:t>Source doe</a:t>
              </a:r>
            </a:p>
          </p:txBody>
        </p:sp>
        <p:sp>
          <p:nvSpPr>
            <p:cNvPr id="26" name="Flowchart: Magnetic Disk 25">
              <a:extLst>
                <a:ext uri="{FF2B5EF4-FFF2-40B4-BE49-F238E27FC236}">
                  <a16:creationId xmlns:a16="http://schemas.microsoft.com/office/drawing/2014/main" id="{3D10EDA5-4F80-4167-8F7C-BE35DC4876D3}"/>
                </a:ext>
              </a:extLst>
            </p:cNvPr>
            <p:cNvSpPr/>
            <p:nvPr/>
          </p:nvSpPr>
          <p:spPr>
            <a:xfrm>
              <a:off x="1066714" y="4838709"/>
              <a:ext cx="505181" cy="680636"/>
            </a:xfrm>
            <a:prstGeom prst="flowChartMagneticDisk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5F52E17-B040-4A1C-92A4-62A74AA07259}"/>
                </a:ext>
              </a:extLst>
            </p:cNvPr>
            <p:cNvSpPr txBox="1"/>
            <p:nvPr/>
          </p:nvSpPr>
          <p:spPr>
            <a:xfrm>
              <a:off x="4800368" y="5052380"/>
              <a:ext cx="10348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dirty="0"/>
                <a:t>Production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8EC3995-9958-4A8C-BF22-2A9FE09A3FF4}"/>
                </a:ext>
              </a:extLst>
            </p:cNvPr>
            <p:cNvCxnSpPr>
              <a:cxnSpLocks/>
            </p:cNvCxnSpPr>
            <p:nvPr/>
          </p:nvCxnSpPr>
          <p:spPr>
            <a:xfrm>
              <a:off x="1630881" y="5197988"/>
              <a:ext cx="582810" cy="0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CA235A6-8510-439C-872F-FB4E5E603166}"/>
                </a:ext>
              </a:extLst>
            </p:cNvPr>
            <p:cNvGrpSpPr/>
            <p:nvPr/>
          </p:nvGrpSpPr>
          <p:grpSpPr>
            <a:xfrm>
              <a:off x="5662375" y="2369481"/>
              <a:ext cx="1606045" cy="2129051"/>
              <a:chOff x="5034661" y="2000753"/>
              <a:chExt cx="1606045" cy="2129051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F7BE62DA-115D-404E-A07A-EF956C292CC7}"/>
                  </a:ext>
                </a:extLst>
              </p:cNvPr>
              <p:cNvSpPr/>
              <p:nvPr/>
            </p:nvSpPr>
            <p:spPr>
              <a:xfrm>
                <a:off x="5034661" y="2000753"/>
                <a:ext cx="1606045" cy="2129051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2222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 dirty="0"/>
              </a:p>
            </p:txBody>
          </p:sp>
          <p:sp>
            <p:nvSpPr>
              <p:cNvPr id="5" name="Hexagon 4">
                <a:extLst>
                  <a:ext uri="{FF2B5EF4-FFF2-40B4-BE49-F238E27FC236}">
                    <a16:creationId xmlns:a16="http://schemas.microsoft.com/office/drawing/2014/main" id="{B657433A-D3FF-4F76-A785-1B109EAFF5C5}"/>
                  </a:ext>
                </a:extLst>
              </p:cNvPr>
              <p:cNvSpPr/>
              <p:nvPr/>
            </p:nvSpPr>
            <p:spPr>
              <a:xfrm>
                <a:off x="5141342" y="2361201"/>
                <a:ext cx="707150" cy="667118"/>
              </a:xfrm>
              <a:prstGeom prst="hexagon">
                <a:avLst/>
              </a:prstGeom>
              <a:ln w="22225">
                <a:solidFill>
                  <a:schemeClr val="accent2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 dirty="0"/>
              </a:p>
            </p:txBody>
          </p:sp>
          <p:sp>
            <p:nvSpPr>
              <p:cNvPr id="50" name="Hexagon 49">
                <a:extLst>
                  <a:ext uri="{FF2B5EF4-FFF2-40B4-BE49-F238E27FC236}">
                    <a16:creationId xmlns:a16="http://schemas.microsoft.com/office/drawing/2014/main" id="{74478301-2C56-4097-BBD8-0CCFA6222A03}"/>
                  </a:ext>
                </a:extLst>
              </p:cNvPr>
              <p:cNvSpPr/>
              <p:nvPr/>
            </p:nvSpPr>
            <p:spPr>
              <a:xfrm>
                <a:off x="5910290" y="2361201"/>
                <a:ext cx="707150" cy="667118"/>
              </a:xfrm>
              <a:prstGeom prst="hexagon">
                <a:avLst/>
              </a:prstGeom>
              <a:ln w="22225">
                <a:solidFill>
                  <a:schemeClr val="accent2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 dirty="0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FBD1CF58-44CF-4B41-B39D-6C36D2EDF1ED}"/>
                </a:ext>
              </a:extLst>
            </p:cNvPr>
            <p:cNvGrpSpPr/>
            <p:nvPr/>
          </p:nvGrpSpPr>
          <p:grpSpPr>
            <a:xfrm>
              <a:off x="7566924" y="2353467"/>
              <a:ext cx="1606045" cy="2129051"/>
              <a:chOff x="5034661" y="2000753"/>
              <a:chExt cx="1606045" cy="2129051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2122284-6C82-482B-B5AC-792CF8CCA10E}"/>
                  </a:ext>
                </a:extLst>
              </p:cNvPr>
              <p:cNvSpPr/>
              <p:nvPr/>
            </p:nvSpPr>
            <p:spPr>
              <a:xfrm>
                <a:off x="5034661" y="2000753"/>
                <a:ext cx="1606045" cy="2129051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2222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 dirty="0"/>
              </a:p>
            </p:txBody>
          </p:sp>
          <p:sp>
            <p:nvSpPr>
              <p:cNvPr id="54" name="Hexagon 53">
                <a:extLst>
                  <a:ext uri="{FF2B5EF4-FFF2-40B4-BE49-F238E27FC236}">
                    <a16:creationId xmlns:a16="http://schemas.microsoft.com/office/drawing/2014/main" id="{B898E7BB-0B6D-4C60-9C06-EBB7F379D2FD}"/>
                  </a:ext>
                </a:extLst>
              </p:cNvPr>
              <p:cNvSpPr/>
              <p:nvPr/>
            </p:nvSpPr>
            <p:spPr>
              <a:xfrm>
                <a:off x="5141342" y="2361201"/>
                <a:ext cx="707150" cy="667118"/>
              </a:xfrm>
              <a:prstGeom prst="hexagon">
                <a:avLst/>
              </a:prstGeom>
              <a:ln w="22225">
                <a:solidFill>
                  <a:schemeClr val="accent2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 dirty="0"/>
              </a:p>
            </p:txBody>
          </p:sp>
          <p:sp>
            <p:nvSpPr>
              <p:cNvPr id="55" name="Hexagon 54">
                <a:extLst>
                  <a:ext uri="{FF2B5EF4-FFF2-40B4-BE49-F238E27FC236}">
                    <a16:creationId xmlns:a16="http://schemas.microsoft.com/office/drawing/2014/main" id="{C92F6F4F-10DC-4A52-A9D5-92DCA1F7E8F2}"/>
                  </a:ext>
                </a:extLst>
              </p:cNvPr>
              <p:cNvSpPr/>
              <p:nvPr/>
            </p:nvSpPr>
            <p:spPr>
              <a:xfrm>
                <a:off x="5910290" y="2361201"/>
                <a:ext cx="707150" cy="667118"/>
              </a:xfrm>
              <a:prstGeom prst="hexagon">
                <a:avLst/>
              </a:prstGeom>
              <a:ln w="22225">
                <a:solidFill>
                  <a:schemeClr val="accent2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 dirty="0"/>
              </a:p>
            </p:txBody>
          </p:sp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3FB8FCF-F0F5-410C-A8F2-475A7A4C7153}"/>
                </a:ext>
              </a:extLst>
            </p:cNvPr>
            <p:cNvCxnSpPr>
              <a:cxnSpLocks/>
              <a:endCxn id="5" idx="5"/>
            </p:cNvCxnSpPr>
            <p:nvPr/>
          </p:nvCxnSpPr>
          <p:spPr>
            <a:xfrm flipH="1">
              <a:off x="6309427" y="1373076"/>
              <a:ext cx="1339037" cy="135685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05DD49A0-FD4A-465D-A28D-1766292D260A}"/>
                </a:ext>
              </a:extLst>
            </p:cNvPr>
            <p:cNvCxnSpPr>
              <a:cxnSpLocks/>
              <a:endCxn id="50" idx="5"/>
            </p:cNvCxnSpPr>
            <p:nvPr/>
          </p:nvCxnSpPr>
          <p:spPr>
            <a:xfrm flipH="1">
              <a:off x="7078375" y="1484669"/>
              <a:ext cx="531390" cy="124526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3D00F41-DABC-4F0F-91EC-6ADBC038613B}"/>
                </a:ext>
              </a:extLst>
            </p:cNvPr>
            <p:cNvCxnSpPr>
              <a:cxnSpLocks/>
            </p:cNvCxnSpPr>
            <p:nvPr/>
          </p:nvCxnSpPr>
          <p:spPr>
            <a:xfrm>
              <a:off x="7573050" y="1500683"/>
              <a:ext cx="373918" cy="121323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40B4248E-A1C0-40AC-8D78-F5BFE46FD8F1}"/>
                </a:ext>
              </a:extLst>
            </p:cNvPr>
            <p:cNvCxnSpPr>
              <a:cxnSpLocks/>
              <a:endCxn id="55" idx="4"/>
            </p:cNvCxnSpPr>
            <p:nvPr/>
          </p:nvCxnSpPr>
          <p:spPr>
            <a:xfrm>
              <a:off x="7609765" y="1400248"/>
              <a:ext cx="999568" cy="131366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9A747B9-0BE3-4DA3-91CE-0BCD8AE7B9DB}"/>
                </a:ext>
              </a:extLst>
            </p:cNvPr>
            <p:cNvSpPr txBox="1"/>
            <p:nvPr/>
          </p:nvSpPr>
          <p:spPr>
            <a:xfrm>
              <a:off x="7063748" y="1111456"/>
              <a:ext cx="125328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200" b="1" i="0" u="none" strike="noStrike" baseline="0" dirty="0"/>
                <a:t>Service instance</a:t>
              </a:r>
              <a:endParaRPr lang="en-IN" sz="1200" b="1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413340B-5CFE-4641-B580-1ADECC77FDB1}"/>
                </a:ext>
              </a:extLst>
            </p:cNvPr>
            <p:cNvSpPr txBox="1"/>
            <p:nvPr/>
          </p:nvSpPr>
          <p:spPr>
            <a:xfrm>
              <a:off x="5685264" y="4231124"/>
              <a:ext cx="1606045" cy="27699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/>
                <a:t>Machine-1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3893135-68C8-4E1B-8052-931A82D874AB}"/>
                </a:ext>
              </a:extLst>
            </p:cNvPr>
            <p:cNvSpPr txBox="1"/>
            <p:nvPr/>
          </p:nvSpPr>
          <p:spPr>
            <a:xfrm>
              <a:off x="7557306" y="4221533"/>
              <a:ext cx="1606045" cy="27699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/>
                <a:t>Machine-2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61F674F-9F9B-4875-A0C0-D226C392B3A0}"/>
                </a:ext>
              </a:extLst>
            </p:cNvPr>
            <p:cNvSpPr txBox="1"/>
            <p:nvPr/>
          </p:nvSpPr>
          <p:spPr>
            <a:xfrm>
              <a:off x="5662374" y="3926939"/>
              <a:ext cx="1606045" cy="27699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/>
                <a:t>Runtimes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2091E9C9-8913-4036-9F8A-764BD973FED7}"/>
                </a:ext>
              </a:extLst>
            </p:cNvPr>
            <p:cNvSpPr txBox="1"/>
            <p:nvPr/>
          </p:nvSpPr>
          <p:spPr>
            <a:xfrm>
              <a:off x="7543658" y="3916460"/>
              <a:ext cx="1606045" cy="27699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/>
                <a:t>Runtimes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5427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378340" y="28331"/>
            <a:ext cx="11510429" cy="424339"/>
            <a:chOff x="283754" y="192882"/>
            <a:chExt cx="8632822" cy="318254"/>
          </a:xfrm>
          <a:solidFill>
            <a:schemeClr val="tx1"/>
          </a:solidFill>
        </p:grpSpPr>
        <p:sp>
          <p:nvSpPr>
            <p:cNvPr id="89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54"/>
              <a:endParaRPr lang="en-US" sz="24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grpSp>
          <p:nvGrpSpPr>
            <p:cNvPr id="91" name="Group 90"/>
            <p:cNvGrpSpPr/>
            <p:nvPr userDrawn="1"/>
          </p:nvGrpSpPr>
          <p:grpSpPr>
            <a:xfrm>
              <a:off x="283754" y="246870"/>
              <a:ext cx="1785966" cy="90524"/>
              <a:chOff x="283754" y="246870"/>
              <a:chExt cx="1785966" cy="90524"/>
            </a:xfrm>
            <a:grpFill/>
          </p:grpSpPr>
          <p:grpSp>
            <p:nvGrpSpPr>
              <p:cNvPr id="94" name="Group 93"/>
              <p:cNvGrpSpPr/>
              <p:nvPr userDrawn="1"/>
            </p:nvGrpSpPr>
            <p:grpSpPr>
              <a:xfrm>
                <a:off x="673165" y="246871"/>
                <a:ext cx="1396555" cy="90467"/>
                <a:chOff x="656520" y="250031"/>
                <a:chExt cx="1299805" cy="84203"/>
              </a:xfrm>
              <a:grpFill/>
            </p:grpSpPr>
            <p:sp>
              <p:nvSpPr>
                <p:cNvPr id="96" name="Freeform 95"/>
                <p:cNvSpPr>
                  <a:spLocks noEditPoints="1"/>
                </p:cNvSpPr>
                <p:nvPr/>
              </p:nvSpPr>
              <p:spPr bwMode="auto">
                <a:xfrm>
                  <a:off x="1466912" y="250031"/>
                  <a:ext cx="489413" cy="84203"/>
                </a:xfrm>
                <a:custGeom>
                  <a:avLst/>
                  <a:gdLst/>
                  <a:ahLst/>
                  <a:cxnLst>
                    <a:cxn ang="0">
                      <a:pos x="3511" y="637"/>
                    </a:cxn>
                    <a:cxn ang="0">
                      <a:pos x="3625" y="591"/>
                    </a:cxn>
                    <a:cxn ang="0">
                      <a:pos x="3691" y="454"/>
                    </a:cxn>
                    <a:cxn ang="0">
                      <a:pos x="3616" y="313"/>
                    </a:cxn>
                    <a:cxn ang="0">
                      <a:pos x="3441" y="224"/>
                    </a:cxn>
                    <a:cxn ang="0">
                      <a:pos x="3415" y="147"/>
                    </a:cxn>
                    <a:cxn ang="0">
                      <a:pos x="3489" y="95"/>
                    </a:cxn>
                    <a:cxn ang="0">
                      <a:pos x="3666" y="31"/>
                    </a:cxn>
                    <a:cxn ang="0">
                      <a:pos x="3447" y="8"/>
                    </a:cxn>
                    <a:cxn ang="0">
                      <a:pos x="3301" y="142"/>
                    </a:cxn>
                    <a:cxn ang="0">
                      <a:pos x="3355" y="299"/>
                    </a:cxn>
                    <a:cxn ang="0">
                      <a:pos x="3534" y="392"/>
                    </a:cxn>
                    <a:cxn ang="0">
                      <a:pos x="3575" y="471"/>
                    </a:cxn>
                    <a:cxn ang="0">
                      <a:pos x="3511" y="540"/>
                    </a:cxn>
                    <a:cxn ang="0">
                      <a:pos x="3327" y="514"/>
                    </a:cxn>
                    <a:cxn ang="0">
                      <a:pos x="3216" y="537"/>
                    </a:cxn>
                    <a:cxn ang="0">
                      <a:pos x="2637" y="544"/>
                    </a:cxn>
                    <a:cxn ang="0">
                      <a:pos x="2502" y="526"/>
                    </a:cxn>
                    <a:cxn ang="0">
                      <a:pos x="2420" y="453"/>
                    </a:cxn>
                    <a:cxn ang="0">
                      <a:pos x="2390" y="282"/>
                    </a:cxn>
                    <a:cxn ang="0">
                      <a:pos x="2435" y="168"/>
                    </a:cxn>
                    <a:cxn ang="0">
                      <a:pos x="2538" y="102"/>
                    </a:cxn>
                    <a:cxn ang="0">
                      <a:pos x="2726" y="118"/>
                    </a:cxn>
                    <a:cxn ang="0">
                      <a:pos x="2566" y="2"/>
                    </a:cxn>
                    <a:cxn ang="0">
                      <a:pos x="2399" y="59"/>
                    </a:cxn>
                    <a:cxn ang="0">
                      <a:pos x="2293" y="190"/>
                    </a:cxn>
                    <a:cxn ang="0">
                      <a:pos x="2272" y="380"/>
                    </a:cxn>
                    <a:cxn ang="0">
                      <a:pos x="2333" y="534"/>
                    </a:cxn>
                    <a:cxn ang="0">
                      <a:pos x="2467" y="623"/>
                    </a:cxn>
                    <a:cxn ang="0">
                      <a:pos x="2684" y="632"/>
                    </a:cxn>
                    <a:cxn ang="0">
                      <a:pos x="1776" y="631"/>
                    </a:cxn>
                    <a:cxn ang="0">
                      <a:pos x="1717" y="518"/>
                    </a:cxn>
                    <a:cxn ang="0">
                      <a:pos x="1447" y="10"/>
                    </a:cxn>
                    <a:cxn ang="0">
                      <a:pos x="1210" y="97"/>
                    </a:cxn>
                    <a:cxn ang="0">
                      <a:pos x="1281" y="178"/>
                    </a:cxn>
                    <a:cxn ang="0">
                      <a:pos x="1231" y="277"/>
                    </a:cxn>
                    <a:cxn ang="0">
                      <a:pos x="1090" y="375"/>
                    </a:cxn>
                    <a:cxn ang="0">
                      <a:pos x="1233" y="415"/>
                    </a:cxn>
                    <a:cxn ang="0">
                      <a:pos x="1297" y="622"/>
                    </a:cxn>
                    <a:cxn ang="0">
                      <a:pos x="1362" y="436"/>
                    </a:cxn>
                    <a:cxn ang="0">
                      <a:pos x="1282" y="337"/>
                    </a:cxn>
                    <a:cxn ang="0">
                      <a:pos x="1374" y="258"/>
                    </a:cxn>
                    <a:cxn ang="0">
                      <a:pos x="1373" y="94"/>
                    </a:cxn>
                    <a:cxn ang="0">
                      <a:pos x="1263" y="17"/>
                    </a:cxn>
                    <a:cxn ang="0">
                      <a:pos x="995" y="15"/>
                    </a:cxn>
                    <a:cxn ang="0">
                      <a:pos x="879" y="537"/>
                    </a:cxn>
                    <a:cxn ang="0">
                      <a:pos x="118" y="637"/>
                    </a:cxn>
                    <a:cxn ang="0">
                      <a:pos x="303" y="613"/>
                    </a:cxn>
                    <a:cxn ang="0">
                      <a:pos x="388" y="526"/>
                    </a:cxn>
                    <a:cxn ang="0">
                      <a:pos x="373" y="355"/>
                    </a:cxn>
                    <a:cxn ang="0">
                      <a:pos x="190" y="247"/>
                    </a:cxn>
                    <a:cxn ang="0">
                      <a:pos x="125" y="177"/>
                    </a:cxn>
                    <a:cxn ang="0">
                      <a:pos x="163" y="107"/>
                    </a:cxn>
                    <a:cxn ang="0">
                      <a:pos x="317" y="108"/>
                    </a:cxn>
                    <a:cxn ang="0">
                      <a:pos x="254" y="1"/>
                    </a:cxn>
                    <a:cxn ang="0">
                      <a:pos x="44" y="77"/>
                    </a:cxn>
                    <a:cxn ang="0">
                      <a:pos x="29" y="253"/>
                    </a:cxn>
                    <a:cxn ang="0">
                      <a:pos x="178" y="359"/>
                    </a:cxn>
                    <a:cxn ang="0">
                      <a:pos x="284" y="437"/>
                    </a:cxn>
                    <a:cxn ang="0">
                      <a:pos x="259" y="524"/>
                    </a:cxn>
                    <a:cxn ang="0">
                      <a:pos x="112" y="540"/>
                    </a:cxn>
                  </a:cxnLst>
                  <a:rect l="0" t="0" r="r" b="b"/>
                  <a:pathLst>
                    <a:path w="3691" h="641">
                      <a:moveTo>
                        <a:pt x="3288" y="601"/>
                      </a:moveTo>
                      <a:lnTo>
                        <a:pt x="3302" y="609"/>
                      </a:lnTo>
                      <a:lnTo>
                        <a:pt x="3319" y="616"/>
                      </a:lnTo>
                      <a:lnTo>
                        <a:pt x="3338" y="622"/>
                      </a:lnTo>
                      <a:lnTo>
                        <a:pt x="3360" y="629"/>
                      </a:lnTo>
                      <a:lnTo>
                        <a:pt x="3382" y="634"/>
                      </a:lnTo>
                      <a:lnTo>
                        <a:pt x="3406" y="637"/>
                      </a:lnTo>
                      <a:lnTo>
                        <a:pt x="3431" y="640"/>
                      </a:lnTo>
                      <a:lnTo>
                        <a:pt x="3455" y="641"/>
                      </a:lnTo>
                      <a:lnTo>
                        <a:pt x="3484" y="640"/>
                      </a:lnTo>
                      <a:lnTo>
                        <a:pt x="3511" y="637"/>
                      </a:lnTo>
                      <a:lnTo>
                        <a:pt x="3524" y="635"/>
                      </a:lnTo>
                      <a:lnTo>
                        <a:pt x="3536" y="632"/>
                      </a:lnTo>
                      <a:lnTo>
                        <a:pt x="3548" y="629"/>
                      </a:lnTo>
                      <a:lnTo>
                        <a:pt x="3559" y="625"/>
                      </a:lnTo>
                      <a:lnTo>
                        <a:pt x="3570" y="621"/>
                      </a:lnTo>
                      <a:lnTo>
                        <a:pt x="3581" y="617"/>
                      </a:lnTo>
                      <a:lnTo>
                        <a:pt x="3590" y="613"/>
                      </a:lnTo>
                      <a:lnTo>
                        <a:pt x="3600" y="608"/>
                      </a:lnTo>
                      <a:lnTo>
                        <a:pt x="3608" y="603"/>
                      </a:lnTo>
                      <a:lnTo>
                        <a:pt x="3618" y="597"/>
                      </a:lnTo>
                      <a:lnTo>
                        <a:pt x="3625" y="591"/>
                      </a:lnTo>
                      <a:lnTo>
                        <a:pt x="3633" y="584"/>
                      </a:lnTo>
                      <a:lnTo>
                        <a:pt x="3639" y="578"/>
                      </a:lnTo>
                      <a:lnTo>
                        <a:pt x="3646" y="571"/>
                      </a:lnTo>
                      <a:lnTo>
                        <a:pt x="3653" y="564"/>
                      </a:lnTo>
                      <a:lnTo>
                        <a:pt x="3658" y="557"/>
                      </a:lnTo>
                      <a:lnTo>
                        <a:pt x="3668" y="541"/>
                      </a:lnTo>
                      <a:lnTo>
                        <a:pt x="3676" y="526"/>
                      </a:lnTo>
                      <a:lnTo>
                        <a:pt x="3682" y="508"/>
                      </a:lnTo>
                      <a:lnTo>
                        <a:pt x="3687" y="491"/>
                      </a:lnTo>
                      <a:lnTo>
                        <a:pt x="3690" y="472"/>
                      </a:lnTo>
                      <a:lnTo>
                        <a:pt x="3691" y="454"/>
                      </a:lnTo>
                      <a:lnTo>
                        <a:pt x="3690" y="437"/>
                      </a:lnTo>
                      <a:lnTo>
                        <a:pt x="3688" y="422"/>
                      </a:lnTo>
                      <a:lnTo>
                        <a:pt x="3684" y="407"/>
                      </a:lnTo>
                      <a:lnTo>
                        <a:pt x="3680" y="393"/>
                      </a:lnTo>
                      <a:lnTo>
                        <a:pt x="3675" y="380"/>
                      </a:lnTo>
                      <a:lnTo>
                        <a:pt x="3668" y="367"/>
                      </a:lnTo>
                      <a:lnTo>
                        <a:pt x="3660" y="355"/>
                      </a:lnTo>
                      <a:lnTo>
                        <a:pt x="3651" y="344"/>
                      </a:lnTo>
                      <a:lnTo>
                        <a:pt x="3640" y="332"/>
                      </a:lnTo>
                      <a:lnTo>
                        <a:pt x="3629" y="322"/>
                      </a:lnTo>
                      <a:lnTo>
                        <a:pt x="3616" y="313"/>
                      </a:lnTo>
                      <a:lnTo>
                        <a:pt x="3601" y="303"/>
                      </a:lnTo>
                      <a:lnTo>
                        <a:pt x="3586" y="294"/>
                      </a:lnTo>
                      <a:lnTo>
                        <a:pt x="3568" y="286"/>
                      </a:lnTo>
                      <a:lnTo>
                        <a:pt x="3550" y="278"/>
                      </a:lnTo>
                      <a:lnTo>
                        <a:pt x="3530" y="270"/>
                      </a:lnTo>
                      <a:lnTo>
                        <a:pt x="3502" y="258"/>
                      </a:lnTo>
                      <a:lnTo>
                        <a:pt x="3477" y="247"/>
                      </a:lnTo>
                      <a:lnTo>
                        <a:pt x="3467" y="242"/>
                      </a:lnTo>
                      <a:lnTo>
                        <a:pt x="3457" y="236"/>
                      </a:lnTo>
                      <a:lnTo>
                        <a:pt x="3448" y="230"/>
                      </a:lnTo>
                      <a:lnTo>
                        <a:pt x="3441" y="224"/>
                      </a:lnTo>
                      <a:lnTo>
                        <a:pt x="3434" y="219"/>
                      </a:lnTo>
                      <a:lnTo>
                        <a:pt x="3428" y="213"/>
                      </a:lnTo>
                      <a:lnTo>
                        <a:pt x="3423" y="206"/>
                      </a:lnTo>
                      <a:lnTo>
                        <a:pt x="3419" y="200"/>
                      </a:lnTo>
                      <a:lnTo>
                        <a:pt x="3416" y="192"/>
                      </a:lnTo>
                      <a:lnTo>
                        <a:pt x="3414" y="184"/>
                      </a:lnTo>
                      <a:lnTo>
                        <a:pt x="3412" y="177"/>
                      </a:lnTo>
                      <a:lnTo>
                        <a:pt x="3412" y="168"/>
                      </a:lnTo>
                      <a:lnTo>
                        <a:pt x="3412" y="162"/>
                      </a:lnTo>
                      <a:lnTo>
                        <a:pt x="3413" y="154"/>
                      </a:lnTo>
                      <a:lnTo>
                        <a:pt x="3415" y="147"/>
                      </a:lnTo>
                      <a:lnTo>
                        <a:pt x="3418" y="141"/>
                      </a:lnTo>
                      <a:lnTo>
                        <a:pt x="3421" y="135"/>
                      </a:lnTo>
                      <a:lnTo>
                        <a:pt x="3426" y="129"/>
                      </a:lnTo>
                      <a:lnTo>
                        <a:pt x="3431" y="122"/>
                      </a:lnTo>
                      <a:lnTo>
                        <a:pt x="3437" y="117"/>
                      </a:lnTo>
                      <a:lnTo>
                        <a:pt x="3443" y="112"/>
                      </a:lnTo>
                      <a:lnTo>
                        <a:pt x="3450" y="107"/>
                      </a:lnTo>
                      <a:lnTo>
                        <a:pt x="3459" y="103"/>
                      </a:lnTo>
                      <a:lnTo>
                        <a:pt x="3469" y="100"/>
                      </a:lnTo>
                      <a:lnTo>
                        <a:pt x="3479" y="97"/>
                      </a:lnTo>
                      <a:lnTo>
                        <a:pt x="3489" y="95"/>
                      </a:lnTo>
                      <a:lnTo>
                        <a:pt x="3502" y="94"/>
                      </a:lnTo>
                      <a:lnTo>
                        <a:pt x="3515" y="94"/>
                      </a:lnTo>
                      <a:lnTo>
                        <a:pt x="3535" y="94"/>
                      </a:lnTo>
                      <a:lnTo>
                        <a:pt x="3555" y="96"/>
                      </a:lnTo>
                      <a:lnTo>
                        <a:pt x="3573" y="100"/>
                      </a:lnTo>
                      <a:lnTo>
                        <a:pt x="3590" y="104"/>
                      </a:lnTo>
                      <a:lnTo>
                        <a:pt x="3604" y="108"/>
                      </a:lnTo>
                      <a:lnTo>
                        <a:pt x="3618" y="113"/>
                      </a:lnTo>
                      <a:lnTo>
                        <a:pt x="3629" y="118"/>
                      </a:lnTo>
                      <a:lnTo>
                        <a:pt x="3638" y="122"/>
                      </a:lnTo>
                      <a:lnTo>
                        <a:pt x="3666" y="31"/>
                      </a:lnTo>
                      <a:lnTo>
                        <a:pt x="3653" y="25"/>
                      </a:lnTo>
                      <a:lnTo>
                        <a:pt x="3638" y="20"/>
                      </a:lnTo>
                      <a:lnTo>
                        <a:pt x="3622" y="14"/>
                      </a:lnTo>
                      <a:lnTo>
                        <a:pt x="3604" y="9"/>
                      </a:lnTo>
                      <a:lnTo>
                        <a:pt x="3585" y="6"/>
                      </a:lnTo>
                      <a:lnTo>
                        <a:pt x="3564" y="3"/>
                      </a:lnTo>
                      <a:lnTo>
                        <a:pt x="3542" y="1"/>
                      </a:lnTo>
                      <a:lnTo>
                        <a:pt x="3517" y="0"/>
                      </a:lnTo>
                      <a:lnTo>
                        <a:pt x="3492" y="1"/>
                      </a:lnTo>
                      <a:lnTo>
                        <a:pt x="3469" y="4"/>
                      </a:lnTo>
                      <a:lnTo>
                        <a:pt x="3447" y="8"/>
                      </a:lnTo>
                      <a:lnTo>
                        <a:pt x="3426" y="14"/>
                      </a:lnTo>
                      <a:lnTo>
                        <a:pt x="3406" y="22"/>
                      </a:lnTo>
                      <a:lnTo>
                        <a:pt x="3389" y="30"/>
                      </a:lnTo>
                      <a:lnTo>
                        <a:pt x="3372" y="40"/>
                      </a:lnTo>
                      <a:lnTo>
                        <a:pt x="3357" y="51"/>
                      </a:lnTo>
                      <a:lnTo>
                        <a:pt x="3343" y="64"/>
                      </a:lnTo>
                      <a:lnTo>
                        <a:pt x="3331" y="77"/>
                      </a:lnTo>
                      <a:lnTo>
                        <a:pt x="3322" y="93"/>
                      </a:lnTo>
                      <a:lnTo>
                        <a:pt x="3312" y="108"/>
                      </a:lnTo>
                      <a:lnTo>
                        <a:pt x="3306" y="124"/>
                      </a:lnTo>
                      <a:lnTo>
                        <a:pt x="3301" y="142"/>
                      </a:lnTo>
                      <a:lnTo>
                        <a:pt x="3298" y="159"/>
                      </a:lnTo>
                      <a:lnTo>
                        <a:pt x="3297" y="179"/>
                      </a:lnTo>
                      <a:lnTo>
                        <a:pt x="3298" y="194"/>
                      </a:lnTo>
                      <a:lnTo>
                        <a:pt x="3300" y="211"/>
                      </a:lnTo>
                      <a:lnTo>
                        <a:pt x="3304" y="225"/>
                      </a:lnTo>
                      <a:lnTo>
                        <a:pt x="3309" y="240"/>
                      </a:lnTo>
                      <a:lnTo>
                        <a:pt x="3316" y="253"/>
                      </a:lnTo>
                      <a:lnTo>
                        <a:pt x="3324" y="265"/>
                      </a:lnTo>
                      <a:lnTo>
                        <a:pt x="3333" y="277"/>
                      </a:lnTo>
                      <a:lnTo>
                        <a:pt x="3343" y="288"/>
                      </a:lnTo>
                      <a:lnTo>
                        <a:pt x="3355" y="299"/>
                      </a:lnTo>
                      <a:lnTo>
                        <a:pt x="3367" y="310"/>
                      </a:lnTo>
                      <a:lnTo>
                        <a:pt x="3381" y="319"/>
                      </a:lnTo>
                      <a:lnTo>
                        <a:pt x="3396" y="328"/>
                      </a:lnTo>
                      <a:lnTo>
                        <a:pt x="3412" y="336"/>
                      </a:lnTo>
                      <a:lnTo>
                        <a:pt x="3429" y="345"/>
                      </a:lnTo>
                      <a:lnTo>
                        <a:pt x="3447" y="352"/>
                      </a:lnTo>
                      <a:lnTo>
                        <a:pt x="3466" y="359"/>
                      </a:lnTo>
                      <a:lnTo>
                        <a:pt x="3492" y="369"/>
                      </a:lnTo>
                      <a:lnTo>
                        <a:pt x="3516" y="381"/>
                      </a:lnTo>
                      <a:lnTo>
                        <a:pt x="3525" y="386"/>
                      </a:lnTo>
                      <a:lnTo>
                        <a:pt x="3534" y="392"/>
                      </a:lnTo>
                      <a:lnTo>
                        <a:pt x="3543" y="397"/>
                      </a:lnTo>
                      <a:lnTo>
                        <a:pt x="3550" y="403"/>
                      </a:lnTo>
                      <a:lnTo>
                        <a:pt x="3556" y="409"/>
                      </a:lnTo>
                      <a:lnTo>
                        <a:pt x="3561" y="417"/>
                      </a:lnTo>
                      <a:lnTo>
                        <a:pt x="3565" y="423"/>
                      </a:lnTo>
                      <a:lnTo>
                        <a:pt x="3569" y="430"/>
                      </a:lnTo>
                      <a:lnTo>
                        <a:pt x="3571" y="437"/>
                      </a:lnTo>
                      <a:lnTo>
                        <a:pt x="3573" y="445"/>
                      </a:lnTo>
                      <a:lnTo>
                        <a:pt x="3575" y="454"/>
                      </a:lnTo>
                      <a:lnTo>
                        <a:pt x="3576" y="462"/>
                      </a:lnTo>
                      <a:lnTo>
                        <a:pt x="3575" y="471"/>
                      </a:lnTo>
                      <a:lnTo>
                        <a:pt x="3573" y="480"/>
                      </a:lnTo>
                      <a:lnTo>
                        <a:pt x="3571" y="489"/>
                      </a:lnTo>
                      <a:lnTo>
                        <a:pt x="3567" y="497"/>
                      </a:lnTo>
                      <a:lnTo>
                        <a:pt x="3563" y="504"/>
                      </a:lnTo>
                      <a:lnTo>
                        <a:pt x="3558" y="511"/>
                      </a:lnTo>
                      <a:lnTo>
                        <a:pt x="3553" y="517"/>
                      </a:lnTo>
                      <a:lnTo>
                        <a:pt x="3546" y="524"/>
                      </a:lnTo>
                      <a:lnTo>
                        <a:pt x="3539" y="529"/>
                      </a:lnTo>
                      <a:lnTo>
                        <a:pt x="3530" y="533"/>
                      </a:lnTo>
                      <a:lnTo>
                        <a:pt x="3521" y="537"/>
                      </a:lnTo>
                      <a:lnTo>
                        <a:pt x="3511" y="540"/>
                      </a:lnTo>
                      <a:lnTo>
                        <a:pt x="3500" y="543"/>
                      </a:lnTo>
                      <a:lnTo>
                        <a:pt x="3488" y="545"/>
                      </a:lnTo>
                      <a:lnTo>
                        <a:pt x="3476" y="546"/>
                      </a:lnTo>
                      <a:lnTo>
                        <a:pt x="3463" y="546"/>
                      </a:lnTo>
                      <a:lnTo>
                        <a:pt x="3441" y="546"/>
                      </a:lnTo>
                      <a:lnTo>
                        <a:pt x="3420" y="543"/>
                      </a:lnTo>
                      <a:lnTo>
                        <a:pt x="3400" y="540"/>
                      </a:lnTo>
                      <a:lnTo>
                        <a:pt x="3379" y="535"/>
                      </a:lnTo>
                      <a:lnTo>
                        <a:pt x="3361" y="529"/>
                      </a:lnTo>
                      <a:lnTo>
                        <a:pt x="3343" y="523"/>
                      </a:lnTo>
                      <a:lnTo>
                        <a:pt x="3327" y="514"/>
                      </a:lnTo>
                      <a:lnTo>
                        <a:pt x="3312" y="507"/>
                      </a:lnTo>
                      <a:lnTo>
                        <a:pt x="3288" y="601"/>
                      </a:lnTo>
                      <a:close/>
                      <a:moveTo>
                        <a:pt x="3188" y="263"/>
                      </a:moveTo>
                      <a:lnTo>
                        <a:pt x="2955" y="263"/>
                      </a:lnTo>
                      <a:lnTo>
                        <a:pt x="2955" y="104"/>
                      </a:lnTo>
                      <a:lnTo>
                        <a:pt x="3202" y="104"/>
                      </a:lnTo>
                      <a:lnTo>
                        <a:pt x="3202" y="10"/>
                      </a:lnTo>
                      <a:lnTo>
                        <a:pt x="2841" y="10"/>
                      </a:lnTo>
                      <a:lnTo>
                        <a:pt x="2841" y="631"/>
                      </a:lnTo>
                      <a:lnTo>
                        <a:pt x="3216" y="631"/>
                      </a:lnTo>
                      <a:lnTo>
                        <a:pt x="3216" y="537"/>
                      </a:lnTo>
                      <a:lnTo>
                        <a:pt x="2955" y="537"/>
                      </a:lnTo>
                      <a:lnTo>
                        <a:pt x="2955" y="355"/>
                      </a:lnTo>
                      <a:lnTo>
                        <a:pt x="3188" y="355"/>
                      </a:lnTo>
                      <a:lnTo>
                        <a:pt x="3188" y="263"/>
                      </a:lnTo>
                      <a:close/>
                      <a:moveTo>
                        <a:pt x="2727" y="523"/>
                      </a:moveTo>
                      <a:lnTo>
                        <a:pt x="2714" y="528"/>
                      </a:lnTo>
                      <a:lnTo>
                        <a:pt x="2701" y="532"/>
                      </a:lnTo>
                      <a:lnTo>
                        <a:pt x="2687" y="536"/>
                      </a:lnTo>
                      <a:lnTo>
                        <a:pt x="2671" y="539"/>
                      </a:lnTo>
                      <a:lnTo>
                        <a:pt x="2655" y="542"/>
                      </a:lnTo>
                      <a:lnTo>
                        <a:pt x="2637" y="544"/>
                      </a:lnTo>
                      <a:lnTo>
                        <a:pt x="2621" y="545"/>
                      </a:lnTo>
                      <a:lnTo>
                        <a:pt x="2604" y="545"/>
                      </a:lnTo>
                      <a:lnTo>
                        <a:pt x="2590" y="545"/>
                      </a:lnTo>
                      <a:lnTo>
                        <a:pt x="2579" y="544"/>
                      </a:lnTo>
                      <a:lnTo>
                        <a:pt x="2567" y="543"/>
                      </a:lnTo>
                      <a:lnTo>
                        <a:pt x="2555" y="541"/>
                      </a:lnTo>
                      <a:lnTo>
                        <a:pt x="2544" y="539"/>
                      </a:lnTo>
                      <a:lnTo>
                        <a:pt x="2533" y="537"/>
                      </a:lnTo>
                      <a:lnTo>
                        <a:pt x="2522" y="534"/>
                      </a:lnTo>
                      <a:lnTo>
                        <a:pt x="2512" y="530"/>
                      </a:lnTo>
                      <a:lnTo>
                        <a:pt x="2502" y="526"/>
                      </a:lnTo>
                      <a:lnTo>
                        <a:pt x="2493" y="522"/>
                      </a:lnTo>
                      <a:lnTo>
                        <a:pt x="2483" y="516"/>
                      </a:lnTo>
                      <a:lnTo>
                        <a:pt x="2475" y="511"/>
                      </a:lnTo>
                      <a:lnTo>
                        <a:pt x="2467" y="505"/>
                      </a:lnTo>
                      <a:lnTo>
                        <a:pt x="2459" y="499"/>
                      </a:lnTo>
                      <a:lnTo>
                        <a:pt x="2451" y="492"/>
                      </a:lnTo>
                      <a:lnTo>
                        <a:pt x="2444" y="486"/>
                      </a:lnTo>
                      <a:lnTo>
                        <a:pt x="2437" y="477"/>
                      </a:lnTo>
                      <a:lnTo>
                        <a:pt x="2431" y="470"/>
                      </a:lnTo>
                      <a:lnTo>
                        <a:pt x="2426" y="462"/>
                      </a:lnTo>
                      <a:lnTo>
                        <a:pt x="2420" y="453"/>
                      </a:lnTo>
                      <a:lnTo>
                        <a:pt x="2414" y="443"/>
                      </a:lnTo>
                      <a:lnTo>
                        <a:pt x="2410" y="434"/>
                      </a:lnTo>
                      <a:lnTo>
                        <a:pt x="2406" y="425"/>
                      </a:lnTo>
                      <a:lnTo>
                        <a:pt x="2402" y="415"/>
                      </a:lnTo>
                      <a:lnTo>
                        <a:pt x="2396" y="393"/>
                      </a:lnTo>
                      <a:lnTo>
                        <a:pt x="2391" y="371"/>
                      </a:lnTo>
                      <a:lnTo>
                        <a:pt x="2389" y="347"/>
                      </a:lnTo>
                      <a:lnTo>
                        <a:pt x="2388" y="322"/>
                      </a:lnTo>
                      <a:lnTo>
                        <a:pt x="2388" y="309"/>
                      </a:lnTo>
                      <a:lnTo>
                        <a:pt x="2389" y="295"/>
                      </a:lnTo>
                      <a:lnTo>
                        <a:pt x="2390" y="282"/>
                      </a:lnTo>
                      <a:lnTo>
                        <a:pt x="2392" y="270"/>
                      </a:lnTo>
                      <a:lnTo>
                        <a:pt x="2394" y="257"/>
                      </a:lnTo>
                      <a:lnTo>
                        <a:pt x="2397" y="246"/>
                      </a:lnTo>
                      <a:lnTo>
                        <a:pt x="2400" y="235"/>
                      </a:lnTo>
                      <a:lnTo>
                        <a:pt x="2403" y="223"/>
                      </a:lnTo>
                      <a:lnTo>
                        <a:pt x="2408" y="213"/>
                      </a:lnTo>
                      <a:lnTo>
                        <a:pt x="2412" y="203"/>
                      </a:lnTo>
                      <a:lnTo>
                        <a:pt x="2418" y="193"/>
                      </a:lnTo>
                      <a:lnTo>
                        <a:pt x="2423" y="184"/>
                      </a:lnTo>
                      <a:lnTo>
                        <a:pt x="2429" y="176"/>
                      </a:lnTo>
                      <a:lnTo>
                        <a:pt x="2435" y="168"/>
                      </a:lnTo>
                      <a:lnTo>
                        <a:pt x="2441" y="159"/>
                      </a:lnTo>
                      <a:lnTo>
                        <a:pt x="2448" y="152"/>
                      </a:lnTo>
                      <a:lnTo>
                        <a:pt x="2457" y="145"/>
                      </a:lnTo>
                      <a:lnTo>
                        <a:pt x="2464" y="139"/>
                      </a:lnTo>
                      <a:lnTo>
                        <a:pt x="2472" y="133"/>
                      </a:lnTo>
                      <a:lnTo>
                        <a:pt x="2480" y="127"/>
                      </a:lnTo>
                      <a:lnTo>
                        <a:pt x="2489" y="121"/>
                      </a:lnTo>
                      <a:lnTo>
                        <a:pt x="2499" y="117"/>
                      </a:lnTo>
                      <a:lnTo>
                        <a:pt x="2508" y="112"/>
                      </a:lnTo>
                      <a:lnTo>
                        <a:pt x="2517" y="109"/>
                      </a:lnTo>
                      <a:lnTo>
                        <a:pt x="2538" y="102"/>
                      </a:lnTo>
                      <a:lnTo>
                        <a:pt x="2559" y="98"/>
                      </a:lnTo>
                      <a:lnTo>
                        <a:pt x="2582" y="95"/>
                      </a:lnTo>
                      <a:lnTo>
                        <a:pt x="2605" y="94"/>
                      </a:lnTo>
                      <a:lnTo>
                        <a:pt x="2623" y="95"/>
                      </a:lnTo>
                      <a:lnTo>
                        <a:pt x="2641" y="96"/>
                      </a:lnTo>
                      <a:lnTo>
                        <a:pt x="2658" y="98"/>
                      </a:lnTo>
                      <a:lnTo>
                        <a:pt x="2673" y="101"/>
                      </a:lnTo>
                      <a:lnTo>
                        <a:pt x="2688" y="105"/>
                      </a:lnTo>
                      <a:lnTo>
                        <a:pt x="2701" y="109"/>
                      </a:lnTo>
                      <a:lnTo>
                        <a:pt x="2714" y="113"/>
                      </a:lnTo>
                      <a:lnTo>
                        <a:pt x="2726" y="118"/>
                      </a:lnTo>
                      <a:lnTo>
                        <a:pt x="2750" y="28"/>
                      </a:lnTo>
                      <a:lnTo>
                        <a:pt x="2740" y="24"/>
                      </a:lnTo>
                      <a:lnTo>
                        <a:pt x="2728" y="19"/>
                      </a:lnTo>
                      <a:lnTo>
                        <a:pt x="2712" y="13"/>
                      </a:lnTo>
                      <a:lnTo>
                        <a:pt x="2695" y="9"/>
                      </a:lnTo>
                      <a:lnTo>
                        <a:pt x="2674" y="6"/>
                      </a:lnTo>
                      <a:lnTo>
                        <a:pt x="2652" y="3"/>
                      </a:lnTo>
                      <a:lnTo>
                        <a:pt x="2627" y="1"/>
                      </a:lnTo>
                      <a:lnTo>
                        <a:pt x="2600" y="0"/>
                      </a:lnTo>
                      <a:lnTo>
                        <a:pt x="2583" y="1"/>
                      </a:lnTo>
                      <a:lnTo>
                        <a:pt x="2566" y="2"/>
                      </a:lnTo>
                      <a:lnTo>
                        <a:pt x="2548" y="4"/>
                      </a:lnTo>
                      <a:lnTo>
                        <a:pt x="2532" y="6"/>
                      </a:lnTo>
                      <a:lnTo>
                        <a:pt x="2515" y="9"/>
                      </a:lnTo>
                      <a:lnTo>
                        <a:pt x="2499" y="13"/>
                      </a:lnTo>
                      <a:lnTo>
                        <a:pt x="2483" y="17"/>
                      </a:lnTo>
                      <a:lnTo>
                        <a:pt x="2468" y="23"/>
                      </a:lnTo>
                      <a:lnTo>
                        <a:pt x="2454" y="29"/>
                      </a:lnTo>
                      <a:lnTo>
                        <a:pt x="2439" y="35"/>
                      </a:lnTo>
                      <a:lnTo>
                        <a:pt x="2426" y="42"/>
                      </a:lnTo>
                      <a:lnTo>
                        <a:pt x="2411" y="50"/>
                      </a:lnTo>
                      <a:lnTo>
                        <a:pt x="2399" y="59"/>
                      </a:lnTo>
                      <a:lnTo>
                        <a:pt x="2387" y="68"/>
                      </a:lnTo>
                      <a:lnTo>
                        <a:pt x="2374" y="77"/>
                      </a:lnTo>
                      <a:lnTo>
                        <a:pt x="2363" y="87"/>
                      </a:lnTo>
                      <a:lnTo>
                        <a:pt x="2352" y="99"/>
                      </a:lnTo>
                      <a:lnTo>
                        <a:pt x="2342" y="110"/>
                      </a:lnTo>
                      <a:lnTo>
                        <a:pt x="2332" y="122"/>
                      </a:lnTo>
                      <a:lnTo>
                        <a:pt x="2323" y="135"/>
                      </a:lnTo>
                      <a:lnTo>
                        <a:pt x="2315" y="148"/>
                      </a:lnTo>
                      <a:lnTo>
                        <a:pt x="2307" y="162"/>
                      </a:lnTo>
                      <a:lnTo>
                        <a:pt x="2300" y="176"/>
                      </a:lnTo>
                      <a:lnTo>
                        <a:pt x="2293" y="190"/>
                      </a:lnTo>
                      <a:lnTo>
                        <a:pt x="2288" y="206"/>
                      </a:lnTo>
                      <a:lnTo>
                        <a:pt x="2283" y="222"/>
                      </a:lnTo>
                      <a:lnTo>
                        <a:pt x="2278" y="239"/>
                      </a:lnTo>
                      <a:lnTo>
                        <a:pt x="2275" y="255"/>
                      </a:lnTo>
                      <a:lnTo>
                        <a:pt x="2272" y="273"/>
                      </a:lnTo>
                      <a:lnTo>
                        <a:pt x="2270" y="290"/>
                      </a:lnTo>
                      <a:lnTo>
                        <a:pt x="2269" y="309"/>
                      </a:lnTo>
                      <a:lnTo>
                        <a:pt x="2269" y="328"/>
                      </a:lnTo>
                      <a:lnTo>
                        <a:pt x="2269" y="346"/>
                      </a:lnTo>
                      <a:lnTo>
                        <a:pt x="2270" y="362"/>
                      </a:lnTo>
                      <a:lnTo>
                        <a:pt x="2272" y="380"/>
                      </a:lnTo>
                      <a:lnTo>
                        <a:pt x="2274" y="395"/>
                      </a:lnTo>
                      <a:lnTo>
                        <a:pt x="2277" y="412"/>
                      </a:lnTo>
                      <a:lnTo>
                        <a:pt x="2281" y="427"/>
                      </a:lnTo>
                      <a:lnTo>
                        <a:pt x="2285" y="441"/>
                      </a:lnTo>
                      <a:lnTo>
                        <a:pt x="2290" y="457"/>
                      </a:lnTo>
                      <a:lnTo>
                        <a:pt x="2295" y="470"/>
                      </a:lnTo>
                      <a:lnTo>
                        <a:pt x="2302" y="484"/>
                      </a:lnTo>
                      <a:lnTo>
                        <a:pt x="2309" y="497"/>
                      </a:lnTo>
                      <a:lnTo>
                        <a:pt x="2317" y="509"/>
                      </a:lnTo>
                      <a:lnTo>
                        <a:pt x="2325" y="522"/>
                      </a:lnTo>
                      <a:lnTo>
                        <a:pt x="2333" y="534"/>
                      </a:lnTo>
                      <a:lnTo>
                        <a:pt x="2343" y="544"/>
                      </a:lnTo>
                      <a:lnTo>
                        <a:pt x="2353" y="555"/>
                      </a:lnTo>
                      <a:lnTo>
                        <a:pt x="2363" y="565"/>
                      </a:lnTo>
                      <a:lnTo>
                        <a:pt x="2374" y="574"/>
                      </a:lnTo>
                      <a:lnTo>
                        <a:pt x="2386" y="583"/>
                      </a:lnTo>
                      <a:lnTo>
                        <a:pt x="2398" y="592"/>
                      </a:lnTo>
                      <a:lnTo>
                        <a:pt x="2411" y="599"/>
                      </a:lnTo>
                      <a:lnTo>
                        <a:pt x="2424" y="606"/>
                      </a:lnTo>
                      <a:lnTo>
                        <a:pt x="2438" y="612"/>
                      </a:lnTo>
                      <a:lnTo>
                        <a:pt x="2452" y="618"/>
                      </a:lnTo>
                      <a:lnTo>
                        <a:pt x="2467" y="623"/>
                      </a:lnTo>
                      <a:lnTo>
                        <a:pt x="2482" y="628"/>
                      </a:lnTo>
                      <a:lnTo>
                        <a:pt x="2499" y="632"/>
                      </a:lnTo>
                      <a:lnTo>
                        <a:pt x="2515" y="635"/>
                      </a:lnTo>
                      <a:lnTo>
                        <a:pt x="2532" y="637"/>
                      </a:lnTo>
                      <a:lnTo>
                        <a:pt x="2549" y="639"/>
                      </a:lnTo>
                      <a:lnTo>
                        <a:pt x="2567" y="640"/>
                      </a:lnTo>
                      <a:lnTo>
                        <a:pt x="2585" y="641"/>
                      </a:lnTo>
                      <a:lnTo>
                        <a:pt x="2612" y="640"/>
                      </a:lnTo>
                      <a:lnTo>
                        <a:pt x="2637" y="638"/>
                      </a:lnTo>
                      <a:lnTo>
                        <a:pt x="2661" y="635"/>
                      </a:lnTo>
                      <a:lnTo>
                        <a:pt x="2684" y="632"/>
                      </a:lnTo>
                      <a:lnTo>
                        <a:pt x="2702" y="628"/>
                      </a:lnTo>
                      <a:lnTo>
                        <a:pt x="2720" y="622"/>
                      </a:lnTo>
                      <a:lnTo>
                        <a:pt x="2734" y="617"/>
                      </a:lnTo>
                      <a:lnTo>
                        <a:pt x="2745" y="612"/>
                      </a:lnTo>
                      <a:lnTo>
                        <a:pt x="2727" y="523"/>
                      </a:lnTo>
                      <a:close/>
                      <a:moveTo>
                        <a:pt x="2058" y="10"/>
                      </a:moveTo>
                      <a:lnTo>
                        <a:pt x="2058" y="631"/>
                      </a:lnTo>
                      <a:lnTo>
                        <a:pt x="2171" y="631"/>
                      </a:lnTo>
                      <a:lnTo>
                        <a:pt x="2171" y="10"/>
                      </a:lnTo>
                      <a:lnTo>
                        <a:pt x="2058" y="10"/>
                      </a:lnTo>
                      <a:close/>
                      <a:moveTo>
                        <a:pt x="1776" y="631"/>
                      </a:moveTo>
                      <a:lnTo>
                        <a:pt x="1991" y="10"/>
                      </a:lnTo>
                      <a:lnTo>
                        <a:pt x="1871" y="10"/>
                      </a:lnTo>
                      <a:lnTo>
                        <a:pt x="1780" y="294"/>
                      </a:lnTo>
                      <a:lnTo>
                        <a:pt x="1771" y="322"/>
                      </a:lnTo>
                      <a:lnTo>
                        <a:pt x="1762" y="351"/>
                      </a:lnTo>
                      <a:lnTo>
                        <a:pt x="1754" y="379"/>
                      </a:lnTo>
                      <a:lnTo>
                        <a:pt x="1746" y="407"/>
                      </a:lnTo>
                      <a:lnTo>
                        <a:pt x="1738" y="435"/>
                      </a:lnTo>
                      <a:lnTo>
                        <a:pt x="1730" y="463"/>
                      </a:lnTo>
                      <a:lnTo>
                        <a:pt x="1724" y="491"/>
                      </a:lnTo>
                      <a:lnTo>
                        <a:pt x="1717" y="518"/>
                      </a:lnTo>
                      <a:lnTo>
                        <a:pt x="1715" y="518"/>
                      </a:lnTo>
                      <a:lnTo>
                        <a:pt x="1709" y="491"/>
                      </a:lnTo>
                      <a:lnTo>
                        <a:pt x="1702" y="462"/>
                      </a:lnTo>
                      <a:lnTo>
                        <a:pt x="1695" y="434"/>
                      </a:lnTo>
                      <a:lnTo>
                        <a:pt x="1688" y="406"/>
                      </a:lnTo>
                      <a:lnTo>
                        <a:pt x="1680" y="379"/>
                      </a:lnTo>
                      <a:lnTo>
                        <a:pt x="1672" y="350"/>
                      </a:lnTo>
                      <a:lnTo>
                        <a:pt x="1663" y="321"/>
                      </a:lnTo>
                      <a:lnTo>
                        <a:pt x="1654" y="292"/>
                      </a:lnTo>
                      <a:lnTo>
                        <a:pt x="1570" y="10"/>
                      </a:lnTo>
                      <a:lnTo>
                        <a:pt x="1447" y="10"/>
                      </a:lnTo>
                      <a:lnTo>
                        <a:pt x="1647" y="631"/>
                      </a:lnTo>
                      <a:lnTo>
                        <a:pt x="1776" y="631"/>
                      </a:lnTo>
                      <a:close/>
                      <a:moveTo>
                        <a:pt x="1090" y="97"/>
                      </a:moveTo>
                      <a:lnTo>
                        <a:pt x="1101" y="95"/>
                      </a:lnTo>
                      <a:lnTo>
                        <a:pt x="1117" y="93"/>
                      </a:lnTo>
                      <a:lnTo>
                        <a:pt x="1136" y="92"/>
                      </a:lnTo>
                      <a:lnTo>
                        <a:pt x="1161" y="91"/>
                      </a:lnTo>
                      <a:lnTo>
                        <a:pt x="1174" y="92"/>
                      </a:lnTo>
                      <a:lnTo>
                        <a:pt x="1187" y="93"/>
                      </a:lnTo>
                      <a:lnTo>
                        <a:pt x="1199" y="95"/>
                      </a:lnTo>
                      <a:lnTo>
                        <a:pt x="1210" y="97"/>
                      </a:lnTo>
                      <a:lnTo>
                        <a:pt x="1222" y="100"/>
                      </a:lnTo>
                      <a:lnTo>
                        <a:pt x="1231" y="105"/>
                      </a:lnTo>
                      <a:lnTo>
                        <a:pt x="1240" y="109"/>
                      </a:lnTo>
                      <a:lnTo>
                        <a:pt x="1248" y="115"/>
                      </a:lnTo>
                      <a:lnTo>
                        <a:pt x="1256" y="121"/>
                      </a:lnTo>
                      <a:lnTo>
                        <a:pt x="1263" y="130"/>
                      </a:lnTo>
                      <a:lnTo>
                        <a:pt x="1268" y="137"/>
                      </a:lnTo>
                      <a:lnTo>
                        <a:pt x="1273" y="146"/>
                      </a:lnTo>
                      <a:lnTo>
                        <a:pt x="1277" y="156"/>
                      </a:lnTo>
                      <a:lnTo>
                        <a:pt x="1279" y="167"/>
                      </a:lnTo>
                      <a:lnTo>
                        <a:pt x="1281" y="178"/>
                      </a:lnTo>
                      <a:lnTo>
                        <a:pt x="1281" y="190"/>
                      </a:lnTo>
                      <a:lnTo>
                        <a:pt x="1281" y="202"/>
                      </a:lnTo>
                      <a:lnTo>
                        <a:pt x="1279" y="212"/>
                      </a:lnTo>
                      <a:lnTo>
                        <a:pt x="1277" y="222"/>
                      </a:lnTo>
                      <a:lnTo>
                        <a:pt x="1273" y="232"/>
                      </a:lnTo>
                      <a:lnTo>
                        <a:pt x="1268" y="242"/>
                      </a:lnTo>
                      <a:lnTo>
                        <a:pt x="1263" y="250"/>
                      </a:lnTo>
                      <a:lnTo>
                        <a:pt x="1255" y="257"/>
                      </a:lnTo>
                      <a:lnTo>
                        <a:pt x="1248" y="264"/>
                      </a:lnTo>
                      <a:lnTo>
                        <a:pt x="1240" y="271"/>
                      </a:lnTo>
                      <a:lnTo>
                        <a:pt x="1231" y="277"/>
                      </a:lnTo>
                      <a:lnTo>
                        <a:pt x="1221" y="281"/>
                      </a:lnTo>
                      <a:lnTo>
                        <a:pt x="1209" y="285"/>
                      </a:lnTo>
                      <a:lnTo>
                        <a:pt x="1197" y="288"/>
                      </a:lnTo>
                      <a:lnTo>
                        <a:pt x="1185" y="291"/>
                      </a:lnTo>
                      <a:lnTo>
                        <a:pt x="1171" y="292"/>
                      </a:lnTo>
                      <a:lnTo>
                        <a:pt x="1158" y="292"/>
                      </a:lnTo>
                      <a:lnTo>
                        <a:pt x="1090" y="292"/>
                      </a:lnTo>
                      <a:lnTo>
                        <a:pt x="1090" y="97"/>
                      </a:lnTo>
                      <a:close/>
                      <a:moveTo>
                        <a:pt x="978" y="631"/>
                      </a:moveTo>
                      <a:lnTo>
                        <a:pt x="1090" y="631"/>
                      </a:lnTo>
                      <a:lnTo>
                        <a:pt x="1090" y="375"/>
                      </a:lnTo>
                      <a:lnTo>
                        <a:pt x="1148" y="375"/>
                      </a:lnTo>
                      <a:lnTo>
                        <a:pt x="1159" y="377"/>
                      </a:lnTo>
                      <a:lnTo>
                        <a:pt x="1170" y="378"/>
                      </a:lnTo>
                      <a:lnTo>
                        <a:pt x="1180" y="380"/>
                      </a:lnTo>
                      <a:lnTo>
                        <a:pt x="1190" y="382"/>
                      </a:lnTo>
                      <a:lnTo>
                        <a:pt x="1198" y="385"/>
                      </a:lnTo>
                      <a:lnTo>
                        <a:pt x="1206" y="389"/>
                      </a:lnTo>
                      <a:lnTo>
                        <a:pt x="1213" y="394"/>
                      </a:lnTo>
                      <a:lnTo>
                        <a:pt x="1221" y="400"/>
                      </a:lnTo>
                      <a:lnTo>
                        <a:pt x="1227" y="407"/>
                      </a:lnTo>
                      <a:lnTo>
                        <a:pt x="1233" y="415"/>
                      </a:lnTo>
                      <a:lnTo>
                        <a:pt x="1238" y="424"/>
                      </a:lnTo>
                      <a:lnTo>
                        <a:pt x="1243" y="433"/>
                      </a:lnTo>
                      <a:lnTo>
                        <a:pt x="1247" y="444"/>
                      </a:lnTo>
                      <a:lnTo>
                        <a:pt x="1251" y="457"/>
                      </a:lnTo>
                      <a:lnTo>
                        <a:pt x="1255" y="470"/>
                      </a:lnTo>
                      <a:lnTo>
                        <a:pt x="1259" y="485"/>
                      </a:lnTo>
                      <a:lnTo>
                        <a:pt x="1272" y="537"/>
                      </a:lnTo>
                      <a:lnTo>
                        <a:pt x="1283" y="579"/>
                      </a:lnTo>
                      <a:lnTo>
                        <a:pt x="1288" y="597"/>
                      </a:lnTo>
                      <a:lnTo>
                        <a:pt x="1292" y="611"/>
                      </a:lnTo>
                      <a:lnTo>
                        <a:pt x="1297" y="622"/>
                      </a:lnTo>
                      <a:lnTo>
                        <a:pt x="1301" y="631"/>
                      </a:lnTo>
                      <a:lnTo>
                        <a:pt x="1417" y="631"/>
                      </a:lnTo>
                      <a:lnTo>
                        <a:pt x="1413" y="619"/>
                      </a:lnTo>
                      <a:lnTo>
                        <a:pt x="1406" y="605"/>
                      </a:lnTo>
                      <a:lnTo>
                        <a:pt x="1401" y="585"/>
                      </a:lnTo>
                      <a:lnTo>
                        <a:pt x="1395" y="565"/>
                      </a:lnTo>
                      <a:lnTo>
                        <a:pt x="1389" y="540"/>
                      </a:lnTo>
                      <a:lnTo>
                        <a:pt x="1382" y="514"/>
                      </a:lnTo>
                      <a:lnTo>
                        <a:pt x="1376" y="487"/>
                      </a:lnTo>
                      <a:lnTo>
                        <a:pt x="1368" y="458"/>
                      </a:lnTo>
                      <a:lnTo>
                        <a:pt x="1362" y="436"/>
                      </a:lnTo>
                      <a:lnTo>
                        <a:pt x="1354" y="416"/>
                      </a:lnTo>
                      <a:lnTo>
                        <a:pt x="1346" y="398"/>
                      </a:lnTo>
                      <a:lnTo>
                        <a:pt x="1336" y="382"/>
                      </a:lnTo>
                      <a:lnTo>
                        <a:pt x="1330" y="374"/>
                      </a:lnTo>
                      <a:lnTo>
                        <a:pt x="1324" y="367"/>
                      </a:lnTo>
                      <a:lnTo>
                        <a:pt x="1318" y="361"/>
                      </a:lnTo>
                      <a:lnTo>
                        <a:pt x="1312" y="355"/>
                      </a:lnTo>
                      <a:lnTo>
                        <a:pt x="1305" y="350"/>
                      </a:lnTo>
                      <a:lnTo>
                        <a:pt x="1298" y="346"/>
                      </a:lnTo>
                      <a:lnTo>
                        <a:pt x="1290" y="342"/>
                      </a:lnTo>
                      <a:lnTo>
                        <a:pt x="1282" y="337"/>
                      </a:lnTo>
                      <a:lnTo>
                        <a:pt x="1282" y="335"/>
                      </a:lnTo>
                      <a:lnTo>
                        <a:pt x="1292" y="330"/>
                      </a:lnTo>
                      <a:lnTo>
                        <a:pt x="1304" y="326"/>
                      </a:lnTo>
                      <a:lnTo>
                        <a:pt x="1314" y="320"/>
                      </a:lnTo>
                      <a:lnTo>
                        <a:pt x="1324" y="314"/>
                      </a:lnTo>
                      <a:lnTo>
                        <a:pt x="1334" y="306"/>
                      </a:lnTo>
                      <a:lnTo>
                        <a:pt x="1343" y="298"/>
                      </a:lnTo>
                      <a:lnTo>
                        <a:pt x="1352" y="289"/>
                      </a:lnTo>
                      <a:lnTo>
                        <a:pt x="1360" y="280"/>
                      </a:lnTo>
                      <a:lnTo>
                        <a:pt x="1367" y="270"/>
                      </a:lnTo>
                      <a:lnTo>
                        <a:pt x="1374" y="258"/>
                      </a:lnTo>
                      <a:lnTo>
                        <a:pt x="1380" y="247"/>
                      </a:lnTo>
                      <a:lnTo>
                        <a:pt x="1385" y="235"/>
                      </a:lnTo>
                      <a:lnTo>
                        <a:pt x="1389" y="222"/>
                      </a:lnTo>
                      <a:lnTo>
                        <a:pt x="1392" y="209"/>
                      </a:lnTo>
                      <a:lnTo>
                        <a:pt x="1394" y="194"/>
                      </a:lnTo>
                      <a:lnTo>
                        <a:pt x="1394" y="180"/>
                      </a:lnTo>
                      <a:lnTo>
                        <a:pt x="1393" y="160"/>
                      </a:lnTo>
                      <a:lnTo>
                        <a:pt x="1391" y="142"/>
                      </a:lnTo>
                      <a:lnTo>
                        <a:pt x="1386" y="124"/>
                      </a:lnTo>
                      <a:lnTo>
                        <a:pt x="1381" y="108"/>
                      </a:lnTo>
                      <a:lnTo>
                        <a:pt x="1373" y="94"/>
                      </a:lnTo>
                      <a:lnTo>
                        <a:pt x="1363" y="79"/>
                      </a:lnTo>
                      <a:lnTo>
                        <a:pt x="1353" y="67"/>
                      </a:lnTo>
                      <a:lnTo>
                        <a:pt x="1341" y="56"/>
                      </a:lnTo>
                      <a:lnTo>
                        <a:pt x="1333" y="49"/>
                      </a:lnTo>
                      <a:lnTo>
                        <a:pt x="1324" y="43"/>
                      </a:lnTo>
                      <a:lnTo>
                        <a:pt x="1315" y="38"/>
                      </a:lnTo>
                      <a:lnTo>
                        <a:pt x="1306" y="33"/>
                      </a:lnTo>
                      <a:lnTo>
                        <a:pt x="1296" y="28"/>
                      </a:lnTo>
                      <a:lnTo>
                        <a:pt x="1285" y="24"/>
                      </a:lnTo>
                      <a:lnTo>
                        <a:pt x="1275" y="21"/>
                      </a:lnTo>
                      <a:lnTo>
                        <a:pt x="1263" y="17"/>
                      </a:lnTo>
                      <a:lnTo>
                        <a:pt x="1238" y="12"/>
                      </a:lnTo>
                      <a:lnTo>
                        <a:pt x="1211" y="8"/>
                      </a:lnTo>
                      <a:lnTo>
                        <a:pt x="1181" y="6"/>
                      </a:lnTo>
                      <a:lnTo>
                        <a:pt x="1150" y="5"/>
                      </a:lnTo>
                      <a:lnTo>
                        <a:pt x="1125" y="5"/>
                      </a:lnTo>
                      <a:lnTo>
                        <a:pt x="1101" y="6"/>
                      </a:lnTo>
                      <a:lnTo>
                        <a:pt x="1078" y="7"/>
                      </a:lnTo>
                      <a:lnTo>
                        <a:pt x="1055" y="9"/>
                      </a:lnTo>
                      <a:lnTo>
                        <a:pt x="1034" y="11"/>
                      </a:lnTo>
                      <a:lnTo>
                        <a:pt x="1014" y="13"/>
                      </a:lnTo>
                      <a:lnTo>
                        <a:pt x="995" y="15"/>
                      </a:lnTo>
                      <a:lnTo>
                        <a:pt x="978" y="19"/>
                      </a:lnTo>
                      <a:lnTo>
                        <a:pt x="978" y="631"/>
                      </a:lnTo>
                      <a:close/>
                      <a:moveTo>
                        <a:pt x="852" y="263"/>
                      </a:moveTo>
                      <a:lnTo>
                        <a:pt x="617" y="263"/>
                      </a:lnTo>
                      <a:lnTo>
                        <a:pt x="617" y="104"/>
                      </a:lnTo>
                      <a:lnTo>
                        <a:pt x="865" y="104"/>
                      </a:lnTo>
                      <a:lnTo>
                        <a:pt x="865" y="10"/>
                      </a:lnTo>
                      <a:lnTo>
                        <a:pt x="504" y="10"/>
                      </a:lnTo>
                      <a:lnTo>
                        <a:pt x="504" y="631"/>
                      </a:lnTo>
                      <a:lnTo>
                        <a:pt x="879" y="631"/>
                      </a:lnTo>
                      <a:lnTo>
                        <a:pt x="879" y="537"/>
                      </a:lnTo>
                      <a:lnTo>
                        <a:pt x="617" y="537"/>
                      </a:lnTo>
                      <a:lnTo>
                        <a:pt x="617" y="355"/>
                      </a:lnTo>
                      <a:lnTo>
                        <a:pt x="852" y="355"/>
                      </a:lnTo>
                      <a:lnTo>
                        <a:pt x="852" y="263"/>
                      </a:lnTo>
                      <a:close/>
                      <a:moveTo>
                        <a:pt x="0" y="601"/>
                      </a:moveTo>
                      <a:lnTo>
                        <a:pt x="14" y="609"/>
                      </a:lnTo>
                      <a:lnTo>
                        <a:pt x="32" y="616"/>
                      </a:lnTo>
                      <a:lnTo>
                        <a:pt x="50" y="622"/>
                      </a:lnTo>
                      <a:lnTo>
                        <a:pt x="72" y="629"/>
                      </a:lnTo>
                      <a:lnTo>
                        <a:pt x="94" y="634"/>
                      </a:lnTo>
                      <a:lnTo>
                        <a:pt x="118" y="637"/>
                      </a:lnTo>
                      <a:lnTo>
                        <a:pt x="143" y="640"/>
                      </a:lnTo>
                      <a:lnTo>
                        <a:pt x="167" y="641"/>
                      </a:lnTo>
                      <a:lnTo>
                        <a:pt x="196" y="640"/>
                      </a:lnTo>
                      <a:lnTo>
                        <a:pt x="224" y="637"/>
                      </a:lnTo>
                      <a:lnTo>
                        <a:pt x="236" y="635"/>
                      </a:lnTo>
                      <a:lnTo>
                        <a:pt x="248" y="632"/>
                      </a:lnTo>
                      <a:lnTo>
                        <a:pt x="261" y="629"/>
                      </a:lnTo>
                      <a:lnTo>
                        <a:pt x="272" y="625"/>
                      </a:lnTo>
                      <a:lnTo>
                        <a:pt x="282" y="621"/>
                      </a:lnTo>
                      <a:lnTo>
                        <a:pt x="293" y="617"/>
                      </a:lnTo>
                      <a:lnTo>
                        <a:pt x="303" y="613"/>
                      </a:lnTo>
                      <a:lnTo>
                        <a:pt x="312" y="608"/>
                      </a:lnTo>
                      <a:lnTo>
                        <a:pt x="321" y="603"/>
                      </a:lnTo>
                      <a:lnTo>
                        <a:pt x="330" y="597"/>
                      </a:lnTo>
                      <a:lnTo>
                        <a:pt x="338" y="591"/>
                      </a:lnTo>
                      <a:lnTo>
                        <a:pt x="345" y="584"/>
                      </a:lnTo>
                      <a:lnTo>
                        <a:pt x="352" y="578"/>
                      </a:lnTo>
                      <a:lnTo>
                        <a:pt x="358" y="571"/>
                      </a:lnTo>
                      <a:lnTo>
                        <a:pt x="365" y="564"/>
                      </a:lnTo>
                      <a:lnTo>
                        <a:pt x="371" y="557"/>
                      </a:lnTo>
                      <a:lnTo>
                        <a:pt x="380" y="541"/>
                      </a:lnTo>
                      <a:lnTo>
                        <a:pt x="388" y="526"/>
                      </a:lnTo>
                      <a:lnTo>
                        <a:pt x="394" y="508"/>
                      </a:lnTo>
                      <a:lnTo>
                        <a:pt x="400" y="491"/>
                      </a:lnTo>
                      <a:lnTo>
                        <a:pt x="402" y="472"/>
                      </a:lnTo>
                      <a:lnTo>
                        <a:pt x="403" y="454"/>
                      </a:lnTo>
                      <a:lnTo>
                        <a:pt x="402" y="437"/>
                      </a:lnTo>
                      <a:lnTo>
                        <a:pt x="401" y="422"/>
                      </a:lnTo>
                      <a:lnTo>
                        <a:pt x="397" y="407"/>
                      </a:lnTo>
                      <a:lnTo>
                        <a:pt x="393" y="393"/>
                      </a:lnTo>
                      <a:lnTo>
                        <a:pt x="387" y="380"/>
                      </a:lnTo>
                      <a:lnTo>
                        <a:pt x="381" y="367"/>
                      </a:lnTo>
                      <a:lnTo>
                        <a:pt x="373" y="355"/>
                      </a:lnTo>
                      <a:lnTo>
                        <a:pt x="364" y="344"/>
                      </a:lnTo>
                      <a:lnTo>
                        <a:pt x="353" y="332"/>
                      </a:lnTo>
                      <a:lnTo>
                        <a:pt x="341" y="322"/>
                      </a:lnTo>
                      <a:lnTo>
                        <a:pt x="328" y="313"/>
                      </a:lnTo>
                      <a:lnTo>
                        <a:pt x="313" y="303"/>
                      </a:lnTo>
                      <a:lnTo>
                        <a:pt x="298" y="294"/>
                      </a:lnTo>
                      <a:lnTo>
                        <a:pt x="281" y="286"/>
                      </a:lnTo>
                      <a:lnTo>
                        <a:pt x="263" y="278"/>
                      </a:lnTo>
                      <a:lnTo>
                        <a:pt x="243" y="270"/>
                      </a:lnTo>
                      <a:lnTo>
                        <a:pt x="215" y="258"/>
                      </a:lnTo>
                      <a:lnTo>
                        <a:pt x="190" y="247"/>
                      </a:lnTo>
                      <a:lnTo>
                        <a:pt x="179" y="242"/>
                      </a:lnTo>
                      <a:lnTo>
                        <a:pt x="169" y="236"/>
                      </a:lnTo>
                      <a:lnTo>
                        <a:pt x="161" y="230"/>
                      </a:lnTo>
                      <a:lnTo>
                        <a:pt x="153" y="224"/>
                      </a:lnTo>
                      <a:lnTo>
                        <a:pt x="146" y="219"/>
                      </a:lnTo>
                      <a:lnTo>
                        <a:pt x="141" y="213"/>
                      </a:lnTo>
                      <a:lnTo>
                        <a:pt x="135" y="206"/>
                      </a:lnTo>
                      <a:lnTo>
                        <a:pt x="131" y="200"/>
                      </a:lnTo>
                      <a:lnTo>
                        <a:pt x="128" y="192"/>
                      </a:lnTo>
                      <a:lnTo>
                        <a:pt x="126" y="184"/>
                      </a:lnTo>
                      <a:lnTo>
                        <a:pt x="125" y="177"/>
                      </a:lnTo>
                      <a:lnTo>
                        <a:pt x="125" y="168"/>
                      </a:lnTo>
                      <a:lnTo>
                        <a:pt x="125" y="162"/>
                      </a:lnTo>
                      <a:lnTo>
                        <a:pt x="126" y="154"/>
                      </a:lnTo>
                      <a:lnTo>
                        <a:pt x="128" y="147"/>
                      </a:lnTo>
                      <a:lnTo>
                        <a:pt x="130" y="141"/>
                      </a:lnTo>
                      <a:lnTo>
                        <a:pt x="134" y="135"/>
                      </a:lnTo>
                      <a:lnTo>
                        <a:pt x="139" y="129"/>
                      </a:lnTo>
                      <a:lnTo>
                        <a:pt x="143" y="122"/>
                      </a:lnTo>
                      <a:lnTo>
                        <a:pt x="149" y="117"/>
                      </a:lnTo>
                      <a:lnTo>
                        <a:pt x="156" y="112"/>
                      </a:lnTo>
                      <a:lnTo>
                        <a:pt x="163" y="107"/>
                      </a:lnTo>
                      <a:lnTo>
                        <a:pt x="171" y="103"/>
                      </a:lnTo>
                      <a:lnTo>
                        <a:pt x="181" y="100"/>
                      </a:lnTo>
                      <a:lnTo>
                        <a:pt x="191" y="97"/>
                      </a:lnTo>
                      <a:lnTo>
                        <a:pt x="202" y="95"/>
                      </a:lnTo>
                      <a:lnTo>
                        <a:pt x="215" y="94"/>
                      </a:lnTo>
                      <a:lnTo>
                        <a:pt x="227" y="94"/>
                      </a:lnTo>
                      <a:lnTo>
                        <a:pt x="248" y="94"/>
                      </a:lnTo>
                      <a:lnTo>
                        <a:pt x="268" y="96"/>
                      </a:lnTo>
                      <a:lnTo>
                        <a:pt x="285" y="100"/>
                      </a:lnTo>
                      <a:lnTo>
                        <a:pt x="302" y="104"/>
                      </a:lnTo>
                      <a:lnTo>
                        <a:pt x="317" y="108"/>
                      </a:lnTo>
                      <a:lnTo>
                        <a:pt x="331" y="113"/>
                      </a:lnTo>
                      <a:lnTo>
                        <a:pt x="342" y="118"/>
                      </a:lnTo>
                      <a:lnTo>
                        <a:pt x="351" y="122"/>
                      </a:lnTo>
                      <a:lnTo>
                        <a:pt x="378" y="31"/>
                      </a:lnTo>
                      <a:lnTo>
                        <a:pt x="366" y="25"/>
                      </a:lnTo>
                      <a:lnTo>
                        <a:pt x="350" y="20"/>
                      </a:lnTo>
                      <a:lnTo>
                        <a:pt x="335" y="14"/>
                      </a:lnTo>
                      <a:lnTo>
                        <a:pt x="316" y="9"/>
                      </a:lnTo>
                      <a:lnTo>
                        <a:pt x="298" y="6"/>
                      </a:lnTo>
                      <a:lnTo>
                        <a:pt x="276" y="3"/>
                      </a:lnTo>
                      <a:lnTo>
                        <a:pt x="254" y="1"/>
                      </a:lnTo>
                      <a:lnTo>
                        <a:pt x="229" y="0"/>
                      </a:lnTo>
                      <a:lnTo>
                        <a:pt x="204" y="1"/>
                      </a:lnTo>
                      <a:lnTo>
                        <a:pt x="182" y="4"/>
                      </a:lnTo>
                      <a:lnTo>
                        <a:pt x="159" y="8"/>
                      </a:lnTo>
                      <a:lnTo>
                        <a:pt x="139" y="14"/>
                      </a:lnTo>
                      <a:lnTo>
                        <a:pt x="119" y="22"/>
                      </a:lnTo>
                      <a:lnTo>
                        <a:pt x="101" y="30"/>
                      </a:lnTo>
                      <a:lnTo>
                        <a:pt x="84" y="40"/>
                      </a:lnTo>
                      <a:lnTo>
                        <a:pt x="70" y="51"/>
                      </a:lnTo>
                      <a:lnTo>
                        <a:pt x="56" y="64"/>
                      </a:lnTo>
                      <a:lnTo>
                        <a:pt x="44" y="77"/>
                      </a:lnTo>
                      <a:lnTo>
                        <a:pt x="34" y="93"/>
                      </a:lnTo>
                      <a:lnTo>
                        <a:pt x="26" y="108"/>
                      </a:lnTo>
                      <a:lnTo>
                        <a:pt x="18" y="124"/>
                      </a:lnTo>
                      <a:lnTo>
                        <a:pt x="14" y="142"/>
                      </a:lnTo>
                      <a:lnTo>
                        <a:pt x="11" y="159"/>
                      </a:lnTo>
                      <a:lnTo>
                        <a:pt x="10" y="179"/>
                      </a:lnTo>
                      <a:lnTo>
                        <a:pt x="11" y="194"/>
                      </a:lnTo>
                      <a:lnTo>
                        <a:pt x="13" y="211"/>
                      </a:lnTo>
                      <a:lnTo>
                        <a:pt x="16" y="225"/>
                      </a:lnTo>
                      <a:lnTo>
                        <a:pt x="21" y="240"/>
                      </a:lnTo>
                      <a:lnTo>
                        <a:pt x="29" y="253"/>
                      </a:lnTo>
                      <a:lnTo>
                        <a:pt x="36" y="265"/>
                      </a:lnTo>
                      <a:lnTo>
                        <a:pt x="45" y="277"/>
                      </a:lnTo>
                      <a:lnTo>
                        <a:pt x="55" y="288"/>
                      </a:lnTo>
                      <a:lnTo>
                        <a:pt x="67" y="299"/>
                      </a:lnTo>
                      <a:lnTo>
                        <a:pt x="80" y="310"/>
                      </a:lnTo>
                      <a:lnTo>
                        <a:pt x="93" y="319"/>
                      </a:lnTo>
                      <a:lnTo>
                        <a:pt x="109" y="328"/>
                      </a:lnTo>
                      <a:lnTo>
                        <a:pt x="124" y="336"/>
                      </a:lnTo>
                      <a:lnTo>
                        <a:pt x="142" y="345"/>
                      </a:lnTo>
                      <a:lnTo>
                        <a:pt x="159" y="352"/>
                      </a:lnTo>
                      <a:lnTo>
                        <a:pt x="178" y="359"/>
                      </a:lnTo>
                      <a:lnTo>
                        <a:pt x="205" y="369"/>
                      </a:lnTo>
                      <a:lnTo>
                        <a:pt x="228" y="381"/>
                      </a:lnTo>
                      <a:lnTo>
                        <a:pt x="238" y="386"/>
                      </a:lnTo>
                      <a:lnTo>
                        <a:pt x="247" y="392"/>
                      </a:lnTo>
                      <a:lnTo>
                        <a:pt x="255" y="397"/>
                      </a:lnTo>
                      <a:lnTo>
                        <a:pt x="262" y="403"/>
                      </a:lnTo>
                      <a:lnTo>
                        <a:pt x="268" y="409"/>
                      </a:lnTo>
                      <a:lnTo>
                        <a:pt x="273" y="417"/>
                      </a:lnTo>
                      <a:lnTo>
                        <a:pt x="278" y="423"/>
                      </a:lnTo>
                      <a:lnTo>
                        <a:pt x="281" y="430"/>
                      </a:lnTo>
                      <a:lnTo>
                        <a:pt x="284" y="437"/>
                      </a:lnTo>
                      <a:lnTo>
                        <a:pt x="287" y="445"/>
                      </a:lnTo>
                      <a:lnTo>
                        <a:pt x="288" y="454"/>
                      </a:lnTo>
                      <a:lnTo>
                        <a:pt x="288" y="462"/>
                      </a:lnTo>
                      <a:lnTo>
                        <a:pt x="288" y="471"/>
                      </a:lnTo>
                      <a:lnTo>
                        <a:pt x="285" y="480"/>
                      </a:lnTo>
                      <a:lnTo>
                        <a:pt x="283" y="489"/>
                      </a:lnTo>
                      <a:lnTo>
                        <a:pt x="280" y="497"/>
                      </a:lnTo>
                      <a:lnTo>
                        <a:pt x="276" y="504"/>
                      </a:lnTo>
                      <a:lnTo>
                        <a:pt x="271" y="511"/>
                      </a:lnTo>
                      <a:lnTo>
                        <a:pt x="265" y="517"/>
                      </a:lnTo>
                      <a:lnTo>
                        <a:pt x="259" y="524"/>
                      </a:lnTo>
                      <a:lnTo>
                        <a:pt x="251" y="529"/>
                      </a:lnTo>
                      <a:lnTo>
                        <a:pt x="242" y="533"/>
                      </a:lnTo>
                      <a:lnTo>
                        <a:pt x="233" y="537"/>
                      </a:lnTo>
                      <a:lnTo>
                        <a:pt x="223" y="540"/>
                      </a:lnTo>
                      <a:lnTo>
                        <a:pt x="213" y="543"/>
                      </a:lnTo>
                      <a:lnTo>
                        <a:pt x="200" y="545"/>
                      </a:lnTo>
                      <a:lnTo>
                        <a:pt x="188" y="546"/>
                      </a:lnTo>
                      <a:lnTo>
                        <a:pt x="175" y="546"/>
                      </a:lnTo>
                      <a:lnTo>
                        <a:pt x="154" y="546"/>
                      </a:lnTo>
                      <a:lnTo>
                        <a:pt x="132" y="543"/>
                      </a:lnTo>
                      <a:lnTo>
                        <a:pt x="112" y="540"/>
                      </a:lnTo>
                      <a:lnTo>
                        <a:pt x="92" y="535"/>
                      </a:lnTo>
                      <a:lnTo>
                        <a:pt x="74" y="529"/>
                      </a:lnTo>
                      <a:lnTo>
                        <a:pt x="56" y="523"/>
                      </a:lnTo>
                      <a:lnTo>
                        <a:pt x="40" y="514"/>
                      </a:lnTo>
                      <a:lnTo>
                        <a:pt x="26" y="507"/>
                      </a:lnTo>
                      <a:lnTo>
                        <a:pt x="0" y="601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54"/>
                  <a:endParaRPr lang="en-US" sz="2400" dirty="0">
                    <a:solidFill>
                      <a:prstClr val="white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97" name="Freeform 96"/>
                <p:cNvSpPr>
                  <a:spLocks noEditPoints="1"/>
                </p:cNvSpPr>
                <p:nvPr/>
              </p:nvSpPr>
              <p:spPr bwMode="auto">
                <a:xfrm>
                  <a:off x="656520" y="250031"/>
                  <a:ext cx="780730" cy="84203"/>
                </a:xfrm>
                <a:custGeom>
                  <a:avLst/>
                  <a:gdLst/>
                  <a:ahLst/>
                  <a:cxnLst>
                    <a:cxn ang="0">
                      <a:pos x="5506" y="10"/>
                    </a:cxn>
                    <a:cxn ang="0">
                      <a:pos x="5169" y="544"/>
                    </a:cxn>
                    <a:cxn ang="0">
                      <a:pos x="5029" y="477"/>
                    </a:cxn>
                    <a:cxn ang="0">
                      <a:pos x="4982" y="270"/>
                    </a:cxn>
                    <a:cxn ang="0">
                      <a:pos x="5063" y="133"/>
                    </a:cxn>
                    <a:cxn ang="0">
                      <a:pos x="5293" y="109"/>
                    </a:cxn>
                    <a:cxn ang="0">
                      <a:pos x="5122" y="6"/>
                    </a:cxn>
                    <a:cxn ang="0">
                      <a:pos x="4924" y="122"/>
                    </a:cxn>
                    <a:cxn ang="0">
                      <a:pos x="4861" y="362"/>
                    </a:cxn>
                    <a:cxn ang="0">
                      <a:pos x="4955" y="565"/>
                    </a:cxn>
                    <a:cxn ang="0">
                      <a:pos x="5175" y="641"/>
                    </a:cxn>
                    <a:cxn ang="0">
                      <a:pos x="4373" y="269"/>
                    </a:cxn>
                    <a:cxn ang="0">
                      <a:pos x="4761" y="631"/>
                    </a:cxn>
                    <a:cxn ang="0">
                      <a:pos x="4630" y="407"/>
                    </a:cxn>
                    <a:cxn ang="0">
                      <a:pos x="3905" y="100"/>
                    </a:cxn>
                    <a:cxn ang="0">
                      <a:pos x="3809" y="456"/>
                    </a:cxn>
                    <a:cxn ang="0">
                      <a:pos x="3020" y="10"/>
                    </a:cxn>
                    <a:cxn ang="0">
                      <a:pos x="2324" y="528"/>
                    </a:cxn>
                    <a:cxn ang="0">
                      <a:pos x="2455" y="633"/>
                    </a:cxn>
                    <a:cxn ang="0">
                      <a:pos x="2663" y="610"/>
                    </a:cxn>
                    <a:cxn ang="0">
                      <a:pos x="2767" y="461"/>
                    </a:cxn>
                    <a:cxn ang="0">
                      <a:pos x="2644" y="481"/>
                    </a:cxn>
                    <a:cxn ang="0">
                      <a:pos x="2470" y="533"/>
                    </a:cxn>
                    <a:cxn ang="0">
                      <a:pos x="1803" y="609"/>
                    </a:cxn>
                    <a:cxn ang="0">
                      <a:pos x="2082" y="617"/>
                    </a:cxn>
                    <a:cxn ang="0">
                      <a:pos x="2191" y="472"/>
                    </a:cxn>
                    <a:cxn ang="0">
                      <a:pos x="2070" y="286"/>
                    </a:cxn>
                    <a:cxn ang="0">
                      <a:pos x="1914" y="177"/>
                    </a:cxn>
                    <a:cxn ang="0">
                      <a:pos x="1991" y="95"/>
                    </a:cxn>
                    <a:cxn ang="0">
                      <a:pos x="2106" y="9"/>
                    </a:cxn>
                    <a:cxn ang="0">
                      <a:pos x="1823" y="93"/>
                    </a:cxn>
                    <a:cxn ang="0">
                      <a:pos x="1869" y="310"/>
                    </a:cxn>
                    <a:cxn ang="0">
                      <a:pos x="2067" y="423"/>
                    </a:cxn>
                    <a:cxn ang="0">
                      <a:pos x="2031" y="533"/>
                    </a:cxn>
                    <a:cxn ang="0">
                      <a:pos x="1789" y="601"/>
                    </a:cxn>
                    <a:cxn ang="0">
                      <a:pos x="1348" y="251"/>
                    </a:cxn>
                    <a:cxn ang="0">
                      <a:pos x="1587" y="422"/>
                    </a:cxn>
                    <a:cxn ang="0">
                      <a:pos x="1300" y="631"/>
                    </a:cxn>
                    <a:cxn ang="0">
                      <a:pos x="679" y="482"/>
                    </a:cxn>
                    <a:cxn ang="0">
                      <a:pos x="668" y="177"/>
                    </a:cxn>
                    <a:cxn ang="0">
                      <a:pos x="807" y="91"/>
                    </a:cxn>
                    <a:cxn ang="0">
                      <a:pos x="944" y="177"/>
                    </a:cxn>
                    <a:cxn ang="0">
                      <a:pos x="933" y="482"/>
                    </a:cxn>
                    <a:cxn ang="0">
                      <a:pos x="804" y="550"/>
                    </a:cxn>
                    <a:cxn ang="0">
                      <a:pos x="993" y="575"/>
                    </a:cxn>
                    <a:cxn ang="0">
                      <a:pos x="1094" y="370"/>
                    </a:cxn>
                    <a:cxn ang="0">
                      <a:pos x="1054" y="137"/>
                    </a:cxn>
                    <a:cxn ang="0">
                      <a:pos x="890" y="9"/>
                    </a:cxn>
                    <a:cxn ang="0">
                      <a:pos x="665" y="37"/>
                    </a:cxn>
                    <a:cxn ang="0">
                      <a:pos x="531" y="209"/>
                    </a:cxn>
                    <a:cxn ang="0">
                      <a:pos x="535" y="452"/>
                    </a:cxn>
                    <a:cxn ang="0">
                      <a:pos x="670" y="611"/>
                    </a:cxn>
                    <a:cxn ang="0">
                      <a:pos x="403" y="539"/>
                    </a:cxn>
                    <a:cxn ang="0">
                      <a:pos x="216" y="516"/>
                    </a:cxn>
                    <a:cxn ang="0">
                      <a:pos x="123" y="371"/>
                    </a:cxn>
                    <a:cxn ang="0">
                      <a:pos x="160" y="176"/>
                    </a:cxn>
                    <a:cxn ang="0">
                      <a:pos x="337" y="94"/>
                    </a:cxn>
                    <a:cxn ang="0">
                      <a:pos x="383" y="3"/>
                    </a:cxn>
                    <a:cxn ang="0">
                      <a:pos x="130" y="59"/>
                    </a:cxn>
                    <a:cxn ang="0">
                      <a:pos x="6" y="255"/>
                    </a:cxn>
                    <a:cxn ang="0">
                      <a:pos x="41" y="497"/>
                    </a:cxn>
                    <a:cxn ang="0">
                      <a:pos x="215" y="628"/>
                    </a:cxn>
                    <a:cxn ang="0">
                      <a:pos x="458" y="523"/>
                    </a:cxn>
                  </a:cxnLst>
                  <a:rect l="0" t="0" r="r" b="b"/>
                  <a:pathLst>
                    <a:path w="5893" h="641">
                      <a:moveTo>
                        <a:pt x="5686" y="631"/>
                      </a:moveTo>
                      <a:lnTo>
                        <a:pt x="5686" y="369"/>
                      </a:lnTo>
                      <a:lnTo>
                        <a:pt x="5893" y="10"/>
                      </a:lnTo>
                      <a:lnTo>
                        <a:pt x="5764" y="10"/>
                      </a:lnTo>
                      <a:lnTo>
                        <a:pt x="5690" y="169"/>
                      </a:lnTo>
                      <a:lnTo>
                        <a:pt x="5675" y="202"/>
                      </a:lnTo>
                      <a:lnTo>
                        <a:pt x="5661" y="232"/>
                      </a:lnTo>
                      <a:lnTo>
                        <a:pt x="5648" y="262"/>
                      </a:lnTo>
                      <a:lnTo>
                        <a:pt x="5636" y="292"/>
                      </a:lnTo>
                      <a:lnTo>
                        <a:pt x="5635" y="292"/>
                      </a:lnTo>
                      <a:lnTo>
                        <a:pt x="5621" y="261"/>
                      </a:lnTo>
                      <a:lnTo>
                        <a:pt x="5609" y="232"/>
                      </a:lnTo>
                      <a:lnTo>
                        <a:pt x="5596" y="202"/>
                      </a:lnTo>
                      <a:lnTo>
                        <a:pt x="5580" y="170"/>
                      </a:lnTo>
                      <a:lnTo>
                        <a:pt x="5506" y="10"/>
                      </a:lnTo>
                      <a:lnTo>
                        <a:pt x="5377" y="10"/>
                      </a:lnTo>
                      <a:lnTo>
                        <a:pt x="5573" y="372"/>
                      </a:lnTo>
                      <a:lnTo>
                        <a:pt x="5573" y="631"/>
                      </a:lnTo>
                      <a:lnTo>
                        <a:pt x="5686" y="631"/>
                      </a:lnTo>
                      <a:close/>
                      <a:moveTo>
                        <a:pt x="5318" y="523"/>
                      </a:moveTo>
                      <a:lnTo>
                        <a:pt x="5306" y="528"/>
                      </a:lnTo>
                      <a:lnTo>
                        <a:pt x="5293" y="532"/>
                      </a:lnTo>
                      <a:lnTo>
                        <a:pt x="5277" y="536"/>
                      </a:lnTo>
                      <a:lnTo>
                        <a:pt x="5262" y="539"/>
                      </a:lnTo>
                      <a:lnTo>
                        <a:pt x="5245" y="542"/>
                      </a:lnTo>
                      <a:lnTo>
                        <a:pt x="5229" y="544"/>
                      </a:lnTo>
                      <a:lnTo>
                        <a:pt x="5211" y="545"/>
                      </a:lnTo>
                      <a:lnTo>
                        <a:pt x="5194" y="545"/>
                      </a:lnTo>
                      <a:lnTo>
                        <a:pt x="5182" y="545"/>
                      </a:lnTo>
                      <a:lnTo>
                        <a:pt x="5169" y="544"/>
                      </a:lnTo>
                      <a:lnTo>
                        <a:pt x="5157" y="543"/>
                      </a:lnTo>
                      <a:lnTo>
                        <a:pt x="5146" y="541"/>
                      </a:lnTo>
                      <a:lnTo>
                        <a:pt x="5134" y="539"/>
                      </a:lnTo>
                      <a:lnTo>
                        <a:pt x="5124" y="537"/>
                      </a:lnTo>
                      <a:lnTo>
                        <a:pt x="5113" y="534"/>
                      </a:lnTo>
                      <a:lnTo>
                        <a:pt x="5104" y="530"/>
                      </a:lnTo>
                      <a:lnTo>
                        <a:pt x="5093" y="526"/>
                      </a:lnTo>
                      <a:lnTo>
                        <a:pt x="5084" y="522"/>
                      </a:lnTo>
                      <a:lnTo>
                        <a:pt x="5075" y="516"/>
                      </a:lnTo>
                      <a:lnTo>
                        <a:pt x="5067" y="511"/>
                      </a:lnTo>
                      <a:lnTo>
                        <a:pt x="5057" y="505"/>
                      </a:lnTo>
                      <a:lnTo>
                        <a:pt x="5050" y="499"/>
                      </a:lnTo>
                      <a:lnTo>
                        <a:pt x="5042" y="492"/>
                      </a:lnTo>
                      <a:lnTo>
                        <a:pt x="5036" y="486"/>
                      </a:lnTo>
                      <a:lnTo>
                        <a:pt x="5029" y="477"/>
                      </a:lnTo>
                      <a:lnTo>
                        <a:pt x="5022" y="470"/>
                      </a:lnTo>
                      <a:lnTo>
                        <a:pt x="5016" y="462"/>
                      </a:lnTo>
                      <a:lnTo>
                        <a:pt x="5011" y="453"/>
                      </a:lnTo>
                      <a:lnTo>
                        <a:pt x="5006" y="443"/>
                      </a:lnTo>
                      <a:lnTo>
                        <a:pt x="5001" y="434"/>
                      </a:lnTo>
                      <a:lnTo>
                        <a:pt x="4997" y="425"/>
                      </a:lnTo>
                      <a:lnTo>
                        <a:pt x="4993" y="415"/>
                      </a:lnTo>
                      <a:lnTo>
                        <a:pt x="4986" y="393"/>
                      </a:lnTo>
                      <a:lnTo>
                        <a:pt x="4982" y="371"/>
                      </a:lnTo>
                      <a:lnTo>
                        <a:pt x="4979" y="347"/>
                      </a:lnTo>
                      <a:lnTo>
                        <a:pt x="4978" y="322"/>
                      </a:lnTo>
                      <a:lnTo>
                        <a:pt x="4979" y="309"/>
                      </a:lnTo>
                      <a:lnTo>
                        <a:pt x="4979" y="295"/>
                      </a:lnTo>
                      <a:lnTo>
                        <a:pt x="4981" y="282"/>
                      </a:lnTo>
                      <a:lnTo>
                        <a:pt x="4982" y="270"/>
                      </a:lnTo>
                      <a:lnTo>
                        <a:pt x="4985" y="257"/>
                      </a:lnTo>
                      <a:lnTo>
                        <a:pt x="4987" y="246"/>
                      </a:lnTo>
                      <a:lnTo>
                        <a:pt x="4991" y="235"/>
                      </a:lnTo>
                      <a:lnTo>
                        <a:pt x="4995" y="223"/>
                      </a:lnTo>
                      <a:lnTo>
                        <a:pt x="4999" y="213"/>
                      </a:lnTo>
                      <a:lnTo>
                        <a:pt x="5004" y="203"/>
                      </a:lnTo>
                      <a:lnTo>
                        <a:pt x="5008" y="193"/>
                      </a:lnTo>
                      <a:lnTo>
                        <a:pt x="5014" y="184"/>
                      </a:lnTo>
                      <a:lnTo>
                        <a:pt x="5019" y="176"/>
                      </a:lnTo>
                      <a:lnTo>
                        <a:pt x="5026" y="168"/>
                      </a:lnTo>
                      <a:lnTo>
                        <a:pt x="5033" y="159"/>
                      </a:lnTo>
                      <a:lnTo>
                        <a:pt x="5040" y="152"/>
                      </a:lnTo>
                      <a:lnTo>
                        <a:pt x="5047" y="145"/>
                      </a:lnTo>
                      <a:lnTo>
                        <a:pt x="5055" y="139"/>
                      </a:lnTo>
                      <a:lnTo>
                        <a:pt x="5063" y="133"/>
                      </a:lnTo>
                      <a:lnTo>
                        <a:pt x="5072" y="127"/>
                      </a:lnTo>
                      <a:lnTo>
                        <a:pt x="5080" y="121"/>
                      </a:lnTo>
                      <a:lnTo>
                        <a:pt x="5089" y="117"/>
                      </a:lnTo>
                      <a:lnTo>
                        <a:pt x="5098" y="112"/>
                      </a:lnTo>
                      <a:lnTo>
                        <a:pt x="5109" y="109"/>
                      </a:lnTo>
                      <a:lnTo>
                        <a:pt x="5129" y="102"/>
                      </a:lnTo>
                      <a:lnTo>
                        <a:pt x="5150" y="98"/>
                      </a:lnTo>
                      <a:lnTo>
                        <a:pt x="5172" y="95"/>
                      </a:lnTo>
                      <a:lnTo>
                        <a:pt x="5196" y="94"/>
                      </a:lnTo>
                      <a:lnTo>
                        <a:pt x="5215" y="95"/>
                      </a:lnTo>
                      <a:lnTo>
                        <a:pt x="5232" y="96"/>
                      </a:lnTo>
                      <a:lnTo>
                        <a:pt x="5248" y="98"/>
                      </a:lnTo>
                      <a:lnTo>
                        <a:pt x="5264" y="101"/>
                      </a:lnTo>
                      <a:lnTo>
                        <a:pt x="5279" y="105"/>
                      </a:lnTo>
                      <a:lnTo>
                        <a:pt x="5293" y="109"/>
                      </a:lnTo>
                      <a:lnTo>
                        <a:pt x="5305" y="113"/>
                      </a:lnTo>
                      <a:lnTo>
                        <a:pt x="5316" y="118"/>
                      </a:lnTo>
                      <a:lnTo>
                        <a:pt x="5341" y="28"/>
                      </a:lnTo>
                      <a:lnTo>
                        <a:pt x="5332" y="24"/>
                      </a:lnTo>
                      <a:lnTo>
                        <a:pt x="5318" y="19"/>
                      </a:lnTo>
                      <a:lnTo>
                        <a:pt x="5303" y="13"/>
                      </a:lnTo>
                      <a:lnTo>
                        <a:pt x="5285" y="9"/>
                      </a:lnTo>
                      <a:lnTo>
                        <a:pt x="5265" y="6"/>
                      </a:lnTo>
                      <a:lnTo>
                        <a:pt x="5242" y="3"/>
                      </a:lnTo>
                      <a:lnTo>
                        <a:pt x="5218" y="1"/>
                      </a:lnTo>
                      <a:lnTo>
                        <a:pt x="5191" y="0"/>
                      </a:lnTo>
                      <a:lnTo>
                        <a:pt x="5173" y="1"/>
                      </a:lnTo>
                      <a:lnTo>
                        <a:pt x="5156" y="2"/>
                      </a:lnTo>
                      <a:lnTo>
                        <a:pt x="5139" y="4"/>
                      </a:lnTo>
                      <a:lnTo>
                        <a:pt x="5122" y="6"/>
                      </a:lnTo>
                      <a:lnTo>
                        <a:pt x="5106" y="9"/>
                      </a:lnTo>
                      <a:lnTo>
                        <a:pt x="5090" y="13"/>
                      </a:lnTo>
                      <a:lnTo>
                        <a:pt x="5075" y="17"/>
                      </a:lnTo>
                      <a:lnTo>
                        <a:pt x="5059" y="23"/>
                      </a:lnTo>
                      <a:lnTo>
                        <a:pt x="5045" y="29"/>
                      </a:lnTo>
                      <a:lnTo>
                        <a:pt x="5031" y="35"/>
                      </a:lnTo>
                      <a:lnTo>
                        <a:pt x="5016" y="42"/>
                      </a:lnTo>
                      <a:lnTo>
                        <a:pt x="5003" y="50"/>
                      </a:lnTo>
                      <a:lnTo>
                        <a:pt x="4989" y="59"/>
                      </a:lnTo>
                      <a:lnTo>
                        <a:pt x="4977" y="68"/>
                      </a:lnTo>
                      <a:lnTo>
                        <a:pt x="4966" y="77"/>
                      </a:lnTo>
                      <a:lnTo>
                        <a:pt x="4955" y="87"/>
                      </a:lnTo>
                      <a:lnTo>
                        <a:pt x="4943" y="99"/>
                      </a:lnTo>
                      <a:lnTo>
                        <a:pt x="4933" y="110"/>
                      </a:lnTo>
                      <a:lnTo>
                        <a:pt x="4924" y="122"/>
                      </a:lnTo>
                      <a:lnTo>
                        <a:pt x="4914" y="135"/>
                      </a:lnTo>
                      <a:lnTo>
                        <a:pt x="4906" y="148"/>
                      </a:lnTo>
                      <a:lnTo>
                        <a:pt x="4898" y="162"/>
                      </a:lnTo>
                      <a:lnTo>
                        <a:pt x="4891" y="176"/>
                      </a:lnTo>
                      <a:lnTo>
                        <a:pt x="4885" y="190"/>
                      </a:lnTo>
                      <a:lnTo>
                        <a:pt x="4879" y="206"/>
                      </a:lnTo>
                      <a:lnTo>
                        <a:pt x="4873" y="222"/>
                      </a:lnTo>
                      <a:lnTo>
                        <a:pt x="4869" y="239"/>
                      </a:lnTo>
                      <a:lnTo>
                        <a:pt x="4866" y="255"/>
                      </a:lnTo>
                      <a:lnTo>
                        <a:pt x="4863" y="273"/>
                      </a:lnTo>
                      <a:lnTo>
                        <a:pt x="4861" y="290"/>
                      </a:lnTo>
                      <a:lnTo>
                        <a:pt x="4860" y="309"/>
                      </a:lnTo>
                      <a:lnTo>
                        <a:pt x="4859" y="328"/>
                      </a:lnTo>
                      <a:lnTo>
                        <a:pt x="4860" y="346"/>
                      </a:lnTo>
                      <a:lnTo>
                        <a:pt x="4861" y="362"/>
                      </a:lnTo>
                      <a:lnTo>
                        <a:pt x="4862" y="380"/>
                      </a:lnTo>
                      <a:lnTo>
                        <a:pt x="4865" y="395"/>
                      </a:lnTo>
                      <a:lnTo>
                        <a:pt x="4868" y="412"/>
                      </a:lnTo>
                      <a:lnTo>
                        <a:pt x="4871" y="427"/>
                      </a:lnTo>
                      <a:lnTo>
                        <a:pt x="4876" y="441"/>
                      </a:lnTo>
                      <a:lnTo>
                        <a:pt x="4881" y="457"/>
                      </a:lnTo>
                      <a:lnTo>
                        <a:pt x="4887" y="470"/>
                      </a:lnTo>
                      <a:lnTo>
                        <a:pt x="4893" y="484"/>
                      </a:lnTo>
                      <a:lnTo>
                        <a:pt x="4900" y="497"/>
                      </a:lnTo>
                      <a:lnTo>
                        <a:pt x="4907" y="509"/>
                      </a:lnTo>
                      <a:lnTo>
                        <a:pt x="4915" y="522"/>
                      </a:lnTo>
                      <a:lnTo>
                        <a:pt x="4925" y="534"/>
                      </a:lnTo>
                      <a:lnTo>
                        <a:pt x="4934" y="544"/>
                      </a:lnTo>
                      <a:lnTo>
                        <a:pt x="4943" y="555"/>
                      </a:lnTo>
                      <a:lnTo>
                        <a:pt x="4955" y="565"/>
                      </a:lnTo>
                      <a:lnTo>
                        <a:pt x="4965" y="574"/>
                      </a:lnTo>
                      <a:lnTo>
                        <a:pt x="4977" y="583"/>
                      </a:lnTo>
                      <a:lnTo>
                        <a:pt x="4989" y="592"/>
                      </a:lnTo>
                      <a:lnTo>
                        <a:pt x="5002" y="599"/>
                      </a:lnTo>
                      <a:lnTo>
                        <a:pt x="5015" y="606"/>
                      </a:lnTo>
                      <a:lnTo>
                        <a:pt x="5029" y="612"/>
                      </a:lnTo>
                      <a:lnTo>
                        <a:pt x="5043" y="618"/>
                      </a:lnTo>
                      <a:lnTo>
                        <a:pt x="5058" y="623"/>
                      </a:lnTo>
                      <a:lnTo>
                        <a:pt x="5074" y="628"/>
                      </a:lnTo>
                      <a:lnTo>
                        <a:pt x="5089" y="632"/>
                      </a:lnTo>
                      <a:lnTo>
                        <a:pt x="5106" y="635"/>
                      </a:lnTo>
                      <a:lnTo>
                        <a:pt x="5122" y="637"/>
                      </a:lnTo>
                      <a:lnTo>
                        <a:pt x="5139" y="639"/>
                      </a:lnTo>
                      <a:lnTo>
                        <a:pt x="5158" y="640"/>
                      </a:lnTo>
                      <a:lnTo>
                        <a:pt x="5175" y="641"/>
                      </a:lnTo>
                      <a:lnTo>
                        <a:pt x="5203" y="640"/>
                      </a:lnTo>
                      <a:lnTo>
                        <a:pt x="5229" y="638"/>
                      </a:lnTo>
                      <a:lnTo>
                        <a:pt x="5253" y="635"/>
                      </a:lnTo>
                      <a:lnTo>
                        <a:pt x="5274" y="632"/>
                      </a:lnTo>
                      <a:lnTo>
                        <a:pt x="5294" y="628"/>
                      </a:lnTo>
                      <a:lnTo>
                        <a:pt x="5310" y="622"/>
                      </a:lnTo>
                      <a:lnTo>
                        <a:pt x="5324" y="617"/>
                      </a:lnTo>
                      <a:lnTo>
                        <a:pt x="5337" y="612"/>
                      </a:lnTo>
                      <a:lnTo>
                        <a:pt x="5318" y="523"/>
                      </a:lnTo>
                      <a:close/>
                      <a:moveTo>
                        <a:pt x="4374" y="631"/>
                      </a:moveTo>
                      <a:lnTo>
                        <a:pt x="4374" y="408"/>
                      </a:lnTo>
                      <a:lnTo>
                        <a:pt x="4374" y="371"/>
                      </a:lnTo>
                      <a:lnTo>
                        <a:pt x="4374" y="335"/>
                      </a:lnTo>
                      <a:lnTo>
                        <a:pt x="4374" y="301"/>
                      </a:lnTo>
                      <a:lnTo>
                        <a:pt x="4373" y="269"/>
                      </a:lnTo>
                      <a:lnTo>
                        <a:pt x="4372" y="237"/>
                      </a:lnTo>
                      <a:lnTo>
                        <a:pt x="4371" y="205"/>
                      </a:lnTo>
                      <a:lnTo>
                        <a:pt x="4370" y="175"/>
                      </a:lnTo>
                      <a:lnTo>
                        <a:pt x="4369" y="144"/>
                      </a:lnTo>
                      <a:lnTo>
                        <a:pt x="4371" y="144"/>
                      </a:lnTo>
                      <a:lnTo>
                        <a:pt x="4383" y="170"/>
                      </a:lnTo>
                      <a:lnTo>
                        <a:pt x="4396" y="198"/>
                      </a:lnTo>
                      <a:lnTo>
                        <a:pt x="4410" y="224"/>
                      </a:lnTo>
                      <a:lnTo>
                        <a:pt x="4423" y="251"/>
                      </a:lnTo>
                      <a:lnTo>
                        <a:pt x="4438" y="279"/>
                      </a:lnTo>
                      <a:lnTo>
                        <a:pt x="4453" y="306"/>
                      </a:lnTo>
                      <a:lnTo>
                        <a:pt x="4468" y="332"/>
                      </a:lnTo>
                      <a:lnTo>
                        <a:pt x="4483" y="358"/>
                      </a:lnTo>
                      <a:lnTo>
                        <a:pt x="4644" y="631"/>
                      </a:lnTo>
                      <a:lnTo>
                        <a:pt x="4761" y="631"/>
                      </a:lnTo>
                      <a:lnTo>
                        <a:pt x="4761" y="10"/>
                      </a:lnTo>
                      <a:lnTo>
                        <a:pt x="4657" y="10"/>
                      </a:lnTo>
                      <a:lnTo>
                        <a:pt x="4657" y="226"/>
                      </a:lnTo>
                      <a:lnTo>
                        <a:pt x="4657" y="261"/>
                      </a:lnTo>
                      <a:lnTo>
                        <a:pt x="4658" y="295"/>
                      </a:lnTo>
                      <a:lnTo>
                        <a:pt x="4658" y="328"/>
                      </a:lnTo>
                      <a:lnTo>
                        <a:pt x="4659" y="360"/>
                      </a:lnTo>
                      <a:lnTo>
                        <a:pt x="4661" y="391"/>
                      </a:lnTo>
                      <a:lnTo>
                        <a:pt x="4662" y="422"/>
                      </a:lnTo>
                      <a:lnTo>
                        <a:pt x="4665" y="453"/>
                      </a:lnTo>
                      <a:lnTo>
                        <a:pt x="4667" y="484"/>
                      </a:lnTo>
                      <a:lnTo>
                        <a:pt x="4665" y="485"/>
                      </a:lnTo>
                      <a:lnTo>
                        <a:pt x="4653" y="459"/>
                      </a:lnTo>
                      <a:lnTo>
                        <a:pt x="4642" y="433"/>
                      </a:lnTo>
                      <a:lnTo>
                        <a:pt x="4630" y="407"/>
                      </a:lnTo>
                      <a:lnTo>
                        <a:pt x="4616" y="381"/>
                      </a:lnTo>
                      <a:lnTo>
                        <a:pt x="4603" y="355"/>
                      </a:lnTo>
                      <a:lnTo>
                        <a:pt x="4589" y="328"/>
                      </a:lnTo>
                      <a:lnTo>
                        <a:pt x="4574" y="302"/>
                      </a:lnTo>
                      <a:lnTo>
                        <a:pt x="4559" y="277"/>
                      </a:lnTo>
                      <a:lnTo>
                        <a:pt x="4399" y="10"/>
                      </a:lnTo>
                      <a:lnTo>
                        <a:pt x="4270" y="10"/>
                      </a:lnTo>
                      <a:lnTo>
                        <a:pt x="4270" y="631"/>
                      </a:lnTo>
                      <a:lnTo>
                        <a:pt x="4374" y="631"/>
                      </a:lnTo>
                      <a:close/>
                      <a:moveTo>
                        <a:pt x="3827" y="369"/>
                      </a:moveTo>
                      <a:lnTo>
                        <a:pt x="3876" y="216"/>
                      </a:lnTo>
                      <a:lnTo>
                        <a:pt x="3884" y="187"/>
                      </a:lnTo>
                      <a:lnTo>
                        <a:pt x="3891" y="158"/>
                      </a:lnTo>
                      <a:lnTo>
                        <a:pt x="3898" y="129"/>
                      </a:lnTo>
                      <a:lnTo>
                        <a:pt x="3905" y="100"/>
                      </a:lnTo>
                      <a:lnTo>
                        <a:pt x="3908" y="100"/>
                      </a:lnTo>
                      <a:lnTo>
                        <a:pt x="3915" y="128"/>
                      </a:lnTo>
                      <a:lnTo>
                        <a:pt x="3922" y="157"/>
                      </a:lnTo>
                      <a:lnTo>
                        <a:pt x="3930" y="187"/>
                      </a:lnTo>
                      <a:lnTo>
                        <a:pt x="3938" y="217"/>
                      </a:lnTo>
                      <a:lnTo>
                        <a:pt x="3988" y="369"/>
                      </a:lnTo>
                      <a:lnTo>
                        <a:pt x="3827" y="369"/>
                      </a:lnTo>
                      <a:close/>
                      <a:moveTo>
                        <a:pt x="4006" y="456"/>
                      </a:moveTo>
                      <a:lnTo>
                        <a:pt x="4063" y="631"/>
                      </a:lnTo>
                      <a:lnTo>
                        <a:pt x="4184" y="631"/>
                      </a:lnTo>
                      <a:lnTo>
                        <a:pt x="3983" y="10"/>
                      </a:lnTo>
                      <a:lnTo>
                        <a:pt x="3839" y="10"/>
                      </a:lnTo>
                      <a:lnTo>
                        <a:pt x="3639" y="631"/>
                      </a:lnTo>
                      <a:lnTo>
                        <a:pt x="3756" y="631"/>
                      </a:lnTo>
                      <a:lnTo>
                        <a:pt x="3809" y="456"/>
                      </a:lnTo>
                      <a:lnTo>
                        <a:pt x="4006" y="456"/>
                      </a:lnTo>
                      <a:close/>
                      <a:moveTo>
                        <a:pt x="3389" y="631"/>
                      </a:moveTo>
                      <a:lnTo>
                        <a:pt x="3502" y="631"/>
                      </a:lnTo>
                      <a:lnTo>
                        <a:pt x="3502" y="105"/>
                      </a:lnTo>
                      <a:lnTo>
                        <a:pt x="3680" y="105"/>
                      </a:lnTo>
                      <a:lnTo>
                        <a:pt x="3680" y="10"/>
                      </a:lnTo>
                      <a:lnTo>
                        <a:pt x="3211" y="10"/>
                      </a:lnTo>
                      <a:lnTo>
                        <a:pt x="3211" y="105"/>
                      </a:lnTo>
                      <a:lnTo>
                        <a:pt x="3389" y="105"/>
                      </a:lnTo>
                      <a:lnTo>
                        <a:pt x="3389" y="631"/>
                      </a:lnTo>
                      <a:close/>
                      <a:moveTo>
                        <a:pt x="2906" y="631"/>
                      </a:moveTo>
                      <a:lnTo>
                        <a:pt x="3275" y="631"/>
                      </a:lnTo>
                      <a:lnTo>
                        <a:pt x="3275" y="536"/>
                      </a:lnTo>
                      <a:lnTo>
                        <a:pt x="3020" y="536"/>
                      </a:lnTo>
                      <a:lnTo>
                        <a:pt x="3020" y="10"/>
                      </a:lnTo>
                      <a:lnTo>
                        <a:pt x="2906" y="10"/>
                      </a:lnTo>
                      <a:lnTo>
                        <a:pt x="2906" y="631"/>
                      </a:lnTo>
                      <a:close/>
                      <a:moveTo>
                        <a:pt x="2293" y="10"/>
                      </a:moveTo>
                      <a:lnTo>
                        <a:pt x="2293" y="365"/>
                      </a:lnTo>
                      <a:lnTo>
                        <a:pt x="2293" y="383"/>
                      </a:lnTo>
                      <a:lnTo>
                        <a:pt x="2294" y="400"/>
                      </a:lnTo>
                      <a:lnTo>
                        <a:pt x="2295" y="417"/>
                      </a:lnTo>
                      <a:lnTo>
                        <a:pt x="2297" y="433"/>
                      </a:lnTo>
                      <a:lnTo>
                        <a:pt x="2299" y="449"/>
                      </a:lnTo>
                      <a:lnTo>
                        <a:pt x="2303" y="463"/>
                      </a:lnTo>
                      <a:lnTo>
                        <a:pt x="2306" y="477"/>
                      </a:lnTo>
                      <a:lnTo>
                        <a:pt x="2310" y="491"/>
                      </a:lnTo>
                      <a:lnTo>
                        <a:pt x="2314" y="503"/>
                      </a:lnTo>
                      <a:lnTo>
                        <a:pt x="2319" y="515"/>
                      </a:lnTo>
                      <a:lnTo>
                        <a:pt x="2324" y="528"/>
                      </a:lnTo>
                      <a:lnTo>
                        <a:pt x="2330" y="538"/>
                      </a:lnTo>
                      <a:lnTo>
                        <a:pt x="2336" y="548"/>
                      </a:lnTo>
                      <a:lnTo>
                        <a:pt x="2343" y="559"/>
                      </a:lnTo>
                      <a:lnTo>
                        <a:pt x="2350" y="568"/>
                      </a:lnTo>
                      <a:lnTo>
                        <a:pt x="2357" y="576"/>
                      </a:lnTo>
                      <a:lnTo>
                        <a:pt x="2365" y="584"/>
                      </a:lnTo>
                      <a:lnTo>
                        <a:pt x="2373" y="592"/>
                      </a:lnTo>
                      <a:lnTo>
                        <a:pt x="2383" y="599"/>
                      </a:lnTo>
                      <a:lnTo>
                        <a:pt x="2392" y="605"/>
                      </a:lnTo>
                      <a:lnTo>
                        <a:pt x="2401" y="611"/>
                      </a:lnTo>
                      <a:lnTo>
                        <a:pt x="2411" y="616"/>
                      </a:lnTo>
                      <a:lnTo>
                        <a:pt x="2422" y="621"/>
                      </a:lnTo>
                      <a:lnTo>
                        <a:pt x="2432" y="625"/>
                      </a:lnTo>
                      <a:lnTo>
                        <a:pt x="2443" y="629"/>
                      </a:lnTo>
                      <a:lnTo>
                        <a:pt x="2455" y="633"/>
                      </a:lnTo>
                      <a:lnTo>
                        <a:pt x="2466" y="635"/>
                      </a:lnTo>
                      <a:lnTo>
                        <a:pt x="2478" y="637"/>
                      </a:lnTo>
                      <a:lnTo>
                        <a:pt x="2503" y="640"/>
                      </a:lnTo>
                      <a:lnTo>
                        <a:pt x="2530" y="641"/>
                      </a:lnTo>
                      <a:lnTo>
                        <a:pt x="2543" y="641"/>
                      </a:lnTo>
                      <a:lnTo>
                        <a:pt x="2556" y="640"/>
                      </a:lnTo>
                      <a:lnTo>
                        <a:pt x="2570" y="639"/>
                      </a:lnTo>
                      <a:lnTo>
                        <a:pt x="2583" y="637"/>
                      </a:lnTo>
                      <a:lnTo>
                        <a:pt x="2595" y="635"/>
                      </a:lnTo>
                      <a:lnTo>
                        <a:pt x="2608" y="632"/>
                      </a:lnTo>
                      <a:lnTo>
                        <a:pt x="2619" y="629"/>
                      </a:lnTo>
                      <a:lnTo>
                        <a:pt x="2631" y="624"/>
                      </a:lnTo>
                      <a:lnTo>
                        <a:pt x="2643" y="620"/>
                      </a:lnTo>
                      <a:lnTo>
                        <a:pt x="2653" y="615"/>
                      </a:lnTo>
                      <a:lnTo>
                        <a:pt x="2663" y="610"/>
                      </a:lnTo>
                      <a:lnTo>
                        <a:pt x="2673" y="604"/>
                      </a:lnTo>
                      <a:lnTo>
                        <a:pt x="2683" y="598"/>
                      </a:lnTo>
                      <a:lnTo>
                        <a:pt x="2692" y="591"/>
                      </a:lnTo>
                      <a:lnTo>
                        <a:pt x="2701" y="582"/>
                      </a:lnTo>
                      <a:lnTo>
                        <a:pt x="2709" y="574"/>
                      </a:lnTo>
                      <a:lnTo>
                        <a:pt x="2718" y="566"/>
                      </a:lnTo>
                      <a:lnTo>
                        <a:pt x="2725" y="557"/>
                      </a:lnTo>
                      <a:lnTo>
                        <a:pt x="2732" y="546"/>
                      </a:lnTo>
                      <a:lnTo>
                        <a:pt x="2738" y="536"/>
                      </a:lnTo>
                      <a:lnTo>
                        <a:pt x="2744" y="525"/>
                      </a:lnTo>
                      <a:lnTo>
                        <a:pt x="2750" y="513"/>
                      </a:lnTo>
                      <a:lnTo>
                        <a:pt x="2755" y="501"/>
                      </a:lnTo>
                      <a:lnTo>
                        <a:pt x="2760" y="489"/>
                      </a:lnTo>
                      <a:lnTo>
                        <a:pt x="2764" y="475"/>
                      </a:lnTo>
                      <a:lnTo>
                        <a:pt x="2767" y="461"/>
                      </a:lnTo>
                      <a:lnTo>
                        <a:pt x="2770" y="446"/>
                      </a:lnTo>
                      <a:lnTo>
                        <a:pt x="2772" y="431"/>
                      </a:lnTo>
                      <a:lnTo>
                        <a:pt x="2774" y="416"/>
                      </a:lnTo>
                      <a:lnTo>
                        <a:pt x="2776" y="399"/>
                      </a:lnTo>
                      <a:lnTo>
                        <a:pt x="2777" y="383"/>
                      </a:lnTo>
                      <a:lnTo>
                        <a:pt x="2777" y="364"/>
                      </a:lnTo>
                      <a:lnTo>
                        <a:pt x="2777" y="10"/>
                      </a:lnTo>
                      <a:lnTo>
                        <a:pt x="2664" y="10"/>
                      </a:lnTo>
                      <a:lnTo>
                        <a:pt x="2664" y="372"/>
                      </a:lnTo>
                      <a:lnTo>
                        <a:pt x="2663" y="394"/>
                      </a:lnTo>
                      <a:lnTo>
                        <a:pt x="2661" y="415"/>
                      </a:lnTo>
                      <a:lnTo>
                        <a:pt x="2659" y="433"/>
                      </a:lnTo>
                      <a:lnTo>
                        <a:pt x="2655" y="451"/>
                      </a:lnTo>
                      <a:lnTo>
                        <a:pt x="2650" y="467"/>
                      </a:lnTo>
                      <a:lnTo>
                        <a:pt x="2644" y="481"/>
                      </a:lnTo>
                      <a:lnTo>
                        <a:pt x="2638" y="495"/>
                      </a:lnTo>
                      <a:lnTo>
                        <a:pt x="2629" y="506"/>
                      </a:lnTo>
                      <a:lnTo>
                        <a:pt x="2620" y="516"/>
                      </a:lnTo>
                      <a:lnTo>
                        <a:pt x="2611" y="526"/>
                      </a:lnTo>
                      <a:lnTo>
                        <a:pt x="2600" y="533"/>
                      </a:lnTo>
                      <a:lnTo>
                        <a:pt x="2588" y="539"/>
                      </a:lnTo>
                      <a:lnTo>
                        <a:pt x="2576" y="544"/>
                      </a:lnTo>
                      <a:lnTo>
                        <a:pt x="2563" y="547"/>
                      </a:lnTo>
                      <a:lnTo>
                        <a:pt x="2548" y="549"/>
                      </a:lnTo>
                      <a:lnTo>
                        <a:pt x="2534" y="549"/>
                      </a:lnTo>
                      <a:lnTo>
                        <a:pt x="2519" y="549"/>
                      </a:lnTo>
                      <a:lnTo>
                        <a:pt x="2506" y="547"/>
                      </a:lnTo>
                      <a:lnTo>
                        <a:pt x="2493" y="543"/>
                      </a:lnTo>
                      <a:lnTo>
                        <a:pt x="2481" y="539"/>
                      </a:lnTo>
                      <a:lnTo>
                        <a:pt x="2470" y="533"/>
                      </a:lnTo>
                      <a:lnTo>
                        <a:pt x="2460" y="526"/>
                      </a:lnTo>
                      <a:lnTo>
                        <a:pt x="2449" y="516"/>
                      </a:lnTo>
                      <a:lnTo>
                        <a:pt x="2441" y="506"/>
                      </a:lnTo>
                      <a:lnTo>
                        <a:pt x="2433" y="495"/>
                      </a:lnTo>
                      <a:lnTo>
                        <a:pt x="2426" y="481"/>
                      </a:lnTo>
                      <a:lnTo>
                        <a:pt x="2421" y="467"/>
                      </a:lnTo>
                      <a:lnTo>
                        <a:pt x="2416" y="451"/>
                      </a:lnTo>
                      <a:lnTo>
                        <a:pt x="2411" y="433"/>
                      </a:lnTo>
                      <a:lnTo>
                        <a:pt x="2408" y="415"/>
                      </a:lnTo>
                      <a:lnTo>
                        <a:pt x="2406" y="394"/>
                      </a:lnTo>
                      <a:lnTo>
                        <a:pt x="2406" y="372"/>
                      </a:lnTo>
                      <a:lnTo>
                        <a:pt x="2406" y="10"/>
                      </a:lnTo>
                      <a:lnTo>
                        <a:pt x="2293" y="10"/>
                      </a:lnTo>
                      <a:close/>
                      <a:moveTo>
                        <a:pt x="1789" y="601"/>
                      </a:moveTo>
                      <a:lnTo>
                        <a:pt x="1803" y="609"/>
                      </a:lnTo>
                      <a:lnTo>
                        <a:pt x="1821" y="616"/>
                      </a:lnTo>
                      <a:lnTo>
                        <a:pt x="1840" y="622"/>
                      </a:lnTo>
                      <a:lnTo>
                        <a:pt x="1861" y="629"/>
                      </a:lnTo>
                      <a:lnTo>
                        <a:pt x="1883" y="634"/>
                      </a:lnTo>
                      <a:lnTo>
                        <a:pt x="1908" y="637"/>
                      </a:lnTo>
                      <a:lnTo>
                        <a:pt x="1932" y="640"/>
                      </a:lnTo>
                      <a:lnTo>
                        <a:pt x="1956" y="641"/>
                      </a:lnTo>
                      <a:lnTo>
                        <a:pt x="1986" y="640"/>
                      </a:lnTo>
                      <a:lnTo>
                        <a:pt x="2013" y="637"/>
                      </a:lnTo>
                      <a:lnTo>
                        <a:pt x="2025" y="635"/>
                      </a:lnTo>
                      <a:lnTo>
                        <a:pt x="2037" y="632"/>
                      </a:lnTo>
                      <a:lnTo>
                        <a:pt x="2050" y="629"/>
                      </a:lnTo>
                      <a:lnTo>
                        <a:pt x="2061" y="625"/>
                      </a:lnTo>
                      <a:lnTo>
                        <a:pt x="2071" y="621"/>
                      </a:lnTo>
                      <a:lnTo>
                        <a:pt x="2082" y="617"/>
                      </a:lnTo>
                      <a:lnTo>
                        <a:pt x="2092" y="613"/>
                      </a:lnTo>
                      <a:lnTo>
                        <a:pt x="2101" y="608"/>
                      </a:lnTo>
                      <a:lnTo>
                        <a:pt x="2110" y="603"/>
                      </a:lnTo>
                      <a:lnTo>
                        <a:pt x="2119" y="597"/>
                      </a:lnTo>
                      <a:lnTo>
                        <a:pt x="2127" y="591"/>
                      </a:lnTo>
                      <a:lnTo>
                        <a:pt x="2134" y="584"/>
                      </a:lnTo>
                      <a:lnTo>
                        <a:pt x="2141" y="578"/>
                      </a:lnTo>
                      <a:lnTo>
                        <a:pt x="2147" y="571"/>
                      </a:lnTo>
                      <a:lnTo>
                        <a:pt x="2154" y="564"/>
                      </a:lnTo>
                      <a:lnTo>
                        <a:pt x="2160" y="557"/>
                      </a:lnTo>
                      <a:lnTo>
                        <a:pt x="2170" y="541"/>
                      </a:lnTo>
                      <a:lnTo>
                        <a:pt x="2177" y="526"/>
                      </a:lnTo>
                      <a:lnTo>
                        <a:pt x="2183" y="508"/>
                      </a:lnTo>
                      <a:lnTo>
                        <a:pt x="2189" y="491"/>
                      </a:lnTo>
                      <a:lnTo>
                        <a:pt x="2191" y="472"/>
                      </a:lnTo>
                      <a:lnTo>
                        <a:pt x="2192" y="454"/>
                      </a:lnTo>
                      <a:lnTo>
                        <a:pt x="2192" y="437"/>
                      </a:lnTo>
                      <a:lnTo>
                        <a:pt x="2190" y="422"/>
                      </a:lnTo>
                      <a:lnTo>
                        <a:pt x="2186" y="407"/>
                      </a:lnTo>
                      <a:lnTo>
                        <a:pt x="2182" y="393"/>
                      </a:lnTo>
                      <a:lnTo>
                        <a:pt x="2176" y="380"/>
                      </a:lnTo>
                      <a:lnTo>
                        <a:pt x="2170" y="367"/>
                      </a:lnTo>
                      <a:lnTo>
                        <a:pt x="2162" y="355"/>
                      </a:lnTo>
                      <a:lnTo>
                        <a:pt x="2153" y="344"/>
                      </a:lnTo>
                      <a:lnTo>
                        <a:pt x="2142" y="332"/>
                      </a:lnTo>
                      <a:lnTo>
                        <a:pt x="2130" y="322"/>
                      </a:lnTo>
                      <a:lnTo>
                        <a:pt x="2117" y="313"/>
                      </a:lnTo>
                      <a:lnTo>
                        <a:pt x="2102" y="303"/>
                      </a:lnTo>
                      <a:lnTo>
                        <a:pt x="2087" y="294"/>
                      </a:lnTo>
                      <a:lnTo>
                        <a:pt x="2070" y="286"/>
                      </a:lnTo>
                      <a:lnTo>
                        <a:pt x="2052" y="278"/>
                      </a:lnTo>
                      <a:lnTo>
                        <a:pt x="2032" y="270"/>
                      </a:lnTo>
                      <a:lnTo>
                        <a:pt x="2004" y="258"/>
                      </a:lnTo>
                      <a:lnTo>
                        <a:pt x="1979" y="247"/>
                      </a:lnTo>
                      <a:lnTo>
                        <a:pt x="1969" y="242"/>
                      </a:lnTo>
                      <a:lnTo>
                        <a:pt x="1958" y="236"/>
                      </a:lnTo>
                      <a:lnTo>
                        <a:pt x="1950" y="230"/>
                      </a:lnTo>
                      <a:lnTo>
                        <a:pt x="1942" y="224"/>
                      </a:lnTo>
                      <a:lnTo>
                        <a:pt x="1936" y="219"/>
                      </a:lnTo>
                      <a:lnTo>
                        <a:pt x="1930" y="213"/>
                      </a:lnTo>
                      <a:lnTo>
                        <a:pt x="1924" y="206"/>
                      </a:lnTo>
                      <a:lnTo>
                        <a:pt x="1920" y="200"/>
                      </a:lnTo>
                      <a:lnTo>
                        <a:pt x="1917" y="192"/>
                      </a:lnTo>
                      <a:lnTo>
                        <a:pt x="1915" y="184"/>
                      </a:lnTo>
                      <a:lnTo>
                        <a:pt x="1914" y="177"/>
                      </a:lnTo>
                      <a:lnTo>
                        <a:pt x="1914" y="168"/>
                      </a:lnTo>
                      <a:lnTo>
                        <a:pt x="1914" y="162"/>
                      </a:lnTo>
                      <a:lnTo>
                        <a:pt x="1915" y="154"/>
                      </a:lnTo>
                      <a:lnTo>
                        <a:pt x="1917" y="147"/>
                      </a:lnTo>
                      <a:lnTo>
                        <a:pt x="1919" y="141"/>
                      </a:lnTo>
                      <a:lnTo>
                        <a:pt x="1923" y="135"/>
                      </a:lnTo>
                      <a:lnTo>
                        <a:pt x="1928" y="129"/>
                      </a:lnTo>
                      <a:lnTo>
                        <a:pt x="1933" y="122"/>
                      </a:lnTo>
                      <a:lnTo>
                        <a:pt x="1938" y="117"/>
                      </a:lnTo>
                      <a:lnTo>
                        <a:pt x="1945" y="112"/>
                      </a:lnTo>
                      <a:lnTo>
                        <a:pt x="1952" y="107"/>
                      </a:lnTo>
                      <a:lnTo>
                        <a:pt x="1960" y="103"/>
                      </a:lnTo>
                      <a:lnTo>
                        <a:pt x="1970" y="100"/>
                      </a:lnTo>
                      <a:lnTo>
                        <a:pt x="1980" y="97"/>
                      </a:lnTo>
                      <a:lnTo>
                        <a:pt x="1991" y="95"/>
                      </a:lnTo>
                      <a:lnTo>
                        <a:pt x="2004" y="94"/>
                      </a:lnTo>
                      <a:lnTo>
                        <a:pt x="2016" y="94"/>
                      </a:lnTo>
                      <a:lnTo>
                        <a:pt x="2037" y="94"/>
                      </a:lnTo>
                      <a:lnTo>
                        <a:pt x="2057" y="96"/>
                      </a:lnTo>
                      <a:lnTo>
                        <a:pt x="2075" y="100"/>
                      </a:lnTo>
                      <a:lnTo>
                        <a:pt x="2092" y="104"/>
                      </a:lnTo>
                      <a:lnTo>
                        <a:pt x="2106" y="108"/>
                      </a:lnTo>
                      <a:lnTo>
                        <a:pt x="2120" y="113"/>
                      </a:lnTo>
                      <a:lnTo>
                        <a:pt x="2131" y="118"/>
                      </a:lnTo>
                      <a:lnTo>
                        <a:pt x="2140" y="122"/>
                      </a:lnTo>
                      <a:lnTo>
                        <a:pt x="2167" y="31"/>
                      </a:lnTo>
                      <a:lnTo>
                        <a:pt x="2155" y="25"/>
                      </a:lnTo>
                      <a:lnTo>
                        <a:pt x="2139" y="20"/>
                      </a:lnTo>
                      <a:lnTo>
                        <a:pt x="2124" y="14"/>
                      </a:lnTo>
                      <a:lnTo>
                        <a:pt x="2106" y="9"/>
                      </a:lnTo>
                      <a:lnTo>
                        <a:pt x="2087" y="6"/>
                      </a:lnTo>
                      <a:lnTo>
                        <a:pt x="2065" y="3"/>
                      </a:lnTo>
                      <a:lnTo>
                        <a:pt x="2043" y="1"/>
                      </a:lnTo>
                      <a:lnTo>
                        <a:pt x="2019" y="0"/>
                      </a:lnTo>
                      <a:lnTo>
                        <a:pt x="1994" y="1"/>
                      </a:lnTo>
                      <a:lnTo>
                        <a:pt x="1971" y="4"/>
                      </a:lnTo>
                      <a:lnTo>
                        <a:pt x="1948" y="8"/>
                      </a:lnTo>
                      <a:lnTo>
                        <a:pt x="1928" y="14"/>
                      </a:lnTo>
                      <a:lnTo>
                        <a:pt x="1908" y="22"/>
                      </a:lnTo>
                      <a:lnTo>
                        <a:pt x="1890" y="30"/>
                      </a:lnTo>
                      <a:lnTo>
                        <a:pt x="1873" y="40"/>
                      </a:lnTo>
                      <a:lnTo>
                        <a:pt x="1859" y="51"/>
                      </a:lnTo>
                      <a:lnTo>
                        <a:pt x="1845" y="64"/>
                      </a:lnTo>
                      <a:lnTo>
                        <a:pt x="1833" y="77"/>
                      </a:lnTo>
                      <a:lnTo>
                        <a:pt x="1823" y="93"/>
                      </a:lnTo>
                      <a:lnTo>
                        <a:pt x="1815" y="108"/>
                      </a:lnTo>
                      <a:lnTo>
                        <a:pt x="1808" y="124"/>
                      </a:lnTo>
                      <a:lnTo>
                        <a:pt x="1803" y="142"/>
                      </a:lnTo>
                      <a:lnTo>
                        <a:pt x="1800" y="159"/>
                      </a:lnTo>
                      <a:lnTo>
                        <a:pt x="1799" y="179"/>
                      </a:lnTo>
                      <a:lnTo>
                        <a:pt x="1800" y="194"/>
                      </a:lnTo>
                      <a:lnTo>
                        <a:pt x="1802" y="211"/>
                      </a:lnTo>
                      <a:lnTo>
                        <a:pt x="1806" y="225"/>
                      </a:lnTo>
                      <a:lnTo>
                        <a:pt x="1811" y="240"/>
                      </a:lnTo>
                      <a:lnTo>
                        <a:pt x="1818" y="253"/>
                      </a:lnTo>
                      <a:lnTo>
                        <a:pt x="1825" y="265"/>
                      </a:lnTo>
                      <a:lnTo>
                        <a:pt x="1834" y="277"/>
                      </a:lnTo>
                      <a:lnTo>
                        <a:pt x="1844" y="288"/>
                      </a:lnTo>
                      <a:lnTo>
                        <a:pt x="1857" y="299"/>
                      </a:lnTo>
                      <a:lnTo>
                        <a:pt x="1869" y="310"/>
                      </a:lnTo>
                      <a:lnTo>
                        <a:pt x="1882" y="319"/>
                      </a:lnTo>
                      <a:lnTo>
                        <a:pt x="1898" y="328"/>
                      </a:lnTo>
                      <a:lnTo>
                        <a:pt x="1913" y="336"/>
                      </a:lnTo>
                      <a:lnTo>
                        <a:pt x="1931" y="345"/>
                      </a:lnTo>
                      <a:lnTo>
                        <a:pt x="1948" y="352"/>
                      </a:lnTo>
                      <a:lnTo>
                        <a:pt x="1967" y="359"/>
                      </a:lnTo>
                      <a:lnTo>
                        <a:pt x="1994" y="369"/>
                      </a:lnTo>
                      <a:lnTo>
                        <a:pt x="2017" y="381"/>
                      </a:lnTo>
                      <a:lnTo>
                        <a:pt x="2027" y="386"/>
                      </a:lnTo>
                      <a:lnTo>
                        <a:pt x="2036" y="392"/>
                      </a:lnTo>
                      <a:lnTo>
                        <a:pt x="2044" y="397"/>
                      </a:lnTo>
                      <a:lnTo>
                        <a:pt x="2051" y="403"/>
                      </a:lnTo>
                      <a:lnTo>
                        <a:pt x="2057" y="409"/>
                      </a:lnTo>
                      <a:lnTo>
                        <a:pt x="2062" y="417"/>
                      </a:lnTo>
                      <a:lnTo>
                        <a:pt x="2067" y="423"/>
                      </a:lnTo>
                      <a:lnTo>
                        <a:pt x="2070" y="430"/>
                      </a:lnTo>
                      <a:lnTo>
                        <a:pt x="2073" y="437"/>
                      </a:lnTo>
                      <a:lnTo>
                        <a:pt x="2075" y="445"/>
                      </a:lnTo>
                      <a:lnTo>
                        <a:pt x="2077" y="454"/>
                      </a:lnTo>
                      <a:lnTo>
                        <a:pt x="2077" y="462"/>
                      </a:lnTo>
                      <a:lnTo>
                        <a:pt x="2077" y="471"/>
                      </a:lnTo>
                      <a:lnTo>
                        <a:pt x="2074" y="480"/>
                      </a:lnTo>
                      <a:lnTo>
                        <a:pt x="2072" y="489"/>
                      </a:lnTo>
                      <a:lnTo>
                        <a:pt x="2069" y="497"/>
                      </a:lnTo>
                      <a:lnTo>
                        <a:pt x="2065" y="504"/>
                      </a:lnTo>
                      <a:lnTo>
                        <a:pt x="2060" y="511"/>
                      </a:lnTo>
                      <a:lnTo>
                        <a:pt x="2054" y="517"/>
                      </a:lnTo>
                      <a:lnTo>
                        <a:pt x="2048" y="524"/>
                      </a:lnTo>
                      <a:lnTo>
                        <a:pt x="2040" y="529"/>
                      </a:lnTo>
                      <a:lnTo>
                        <a:pt x="2031" y="533"/>
                      </a:lnTo>
                      <a:lnTo>
                        <a:pt x="2022" y="537"/>
                      </a:lnTo>
                      <a:lnTo>
                        <a:pt x="2012" y="540"/>
                      </a:lnTo>
                      <a:lnTo>
                        <a:pt x="2002" y="543"/>
                      </a:lnTo>
                      <a:lnTo>
                        <a:pt x="1989" y="545"/>
                      </a:lnTo>
                      <a:lnTo>
                        <a:pt x="1977" y="546"/>
                      </a:lnTo>
                      <a:lnTo>
                        <a:pt x="1965" y="546"/>
                      </a:lnTo>
                      <a:lnTo>
                        <a:pt x="1943" y="546"/>
                      </a:lnTo>
                      <a:lnTo>
                        <a:pt x="1921" y="543"/>
                      </a:lnTo>
                      <a:lnTo>
                        <a:pt x="1901" y="540"/>
                      </a:lnTo>
                      <a:lnTo>
                        <a:pt x="1881" y="535"/>
                      </a:lnTo>
                      <a:lnTo>
                        <a:pt x="1863" y="529"/>
                      </a:lnTo>
                      <a:lnTo>
                        <a:pt x="1845" y="523"/>
                      </a:lnTo>
                      <a:lnTo>
                        <a:pt x="1829" y="514"/>
                      </a:lnTo>
                      <a:lnTo>
                        <a:pt x="1815" y="507"/>
                      </a:lnTo>
                      <a:lnTo>
                        <a:pt x="1789" y="601"/>
                      </a:lnTo>
                      <a:close/>
                      <a:moveTo>
                        <a:pt x="1300" y="631"/>
                      </a:moveTo>
                      <a:lnTo>
                        <a:pt x="1300" y="408"/>
                      </a:lnTo>
                      <a:lnTo>
                        <a:pt x="1300" y="371"/>
                      </a:lnTo>
                      <a:lnTo>
                        <a:pt x="1299" y="335"/>
                      </a:lnTo>
                      <a:lnTo>
                        <a:pt x="1299" y="301"/>
                      </a:lnTo>
                      <a:lnTo>
                        <a:pt x="1298" y="269"/>
                      </a:lnTo>
                      <a:lnTo>
                        <a:pt x="1298" y="237"/>
                      </a:lnTo>
                      <a:lnTo>
                        <a:pt x="1297" y="205"/>
                      </a:lnTo>
                      <a:lnTo>
                        <a:pt x="1295" y="175"/>
                      </a:lnTo>
                      <a:lnTo>
                        <a:pt x="1294" y="144"/>
                      </a:lnTo>
                      <a:lnTo>
                        <a:pt x="1297" y="144"/>
                      </a:lnTo>
                      <a:lnTo>
                        <a:pt x="1308" y="170"/>
                      </a:lnTo>
                      <a:lnTo>
                        <a:pt x="1321" y="198"/>
                      </a:lnTo>
                      <a:lnTo>
                        <a:pt x="1335" y="224"/>
                      </a:lnTo>
                      <a:lnTo>
                        <a:pt x="1348" y="251"/>
                      </a:lnTo>
                      <a:lnTo>
                        <a:pt x="1362" y="279"/>
                      </a:lnTo>
                      <a:lnTo>
                        <a:pt x="1378" y="306"/>
                      </a:lnTo>
                      <a:lnTo>
                        <a:pt x="1392" y="332"/>
                      </a:lnTo>
                      <a:lnTo>
                        <a:pt x="1408" y="358"/>
                      </a:lnTo>
                      <a:lnTo>
                        <a:pt x="1569" y="631"/>
                      </a:lnTo>
                      <a:lnTo>
                        <a:pt x="1686" y="631"/>
                      </a:lnTo>
                      <a:lnTo>
                        <a:pt x="1686" y="10"/>
                      </a:lnTo>
                      <a:lnTo>
                        <a:pt x="1582" y="10"/>
                      </a:lnTo>
                      <a:lnTo>
                        <a:pt x="1582" y="226"/>
                      </a:lnTo>
                      <a:lnTo>
                        <a:pt x="1582" y="261"/>
                      </a:lnTo>
                      <a:lnTo>
                        <a:pt x="1582" y="295"/>
                      </a:lnTo>
                      <a:lnTo>
                        <a:pt x="1583" y="328"/>
                      </a:lnTo>
                      <a:lnTo>
                        <a:pt x="1584" y="360"/>
                      </a:lnTo>
                      <a:lnTo>
                        <a:pt x="1585" y="391"/>
                      </a:lnTo>
                      <a:lnTo>
                        <a:pt x="1587" y="422"/>
                      </a:lnTo>
                      <a:lnTo>
                        <a:pt x="1589" y="453"/>
                      </a:lnTo>
                      <a:lnTo>
                        <a:pt x="1592" y="484"/>
                      </a:lnTo>
                      <a:lnTo>
                        <a:pt x="1589" y="485"/>
                      </a:lnTo>
                      <a:lnTo>
                        <a:pt x="1578" y="459"/>
                      </a:lnTo>
                      <a:lnTo>
                        <a:pt x="1567" y="433"/>
                      </a:lnTo>
                      <a:lnTo>
                        <a:pt x="1555" y="407"/>
                      </a:lnTo>
                      <a:lnTo>
                        <a:pt x="1541" y="381"/>
                      </a:lnTo>
                      <a:lnTo>
                        <a:pt x="1528" y="355"/>
                      </a:lnTo>
                      <a:lnTo>
                        <a:pt x="1513" y="328"/>
                      </a:lnTo>
                      <a:lnTo>
                        <a:pt x="1499" y="302"/>
                      </a:lnTo>
                      <a:lnTo>
                        <a:pt x="1484" y="277"/>
                      </a:lnTo>
                      <a:lnTo>
                        <a:pt x="1324" y="10"/>
                      </a:lnTo>
                      <a:lnTo>
                        <a:pt x="1195" y="10"/>
                      </a:lnTo>
                      <a:lnTo>
                        <a:pt x="1195" y="631"/>
                      </a:lnTo>
                      <a:lnTo>
                        <a:pt x="1300" y="631"/>
                      </a:lnTo>
                      <a:close/>
                      <a:moveTo>
                        <a:pt x="804" y="550"/>
                      </a:moveTo>
                      <a:lnTo>
                        <a:pt x="795" y="549"/>
                      </a:lnTo>
                      <a:lnTo>
                        <a:pt x="785" y="549"/>
                      </a:lnTo>
                      <a:lnTo>
                        <a:pt x="776" y="547"/>
                      </a:lnTo>
                      <a:lnTo>
                        <a:pt x="766" y="545"/>
                      </a:lnTo>
                      <a:lnTo>
                        <a:pt x="757" y="543"/>
                      </a:lnTo>
                      <a:lnTo>
                        <a:pt x="749" y="540"/>
                      </a:lnTo>
                      <a:lnTo>
                        <a:pt x="741" y="536"/>
                      </a:lnTo>
                      <a:lnTo>
                        <a:pt x="733" y="532"/>
                      </a:lnTo>
                      <a:lnTo>
                        <a:pt x="724" y="527"/>
                      </a:lnTo>
                      <a:lnTo>
                        <a:pt x="717" y="523"/>
                      </a:lnTo>
                      <a:lnTo>
                        <a:pt x="710" y="516"/>
                      </a:lnTo>
                      <a:lnTo>
                        <a:pt x="703" y="510"/>
                      </a:lnTo>
                      <a:lnTo>
                        <a:pt x="690" y="497"/>
                      </a:lnTo>
                      <a:lnTo>
                        <a:pt x="679" y="482"/>
                      </a:lnTo>
                      <a:lnTo>
                        <a:pt x="668" y="466"/>
                      </a:lnTo>
                      <a:lnTo>
                        <a:pt x="660" y="449"/>
                      </a:lnTo>
                      <a:lnTo>
                        <a:pt x="651" y="430"/>
                      </a:lnTo>
                      <a:lnTo>
                        <a:pt x="645" y="410"/>
                      </a:lnTo>
                      <a:lnTo>
                        <a:pt x="640" y="389"/>
                      </a:lnTo>
                      <a:lnTo>
                        <a:pt x="637" y="367"/>
                      </a:lnTo>
                      <a:lnTo>
                        <a:pt x="634" y="346"/>
                      </a:lnTo>
                      <a:lnTo>
                        <a:pt x="634" y="322"/>
                      </a:lnTo>
                      <a:lnTo>
                        <a:pt x="634" y="299"/>
                      </a:lnTo>
                      <a:lnTo>
                        <a:pt x="636" y="277"/>
                      </a:lnTo>
                      <a:lnTo>
                        <a:pt x="640" y="255"/>
                      </a:lnTo>
                      <a:lnTo>
                        <a:pt x="645" y="235"/>
                      </a:lnTo>
                      <a:lnTo>
                        <a:pt x="651" y="214"/>
                      </a:lnTo>
                      <a:lnTo>
                        <a:pt x="659" y="194"/>
                      </a:lnTo>
                      <a:lnTo>
                        <a:pt x="668" y="177"/>
                      </a:lnTo>
                      <a:lnTo>
                        <a:pt x="677" y="160"/>
                      </a:lnTo>
                      <a:lnTo>
                        <a:pt x="689" y="145"/>
                      </a:lnTo>
                      <a:lnTo>
                        <a:pt x="702" y="132"/>
                      </a:lnTo>
                      <a:lnTo>
                        <a:pt x="709" y="126"/>
                      </a:lnTo>
                      <a:lnTo>
                        <a:pt x="716" y="119"/>
                      </a:lnTo>
                      <a:lnTo>
                        <a:pt x="723" y="114"/>
                      </a:lnTo>
                      <a:lnTo>
                        <a:pt x="732" y="109"/>
                      </a:lnTo>
                      <a:lnTo>
                        <a:pt x="740" y="105"/>
                      </a:lnTo>
                      <a:lnTo>
                        <a:pt x="748" y="102"/>
                      </a:lnTo>
                      <a:lnTo>
                        <a:pt x="757" y="99"/>
                      </a:lnTo>
                      <a:lnTo>
                        <a:pt x="766" y="96"/>
                      </a:lnTo>
                      <a:lnTo>
                        <a:pt x="776" y="94"/>
                      </a:lnTo>
                      <a:lnTo>
                        <a:pt x="786" y="92"/>
                      </a:lnTo>
                      <a:lnTo>
                        <a:pt x="795" y="91"/>
                      </a:lnTo>
                      <a:lnTo>
                        <a:pt x="807" y="91"/>
                      </a:lnTo>
                      <a:lnTo>
                        <a:pt x="817" y="91"/>
                      </a:lnTo>
                      <a:lnTo>
                        <a:pt x="827" y="92"/>
                      </a:lnTo>
                      <a:lnTo>
                        <a:pt x="836" y="94"/>
                      </a:lnTo>
                      <a:lnTo>
                        <a:pt x="846" y="96"/>
                      </a:lnTo>
                      <a:lnTo>
                        <a:pt x="855" y="99"/>
                      </a:lnTo>
                      <a:lnTo>
                        <a:pt x="864" y="102"/>
                      </a:lnTo>
                      <a:lnTo>
                        <a:pt x="872" y="106"/>
                      </a:lnTo>
                      <a:lnTo>
                        <a:pt x="881" y="110"/>
                      </a:lnTo>
                      <a:lnTo>
                        <a:pt x="889" y="114"/>
                      </a:lnTo>
                      <a:lnTo>
                        <a:pt x="896" y="120"/>
                      </a:lnTo>
                      <a:lnTo>
                        <a:pt x="903" y="126"/>
                      </a:lnTo>
                      <a:lnTo>
                        <a:pt x="910" y="132"/>
                      </a:lnTo>
                      <a:lnTo>
                        <a:pt x="923" y="145"/>
                      </a:lnTo>
                      <a:lnTo>
                        <a:pt x="934" y="160"/>
                      </a:lnTo>
                      <a:lnTo>
                        <a:pt x="944" y="177"/>
                      </a:lnTo>
                      <a:lnTo>
                        <a:pt x="952" y="194"/>
                      </a:lnTo>
                      <a:lnTo>
                        <a:pt x="961" y="214"/>
                      </a:lnTo>
                      <a:lnTo>
                        <a:pt x="967" y="234"/>
                      </a:lnTo>
                      <a:lnTo>
                        <a:pt x="971" y="254"/>
                      </a:lnTo>
                      <a:lnTo>
                        <a:pt x="974" y="275"/>
                      </a:lnTo>
                      <a:lnTo>
                        <a:pt x="976" y="296"/>
                      </a:lnTo>
                      <a:lnTo>
                        <a:pt x="977" y="318"/>
                      </a:lnTo>
                      <a:lnTo>
                        <a:pt x="976" y="343"/>
                      </a:lnTo>
                      <a:lnTo>
                        <a:pt x="974" y="365"/>
                      </a:lnTo>
                      <a:lnTo>
                        <a:pt x="971" y="388"/>
                      </a:lnTo>
                      <a:lnTo>
                        <a:pt x="966" y="409"/>
                      </a:lnTo>
                      <a:lnTo>
                        <a:pt x="960" y="430"/>
                      </a:lnTo>
                      <a:lnTo>
                        <a:pt x="951" y="449"/>
                      </a:lnTo>
                      <a:lnTo>
                        <a:pt x="943" y="467"/>
                      </a:lnTo>
                      <a:lnTo>
                        <a:pt x="933" y="482"/>
                      </a:lnTo>
                      <a:lnTo>
                        <a:pt x="921" y="498"/>
                      </a:lnTo>
                      <a:lnTo>
                        <a:pt x="908" y="511"/>
                      </a:lnTo>
                      <a:lnTo>
                        <a:pt x="901" y="517"/>
                      </a:lnTo>
                      <a:lnTo>
                        <a:pt x="894" y="523"/>
                      </a:lnTo>
                      <a:lnTo>
                        <a:pt x="887" y="528"/>
                      </a:lnTo>
                      <a:lnTo>
                        <a:pt x="878" y="532"/>
                      </a:lnTo>
                      <a:lnTo>
                        <a:pt x="870" y="536"/>
                      </a:lnTo>
                      <a:lnTo>
                        <a:pt x="862" y="540"/>
                      </a:lnTo>
                      <a:lnTo>
                        <a:pt x="854" y="543"/>
                      </a:lnTo>
                      <a:lnTo>
                        <a:pt x="845" y="545"/>
                      </a:lnTo>
                      <a:lnTo>
                        <a:pt x="835" y="547"/>
                      </a:lnTo>
                      <a:lnTo>
                        <a:pt x="826" y="549"/>
                      </a:lnTo>
                      <a:lnTo>
                        <a:pt x="816" y="549"/>
                      </a:lnTo>
                      <a:lnTo>
                        <a:pt x="805" y="550"/>
                      </a:lnTo>
                      <a:lnTo>
                        <a:pt x="804" y="550"/>
                      </a:lnTo>
                      <a:close/>
                      <a:moveTo>
                        <a:pt x="802" y="641"/>
                      </a:moveTo>
                      <a:lnTo>
                        <a:pt x="818" y="641"/>
                      </a:lnTo>
                      <a:lnTo>
                        <a:pt x="833" y="640"/>
                      </a:lnTo>
                      <a:lnTo>
                        <a:pt x="849" y="638"/>
                      </a:lnTo>
                      <a:lnTo>
                        <a:pt x="863" y="636"/>
                      </a:lnTo>
                      <a:lnTo>
                        <a:pt x="878" y="633"/>
                      </a:lnTo>
                      <a:lnTo>
                        <a:pt x="893" y="629"/>
                      </a:lnTo>
                      <a:lnTo>
                        <a:pt x="906" y="624"/>
                      </a:lnTo>
                      <a:lnTo>
                        <a:pt x="920" y="619"/>
                      </a:lnTo>
                      <a:lnTo>
                        <a:pt x="933" y="613"/>
                      </a:lnTo>
                      <a:lnTo>
                        <a:pt x="946" y="607"/>
                      </a:lnTo>
                      <a:lnTo>
                        <a:pt x="959" y="600"/>
                      </a:lnTo>
                      <a:lnTo>
                        <a:pt x="970" y="593"/>
                      </a:lnTo>
                      <a:lnTo>
                        <a:pt x="982" y="584"/>
                      </a:lnTo>
                      <a:lnTo>
                        <a:pt x="993" y="575"/>
                      </a:lnTo>
                      <a:lnTo>
                        <a:pt x="1004" y="566"/>
                      </a:lnTo>
                      <a:lnTo>
                        <a:pt x="1013" y="556"/>
                      </a:lnTo>
                      <a:lnTo>
                        <a:pt x="1023" y="545"/>
                      </a:lnTo>
                      <a:lnTo>
                        <a:pt x="1033" y="533"/>
                      </a:lnTo>
                      <a:lnTo>
                        <a:pt x="1041" y="522"/>
                      </a:lnTo>
                      <a:lnTo>
                        <a:pt x="1049" y="509"/>
                      </a:lnTo>
                      <a:lnTo>
                        <a:pt x="1056" y="496"/>
                      </a:lnTo>
                      <a:lnTo>
                        <a:pt x="1063" y="482"/>
                      </a:lnTo>
                      <a:lnTo>
                        <a:pt x="1070" y="468"/>
                      </a:lnTo>
                      <a:lnTo>
                        <a:pt x="1076" y="453"/>
                      </a:lnTo>
                      <a:lnTo>
                        <a:pt x="1081" y="437"/>
                      </a:lnTo>
                      <a:lnTo>
                        <a:pt x="1085" y="422"/>
                      </a:lnTo>
                      <a:lnTo>
                        <a:pt x="1089" y="405"/>
                      </a:lnTo>
                      <a:lnTo>
                        <a:pt x="1092" y="388"/>
                      </a:lnTo>
                      <a:lnTo>
                        <a:pt x="1094" y="370"/>
                      </a:lnTo>
                      <a:lnTo>
                        <a:pt x="1096" y="352"/>
                      </a:lnTo>
                      <a:lnTo>
                        <a:pt x="1097" y="333"/>
                      </a:lnTo>
                      <a:lnTo>
                        <a:pt x="1097" y="314"/>
                      </a:lnTo>
                      <a:lnTo>
                        <a:pt x="1097" y="297"/>
                      </a:lnTo>
                      <a:lnTo>
                        <a:pt x="1096" y="281"/>
                      </a:lnTo>
                      <a:lnTo>
                        <a:pt x="1095" y="265"/>
                      </a:lnTo>
                      <a:lnTo>
                        <a:pt x="1093" y="250"/>
                      </a:lnTo>
                      <a:lnTo>
                        <a:pt x="1090" y="235"/>
                      </a:lnTo>
                      <a:lnTo>
                        <a:pt x="1087" y="219"/>
                      </a:lnTo>
                      <a:lnTo>
                        <a:pt x="1083" y="205"/>
                      </a:lnTo>
                      <a:lnTo>
                        <a:pt x="1078" y="190"/>
                      </a:lnTo>
                      <a:lnTo>
                        <a:pt x="1073" y="176"/>
                      </a:lnTo>
                      <a:lnTo>
                        <a:pt x="1068" y="163"/>
                      </a:lnTo>
                      <a:lnTo>
                        <a:pt x="1061" y="149"/>
                      </a:lnTo>
                      <a:lnTo>
                        <a:pt x="1054" y="137"/>
                      </a:lnTo>
                      <a:lnTo>
                        <a:pt x="1047" y="124"/>
                      </a:lnTo>
                      <a:lnTo>
                        <a:pt x="1039" y="113"/>
                      </a:lnTo>
                      <a:lnTo>
                        <a:pt x="1031" y="102"/>
                      </a:lnTo>
                      <a:lnTo>
                        <a:pt x="1021" y="91"/>
                      </a:lnTo>
                      <a:lnTo>
                        <a:pt x="1012" y="80"/>
                      </a:lnTo>
                      <a:lnTo>
                        <a:pt x="1002" y="71"/>
                      </a:lnTo>
                      <a:lnTo>
                        <a:pt x="991" y="62"/>
                      </a:lnTo>
                      <a:lnTo>
                        <a:pt x="980" y="52"/>
                      </a:lnTo>
                      <a:lnTo>
                        <a:pt x="969" y="44"/>
                      </a:lnTo>
                      <a:lnTo>
                        <a:pt x="957" y="37"/>
                      </a:lnTo>
                      <a:lnTo>
                        <a:pt x="944" y="30"/>
                      </a:lnTo>
                      <a:lnTo>
                        <a:pt x="932" y="24"/>
                      </a:lnTo>
                      <a:lnTo>
                        <a:pt x="917" y="19"/>
                      </a:lnTo>
                      <a:lnTo>
                        <a:pt x="904" y="13"/>
                      </a:lnTo>
                      <a:lnTo>
                        <a:pt x="890" y="9"/>
                      </a:lnTo>
                      <a:lnTo>
                        <a:pt x="874" y="6"/>
                      </a:lnTo>
                      <a:lnTo>
                        <a:pt x="859" y="3"/>
                      </a:lnTo>
                      <a:lnTo>
                        <a:pt x="844" y="2"/>
                      </a:lnTo>
                      <a:lnTo>
                        <a:pt x="827" y="0"/>
                      </a:lnTo>
                      <a:lnTo>
                        <a:pt x="811" y="0"/>
                      </a:lnTo>
                      <a:lnTo>
                        <a:pt x="794" y="0"/>
                      </a:lnTo>
                      <a:lnTo>
                        <a:pt x="778" y="2"/>
                      </a:lnTo>
                      <a:lnTo>
                        <a:pt x="762" y="3"/>
                      </a:lnTo>
                      <a:lnTo>
                        <a:pt x="747" y="6"/>
                      </a:lnTo>
                      <a:lnTo>
                        <a:pt x="733" y="9"/>
                      </a:lnTo>
                      <a:lnTo>
                        <a:pt x="718" y="13"/>
                      </a:lnTo>
                      <a:lnTo>
                        <a:pt x="704" y="19"/>
                      </a:lnTo>
                      <a:lnTo>
                        <a:pt x="690" y="24"/>
                      </a:lnTo>
                      <a:lnTo>
                        <a:pt x="677" y="30"/>
                      </a:lnTo>
                      <a:lnTo>
                        <a:pt x="665" y="37"/>
                      </a:lnTo>
                      <a:lnTo>
                        <a:pt x="652" y="44"/>
                      </a:lnTo>
                      <a:lnTo>
                        <a:pt x="640" y="52"/>
                      </a:lnTo>
                      <a:lnTo>
                        <a:pt x="629" y="62"/>
                      </a:lnTo>
                      <a:lnTo>
                        <a:pt x="617" y="71"/>
                      </a:lnTo>
                      <a:lnTo>
                        <a:pt x="607" y="80"/>
                      </a:lnTo>
                      <a:lnTo>
                        <a:pt x="597" y="92"/>
                      </a:lnTo>
                      <a:lnTo>
                        <a:pt x="588" y="102"/>
                      </a:lnTo>
                      <a:lnTo>
                        <a:pt x="578" y="114"/>
                      </a:lnTo>
                      <a:lnTo>
                        <a:pt x="570" y="126"/>
                      </a:lnTo>
                      <a:lnTo>
                        <a:pt x="562" y="139"/>
                      </a:lnTo>
                      <a:lnTo>
                        <a:pt x="555" y="151"/>
                      </a:lnTo>
                      <a:lnTo>
                        <a:pt x="549" y="166"/>
                      </a:lnTo>
                      <a:lnTo>
                        <a:pt x="542" y="179"/>
                      </a:lnTo>
                      <a:lnTo>
                        <a:pt x="536" y="194"/>
                      </a:lnTo>
                      <a:lnTo>
                        <a:pt x="531" y="209"/>
                      </a:lnTo>
                      <a:lnTo>
                        <a:pt x="527" y="224"/>
                      </a:lnTo>
                      <a:lnTo>
                        <a:pt x="524" y="241"/>
                      </a:lnTo>
                      <a:lnTo>
                        <a:pt x="521" y="256"/>
                      </a:lnTo>
                      <a:lnTo>
                        <a:pt x="518" y="273"/>
                      </a:lnTo>
                      <a:lnTo>
                        <a:pt x="517" y="290"/>
                      </a:lnTo>
                      <a:lnTo>
                        <a:pt x="516" y="308"/>
                      </a:lnTo>
                      <a:lnTo>
                        <a:pt x="515" y="325"/>
                      </a:lnTo>
                      <a:lnTo>
                        <a:pt x="516" y="342"/>
                      </a:lnTo>
                      <a:lnTo>
                        <a:pt x="517" y="359"/>
                      </a:lnTo>
                      <a:lnTo>
                        <a:pt x="518" y="374"/>
                      </a:lnTo>
                      <a:lnTo>
                        <a:pt x="520" y="391"/>
                      </a:lnTo>
                      <a:lnTo>
                        <a:pt x="523" y="406"/>
                      </a:lnTo>
                      <a:lnTo>
                        <a:pt x="526" y="422"/>
                      </a:lnTo>
                      <a:lnTo>
                        <a:pt x="530" y="436"/>
                      </a:lnTo>
                      <a:lnTo>
                        <a:pt x="535" y="452"/>
                      </a:lnTo>
                      <a:lnTo>
                        <a:pt x="540" y="465"/>
                      </a:lnTo>
                      <a:lnTo>
                        <a:pt x="547" y="479"/>
                      </a:lnTo>
                      <a:lnTo>
                        <a:pt x="553" y="492"/>
                      </a:lnTo>
                      <a:lnTo>
                        <a:pt x="559" y="505"/>
                      </a:lnTo>
                      <a:lnTo>
                        <a:pt x="567" y="517"/>
                      </a:lnTo>
                      <a:lnTo>
                        <a:pt x="575" y="529"/>
                      </a:lnTo>
                      <a:lnTo>
                        <a:pt x="584" y="540"/>
                      </a:lnTo>
                      <a:lnTo>
                        <a:pt x="593" y="551"/>
                      </a:lnTo>
                      <a:lnTo>
                        <a:pt x="602" y="562"/>
                      </a:lnTo>
                      <a:lnTo>
                        <a:pt x="612" y="571"/>
                      </a:lnTo>
                      <a:lnTo>
                        <a:pt x="623" y="580"/>
                      </a:lnTo>
                      <a:lnTo>
                        <a:pt x="634" y="588"/>
                      </a:lnTo>
                      <a:lnTo>
                        <a:pt x="645" y="597"/>
                      </a:lnTo>
                      <a:lnTo>
                        <a:pt x="658" y="604"/>
                      </a:lnTo>
                      <a:lnTo>
                        <a:pt x="670" y="611"/>
                      </a:lnTo>
                      <a:lnTo>
                        <a:pt x="682" y="617"/>
                      </a:lnTo>
                      <a:lnTo>
                        <a:pt x="696" y="622"/>
                      </a:lnTo>
                      <a:lnTo>
                        <a:pt x="710" y="628"/>
                      </a:lnTo>
                      <a:lnTo>
                        <a:pt x="724" y="632"/>
                      </a:lnTo>
                      <a:lnTo>
                        <a:pt x="739" y="635"/>
                      </a:lnTo>
                      <a:lnTo>
                        <a:pt x="753" y="638"/>
                      </a:lnTo>
                      <a:lnTo>
                        <a:pt x="769" y="640"/>
                      </a:lnTo>
                      <a:lnTo>
                        <a:pt x="785" y="641"/>
                      </a:lnTo>
                      <a:lnTo>
                        <a:pt x="801" y="641"/>
                      </a:lnTo>
                      <a:lnTo>
                        <a:pt x="802" y="641"/>
                      </a:lnTo>
                      <a:close/>
                      <a:moveTo>
                        <a:pt x="458" y="523"/>
                      </a:moveTo>
                      <a:lnTo>
                        <a:pt x="447" y="528"/>
                      </a:lnTo>
                      <a:lnTo>
                        <a:pt x="434" y="532"/>
                      </a:lnTo>
                      <a:lnTo>
                        <a:pt x="418" y="536"/>
                      </a:lnTo>
                      <a:lnTo>
                        <a:pt x="403" y="539"/>
                      </a:lnTo>
                      <a:lnTo>
                        <a:pt x="386" y="542"/>
                      </a:lnTo>
                      <a:lnTo>
                        <a:pt x="370" y="544"/>
                      </a:lnTo>
                      <a:lnTo>
                        <a:pt x="352" y="545"/>
                      </a:lnTo>
                      <a:lnTo>
                        <a:pt x="335" y="545"/>
                      </a:lnTo>
                      <a:lnTo>
                        <a:pt x="323" y="545"/>
                      </a:lnTo>
                      <a:lnTo>
                        <a:pt x="310" y="544"/>
                      </a:lnTo>
                      <a:lnTo>
                        <a:pt x="298" y="543"/>
                      </a:lnTo>
                      <a:lnTo>
                        <a:pt x="287" y="541"/>
                      </a:lnTo>
                      <a:lnTo>
                        <a:pt x="275" y="539"/>
                      </a:lnTo>
                      <a:lnTo>
                        <a:pt x="265" y="537"/>
                      </a:lnTo>
                      <a:lnTo>
                        <a:pt x="254" y="534"/>
                      </a:lnTo>
                      <a:lnTo>
                        <a:pt x="243" y="530"/>
                      </a:lnTo>
                      <a:lnTo>
                        <a:pt x="234" y="526"/>
                      </a:lnTo>
                      <a:lnTo>
                        <a:pt x="225" y="522"/>
                      </a:lnTo>
                      <a:lnTo>
                        <a:pt x="216" y="516"/>
                      </a:lnTo>
                      <a:lnTo>
                        <a:pt x="207" y="511"/>
                      </a:lnTo>
                      <a:lnTo>
                        <a:pt x="198" y="505"/>
                      </a:lnTo>
                      <a:lnTo>
                        <a:pt x="191" y="499"/>
                      </a:lnTo>
                      <a:lnTo>
                        <a:pt x="183" y="492"/>
                      </a:lnTo>
                      <a:lnTo>
                        <a:pt x="177" y="486"/>
                      </a:lnTo>
                      <a:lnTo>
                        <a:pt x="169" y="477"/>
                      </a:lnTo>
                      <a:lnTo>
                        <a:pt x="163" y="470"/>
                      </a:lnTo>
                      <a:lnTo>
                        <a:pt x="157" y="462"/>
                      </a:lnTo>
                      <a:lnTo>
                        <a:pt x="152" y="453"/>
                      </a:lnTo>
                      <a:lnTo>
                        <a:pt x="147" y="443"/>
                      </a:lnTo>
                      <a:lnTo>
                        <a:pt x="142" y="434"/>
                      </a:lnTo>
                      <a:lnTo>
                        <a:pt x="138" y="425"/>
                      </a:lnTo>
                      <a:lnTo>
                        <a:pt x="134" y="415"/>
                      </a:lnTo>
                      <a:lnTo>
                        <a:pt x="127" y="393"/>
                      </a:lnTo>
                      <a:lnTo>
                        <a:pt x="123" y="371"/>
                      </a:lnTo>
                      <a:lnTo>
                        <a:pt x="120" y="347"/>
                      </a:lnTo>
                      <a:lnTo>
                        <a:pt x="119" y="322"/>
                      </a:lnTo>
                      <a:lnTo>
                        <a:pt x="119" y="309"/>
                      </a:lnTo>
                      <a:lnTo>
                        <a:pt x="120" y="295"/>
                      </a:lnTo>
                      <a:lnTo>
                        <a:pt x="122" y="282"/>
                      </a:lnTo>
                      <a:lnTo>
                        <a:pt x="123" y="270"/>
                      </a:lnTo>
                      <a:lnTo>
                        <a:pt x="125" y="257"/>
                      </a:lnTo>
                      <a:lnTo>
                        <a:pt x="128" y="246"/>
                      </a:lnTo>
                      <a:lnTo>
                        <a:pt x="131" y="235"/>
                      </a:lnTo>
                      <a:lnTo>
                        <a:pt x="136" y="223"/>
                      </a:lnTo>
                      <a:lnTo>
                        <a:pt x="140" y="213"/>
                      </a:lnTo>
                      <a:lnTo>
                        <a:pt x="145" y="203"/>
                      </a:lnTo>
                      <a:lnTo>
                        <a:pt x="149" y="193"/>
                      </a:lnTo>
                      <a:lnTo>
                        <a:pt x="155" y="184"/>
                      </a:lnTo>
                      <a:lnTo>
                        <a:pt x="160" y="176"/>
                      </a:lnTo>
                      <a:lnTo>
                        <a:pt x="167" y="168"/>
                      </a:lnTo>
                      <a:lnTo>
                        <a:pt x="174" y="159"/>
                      </a:lnTo>
                      <a:lnTo>
                        <a:pt x="181" y="152"/>
                      </a:lnTo>
                      <a:lnTo>
                        <a:pt x="188" y="145"/>
                      </a:lnTo>
                      <a:lnTo>
                        <a:pt x="196" y="139"/>
                      </a:lnTo>
                      <a:lnTo>
                        <a:pt x="204" y="133"/>
                      </a:lnTo>
                      <a:lnTo>
                        <a:pt x="213" y="127"/>
                      </a:lnTo>
                      <a:lnTo>
                        <a:pt x="221" y="121"/>
                      </a:lnTo>
                      <a:lnTo>
                        <a:pt x="230" y="117"/>
                      </a:lnTo>
                      <a:lnTo>
                        <a:pt x="239" y="112"/>
                      </a:lnTo>
                      <a:lnTo>
                        <a:pt x="250" y="109"/>
                      </a:lnTo>
                      <a:lnTo>
                        <a:pt x="270" y="102"/>
                      </a:lnTo>
                      <a:lnTo>
                        <a:pt x="291" y="98"/>
                      </a:lnTo>
                      <a:lnTo>
                        <a:pt x="313" y="95"/>
                      </a:lnTo>
                      <a:lnTo>
                        <a:pt x="337" y="94"/>
                      </a:lnTo>
                      <a:lnTo>
                        <a:pt x="355" y="95"/>
                      </a:lnTo>
                      <a:lnTo>
                        <a:pt x="373" y="96"/>
                      </a:lnTo>
                      <a:lnTo>
                        <a:pt x="389" y="98"/>
                      </a:lnTo>
                      <a:lnTo>
                        <a:pt x="405" y="101"/>
                      </a:lnTo>
                      <a:lnTo>
                        <a:pt x="420" y="105"/>
                      </a:lnTo>
                      <a:lnTo>
                        <a:pt x="434" y="109"/>
                      </a:lnTo>
                      <a:lnTo>
                        <a:pt x="446" y="113"/>
                      </a:lnTo>
                      <a:lnTo>
                        <a:pt x="457" y="118"/>
                      </a:lnTo>
                      <a:lnTo>
                        <a:pt x="482" y="28"/>
                      </a:lnTo>
                      <a:lnTo>
                        <a:pt x="473" y="24"/>
                      </a:lnTo>
                      <a:lnTo>
                        <a:pt x="459" y="19"/>
                      </a:lnTo>
                      <a:lnTo>
                        <a:pt x="444" y="13"/>
                      </a:lnTo>
                      <a:lnTo>
                        <a:pt x="426" y="9"/>
                      </a:lnTo>
                      <a:lnTo>
                        <a:pt x="406" y="6"/>
                      </a:lnTo>
                      <a:lnTo>
                        <a:pt x="383" y="3"/>
                      </a:lnTo>
                      <a:lnTo>
                        <a:pt x="359" y="1"/>
                      </a:lnTo>
                      <a:lnTo>
                        <a:pt x="332" y="0"/>
                      </a:lnTo>
                      <a:lnTo>
                        <a:pt x="314" y="1"/>
                      </a:lnTo>
                      <a:lnTo>
                        <a:pt x="297" y="2"/>
                      </a:lnTo>
                      <a:lnTo>
                        <a:pt x="280" y="4"/>
                      </a:lnTo>
                      <a:lnTo>
                        <a:pt x="263" y="6"/>
                      </a:lnTo>
                      <a:lnTo>
                        <a:pt x="247" y="9"/>
                      </a:lnTo>
                      <a:lnTo>
                        <a:pt x="231" y="13"/>
                      </a:lnTo>
                      <a:lnTo>
                        <a:pt x="216" y="17"/>
                      </a:lnTo>
                      <a:lnTo>
                        <a:pt x="200" y="23"/>
                      </a:lnTo>
                      <a:lnTo>
                        <a:pt x="185" y="29"/>
                      </a:lnTo>
                      <a:lnTo>
                        <a:pt x="172" y="35"/>
                      </a:lnTo>
                      <a:lnTo>
                        <a:pt x="157" y="42"/>
                      </a:lnTo>
                      <a:lnTo>
                        <a:pt x="144" y="50"/>
                      </a:lnTo>
                      <a:lnTo>
                        <a:pt x="130" y="59"/>
                      </a:lnTo>
                      <a:lnTo>
                        <a:pt x="118" y="68"/>
                      </a:lnTo>
                      <a:lnTo>
                        <a:pt x="107" y="77"/>
                      </a:lnTo>
                      <a:lnTo>
                        <a:pt x="94" y="87"/>
                      </a:lnTo>
                      <a:lnTo>
                        <a:pt x="84" y="99"/>
                      </a:lnTo>
                      <a:lnTo>
                        <a:pt x="74" y="110"/>
                      </a:lnTo>
                      <a:lnTo>
                        <a:pt x="65" y="122"/>
                      </a:lnTo>
                      <a:lnTo>
                        <a:pt x="55" y="135"/>
                      </a:lnTo>
                      <a:lnTo>
                        <a:pt x="47" y="148"/>
                      </a:lnTo>
                      <a:lnTo>
                        <a:pt x="39" y="162"/>
                      </a:lnTo>
                      <a:lnTo>
                        <a:pt x="32" y="176"/>
                      </a:lnTo>
                      <a:lnTo>
                        <a:pt x="26" y="190"/>
                      </a:lnTo>
                      <a:lnTo>
                        <a:pt x="19" y="206"/>
                      </a:lnTo>
                      <a:lnTo>
                        <a:pt x="14" y="222"/>
                      </a:lnTo>
                      <a:lnTo>
                        <a:pt x="10" y="239"/>
                      </a:lnTo>
                      <a:lnTo>
                        <a:pt x="6" y="255"/>
                      </a:lnTo>
                      <a:lnTo>
                        <a:pt x="4" y="273"/>
                      </a:lnTo>
                      <a:lnTo>
                        <a:pt x="2" y="290"/>
                      </a:lnTo>
                      <a:lnTo>
                        <a:pt x="1" y="309"/>
                      </a:lnTo>
                      <a:lnTo>
                        <a:pt x="0" y="328"/>
                      </a:lnTo>
                      <a:lnTo>
                        <a:pt x="1" y="346"/>
                      </a:lnTo>
                      <a:lnTo>
                        <a:pt x="2" y="362"/>
                      </a:lnTo>
                      <a:lnTo>
                        <a:pt x="3" y="380"/>
                      </a:lnTo>
                      <a:lnTo>
                        <a:pt x="6" y="395"/>
                      </a:lnTo>
                      <a:lnTo>
                        <a:pt x="9" y="412"/>
                      </a:lnTo>
                      <a:lnTo>
                        <a:pt x="12" y="427"/>
                      </a:lnTo>
                      <a:lnTo>
                        <a:pt x="16" y="441"/>
                      </a:lnTo>
                      <a:lnTo>
                        <a:pt x="22" y="457"/>
                      </a:lnTo>
                      <a:lnTo>
                        <a:pt x="28" y="470"/>
                      </a:lnTo>
                      <a:lnTo>
                        <a:pt x="34" y="484"/>
                      </a:lnTo>
                      <a:lnTo>
                        <a:pt x="41" y="497"/>
                      </a:lnTo>
                      <a:lnTo>
                        <a:pt x="48" y="509"/>
                      </a:lnTo>
                      <a:lnTo>
                        <a:pt x="56" y="522"/>
                      </a:lnTo>
                      <a:lnTo>
                        <a:pt x="66" y="534"/>
                      </a:lnTo>
                      <a:lnTo>
                        <a:pt x="75" y="544"/>
                      </a:lnTo>
                      <a:lnTo>
                        <a:pt x="84" y="555"/>
                      </a:lnTo>
                      <a:lnTo>
                        <a:pt x="95" y="565"/>
                      </a:lnTo>
                      <a:lnTo>
                        <a:pt x="106" y="574"/>
                      </a:lnTo>
                      <a:lnTo>
                        <a:pt x="118" y="583"/>
                      </a:lnTo>
                      <a:lnTo>
                        <a:pt x="130" y="592"/>
                      </a:lnTo>
                      <a:lnTo>
                        <a:pt x="143" y="599"/>
                      </a:lnTo>
                      <a:lnTo>
                        <a:pt x="156" y="606"/>
                      </a:lnTo>
                      <a:lnTo>
                        <a:pt x="169" y="612"/>
                      </a:lnTo>
                      <a:lnTo>
                        <a:pt x="184" y="618"/>
                      </a:lnTo>
                      <a:lnTo>
                        <a:pt x="199" y="623"/>
                      </a:lnTo>
                      <a:lnTo>
                        <a:pt x="215" y="628"/>
                      </a:lnTo>
                      <a:lnTo>
                        <a:pt x="230" y="632"/>
                      </a:lnTo>
                      <a:lnTo>
                        <a:pt x="247" y="635"/>
                      </a:lnTo>
                      <a:lnTo>
                        <a:pt x="263" y="637"/>
                      </a:lnTo>
                      <a:lnTo>
                        <a:pt x="280" y="639"/>
                      </a:lnTo>
                      <a:lnTo>
                        <a:pt x="298" y="640"/>
                      </a:lnTo>
                      <a:lnTo>
                        <a:pt x="316" y="641"/>
                      </a:lnTo>
                      <a:lnTo>
                        <a:pt x="344" y="640"/>
                      </a:lnTo>
                      <a:lnTo>
                        <a:pt x="370" y="638"/>
                      </a:lnTo>
                      <a:lnTo>
                        <a:pt x="393" y="635"/>
                      </a:lnTo>
                      <a:lnTo>
                        <a:pt x="415" y="632"/>
                      </a:lnTo>
                      <a:lnTo>
                        <a:pt x="435" y="628"/>
                      </a:lnTo>
                      <a:lnTo>
                        <a:pt x="451" y="622"/>
                      </a:lnTo>
                      <a:lnTo>
                        <a:pt x="465" y="617"/>
                      </a:lnTo>
                      <a:lnTo>
                        <a:pt x="478" y="612"/>
                      </a:lnTo>
                      <a:lnTo>
                        <a:pt x="458" y="523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54"/>
                  <a:endParaRPr lang="en-US" sz="2400" dirty="0">
                    <a:solidFill>
                      <a:prstClr val="white"/>
                    </a:solidFill>
                    <a:latin typeface="Calibri" panose="020F0502020204030204" pitchFamily="34" charset="0"/>
                  </a:endParaRPr>
                </a:p>
              </p:txBody>
            </p:sp>
          </p:grpSp>
          <p:sp>
            <p:nvSpPr>
              <p:cNvPr id="95" name="Freeform 94"/>
              <p:cNvSpPr>
                <a:spLocks noEditPoints="1"/>
              </p:cNvSpPr>
              <p:nvPr userDrawn="1"/>
            </p:nvSpPr>
            <p:spPr bwMode="auto">
              <a:xfrm>
                <a:off x="283754" y="246870"/>
                <a:ext cx="363379" cy="90524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914354"/>
                <a:endParaRPr lang="en-US" sz="2400" dirty="0">
                  <a:solidFill>
                    <a:prstClr val="white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sp>
        <p:nvSpPr>
          <p:cNvPr id="109" name="Title 1"/>
          <p:cNvSpPr txBox="1">
            <a:spLocks/>
          </p:cNvSpPr>
          <p:nvPr/>
        </p:nvSpPr>
        <p:spPr>
          <a:xfrm>
            <a:off x="0" y="-29728"/>
            <a:ext cx="12192000" cy="516189"/>
          </a:xfrm>
          <a:prstGeom prst="rect">
            <a:avLst/>
          </a:prstGeom>
          <a:solidFill>
            <a:srgbClr val="0063BE"/>
          </a:solidFill>
        </p:spPr>
        <p:txBody>
          <a:bodyPr vert="horz" wrap="square" lIns="91440" tIns="45720" rIns="91440" bIns="45720" rtlCol="0" anchor="ctr">
            <a:normAutofit lnSpcReduction="10000"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220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GB" sz="2933" dirty="0"/>
              <a:t>Proof of Concept – Azure Disconnected- on going  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71662" y="5138764"/>
            <a:ext cx="5693030" cy="112517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  <p:sp>
        <p:nvSpPr>
          <p:cNvPr id="74" name="Rectangle 73"/>
          <p:cNvSpPr/>
          <p:nvPr/>
        </p:nvSpPr>
        <p:spPr>
          <a:xfrm>
            <a:off x="217239" y="3282955"/>
            <a:ext cx="5547456" cy="12029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  <p:grpSp>
        <p:nvGrpSpPr>
          <p:cNvPr id="76" name="Group 75"/>
          <p:cNvGrpSpPr/>
          <p:nvPr/>
        </p:nvGrpSpPr>
        <p:grpSpPr>
          <a:xfrm>
            <a:off x="2392564" y="3662611"/>
            <a:ext cx="1484311" cy="677011"/>
            <a:chOff x="2797791" y="5431809"/>
            <a:chExt cx="1555846" cy="57320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81" name="Rounded Rectangle 80"/>
            <p:cNvSpPr/>
            <p:nvPr/>
          </p:nvSpPr>
          <p:spPr>
            <a:xfrm>
              <a:off x="2797791" y="5431809"/>
              <a:ext cx="1555846" cy="573206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6" name="Hexagon 85"/>
            <p:cNvSpPr/>
            <p:nvPr/>
          </p:nvSpPr>
          <p:spPr>
            <a:xfrm>
              <a:off x="2797791" y="5479576"/>
              <a:ext cx="545910" cy="477671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474839" y="5532459"/>
              <a:ext cx="866634" cy="31270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CBS</a:t>
              </a: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663064" y="3669447"/>
            <a:ext cx="1484312" cy="677010"/>
            <a:chOff x="3029807" y="5431809"/>
            <a:chExt cx="1555846" cy="57320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99" name="Rounded Rectangle 98"/>
            <p:cNvSpPr/>
            <p:nvPr/>
          </p:nvSpPr>
          <p:spPr>
            <a:xfrm>
              <a:off x="3029807" y="5431809"/>
              <a:ext cx="1555846" cy="573206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0" name="Hexagon 99"/>
            <p:cNvSpPr/>
            <p:nvPr/>
          </p:nvSpPr>
          <p:spPr>
            <a:xfrm>
              <a:off x="3058801" y="5454551"/>
              <a:ext cx="545910" cy="477671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692134" y="5540487"/>
              <a:ext cx="866634" cy="31270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OCIS</a:t>
              </a: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4143785" y="3702433"/>
            <a:ext cx="1484312" cy="677010"/>
            <a:chOff x="2797791" y="5431809"/>
            <a:chExt cx="1555846" cy="57320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03" name="Rounded Rectangle 102"/>
            <p:cNvSpPr/>
            <p:nvPr/>
          </p:nvSpPr>
          <p:spPr>
            <a:xfrm>
              <a:off x="2797791" y="5431809"/>
              <a:ext cx="1555846" cy="573206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4" name="Hexagon 103"/>
            <p:cNvSpPr/>
            <p:nvPr/>
          </p:nvSpPr>
          <p:spPr>
            <a:xfrm>
              <a:off x="2797791" y="5479576"/>
              <a:ext cx="545910" cy="477671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487003" y="5534166"/>
              <a:ext cx="866634" cy="31270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CARD</a:t>
              </a:r>
            </a:p>
          </p:txBody>
        </p:sp>
      </p:grpSp>
      <p:sp>
        <p:nvSpPr>
          <p:cNvPr id="106" name="Rounded Rectangle 105"/>
          <p:cNvSpPr/>
          <p:nvPr/>
        </p:nvSpPr>
        <p:spPr>
          <a:xfrm>
            <a:off x="957817" y="2350860"/>
            <a:ext cx="2304256" cy="6209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33" b="1" dirty="0">
                <a:solidFill>
                  <a:schemeClr val="tx1"/>
                </a:solidFill>
              </a:rPr>
              <a:t>AZURE API Gateway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381" y="5164595"/>
            <a:ext cx="689068" cy="824332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909" y="5164595"/>
            <a:ext cx="700625" cy="838157"/>
          </a:xfrm>
          <a:prstGeom prst="rect">
            <a:avLst/>
          </a:prstGeom>
        </p:spPr>
      </p:pic>
      <p:cxnSp>
        <p:nvCxnSpPr>
          <p:cNvPr id="110" name="Straight Arrow Connector 109"/>
          <p:cNvCxnSpPr>
            <a:stCxn id="99" idx="2"/>
            <a:endCxn id="99" idx="2"/>
          </p:cNvCxnSpPr>
          <p:nvPr/>
        </p:nvCxnSpPr>
        <p:spPr>
          <a:xfrm>
            <a:off x="1405220" y="4346461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cxnSpLocks/>
          </p:cNvCxnSpPr>
          <p:nvPr/>
        </p:nvCxnSpPr>
        <p:spPr>
          <a:xfrm>
            <a:off x="1445337" y="4485943"/>
            <a:ext cx="0" cy="6393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cxnSpLocks/>
          </p:cNvCxnSpPr>
          <p:nvPr/>
        </p:nvCxnSpPr>
        <p:spPr>
          <a:xfrm>
            <a:off x="4561769" y="4485943"/>
            <a:ext cx="0" cy="6786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cxnSpLocks/>
          </p:cNvCxnSpPr>
          <p:nvPr/>
        </p:nvCxnSpPr>
        <p:spPr>
          <a:xfrm>
            <a:off x="2848802" y="4485943"/>
            <a:ext cx="0" cy="6322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cxnSpLocks/>
          </p:cNvCxnSpPr>
          <p:nvPr/>
        </p:nvCxnSpPr>
        <p:spPr>
          <a:xfrm>
            <a:off x="2303063" y="2971844"/>
            <a:ext cx="0" cy="3111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ounded Rectangle 114"/>
          <p:cNvSpPr/>
          <p:nvPr/>
        </p:nvSpPr>
        <p:spPr>
          <a:xfrm>
            <a:off x="4296890" y="2029649"/>
            <a:ext cx="2790967" cy="116278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  <p:cxnSp>
        <p:nvCxnSpPr>
          <p:cNvPr id="116" name="Straight Arrow Connector 115"/>
          <p:cNvCxnSpPr>
            <a:stCxn id="106" idx="3"/>
          </p:cNvCxnSpPr>
          <p:nvPr/>
        </p:nvCxnSpPr>
        <p:spPr>
          <a:xfrm>
            <a:off x="3262073" y="2661352"/>
            <a:ext cx="960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Graphic 33" descr="Male profile">
            <a:extLst>
              <a:ext uri="{FF2B5EF4-FFF2-40B4-BE49-F238E27FC236}">
                <a16:creationId xmlns:a16="http://schemas.microsoft.com/office/drawing/2014/main" id="{263243FE-077C-4251-B85D-AE6F458447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53111" y="981366"/>
            <a:ext cx="800703" cy="910815"/>
          </a:xfrm>
          <a:prstGeom prst="rect">
            <a:avLst/>
          </a:prstGeom>
        </p:spPr>
      </p:pic>
      <p:cxnSp>
        <p:nvCxnSpPr>
          <p:cNvPr id="121" name="Straight Arrow Connector 120"/>
          <p:cNvCxnSpPr/>
          <p:nvPr/>
        </p:nvCxnSpPr>
        <p:spPr>
          <a:xfrm>
            <a:off x="1992632" y="1725153"/>
            <a:ext cx="0" cy="6338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5036144" y="2100321"/>
            <a:ext cx="2051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Orchestrated Business  Service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4382925" y="2761033"/>
            <a:ext cx="2156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Composer Service</a:t>
            </a:r>
          </a:p>
        </p:txBody>
      </p:sp>
      <p:sp>
        <p:nvSpPr>
          <p:cNvPr id="124" name="Oval 123"/>
          <p:cNvSpPr/>
          <p:nvPr/>
        </p:nvSpPr>
        <p:spPr>
          <a:xfrm>
            <a:off x="1992631" y="1933693"/>
            <a:ext cx="300540" cy="281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1</a:t>
            </a:r>
          </a:p>
        </p:txBody>
      </p:sp>
      <p:sp>
        <p:nvSpPr>
          <p:cNvPr id="125" name="Oval 124"/>
          <p:cNvSpPr/>
          <p:nvPr/>
        </p:nvSpPr>
        <p:spPr>
          <a:xfrm>
            <a:off x="6714370" y="2124579"/>
            <a:ext cx="318468" cy="284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3</a:t>
            </a:r>
          </a:p>
        </p:txBody>
      </p:sp>
      <p:sp>
        <p:nvSpPr>
          <p:cNvPr id="126" name="Oval 125"/>
          <p:cNvSpPr/>
          <p:nvPr/>
        </p:nvSpPr>
        <p:spPr>
          <a:xfrm>
            <a:off x="2848802" y="2401584"/>
            <a:ext cx="318468" cy="284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2</a:t>
            </a:r>
          </a:p>
        </p:txBody>
      </p:sp>
      <p:sp>
        <p:nvSpPr>
          <p:cNvPr id="136" name="Oval 135"/>
          <p:cNvSpPr/>
          <p:nvPr/>
        </p:nvSpPr>
        <p:spPr>
          <a:xfrm>
            <a:off x="5215847" y="3338637"/>
            <a:ext cx="338375" cy="307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4</a:t>
            </a:r>
          </a:p>
        </p:txBody>
      </p:sp>
      <p:pic>
        <p:nvPicPr>
          <p:cNvPr id="141" name="Picture 14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367" y="5298497"/>
            <a:ext cx="493228" cy="345260"/>
          </a:xfrm>
          <a:prstGeom prst="rect">
            <a:avLst/>
          </a:prstGeom>
        </p:spPr>
      </p:pic>
      <p:sp>
        <p:nvSpPr>
          <p:cNvPr id="161" name="TextBox 160"/>
          <p:cNvSpPr txBox="1"/>
          <p:nvPr/>
        </p:nvSpPr>
        <p:spPr>
          <a:xfrm>
            <a:off x="36231" y="5896711"/>
            <a:ext cx="258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AZURE Cosmo DB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685805" y="3210512"/>
            <a:ext cx="3875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AZURE Function</a:t>
            </a:r>
          </a:p>
        </p:txBody>
      </p:sp>
      <p:pic>
        <p:nvPicPr>
          <p:cNvPr id="176" name="Picture 17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0506" y="3392181"/>
            <a:ext cx="347047" cy="326848"/>
          </a:xfrm>
          <a:prstGeom prst="rect">
            <a:avLst/>
          </a:prstGeom>
        </p:spPr>
      </p:pic>
      <p:pic>
        <p:nvPicPr>
          <p:cNvPr id="177" name="Picture 17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82924" y="2124579"/>
            <a:ext cx="578883" cy="496965"/>
          </a:xfrm>
          <a:prstGeom prst="rect">
            <a:avLst/>
          </a:prstGeom>
        </p:spPr>
      </p:pic>
      <p:pic>
        <p:nvPicPr>
          <p:cNvPr id="180" name="Picture 17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91111" y="1185439"/>
            <a:ext cx="762000" cy="495300"/>
          </a:xfrm>
          <a:prstGeom prst="rect">
            <a:avLst/>
          </a:prstGeom>
        </p:spPr>
      </p:pic>
      <p:sp>
        <p:nvSpPr>
          <p:cNvPr id="188" name="TextBox 187"/>
          <p:cNvSpPr txBox="1"/>
          <p:nvPr/>
        </p:nvSpPr>
        <p:spPr>
          <a:xfrm>
            <a:off x="7826188" y="1430851"/>
            <a:ext cx="43550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Wingdings" panose="05000000000000000000" pitchFamily="2" charset="2"/>
              <a:buChar char="§"/>
            </a:pPr>
            <a:r>
              <a:rPr lang="en-GB" sz="1600" dirty="0"/>
              <a:t>AIM is to develop 3 micro service each dealing with OICS, CBS and Card system  as Rest Service</a:t>
            </a:r>
          </a:p>
          <a:p>
            <a:pPr marL="380990" indent="-380990">
              <a:buFont typeface="Wingdings" panose="05000000000000000000" pitchFamily="2" charset="2"/>
              <a:buChar char="§"/>
            </a:pPr>
            <a:r>
              <a:rPr lang="en-GB" sz="1600" dirty="0"/>
              <a:t>Orchestrated service : using Logic app and expose with API Gateway</a:t>
            </a:r>
          </a:p>
          <a:p>
            <a:pPr marL="380990" indent="-380990">
              <a:buFont typeface="Wingdings" panose="05000000000000000000" pitchFamily="2" charset="2"/>
              <a:buChar char="§"/>
            </a:pPr>
            <a:endParaRPr lang="en-GB" sz="1600" dirty="0"/>
          </a:p>
          <a:p>
            <a:pPr marL="380990" indent="-380990">
              <a:buFont typeface="Wingdings" panose="05000000000000000000" pitchFamily="2" charset="2"/>
              <a:buChar char="§"/>
            </a:pPr>
            <a:r>
              <a:rPr lang="en-GB" sz="1600" dirty="0"/>
              <a:t>Azure API gateway.</a:t>
            </a:r>
          </a:p>
          <a:p>
            <a:pPr marL="380990" indent="-380990">
              <a:buFont typeface="Wingdings" panose="05000000000000000000" pitchFamily="2" charset="2"/>
              <a:buChar char="§"/>
            </a:pPr>
            <a:endParaRPr lang="en-GB" sz="1600" dirty="0"/>
          </a:p>
          <a:p>
            <a:pPr marL="380990" indent="-380990">
              <a:buFont typeface="Wingdings" panose="05000000000000000000" pitchFamily="2" charset="2"/>
              <a:buChar char="§"/>
            </a:pPr>
            <a:r>
              <a:rPr lang="en-GB" sz="1600" dirty="0"/>
              <a:t>DB combination of Cosmo DB and SQL</a:t>
            </a:r>
          </a:p>
          <a:p>
            <a:pPr marL="380990" indent="-380990">
              <a:buFont typeface="Wingdings" panose="05000000000000000000" pitchFamily="2" charset="2"/>
              <a:buChar char="§"/>
            </a:pPr>
            <a:endParaRPr lang="en-GB" sz="1600" dirty="0"/>
          </a:p>
          <a:p>
            <a:r>
              <a:rPr lang="en-GB" sz="1600" dirty="0"/>
              <a:t>Future Scope-</a:t>
            </a:r>
          </a:p>
          <a:p>
            <a:endParaRPr lang="en-GB" sz="1600" dirty="0"/>
          </a:p>
          <a:p>
            <a:pPr marL="380990" indent="-380990">
              <a:buFont typeface="Wingdings" panose="05000000000000000000" pitchFamily="2" charset="2"/>
              <a:buChar char="§"/>
            </a:pPr>
            <a:r>
              <a:rPr lang="en-GB" sz="1600" dirty="0"/>
              <a:t> Deployment to Azure k8s engine.(Blue green deployment )</a:t>
            </a:r>
          </a:p>
          <a:p>
            <a:pPr marL="380990" indent="-380990">
              <a:buFont typeface="Wingdings" panose="05000000000000000000" pitchFamily="2" charset="2"/>
              <a:buChar char="§"/>
            </a:pPr>
            <a:r>
              <a:rPr lang="en-GB" sz="1600" dirty="0"/>
              <a:t>Logging and monitoring of Micro service.</a:t>
            </a:r>
          </a:p>
          <a:p>
            <a:pPr marL="380990" indent="-380990">
              <a:buFont typeface="Wingdings" panose="05000000000000000000" pitchFamily="2" charset="2"/>
              <a:buChar char="§"/>
            </a:pPr>
            <a:r>
              <a:rPr lang="en-GB" sz="1600" dirty="0"/>
              <a:t>Orchestration MS using Open source technology (Spring integration)</a:t>
            </a:r>
          </a:p>
          <a:p>
            <a:pPr marL="380990" indent="-380990">
              <a:buFont typeface="Wingdings" panose="05000000000000000000" pitchFamily="2" charset="2"/>
              <a:buChar char="§"/>
            </a:pPr>
            <a:r>
              <a:rPr lang="en-GB" sz="1600" dirty="0"/>
              <a:t>Event driven MS to update </a:t>
            </a:r>
            <a:r>
              <a:rPr lang="en-GB" sz="1600" dirty="0" err="1"/>
              <a:t>informationzzxz</a:t>
            </a:r>
            <a:endParaRPr lang="en-GB" sz="1600" dirty="0"/>
          </a:p>
        </p:txBody>
      </p:sp>
      <p:sp>
        <p:nvSpPr>
          <p:cNvPr id="189" name="Oval 188"/>
          <p:cNvSpPr/>
          <p:nvPr/>
        </p:nvSpPr>
        <p:spPr>
          <a:xfrm>
            <a:off x="7666202" y="1463748"/>
            <a:ext cx="318468" cy="284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1</a:t>
            </a:r>
          </a:p>
        </p:txBody>
      </p:sp>
      <p:sp>
        <p:nvSpPr>
          <p:cNvPr id="190" name="Oval 189"/>
          <p:cNvSpPr/>
          <p:nvPr/>
        </p:nvSpPr>
        <p:spPr>
          <a:xfrm>
            <a:off x="7626962" y="2208436"/>
            <a:ext cx="318468" cy="284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2</a:t>
            </a:r>
          </a:p>
        </p:txBody>
      </p:sp>
      <p:sp>
        <p:nvSpPr>
          <p:cNvPr id="191" name="Oval 190"/>
          <p:cNvSpPr/>
          <p:nvPr/>
        </p:nvSpPr>
        <p:spPr>
          <a:xfrm>
            <a:off x="7658165" y="2916739"/>
            <a:ext cx="318468" cy="284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3</a:t>
            </a:r>
          </a:p>
        </p:txBody>
      </p:sp>
      <p:sp>
        <p:nvSpPr>
          <p:cNvPr id="192" name="Oval 191"/>
          <p:cNvSpPr/>
          <p:nvPr/>
        </p:nvSpPr>
        <p:spPr>
          <a:xfrm>
            <a:off x="7684855" y="3415696"/>
            <a:ext cx="319567" cy="3460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4</a:t>
            </a:r>
          </a:p>
        </p:txBody>
      </p:sp>
      <p:sp>
        <p:nvSpPr>
          <p:cNvPr id="193" name="Oval 192"/>
          <p:cNvSpPr/>
          <p:nvPr/>
        </p:nvSpPr>
        <p:spPr>
          <a:xfrm>
            <a:off x="7670927" y="4362449"/>
            <a:ext cx="318468" cy="284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5</a:t>
            </a:r>
          </a:p>
        </p:txBody>
      </p:sp>
      <p:sp>
        <p:nvSpPr>
          <p:cNvPr id="194" name="Oval 193"/>
          <p:cNvSpPr/>
          <p:nvPr/>
        </p:nvSpPr>
        <p:spPr>
          <a:xfrm>
            <a:off x="7685954" y="4840413"/>
            <a:ext cx="318468" cy="284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6</a:t>
            </a:r>
          </a:p>
        </p:txBody>
      </p:sp>
      <p:sp>
        <p:nvSpPr>
          <p:cNvPr id="195" name="Oval 194"/>
          <p:cNvSpPr/>
          <p:nvPr/>
        </p:nvSpPr>
        <p:spPr>
          <a:xfrm>
            <a:off x="7693246" y="5184195"/>
            <a:ext cx="319567" cy="3460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7</a:t>
            </a:r>
          </a:p>
        </p:txBody>
      </p:sp>
      <p:sp>
        <p:nvSpPr>
          <p:cNvPr id="196" name="Oval 195"/>
          <p:cNvSpPr/>
          <p:nvPr/>
        </p:nvSpPr>
        <p:spPr>
          <a:xfrm>
            <a:off x="7682159" y="5623018"/>
            <a:ext cx="319567" cy="3460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8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9EBDF563-726B-498B-AD62-211600916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305" y="5184195"/>
            <a:ext cx="689068" cy="824332"/>
          </a:xfrm>
          <a:prstGeom prst="rect">
            <a:avLst/>
          </a:prstGeom>
        </p:spPr>
      </p:pic>
      <p:sp>
        <p:nvSpPr>
          <p:cNvPr id="61" name="Rounded Rectangle 105">
            <a:extLst>
              <a:ext uri="{FF2B5EF4-FFF2-40B4-BE49-F238E27FC236}">
                <a16:creationId xmlns:a16="http://schemas.microsoft.com/office/drawing/2014/main" id="{3364BB57-3059-4368-A566-95D2D80758D2}"/>
              </a:ext>
            </a:extLst>
          </p:cNvPr>
          <p:cNvSpPr/>
          <p:nvPr/>
        </p:nvSpPr>
        <p:spPr>
          <a:xfrm>
            <a:off x="5873285" y="3629807"/>
            <a:ext cx="1621157" cy="6209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33" b="1" dirty="0">
                <a:solidFill>
                  <a:schemeClr val="tx1"/>
                </a:solidFill>
              </a:rPr>
              <a:t>AZURE </a:t>
            </a:r>
          </a:p>
          <a:p>
            <a:pPr algn="ctr"/>
            <a:r>
              <a:rPr lang="en-GB" sz="1333" b="1" dirty="0">
                <a:solidFill>
                  <a:schemeClr val="tx1"/>
                </a:solidFill>
              </a:rPr>
              <a:t>API Gateway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C996426-FED4-4623-B6FF-899346271A24}"/>
              </a:ext>
            </a:extLst>
          </p:cNvPr>
          <p:cNvCxnSpPr>
            <a:cxnSpLocks/>
          </p:cNvCxnSpPr>
          <p:nvPr/>
        </p:nvCxnSpPr>
        <p:spPr>
          <a:xfrm>
            <a:off x="6553234" y="3170872"/>
            <a:ext cx="4721" cy="4589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72">
            <a:extLst>
              <a:ext uri="{FF2B5EF4-FFF2-40B4-BE49-F238E27FC236}">
                <a16:creationId xmlns:a16="http://schemas.microsoft.com/office/drawing/2014/main" id="{68FD4A41-17AE-4EBD-A62E-97A8518EF8E3}"/>
              </a:ext>
            </a:extLst>
          </p:cNvPr>
          <p:cNvSpPr/>
          <p:nvPr/>
        </p:nvSpPr>
        <p:spPr>
          <a:xfrm>
            <a:off x="6062000" y="5069041"/>
            <a:ext cx="1427304" cy="88612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Third Party API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42B375C-1B43-4509-A3FA-8E7117299941}"/>
              </a:ext>
            </a:extLst>
          </p:cNvPr>
          <p:cNvCxnSpPr>
            <a:cxnSpLocks/>
            <a:endCxn id="66" idx="0"/>
          </p:cNvCxnSpPr>
          <p:nvPr/>
        </p:nvCxnSpPr>
        <p:spPr>
          <a:xfrm flipH="1">
            <a:off x="6775652" y="4260481"/>
            <a:ext cx="5249" cy="8085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2191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13BE7A2-128C-43AA-9CE0-AD9FBC67740A}"/>
              </a:ext>
            </a:extLst>
          </p:cNvPr>
          <p:cNvGrpSpPr/>
          <p:nvPr/>
        </p:nvGrpSpPr>
        <p:grpSpPr>
          <a:xfrm>
            <a:off x="1930400" y="1613042"/>
            <a:ext cx="6203666" cy="3040845"/>
            <a:chOff x="1930400" y="1613042"/>
            <a:chExt cx="6203666" cy="304084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CC23C5D-65C4-469F-A943-47A06F0F6A3C}"/>
                </a:ext>
              </a:extLst>
            </p:cNvPr>
            <p:cNvSpPr/>
            <p:nvPr/>
          </p:nvSpPr>
          <p:spPr>
            <a:xfrm>
              <a:off x="1930400" y="1613042"/>
              <a:ext cx="6203666" cy="3040845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22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5F52E17-B040-4A1C-92A4-62A74AA07259}"/>
                </a:ext>
              </a:extLst>
            </p:cNvPr>
            <p:cNvSpPr txBox="1"/>
            <p:nvPr/>
          </p:nvSpPr>
          <p:spPr>
            <a:xfrm>
              <a:off x="1930400" y="4317238"/>
              <a:ext cx="27411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dirty="0"/>
                <a:t>Physical or Virtual machine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D1234F1-DD57-468E-B717-7E2C78400044}"/>
                </a:ext>
              </a:extLst>
            </p:cNvPr>
            <p:cNvGrpSpPr/>
            <p:nvPr/>
          </p:nvGrpSpPr>
          <p:grpSpPr>
            <a:xfrm>
              <a:off x="2087779" y="1729683"/>
              <a:ext cx="1793888" cy="2491850"/>
              <a:chOff x="4729868" y="2198093"/>
              <a:chExt cx="1793888" cy="2491850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4093F0E9-3060-4408-B5C5-3D3DB6FC780A}"/>
                  </a:ext>
                </a:extLst>
              </p:cNvPr>
              <p:cNvSpPr/>
              <p:nvPr/>
            </p:nvSpPr>
            <p:spPr>
              <a:xfrm>
                <a:off x="4729868" y="2198093"/>
                <a:ext cx="1793888" cy="2491850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22225">
                <a:solidFill>
                  <a:schemeClr val="accent2"/>
                </a:solidFill>
                <a:prstDash val="lgDashDot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 dirty="0"/>
              </a:p>
            </p:txBody>
          </p: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4CA235A6-8510-439C-872F-FB4E5E603166}"/>
                  </a:ext>
                </a:extLst>
              </p:cNvPr>
              <p:cNvGrpSpPr/>
              <p:nvPr/>
            </p:nvGrpSpPr>
            <p:grpSpPr>
              <a:xfrm>
                <a:off x="4820443" y="2285160"/>
                <a:ext cx="1606045" cy="1936373"/>
                <a:chOff x="5034661" y="2000753"/>
                <a:chExt cx="1606045" cy="2129051"/>
              </a:xfrm>
            </p:grpSpPr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F7BE62DA-115D-404E-A07A-EF956C292CC7}"/>
                    </a:ext>
                  </a:extLst>
                </p:cNvPr>
                <p:cNvSpPr/>
                <p:nvPr/>
              </p:nvSpPr>
              <p:spPr>
                <a:xfrm>
                  <a:off x="5034661" y="2000753"/>
                  <a:ext cx="1606045" cy="2129051"/>
                </a:xfrm>
                <a:prstGeom prst="rect">
                  <a:avLst/>
                </a:prstGeom>
                <a:solidFill>
                  <a:schemeClr val="bg1"/>
                </a:solidFill>
                <a:ln w="22225">
                  <a:solidFill>
                    <a:schemeClr val="accent2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 b="1" dirty="0"/>
                </a:p>
              </p:txBody>
            </p:sp>
            <p:sp>
              <p:nvSpPr>
                <p:cNvPr id="5" name="Hexagon 4">
                  <a:extLst>
                    <a:ext uri="{FF2B5EF4-FFF2-40B4-BE49-F238E27FC236}">
                      <a16:creationId xmlns:a16="http://schemas.microsoft.com/office/drawing/2014/main" id="{B657433A-D3FF-4F76-A785-1B109EAFF5C5}"/>
                    </a:ext>
                  </a:extLst>
                </p:cNvPr>
                <p:cNvSpPr/>
                <p:nvPr/>
              </p:nvSpPr>
              <p:spPr>
                <a:xfrm>
                  <a:off x="5295450" y="2190686"/>
                  <a:ext cx="1061575" cy="902416"/>
                </a:xfrm>
                <a:prstGeom prst="hexagon">
                  <a:avLst/>
                </a:prstGeom>
                <a:ln w="22225">
                  <a:solidFill>
                    <a:schemeClr val="accent2"/>
                  </a:solidFill>
                  <a:prstDash val="sysDash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200" b="1" dirty="0"/>
                    <a:t>Service instance A</a:t>
                  </a:r>
                </a:p>
              </p:txBody>
            </p:sp>
          </p:grp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B413340B-5CFE-4641-B580-1ADECC77FDB1}"/>
                  </a:ext>
                </a:extLst>
              </p:cNvPr>
              <p:cNvSpPr txBox="1"/>
              <p:nvPr/>
            </p:nvSpPr>
            <p:spPr>
              <a:xfrm>
                <a:off x="4808997" y="3929536"/>
                <a:ext cx="1628935" cy="277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b="1" dirty="0"/>
                  <a:t>Runtimes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61F674F-9F9B-4875-A0C0-D226C392B3A0}"/>
                  </a:ext>
                </a:extLst>
              </p:cNvPr>
              <p:cNvSpPr txBox="1"/>
              <p:nvPr/>
            </p:nvSpPr>
            <p:spPr>
              <a:xfrm>
                <a:off x="4797553" y="3623302"/>
                <a:ext cx="1628935" cy="27699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b="1" dirty="0"/>
                  <a:t>Webserver</a:t>
                </a: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BB243A7-3C31-4054-85A4-1BD81A9A2EBE}"/>
                  </a:ext>
                </a:extLst>
              </p:cNvPr>
              <p:cNvSpPr txBox="1"/>
              <p:nvPr/>
            </p:nvSpPr>
            <p:spPr>
              <a:xfrm>
                <a:off x="4940925" y="4358524"/>
                <a:ext cx="11550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/>
                  <a:t>Process</a:t>
                </a: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AEFA430-CC03-46DA-9F71-AC7EE416461E}"/>
                </a:ext>
              </a:extLst>
            </p:cNvPr>
            <p:cNvGrpSpPr/>
            <p:nvPr/>
          </p:nvGrpSpPr>
          <p:grpSpPr>
            <a:xfrm>
              <a:off x="4092724" y="1745396"/>
              <a:ext cx="1793888" cy="2491850"/>
              <a:chOff x="4729868" y="2198093"/>
              <a:chExt cx="1793888" cy="2491850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13E6B5F-600D-445C-94FE-BFCE8F8E7DF4}"/>
                  </a:ext>
                </a:extLst>
              </p:cNvPr>
              <p:cNvSpPr/>
              <p:nvPr/>
            </p:nvSpPr>
            <p:spPr>
              <a:xfrm>
                <a:off x="4729868" y="2198093"/>
                <a:ext cx="1793888" cy="2491850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22225">
                <a:solidFill>
                  <a:schemeClr val="accent2"/>
                </a:solidFill>
                <a:prstDash val="lgDashDot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 dirty="0"/>
              </a:p>
            </p:txBody>
          </p: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C3726D80-0C77-4382-B87E-B69063FC0867}"/>
                  </a:ext>
                </a:extLst>
              </p:cNvPr>
              <p:cNvGrpSpPr/>
              <p:nvPr/>
            </p:nvGrpSpPr>
            <p:grpSpPr>
              <a:xfrm>
                <a:off x="4820443" y="2285160"/>
                <a:ext cx="1606045" cy="1936373"/>
                <a:chOff x="5034661" y="2000753"/>
                <a:chExt cx="1606045" cy="2129051"/>
              </a:xfrm>
            </p:grpSpPr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E3AE52A9-37CC-44BE-B65D-1BA7B79D9782}"/>
                    </a:ext>
                  </a:extLst>
                </p:cNvPr>
                <p:cNvSpPr/>
                <p:nvPr/>
              </p:nvSpPr>
              <p:spPr>
                <a:xfrm>
                  <a:off x="5034661" y="2000753"/>
                  <a:ext cx="1606045" cy="2129051"/>
                </a:xfrm>
                <a:prstGeom prst="rect">
                  <a:avLst/>
                </a:prstGeom>
                <a:solidFill>
                  <a:schemeClr val="bg1"/>
                </a:solidFill>
                <a:ln w="22225">
                  <a:solidFill>
                    <a:schemeClr val="accent2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 b="1" dirty="0"/>
                </a:p>
              </p:txBody>
            </p:sp>
            <p:sp>
              <p:nvSpPr>
                <p:cNvPr id="47" name="Hexagon 46">
                  <a:extLst>
                    <a:ext uri="{FF2B5EF4-FFF2-40B4-BE49-F238E27FC236}">
                      <a16:creationId xmlns:a16="http://schemas.microsoft.com/office/drawing/2014/main" id="{E2CA0202-E216-4F3A-815D-C1AD6E3D8CD1}"/>
                    </a:ext>
                  </a:extLst>
                </p:cNvPr>
                <p:cNvSpPr/>
                <p:nvPr/>
              </p:nvSpPr>
              <p:spPr>
                <a:xfrm>
                  <a:off x="5295450" y="2190686"/>
                  <a:ext cx="1061575" cy="902416"/>
                </a:xfrm>
                <a:prstGeom prst="hexagon">
                  <a:avLst/>
                </a:prstGeom>
                <a:ln w="22225">
                  <a:solidFill>
                    <a:schemeClr val="accent2"/>
                  </a:solidFill>
                  <a:prstDash val="sysDash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200" b="1" dirty="0"/>
                    <a:t>Service instance A</a:t>
                  </a:r>
                </a:p>
              </p:txBody>
            </p:sp>
          </p:grp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2359507-0966-4676-8044-62374A73F938}"/>
                  </a:ext>
                </a:extLst>
              </p:cNvPr>
              <p:cNvSpPr txBox="1"/>
              <p:nvPr/>
            </p:nvSpPr>
            <p:spPr>
              <a:xfrm>
                <a:off x="4808997" y="3929536"/>
                <a:ext cx="1628935" cy="277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b="1" dirty="0"/>
                  <a:t>Runtimes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3037ED2-7660-4018-B1A6-3B768ABF0517}"/>
                  </a:ext>
                </a:extLst>
              </p:cNvPr>
              <p:cNvSpPr txBox="1"/>
              <p:nvPr/>
            </p:nvSpPr>
            <p:spPr>
              <a:xfrm>
                <a:off x="4797553" y="3623302"/>
                <a:ext cx="1628935" cy="27699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b="1" dirty="0"/>
                  <a:t>Webserver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393353F-7F80-4298-916E-DA786ED3439F}"/>
                  </a:ext>
                </a:extLst>
              </p:cNvPr>
              <p:cNvSpPr txBox="1"/>
              <p:nvPr/>
            </p:nvSpPr>
            <p:spPr>
              <a:xfrm>
                <a:off x="4940925" y="4358524"/>
                <a:ext cx="11550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/>
                  <a:t>Process</a:t>
                </a: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9B646AEC-51F1-4171-9436-6FFC8B110249}"/>
                </a:ext>
              </a:extLst>
            </p:cNvPr>
            <p:cNvGrpSpPr/>
            <p:nvPr/>
          </p:nvGrpSpPr>
          <p:grpSpPr>
            <a:xfrm>
              <a:off x="6090049" y="1745396"/>
              <a:ext cx="1793888" cy="2491850"/>
              <a:chOff x="4729868" y="2198093"/>
              <a:chExt cx="1793888" cy="2491850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C30C69BB-0CFD-4BB9-AD81-9FBA044A41A0}"/>
                  </a:ext>
                </a:extLst>
              </p:cNvPr>
              <p:cNvSpPr/>
              <p:nvPr/>
            </p:nvSpPr>
            <p:spPr>
              <a:xfrm>
                <a:off x="4729868" y="2198093"/>
                <a:ext cx="1793888" cy="2491850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22225">
                <a:solidFill>
                  <a:schemeClr val="accent2"/>
                </a:solidFill>
                <a:prstDash val="lgDashDot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 dirty="0"/>
              </a:p>
            </p:txBody>
          </p: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797CA8B2-0D78-481F-9F6E-036CFEFE3FA2}"/>
                  </a:ext>
                </a:extLst>
              </p:cNvPr>
              <p:cNvGrpSpPr/>
              <p:nvPr/>
            </p:nvGrpSpPr>
            <p:grpSpPr>
              <a:xfrm>
                <a:off x="4820443" y="2285160"/>
                <a:ext cx="1606045" cy="1936373"/>
                <a:chOff x="5034661" y="2000753"/>
                <a:chExt cx="1606045" cy="2129051"/>
              </a:xfrm>
            </p:grpSpPr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1E2ADF46-114E-4A69-822D-2B0F10C99A5C}"/>
                    </a:ext>
                  </a:extLst>
                </p:cNvPr>
                <p:cNvSpPr/>
                <p:nvPr/>
              </p:nvSpPr>
              <p:spPr>
                <a:xfrm>
                  <a:off x="5034661" y="2000753"/>
                  <a:ext cx="1606045" cy="2129051"/>
                </a:xfrm>
                <a:prstGeom prst="rect">
                  <a:avLst/>
                </a:prstGeom>
                <a:solidFill>
                  <a:schemeClr val="bg1"/>
                </a:solidFill>
                <a:ln w="22225">
                  <a:solidFill>
                    <a:schemeClr val="accent2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 b="1" dirty="0"/>
                </a:p>
              </p:txBody>
            </p:sp>
            <p:sp>
              <p:nvSpPr>
                <p:cNvPr id="63" name="Hexagon 62">
                  <a:extLst>
                    <a:ext uri="{FF2B5EF4-FFF2-40B4-BE49-F238E27FC236}">
                      <a16:creationId xmlns:a16="http://schemas.microsoft.com/office/drawing/2014/main" id="{91DC2B8A-2F09-4412-8247-F3818AE7CE08}"/>
                    </a:ext>
                  </a:extLst>
                </p:cNvPr>
                <p:cNvSpPr/>
                <p:nvPr/>
              </p:nvSpPr>
              <p:spPr>
                <a:xfrm>
                  <a:off x="5295450" y="2190686"/>
                  <a:ext cx="1061575" cy="902416"/>
                </a:xfrm>
                <a:prstGeom prst="hexagon">
                  <a:avLst/>
                </a:prstGeom>
                <a:ln w="22225">
                  <a:solidFill>
                    <a:schemeClr val="accent2"/>
                  </a:solidFill>
                  <a:prstDash val="sysDash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200" b="1" dirty="0"/>
                    <a:t>Service instance A</a:t>
                  </a:r>
                </a:p>
              </p:txBody>
            </p:sp>
          </p:grp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8641904-4B71-4327-B524-F45AF67E4509}"/>
                  </a:ext>
                </a:extLst>
              </p:cNvPr>
              <p:cNvSpPr txBox="1"/>
              <p:nvPr/>
            </p:nvSpPr>
            <p:spPr>
              <a:xfrm>
                <a:off x="4808997" y="3929536"/>
                <a:ext cx="1628935" cy="277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b="1" dirty="0"/>
                  <a:t>Runtimes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AFF381D-B09B-4835-BAB4-E6344C5EBEB0}"/>
                  </a:ext>
                </a:extLst>
              </p:cNvPr>
              <p:cNvSpPr txBox="1"/>
              <p:nvPr/>
            </p:nvSpPr>
            <p:spPr>
              <a:xfrm>
                <a:off x="4797553" y="3623302"/>
                <a:ext cx="1628935" cy="27699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b="1" dirty="0"/>
                  <a:t>Webserver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CE056AA-25DD-4A54-B23D-DD7F4E4698E0}"/>
                  </a:ext>
                </a:extLst>
              </p:cNvPr>
              <p:cNvSpPr txBox="1"/>
              <p:nvPr/>
            </p:nvSpPr>
            <p:spPr>
              <a:xfrm>
                <a:off x="4940925" y="4358524"/>
                <a:ext cx="11550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/>
                  <a:t>Process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704294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FBB499E-70C8-4C86-8BC2-01FCAD2D4A6F}"/>
              </a:ext>
            </a:extLst>
          </p:cNvPr>
          <p:cNvGrpSpPr/>
          <p:nvPr/>
        </p:nvGrpSpPr>
        <p:grpSpPr>
          <a:xfrm>
            <a:off x="2079106" y="1613042"/>
            <a:ext cx="3625658" cy="3040845"/>
            <a:chOff x="2079106" y="1613042"/>
            <a:chExt cx="3625658" cy="304084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CC23C5D-65C4-469F-A943-47A06F0F6A3C}"/>
                </a:ext>
              </a:extLst>
            </p:cNvPr>
            <p:cNvSpPr/>
            <p:nvPr/>
          </p:nvSpPr>
          <p:spPr>
            <a:xfrm>
              <a:off x="2079106" y="1613042"/>
              <a:ext cx="3625658" cy="3040845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22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5F52E17-B040-4A1C-92A4-62A74AA07259}"/>
                </a:ext>
              </a:extLst>
            </p:cNvPr>
            <p:cNvSpPr txBox="1"/>
            <p:nvPr/>
          </p:nvSpPr>
          <p:spPr>
            <a:xfrm>
              <a:off x="2079106" y="4334821"/>
              <a:ext cx="27411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dirty="0"/>
                <a:t>Physical or Virtual machine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D1234F1-DD57-468E-B717-7E2C78400044}"/>
                </a:ext>
              </a:extLst>
            </p:cNvPr>
            <p:cNvGrpSpPr/>
            <p:nvPr/>
          </p:nvGrpSpPr>
          <p:grpSpPr>
            <a:xfrm>
              <a:off x="2210936" y="1774209"/>
              <a:ext cx="3330051" cy="2491850"/>
              <a:chOff x="4766451" y="2198093"/>
              <a:chExt cx="1015508" cy="2491850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4093F0E9-3060-4408-B5C5-3D3DB6FC780A}"/>
                  </a:ext>
                </a:extLst>
              </p:cNvPr>
              <p:cNvSpPr/>
              <p:nvPr/>
            </p:nvSpPr>
            <p:spPr>
              <a:xfrm>
                <a:off x="4766451" y="2198093"/>
                <a:ext cx="1015508" cy="2491850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22225">
                <a:solidFill>
                  <a:schemeClr val="accent2"/>
                </a:solidFill>
                <a:prstDash val="lgDashDot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 dirty="0"/>
              </a:p>
            </p:txBody>
          </p: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4CA235A6-8510-439C-872F-FB4E5E603166}"/>
                  </a:ext>
                </a:extLst>
              </p:cNvPr>
              <p:cNvGrpSpPr/>
              <p:nvPr/>
            </p:nvGrpSpPr>
            <p:grpSpPr>
              <a:xfrm>
                <a:off x="4820443" y="2285160"/>
                <a:ext cx="922333" cy="2073364"/>
                <a:chOff x="5034661" y="2000753"/>
                <a:chExt cx="922333" cy="2279673"/>
              </a:xfrm>
            </p:grpSpPr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F7BE62DA-115D-404E-A07A-EF956C292CC7}"/>
                    </a:ext>
                  </a:extLst>
                </p:cNvPr>
                <p:cNvSpPr/>
                <p:nvPr/>
              </p:nvSpPr>
              <p:spPr>
                <a:xfrm>
                  <a:off x="5034661" y="2000753"/>
                  <a:ext cx="922333" cy="2279673"/>
                </a:xfrm>
                <a:prstGeom prst="rect">
                  <a:avLst/>
                </a:prstGeom>
                <a:solidFill>
                  <a:schemeClr val="bg1"/>
                </a:solidFill>
                <a:ln w="22225">
                  <a:solidFill>
                    <a:schemeClr val="accent2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 b="1" dirty="0"/>
                </a:p>
              </p:txBody>
            </p:sp>
            <p:sp>
              <p:nvSpPr>
                <p:cNvPr id="5" name="Hexagon 4">
                  <a:extLst>
                    <a:ext uri="{FF2B5EF4-FFF2-40B4-BE49-F238E27FC236}">
                      <a16:creationId xmlns:a16="http://schemas.microsoft.com/office/drawing/2014/main" id="{B657433A-D3FF-4F76-A785-1B109EAFF5C5}"/>
                    </a:ext>
                  </a:extLst>
                </p:cNvPr>
                <p:cNvSpPr/>
                <p:nvPr/>
              </p:nvSpPr>
              <p:spPr>
                <a:xfrm>
                  <a:off x="5034661" y="2101027"/>
                  <a:ext cx="274799" cy="717431"/>
                </a:xfrm>
                <a:prstGeom prst="hexagon">
                  <a:avLst/>
                </a:prstGeom>
                <a:ln w="22225">
                  <a:solidFill>
                    <a:schemeClr val="accent2"/>
                  </a:solidFill>
                  <a:prstDash val="sysDash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000" b="1" dirty="0"/>
                    <a:t>Service instance A</a:t>
                  </a:r>
                </a:p>
              </p:txBody>
            </p:sp>
          </p:grp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B413340B-5CFE-4641-B580-1ADECC77FDB1}"/>
                  </a:ext>
                </a:extLst>
              </p:cNvPr>
              <p:cNvSpPr txBox="1"/>
              <p:nvPr/>
            </p:nvSpPr>
            <p:spPr>
              <a:xfrm>
                <a:off x="4817507" y="3691617"/>
                <a:ext cx="922333" cy="66690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endParaRPr lang="en-IN" sz="1200" b="1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IN" sz="1200" b="1" dirty="0">
                    <a:solidFill>
                      <a:schemeClr val="bg1"/>
                    </a:solidFill>
                  </a:rPr>
                  <a:t>Runtimes</a:t>
                </a:r>
              </a:p>
              <a:p>
                <a:pPr algn="ctr"/>
                <a:endParaRPr lang="en-IN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61F674F-9F9B-4875-A0C0-D226C392B3A0}"/>
                  </a:ext>
                </a:extLst>
              </p:cNvPr>
              <p:cNvSpPr txBox="1"/>
              <p:nvPr/>
            </p:nvSpPr>
            <p:spPr>
              <a:xfrm>
                <a:off x="4817507" y="3305862"/>
                <a:ext cx="925269" cy="27699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b="1" dirty="0">
                    <a:solidFill>
                      <a:schemeClr val="bg1"/>
                    </a:solidFill>
                  </a:rPr>
                  <a:t>Webserver</a:t>
                </a: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BB243A7-3C31-4054-85A4-1BD81A9A2EBE}"/>
                  </a:ext>
                </a:extLst>
              </p:cNvPr>
              <p:cNvSpPr txBox="1"/>
              <p:nvPr/>
            </p:nvSpPr>
            <p:spPr>
              <a:xfrm>
                <a:off x="4789158" y="4371592"/>
                <a:ext cx="9506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/>
                  <a:t>Process</a:t>
                </a:r>
              </a:p>
            </p:txBody>
          </p:sp>
        </p:grpSp>
        <p:sp>
          <p:nvSpPr>
            <p:cNvPr id="29" name="Hexagon 28">
              <a:extLst>
                <a:ext uri="{FF2B5EF4-FFF2-40B4-BE49-F238E27FC236}">
                  <a16:creationId xmlns:a16="http://schemas.microsoft.com/office/drawing/2014/main" id="{412374C1-79FF-4C48-8710-F16800AEA393}"/>
                </a:ext>
              </a:extLst>
            </p:cNvPr>
            <p:cNvSpPr/>
            <p:nvPr/>
          </p:nvSpPr>
          <p:spPr>
            <a:xfrm>
              <a:off x="3449685" y="1930038"/>
              <a:ext cx="901120" cy="652504"/>
            </a:xfrm>
            <a:prstGeom prst="hexagon">
              <a:avLst/>
            </a:prstGeom>
            <a:ln w="22225">
              <a:solidFill>
                <a:schemeClr val="accent2"/>
              </a:solidFill>
              <a:prstDash val="sys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00" b="1" dirty="0"/>
                <a:t>Service instance B</a:t>
              </a:r>
            </a:p>
          </p:txBody>
        </p:sp>
        <p:sp>
          <p:nvSpPr>
            <p:cNvPr id="30" name="Hexagon 29">
              <a:extLst>
                <a:ext uri="{FF2B5EF4-FFF2-40B4-BE49-F238E27FC236}">
                  <a16:creationId xmlns:a16="http://schemas.microsoft.com/office/drawing/2014/main" id="{0DAB7955-7D09-498A-B23E-50E594A1871C}"/>
                </a:ext>
              </a:extLst>
            </p:cNvPr>
            <p:cNvSpPr/>
            <p:nvPr/>
          </p:nvSpPr>
          <p:spPr>
            <a:xfrm>
              <a:off x="4511381" y="1930038"/>
              <a:ext cx="901120" cy="652504"/>
            </a:xfrm>
            <a:prstGeom prst="hexagon">
              <a:avLst/>
            </a:prstGeom>
            <a:ln w="22225">
              <a:solidFill>
                <a:schemeClr val="accent2"/>
              </a:solidFill>
              <a:prstDash val="sys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00" b="1" dirty="0"/>
                <a:t>Service instance </a:t>
              </a:r>
            </a:p>
            <a:p>
              <a:pPr algn="ctr"/>
              <a:r>
                <a:rPr lang="en-IN" sz="1000" b="1" dirty="0"/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73683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CB63F27C-762B-44D9-9935-6C286BDA86FE}"/>
              </a:ext>
            </a:extLst>
          </p:cNvPr>
          <p:cNvGrpSpPr/>
          <p:nvPr/>
        </p:nvGrpSpPr>
        <p:grpSpPr>
          <a:xfrm>
            <a:off x="532375" y="854775"/>
            <a:ext cx="10258232" cy="5377218"/>
            <a:chOff x="532375" y="854775"/>
            <a:chExt cx="10258232" cy="537721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6272A3B-E758-45C7-B986-E3B9130B3404}"/>
                </a:ext>
              </a:extLst>
            </p:cNvPr>
            <p:cNvSpPr/>
            <p:nvPr/>
          </p:nvSpPr>
          <p:spPr>
            <a:xfrm>
              <a:off x="4118134" y="4685423"/>
              <a:ext cx="1793138" cy="106028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  <a:p>
              <a:pPr algn="ctr"/>
              <a:endParaRPr lang="en-IN" dirty="0"/>
            </a:p>
            <a:p>
              <a:pPr algn="ctr"/>
              <a:r>
                <a:rPr lang="en-IN" sz="1200" b="1" i="1" dirty="0">
                  <a:solidFill>
                    <a:schemeClr val="accent4">
                      <a:lumMod val="75000"/>
                    </a:schemeClr>
                  </a:solidFill>
                </a:rPr>
                <a:t>Deployment bundle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CC23C5D-65C4-469F-A943-47A06F0F6A3C}"/>
                </a:ext>
              </a:extLst>
            </p:cNvPr>
            <p:cNvSpPr/>
            <p:nvPr/>
          </p:nvSpPr>
          <p:spPr>
            <a:xfrm>
              <a:off x="8834428" y="948351"/>
              <a:ext cx="1956179" cy="450346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22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800" b="0" i="0" u="none" strike="noStrike" baseline="0" dirty="0">
                  <a:latin typeface="ArialMT"/>
                </a:rPr>
                <a:t>Autoscaling group</a:t>
              </a:r>
              <a:endParaRPr lang="en-IN" dirty="0"/>
            </a:p>
          </p:txBody>
        </p:sp>
        <p:pic>
          <p:nvPicPr>
            <p:cNvPr id="5122" name="Picture 2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6A79430F-903F-402E-B837-B702723C98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6414" y="3222677"/>
              <a:ext cx="689185" cy="684294"/>
            </a:xfrm>
            <a:prstGeom prst="rect">
              <a:avLst/>
            </a:prstGeom>
            <a:noFill/>
          </p:spPr>
        </p:pic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FEE25F92-920A-4D82-B725-3C8A4DD3DE9E}"/>
                </a:ext>
              </a:extLst>
            </p:cNvPr>
            <p:cNvCxnSpPr>
              <a:cxnSpLocks/>
            </p:cNvCxnSpPr>
            <p:nvPr/>
          </p:nvCxnSpPr>
          <p:spPr>
            <a:xfrm>
              <a:off x="1361007" y="3926939"/>
              <a:ext cx="0" cy="937712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146" name="Picture 2" descr="Chart, sunburst chart&#10;&#10;Description automatically generated">
              <a:extLst>
                <a:ext uri="{FF2B5EF4-FFF2-40B4-BE49-F238E27FC236}">
                  <a16:creationId xmlns:a16="http://schemas.microsoft.com/office/drawing/2014/main" id="{8615D967-B45B-4F27-92C6-A3AA54E5DA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6149" y="4755302"/>
              <a:ext cx="1034885" cy="847449"/>
            </a:xfrm>
            <a:prstGeom prst="rect">
              <a:avLst/>
            </a:prstGeom>
            <a:noFill/>
          </p:spPr>
        </p:pic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5C73044-A1D2-404A-B1C6-04347245774B}"/>
                </a:ext>
              </a:extLst>
            </p:cNvPr>
            <p:cNvCxnSpPr>
              <a:cxnSpLocks/>
              <a:stCxn id="43" idx="3"/>
            </p:cNvCxnSpPr>
            <p:nvPr/>
          </p:nvCxnSpPr>
          <p:spPr>
            <a:xfrm flipV="1">
              <a:off x="6602282" y="2014961"/>
              <a:ext cx="2539320" cy="1528424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ED6A477-CA29-40B2-8089-ADCD0EA0AFE3}"/>
                </a:ext>
              </a:extLst>
            </p:cNvPr>
            <p:cNvSpPr txBox="1"/>
            <p:nvPr/>
          </p:nvSpPr>
          <p:spPr>
            <a:xfrm>
              <a:off x="4125704" y="4800005"/>
              <a:ext cx="984695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l"/>
              <a:r>
                <a:rPr lang="en-IN" sz="1200" b="1" i="0" u="none" strike="noStrike" baseline="0" dirty="0">
                  <a:latin typeface="Calibri-Bold"/>
                </a:rPr>
                <a:t>Create VM using Image</a:t>
              </a:r>
              <a:endParaRPr lang="en-IN" sz="1200" b="1" dirty="0">
                <a:latin typeface="Calibri-Bold"/>
              </a:endParaRPr>
            </a:p>
          </p:txBody>
        </p:sp>
        <p:sp>
          <p:nvSpPr>
            <p:cNvPr id="24" name="Wave 23">
              <a:extLst>
                <a:ext uri="{FF2B5EF4-FFF2-40B4-BE49-F238E27FC236}">
                  <a16:creationId xmlns:a16="http://schemas.microsoft.com/office/drawing/2014/main" id="{2F2E0146-B4A0-4932-B70A-25F2BCD7729B}"/>
                </a:ext>
              </a:extLst>
            </p:cNvPr>
            <p:cNvSpPr/>
            <p:nvPr/>
          </p:nvSpPr>
          <p:spPr>
            <a:xfrm rot="181415">
              <a:off x="532375" y="3946719"/>
              <a:ext cx="768932" cy="718924"/>
            </a:xfrm>
            <a:prstGeom prst="wave">
              <a:avLst>
                <a:gd name="adj1" fmla="val 12500"/>
                <a:gd name="adj2" fmla="val 7055"/>
              </a:avLst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00" b="1" dirty="0">
                  <a:solidFill>
                    <a:schemeClr val="tx1"/>
                  </a:solidFill>
                </a:rPr>
                <a:t>Source doe</a:t>
              </a:r>
            </a:p>
          </p:txBody>
        </p:sp>
        <p:sp>
          <p:nvSpPr>
            <p:cNvPr id="26" name="Flowchart: Magnetic Disk 25">
              <a:extLst>
                <a:ext uri="{FF2B5EF4-FFF2-40B4-BE49-F238E27FC236}">
                  <a16:creationId xmlns:a16="http://schemas.microsoft.com/office/drawing/2014/main" id="{3D10EDA5-4F80-4167-8F7C-BE35DC4876D3}"/>
                </a:ext>
              </a:extLst>
            </p:cNvPr>
            <p:cNvSpPr/>
            <p:nvPr/>
          </p:nvSpPr>
          <p:spPr>
            <a:xfrm>
              <a:off x="1066714" y="4838709"/>
              <a:ext cx="505181" cy="680636"/>
            </a:xfrm>
            <a:prstGeom prst="flowChartMagneticDisk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8EC3995-9958-4A8C-BF22-2A9FE09A3FF4}"/>
                </a:ext>
              </a:extLst>
            </p:cNvPr>
            <p:cNvCxnSpPr>
              <a:cxnSpLocks/>
            </p:cNvCxnSpPr>
            <p:nvPr/>
          </p:nvCxnSpPr>
          <p:spPr>
            <a:xfrm>
              <a:off x="1630881" y="5197988"/>
              <a:ext cx="582810" cy="0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413340B-5CFE-4641-B580-1ADECC77FDB1}"/>
                </a:ext>
              </a:extLst>
            </p:cNvPr>
            <p:cNvSpPr txBox="1"/>
            <p:nvPr/>
          </p:nvSpPr>
          <p:spPr>
            <a:xfrm>
              <a:off x="8955074" y="1023791"/>
              <a:ext cx="160604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/>
                <a:t>Autoscaling Group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7BE62DA-115D-404E-A07A-EF956C292CC7}"/>
                </a:ext>
              </a:extLst>
            </p:cNvPr>
            <p:cNvSpPr/>
            <p:nvPr/>
          </p:nvSpPr>
          <p:spPr>
            <a:xfrm>
              <a:off x="9210887" y="1412981"/>
              <a:ext cx="1217914" cy="120396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222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200" b="1" dirty="0"/>
            </a:p>
          </p:txBody>
        </p:sp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B657433A-D3FF-4F76-A785-1B109EAFF5C5}"/>
                </a:ext>
              </a:extLst>
            </p:cNvPr>
            <p:cNvSpPr/>
            <p:nvPr/>
          </p:nvSpPr>
          <p:spPr>
            <a:xfrm>
              <a:off x="5237803" y="4792777"/>
              <a:ext cx="536254" cy="476120"/>
            </a:xfrm>
            <a:prstGeom prst="hexagon">
              <a:avLst/>
            </a:prstGeom>
            <a:ln w="22225"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200" b="1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61F674F-9F9B-4875-A0C0-D226C392B3A0}"/>
                </a:ext>
              </a:extLst>
            </p:cNvPr>
            <p:cNvSpPr txBox="1"/>
            <p:nvPr/>
          </p:nvSpPr>
          <p:spPr>
            <a:xfrm>
              <a:off x="9202691" y="1401514"/>
              <a:ext cx="1217914" cy="20607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/>
                <a:t>VM Instances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885FA83-0ACE-4870-98E4-3E06041ED084}"/>
                </a:ext>
              </a:extLst>
            </p:cNvPr>
            <p:cNvSpPr/>
            <p:nvPr/>
          </p:nvSpPr>
          <p:spPr>
            <a:xfrm>
              <a:off x="9213563" y="2791222"/>
              <a:ext cx="1217914" cy="120396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222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200" b="1" dirty="0"/>
            </a:p>
          </p:txBody>
        </p:sp>
        <p:sp>
          <p:nvSpPr>
            <p:cNvPr id="35" name="Hexagon 34">
              <a:extLst>
                <a:ext uri="{FF2B5EF4-FFF2-40B4-BE49-F238E27FC236}">
                  <a16:creationId xmlns:a16="http://schemas.microsoft.com/office/drawing/2014/main" id="{15B31713-7DF5-41F8-8CE3-5B9C2540A3F2}"/>
                </a:ext>
              </a:extLst>
            </p:cNvPr>
            <p:cNvSpPr/>
            <p:nvPr/>
          </p:nvSpPr>
          <p:spPr>
            <a:xfrm>
              <a:off x="9552971" y="3228199"/>
              <a:ext cx="536254" cy="476120"/>
            </a:xfrm>
            <a:prstGeom prst="hexagon">
              <a:avLst/>
            </a:prstGeom>
            <a:ln w="22225"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200" b="1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9919C52-53F0-44E2-B998-6D7B024CCE04}"/>
                </a:ext>
              </a:extLst>
            </p:cNvPr>
            <p:cNvSpPr txBox="1"/>
            <p:nvPr/>
          </p:nvSpPr>
          <p:spPr>
            <a:xfrm>
              <a:off x="9205367" y="2779755"/>
              <a:ext cx="1217914" cy="20607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/>
                <a:t>VM Instances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0916A45-2C98-47C5-AE03-400DA5074F2E}"/>
                </a:ext>
              </a:extLst>
            </p:cNvPr>
            <p:cNvSpPr/>
            <p:nvPr/>
          </p:nvSpPr>
          <p:spPr>
            <a:xfrm>
              <a:off x="9201752" y="4157129"/>
              <a:ext cx="1217914" cy="120396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222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200" b="1" dirty="0"/>
            </a:p>
          </p:txBody>
        </p:sp>
        <p:sp>
          <p:nvSpPr>
            <p:cNvPr id="40" name="Hexagon 39">
              <a:extLst>
                <a:ext uri="{FF2B5EF4-FFF2-40B4-BE49-F238E27FC236}">
                  <a16:creationId xmlns:a16="http://schemas.microsoft.com/office/drawing/2014/main" id="{9CF1DE6A-7073-4CC5-8715-B3E518568B33}"/>
                </a:ext>
              </a:extLst>
            </p:cNvPr>
            <p:cNvSpPr/>
            <p:nvPr/>
          </p:nvSpPr>
          <p:spPr>
            <a:xfrm>
              <a:off x="9541160" y="4594106"/>
              <a:ext cx="536254" cy="476120"/>
            </a:xfrm>
            <a:prstGeom prst="hexagon">
              <a:avLst/>
            </a:prstGeom>
            <a:ln w="22225"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200" b="1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A0E9636-0DAB-488A-84EF-122256736E45}"/>
                </a:ext>
              </a:extLst>
            </p:cNvPr>
            <p:cNvSpPr txBox="1"/>
            <p:nvPr/>
          </p:nvSpPr>
          <p:spPr>
            <a:xfrm>
              <a:off x="9193556" y="4145662"/>
              <a:ext cx="1217914" cy="20607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/>
                <a:t>VM Instances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9B2DC6D-42A3-4D49-9DC5-9C939CBE67E0}"/>
                </a:ext>
              </a:extLst>
            </p:cNvPr>
            <p:cNvCxnSpPr>
              <a:cxnSpLocks/>
            </p:cNvCxnSpPr>
            <p:nvPr/>
          </p:nvCxnSpPr>
          <p:spPr>
            <a:xfrm>
              <a:off x="6033484" y="854775"/>
              <a:ext cx="2543" cy="5377218"/>
            </a:xfrm>
            <a:prstGeom prst="line">
              <a:avLst/>
            </a:prstGeom>
            <a:ln w="47625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BB7B485-E661-4A89-9642-EF1B16383212}"/>
                </a:ext>
              </a:extLst>
            </p:cNvPr>
            <p:cNvSpPr/>
            <p:nvPr/>
          </p:nvSpPr>
          <p:spPr>
            <a:xfrm>
              <a:off x="5480722" y="3091586"/>
              <a:ext cx="1121560" cy="90359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/>
                <a:t>Load Balancer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26C109A5-9506-4423-8302-C0DBD27526D0}"/>
                </a:ext>
              </a:extLst>
            </p:cNvPr>
            <p:cNvCxnSpPr>
              <a:cxnSpLocks/>
              <a:endCxn id="39" idx="1"/>
            </p:cNvCxnSpPr>
            <p:nvPr/>
          </p:nvCxnSpPr>
          <p:spPr>
            <a:xfrm>
              <a:off x="6588789" y="3543639"/>
              <a:ext cx="2612963" cy="1215471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35DF6C11-1A79-4A5C-A8DD-1659DB064F86}"/>
                </a:ext>
              </a:extLst>
            </p:cNvPr>
            <p:cNvCxnSpPr>
              <a:cxnSpLocks/>
              <a:stCxn id="43" idx="3"/>
              <a:endCxn id="34" idx="1"/>
            </p:cNvCxnSpPr>
            <p:nvPr/>
          </p:nvCxnSpPr>
          <p:spPr>
            <a:xfrm flipV="1">
              <a:off x="6602282" y="3393203"/>
              <a:ext cx="2611281" cy="150182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Hexagon 56">
              <a:extLst>
                <a:ext uri="{FF2B5EF4-FFF2-40B4-BE49-F238E27FC236}">
                  <a16:creationId xmlns:a16="http://schemas.microsoft.com/office/drawing/2014/main" id="{27CFE4F1-9589-419F-84C9-3E4A259CE876}"/>
                </a:ext>
              </a:extLst>
            </p:cNvPr>
            <p:cNvSpPr/>
            <p:nvPr/>
          </p:nvSpPr>
          <p:spPr>
            <a:xfrm>
              <a:off x="9551717" y="1907731"/>
              <a:ext cx="536254" cy="476120"/>
            </a:xfrm>
            <a:prstGeom prst="hexagon">
              <a:avLst/>
            </a:prstGeom>
            <a:ln w="22225"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200" b="1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7C5E294-BD55-4799-B46D-29DAA1FD5DCE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 flipV="1">
              <a:off x="5911272" y="2383853"/>
              <a:ext cx="3298676" cy="2831712"/>
            </a:xfrm>
            <a:prstGeom prst="straightConnector1">
              <a:avLst/>
            </a:prstGeom>
            <a:ln w="28575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C202C868-E2B8-4F00-BD67-200C6423D296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 flipV="1">
              <a:off x="5911272" y="3543385"/>
              <a:ext cx="3250751" cy="1672180"/>
            </a:xfrm>
            <a:prstGeom prst="straightConnector1">
              <a:avLst/>
            </a:prstGeom>
            <a:ln w="28575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F3139FDA-E05B-4EFC-A892-DF9F48190F06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 flipV="1">
              <a:off x="5911272" y="4846111"/>
              <a:ext cx="3250751" cy="369454"/>
            </a:xfrm>
            <a:prstGeom prst="straightConnector1">
              <a:avLst/>
            </a:prstGeom>
            <a:ln w="28575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7170" name="Picture 2" descr="Icon&#10;&#10;Description automatically generated">
              <a:extLst>
                <a:ext uri="{FF2B5EF4-FFF2-40B4-BE49-F238E27FC236}">
                  <a16:creationId xmlns:a16="http://schemas.microsoft.com/office/drawing/2014/main" id="{0C08DFEE-257E-4DFE-89AD-2D8BF5227B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6367" y="2646390"/>
              <a:ext cx="1273294" cy="1273294"/>
            </a:xfrm>
            <a:prstGeom prst="rect">
              <a:avLst/>
            </a:prstGeom>
            <a:noFill/>
          </p:spPr>
        </p:pic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03DC4B7-5ABE-416E-873A-14570CEF358B}"/>
                </a:ext>
              </a:extLst>
            </p:cNvPr>
            <p:cNvCxnSpPr>
              <a:cxnSpLocks/>
              <a:stCxn id="6146" idx="3"/>
            </p:cNvCxnSpPr>
            <p:nvPr/>
          </p:nvCxnSpPr>
          <p:spPr>
            <a:xfrm>
              <a:off x="3261034" y="5179027"/>
              <a:ext cx="861055" cy="18961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6BBE9FC-B021-4226-B285-D326975E92D0}"/>
                </a:ext>
              </a:extLst>
            </p:cNvPr>
            <p:cNvSpPr txBox="1"/>
            <p:nvPr/>
          </p:nvSpPr>
          <p:spPr>
            <a:xfrm rot="19719419">
              <a:off x="6788159" y="2785459"/>
              <a:ext cx="11835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rgbClr val="7030A0"/>
                  </a:solidFill>
                </a:rPr>
                <a:t>Routing 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FD611C6-D8D0-420F-B8E4-B5D78879FB63}"/>
                </a:ext>
              </a:extLst>
            </p:cNvPr>
            <p:cNvSpPr txBox="1"/>
            <p:nvPr/>
          </p:nvSpPr>
          <p:spPr>
            <a:xfrm rot="19719419">
              <a:off x="6697186" y="4215857"/>
              <a:ext cx="10125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accent4">
                      <a:lumMod val="75000"/>
                    </a:schemeClr>
                  </a:solidFill>
                </a:rPr>
                <a:t>Deployed to 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A555810-F12B-4630-B745-9AD436D80405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3930555" y="3543385"/>
            <a:ext cx="1550167" cy="0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4546D25-D268-4573-89DC-62C64C58B8C4}"/>
              </a:ext>
            </a:extLst>
          </p:cNvPr>
          <p:cNvSpPr txBox="1"/>
          <p:nvPr/>
        </p:nvSpPr>
        <p:spPr>
          <a:xfrm>
            <a:off x="4044176" y="3254333"/>
            <a:ext cx="1134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i="1" dirty="0">
                <a:solidFill>
                  <a:schemeClr val="accent4">
                    <a:lumMod val="75000"/>
                  </a:schemeClr>
                </a:solidFill>
              </a:rPr>
              <a:t>Call Service</a:t>
            </a:r>
          </a:p>
        </p:txBody>
      </p:sp>
    </p:spTree>
    <p:extLst>
      <p:ext uri="{BB962C8B-B14F-4D97-AF65-F5344CB8AC3E}">
        <p14:creationId xmlns:p14="http://schemas.microsoft.com/office/powerpoint/2010/main" val="7643518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837359-A6B4-4272-981F-2754C88B6953}"/>
              </a:ext>
            </a:extLst>
          </p:cNvPr>
          <p:cNvSpPr/>
          <p:nvPr/>
        </p:nvSpPr>
        <p:spPr>
          <a:xfrm>
            <a:off x="1446662" y="2083322"/>
            <a:ext cx="5622878" cy="397628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68BD75-841F-4C1E-84A0-59011CBCB1D0}"/>
              </a:ext>
            </a:extLst>
          </p:cNvPr>
          <p:cNvSpPr/>
          <p:nvPr/>
        </p:nvSpPr>
        <p:spPr>
          <a:xfrm>
            <a:off x="2069169" y="4899548"/>
            <a:ext cx="4536347" cy="586853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i="0" u="none" strike="noStrike" baseline="0" dirty="0">
                <a:solidFill>
                  <a:schemeClr val="tx1"/>
                </a:solidFill>
                <a:latin typeface="Calibri-Bold"/>
              </a:rPr>
              <a:t>Operating System</a:t>
            </a:r>
            <a:endParaRPr lang="en-IN" sz="1200" b="1" dirty="0">
              <a:solidFill>
                <a:schemeClr val="tx1"/>
              </a:solidFill>
              <a:latin typeface="Calibri-Bold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66A28F-37F3-41B8-B201-C4DABA150FCA}"/>
              </a:ext>
            </a:extLst>
          </p:cNvPr>
          <p:cNvSpPr/>
          <p:nvPr/>
        </p:nvSpPr>
        <p:spPr>
          <a:xfrm>
            <a:off x="2069171" y="4218796"/>
            <a:ext cx="4536346" cy="586853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i="0" u="none" strike="noStrike" baseline="0" dirty="0">
                <a:solidFill>
                  <a:schemeClr val="tx1"/>
                </a:solidFill>
              </a:rPr>
              <a:t>Container runtime as Docker </a:t>
            </a:r>
            <a:r>
              <a:rPr lang="en-IN" sz="1800" b="1" i="0" u="none" strike="noStrike" baseline="0" dirty="0">
                <a:latin typeface="ArialMT"/>
              </a:rPr>
              <a:t>, such as Docker</a:t>
            </a:r>
            <a:endParaRPr lang="en-IN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75B541-3654-4A66-B69C-2FE557AF89CF}"/>
              </a:ext>
            </a:extLst>
          </p:cNvPr>
          <p:cNvSpPr/>
          <p:nvPr/>
        </p:nvSpPr>
        <p:spPr>
          <a:xfrm>
            <a:off x="2069171" y="2423296"/>
            <a:ext cx="1506543" cy="1701601"/>
          </a:xfrm>
          <a:prstGeom prst="rect">
            <a:avLst/>
          </a:prstGeom>
          <a:solidFill>
            <a:schemeClr val="bg1">
              <a:alpha val="0"/>
            </a:schemeClr>
          </a:solidFill>
          <a:ln w="22225">
            <a:solidFill>
              <a:schemeClr val="accent2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/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068C6D9C-45CE-43E6-AF76-C0D987D3565B}"/>
              </a:ext>
            </a:extLst>
          </p:cNvPr>
          <p:cNvSpPr/>
          <p:nvPr/>
        </p:nvSpPr>
        <p:spPr>
          <a:xfrm>
            <a:off x="2493756" y="2902251"/>
            <a:ext cx="936814" cy="820748"/>
          </a:xfrm>
          <a:prstGeom prst="hexagon">
            <a:avLst/>
          </a:prstGeom>
          <a:ln w="22225">
            <a:solidFill>
              <a:schemeClr val="accent2"/>
            </a:solidFill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MS-A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3831E3-0BE3-477F-8A88-B9058F75A7B5}"/>
              </a:ext>
            </a:extLst>
          </p:cNvPr>
          <p:cNvSpPr/>
          <p:nvPr/>
        </p:nvSpPr>
        <p:spPr>
          <a:xfrm>
            <a:off x="3707074" y="2442533"/>
            <a:ext cx="1385385" cy="1701601"/>
          </a:xfrm>
          <a:prstGeom prst="rect">
            <a:avLst/>
          </a:prstGeom>
          <a:solidFill>
            <a:schemeClr val="bg1">
              <a:alpha val="0"/>
            </a:schemeClr>
          </a:solidFill>
          <a:ln w="22225">
            <a:solidFill>
              <a:schemeClr val="accent2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/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1436AD72-A241-4A4B-AACB-A79E81C5F59E}"/>
              </a:ext>
            </a:extLst>
          </p:cNvPr>
          <p:cNvSpPr/>
          <p:nvPr/>
        </p:nvSpPr>
        <p:spPr>
          <a:xfrm>
            <a:off x="3844315" y="2921488"/>
            <a:ext cx="936814" cy="820748"/>
          </a:xfrm>
          <a:prstGeom prst="hexagon">
            <a:avLst/>
          </a:prstGeom>
          <a:ln w="22225">
            <a:solidFill>
              <a:schemeClr val="accent2"/>
            </a:solidFill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MS-B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F3F82-EFAA-431D-8653-91813BB69880}"/>
              </a:ext>
            </a:extLst>
          </p:cNvPr>
          <p:cNvSpPr/>
          <p:nvPr/>
        </p:nvSpPr>
        <p:spPr>
          <a:xfrm>
            <a:off x="5248443" y="2470245"/>
            <a:ext cx="1350559" cy="1701601"/>
          </a:xfrm>
          <a:prstGeom prst="rect">
            <a:avLst/>
          </a:prstGeom>
          <a:solidFill>
            <a:schemeClr val="bg1">
              <a:alpha val="0"/>
            </a:schemeClr>
          </a:solidFill>
          <a:ln w="22225">
            <a:solidFill>
              <a:schemeClr val="accent2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/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F5B79672-CFE8-4CD8-8864-771E9A09CC2A}"/>
              </a:ext>
            </a:extLst>
          </p:cNvPr>
          <p:cNvSpPr/>
          <p:nvPr/>
        </p:nvSpPr>
        <p:spPr>
          <a:xfrm>
            <a:off x="5395014" y="2902251"/>
            <a:ext cx="936814" cy="820748"/>
          </a:xfrm>
          <a:prstGeom prst="hexagon">
            <a:avLst/>
          </a:prstGeom>
          <a:ln w="22225">
            <a:solidFill>
              <a:schemeClr val="accent2"/>
            </a:solidFill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MS-C</a:t>
            </a:r>
          </a:p>
        </p:txBody>
      </p:sp>
      <p:pic>
        <p:nvPicPr>
          <p:cNvPr id="9218" name="Picture 2" descr="A picture containing clipart&#10;&#10;Description automatically generated">
            <a:extLst>
              <a:ext uri="{FF2B5EF4-FFF2-40B4-BE49-F238E27FC236}">
                <a16:creationId xmlns:a16="http://schemas.microsoft.com/office/drawing/2014/main" id="{17BAAB32-E503-4038-AA56-CA33E3F44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103" y="4265745"/>
            <a:ext cx="981312" cy="490656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B981A3A-E640-48BE-A5BC-D3CC5C35C727}"/>
              </a:ext>
            </a:extLst>
          </p:cNvPr>
          <p:cNvSpPr txBox="1"/>
          <p:nvPr/>
        </p:nvSpPr>
        <p:spPr>
          <a:xfrm>
            <a:off x="2096438" y="5600711"/>
            <a:ext cx="4502564" cy="27699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200" b="1" i="1" dirty="0">
                <a:solidFill>
                  <a:schemeClr val="bg1"/>
                </a:solidFill>
              </a:rPr>
              <a:t>Physical Machine/Virtual machine</a:t>
            </a:r>
          </a:p>
        </p:txBody>
      </p:sp>
    </p:spTree>
    <p:extLst>
      <p:ext uri="{BB962C8B-B14F-4D97-AF65-F5344CB8AC3E}">
        <p14:creationId xmlns:p14="http://schemas.microsoft.com/office/powerpoint/2010/main" val="41207763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92" name="Group 7191">
            <a:extLst>
              <a:ext uri="{FF2B5EF4-FFF2-40B4-BE49-F238E27FC236}">
                <a16:creationId xmlns:a16="http://schemas.microsoft.com/office/drawing/2014/main" id="{48EFB349-D4D3-4875-8BE0-C372428C2396}"/>
              </a:ext>
            </a:extLst>
          </p:cNvPr>
          <p:cNvGrpSpPr/>
          <p:nvPr/>
        </p:nvGrpSpPr>
        <p:grpSpPr>
          <a:xfrm>
            <a:off x="530494" y="268111"/>
            <a:ext cx="11131011" cy="5945393"/>
            <a:chOff x="477155" y="773078"/>
            <a:chExt cx="11131011" cy="5945393"/>
          </a:xfrm>
        </p:grpSpPr>
        <p:sp>
          <p:nvSpPr>
            <p:cNvPr id="59" name="Wave 58">
              <a:extLst>
                <a:ext uri="{FF2B5EF4-FFF2-40B4-BE49-F238E27FC236}">
                  <a16:creationId xmlns:a16="http://schemas.microsoft.com/office/drawing/2014/main" id="{0E36D81B-131D-44AE-94EE-72E57A4934A8}"/>
                </a:ext>
              </a:extLst>
            </p:cNvPr>
            <p:cNvSpPr/>
            <p:nvPr/>
          </p:nvSpPr>
          <p:spPr>
            <a:xfrm rot="181415">
              <a:off x="2074920" y="5973086"/>
              <a:ext cx="1022260" cy="718924"/>
            </a:xfrm>
            <a:prstGeom prst="wave">
              <a:avLst>
                <a:gd name="adj1" fmla="val 12500"/>
                <a:gd name="adj2" fmla="val 7055"/>
              </a:avLst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00" b="1" dirty="0" err="1">
                  <a:solidFill>
                    <a:schemeClr val="tx1"/>
                  </a:solidFill>
                </a:rPr>
                <a:t>Dockerfile</a:t>
              </a:r>
              <a:endParaRPr lang="en-IN" sz="1000" b="1" dirty="0">
                <a:solidFill>
                  <a:schemeClr val="tx1"/>
                </a:solidFill>
              </a:endParaRPr>
            </a:p>
          </p:txBody>
        </p:sp>
        <p:grpSp>
          <p:nvGrpSpPr>
            <p:cNvPr id="7191" name="Group 7190">
              <a:extLst>
                <a:ext uri="{FF2B5EF4-FFF2-40B4-BE49-F238E27FC236}">
                  <a16:creationId xmlns:a16="http://schemas.microsoft.com/office/drawing/2014/main" id="{4360883D-3DC9-4201-8889-5C931D3F8B33}"/>
                </a:ext>
              </a:extLst>
            </p:cNvPr>
            <p:cNvGrpSpPr/>
            <p:nvPr/>
          </p:nvGrpSpPr>
          <p:grpSpPr>
            <a:xfrm>
              <a:off x="477155" y="773078"/>
              <a:ext cx="11131011" cy="5945393"/>
              <a:chOff x="477155" y="773078"/>
              <a:chExt cx="11131011" cy="5945393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6272A3B-E758-45C7-B986-E3B9130B3404}"/>
                  </a:ext>
                </a:extLst>
              </p:cNvPr>
              <p:cNvSpPr/>
              <p:nvPr/>
            </p:nvSpPr>
            <p:spPr>
              <a:xfrm>
                <a:off x="4118134" y="4685421"/>
                <a:ext cx="1793138" cy="141699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  <a:p>
                <a:pPr algn="ctr"/>
                <a:endParaRPr lang="en-IN" dirty="0"/>
              </a:p>
              <a:p>
                <a:pPr algn="ctr"/>
                <a:r>
                  <a:rPr lang="en-IN" sz="1200" b="1" i="1" dirty="0">
                    <a:solidFill>
                      <a:schemeClr val="accent4">
                        <a:lumMod val="75000"/>
                      </a:schemeClr>
                    </a:solidFill>
                  </a:rPr>
                  <a:t>Container Image Registry</a:t>
                </a:r>
              </a:p>
            </p:txBody>
          </p:sp>
          <p:pic>
            <p:nvPicPr>
              <p:cNvPr id="5122" name="Picture 2" descr="A picture containing text, clipart&#10;&#10;Description automatically generated">
                <a:extLst>
                  <a:ext uri="{FF2B5EF4-FFF2-40B4-BE49-F238E27FC236}">
                    <a16:creationId xmlns:a16="http://schemas.microsoft.com/office/drawing/2014/main" id="{6A79430F-903F-402E-B837-B702723C98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16414" y="3222677"/>
                <a:ext cx="689185" cy="684294"/>
              </a:xfrm>
              <a:prstGeom prst="rect">
                <a:avLst/>
              </a:prstGeom>
              <a:noFill/>
            </p:spPr>
          </p:pic>
          <p:cxnSp>
            <p:nvCxnSpPr>
              <p:cNvPr id="3" name="Straight Arrow Connector 2">
                <a:extLst>
                  <a:ext uri="{FF2B5EF4-FFF2-40B4-BE49-F238E27FC236}">
                    <a16:creationId xmlns:a16="http://schemas.microsoft.com/office/drawing/2014/main" id="{FEE25F92-920A-4D82-B725-3C8A4DD3DE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1007" y="3926939"/>
                <a:ext cx="0" cy="937712"/>
              </a:xfrm>
              <a:prstGeom prst="straightConnector1">
                <a:avLst/>
              </a:prstGeom>
              <a:ln w="254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146" name="Picture 2" descr="Chart, sunburst chart&#10;&#10;Description automatically generated">
                <a:extLst>
                  <a:ext uri="{FF2B5EF4-FFF2-40B4-BE49-F238E27FC236}">
                    <a16:creationId xmlns:a16="http://schemas.microsoft.com/office/drawing/2014/main" id="{8615D967-B45B-4F27-92C6-A3AA54E5DAA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26149" y="4755302"/>
                <a:ext cx="1034885" cy="847449"/>
              </a:xfrm>
              <a:prstGeom prst="rect">
                <a:avLst/>
              </a:prstGeom>
              <a:noFill/>
            </p:spPr>
          </p:pic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5C73044-A1D2-404A-B1C6-04347245774B}"/>
                  </a:ext>
                </a:extLst>
              </p:cNvPr>
              <p:cNvCxnSpPr>
                <a:cxnSpLocks/>
                <a:stCxn id="43" idx="3"/>
              </p:cNvCxnSpPr>
              <p:nvPr/>
            </p:nvCxnSpPr>
            <p:spPr>
              <a:xfrm flipV="1">
                <a:off x="6594264" y="1674051"/>
                <a:ext cx="3030020" cy="1334806"/>
              </a:xfrm>
              <a:prstGeom prst="straightConnector1">
                <a:avLst/>
              </a:prstGeom>
              <a:ln w="254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Wave 23">
                <a:extLst>
                  <a:ext uri="{FF2B5EF4-FFF2-40B4-BE49-F238E27FC236}">
                    <a16:creationId xmlns:a16="http://schemas.microsoft.com/office/drawing/2014/main" id="{2F2E0146-B4A0-4932-B70A-25F2BCD7729B}"/>
                  </a:ext>
                </a:extLst>
              </p:cNvPr>
              <p:cNvSpPr/>
              <p:nvPr/>
            </p:nvSpPr>
            <p:spPr>
              <a:xfrm rot="181415">
                <a:off x="477155" y="4017890"/>
                <a:ext cx="866286" cy="688839"/>
              </a:xfrm>
              <a:prstGeom prst="wave">
                <a:avLst>
                  <a:gd name="adj1" fmla="val 12500"/>
                  <a:gd name="adj2" fmla="val 7055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000" b="1" dirty="0">
                    <a:solidFill>
                      <a:schemeClr val="tx1"/>
                    </a:solidFill>
                  </a:rPr>
                  <a:t>Source code</a:t>
                </a:r>
              </a:p>
            </p:txBody>
          </p:sp>
          <p:sp>
            <p:nvSpPr>
              <p:cNvPr id="26" name="Flowchart: Magnetic Disk 25">
                <a:extLst>
                  <a:ext uri="{FF2B5EF4-FFF2-40B4-BE49-F238E27FC236}">
                    <a16:creationId xmlns:a16="http://schemas.microsoft.com/office/drawing/2014/main" id="{3D10EDA5-4F80-4167-8F7C-BE35DC4876D3}"/>
                  </a:ext>
                </a:extLst>
              </p:cNvPr>
              <p:cNvSpPr/>
              <p:nvPr/>
            </p:nvSpPr>
            <p:spPr>
              <a:xfrm>
                <a:off x="1066714" y="4838709"/>
                <a:ext cx="505181" cy="680636"/>
              </a:xfrm>
              <a:prstGeom prst="flowChartMagneticDisk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38EC3995-9958-4A8C-BF22-2A9FE09A3F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30881" y="5197988"/>
                <a:ext cx="582810" cy="0"/>
              </a:xfrm>
              <a:prstGeom prst="straightConnector1">
                <a:avLst/>
              </a:prstGeom>
              <a:ln w="254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17C3186-4304-4071-AEDB-EF643DE4B9F4}"/>
                  </a:ext>
                </a:extLst>
              </p:cNvPr>
              <p:cNvGrpSpPr/>
              <p:nvPr/>
            </p:nvGrpSpPr>
            <p:grpSpPr>
              <a:xfrm>
                <a:off x="4181767" y="4734944"/>
                <a:ext cx="797422" cy="769441"/>
                <a:chOff x="4109229" y="4959208"/>
                <a:chExt cx="713263" cy="1262356"/>
              </a:xfrm>
            </p:grpSpPr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7ED6A477-CA29-40B2-8089-ADCD0EA0AFE3}"/>
                    </a:ext>
                  </a:extLst>
                </p:cNvPr>
                <p:cNvSpPr txBox="1"/>
                <p:nvPr/>
              </p:nvSpPr>
              <p:spPr>
                <a:xfrm>
                  <a:off x="4109229" y="4959208"/>
                  <a:ext cx="713263" cy="126235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>
                  <a:spAutoFit/>
                </a:bodyPr>
                <a:lstStyle/>
                <a:p>
                  <a:pPr algn="l"/>
                  <a:r>
                    <a:rPr lang="en-IN" sz="1000" b="1" i="0" u="none" strike="noStrike" baseline="0" dirty="0">
                      <a:latin typeface="Calibri-Bold"/>
                    </a:rPr>
                    <a:t>Container Image </a:t>
                  </a:r>
                </a:p>
                <a:p>
                  <a:pPr algn="l"/>
                  <a:endParaRPr lang="en-IN" sz="1200" b="1" dirty="0">
                    <a:latin typeface="Calibri-Bold"/>
                  </a:endParaRPr>
                </a:p>
                <a:p>
                  <a:pPr algn="l"/>
                  <a:endParaRPr lang="en-IN" sz="1200" b="1" dirty="0">
                    <a:latin typeface="Calibri-Bold"/>
                  </a:endParaRPr>
                </a:p>
              </p:txBody>
            </p:sp>
            <p:sp>
              <p:nvSpPr>
                <p:cNvPr id="5" name="Hexagon 4">
                  <a:extLst>
                    <a:ext uri="{FF2B5EF4-FFF2-40B4-BE49-F238E27FC236}">
                      <a16:creationId xmlns:a16="http://schemas.microsoft.com/office/drawing/2014/main" id="{B657433A-D3FF-4F76-A785-1B109EAFF5C5}"/>
                    </a:ext>
                  </a:extLst>
                </p:cNvPr>
                <p:cNvSpPr/>
                <p:nvPr/>
              </p:nvSpPr>
              <p:spPr>
                <a:xfrm>
                  <a:off x="4172080" y="5710867"/>
                  <a:ext cx="236798" cy="294948"/>
                </a:xfrm>
                <a:prstGeom prst="hexagon">
                  <a:avLst/>
                </a:prstGeom>
                <a:ln w="22225">
                  <a:solidFill>
                    <a:schemeClr val="accent2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 b="1" dirty="0"/>
                </a:p>
              </p:txBody>
            </p:sp>
          </p:grp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9B2DC6D-42A3-4D49-9DC5-9C939CBE67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33484" y="854775"/>
                <a:ext cx="0" cy="5863696"/>
              </a:xfrm>
              <a:prstGeom prst="line">
                <a:avLst/>
              </a:prstGeom>
              <a:ln w="47625"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BB7B485-E661-4A89-9642-EF1B16383212}"/>
                  </a:ext>
                </a:extLst>
              </p:cNvPr>
              <p:cNvSpPr/>
              <p:nvPr/>
            </p:nvSpPr>
            <p:spPr>
              <a:xfrm>
                <a:off x="5472704" y="2557058"/>
                <a:ext cx="1121560" cy="90359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/>
                  <a:t>Load Balancer</a:t>
                </a:r>
              </a:p>
            </p:txBody>
          </p: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35DF6C11-1A79-4A5C-A8DD-1659DB064F86}"/>
                  </a:ext>
                </a:extLst>
              </p:cNvPr>
              <p:cNvCxnSpPr>
                <a:cxnSpLocks/>
                <a:stCxn id="43" idx="3"/>
                <a:endCxn id="47" idx="1"/>
              </p:cNvCxnSpPr>
              <p:nvPr/>
            </p:nvCxnSpPr>
            <p:spPr>
              <a:xfrm>
                <a:off x="6594264" y="3008857"/>
                <a:ext cx="3057723" cy="2344541"/>
              </a:xfrm>
              <a:prstGeom prst="straightConnector1">
                <a:avLst/>
              </a:prstGeom>
              <a:ln w="254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A7C5E294-BD55-4799-B46D-29DAA1FD5DCE}"/>
                  </a:ext>
                </a:extLst>
              </p:cNvPr>
              <p:cNvCxnSpPr>
                <a:cxnSpLocks/>
                <a:stCxn id="11" idx="3"/>
              </p:cNvCxnSpPr>
              <p:nvPr/>
            </p:nvCxnSpPr>
            <p:spPr>
              <a:xfrm flipV="1">
                <a:off x="5911272" y="2017693"/>
                <a:ext cx="3713012" cy="3376224"/>
              </a:xfrm>
              <a:prstGeom prst="straightConnector1">
                <a:avLst/>
              </a:prstGeom>
              <a:ln w="28575"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C202C868-E2B8-4F00-BD67-200C6423D296}"/>
                  </a:ext>
                </a:extLst>
              </p:cNvPr>
              <p:cNvCxnSpPr>
                <a:cxnSpLocks/>
                <a:stCxn id="11" idx="3"/>
              </p:cNvCxnSpPr>
              <p:nvPr/>
            </p:nvCxnSpPr>
            <p:spPr>
              <a:xfrm flipV="1">
                <a:off x="5911272" y="3350078"/>
                <a:ext cx="3713012" cy="2043839"/>
              </a:xfrm>
              <a:prstGeom prst="straightConnector1">
                <a:avLst/>
              </a:prstGeom>
              <a:ln w="28575"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F3139FDA-E05B-4EFC-A892-DF9F48190F06}"/>
                  </a:ext>
                </a:extLst>
              </p:cNvPr>
              <p:cNvCxnSpPr>
                <a:cxnSpLocks/>
                <a:stCxn id="11" idx="3"/>
                <a:endCxn id="47" idx="1"/>
              </p:cNvCxnSpPr>
              <p:nvPr/>
            </p:nvCxnSpPr>
            <p:spPr>
              <a:xfrm flipV="1">
                <a:off x="5911272" y="5353398"/>
                <a:ext cx="3740715" cy="40519"/>
              </a:xfrm>
              <a:prstGeom prst="straightConnector1">
                <a:avLst/>
              </a:prstGeom>
              <a:ln w="28575"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7170" name="Picture 2" descr="Icon&#10;&#10;Description automatically generated">
                <a:extLst>
                  <a:ext uri="{FF2B5EF4-FFF2-40B4-BE49-F238E27FC236}">
                    <a16:creationId xmlns:a16="http://schemas.microsoft.com/office/drawing/2014/main" id="{0C08DFEE-257E-4DFE-89AD-2D8BF5227B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37318" y="2017693"/>
                <a:ext cx="1273294" cy="1273294"/>
              </a:xfrm>
              <a:prstGeom prst="rect">
                <a:avLst/>
              </a:prstGeom>
              <a:noFill/>
            </p:spPr>
          </p:pic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A03DC4B7-5ABE-416E-873A-14570CEF358B}"/>
                  </a:ext>
                </a:extLst>
              </p:cNvPr>
              <p:cNvCxnSpPr>
                <a:cxnSpLocks/>
                <a:stCxn id="6146" idx="3"/>
              </p:cNvCxnSpPr>
              <p:nvPr/>
            </p:nvCxnSpPr>
            <p:spPr>
              <a:xfrm>
                <a:off x="3261034" y="5179027"/>
                <a:ext cx="861055" cy="18961"/>
              </a:xfrm>
              <a:prstGeom prst="straightConnector1">
                <a:avLst/>
              </a:prstGeom>
              <a:ln w="254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6BBE9FC-B021-4226-B285-D326975E92D0}"/>
                  </a:ext>
                </a:extLst>
              </p:cNvPr>
              <p:cNvSpPr txBox="1"/>
              <p:nvPr/>
            </p:nvSpPr>
            <p:spPr>
              <a:xfrm>
                <a:off x="7149007" y="2800867"/>
                <a:ext cx="11835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>
                    <a:solidFill>
                      <a:srgbClr val="7030A0"/>
                    </a:solidFill>
                  </a:rPr>
                  <a:t>Routing 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FD611C6-D8D0-420F-B8E4-B5D78879FB63}"/>
                  </a:ext>
                </a:extLst>
              </p:cNvPr>
              <p:cNvSpPr txBox="1"/>
              <p:nvPr/>
            </p:nvSpPr>
            <p:spPr>
              <a:xfrm rot="19217936">
                <a:off x="6293447" y="4081923"/>
                <a:ext cx="149485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>
                    <a:solidFill>
                      <a:schemeClr val="accent4">
                        <a:lumMod val="75000"/>
                      </a:schemeClr>
                    </a:solidFill>
                  </a:rPr>
                  <a:t>Deployed to VM </a:t>
                </a:r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EA555810-F12B-4630-B745-9AD436D80405}"/>
                  </a:ext>
                </a:extLst>
              </p:cNvPr>
              <p:cNvCxnSpPr>
                <a:cxnSpLocks/>
                <a:endCxn id="43" idx="1"/>
              </p:cNvCxnSpPr>
              <p:nvPr/>
            </p:nvCxnSpPr>
            <p:spPr>
              <a:xfrm>
                <a:off x="3922537" y="3008857"/>
                <a:ext cx="1550167" cy="0"/>
              </a:xfrm>
              <a:prstGeom prst="straightConnector1">
                <a:avLst/>
              </a:prstGeom>
              <a:ln w="254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4546D25-D268-4573-89DC-62C64C58B8C4}"/>
                  </a:ext>
                </a:extLst>
              </p:cNvPr>
              <p:cNvSpPr txBox="1"/>
              <p:nvPr/>
            </p:nvSpPr>
            <p:spPr>
              <a:xfrm>
                <a:off x="4221804" y="2528003"/>
                <a:ext cx="113472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400" b="1" i="1" dirty="0">
                    <a:solidFill>
                      <a:schemeClr val="accent4">
                        <a:lumMod val="75000"/>
                      </a:schemeClr>
                    </a:solidFill>
                  </a:rPr>
                  <a:t>Call Service</a:t>
                </a:r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ACDA05F7-970F-447F-AE6F-597380269DD1}"/>
                  </a:ext>
                </a:extLst>
              </p:cNvPr>
              <p:cNvGrpSpPr/>
              <p:nvPr/>
            </p:nvGrpSpPr>
            <p:grpSpPr>
              <a:xfrm>
                <a:off x="9640498" y="773078"/>
                <a:ext cx="1967668" cy="5578064"/>
                <a:chOff x="8797982" y="950334"/>
                <a:chExt cx="1967668" cy="5578064"/>
              </a:xfrm>
            </p:grpSpPr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5761ECD1-D980-41A0-A071-DEEBE84A7E9C}"/>
                    </a:ext>
                  </a:extLst>
                </p:cNvPr>
                <p:cNvGrpSpPr/>
                <p:nvPr/>
              </p:nvGrpSpPr>
              <p:grpSpPr>
                <a:xfrm>
                  <a:off x="8797982" y="950334"/>
                  <a:ext cx="1956179" cy="3485921"/>
                  <a:chOff x="8834428" y="948350"/>
                  <a:chExt cx="1956179" cy="3485921"/>
                </a:xfrm>
              </p:grpSpPr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4CC23C5D-65C4-469F-A943-47A06F0F6A3C}"/>
                      </a:ext>
                    </a:extLst>
                  </p:cNvPr>
                  <p:cNvSpPr/>
                  <p:nvPr/>
                </p:nvSpPr>
                <p:spPr>
                  <a:xfrm>
                    <a:off x="8834428" y="948350"/>
                    <a:ext cx="1956179" cy="3485921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22225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1800" b="0" i="0" u="none" strike="noStrike" baseline="0" dirty="0">
                        <a:latin typeface="ArialMT"/>
                      </a:rPr>
                      <a:t>Autoscaling group</a:t>
                    </a:r>
                    <a:endParaRPr lang="en-IN" dirty="0"/>
                  </a:p>
                </p:txBody>
              </p:sp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B413340B-5CFE-4641-B580-1ADECC77FDB1}"/>
                      </a:ext>
                    </a:extLst>
                  </p:cNvPr>
                  <p:cNvSpPr txBox="1"/>
                  <p:nvPr/>
                </p:nvSpPr>
                <p:spPr>
                  <a:xfrm>
                    <a:off x="8955074" y="1023791"/>
                    <a:ext cx="1606045" cy="27699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IN" sz="1200" b="1" dirty="0"/>
                      <a:t>Virtual Machine</a:t>
                    </a:r>
                  </a:p>
                </p:txBody>
              </p:sp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F7BE62DA-115D-404E-A07A-EF956C292CC7}"/>
                      </a:ext>
                    </a:extLst>
                  </p:cNvPr>
                  <p:cNvSpPr/>
                  <p:nvPr/>
                </p:nvSpPr>
                <p:spPr>
                  <a:xfrm>
                    <a:off x="9210887" y="1412981"/>
                    <a:ext cx="1217914" cy="1203961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2225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200" b="1" dirty="0"/>
                  </a:p>
                </p:txBody>
              </p:sp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261F674F-9F9B-4875-A0C0-D226C392B3A0}"/>
                      </a:ext>
                    </a:extLst>
                  </p:cNvPr>
                  <p:cNvSpPr txBox="1"/>
                  <p:nvPr/>
                </p:nvSpPr>
                <p:spPr>
                  <a:xfrm>
                    <a:off x="9202691" y="1401514"/>
                    <a:ext cx="1217914" cy="276999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IN" sz="1200" b="1" dirty="0"/>
                      <a:t>Container</a:t>
                    </a:r>
                  </a:p>
                </p:txBody>
              </p:sp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9885FA83-0ACE-4870-98E4-3E06041ED084}"/>
                      </a:ext>
                    </a:extLst>
                  </p:cNvPr>
                  <p:cNvSpPr/>
                  <p:nvPr/>
                </p:nvSpPr>
                <p:spPr>
                  <a:xfrm>
                    <a:off x="9213563" y="2791222"/>
                    <a:ext cx="1217914" cy="1203961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2225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200" b="1" dirty="0"/>
                  </a:p>
                </p:txBody>
              </p:sp>
              <p:sp>
                <p:nvSpPr>
                  <p:cNvPr id="35" name="Hexagon 34">
                    <a:extLst>
                      <a:ext uri="{FF2B5EF4-FFF2-40B4-BE49-F238E27FC236}">
                        <a16:creationId xmlns:a16="http://schemas.microsoft.com/office/drawing/2014/main" id="{15B31713-7DF5-41F8-8CE3-5B9C2540A3F2}"/>
                      </a:ext>
                    </a:extLst>
                  </p:cNvPr>
                  <p:cNvSpPr/>
                  <p:nvPr/>
                </p:nvSpPr>
                <p:spPr>
                  <a:xfrm>
                    <a:off x="9552971" y="3228199"/>
                    <a:ext cx="536254" cy="476120"/>
                  </a:xfrm>
                  <a:prstGeom prst="hexagon">
                    <a:avLst/>
                  </a:prstGeom>
                  <a:ln w="22225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200" b="1" dirty="0"/>
                  </a:p>
                </p:txBody>
              </p:sp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49919C52-53F0-44E2-B998-6D7B024CCE04}"/>
                      </a:ext>
                    </a:extLst>
                  </p:cNvPr>
                  <p:cNvSpPr txBox="1"/>
                  <p:nvPr/>
                </p:nvSpPr>
                <p:spPr>
                  <a:xfrm>
                    <a:off x="9205367" y="2779755"/>
                    <a:ext cx="1217914" cy="276999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IN" sz="1200" b="1" dirty="0"/>
                      <a:t>Container</a:t>
                    </a:r>
                  </a:p>
                </p:txBody>
              </p:sp>
              <p:sp>
                <p:nvSpPr>
                  <p:cNvPr id="57" name="Hexagon 56">
                    <a:extLst>
                      <a:ext uri="{FF2B5EF4-FFF2-40B4-BE49-F238E27FC236}">
                        <a16:creationId xmlns:a16="http://schemas.microsoft.com/office/drawing/2014/main" id="{27CFE4F1-9589-419F-84C9-3E4A259CE876}"/>
                      </a:ext>
                    </a:extLst>
                  </p:cNvPr>
                  <p:cNvSpPr/>
                  <p:nvPr/>
                </p:nvSpPr>
                <p:spPr>
                  <a:xfrm>
                    <a:off x="9551717" y="1907731"/>
                    <a:ext cx="536254" cy="476120"/>
                  </a:xfrm>
                  <a:prstGeom prst="hexagon">
                    <a:avLst/>
                  </a:prstGeom>
                  <a:ln w="22225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200" b="1" dirty="0"/>
                  </a:p>
                </p:txBody>
              </p:sp>
              <p:pic>
                <p:nvPicPr>
                  <p:cNvPr id="44" name="Picture 2" descr="A picture containing clipart&#10;&#10;Description automatically generated">
                    <a:extLst>
                      <a:ext uri="{FF2B5EF4-FFF2-40B4-BE49-F238E27FC236}">
                        <a16:creationId xmlns:a16="http://schemas.microsoft.com/office/drawing/2014/main" id="{BE98D930-2F6B-4943-ADAC-CC97C171152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9075611" y="4033671"/>
                    <a:ext cx="1463089" cy="349494"/>
                  </a:xfrm>
                  <a:prstGeom prst="rect">
                    <a:avLst/>
                  </a:prstGeom>
                  <a:noFill/>
                </p:spPr>
              </p:pic>
            </p:grp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E802D9AF-90CD-4F72-AB53-C19F8D3873D0}"/>
                    </a:ext>
                  </a:extLst>
                </p:cNvPr>
                <p:cNvSpPr/>
                <p:nvPr/>
              </p:nvSpPr>
              <p:spPr>
                <a:xfrm>
                  <a:off x="8809471" y="4532909"/>
                  <a:ext cx="1956179" cy="1995489"/>
                </a:xfrm>
                <a:prstGeom prst="rect">
                  <a:avLst/>
                </a:prstGeom>
                <a:solidFill>
                  <a:schemeClr val="bg1">
                    <a:alpha val="0"/>
                  </a:schemeClr>
                </a:solidFill>
                <a:ln w="2222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050127F4-2AA3-4D8A-912A-5EF0495D002D}"/>
                    </a:ext>
                  </a:extLst>
                </p:cNvPr>
                <p:cNvSpPr/>
                <p:nvPr/>
              </p:nvSpPr>
              <p:spPr>
                <a:xfrm>
                  <a:off x="9253949" y="4936455"/>
                  <a:ext cx="1217914" cy="112315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2225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 b="1" dirty="0"/>
                </a:p>
              </p:txBody>
            </p:sp>
            <p:pic>
              <p:nvPicPr>
                <p:cNvPr id="50" name="Picture 2" descr="A picture containing clipart&#10;&#10;Description automatically generated">
                  <a:extLst>
                    <a:ext uri="{FF2B5EF4-FFF2-40B4-BE49-F238E27FC236}">
                      <a16:creationId xmlns:a16="http://schemas.microsoft.com/office/drawing/2014/main" id="{CD0914CC-B09D-4C4C-9A12-A8C5DDCC3EB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105013" y="6123881"/>
                  <a:ext cx="1463089" cy="349494"/>
                </a:xfrm>
                <a:prstGeom prst="rect">
                  <a:avLst/>
                </a:prstGeom>
                <a:noFill/>
              </p:spPr>
            </p:pic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339AC81D-DC72-485D-95C4-50DCF1381927}"/>
                    </a:ext>
                  </a:extLst>
                </p:cNvPr>
                <p:cNvSpPr txBox="1"/>
                <p:nvPr/>
              </p:nvSpPr>
              <p:spPr>
                <a:xfrm>
                  <a:off x="9253949" y="4927225"/>
                  <a:ext cx="1217914" cy="276999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1200" b="1" dirty="0"/>
                    <a:t>Container</a:t>
                  </a:r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6CF42BBA-890F-4E39-A6D8-73BB33D8B872}"/>
                    </a:ext>
                  </a:extLst>
                </p:cNvPr>
                <p:cNvSpPr txBox="1"/>
                <p:nvPr/>
              </p:nvSpPr>
              <p:spPr>
                <a:xfrm>
                  <a:off x="9105013" y="4643293"/>
                  <a:ext cx="1606045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1200" b="1" dirty="0"/>
                    <a:t>Virtual Machine</a:t>
                  </a:r>
                </a:p>
              </p:txBody>
            </p:sp>
            <p:sp>
              <p:nvSpPr>
                <p:cNvPr id="40" name="Hexagon 39">
                  <a:extLst>
                    <a:ext uri="{FF2B5EF4-FFF2-40B4-BE49-F238E27FC236}">
                      <a16:creationId xmlns:a16="http://schemas.microsoft.com/office/drawing/2014/main" id="{9CF1DE6A-7073-4CC5-8715-B3E518568B33}"/>
                    </a:ext>
                  </a:extLst>
                </p:cNvPr>
                <p:cNvSpPr/>
                <p:nvPr/>
              </p:nvSpPr>
              <p:spPr>
                <a:xfrm>
                  <a:off x="9489969" y="5354476"/>
                  <a:ext cx="536254" cy="476120"/>
                </a:xfrm>
                <a:prstGeom prst="hexagon">
                  <a:avLst/>
                </a:prstGeom>
                <a:ln w="22225">
                  <a:solidFill>
                    <a:schemeClr val="accent2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 b="1" dirty="0"/>
                </a:p>
              </p:txBody>
            </p:sp>
          </p:grp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FFBB0F86-B6F1-4D36-A420-40A572842579}"/>
                  </a:ext>
                </a:extLst>
              </p:cNvPr>
              <p:cNvCxnSpPr>
                <a:cxnSpLocks/>
                <a:endCxn id="6146" idx="2"/>
              </p:cNvCxnSpPr>
              <p:nvPr/>
            </p:nvCxnSpPr>
            <p:spPr>
              <a:xfrm flipV="1">
                <a:off x="2737318" y="5602751"/>
                <a:ext cx="6274" cy="518622"/>
              </a:xfrm>
              <a:prstGeom prst="straightConnector1">
                <a:avLst/>
              </a:prstGeom>
              <a:ln w="254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1A47792D-4064-46DD-8804-FFDFDCF3263D}"/>
                  </a:ext>
                </a:extLst>
              </p:cNvPr>
              <p:cNvSpPr txBox="1"/>
              <p:nvPr/>
            </p:nvSpPr>
            <p:spPr>
              <a:xfrm>
                <a:off x="5044896" y="4736031"/>
                <a:ext cx="785164" cy="76944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 algn="l"/>
                <a:r>
                  <a:rPr lang="en-IN" sz="1000" b="1" i="0" u="none" strike="noStrike" baseline="0" dirty="0">
                    <a:latin typeface="Calibri-Bold"/>
                  </a:rPr>
                  <a:t>Container Image </a:t>
                </a:r>
              </a:p>
              <a:p>
                <a:pPr algn="l"/>
                <a:endParaRPr lang="en-IN" sz="1200" b="1" dirty="0">
                  <a:latin typeface="Calibri-Bold"/>
                </a:endParaRPr>
              </a:p>
              <a:p>
                <a:pPr algn="l"/>
                <a:endParaRPr lang="en-IN" sz="1200" b="1" dirty="0">
                  <a:latin typeface="Calibri-Bold"/>
                </a:endParaRPr>
              </a:p>
            </p:txBody>
          </p:sp>
          <p:sp>
            <p:nvSpPr>
              <p:cNvPr id="85" name="Hexagon 84">
                <a:extLst>
                  <a:ext uri="{FF2B5EF4-FFF2-40B4-BE49-F238E27FC236}">
                    <a16:creationId xmlns:a16="http://schemas.microsoft.com/office/drawing/2014/main" id="{A5B9B954-38E6-43BA-AF67-16C86F2756DC}"/>
                  </a:ext>
                </a:extLst>
              </p:cNvPr>
              <p:cNvSpPr/>
              <p:nvPr/>
            </p:nvSpPr>
            <p:spPr>
              <a:xfrm>
                <a:off x="5156974" y="5193101"/>
                <a:ext cx="264738" cy="179779"/>
              </a:xfrm>
              <a:prstGeom prst="hexagon">
                <a:avLst/>
              </a:prstGeom>
              <a:ln w="22225">
                <a:solidFill>
                  <a:schemeClr val="accent2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 dirty="0"/>
              </a:p>
            </p:txBody>
          </p: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A792E31C-DF05-4234-BC7D-248E0DC00436}"/>
                  </a:ext>
                </a:extLst>
              </p:cNvPr>
              <p:cNvCxnSpPr>
                <a:cxnSpLocks/>
                <a:stCxn id="43" idx="3"/>
              </p:cNvCxnSpPr>
              <p:nvPr/>
            </p:nvCxnSpPr>
            <p:spPr>
              <a:xfrm>
                <a:off x="6594264" y="3008857"/>
                <a:ext cx="3046234" cy="213820"/>
              </a:xfrm>
              <a:prstGeom prst="straightConnector1">
                <a:avLst/>
              </a:prstGeom>
              <a:ln w="254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700783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8" name="Group 7177">
            <a:extLst>
              <a:ext uri="{FF2B5EF4-FFF2-40B4-BE49-F238E27FC236}">
                <a16:creationId xmlns:a16="http://schemas.microsoft.com/office/drawing/2014/main" id="{9EB57E51-91CB-4099-B4A8-C92286AB4B4C}"/>
              </a:ext>
            </a:extLst>
          </p:cNvPr>
          <p:cNvGrpSpPr/>
          <p:nvPr/>
        </p:nvGrpSpPr>
        <p:grpSpPr>
          <a:xfrm>
            <a:off x="1195680" y="432471"/>
            <a:ext cx="8755151" cy="6304888"/>
            <a:chOff x="1086498" y="145868"/>
            <a:chExt cx="8755151" cy="6304888"/>
          </a:xfrm>
        </p:grpSpPr>
        <p:grpSp>
          <p:nvGrpSpPr>
            <p:cNvPr id="7175" name="Group 7174">
              <a:extLst>
                <a:ext uri="{FF2B5EF4-FFF2-40B4-BE49-F238E27FC236}">
                  <a16:creationId xmlns:a16="http://schemas.microsoft.com/office/drawing/2014/main" id="{7FD4D482-367C-4018-8411-409BEB0DA1F3}"/>
                </a:ext>
              </a:extLst>
            </p:cNvPr>
            <p:cNvGrpSpPr/>
            <p:nvPr/>
          </p:nvGrpSpPr>
          <p:grpSpPr>
            <a:xfrm>
              <a:off x="1086498" y="145868"/>
              <a:ext cx="8755151" cy="6304888"/>
              <a:chOff x="1086498" y="145868"/>
              <a:chExt cx="8755151" cy="6304888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CC23C5D-65C4-469F-A943-47A06F0F6A3C}"/>
                  </a:ext>
                </a:extLst>
              </p:cNvPr>
              <p:cNvSpPr/>
              <p:nvPr/>
            </p:nvSpPr>
            <p:spPr>
              <a:xfrm>
                <a:off x="8179408" y="2953809"/>
                <a:ext cx="1662241" cy="2733192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2222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5" name="Hexagon 34">
                <a:extLst>
                  <a:ext uri="{FF2B5EF4-FFF2-40B4-BE49-F238E27FC236}">
                    <a16:creationId xmlns:a16="http://schemas.microsoft.com/office/drawing/2014/main" id="{15B31713-7DF5-41F8-8CE3-5B9C2540A3F2}"/>
                  </a:ext>
                </a:extLst>
              </p:cNvPr>
              <p:cNvSpPr/>
              <p:nvPr/>
            </p:nvSpPr>
            <p:spPr>
              <a:xfrm>
                <a:off x="8749982" y="4113309"/>
                <a:ext cx="751149" cy="575814"/>
              </a:xfrm>
              <a:prstGeom prst="hexagon">
                <a:avLst/>
              </a:prstGeom>
              <a:ln w="22225">
                <a:solidFill>
                  <a:schemeClr val="accent2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b="1" dirty="0"/>
                  <a:t>Ms-2</a:t>
                </a:r>
              </a:p>
            </p:txBody>
          </p:sp>
          <p:sp>
            <p:nvSpPr>
              <p:cNvPr id="40" name="Hexagon 39">
                <a:extLst>
                  <a:ext uri="{FF2B5EF4-FFF2-40B4-BE49-F238E27FC236}">
                    <a16:creationId xmlns:a16="http://schemas.microsoft.com/office/drawing/2014/main" id="{9CF1DE6A-7073-4CC5-8715-B3E518568B33}"/>
                  </a:ext>
                </a:extLst>
              </p:cNvPr>
              <p:cNvSpPr/>
              <p:nvPr/>
            </p:nvSpPr>
            <p:spPr>
              <a:xfrm>
                <a:off x="8749983" y="4862413"/>
                <a:ext cx="751150" cy="651298"/>
              </a:xfrm>
              <a:prstGeom prst="hexagon">
                <a:avLst/>
              </a:prstGeom>
              <a:ln w="22225">
                <a:solidFill>
                  <a:schemeClr val="accent2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b="1" dirty="0"/>
                  <a:t>Ms-3</a:t>
                </a: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9B2DC6D-42A3-4D49-9DC5-9C939CBE67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84876" y="2190409"/>
                <a:ext cx="15378" cy="3200649"/>
              </a:xfrm>
              <a:prstGeom prst="line">
                <a:avLst/>
              </a:prstGeom>
              <a:ln w="47625"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BB7B485-E661-4A89-9642-EF1B16383212}"/>
                  </a:ext>
                </a:extLst>
              </p:cNvPr>
              <p:cNvSpPr/>
              <p:nvPr/>
            </p:nvSpPr>
            <p:spPr>
              <a:xfrm>
                <a:off x="5243705" y="1832509"/>
                <a:ext cx="1121560" cy="90359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>
                    <a:solidFill>
                      <a:schemeClr val="tx1"/>
                    </a:solidFill>
                  </a:rPr>
                  <a:t>Load Balancer</a:t>
                </a:r>
              </a:p>
            </p:txBody>
          </p: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35DF6C11-1A79-4A5C-A8DD-1659DB064F86}"/>
                  </a:ext>
                </a:extLst>
              </p:cNvPr>
              <p:cNvCxnSpPr>
                <a:cxnSpLocks/>
                <a:stCxn id="43" idx="3"/>
              </p:cNvCxnSpPr>
              <p:nvPr/>
            </p:nvCxnSpPr>
            <p:spPr>
              <a:xfrm>
                <a:off x="6365265" y="2284308"/>
                <a:ext cx="2384718" cy="1113699"/>
              </a:xfrm>
              <a:prstGeom prst="straightConnector1">
                <a:avLst/>
              </a:prstGeom>
              <a:ln w="254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170" name="Picture 2" descr="Icon&#10;&#10;Description automatically generated">
                <a:extLst>
                  <a:ext uri="{FF2B5EF4-FFF2-40B4-BE49-F238E27FC236}">
                    <a16:creationId xmlns:a16="http://schemas.microsoft.com/office/drawing/2014/main" id="{0C08DFEE-257E-4DFE-89AD-2D8BF5227B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58437" y="145868"/>
                <a:ext cx="1273294" cy="1273294"/>
              </a:xfrm>
              <a:prstGeom prst="rect">
                <a:avLst/>
              </a:prstGeom>
              <a:noFill/>
            </p:spPr>
          </p:pic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A03DC4B7-5ABE-416E-873A-14570CEF358B}"/>
                  </a:ext>
                </a:extLst>
              </p:cNvPr>
              <p:cNvCxnSpPr>
                <a:cxnSpLocks/>
                <a:endCxn id="47" idx="1"/>
              </p:cNvCxnSpPr>
              <p:nvPr/>
            </p:nvCxnSpPr>
            <p:spPr>
              <a:xfrm>
                <a:off x="3045613" y="3342610"/>
                <a:ext cx="893620" cy="0"/>
              </a:xfrm>
              <a:prstGeom prst="straightConnector1">
                <a:avLst/>
              </a:prstGeom>
              <a:ln w="254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EA555810-F12B-4630-B745-9AD436D80405}"/>
                  </a:ext>
                </a:extLst>
              </p:cNvPr>
              <p:cNvCxnSpPr>
                <a:cxnSpLocks/>
                <a:stCxn id="7170" idx="2"/>
              </p:cNvCxnSpPr>
              <p:nvPr/>
            </p:nvCxnSpPr>
            <p:spPr>
              <a:xfrm flipH="1">
                <a:off x="5792565" y="1419162"/>
                <a:ext cx="2519" cy="424642"/>
              </a:xfrm>
              <a:prstGeom prst="straightConnector1">
                <a:avLst/>
              </a:prstGeom>
              <a:ln w="254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17F0DC61-8E39-499D-9FD0-DF8280838324}"/>
                  </a:ext>
                </a:extLst>
              </p:cNvPr>
              <p:cNvSpPr/>
              <p:nvPr/>
            </p:nvSpPr>
            <p:spPr>
              <a:xfrm>
                <a:off x="1086498" y="2953809"/>
                <a:ext cx="1956179" cy="2733192"/>
              </a:xfrm>
              <a:prstGeom prst="rect">
                <a:avLst/>
              </a:prstGeom>
              <a:solidFill>
                <a:schemeClr val="accent2"/>
              </a:solidFill>
              <a:ln w="2222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Large Legacy Application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8F42BB6C-9A7E-422E-95F6-9D7B5259A204}"/>
                  </a:ext>
                </a:extLst>
              </p:cNvPr>
              <p:cNvSpPr/>
              <p:nvPr/>
            </p:nvSpPr>
            <p:spPr>
              <a:xfrm>
                <a:off x="3939233" y="3049345"/>
                <a:ext cx="1094493" cy="586529"/>
              </a:xfrm>
              <a:prstGeom prst="rect">
                <a:avLst/>
              </a:prstGeom>
              <a:solidFill>
                <a:schemeClr val="accent2"/>
              </a:solidFill>
              <a:ln w="2222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>
                    <a:solidFill>
                      <a:schemeClr val="tx1"/>
                    </a:solidFill>
                  </a:rPr>
                  <a:t>Individual Function</a:t>
                </a:r>
              </a:p>
            </p:txBody>
          </p: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4E3CDE34-F955-4F6E-94FC-F056A09BD115}"/>
                  </a:ext>
                </a:extLst>
              </p:cNvPr>
              <p:cNvCxnSpPr>
                <a:cxnSpLocks/>
                <a:endCxn id="52" idx="1"/>
              </p:cNvCxnSpPr>
              <p:nvPr/>
            </p:nvCxnSpPr>
            <p:spPr>
              <a:xfrm>
                <a:off x="3045613" y="4250047"/>
                <a:ext cx="893620" cy="0"/>
              </a:xfrm>
              <a:prstGeom prst="straightConnector1">
                <a:avLst/>
              </a:prstGeom>
              <a:ln w="254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4D41419C-23AF-4212-B716-089FF914325A}"/>
                  </a:ext>
                </a:extLst>
              </p:cNvPr>
              <p:cNvSpPr/>
              <p:nvPr/>
            </p:nvSpPr>
            <p:spPr>
              <a:xfrm>
                <a:off x="3939233" y="3956782"/>
                <a:ext cx="1094493" cy="586529"/>
              </a:xfrm>
              <a:prstGeom prst="rect">
                <a:avLst/>
              </a:prstGeom>
              <a:solidFill>
                <a:schemeClr val="accent2"/>
              </a:solidFill>
              <a:ln w="2222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>
                    <a:solidFill>
                      <a:schemeClr val="tx1"/>
                    </a:solidFill>
                  </a:rPr>
                  <a:t>Individual Function</a:t>
                </a:r>
              </a:p>
            </p:txBody>
          </p: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B8BCC278-341C-47FA-98D3-F84B720378DC}"/>
                  </a:ext>
                </a:extLst>
              </p:cNvPr>
              <p:cNvCxnSpPr>
                <a:cxnSpLocks/>
                <a:endCxn id="56" idx="1"/>
              </p:cNvCxnSpPr>
              <p:nvPr/>
            </p:nvCxnSpPr>
            <p:spPr>
              <a:xfrm>
                <a:off x="3048440" y="5107130"/>
                <a:ext cx="893620" cy="0"/>
              </a:xfrm>
              <a:prstGeom prst="straightConnector1">
                <a:avLst/>
              </a:prstGeom>
              <a:ln w="254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A0FA2108-A899-4826-9011-287DBCA6DE89}"/>
                  </a:ext>
                </a:extLst>
              </p:cNvPr>
              <p:cNvSpPr/>
              <p:nvPr/>
            </p:nvSpPr>
            <p:spPr>
              <a:xfrm>
                <a:off x="3942060" y="4813865"/>
                <a:ext cx="1094493" cy="586529"/>
              </a:xfrm>
              <a:prstGeom prst="rect">
                <a:avLst/>
              </a:prstGeom>
              <a:solidFill>
                <a:schemeClr val="accent2"/>
              </a:solidFill>
              <a:ln w="2222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>
                    <a:solidFill>
                      <a:schemeClr val="tx1"/>
                    </a:solidFill>
                  </a:rPr>
                  <a:t>Individual Function</a:t>
                </a:r>
              </a:p>
            </p:txBody>
          </p:sp>
          <p:cxnSp>
            <p:nvCxnSpPr>
              <p:cNvPr id="23" name="Connector: Elbow 22">
                <a:extLst>
                  <a:ext uri="{FF2B5EF4-FFF2-40B4-BE49-F238E27FC236}">
                    <a16:creationId xmlns:a16="http://schemas.microsoft.com/office/drawing/2014/main" id="{0179A4E8-745C-4BAB-A118-5968351FDD9B}"/>
                  </a:ext>
                </a:extLst>
              </p:cNvPr>
              <p:cNvCxnSpPr>
                <a:cxnSpLocks/>
                <a:stCxn id="43" idx="1"/>
                <a:endCxn id="44" idx="0"/>
              </p:cNvCxnSpPr>
              <p:nvPr/>
            </p:nvCxnSpPr>
            <p:spPr>
              <a:xfrm rot="10800000" flipV="1">
                <a:off x="2064589" y="2284307"/>
                <a:ext cx="3179117" cy="669501"/>
              </a:xfrm>
              <a:prstGeom prst="bentConnector2">
                <a:avLst/>
              </a:prstGeom>
              <a:ln w="25400">
                <a:solidFill>
                  <a:schemeClr val="accent2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71C59D11-9EBD-4569-BFFA-FC3E2E4F9E65}"/>
                  </a:ext>
                </a:extLst>
              </p:cNvPr>
              <p:cNvCxnSpPr>
                <a:cxnSpLocks/>
                <a:endCxn id="35" idx="3"/>
              </p:cNvCxnSpPr>
              <p:nvPr/>
            </p:nvCxnSpPr>
            <p:spPr>
              <a:xfrm>
                <a:off x="6363340" y="2296707"/>
                <a:ext cx="2386642" cy="2104509"/>
              </a:xfrm>
              <a:prstGeom prst="straightConnector1">
                <a:avLst/>
              </a:prstGeom>
              <a:ln w="254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592F985D-274C-4984-BB68-DB2EEFB4F9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62377" y="2284307"/>
                <a:ext cx="2387606" cy="2816166"/>
              </a:xfrm>
              <a:prstGeom prst="straightConnector1">
                <a:avLst/>
              </a:prstGeom>
              <a:ln w="254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D43592EE-BC76-4A2A-9AF0-D5DAC2FF8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3726" y="3379201"/>
                <a:ext cx="3716257" cy="17561"/>
              </a:xfrm>
              <a:prstGeom prst="straightConnector1">
                <a:avLst/>
              </a:prstGeom>
              <a:ln w="25400">
                <a:solidFill>
                  <a:schemeClr val="accent2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50E16556-D64F-4143-9F07-AC26F7B19F91}"/>
                  </a:ext>
                </a:extLst>
              </p:cNvPr>
              <p:cNvCxnSpPr>
                <a:cxnSpLocks/>
                <a:endCxn id="35" idx="3"/>
              </p:cNvCxnSpPr>
              <p:nvPr/>
            </p:nvCxnSpPr>
            <p:spPr>
              <a:xfrm>
                <a:off x="4856820" y="4278969"/>
                <a:ext cx="3893162" cy="122247"/>
              </a:xfrm>
              <a:prstGeom prst="straightConnector1">
                <a:avLst/>
              </a:prstGeom>
              <a:ln w="25400">
                <a:solidFill>
                  <a:schemeClr val="accent2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5A5A11C7-0209-43BA-9CBC-653DFC2B9D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3726" y="5104517"/>
                <a:ext cx="3716257" cy="17561"/>
              </a:xfrm>
              <a:prstGeom prst="straightConnector1">
                <a:avLst/>
              </a:prstGeom>
              <a:ln w="25400">
                <a:solidFill>
                  <a:schemeClr val="accent2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72" name="Rectangle 7171">
                <a:extLst>
                  <a:ext uri="{FF2B5EF4-FFF2-40B4-BE49-F238E27FC236}">
                    <a16:creationId xmlns:a16="http://schemas.microsoft.com/office/drawing/2014/main" id="{525438C9-3F59-48F1-9EDF-452FB14AA10D}"/>
                  </a:ext>
                </a:extLst>
              </p:cNvPr>
              <p:cNvSpPr/>
              <p:nvPr/>
            </p:nvSpPr>
            <p:spPr>
              <a:xfrm>
                <a:off x="5264879" y="3082712"/>
                <a:ext cx="1662241" cy="2604290"/>
              </a:xfrm>
              <a:prstGeom prst="rect">
                <a:avLst/>
              </a:prstGeom>
              <a:solidFill>
                <a:schemeClr val="accent2">
                  <a:alpha val="5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IN" sz="1400" b="1" dirty="0">
                    <a:solidFill>
                      <a:schemeClr val="tx1"/>
                    </a:solidFill>
                  </a:rPr>
                  <a:t>Strangler Pattern</a:t>
                </a:r>
              </a:p>
              <a:p>
                <a:pPr algn="just"/>
                <a:endParaRPr lang="en-IN" sz="1400" b="1" dirty="0">
                  <a:solidFill>
                    <a:schemeClr val="tx1"/>
                  </a:solidFill>
                </a:endParaRPr>
              </a:p>
              <a:p>
                <a:pPr algn="just"/>
                <a:endParaRPr lang="en-IN" sz="1400" b="1" dirty="0">
                  <a:solidFill>
                    <a:schemeClr val="tx1"/>
                  </a:solidFill>
                </a:endParaRPr>
              </a:p>
              <a:p>
                <a:pPr algn="just"/>
                <a:endParaRPr lang="en-IN" sz="1400" b="1" dirty="0">
                  <a:solidFill>
                    <a:schemeClr val="tx1"/>
                  </a:solidFill>
                </a:endParaRPr>
              </a:p>
              <a:p>
                <a:pPr algn="just"/>
                <a:endParaRPr lang="en-IN" sz="1400" b="1" dirty="0">
                  <a:solidFill>
                    <a:schemeClr val="tx1"/>
                  </a:solidFill>
                </a:endParaRPr>
              </a:p>
              <a:p>
                <a:r>
                  <a:rPr lang="en-IN" sz="1400" b="1" dirty="0">
                    <a:solidFill>
                      <a:schemeClr val="tx1"/>
                    </a:solidFill>
                  </a:rPr>
                  <a:t>Design of new  microservices as independently deployable services in incremental fashion</a:t>
                </a:r>
              </a:p>
            </p:txBody>
          </p:sp>
          <p:sp>
            <p:nvSpPr>
              <p:cNvPr id="7173" name="Left Brace 7172">
                <a:extLst>
                  <a:ext uri="{FF2B5EF4-FFF2-40B4-BE49-F238E27FC236}">
                    <a16:creationId xmlns:a16="http://schemas.microsoft.com/office/drawing/2014/main" id="{2985AE5F-5271-4E66-8911-0B7C3930EDE0}"/>
                  </a:ext>
                </a:extLst>
              </p:cNvPr>
              <p:cNvSpPr/>
              <p:nvPr/>
            </p:nvSpPr>
            <p:spPr>
              <a:xfrm rot="16200000">
                <a:off x="7565955" y="3824733"/>
                <a:ext cx="186099" cy="4007225"/>
              </a:xfrm>
              <a:prstGeom prst="leftBrac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174" name="TextBox 7173">
                <a:extLst>
                  <a:ext uri="{FF2B5EF4-FFF2-40B4-BE49-F238E27FC236}">
                    <a16:creationId xmlns:a16="http://schemas.microsoft.com/office/drawing/2014/main" id="{70FA1CDE-7D97-4A43-8B95-E8916B3510CC}"/>
                  </a:ext>
                </a:extLst>
              </p:cNvPr>
              <p:cNvSpPr txBox="1"/>
              <p:nvPr/>
            </p:nvSpPr>
            <p:spPr>
              <a:xfrm>
                <a:off x="6095999" y="6142979"/>
                <a:ext cx="28471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b="1" dirty="0"/>
                  <a:t>New Self Deployable microservices</a:t>
                </a:r>
              </a:p>
            </p:txBody>
          </p:sp>
        </p:grpSp>
        <p:sp>
          <p:nvSpPr>
            <p:cNvPr id="82" name="Hexagon 81">
              <a:extLst>
                <a:ext uri="{FF2B5EF4-FFF2-40B4-BE49-F238E27FC236}">
                  <a16:creationId xmlns:a16="http://schemas.microsoft.com/office/drawing/2014/main" id="{E95F80E4-B469-4714-A06A-A62F71F2A94B}"/>
                </a:ext>
              </a:extLst>
            </p:cNvPr>
            <p:cNvSpPr/>
            <p:nvPr/>
          </p:nvSpPr>
          <p:spPr>
            <a:xfrm>
              <a:off x="8749982" y="3104262"/>
              <a:ext cx="751149" cy="575814"/>
            </a:xfrm>
            <a:prstGeom prst="hexagon">
              <a:avLst/>
            </a:prstGeom>
            <a:ln w="22225"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/>
                <a:t>Ms-1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6016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3FAD3E-540E-4814-945C-059B90B79B0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977" y="375535"/>
            <a:ext cx="6924012" cy="33912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04970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4795E0F5-D7E8-42BF-B90F-FFFD43537D5C}"/>
              </a:ext>
            </a:extLst>
          </p:cNvPr>
          <p:cNvGrpSpPr/>
          <p:nvPr/>
        </p:nvGrpSpPr>
        <p:grpSpPr>
          <a:xfrm>
            <a:off x="941137" y="747135"/>
            <a:ext cx="9599892" cy="5351171"/>
            <a:chOff x="941137" y="747135"/>
            <a:chExt cx="9599892" cy="535117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246676B-1667-49CD-81F1-5EDA30FEB8E4}"/>
                </a:ext>
              </a:extLst>
            </p:cNvPr>
            <p:cNvGrpSpPr/>
            <p:nvPr/>
          </p:nvGrpSpPr>
          <p:grpSpPr>
            <a:xfrm>
              <a:off x="2170403" y="747135"/>
              <a:ext cx="777922" cy="832513"/>
              <a:chOff x="3261815" y="887105"/>
              <a:chExt cx="1187355" cy="1023582"/>
            </a:xfrm>
          </p:grpSpPr>
          <p:pic>
            <p:nvPicPr>
              <p:cNvPr id="5" name="Graphic 4" descr="Users">
                <a:extLst>
                  <a:ext uri="{FF2B5EF4-FFF2-40B4-BE49-F238E27FC236}">
                    <a16:creationId xmlns:a16="http://schemas.microsoft.com/office/drawing/2014/main" id="{C5A6171F-99E5-4142-AB88-E8E6B6FCDB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398293" y="941696"/>
                <a:ext cx="914400" cy="914400"/>
              </a:xfrm>
              <a:prstGeom prst="rect">
                <a:avLst/>
              </a:prstGeom>
            </p:spPr>
          </p:pic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5F5612B6-0C9E-46B2-890E-5839E896E606}"/>
                  </a:ext>
                </a:extLst>
              </p:cNvPr>
              <p:cNvSpPr/>
              <p:nvPr/>
            </p:nvSpPr>
            <p:spPr>
              <a:xfrm>
                <a:off x="3261815" y="887105"/>
                <a:ext cx="1187355" cy="102358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  <a:alpha val="3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0300A63-9E69-4B7C-9F16-44E38BA856C9}"/>
                </a:ext>
              </a:extLst>
            </p:cNvPr>
            <p:cNvSpPr/>
            <p:nvPr/>
          </p:nvSpPr>
          <p:spPr>
            <a:xfrm>
              <a:off x="1792407" y="2070037"/>
              <a:ext cx="1533917" cy="38989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22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>
                  <a:solidFill>
                    <a:schemeClr val="tx1"/>
                  </a:solidFill>
                </a:rPr>
                <a:t>User Interface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3353B0A-760A-45D4-9EDC-EF64379FCA5F}"/>
                </a:ext>
              </a:extLst>
            </p:cNvPr>
            <p:cNvSpPr/>
            <p:nvPr/>
          </p:nvSpPr>
          <p:spPr>
            <a:xfrm>
              <a:off x="1792406" y="2520827"/>
              <a:ext cx="1533917" cy="38989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22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>
                  <a:solidFill>
                    <a:schemeClr val="tx1"/>
                  </a:solidFill>
                </a:rPr>
                <a:t>Business logic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004A8C0-D870-4DC6-BF66-2339989B91DF}"/>
                </a:ext>
              </a:extLst>
            </p:cNvPr>
            <p:cNvSpPr/>
            <p:nvPr/>
          </p:nvSpPr>
          <p:spPr>
            <a:xfrm>
              <a:off x="1792406" y="2956883"/>
              <a:ext cx="1533917" cy="38989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22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>
                  <a:solidFill>
                    <a:schemeClr val="tx1"/>
                  </a:solidFill>
                </a:rPr>
                <a:t>Data Layer</a:t>
              </a:r>
            </a:p>
          </p:txBody>
        </p:sp>
        <p:sp>
          <p:nvSpPr>
            <p:cNvPr id="15" name="Cylinder 14">
              <a:extLst>
                <a:ext uri="{FF2B5EF4-FFF2-40B4-BE49-F238E27FC236}">
                  <a16:creationId xmlns:a16="http://schemas.microsoft.com/office/drawing/2014/main" id="{84953272-FA8B-40D3-B1C1-F1C512560805}"/>
                </a:ext>
              </a:extLst>
            </p:cNvPr>
            <p:cNvSpPr/>
            <p:nvPr/>
          </p:nvSpPr>
          <p:spPr>
            <a:xfrm>
              <a:off x="2170401" y="4190070"/>
              <a:ext cx="777922" cy="683145"/>
            </a:xfrm>
            <a:prstGeom prst="can">
              <a:avLst/>
            </a:prstGeom>
            <a:solidFill>
              <a:schemeClr val="accent2">
                <a:lumMod val="60000"/>
                <a:lumOff val="4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DB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A5F721F-5A19-40AB-AA92-B2F014D50E57}"/>
                </a:ext>
              </a:extLst>
            </p:cNvPr>
            <p:cNvCxnSpPr>
              <a:stCxn id="6" idx="4"/>
              <a:endCxn id="8" idx="0"/>
            </p:cNvCxnSpPr>
            <p:nvPr/>
          </p:nvCxnSpPr>
          <p:spPr>
            <a:xfrm>
              <a:off x="2559364" y="1579648"/>
              <a:ext cx="2" cy="490389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717A8E6-98E9-4411-804C-FE65695D9107}"/>
                </a:ext>
              </a:extLst>
            </p:cNvPr>
            <p:cNvCxnSpPr>
              <a:cxnSpLocks/>
              <a:endCxn id="15" idx="1"/>
            </p:cNvCxnSpPr>
            <p:nvPr/>
          </p:nvCxnSpPr>
          <p:spPr>
            <a:xfrm>
              <a:off x="2559362" y="3350031"/>
              <a:ext cx="0" cy="840039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BBD24EB-C1FB-4E03-B5AF-A5ACC07FA737}"/>
                </a:ext>
              </a:extLst>
            </p:cNvPr>
            <p:cNvGrpSpPr/>
            <p:nvPr/>
          </p:nvGrpSpPr>
          <p:grpSpPr>
            <a:xfrm>
              <a:off x="7378072" y="747135"/>
              <a:ext cx="777922" cy="832513"/>
              <a:chOff x="3261815" y="887105"/>
              <a:chExt cx="1187355" cy="1023582"/>
            </a:xfrm>
          </p:grpSpPr>
          <p:pic>
            <p:nvPicPr>
              <p:cNvPr id="24" name="Graphic 23" descr="Users">
                <a:extLst>
                  <a:ext uri="{FF2B5EF4-FFF2-40B4-BE49-F238E27FC236}">
                    <a16:creationId xmlns:a16="http://schemas.microsoft.com/office/drawing/2014/main" id="{83CEED97-29F8-4740-9C7C-531FB17B5E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398293" y="941696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EE6BDF5B-0697-4DEF-9FBF-D1E82CDD5CE8}"/>
                  </a:ext>
                </a:extLst>
              </p:cNvPr>
              <p:cNvSpPr/>
              <p:nvPr/>
            </p:nvSpPr>
            <p:spPr>
              <a:xfrm>
                <a:off x="3261815" y="887105"/>
                <a:ext cx="1187355" cy="102358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  <a:alpha val="3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E7810D9-C6B3-4FCC-801D-AA39766B8D3A}"/>
                </a:ext>
              </a:extLst>
            </p:cNvPr>
            <p:cNvSpPr/>
            <p:nvPr/>
          </p:nvSpPr>
          <p:spPr>
            <a:xfrm>
              <a:off x="7000071" y="2069536"/>
              <a:ext cx="1533917" cy="38989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22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>
                  <a:solidFill>
                    <a:schemeClr val="tx1"/>
                  </a:solidFill>
                </a:rPr>
                <a:t>User Interface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709A6E7-E20A-4CE7-A42A-3CFEB4698BF7}"/>
                </a:ext>
              </a:extLst>
            </p:cNvPr>
            <p:cNvCxnSpPr/>
            <p:nvPr/>
          </p:nvCxnSpPr>
          <p:spPr>
            <a:xfrm>
              <a:off x="7767030" y="1579648"/>
              <a:ext cx="2" cy="490389"/>
            </a:xfrm>
            <a:prstGeom prst="straightConnector1">
              <a:avLst/>
            </a:prstGeom>
            <a:ln w="22225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0B908700-405F-4CCB-8F84-71457B3FDA18}"/>
                </a:ext>
              </a:extLst>
            </p:cNvPr>
            <p:cNvGrpSpPr/>
            <p:nvPr/>
          </p:nvGrpSpPr>
          <p:grpSpPr>
            <a:xfrm>
              <a:off x="6487237" y="4409108"/>
              <a:ext cx="3610429" cy="395886"/>
              <a:chOff x="6776525" y="4831095"/>
              <a:chExt cx="3427274" cy="395886"/>
            </a:xfrm>
          </p:grpSpPr>
          <p:sp>
            <p:nvSpPr>
              <p:cNvPr id="28" name="Cylinder 27">
                <a:extLst>
                  <a:ext uri="{FF2B5EF4-FFF2-40B4-BE49-F238E27FC236}">
                    <a16:creationId xmlns:a16="http://schemas.microsoft.com/office/drawing/2014/main" id="{58CD6336-B18C-4D0D-8904-95BB6880131A}"/>
                  </a:ext>
                </a:extLst>
              </p:cNvPr>
              <p:cNvSpPr/>
              <p:nvPr/>
            </p:nvSpPr>
            <p:spPr>
              <a:xfrm>
                <a:off x="6776525" y="4831095"/>
                <a:ext cx="413160" cy="389891"/>
              </a:xfrm>
              <a:prstGeom prst="can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dirty="0">
                    <a:solidFill>
                      <a:schemeClr val="tx1"/>
                    </a:solidFill>
                  </a:rPr>
                  <a:t>DB</a:t>
                </a:r>
              </a:p>
            </p:txBody>
          </p:sp>
          <p:sp>
            <p:nvSpPr>
              <p:cNvPr id="29" name="Cylinder 28">
                <a:extLst>
                  <a:ext uri="{FF2B5EF4-FFF2-40B4-BE49-F238E27FC236}">
                    <a16:creationId xmlns:a16="http://schemas.microsoft.com/office/drawing/2014/main" id="{8A63A6DE-7DE0-43BF-B950-90FB4530DBB0}"/>
                  </a:ext>
                </a:extLst>
              </p:cNvPr>
              <p:cNvSpPr/>
              <p:nvPr/>
            </p:nvSpPr>
            <p:spPr>
              <a:xfrm>
                <a:off x="7911968" y="4831095"/>
                <a:ext cx="413160" cy="389891"/>
              </a:xfrm>
              <a:prstGeom prst="can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dirty="0">
                    <a:solidFill>
                      <a:schemeClr val="tx1"/>
                    </a:solidFill>
                  </a:rPr>
                  <a:t>DB</a:t>
                </a:r>
              </a:p>
            </p:txBody>
          </p:sp>
          <p:sp>
            <p:nvSpPr>
              <p:cNvPr id="30" name="Cylinder 29">
                <a:extLst>
                  <a:ext uri="{FF2B5EF4-FFF2-40B4-BE49-F238E27FC236}">
                    <a16:creationId xmlns:a16="http://schemas.microsoft.com/office/drawing/2014/main" id="{FE1386DA-3127-4303-B230-CCC4A675A636}"/>
                  </a:ext>
                </a:extLst>
              </p:cNvPr>
              <p:cNvSpPr/>
              <p:nvPr/>
            </p:nvSpPr>
            <p:spPr>
              <a:xfrm>
                <a:off x="8798662" y="4831095"/>
                <a:ext cx="413160" cy="395885"/>
              </a:xfrm>
              <a:prstGeom prst="can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dirty="0">
                    <a:solidFill>
                      <a:schemeClr val="tx1"/>
                    </a:solidFill>
                  </a:rPr>
                  <a:t>DB</a:t>
                </a:r>
              </a:p>
            </p:txBody>
          </p:sp>
          <p:sp>
            <p:nvSpPr>
              <p:cNvPr id="31" name="Cylinder 30">
                <a:extLst>
                  <a:ext uri="{FF2B5EF4-FFF2-40B4-BE49-F238E27FC236}">
                    <a16:creationId xmlns:a16="http://schemas.microsoft.com/office/drawing/2014/main" id="{E96DF38F-2648-407D-A802-736CE68037DC}"/>
                  </a:ext>
                </a:extLst>
              </p:cNvPr>
              <p:cNvSpPr/>
              <p:nvPr/>
            </p:nvSpPr>
            <p:spPr>
              <a:xfrm>
                <a:off x="9790639" y="4831096"/>
                <a:ext cx="413160" cy="395885"/>
              </a:xfrm>
              <a:prstGeom prst="can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dirty="0">
                    <a:solidFill>
                      <a:schemeClr val="tx1"/>
                    </a:solidFill>
                  </a:rPr>
                  <a:t>DB</a:t>
                </a:r>
              </a:p>
            </p:txBody>
          </p:sp>
        </p:grpSp>
        <p:sp>
          <p:nvSpPr>
            <p:cNvPr id="32" name="Hexagon 31">
              <a:extLst>
                <a:ext uri="{FF2B5EF4-FFF2-40B4-BE49-F238E27FC236}">
                  <a16:creationId xmlns:a16="http://schemas.microsoft.com/office/drawing/2014/main" id="{67BBCD55-A002-408C-8792-C65A18AA027B}"/>
                </a:ext>
              </a:extLst>
            </p:cNvPr>
            <p:cNvSpPr/>
            <p:nvPr/>
          </p:nvSpPr>
          <p:spPr>
            <a:xfrm>
              <a:off x="6226487" y="3464289"/>
              <a:ext cx="700986" cy="597662"/>
            </a:xfrm>
            <a:prstGeom prst="hexagon">
              <a:avLst/>
            </a:prstGeom>
            <a:ln w="22225">
              <a:solidFill>
                <a:schemeClr val="accent2"/>
              </a:solidFill>
              <a:prstDash val="sys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00" b="1" dirty="0">
                  <a:solidFill>
                    <a:schemeClr val="tx1"/>
                  </a:solidFill>
                </a:rPr>
                <a:t>MS-1</a:t>
              </a:r>
            </a:p>
          </p:txBody>
        </p:sp>
        <p:sp>
          <p:nvSpPr>
            <p:cNvPr id="33" name="Hexagon 32">
              <a:extLst>
                <a:ext uri="{FF2B5EF4-FFF2-40B4-BE49-F238E27FC236}">
                  <a16:creationId xmlns:a16="http://schemas.microsoft.com/office/drawing/2014/main" id="{5B3A7A49-3363-48F1-868D-5FFCF0852406}"/>
                </a:ext>
              </a:extLst>
            </p:cNvPr>
            <p:cNvSpPr/>
            <p:nvPr/>
          </p:nvSpPr>
          <p:spPr>
            <a:xfrm>
              <a:off x="7361930" y="3478148"/>
              <a:ext cx="700986" cy="597662"/>
            </a:xfrm>
            <a:prstGeom prst="hexagon">
              <a:avLst/>
            </a:prstGeom>
            <a:ln w="22225">
              <a:solidFill>
                <a:schemeClr val="accent2"/>
              </a:solidFill>
              <a:prstDash val="sys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00" b="1" dirty="0">
                  <a:solidFill>
                    <a:schemeClr val="tx1"/>
                  </a:solidFill>
                </a:rPr>
                <a:t>MS-2</a:t>
              </a:r>
            </a:p>
          </p:txBody>
        </p:sp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id="{0F0A1F42-6797-4F58-A3A3-457B6A1D291A}"/>
                </a:ext>
              </a:extLst>
            </p:cNvPr>
            <p:cNvSpPr/>
            <p:nvPr/>
          </p:nvSpPr>
          <p:spPr>
            <a:xfrm>
              <a:off x="8211047" y="3346774"/>
              <a:ext cx="700986" cy="597662"/>
            </a:xfrm>
            <a:prstGeom prst="hexagon">
              <a:avLst/>
            </a:prstGeom>
            <a:ln w="22225">
              <a:solidFill>
                <a:schemeClr val="accent2"/>
              </a:solidFill>
              <a:prstDash val="sys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00" b="1" dirty="0">
                  <a:solidFill>
                    <a:schemeClr val="tx1"/>
                  </a:solidFill>
                </a:rPr>
                <a:t>MS-3</a:t>
              </a:r>
            </a:p>
          </p:txBody>
        </p:sp>
        <p:sp>
          <p:nvSpPr>
            <p:cNvPr id="35" name="Hexagon 34">
              <a:extLst>
                <a:ext uri="{FF2B5EF4-FFF2-40B4-BE49-F238E27FC236}">
                  <a16:creationId xmlns:a16="http://schemas.microsoft.com/office/drawing/2014/main" id="{69920603-EF0A-44F0-9EBC-52B43303C86F}"/>
                </a:ext>
              </a:extLst>
            </p:cNvPr>
            <p:cNvSpPr/>
            <p:nvPr/>
          </p:nvSpPr>
          <p:spPr>
            <a:xfrm>
              <a:off x="9490186" y="2970822"/>
              <a:ext cx="700986" cy="597662"/>
            </a:xfrm>
            <a:prstGeom prst="hexagon">
              <a:avLst/>
            </a:prstGeom>
            <a:ln w="22225">
              <a:solidFill>
                <a:schemeClr val="accent2"/>
              </a:solidFill>
              <a:prstDash val="sys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00" b="1" dirty="0">
                  <a:solidFill>
                    <a:schemeClr val="tx1"/>
                  </a:solidFill>
                </a:rPr>
                <a:t>MS-4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5D8B9F9-EAD6-49BC-96D1-1248CCE4BE9F}"/>
                </a:ext>
              </a:extLst>
            </p:cNvPr>
            <p:cNvCxnSpPr/>
            <p:nvPr/>
          </p:nvCxnSpPr>
          <p:spPr>
            <a:xfrm>
              <a:off x="5076967" y="830271"/>
              <a:ext cx="0" cy="5268035"/>
            </a:xfrm>
            <a:prstGeom prst="line">
              <a:avLst/>
            </a:prstGeom>
            <a:ln w="31750">
              <a:prstDash val="lg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A0146F68-D316-4B87-8525-5C2B13E1D455}"/>
                </a:ext>
              </a:extLst>
            </p:cNvPr>
            <p:cNvCxnSpPr>
              <a:cxnSpLocks/>
              <a:stCxn id="26" idx="2"/>
              <a:endCxn id="32" idx="5"/>
            </p:cNvCxnSpPr>
            <p:nvPr/>
          </p:nvCxnSpPr>
          <p:spPr>
            <a:xfrm flipH="1">
              <a:off x="6778058" y="2459427"/>
              <a:ext cx="988972" cy="1004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A1EE72E9-351C-47A6-A004-D9643AEC576A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>
              <a:off x="7767030" y="2459427"/>
              <a:ext cx="1782977" cy="595313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4803AC10-3935-4F26-9CBC-56DF520F7CC1}"/>
                </a:ext>
              </a:extLst>
            </p:cNvPr>
            <p:cNvCxnSpPr>
              <a:cxnSpLocks/>
            </p:cNvCxnSpPr>
            <p:nvPr/>
          </p:nvCxnSpPr>
          <p:spPr>
            <a:xfrm>
              <a:off x="9822889" y="3568484"/>
              <a:ext cx="0" cy="840039"/>
            </a:xfrm>
            <a:prstGeom prst="straightConnector1">
              <a:avLst/>
            </a:prstGeom>
            <a:ln w="22225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FCCA82D8-3341-44B6-A389-8E8B595E85DD}"/>
                </a:ext>
              </a:extLst>
            </p:cNvPr>
            <p:cNvCxnSpPr>
              <a:cxnSpLocks/>
              <a:endCxn id="32" idx="5"/>
            </p:cNvCxnSpPr>
            <p:nvPr/>
          </p:nvCxnSpPr>
          <p:spPr>
            <a:xfrm flipH="1">
              <a:off x="6778058" y="3054356"/>
              <a:ext cx="2771949" cy="409933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F5DD29AF-DE6C-4483-909C-1DD22F52CCA0}"/>
                </a:ext>
              </a:extLst>
            </p:cNvPr>
            <p:cNvCxnSpPr>
              <a:cxnSpLocks/>
            </p:cNvCxnSpPr>
            <p:nvPr/>
          </p:nvCxnSpPr>
          <p:spPr>
            <a:xfrm>
              <a:off x="8617438" y="3930282"/>
              <a:ext cx="176540" cy="519576"/>
            </a:xfrm>
            <a:prstGeom prst="straightConnector1">
              <a:avLst/>
            </a:prstGeom>
            <a:ln w="22225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4B1CA5A4-1662-406E-9228-29EA5606255A}"/>
                </a:ext>
              </a:extLst>
            </p:cNvPr>
            <p:cNvCxnSpPr>
              <a:cxnSpLocks/>
              <a:endCxn id="29" idx="0"/>
            </p:cNvCxnSpPr>
            <p:nvPr/>
          </p:nvCxnSpPr>
          <p:spPr>
            <a:xfrm>
              <a:off x="7774847" y="4040319"/>
              <a:ext cx="126132" cy="466262"/>
            </a:xfrm>
            <a:prstGeom prst="straightConnector1">
              <a:avLst/>
            </a:prstGeom>
            <a:ln w="22225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8C3B7087-AFFD-4134-9647-8E1F449F8F55}"/>
                </a:ext>
              </a:extLst>
            </p:cNvPr>
            <p:cNvCxnSpPr>
              <a:cxnSpLocks/>
              <a:endCxn id="28" idx="1"/>
            </p:cNvCxnSpPr>
            <p:nvPr/>
          </p:nvCxnSpPr>
          <p:spPr>
            <a:xfrm>
              <a:off x="6645471" y="4061951"/>
              <a:ext cx="59386" cy="347157"/>
            </a:xfrm>
            <a:prstGeom prst="straightConnector1">
              <a:avLst/>
            </a:prstGeom>
            <a:ln w="22225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616971A-BE14-4D6D-B33F-D4332462B2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83359" y="2388946"/>
              <a:ext cx="83671" cy="1109057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3C79774F-011C-4636-B9C8-3E77F9045AAF}"/>
                </a:ext>
              </a:extLst>
            </p:cNvPr>
            <p:cNvCxnSpPr>
              <a:cxnSpLocks/>
              <a:stCxn id="26" idx="2"/>
              <a:endCxn id="34" idx="4"/>
            </p:cNvCxnSpPr>
            <p:nvPr/>
          </p:nvCxnSpPr>
          <p:spPr>
            <a:xfrm>
              <a:off x="7767030" y="2459427"/>
              <a:ext cx="593433" cy="887347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8" name="Left Brace 67">
              <a:extLst>
                <a:ext uri="{FF2B5EF4-FFF2-40B4-BE49-F238E27FC236}">
                  <a16:creationId xmlns:a16="http://schemas.microsoft.com/office/drawing/2014/main" id="{E31452D2-E690-4D74-89E0-B48B24F13D98}"/>
                </a:ext>
              </a:extLst>
            </p:cNvPr>
            <p:cNvSpPr/>
            <p:nvPr/>
          </p:nvSpPr>
          <p:spPr>
            <a:xfrm rot="16200000">
              <a:off x="2435369" y="3229516"/>
              <a:ext cx="685037" cy="3673501"/>
            </a:xfrm>
            <a:prstGeom prst="leftBrac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9" name="Left Brace 68">
              <a:extLst>
                <a:ext uri="{FF2B5EF4-FFF2-40B4-BE49-F238E27FC236}">
                  <a16:creationId xmlns:a16="http://schemas.microsoft.com/office/drawing/2014/main" id="{10283F56-D1F8-4851-9D07-4700967E8BD4}"/>
                </a:ext>
              </a:extLst>
            </p:cNvPr>
            <p:cNvSpPr/>
            <p:nvPr/>
          </p:nvSpPr>
          <p:spPr>
            <a:xfrm rot="16200000">
              <a:off x="7940214" y="2845947"/>
              <a:ext cx="685037" cy="4516592"/>
            </a:xfrm>
            <a:prstGeom prst="leftBrac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333FA23-7F66-4694-99E2-55815F863C2C}"/>
                </a:ext>
              </a:extLst>
            </p:cNvPr>
            <p:cNvSpPr txBox="1"/>
            <p:nvPr/>
          </p:nvSpPr>
          <p:spPr>
            <a:xfrm>
              <a:off x="1506209" y="5492639"/>
              <a:ext cx="28660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/>
                <a:t>Monolithic Application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66C15F5-D9F5-47EF-A006-BF2598BAC4A0}"/>
                </a:ext>
              </a:extLst>
            </p:cNvPr>
            <p:cNvSpPr txBox="1"/>
            <p:nvPr/>
          </p:nvSpPr>
          <p:spPr>
            <a:xfrm>
              <a:off x="7000071" y="5574541"/>
              <a:ext cx="28660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/>
                <a:t>Microservice  Application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65106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>
            <a:extLst>
              <a:ext uri="{FF2B5EF4-FFF2-40B4-BE49-F238E27FC236}">
                <a16:creationId xmlns:a16="http://schemas.microsoft.com/office/drawing/2014/main" id="{9B13C789-6DED-4A03-A077-D77A4B90B38C}"/>
              </a:ext>
            </a:extLst>
          </p:cNvPr>
          <p:cNvGrpSpPr/>
          <p:nvPr/>
        </p:nvGrpSpPr>
        <p:grpSpPr>
          <a:xfrm>
            <a:off x="1402961" y="540159"/>
            <a:ext cx="10402351" cy="5558356"/>
            <a:chOff x="1402961" y="540159"/>
            <a:chExt cx="10402351" cy="555835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FF5AA4A-012C-40D3-92FA-807B7780B022}"/>
                </a:ext>
              </a:extLst>
            </p:cNvPr>
            <p:cNvSpPr/>
            <p:nvPr/>
          </p:nvSpPr>
          <p:spPr>
            <a:xfrm>
              <a:off x="1402961" y="5663445"/>
              <a:ext cx="10402351" cy="43507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53000">
                  <a:schemeClr val="accent2">
                    <a:lumMod val="50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</a:gradFill>
            <a:ln>
              <a:gradFill flip="none" rotWithShape="1">
                <a:gsLst>
                  <a:gs pos="0">
                    <a:schemeClr val="accent2">
                      <a:lumMod val="67000"/>
                    </a:schemeClr>
                  </a:gs>
                  <a:gs pos="48000">
                    <a:schemeClr val="accent2">
                      <a:lumMod val="97000"/>
                      <a:lumOff val="3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Key Architecture Elements of MSA</a:t>
              </a:r>
              <a:endPara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1AF5E2A-380C-4B52-BFB5-5BDE7323B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3367" y="540159"/>
              <a:ext cx="8933332" cy="3698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243F6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1" i="1" u="none" strike="noStrike" cap="none" normalizeH="0" baseline="0">
                  <a:ln>
                    <a:noFill/>
                  </a:ln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Microservices Design Principles</a:t>
              </a:r>
              <a:endParaRPr kumimoji="0" lang="en-US" altLang="en-US" sz="2000" b="1" i="1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1659125-A8D4-46F8-9C7D-EA92F5FDE12F}"/>
                </a:ext>
              </a:extLst>
            </p:cNvPr>
            <p:cNvSpPr/>
            <p:nvPr/>
          </p:nvSpPr>
          <p:spPr>
            <a:xfrm>
              <a:off x="1402961" y="1470340"/>
              <a:ext cx="5012945" cy="395888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accent2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1B6E806-6E13-4353-92CD-CD847BD487F2}"/>
                </a:ext>
              </a:extLst>
            </p:cNvPr>
            <p:cNvSpPr/>
            <p:nvPr/>
          </p:nvSpPr>
          <p:spPr>
            <a:xfrm>
              <a:off x="1789314" y="2058223"/>
              <a:ext cx="1300753" cy="156580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>
                  <a:solidFill>
                    <a:schemeClr val="tx1"/>
                  </a:solidFill>
                </a:rPr>
                <a:t>Communication Model</a:t>
              </a:r>
            </a:p>
            <a:p>
              <a:pPr algn="ctr"/>
              <a:r>
                <a:rPr lang="en-IN" sz="1200" dirty="0"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en-IN" sz="1200" dirty="0">
                  <a:solidFill>
                    <a:schemeClr val="tx1"/>
                  </a:solidFill>
                </a:rPr>
                <a:t>Inter Service- Communication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2F4E56A-8EF9-4907-9FAB-A649FE6A8810}"/>
                </a:ext>
              </a:extLst>
            </p:cNvPr>
            <p:cNvSpPr/>
            <p:nvPr/>
          </p:nvSpPr>
          <p:spPr>
            <a:xfrm>
              <a:off x="3476419" y="2249293"/>
              <a:ext cx="1300753" cy="382135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>
                  <a:solidFill>
                    <a:schemeClr val="tx1"/>
                  </a:solidFill>
                </a:rPr>
                <a:t>Synchronous Communication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1E91F69-D33D-4F63-B95A-8882ED850D8E}"/>
                </a:ext>
              </a:extLst>
            </p:cNvPr>
            <p:cNvSpPr/>
            <p:nvPr/>
          </p:nvSpPr>
          <p:spPr>
            <a:xfrm>
              <a:off x="3476419" y="2921832"/>
              <a:ext cx="1300753" cy="41323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>
                  <a:solidFill>
                    <a:schemeClr val="tx1"/>
                  </a:solidFill>
                </a:rPr>
                <a:t>Asynchronous Communication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1A4FC23-D467-4078-B810-B7C0ACFD7605}"/>
                </a:ext>
              </a:extLst>
            </p:cNvPr>
            <p:cNvGrpSpPr/>
            <p:nvPr/>
          </p:nvGrpSpPr>
          <p:grpSpPr>
            <a:xfrm>
              <a:off x="4777172" y="2972621"/>
              <a:ext cx="386352" cy="429069"/>
              <a:chOff x="4043952" y="1692322"/>
              <a:chExt cx="386352" cy="704576"/>
            </a:xfrm>
          </p:grpSpPr>
          <p:cxnSp>
            <p:nvCxnSpPr>
              <p:cNvPr id="19" name="Connector: Elbow 18">
                <a:extLst>
                  <a:ext uri="{FF2B5EF4-FFF2-40B4-BE49-F238E27FC236}">
                    <a16:creationId xmlns:a16="http://schemas.microsoft.com/office/drawing/2014/main" id="{ED4C002E-E0DC-4423-8108-EE46668A4BD0}"/>
                  </a:ext>
                </a:extLst>
              </p:cNvPr>
              <p:cNvCxnSpPr/>
              <p:nvPr/>
            </p:nvCxnSpPr>
            <p:spPr>
              <a:xfrm>
                <a:off x="4043952" y="2044610"/>
                <a:ext cx="386352" cy="352288"/>
              </a:xfrm>
              <a:prstGeom prst="bentConnector3">
                <a:avLst/>
              </a:prstGeom>
              <a:ln>
                <a:solidFill>
                  <a:schemeClr val="accent2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or: Elbow 19">
                <a:extLst>
                  <a:ext uri="{FF2B5EF4-FFF2-40B4-BE49-F238E27FC236}">
                    <a16:creationId xmlns:a16="http://schemas.microsoft.com/office/drawing/2014/main" id="{B469C837-E144-43C8-A213-DDD8B5C127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43952" y="1692322"/>
                <a:ext cx="386352" cy="346462"/>
              </a:xfrm>
              <a:prstGeom prst="bentConnector3">
                <a:avLst/>
              </a:prstGeom>
              <a:ln>
                <a:solidFill>
                  <a:schemeClr val="accent2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5273005-1F53-4957-8FCF-64CB92639AD5}"/>
                </a:ext>
              </a:extLst>
            </p:cNvPr>
            <p:cNvSpPr/>
            <p:nvPr/>
          </p:nvSpPr>
          <p:spPr>
            <a:xfrm>
              <a:off x="5154580" y="2821294"/>
              <a:ext cx="1107576" cy="3581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>
                  <a:solidFill>
                    <a:schemeClr val="tx1"/>
                  </a:solidFill>
                </a:rPr>
                <a:t>RabbitMQ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D8B16EF-9097-46D2-8C71-E6C2CEF5A072}"/>
                </a:ext>
              </a:extLst>
            </p:cNvPr>
            <p:cNvSpPr/>
            <p:nvPr/>
          </p:nvSpPr>
          <p:spPr>
            <a:xfrm>
              <a:off x="5157869" y="3265911"/>
              <a:ext cx="1107576" cy="3581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>
                  <a:solidFill>
                    <a:schemeClr val="tx1"/>
                  </a:solidFill>
                </a:rPr>
                <a:t>Apache Kafka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9FB78E8-9E6A-4A6A-80D9-B8D10ED2CC52}"/>
                </a:ext>
              </a:extLst>
            </p:cNvPr>
            <p:cNvSpPr/>
            <p:nvPr/>
          </p:nvSpPr>
          <p:spPr>
            <a:xfrm>
              <a:off x="5166710" y="2300577"/>
              <a:ext cx="1107576" cy="3581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>
                  <a:solidFill>
                    <a:schemeClr val="tx1"/>
                  </a:solidFill>
                </a:rPr>
                <a:t>REST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859263A-2CDF-41BD-B113-206F2AEA3A62}"/>
                </a:ext>
              </a:extLst>
            </p:cNvPr>
            <p:cNvCxnSpPr>
              <a:stCxn id="11" idx="3"/>
              <a:endCxn id="25" idx="1"/>
            </p:cNvCxnSpPr>
            <p:nvPr/>
          </p:nvCxnSpPr>
          <p:spPr>
            <a:xfrm flipV="1">
              <a:off x="4777172" y="2440360"/>
              <a:ext cx="36494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7D2B0E7-3805-4CAD-B760-86D5DF9D07DB}"/>
                </a:ext>
              </a:extLst>
            </p:cNvPr>
            <p:cNvGrpSpPr/>
            <p:nvPr/>
          </p:nvGrpSpPr>
          <p:grpSpPr>
            <a:xfrm>
              <a:off x="3086881" y="2440361"/>
              <a:ext cx="386352" cy="739050"/>
              <a:chOff x="4043952" y="1692322"/>
              <a:chExt cx="386352" cy="704576"/>
            </a:xfrm>
          </p:grpSpPr>
          <p:cxnSp>
            <p:nvCxnSpPr>
              <p:cNvPr id="42" name="Connector: Elbow 41">
                <a:extLst>
                  <a:ext uri="{FF2B5EF4-FFF2-40B4-BE49-F238E27FC236}">
                    <a16:creationId xmlns:a16="http://schemas.microsoft.com/office/drawing/2014/main" id="{16687E8F-81FA-4496-A6A5-A8577788991C}"/>
                  </a:ext>
                </a:extLst>
              </p:cNvPr>
              <p:cNvCxnSpPr/>
              <p:nvPr/>
            </p:nvCxnSpPr>
            <p:spPr>
              <a:xfrm>
                <a:off x="4043952" y="2044610"/>
                <a:ext cx="386352" cy="352288"/>
              </a:xfrm>
              <a:prstGeom prst="bentConnector3">
                <a:avLst/>
              </a:prstGeom>
              <a:ln>
                <a:solidFill>
                  <a:schemeClr val="accent2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or: Elbow 42">
                <a:extLst>
                  <a:ext uri="{FF2B5EF4-FFF2-40B4-BE49-F238E27FC236}">
                    <a16:creationId xmlns:a16="http://schemas.microsoft.com/office/drawing/2014/main" id="{F86F157A-91F0-410D-87D2-D842CA8844E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43952" y="1692322"/>
                <a:ext cx="386352" cy="346462"/>
              </a:xfrm>
              <a:prstGeom prst="bentConnector3">
                <a:avLst/>
              </a:prstGeom>
              <a:ln>
                <a:solidFill>
                  <a:schemeClr val="accent2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870D005-66A6-4452-92A4-646A7AC688DA}"/>
                </a:ext>
              </a:extLst>
            </p:cNvPr>
            <p:cNvSpPr/>
            <p:nvPr/>
          </p:nvSpPr>
          <p:spPr>
            <a:xfrm>
              <a:off x="1801047" y="3673308"/>
              <a:ext cx="1300753" cy="41323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>
                  <a:solidFill>
                    <a:schemeClr val="tx1"/>
                  </a:solidFill>
                </a:rPr>
                <a:t>Data format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CD675EF-6771-45EE-B62D-C71C8846B21A}"/>
                </a:ext>
              </a:extLst>
            </p:cNvPr>
            <p:cNvSpPr/>
            <p:nvPr/>
          </p:nvSpPr>
          <p:spPr>
            <a:xfrm>
              <a:off x="3468048" y="3698760"/>
              <a:ext cx="2794108" cy="3581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600" indent="-228600" algn="ctr">
                <a:buFont typeface="+mj-lt"/>
                <a:buAutoNum type="arabicPeriod"/>
              </a:pPr>
              <a:r>
                <a:rPr lang="en-IN" sz="1200" dirty="0">
                  <a:solidFill>
                    <a:schemeClr val="tx1"/>
                  </a:solidFill>
                </a:rPr>
                <a:t>JSON   2. XML  3. YAML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2E6111E-EF1E-441F-AC6D-C79535A031D9}"/>
                </a:ext>
              </a:extLst>
            </p:cNvPr>
            <p:cNvCxnSpPr>
              <a:cxnSpLocks/>
              <a:stCxn id="47" idx="3"/>
              <a:endCxn id="48" idx="1"/>
            </p:cNvCxnSpPr>
            <p:nvPr/>
          </p:nvCxnSpPr>
          <p:spPr>
            <a:xfrm flipV="1">
              <a:off x="3101800" y="3877818"/>
              <a:ext cx="366248" cy="2107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C265964-63A4-4D4C-9E48-9A185479F740}"/>
                </a:ext>
              </a:extLst>
            </p:cNvPr>
            <p:cNvSpPr/>
            <p:nvPr/>
          </p:nvSpPr>
          <p:spPr>
            <a:xfrm>
              <a:off x="1814395" y="4306888"/>
              <a:ext cx="1300753" cy="41323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 err="1">
                  <a:solidFill>
                    <a:schemeClr val="tx1"/>
                  </a:solidFill>
                </a:rPr>
                <a:t>APIDesign</a:t>
              </a:r>
              <a:r>
                <a:rPr lang="en-IN" sz="1200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C39981E-6C6D-4494-91F2-19F869D70D75}"/>
                </a:ext>
              </a:extLst>
            </p:cNvPr>
            <p:cNvSpPr/>
            <p:nvPr/>
          </p:nvSpPr>
          <p:spPr>
            <a:xfrm>
              <a:off x="3499886" y="4127830"/>
              <a:ext cx="1324043" cy="3581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>
                  <a:solidFill>
                    <a:schemeClr val="tx1"/>
                  </a:solidFill>
                </a:rPr>
                <a:t>Rest API Design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7ED12C8-6180-4911-A037-DF180B19EDBF}"/>
                </a:ext>
              </a:extLst>
            </p:cNvPr>
            <p:cNvSpPr/>
            <p:nvPr/>
          </p:nvSpPr>
          <p:spPr>
            <a:xfrm>
              <a:off x="3499886" y="4526414"/>
              <a:ext cx="1324043" cy="3581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>
                  <a:solidFill>
                    <a:schemeClr val="tx1"/>
                  </a:solidFill>
                </a:rPr>
                <a:t>Apache Thrift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F8F609C-2C6F-421C-92C6-EDF895977BAE}"/>
                </a:ext>
              </a:extLst>
            </p:cNvPr>
            <p:cNvSpPr/>
            <p:nvPr/>
          </p:nvSpPr>
          <p:spPr>
            <a:xfrm>
              <a:off x="3499885" y="4924484"/>
              <a:ext cx="1324043" cy="3581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 err="1">
                  <a:solidFill>
                    <a:schemeClr val="tx1"/>
                  </a:solidFill>
                </a:rPr>
                <a:t>gRPC</a:t>
              </a:r>
              <a:endParaRPr lang="en-IN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03CFE138-6436-4EFB-831B-08530412C9AB}"/>
                </a:ext>
              </a:extLst>
            </p:cNvPr>
            <p:cNvGrpSpPr/>
            <p:nvPr/>
          </p:nvGrpSpPr>
          <p:grpSpPr>
            <a:xfrm>
              <a:off x="3023542" y="4201903"/>
              <a:ext cx="489691" cy="739050"/>
              <a:chOff x="4019447" y="3771707"/>
              <a:chExt cx="402486" cy="739050"/>
            </a:xfrm>
          </p:grpSpPr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BBF49C46-D6E0-4132-B6AA-E79BC5819F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55685" y="4130204"/>
                <a:ext cx="366248" cy="2107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3D87029B-92C9-4656-9B7A-A38445DFA365}"/>
                  </a:ext>
                </a:extLst>
              </p:cNvPr>
              <p:cNvGrpSpPr/>
              <p:nvPr/>
            </p:nvGrpSpPr>
            <p:grpSpPr>
              <a:xfrm>
                <a:off x="4019447" y="3771707"/>
                <a:ext cx="386352" cy="739050"/>
                <a:chOff x="4043952" y="1692322"/>
                <a:chExt cx="386352" cy="704576"/>
              </a:xfrm>
            </p:grpSpPr>
            <p:cxnSp>
              <p:nvCxnSpPr>
                <p:cNvPr id="59" name="Connector: Elbow 58">
                  <a:extLst>
                    <a:ext uri="{FF2B5EF4-FFF2-40B4-BE49-F238E27FC236}">
                      <a16:creationId xmlns:a16="http://schemas.microsoft.com/office/drawing/2014/main" id="{64D1A058-9841-487C-9050-03B9CEFEAF59}"/>
                    </a:ext>
                  </a:extLst>
                </p:cNvPr>
                <p:cNvCxnSpPr/>
                <p:nvPr/>
              </p:nvCxnSpPr>
              <p:spPr>
                <a:xfrm>
                  <a:off x="4043952" y="2044610"/>
                  <a:ext cx="386352" cy="352288"/>
                </a:xfrm>
                <a:prstGeom prst="bentConnector3">
                  <a:avLst/>
                </a:prstGeom>
                <a:ln>
                  <a:solidFill>
                    <a:schemeClr val="accent2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Connector: Elbow 59">
                  <a:extLst>
                    <a:ext uri="{FF2B5EF4-FFF2-40B4-BE49-F238E27FC236}">
                      <a16:creationId xmlns:a16="http://schemas.microsoft.com/office/drawing/2014/main" id="{AEF454A3-30D8-435A-9D27-166953FCB2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43952" y="1692322"/>
                  <a:ext cx="386352" cy="346462"/>
                </a:xfrm>
                <a:prstGeom prst="bentConnector3">
                  <a:avLst/>
                </a:prstGeom>
                <a:ln>
                  <a:solidFill>
                    <a:schemeClr val="accent2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8DB8800-3962-4E66-895F-6E4B88D75D68}"/>
                </a:ext>
              </a:extLst>
            </p:cNvPr>
            <p:cNvSpPr txBox="1"/>
            <p:nvPr/>
          </p:nvSpPr>
          <p:spPr>
            <a:xfrm>
              <a:off x="2113081" y="1634699"/>
              <a:ext cx="38509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Key Architecture Element for service communications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79EB43B-EE0D-49D2-8D6F-D7DE30A834C5}"/>
                </a:ext>
              </a:extLst>
            </p:cNvPr>
            <p:cNvSpPr/>
            <p:nvPr/>
          </p:nvSpPr>
          <p:spPr>
            <a:xfrm>
              <a:off x="6688115" y="3880387"/>
              <a:ext cx="1531486" cy="3581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>
                  <a:solidFill>
                    <a:schemeClr val="tx1"/>
                  </a:solidFill>
                </a:rPr>
                <a:t>Service Registration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26852DD-68F6-404D-85A6-95DAD6FF741C}"/>
                </a:ext>
              </a:extLst>
            </p:cNvPr>
            <p:cNvSpPr/>
            <p:nvPr/>
          </p:nvSpPr>
          <p:spPr>
            <a:xfrm>
              <a:off x="6663824" y="2016578"/>
              <a:ext cx="1156343" cy="3581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>
                  <a:solidFill>
                    <a:schemeClr val="tx1"/>
                  </a:solidFill>
                </a:rPr>
                <a:t>Service Discovery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0A6708A-EE01-4762-B944-15B06980C370}"/>
                </a:ext>
              </a:extLst>
            </p:cNvPr>
            <p:cNvSpPr/>
            <p:nvPr/>
          </p:nvSpPr>
          <p:spPr>
            <a:xfrm>
              <a:off x="8191551" y="1853644"/>
              <a:ext cx="1660675" cy="3581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>
                  <a:solidFill>
                    <a:schemeClr val="tx1"/>
                  </a:solidFill>
                </a:rPr>
                <a:t>Client Side Discovery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62F91BB-6553-4863-BB2C-172750C3F3D2}"/>
                </a:ext>
              </a:extLst>
            </p:cNvPr>
            <p:cNvSpPr/>
            <p:nvPr/>
          </p:nvSpPr>
          <p:spPr>
            <a:xfrm>
              <a:off x="8191551" y="2317994"/>
              <a:ext cx="1660675" cy="3581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>
                  <a:solidFill>
                    <a:schemeClr val="tx1"/>
                  </a:solidFill>
                </a:rPr>
                <a:t>Server Side Discovery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81A41DF-0640-47EE-AE08-64AF264909C8}"/>
                </a:ext>
              </a:extLst>
            </p:cNvPr>
            <p:cNvSpPr/>
            <p:nvPr/>
          </p:nvSpPr>
          <p:spPr>
            <a:xfrm>
              <a:off x="6688115" y="4538267"/>
              <a:ext cx="1531486" cy="3581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>
                  <a:solidFill>
                    <a:schemeClr val="tx1"/>
                  </a:solidFill>
                </a:rPr>
                <a:t>Service Deployment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923B698-31A2-4E78-9594-D38EE4FBAF0E}"/>
                </a:ext>
              </a:extLst>
            </p:cNvPr>
            <p:cNvSpPr/>
            <p:nvPr/>
          </p:nvSpPr>
          <p:spPr>
            <a:xfrm>
              <a:off x="6683267" y="5081114"/>
              <a:ext cx="1531486" cy="3581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>
                  <a:solidFill>
                    <a:schemeClr val="tx1"/>
                  </a:solidFill>
                </a:rPr>
                <a:t>Security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56510744-562C-4E9B-8ADE-E79A824F0FD3}"/>
                </a:ext>
              </a:extLst>
            </p:cNvPr>
            <p:cNvGrpSpPr/>
            <p:nvPr/>
          </p:nvGrpSpPr>
          <p:grpSpPr>
            <a:xfrm>
              <a:off x="6663824" y="3078352"/>
              <a:ext cx="4222257" cy="770945"/>
              <a:chOff x="6602580" y="4237687"/>
              <a:chExt cx="4222257" cy="770945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EA87F0E3-1EC0-4A39-B577-C4B723404BDD}"/>
                  </a:ext>
                </a:extLst>
              </p:cNvPr>
              <p:cNvSpPr/>
              <p:nvPr/>
            </p:nvSpPr>
            <p:spPr>
              <a:xfrm>
                <a:off x="6602580" y="4381342"/>
                <a:ext cx="1156343" cy="358116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>
                    <a:solidFill>
                      <a:schemeClr val="tx1"/>
                    </a:solidFill>
                  </a:rPr>
                  <a:t>DB Transaction</a:t>
                </a: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2259D99B-BCD5-48D6-BEB9-301DCB8AB55A}"/>
                  </a:ext>
                </a:extLst>
              </p:cNvPr>
              <p:cNvSpPr/>
              <p:nvPr/>
            </p:nvSpPr>
            <p:spPr>
              <a:xfrm>
                <a:off x="8153509" y="4378301"/>
                <a:ext cx="980977" cy="358116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>
                    <a:solidFill>
                      <a:schemeClr val="tx1"/>
                    </a:solidFill>
                  </a:rPr>
                  <a:t>SAGA</a:t>
                </a:r>
              </a:p>
            </p:txBody>
          </p: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4D93367F-CB98-4D79-A0FD-574A7B238E2A}"/>
                  </a:ext>
                </a:extLst>
              </p:cNvPr>
              <p:cNvCxnSpPr>
                <a:cxnSpLocks/>
                <a:stCxn id="70" idx="3"/>
              </p:cNvCxnSpPr>
              <p:nvPr/>
            </p:nvCxnSpPr>
            <p:spPr>
              <a:xfrm>
                <a:off x="7758923" y="4560400"/>
                <a:ext cx="394586" cy="0"/>
              </a:xfrm>
              <a:prstGeom prst="straightConnector1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nector: Elbow 75">
                <a:extLst>
                  <a:ext uri="{FF2B5EF4-FFF2-40B4-BE49-F238E27FC236}">
                    <a16:creationId xmlns:a16="http://schemas.microsoft.com/office/drawing/2014/main" id="{4394519D-34F0-4362-8748-1424C46C28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34485" y="4354897"/>
                <a:ext cx="534008" cy="28351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2"/>
              </a:solidFill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086E6D85-C661-4BF9-AC1E-39AC2153D91C}"/>
                  </a:ext>
                </a:extLst>
              </p:cNvPr>
              <p:cNvSpPr/>
              <p:nvPr/>
            </p:nvSpPr>
            <p:spPr>
              <a:xfrm>
                <a:off x="9668493" y="4237687"/>
                <a:ext cx="1156344" cy="358116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>
                    <a:solidFill>
                      <a:schemeClr val="tx1"/>
                    </a:solidFill>
                  </a:rPr>
                  <a:t>Choreography</a:t>
                </a: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BE9838CA-ABC0-4BAB-9BCC-AC393C143D0B}"/>
                  </a:ext>
                </a:extLst>
              </p:cNvPr>
              <p:cNvSpPr/>
              <p:nvPr/>
            </p:nvSpPr>
            <p:spPr>
              <a:xfrm>
                <a:off x="9668492" y="4650516"/>
                <a:ext cx="1156343" cy="358116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>
                    <a:solidFill>
                      <a:schemeClr val="tx1"/>
                    </a:solidFill>
                  </a:rPr>
                  <a:t>Orchestration</a:t>
                </a:r>
              </a:p>
            </p:txBody>
          </p:sp>
          <p:cxnSp>
            <p:nvCxnSpPr>
              <p:cNvPr id="81" name="Connector: Elbow 80">
                <a:extLst>
                  <a:ext uri="{FF2B5EF4-FFF2-40B4-BE49-F238E27FC236}">
                    <a16:creationId xmlns:a16="http://schemas.microsoft.com/office/drawing/2014/main" id="{407FCF6A-8E0C-4AF8-8783-3F608EFE8E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34485" y="4638409"/>
                <a:ext cx="534007" cy="129316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2"/>
              </a:solidFill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F9765AB8-EDD8-4150-9CE6-AE6B2BC9C168}"/>
                </a:ext>
              </a:extLst>
            </p:cNvPr>
            <p:cNvSpPr/>
            <p:nvPr/>
          </p:nvSpPr>
          <p:spPr>
            <a:xfrm>
              <a:off x="6655000" y="2684621"/>
              <a:ext cx="1156343" cy="3581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>
                  <a:solidFill>
                    <a:schemeClr val="tx1"/>
                  </a:solidFill>
                </a:rPr>
                <a:t>Entry Point for MSA</a:t>
              </a:r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A60B0EB5-60B3-40E4-93F4-A947575B53CB}"/>
                </a:ext>
              </a:extLst>
            </p:cNvPr>
            <p:cNvGrpSpPr/>
            <p:nvPr/>
          </p:nvGrpSpPr>
          <p:grpSpPr>
            <a:xfrm>
              <a:off x="7805199" y="2050566"/>
              <a:ext cx="386352" cy="429069"/>
              <a:chOff x="4043952" y="1692322"/>
              <a:chExt cx="386352" cy="704576"/>
            </a:xfrm>
          </p:grpSpPr>
          <p:cxnSp>
            <p:nvCxnSpPr>
              <p:cNvPr id="94" name="Connector: Elbow 93">
                <a:extLst>
                  <a:ext uri="{FF2B5EF4-FFF2-40B4-BE49-F238E27FC236}">
                    <a16:creationId xmlns:a16="http://schemas.microsoft.com/office/drawing/2014/main" id="{98713423-E6BE-488C-A8A1-05BB947176B1}"/>
                  </a:ext>
                </a:extLst>
              </p:cNvPr>
              <p:cNvCxnSpPr/>
              <p:nvPr/>
            </p:nvCxnSpPr>
            <p:spPr>
              <a:xfrm>
                <a:off x="4043952" y="2044610"/>
                <a:ext cx="386352" cy="352288"/>
              </a:xfrm>
              <a:prstGeom prst="bentConnector3">
                <a:avLst/>
              </a:prstGeom>
              <a:ln>
                <a:solidFill>
                  <a:schemeClr val="accent2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onnector: Elbow 94">
                <a:extLst>
                  <a:ext uri="{FF2B5EF4-FFF2-40B4-BE49-F238E27FC236}">
                    <a16:creationId xmlns:a16="http://schemas.microsoft.com/office/drawing/2014/main" id="{16237A32-0E94-4B3E-80C9-F0AAA65EA2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43952" y="1692322"/>
                <a:ext cx="386352" cy="346462"/>
              </a:xfrm>
              <a:prstGeom prst="bentConnector3">
                <a:avLst/>
              </a:prstGeom>
              <a:ln>
                <a:solidFill>
                  <a:schemeClr val="accent2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C2AB8990-23B6-4CB2-8DDE-17319FC7254C}"/>
                </a:ext>
              </a:extLst>
            </p:cNvPr>
            <p:cNvSpPr/>
            <p:nvPr/>
          </p:nvSpPr>
          <p:spPr>
            <a:xfrm>
              <a:off x="8214753" y="2747477"/>
              <a:ext cx="980977" cy="3581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>
                  <a:solidFill>
                    <a:schemeClr val="tx1"/>
                  </a:solidFill>
                </a:rPr>
                <a:t>API Gateway</a:t>
              </a:r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B74B3C33-50CB-4CB9-B7B2-0426A5C243A9}"/>
                </a:ext>
              </a:extLst>
            </p:cNvPr>
            <p:cNvCxnSpPr>
              <a:cxnSpLocks/>
            </p:cNvCxnSpPr>
            <p:nvPr/>
          </p:nvCxnSpPr>
          <p:spPr>
            <a:xfrm>
              <a:off x="7834545" y="2885576"/>
              <a:ext cx="357006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53674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9FD151C-461D-4D0D-A869-5A104EA43EB3}"/>
              </a:ext>
            </a:extLst>
          </p:cNvPr>
          <p:cNvGrpSpPr/>
          <p:nvPr/>
        </p:nvGrpSpPr>
        <p:grpSpPr>
          <a:xfrm>
            <a:off x="2170403" y="747135"/>
            <a:ext cx="777922" cy="832513"/>
            <a:chOff x="3261815" y="887105"/>
            <a:chExt cx="1187355" cy="1023582"/>
          </a:xfrm>
        </p:grpSpPr>
        <p:pic>
          <p:nvPicPr>
            <p:cNvPr id="40" name="Graphic 39" descr="Users">
              <a:extLst>
                <a:ext uri="{FF2B5EF4-FFF2-40B4-BE49-F238E27FC236}">
                  <a16:creationId xmlns:a16="http://schemas.microsoft.com/office/drawing/2014/main" id="{FE768C23-B11E-4560-9C2C-624B99D083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98293" y="941696"/>
              <a:ext cx="914400" cy="914400"/>
            </a:xfrm>
            <a:prstGeom prst="rect">
              <a:avLst/>
            </a:prstGeom>
          </p:spPr>
        </p:pic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29B23D1-2515-4858-8F46-D3419D1099E6}"/>
                </a:ext>
              </a:extLst>
            </p:cNvPr>
            <p:cNvSpPr/>
            <p:nvPr/>
          </p:nvSpPr>
          <p:spPr>
            <a:xfrm>
              <a:off x="3261815" y="887105"/>
              <a:ext cx="1187355" cy="102358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92E71241-665B-4420-98AE-1026AFED71A4}"/>
              </a:ext>
            </a:extLst>
          </p:cNvPr>
          <p:cNvSpPr/>
          <p:nvPr/>
        </p:nvSpPr>
        <p:spPr>
          <a:xfrm>
            <a:off x="1792407" y="2070037"/>
            <a:ext cx="1533917" cy="3898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22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Routes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A0641B-0C84-4537-8161-77A5CE36FAE1}"/>
              </a:ext>
            </a:extLst>
          </p:cNvPr>
          <p:cNvSpPr/>
          <p:nvPr/>
        </p:nvSpPr>
        <p:spPr>
          <a:xfrm>
            <a:off x="1792406" y="2520827"/>
            <a:ext cx="1533917" cy="3898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22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D164C0-EE98-4028-BC79-7F3B0C931D18}"/>
              </a:ext>
            </a:extLst>
          </p:cNvPr>
          <p:cNvSpPr/>
          <p:nvPr/>
        </p:nvSpPr>
        <p:spPr>
          <a:xfrm>
            <a:off x="1792406" y="3444396"/>
            <a:ext cx="1533917" cy="3898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22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Data Access Layer</a:t>
            </a: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787A47DC-8181-4B68-934B-D4D08B3528E3}"/>
              </a:ext>
            </a:extLst>
          </p:cNvPr>
          <p:cNvSpPr/>
          <p:nvPr/>
        </p:nvSpPr>
        <p:spPr>
          <a:xfrm>
            <a:off x="2170401" y="4190070"/>
            <a:ext cx="777922" cy="683145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DB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5E08E16-7034-45E3-8AAB-4219FFAFAEB8}"/>
              </a:ext>
            </a:extLst>
          </p:cNvPr>
          <p:cNvCxnSpPr>
            <a:stCxn id="41" idx="4"/>
            <a:endCxn id="6" idx="0"/>
          </p:cNvCxnSpPr>
          <p:nvPr/>
        </p:nvCxnSpPr>
        <p:spPr>
          <a:xfrm>
            <a:off x="2559364" y="1579648"/>
            <a:ext cx="2" cy="490389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4C2C603-5236-4174-95E6-0C3F5802B23F}"/>
              </a:ext>
            </a:extLst>
          </p:cNvPr>
          <p:cNvCxnSpPr>
            <a:cxnSpLocks/>
            <a:stCxn id="8" idx="2"/>
            <a:endCxn id="9" idx="1"/>
          </p:cNvCxnSpPr>
          <p:nvPr/>
        </p:nvCxnSpPr>
        <p:spPr>
          <a:xfrm flipH="1">
            <a:off x="2559362" y="3834287"/>
            <a:ext cx="3" cy="355783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B709A7D-5DD1-4540-83F8-4DD42F9885F6}"/>
              </a:ext>
            </a:extLst>
          </p:cNvPr>
          <p:cNvSpPr txBox="1"/>
          <p:nvPr/>
        </p:nvSpPr>
        <p:spPr>
          <a:xfrm>
            <a:off x="1435795" y="311085"/>
            <a:ext cx="26326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Monolithic Application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751DD1D-7FFD-4D50-B39C-04A53EE1A07F}"/>
              </a:ext>
            </a:extLst>
          </p:cNvPr>
          <p:cNvSpPr/>
          <p:nvPr/>
        </p:nvSpPr>
        <p:spPr>
          <a:xfrm>
            <a:off x="1792406" y="2977855"/>
            <a:ext cx="1533917" cy="3898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22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Service Layer</a:t>
            </a:r>
          </a:p>
        </p:txBody>
      </p:sp>
    </p:spTree>
    <p:extLst>
      <p:ext uri="{BB962C8B-B14F-4D97-AF65-F5344CB8AC3E}">
        <p14:creationId xmlns:p14="http://schemas.microsoft.com/office/powerpoint/2010/main" val="2477023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E156C301-FE05-40CC-9A4E-2105F7C57329}"/>
              </a:ext>
            </a:extLst>
          </p:cNvPr>
          <p:cNvGrpSpPr/>
          <p:nvPr/>
        </p:nvGrpSpPr>
        <p:grpSpPr>
          <a:xfrm>
            <a:off x="536186" y="1126488"/>
            <a:ext cx="10697022" cy="4753106"/>
            <a:chOff x="536186" y="1126488"/>
            <a:chExt cx="10697022" cy="4753106"/>
          </a:xfrm>
        </p:grpSpPr>
        <p:pic>
          <p:nvPicPr>
            <p:cNvPr id="4" name="Picture 2" descr="Icon&#10;&#10;Description automatically generated">
              <a:extLst>
                <a:ext uri="{FF2B5EF4-FFF2-40B4-BE49-F238E27FC236}">
                  <a16:creationId xmlns:a16="http://schemas.microsoft.com/office/drawing/2014/main" id="{6F54A188-9B3A-47CF-A8BB-745BD12905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0473" y="4015324"/>
              <a:ext cx="1273294" cy="1273294"/>
            </a:xfrm>
            <a:prstGeom prst="rect">
              <a:avLst/>
            </a:prstGeom>
            <a:noFill/>
          </p:spPr>
        </p:pic>
        <p:sp>
          <p:nvSpPr>
            <p:cNvPr id="6" name="Speech Bubble: Oval 5">
              <a:extLst>
                <a:ext uri="{FF2B5EF4-FFF2-40B4-BE49-F238E27FC236}">
                  <a16:creationId xmlns:a16="http://schemas.microsoft.com/office/drawing/2014/main" id="{E05C4D32-EB87-44E3-BA0E-35AE9844BD49}"/>
                </a:ext>
              </a:extLst>
            </p:cNvPr>
            <p:cNvSpPr/>
            <p:nvPr/>
          </p:nvSpPr>
          <p:spPr>
            <a:xfrm rot="21298027">
              <a:off x="2116611" y="1126488"/>
              <a:ext cx="1066197" cy="810218"/>
            </a:xfrm>
            <a:prstGeom prst="wedgeEllipseCallout">
              <a:avLst>
                <a:gd name="adj1" fmla="val -53051"/>
                <a:gd name="adj2" fmla="val 184355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>
                  <a:solidFill>
                    <a:schemeClr val="tx1"/>
                  </a:solidFill>
                </a:rPr>
                <a:t>Which instance</a:t>
              </a:r>
            </a:p>
          </p:txBody>
        </p:sp>
        <p:sp>
          <p:nvSpPr>
            <p:cNvPr id="7" name="Speech Bubble: Oval 6">
              <a:extLst>
                <a:ext uri="{FF2B5EF4-FFF2-40B4-BE49-F238E27FC236}">
                  <a16:creationId xmlns:a16="http://schemas.microsoft.com/office/drawing/2014/main" id="{EF4F360D-3AC6-43CD-9DE3-C2CDFA32F1B6}"/>
                </a:ext>
              </a:extLst>
            </p:cNvPr>
            <p:cNvSpPr/>
            <p:nvPr/>
          </p:nvSpPr>
          <p:spPr>
            <a:xfrm rot="20480146">
              <a:off x="536186" y="1720257"/>
              <a:ext cx="979077" cy="954282"/>
            </a:xfrm>
            <a:prstGeom prst="wedgeEllipseCallout">
              <a:avLst>
                <a:gd name="adj1" fmla="val 55568"/>
                <a:gd name="adj2" fmla="val 159868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>
                  <a:solidFill>
                    <a:schemeClr val="tx1"/>
                  </a:solidFill>
                </a:rPr>
                <a:t>Which Version</a:t>
              </a:r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90CF9A14-DE6F-4CD6-9B96-CB742795CFF4}"/>
                </a:ext>
              </a:extLst>
            </p:cNvPr>
            <p:cNvSpPr/>
            <p:nvPr/>
          </p:nvSpPr>
          <p:spPr>
            <a:xfrm>
              <a:off x="2019058" y="3078664"/>
              <a:ext cx="828683" cy="700616"/>
            </a:xfrm>
            <a:prstGeom prst="hexago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>
                  <a:solidFill>
                    <a:schemeClr val="tx1"/>
                  </a:solidFill>
                </a:rPr>
                <a:t>MS1</a:t>
              </a:r>
            </a:p>
          </p:txBody>
        </p:sp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79AF85B5-23C3-4036-BC86-26FE0EAEB6D5}"/>
                </a:ext>
              </a:extLst>
            </p:cNvPr>
            <p:cNvSpPr/>
            <p:nvPr/>
          </p:nvSpPr>
          <p:spPr>
            <a:xfrm>
              <a:off x="8437925" y="3078664"/>
              <a:ext cx="828683" cy="700616"/>
            </a:xfrm>
            <a:prstGeom prst="hexago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>
                  <a:solidFill>
                    <a:schemeClr val="tx1"/>
                  </a:solidFill>
                </a:rPr>
                <a:t>MS2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9E41523E-2EB6-4AD1-8E1B-0C95F9200387}"/>
                </a:ext>
              </a:extLst>
            </p:cNvPr>
            <p:cNvSpPr/>
            <p:nvPr/>
          </p:nvSpPr>
          <p:spPr>
            <a:xfrm>
              <a:off x="1722867" y="4051833"/>
              <a:ext cx="1421064" cy="573671"/>
            </a:xfrm>
            <a:prstGeom prst="roundRect">
              <a:avLst/>
            </a:prstGeom>
            <a:ln w="22225">
              <a:solidFill>
                <a:schemeClr val="accent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IN" sz="1200" b="1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Caller Service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D6F3A403-7541-4EE7-AD35-83139F381A40}"/>
                </a:ext>
              </a:extLst>
            </p:cNvPr>
            <p:cNvSpPr/>
            <p:nvPr/>
          </p:nvSpPr>
          <p:spPr>
            <a:xfrm>
              <a:off x="8250916" y="4051832"/>
              <a:ext cx="1421064" cy="573671"/>
            </a:xfrm>
            <a:prstGeom prst="roundRect">
              <a:avLst/>
            </a:prstGeom>
            <a:ln w="22225">
              <a:solidFill>
                <a:schemeClr val="accent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IN" sz="1200" b="1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Callee Service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ED26E0C-74CE-4896-ACA6-B4FDA68BEE05}"/>
                </a:ext>
              </a:extLst>
            </p:cNvPr>
            <p:cNvSpPr txBox="1"/>
            <p:nvPr/>
          </p:nvSpPr>
          <p:spPr>
            <a:xfrm>
              <a:off x="2910083" y="5510262"/>
              <a:ext cx="65205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i="1" dirty="0"/>
                <a:t>How to manage all this without changing Service Implementation</a:t>
              </a:r>
            </a:p>
          </p:txBody>
        </p:sp>
        <p:sp>
          <p:nvSpPr>
            <p:cNvPr id="13" name="Speech Bubble: Oval 12">
              <a:extLst>
                <a:ext uri="{FF2B5EF4-FFF2-40B4-BE49-F238E27FC236}">
                  <a16:creationId xmlns:a16="http://schemas.microsoft.com/office/drawing/2014/main" id="{C41E1161-0AC3-4B4E-B484-27B767311E4B}"/>
                </a:ext>
              </a:extLst>
            </p:cNvPr>
            <p:cNvSpPr/>
            <p:nvPr/>
          </p:nvSpPr>
          <p:spPr>
            <a:xfrm rot="248546">
              <a:off x="3142224" y="1559389"/>
              <a:ext cx="1049761" cy="746438"/>
            </a:xfrm>
            <a:prstGeom prst="wedgeEllipseCallout">
              <a:avLst>
                <a:gd name="adj1" fmla="val -82612"/>
                <a:gd name="adj2" fmla="val 166526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>
                  <a:solidFill>
                    <a:schemeClr val="tx1"/>
                  </a:solidFill>
                </a:rPr>
                <a:t>Retry on Failure</a:t>
              </a:r>
            </a:p>
          </p:txBody>
        </p:sp>
        <p:sp>
          <p:nvSpPr>
            <p:cNvPr id="14" name="Speech Bubble: Oval 13">
              <a:extLst>
                <a:ext uri="{FF2B5EF4-FFF2-40B4-BE49-F238E27FC236}">
                  <a16:creationId xmlns:a16="http://schemas.microsoft.com/office/drawing/2014/main" id="{F25F8FC8-1C1D-46E4-8ACD-CD30C2422FBF}"/>
                </a:ext>
              </a:extLst>
            </p:cNvPr>
            <p:cNvSpPr/>
            <p:nvPr/>
          </p:nvSpPr>
          <p:spPr>
            <a:xfrm rot="248546">
              <a:off x="3891103" y="2431906"/>
              <a:ext cx="1049761" cy="746438"/>
            </a:xfrm>
            <a:prstGeom prst="wedgeEllipseCallout">
              <a:avLst>
                <a:gd name="adj1" fmla="val -147219"/>
                <a:gd name="adj2" fmla="val 101613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>
                  <a:solidFill>
                    <a:schemeClr val="tx1"/>
                  </a:solidFill>
                </a:rPr>
                <a:t>How to call</a:t>
              </a:r>
            </a:p>
          </p:txBody>
        </p:sp>
        <p:sp>
          <p:nvSpPr>
            <p:cNvPr id="15" name="Speech Bubble: Oval 14">
              <a:extLst>
                <a:ext uri="{FF2B5EF4-FFF2-40B4-BE49-F238E27FC236}">
                  <a16:creationId xmlns:a16="http://schemas.microsoft.com/office/drawing/2014/main" id="{EF9B4719-10BE-41B9-8E80-31ECEF09EF33}"/>
                </a:ext>
              </a:extLst>
            </p:cNvPr>
            <p:cNvSpPr/>
            <p:nvPr/>
          </p:nvSpPr>
          <p:spPr>
            <a:xfrm rot="248546">
              <a:off x="9079125" y="1568537"/>
              <a:ext cx="1049761" cy="746438"/>
            </a:xfrm>
            <a:prstGeom prst="wedgeEllipseCallout">
              <a:avLst>
                <a:gd name="adj1" fmla="val -82612"/>
                <a:gd name="adj2" fmla="val 166526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>
                  <a:solidFill>
                    <a:schemeClr val="tx1"/>
                  </a:solidFill>
                </a:rPr>
                <a:t>Authorized</a:t>
              </a:r>
            </a:p>
          </p:txBody>
        </p:sp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705C8D22-177D-4C3A-8881-A34B2B91FA46}"/>
                </a:ext>
              </a:extLst>
            </p:cNvPr>
            <p:cNvSpPr/>
            <p:nvPr/>
          </p:nvSpPr>
          <p:spPr>
            <a:xfrm rot="19999139">
              <a:off x="7690810" y="1475810"/>
              <a:ext cx="1049761" cy="746438"/>
            </a:xfrm>
            <a:prstGeom prst="wedgeEllipseCallout">
              <a:avLst>
                <a:gd name="adj1" fmla="val -45468"/>
                <a:gd name="adj2" fmla="val 213240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>
                  <a:solidFill>
                    <a:schemeClr val="tx1"/>
                  </a:solidFill>
                </a:rPr>
                <a:t>Who is calling</a:t>
              </a:r>
            </a:p>
          </p:txBody>
        </p:sp>
        <p:sp>
          <p:nvSpPr>
            <p:cNvPr id="17" name="Speech Bubble: Oval 16">
              <a:extLst>
                <a:ext uri="{FF2B5EF4-FFF2-40B4-BE49-F238E27FC236}">
                  <a16:creationId xmlns:a16="http://schemas.microsoft.com/office/drawing/2014/main" id="{D582696D-FC73-4BE9-924C-4C750D61934D}"/>
                </a:ext>
              </a:extLst>
            </p:cNvPr>
            <p:cNvSpPr/>
            <p:nvPr/>
          </p:nvSpPr>
          <p:spPr>
            <a:xfrm rot="1112481">
              <a:off x="9989861" y="2215509"/>
              <a:ext cx="1243347" cy="744888"/>
            </a:xfrm>
            <a:prstGeom prst="wedgeEllipseCallout">
              <a:avLst>
                <a:gd name="adj1" fmla="val -82612"/>
                <a:gd name="adj2" fmla="val 166526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>
                  <a:solidFill>
                    <a:schemeClr val="tx1"/>
                  </a:solidFill>
                </a:rPr>
                <a:t>Quota exhausted</a:t>
              </a:r>
            </a:p>
          </p:txBody>
        </p: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AB937688-FE3B-4758-A52F-692A9314C0D9}"/>
                </a:ext>
              </a:extLst>
            </p:cNvPr>
            <p:cNvCxnSpPr>
              <a:cxnSpLocks/>
              <a:stCxn id="8" idx="1"/>
              <a:endCxn id="9" idx="2"/>
            </p:cNvCxnSpPr>
            <p:nvPr/>
          </p:nvCxnSpPr>
          <p:spPr>
            <a:xfrm rot="16200000" flipH="1">
              <a:off x="5642833" y="809034"/>
              <a:ext cx="12700" cy="5940492"/>
            </a:xfrm>
            <a:prstGeom prst="bentConnector3">
              <a:avLst>
                <a:gd name="adj1" fmla="val 1800000"/>
              </a:avLst>
            </a:prstGeom>
            <a:ln w="254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Speech Bubble: Oval 29">
              <a:extLst>
                <a:ext uri="{FF2B5EF4-FFF2-40B4-BE49-F238E27FC236}">
                  <a16:creationId xmlns:a16="http://schemas.microsoft.com/office/drawing/2014/main" id="{93E47389-1721-4819-9A18-54C3407C3FF4}"/>
                </a:ext>
              </a:extLst>
            </p:cNvPr>
            <p:cNvSpPr/>
            <p:nvPr/>
          </p:nvSpPr>
          <p:spPr>
            <a:xfrm>
              <a:off x="4885904" y="3182097"/>
              <a:ext cx="906035" cy="833227"/>
            </a:xfrm>
            <a:prstGeom prst="wedgeEllipseCallout">
              <a:avLst>
                <a:gd name="adj1" fmla="val 40926"/>
                <a:gd name="adj2" fmla="val 8508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E25560E6-2B99-4EF4-AE83-E3760255FB75}"/>
                </a:ext>
              </a:extLst>
            </p:cNvPr>
            <p:cNvGrpSpPr/>
            <p:nvPr/>
          </p:nvGrpSpPr>
          <p:grpSpPr>
            <a:xfrm>
              <a:off x="4896451" y="3322323"/>
              <a:ext cx="884939" cy="517366"/>
              <a:chOff x="5567567" y="3178273"/>
              <a:chExt cx="866109" cy="573583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7A82903-CBB7-473C-AEB5-DED3881A1FE2}"/>
                  </a:ext>
                </a:extLst>
              </p:cNvPr>
              <p:cNvSpPr txBox="1"/>
              <p:nvPr/>
            </p:nvSpPr>
            <p:spPr>
              <a:xfrm>
                <a:off x="5567567" y="3199346"/>
                <a:ext cx="26499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b="1" i="1" dirty="0">
                    <a:solidFill>
                      <a:schemeClr val="accent5">
                        <a:lumMod val="50000"/>
                      </a:schemeClr>
                    </a:solidFill>
                  </a:rPr>
                  <a:t>?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D3298C8-4C41-4984-B9C4-F294AC099477}"/>
                  </a:ext>
                </a:extLst>
              </p:cNvPr>
              <p:cNvSpPr txBox="1"/>
              <p:nvPr/>
            </p:nvSpPr>
            <p:spPr>
              <a:xfrm>
                <a:off x="6030921" y="3260066"/>
                <a:ext cx="40275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b="1" i="1" dirty="0">
                    <a:solidFill>
                      <a:schemeClr val="accent5">
                        <a:lumMod val="50000"/>
                      </a:schemeClr>
                    </a:solidFill>
                  </a:rPr>
                  <a:t>?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BDB0D2D-6DB8-444A-9BB1-1DB062D303D9}"/>
                  </a:ext>
                </a:extLst>
              </p:cNvPr>
              <p:cNvSpPr txBox="1"/>
              <p:nvPr/>
            </p:nvSpPr>
            <p:spPr>
              <a:xfrm>
                <a:off x="5719967" y="3351746"/>
                <a:ext cx="26499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b="1" i="1" dirty="0">
                    <a:solidFill>
                      <a:schemeClr val="accent5">
                        <a:lumMod val="50000"/>
                      </a:schemeClr>
                    </a:solidFill>
                  </a:rPr>
                  <a:t>?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EE8E1DE-930D-4FDA-9DEC-7B59BD01D419}"/>
                  </a:ext>
                </a:extLst>
              </p:cNvPr>
              <p:cNvSpPr txBox="1"/>
              <p:nvPr/>
            </p:nvSpPr>
            <p:spPr>
              <a:xfrm>
                <a:off x="5719966" y="3178273"/>
                <a:ext cx="26499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b="1" i="1" dirty="0">
                    <a:solidFill>
                      <a:schemeClr val="accent5">
                        <a:lumMod val="50000"/>
                      </a:schemeClr>
                    </a:solidFill>
                  </a:rPr>
                  <a:t>?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9F6B9B0-FCB0-4199-9991-5EF867C3CF1D}"/>
                  </a:ext>
                </a:extLst>
              </p:cNvPr>
              <p:cNvSpPr txBox="1"/>
              <p:nvPr/>
            </p:nvSpPr>
            <p:spPr>
              <a:xfrm>
                <a:off x="5872366" y="3330673"/>
                <a:ext cx="26499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b="1" i="1" dirty="0">
                    <a:solidFill>
                      <a:schemeClr val="accent5">
                        <a:lumMod val="50000"/>
                      </a:schemeClr>
                    </a:solidFill>
                  </a:rPr>
                  <a:t>?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2A0D19-A438-4B0F-98C8-BD642BD80177}"/>
                  </a:ext>
                </a:extLst>
              </p:cNvPr>
              <p:cNvSpPr txBox="1"/>
              <p:nvPr/>
            </p:nvSpPr>
            <p:spPr>
              <a:xfrm>
                <a:off x="5928663" y="3209819"/>
                <a:ext cx="26499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b="1" i="1" dirty="0">
                    <a:solidFill>
                      <a:schemeClr val="accent5">
                        <a:lumMod val="50000"/>
                      </a:schemeClr>
                    </a:solidFill>
                  </a:rPr>
                  <a:t>?</a:t>
                </a:r>
              </a:p>
            </p:txBody>
          </p:sp>
        </p:grpSp>
        <p:sp>
          <p:nvSpPr>
            <p:cNvPr id="38" name="Speech Bubble: Oval 37">
              <a:extLst>
                <a:ext uri="{FF2B5EF4-FFF2-40B4-BE49-F238E27FC236}">
                  <a16:creationId xmlns:a16="http://schemas.microsoft.com/office/drawing/2014/main" id="{55A16256-06F3-4AEC-971D-2AE70D07E187}"/>
                </a:ext>
              </a:extLst>
            </p:cNvPr>
            <p:cNvSpPr/>
            <p:nvPr/>
          </p:nvSpPr>
          <p:spPr>
            <a:xfrm rot="19999139">
              <a:off x="6314213" y="2573495"/>
              <a:ext cx="1215142" cy="928972"/>
            </a:xfrm>
            <a:prstGeom prst="wedgeEllipseCallout">
              <a:avLst>
                <a:gd name="adj1" fmla="val -23690"/>
                <a:gd name="adj2" fmla="val 97663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>
                  <a:solidFill>
                    <a:schemeClr val="tx1"/>
                  </a:solidFill>
                </a:rPr>
                <a:t>Are my service healthy</a:t>
              </a:r>
            </a:p>
          </p:txBody>
        </p:sp>
        <p:sp>
          <p:nvSpPr>
            <p:cNvPr id="39" name="Speech Bubble: Oval 38">
              <a:extLst>
                <a:ext uri="{FF2B5EF4-FFF2-40B4-BE49-F238E27FC236}">
                  <a16:creationId xmlns:a16="http://schemas.microsoft.com/office/drawing/2014/main" id="{944FA4C3-59C0-43E4-ADA7-D0CBFF47BC26}"/>
                </a:ext>
              </a:extLst>
            </p:cNvPr>
            <p:cNvSpPr/>
            <p:nvPr/>
          </p:nvSpPr>
          <p:spPr>
            <a:xfrm rot="21230976">
              <a:off x="6382032" y="4256022"/>
              <a:ext cx="1041312" cy="775635"/>
            </a:xfrm>
            <a:prstGeom prst="wedgeEllipseCallout">
              <a:avLst>
                <a:gd name="adj1" fmla="val 37657"/>
                <a:gd name="adj2" fmla="val -82251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>
                  <a:solidFill>
                    <a:schemeClr val="tx1"/>
                  </a:solidFill>
                </a:rPr>
                <a:t>Is service Secure?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28885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1CADE6F-20FE-4009-9F51-0633BB15F780}"/>
              </a:ext>
            </a:extLst>
          </p:cNvPr>
          <p:cNvGrpSpPr/>
          <p:nvPr/>
        </p:nvGrpSpPr>
        <p:grpSpPr>
          <a:xfrm>
            <a:off x="6095999" y="738586"/>
            <a:ext cx="832513" cy="761549"/>
            <a:chOff x="3261815" y="887105"/>
            <a:chExt cx="1187355" cy="1023582"/>
          </a:xfrm>
        </p:grpSpPr>
        <p:pic>
          <p:nvPicPr>
            <p:cNvPr id="5" name="Graphic 4" descr="Users">
              <a:extLst>
                <a:ext uri="{FF2B5EF4-FFF2-40B4-BE49-F238E27FC236}">
                  <a16:creationId xmlns:a16="http://schemas.microsoft.com/office/drawing/2014/main" id="{16024752-652A-42C0-A423-E71392EED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98293" y="941696"/>
              <a:ext cx="914400" cy="914400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BE81573-84A1-4DFC-987B-B962A11954B0}"/>
                </a:ext>
              </a:extLst>
            </p:cNvPr>
            <p:cNvSpPr/>
            <p:nvPr/>
          </p:nvSpPr>
          <p:spPr>
            <a:xfrm>
              <a:off x="3261815" y="887105"/>
              <a:ext cx="1187355" cy="102358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82E306FE-514B-45F5-9CC8-1B8A1960C13A}"/>
              </a:ext>
            </a:extLst>
          </p:cNvPr>
          <p:cNvSpPr/>
          <p:nvPr/>
        </p:nvSpPr>
        <p:spPr>
          <a:xfrm>
            <a:off x="5561829" y="2093843"/>
            <a:ext cx="2639636" cy="3898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22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UI Layer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1814CC-0CF9-4C89-9BD3-40FF322409FE}"/>
              </a:ext>
            </a:extLst>
          </p:cNvPr>
          <p:cNvSpPr/>
          <p:nvPr/>
        </p:nvSpPr>
        <p:spPr>
          <a:xfrm>
            <a:off x="5561829" y="3429000"/>
            <a:ext cx="752120" cy="3898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22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Service Handler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6D5B6E-EEBA-4390-835E-58EE7ED3B2E4}"/>
              </a:ext>
            </a:extLst>
          </p:cNvPr>
          <p:cNvCxnSpPr>
            <a:cxnSpLocks/>
            <a:stCxn id="6" idx="4"/>
          </p:cNvCxnSpPr>
          <p:nvPr/>
        </p:nvCxnSpPr>
        <p:spPr>
          <a:xfrm flipH="1">
            <a:off x="6484962" y="1500135"/>
            <a:ext cx="27294" cy="593708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0953AC4-59DB-49B2-BC2A-DBE9025F70B9}"/>
              </a:ext>
            </a:extLst>
          </p:cNvPr>
          <p:cNvSpPr/>
          <p:nvPr/>
        </p:nvSpPr>
        <p:spPr>
          <a:xfrm>
            <a:off x="8454997" y="3412977"/>
            <a:ext cx="890490" cy="3898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22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3</a:t>
            </a:r>
            <a:r>
              <a:rPr lang="en-IN" sz="1200" baseline="30000" dirty="0">
                <a:solidFill>
                  <a:schemeClr val="tx1"/>
                </a:solidFill>
              </a:rPr>
              <a:t>rd</a:t>
            </a:r>
            <a:r>
              <a:rPr lang="en-IN" sz="1200" dirty="0">
                <a:solidFill>
                  <a:schemeClr val="tx1"/>
                </a:solidFill>
              </a:rPr>
              <a:t> party API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90472B5-1F6B-4EC4-A879-DC0EE862AEC3}"/>
              </a:ext>
            </a:extLst>
          </p:cNvPr>
          <p:cNvSpPr/>
          <p:nvPr/>
        </p:nvSpPr>
        <p:spPr>
          <a:xfrm>
            <a:off x="5317583" y="2687551"/>
            <a:ext cx="2982358" cy="1279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54E85F-B258-4167-BC19-EF0D81736F1A}"/>
              </a:ext>
            </a:extLst>
          </p:cNvPr>
          <p:cNvSpPr/>
          <p:nvPr/>
        </p:nvSpPr>
        <p:spPr>
          <a:xfrm>
            <a:off x="7251610" y="3429000"/>
            <a:ext cx="703391" cy="3898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22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Service Handler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480C8F-FBBD-4A91-A834-8224E8D2334D}"/>
              </a:ext>
            </a:extLst>
          </p:cNvPr>
          <p:cNvSpPr/>
          <p:nvPr/>
        </p:nvSpPr>
        <p:spPr>
          <a:xfrm>
            <a:off x="6431084" y="3429000"/>
            <a:ext cx="703391" cy="3898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22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Service Handler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4EE707-704B-471B-9EA1-D7597529A211}"/>
              </a:ext>
            </a:extLst>
          </p:cNvPr>
          <p:cNvSpPr/>
          <p:nvPr/>
        </p:nvSpPr>
        <p:spPr>
          <a:xfrm>
            <a:off x="5561829" y="2805346"/>
            <a:ext cx="2597434" cy="3898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22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Restful API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C65ACC7-7B31-4032-AB05-6EF08A5CEF81}"/>
              </a:ext>
            </a:extLst>
          </p:cNvPr>
          <p:cNvSpPr/>
          <p:nvPr/>
        </p:nvSpPr>
        <p:spPr>
          <a:xfrm>
            <a:off x="8332926" y="3327227"/>
            <a:ext cx="1134632" cy="639676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DF26A3CA-23C5-4D88-B449-987A82579FE0}"/>
              </a:ext>
            </a:extLst>
          </p:cNvPr>
          <p:cNvCxnSpPr>
            <a:cxnSpLocks/>
            <a:stCxn id="21" idx="3"/>
            <a:endCxn id="13" idx="0"/>
          </p:cNvCxnSpPr>
          <p:nvPr/>
        </p:nvCxnSpPr>
        <p:spPr>
          <a:xfrm>
            <a:off x="8159263" y="3000292"/>
            <a:ext cx="740979" cy="412685"/>
          </a:xfrm>
          <a:prstGeom prst="bentConnector2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33" descr="Smart Phone">
            <a:extLst>
              <a:ext uri="{FF2B5EF4-FFF2-40B4-BE49-F238E27FC236}">
                <a16:creationId xmlns:a16="http://schemas.microsoft.com/office/drawing/2014/main" id="{E6ED15F1-B82B-4905-BB8F-ED4303AC07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63339" y="738586"/>
            <a:ext cx="832513" cy="832513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001FC52-D243-4C22-975D-16F4DD5972E6}"/>
              </a:ext>
            </a:extLst>
          </p:cNvPr>
          <p:cNvCxnSpPr>
            <a:cxnSpLocks/>
          </p:cNvCxnSpPr>
          <p:nvPr/>
        </p:nvCxnSpPr>
        <p:spPr>
          <a:xfrm>
            <a:off x="7370547" y="1500135"/>
            <a:ext cx="0" cy="593708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0437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0FF97A-3A36-4104-BDBD-8290BB1CF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4233"/>
            <a:ext cx="5770155" cy="5556738"/>
          </a:xfrm>
          <a:prstGeom prst="rect">
            <a:avLst/>
          </a:prstGeom>
        </p:spPr>
      </p:pic>
      <p:grpSp>
        <p:nvGrpSpPr>
          <p:cNvPr id="1038" name="Group 1037">
            <a:extLst>
              <a:ext uri="{FF2B5EF4-FFF2-40B4-BE49-F238E27FC236}">
                <a16:creationId xmlns:a16="http://schemas.microsoft.com/office/drawing/2014/main" id="{F41BF19C-375D-462E-8A6B-FD418C6A0613}"/>
              </a:ext>
            </a:extLst>
          </p:cNvPr>
          <p:cNvGrpSpPr/>
          <p:nvPr/>
        </p:nvGrpSpPr>
        <p:grpSpPr>
          <a:xfrm>
            <a:off x="5684922" y="640078"/>
            <a:ext cx="5438485" cy="5922499"/>
            <a:chOff x="5684922" y="640078"/>
            <a:chExt cx="5438485" cy="5922499"/>
          </a:xfrm>
        </p:grpSpPr>
        <p:pic>
          <p:nvPicPr>
            <p:cNvPr id="7" name="Graphic 6" descr="Laptop">
              <a:extLst>
                <a:ext uri="{FF2B5EF4-FFF2-40B4-BE49-F238E27FC236}">
                  <a16:creationId xmlns:a16="http://schemas.microsoft.com/office/drawing/2014/main" id="{8D6B93DC-9F1D-49AE-9DB3-2A6026D328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743952" y="4046927"/>
              <a:ext cx="914400" cy="914400"/>
            </a:xfrm>
            <a:prstGeom prst="rect">
              <a:avLst/>
            </a:prstGeom>
          </p:spPr>
        </p:pic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CC4A71D-2305-49F9-B991-9D74FB1A4DAB}"/>
                </a:ext>
              </a:extLst>
            </p:cNvPr>
            <p:cNvSpPr/>
            <p:nvPr/>
          </p:nvSpPr>
          <p:spPr>
            <a:xfrm>
              <a:off x="7118252" y="640078"/>
              <a:ext cx="3803079" cy="592249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5AA82DF3-0115-4A52-AA68-6F90B69707BF}"/>
                </a:ext>
              </a:extLst>
            </p:cNvPr>
            <p:cNvSpPr/>
            <p:nvPr/>
          </p:nvSpPr>
          <p:spPr>
            <a:xfrm>
              <a:off x="7357403" y="1280160"/>
              <a:ext cx="970669" cy="192727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>
                  <a:solidFill>
                    <a:schemeClr val="tx1"/>
                  </a:solidFill>
                </a:rPr>
                <a:t>API Composer Service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B65564E-07BD-4F35-A5ED-F1E5F86626A0}"/>
                </a:ext>
              </a:extLst>
            </p:cNvPr>
            <p:cNvSpPr/>
            <p:nvPr/>
          </p:nvSpPr>
          <p:spPr>
            <a:xfrm>
              <a:off x="7357403" y="3484098"/>
              <a:ext cx="970671" cy="2093741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>
                  <a:solidFill>
                    <a:schemeClr val="tx1"/>
                  </a:solidFill>
                </a:rPr>
                <a:t>API Gateway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5157F63-E4B8-40F8-BB54-56B7D28E4011}"/>
                </a:ext>
              </a:extLst>
            </p:cNvPr>
            <p:cNvGrpSpPr/>
            <p:nvPr/>
          </p:nvGrpSpPr>
          <p:grpSpPr>
            <a:xfrm>
              <a:off x="9200271" y="1589649"/>
              <a:ext cx="1411399" cy="703383"/>
              <a:chOff x="9200271" y="1589649"/>
              <a:chExt cx="1411399" cy="703383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49BFE72A-1BFA-46FA-9FED-BDB8A0454AED}"/>
                  </a:ext>
                </a:extLst>
              </p:cNvPr>
              <p:cNvSpPr/>
              <p:nvPr/>
            </p:nvSpPr>
            <p:spPr>
              <a:xfrm>
                <a:off x="9200271" y="1589649"/>
                <a:ext cx="1411399" cy="703383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1026" name="Picture 2" descr="A black circle with a white line&#10;&#10;Description automatically generated with low confidence">
                <a:extLst>
                  <a:ext uri="{FF2B5EF4-FFF2-40B4-BE49-F238E27FC236}">
                    <a16:creationId xmlns:a16="http://schemas.microsoft.com/office/drawing/2014/main" id="{0CAF0247-5FE2-4D94-B9B7-CB5AE2FEF24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67821" y="1861895"/>
                <a:ext cx="369039" cy="431137"/>
              </a:xfrm>
              <a:prstGeom prst="rect">
                <a:avLst/>
              </a:prstGeom>
              <a:noFill/>
            </p:spPr>
          </p:pic>
          <p:sp>
            <p:nvSpPr>
              <p:cNvPr id="13" name="Hexagon 12">
                <a:extLst>
                  <a:ext uri="{FF2B5EF4-FFF2-40B4-BE49-F238E27FC236}">
                    <a16:creationId xmlns:a16="http://schemas.microsoft.com/office/drawing/2014/main" id="{CD9D79FC-81CB-4385-8692-C1C0DEEC337A}"/>
                  </a:ext>
                </a:extLst>
              </p:cNvPr>
              <p:cNvSpPr/>
              <p:nvPr/>
            </p:nvSpPr>
            <p:spPr>
              <a:xfrm>
                <a:off x="9477578" y="1927273"/>
                <a:ext cx="369039" cy="323555"/>
              </a:xfrm>
              <a:prstGeom prst="hexagon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2225">
                <a:solidFill>
                  <a:schemeClr val="accent2"/>
                </a:solidFill>
                <a:prstDash val="sysDash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CD38472-DAD7-4097-BFB3-D93BB88777EB}"/>
                  </a:ext>
                </a:extLst>
              </p:cNvPr>
              <p:cNvSpPr txBox="1"/>
              <p:nvPr/>
            </p:nvSpPr>
            <p:spPr>
              <a:xfrm>
                <a:off x="9477578" y="1603925"/>
                <a:ext cx="108455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000" dirty="0"/>
                  <a:t>Accounts Service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0A01C3B-9DA7-4152-9883-5F053E38BD3C}"/>
                </a:ext>
              </a:extLst>
            </p:cNvPr>
            <p:cNvGrpSpPr/>
            <p:nvPr/>
          </p:nvGrpSpPr>
          <p:grpSpPr>
            <a:xfrm>
              <a:off x="9240332" y="2551002"/>
              <a:ext cx="1428279" cy="703383"/>
              <a:chOff x="9200271" y="1589649"/>
              <a:chExt cx="1428279" cy="703383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F0E056C1-09C9-48B9-9475-C8313965768B}"/>
                  </a:ext>
                </a:extLst>
              </p:cNvPr>
              <p:cNvSpPr/>
              <p:nvPr/>
            </p:nvSpPr>
            <p:spPr>
              <a:xfrm>
                <a:off x="9200271" y="1589649"/>
                <a:ext cx="1411399" cy="703383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16" name="Picture 2" descr="A black circle with a white line&#10;&#10;Description automatically generated with low confidence">
                <a:extLst>
                  <a:ext uri="{FF2B5EF4-FFF2-40B4-BE49-F238E27FC236}">
                    <a16:creationId xmlns:a16="http://schemas.microsoft.com/office/drawing/2014/main" id="{E122BB10-D8A9-44C6-9542-0F2EB6DB42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67821" y="1861895"/>
                <a:ext cx="369039" cy="431137"/>
              </a:xfrm>
              <a:prstGeom prst="rect">
                <a:avLst/>
              </a:prstGeom>
              <a:noFill/>
            </p:spPr>
          </p:pic>
          <p:sp>
            <p:nvSpPr>
              <p:cNvPr id="17" name="Hexagon 16">
                <a:extLst>
                  <a:ext uri="{FF2B5EF4-FFF2-40B4-BE49-F238E27FC236}">
                    <a16:creationId xmlns:a16="http://schemas.microsoft.com/office/drawing/2014/main" id="{CA391804-FD11-4E64-99E0-E36C94C1F8FE}"/>
                  </a:ext>
                </a:extLst>
              </p:cNvPr>
              <p:cNvSpPr/>
              <p:nvPr/>
            </p:nvSpPr>
            <p:spPr>
              <a:xfrm>
                <a:off x="9477578" y="1927273"/>
                <a:ext cx="369039" cy="323555"/>
              </a:xfrm>
              <a:prstGeom prst="hexagon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2225">
                <a:solidFill>
                  <a:schemeClr val="accent2"/>
                </a:solidFill>
                <a:prstDash val="sysDash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5C0846F-1B88-418A-82FF-D62E95263C31}"/>
                  </a:ext>
                </a:extLst>
              </p:cNvPr>
              <p:cNvSpPr txBox="1"/>
              <p:nvPr/>
            </p:nvSpPr>
            <p:spPr>
              <a:xfrm>
                <a:off x="9477578" y="1603925"/>
                <a:ext cx="115097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000" dirty="0"/>
                  <a:t>Customer Service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1024885-6FF7-49B6-AD98-1F66C53036A7}"/>
                </a:ext>
              </a:extLst>
            </p:cNvPr>
            <p:cNvGrpSpPr/>
            <p:nvPr/>
          </p:nvGrpSpPr>
          <p:grpSpPr>
            <a:xfrm>
              <a:off x="9257212" y="3484098"/>
              <a:ext cx="1411399" cy="703383"/>
              <a:chOff x="9200271" y="1589649"/>
              <a:chExt cx="1411399" cy="703383"/>
            </a:xfrm>
          </p:grpSpPr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02C619D8-9F8E-4FAB-A955-E81E2A18FE53}"/>
                  </a:ext>
                </a:extLst>
              </p:cNvPr>
              <p:cNvSpPr/>
              <p:nvPr/>
            </p:nvSpPr>
            <p:spPr>
              <a:xfrm>
                <a:off x="9200271" y="1589649"/>
                <a:ext cx="1411399" cy="703383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21" name="Picture 2" descr="A black circle with a white line&#10;&#10;Description automatically generated with low confidence">
                <a:extLst>
                  <a:ext uri="{FF2B5EF4-FFF2-40B4-BE49-F238E27FC236}">
                    <a16:creationId xmlns:a16="http://schemas.microsoft.com/office/drawing/2014/main" id="{2934B4B7-E777-4071-9BC8-1838CE20D6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67821" y="1861895"/>
                <a:ext cx="369039" cy="431137"/>
              </a:xfrm>
              <a:prstGeom prst="rect">
                <a:avLst/>
              </a:prstGeom>
              <a:noFill/>
            </p:spPr>
          </p:pic>
          <p:sp>
            <p:nvSpPr>
              <p:cNvPr id="22" name="Hexagon 21">
                <a:extLst>
                  <a:ext uri="{FF2B5EF4-FFF2-40B4-BE49-F238E27FC236}">
                    <a16:creationId xmlns:a16="http://schemas.microsoft.com/office/drawing/2014/main" id="{28D65ED6-14AB-471D-B682-40EB3FBB0C28}"/>
                  </a:ext>
                </a:extLst>
              </p:cNvPr>
              <p:cNvSpPr/>
              <p:nvPr/>
            </p:nvSpPr>
            <p:spPr>
              <a:xfrm>
                <a:off x="9477578" y="1927273"/>
                <a:ext cx="369039" cy="323555"/>
              </a:xfrm>
              <a:prstGeom prst="hexagon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2225">
                <a:solidFill>
                  <a:schemeClr val="accent2"/>
                </a:solidFill>
                <a:prstDash val="sysDash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50A1B39-86EF-4148-B851-80B99A53AB9A}"/>
                  </a:ext>
                </a:extLst>
              </p:cNvPr>
              <p:cNvSpPr txBox="1"/>
              <p:nvPr/>
            </p:nvSpPr>
            <p:spPr>
              <a:xfrm>
                <a:off x="9477578" y="1603925"/>
                <a:ext cx="9706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dirty="0"/>
                  <a:t>Card Service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E4D07307-0253-43A4-84C6-922CFD487FE1}"/>
                </a:ext>
              </a:extLst>
            </p:cNvPr>
            <p:cNvGrpSpPr/>
            <p:nvPr/>
          </p:nvGrpSpPr>
          <p:grpSpPr>
            <a:xfrm>
              <a:off x="9314153" y="4461926"/>
              <a:ext cx="1447759" cy="703383"/>
              <a:chOff x="9200271" y="1589649"/>
              <a:chExt cx="1447759" cy="703383"/>
            </a:xfrm>
          </p:grpSpPr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1706F86B-90B0-4E93-A13C-61BC9F35673D}"/>
                  </a:ext>
                </a:extLst>
              </p:cNvPr>
              <p:cNvSpPr/>
              <p:nvPr/>
            </p:nvSpPr>
            <p:spPr>
              <a:xfrm>
                <a:off x="9200271" y="1589649"/>
                <a:ext cx="1411399" cy="703383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26" name="Picture 2" descr="A black circle with a white line&#10;&#10;Description automatically generated with low confidence">
                <a:extLst>
                  <a:ext uri="{FF2B5EF4-FFF2-40B4-BE49-F238E27FC236}">
                    <a16:creationId xmlns:a16="http://schemas.microsoft.com/office/drawing/2014/main" id="{48A104FA-0817-4167-88E7-67383141B2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67821" y="1861895"/>
                <a:ext cx="369039" cy="431137"/>
              </a:xfrm>
              <a:prstGeom prst="rect">
                <a:avLst/>
              </a:prstGeom>
              <a:noFill/>
            </p:spPr>
          </p:pic>
          <p:sp>
            <p:nvSpPr>
              <p:cNvPr id="27" name="Hexagon 26">
                <a:extLst>
                  <a:ext uri="{FF2B5EF4-FFF2-40B4-BE49-F238E27FC236}">
                    <a16:creationId xmlns:a16="http://schemas.microsoft.com/office/drawing/2014/main" id="{CD4EF1A1-0FD8-4801-8FF6-C00E0C7B604D}"/>
                  </a:ext>
                </a:extLst>
              </p:cNvPr>
              <p:cNvSpPr/>
              <p:nvPr/>
            </p:nvSpPr>
            <p:spPr>
              <a:xfrm>
                <a:off x="9477578" y="1927273"/>
                <a:ext cx="369039" cy="323555"/>
              </a:xfrm>
              <a:prstGeom prst="hexagon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2225">
                <a:solidFill>
                  <a:schemeClr val="accent2"/>
                </a:solidFill>
                <a:prstDash val="sysDash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EC0FC8E-D03E-487C-9E7D-13F130964D35}"/>
                  </a:ext>
                </a:extLst>
              </p:cNvPr>
              <p:cNvSpPr txBox="1"/>
              <p:nvPr/>
            </p:nvSpPr>
            <p:spPr>
              <a:xfrm>
                <a:off x="9400054" y="1632209"/>
                <a:ext cx="124797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000" dirty="0"/>
                  <a:t>Notification Service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313606F-205D-4C25-941D-41B2CA5F87F0}"/>
                </a:ext>
              </a:extLst>
            </p:cNvPr>
            <p:cNvGrpSpPr/>
            <p:nvPr/>
          </p:nvGrpSpPr>
          <p:grpSpPr>
            <a:xfrm>
              <a:off x="9284002" y="5486216"/>
              <a:ext cx="1839405" cy="703383"/>
              <a:chOff x="9200271" y="1589649"/>
              <a:chExt cx="1839405" cy="703383"/>
            </a:xfrm>
          </p:grpSpPr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C4FBDD97-7237-46EE-B9F4-31D7ED8EA9FC}"/>
                  </a:ext>
                </a:extLst>
              </p:cNvPr>
              <p:cNvSpPr/>
              <p:nvPr/>
            </p:nvSpPr>
            <p:spPr>
              <a:xfrm>
                <a:off x="9200271" y="1589649"/>
                <a:ext cx="1411399" cy="703383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31" name="Picture 2" descr="A black circle with a white line&#10;&#10;Description automatically generated with low confidence">
                <a:extLst>
                  <a:ext uri="{FF2B5EF4-FFF2-40B4-BE49-F238E27FC236}">
                    <a16:creationId xmlns:a16="http://schemas.microsoft.com/office/drawing/2014/main" id="{E32576C8-FFCB-464A-8ACB-54B9FA3F4EF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67821" y="1861895"/>
                <a:ext cx="369039" cy="431137"/>
              </a:xfrm>
              <a:prstGeom prst="rect">
                <a:avLst/>
              </a:prstGeom>
              <a:noFill/>
            </p:spPr>
          </p:pic>
          <p:sp>
            <p:nvSpPr>
              <p:cNvPr id="32" name="Hexagon 31">
                <a:extLst>
                  <a:ext uri="{FF2B5EF4-FFF2-40B4-BE49-F238E27FC236}">
                    <a16:creationId xmlns:a16="http://schemas.microsoft.com/office/drawing/2014/main" id="{E1C8B8E6-256A-4635-96F7-2A027E7FA1D6}"/>
                  </a:ext>
                </a:extLst>
              </p:cNvPr>
              <p:cNvSpPr/>
              <p:nvPr/>
            </p:nvSpPr>
            <p:spPr>
              <a:xfrm>
                <a:off x="9477578" y="1927273"/>
                <a:ext cx="369039" cy="323555"/>
              </a:xfrm>
              <a:prstGeom prst="hexagon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2225">
                <a:solidFill>
                  <a:schemeClr val="accent2"/>
                </a:solidFill>
                <a:prstDash val="sysDash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12BB139-88D7-4099-90A5-9B1F84C49E5E}"/>
                  </a:ext>
                </a:extLst>
              </p:cNvPr>
              <p:cNvSpPr txBox="1"/>
              <p:nvPr/>
            </p:nvSpPr>
            <p:spPr>
              <a:xfrm>
                <a:off x="9325306" y="1606366"/>
                <a:ext cx="171437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000" dirty="0"/>
                  <a:t>Third-party CC Service</a:t>
                </a:r>
              </a:p>
            </p:txBody>
          </p: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9E2A9CA-ACF8-4643-9DCE-DF7D0368CFE6}"/>
                </a:ext>
              </a:extLst>
            </p:cNvPr>
            <p:cNvCxnSpPr>
              <a:cxnSpLocks/>
              <a:stCxn id="10" idx="2"/>
              <a:endCxn id="11" idx="0"/>
            </p:cNvCxnSpPr>
            <p:nvPr/>
          </p:nvCxnSpPr>
          <p:spPr>
            <a:xfrm>
              <a:off x="7842738" y="3207434"/>
              <a:ext cx="1" cy="2766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825724A-3D17-4762-9250-537ED808246C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6518748" y="4504486"/>
              <a:ext cx="838655" cy="264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9E1C8AD6-6DCC-42CB-8E77-587E24416598}"/>
                </a:ext>
              </a:extLst>
            </p:cNvPr>
            <p:cNvGrpSpPr/>
            <p:nvPr/>
          </p:nvGrpSpPr>
          <p:grpSpPr>
            <a:xfrm>
              <a:off x="8328074" y="1941341"/>
              <a:ext cx="986079" cy="3896567"/>
              <a:chOff x="8328074" y="1941341"/>
              <a:chExt cx="986079" cy="3896567"/>
            </a:xfrm>
          </p:grpSpPr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ADF033FD-68E0-4ED4-B874-BBC1F28C70B5}"/>
                  </a:ext>
                </a:extLst>
              </p:cNvPr>
              <p:cNvCxnSpPr>
                <a:cxnSpLocks/>
                <a:endCxn id="30" idx="1"/>
              </p:cNvCxnSpPr>
              <p:nvPr/>
            </p:nvCxnSpPr>
            <p:spPr>
              <a:xfrm>
                <a:off x="8343483" y="4504486"/>
                <a:ext cx="940519" cy="13334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315B63C0-97DF-4AE2-B3D8-473557249936}"/>
                  </a:ext>
                </a:extLst>
              </p:cNvPr>
              <p:cNvCxnSpPr>
                <a:cxnSpLocks/>
                <a:endCxn id="12" idx="1"/>
              </p:cNvCxnSpPr>
              <p:nvPr/>
            </p:nvCxnSpPr>
            <p:spPr>
              <a:xfrm flipV="1">
                <a:off x="8369628" y="1941341"/>
                <a:ext cx="830643" cy="25631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546A6325-D0C3-4702-A473-107A8EBB865D}"/>
                  </a:ext>
                </a:extLst>
              </p:cNvPr>
              <p:cNvCxnSpPr>
                <a:cxnSpLocks/>
                <a:endCxn id="15" idx="1"/>
              </p:cNvCxnSpPr>
              <p:nvPr/>
            </p:nvCxnSpPr>
            <p:spPr>
              <a:xfrm flipV="1">
                <a:off x="8385013" y="2902694"/>
                <a:ext cx="855319" cy="15592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FDF2A7B2-16BE-4C45-84E4-FCC860BB9E04}"/>
                  </a:ext>
                </a:extLst>
              </p:cNvPr>
              <p:cNvCxnSpPr>
                <a:cxnSpLocks/>
                <a:stCxn id="11" idx="3"/>
              </p:cNvCxnSpPr>
              <p:nvPr/>
            </p:nvCxnSpPr>
            <p:spPr>
              <a:xfrm flipV="1">
                <a:off x="8328074" y="3821723"/>
                <a:ext cx="911052" cy="7092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7AE62B6A-0706-48A5-9992-9BC3B72299CD}"/>
                  </a:ext>
                </a:extLst>
              </p:cNvPr>
              <p:cNvCxnSpPr>
                <a:cxnSpLocks/>
                <a:stCxn id="11" idx="3"/>
                <a:endCxn id="25" idx="1"/>
              </p:cNvCxnSpPr>
              <p:nvPr/>
            </p:nvCxnSpPr>
            <p:spPr>
              <a:xfrm>
                <a:off x="8328074" y="4530969"/>
                <a:ext cx="986079" cy="2826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A60D4E77-3EF7-4FAF-BF85-C0F4B2C35E8B}"/>
                </a:ext>
              </a:extLst>
            </p:cNvPr>
            <p:cNvGrpSpPr/>
            <p:nvPr/>
          </p:nvGrpSpPr>
          <p:grpSpPr>
            <a:xfrm>
              <a:off x="8268225" y="1972302"/>
              <a:ext cx="1003663" cy="3851538"/>
              <a:chOff x="8328074" y="4096071"/>
              <a:chExt cx="1003663" cy="3851538"/>
            </a:xfrm>
          </p:grpSpPr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0004FCED-4D45-4890-9271-95CC246F02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43483" y="4504486"/>
                <a:ext cx="940519" cy="13334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C03870BB-B20D-48C6-BD86-F04E2582EEDD}"/>
                  </a:ext>
                </a:extLst>
              </p:cNvPr>
              <p:cNvCxnSpPr>
                <a:cxnSpLocks/>
                <a:endCxn id="25" idx="1"/>
              </p:cNvCxnSpPr>
              <p:nvPr/>
            </p:nvCxnSpPr>
            <p:spPr>
              <a:xfrm>
                <a:off x="8369628" y="4504488"/>
                <a:ext cx="962109" cy="241883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A1E85F5F-DD46-4B31-BF04-3813B18DB81D}"/>
                  </a:ext>
                </a:extLst>
              </p:cNvPr>
              <p:cNvCxnSpPr>
                <a:cxnSpLocks/>
                <a:endCxn id="30" idx="1"/>
              </p:cNvCxnSpPr>
              <p:nvPr/>
            </p:nvCxnSpPr>
            <p:spPr>
              <a:xfrm>
                <a:off x="8385013" y="4461926"/>
                <a:ext cx="916573" cy="34856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75127A75-9B55-4CA8-8898-65C17E275FE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28074" y="4096071"/>
                <a:ext cx="876839" cy="4348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986B3D20-3012-40E1-9082-5B1B4FB8B0A1}"/>
                  </a:ext>
                </a:extLst>
              </p:cNvPr>
              <p:cNvCxnSpPr>
                <a:cxnSpLocks/>
                <a:endCxn id="15" idx="1"/>
              </p:cNvCxnSpPr>
              <p:nvPr/>
            </p:nvCxnSpPr>
            <p:spPr>
              <a:xfrm>
                <a:off x="8328074" y="4530969"/>
                <a:ext cx="972107" cy="4954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8" name="TextBox 1027">
              <a:extLst>
                <a:ext uri="{FF2B5EF4-FFF2-40B4-BE49-F238E27FC236}">
                  <a16:creationId xmlns:a16="http://schemas.microsoft.com/office/drawing/2014/main" id="{A06E8BB1-27D5-4E62-BFF7-93BFA804E793}"/>
                </a:ext>
              </a:extLst>
            </p:cNvPr>
            <p:cNvSpPr txBox="1"/>
            <p:nvPr/>
          </p:nvSpPr>
          <p:spPr>
            <a:xfrm>
              <a:off x="8123210" y="786140"/>
              <a:ext cx="21422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CEC Microservices</a:t>
              </a:r>
            </a:p>
          </p:txBody>
        </p:sp>
        <p:sp>
          <p:nvSpPr>
            <p:cNvPr id="1029" name="TextBox 1028">
              <a:extLst>
                <a:ext uri="{FF2B5EF4-FFF2-40B4-BE49-F238E27FC236}">
                  <a16:creationId xmlns:a16="http://schemas.microsoft.com/office/drawing/2014/main" id="{860F3A81-392E-4E39-A872-F2186B7CA0B8}"/>
                </a:ext>
              </a:extLst>
            </p:cNvPr>
            <p:cNvSpPr txBox="1"/>
            <p:nvPr/>
          </p:nvSpPr>
          <p:spPr>
            <a:xfrm>
              <a:off x="5684922" y="4776661"/>
              <a:ext cx="12230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Frontend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00290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17FD4F-048D-4E2C-8CBF-5FEF46AE9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755" y="6732"/>
            <a:ext cx="7706820" cy="538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6147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AE5DA456-196E-4335-92AA-2CFF692B67E1}"/>
              </a:ext>
            </a:extLst>
          </p:cNvPr>
          <p:cNvSpPr/>
          <p:nvPr/>
        </p:nvSpPr>
        <p:spPr>
          <a:xfrm>
            <a:off x="3010485" y="1923750"/>
            <a:ext cx="4136140" cy="3647055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4" name="Graphic 3" descr="Laptop">
            <a:extLst>
              <a:ext uri="{FF2B5EF4-FFF2-40B4-BE49-F238E27FC236}">
                <a16:creationId xmlns:a16="http://schemas.microsoft.com/office/drawing/2014/main" id="{51980C3C-5EE6-447F-843C-44F2994E36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22363" y="770202"/>
            <a:ext cx="914400" cy="9144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4A7A782-E28D-4534-A1D1-A106D732DC6A}"/>
              </a:ext>
            </a:extLst>
          </p:cNvPr>
          <p:cNvCxnSpPr>
            <a:cxnSpLocks/>
          </p:cNvCxnSpPr>
          <p:nvPr/>
        </p:nvCxnSpPr>
        <p:spPr>
          <a:xfrm>
            <a:off x="4944479" y="1445453"/>
            <a:ext cx="0" cy="60491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844E91A-1808-487F-AE33-B873437D1D36}"/>
              </a:ext>
            </a:extLst>
          </p:cNvPr>
          <p:cNvSpPr/>
          <p:nvPr/>
        </p:nvSpPr>
        <p:spPr>
          <a:xfrm>
            <a:off x="3637757" y="2022229"/>
            <a:ext cx="2604810" cy="53457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Rest API      Routers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DD3BFF0-8855-4EC2-806B-ECC6B1EA61D4}"/>
              </a:ext>
            </a:extLst>
          </p:cNvPr>
          <p:cNvSpPr/>
          <p:nvPr/>
        </p:nvSpPr>
        <p:spPr>
          <a:xfrm>
            <a:off x="3103188" y="2894428"/>
            <a:ext cx="890694" cy="53457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Account</a:t>
            </a:r>
          </a:p>
          <a:p>
            <a:pPr algn="ctr"/>
            <a:r>
              <a:rPr lang="en-IN" sz="1200" dirty="0"/>
              <a:t>Controller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BB70D76-A732-4B68-96BC-78C03DFCC0B8}"/>
              </a:ext>
            </a:extLst>
          </p:cNvPr>
          <p:cNvSpPr/>
          <p:nvPr/>
        </p:nvSpPr>
        <p:spPr>
          <a:xfrm>
            <a:off x="4025763" y="2894428"/>
            <a:ext cx="953800" cy="53457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Customer</a:t>
            </a:r>
          </a:p>
          <a:p>
            <a:pPr algn="ctr"/>
            <a:r>
              <a:rPr lang="en-IN" sz="1200" dirty="0"/>
              <a:t>Controller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B93BB55-507B-4EF1-8EC4-6FAD1C8A30DB}"/>
              </a:ext>
            </a:extLst>
          </p:cNvPr>
          <p:cNvSpPr/>
          <p:nvPr/>
        </p:nvSpPr>
        <p:spPr>
          <a:xfrm>
            <a:off x="5015190" y="2894428"/>
            <a:ext cx="953800" cy="53457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Card</a:t>
            </a:r>
          </a:p>
          <a:p>
            <a:pPr algn="ctr"/>
            <a:r>
              <a:rPr lang="en-IN" sz="1200" dirty="0"/>
              <a:t>Controller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8807EB1-C962-46DB-B507-5C8DB2D3C9DD}"/>
              </a:ext>
            </a:extLst>
          </p:cNvPr>
          <p:cNvSpPr/>
          <p:nvPr/>
        </p:nvSpPr>
        <p:spPr>
          <a:xfrm>
            <a:off x="6004617" y="2894428"/>
            <a:ext cx="953800" cy="53457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Third-party</a:t>
            </a:r>
          </a:p>
          <a:p>
            <a:pPr algn="ctr"/>
            <a:r>
              <a:rPr lang="en-IN" sz="1200" dirty="0"/>
              <a:t>Controller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1565E5A-5616-4A06-8D33-C95BE957689C}"/>
              </a:ext>
            </a:extLst>
          </p:cNvPr>
          <p:cNvGrpSpPr/>
          <p:nvPr/>
        </p:nvGrpSpPr>
        <p:grpSpPr>
          <a:xfrm>
            <a:off x="3548536" y="2556800"/>
            <a:ext cx="2932981" cy="337628"/>
            <a:chOff x="3548536" y="2556800"/>
            <a:chExt cx="2932981" cy="337628"/>
          </a:xfrm>
          <a:solidFill>
            <a:schemeClr val="accent2"/>
          </a:solidFill>
        </p:grpSpPr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024972D2-4496-4D3B-B881-CB320F92DC70}"/>
                </a:ext>
              </a:extLst>
            </p:cNvPr>
            <p:cNvCxnSpPr>
              <a:stCxn id="9" idx="2"/>
              <a:endCxn id="10" idx="0"/>
            </p:cNvCxnSpPr>
            <p:nvPr/>
          </p:nvCxnSpPr>
          <p:spPr>
            <a:xfrm rot="5400000">
              <a:off x="4075536" y="2029801"/>
              <a:ext cx="337627" cy="1391627"/>
            </a:xfrm>
            <a:prstGeom prst="bentConnector3">
              <a:avLst/>
            </a:prstGeom>
            <a:grpFill/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42D57946-461B-4B9C-BC65-ADF8850AC756}"/>
                </a:ext>
              </a:extLst>
            </p:cNvPr>
            <p:cNvCxnSpPr>
              <a:stCxn id="9" idx="2"/>
              <a:endCxn id="13" idx="0"/>
            </p:cNvCxnSpPr>
            <p:nvPr/>
          </p:nvCxnSpPr>
          <p:spPr>
            <a:xfrm rot="16200000" flipH="1">
              <a:off x="5542026" y="1954936"/>
              <a:ext cx="337627" cy="1541355"/>
            </a:xfrm>
            <a:prstGeom prst="bentConnector3">
              <a:avLst/>
            </a:prstGeom>
            <a:grpFill/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71FD0E18-A9A7-4D4C-A16A-B137566A3B8F}"/>
                </a:ext>
              </a:extLst>
            </p:cNvPr>
            <p:cNvCxnSpPr>
              <a:stCxn id="9" idx="2"/>
              <a:endCxn id="11" idx="0"/>
            </p:cNvCxnSpPr>
            <p:nvPr/>
          </p:nvCxnSpPr>
          <p:spPr>
            <a:xfrm rot="5400000">
              <a:off x="4552600" y="2506865"/>
              <a:ext cx="337627" cy="437499"/>
            </a:xfrm>
            <a:prstGeom prst="bentConnector3">
              <a:avLst/>
            </a:prstGeom>
            <a:grpFill/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2D5CA579-6542-4CB7-A8D4-A3030A9556C2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>
              <a:off x="4940161" y="2725613"/>
              <a:ext cx="551929" cy="168815"/>
            </a:xfrm>
            <a:prstGeom prst="bentConnector2">
              <a:avLst/>
            </a:prstGeom>
            <a:grpFill/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8DFEEAB-02DC-4CDD-B7E5-D8D9CCAA1E37}"/>
              </a:ext>
            </a:extLst>
          </p:cNvPr>
          <p:cNvGrpSpPr/>
          <p:nvPr/>
        </p:nvGrpSpPr>
        <p:grpSpPr>
          <a:xfrm>
            <a:off x="4552979" y="3811453"/>
            <a:ext cx="1063375" cy="640684"/>
            <a:chOff x="3279826" y="3766627"/>
            <a:chExt cx="1063375" cy="640684"/>
          </a:xfrm>
          <a:solidFill>
            <a:schemeClr val="accent2"/>
          </a:solidFill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C8807FBF-52EB-4F9C-A67B-5362477E7627}"/>
                </a:ext>
              </a:extLst>
            </p:cNvPr>
            <p:cNvSpPr/>
            <p:nvPr/>
          </p:nvSpPr>
          <p:spPr>
            <a:xfrm>
              <a:off x="3279826" y="3766627"/>
              <a:ext cx="953800" cy="534572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200" dirty="0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3E187378-5620-4AE9-8E4C-9CFFA7668BE3}"/>
                </a:ext>
              </a:extLst>
            </p:cNvPr>
            <p:cNvSpPr/>
            <p:nvPr/>
          </p:nvSpPr>
          <p:spPr>
            <a:xfrm>
              <a:off x="3297583" y="3797119"/>
              <a:ext cx="953800" cy="534572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200" dirty="0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E4C0E3DA-9DA1-4DE5-8AAE-4903CAB5A89B}"/>
                </a:ext>
              </a:extLst>
            </p:cNvPr>
            <p:cNvSpPr/>
            <p:nvPr/>
          </p:nvSpPr>
          <p:spPr>
            <a:xfrm>
              <a:off x="3343492" y="3865681"/>
              <a:ext cx="953800" cy="534572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200" dirty="0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4AC30F2-1830-4369-B2A8-74DD7A09A86D}"/>
                </a:ext>
              </a:extLst>
            </p:cNvPr>
            <p:cNvSpPr/>
            <p:nvPr/>
          </p:nvSpPr>
          <p:spPr>
            <a:xfrm>
              <a:off x="3389401" y="3872739"/>
              <a:ext cx="953800" cy="534572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/>
                <a:t>DB Handler</a:t>
              </a:r>
            </a:p>
          </p:txBody>
        </p:sp>
      </p:grp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5D3ADC9-9410-40CE-9761-474294D2B286}"/>
              </a:ext>
            </a:extLst>
          </p:cNvPr>
          <p:cNvSpPr/>
          <p:nvPr/>
        </p:nvSpPr>
        <p:spPr>
          <a:xfrm>
            <a:off x="5863420" y="3892947"/>
            <a:ext cx="953800" cy="53457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Third-party</a:t>
            </a:r>
          </a:p>
          <a:p>
            <a:pPr algn="ctr"/>
            <a:r>
              <a:rPr lang="en-IN" sz="1200" dirty="0"/>
              <a:t>Handler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EA93B7E-665A-44CD-9560-A8D20EF8083C}"/>
              </a:ext>
            </a:extLst>
          </p:cNvPr>
          <p:cNvGrpSpPr/>
          <p:nvPr/>
        </p:nvGrpSpPr>
        <p:grpSpPr>
          <a:xfrm>
            <a:off x="3219287" y="3857480"/>
            <a:ext cx="1097862" cy="691674"/>
            <a:chOff x="4319199" y="4070262"/>
            <a:chExt cx="1097862" cy="691674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6F4926D4-044F-4F04-B1CF-5B0CD842661B}"/>
                </a:ext>
              </a:extLst>
            </p:cNvPr>
            <p:cNvSpPr/>
            <p:nvPr/>
          </p:nvSpPr>
          <p:spPr>
            <a:xfrm>
              <a:off x="4319199" y="4070262"/>
              <a:ext cx="953800" cy="534572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/>
                <a:t>Service Handler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098E96BB-15C0-4F33-B3BF-F7A36E3A46E4}"/>
                </a:ext>
              </a:extLst>
            </p:cNvPr>
            <p:cNvSpPr/>
            <p:nvPr/>
          </p:nvSpPr>
          <p:spPr>
            <a:xfrm>
              <a:off x="4367029" y="4109542"/>
              <a:ext cx="953800" cy="534572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/>
                <a:t>Service Handler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920AE1E-FE7B-46F3-B798-2F93CE492B00}"/>
                </a:ext>
              </a:extLst>
            </p:cNvPr>
            <p:cNvSpPr/>
            <p:nvPr/>
          </p:nvSpPr>
          <p:spPr>
            <a:xfrm>
              <a:off x="4395399" y="4149988"/>
              <a:ext cx="953800" cy="534572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/>
                <a:t>Service Handler</a:t>
              </a: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DEA72A8F-CCEE-4EC2-A8EA-365D732E2D3F}"/>
                </a:ext>
              </a:extLst>
            </p:cNvPr>
            <p:cNvSpPr/>
            <p:nvPr/>
          </p:nvSpPr>
          <p:spPr>
            <a:xfrm>
              <a:off x="4414859" y="4185736"/>
              <a:ext cx="953800" cy="534572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/>
                <a:t>Service Handler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A6BC239B-9D29-49D5-9926-8240D9A1081C}"/>
                </a:ext>
              </a:extLst>
            </p:cNvPr>
            <p:cNvSpPr/>
            <p:nvPr/>
          </p:nvSpPr>
          <p:spPr>
            <a:xfrm>
              <a:off x="4463261" y="4227364"/>
              <a:ext cx="953800" cy="534572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/>
                <a:t>Service Handler</a:t>
              </a:r>
            </a:p>
          </p:txBody>
        </p:sp>
      </p:grpSp>
      <p:sp>
        <p:nvSpPr>
          <p:cNvPr id="40" name="Cylinder 39">
            <a:extLst>
              <a:ext uri="{FF2B5EF4-FFF2-40B4-BE49-F238E27FC236}">
                <a16:creationId xmlns:a16="http://schemas.microsoft.com/office/drawing/2014/main" id="{1ECD1CF7-1627-4173-A610-BE99E162B36B}"/>
              </a:ext>
            </a:extLst>
          </p:cNvPr>
          <p:cNvSpPr/>
          <p:nvPr/>
        </p:nvSpPr>
        <p:spPr>
          <a:xfrm>
            <a:off x="4759171" y="4729529"/>
            <a:ext cx="747608" cy="534572"/>
          </a:xfrm>
          <a:prstGeom prst="can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DB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1B5BED9-67DC-4C3A-BA8C-493E949CAE00}"/>
              </a:ext>
            </a:extLst>
          </p:cNvPr>
          <p:cNvGrpSpPr/>
          <p:nvPr/>
        </p:nvGrpSpPr>
        <p:grpSpPr>
          <a:xfrm rot="10800000">
            <a:off x="3500945" y="3482911"/>
            <a:ext cx="2918913" cy="337628"/>
            <a:chOff x="3562604" y="2556800"/>
            <a:chExt cx="2918913" cy="337628"/>
          </a:xfrm>
          <a:solidFill>
            <a:schemeClr val="accent2"/>
          </a:solidFill>
        </p:grpSpPr>
        <p:cxnSp>
          <p:nvCxnSpPr>
            <p:cNvPr id="45" name="Connector: Elbow 44">
              <a:extLst>
                <a:ext uri="{FF2B5EF4-FFF2-40B4-BE49-F238E27FC236}">
                  <a16:creationId xmlns:a16="http://schemas.microsoft.com/office/drawing/2014/main" id="{448BC0A5-93CF-4A9B-9C43-4A030D8570B0}"/>
                </a:ext>
              </a:extLst>
            </p:cNvPr>
            <p:cNvCxnSpPr/>
            <p:nvPr/>
          </p:nvCxnSpPr>
          <p:spPr>
            <a:xfrm rot="5400000">
              <a:off x="4082570" y="2036835"/>
              <a:ext cx="337627" cy="1377559"/>
            </a:xfrm>
            <a:prstGeom prst="bentConnector3">
              <a:avLst/>
            </a:prstGeom>
            <a:grpFill/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or: Elbow 45">
              <a:extLst>
                <a:ext uri="{FF2B5EF4-FFF2-40B4-BE49-F238E27FC236}">
                  <a16:creationId xmlns:a16="http://schemas.microsoft.com/office/drawing/2014/main" id="{A4733D9C-5865-4AC6-A0A3-19AEF6B0781D}"/>
                </a:ext>
              </a:extLst>
            </p:cNvPr>
            <p:cNvCxnSpPr/>
            <p:nvPr/>
          </p:nvCxnSpPr>
          <p:spPr>
            <a:xfrm rot="16200000" flipH="1">
              <a:off x="5542026" y="1954936"/>
              <a:ext cx="337627" cy="1541355"/>
            </a:xfrm>
            <a:prstGeom prst="bentConnector3">
              <a:avLst/>
            </a:prstGeom>
            <a:grpFill/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or: Elbow 46">
              <a:extLst>
                <a:ext uri="{FF2B5EF4-FFF2-40B4-BE49-F238E27FC236}">
                  <a16:creationId xmlns:a16="http://schemas.microsoft.com/office/drawing/2014/main" id="{51D7119A-FCFF-42BD-9D6A-C59C12FE3224}"/>
                </a:ext>
              </a:extLst>
            </p:cNvPr>
            <p:cNvCxnSpPr/>
            <p:nvPr/>
          </p:nvCxnSpPr>
          <p:spPr>
            <a:xfrm rot="5400000">
              <a:off x="4552600" y="2506865"/>
              <a:ext cx="337627" cy="437499"/>
            </a:xfrm>
            <a:prstGeom prst="bentConnector3">
              <a:avLst/>
            </a:prstGeom>
            <a:grpFill/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or: Elbow 47">
              <a:extLst>
                <a:ext uri="{FF2B5EF4-FFF2-40B4-BE49-F238E27FC236}">
                  <a16:creationId xmlns:a16="http://schemas.microsoft.com/office/drawing/2014/main" id="{FDCB5EAE-4EA9-4E80-915B-DB4D6250B214}"/>
                </a:ext>
              </a:extLst>
            </p:cNvPr>
            <p:cNvCxnSpPr>
              <a:cxnSpLocks/>
            </p:cNvCxnSpPr>
            <p:nvPr/>
          </p:nvCxnSpPr>
          <p:spPr>
            <a:xfrm>
              <a:off x="4940161" y="2725613"/>
              <a:ext cx="551929" cy="168815"/>
            </a:xfrm>
            <a:prstGeom prst="bentConnector2">
              <a:avLst/>
            </a:prstGeom>
            <a:grpFill/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2B4696B-5166-446B-9402-BE414E9ECC84}"/>
              </a:ext>
            </a:extLst>
          </p:cNvPr>
          <p:cNvCxnSpPr>
            <a:cxnSpLocks/>
          </p:cNvCxnSpPr>
          <p:nvPr/>
        </p:nvCxnSpPr>
        <p:spPr>
          <a:xfrm flipH="1">
            <a:off x="5118405" y="4424337"/>
            <a:ext cx="6479" cy="4110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CC24A5CC-9B78-4CE3-B7FA-EA92EF1C2F71}"/>
              </a:ext>
            </a:extLst>
          </p:cNvPr>
          <p:cNvCxnSpPr>
            <a:endCxn id="34" idx="0"/>
          </p:cNvCxnSpPr>
          <p:nvPr/>
        </p:nvCxnSpPr>
        <p:spPr>
          <a:xfrm rot="5400000">
            <a:off x="6217275" y="3690364"/>
            <a:ext cx="325628" cy="79538"/>
          </a:xfrm>
          <a:prstGeom prst="bentConnector3">
            <a:avLst>
              <a:gd name="adj1" fmla="val 24079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3F948664-6E46-4715-941B-2F688FB9C446}"/>
              </a:ext>
            </a:extLst>
          </p:cNvPr>
          <p:cNvCxnSpPr>
            <a:cxnSpLocks/>
            <a:stCxn id="34" idx="2"/>
          </p:cNvCxnSpPr>
          <p:nvPr/>
        </p:nvCxnSpPr>
        <p:spPr>
          <a:xfrm rot="16200000" flipH="1">
            <a:off x="6648754" y="4119085"/>
            <a:ext cx="407855" cy="1024722"/>
          </a:xfrm>
          <a:prstGeom prst="bentConnector2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7A2DB71-72CC-482C-826E-4094658C53EB}"/>
              </a:ext>
            </a:extLst>
          </p:cNvPr>
          <p:cNvGrpSpPr/>
          <p:nvPr/>
        </p:nvGrpSpPr>
        <p:grpSpPr>
          <a:xfrm>
            <a:off x="7365043" y="4471778"/>
            <a:ext cx="1363817" cy="1014611"/>
            <a:chOff x="7505859" y="4549154"/>
            <a:chExt cx="1363817" cy="1014611"/>
          </a:xfrm>
        </p:grpSpPr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AAC52C61-3524-49B3-8A33-BDAFFFDBB418}"/>
                </a:ext>
              </a:extLst>
            </p:cNvPr>
            <p:cNvSpPr/>
            <p:nvPr/>
          </p:nvSpPr>
          <p:spPr>
            <a:xfrm>
              <a:off x="7505859" y="4549154"/>
              <a:ext cx="1187975" cy="909111"/>
            </a:xfrm>
            <a:prstGeom prst="round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036CD9E4-C33C-492A-804F-63B73FB8FEAE}"/>
                </a:ext>
              </a:extLst>
            </p:cNvPr>
            <p:cNvSpPr/>
            <p:nvPr/>
          </p:nvSpPr>
          <p:spPr>
            <a:xfrm>
              <a:off x="7567991" y="4590595"/>
              <a:ext cx="1187975" cy="912056"/>
            </a:xfrm>
            <a:prstGeom prst="round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A482960D-B4FB-4BA9-8827-68BA96C38BA2}"/>
                </a:ext>
              </a:extLst>
            </p:cNvPr>
            <p:cNvSpPr/>
            <p:nvPr/>
          </p:nvSpPr>
          <p:spPr>
            <a:xfrm>
              <a:off x="7627777" y="4614798"/>
              <a:ext cx="1187975" cy="909111"/>
            </a:xfrm>
            <a:prstGeom prst="round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682799BE-0018-45AE-AF93-83BA28DB4A05}"/>
                </a:ext>
              </a:extLst>
            </p:cNvPr>
            <p:cNvSpPr/>
            <p:nvPr/>
          </p:nvSpPr>
          <p:spPr>
            <a:xfrm>
              <a:off x="7681701" y="4654654"/>
              <a:ext cx="1187975" cy="909111"/>
            </a:xfrm>
            <a:prstGeom prst="round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/>
                <a:t>Third-Party API</a:t>
              </a:r>
            </a:p>
          </p:txBody>
        </p:sp>
      </p:grp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CFA6297D-F876-48AA-A9B7-502629920E51}"/>
              </a:ext>
            </a:extLst>
          </p:cNvPr>
          <p:cNvCxnSpPr>
            <a:cxnSpLocks/>
          </p:cNvCxnSpPr>
          <p:nvPr/>
        </p:nvCxnSpPr>
        <p:spPr>
          <a:xfrm rot="16200000" flipH="1">
            <a:off x="3466435" y="3569596"/>
            <a:ext cx="360202" cy="290623"/>
          </a:xfrm>
          <a:prstGeom prst="bentConnector3">
            <a:avLst>
              <a:gd name="adj1" fmla="val 30473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BBA704A3-DD21-4FB5-920C-8D2560352820}"/>
              </a:ext>
            </a:extLst>
          </p:cNvPr>
          <p:cNvSpPr txBox="1"/>
          <p:nvPr/>
        </p:nvSpPr>
        <p:spPr>
          <a:xfrm>
            <a:off x="4748642" y="642968"/>
            <a:ext cx="533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Users</a:t>
            </a:r>
          </a:p>
        </p:txBody>
      </p:sp>
    </p:spTree>
    <p:extLst>
      <p:ext uri="{BB962C8B-B14F-4D97-AF65-F5344CB8AC3E}">
        <p14:creationId xmlns:p14="http://schemas.microsoft.com/office/powerpoint/2010/main" val="16983796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Laptop">
            <a:extLst>
              <a:ext uri="{FF2B5EF4-FFF2-40B4-BE49-F238E27FC236}">
                <a16:creationId xmlns:a16="http://schemas.microsoft.com/office/drawing/2014/main" id="{657F4EBD-2A0D-4A47-9B2A-AF370D88E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4929" y="34290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1835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B96E71F-FFFF-48F6-B8A3-455468AC1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9055"/>
            <a:ext cx="12192000" cy="475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4374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779748-6A2C-445B-A4E6-51AFCFEBE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3290"/>
            <a:ext cx="11450803" cy="391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6562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8DFE17-7EF8-458C-88B4-F3F4FDF89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25" y="847725"/>
            <a:ext cx="897255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6274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586549-B2D3-4DA8-97D4-7A9B033D9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8626"/>
            <a:ext cx="12192000" cy="428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6728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614BEE-D30F-49EC-AFD3-195242A6E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5760"/>
            <a:ext cx="12192000" cy="436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491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xagon 7">
            <a:extLst>
              <a:ext uri="{FF2B5EF4-FFF2-40B4-BE49-F238E27FC236}">
                <a16:creationId xmlns:a16="http://schemas.microsoft.com/office/drawing/2014/main" id="{90CF9A14-DE6F-4CD6-9B96-CB742795CFF4}"/>
              </a:ext>
            </a:extLst>
          </p:cNvPr>
          <p:cNvSpPr/>
          <p:nvPr/>
        </p:nvSpPr>
        <p:spPr>
          <a:xfrm>
            <a:off x="2661334" y="3052916"/>
            <a:ext cx="828683" cy="700616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MS1</a:t>
            </a: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79AF85B5-23C3-4036-BC86-26FE0EAEB6D5}"/>
              </a:ext>
            </a:extLst>
          </p:cNvPr>
          <p:cNvSpPr/>
          <p:nvPr/>
        </p:nvSpPr>
        <p:spPr>
          <a:xfrm>
            <a:off x="8437925" y="2983130"/>
            <a:ext cx="828683" cy="700616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MS2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E41523E-2EB6-4AD1-8E1B-0C95F9200387}"/>
              </a:ext>
            </a:extLst>
          </p:cNvPr>
          <p:cNvSpPr/>
          <p:nvPr/>
        </p:nvSpPr>
        <p:spPr>
          <a:xfrm>
            <a:off x="2365143" y="4026085"/>
            <a:ext cx="1421064" cy="573671"/>
          </a:xfrm>
          <a:prstGeom prst="roundRect">
            <a:avLst/>
          </a:prstGeom>
          <a:ln w="2222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2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Caller Service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6F3A403-7541-4EE7-AD35-83139F381A40}"/>
              </a:ext>
            </a:extLst>
          </p:cNvPr>
          <p:cNvSpPr/>
          <p:nvPr/>
        </p:nvSpPr>
        <p:spPr>
          <a:xfrm>
            <a:off x="8250916" y="3956298"/>
            <a:ext cx="1421064" cy="573671"/>
          </a:xfrm>
          <a:prstGeom prst="roundRect">
            <a:avLst/>
          </a:prstGeom>
          <a:ln w="2222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2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Callee Service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B937688-FE3B-4758-A52F-692A9314C0D9}"/>
              </a:ext>
            </a:extLst>
          </p:cNvPr>
          <p:cNvCxnSpPr>
            <a:cxnSpLocks/>
            <a:stCxn id="8" idx="4"/>
            <a:endCxn id="9" idx="5"/>
          </p:cNvCxnSpPr>
          <p:nvPr/>
        </p:nvCxnSpPr>
        <p:spPr>
          <a:xfrm rot="5400000" flipH="1" flipV="1">
            <a:off x="5929078" y="-109460"/>
            <a:ext cx="69786" cy="6254966"/>
          </a:xfrm>
          <a:prstGeom prst="bentConnector3">
            <a:avLst>
              <a:gd name="adj1" fmla="val 427573"/>
            </a:avLst>
          </a:prstGeom>
          <a:ln w="254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C3F7DB6-D764-4559-AE9D-A4BE09319AB8}"/>
              </a:ext>
            </a:extLst>
          </p:cNvPr>
          <p:cNvSpPr txBox="1"/>
          <p:nvPr/>
        </p:nvSpPr>
        <p:spPr>
          <a:xfrm>
            <a:off x="4220320" y="966048"/>
            <a:ext cx="3204026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b="1" i="1" dirty="0"/>
              <a:t>Management &amp; Configuration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0787627-1C43-4A1A-9EEB-598824EA2809}"/>
              </a:ext>
            </a:extLst>
          </p:cNvPr>
          <p:cNvGrpSpPr/>
          <p:nvPr/>
        </p:nvGrpSpPr>
        <p:grpSpPr>
          <a:xfrm>
            <a:off x="8338054" y="2488649"/>
            <a:ext cx="1611418" cy="373228"/>
            <a:chOff x="1722867" y="1532918"/>
            <a:chExt cx="1611418" cy="373228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D5E40D8-0CF9-4056-8D84-15DDAB8B4D34}"/>
                </a:ext>
              </a:extLst>
            </p:cNvPr>
            <p:cNvGrpSpPr/>
            <p:nvPr/>
          </p:nvGrpSpPr>
          <p:grpSpPr>
            <a:xfrm>
              <a:off x="1722867" y="1532918"/>
              <a:ext cx="1421064" cy="373228"/>
              <a:chOff x="1842448" y="1774209"/>
              <a:chExt cx="1421064" cy="373228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B9D2EC9-2E52-496C-B7E0-FFC4D5F2FE1A}"/>
                  </a:ext>
                </a:extLst>
              </p:cNvPr>
              <p:cNvSpPr/>
              <p:nvPr/>
            </p:nvSpPr>
            <p:spPr>
              <a:xfrm>
                <a:off x="1842448" y="1774209"/>
                <a:ext cx="1421064" cy="37322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b="1" dirty="0">
                    <a:solidFill>
                      <a:schemeClr val="tx1"/>
                    </a:solidFill>
                  </a:rPr>
                  <a:t>Proxy</a:t>
                </a:r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A8FFF7AD-2C8D-4ECC-913D-D255295F4D75}"/>
                  </a:ext>
                </a:extLst>
              </p:cNvPr>
              <p:cNvCxnSpPr/>
              <p:nvPr/>
            </p:nvCxnSpPr>
            <p:spPr>
              <a:xfrm>
                <a:off x="2197290" y="1774209"/>
                <a:ext cx="0" cy="373228"/>
              </a:xfrm>
              <a:prstGeom prst="line">
                <a:avLst/>
              </a:prstGeom>
              <a:ln w="25400">
                <a:solidFill>
                  <a:schemeClr val="accent2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92417D21-FC33-4DB0-9897-9A791E4B2930}"/>
                  </a:ext>
                </a:extLst>
              </p:cNvPr>
              <p:cNvCxnSpPr/>
              <p:nvPr/>
            </p:nvCxnSpPr>
            <p:spPr>
              <a:xfrm>
                <a:off x="2939654" y="1774209"/>
                <a:ext cx="0" cy="373228"/>
              </a:xfrm>
              <a:prstGeom prst="line">
                <a:avLst/>
              </a:prstGeom>
              <a:ln w="25400">
                <a:solidFill>
                  <a:schemeClr val="accent2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BCA403B-C8E0-4EC6-A21B-5B197A220690}"/>
                </a:ext>
              </a:extLst>
            </p:cNvPr>
            <p:cNvSpPr txBox="1"/>
            <p:nvPr/>
          </p:nvSpPr>
          <p:spPr>
            <a:xfrm>
              <a:off x="1745881" y="1588380"/>
              <a:ext cx="395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dirty="0"/>
                <a:t>In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8A52E70-916E-46A1-9386-EC9B9984FCF8}"/>
                </a:ext>
              </a:extLst>
            </p:cNvPr>
            <p:cNvSpPr txBox="1"/>
            <p:nvPr/>
          </p:nvSpPr>
          <p:spPr>
            <a:xfrm>
              <a:off x="2770854" y="1581032"/>
              <a:ext cx="5634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dirty="0"/>
                <a:t>Out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0452743-17DE-43D5-8BE2-5D8F3DC8199C}"/>
              </a:ext>
            </a:extLst>
          </p:cNvPr>
          <p:cNvGrpSpPr/>
          <p:nvPr/>
        </p:nvGrpSpPr>
        <p:grpSpPr>
          <a:xfrm>
            <a:off x="2365143" y="2488649"/>
            <a:ext cx="1611418" cy="373228"/>
            <a:chOff x="1722867" y="1532918"/>
            <a:chExt cx="1611418" cy="373228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C07DE61B-718C-4B5F-B3DE-9933C253F02D}"/>
                </a:ext>
              </a:extLst>
            </p:cNvPr>
            <p:cNvGrpSpPr/>
            <p:nvPr/>
          </p:nvGrpSpPr>
          <p:grpSpPr>
            <a:xfrm>
              <a:off x="1722867" y="1532918"/>
              <a:ext cx="1421064" cy="373228"/>
              <a:chOff x="1842448" y="1774209"/>
              <a:chExt cx="1421064" cy="373228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48C43E32-304A-4388-A232-6C7C2302C912}"/>
                  </a:ext>
                </a:extLst>
              </p:cNvPr>
              <p:cNvSpPr/>
              <p:nvPr/>
            </p:nvSpPr>
            <p:spPr>
              <a:xfrm>
                <a:off x="1842448" y="1774209"/>
                <a:ext cx="1421064" cy="37322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b="1" dirty="0">
                    <a:solidFill>
                      <a:schemeClr val="tx1"/>
                    </a:solidFill>
                  </a:rPr>
                  <a:t>Proxy</a:t>
                </a:r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36EE01CE-78E4-4F8C-8EA7-11BF8E766086}"/>
                  </a:ext>
                </a:extLst>
              </p:cNvPr>
              <p:cNvCxnSpPr/>
              <p:nvPr/>
            </p:nvCxnSpPr>
            <p:spPr>
              <a:xfrm>
                <a:off x="2197290" y="1774209"/>
                <a:ext cx="0" cy="373228"/>
              </a:xfrm>
              <a:prstGeom prst="line">
                <a:avLst/>
              </a:prstGeom>
              <a:ln w="25400">
                <a:solidFill>
                  <a:schemeClr val="accent2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54E93D9E-2B37-470E-A1FD-E30D98ABF390}"/>
                  </a:ext>
                </a:extLst>
              </p:cNvPr>
              <p:cNvCxnSpPr/>
              <p:nvPr/>
            </p:nvCxnSpPr>
            <p:spPr>
              <a:xfrm>
                <a:off x="2939654" y="1774209"/>
                <a:ext cx="0" cy="373228"/>
              </a:xfrm>
              <a:prstGeom prst="line">
                <a:avLst/>
              </a:prstGeom>
              <a:ln w="25400">
                <a:solidFill>
                  <a:schemeClr val="accent2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3084F72-B3BB-4999-A1EE-A1B063CDA5E9}"/>
                </a:ext>
              </a:extLst>
            </p:cNvPr>
            <p:cNvSpPr txBox="1"/>
            <p:nvPr/>
          </p:nvSpPr>
          <p:spPr>
            <a:xfrm>
              <a:off x="1745881" y="1588380"/>
              <a:ext cx="395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dirty="0"/>
                <a:t>In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69D60A3-56F6-4F68-BA76-FB0F70C13A92}"/>
                </a:ext>
              </a:extLst>
            </p:cNvPr>
            <p:cNvSpPr txBox="1"/>
            <p:nvPr/>
          </p:nvSpPr>
          <p:spPr>
            <a:xfrm>
              <a:off x="2770854" y="1581032"/>
              <a:ext cx="5634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dirty="0"/>
                <a:t>Out</a:t>
              </a:r>
            </a:p>
          </p:txBody>
        </p:sp>
      </p:grpSp>
      <p:graphicFrame>
        <p:nvGraphicFramePr>
          <p:cNvPr id="100" name="Table 100">
            <a:extLst>
              <a:ext uri="{FF2B5EF4-FFF2-40B4-BE49-F238E27FC236}">
                <a16:creationId xmlns:a16="http://schemas.microsoft.com/office/drawing/2014/main" id="{F371C900-D548-48F0-A7F0-025EB9F43E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747415"/>
              </p:ext>
            </p:extLst>
          </p:nvPr>
        </p:nvGraphicFramePr>
        <p:xfrm>
          <a:off x="9949471" y="1778511"/>
          <a:ext cx="166923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9236">
                  <a:extLst>
                    <a:ext uri="{9D8B030D-6E8A-4147-A177-3AD203B41FA5}">
                      <a16:colId xmlns:a16="http://schemas.microsoft.com/office/drawing/2014/main" val="30038492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IN" sz="1200" b="0" dirty="0">
                          <a:solidFill>
                            <a:schemeClr val="tx1"/>
                          </a:solidFill>
                        </a:rPr>
                        <a:t>Policy Enforcement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IN" sz="1200" b="0" dirty="0">
                          <a:solidFill>
                            <a:schemeClr val="tx1"/>
                          </a:solidFill>
                        </a:rPr>
                        <a:t>TLS Termination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IN" sz="1200" b="0" dirty="0">
                          <a:solidFill>
                            <a:schemeClr val="tx1"/>
                          </a:solidFill>
                        </a:rPr>
                        <a:t>Throttling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2166816"/>
                  </a:ext>
                </a:extLst>
              </a:tr>
            </a:tbl>
          </a:graphicData>
        </a:graphic>
      </p:graphicFrame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08BB493-794B-46E6-9DAA-8E7A581FEC29}"/>
              </a:ext>
            </a:extLst>
          </p:cNvPr>
          <p:cNvCxnSpPr>
            <a:cxnSpLocks/>
          </p:cNvCxnSpPr>
          <p:nvPr/>
        </p:nvCxnSpPr>
        <p:spPr>
          <a:xfrm>
            <a:off x="9949472" y="1654035"/>
            <a:ext cx="0" cy="83461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04" name="Table 100">
            <a:extLst>
              <a:ext uri="{FF2B5EF4-FFF2-40B4-BE49-F238E27FC236}">
                <a16:creationId xmlns:a16="http://schemas.microsoft.com/office/drawing/2014/main" id="{2EC4D0ED-4558-4D93-83B0-F02B2181F0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041011"/>
              </p:ext>
            </p:extLst>
          </p:nvPr>
        </p:nvGraphicFramePr>
        <p:xfrm>
          <a:off x="599196" y="1904031"/>
          <a:ext cx="142106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1064">
                  <a:extLst>
                    <a:ext uri="{9D8B030D-6E8A-4147-A177-3AD203B41FA5}">
                      <a16:colId xmlns:a16="http://schemas.microsoft.com/office/drawing/2014/main" val="30038492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IN" sz="1200" b="0" dirty="0">
                          <a:solidFill>
                            <a:schemeClr val="tx1"/>
                          </a:solidFill>
                        </a:rPr>
                        <a:t>Lookup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IN" sz="1200" b="0" dirty="0">
                          <a:solidFill>
                            <a:schemeClr val="tx1"/>
                          </a:solidFill>
                        </a:rPr>
                        <a:t>Routing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IN" sz="1200" b="0" dirty="0">
                          <a:solidFill>
                            <a:schemeClr val="tx1"/>
                          </a:solidFill>
                        </a:rPr>
                        <a:t>Timeout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IN" sz="1200" b="0" dirty="0">
                          <a:solidFill>
                            <a:schemeClr val="tx1"/>
                          </a:solidFill>
                        </a:rPr>
                        <a:t>Circuit Breaker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2166816"/>
                  </a:ext>
                </a:extLst>
              </a:tr>
            </a:tbl>
          </a:graphicData>
        </a:graphic>
      </p:graphicFrame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564BACF7-EAD7-4E4D-A4CC-036001FEBE9D}"/>
              </a:ext>
            </a:extLst>
          </p:cNvPr>
          <p:cNvCxnSpPr>
            <a:cxnSpLocks/>
          </p:cNvCxnSpPr>
          <p:nvPr/>
        </p:nvCxnSpPr>
        <p:spPr>
          <a:xfrm>
            <a:off x="2020260" y="1867314"/>
            <a:ext cx="0" cy="83461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743A54E1-C578-4725-B3FD-115666967836}"/>
              </a:ext>
            </a:extLst>
          </p:cNvPr>
          <p:cNvCxnSpPr>
            <a:cxnSpLocks/>
          </p:cNvCxnSpPr>
          <p:nvPr/>
        </p:nvCxnSpPr>
        <p:spPr>
          <a:xfrm flipV="1">
            <a:off x="9759118" y="2000011"/>
            <a:ext cx="190354" cy="488639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0EB44EBC-88FA-4598-9D93-7A48B8CC0A71}"/>
              </a:ext>
            </a:extLst>
          </p:cNvPr>
          <p:cNvCxnSpPr>
            <a:cxnSpLocks/>
            <a:stCxn id="61" idx="1"/>
            <a:endCxn id="104" idx="3"/>
          </p:cNvCxnSpPr>
          <p:nvPr/>
        </p:nvCxnSpPr>
        <p:spPr>
          <a:xfrm flipH="1" flipV="1">
            <a:off x="2020260" y="2315511"/>
            <a:ext cx="344883" cy="359752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1645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BD55B8-8C47-43BB-9A70-9CFF17775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9913"/>
            <a:ext cx="12192000" cy="497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6883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CACE53-C9B1-4424-9A3F-7FD9BFF34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4904"/>
            <a:ext cx="12192000" cy="31668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9E040B-DD71-45E3-A118-C8958C199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18" y="3830204"/>
            <a:ext cx="12192000" cy="282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9015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678E73-00B2-43EE-87D4-8C406F2A5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1003"/>
            <a:ext cx="12192000" cy="250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5181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40DFE-9521-47FB-AFD2-B0C745B35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4809"/>
          </a:xfrm>
        </p:spPr>
        <p:txBody>
          <a:bodyPr>
            <a:noAutofit/>
          </a:bodyPr>
          <a:lstStyle/>
          <a:p>
            <a:pPr algn="ctr"/>
            <a:r>
              <a:rPr lang="en-GB" sz="2933" dirty="0"/>
              <a:t>Azure </a:t>
            </a:r>
            <a:r>
              <a:rPr lang="en-GB" sz="2933" dirty="0" err="1"/>
              <a:t>DashBoard</a:t>
            </a:r>
            <a:r>
              <a:rPr lang="en-GB" sz="2933" dirty="0"/>
              <a:t> Snapshots</a:t>
            </a:r>
          </a:p>
        </p:txBody>
      </p: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D34524A-B3A5-4CAF-8ECB-1BBB34BCDB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909" y="1238236"/>
            <a:ext cx="10363200" cy="2981325"/>
          </a:xfrm>
        </p:spPr>
      </p:pic>
      <p:pic>
        <p:nvPicPr>
          <p:cNvPr id="5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96A7E9-D8AC-4F19-A6C8-FAEEC570D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155" y="4207535"/>
            <a:ext cx="10406332" cy="258361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F653F2D-2A5A-4D5F-98F4-E8656D339689}"/>
              </a:ext>
            </a:extLst>
          </p:cNvPr>
          <p:cNvSpPr/>
          <p:nvPr/>
        </p:nvSpPr>
        <p:spPr>
          <a:xfrm>
            <a:off x="1244600" y="1714500"/>
            <a:ext cx="2413000" cy="2286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200" dirty="0"/>
              <a:t>mydissertation-accountms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6012A8-1B61-45BF-881F-DFFC24DC7428}"/>
              </a:ext>
            </a:extLst>
          </p:cNvPr>
          <p:cNvSpPr/>
          <p:nvPr/>
        </p:nvSpPr>
        <p:spPr>
          <a:xfrm>
            <a:off x="6350000" y="4327824"/>
            <a:ext cx="2638246" cy="1905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200" dirty="0"/>
              <a:t>mydissertation-customers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03340A-048F-449F-8DDB-3B9647757106}"/>
              </a:ext>
            </a:extLst>
          </p:cNvPr>
          <p:cNvSpPr/>
          <p:nvPr/>
        </p:nvSpPr>
        <p:spPr>
          <a:xfrm>
            <a:off x="1193800" y="4244961"/>
            <a:ext cx="2638246" cy="33830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200" dirty="0"/>
              <a:t>mydissertation-cards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E5FCE2-4260-4B1C-B8EF-E1F3CF57B851}"/>
              </a:ext>
            </a:extLst>
          </p:cNvPr>
          <p:cNvSpPr/>
          <p:nvPr/>
        </p:nvSpPr>
        <p:spPr>
          <a:xfrm>
            <a:off x="6350000" y="1733550"/>
            <a:ext cx="2638246" cy="1905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200" dirty="0"/>
              <a:t>mydissertation-notifications</a:t>
            </a:r>
          </a:p>
        </p:txBody>
      </p:sp>
    </p:spTree>
    <p:extLst>
      <p:ext uri="{BB962C8B-B14F-4D97-AF65-F5344CB8AC3E}">
        <p14:creationId xmlns:p14="http://schemas.microsoft.com/office/powerpoint/2010/main" val="6889360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47270"/>
            <a:ext cx="9144000" cy="504167"/>
          </a:xfrm>
        </p:spPr>
        <p:txBody>
          <a:bodyPr>
            <a:normAutofit fontScale="90000"/>
          </a:bodyPr>
          <a:lstStyle/>
          <a:p>
            <a:r>
              <a:rPr lang="en-GB" sz="3200" b="1" dirty="0">
                <a:cs typeface="Calibri Light"/>
              </a:rPr>
              <a:t>Service Flow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258529"/>
            <a:ext cx="9144000" cy="4603120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Azure Logic App </a:t>
            </a:r>
            <a:r>
              <a:rPr lang="en-GB" dirty="0" err="1">
                <a:solidFill>
                  <a:schemeClr val="tx1"/>
                </a:solidFill>
              </a:rPr>
              <a:t>WorkFlow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4" name="Graphic 11" descr="User">
            <a:extLst>
              <a:ext uri="{FF2B5EF4-FFF2-40B4-BE49-F238E27FC236}">
                <a16:creationId xmlns:a16="http://schemas.microsoft.com/office/drawing/2014/main" id="{710D5B40-5C18-4E8F-A62F-3555C4A74E80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7029" y="3199768"/>
            <a:ext cx="339308" cy="425571"/>
          </a:xfrm>
          <a:prstGeom prst="rect">
            <a:avLst/>
          </a:prstGeom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2A7103AF-7E81-4408-B74E-AD5D0B07691F}"/>
              </a:ext>
            </a:extLst>
          </p:cNvPr>
          <p:cNvSpPr txBox="1"/>
          <p:nvPr/>
        </p:nvSpPr>
        <p:spPr>
          <a:xfrm>
            <a:off x="1446362" y="3559834"/>
            <a:ext cx="1995577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 err="1"/>
              <a:t>RetrieveCustomerDetails</a:t>
            </a:r>
            <a:endParaRPr lang="en-GB" sz="1400" dirty="0" err="1">
              <a:cs typeface="Calibri" panose="020F0502020204030204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C034AD8-663B-47DC-8D13-203D9CFB2DAB}"/>
              </a:ext>
            </a:extLst>
          </p:cNvPr>
          <p:cNvCxnSpPr/>
          <p:nvPr/>
        </p:nvCxnSpPr>
        <p:spPr>
          <a:xfrm flipV="1">
            <a:off x="2445230" y="3467460"/>
            <a:ext cx="641231" cy="57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8" descr="A close up of a screen&#10;&#10;Description automatically generated">
            <a:extLst>
              <a:ext uri="{FF2B5EF4-FFF2-40B4-BE49-F238E27FC236}">
                <a16:creationId xmlns:a16="http://schemas.microsoft.com/office/drawing/2014/main" id="{83730BC3-6B07-45B7-A0AF-C297E465B9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8514" y="2833777"/>
            <a:ext cx="1779917" cy="1247955"/>
          </a:xfrm>
          <a:prstGeom prst="rect">
            <a:avLst/>
          </a:prstGeom>
        </p:spPr>
      </p:pic>
      <p:pic>
        <p:nvPicPr>
          <p:cNvPr id="9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4914B445-A9CF-4057-A11A-DEF4880EA3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7043" y="3145767"/>
            <a:ext cx="1176068" cy="652733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309C744-7178-45FC-884A-8FE81C094CD1}"/>
              </a:ext>
            </a:extLst>
          </p:cNvPr>
          <p:cNvCxnSpPr>
            <a:cxnSpLocks/>
          </p:cNvCxnSpPr>
          <p:nvPr/>
        </p:nvCxnSpPr>
        <p:spPr>
          <a:xfrm flipV="1">
            <a:off x="4846248" y="3453082"/>
            <a:ext cx="655608" cy="57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378A911F-49D8-40C7-BDC6-F4F3B05E79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0551" y="1880558"/>
            <a:ext cx="1693652" cy="839639"/>
          </a:xfrm>
          <a:prstGeom prst="rect">
            <a:avLst/>
          </a:prstGeom>
        </p:spPr>
      </p:pic>
      <p:pic>
        <p:nvPicPr>
          <p:cNvPr id="14" name="Picture 14" descr="A picture containing light, drawing&#10;&#10;Description automatically generated">
            <a:extLst>
              <a:ext uri="{FF2B5EF4-FFF2-40B4-BE49-F238E27FC236}">
                <a16:creationId xmlns:a16="http://schemas.microsoft.com/office/drawing/2014/main" id="{B184F25D-D4D2-45B6-9054-57783C1D56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2068" y="4359935"/>
            <a:ext cx="1376093" cy="1200511"/>
          </a:xfrm>
          <a:prstGeom prst="rect">
            <a:avLst/>
          </a:prstGeom>
        </p:spPr>
      </p:pic>
      <p:pic>
        <p:nvPicPr>
          <p:cNvPr id="15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C75D4D23-6839-4B1E-97D8-72B75D859E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16815" y="3088257"/>
            <a:ext cx="1693652" cy="839639"/>
          </a:xfrm>
          <a:prstGeom prst="rect">
            <a:avLst/>
          </a:prstGeom>
        </p:spPr>
      </p:pic>
      <p:sp>
        <p:nvSpPr>
          <p:cNvPr id="17" name="TextBox 2">
            <a:extLst>
              <a:ext uri="{FF2B5EF4-FFF2-40B4-BE49-F238E27FC236}">
                <a16:creationId xmlns:a16="http://schemas.microsoft.com/office/drawing/2014/main" id="{3E51B41C-93CE-4BD0-8DC5-49ECE14BD0A9}"/>
              </a:ext>
            </a:extLst>
          </p:cNvPr>
          <p:cNvSpPr txBox="1"/>
          <p:nvPr/>
        </p:nvSpPr>
        <p:spPr>
          <a:xfrm>
            <a:off x="7916174" y="2668438"/>
            <a:ext cx="2139351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 err="1">
                <a:cs typeface="Calibri"/>
              </a:rPr>
              <a:t>getCustomerDetails</a:t>
            </a:r>
            <a:endParaRPr lang="en-GB" sz="1400">
              <a:cs typeface="Calibri"/>
            </a:endParaRPr>
          </a:p>
        </p:txBody>
      </p:sp>
      <p:sp>
        <p:nvSpPr>
          <p:cNvPr id="18" name="TextBox 2">
            <a:extLst>
              <a:ext uri="{FF2B5EF4-FFF2-40B4-BE49-F238E27FC236}">
                <a16:creationId xmlns:a16="http://schemas.microsoft.com/office/drawing/2014/main" id="{00121E7E-3672-4E76-AFD6-5F662BB1903C}"/>
              </a:ext>
            </a:extLst>
          </p:cNvPr>
          <p:cNvSpPr txBox="1"/>
          <p:nvPr/>
        </p:nvSpPr>
        <p:spPr>
          <a:xfrm>
            <a:off x="7916172" y="3746739"/>
            <a:ext cx="1894936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 err="1">
                <a:cs typeface="Calibri"/>
              </a:rPr>
              <a:t>getCardDetails</a:t>
            </a:r>
          </a:p>
        </p:txBody>
      </p:sp>
      <p:sp>
        <p:nvSpPr>
          <p:cNvPr id="19" name="TextBox 2">
            <a:extLst>
              <a:ext uri="{FF2B5EF4-FFF2-40B4-BE49-F238E27FC236}">
                <a16:creationId xmlns:a16="http://schemas.microsoft.com/office/drawing/2014/main" id="{72CCF3EE-0932-46EE-B062-63F7D34C543D}"/>
              </a:ext>
            </a:extLst>
          </p:cNvPr>
          <p:cNvSpPr txBox="1"/>
          <p:nvPr/>
        </p:nvSpPr>
        <p:spPr>
          <a:xfrm>
            <a:off x="7901794" y="5112588"/>
            <a:ext cx="1823049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 err="1"/>
              <a:t>getAccountDetails</a:t>
            </a:r>
            <a:endParaRPr lang="en-GB" sz="1400" dirty="0" err="1">
              <a:cs typeface="Calibri"/>
            </a:endParaRPr>
          </a:p>
        </p:txBody>
      </p:sp>
      <p:sp>
        <p:nvSpPr>
          <p:cNvPr id="20" name="TextBox 2">
            <a:extLst>
              <a:ext uri="{FF2B5EF4-FFF2-40B4-BE49-F238E27FC236}">
                <a16:creationId xmlns:a16="http://schemas.microsoft.com/office/drawing/2014/main" id="{D8E4F08A-1E34-43FA-ACC8-944C6EC5D736}"/>
              </a:ext>
            </a:extLst>
          </p:cNvPr>
          <p:cNvSpPr txBox="1"/>
          <p:nvPr/>
        </p:nvSpPr>
        <p:spPr>
          <a:xfrm rot="-2820000">
            <a:off x="6786225" y="2718007"/>
            <a:ext cx="902899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>
                <a:cs typeface="Calibri"/>
              </a:rPr>
              <a:t>REST/JSON</a:t>
            </a:r>
          </a:p>
        </p:txBody>
      </p:sp>
      <p:sp>
        <p:nvSpPr>
          <p:cNvPr id="22" name="TextBox 2">
            <a:extLst>
              <a:ext uri="{FF2B5EF4-FFF2-40B4-BE49-F238E27FC236}">
                <a16:creationId xmlns:a16="http://schemas.microsoft.com/office/drawing/2014/main" id="{F0B7EDEE-50B0-4ED2-9094-D99C418989AC}"/>
              </a:ext>
            </a:extLst>
          </p:cNvPr>
          <p:cNvSpPr txBox="1"/>
          <p:nvPr/>
        </p:nvSpPr>
        <p:spPr>
          <a:xfrm>
            <a:off x="7045017" y="3293099"/>
            <a:ext cx="902899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>
                <a:cs typeface="Calibri"/>
              </a:rPr>
              <a:t>REST/JSON</a:t>
            </a:r>
          </a:p>
        </p:txBody>
      </p:sp>
      <p:sp>
        <p:nvSpPr>
          <p:cNvPr id="23" name="TextBox 2">
            <a:extLst>
              <a:ext uri="{FF2B5EF4-FFF2-40B4-BE49-F238E27FC236}">
                <a16:creationId xmlns:a16="http://schemas.microsoft.com/office/drawing/2014/main" id="{4A4C1EDE-14E5-4B55-B114-E60FB1D7DA92}"/>
              </a:ext>
            </a:extLst>
          </p:cNvPr>
          <p:cNvSpPr txBox="1"/>
          <p:nvPr/>
        </p:nvSpPr>
        <p:spPr>
          <a:xfrm rot="2700000">
            <a:off x="6800601" y="4069476"/>
            <a:ext cx="902899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>
                <a:cs typeface="Calibri"/>
              </a:rPr>
              <a:t>SOAP/XML</a:t>
            </a:r>
          </a:p>
        </p:txBody>
      </p:sp>
      <p:sp>
        <p:nvSpPr>
          <p:cNvPr id="24" name="TextBox 2">
            <a:extLst>
              <a:ext uri="{FF2B5EF4-FFF2-40B4-BE49-F238E27FC236}">
                <a16:creationId xmlns:a16="http://schemas.microsoft.com/office/drawing/2014/main" id="{ED399A61-6DF4-4A63-B03B-8BB7989738A5}"/>
              </a:ext>
            </a:extLst>
          </p:cNvPr>
          <p:cNvSpPr txBox="1"/>
          <p:nvPr/>
        </p:nvSpPr>
        <p:spPr>
          <a:xfrm>
            <a:off x="4773393" y="3206835"/>
            <a:ext cx="902899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>
                <a:cs typeface="Calibri"/>
              </a:rPr>
              <a:t>REST/JSON</a:t>
            </a:r>
          </a:p>
        </p:txBody>
      </p:sp>
      <p:sp>
        <p:nvSpPr>
          <p:cNvPr id="25" name="TextBox 2">
            <a:extLst>
              <a:ext uri="{FF2B5EF4-FFF2-40B4-BE49-F238E27FC236}">
                <a16:creationId xmlns:a16="http://schemas.microsoft.com/office/drawing/2014/main" id="{FF0CBD66-82E1-419C-98D4-B92D139F01ED}"/>
              </a:ext>
            </a:extLst>
          </p:cNvPr>
          <p:cNvSpPr txBox="1"/>
          <p:nvPr/>
        </p:nvSpPr>
        <p:spPr>
          <a:xfrm>
            <a:off x="2357997" y="3221212"/>
            <a:ext cx="902899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>
                <a:cs typeface="Calibri"/>
              </a:rPr>
              <a:t>REST/JSON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645E2E6-C025-47B1-80D5-5642DC95F453}"/>
              </a:ext>
            </a:extLst>
          </p:cNvPr>
          <p:cNvCxnSpPr/>
          <p:nvPr/>
        </p:nvCxnSpPr>
        <p:spPr>
          <a:xfrm>
            <a:off x="6759338" y="3531620"/>
            <a:ext cx="1158815" cy="105817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90F4E37-3750-4DC4-A9FB-D90BCA9DFB84}"/>
              </a:ext>
            </a:extLst>
          </p:cNvPr>
          <p:cNvCxnSpPr>
            <a:cxnSpLocks/>
          </p:cNvCxnSpPr>
          <p:nvPr/>
        </p:nvCxnSpPr>
        <p:spPr>
          <a:xfrm>
            <a:off x="6759337" y="3502865"/>
            <a:ext cx="1259456" cy="2300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6B9F38C-A40A-421E-B543-575343689371}"/>
              </a:ext>
            </a:extLst>
          </p:cNvPr>
          <p:cNvCxnSpPr>
            <a:cxnSpLocks/>
          </p:cNvCxnSpPr>
          <p:nvPr/>
        </p:nvCxnSpPr>
        <p:spPr>
          <a:xfrm flipV="1">
            <a:off x="6773716" y="2404436"/>
            <a:ext cx="1086929" cy="108405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886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7F40DE27-1188-4F58-B130-AA7DEA4264FC}"/>
              </a:ext>
            </a:extLst>
          </p:cNvPr>
          <p:cNvGrpSpPr/>
          <p:nvPr/>
        </p:nvGrpSpPr>
        <p:grpSpPr>
          <a:xfrm>
            <a:off x="3994132" y="1344026"/>
            <a:ext cx="4921004" cy="3842123"/>
            <a:chOff x="3994132" y="1344026"/>
            <a:chExt cx="4921004" cy="384212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7E5A152-B8A7-4471-AB38-A97DEA2246D8}"/>
                </a:ext>
              </a:extLst>
            </p:cNvPr>
            <p:cNvCxnSpPr/>
            <p:nvPr/>
          </p:nvCxnSpPr>
          <p:spPr>
            <a:xfrm>
              <a:off x="4710715" y="3057527"/>
              <a:ext cx="11278" cy="2128622"/>
            </a:xfrm>
            <a:prstGeom prst="line">
              <a:avLst/>
            </a:prstGeom>
            <a:ln w="22225">
              <a:solidFill>
                <a:schemeClr val="accent2"/>
              </a:solidFill>
              <a:prstDash val="lgDashDotDot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C49941D-A1B1-4327-AE76-8DE0BB7F35C9}"/>
                </a:ext>
              </a:extLst>
            </p:cNvPr>
            <p:cNvSpPr/>
            <p:nvPr/>
          </p:nvSpPr>
          <p:spPr>
            <a:xfrm>
              <a:off x="3994132" y="1344026"/>
              <a:ext cx="1421064" cy="573671"/>
            </a:xfrm>
            <a:prstGeom prst="roundRect">
              <a:avLst/>
            </a:prstGeom>
            <a:ln w="22225">
              <a:solidFill>
                <a:schemeClr val="accent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IN" sz="1200" b="1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Caller Service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E2AAC7FD-B172-423D-B9A1-A852FBAD8A81}"/>
                </a:ext>
              </a:extLst>
            </p:cNvPr>
            <p:cNvSpPr/>
            <p:nvPr/>
          </p:nvSpPr>
          <p:spPr>
            <a:xfrm>
              <a:off x="7494072" y="1360877"/>
              <a:ext cx="1421064" cy="573671"/>
            </a:xfrm>
            <a:prstGeom prst="roundRect">
              <a:avLst/>
            </a:prstGeom>
            <a:ln w="22225">
              <a:solidFill>
                <a:schemeClr val="accent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IN" sz="1200" b="1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Callee Service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2DB4099-30C9-4D14-90CD-024604A0A16D}"/>
                </a:ext>
              </a:extLst>
            </p:cNvPr>
            <p:cNvCxnSpPr>
              <a:cxnSpLocks/>
              <a:stCxn id="20" idx="0"/>
              <a:endCxn id="21" idx="3"/>
            </p:cNvCxnSpPr>
            <p:nvPr/>
          </p:nvCxnSpPr>
          <p:spPr>
            <a:xfrm>
              <a:off x="5125056" y="2741213"/>
              <a:ext cx="2676484" cy="3808"/>
            </a:xfrm>
            <a:prstGeom prst="straightConnector1">
              <a:avLst/>
            </a:prstGeom>
            <a:ln w="25400">
              <a:solidFill>
                <a:schemeClr val="accent2"/>
              </a:solidFill>
              <a:headEnd type="triangle"/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F724E1C-C2D7-4B8F-B922-FBCA7AC96F0E}"/>
                </a:ext>
              </a:extLst>
            </p:cNvPr>
            <p:cNvCxnSpPr/>
            <p:nvPr/>
          </p:nvCxnSpPr>
          <p:spPr>
            <a:xfrm>
              <a:off x="8248424" y="3124935"/>
              <a:ext cx="33835" cy="2053139"/>
            </a:xfrm>
            <a:prstGeom prst="line">
              <a:avLst/>
            </a:prstGeom>
            <a:ln w="22225">
              <a:solidFill>
                <a:schemeClr val="accent2"/>
              </a:solidFill>
              <a:prstDash val="lgDashDotDot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204BE90-950B-4D96-8CE0-138010AA8AA3}"/>
                </a:ext>
              </a:extLst>
            </p:cNvPr>
            <p:cNvCxnSpPr>
              <a:cxnSpLocks/>
            </p:cNvCxnSpPr>
            <p:nvPr/>
          </p:nvCxnSpPr>
          <p:spPr>
            <a:xfrm>
              <a:off x="4761073" y="3554099"/>
              <a:ext cx="3521186" cy="10630"/>
            </a:xfrm>
            <a:prstGeom prst="straightConnector1">
              <a:avLst/>
            </a:prstGeom>
            <a:ln w="25400">
              <a:solidFill>
                <a:schemeClr val="accent2"/>
              </a:solidFill>
              <a:headEnd type="none"/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D062B93-9780-4CD0-98CF-B9D4772DA94A}"/>
                </a:ext>
              </a:extLst>
            </p:cNvPr>
            <p:cNvCxnSpPr>
              <a:cxnSpLocks/>
            </p:cNvCxnSpPr>
            <p:nvPr/>
          </p:nvCxnSpPr>
          <p:spPr>
            <a:xfrm>
              <a:off x="4818777" y="4555390"/>
              <a:ext cx="3397105" cy="0"/>
            </a:xfrm>
            <a:prstGeom prst="straightConnector1">
              <a:avLst/>
            </a:prstGeom>
            <a:ln w="25400">
              <a:solidFill>
                <a:schemeClr val="accent2"/>
              </a:solidFill>
              <a:headEnd type="triangle"/>
              <a:tailEnd type="oval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10D8BE3E-5A00-437B-9F5C-CF37305602C0}"/>
                </a:ext>
              </a:extLst>
            </p:cNvPr>
            <p:cNvSpPr/>
            <p:nvPr/>
          </p:nvSpPr>
          <p:spPr>
            <a:xfrm>
              <a:off x="4622586" y="3310308"/>
              <a:ext cx="394740" cy="1434178"/>
            </a:xfrm>
            <a:prstGeom prst="rightBrace">
              <a:avLst>
                <a:gd name="adj1" fmla="val 8333"/>
                <a:gd name="adj2" fmla="val 54406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6" name="Text Box 17">
              <a:extLst>
                <a:ext uri="{FF2B5EF4-FFF2-40B4-BE49-F238E27FC236}">
                  <a16:creationId xmlns:a16="http://schemas.microsoft.com/office/drawing/2014/main" id="{6D7A02D8-2A48-41FD-99E1-8A5BFB882553}"/>
                </a:ext>
              </a:extLst>
            </p:cNvPr>
            <p:cNvSpPr txBox="1"/>
            <p:nvPr/>
          </p:nvSpPr>
          <p:spPr>
            <a:xfrm>
              <a:off x="5738177" y="3321368"/>
              <a:ext cx="1153942" cy="230318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IN" sz="1200" b="1" i="1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Request</a:t>
              </a:r>
              <a:endParaRPr lang="en-IN" sz="12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Hexagon 19">
              <a:extLst>
                <a:ext uri="{FF2B5EF4-FFF2-40B4-BE49-F238E27FC236}">
                  <a16:creationId xmlns:a16="http://schemas.microsoft.com/office/drawing/2014/main" id="{2E9EF133-7177-4ACB-B9D1-5521AF211203}"/>
                </a:ext>
              </a:extLst>
            </p:cNvPr>
            <p:cNvSpPr/>
            <p:nvPr/>
          </p:nvSpPr>
          <p:spPr>
            <a:xfrm>
              <a:off x="4296373" y="2390905"/>
              <a:ext cx="828683" cy="700616"/>
            </a:xfrm>
            <a:prstGeom prst="hexago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/>
                <a:t>MS1</a:t>
              </a:r>
            </a:p>
          </p:txBody>
        </p:sp>
        <p:sp>
          <p:nvSpPr>
            <p:cNvPr id="21" name="Hexagon 20">
              <a:extLst>
                <a:ext uri="{FF2B5EF4-FFF2-40B4-BE49-F238E27FC236}">
                  <a16:creationId xmlns:a16="http://schemas.microsoft.com/office/drawing/2014/main" id="{C1478471-2D9C-4F0F-8250-2BF720107F77}"/>
                </a:ext>
              </a:extLst>
            </p:cNvPr>
            <p:cNvSpPr/>
            <p:nvPr/>
          </p:nvSpPr>
          <p:spPr>
            <a:xfrm>
              <a:off x="7801540" y="2394713"/>
              <a:ext cx="828683" cy="700616"/>
            </a:xfrm>
            <a:prstGeom prst="hexago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/>
                <a:t>MS2</a:t>
              </a:r>
            </a:p>
          </p:txBody>
        </p:sp>
        <p:sp>
          <p:nvSpPr>
            <p:cNvPr id="24" name="Text Box 17">
              <a:extLst>
                <a:ext uri="{FF2B5EF4-FFF2-40B4-BE49-F238E27FC236}">
                  <a16:creationId xmlns:a16="http://schemas.microsoft.com/office/drawing/2014/main" id="{E8D06FB3-2853-4075-946C-9379E6188392}"/>
                </a:ext>
              </a:extLst>
            </p:cNvPr>
            <p:cNvSpPr txBox="1"/>
            <p:nvPr/>
          </p:nvSpPr>
          <p:spPr>
            <a:xfrm>
              <a:off x="5889837" y="4636853"/>
              <a:ext cx="1251004" cy="374892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IN" sz="1200" b="1" i="1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Request</a:t>
              </a:r>
              <a:endParaRPr lang="en-IN" sz="12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7BCFB65-161D-4A7A-9C3D-87F978D592C9}"/>
                </a:ext>
              </a:extLst>
            </p:cNvPr>
            <p:cNvSpPr/>
            <p:nvPr/>
          </p:nvSpPr>
          <p:spPr>
            <a:xfrm>
              <a:off x="4834014" y="3521585"/>
              <a:ext cx="3446171" cy="993074"/>
            </a:xfrm>
            <a:prstGeom prst="rect">
              <a:avLst/>
            </a:prstGeom>
            <a:solidFill>
              <a:schemeClr val="accent2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i="1" dirty="0">
                  <a:solidFill>
                    <a:schemeClr val="accent5">
                      <a:lumMod val="50000"/>
                    </a:schemeClr>
                  </a:solidFill>
                </a:rPr>
                <a:t>Blocked State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6245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22E8E7D-7185-47E1-A69C-4FA8C3147E28}"/>
              </a:ext>
            </a:extLst>
          </p:cNvPr>
          <p:cNvCxnSpPr/>
          <p:nvPr/>
        </p:nvCxnSpPr>
        <p:spPr>
          <a:xfrm>
            <a:off x="4550092" y="2310130"/>
            <a:ext cx="0" cy="2587625"/>
          </a:xfrm>
          <a:prstGeom prst="line">
            <a:avLst/>
          </a:prstGeom>
          <a:ln w="22225">
            <a:solidFill>
              <a:schemeClr val="accent2"/>
            </a:solidFill>
            <a:prstDash val="lgDashDot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2882ED8-F789-4684-A115-C256DDC88BF1}"/>
              </a:ext>
            </a:extLst>
          </p:cNvPr>
          <p:cNvCxnSpPr>
            <a:cxnSpLocks/>
          </p:cNvCxnSpPr>
          <p:nvPr/>
        </p:nvCxnSpPr>
        <p:spPr>
          <a:xfrm>
            <a:off x="7543482" y="2362200"/>
            <a:ext cx="84456" cy="2535555"/>
          </a:xfrm>
          <a:prstGeom prst="line">
            <a:avLst/>
          </a:prstGeom>
          <a:ln w="22225">
            <a:solidFill>
              <a:schemeClr val="accent2"/>
            </a:solidFill>
            <a:prstDash val="lgDashDot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7F6120A-5EC1-49F9-8CEA-43D216A593AA}"/>
              </a:ext>
            </a:extLst>
          </p:cNvPr>
          <p:cNvCxnSpPr/>
          <p:nvPr/>
        </p:nvCxnSpPr>
        <p:spPr>
          <a:xfrm flipV="1">
            <a:off x="4587557" y="2493010"/>
            <a:ext cx="2962275" cy="45085"/>
          </a:xfrm>
          <a:prstGeom prst="straightConnector1">
            <a:avLst/>
          </a:prstGeom>
          <a:ln w="22225">
            <a:solidFill>
              <a:schemeClr val="accent2"/>
            </a:solidFill>
            <a:headEnd type="non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8B25B83-F7D7-4C23-8EC2-69BCB4A806D1}"/>
              </a:ext>
            </a:extLst>
          </p:cNvPr>
          <p:cNvCxnSpPr/>
          <p:nvPr/>
        </p:nvCxnSpPr>
        <p:spPr>
          <a:xfrm flipV="1">
            <a:off x="4606607" y="2858770"/>
            <a:ext cx="2924175" cy="57150"/>
          </a:xfrm>
          <a:prstGeom prst="straightConnector1">
            <a:avLst/>
          </a:prstGeom>
          <a:ln w="22225">
            <a:solidFill>
              <a:schemeClr val="accent2"/>
            </a:solidFill>
            <a:prstDash val="lgDash"/>
            <a:headEnd type="triangle"/>
            <a:tailEnd type="oval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Text Box 27">
            <a:extLst>
              <a:ext uri="{FF2B5EF4-FFF2-40B4-BE49-F238E27FC236}">
                <a16:creationId xmlns:a16="http://schemas.microsoft.com/office/drawing/2014/main" id="{52D6E609-F97C-4747-98DD-2B87FD0B8F0F}"/>
              </a:ext>
            </a:extLst>
          </p:cNvPr>
          <p:cNvSpPr txBox="1"/>
          <p:nvPr/>
        </p:nvSpPr>
        <p:spPr>
          <a:xfrm>
            <a:off x="4748847" y="2559685"/>
            <a:ext cx="2657475" cy="276225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1200" b="1" i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 +reference to call back</a:t>
            </a:r>
            <a:endParaRPr lang="en-IN" sz="120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Box 32">
            <a:extLst>
              <a:ext uri="{FF2B5EF4-FFF2-40B4-BE49-F238E27FC236}">
                <a16:creationId xmlns:a16="http://schemas.microsoft.com/office/drawing/2014/main" id="{8496E0DF-D627-4138-A0D2-DCDE12BAE5CE}"/>
              </a:ext>
            </a:extLst>
          </p:cNvPr>
          <p:cNvSpPr txBox="1"/>
          <p:nvPr/>
        </p:nvSpPr>
        <p:spPr>
          <a:xfrm>
            <a:off x="5598654" y="4405948"/>
            <a:ext cx="1250832" cy="520065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IN" sz="12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endParaRPr lang="en-IN" sz="12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2B59D96-7794-4034-94B6-99236C75E22D}"/>
              </a:ext>
            </a:extLst>
          </p:cNvPr>
          <p:cNvCxnSpPr/>
          <p:nvPr/>
        </p:nvCxnSpPr>
        <p:spPr>
          <a:xfrm flipV="1">
            <a:off x="4472464" y="4297363"/>
            <a:ext cx="3058160" cy="45085"/>
          </a:xfrm>
          <a:prstGeom prst="straightConnector1">
            <a:avLst/>
          </a:prstGeom>
          <a:ln w="22225">
            <a:solidFill>
              <a:schemeClr val="accent2"/>
            </a:solidFill>
            <a:headEnd type="triangle"/>
            <a:tailEnd type="oval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Right Brace 12">
            <a:extLst>
              <a:ext uri="{FF2B5EF4-FFF2-40B4-BE49-F238E27FC236}">
                <a16:creationId xmlns:a16="http://schemas.microsoft.com/office/drawing/2014/main" id="{7FB966AE-E9B3-4504-B4A1-0D38ADE047F2}"/>
              </a:ext>
            </a:extLst>
          </p:cNvPr>
          <p:cNvSpPr/>
          <p:nvPr/>
        </p:nvSpPr>
        <p:spPr>
          <a:xfrm>
            <a:off x="7569198" y="2835910"/>
            <a:ext cx="320040" cy="1475105"/>
          </a:xfrm>
          <a:prstGeom prst="rightBrace">
            <a:avLst>
              <a:gd name="adj1" fmla="val 8333"/>
              <a:gd name="adj2" fmla="val 54406"/>
            </a:avLst>
          </a:prstGeom>
          <a:solidFill>
            <a:schemeClr val="accent2"/>
          </a:solidFill>
          <a:ln w="22225"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200"/>
          </a:p>
        </p:txBody>
      </p:sp>
      <p:sp>
        <p:nvSpPr>
          <p:cNvPr id="14" name="Text Box 37">
            <a:extLst>
              <a:ext uri="{FF2B5EF4-FFF2-40B4-BE49-F238E27FC236}">
                <a16:creationId xmlns:a16="http://schemas.microsoft.com/office/drawing/2014/main" id="{9C2A03F1-4555-45D5-8274-1FFAC6325DC1}"/>
              </a:ext>
            </a:extLst>
          </p:cNvPr>
          <p:cNvSpPr txBox="1"/>
          <p:nvPr/>
        </p:nvSpPr>
        <p:spPr>
          <a:xfrm>
            <a:off x="7924483" y="3276600"/>
            <a:ext cx="2251078" cy="652146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12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Step-3–server processes the request. (Time to process the request)</a:t>
            </a:r>
            <a:endParaRPr lang="en-IN" sz="12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2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Box 38">
            <a:extLst>
              <a:ext uri="{FF2B5EF4-FFF2-40B4-BE49-F238E27FC236}">
                <a16:creationId xmlns:a16="http://schemas.microsoft.com/office/drawing/2014/main" id="{38213407-532C-45BB-98D1-148102FCAA16}"/>
              </a:ext>
            </a:extLst>
          </p:cNvPr>
          <p:cNvSpPr txBox="1"/>
          <p:nvPr/>
        </p:nvSpPr>
        <p:spPr>
          <a:xfrm>
            <a:off x="2791024" y="3756343"/>
            <a:ext cx="1460309" cy="344805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IN" sz="12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 wait/blocked </a:t>
            </a:r>
            <a:r>
              <a:rPr lang="en-GB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2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8FC6365F-13AE-42FD-ADEE-1471EB4C7E71}"/>
              </a:ext>
            </a:extLst>
          </p:cNvPr>
          <p:cNvCxnSpPr/>
          <p:nvPr/>
        </p:nvCxnSpPr>
        <p:spPr>
          <a:xfrm flipV="1">
            <a:off x="3575367" y="3079750"/>
            <a:ext cx="960120" cy="727710"/>
          </a:xfrm>
          <a:prstGeom prst="curvedConnector3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295">
            <a:extLst>
              <a:ext uri="{FF2B5EF4-FFF2-40B4-BE49-F238E27FC236}">
                <a16:creationId xmlns:a16="http://schemas.microsoft.com/office/drawing/2014/main" id="{DAB3500A-581B-44CA-9833-D64D79F84CFF}"/>
              </a:ext>
            </a:extLst>
          </p:cNvPr>
          <p:cNvSpPr txBox="1"/>
          <p:nvPr/>
        </p:nvSpPr>
        <p:spPr>
          <a:xfrm>
            <a:off x="4632642" y="3025140"/>
            <a:ext cx="2828925" cy="643573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12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Step-2-Server acknowledges the request</a:t>
            </a:r>
            <a:endParaRPr lang="en-IN" sz="12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2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D93DD2FB-75AB-404E-ABA9-FE30AB6DA809}"/>
              </a:ext>
            </a:extLst>
          </p:cNvPr>
          <p:cNvSpPr/>
          <p:nvPr/>
        </p:nvSpPr>
        <p:spPr>
          <a:xfrm>
            <a:off x="4135750" y="1586654"/>
            <a:ext cx="828683" cy="700616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MS1</a:t>
            </a:r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2AB4E568-7A90-457D-8759-1D7862ACFFA4}"/>
              </a:ext>
            </a:extLst>
          </p:cNvPr>
          <p:cNvSpPr/>
          <p:nvPr/>
        </p:nvSpPr>
        <p:spPr>
          <a:xfrm>
            <a:off x="7154857" y="1630808"/>
            <a:ext cx="828683" cy="700616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MS2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E195BE2-E9BE-49E8-9991-426CF3EEC9A9}"/>
              </a:ext>
            </a:extLst>
          </p:cNvPr>
          <p:cNvSpPr/>
          <p:nvPr/>
        </p:nvSpPr>
        <p:spPr>
          <a:xfrm>
            <a:off x="3824955" y="811856"/>
            <a:ext cx="1421064" cy="573671"/>
          </a:xfrm>
          <a:prstGeom prst="roundRect">
            <a:avLst/>
          </a:prstGeom>
          <a:ln w="2222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2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Caller Service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FFF90FD-5398-4DDD-87AE-CA29EC9A41D4}"/>
              </a:ext>
            </a:extLst>
          </p:cNvPr>
          <p:cNvSpPr/>
          <p:nvPr/>
        </p:nvSpPr>
        <p:spPr>
          <a:xfrm>
            <a:off x="6820092" y="817473"/>
            <a:ext cx="1421064" cy="573671"/>
          </a:xfrm>
          <a:prstGeom prst="roundRect">
            <a:avLst/>
          </a:prstGeom>
          <a:ln w="2222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2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Callee Service</a:t>
            </a:r>
          </a:p>
        </p:txBody>
      </p:sp>
    </p:spTree>
    <p:extLst>
      <p:ext uri="{BB962C8B-B14F-4D97-AF65-F5344CB8AC3E}">
        <p14:creationId xmlns:p14="http://schemas.microsoft.com/office/powerpoint/2010/main" val="125147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50">
            <a:extLst>
              <a:ext uri="{FF2B5EF4-FFF2-40B4-BE49-F238E27FC236}">
                <a16:creationId xmlns:a16="http://schemas.microsoft.com/office/drawing/2014/main" id="{98BDF53E-22DF-49D8-BCFE-031BE5D42579}"/>
              </a:ext>
            </a:extLst>
          </p:cNvPr>
          <p:cNvSpPr txBox="1"/>
          <p:nvPr/>
        </p:nvSpPr>
        <p:spPr>
          <a:xfrm>
            <a:off x="8823994" y="3465716"/>
            <a:ext cx="1739373" cy="705292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1200" b="1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Step-3–server processes the request. (Time to process the request)</a:t>
            </a:r>
            <a:endParaRPr lang="en-IN" sz="12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3A526F6-C745-4F3E-A925-07AA7B7395F5}"/>
              </a:ext>
            </a:extLst>
          </p:cNvPr>
          <p:cNvCxnSpPr>
            <a:cxnSpLocks/>
          </p:cNvCxnSpPr>
          <p:nvPr/>
        </p:nvCxnSpPr>
        <p:spPr>
          <a:xfrm>
            <a:off x="3533489" y="1926401"/>
            <a:ext cx="72847" cy="3840469"/>
          </a:xfrm>
          <a:prstGeom prst="line">
            <a:avLst/>
          </a:prstGeom>
          <a:ln w="25400">
            <a:solidFill>
              <a:schemeClr val="accent2"/>
            </a:solidFill>
            <a:prstDash val="lgDashDot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EED4602-8AAB-4E57-B571-6358CE7E1C27}"/>
              </a:ext>
            </a:extLst>
          </p:cNvPr>
          <p:cNvCxnSpPr>
            <a:cxnSpLocks/>
          </p:cNvCxnSpPr>
          <p:nvPr/>
        </p:nvCxnSpPr>
        <p:spPr>
          <a:xfrm>
            <a:off x="8210173" y="1926401"/>
            <a:ext cx="62924" cy="3639992"/>
          </a:xfrm>
          <a:prstGeom prst="line">
            <a:avLst/>
          </a:prstGeom>
          <a:ln w="25400">
            <a:solidFill>
              <a:schemeClr val="accent2"/>
            </a:solidFill>
            <a:prstDash val="lgDashDot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18B79F0-B46D-49FB-B75C-6C9CFEFA7E54}"/>
              </a:ext>
            </a:extLst>
          </p:cNvPr>
          <p:cNvCxnSpPr>
            <a:cxnSpLocks/>
          </p:cNvCxnSpPr>
          <p:nvPr/>
        </p:nvCxnSpPr>
        <p:spPr>
          <a:xfrm flipV="1">
            <a:off x="3986736" y="1745084"/>
            <a:ext cx="3755757" cy="60724"/>
          </a:xfrm>
          <a:prstGeom prst="straightConnector1">
            <a:avLst/>
          </a:prstGeom>
          <a:ln w="22225">
            <a:solidFill>
              <a:schemeClr val="accent2"/>
            </a:solidFill>
            <a:headEnd type="non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3FA7443-1B7B-45F5-9D6E-23EA42DA5333}"/>
              </a:ext>
            </a:extLst>
          </p:cNvPr>
          <p:cNvCxnSpPr>
            <a:cxnSpLocks/>
          </p:cNvCxnSpPr>
          <p:nvPr/>
        </p:nvCxnSpPr>
        <p:spPr>
          <a:xfrm flipV="1">
            <a:off x="3939543" y="1958046"/>
            <a:ext cx="3866857" cy="60724"/>
          </a:xfrm>
          <a:prstGeom prst="straightConnector1">
            <a:avLst/>
          </a:prstGeom>
          <a:ln w="22225">
            <a:solidFill>
              <a:schemeClr val="accent2"/>
            </a:solidFill>
            <a:prstDash val="lgDash"/>
            <a:headEnd type="triangle"/>
            <a:tailEnd type="oval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" name="Text Box 46">
            <a:extLst>
              <a:ext uri="{FF2B5EF4-FFF2-40B4-BE49-F238E27FC236}">
                <a16:creationId xmlns:a16="http://schemas.microsoft.com/office/drawing/2014/main" id="{713271F6-397A-4452-8EDE-049BD2D357D0}"/>
              </a:ext>
            </a:extLst>
          </p:cNvPr>
          <p:cNvSpPr txBox="1"/>
          <p:nvPr/>
        </p:nvSpPr>
        <p:spPr>
          <a:xfrm>
            <a:off x="4182389" y="1386726"/>
            <a:ext cx="2377335" cy="372042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1200" b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Step-1 – client sendsRequest</a:t>
            </a:r>
            <a:endParaRPr lang="en-IN" sz="120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54">
            <a:extLst>
              <a:ext uri="{FF2B5EF4-FFF2-40B4-BE49-F238E27FC236}">
                <a16:creationId xmlns:a16="http://schemas.microsoft.com/office/drawing/2014/main" id="{A3287B3D-6B9B-4D06-9741-52AE4630E98D}"/>
              </a:ext>
            </a:extLst>
          </p:cNvPr>
          <p:cNvSpPr txBox="1"/>
          <p:nvPr/>
        </p:nvSpPr>
        <p:spPr>
          <a:xfrm>
            <a:off x="3787150" y="4394710"/>
            <a:ext cx="3151100" cy="278818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IN" sz="1200" b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Ready. Server sends the response</a:t>
            </a:r>
            <a:endParaRPr lang="en-IN" sz="120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A96983A3-F332-4FAB-AB01-0869D1FD9295}"/>
              </a:ext>
            </a:extLst>
          </p:cNvPr>
          <p:cNvSpPr/>
          <p:nvPr/>
        </p:nvSpPr>
        <p:spPr>
          <a:xfrm>
            <a:off x="8231135" y="1893046"/>
            <a:ext cx="479793" cy="3078117"/>
          </a:xfrm>
          <a:prstGeom prst="rightBrace">
            <a:avLst>
              <a:gd name="adj1" fmla="val 8333"/>
              <a:gd name="adj2" fmla="val 54406"/>
            </a:avLst>
          </a:prstGeom>
          <a:solidFill>
            <a:schemeClr val="accent2"/>
          </a:solidFill>
          <a:ln>
            <a:solidFill>
              <a:schemeClr val="accent6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200"/>
          </a:p>
        </p:txBody>
      </p:sp>
      <p:sp>
        <p:nvSpPr>
          <p:cNvPr id="12" name="Text Box 53">
            <a:extLst>
              <a:ext uri="{FF2B5EF4-FFF2-40B4-BE49-F238E27FC236}">
                <a16:creationId xmlns:a16="http://schemas.microsoft.com/office/drawing/2014/main" id="{BB2CFBFD-DAEF-4201-8B1C-444686A8F099}"/>
              </a:ext>
            </a:extLst>
          </p:cNvPr>
          <p:cNvSpPr txBox="1"/>
          <p:nvPr/>
        </p:nvSpPr>
        <p:spPr>
          <a:xfrm>
            <a:off x="1723448" y="4301486"/>
            <a:ext cx="1653039" cy="472963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IN" sz="1200" b="1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No wait/blocked</a:t>
            </a:r>
            <a:endParaRPr lang="en-IN" sz="12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2346C483-9F13-40CA-9C25-0739AAF8A304}"/>
              </a:ext>
            </a:extLst>
          </p:cNvPr>
          <p:cNvCxnSpPr>
            <a:cxnSpLocks/>
          </p:cNvCxnSpPr>
          <p:nvPr/>
        </p:nvCxnSpPr>
        <p:spPr>
          <a:xfrm flipV="1">
            <a:off x="2291729" y="3258912"/>
            <a:ext cx="698060" cy="1206786"/>
          </a:xfrm>
          <a:prstGeom prst="curvedConnector3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Hexagon 13">
            <a:extLst>
              <a:ext uri="{FF2B5EF4-FFF2-40B4-BE49-F238E27FC236}">
                <a16:creationId xmlns:a16="http://schemas.microsoft.com/office/drawing/2014/main" id="{B816591D-2B99-48B0-9B60-DA73F50ED496}"/>
              </a:ext>
            </a:extLst>
          </p:cNvPr>
          <p:cNvSpPr/>
          <p:nvPr/>
        </p:nvSpPr>
        <p:spPr>
          <a:xfrm>
            <a:off x="3202556" y="1418371"/>
            <a:ext cx="736588" cy="532833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2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MS1</a:t>
            </a:r>
          </a:p>
          <a:p>
            <a:pPr algn="ctr"/>
            <a:r>
              <a:rPr lang="en-GB" sz="12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20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DCB9C9FD-A0AE-4289-8601-1171C4AA83EA}"/>
              </a:ext>
            </a:extLst>
          </p:cNvPr>
          <p:cNvSpPr/>
          <p:nvPr/>
        </p:nvSpPr>
        <p:spPr>
          <a:xfrm>
            <a:off x="8014952" y="1321274"/>
            <a:ext cx="695976" cy="532833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MS2</a:t>
            </a:r>
          </a:p>
        </p:txBody>
      </p:sp>
      <p:sp>
        <p:nvSpPr>
          <p:cNvPr id="16" name="Text Box 58">
            <a:extLst>
              <a:ext uri="{FF2B5EF4-FFF2-40B4-BE49-F238E27FC236}">
                <a16:creationId xmlns:a16="http://schemas.microsoft.com/office/drawing/2014/main" id="{BA4F4DF8-3008-44CC-8639-D0F55C0143B8}"/>
              </a:ext>
            </a:extLst>
          </p:cNvPr>
          <p:cNvSpPr txBox="1"/>
          <p:nvPr/>
        </p:nvSpPr>
        <p:spPr>
          <a:xfrm>
            <a:off x="4080138" y="2041008"/>
            <a:ext cx="3511928" cy="487504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1200" b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Step-2- Server acknowledges the request</a:t>
            </a:r>
            <a:endParaRPr lang="en-IN" sz="120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b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Client polls the status of the request</a:t>
            </a:r>
            <a:endParaRPr lang="en-IN" sz="120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D0E731-0AC7-46FB-8474-6F4860F64826}"/>
              </a:ext>
            </a:extLst>
          </p:cNvPr>
          <p:cNvCxnSpPr>
            <a:cxnSpLocks/>
          </p:cNvCxnSpPr>
          <p:nvPr/>
        </p:nvCxnSpPr>
        <p:spPr>
          <a:xfrm flipV="1">
            <a:off x="3573799" y="2387392"/>
            <a:ext cx="4540337" cy="60724"/>
          </a:xfrm>
          <a:prstGeom prst="straightConnector1">
            <a:avLst/>
          </a:prstGeom>
          <a:ln w="22225">
            <a:solidFill>
              <a:schemeClr val="accent2"/>
            </a:solidFill>
            <a:headEnd type="non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8A1DD7C-9BD2-4BA9-B4AE-2912262EA5BD}"/>
              </a:ext>
            </a:extLst>
          </p:cNvPr>
          <p:cNvCxnSpPr>
            <a:cxnSpLocks/>
          </p:cNvCxnSpPr>
          <p:nvPr/>
        </p:nvCxnSpPr>
        <p:spPr>
          <a:xfrm flipV="1">
            <a:off x="3525623" y="2543906"/>
            <a:ext cx="4615059" cy="60724"/>
          </a:xfrm>
          <a:prstGeom prst="straightConnector1">
            <a:avLst/>
          </a:prstGeom>
          <a:ln w="22225">
            <a:solidFill>
              <a:schemeClr val="accent2"/>
            </a:solidFill>
            <a:prstDash val="lgDash"/>
            <a:headEnd type="triangle"/>
            <a:tailEnd type="oval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2651D6E-CF48-4F22-99EB-DC7BC175FD57}"/>
              </a:ext>
            </a:extLst>
          </p:cNvPr>
          <p:cNvCxnSpPr>
            <a:cxnSpLocks/>
          </p:cNvCxnSpPr>
          <p:nvPr/>
        </p:nvCxnSpPr>
        <p:spPr>
          <a:xfrm flipV="1">
            <a:off x="3579715" y="3449159"/>
            <a:ext cx="4540337" cy="60724"/>
          </a:xfrm>
          <a:prstGeom prst="straightConnector1">
            <a:avLst/>
          </a:prstGeom>
          <a:ln w="22225">
            <a:solidFill>
              <a:schemeClr val="accent2"/>
            </a:solidFill>
            <a:headEnd type="non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9733B86-D680-425C-AB16-49869BE1FBB9}"/>
              </a:ext>
            </a:extLst>
          </p:cNvPr>
          <p:cNvCxnSpPr>
            <a:cxnSpLocks/>
          </p:cNvCxnSpPr>
          <p:nvPr/>
        </p:nvCxnSpPr>
        <p:spPr>
          <a:xfrm flipV="1">
            <a:off x="3581649" y="3558123"/>
            <a:ext cx="4615059" cy="60724"/>
          </a:xfrm>
          <a:prstGeom prst="straightConnector1">
            <a:avLst/>
          </a:prstGeom>
          <a:ln w="22225">
            <a:solidFill>
              <a:schemeClr val="accent2"/>
            </a:solidFill>
            <a:prstDash val="lgDash"/>
            <a:headEnd type="triangle"/>
            <a:tailEnd type="oval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Text Box 192">
            <a:extLst>
              <a:ext uri="{FF2B5EF4-FFF2-40B4-BE49-F238E27FC236}">
                <a16:creationId xmlns:a16="http://schemas.microsoft.com/office/drawing/2014/main" id="{E298A53F-0157-4201-8D05-E939C50C8F51}"/>
              </a:ext>
            </a:extLst>
          </p:cNvPr>
          <p:cNvSpPr txBox="1"/>
          <p:nvPr/>
        </p:nvSpPr>
        <p:spPr>
          <a:xfrm>
            <a:off x="3849581" y="3782526"/>
            <a:ext cx="4046779" cy="487504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12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Response not ready Client polls the status of the request</a:t>
            </a:r>
            <a:endParaRPr lang="en-IN" sz="12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700DBF2-4A93-48A5-8FF6-54BA014A6295}"/>
              </a:ext>
            </a:extLst>
          </p:cNvPr>
          <p:cNvCxnSpPr>
            <a:cxnSpLocks/>
          </p:cNvCxnSpPr>
          <p:nvPr/>
        </p:nvCxnSpPr>
        <p:spPr>
          <a:xfrm flipV="1">
            <a:off x="3624941" y="4171007"/>
            <a:ext cx="4540337" cy="60724"/>
          </a:xfrm>
          <a:prstGeom prst="straightConnector1">
            <a:avLst/>
          </a:prstGeom>
          <a:ln w="22225">
            <a:solidFill>
              <a:schemeClr val="accent2"/>
            </a:solidFill>
            <a:headEnd type="non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2E7D7FC-56A3-4B11-A794-DADCB31D6BE9}"/>
              </a:ext>
            </a:extLst>
          </p:cNvPr>
          <p:cNvCxnSpPr>
            <a:cxnSpLocks/>
          </p:cNvCxnSpPr>
          <p:nvPr/>
        </p:nvCxnSpPr>
        <p:spPr>
          <a:xfrm flipV="1">
            <a:off x="3562984" y="4308328"/>
            <a:ext cx="4615059" cy="60724"/>
          </a:xfrm>
          <a:prstGeom prst="straightConnector1">
            <a:avLst/>
          </a:prstGeom>
          <a:ln w="22225">
            <a:solidFill>
              <a:schemeClr val="accent2"/>
            </a:solidFill>
            <a:prstDash val="lgDash"/>
            <a:headEnd type="triangle"/>
            <a:tailEnd type="oval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4" name="Text Box 195">
            <a:extLst>
              <a:ext uri="{FF2B5EF4-FFF2-40B4-BE49-F238E27FC236}">
                <a16:creationId xmlns:a16="http://schemas.microsoft.com/office/drawing/2014/main" id="{A94E8E6C-390D-4D13-9504-654DEE5CC6BD}"/>
              </a:ext>
            </a:extLst>
          </p:cNvPr>
          <p:cNvSpPr txBox="1"/>
          <p:nvPr/>
        </p:nvSpPr>
        <p:spPr>
          <a:xfrm rot="16200000">
            <a:off x="2360411" y="3178480"/>
            <a:ext cx="1733632" cy="368693"/>
          </a:xfrm>
          <a:prstGeom prst="rect">
            <a:avLst/>
          </a:prstGeom>
          <a:solidFill>
            <a:schemeClr val="lt1"/>
          </a:solidFill>
          <a:ln w="0">
            <a:solidFill>
              <a:schemeClr val="bg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12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Client continues its work</a:t>
            </a:r>
          </a:p>
        </p:txBody>
      </p: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65FC45A1-AC3D-4CB5-AE83-5631831239D0}"/>
              </a:ext>
            </a:extLst>
          </p:cNvPr>
          <p:cNvCxnSpPr/>
          <p:nvPr/>
        </p:nvCxnSpPr>
        <p:spPr>
          <a:xfrm flipH="1" flipV="1">
            <a:off x="8658512" y="3586782"/>
            <a:ext cx="258445" cy="223520"/>
          </a:xfrm>
          <a:prstGeom prst="curvedConnector3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 Box 192">
            <a:extLst>
              <a:ext uri="{FF2B5EF4-FFF2-40B4-BE49-F238E27FC236}">
                <a16:creationId xmlns:a16="http://schemas.microsoft.com/office/drawing/2014/main" id="{74651D74-188B-4817-99E8-1C85D1BF6B76}"/>
              </a:ext>
            </a:extLst>
          </p:cNvPr>
          <p:cNvSpPr txBox="1"/>
          <p:nvPr/>
        </p:nvSpPr>
        <p:spPr>
          <a:xfrm>
            <a:off x="3741397" y="2857030"/>
            <a:ext cx="4046779" cy="487504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12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Response not ready Client polls the status of the request</a:t>
            </a:r>
            <a:endParaRPr lang="en-IN" sz="12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05ED20DB-233C-4890-86A4-41901EA8BBAB}"/>
              </a:ext>
            </a:extLst>
          </p:cNvPr>
          <p:cNvSpPr/>
          <p:nvPr/>
        </p:nvSpPr>
        <p:spPr>
          <a:xfrm>
            <a:off x="2914409" y="660529"/>
            <a:ext cx="1072327" cy="573671"/>
          </a:xfrm>
          <a:prstGeom prst="roundRect">
            <a:avLst/>
          </a:prstGeom>
          <a:ln w="2222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2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Caller Service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F17502A-CFB9-4975-8B4B-2172696D1B78}"/>
              </a:ext>
            </a:extLst>
          </p:cNvPr>
          <p:cNvSpPr/>
          <p:nvPr/>
        </p:nvSpPr>
        <p:spPr>
          <a:xfrm>
            <a:off x="7788176" y="653145"/>
            <a:ext cx="1072327" cy="573671"/>
          </a:xfrm>
          <a:prstGeom prst="roundRect">
            <a:avLst/>
          </a:prstGeom>
          <a:ln w="2222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2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Callee Service</a:t>
            </a:r>
          </a:p>
        </p:txBody>
      </p:sp>
    </p:spTree>
    <p:extLst>
      <p:ext uri="{BB962C8B-B14F-4D97-AF65-F5344CB8AC3E}">
        <p14:creationId xmlns:p14="http://schemas.microsoft.com/office/powerpoint/2010/main" val="2289347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5C11917-33B6-452C-9960-D5EA1A88E2C1}"/>
              </a:ext>
            </a:extLst>
          </p:cNvPr>
          <p:cNvGrpSpPr/>
          <p:nvPr/>
        </p:nvGrpSpPr>
        <p:grpSpPr>
          <a:xfrm>
            <a:off x="1746881" y="1323834"/>
            <a:ext cx="6348268" cy="3548417"/>
            <a:chOff x="1746881" y="1323834"/>
            <a:chExt cx="6348268" cy="3548417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018CFDDD-D685-4E5B-8B23-95EEDFEAC751}"/>
                </a:ext>
              </a:extLst>
            </p:cNvPr>
            <p:cNvSpPr/>
            <p:nvPr/>
          </p:nvSpPr>
          <p:spPr>
            <a:xfrm>
              <a:off x="4284911" y="1323834"/>
              <a:ext cx="1272208" cy="354841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BB388C4-CF67-4FE1-8742-5EBD09D6BBDD}"/>
                </a:ext>
              </a:extLst>
            </p:cNvPr>
            <p:cNvCxnSpPr>
              <a:cxnSpLocks/>
            </p:cNvCxnSpPr>
            <p:nvPr/>
          </p:nvCxnSpPr>
          <p:spPr>
            <a:xfrm>
              <a:off x="2857334" y="3093922"/>
              <a:ext cx="1427577" cy="0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2A37B75-DB0D-486F-9D4E-08946116DC5D}"/>
                </a:ext>
              </a:extLst>
            </p:cNvPr>
            <p:cNvCxnSpPr>
              <a:cxnSpLocks/>
            </p:cNvCxnSpPr>
            <p:nvPr/>
          </p:nvCxnSpPr>
          <p:spPr>
            <a:xfrm>
              <a:off x="5557119" y="4142354"/>
              <a:ext cx="1427577" cy="0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27D8CC8-3D88-4497-957A-2CFC47F330A3}"/>
                </a:ext>
              </a:extLst>
            </p:cNvPr>
            <p:cNvSpPr txBox="1"/>
            <p:nvPr/>
          </p:nvSpPr>
          <p:spPr>
            <a:xfrm>
              <a:off x="4362595" y="1451969"/>
              <a:ext cx="12722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accent5">
                      <a:lumMod val="50000"/>
                    </a:schemeClr>
                  </a:solidFill>
                </a:rPr>
                <a:t>Message Queue</a:t>
              </a:r>
            </a:p>
          </p:txBody>
        </p:sp>
        <p:sp>
          <p:nvSpPr>
            <p:cNvPr id="20" name="Hexagon 19">
              <a:extLst>
                <a:ext uri="{FF2B5EF4-FFF2-40B4-BE49-F238E27FC236}">
                  <a16:creationId xmlns:a16="http://schemas.microsoft.com/office/drawing/2014/main" id="{AE74BC8D-BA12-44ED-86FE-8DCBD73B8359}"/>
                </a:ext>
              </a:extLst>
            </p:cNvPr>
            <p:cNvSpPr/>
            <p:nvPr/>
          </p:nvSpPr>
          <p:spPr>
            <a:xfrm>
              <a:off x="1746881" y="2645525"/>
              <a:ext cx="1092775" cy="888267"/>
            </a:xfrm>
            <a:prstGeom prst="hexagon">
              <a:avLst/>
            </a:prstGeom>
            <a:ln w="22225"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/>
                <a:t>Sender</a:t>
              </a:r>
            </a:p>
          </p:txBody>
        </p:sp>
        <p:sp>
          <p:nvSpPr>
            <p:cNvPr id="21" name="Hexagon 20">
              <a:extLst>
                <a:ext uri="{FF2B5EF4-FFF2-40B4-BE49-F238E27FC236}">
                  <a16:creationId xmlns:a16="http://schemas.microsoft.com/office/drawing/2014/main" id="{46DF01E0-6D51-422A-A0B3-DE1A16E60C08}"/>
                </a:ext>
              </a:extLst>
            </p:cNvPr>
            <p:cNvSpPr/>
            <p:nvPr/>
          </p:nvSpPr>
          <p:spPr>
            <a:xfrm>
              <a:off x="7002374" y="3722964"/>
              <a:ext cx="1092775" cy="888267"/>
            </a:xfrm>
            <a:prstGeom prst="hexagon">
              <a:avLst/>
            </a:prstGeom>
            <a:ln w="22225"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/>
                <a:t>Receiver</a:t>
              </a:r>
            </a:p>
          </p:txBody>
        </p:sp>
        <p:pic>
          <p:nvPicPr>
            <p:cNvPr id="23" name="Picture 2" descr="Icon&#10;&#10;Description automatically generated">
              <a:extLst>
                <a:ext uri="{FF2B5EF4-FFF2-40B4-BE49-F238E27FC236}">
                  <a16:creationId xmlns:a16="http://schemas.microsoft.com/office/drawing/2014/main" id="{1DD4286B-5C5A-4EA2-9A93-1661EB602C0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94" t="19123" r="10249" b="21919"/>
            <a:stretch/>
          </p:blipFill>
          <p:spPr bwMode="auto">
            <a:xfrm>
              <a:off x="5994481" y="3614383"/>
              <a:ext cx="652322" cy="478610"/>
            </a:xfrm>
            <a:prstGeom prst="rect">
              <a:avLst/>
            </a:prstGeom>
            <a:noFill/>
          </p:spPr>
        </p:pic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43BDD97-0A61-4835-A7B9-64A186109BEF}"/>
                </a:ext>
              </a:extLst>
            </p:cNvPr>
            <p:cNvGrpSpPr/>
            <p:nvPr/>
          </p:nvGrpSpPr>
          <p:grpSpPr>
            <a:xfrm>
              <a:off x="4617278" y="1852055"/>
              <a:ext cx="584270" cy="2641780"/>
              <a:chOff x="8669640" y="1222443"/>
              <a:chExt cx="773166" cy="3037895"/>
            </a:xfrm>
          </p:grpSpPr>
          <p:pic>
            <p:nvPicPr>
              <p:cNvPr id="24" name="Picture 2" descr="Icon&#10;&#10;Description automatically generated">
                <a:extLst>
                  <a:ext uri="{FF2B5EF4-FFF2-40B4-BE49-F238E27FC236}">
                    <a16:creationId xmlns:a16="http://schemas.microsoft.com/office/drawing/2014/main" id="{5136ACE9-97D4-4994-9039-72B2F0578CE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94" t="19123" r="10249" b="21919"/>
              <a:stretch/>
            </p:blipFill>
            <p:spPr bwMode="auto">
              <a:xfrm>
                <a:off x="8669640" y="1222443"/>
                <a:ext cx="773166" cy="567274"/>
              </a:xfrm>
              <a:prstGeom prst="rect">
                <a:avLst/>
              </a:prstGeom>
              <a:noFill/>
            </p:spPr>
          </p:pic>
          <p:pic>
            <p:nvPicPr>
              <p:cNvPr id="27" name="Picture 2" descr="Icon&#10;&#10;Description automatically generated">
                <a:extLst>
                  <a:ext uri="{FF2B5EF4-FFF2-40B4-BE49-F238E27FC236}">
                    <a16:creationId xmlns:a16="http://schemas.microsoft.com/office/drawing/2014/main" id="{DD54F4A9-77EB-4998-B5D1-E45DE3312C9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94" t="19123" r="10249" b="21919"/>
              <a:stretch/>
            </p:blipFill>
            <p:spPr bwMode="auto">
              <a:xfrm>
                <a:off x="8669640" y="1849591"/>
                <a:ext cx="773166" cy="567274"/>
              </a:xfrm>
              <a:prstGeom prst="rect">
                <a:avLst/>
              </a:prstGeom>
              <a:noFill/>
            </p:spPr>
          </p:pic>
          <p:pic>
            <p:nvPicPr>
              <p:cNvPr id="28" name="Picture 2" descr="Icon&#10;&#10;Description automatically generated">
                <a:extLst>
                  <a:ext uri="{FF2B5EF4-FFF2-40B4-BE49-F238E27FC236}">
                    <a16:creationId xmlns:a16="http://schemas.microsoft.com/office/drawing/2014/main" id="{F6A3D232-1138-4EC4-8E06-B3F32B5E340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94" t="19123" r="10249" b="21919"/>
              <a:stretch/>
            </p:blipFill>
            <p:spPr bwMode="auto">
              <a:xfrm>
                <a:off x="8669640" y="2476739"/>
                <a:ext cx="773166" cy="567274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Icon&#10;&#10;Description automatically generated">
                <a:extLst>
                  <a:ext uri="{FF2B5EF4-FFF2-40B4-BE49-F238E27FC236}">
                    <a16:creationId xmlns:a16="http://schemas.microsoft.com/office/drawing/2014/main" id="{82882C36-8F19-4CAD-99CD-BDFC1864B0A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94" t="19123" r="10249" b="21919"/>
              <a:stretch/>
            </p:blipFill>
            <p:spPr bwMode="auto">
              <a:xfrm>
                <a:off x="8669640" y="3103887"/>
                <a:ext cx="773166" cy="567274"/>
              </a:xfrm>
              <a:prstGeom prst="rect">
                <a:avLst/>
              </a:prstGeom>
              <a:noFill/>
            </p:spPr>
          </p:pic>
          <p:pic>
            <p:nvPicPr>
              <p:cNvPr id="31" name="Picture 2" descr="Icon&#10;&#10;Description automatically generated">
                <a:extLst>
                  <a:ext uri="{FF2B5EF4-FFF2-40B4-BE49-F238E27FC236}">
                    <a16:creationId xmlns:a16="http://schemas.microsoft.com/office/drawing/2014/main" id="{85A01993-4119-47FE-AADD-606680400EA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94" t="19123" r="10249" b="21919"/>
              <a:stretch/>
            </p:blipFill>
            <p:spPr bwMode="auto">
              <a:xfrm>
                <a:off x="8669640" y="3693064"/>
                <a:ext cx="773166" cy="567274"/>
              </a:xfrm>
              <a:prstGeom prst="rect">
                <a:avLst/>
              </a:prstGeom>
              <a:noFill/>
            </p:spPr>
          </p:pic>
        </p:grpSp>
        <p:pic>
          <p:nvPicPr>
            <p:cNvPr id="32" name="Picture 2" descr="Icon&#10;&#10;Description automatically generated">
              <a:extLst>
                <a:ext uri="{FF2B5EF4-FFF2-40B4-BE49-F238E27FC236}">
                  <a16:creationId xmlns:a16="http://schemas.microsoft.com/office/drawing/2014/main" id="{5D0AA40F-BF39-46B9-959A-4A948651793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94" t="19123" r="10249" b="21919"/>
            <a:stretch/>
          </p:blipFill>
          <p:spPr bwMode="auto">
            <a:xfrm>
              <a:off x="3140245" y="2546690"/>
              <a:ext cx="652322" cy="478610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43053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20711</TotalTime>
  <Words>1513</Words>
  <Application>Microsoft Office PowerPoint</Application>
  <PresentationFormat>Widescreen</PresentationFormat>
  <Paragraphs>626</Paragraphs>
  <Slides>54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3" baseType="lpstr">
      <vt:lpstr>Arial</vt:lpstr>
      <vt:lpstr>ArialMT</vt:lpstr>
      <vt:lpstr>Calibri</vt:lpstr>
      <vt:lpstr>Calibri Light</vt:lpstr>
      <vt:lpstr>Calibri-Bold</vt:lpstr>
      <vt:lpstr>Calibri-BoldItalic</vt:lpstr>
      <vt:lpstr>OptimaLTStd-Bold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Azure DashBoard Snapshots</vt:lpstr>
      <vt:lpstr>Service 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Rajesh</dc:creator>
  <cp:lastModifiedBy>Rajesh</cp:lastModifiedBy>
  <cp:revision>33</cp:revision>
  <dcterms:created xsi:type="dcterms:W3CDTF">2021-07-20T21:29:02Z</dcterms:created>
  <dcterms:modified xsi:type="dcterms:W3CDTF">2021-08-17T09:59:47Z</dcterms:modified>
</cp:coreProperties>
</file>