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801" r:id="rId3"/>
    <p:sldId id="802" r:id="rId4"/>
    <p:sldId id="288" r:id="rId5"/>
    <p:sldId id="289" r:id="rId6"/>
    <p:sldId id="285" r:id="rId7"/>
    <p:sldId id="286" r:id="rId8"/>
    <p:sldId id="287" r:id="rId9"/>
    <p:sldId id="284" r:id="rId10"/>
    <p:sldId id="265" r:id="rId11"/>
    <p:sldId id="257" r:id="rId12"/>
    <p:sldId id="258" r:id="rId13"/>
    <p:sldId id="259" r:id="rId14"/>
    <p:sldId id="260" r:id="rId15"/>
    <p:sldId id="261" r:id="rId16"/>
    <p:sldId id="263" r:id="rId17"/>
    <p:sldId id="264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8" r:id="rId30"/>
    <p:sldId id="279" r:id="rId31"/>
    <p:sldId id="280" r:id="rId32"/>
    <p:sldId id="281" r:id="rId33"/>
    <p:sldId id="277" r:id="rId34"/>
    <p:sldId id="282" r:id="rId35"/>
    <p:sldId id="283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803" r:id="rId46"/>
    <p:sldId id="804" r:id="rId47"/>
    <p:sldId id="805" r:id="rId48"/>
    <p:sldId id="806" r:id="rId49"/>
    <p:sldId id="807" r:id="rId50"/>
    <p:sldId id="808" r:id="rId51"/>
    <p:sldId id="809" r:id="rId52"/>
    <p:sldId id="810" r:id="rId53"/>
    <p:sldId id="846" r:id="rId54"/>
    <p:sldId id="84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DE006-3A52-4610-B4D7-F66F7DEF4C92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FCE031C-D295-4C41-970F-815335F1961A}">
      <dgm:prSet phldrT="[Text]" phldr="0" custT="1"/>
      <dgm:spPr/>
      <dgm:t>
        <a:bodyPr/>
        <a:lstStyle/>
        <a:p>
          <a:r>
            <a:rPr lang="en-IN" sz="2400" dirty="0"/>
            <a:t>Decomposition Pattern</a:t>
          </a:r>
        </a:p>
      </dgm:t>
    </dgm:pt>
    <dgm:pt modelId="{1E7EE45B-2BFB-4D32-AF46-303CBDAF5152}" type="parTrans" cxnId="{572A67B7-54A5-42E3-9520-023994CFCBCE}">
      <dgm:prSet/>
      <dgm:spPr/>
      <dgm:t>
        <a:bodyPr/>
        <a:lstStyle/>
        <a:p>
          <a:endParaRPr lang="en-IN"/>
        </a:p>
      </dgm:t>
    </dgm:pt>
    <dgm:pt modelId="{39532746-6AEC-4472-A763-B058BEE51014}" type="sibTrans" cxnId="{572A67B7-54A5-42E3-9520-023994CFCBCE}">
      <dgm:prSet/>
      <dgm:spPr/>
      <dgm:t>
        <a:bodyPr/>
        <a:lstStyle/>
        <a:p>
          <a:endParaRPr lang="en-IN"/>
        </a:p>
      </dgm:t>
    </dgm:pt>
    <dgm:pt modelId="{7203C34D-3D88-4F82-AD86-416C165769D6}">
      <dgm:prSet phldrT="[Text]" phldr="0" custT="1"/>
      <dgm:spPr/>
      <dgm:t>
        <a:bodyPr/>
        <a:lstStyle/>
        <a:p>
          <a:r>
            <a:rPr lang="en-IN" sz="1400" dirty="0"/>
            <a:t>Decomposed by functional capabilities</a:t>
          </a:r>
        </a:p>
      </dgm:t>
    </dgm:pt>
    <dgm:pt modelId="{4801DE28-FF68-4A2D-AECF-9EADF6A16FE0}" type="parTrans" cxnId="{DA461366-EE01-4D2E-9FD6-CBDACB030B14}">
      <dgm:prSet/>
      <dgm:spPr/>
      <dgm:t>
        <a:bodyPr/>
        <a:lstStyle/>
        <a:p>
          <a:endParaRPr lang="en-IN"/>
        </a:p>
      </dgm:t>
    </dgm:pt>
    <dgm:pt modelId="{38970274-3D4C-46BF-8945-3E28449BA60B}" type="sibTrans" cxnId="{DA461366-EE01-4D2E-9FD6-CBDACB030B14}">
      <dgm:prSet/>
      <dgm:spPr/>
      <dgm:t>
        <a:bodyPr/>
        <a:lstStyle/>
        <a:p>
          <a:endParaRPr lang="en-IN"/>
        </a:p>
      </dgm:t>
    </dgm:pt>
    <dgm:pt modelId="{87A0DFD7-B346-4930-9B4B-7CF1F226A31A}">
      <dgm:prSet phldrT="[Text]" phldr="0"/>
      <dgm:spPr/>
      <dgm:t>
        <a:bodyPr/>
        <a:lstStyle/>
        <a:p>
          <a:r>
            <a:rPr lang="en-IN" b="1" dirty="0"/>
            <a:t>Context</a:t>
          </a:r>
        </a:p>
        <a:p>
          <a:r>
            <a:rPr lang="en-IN" dirty="0"/>
            <a:t> While Designing new automatic services for new application</a:t>
          </a:r>
        </a:p>
      </dgm:t>
    </dgm:pt>
    <dgm:pt modelId="{1C6E062F-CEFE-4B8E-890A-466ECCE095A9}" type="parTrans" cxnId="{471C0295-09A9-4197-BDF8-FD9235BC1E77}">
      <dgm:prSet/>
      <dgm:spPr/>
      <dgm:t>
        <a:bodyPr/>
        <a:lstStyle/>
        <a:p>
          <a:endParaRPr lang="en-IN"/>
        </a:p>
      </dgm:t>
    </dgm:pt>
    <dgm:pt modelId="{F200F105-F047-41FB-BDF4-3A7D3C32F9C6}" type="sibTrans" cxnId="{471C0295-09A9-4197-BDF8-FD9235BC1E77}">
      <dgm:prSet/>
      <dgm:spPr/>
      <dgm:t>
        <a:bodyPr/>
        <a:lstStyle/>
        <a:p>
          <a:endParaRPr lang="en-IN"/>
        </a:p>
      </dgm:t>
    </dgm:pt>
    <dgm:pt modelId="{8DEF2D51-EA23-4B95-ACB3-0D02A7BDC998}">
      <dgm:prSet phldrT="[Text]" phldr="0" custT="1"/>
      <dgm:spPr/>
      <dgm:t>
        <a:bodyPr/>
        <a:lstStyle/>
        <a:p>
          <a:r>
            <a:rPr lang="en-IN" sz="1400" dirty="0"/>
            <a:t>Decomposed by Domain (Domain Driven Design)</a:t>
          </a:r>
        </a:p>
      </dgm:t>
    </dgm:pt>
    <dgm:pt modelId="{D11E66CD-D78D-4FE5-9A7C-11533130704B}" type="parTrans" cxnId="{A1CFD6BB-5D0E-4E27-A299-3C45EDD76603}">
      <dgm:prSet/>
      <dgm:spPr/>
      <dgm:t>
        <a:bodyPr/>
        <a:lstStyle/>
        <a:p>
          <a:endParaRPr lang="en-IN"/>
        </a:p>
      </dgm:t>
    </dgm:pt>
    <dgm:pt modelId="{2451B14B-DD6A-4AA8-87EC-B4D845F0224E}" type="sibTrans" cxnId="{A1CFD6BB-5D0E-4E27-A299-3C45EDD76603}">
      <dgm:prSet/>
      <dgm:spPr/>
      <dgm:t>
        <a:bodyPr/>
        <a:lstStyle/>
        <a:p>
          <a:endParaRPr lang="en-IN"/>
        </a:p>
      </dgm:t>
    </dgm:pt>
    <dgm:pt modelId="{DBFCF579-4300-4792-A8A0-9EC377E4030C}">
      <dgm:prSet phldrT="[Text]" phldr="0" custT="1"/>
      <dgm:spPr/>
      <dgm:t>
        <a:bodyPr/>
        <a:lstStyle/>
        <a:p>
          <a:r>
            <a:rPr lang="en-IN" sz="1400" dirty="0"/>
            <a:t>Strangler Pattern</a:t>
          </a:r>
        </a:p>
      </dgm:t>
    </dgm:pt>
    <dgm:pt modelId="{670F10EB-3870-4537-A958-861E09FAE507}" type="parTrans" cxnId="{F5E56D7E-AF3D-45A2-BCCA-4041EE235D16}">
      <dgm:prSet/>
      <dgm:spPr/>
      <dgm:t>
        <a:bodyPr/>
        <a:lstStyle/>
        <a:p>
          <a:endParaRPr lang="en-IN"/>
        </a:p>
      </dgm:t>
    </dgm:pt>
    <dgm:pt modelId="{F644922D-8B6D-466A-811A-78C7956429E7}" type="sibTrans" cxnId="{F5E56D7E-AF3D-45A2-BCCA-4041EE235D16}">
      <dgm:prSet/>
      <dgm:spPr/>
      <dgm:t>
        <a:bodyPr/>
        <a:lstStyle/>
        <a:p>
          <a:endParaRPr lang="en-IN"/>
        </a:p>
      </dgm:t>
    </dgm:pt>
    <dgm:pt modelId="{FD35076C-F6CB-4B40-B109-0CFDB4B2DF57}">
      <dgm:prSet phldrT="[Text]" phldr="0"/>
      <dgm:spPr/>
      <dgm:t>
        <a:bodyPr/>
        <a:lstStyle/>
        <a:p>
          <a:r>
            <a:rPr lang="en-IN" b="1" dirty="0"/>
            <a:t>Context</a:t>
          </a:r>
        </a:p>
        <a:p>
          <a:r>
            <a:rPr lang="en-IN" dirty="0"/>
            <a:t>While refactoring large , legacy application</a:t>
          </a:r>
        </a:p>
      </dgm:t>
    </dgm:pt>
    <dgm:pt modelId="{71936896-CC4E-4D5D-9173-44A595989CD9}" type="parTrans" cxnId="{099E4C09-C530-459E-B6C2-6EF60286AF6C}">
      <dgm:prSet/>
      <dgm:spPr/>
      <dgm:t>
        <a:bodyPr/>
        <a:lstStyle/>
        <a:p>
          <a:endParaRPr lang="en-IN"/>
        </a:p>
      </dgm:t>
    </dgm:pt>
    <dgm:pt modelId="{4F39BE7D-FA6E-48BD-BE7E-BC444F64CE06}" type="sibTrans" cxnId="{099E4C09-C530-459E-B6C2-6EF60286AF6C}">
      <dgm:prSet/>
      <dgm:spPr/>
    </dgm:pt>
    <dgm:pt modelId="{429C30DD-C112-4769-8758-2DD2536C7AE2}">
      <dgm:prSet phldrT="[Text]" phldr="0"/>
      <dgm:spPr/>
      <dgm:t>
        <a:bodyPr/>
        <a:lstStyle/>
        <a:p>
          <a:r>
            <a:rPr lang="en-IN" b="1" dirty="0"/>
            <a:t>Context</a:t>
          </a:r>
        </a:p>
        <a:p>
          <a:r>
            <a:rPr lang="en-IN" dirty="0"/>
            <a:t> While Designing common functional services that are used across a sub domain.</a:t>
          </a:r>
        </a:p>
      </dgm:t>
    </dgm:pt>
    <dgm:pt modelId="{0D525BDB-28E8-466E-8B7C-0AE376F8B998}" type="parTrans" cxnId="{A0A4C820-49A5-41C8-98B3-C354607B1FDB}">
      <dgm:prSet/>
      <dgm:spPr/>
      <dgm:t>
        <a:bodyPr/>
        <a:lstStyle/>
        <a:p>
          <a:endParaRPr lang="en-IN"/>
        </a:p>
      </dgm:t>
    </dgm:pt>
    <dgm:pt modelId="{6A6FFF95-579F-42EF-AF48-0DCAC0C7FDBF}" type="sibTrans" cxnId="{A0A4C820-49A5-41C8-98B3-C354607B1FDB}">
      <dgm:prSet/>
      <dgm:spPr/>
      <dgm:t>
        <a:bodyPr/>
        <a:lstStyle/>
        <a:p>
          <a:endParaRPr lang="en-IN"/>
        </a:p>
      </dgm:t>
    </dgm:pt>
    <dgm:pt modelId="{8A42C220-8956-4E23-AE62-11C76714768D}" type="pres">
      <dgm:prSet presAssocID="{2B1DE006-3A52-4610-B4D7-F66F7DEF4C9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C875A1-8F65-400D-B984-B78D27E0A7BC}" type="pres">
      <dgm:prSet presAssocID="{CFCE031C-D295-4C41-970F-815335F1961A}" presName="vertOne" presStyleCnt="0"/>
      <dgm:spPr/>
    </dgm:pt>
    <dgm:pt modelId="{33AD7CEA-191A-4507-9B9E-3394A2E29BC7}" type="pres">
      <dgm:prSet presAssocID="{CFCE031C-D295-4C41-970F-815335F1961A}" presName="txOne" presStyleLbl="node0" presStyleIdx="0" presStyleCnt="1">
        <dgm:presLayoutVars>
          <dgm:chPref val="3"/>
        </dgm:presLayoutVars>
      </dgm:prSet>
      <dgm:spPr/>
    </dgm:pt>
    <dgm:pt modelId="{62C5BF4F-BD68-4AF0-BE31-3476862765E4}" type="pres">
      <dgm:prSet presAssocID="{CFCE031C-D295-4C41-970F-815335F1961A}" presName="parTransOne" presStyleCnt="0"/>
      <dgm:spPr/>
    </dgm:pt>
    <dgm:pt modelId="{0D1D5126-12B9-4E35-9B38-96117F534D52}" type="pres">
      <dgm:prSet presAssocID="{CFCE031C-D295-4C41-970F-815335F1961A}" presName="horzOne" presStyleCnt="0"/>
      <dgm:spPr/>
    </dgm:pt>
    <dgm:pt modelId="{B6AD704D-8E46-4AF8-9396-7D0E0DD52AD7}" type="pres">
      <dgm:prSet presAssocID="{7203C34D-3D88-4F82-AD86-416C165769D6}" presName="vertTwo" presStyleCnt="0"/>
      <dgm:spPr/>
    </dgm:pt>
    <dgm:pt modelId="{415A7E3D-C764-4D59-8B8E-8E274EA87E70}" type="pres">
      <dgm:prSet presAssocID="{7203C34D-3D88-4F82-AD86-416C165769D6}" presName="txTwo" presStyleLbl="node2" presStyleIdx="0" presStyleCnt="3">
        <dgm:presLayoutVars>
          <dgm:chPref val="3"/>
        </dgm:presLayoutVars>
      </dgm:prSet>
      <dgm:spPr/>
    </dgm:pt>
    <dgm:pt modelId="{CBE8D7BF-FB2C-4C98-B744-CBC39AAFE215}" type="pres">
      <dgm:prSet presAssocID="{7203C34D-3D88-4F82-AD86-416C165769D6}" presName="parTransTwo" presStyleCnt="0"/>
      <dgm:spPr/>
    </dgm:pt>
    <dgm:pt modelId="{ADF9D9AC-0877-4D0C-8074-79F0437BB5EB}" type="pres">
      <dgm:prSet presAssocID="{7203C34D-3D88-4F82-AD86-416C165769D6}" presName="horzTwo" presStyleCnt="0"/>
      <dgm:spPr/>
    </dgm:pt>
    <dgm:pt modelId="{A8F6D330-8AD8-4B40-8801-13AAA5D94869}" type="pres">
      <dgm:prSet presAssocID="{87A0DFD7-B346-4930-9B4B-7CF1F226A31A}" presName="vertThree" presStyleCnt="0"/>
      <dgm:spPr/>
    </dgm:pt>
    <dgm:pt modelId="{3FE67048-9BCF-4060-86ED-8136E3EA1912}" type="pres">
      <dgm:prSet presAssocID="{87A0DFD7-B346-4930-9B4B-7CF1F226A31A}" presName="txThree" presStyleLbl="node3" presStyleIdx="0" presStyleCnt="3" custLinFactNeighborX="525" custLinFactNeighborY="2395">
        <dgm:presLayoutVars>
          <dgm:chPref val="3"/>
        </dgm:presLayoutVars>
      </dgm:prSet>
      <dgm:spPr/>
    </dgm:pt>
    <dgm:pt modelId="{550B1F50-E5A9-4B8B-B92C-FDF12207368A}" type="pres">
      <dgm:prSet presAssocID="{87A0DFD7-B346-4930-9B4B-7CF1F226A31A}" presName="horzThree" presStyleCnt="0"/>
      <dgm:spPr/>
    </dgm:pt>
    <dgm:pt modelId="{6CCF3B21-B1B2-4849-9307-C6A94F1A19E3}" type="pres">
      <dgm:prSet presAssocID="{38970274-3D4C-46BF-8945-3E28449BA60B}" presName="sibSpaceTwo" presStyleCnt="0"/>
      <dgm:spPr/>
    </dgm:pt>
    <dgm:pt modelId="{163A265B-0AC0-48DE-9767-7FE2C722E53F}" type="pres">
      <dgm:prSet presAssocID="{8DEF2D51-EA23-4B95-ACB3-0D02A7BDC998}" presName="vertTwo" presStyleCnt="0"/>
      <dgm:spPr/>
    </dgm:pt>
    <dgm:pt modelId="{15518669-0342-49E9-B7F0-2FC074B50057}" type="pres">
      <dgm:prSet presAssocID="{8DEF2D51-EA23-4B95-ACB3-0D02A7BDC998}" presName="txTwo" presStyleLbl="node2" presStyleIdx="1" presStyleCnt="3">
        <dgm:presLayoutVars>
          <dgm:chPref val="3"/>
        </dgm:presLayoutVars>
      </dgm:prSet>
      <dgm:spPr/>
    </dgm:pt>
    <dgm:pt modelId="{588B5D82-F4CF-42B9-9B51-E86DF75234B8}" type="pres">
      <dgm:prSet presAssocID="{8DEF2D51-EA23-4B95-ACB3-0D02A7BDC998}" presName="parTransTwo" presStyleCnt="0"/>
      <dgm:spPr/>
    </dgm:pt>
    <dgm:pt modelId="{FB08C152-D589-4BD6-B7E7-074D970923C6}" type="pres">
      <dgm:prSet presAssocID="{8DEF2D51-EA23-4B95-ACB3-0D02A7BDC998}" presName="horzTwo" presStyleCnt="0"/>
      <dgm:spPr/>
    </dgm:pt>
    <dgm:pt modelId="{8094C092-8EE3-47E1-951E-144CEB71E664}" type="pres">
      <dgm:prSet presAssocID="{429C30DD-C112-4769-8758-2DD2536C7AE2}" presName="vertThree" presStyleCnt="0"/>
      <dgm:spPr/>
    </dgm:pt>
    <dgm:pt modelId="{B7C05677-0D23-4C78-9081-B360F298CF96}" type="pres">
      <dgm:prSet presAssocID="{429C30DD-C112-4769-8758-2DD2536C7AE2}" presName="txThree" presStyleLbl="node3" presStyleIdx="1" presStyleCnt="3" custLinFactNeighborX="525" custLinFactNeighborY="2395">
        <dgm:presLayoutVars>
          <dgm:chPref val="3"/>
        </dgm:presLayoutVars>
      </dgm:prSet>
      <dgm:spPr/>
    </dgm:pt>
    <dgm:pt modelId="{30A10BD2-EC39-4AB4-B9C6-7D825BA8E446}" type="pres">
      <dgm:prSet presAssocID="{429C30DD-C112-4769-8758-2DD2536C7AE2}" presName="horzThree" presStyleCnt="0"/>
      <dgm:spPr/>
    </dgm:pt>
    <dgm:pt modelId="{C2E1FF18-32BE-4551-887C-8DBC0B7E218D}" type="pres">
      <dgm:prSet presAssocID="{2451B14B-DD6A-4AA8-87EC-B4D845F0224E}" presName="sibSpaceTwo" presStyleCnt="0"/>
      <dgm:spPr/>
    </dgm:pt>
    <dgm:pt modelId="{E0CCF399-D2A2-4FD1-97D2-2FF584CE8866}" type="pres">
      <dgm:prSet presAssocID="{DBFCF579-4300-4792-A8A0-9EC377E4030C}" presName="vertTwo" presStyleCnt="0"/>
      <dgm:spPr/>
    </dgm:pt>
    <dgm:pt modelId="{24D9A839-BB58-4746-A49B-0CA9D1E40114}" type="pres">
      <dgm:prSet presAssocID="{DBFCF579-4300-4792-A8A0-9EC377E4030C}" presName="txTwo" presStyleLbl="node2" presStyleIdx="2" presStyleCnt="3">
        <dgm:presLayoutVars>
          <dgm:chPref val="3"/>
        </dgm:presLayoutVars>
      </dgm:prSet>
      <dgm:spPr/>
    </dgm:pt>
    <dgm:pt modelId="{BCAFDA15-8B08-4AC8-9468-C6A7FCE6DE0A}" type="pres">
      <dgm:prSet presAssocID="{DBFCF579-4300-4792-A8A0-9EC377E4030C}" presName="parTransTwo" presStyleCnt="0"/>
      <dgm:spPr/>
    </dgm:pt>
    <dgm:pt modelId="{D179E964-7AB2-4C50-89F7-808455E694EF}" type="pres">
      <dgm:prSet presAssocID="{DBFCF579-4300-4792-A8A0-9EC377E4030C}" presName="horzTwo" presStyleCnt="0"/>
      <dgm:spPr/>
    </dgm:pt>
    <dgm:pt modelId="{066B5B66-2F76-48AA-A8CB-598C5BC43B7F}" type="pres">
      <dgm:prSet presAssocID="{FD35076C-F6CB-4B40-B109-0CFDB4B2DF57}" presName="vertThree" presStyleCnt="0"/>
      <dgm:spPr/>
    </dgm:pt>
    <dgm:pt modelId="{5E7B62AC-063F-4721-8203-70BDC6F3A416}" type="pres">
      <dgm:prSet presAssocID="{FD35076C-F6CB-4B40-B109-0CFDB4B2DF57}" presName="txThree" presStyleLbl="node3" presStyleIdx="2" presStyleCnt="3" custLinFactNeighborX="525" custLinFactNeighborY="2395">
        <dgm:presLayoutVars>
          <dgm:chPref val="3"/>
        </dgm:presLayoutVars>
      </dgm:prSet>
      <dgm:spPr/>
    </dgm:pt>
    <dgm:pt modelId="{A6F3F199-A650-4569-87C6-98F7E69492DE}" type="pres">
      <dgm:prSet presAssocID="{FD35076C-F6CB-4B40-B109-0CFDB4B2DF57}" presName="horzThree" presStyleCnt="0"/>
      <dgm:spPr/>
    </dgm:pt>
  </dgm:ptLst>
  <dgm:cxnLst>
    <dgm:cxn modelId="{099E4C09-C530-459E-B6C2-6EF60286AF6C}" srcId="{DBFCF579-4300-4792-A8A0-9EC377E4030C}" destId="{FD35076C-F6CB-4B40-B109-0CFDB4B2DF57}" srcOrd="0" destOrd="0" parTransId="{71936896-CC4E-4D5D-9173-44A595989CD9}" sibTransId="{4F39BE7D-FA6E-48BD-BE7E-BC444F64CE06}"/>
    <dgm:cxn modelId="{A0A4C820-49A5-41C8-98B3-C354607B1FDB}" srcId="{8DEF2D51-EA23-4B95-ACB3-0D02A7BDC998}" destId="{429C30DD-C112-4769-8758-2DD2536C7AE2}" srcOrd="0" destOrd="0" parTransId="{0D525BDB-28E8-466E-8B7C-0AE376F8B998}" sibTransId="{6A6FFF95-579F-42EF-AF48-0DCAC0C7FDBF}"/>
    <dgm:cxn modelId="{51203B2D-932D-4154-9812-1CE3CCB0FB01}" type="presOf" srcId="{87A0DFD7-B346-4930-9B4B-7CF1F226A31A}" destId="{3FE67048-9BCF-4060-86ED-8136E3EA1912}" srcOrd="0" destOrd="0" presId="urn:microsoft.com/office/officeart/2005/8/layout/hierarchy4"/>
    <dgm:cxn modelId="{D44BBF3B-40B1-4845-A57F-A1BCE7A4CDAA}" type="presOf" srcId="{DBFCF579-4300-4792-A8A0-9EC377E4030C}" destId="{24D9A839-BB58-4746-A49B-0CA9D1E40114}" srcOrd="0" destOrd="0" presId="urn:microsoft.com/office/officeart/2005/8/layout/hierarchy4"/>
    <dgm:cxn modelId="{DA461366-EE01-4D2E-9FD6-CBDACB030B14}" srcId="{CFCE031C-D295-4C41-970F-815335F1961A}" destId="{7203C34D-3D88-4F82-AD86-416C165769D6}" srcOrd="0" destOrd="0" parTransId="{4801DE28-FF68-4A2D-AECF-9EADF6A16FE0}" sibTransId="{38970274-3D4C-46BF-8945-3E28449BA60B}"/>
    <dgm:cxn modelId="{86E9104B-BC3B-4280-AE98-0DAD43A07A6C}" type="presOf" srcId="{FD35076C-F6CB-4B40-B109-0CFDB4B2DF57}" destId="{5E7B62AC-063F-4721-8203-70BDC6F3A416}" srcOrd="0" destOrd="0" presId="urn:microsoft.com/office/officeart/2005/8/layout/hierarchy4"/>
    <dgm:cxn modelId="{D0AF0C54-FDF2-492C-A62D-0DD6FB2DE7FA}" type="presOf" srcId="{7203C34D-3D88-4F82-AD86-416C165769D6}" destId="{415A7E3D-C764-4D59-8B8E-8E274EA87E70}" srcOrd="0" destOrd="0" presId="urn:microsoft.com/office/officeart/2005/8/layout/hierarchy4"/>
    <dgm:cxn modelId="{F5E56D7E-AF3D-45A2-BCCA-4041EE235D16}" srcId="{CFCE031C-D295-4C41-970F-815335F1961A}" destId="{DBFCF579-4300-4792-A8A0-9EC377E4030C}" srcOrd="2" destOrd="0" parTransId="{670F10EB-3870-4537-A958-861E09FAE507}" sibTransId="{F644922D-8B6D-466A-811A-78C7956429E7}"/>
    <dgm:cxn modelId="{471C0295-09A9-4197-BDF8-FD9235BC1E77}" srcId="{7203C34D-3D88-4F82-AD86-416C165769D6}" destId="{87A0DFD7-B346-4930-9B4B-7CF1F226A31A}" srcOrd="0" destOrd="0" parTransId="{1C6E062F-CEFE-4B8E-890A-466ECCE095A9}" sibTransId="{F200F105-F047-41FB-BDF4-3A7D3C32F9C6}"/>
    <dgm:cxn modelId="{058E939F-9F51-4258-B723-12D949AEAB93}" type="presOf" srcId="{429C30DD-C112-4769-8758-2DD2536C7AE2}" destId="{B7C05677-0D23-4C78-9081-B360F298CF96}" srcOrd="0" destOrd="0" presId="urn:microsoft.com/office/officeart/2005/8/layout/hierarchy4"/>
    <dgm:cxn modelId="{B697FBA7-E6DC-4B2E-BBA2-167F7EE5E695}" type="presOf" srcId="{8DEF2D51-EA23-4B95-ACB3-0D02A7BDC998}" destId="{15518669-0342-49E9-B7F0-2FC074B50057}" srcOrd="0" destOrd="0" presId="urn:microsoft.com/office/officeart/2005/8/layout/hierarchy4"/>
    <dgm:cxn modelId="{B859DCA9-450E-477F-8667-A6382EFEA996}" type="presOf" srcId="{2B1DE006-3A52-4610-B4D7-F66F7DEF4C92}" destId="{8A42C220-8956-4E23-AE62-11C76714768D}" srcOrd="0" destOrd="0" presId="urn:microsoft.com/office/officeart/2005/8/layout/hierarchy4"/>
    <dgm:cxn modelId="{572A67B7-54A5-42E3-9520-023994CFCBCE}" srcId="{2B1DE006-3A52-4610-B4D7-F66F7DEF4C92}" destId="{CFCE031C-D295-4C41-970F-815335F1961A}" srcOrd="0" destOrd="0" parTransId="{1E7EE45B-2BFB-4D32-AF46-303CBDAF5152}" sibTransId="{39532746-6AEC-4472-A763-B058BEE51014}"/>
    <dgm:cxn modelId="{7FD55ABB-11DD-47A8-A5BF-F0F8E1C6802A}" type="presOf" srcId="{CFCE031C-D295-4C41-970F-815335F1961A}" destId="{33AD7CEA-191A-4507-9B9E-3394A2E29BC7}" srcOrd="0" destOrd="0" presId="urn:microsoft.com/office/officeart/2005/8/layout/hierarchy4"/>
    <dgm:cxn modelId="{A1CFD6BB-5D0E-4E27-A299-3C45EDD76603}" srcId="{CFCE031C-D295-4C41-970F-815335F1961A}" destId="{8DEF2D51-EA23-4B95-ACB3-0D02A7BDC998}" srcOrd="1" destOrd="0" parTransId="{D11E66CD-D78D-4FE5-9A7C-11533130704B}" sibTransId="{2451B14B-DD6A-4AA8-87EC-B4D845F0224E}"/>
    <dgm:cxn modelId="{41D24B0F-3F2B-428C-BDEE-15D40A8771C2}" type="presParOf" srcId="{8A42C220-8956-4E23-AE62-11C76714768D}" destId="{19C875A1-8F65-400D-B984-B78D27E0A7BC}" srcOrd="0" destOrd="0" presId="urn:microsoft.com/office/officeart/2005/8/layout/hierarchy4"/>
    <dgm:cxn modelId="{704ABE4F-BEA4-4F28-AD29-8B3F56CA35D3}" type="presParOf" srcId="{19C875A1-8F65-400D-B984-B78D27E0A7BC}" destId="{33AD7CEA-191A-4507-9B9E-3394A2E29BC7}" srcOrd="0" destOrd="0" presId="urn:microsoft.com/office/officeart/2005/8/layout/hierarchy4"/>
    <dgm:cxn modelId="{3CC020AB-6FD6-4548-A7A8-7E2674606932}" type="presParOf" srcId="{19C875A1-8F65-400D-B984-B78D27E0A7BC}" destId="{62C5BF4F-BD68-4AF0-BE31-3476862765E4}" srcOrd="1" destOrd="0" presId="urn:microsoft.com/office/officeart/2005/8/layout/hierarchy4"/>
    <dgm:cxn modelId="{2497E9D2-2F4C-4D6F-87B0-A481F527ECBE}" type="presParOf" srcId="{19C875A1-8F65-400D-B984-B78D27E0A7BC}" destId="{0D1D5126-12B9-4E35-9B38-96117F534D52}" srcOrd="2" destOrd="0" presId="urn:microsoft.com/office/officeart/2005/8/layout/hierarchy4"/>
    <dgm:cxn modelId="{5A78C0DA-64BD-4A71-9307-5E47F5ADAD5C}" type="presParOf" srcId="{0D1D5126-12B9-4E35-9B38-96117F534D52}" destId="{B6AD704D-8E46-4AF8-9396-7D0E0DD52AD7}" srcOrd="0" destOrd="0" presId="urn:microsoft.com/office/officeart/2005/8/layout/hierarchy4"/>
    <dgm:cxn modelId="{D5B784F7-8813-4A3D-BC2E-7E355870A8D4}" type="presParOf" srcId="{B6AD704D-8E46-4AF8-9396-7D0E0DD52AD7}" destId="{415A7E3D-C764-4D59-8B8E-8E274EA87E70}" srcOrd="0" destOrd="0" presId="urn:microsoft.com/office/officeart/2005/8/layout/hierarchy4"/>
    <dgm:cxn modelId="{69682645-4DC4-40EF-83BF-2E2A0DF5B97B}" type="presParOf" srcId="{B6AD704D-8E46-4AF8-9396-7D0E0DD52AD7}" destId="{CBE8D7BF-FB2C-4C98-B744-CBC39AAFE215}" srcOrd="1" destOrd="0" presId="urn:microsoft.com/office/officeart/2005/8/layout/hierarchy4"/>
    <dgm:cxn modelId="{70C89B6B-EFE7-46B8-8BE4-5CA40470EA2D}" type="presParOf" srcId="{B6AD704D-8E46-4AF8-9396-7D0E0DD52AD7}" destId="{ADF9D9AC-0877-4D0C-8074-79F0437BB5EB}" srcOrd="2" destOrd="0" presId="urn:microsoft.com/office/officeart/2005/8/layout/hierarchy4"/>
    <dgm:cxn modelId="{F4CBDA66-D169-4B51-B430-3F86F310A324}" type="presParOf" srcId="{ADF9D9AC-0877-4D0C-8074-79F0437BB5EB}" destId="{A8F6D330-8AD8-4B40-8801-13AAA5D94869}" srcOrd="0" destOrd="0" presId="urn:microsoft.com/office/officeart/2005/8/layout/hierarchy4"/>
    <dgm:cxn modelId="{FF4A63FB-0547-44CF-A649-A8EFC9B1541E}" type="presParOf" srcId="{A8F6D330-8AD8-4B40-8801-13AAA5D94869}" destId="{3FE67048-9BCF-4060-86ED-8136E3EA1912}" srcOrd="0" destOrd="0" presId="urn:microsoft.com/office/officeart/2005/8/layout/hierarchy4"/>
    <dgm:cxn modelId="{1676365B-72C1-40AC-A9E3-73EEE0F83869}" type="presParOf" srcId="{A8F6D330-8AD8-4B40-8801-13AAA5D94869}" destId="{550B1F50-E5A9-4B8B-B92C-FDF12207368A}" srcOrd="1" destOrd="0" presId="urn:microsoft.com/office/officeart/2005/8/layout/hierarchy4"/>
    <dgm:cxn modelId="{B4D8C122-3845-4D51-B799-0A7D98A87103}" type="presParOf" srcId="{0D1D5126-12B9-4E35-9B38-96117F534D52}" destId="{6CCF3B21-B1B2-4849-9307-C6A94F1A19E3}" srcOrd="1" destOrd="0" presId="urn:microsoft.com/office/officeart/2005/8/layout/hierarchy4"/>
    <dgm:cxn modelId="{37E8ED28-5C26-4982-87EA-38DF8822DA66}" type="presParOf" srcId="{0D1D5126-12B9-4E35-9B38-96117F534D52}" destId="{163A265B-0AC0-48DE-9767-7FE2C722E53F}" srcOrd="2" destOrd="0" presId="urn:microsoft.com/office/officeart/2005/8/layout/hierarchy4"/>
    <dgm:cxn modelId="{0F8962B9-9829-4138-ABEB-E57DDA05B2D3}" type="presParOf" srcId="{163A265B-0AC0-48DE-9767-7FE2C722E53F}" destId="{15518669-0342-49E9-B7F0-2FC074B50057}" srcOrd="0" destOrd="0" presId="urn:microsoft.com/office/officeart/2005/8/layout/hierarchy4"/>
    <dgm:cxn modelId="{B4D651C2-86AB-40DF-8BB6-405B52125696}" type="presParOf" srcId="{163A265B-0AC0-48DE-9767-7FE2C722E53F}" destId="{588B5D82-F4CF-42B9-9B51-E86DF75234B8}" srcOrd="1" destOrd="0" presId="urn:microsoft.com/office/officeart/2005/8/layout/hierarchy4"/>
    <dgm:cxn modelId="{CBCAA98C-EE9B-4846-8378-055DD89E23C2}" type="presParOf" srcId="{163A265B-0AC0-48DE-9767-7FE2C722E53F}" destId="{FB08C152-D589-4BD6-B7E7-074D970923C6}" srcOrd="2" destOrd="0" presId="urn:microsoft.com/office/officeart/2005/8/layout/hierarchy4"/>
    <dgm:cxn modelId="{6AE2BE98-A307-4C6A-B972-AD69E0240DE6}" type="presParOf" srcId="{FB08C152-D589-4BD6-B7E7-074D970923C6}" destId="{8094C092-8EE3-47E1-951E-144CEB71E664}" srcOrd="0" destOrd="0" presId="urn:microsoft.com/office/officeart/2005/8/layout/hierarchy4"/>
    <dgm:cxn modelId="{A2D7945D-BEA6-457B-B1F8-998125573316}" type="presParOf" srcId="{8094C092-8EE3-47E1-951E-144CEB71E664}" destId="{B7C05677-0D23-4C78-9081-B360F298CF96}" srcOrd="0" destOrd="0" presId="urn:microsoft.com/office/officeart/2005/8/layout/hierarchy4"/>
    <dgm:cxn modelId="{2D6BA314-D3AA-4BDF-91A9-65A38E4BE4C0}" type="presParOf" srcId="{8094C092-8EE3-47E1-951E-144CEB71E664}" destId="{30A10BD2-EC39-4AB4-B9C6-7D825BA8E446}" srcOrd="1" destOrd="0" presId="urn:microsoft.com/office/officeart/2005/8/layout/hierarchy4"/>
    <dgm:cxn modelId="{20DAA32D-8677-4F8A-B316-633673CCDDBC}" type="presParOf" srcId="{0D1D5126-12B9-4E35-9B38-96117F534D52}" destId="{C2E1FF18-32BE-4551-887C-8DBC0B7E218D}" srcOrd="3" destOrd="0" presId="urn:microsoft.com/office/officeart/2005/8/layout/hierarchy4"/>
    <dgm:cxn modelId="{B276125C-703F-4B75-AB3E-05BEA0106332}" type="presParOf" srcId="{0D1D5126-12B9-4E35-9B38-96117F534D52}" destId="{E0CCF399-D2A2-4FD1-97D2-2FF584CE8866}" srcOrd="4" destOrd="0" presId="urn:microsoft.com/office/officeart/2005/8/layout/hierarchy4"/>
    <dgm:cxn modelId="{A9030599-6398-47CF-BA93-37EF43C9273C}" type="presParOf" srcId="{E0CCF399-D2A2-4FD1-97D2-2FF584CE8866}" destId="{24D9A839-BB58-4746-A49B-0CA9D1E40114}" srcOrd="0" destOrd="0" presId="urn:microsoft.com/office/officeart/2005/8/layout/hierarchy4"/>
    <dgm:cxn modelId="{0D6A0F12-B135-4EFC-B9F9-EAEB3E531EBF}" type="presParOf" srcId="{E0CCF399-D2A2-4FD1-97D2-2FF584CE8866}" destId="{BCAFDA15-8B08-4AC8-9468-C6A7FCE6DE0A}" srcOrd="1" destOrd="0" presId="urn:microsoft.com/office/officeart/2005/8/layout/hierarchy4"/>
    <dgm:cxn modelId="{18F77606-2C80-497A-B544-E9768EE437BF}" type="presParOf" srcId="{E0CCF399-D2A2-4FD1-97D2-2FF584CE8866}" destId="{D179E964-7AB2-4C50-89F7-808455E694EF}" srcOrd="2" destOrd="0" presId="urn:microsoft.com/office/officeart/2005/8/layout/hierarchy4"/>
    <dgm:cxn modelId="{90E02818-1BB8-446B-AEFA-F2D1FEEA1CCD}" type="presParOf" srcId="{D179E964-7AB2-4C50-89F7-808455E694EF}" destId="{066B5B66-2F76-48AA-A8CB-598C5BC43B7F}" srcOrd="0" destOrd="0" presId="urn:microsoft.com/office/officeart/2005/8/layout/hierarchy4"/>
    <dgm:cxn modelId="{668E407C-EB95-4540-BC67-C76E80AC0244}" type="presParOf" srcId="{066B5B66-2F76-48AA-A8CB-598C5BC43B7F}" destId="{5E7B62AC-063F-4721-8203-70BDC6F3A416}" srcOrd="0" destOrd="0" presId="urn:microsoft.com/office/officeart/2005/8/layout/hierarchy4"/>
    <dgm:cxn modelId="{A23FB31C-EB37-4049-AA54-B7C64C19D385}" type="presParOf" srcId="{066B5B66-2F76-48AA-A8CB-598C5BC43B7F}" destId="{A6F3F199-A650-4569-87C6-98F7E69492D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17E405-E19D-432F-B245-6CB77365A4D6}" type="doc">
      <dgm:prSet loTypeId="urn:microsoft.com/office/officeart/2005/8/layout/radial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FC022B2-37ED-4C27-8DBE-07499192CD07}">
      <dgm:prSet phldrT="[Text]" phldr="0" custT="1"/>
      <dgm:spPr/>
      <dgm:t>
        <a:bodyPr/>
        <a:lstStyle/>
        <a:p>
          <a:r>
            <a:rPr lang="en-IN" sz="1200" b="1" dirty="0"/>
            <a:t>Typical MSA Principles</a:t>
          </a:r>
        </a:p>
      </dgm:t>
    </dgm:pt>
    <dgm:pt modelId="{08CC2A61-1603-4891-BA94-6546B695F9AD}" type="parTrans" cxnId="{B8084CEA-A735-4C13-9190-AB7E6A798002}">
      <dgm:prSet/>
      <dgm:spPr/>
      <dgm:t>
        <a:bodyPr/>
        <a:lstStyle/>
        <a:p>
          <a:endParaRPr lang="en-IN"/>
        </a:p>
      </dgm:t>
    </dgm:pt>
    <dgm:pt modelId="{BB1CA429-D5FA-4AEA-8B12-E2C408470E1E}" type="sibTrans" cxnId="{B8084CEA-A735-4C13-9190-AB7E6A798002}">
      <dgm:prSet/>
      <dgm:spPr/>
      <dgm:t>
        <a:bodyPr/>
        <a:lstStyle/>
        <a:p>
          <a:endParaRPr lang="en-IN"/>
        </a:p>
      </dgm:t>
    </dgm:pt>
    <dgm:pt modelId="{04BC1EBD-FC35-4141-BEEE-114429F772B4}">
      <dgm:prSet phldrT="[Text]" phldr="0"/>
      <dgm:spPr/>
      <dgm:t>
        <a:bodyPr/>
        <a:lstStyle/>
        <a:p>
          <a:r>
            <a:rPr lang="en-IN" dirty="0"/>
            <a:t>Continuous  Delivery &amp; Deployment</a:t>
          </a:r>
        </a:p>
      </dgm:t>
    </dgm:pt>
    <dgm:pt modelId="{0D883844-0D34-4F76-8E16-250DAD2FB61A}" type="parTrans" cxnId="{CEC095CA-4A14-4346-B930-CC52441516A1}">
      <dgm:prSet/>
      <dgm:spPr/>
      <dgm:t>
        <a:bodyPr/>
        <a:lstStyle/>
        <a:p>
          <a:endParaRPr lang="en-IN"/>
        </a:p>
      </dgm:t>
    </dgm:pt>
    <dgm:pt modelId="{5391A873-DA54-40ED-A3E3-6A83D7C6A78C}" type="sibTrans" cxnId="{CEC095CA-4A14-4346-B930-CC52441516A1}">
      <dgm:prSet/>
      <dgm:spPr/>
      <dgm:t>
        <a:bodyPr/>
        <a:lstStyle/>
        <a:p>
          <a:endParaRPr lang="en-IN"/>
        </a:p>
      </dgm:t>
    </dgm:pt>
    <dgm:pt modelId="{A16AF4ED-012E-49C9-A122-0192D7157E8E}">
      <dgm:prSet phldrT="[Text]" phldr="0"/>
      <dgm:spPr/>
      <dgm:t>
        <a:bodyPr/>
        <a:lstStyle/>
        <a:p>
          <a:r>
            <a:rPr lang="en-IN" dirty="0"/>
            <a:t>Scalability</a:t>
          </a:r>
        </a:p>
      </dgm:t>
    </dgm:pt>
    <dgm:pt modelId="{3E9ABB3C-CAE1-4739-A7DD-0CA557D3D241}" type="parTrans" cxnId="{42CBA325-242E-4D52-A6BD-81EA3F84762F}">
      <dgm:prSet/>
      <dgm:spPr/>
      <dgm:t>
        <a:bodyPr/>
        <a:lstStyle/>
        <a:p>
          <a:endParaRPr lang="en-IN"/>
        </a:p>
      </dgm:t>
    </dgm:pt>
    <dgm:pt modelId="{4E03D3A6-CD65-49A9-B6AB-BCAC54D63E13}" type="sibTrans" cxnId="{42CBA325-242E-4D52-A6BD-81EA3F84762F}">
      <dgm:prSet/>
      <dgm:spPr/>
      <dgm:t>
        <a:bodyPr/>
        <a:lstStyle/>
        <a:p>
          <a:endParaRPr lang="en-IN"/>
        </a:p>
      </dgm:t>
    </dgm:pt>
    <dgm:pt modelId="{881147B1-E69C-49C9-ACB5-B33CC94FAA55}">
      <dgm:prSet phldrT="[Text]" phldr="0"/>
      <dgm:spPr/>
      <dgm:t>
        <a:bodyPr/>
        <a:lstStyle/>
        <a:p>
          <a:r>
            <a:rPr lang="en-IN" dirty="0"/>
            <a:t>Availability</a:t>
          </a:r>
        </a:p>
      </dgm:t>
    </dgm:pt>
    <dgm:pt modelId="{0B0A8682-584D-4101-9401-82D25925F768}" type="parTrans" cxnId="{495958D7-7CEA-4593-AD9C-0CC52CCC574E}">
      <dgm:prSet/>
      <dgm:spPr/>
      <dgm:t>
        <a:bodyPr/>
        <a:lstStyle/>
        <a:p>
          <a:endParaRPr lang="en-IN"/>
        </a:p>
      </dgm:t>
    </dgm:pt>
    <dgm:pt modelId="{95D32542-BB9B-4DCD-851D-981C4C10D1DD}" type="sibTrans" cxnId="{495958D7-7CEA-4593-AD9C-0CC52CCC574E}">
      <dgm:prSet/>
      <dgm:spPr/>
      <dgm:t>
        <a:bodyPr/>
        <a:lstStyle/>
        <a:p>
          <a:endParaRPr lang="en-IN"/>
        </a:p>
      </dgm:t>
    </dgm:pt>
    <dgm:pt modelId="{DD680A98-BE62-42D1-B95F-176A1D9FAF00}">
      <dgm:prSet phldrT="[Text]" phldr="0"/>
      <dgm:spPr/>
      <dgm:t>
        <a:bodyPr/>
        <a:lstStyle/>
        <a:p>
          <a:r>
            <a:rPr lang="en-IN" dirty="0"/>
            <a:t>Resiliency</a:t>
          </a:r>
        </a:p>
      </dgm:t>
    </dgm:pt>
    <dgm:pt modelId="{071F60DA-C393-4412-B78D-CCC41C7E2E91}" type="parTrans" cxnId="{07307BD0-A251-49DF-AFA4-0D7D49A9720C}">
      <dgm:prSet/>
      <dgm:spPr/>
      <dgm:t>
        <a:bodyPr/>
        <a:lstStyle/>
        <a:p>
          <a:endParaRPr lang="en-IN"/>
        </a:p>
      </dgm:t>
    </dgm:pt>
    <dgm:pt modelId="{E0C5761B-0C47-415B-8617-102305B94199}" type="sibTrans" cxnId="{07307BD0-A251-49DF-AFA4-0D7D49A9720C}">
      <dgm:prSet/>
      <dgm:spPr/>
      <dgm:t>
        <a:bodyPr/>
        <a:lstStyle/>
        <a:p>
          <a:endParaRPr lang="en-IN"/>
        </a:p>
      </dgm:t>
    </dgm:pt>
    <dgm:pt modelId="{A0A44F73-3FA8-433D-B3DB-C2FEDF85BA21}">
      <dgm:prSet phldrT="[Text]" phldr="0"/>
      <dgm:spPr/>
      <dgm:t>
        <a:bodyPr/>
        <a:lstStyle/>
        <a:p>
          <a:r>
            <a:rPr lang="en-IN" dirty="0"/>
            <a:t>Decentralised governance</a:t>
          </a:r>
        </a:p>
      </dgm:t>
    </dgm:pt>
    <dgm:pt modelId="{4F514E77-9C24-4135-8CE1-BB85A9FD9DFC}" type="parTrans" cxnId="{08826446-49AF-422A-8220-2DC4EE86CDDC}">
      <dgm:prSet/>
      <dgm:spPr/>
      <dgm:t>
        <a:bodyPr/>
        <a:lstStyle/>
        <a:p>
          <a:endParaRPr lang="en-IN"/>
        </a:p>
      </dgm:t>
    </dgm:pt>
    <dgm:pt modelId="{EBAAC3F0-D8A3-49F6-86BB-C228FD6D1220}" type="sibTrans" cxnId="{08826446-49AF-422A-8220-2DC4EE86CDDC}">
      <dgm:prSet/>
      <dgm:spPr/>
      <dgm:t>
        <a:bodyPr/>
        <a:lstStyle/>
        <a:p>
          <a:endParaRPr lang="en-IN"/>
        </a:p>
      </dgm:t>
    </dgm:pt>
    <dgm:pt modelId="{786D90B1-DAAC-44A3-A0C4-079167F8F872}">
      <dgm:prSet phldrT="[Text]" phldr="0"/>
      <dgm:spPr/>
      <dgm:t>
        <a:bodyPr/>
        <a:lstStyle/>
        <a:p>
          <a:r>
            <a:rPr lang="en-IN" dirty="0"/>
            <a:t>Failure Isolation</a:t>
          </a:r>
        </a:p>
      </dgm:t>
    </dgm:pt>
    <dgm:pt modelId="{AB87D290-862F-4725-B413-D0E13E4AA30A}" type="parTrans" cxnId="{85C25C16-E468-4DF9-AF36-33AD84B5E030}">
      <dgm:prSet/>
      <dgm:spPr/>
      <dgm:t>
        <a:bodyPr/>
        <a:lstStyle/>
        <a:p>
          <a:endParaRPr lang="en-IN"/>
        </a:p>
      </dgm:t>
    </dgm:pt>
    <dgm:pt modelId="{896A3B2E-1037-4319-8450-861769AA8395}" type="sibTrans" cxnId="{85C25C16-E468-4DF9-AF36-33AD84B5E030}">
      <dgm:prSet/>
      <dgm:spPr/>
      <dgm:t>
        <a:bodyPr/>
        <a:lstStyle/>
        <a:p>
          <a:endParaRPr lang="en-IN"/>
        </a:p>
      </dgm:t>
    </dgm:pt>
    <dgm:pt modelId="{BAF9DE81-12DB-448C-B590-0CA31B0C7EFB}">
      <dgm:prSet phldrT="[Text]" phldr="0"/>
      <dgm:spPr/>
      <dgm:t>
        <a:bodyPr/>
        <a:lstStyle/>
        <a:p>
          <a:r>
            <a:rPr lang="en-IN" dirty="0"/>
            <a:t>Auto-provisioning</a:t>
          </a:r>
        </a:p>
      </dgm:t>
    </dgm:pt>
    <dgm:pt modelId="{FCF31165-0B0C-45C8-AE08-B7C6CF35BAFE}" type="parTrans" cxnId="{8185B2CF-2F44-41AB-88D1-63530FF2F154}">
      <dgm:prSet/>
      <dgm:spPr/>
      <dgm:t>
        <a:bodyPr/>
        <a:lstStyle/>
        <a:p>
          <a:endParaRPr lang="en-IN"/>
        </a:p>
      </dgm:t>
    </dgm:pt>
    <dgm:pt modelId="{E211F6EF-5DFD-46E5-9D87-7E09D1967D58}" type="sibTrans" cxnId="{8185B2CF-2F44-41AB-88D1-63530FF2F154}">
      <dgm:prSet/>
      <dgm:spPr/>
      <dgm:t>
        <a:bodyPr/>
        <a:lstStyle/>
        <a:p>
          <a:endParaRPr lang="en-IN"/>
        </a:p>
      </dgm:t>
    </dgm:pt>
    <dgm:pt modelId="{6075D75A-70B8-4F3B-A745-036FED745DA0}">
      <dgm:prSet phldrT="[Text]" phldr="0"/>
      <dgm:spPr/>
      <dgm:t>
        <a:bodyPr/>
        <a:lstStyle/>
        <a:p>
          <a:r>
            <a:rPr lang="en-IN" dirty="0"/>
            <a:t>Independent &amp; Autonomous</a:t>
          </a:r>
        </a:p>
      </dgm:t>
    </dgm:pt>
    <dgm:pt modelId="{5622FB82-D792-46D9-845D-DCE3D7C515E0}" type="parTrans" cxnId="{18C0CD2A-8301-4E14-A92F-535D2F180184}">
      <dgm:prSet/>
      <dgm:spPr/>
      <dgm:t>
        <a:bodyPr/>
        <a:lstStyle/>
        <a:p>
          <a:endParaRPr lang="en-IN"/>
        </a:p>
      </dgm:t>
    </dgm:pt>
    <dgm:pt modelId="{AE7D4111-6DE4-40DB-B1A1-88E7A31DDE61}" type="sibTrans" cxnId="{18C0CD2A-8301-4E14-A92F-535D2F180184}">
      <dgm:prSet/>
      <dgm:spPr/>
      <dgm:t>
        <a:bodyPr/>
        <a:lstStyle/>
        <a:p>
          <a:endParaRPr lang="en-IN"/>
        </a:p>
      </dgm:t>
    </dgm:pt>
    <dgm:pt modelId="{B4B3FDE8-4E6A-45F3-9588-7BB1BE342A4D}">
      <dgm:prSet phldrT="[Text]" phldr="0"/>
      <dgm:spPr/>
      <dgm:t>
        <a:bodyPr/>
        <a:lstStyle/>
        <a:p>
          <a:endParaRPr lang="en-IN" dirty="0"/>
        </a:p>
      </dgm:t>
    </dgm:pt>
    <dgm:pt modelId="{AE30A333-FF26-458D-8E54-C929BD73DBF5}" type="parTrans" cxnId="{DE91A98E-82F6-43EE-BBC9-F6C9992C8D5A}">
      <dgm:prSet/>
      <dgm:spPr/>
      <dgm:t>
        <a:bodyPr/>
        <a:lstStyle/>
        <a:p>
          <a:endParaRPr lang="en-IN"/>
        </a:p>
      </dgm:t>
    </dgm:pt>
    <dgm:pt modelId="{F9F2ACA6-FEFF-470F-857D-B9362C6C3C3C}" type="sibTrans" cxnId="{DE91A98E-82F6-43EE-BBC9-F6C9992C8D5A}">
      <dgm:prSet/>
      <dgm:spPr/>
      <dgm:t>
        <a:bodyPr/>
        <a:lstStyle/>
        <a:p>
          <a:endParaRPr lang="en-IN"/>
        </a:p>
      </dgm:t>
    </dgm:pt>
    <dgm:pt modelId="{3659C3BF-BA4B-4135-97AB-85C03B7B2A7E}" type="pres">
      <dgm:prSet presAssocID="{5E17E405-E19D-432F-B245-6CB77365A4D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7ADE73C-60B0-4FE4-B495-16FC4BC1A3F9}" type="pres">
      <dgm:prSet presAssocID="{CFC022B2-37ED-4C27-8DBE-07499192CD07}" presName="centerShape" presStyleLbl="node0" presStyleIdx="0" presStyleCnt="1"/>
      <dgm:spPr/>
    </dgm:pt>
    <dgm:pt modelId="{6732C433-B346-4E6B-B780-4FDC0FF94AAA}" type="pres">
      <dgm:prSet presAssocID="{0D883844-0D34-4F76-8E16-250DAD2FB61A}" presName="Name9" presStyleLbl="parChTrans1D2" presStyleIdx="0" presStyleCnt="8"/>
      <dgm:spPr/>
    </dgm:pt>
    <dgm:pt modelId="{ECEB52E2-0132-45F2-95D3-0C778914173A}" type="pres">
      <dgm:prSet presAssocID="{0D883844-0D34-4F76-8E16-250DAD2FB61A}" presName="connTx" presStyleLbl="parChTrans1D2" presStyleIdx="0" presStyleCnt="8"/>
      <dgm:spPr/>
    </dgm:pt>
    <dgm:pt modelId="{FD05FF8C-A935-45F0-A7A7-7178715028A9}" type="pres">
      <dgm:prSet presAssocID="{04BC1EBD-FC35-4141-BEEE-114429F772B4}" presName="node" presStyleLbl="node1" presStyleIdx="0" presStyleCnt="8">
        <dgm:presLayoutVars>
          <dgm:bulletEnabled val="1"/>
        </dgm:presLayoutVars>
      </dgm:prSet>
      <dgm:spPr/>
    </dgm:pt>
    <dgm:pt modelId="{6770AC4A-5028-49BF-8B8A-80D49605E723}" type="pres">
      <dgm:prSet presAssocID="{3E9ABB3C-CAE1-4739-A7DD-0CA557D3D241}" presName="Name9" presStyleLbl="parChTrans1D2" presStyleIdx="1" presStyleCnt="8"/>
      <dgm:spPr/>
    </dgm:pt>
    <dgm:pt modelId="{ACAC1CEB-E797-4E70-BB53-6C8CFBA0FE6F}" type="pres">
      <dgm:prSet presAssocID="{3E9ABB3C-CAE1-4739-A7DD-0CA557D3D241}" presName="connTx" presStyleLbl="parChTrans1D2" presStyleIdx="1" presStyleCnt="8"/>
      <dgm:spPr/>
    </dgm:pt>
    <dgm:pt modelId="{30C04795-C90A-453C-9D14-E633AEF9CC29}" type="pres">
      <dgm:prSet presAssocID="{A16AF4ED-012E-49C9-A122-0192D7157E8E}" presName="node" presStyleLbl="node1" presStyleIdx="1" presStyleCnt="8">
        <dgm:presLayoutVars>
          <dgm:bulletEnabled val="1"/>
        </dgm:presLayoutVars>
      </dgm:prSet>
      <dgm:spPr/>
    </dgm:pt>
    <dgm:pt modelId="{4B0318E5-260C-4D83-9D5A-0974F3F62952}" type="pres">
      <dgm:prSet presAssocID="{0B0A8682-584D-4101-9401-82D25925F768}" presName="Name9" presStyleLbl="parChTrans1D2" presStyleIdx="2" presStyleCnt="8"/>
      <dgm:spPr/>
    </dgm:pt>
    <dgm:pt modelId="{EF2A4566-8E5A-4B57-B7A2-16E20B687905}" type="pres">
      <dgm:prSet presAssocID="{0B0A8682-584D-4101-9401-82D25925F768}" presName="connTx" presStyleLbl="parChTrans1D2" presStyleIdx="2" presStyleCnt="8"/>
      <dgm:spPr/>
    </dgm:pt>
    <dgm:pt modelId="{F3A0C0D0-148A-42CD-B6B7-EFDEC1D14CCD}" type="pres">
      <dgm:prSet presAssocID="{881147B1-E69C-49C9-ACB5-B33CC94FAA55}" presName="node" presStyleLbl="node1" presStyleIdx="2" presStyleCnt="8">
        <dgm:presLayoutVars>
          <dgm:bulletEnabled val="1"/>
        </dgm:presLayoutVars>
      </dgm:prSet>
      <dgm:spPr/>
    </dgm:pt>
    <dgm:pt modelId="{0C703495-4F08-4BC3-B3B7-DF417FEAF179}" type="pres">
      <dgm:prSet presAssocID="{071F60DA-C393-4412-B78D-CCC41C7E2E91}" presName="Name9" presStyleLbl="parChTrans1D2" presStyleIdx="3" presStyleCnt="8"/>
      <dgm:spPr/>
    </dgm:pt>
    <dgm:pt modelId="{31515459-B720-4A22-8CB4-14021AE186D2}" type="pres">
      <dgm:prSet presAssocID="{071F60DA-C393-4412-B78D-CCC41C7E2E91}" presName="connTx" presStyleLbl="parChTrans1D2" presStyleIdx="3" presStyleCnt="8"/>
      <dgm:spPr/>
    </dgm:pt>
    <dgm:pt modelId="{767D0E51-0D95-4790-90D9-9723650F6FE0}" type="pres">
      <dgm:prSet presAssocID="{DD680A98-BE62-42D1-B95F-176A1D9FAF00}" presName="node" presStyleLbl="node1" presStyleIdx="3" presStyleCnt="8">
        <dgm:presLayoutVars>
          <dgm:bulletEnabled val="1"/>
        </dgm:presLayoutVars>
      </dgm:prSet>
      <dgm:spPr/>
    </dgm:pt>
    <dgm:pt modelId="{082C179B-3A9C-448B-9BF3-A77FDA16CA27}" type="pres">
      <dgm:prSet presAssocID="{4F514E77-9C24-4135-8CE1-BB85A9FD9DFC}" presName="Name9" presStyleLbl="parChTrans1D2" presStyleIdx="4" presStyleCnt="8"/>
      <dgm:spPr/>
    </dgm:pt>
    <dgm:pt modelId="{6D4B0DA8-340D-43FD-8540-0D620FF3466E}" type="pres">
      <dgm:prSet presAssocID="{4F514E77-9C24-4135-8CE1-BB85A9FD9DFC}" presName="connTx" presStyleLbl="parChTrans1D2" presStyleIdx="4" presStyleCnt="8"/>
      <dgm:spPr/>
    </dgm:pt>
    <dgm:pt modelId="{4090B920-B77A-4EFA-B3F3-72B5E9E3342E}" type="pres">
      <dgm:prSet presAssocID="{A0A44F73-3FA8-433D-B3DB-C2FEDF85BA21}" presName="node" presStyleLbl="node1" presStyleIdx="4" presStyleCnt="8">
        <dgm:presLayoutVars>
          <dgm:bulletEnabled val="1"/>
        </dgm:presLayoutVars>
      </dgm:prSet>
      <dgm:spPr/>
    </dgm:pt>
    <dgm:pt modelId="{82F51B91-3C3D-4D84-B577-5BF1B7199EB2}" type="pres">
      <dgm:prSet presAssocID="{AB87D290-862F-4725-B413-D0E13E4AA30A}" presName="Name9" presStyleLbl="parChTrans1D2" presStyleIdx="5" presStyleCnt="8"/>
      <dgm:spPr/>
    </dgm:pt>
    <dgm:pt modelId="{D60044B6-BC83-4B79-B76B-AA784A3DFFB4}" type="pres">
      <dgm:prSet presAssocID="{AB87D290-862F-4725-B413-D0E13E4AA30A}" presName="connTx" presStyleLbl="parChTrans1D2" presStyleIdx="5" presStyleCnt="8"/>
      <dgm:spPr/>
    </dgm:pt>
    <dgm:pt modelId="{7589BF7F-4B7C-4EFD-BB73-C39FBA76135C}" type="pres">
      <dgm:prSet presAssocID="{786D90B1-DAAC-44A3-A0C4-079167F8F872}" presName="node" presStyleLbl="node1" presStyleIdx="5" presStyleCnt="8">
        <dgm:presLayoutVars>
          <dgm:bulletEnabled val="1"/>
        </dgm:presLayoutVars>
      </dgm:prSet>
      <dgm:spPr/>
    </dgm:pt>
    <dgm:pt modelId="{249F6BF5-246B-4686-8CDB-8F4EFDA3C501}" type="pres">
      <dgm:prSet presAssocID="{FCF31165-0B0C-45C8-AE08-B7C6CF35BAFE}" presName="Name9" presStyleLbl="parChTrans1D2" presStyleIdx="6" presStyleCnt="8"/>
      <dgm:spPr/>
    </dgm:pt>
    <dgm:pt modelId="{6031316F-5BC1-4991-BE9A-402408C12D54}" type="pres">
      <dgm:prSet presAssocID="{FCF31165-0B0C-45C8-AE08-B7C6CF35BAFE}" presName="connTx" presStyleLbl="parChTrans1D2" presStyleIdx="6" presStyleCnt="8"/>
      <dgm:spPr/>
    </dgm:pt>
    <dgm:pt modelId="{063DC072-6A4A-41FC-AFD4-C906984E0943}" type="pres">
      <dgm:prSet presAssocID="{BAF9DE81-12DB-448C-B590-0CA31B0C7EFB}" presName="node" presStyleLbl="node1" presStyleIdx="6" presStyleCnt="8">
        <dgm:presLayoutVars>
          <dgm:bulletEnabled val="1"/>
        </dgm:presLayoutVars>
      </dgm:prSet>
      <dgm:spPr/>
    </dgm:pt>
    <dgm:pt modelId="{3A0D3FCE-AC17-4919-8BA6-42800F49FCFA}" type="pres">
      <dgm:prSet presAssocID="{5622FB82-D792-46D9-845D-DCE3D7C515E0}" presName="Name9" presStyleLbl="parChTrans1D2" presStyleIdx="7" presStyleCnt="8"/>
      <dgm:spPr/>
    </dgm:pt>
    <dgm:pt modelId="{DADF55F3-7E3D-488A-9085-CC07DEA04F9C}" type="pres">
      <dgm:prSet presAssocID="{5622FB82-D792-46D9-845D-DCE3D7C515E0}" presName="connTx" presStyleLbl="parChTrans1D2" presStyleIdx="7" presStyleCnt="8"/>
      <dgm:spPr/>
    </dgm:pt>
    <dgm:pt modelId="{57256662-E3FD-4F19-9253-FA387A9D6DF6}" type="pres">
      <dgm:prSet presAssocID="{6075D75A-70B8-4F3B-A745-036FED745DA0}" presName="node" presStyleLbl="node1" presStyleIdx="7" presStyleCnt="8">
        <dgm:presLayoutVars>
          <dgm:bulletEnabled val="1"/>
        </dgm:presLayoutVars>
      </dgm:prSet>
      <dgm:spPr/>
    </dgm:pt>
  </dgm:ptLst>
  <dgm:cxnLst>
    <dgm:cxn modelId="{85C25C16-E468-4DF9-AF36-33AD84B5E030}" srcId="{CFC022B2-37ED-4C27-8DBE-07499192CD07}" destId="{786D90B1-DAAC-44A3-A0C4-079167F8F872}" srcOrd="5" destOrd="0" parTransId="{AB87D290-862F-4725-B413-D0E13E4AA30A}" sibTransId="{896A3B2E-1037-4319-8450-861769AA8395}"/>
    <dgm:cxn modelId="{42CBA325-242E-4D52-A6BD-81EA3F84762F}" srcId="{CFC022B2-37ED-4C27-8DBE-07499192CD07}" destId="{A16AF4ED-012E-49C9-A122-0192D7157E8E}" srcOrd="1" destOrd="0" parTransId="{3E9ABB3C-CAE1-4739-A7DD-0CA557D3D241}" sibTransId="{4E03D3A6-CD65-49A9-B6AB-BCAC54D63E13}"/>
    <dgm:cxn modelId="{18C0CD2A-8301-4E14-A92F-535D2F180184}" srcId="{CFC022B2-37ED-4C27-8DBE-07499192CD07}" destId="{6075D75A-70B8-4F3B-A745-036FED745DA0}" srcOrd="7" destOrd="0" parTransId="{5622FB82-D792-46D9-845D-DCE3D7C515E0}" sibTransId="{AE7D4111-6DE4-40DB-B1A1-88E7A31DDE61}"/>
    <dgm:cxn modelId="{11292232-DADC-42CE-83AA-B82CFDCF6648}" type="presOf" srcId="{AB87D290-862F-4725-B413-D0E13E4AA30A}" destId="{82F51B91-3C3D-4D84-B577-5BF1B7199EB2}" srcOrd="0" destOrd="0" presId="urn:microsoft.com/office/officeart/2005/8/layout/radial1"/>
    <dgm:cxn modelId="{1CB12B40-3549-425C-8D2F-46152E2EB13F}" type="presOf" srcId="{4F514E77-9C24-4135-8CE1-BB85A9FD9DFC}" destId="{6D4B0DA8-340D-43FD-8540-0D620FF3466E}" srcOrd="1" destOrd="0" presId="urn:microsoft.com/office/officeart/2005/8/layout/radial1"/>
    <dgm:cxn modelId="{0133A944-7D8D-4F6D-97B7-B6CDEBE75AB5}" type="presOf" srcId="{786D90B1-DAAC-44A3-A0C4-079167F8F872}" destId="{7589BF7F-4B7C-4EFD-BB73-C39FBA76135C}" srcOrd="0" destOrd="0" presId="urn:microsoft.com/office/officeart/2005/8/layout/radial1"/>
    <dgm:cxn modelId="{7EE0D644-7F44-49F5-B4FB-286315DA545B}" type="presOf" srcId="{3E9ABB3C-CAE1-4739-A7DD-0CA557D3D241}" destId="{6770AC4A-5028-49BF-8B8A-80D49605E723}" srcOrd="0" destOrd="0" presId="urn:microsoft.com/office/officeart/2005/8/layout/radial1"/>
    <dgm:cxn modelId="{08826446-49AF-422A-8220-2DC4EE86CDDC}" srcId="{CFC022B2-37ED-4C27-8DBE-07499192CD07}" destId="{A0A44F73-3FA8-433D-B3DB-C2FEDF85BA21}" srcOrd="4" destOrd="0" parTransId="{4F514E77-9C24-4135-8CE1-BB85A9FD9DFC}" sibTransId="{EBAAC3F0-D8A3-49F6-86BB-C228FD6D1220}"/>
    <dgm:cxn modelId="{51664F4C-0D1B-4DB2-B9CE-EA3743BD1FD6}" type="presOf" srcId="{CFC022B2-37ED-4C27-8DBE-07499192CD07}" destId="{37ADE73C-60B0-4FE4-B495-16FC4BC1A3F9}" srcOrd="0" destOrd="0" presId="urn:microsoft.com/office/officeart/2005/8/layout/radial1"/>
    <dgm:cxn modelId="{B2C6E14C-E5D6-4852-8305-4012BA09995F}" type="presOf" srcId="{881147B1-E69C-49C9-ACB5-B33CC94FAA55}" destId="{F3A0C0D0-148A-42CD-B6B7-EFDEC1D14CCD}" srcOrd="0" destOrd="0" presId="urn:microsoft.com/office/officeart/2005/8/layout/radial1"/>
    <dgm:cxn modelId="{7CA1156F-20AB-4590-8DEE-E72CDC2E708F}" type="presOf" srcId="{071F60DA-C393-4412-B78D-CCC41C7E2E91}" destId="{0C703495-4F08-4BC3-B3B7-DF417FEAF179}" srcOrd="0" destOrd="0" presId="urn:microsoft.com/office/officeart/2005/8/layout/radial1"/>
    <dgm:cxn modelId="{596FD082-2E79-4EF0-8808-89F3DD032134}" type="presOf" srcId="{0D883844-0D34-4F76-8E16-250DAD2FB61A}" destId="{6732C433-B346-4E6B-B780-4FDC0FF94AAA}" srcOrd="0" destOrd="0" presId="urn:microsoft.com/office/officeart/2005/8/layout/radial1"/>
    <dgm:cxn modelId="{F9387585-B5F5-49C5-BAA4-CE1986EACA4C}" type="presOf" srcId="{5622FB82-D792-46D9-845D-DCE3D7C515E0}" destId="{3A0D3FCE-AC17-4919-8BA6-42800F49FCFA}" srcOrd="0" destOrd="0" presId="urn:microsoft.com/office/officeart/2005/8/layout/radial1"/>
    <dgm:cxn modelId="{8A319489-200F-4B66-87FF-8F60C8F23557}" type="presOf" srcId="{0B0A8682-584D-4101-9401-82D25925F768}" destId="{EF2A4566-8E5A-4B57-B7A2-16E20B687905}" srcOrd="1" destOrd="0" presId="urn:microsoft.com/office/officeart/2005/8/layout/radial1"/>
    <dgm:cxn modelId="{DE91A98E-82F6-43EE-BBC9-F6C9992C8D5A}" srcId="{5E17E405-E19D-432F-B245-6CB77365A4D6}" destId="{B4B3FDE8-4E6A-45F3-9588-7BB1BE342A4D}" srcOrd="1" destOrd="0" parTransId="{AE30A333-FF26-458D-8E54-C929BD73DBF5}" sibTransId="{F9F2ACA6-FEFF-470F-857D-B9362C6C3C3C}"/>
    <dgm:cxn modelId="{2CB79795-887E-4A20-AD08-637A8E934520}" type="presOf" srcId="{FCF31165-0B0C-45C8-AE08-B7C6CF35BAFE}" destId="{249F6BF5-246B-4686-8CDB-8F4EFDA3C501}" srcOrd="0" destOrd="0" presId="urn:microsoft.com/office/officeart/2005/8/layout/radial1"/>
    <dgm:cxn modelId="{B6FE8E9A-46D9-4E75-A734-8EE75570C360}" type="presOf" srcId="{071F60DA-C393-4412-B78D-CCC41C7E2E91}" destId="{31515459-B720-4A22-8CB4-14021AE186D2}" srcOrd="1" destOrd="0" presId="urn:microsoft.com/office/officeart/2005/8/layout/radial1"/>
    <dgm:cxn modelId="{9D45899D-CE4B-4466-B5A7-2EAC40D4BAA4}" type="presOf" srcId="{5622FB82-D792-46D9-845D-DCE3D7C515E0}" destId="{DADF55F3-7E3D-488A-9085-CC07DEA04F9C}" srcOrd="1" destOrd="0" presId="urn:microsoft.com/office/officeart/2005/8/layout/radial1"/>
    <dgm:cxn modelId="{3D1CC29D-67F7-42E4-B287-AD0097691BA9}" type="presOf" srcId="{5E17E405-E19D-432F-B245-6CB77365A4D6}" destId="{3659C3BF-BA4B-4135-97AB-85C03B7B2A7E}" srcOrd="0" destOrd="0" presId="urn:microsoft.com/office/officeart/2005/8/layout/radial1"/>
    <dgm:cxn modelId="{15B3E39D-AAFA-4687-A090-0B3823E72135}" type="presOf" srcId="{04BC1EBD-FC35-4141-BEEE-114429F772B4}" destId="{FD05FF8C-A935-45F0-A7A7-7178715028A9}" srcOrd="0" destOrd="0" presId="urn:microsoft.com/office/officeart/2005/8/layout/radial1"/>
    <dgm:cxn modelId="{684C6EAD-3052-4AE7-855F-CDC3488BB263}" type="presOf" srcId="{A0A44F73-3FA8-433D-B3DB-C2FEDF85BA21}" destId="{4090B920-B77A-4EFA-B3F3-72B5E9E3342E}" srcOrd="0" destOrd="0" presId="urn:microsoft.com/office/officeart/2005/8/layout/radial1"/>
    <dgm:cxn modelId="{59F57CB4-4AEB-4263-B249-065C830A7A41}" type="presOf" srcId="{DD680A98-BE62-42D1-B95F-176A1D9FAF00}" destId="{767D0E51-0D95-4790-90D9-9723650F6FE0}" srcOrd="0" destOrd="0" presId="urn:microsoft.com/office/officeart/2005/8/layout/radial1"/>
    <dgm:cxn modelId="{062649BB-23B0-4108-829C-421795D1A67B}" type="presOf" srcId="{3E9ABB3C-CAE1-4739-A7DD-0CA557D3D241}" destId="{ACAC1CEB-E797-4E70-BB53-6C8CFBA0FE6F}" srcOrd="1" destOrd="0" presId="urn:microsoft.com/office/officeart/2005/8/layout/radial1"/>
    <dgm:cxn modelId="{DE95A5C3-2E26-46D8-9163-B41BD8330665}" type="presOf" srcId="{0B0A8682-584D-4101-9401-82D25925F768}" destId="{4B0318E5-260C-4D83-9D5A-0974F3F62952}" srcOrd="0" destOrd="0" presId="urn:microsoft.com/office/officeart/2005/8/layout/radial1"/>
    <dgm:cxn modelId="{CEC095CA-4A14-4346-B930-CC52441516A1}" srcId="{CFC022B2-37ED-4C27-8DBE-07499192CD07}" destId="{04BC1EBD-FC35-4141-BEEE-114429F772B4}" srcOrd="0" destOrd="0" parTransId="{0D883844-0D34-4F76-8E16-250DAD2FB61A}" sibTransId="{5391A873-DA54-40ED-A3E3-6A83D7C6A78C}"/>
    <dgm:cxn modelId="{8185B2CF-2F44-41AB-88D1-63530FF2F154}" srcId="{CFC022B2-37ED-4C27-8DBE-07499192CD07}" destId="{BAF9DE81-12DB-448C-B590-0CA31B0C7EFB}" srcOrd="6" destOrd="0" parTransId="{FCF31165-0B0C-45C8-AE08-B7C6CF35BAFE}" sibTransId="{E211F6EF-5DFD-46E5-9D87-7E09D1967D58}"/>
    <dgm:cxn modelId="{07307BD0-A251-49DF-AFA4-0D7D49A9720C}" srcId="{CFC022B2-37ED-4C27-8DBE-07499192CD07}" destId="{DD680A98-BE62-42D1-B95F-176A1D9FAF00}" srcOrd="3" destOrd="0" parTransId="{071F60DA-C393-4412-B78D-CCC41C7E2E91}" sibTransId="{E0C5761B-0C47-415B-8617-102305B94199}"/>
    <dgm:cxn modelId="{360680D1-2633-4D07-843B-0A453D60CCA4}" type="presOf" srcId="{0D883844-0D34-4F76-8E16-250DAD2FB61A}" destId="{ECEB52E2-0132-45F2-95D3-0C778914173A}" srcOrd="1" destOrd="0" presId="urn:microsoft.com/office/officeart/2005/8/layout/radial1"/>
    <dgm:cxn modelId="{495958D7-7CEA-4593-AD9C-0CC52CCC574E}" srcId="{CFC022B2-37ED-4C27-8DBE-07499192CD07}" destId="{881147B1-E69C-49C9-ACB5-B33CC94FAA55}" srcOrd="2" destOrd="0" parTransId="{0B0A8682-584D-4101-9401-82D25925F768}" sibTransId="{95D32542-BB9B-4DCD-851D-981C4C10D1DD}"/>
    <dgm:cxn modelId="{02D6C5DC-EF19-4A43-93FB-5874379E1CC7}" type="presOf" srcId="{A16AF4ED-012E-49C9-A122-0192D7157E8E}" destId="{30C04795-C90A-453C-9D14-E633AEF9CC29}" srcOrd="0" destOrd="0" presId="urn:microsoft.com/office/officeart/2005/8/layout/radial1"/>
    <dgm:cxn modelId="{452B45DE-C854-4384-9F99-C6C700EA0163}" type="presOf" srcId="{AB87D290-862F-4725-B413-D0E13E4AA30A}" destId="{D60044B6-BC83-4B79-B76B-AA784A3DFFB4}" srcOrd="1" destOrd="0" presId="urn:microsoft.com/office/officeart/2005/8/layout/radial1"/>
    <dgm:cxn modelId="{B8084CEA-A735-4C13-9190-AB7E6A798002}" srcId="{5E17E405-E19D-432F-B245-6CB77365A4D6}" destId="{CFC022B2-37ED-4C27-8DBE-07499192CD07}" srcOrd="0" destOrd="0" parTransId="{08CC2A61-1603-4891-BA94-6546B695F9AD}" sibTransId="{BB1CA429-D5FA-4AEA-8B12-E2C408470E1E}"/>
    <dgm:cxn modelId="{CED7F0EF-4F4F-4DE5-944C-CBE90FD38B5D}" type="presOf" srcId="{FCF31165-0B0C-45C8-AE08-B7C6CF35BAFE}" destId="{6031316F-5BC1-4991-BE9A-402408C12D54}" srcOrd="1" destOrd="0" presId="urn:microsoft.com/office/officeart/2005/8/layout/radial1"/>
    <dgm:cxn modelId="{2DE8C0F1-7215-41C9-94C9-460FE89588D7}" type="presOf" srcId="{6075D75A-70B8-4F3B-A745-036FED745DA0}" destId="{57256662-E3FD-4F19-9253-FA387A9D6DF6}" srcOrd="0" destOrd="0" presId="urn:microsoft.com/office/officeart/2005/8/layout/radial1"/>
    <dgm:cxn modelId="{4496A3F9-2D09-4C7A-B6E6-8B98EB0A1EDA}" type="presOf" srcId="{4F514E77-9C24-4135-8CE1-BB85A9FD9DFC}" destId="{082C179B-3A9C-448B-9BF3-A77FDA16CA27}" srcOrd="0" destOrd="0" presId="urn:microsoft.com/office/officeart/2005/8/layout/radial1"/>
    <dgm:cxn modelId="{E9FF3BFA-F05B-4F40-916E-B8C34277CECD}" type="presOf" srcId="{BAF9DE81-12DB-448C-B590-0CA31B0C7EFB}" destId="{063DC072-6A4A-41FC-AFD4-C906984E0943}" srcOrd="0" destOrd="0" presId="urn:microsoft.com/office/officeart/2005/8/layout/radial1"/>
    <dgm:cxn modelId="{2B2AF941-2B3D-45FB-BE69-05511C31E4FD}" type="presParOf" srcId="{3659C3BF-BA4B-4135-97AB-85C03B7B2A7E}" destId="{37ADE73C-60B0-4FE4-B495-16FC4BC1A3F9}" srcOrd="0" destOrd="0" presId="urn:microsoft.com/office/officeart/2005/8/layout/radial1"/>
    <dgm:cxn modelId="{C4C92CBB-8755-4E65-B25D-26A2996AB194}" type="presParOf" srcId="{3659C3BF-BA4B-4135-97AB-85C03B7B2A7E}" destId="{6732C433-B346-4E6B-B780-4FDC0FF94AAA}" srcOrd="1" destOrd="0" presId="urn:microsoft.com/office/officeart/2005/8/layout/radial1"/>
    <dgm:cxn modelId="{5BB2CF9B-07FB-4AD9-8063-A0C218686FD5}" type="presParOf" srcId="{6732C433-B346-4E6B-B780-4FDC0FF94AAA}" destId="{ECEB52E2-0132-45F2-95D3-0C778914173A}" srcOrd="0" destOrd="0" presId="urn:microsoft.com/office/officeart/2005/8/layout/radial1"/>
    <dgm:cxn modelId="{CE173693-FB32-4DB5-BA8C-812E9247942C}" type="presParOf" srcId="{3659C3BF-BA4B-4135-97AB-85C03B7B2A7E}" destId="{FD05FF8C-A935-45F0-A7A7-7178715028A9}" srcOrd="2" destOrd="0" presId="urn:microsoft.com/office/officeart/2005/8/layout/radial1"/>
    <dgm:cxn modelId="{F19122B5-6CD8-4214-8264-79E809025AED}" type="presParOf" srcId="{3659C3BF-BA4B-4135-97AB-85C03B7B2A7E}" destId="{6770AC4A-5028-49BF-8B8A-80D49605E723}" srcOrd="3" destOrd="0" presId="urn:microsoft.com/office/officeart/2005/8/layout/radial1"/>
    <dgm:cxn modelId="{B903034F-DCD9-456C-831E-135FDDEF96CD}" type="presParOf" srcId="{6770AC4A-5028-49BF-8B8A-80D49605E723}" destId="{ACAC1CEB-E797-4E70-BB53-6C8CFBA0FE6F}" srcOrd="0" destOrd="0" presId="urn:microsoft.com/office/officeart/2005/8/layout/radial1"/>
    <dgm:cxn modelId="{1E2A6217-D0BC-47F6-B454-30289B8765E4}" type="presParOf" srcId="{3659C3BF-BA4B-4135-97AB-85C03B7B2A7E}" destId="{30C04795-C90A-453C-9D14-E633AEF9CC29}" srcOrd="4" destOrd="0" presId="urn:microsoft.com/office/officeart/2005/8/layout/radial1"/>
    <dgm:cxn modelId="{B700E94E-E023-4D1D-8CD7-A9D190B9C7FE}" type="presParOf" srcId="{3659C3BF-BA4B-4135-97AB-85C03B7B2A7E}" destId="{4B0318E5-260C-4D83-9D5A-0974F3F62952}" srcOrd="5" destOrd="0" presId="urn:microsoft.com/office/officeart/2005/8/layout/radial1"/>
    <dgm:cxn modelId="{395D45FB-F5F9-47F6-A800-B8B8A26AE380}" type="presParOf" srcId="{4B0318E5-260C-4D83-9D5A-0974F3F62952}" destId="{EF2A4566-8E5A-4B57-B7A2-16E20B687905}" srcOrd="0" destOrd="0" presId="urn:microsoft.com/office/officeart/2005/8/layout/radial1"/>
    <dgm:cxn modelId="{EA18D6FB-8D2E-4733-873D-E11E5A88A78D}" type="presParOf" srcId="{3659C3BF-BA4B-4135-97AB-85C03B7B2A7E}" destId="{F3A0C0D0-148A-42CD-B6B7-EFDEC1D14CCD}" srcOrd="6" destOrd="0" presId="urn:microsoft.com/office/officeart/2005/8/layout/radial1"/>
    <dgm:cxn modelId="{5F0B79A7-12CF-4F1C-B3A8-557DB5839E76}" type="presParOf" srcId="{3659C3BF-BA4B-4135-97AB-85C03B7B2A7E}" destId="{0C703495-4F08-4BC3-B3B7-DF417FEAF179}" srcOrd="7" destOrd="0" presId="urn:microsoft.com/office/officeart/2005/8/layout/radial1"/>
    <dgm:cxn modelId="{AA1ADAA3-09ED-4764-8B56-BF33944ED6FE}" type="presParOf" srcId="{0C703495-4F08-4BC3-B3B7-DF417FEAF179}" destId="{31515459-B720-4A22-8CB4-14021AE186D2}" srcOrd="0" destOrd="0" presId="urn:microsoft.com/office/officeart/2005/8/layout/radial1"/>
    <dgm:cxn modelId="{A367F6F6-70A5-49C5-96F9-C6DC9C0C631A}" type="presParOf" srcId="{3659C3BF-BA4B-4135-97AB-85C03B7B2A7E}" destId="{767D0E51-0D95-4790-90D9-9723650F6FE0}" srcOrd="8" destOrd="0" presId="urn:microsoft.com/office/officeart/2005/8/layout/radial1"/>
    <dgm:cxn modelId="{4AEAAC5F-C35A-475B-AB5E-035EE2871C7D}" type="presParOf" srcId="{3659C3BF-BA4B-4135-97AB-85C03B7B2A7E}" destId="{082C179B-3A9C-448B-9BF3-A77FDA16CA27}" srcOrd="9" destOrd="0" presId="urn:microsoft.com/office/officeart/2005/8/layout/radial1"/>
    <dgm:cxn modelId="{4DC4232B-1DF8-4FCD-91C7-96B69510AD55}" type="presParOf" srcId="{082C179B-3A9C-448B-9BF3-A77FDA16CA27}" destId="{6D4B0DA8-340D-43FD-8540-0D620FF3466E}" srcOrd="0" destOrd="0" presId="urn:microsoft.com/office/officeart/2005/8/layout/radial1"/>
    <dgm:cxn modelId="{8FF6E1F5-B851-47E1-92BA-C16BC8D8818D}" type="presParOf" srcId="{3659C3BF-BA4B-4135-97AB-85C03B7B2A7E}" destId="{4090B920-B77A-4EFA-B3F3-72B5E9E3342E}" srcOrd="10" destOrd="0" presId="urn:microsoft.com/office/officeart/2005/8/layout/radial1"/>
    <dgm:cxn modelId="{E2BA97B3-B62F-43D8-AC05-DE1F88F5BC86}" type="presParOf" srcId="{3659C3BF-BA4B-4135-97AB-85C03B7B2A7E}" destId="{82F51B91-3C3D-4D84-B577-5BF1B7199EB2}" srcOrd="11" destOrd="0" presId="urn:microsoft.com/office/officeart/2005/8/layout/radial1"/>
    <dgm:cxn modelId="{4A9E964B-3A0E-462F-A9B4-3D0D8E589A2F}" type="presParOf" srcId="{82F51B91-3C3D-4D84-B577-5BF1B7199EB2}" destId="{D60044B6-BC83-4B79-B76B-AA784A3DFFB4}" srcOrd="0" destOrd="0" presId="urn:microsoft.com/office/officeart/2005/8/layout/radial1"/>
    <dgm:cxn modelId="{7AE8B86E-B77E-4080-A613-5FD0F5BA9700}" type="presParOf" srcId="{3659C3BF-BA4B-4135-97AB-85C03B7B2A7E}" destId="{7589BF7F-4B7C-4EFD-BB73-C39FBA76135C}" srcOrd="12" destOrd="0" presId="urn:microsoft.com/office/officeart/2005/8/layout/radial1"/>
    <dgm:cxn modelId="{BA7EFC7E-B3C0-452A-9AF1-EB390840E18A}" type="presParOf" srcId="{3659C3BF-BA4B-4135-97AB-85C03B7B2A7E}" destId="{249F6BF5-246B-4686-8CDB-8F4EFDA3C501}" srcOrd="13" destOrd="0" presId="urn:microsoft.com/office/officeart/2005/8/layout/radial1"/>
    <dgm:cxn modelId="{B741E5F3-F52A-4975-A8B5-3F4BD72A3ED4}" type="presParOf" srcId="{249F6BF5-246B-4686-8CDB-8F4EFDA3C501}" destId="{6031316F-5BC1-4991-BE9A-402408C12D54}" srcOrd="0" destOrd="0" presId="urn:microsoft.com/office/officeart/2005/8/layout/radial1"/>
    <dgm:cxn modelId="{3A471D6B-3AA4-407A-AEBC-55B6B31C3533}" type="presParOf" srcId="{3659C3BF-BA4B-4135-97AB-85C03B7B2A7E}" destId="{063DC072-6A4A-41FC-AFD4-C906984E0943}" srcOrd="14" destOrd="0" presId="urn:microsoft.com/office/officeart/2005/8/layout/radial1"/>
    <dgm:cxn modelId="{D353B3C9-1636-47E4-AC9F-086E675D1A1F}" type="presParOf" srcId="{3659C3BF-BA4B-4135-97AB-85C03B7B2A7E}" destId="{3A0D3FCE-AC17-4919-8BA6-42800F49FCFA}" srcOrd="15" destOrd="0" presId="urn:microsoft.com/office/officeart/2005/8/layout/radial1"/>
    <dgm:cxn modelId="{269B56F2-2066-4317-BB4C-B974CECBE76D}" type="presParOf" srcId="{3A0D3FCE-AC17-4919-8BA6-42800F49FCFA}" destId="{DADF55F3-7E3D-488A-9085-CC07DEA04F9C}" srcOrd="0" destOrd="0" presId="urn:microsoft.com/office/officeart/2005/8/layout/radial1"/>
    <dgm:cxn modelId="{00FE01FD-BB7A-4B79-BA9C-87EDC034E2C9}" type="presParOf" srcId="{3659C3BF-BA4B-4135-97AB-85C03B7B2A7E}" destId="{57256662-E3FD-4F19-9253-FA387A9D6DF6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D7CEA-191A-4507-9B9E-3394A2E29BC7}">
      <dsp:nvSpPr>
        <dsp:cNvPr id="0" name=""/>
        <dsp:cNvSpPr/>
      </dsp:nvSpPr>
      <dsp:spPr>
        <a:xfrm>
          <a:off x="1844" y="2565"/>
          <a:ext cx="5129385" cy="1287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Decomposition Pattern</a:t>
          </a:r>
        </a:p>
      </dsp:txBody>
      <dsp:txXfrm>
        <a:off x="39552" y="40273"/>
        <a:ext cx="5053969" cy="1212033"/>
      </dsp:txXfrm>
    </dsp:sp>
    <dsp:sp modelId="{415A7E3D-C764-4D59-8B8E-8E274EA87E70}">
      <dsp:nvSpPr>
        <dsp:cNvPr id="0" name=""/>
        <dsp:cNvSpPr/>
      </dsp:nvSpPr>
      <dsp:spPr>
        <a:xfrm>
          <a:off x="1844" y="1381387"/>
          <a:ext cx="1619124" cy="1287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Decomposed by functional capabilities</a:t>
          </a:r>
        </a:p>
      </dsp:txBody>
      <dsp:txXfrm>
        <a:off x="39552" y="1419095"/>
        <a:ext cx="1543708" cy="1212033"/>
      </dsp:txXfrm>
    </dsp:sp>
    <dsp:sp modelId="{3FE67048-9BCF-4060-86ED-8136E3EA1912}">
      <dsp:nvSpPr>
        <dsp:cNvPr id="0" name=""/>
        <dsp:cNvSpPr/>
      </dsp:nvSpPr>
      <dsp:spPr>
        <a:xfrm>
          <a:off x="10345" y="2762775"/>
          <a:ext cx="1619124" cy="1287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Context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 While Designing new automatic services for new application</a:t>
          </a:r>
        </a:p>
      </dsp:txBody>
      <dsp:txXfrm>
        <a:off x="48053" y="2800483"/>
        <a:ext cx="1543708" cy="1212033"/>
      </dsp:txXfrm>
    </dsp:sp>
    <dsp:sp modelId="{15518669-0342-49E9-B7F0-2FC074B50057}">
      <dsp:nvSpPr>
        <dsp:cNvPr id="0" name=""/>
        <dsp:cNvSpPr/>
      </dsp:nvSpPr>
      <dsp:spPr>
        <a:xfrm>
          <a:off x="1756975" y="1381387"/>
          <a:ext cx="1619124" cy="1287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Decomposed by Domain (Domain Driven Design)</a:t>
          </a:r>
        </a:p>
      </dsp:txBody>
      <dsp:txXfrm>
        <a:off x="1794683" y="1419095"/>
        <a:ext cx="1543708" cy="1212033"/>
      </dsp:txXfrm>
    </dsp:sp>
    <dsp:sp modelId="{B7C05677-0D23-4C78-9081-B360F298CF96}">
      <dsp:nvSpPr>
        <dsp:cNvPr id="0" name=""/>
        <dsp:cNvSpPr/>
      </dsp:nvSpPr>
      <dsp:spPr>
        <a:xfrm>
          <a:off x="1765475" y="2762775"/>
          <a:ext cx="1619124" cy="1287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Context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 While Designing common functional services that are used across a sub domain.</a:t>
          </a:r>
        </a:p>
      </dsp:txBody>
      <dsp:txXfrm>
        <a:off x="1803183" y="2800483"/>
        <a:ext cx="1543708" cy="1212033"/>
      </dsp:txXfrm>
    </dsp:sp>
    <dsp:sp modelId="{24D9A839-BB58-4746-A49B-0CA9D1E40114}">
      <dsp:nvSpPr>
        <dsp:cNvPr id="0" name=""/>
        <dsp:cNvSpPr/>
      </dsp:nvSpPr>
      <dsp:spPr>
        <a:xfrm>
          <a:off x="3512106" y="1381387"/>
          <a:ext cx="1619124" cy="1287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Strangler Pattern</a:t>
          </a:r>
        </a:p>
      </dsp:txBody>
      <dsp:txXfrm>
        <a:off x="3549814" y="1419095"/>
        <a:ext cx="1543708" cy="1212033"/>
      </dsp:txXfrm>
    </dsp:sp>
    <dsp:sp modelId="{5E7B62AC-063F-4721-8203-70BDC6F3A416}">
      <dsp:nvSpPr>
        <dsp:cNvPr id="0" name=""/>
        <dsp:cNvSpPr/>
      </dsp:nvSpPr>
      <dsp:spPr>
        <a:xfrm>
          <a:off x="3513950" y="2762775"/>
          <a:ext cx="1619124" cy="1287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Context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While refactoring large , legacy application</a:t>
          </a:r>
        </a:p>
      </dsp:txBody>
      <dsp:txXfrm>
        <a:off x="3551658" y="2800483"/>
        <a:ext cx="1543708" cy="1212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DE73C-60B0-4FE4-B495-16FC4BC1A3F9}">
      <dsp:nvSpPr>
        <dsp:cNvPr id="0" name=""/>
        <dsp:cNvSpPr/>
      </dsp:nvSpPr>
      <dsp:spPr>
        <a:xfrm>
          <a:off x="3384386" y="2094168"/>
          <a:ext cx="1230330" cy="12303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Typical MSA Principles</a:t>
          </a:r>
        </a:p>
      </dsp:txBody>
      <dsp:txXfrm>
        <a:off x="3564564" y="2274346"/>
        <a:ext cx="869974" cy="869974"/>
      </dsp:txXfrm>
    </dsp:sp>
    <dsp:sp modelId="{6732C433-B346-4E6B-B780-4FDC0FF94AAA}">
      <dsp:nvSpPr>
        <dsp:cNvPr id="0" name=""/>
        <dsp:cNvSpPr/>
      </dsp:nvSpPr>
      <dsp:spPr>
        <a:xfrm rot="16200000">
          <a:off x="3569445" y="1650218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78046" y="1642556"/>
        <a:ext cx="43010" cy="43010"/>
      </dsp:txXfrm>
    </dsp:sp>
    <dsp:sp modelId="{FD05FF8C-A935-45F0-A7A7-7178715028A9}">
      <dsp:nvSpPr>
        <dsp:cNvPr id="0" name=""/>
        <dsp:cNvSpPr/>
      </dsp:nvSpPr>
      <dsp:spPr>
        <a:xfrm>
          <a:off x="3384386" y="3623"/>
          <a:ext cx="1230330" cy="12303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Continuous  Delivery &amp; Deployment</a:t>
          </a:r>
        </a:p>
      </dsp:txBody>
      <dsp:txXfrm>
        <a:off x="3564564" y="183801"/>
        <a:ext cx="869974" cy="869974"/>
      </dsp:txXfrm>
    </dsp:sp>
    <dsp:sp modelId="{6770AC4A-5028-49BF-8B8A-80D49605E723}">
      <dsp:nvSpPr>
        <dsp:cNvPr id="0" name=""/>
        <dsp:cNvSpPr/>
      </dsp:nvSpPr>
      <dsp:spPr>
        <a:xfrm rot="18900000">
          <a:off x="4308564" y="1956371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17165" y="1948709"/>
        <a:ext cx="43010" cy="43010"/>
      </dsp:txXfrm>
    </dsp:sp>
    <dsp:sp modelId="{30C04795-C90A-453C-9D14-E633AEF9CC29}">
      <dsp:nvSpPr>
        <dsp:cNvPr id="0" name=""/>
        <dsp:cNvSpPr/>
      </dsp:nvSpPr>
      <dsp:spPr>
        <a:xfrm>
          <a:off x="4862624" y="615930"/>
          <a:ext cx="1230330" cy="1230330"/>
        </a:xfrm>
        <a:prstGeom prst="ellipse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Scalability</a:t>
          </a:r>
        </a:p>
      </dsp:txBody>
      <dsp:txXfrm>
        <a:off x="5042802" y="796108"/>
        <a:ext cx="869974" cy="869974"/>
      </dsp:txXfrm>
    </dsp:sp>
    <dsp:sp modelId="{4B0318E5-260C-4D83-9D5A-0974F3F62952}">
      <dsp:nvSpPr>
        <dsp:cNvPr id="0" name=""/>
        <dsp:cNvSpPr/>
      </dsp:nvSpPr>
      <dsp:spPr>
        <a:xfrm>
          <a:off x="4614717" y="2695490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23318" y="2687828"/>
        <a:ext cx="43010" cy="43010"/>
      </dsp:txXfrm>
    </dsp:sp>
    <dsp:sp modelId="{F3A0C0D0-148A-42CD-B6B7-EFDEC1D14CCD}">
      <dsp:nvSpPr>
        <dsp:cNvPr id="0" name=""/>
        <dsp:cNvSpPr/>
      </dsp:nvSpPr>
      <dsp:spPr>
        <a:xfrm>
          <a:off x="5474930" y="2094168"/>
          <a:ext cx="1230330" cy="1230330"/>
        </a:xfrm>
        <a:prstGeom prst="ellipse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Availability</a:t>
          </a:r>
        </a:p>
      </dsp:txBody>
      <dsp:txXfrm>
        <a:off x="5655108" y="2274346"/>
        <a:ext cx="869974" cy="869974"/>
      </dsp:txXfrm>
    </dsp:sp>
    <dsp:sp modelId="{0C703495-4F08-4BC3-B3B7-DF417FEAF179}">
      <dsp:nvSpPr>
        <dsp:cNvPr id="0" name=""/>
        <dsp:cNvSpPr/>
      </dsp:nvSpPr>
      <dsp:spPr>
        <a:xfrm rot="2700000">
          <a:off x="4308564" y="3434609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717165" y="3426947"/>
        <a:ext cx="43010" cy="43010"/>
      </dsp:txXfrm>
    </dsp:sp>
    <dsp:sp modelId="{767D0E51-0D95-4790-90D9-9723650F6FE0}">
      <dsp:nvSpPr>
        <dsp:cNvPr id="0" name=""/>
        <dsp:cNvSpPr/>
      </dsp:nvSpPr>
      <dsp:spPr>
        <a:xfrm>
          <a:off x="4862624" y="3572406"/>
          <a:ext cx="1230330" cy="1230330"/>
        </a:xfrm>
        <a:prstGeom prst="ellipse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Resiliency</a:t>
          </a:r>
        </a:p>
      </dsp:txBody>
      <dsp:txXfrm>
        <a:off x="5042802" y="3752584"/>
        <a:ext cx="869974" cy="869974"/>
      </dsp:txXfrm>
    </dsp:sp>
    <dsp:sp modelId="{082C179B-3A9C-448B-9BF3-A77FDA16CA27}">
      <dsp:nvSpPr>
        <dsp:cNvPr id="0" name=""/>
        <dsp:cNvSpPr/>
      </dsp:nvSpPr>
      <dsp:spPr>
        <a:xfrm rot="5400000">
          <a:off x="3569445" y="3740762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78046" y="3733100"/>
        <a:ext cx="43010" cy="43010"/>
      </dsp:txXfrm>
    </dsp:sp>
    <dsp:sp modelId="{4090B920-B77A-4EFA-B3F3-72B5E9E3342E}">
      <dsp:nvSpPr>
        <dsp:cNvPr id="0" name=""/>
        <dsp:cNvSpPr/>
      </dsp:nvSpPr>
      <dsp:spPr>
        <a:xfrm>
          <a:off x="3384386" y="4184712"/>
          <a:ext cx="1230330" cy="1230330"/>
        </a:xfrm>
        <a:prstGeom prst="ellipse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Decentralised governance</a:t>
          </a:r>
        </a:p>
      </dsp:txBody>
      <dsp:txXfrm>
        <a:off x="3564564" y="4364890"/>
        <a:ext cx="869974" cy="869974"/>
      </dsp:txXfrm>
    </dsp:sp>
    <dsp:sp modelId="{82F51B91-3C3D-4D84-B577-5BF1B7199EB2}">
      <dsp:nvSpPr>
        <dsp:cNvPr id="0" name=""/>
        <dsp:cNvSpPr/>
      </dsp:nvSpPr>
      <dsp:spPr>
        <a:xfrm rot="8100000">
          <a:off x="2830326" y="3434609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3238927" y="3426947"/>
        <a:ext cx="43010" cy="43010"/>
      </dsp:txXfrm>
    </dsp:sp>
    <dsp:sp modelId="{7589BF7F-4B7C-4EFD-BB73-C39FBA76135C}">
      <dsp:nvSpPr>
        <dsp:cNvPr id="0" name=""/>
        <dsp:cNvSpPr/>
      </dsp:nvSpPr>
      <dsp:spPr>
        <a:xfrm>
          <a:off x="1906148" y="3572406"/>
          <a:ext cx="1230330" cy="1230330"/>
        </a:xfrm>
        <a:prstGeom prst="ellipse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Failure Isolation</a:t>
          </a:r>
        </a:p>
      </dsp:txBody>
      <dsp:txXfrm>
        <a:off x="2086326" y="3752584"/>
        <a:ext cx="869974" cy="869974"/>
      </dsp:txXfrm>
    </dsp:sp>
    <dsp:sp modelId="{249F6BF5-246B-4686-8CDB-8F4EFDA3C501}">
      <dsp:nvSpPr>
        <dsp:cNvPr id="0" name=""/>
        <dsp:cNvSpPr/>
      </dsp:nvSpPr>
      <dsp:spPr>
        <a:xfrm rot="10800000">
          <a:off x="2524173" y="2695490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2932774" y="2687828"/>
        <a:ext cx="43010" cy="43010"/>
      </dsp:txXfrm>
    </dsp:sp>
    <dsp:sp modelId="{063DC072-6A4A-41FC-AFD4-C906984E0943}">
      <dsp:nvSpPr>
        <dsp:cNvPr id="0" name=""/>
        <dsp:cNvSpPr/>
      </dsp:nvSpPr>
      <dsp:spPr>
        <a:xfrm>
          <a:off x="1293842" y="2094168"/>
          <a:ext cx="1230330" cy="1230330"/>
        </a:xfrm>
        <a:prstGeom prst="ellipse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Auto-provisioning</a:t>
          </a:r>
        </a:p>
      </dsp:txBody>
      <dsp:txXfrm>
        <a:off x="1474020" y="2274346"/>
        <a:ext cx="869974" cy="869974"/>
      </dsp:txXfrm>
    </dsp:sp>
    <dsp:sp modelId="{3A0D3FCE-AC17-4919-8BA6-42800F49FCFA}">
      <dsp:nvSpPr>
        <dsp:cNvPr id="0" name=""/>
        <dsp:cNvSpPr/>
      </dsp:nvSpPr>
      <dsp:spPr>
        <a:xfrm rot="13500000">
          <a:off x="2830326" y="1956371"/>
          <a:ext cx="8602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60213" y="138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3238927" y="1948709"/>
        <a:ext cx="43010" cy="43010"/>
      </dsp:txXfrm>
    </dsp:sp>
    <dsp:sp modelId="{57256662-E3FD-4F19-9253-FA387A9D6DF6}">
      <dsp:nvSpPr>
        <dsp:cNvPr id="0" name=""/>
        <dsp:cNvSpPr/>
      </dsp:nvSpPr>
      <dsp:spPr>
        <a:xfrm>
          <a:off x="1906148" y="615930"/>
          <a:ext cx="1230330" cy="1230330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Independent &amp; Autonomous</a:t>
          </a:r>
        </a:p>
      </dsp:txBody>
      <dsp:txXfrm>
        <a:off x="2086326" y="796108"/>
        <a:ext cx="869974" cy="869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09F4C-3F20-4A82-ADFE-2A460D45F429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AB350-E3DA-48FC-82A6-862453219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38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5901A-4980-4524-B622-02DD19D32033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125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5901A-4980-4524-B622-02DD19D32033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96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B350-E3DA-48FC-82A6-86245321992C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62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6FF6-A104-4EF6-BBF5-CAA199FD1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1F9AE-9784-441E-B649-4C24279CC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7407-E76A-486E-9338-25BA8A39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9CD5-52B1-4EF9-90AE-FF33229A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036A2-CFCA-4014-90CF-F47F5E63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90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E93D-244F-4314-B886-38B0EEC3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EF9C9-7002-4532-B229-2E9FAC3B2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A6C0-D38F-4272-A0C6-64A7AD6E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D3C5D-3573-4B3A-9BB0-64C90CF2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063C4-D841-4583-9A82-9FFB8524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27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5492B-8467-4D6B-AEC0-42B04701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916B3-4983-43E8-A06B-E8AD9F8B3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4516A-5F48-418B-ADF1-8643A060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DCDEC-E59A-4A9F-8885-45DB09FC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BD5-5BFA-4639-AA95-671D608F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4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E851-9805-4F9B-8BB0-B92B02E7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091F-E66A-438F-B9DF-56F139D1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B57FD-26EF-4DC0-960C-0E9A1FEF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ACA2-BE4C-49E0-989A-27A1C0F8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B301-F3A7-4464-A244-529AC19D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81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1D78-1A71-4B54-9425-F066AF39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31C26-52F7-4851-BBB8-642EEA3A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5C5FF-6A0A-4816-91D2-667B16CC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9CD91-80DB-4F7C-AEEC-BC18CB31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4A817-85D4-4683-B0F8-73969993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40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8A13-50F4-44AB-A206-C685280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D91B-AD4C-449F-9478-3AC2678A2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E7356-506A-41C7-9BDE-F0C0BCE24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5A79-4B03-401D-B20B-3CDD1024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12180-3BEE-4870-9491-7B5348BA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5F83F-FE99-43EB-B4E1-AF2370F6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08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5D51-C1FD-48B4-B2E4-AA283E35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EC634-8BEE-4E52-BCAC-C80EA491E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3C8D7-AAAD-43D8-BD3E-F75048FA4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952F5-B0EF-4633-9EEC-43B1F5C58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D8BB2-AC90-4030-8BC1-FB82D81EE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31BB5-FF8E-4A6C-8293-7D511E60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CCB33-8DE9-4007-86FF-BF11F806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2CFD3-0073-45B3-ABCE-D01DBB6D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76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5325-D612-429D-B6A3-AB5A5D02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42617-516D-43A9-A216-6DF2E06A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202B2-E719-4C05-8A39-FD8C2892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F9486-3510-4F02-A7F1-5E22AB97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15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77608-0496-4589-9CEE-F8E18509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C3D7B-A8C4-4A0E-AC8F-B19C22B6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29615-95B4-46A9-9193-C8C70C79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98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E4E1-23B5-451E-A98C-0A000DAF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EFF3-AAB6-4E69-90A2-739D2240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061AA-9C85-45A4-81FB-853327E01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CAB9B-E476-48E4-9DB1-A5E88A53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54BCF-F2C0-48FC-8629-00C2011B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1E667-D94B-43B5-8910-B3849560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3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740D-49BC-43F1-B5DF-8D0F97A4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38349-E1CD-4FCB-8A3A-6E6646F87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797E0-7105-43F3-8D50-74BB86C75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01F8A-CFDB-48A4-BD08-E40BF08C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B9A5-DB52-4411-A7D8-B749EB0617D9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96D94-57A0-4132-BDE1-D676DE61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99F21-B1D3-43CE-BB1F-A8829444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1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6AF13-400F-4C96-BF53-9778C4AF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F05E0-BA5B-4A38-9916-B5792FB03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0DED5-FD46-4C6B-A9DA-127363E26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FB9A5-DB52-4411-A7D8-B749EB0617D9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F522C-7A60-4924-B270-35D4CA276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902EF-1BFF-492B-B9A9-944C697F8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1BFDC-2417-4352-821D-54359F56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06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9D95047-A27E-46E6-A587-88DA62B6D797}"/>
              </a:ext>
            </a:extLst>
          </p:cNvPr>
          <p:cNvGrpSpPr/>
          <p:nvPr/>
        </p:nvGrpSpPr>
        <p:grpSpPr>
          <a:xfrm>
            <a:off x="2072474" y="2416865"/>
            <a:ext cx="5697082" cy="2194366"/>
            <a:chOff x="2072474" y="2416865"/>
            <a:chExt cx="5697082" cy="219436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3344779-59A6-40E0-8704-C26D81E2DD62}"/>
                </a:ext>
              </a:extLst>
            </p:cNvPr>
            <p:cNvGrpSpPr/>
            <p:nvPr/>
          </p:nvGrpSpPr>
          <p:grpSpPr>
            <a:xfrm>
              <a:off x="4284911" y="2416865"/>
              <a:ext cx="1272208" cy="2194366"/>
              <a:chOff x="4284911" y="2416865"/>
              <a:chExt cx="1272208" cy="2623930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18CFDDD-D685-4E5B-8B23-95EEDFEAC751}"/>
                  </a:ext>
                </a:extLst>
              </p:cNvPr>
              <p:cNvSpPr/>
              <p:nvPr/>
            </p:nvSpPr>
            <p:spPr>
              <a:xfrm>
                <a:off x="4284911" y="2416865"/>
                <a:ext cx="1272208" cy="262393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B01CE49-A9FA-46E9-80B8-71595296BA1B}"/>
                  </a:ext>
                </a:extLst>
              </p:cNvPr>
              <p:cNvGrpSpPr/>
              <p:nvPr/>
            </p:nvGrpSpPr>
            <p:grpSpPr>
              <a:xfrm>
                <a:off x="4739946" y="2882430"/>
                <a:ext cx="362141" cy="1735870"/>
                <a:chOff x="5914928" y="3315831"/>
                <a:chExt cx="362141" cy="1735870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8C0684CB-726E-4C21-A47B-0A90F6850F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914930" y="3315831"/>
                  <a:ext cx="362139" cy="226337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FC70CD48-BE9D-44F0-A64B-4E701C6A94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914930" y="3659862"/>
                  <a:ext cx="362139" cy="226337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966EDEF0-8FC7-4E2E-8C6F-C7D59827D4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914930" y="4049063"/>
                  <a:ext cx="362139" cy="226337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31028033-7491-48D8-A153-851DACF5DB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914929" y="4481333"/>
                  <a:ext cx="362139" cy="226337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64535A45-CAED-4C80-A82E-942A84B2BD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914928" y="4825364"/>
                  <a:ext cx="362139" cy="226337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AE11ACA-3547-4D3E-8488-9C5B0205D7BA}"/>
                </a:ext>
              </a:extLst>
            </p:cNvPr>
            <p:cNvSpPr/>
            <p:nvPr/>
          </p:nvSpPr>
          <p:spPr>
            <a:xfrm>
              <a:off x="2072474" y="2904374"/>
              <a:ext cx="784860" cy="3790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2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" name="Text Box 202">
              <a:extLst>
                <a:ext uri="{FF2B5EF4-FFF2-40B4-BE49-F238E27FC236}">
                  <a16:creationId xmlns:a16="http://schemas.microsoft.com/office/drawing/2014/main" id="{C02869A2-02FB-486E-B844-F77787D811B8}"/>
                </a:ext>
              </a:extLst>
            </p:cNvPr>
            <p:cNvSpPr txBox="1"/>
            <p:nvPr/>
          </p:nvSpPr>
          <p:spPr>
            <a:xfrm>
              <a:off x="2132799" y="2998989"/>
              <a:ext cx="689610" cy="2413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Sender</a:t>
              </a:r>
              <a:endParaRPr lang="en-IN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84E3FAE-A622-4D2F-B57A-A17DF263DBDE}"/>
                </a:ext>
              </a:extLst>
            </p:cNvPr>
            <p:cNvSpPr/>
            <p:nvPr/>
          </p:nvSpPr>
          <p:spPr>
            <a:xfrm>
              <a:off x="6984696" y="3956876"/>
              <a:ext cx="784860" cy="3790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Text Box 203">
              <a:extLst>
                <a:ext uri="{FF2B5EF4-FFF2-40B4-BE49-F238E27FC236}">
                  <a16:creationId xmlns:a16="http://schemas.microsoft.com/office/drawing/2014/main" id="{AE824B21-8F35-4700-AC5E-DBA2DB3434EF}"/>
                </a:ext>
              </a:extLst>
            </p:cNvPr>
            <p:cNvSpPr txBox="1"/>
            <p:nvPr/>
          </p:nvSpPr>
          <p:spPr>
            <a:xfrm>
              <a:off x="7002158" y="4042610"/>
              <a:ext cx="749935" cy="2413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0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Receiver</a:t>
              </a:r>
              <a:endParaRPr lang="en-IN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BB388C4-CF67-4FE1-8742-5EBD09D6BBD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2857334" y="3093922"/>
              <a:ext cx="142757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A37B75-DB0D-486F-9D4E-08946116DC5D}"/>
                </a:ext>
              </a:extLst>
            </p:cNvPr>
            <p:cNvCxnSpPr>
              <a:cxnSpLocks/>
            </p:cNvCxnSpPr>
            <p:nvPr/>
          </p:nvCxnSpPr>
          <p:spPr>
            <a:xfrm>
              <a:off x="5557119" y="4142354"/>
              <a:ext cx="142757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A99B841-6736-41BB-BACB-464BF4115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2371" y="2904638"/>
              <a:ext cx="362139" cy="18928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7D8CC8-3D88-4497-957A-2CFC47F330A3}"/>
                </a:ext>
              </a:extLst>
            </p:cNvPr>
            <p:cNvSpPr txBox="1"/>
            <p:nvPr/>
          </p:nvSpPr>
          <p:spPr>
            <a:xfrm>
              <a:off x="4386469" y="2548833"/>
              <a:ext cx="11706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Message Queue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EC40A07-B737-485E-971C-9E65A81A9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2154" y="3901894"/>
              <a:ext cx="362139" cy="189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06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>
            <a:extLst>
              <a:ext uri="{FF2B5EF4-FFF2-40B4-BE49-F238E27FC236}">
                <a16:creationId xmlns:a16="http://schemas.microsoft.com/office/drawing/2014/main" id="{4AD65DF3-908A-44B9-A9C2-CBB714735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88" y="923925"/>
            <a:ext cx="1695450" cy="336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Blocked State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B976F97C-5918-4AA8-8D3A-F34872490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777875"/>
            <a:ext cx="1200150" cy="361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MS1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C0E0C1A-D6A5-4BAD-B44A-C12015D1C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675" y="787400"/>
            <a:ext cx="1200150" cy="361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MS2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4A4D9E-76B9-4162-BE2A-16BC446C7109}"/>
              </a:ext>
            </a:extLst>
          </p:cNvPr>
          <p:cNvCxnSpPr/>
          <p:nvPr/>
        </p:nvCxnSpPr>
        <p:spPr>
          <a:xfrm>
            <a:off x="3076575" y="2248535"/>
            <a:ext cx="1771650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D088F5-77AE-499E-A46A-7424337C7EAA}"/>
              </a:ext>
            </a:extLst>
          </p:cNvPr>
          <p:cNvCxnSpPr/>
          <p:nvPr/>
        </p:nvCxnSpPr>
        <p:spPr>
          <a:xfrm>
            <a:off x="2457450" y="2388870"/>
            <a:ext cx="9525" cy="1343025"/>
          </a:xfrm>
          <a:prstGeom prst="line">
            <a:avLst/>
          </a:prstGeom>
          <a:ln>
            <a:prstDash val="lgDashDot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019DDA-FD13-432F-B7FF-635EED16C372}"/>
              </a:ext>
            </a:extLst>
          </p:cNvPr>
          <p:cNvCxnSpPr/>
          <p:nvPr/>
        </p:nvCxnSpPr>
        <p:spPr>
          <a:xfrm>
            <a:off x="5448300" y="2436495"/>
            <a:ext cx="28575" cy="1295400"/>
          </a:xfrm>
          <a:prstGeom prst="line">
            <a:avLst/>
          </a:prstGeom>
          <a:ln>
            <a:prstDash val="lgDashDot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D46DD0-6B81-4C67-ABD7-89524131A582}"/>
              </a:ext>
            </a:extLst>
          </p:cNvPr>
          <p:cNvCxnSpPr/>
          <p:nvPr/>
        </p:nvCxnSpPr>
        <p:spPr>
          <a:xfrm flipV="1">
            <a:off x="2495550" y="2571750"/>
            <a:ext cx="2962275" cy="4508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E5BAB8-132E-40DD-85C8-D1373CFEA0E4}"/>
              </a:ext>
            </a:extLst>
          </p:cNvPr>
          <p:cNvCxnSpPr/>
          <p:nvPr/>
        </p:nvCxnSpPr>
        <p:spPr>
          <a:xfrm flipV="1">
            <a:off x="2514600" y="3123565"/>
            <a:ext cx="2924175" cy="57150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 Box 17">
            <a:extLst>
              <a:ext uri="{FF2B5EF4-FFF2-40B4-BE49-F238E27FC236}">
                <a16:creationId xmlns:a16="http://schemas.microsoft.com/office/drawing/2014/main" id="{1D1CF327-E61C-49D7-B1D9-4F399CDB9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1057275"/>
            <a:ext cx="715963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Request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4FAD0004-E146-4A18-8A43-04CFF7C3A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1951038"/>
            <a:ext cx="1371600" cy="376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Response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B7887BA-724F-4F51-B16C-322909CF2C02}"/>
              </a:ext>
            </a:extLst>
          </p:cNvPr>
          <p:cNvSpPr/>
          <p:nvPr/>
        </p:nvSpPr>
        <p:spPr>
          <a:xfrm>
            <a:off x="2381250" y="2552700"/>
            <a:ext cx="333375" cy="904875"/>
          </a:xfrm>
          <a:prstGeom prst="rightBrace">
            <a:avLst>
              <a:gd name="adj1" fmla="val 8333"/>
              <a:gd name="adj2" fmla="val 5440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FD2BE-B02C-4BA8-9715-9A1F7B0EB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Caller service		    			      Callee service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76F8BCB8-FF81-4D4D-A0D4-A29598760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400007F-775D-4E38-ABA9-3C98ED5FA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8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BB49D20-E7D0-4728-B959-3C5915E77529}"/>
              </a:ext>
            </a:extLst>
          </p:cNvPr>
          <p:cNvGrpSpPr/>
          <p:nvPr/>
        </p:nvGrpSpPr>
        <p:grpSpPr>
          <a:xfrm>
            <a:off x="3916644" y="1793535"/>
            <a:ext cx="3876772" cy="3160602"/>
            <a:chOff x="3589096" y="1658765"/>
            <a:chExt cx="4214191" cy="37901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1FC3D6-5B42-4F54-9B45-5C5215512D4A}"/>
                </a:ext>
              </a:extLst>
            </p:cNvPr>
            <p:cNvGrpSpPr/>
            <p:nvPr/>
          </p:nvGrpSpPr>
          <p:grpSpPr>
            <a:xfrm>
              <a:off x="3589096" y="1658765"/>
              <a:ext cx="4214191" cy="3790122"/>
              <a:chOff x="2941983" y="1391478"/>
              <a:chExt cx="4214191" cy="3790122"/>
            </a:xfrm>
          </p:grpSpPr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9C125549-5530-4EB5-A415-5632DAA2AB50}"/>
                  </a:ext>
                </a:extLst>
              </p:cNvPr>
              <p:cNvSpPr/>
              <p:nvPr/>
            </p:nvSpPr>
            <p:spPr>
              <a:xfrm>
                <a:off x="2941983" y="1391478"/>
                <a:ext cx="4214191" cy="3790122"/>
              </a:xfrm>
              <a:prstGeom prst="hexago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C8760051-7C7A-4B19-B3AB-E77BBFDF0328}"/>
                  </a:ext>
                </a:extLst>
              </p:cNvPr>
              <p:cNvSpPr/>
              <p:nvPr/>
            </p:nvSpPr>
            <p:spPr>
              <a:xfrm>
                <a:off x="3445566" y="1805608"/>
                <a:ext cx="3190770" cy="2961862"/>
              </a:xfrm>
              <a:prstGeom prst="hexag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F3BD8C-71EA-4C34-A46B-5CCDBF3F6917}"/>
                </a:ext>
              </a:extLst>
            </p:cNvPr>
            <p:cNvSpPr/>
            <p:nvPr/>
          </p:nvSpPr>
          <p:spPr>
            <a:xfrm>
              <a:off x="5500467" y="1981455"/>
              <a:ext cx="168812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25B86B-5A4F-42CC-9A73-9AEB1C5DE50F}"/>
                </a:ext>
              </a:extLst>
            </p:cNvPr>
            <p:cNvSpPr/>
            <p:nvPr/>
          </p:nvSpPr>
          <p:spPr>
            <a:xfrm>
              <a:off x="4316436" y="2807014"/>
              <a:ext cx="168812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9411E3-611D-4A1E-80B0-5A929A61B00F}"/>
                </a:ext>
              </a:extLst>
            </p:cNvPr>
            <p:cNvSpPr/>
            <p:nvPr/>
          </p:nvSpPr>
          <p:spPr>
            <a:xfrm>
              <a:off x="4418682" y="4354206"/>
              <a:ext cx="168812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219E62-5F49-4DD1-8221-CC0343A4EA76}"/>
                </a:ext>
              </a:extLst>
            </p:cNvPr>
            <p:cNvSpPr/>
            <p:nvPr/>
          </p:nvSpPr>
          <p:spPr>
            <a:xfrm>
              <a:off x="5594047" y="4943317"/>
              <a:ext cx="168812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26" name="Picture 2" descr="Icon&#10;&#10;Description automatically generated">
            <a:extLst>
              <a:ext uri="{FF2B5EF4-FFF2-40B4-BE49-F238E27FC236}">
                <a16:creationId xmlns:a16="http://schemas.microsoft.com/office/drawing/2014/main" id="{A9E01230-7C0D-4495-A353-721FEF409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54" y="314164"/>
            <a:ext cx="840786" cy="855857"/>
          </a:xfrm>
          <a:prstGeom prst="rect">
            <a:avLst/>
          </a:prstGeom>
          <a:noFill/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1164AF-720B-4B00-8AB2-E9141FAA6A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58521" y="4710041"/>
            <a:ext cx="0" cy="762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5E488C2-C578-4993-8BAD-4C0D95E3C0D7}"/>
              </a:ext>
            </a:extLst>
          </p:cNvPr>
          <p:cNvSpPr txBox="1"/>
          <p:nvPr/>
        </p:nvSpPr>
        <p:spPr>
          <a:xfrm>
            <a:off x="4874657" y="1345695"/>
            <a:ext cx="154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Rest API Call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A9C8722-B315-44B1-BFD6-7C2EE4330737}"/>
              </a:ext>
            </a:extLst>
          </p:cNvPr>
          <p:cNvSpPr/>
          <p:nvPr/>
        </p:nvSpPr>
        <p:spPr>
          <a:xfrm rot="5400000">
            <a:off x="2154982" y="1417812"/>
            <a:ext cx="267271" cy="173382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028840C4-B077-457B-BA3F-FBA623162905}"/>
              </a:ext>
            </a:extLst>
          </p:cNvPr>
          <p:cNvSpPr/>
          <p:nvPr/>
        </p:nvSpPr>
        <p:spPr>
          <a:xfrm rot="5400000">
            <a:off x="2162993" y="3711086"/>
            <a:ext cx="267271" cy="173382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E7807-5A54-42F6-BEE3-D008EEF79137}"/>
              </a:ext>
            </a:extLst>
          </p:cNvPr>
          <p:cNvSpPr txBox="1"/>
          <p:nvPr/>
        </p:nvSpPr>
        <p:spPr>
          <a:xfrm>
            <a:off x="5418216" y="2206826"/>
            <a:ext cx="99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Https Request handler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B49FA-579F-4E38-9AFE-7573BA6D7EB4}"/>
              </a:ext>
            </a:extLst>
          </p:cNvPr>
          <p:cNvSpPr txBox="1"/>
          <p:nvPr/>
        </p:nvSpPr>
        <p:spPr>
          <a:xfrm>
            <a:off x="4526470" y="2952281"/>
            <a:ext cx="106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Inbound request </a:t>
            </a:r>
          </a:p>
          <a:p>
            <a:r>
              <a:rPr lang="en-IN" sz="1000" b="1" dirty="0"/>
              <a:t>handler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C1FEF-AF26-4E29-968D-54F68CB90CFE}"/>
              </a:ext>
            </a:extLst>
          </p:cNvPr>
          <p:cNvSpPr txBox="1"/>
          <p:nvPr/>
        </p:nvSpPr>
        <p:spPr>
          <a:xfrm>
            <a:off x="4679807" y="3677213"/>
            <a:ext cx="106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outbound Event publisher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77C84D-EDE0-405E-AD36-DB5861558A4C}"/>
              </a:ext>
            </a:extLst>
          </p:cNvPr>
          <p:cNvSpPr txBox="1"/>
          <p:nvPr/>
        </p:nvSpPr>
        <p:spPr>
          <a:xfrm>
            <a:off x="5466367" y="4117529"/>
            <a:ext cx="948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Database Connector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10D9AE03-FAB8-48BE-9E8B-5AB3C152EE18}"/>
              </a:ext>
            </a:extLst>
          </p:cNvPr>
          <p:cNvSpPr/>
          <p:nvPr/>
        </p:nvSpPr>
        <p:spPr>
          <a:xfrm>
            <a:off x="5466367" y="5472752"/>
            <a:ext cx="784308" cy="873457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D11A0D-366D-4E13-90AB-09CA161FC61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41655" y="1181368"/>
            <a:ext cx="10970" cy="881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F725D80-27C3-4AC1-BC62-3CBC72CF892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3088713" y="2284726"/>
            <a:ext cx="1497035" cy="6188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07F61D9-82F6-410A-9A07-446DCAFDE922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rot="5400000">
            <a:off x="3729770" y="3605220"/>
            <a:ext cx="406552" cy="15390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1A86EC7-63F4-4B7D-8DF1-F3A0AEAF7E71}"/>
              </a:ext>
            </a:extLst>
          </p:cNvPr>
          <p:cNvSpPr txBox="1"/>
          <p:nvPr/>
        </p:nvSpPr>
        <p:spPr>
          <a:xfrm>
            <a:off x="1922281" y="2177003"/>
            <a:ext cx="897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MQ Channel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4A0B20-8177-4734-A687-1920F979BA93}"/>
              </a:ext>
            </a:extLst>
          </p:cNvPr>
          <p:cNvSpPr txBox="1"/>
          <p:nvPr/>
        </p:nvSpPr>
        <p:spPr>
          <a:xfrm>
            <a:off x="1802676" y="4479171"/>
            <a:ext cx="897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MQ Channel</a:t>
            </a:r>
          </a:p>
        </p:txBody>
      </p:sp>
    </p:spTree>
    <p:extLst>
      <p:ext uri="{BB962C8B-B14F-4D97-AF65-F5344CB8AC3E}">
        <p14:creationId xmlns:p14="http://schemas.microsoft.com/office/powerpoint/2010/main" val="336870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2A8B16-3C18-40CD-840F-B6A1B9A8D979}"/>
              </a:ext>
            </a:extLst>
          </p:cNvPr>
          <p:cNvSpPr/>
          <p:nvPr/>
        </p:nvSpPr>
        <p:spPr>
          <a:xfrm>
            <a:off x="1238324" y="1569492"/>
            <a:ext cx="1160060" cy="2674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FF39F-2FD4-4AA3-BB58-1AF356DCA4FA}"/>
              </a:ext>
            </a:extLst>
          </p:cNvPr>
          <p:cNvSpPr/>
          <p:nvPr/>
        </p:nvSpPr>
        <p:spPr>
          <a:xfrm>
            <a:off x="2843284" y="1569492"/>
            <a:ext cx="1160060" cy="2674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1A142-70DF-48A3-A591-5CEF713F33C9}"/>
              </a:ext>
            </a:extLst>
          </p:cNvPr>
          <p:cNvSpPr/>
          <p:nvPr/>
        </p:nvSpPr>
        <p:spPr>
          <a:xfrm>
            <a:off x="4435522" y="1569493"/>
            <a:ext cx="5909481" cy="2866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E2983-25D7-44BF-A477-3A4F89740C4E}"/>
              </a:ext>
            </a:extLst>
          </p:cNvPr>
          <p:cNvSpPr txBox="1"/>
          <p:nvPr/>
        </p:nvSpPr>
        <p:spPr>
          <a:xfrm rot="16200000">
            <a:off x="1614988" y="2947916"/>
            <a:ext cx="90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A6BC-8C5C-45B8-A385-1CE50BF765DE}"/>
              </a:ext>
            </a:extLst>
          </p:cNvPr>
          <p:cNvSpPr txBox="1"/>
          <p:nvPr/>
        </p:nvSpPr>
        <p:spPr>
          <a:xfrm rot="16200000">
            <a:off x="2628123" y="2603098"/>
            <a:ext cx="159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baseline="0" dirty="0">
                <a:latin typeface="Calibri-Bold"/>
              </a:rPr>
              <a:t>API gateway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A20B6A-1EA7-4C00-930A-A2B81D840EA2}"/>
              </a:ext>
            </a:extLst>
          </p:cNvPr>
          <p:cNvSpPr/>
          <p:nvPr/>
        </p:nvSpPr>
        <p:spPr>
          <a:xfrm>
            <a:off x="4804012" y="1760561"/>
            <a:ext cx="1719618" cy="921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Microservice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Instance-1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DFCCF-1B36-42C5-BB25-C15D7DB5D4A9}"/>
              </a:ext>
            </a:extLst>
          </p:cNvPr>
          <p:cNvSpPr/>
          <p:nvPr/>
        </p:nvSpPr>
        <p:spPr>
          <a:xfrm>
            <a:off x="8095397" y="1790131"/>
            <a:ext cx="1719618" cy="921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Microservice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Instance-1</a:t>
            </a:r>
          </a:p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312691-B7C5-4160-BE87-91136F8148A3}"/>
              </a:ext>
            </a:extLst>
          </p:cNvPr>
          <p:cNvSpPr/>
          <p:nvPr/>
        </p:nvSpPr>
        <p:spPr>
          <a:xfrm>
            <a:off x="4804012" y="3110549"/>
            <a:ext cx="1719618" cy="921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Microservice</a:t>
            </a:r>
          </a:p>
          <a:p>
            <a:pPr algn="ctr"/>
            <a:r>
              <a:rPr lang="en-IN">
                <a:solidFill>
                  <a:schemeClr val="tx1"/>
                </a:solidFill>
              </a:rPr>
              <a:t>Instance-1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DD00C9-D436-40C3-A9FB-863AF6E595A7}"/>
              </a:ext>
            </a:extLst>
          </p:cNvPr>
          <p:cNvSpPr/>
          <p:nvPr/>
        </p:nvSpPr>
        <p:spPr>
          <a:xfrm>
            <a:off x="8095397" y="3140119"/>
            <a:ext cx="1719618" cy="921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Microservice-2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Instance-1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83E297-682D-407B-B0E9-D58189002F8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003344" y="3002508"/>
            <a:ext cx="4321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27CD6C-D978-445B-A2A4-1B2003E54B10}"/>
              </a:ext>
            </a:extLst>
          </p:cNvPr>
          <p:cNvCxnSpPr>
            <a:cxnSpLocks/>
          </p:cNvCxnSpPr>
          <p:nvPr/>
        </p:nvCxnSpPr>
        <p:spPr>
          <a:xfrm>
            <a:off x="2411106" y="3002508"/>
            <a:ext cx="4321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165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3693598-8BE6-428D-BBC0-88FE268B7D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5066444"/>
              </p:ext>
            </p:extLst>
          </p:nvPr>
        </p:nvGraphicFramePr>
        <p:xfrm>
          <a:off x="2032000" y="2088107"/>
          <a:ext cx="5133075" cy="405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14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762339-B242-4A92-9355-17C1C2A6BF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864468"/>
              </p:ext>
            </p:extLst>
          </p:nvPr>
        </p:nvGraphicFramePr>
        <p:xfrm>
          <a:off x="2032000" y="719666"/>
          <a:ext cx="79991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841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3CB64A1-5833-448A-B1D3-80FE3A27C7A0}"/>
              </a:ext>
            </a:extLst>
          </p:cNvPr>
          <p:cNvSpPr/>
          <p:nvPr/>
        </p:nvSpPr>
        <p:spPr>
          <a:xfrm>
            <a:off x="5827593" y="1048810"/>
            <a:ext cx="5470477" cy="521551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F1A8599-E7BA-4DAB-9154-0F56CE53719D}"/>
              </a:ext>
            </a:extLst>
          </p:cNvPr>
          <p:cNvSpPr/>
          <p:nvPr/>
        </p:nvSpPr>
        <p:spPr>
          <a:xfrm>
            <a:off x="518614" y="1048810"/>
            <a:ext cx="5192597" cy="521551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E5EB1C-F7DF-459A-9EB5-4BC779B48A51}"/>
              </a:ext>
            </a:extLst>
          </p:cNvPr>
          <p:cNvSpPr/>
          <p:nvPr/>
        </p:nvSpPr>
        <p:spPr>
          <a:xfrm>
            <a:off x="1059977" y="2171984"/>
            <a:ext cx="1132764" cy="1023582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Order Created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B562E5-D8B3-4CB0-AA09-9B9919E850E6}"/>
              </a:ext>
            </a:extLst>
          </p:cNvPr>
          <p:cNvSpPr/>
          <p:nvPr/>
        </p:nvSpPr>
        <p:spPr>
          <a:xfrm>
            <a:off x="2825087" y="2320119"/>
            <a:ext cx="1132764" cy="1023582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Order Created Event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43E79-3C09-4656-BB45-34834E031B83}"/>
              </a:ext>
            </a:extLst>
          </p:cNvPr>
          <p:cNvSpPr/>
          <p:nvPr/>
        </p:nvSpPr>
        <p:spPr>
          <a:xfrm>
            <a:off x="2702258" y="3756547"/>
            <a:ext cx="6373504" cy="58344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 extrusionH="69850">
            <a:bevelT w="57150" h="107950"/>
            <a:bevelB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Event Bus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ABEF2E-4586-4AC3-A0DE-7807BB5FF125}"/>
              </a:ext>
            </a:extLst>
          </p:cNvPr>
          <p:cNvSpPr/>
          <p:nvPr/>
        </p:nvSpPr>
        <p:spPr>
          <a:xfrm>
            <a:off x="6771564" y="2321465"/>
            <a:ext cx="1328382" cy="1023582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Payment</a:t>
            </a:r>
            <a:r>
              <a:rPr lang="hi-IN" sz="1600" dirty="0"/>
              <a:t> </a:t>
            </a:r>
            <a:r>
              <a:rPr lang="en-IN" sz="1600" dirty="0"/>
              <a:t>Received Event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3421F6-9637-4CC2-BF68-169FDAEA2219}"/>
              </a:ext>
            </a:extLst>
          </p:cNvPr>
          <p:cNvSpPr/>
          <p:nvPr/>
        </p:nvSpPr>
        <p:spPr>
          <a:xfrm>
            <a:off x="9043917" y="2302027"/>
            <a:ext cx="1328382" cy="1023582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Payment Service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0FED186-9C5C-448B-803D-63AE6EC8D090}"/>
              </a:ext>
            </a:extLst>
          </p:cNvPr>
          <p:cNvCxnSpPr>
            <a:stCxn id="5" idx="3"/>
          </p:cNvCxnSpPr>
          <p:nvPr/>
        </p:nvCxnSpPr>
        <p:spPr>
          <a:xfrm>
            <a:off x="3957851" y="2831910"/>
            <a:ext cx="859809" cy="924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B582DE1-9384-40DD-AD08-DFAC02380A62}"/>
              </a:ext>
            </a:extLst>
          </p:cNvPr>
          <p:cNvCxnSpPr/>
          <p:nvPr/>
        </p:nvCxnSpPr>
        <p:spPr>
          <a:xfrm>
            <a:off x="10033379" y="2818262"/>
            <a:ext cx="859809" cy="924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5FBCD0-F7B0-4CAC-8786-D7072A6C4E8B}"/>
              </a:ext>
            </a:extLst>
          </p:cNvPr>
          <p:cNvCxnSpPr>
            <a:cxnSpLocks/>
          </p:cNvCxnSpPr>
          <p:nvPr/>
        </p:nvCxnSpPr>
        <p:spPr>
          <a:xfrm flipH="1">
            <a:off x="8121366" y="2818771"/>
            <a:ext cx="864360" cy="1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940670-8883-49D0-84F8-FBE770D50867}"/>
              </a:ext>
            </a:extLst>
          </p:cNvPr>
          <p:cNvCxnSpPr/>
          <p:nvPr/>
        </p:nvCxnSpPr>
        <p:spPr>
          <a:xfrm>
            <a:off x="2192741" y="2654489"/>
            <a:ext cx="632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30AAC9C-9A85-4367-868B-40314099FF66}"/>
              </a:ext>
            </a:extLst>
          </p:cNvPr>
          <p:cNvCxnSpPr>
            <a:cxnSpLocks/>
          </p:cNvCxnSpPr>
          <p:nvPr/>
        </p:nvCxnSpPr>
        <p:spPr>
          <a:xfrm flipV="1">
            <a:off x="9075762" y="3373764"/>
            <a:ext cx="771100" cy="765518"/>
          </a:xfrm>
          <a:prstGeom prst="bentConnector3">
            <a:avLst>
              <a:gd name="adj1" fmla="val 101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AAE15F6-2942-4E21-A081-353F160448C5}"/>
              </a:ext>
            </a:extLst>
          </p:cNvPr>
          <p:cNvSpPr txBox="1"/>
          <p:nvPr/>
        </p:nvSpPr>
        <p:spPr>
          <a:xfrm>
            <a:off x="9134901" y="3425733"/>
            <a:ext cx="13283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i="0" u="none" strike="noStrike" baseline="0" dirty="0">
                <a:latin typeface="Calibri" panose="020F0502020204030204" pitchFamily="34" charset="0"/>
              </a:rPr>
              <a:t>Subscribes</a:t>
            </a:r>
            <a:r>
              <a:rPr lang="en-IN" sz="1200" b="1" i="0" u="none" strike="noStrike" baseline="0" dirty="0">
                <a:latin typeface="Calibri" panose="020F0502020204030204" pitchFamily="34" charset="0"/>
              </a:rPr>
              <a:t> order </a:t>
            </a:r>
          </a:p>
          <a:p>
            <a:r>
              <a:rPr lang="en-IN" sz="1200" b="1" i="0" u="none" strike="noStrike" baseline="0" dirty="0">
                <a:latin typeface="Calibri" panose="020F0502020204030204" pitchFamily="34" charset="0"/>
              </a:rPr>
              <a:t>created event</a:t>
            </a:r>
            <a:endParaRPr lang="en-IN" sz="1200" b="1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BA00A3A-168D-44C5-8C14-6923FCBBB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137781"/>
              </p:ext>
            </p:extLst>
          </p:nvPr>
        </p:nvGraphicFramePr>
        <p:xfrm>
          <a:off x="1242324" y="4832085"/>
          <a:ext cx="406665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664">
                  <a:extLst>
                    <a:ext uri="{9D8B030D-6E8A-4147-A177-3AD203B41FA5}">
                      <a16:colId xmlns:a16="http://schemas.microsoft.com/office/drawing/2014/main" val="88173260"/>
                    </a:ext>
                  </a:extLst>
                </a:gridCol>
                <a:gridCol w="1016664">
                  <a:extLst>
                    <a:ext uri="{9D8B030D-6E8A-4147-A177-3AD203B41FA5}">
                      <a16:colId xmlns:a16="http://schemas.microsoft.com/office/drawing/2014/main" val="610337891"/>
                    </a:ext>
                  </a:extLst>
                </a:gridCol>
                <a:gridCol w="1016664">
                  <a:extLst>
                    <a:ext uri="{9D8B030D-6E8A-4147-A177-3AD203B41FA5}">
                      <a16:colId xmlns:a16="http://schemas.microsoft.com/office/drawing/2014/main" val="2410646797"/>
                    </a:ext>
                  </a:extLst>
                </a:gridCol>
                <a:gridCol w="1016664">
                  <a:extLst>
                    <a:ext uri="{9D8B030D-6E8A-4147-A177-3AD203B41FA5}">
                      <a16:colId xmlns:a16="http://schemas.microsoft.com/office/drawing/2014/main" val="3240030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Order_ID</a:t>
                      </a:r>
                      <a:endParaRPr lang="en-IN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Cust_ID</a:t>
                      </a:r>
                      <a:endParaRPr lang="en-IN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87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Order001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Cust001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$10.50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70492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4799D43-DD1E-4EDA-9BF8-40554F81F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143177"/>
              </p:ext>
            </p:extLst>
          </p:nvPr>
        </p:nvGraphicFramePr>
        <p:xfrm>
          <a:off x="6114198" y="4845170"/>
          <a:ext cx="4699000" cy="743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8817326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61033789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410646797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3240030643"/>
                    </a:ext>
                  </a:extLst>
                </a:gridCol>
              </a:tblGrid>
              <a:tr h="469606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solidFill>
                            <a:schemeClr val="bg1"/>
                          </a:solidFill>
                        </a:rPr>
                        <a:t>Payment_ID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solidFill>
                            <a:schemeClr val="bg1"/>
                          </a:solidFill>
                        </a:rPr>
                        <a:t>Order_ID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Amount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872606"/>
                  </a:ext>
                </a:extLst>
              </a:tr>
              <a:tr h="272074">
                <a:tc>
                  <a:txBody>
                    <a:bodyPr/>
                    <a:lstStyle/>
                    <a:p>
                      <a:r>
                        <a:rPr lang="en-IN" sz="1200" dirty="0"/>
                        <a:t>Pay001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Order001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Paid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$10.50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704926"/>
                  </a:ext>
                </a:extLst>
              </a:tr>
            </a:tbl>
          </a:graphicData>
        </a:graphic>
      </p:graphicFrame>
      <p:sp>
        <p:nvSpPr>
          <p:cNvPr id="27" name="Cylinder 26">
            <a:extLst>
              <a:ext uri="{FF2B5EF4-FFF2-40B4-BE49-F238E27FC236}">
                <a16:creationId xmlns:a16="http://schemas.microsoft.com/office/drawing/2014/main" id="{AA878D5A-67E8-4F80-B204-5B9DACC6C2FC}"/>
              </a:ext>
            </a:extLst>
          </p:cNvPr>
          <p:cNvSpPr/>
          <p:nvPr/>
        </p:nvSpPr>
        <p:spPr>
          <a:xfrm>
            <a:off x="1242324" y="3844357"/>
            <a:ext cx="791570" cy="741679"/>
          </a:xfrm>
          <a:prstGeom prst="can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Order DB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8937F-491A-46B7-8525-DD3369CEF731}"/>
              </a:ext>
            </a:extLst>
          </p:cNvPr>
          <p:cNvCxnSpPr>
            <a:stCxn id="4" idx="2"/>
            <a:endCxn id="27" idx="1"/>
          </p:cNvCxnSpPr>
          <p:nvPr/>
        </p:nvCxnSpPr>
        <p:spPr>
          <a:xfrm>
            <a:off x="1626359" y="3195566"/>
            <a:ext cx="11750" cy="648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ylinder 33">
            <a:extLst>
              <a:ext uri="{FF2B5EF4-FFF2-40B4-BE49-F238E27FC236}">
                <a16:creationId xmlns:a16="http://schemas.microsoft.com/office/drawing/2014/main" id="{4E038DAB-13A3-4A71-8320-60A1E22648B4}"/>
              </a:ext>
            </a:extLst>
          </p:cNvPr>
          <p:cNvSpPr/>
          <p:nvPr/>
        </p:nvSpPr>
        <p:spPr>
          <a:xfrm>
            <a:off x="10456459" y="3805996"/>
            <a:ext cx="791570" cy="741679"/>
          </a:xfrm>
          <a:prstGeom prst="can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Payment DB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D04EE4-DA8E-433C-A6CD-6278364F6C67}"/>
              </a:ext>
            </a:extLst>
          </p:cNvPr>
          <p:cNvCxnSpPr/>
          <p:nvPr/>
        </p:nvCxnSpPr>
        <p:spPr>
          <a:xfrm>
            <a:off x="7435755" y="3343701"/>
            <a:ext cx="0" cy="39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85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099B8-CAF0-4C6B-9343-33AC95C61F53}"/>
              </a:ext>
            </a:extLst>
          </p:cNvPr>
          <p:cNvSpPr/>
          <p:nvPr/>
        </p:nvSpPr>
        <p:spPr>
          <a:xfrm>
            <a:off x="1378426" y="1484751"/>
            <a:ext cx="1678673" cy="4247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N" sz="1200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058CC1-BF97-43DA-A411-6EBFCFA34771}"/>
              </a:ext>
            </a:extLst>
          </p:cNvPr>
          <p:cNvGrpSpPr/>
          <p:nvPr/>
        </p:nvGrpSpPr>
        <p:grpSpPr>
          <a:xfrm>
            <a:off x="3057099" y="3424162"/>
            <a:ext cx="7165073" cy="858103"/>
            <a:chOff x="2988859" y="2402006"/>
            <a:chExt cx="7165073" cy="8581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13BEC4-F204-464F-817B-CFD4D8BB52EE}"/>
                </a:ext>
              </a:extLst>
            </p:cNvPr>
            <p:cNvSpPr/>
            <p:nvPr/>
          </p:nvSpPr>
          <p:spPr>
            <a:xfrm>
              <a:off x="4708477" y="2402006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Start T2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B6B14E-1005-4279-A602-43AE69DBCFB1}"/>
                </a:ext>
              </a:extLst>
            </p:cNvPr>
            <p:cNvSpPr/>
            <p:nvPr/>
          </p:nvSpPr>
          <p:spPr>
            <a:xfrm>
              <a:off x="4708477" y="2845558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END T2</a:t>
              </a: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160BE63-BA6F-4056-AE66-7675B872AC90}"/>
                </a:ext>
              </a:extLst>
            </p:cNvPr>
            <p:cNvSpPr/>
            <p:nvPr/>
          </p:nvSpPr>
          <p:spPr>
            <a:xfrm>
              <a:off x="7499443" y="2427595"/>
              <a:ext cx="1132764" cy="829101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Payment Service</a:t>
              </a: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8E4C4DCD-3D15-4987-8C9D-72F9224E0AA3}"/>
                </a:ext>
              </a:extLst>
            </p:cNvPr>
            <p:cNvSpPr/>
            <p:nvPr/>
          </p:nvSpPr>
          <p:spPr>
            <a:xfrm>
              <a:off x="9553430" y="2431007"/>
              <a:ext cx="600502" cy="829102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Payment</a:t>
              </a:r>
              <a:r>
                <a:rPr lang="en-IN" sz="1200" b="1" dirty="0"/>
                <a:t> DB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74B7642-7F68-460F-A2E2-8A1FE4F5485D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2988859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DFE3C7-C233-4B7A-967E-CD63A5FC2238}"/>
                </a:ext>
              </a:extLst>
            </p:cNvPr>
            <p:cNvCxnSpPr/>
            <p:nvPr/>
          </p:nvCxnSpPr>
          <p:spPr>
            <a:xfrm>
              <a:off x="5841241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D3D193-92EF-4B3B-AB54-843C8B827492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5841241" y="3043450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5433DCF-05CC-44E9-BD20-B544978B6067}"/>
                </a:ext>
              </a:extLst>
            </p:cNvPr>
            <p:cNvCxnSpPr>
              <a:cxnSpLocks/>
              <a:stCxn id="7" idx="0"/>
              <a:endCxn id="9" idx="2"/>
            </p:cNvCxnSpPr>
            <p:nvPr/>
          </p:nvCxnSpPr>
          <p:spPr>
            <a:xfrm>
              <a:off x="8632207" y="2842146"/>
              <a:ext cx="921223" cy="34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D7A6E39-AE77-464B-A6A5-D5B728DB3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8859" y="3043449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EE4FDA-B06A-4893-BAC3-A0A9F736D298}"/>
              </a:ext>
            </a:extLst>
          </p:cNvPr>
          <p:cNvGrpSpPr/>
          <p:nvPr/>
        </p:nvGrpSpPr>
        <p:grpSpPr>
          <a:xfrm>
            <a:off x="3057099" y="2298225"/>
            <a:ext cx="7165073" cy="858103"/>
            <a:chOff x="2988859" y="2402006"/>
            <a:chExt cx="7165073" cy="85810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D0D974-5FAD-4438-9BE6-B4FA6376D4C4}"/>
                </a:ext>
              </a:extLst>
            </p:cNvPr>
            <p:cNvSpPr/>
            <p:nvPr/>
          </p:nvSpPr>
          <p:spPr>
            <a:xfrm>
              <a:off x="4708477" y="2402006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Start T1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469E095-4340-45AC-9BFB-9A711D8121A9}"/>
                </a:ext>
              </a:extLst>
            </p:cNvPr>
            <p:cNvSpPr/>
            <p:nvPr/>
          </p:nvSpPr>
          <p:spPr>
            <a:xfrm>
              <a:off x="4708477" y="2845558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END T1</a:t>
              </a:r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01D360AC-1B0C-44EE-82E0-A9A0D7E0DAD2}"/>
                </a:ext>
              </a:extLst>
            </p:cNvPr>
            <p:cNvSpPr/>
            <p:nvPr/>
          </p:nvSpPr>
          <p:spPr>
            <a:xfrm>
              <a:off x="7499443" y="2427595"/>
              <a:ext cx="1132764" cy="829101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Order Service</a:t>
              </a:r>
            </a:p>
          </p:txBody>
        </p:sp>
        <p:sp>
          <p:nvSpPr>
            <p:cNvPr id="27" name="Cylinder 26">
              <a:extLst>
                <a:ext uri="{FF2B5EF4-FFF2-40B4-BE49-F238E27FC236}">
                  <a16:creationId xmlns:a16="http://schemas.microsoft.com/office/drawing/2014/main" id="{3CFDEA51-B3F7-4582-AE92-C99D3F00E635}"/>
                </a:ext>
              </a:extLst>
            </p:cNvPr>
            <p:cNvSpPr/>
            <p:nvPr/>
          </p:nvSpPr>
          <p:spPr>
            <a:xfrm>
              <a:off x="9553430" y="2431007"/>
              <a:ext cx="600502" cy="829102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Order DB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FECB79C-F301-4DCA-B731-8F8367181E2A}"/>
                </a:ext>
              </a:extLst>
            </p:cNvPr>
            <p:cNvCxnSpPr>
              <a:endCxn id="24" idx="1"/>
            </p:cNvCxnSpPr>
            <p:nvPr/>
          </p:nvCxnSpPr>
          <p:spPr>
            <a:xfrm>
              <a:off x="2988859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420DDF3-4B55-414E-BBF3-0CCD606A40EE}"/>
                </a:ext>
              </a:extLst>
            </p:cNvPr>
            <p:cNvCxnSpPr/>
            <p:nvPr/>
          </p:nvCxnSpPr>
          <p:spPr>
            <a:xfrm>
              <a:off x="5841241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03C478F-131A-441A-B5E9-7DC888517E53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H="1">
              <a:off x="5841241" y="3043450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53097A1-8AF9-4EB0-90B8-A993943A74A7}"/>
                </a:ext>
              </a:extLst>
            </p:cNvPr>
            <p:cNvCxnSpPr>
              <a:cxnSpLocks/>
              <a:stCxn id="26" idx="0"/>
              <a:endCxn id="27" idx="2"/>
            </p:cNvCxnSpPr>
            <p:nvPr/>
          </p:nvCxnSpPr>
          <p:spPr>
            <a:xfrm>
              <a:off x="8632207" y="2842146"/>
              <a:ext cx="921223" cy="34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815A235-E9E9-4EA0-9F99-D92FFCE05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8859" y="3043449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8245E8-A62A-45D7-9B06-0FAD7AA3E08A}"/>
              </a:ext>
            </a:extLst>
          </p:cNvPr>
          <p:cNvGrpSpPr/>
          <p:nvPr/>
        </p:nvGrpSpPr>
        <p:grpSpPr>
          <a:xfrm>
            <a:off x="3057099" y="4487259"/>
            <a:ext cx="7165073" cy="858103"/>
            <a:chOff x="2988859" y="2402006"/>
            <a:chExt cx="7165073" cy="85810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0B3A7A-E6B7-458B-85B1-FD89846DE372}"/>
                </a:ext>
              </a:extLst>
            </p:cNvPr>
            <p:cNvSpPr/>
            <p:nvPr/>
          </p:nvSpPr>
          <p:spPr>
            <a:xfrm>
              <a:off x="4708477" y="2402006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Start T3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2BEF947-E983-46DE-94E2-96E6393AD556}"/>
                </a:ext>
              </a:extLst>
            </p:cNvPr>
            <p:cNvSpPr/>
            <p:nvPr/>
          </p:nvSpPr>
          <p:spPr>
            <a:xfrm>
              <a:off x="4708477" y="2845558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END T3</a:t>
              </a:r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2E781512-D488-46E5-AD92-0135557FFE63}"/>
                </a:ext>
              </a:extLst>
            </p:cNvPr>
            <p:cNvSpPr/>
            <p:nvPr/>
          </p:nvSpPr>
          <p:spPr>
            <a:xfrm>
              <a:off x="7499443" y="2439258"/>
              <a:ext cx="1132764" cy="817438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Shipment Service</a:t>
              </a:r>
            </a:p>
          </p:txBody>
        </p:sp>
        <p:sp>
          <p:nvSpPr>
            <p:cNvPr id="37" name="Cylinder 36">
              <a:extLst>
                <a:ext uri="{FF2B5EF4-FFF2-40B4-BE49-F238E27FC236}">
                  <a16:creationId xmlns:a16="http://schemas.microsoft.com/office/drawing/2014/main" id="{A18D6603-B8E1-46FB-99CE-DA092C1B04D1}"/>
                </a:ext>
              </a:extLst>
            </p:cNvPr>
            <p:cNvSpPr/>
            <p:nvPr/>
          </p:nvSpPr>
          <p:spPr>
            <a:xfrm>
              <a:off x="9553430" y="2431007"/>
              <a:ext cx="600502" cy="829102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shipment DB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7351505-8883-47BD-8C17-1868448BDEFE}"/>
                </a:ext>
              </a:extLst>
            </p:cNvPr>
            <p:cNvCxnSpPr>
              <a:endCxn id="34" idx="1"/>
            </p:cNvCxnSpPr>
            <p:nvPr/>
          </p:nvCxnSpPr>
          <p:spPr>
            <a:xfrm>
              <a:off x="2988859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F50322F-5C7C-4933-A095-69362194B0A6}"/>
                </a:ext>
              </a:extLst>
            </p:cNvPr>
            <p:cNvCxnSpPr/>
            <p:nvPr/>
          </p:nvCxnSpPr>
          <p:spPr>
            <a:xfrm>
              <a:off x="5841241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AE09F09-3F8A-4D4E-9947-8116FE34CF32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>
              <a:off x="5841241" y="3043450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10CB3F-2C09-4C8D-84B7-BDB7B65BFA30}"/>
                </a:ext>
              </a:extLst>
            </p:cNvPr>
            <p:cNvCxnSpPr>
              <a:cxnSpLocks/>
              <a:stCxn id="36" idx="0"/>
              <a:endCxn id="37" idx="2"/>
            </p:cNvCxnSpPr>
            <p:nvPr/>
          </p:nvCxnSpPr>
          <p:spPr>
            <a:xfrm flipV="1">
              <a:off x="8632207" y="2845558"/>
              <a:ext cx="921223" cy="24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543A4A5-9341-44C0-B441-40F032C6A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8859" y="3043449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C68079E-5DF0-4C62-B07A-24EAA4067A6B}"/>
              </a:ext>
            </a:extLst>
          </p:cNvPr>
          <p:cNvSpPr txBox="1"/>
          <p:nvPr/>
        </p:nvSpPr>
        <p:spPr>
          <a:xfrm>
            <a:off x="1569493" y="1801511"/>
            <a:ext cx="167867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solidFill>
                  <a:schemeClr val="tx1"/>
                </a:solidFill>
                <a:latin typeface="Calibri-Bold"/>
              </a:rPr>
              <a:t>Saga Transaction  Coordinator</a:t>
            </a:r>
          </a:p>
          <a:p>
            <a:pPr algn="l"/>
            <a:endParaRPr lang="en-IN" sz="1200" b="1" dirty="0">
              <a:solidFill>
                <a:schemeClr val="tx1"/>
              </a:solidFill>
              <a:latin typeface="Calibri-Bold"/>
            </a:endParaRPr>
          </a:p>
          <a:p>
            <a:pPr algn="l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Begin Saga</a:t>
            </a: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/>
            <a:r>
              <a:rPr lang="en-IN" sz="1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Start T1</a:t>
            </a:r>
          </a:p>
          <a:p>
            <a:pPr lvl="1"/>
            <a:r>
              <a:rPr lang="en-IN" sz="1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T1</a:t>
            </a: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en-IN" sz="1200" dirty="0">
              <a:latin typeface="Calibri" panose="020F0502020204030204" pitchFamily="34" charset="0"/>
            </a:endParaRP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/>
            <a:r>
              <a:rPr lang="en-IN" sz="1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Start T2</a:t>
            </a:r>
          </a:p>
          <a:p>
            <a:pPr lvl="1"/>
            <a:r>
              <a:rPr lang="en-IN" sz="1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T2</a:t>
            </a: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en-IN" sz="1200" dirty="0">
              <a:latin typeface="Calibri" panose="020F0502020204030204" pitchFamily="34" charset="0"/>
            </a:endParaRPr>
          </a:p>
          <a:p>
            <a:pPr lvl="1"/>
            <a:r>
              <a:rPr lang="en-IN" sz="1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Start T3</a:t>
            </a:r>
          </a:p>
          <a:p>
            <a:pPr lvl="1"/>
            <a:r>
              <a:rPr lang="en-IN" sz="1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T3</a:t>
            </a: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Saga</a:t>
            </a:r>
            <a:endParaRPr lang="en-IN" sz="12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CFD934-1273-4DCE-8D02-09731D62D3A4}"/>
              </a:ext>
            </a:extLst>
          </p:cNvPr>
          <p:cNvSpPr txBox="1"/>
          <p:nvPr/>
        </p:nvSpPr>
        <p:spPr>
          <a:xfrm>
            <a:off x="2971799" y="39408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OptimaLTStd-Bold"/>
              </a:rPr>
              <a:t>A successful Saga transaction.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800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099B8-CAF0-4C6B-9343-33AC95C61F53}"/>
              </a:ext>
            </a:extLst>
          </p:cNvPr>
          <p:cNvSpPr/>
          <p:nvPr/>
        </p:nvSpPr>
        <p:spPr>
          <a:xfrm>
            <a:off x="1378426" y="1484751"/>
            <a:ext cx="1678673" cy="4247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N" sz="1200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058CC1-BF97-43DA-A411-6EBFCFA34771}"/>
              </a:ext>
            </a:extLst>
          </p:cNvPr>
          <p:cNvGrpSpPr/>
          <p:nvPr/>
        </p:nvGrpSpPr>
        <p:grpSpPr>
          <a:xfrm>
            <a:off x="3070747" y="3424162"/>
            <a:ext cx="7165073" cy="858103"/>
            <a:chOff x="2988859" y="2402006"/>
            <a:chExt cx="7165073" cy="8581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13BEC4-F204-464F-817B-CFD4D8BB52EE}"/>
                </a:ext>
              </a:extLst>
            </p:cNvPr>
            <p:cNvSpPr/>
            <p:nvPr/>
          </p:nvSpPr>
          <p:spPr>
            <a:xfrm>
              <a:off x="4708477" y="2402006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Start T2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B6B14E-1005-4279-A602-43AE69DBCFB1}"/>
                </a:ext>
              </a:extLst>
            </p:cNvPr>
            <p:cNvSpPr/>
            <p:nvPr/>
          </p:nvSpPr>
          <p:spPr>
            <a:xfrm>
              <a:off x="4708477" y="2845558"/>
              <a:ext cx="1132764" cy="395785"/>
            </a:xfrm>
            <a:prstGeom prst="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Abort /failed</a:t>
              </a: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160BE63-BA6F-4056-AE66-7675B872AC90}"/>
                </a:ext>
              </a:extLst>
            </p:cNvPr>
            <p:cNvSpPr/>
            <p:nvPr/>
          </p:nvSpPr>
          <p:spPr>
            <a:xfrm>
              <a:off x="7499443" y="2427595"/>
              <a:ext cx="1132764" cy="829101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Payment Service</a:t>
              </a: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8E4C4DCD-3D15-4987-8C9D-72F9224E0AA3}"/>
                </a:ext>
              </a:extLst>
            </p:cNvPr>
            <p:cNvSpPr/>
            <p:nvPr/>
          </p:nvSpPr>
          <p:spPr>
            <a:xfrm>
              <a:off x="9553430" y="2431007"/>
              <a:ext cx="600502" cy="829102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Payment DB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74B7642-7F68-460F-A2E2-8A1FE4F5485D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2988859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DFE3C7-C233-4B7A-967E-CD63A5FC2238}"/>
                </a:ext>
              </a:extLst>
            </p:cNvPr>
            <p:cNvCxnSpPr/>
            <p:nvPr/>
          </p:nvCxnSpPr>
          <p:spPr>
            <a:xfrm>
              <a:off x="5841241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D3D193-92EF-4B3B-AB54-843C8B827492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5841241" y="3043450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5433DCF-05CC-44E9-BD20-B544978B6067}"/>
                </a:ext>
              </a:extLst>
            </p:cNvPr>
            <p:cNvCxnSpPr>
              <a:cxnSpLocks/>
              <a:stCxn id="7" idx="0"/>
              <a:endCxn id="9" idx="2"/>
            </p:cNvCxnSpPr>
            <p:nvPr/>
          </p:nvCxnSpPr>
          <p:spPr>
            <a:xfrm>
              <a:off x="8632207" y="2842146"/>
              <a:ext cx="921223" cy="34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D7A6E39-AE77-464B-A6A5-D5B728DB3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8859" y="3043449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EE4FDA-B06A-4893-BAC3-A0A9F736D298}"/>
              </a:ext>
            </a:extLst>
          </p:cNvPr>
          <p:cNvGrpSpPr/>
          <p:nvPr/>
        </p:nvGrpSpPr>
        <p:grpSpPr>
          <a:xfrm>
            <a:off x="3070747" y="2298225"/>
            <a:ext cx="7165073" cy="858103"/>
            <a:chOff x="2988859" y="2402006"/>
            <a:chExt cx="7165073" cy="85810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D0D974-5FAD-4438-9BE6-B4FA6376D4C4}"/>
                </a:ext>
              </a:extLst>
            </p:cNvPr>
            <p:cNvSpPr/>
            <p:nvPr/>
          </p:nvSpPr>
          <p:spPr>
            <a:xfrm>
              <a:off x="4708477" y="2402006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Start T1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469E095-4340-45AC-9BFB-9A711D8121A9}"/>
                </a:ext>
              </a:extLst>
            </p:cNvPr>
            <p:cNvSpPr/>
            <p:nvPr/>
          </p:nvSpPr>
          <p:spPr>
            <a:xfrm>
              <a:off x="4708477" y="2845558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END T1</a:t>
              </a:r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01D360AC-1B0C-44EE-82E0-A9A0D7E0DAD2}"/>
                </a:ext>
              </a:extLst>
            </p:cNvPr>
            <p:cNvSpPr/>
            <p:nvPr/>
          </p:nvSpPr>
          <p:spPr>
            <a:xfrm>
              <a:off x="7499443" y="2427595"/>
              <a:ext cx="1132764" cy="829101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Order Service</a:t>
              </a:r>
            </a:p>
          </p:txBody>
        </p:sp>
        <p:sp>
          <p:nvSpPr>
            <p:cNvPr id="27" name="Cylinder 26">
              <a:extLst>
                <a:ext uri="{FF2B5EF4-FFF2-40B4-BE49-F238E27FC236}">
                  <a16:creationId xmlns:a16="http://schemas.microsoft.com/office/drawing/2014/main" id="{3CFDEA51-B3F7-4582-AE92-C99D3F00E635}"/>
                </a:ext>
              </a:extLst>
            </p:cNvPr>
            <p:cNvSpPr/>
            <p:nvPr/>
          </p:nvSpPr>
          <p:spPr>
            <a:xfrm>
              <a:off x="9553430" y="2431007"/>
              <a:ext cx="600502" cy="829102"/>
            </a:xfrm>
            <a:prstGeom prst="can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60000">
                  <a:srgbClr val="A3CC90"/>
                </a:gs>
                <a:gs pos="32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Order DB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FECB79C-F301-4DCA-B731-8F8367181E2A}"/>
                </a:ext>
              </a:extLst>
            </p:cNvPr>
            <p:cNvCxnSpPr>
              <a:endCxn id="24" idx="1"/>
            </p:cNvCxnSpPr>
            <p:nvPr/>
          </p:nvCxnSpPr>
          <p:spPr>
            <a:xfrm>
              <a:off x="2988859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420DDF3-4B55-414E-BBF3-0CCD606A40EE}"/>
                </a:ext>
              </a:extLst>
            </p:cNvPr>
            <p:cNvCxnSpPr/>
            <p:nvPr/>
          </p:nvCxnSpPr>
          <p:spPr>
            <a:xfrm>
              <a:off x="5841241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03C478F-131A-441A-B5E9-7DC888517E53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H="1">
              <a:off x="5841241" y="3043450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53097A1-8AF9-4EB0-90B8-A993943A74A7}"/>
                </a:ext>
              </a:extLst>
            </p:cNvPr>
            <p:cNvCxnSpPr>
              <a:cxnSpLocks/>
              <a:stCxn id="26" idx="0"/>
              <a:endCxn id="27" idx="2"/>
            </p:cNvCxnSpPr>
            <p:nvPr/>
          </p:nvCxnSpPr>
          <p:spPr>
            <a:xfrm>
              <a:off x="8632207" y="2842146"/>
              <a:ext cx="921223" cy="34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815A235-E9E9-4EA0-9F99-D92FFCE05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8859" y="3043449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8245E8-A62A-45D7-9B06-0FAD7AA3E08A}"/>
              </a:ext>
            </a:extLst>
          </p:cNvPr>
          <p:cNvGrpSpPr/>
          <p:nvPr/>
        </p:nvGrpSpPr>
        <p:grpSpPr>
          <a:xfrm>
            <a:off x="3070747" y="4487259"/>
            <a:ext cx="7165073" cy="858103"/>
            <a:chOff x="2988859" y="2402006"/>
            <a:chExt cx="7165073" cy="85810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0B3A7A-E6B7-458B-85B1-FD89846DE372}"/>
                </a:ext>
              </a:extLst>
            </p:cNvPr>
            <p:cNvSpPr/>
            <p:nvPr/>
          </p:nvSpPr>
          <p:spPr>
            <a:xfrm>
              <a:off x="4708477" y="2402006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Start C1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2BEF947-E983-46DE-94E2-96E6393AD556}"/>
                </a:ext>
              </a:extLst>
            </p:cNvPr>
            <p:cNvSpPr/>
            <p:nvPr/>
          </p:nvSpPr>
          <p:spPr>
            <a:xfrm>
              <a:off x="4708477" y="2845558"/>
              <a:ext cx="1132764" cy="3957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END C2</a:t>
              </a:r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2E781512-D488-46E5-AD92-0135557FFE63}"/>
                </a:ext>
              </a:extLst>
            </p:cNvPr>
            <p:cNvSpPr/>
            <p:nvPr/>
          </p:nvSpPr>
          <p:spPr>
            <a:xfrm>
              <a:off x="7499443" y="2439258"/>
              <a:ext cx="1132764" cy="817438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Order Service</a:t>
              </a:r>
            </a:p>
          </p:txBody>
        </p:sp>
        <p:sp>
          <p:nvSpPr>
            <p:cNvPr id="37" name="Cylinder 36">
              <a:extLst>
                <a:ext uri="{FF2B5EF4-FFF2-40B4-BE49-F238E27FC236}">
                  <a16:creationId xmlns:a16="http://schemas.microsoft.com/office/drawing/2014/main" id="{A18D6603-B8E1-46FB-99CE-DA092C1B04D1}"/>
                </a:ext>
              </a:extLst>
            </p:cNvPr>
            <p:cNvSpPr/>
            <p:nvPr/>
          </p:nvSpPr>
          <p:spPr>
            <a:xfrm>
              <a:off x="9553430" y="2431007"/>
              <a:ext cx="600502" cy="829102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Order DB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7351505-8883-47BD-8C17-1868448BDEFE}"/>
                </a:ext>
              </a:extLst>
            </p:cNvPr>
            <p:cNvCxnSpPr>
              <a:endCxn id="34" idx="1"/>
            </p:cNvCxnSpPr>
            <p:nvPr/>
          </p:nvCxnSpPr>
          <p:spPr>
            <a:xfrm>
              <a:off x="2988859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F50322F-5C7C-4933-A095-69362194B0A6}"/>
                </a:ext>
              </a:extLst>
            </p:cNvPr>
            <p:cNvCxnSpPr/>
            <p:nvPr/>
          </p:nvCxnSpPr>
          <p:spPr>
            <a:xfrm>
              <a:off x="5841241" y="2599898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AE09F09-3F8A-4D4E-9947-8116FE34CF32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>
              <a:off x="5841241" y="3043450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10CB3F-2C09-4C8D-84B7-BDB7B65BFA30}"/>
                </a:ext>
              </a:extLst>
            </p:cNvPr>
            <p:cNvCxnSpPr>
              <a:cxnSpLocks/>
              <a:stCxn id="36" idx="0"/>
              <a:endCxn id="37" idx="2"/>
            </p:cNvCxnSpPr>
            <p:nvPr/>
          </p:nvCxnSpPr>
          <p:spPr>
            <a:xfrm flipV="1">
              <a:off x="8632207" y="2845558"/>
              <a:ext cx="921223" cy="24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543A4A5-9341-44C0-B441-40F032C6A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8859" y="3043449"/>
              <a:ext cx="17196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C68079E-5DF0-4C62-B07A-24EAA4067A6B}"/>
              </a:ext>
            </a:extLst>
          </p:cNvPr>
          <p:cNvSpPr txBox="1"/>
          <p:nvPr/>
        </p:nvSpPr>
        <p:spPr>
          <a:xfrm>
            <a:off x="1378427" y="1801511"/>
            <a:ext cx="186974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solidFill>
                  <a:schemeClr val="tx1"/>
                </a:solidFill>
                <a:latin typeface="Calibri-Bold"/>
              </a:rPr>
              <a:t>Saga Transaction  Coordinator</a:t>
            </a:r>
          </a:p>
          <a:p>
            <a:pPr algn="l"/>
            <a:endParaRPr lang="en-IN" sz="1200" b="1" dirty="0">
              <a:solidFill>
                <a:schemeClr val="tx1"/>
              </a:solidFill>
              <a:latin typeface="Calibri-Bold"/>
            </a:endParaRPr>
          </a:p>
          <a:p>
            <a:pPr algn="l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Begin Saga</a:t>
            </a: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Start T1</a:t>
            </a:r>
          </a:p>
          <a:p>
            <a:pPr lvl="1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T1</a:t>
            </a:r>
          </a:p>
          <a:p>
            <a:pPr algn="l"/>
            <a:endParaRPr lang="en-IN" sz="1200" b="1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en-IN" sz="1200" b="1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/>
            <a:endParaRPr lang="en-IN" sz="1200" b="1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Start T2</a:t>
            </a:r>
          </a:p>
          <a:p>
            <a:pPr lvl="1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T2</a:t>
            </a: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IN" sz="12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Start compensation to update </a:t>
            </a:r>
            <a:r>
              <a:rPr lang="en-IN" sz="1200" b="1" dirty="0">
                <a:solidFill>
                  <a:srgbClr val="FF0000"/>
                </a:solidFill>
                <a:latin typeface="Calibri" panose="020F0502020204030204" pitchFamily="34" charset="0"/>
              </a:rPr>
              <a:t>Order Service</a:t>
            </a:r>
            <a:endParaRPr lang="en-IN" sz="1200" b="1" i="0" u="none" strike="noStrike" baseline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l"/>
            <a:endParaRPr lang="en-IN" sz="1200" dirty="0">
              <a:latin typeface="Calibri" panose="020F0502020204030204" pitchFamily="34" charset="0"/>
            </a:endParaRPr>
          </a:p>
          <a:p>
            <a:pPr lvl="1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Start C1</a:t>
            </a:r>
          </a:p>
          <a:p>
            <a:pPr lvl="1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</a:t>
            </a:r>
            <a:r>
              <a:rPr lang="en-IN" sz="1200" b="1" dirty="0">
                <a:latin typeface="Calibri" panose="020F0502020204030204" pitchFamily="34" charset="0"/>
              </a:rPr>
              <a:t>  C1</a:t>
            </a:r>
            <a:endParaRPr lang="en-IN" sz="1200" b="1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en-IN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r>
              <a:rPr lang="en-IN" sz="1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End Saga</a:t>
            </a:r>
            <a:endParaRPr lang="en-IN" sz="12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CFD934-1273-4DCE-8D02-09731D62D3A4}"/>
              </a:ext>
            </a:extLst>
          </p:cNvPr>
          <p:cNvSpPr txBox="1"/>
          <p:nvPr/>
        </p:nvSpPr>
        <p:spPr>
          <a:xfrm>
            <a:off x="2971799" y="39408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OptimaLTStd-Bold"/>
              </a:rPr>
              <a:t>A compensation  Saga transaction.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96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07FF5B8C-1B02-4019-8FB0-3A7E18AA89BE}"/>
              </a:ext>
            </a:extLst>
          </p:cNvPr>
          <p:cNvSpPr/>
          <p:nvPr/>
        </p:nvSpPr>
        <p:spPr>
          <a:xfrm>
            <a:off x="5254387" y="2579428"/>
            <a:ext cx="1264693" cy="1551832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Service Registry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FA1F-8B8B-49AE-9601-CD007D8E4159}"/>
              </a:ext>
            </a:extLst>
          </p:cNvPr>
          <p:cNvSpPr txBox="1"/>
          <p:nvPr/>
        </p:nvSpPr>
        <p:spPr>
          <a:xfrm>
            <a:off x="2304210" y="5020518"/>
            <a:ext cx="3298209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200" b="1" dirty="0">
                <a:latin typeface="Calibri-Bold"/>
              </a:rPr>
              <a:t>Client D</a:t>
            </a:r>
            <a:r>
              <a:rPr lang="en-IN" sz="1200" b="1" i="0" u="none" strike="noStrike" baseline="0" dirty="0">
                <a:latin typeface="Calibri-Bold"/>
              </a:rPr>
              <a:t>iscover </a:t>
            </a:r>
            <a:r>
              <a:rPr lang="en-IN" sz="1200" b="1" i="0" u="none" strike="noStrike" baseline="0" dirty="0">
                <a:latin typeface="Calibri" panose="020F0502020204030204" pitchFamily="34" charset="0"/>
              </a:rPr>
              <a:t>their microservices by REST-GET</a:t>
            </a:r>
            <a:endParaRPr lang="en-IN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2D1AE4-FC25-469F-AEE3-CA87C9B38DC0}"/>
              </a:ext>
            </a:extLst>
          </p:cNvPr>
          <p:cNvCxnSpPr>
            <a:cxnSpLocks/>
          </p:cNvCxnSpPr>
          <p:nvPr/>
        </p:nvCxnSpPr>
        <p:spPr>
          <a:xfrm>
            <a:off x="3343701" y="3440938"/>
            <a:ext cx="1910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78035EE-324E-4391-8226-62BA9B3D58DC}"/>
              </a:ext>
            </a:extLst>
          </p:cNvPr>
          <p:cNvSpPr/>
          <p:nvPr/>
        </p:nvSpPr>
        <p:spPr>
          <a:xfrm>
            <a:off x="1514904" y="2933698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99A197-8517-458C-905A-CD736F8C9C94}"/>
              </a:ext>
            </a:extLst>
          </p:cNvPr>
          <p:cNvSpPr/>
          <p:nvPr/>
        </p:nvSpPr>
        <p:spPr>
          <a:xfrm>
            <a:off x="1571768" y="3004210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32041B-1961-460A-961E-E193097027AB}"/>
              </a:ext>
            </a:extLst>
          </p:cNvPr>
          <p:cNvSpPr/>
          <p:nvPr/>
        </p:nvSpPr>
        <p:spPr>
          <a:xfrm>
            <a:off x="1669576" y="3088370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70F7F0-FBAB-405A-83A3-31B54D4C2443}"/>
              </a:ext>
            </a:extLst>
          </p:cNvPr>
          <p:cNvSpPr/>
          <p:nvPr/>
        </p:nvSpPr>
        <p:spPr>
          <a:xfrm>
            <a:off x="1753736" y="3145234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Service Client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4FE9B0-BC54-4D03-B1BF-B3AAA70F8D20}"/>
              </a:ext>
            </a:extLst>
          </p:cNvPr>
          <p:cNvGrpSpPr/>
          <p:nvPr/>
        </p:nvGrpSpPr>
        <p:grpSpPr>
          <a:xfrm>
            <a:off x="8536672" y="2748249"/>
            <a:ext cx="1901592" cy="1437603"/>
            <a:chOff x="9175845" y="1914098"/>
            <a:chExt cx="1369322" cy="1165746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9EEA1846-53E5-4EF4-8920-E743BBA64ABB}"/>
                </a:ext>
              </a:extLst>
            </p:cNvPr>
            <p:cNvSpPr/>
            <p:nvPr/>
          </p:nvSpPr>
          <p:spPr>
            <a:xfrm>
              <a:off x="9175845" y="1914098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F66B72EE-2E04-4488-9BB8-84610EACD176}"/>
                </a:ext>
              </a:extLst>
            </p:cNvPr>
            <p:cNvSpPr/>
            <p:nvPr/>
          </p:nvSpPr>
          <p:spPr>
            <a:xfrm>
              <a:off x="9246357" y="1957314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682920BA-BAFC-4F5B-A22A-F8B03DE0029B}"/>
                </a:ext>
              </a:extLst>
            </p:cNvPr>
            <p:cNvSpPr/>
            <p:nvPr/>
          </p:nvSpPr>
          <p:spPr>
            <a:xfrm>
              <a:off x="9316869" y="1986882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A3A7E5E-EA44-435F-8576-92BD5D6942EC}"/>
                </a:ext>
              </a:extLst>
            </p:cNvPr>
            <p:cNvSpPr/>
            <p:nvPr/>
          </p:nvSpPr>
          <p:spPr>
            <a:xfrm>
              <a:off x="9373735" y="2016453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E45A25C1-D87A-40A2-8134-AA8382B2F7B6}"/>
                </a:ext>
              </a:extLst>
            </p:cNvPr>
            <p:cNvSpPr/>
            <p:nvPr/>
          </p:nvSpPr>
          <p:spPr>
            <a:xfrm>
              <a:off x="9430599" y="2059671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Microservices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27D6E39-AB17-4A9A-8A0B-A2E92FDA7343}"/>
              </a:ext>
            </a:extLst>
          </p:cNvPr>
          <p:cNvSpPr txBox="1"/>
          <p:nvPr/>
        </p:nvSpPr>
        <p:spPr>
          <a:xfrm>
            <a:off x="6014112" y="5015746"/>
            <a:ext cx="4532691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latin typeface="Calibri-Bold"/>
              </a:defRPr>
            </a:lvl1pPr>
          </a:lstStyle>
          <a:p>
            <a:pPr algn="just"/>
            <a:r>
              <a:rPr lang="en-IN" dirty="0"/>
              <a:t>Microservices register/publish their locations through REST-POST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5EE8FC-713C-45A9-BE9C-EB43C00E9AE9}"/>
              </a:ext>
            </a:extLst>
          </p:cNvPr>
          <p:cNvCxnSpPr>
            <a:cxnSpLocks/>
          </p:cNvCxnSpPr>
          <p:nvPr/>
        </p:nvCxnSpPr>
        <p:spPr>
          <a:xfrm flipH="1" flipV="1">
            <a:off x="6557104" y="3429000"/>
            <a:ext cx="2036545" cy="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79F47176-74E0-4CD4-949C-10DA04A4E6AF}"/>
              </a:ext>
            </a:extLst>
          </p:cNvPr>
          <p:cNvSpPr/>
          <p:nvPr/>
        </p:nvSpPr>
        <p:spPr>
          <a:xfrm rot="16200000">
            <a:off x="3438178" y="2682142"/>
            <a:ext cx="690203" cy="3638278"/>
          </a:xfrm>
          <a:prstGeom prst="leftBrace">
            <a:avLst>
              <a:gd name="adj1" fmla="val 8333"/>
              <a:gd name="adj2" fmla="val 53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FD4E1464-F84F-4552-8ADB-71F85DD76DF6}"/>
              </a:ext>
            </a:extLst>
          </p:cNvPr>
          <p:cNvSpPr/>
          <p:nvPr/>
        </p:nvSpPr>
        <p:spPr>
          <a:xfrm rot="16200000">
            <a:off x="7570038" y="2747889"/>
            <a:ext cx="690203" cy="3638278"/>
          </a:xfrm>
          <a:prstGeom prst="leftBrace">
            <a:avLst>
              <a:gd name="adj1" fmla="val 8333"/>
              <a:gd name="adj2" fmla="val 53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C317AC4-B3B7-43A0-98FD-ABD1C97A2BC6}"/>
              </a:ext>
            </a:extLst>
          </p:cNvPr>
          <p:cNvGrpSpPr/>
          <p:nvPr/>
        </p:nvGrpSpPr>
        <p:grpSpPr>
          <a:xfrm>
            <a:off x="3808591" y="3102577"/>
            <a:ext cx="709684" cy="538087"/>
            <a:chOff x="3875962" y="2243310"/>
            <a:chExt cx="709684" cy="538087"/>
          </a:xfrm>
        </p:grpSpPr>
        <p:sp>
          <p:nvSpPr>
            <p:cNvPr id="47" name="Double Brace 46">
              <a:extLst>
                <a:ext uri="{FF2B5EF4-FFF2-40B4-BE49-F238E27FC236}">
                  <a16:creationId xmlns:a16="http://schemas.microsoft.com/office/drawing/2014/main" id="{E50383B7-93AD-4532-A779-C8BDCC0C99EE}"/>
                </a:ext>
              </a:extLst>
            </p:cNvPr>
            <p:cNvSpPr/>
            <p:nvPr/>
          </p:nvSpPr>
          <p:spPr>
            <a:xfrm>
              <a:off x="3875962" y="2243310"/>
              <a:ext cx="709684" cy="538087"/>
            </a:xfrm>
            <a:prstGeom prst="bracePair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667CFD9-55E7-432A-BD53-2381774DDD30}"/>
                </a:ext>
              </a:extLst>
            </p:cNvPr>
            <p:cNvSpPr txBox="1"/>
            <p:nvPr/>
          </p:nvSpPr>
          <p:spPr>
            <a:xfrm>
              <a:off x="3960125" y="2327687"/>
              <a:ext cx="586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200" b="1" i="1" dirty="0">
                  <a:solidFill>
                    <a:schemeClr val="accent1">
                      <a:lumMod val="75000"/>
                    </a:schemeClr>
                  </a:solidFill>
                </a:rPr>
                <a:t>GET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3FF7E7-0133-4310-86BF-06E730A513D4}"/>
              </a:ext>
            </a:extLst>
          </p:cNvPr>
          <p:cNvGrpSpPr/>
          <p:nvPr/>
        </p:nvGrpSpPr>
        <p:grpSpPr>
          <a:xfrm>
            <a:off x="7112979" y="3102577"/>
            <a:ext cx="709684" cy="538087"/>
            <a:chOff x="3875962" y="2243310"/>
            <a:chExt cx="709684" cy="538087"/>
          </a:xfrm>
        </p:grpSpPr>
        <p:sp>
          <p:nvSpPr>
            <p:cNvPr id="51" name="Double Brace 50">
              <a:extLst>
                <a:ext uri="{FF2B5EF4-FFF2-40B4-BE49-F238E27FC236}">
                  <a16:creationId xmlns:a16="http://schemas.microsoft.com/office/drawing/2014/main" id="{8D92857F-E3B3-4FA2-B537-CD4A0AFD3AFF}"/>
                </a:ext>
              </a:extLst>
            </p:cNvPr>
            <p:cNvSpPr/>
            <p:nvPr/>
          </p:nvSpPr>
          <p:spPr>
            <a:xfrm>
              <a:off x="3875962" y="2243310"/>
              <a:ext cx="709684" cy="538087"/>
            </a:xfrm>
            <a:prstGeom prst="bracePair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D8D7E99-D85C-415A-8CD4-44EC6B0ABBA0}"/>
                </a:ext>
              </a:extLst>
            </p:cNvPr>
            <p:cNvSpPr txBox="1"/>
            <p:nvPr/>
          </p:nvSpPr>
          <p:spPr>
            <a:xfrm>
              <a:off x="3960125" y="2327687"/>
              <a:ext cx="586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i="1" dirty="0">
                  <a:solidFill>
                    <a:schemeClr val="accent1">
                      <a:lumMod val="75000"/>
                    </a:schemeClr>
                  </a:solidFill>
                </a:rPr>
                <a:t>POST</a:t>
              </a:r>
            </a:p>
          </p:txBody>
        </p:sp>
      </p:grpSp>
      <p:sp>
        <p:nvSpPr>
          <p:cNvPr id="54" name="Cylinder 53">
            <a:extLst>
              <a:ext uri="{FF2B5EF4-FFF2-40B4-BE49-F238E27FC236}">
                <a16:creationId xmlns:a16="http://schemas.microsoft.com/office/drawing/2014/main" id="{507C0B32-C2AF-40C4-8CC2-C8EF822EF3E5}"/>
              </a:ext>
            </a:extLst>
          </p:cNvPr>
          <p:cNvSpPr/>
          <p:nvPr/>
        </p:nvSpPr>
        <p:spPr>
          <a:xfrm>
            <a:off x="5336049" y="2607176"/>
            <a:ext cx="1264693" cy="1551832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Service Registry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2693CBC8-3B2A-4112-B7C0-159460A129B2}"/>
              </a:ext>
            </a:extLst>
          </p:cNvPr>
          <p:cNvSpPr/>
          <p:nvPr/>
        </p:nvSpPr>
        <p:spPr>
          <a:xfrm rot="5400000">
            <a:off x="5735185" y="1684658"/>
            <a:ext cx="335169" cy="13650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94F0DD-E7DF-43FC-BCDF-14613FAE6BF3}"/>
              </a:ext>
            </a:extLst>
          </p:cNvPr>
          <p:cNvSpPr txBox="1"/>
          <p:nvPr/>
        </p:nvSpPr>
        <p:spPr>
          <a:xfrm>
            <a:off x="4003555" y="1859656"/>
            <a:ext cx="3929680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latin typeface="Calibri-Bold"/>
              </a:defRPr>
            </a:lvl1pPr>
          </a:lstStyle>
          <a:p>
            <a:r>
              <a:rPr lang="en-IN" dirty="0"/>
              <a:t>Highly available service registry for registration &amp; discovery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E8E542-3C59-4955-9ADA-8F0DDBE97068}"/>
              </a:ext>
            </a:extLst>
          </p:cNvPr>
          <p:cNvSpPr/>
          <p:nvPr/>
        </p:nvSpPr>
        <p:spPr>
          <a:xfrm>
            <a:off x="1667304" y="3086098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5B9C42-25D3-4388-8172-6D0FEB2CD355}"/>
              </a:ext>
            </a:extLst>
          </p:cNvPr>
          <p:cNvSpPr/>
          <p:nvPr/>
        </p:nvSpPr>
        <p:spPr>
          <a:xfrm>
            <a:off x="1724168" y="3156610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43C2DA-86A1-49FA-A418-6259E96F2C96}"/>
              </a:ext>
            </a:extLst>
          </p:cNvPr>
          <p:cNvSpPr/>
          <p:nvPr/>
        </p:nvSpPr>
        <p:spPr>
          <a:xfrm>
            <a:off x="1821976" y="3240770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C305B24-56B6-46DD-8397-D63B07AAE39A}"/>
              </a:ext>
            </a:extLst>
          </p:cNvPr>
          <p:cNvSpPr/>
          <p:nvPr/>
        </p:nvSpPr>
        <p:spPr>
          <a:xfrm>
            <a:off x="1906136" y="3297634"/>
            <a:ext cx="1583141" cy="859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Service Client</a:t>
            </a:r>
          </a:p>
        </p:txBody>
      </p:sp>
    </p:spTree>
    <p:extLst>
      <p:ext uri="{BB962C8B-B14F-4D97-AF65-F5344CB8AC3E}">
        <p14:creationId xmlns:p14="http://schemas.microsoft.com/office/powerpoint/2010/main" val="146565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72515F6-56F4-4A72-9D4F-D5CA45FC9142}"/>
              </a:ext>
            </a:extLst>
          </p:cNvPr>
          <p:cNvGrpSpPr/>
          <p:nvPr/>
        </p:nvGrpSpPr>
        <p:grpSpPr>
          <a:xfrm>
            <a:off x="2756676" y="2009231"/>
            <a:ext cx="7764602" cy="2305595"/>
            <a:chOff x="2756676" y="2009231"/>
            <a:chExt cx="7764602" cy="230559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74FE9B0-BC54-4D03-B1BF-B3AAA70F8D20}"/>
                </a:ext>
              </a:extLst>
            </p:cNvPr>
            <p:cNvGrpSpPr/>
            <p:nvPr/>
          </p:nvGrpSpPr>
          <p:grpSpPr>
            <a:xfrm>
              <a:off x="2756676" y="2094150"/>
              <a:ext cx="1901592" cy="1437603"/>
              <a:chOff x="9175845" y="1914098"/>
              <a:chExt cx="1369322" cy="1165746"/>
            </a:xfrm>
          </p:grpSpPr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9EEA1846-53E5-4EF4-8920-E743BBA64ABB}"/>
                  </a:ext>
                </a:extLst>
              </p:cNvPr>
              <p:cNvSpPr/>
              <p:nvPr/>
            </p:nvSpPr>
            <p:spPr>
              <a:xfrm>
                <a:off x="9175845" y="1914098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F66B72EE-2E04-4488-9BB8-84610EACD176}"/>
                  </a:ext>
                </a:extLst>
              </p:cNvPr>
              <p:cNvSpPr/>
              <p:nvPr/>
            </p:nvSpPr>
            <p:spPr>
              <a:xfrm>
                <a:off x="9246357" y="1957314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1" name="Hexagon 30">
                <a:extLst>
                  <a:ext uri="{FF2B5EF4-FFF2-40B4-BE49-F238E27FC236}">
                    <a16:creationId xmlns:a16="http://schemas.microsoft.com/office/drawing/2014/main" id="{682920BA-BAFC-4F5B-A22A-F8B03DE0029B}"/>
                  </a:ext>
                </a:extLst>
              </p:cNvPr>
              <p:cNvSpPr/>
              <p:nvPr/>
            </p:nvSpPr>
            <p:spPr>
              <a:xfrm>
                <a:off x="9316869" y="1986882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4A3A7E5E-EA44-435F-8576-92BD5D6942EC}"/>
                  </a:ext>
                </a:extLst>
              </p:cNvPr>
              <p:cNvSpPr/>
              <p:nvPr/>
            </p:nvSpPr>
            <p:spPr>
              <a:xfrm>
                <a:off x="9373735" y="2016453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E45A25C1-D87A-40A2-8134-AA8382B2F7B6}"/>
                  </a:ext>
                </a:extLst>
              </p:cNvPr>
              <p:cNvSpPr/>
              <p:nvPr/>
            </p:nvSpPr>
            <p:spPr>
              <a:xfrm>
                <a:off x="9430599" y="2059671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Microservices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15EE8FC-713C-45A9-BE9C-EB43C00E9AE9}"/>
                </a:ext>
              </a:extLst>
            </p:cNvPr>
            <p:cNvCxnSpPr>
              <a:cxnSpLocks/>
            </p:cNvCxnSpPr>
            <p:nvPr/>
          </p:nvCxnSpPr>
          <p:spPr>
            <a:xfrm>
              <a:off x="4598835" y="2730452"/>
              <a:ext cx="41185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uble Brace 50">
              <a:extLst>
                <a:ext uri="{FF2B5EF4-FFF2-40B4-BE49-F238E27FC236}">
                  <a16:creationId xmlns:a16="http://schemas.microsoft.com/office/drawing/2014/main" id="{8D92857F-E3B3-4FA2-B537-CD4A0AFD3AFF}"/>
                </a:ext>
              </a:extLst>
            </p:cNvPr>
            <p:cNvSpPr/>
            <p:nvPr/>
          </p:nvSpPr>
          <p:spPr>
            <a:xfrm>
              <a:off x="4613473" y="2462566"/>
              <a:ext cx="4067211" cy="1258082"/>
            </a:xfrm>
            <a:prstGeom prst="bracePair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D8D7E99-D85C-415A-8CD4-44EC6B0ABBA0}"/>
                </a:ext>
              </a:extLst>
            </p:cNvPr>
            <p:cNvSpPr txBox="1"/>
            <p:nvPr/>
          </p:nvSpPr>
          <p:spPr>
            <a:xfrm>
              <a:off x="5174429" y="2458271"/>
              <a:ext cx="3008576" cy="706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i="1" dirty="0">
                  <a:solidFill>
                    <a:schemeClr val="accent1">
                      <a:lumMod val="75000"/>
                    </a:schemeClr>
                  </a:solidFill>
                </a:rPr>
                <a:t>POST-</a:t>
              </a:r>
              <a:r>
                <a:rPr lang="en-IN" sz="120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1. Register service metadata</a:t>
              </a:r>
              <a:endParaRPr lang="en-IN" sz="1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A8E9F5B-8127-4123-87B3-FF8394A133FE}"/>
                </a:ext>
              </a:extLst>
            </p:cNvPr>
            <p:cNvGrpSpPr/>
            <p:nvPr/>
          </p:nvGrpSpPr>
          <p:grpSpPr>
            <a:xfrm>
              <a:off x="8709985" y="2009231"/>
              <a:ext cx="1346355" cy="2069773"/>
              <a:chOff x="5254387" y="2579428"/>
              <a:chExt cx="1346355" cy="1579580"/>
            </a:xfrm>
          </p:grpSpPr>
          <p:sp>
            <p:nvSpPr>
              <p:cNvPr id="4" name="Cylinder 3">
                <a:extLst>
                  <a:ext uri="{FF2B5EF4-FFF2-40B4-BE49-F238E27FC236}">
                    <a16:creationId xmlns:a16="http://schemas.microsoft.com/office/drawing/2014/main" id="{07FF5B8C-1B02-4019-8FB0-3A7E18AA89BE}"/>
                  </a:ext>
                </a:extLst>
              </p:cNvPr>
              <p:cNvSpPr/>
              <p:nvPr/>
            </p:nvSpPr>
            <p:spPr>
              <a:xfrm>
                <a:off x="5254387" y="2579428"/>
                <a:ext cx="1264693" cy="1551832"/>
              </a:xfrm>
              <a:prstGeom prst="can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Service Registry</a:t>
                </a:r>
              </a:p>
            </p:txBody>
          </p:sp>
          <p:sp>
            <p:nvSpPr>
              <p:cNvPr id="54" name="Cylinder 53">
                <a:extLst>
                  <a:ext uri="{FF2B5EF4-FFF2-40B4-BE49-F238E27FC236}">
                    <a16:creationId xmlns:a16="http://schemas.microsoft.com/office/drawing/2014/main" id="{507C0B32-C2AF-40C4-8CC2-C8EF822EF3E5}"/>
                  </a:ext>
                </a:extLst>
              </p:cNvPr>
              <p:cNvSpPr/>
              <p:nvPr/>
            </p:nvSpPr>
            <p:spPr>
              <a:xfrm>
                <a:off x="5336049" y="2607176"/>
                <a:ext cx="1264693" cy="1551832"/>
              </a:xfrm>
              <a:prstGeom prst="can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Service Registry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C83FBC-5BE6-4307-AD70-237A0C0A9481}"/>
                </a:ext>
              </a:extLst>
            </p:cNvPr>
            <p:cNvCxnSpPr>
              <a:cxnSpLocks/>
            </p:cNvCxnSpPr>
            <p:nvPr/>
          </p:nvCxnSpPr>
          <p:spPr>
            <a:xfrm>
              <a:off x="4628136" y="3044118"/>
              <a:ext cx="41185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A057D7-5F69-433F-A668-5977CD3B78E7}"/>
                </a:ext>
              </a:extLst>
            </p:cNvPr>
            <p:cNvSpPr txBox="1"/>
            <p:nvPr/>
          </p:nvSpPr>
          <p:spPr>
            <a:xfrm>
              <a:off x="5203730" y="2771937"/>
              <a:ext cx="3008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i="1" dirty="0">
                  <a:solidFill>
                    <a:schemeClr val="accent1">
                      <a:lumMod val="75000"/>
                    </a:schemeClr>
                  </a:solidFill>
                </a:rPr>
                <a:t>POST-</a:t>
              </a:r>
              <a:r>
                <a:rPr lang="en-IN" sz="12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2</a:t>
              </a:r>
              <a:r>
                <a:rPr lang="en-IN" sz="120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. Send Refresh update</a:t>
              </a:r>
              <a:endParaRPr lang="en-IN" sz="1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D542F7D-6F33-4E04-8940-F88A1A98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2409" y="3352232"/>
              <a:ext cx="4278275" cy="21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78462C-23A8-453E-8045-5958C636BBD7}"/>
                </a:ext>
              </a:extLst>
            </p:cNvPr>
            <p:cNvSpPr txBox="1"/>
            <p:nvPr/>
          </p:nvSpPr>
          <p:spPr>
            <a:xfrm>
              <a:off x="4902947" y="3101758"/>
              <a:ext cx="3472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i="1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Delete</a:t>
              </a:r>
              <a:r>
                <a:rPr lang="en-IN" sz="120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. Deregister </a:t>
              </a:r>
              <a:r>
                <a:rPr lang="en-IN" sz="12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by delete or not sending update</a:t>
              </a:r>
              <a:endParaRPr lang="en-IN" sz="1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BD57E6-3710-4DDE-A043-E5899C0BA46A}"/>
                </a:ext>
              </a:extLst>
            </p:cNvPr>
            <p:cNvSpPr txBox="1"/>
            <p:nvPr/>
          </p:nvSpPr>
          <p:spPr>
            <a:xfrm>
              <a:off x="8738736" y="3206830"/>
              <a:ext cx="178254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/>
                <a:t>IP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/>
                <a:t>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A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uth credentials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</a:t>
              </a: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p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rotocols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v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ersions</a:t>
              </a: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numbers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Environment Detail</a:t>
              </a:r>
              <a:endParaRPr lang="en-IN" sz="8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583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78340" y="28331"/>
            <a:ext cx="11510429" cy="424339"/>
            <a:chOff x="283754" y="192882"/>
            <a:chExt cx="8632822" cy="318254"/>
          </a:xfrm>
          <a:solidFill>
            <a:schemeClr val="tx1"/>
          </a:solidFill>
        </p:grpSpPr>
        <p:sp>
          <p:nvSpPr>
            <p:cNvPr id="89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en-US" sz="24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91" name="Group 90"/>
            <p:cNvGrpSpPr/>
            <p:nvPr userDrawn="1"/>
          </p:nvGrpSpPr>
          <p:grpSpPr>
            <a:xfrm>
              <a:off x="283754" y="246870"/>
              <a:ext cx="1785966" cy="90524"/>
              <a:chOff x="283754" y="246870"/>
              <a:chExt cx="1785966" cy="90524"/>
            </a:xfrm>
            <a:grpFill/>
          </p:grpSpPr>
          <p:grpSp>
            <p:nvGrpSpPr>
              <p:cNvPr id="94" name="Group 93"/>
              <p:cNvGrpSpPr/>
              <p:nvPr userDrawn="1"/>
            </p:nvGrpSpPr>
            <p:grpSpPr>
              <a:xfrm>
                <a:off x="673165" y="246871"/>
                <a:ext cx="1396555" cy="90467"/>
                <a:chOff x="656520" y="250031"/>
                <a:chExt cx="1299805" cy="84203"/>
              </a:xfrm>
              <a:grpFill/>
            </p:grpSpPr>
            <p:sp>
              <p:nvSpPr>
                <p:cNvPr id="96" name="Freeform 95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4"/>
                  <a:endPara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97" name="Freeform 96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4"/>
                  <a:endPara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95" name="Freeform 94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914354"/>
                <a:endParaRPr lang="en-US" sz="2400" dirty="0">
                  <a:solidFill>
                    <a:prstClr val="white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109" name="Title 1"/>
          <p:cNvSpPr txBox="1">
            <a:spLocks/>
          </p:cNvSpPr>
          <p:nvPr/>
        </p:nvSpPr>
        <p:spPr>
          <a:xfrm>
            <a:off x="0" y="-29728"/>
            <a:ext cx="12192000" cy="516189"/>
          </a:xfrm>
          <a:prstGeom prst="rect">
            <a:avLst/>
          </a:prstGeom>
          <a:solidFill>
            <a:srgbClr val="0063BE"/>
          </a:solidFill>
        </p:spPr>
        <p:txBody>
          <a:bodyPr vert="horz" wrap="square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sz="2933" dirty="0"/>
              <a:t>Proof of Concept – Azure Disconnected- on going  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1662" y="5138764"/>
            <a:ext cx="5693030" cy="11251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74" name="Rectangle 73"/>
          <p:cNvSpPr/>
          <p:nvPr/>
        </p:nvSpPr>
        <p:spPr>
          <a:xfrm>
            <a:off x="217239" y="3282955"/>
            <a:ext cx="5547456" cy="1202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2392565" y="3662611"/>
            <a:ext cx="1549409" cy="677011"/>
            <a:chOff x="2797791" y="5431809"/>
            <a:chExt cx="1624081" cy="573206"/>
          </a:xfrm>
        </p:grpSpPr>
        <p:sp>
          <p:nvSpPr>
            <p:cNvPr id="81" name="Rounded Rectangle 80"/>
            <p:cNvSpPr/>
            <p:nvPr/>
          </p:nvSpPr>
          <p:spPr>
            <a:xfrm>
              <a:off x="2797791" y="5431809"/>
              <a:ext cx="1555846" cy="573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Hexagon 85"/>
            <p:cNvSpPr/>
            <p:nvPr/>
          </p:nvSpPr>
          <p:spPr>
            <a:xfrm>
              <a:off x="2797791" y="5479576"/>
              <a:ext cx="545910" cy="477671"/>
            </a:xfrm>
            <a:prstGeom prst="hexag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55238" y="5534167"/>
              <a:ext cx="866634" cy="31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CBS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63064" y="3669447"/>
            <a:ext cx="1484312" cy="677010"/>
            <a:chOff x="3029807" y="5431809"/>
            <a:chExt cx="1555846" cy="573206"/>
          </a:xfrm>
        </p:grpSpPr>
        <p:sp>
          <p:nvSpPr>
            <p:cNvPr id="99" name="Rounded Rectangle 98"/>
            <p:cNvSpPr/>
            <p:nvPr/>
          </p:nvSpPr>
          <p:spPr>
            <a:xfrm>
              <a:off x="3029807" y="5431809"/>
              <a:ext cx="1555846" cy="573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Hexagon 99"/>
            <p:cNvSpPr/>
            <p:nvPr/>
          </p:nvSpPr>
          <p:spPr>
            <a:xfrm>
              <a:off x="3058801" y="5454551"/>
              <a:ext cx="545910" cy="477671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19019" y="5448094"/>
              <a:ext cx="866634" cy="31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OCIS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43785" y="3702433"/>
            <a:ext cx="1484312" cy="677010"/>
            <a:chOff x="2797791" y="5431809"/>
            <a:chExt cx="1555846" cy="573206"/>
          </a:xfrm>
        </p:grpSpPr>
        <p:sp>
          <p:nvSpPr>
            <p:cNvPr id="103" name="Rounded Rectangle 102"/>
            <p:cNvSpPr/>
            <p:nvPr/>
          </p:nvSpPr>
          <p:spPr>
            <a:xfrm>
              <a:off x="2797791" y="5431809"/>
              <a:ext cx="1555846" cy="573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Hexagon 103"/>
            <p:cNvSpPr/>
            <p:nvPr/>
          </p:nvSpPr>
          <p:spPr>
            <a:xfrm>
              <a:off x="2797791" y="5479576"/>
              <a:ext cx="545910" cy="477671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87003" y="5534166"/>
              <a:ext cx="866634" cy="31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CARD</a:t>
              </a:r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957817" y="2350860"/>
            <a:ext cx="2304256" cy="62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33" dirty="0"/>
              <a:t>AZURE API Gateway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81" y="5164595"/>
            <a:ext cx="689068" cy="824332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09" y="5164595"/>
            <a:ext cx="700625" cy="838157"/>
          </a:xfrm>
          <a:prstGeom prst="rect">
            <a:avLst/>
          </a:prstGeom>
        </p:spPr>
      </p:pic>
      <p:cxnSp>
        <p:nvCxnSpPr>
          <p:cNvPr id="110" name="Straight Arrow Connector 109"/>
          <p:cNvCxnSpPr>
            <a:stCxn id="99" idx="2"/>
            <a:endCxn id="99" idx="2"/>
          </p:cNvCxnSpPr>
          <p:nvPr/>
        </p:nvCxnSpPr>
        <p:spPr>
          <a:xfrm>
            <a:off x="1405220" y="434646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cxnSpLocks/>
          </p:cNvCxnSpPr>
          <p:nvPr/>
        </p:nvCxnSpPr>
        <p:spPr>
          <a:xfrm>
            <a:off x="1445337" y="4485943"/>
            <a:ext cx="0" cy="639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</p:cNvCxnSpPr>
          <p:nvPr/>
        </p:nvCxnSpPr>
        <p:spPr>
          <a:xfrm>
            <a:off x="4561769" y="4485943"/>
            <a:ext cx="0" cy="678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</p:cNvCxnSpPr>
          <p:nvPr/>
        </p:nvCxnSpPr>
        <p:spPr>
          <a:xfrm>
            <a:off x="2848802" y="4485943"/>
            <a:ext cx="0" cy="632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</p:cNvCxnSpPr>
          <p:nvPr/>
        </p:nvCxnSpPr>
        <p:spPr>
          <a:xfrm>
            <a:off x="2303063" y="2971844"/>
            <a:ext cx="0" cy="311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4296890" y="2029649"/>
            <a:ext cx="2790967" cy="11627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cxnSp>
        <p:nvCxnSpPr>
          <p:cNvPr id="116" name="Straight Arrow Connector 115"/>
          <p:cNvCxnSpPr>
            <a:stCxn id="106" idx="3"/>
          </p:cNvCxnSpPr>
          <p:nvPr/>
        </p:nvCxnSpPr>
        <p:spPr>
          <a:xfrm>
            <a:off x="3262073" y="2661352"/>
            <a:ext cx="96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33" descr="Male profile">
            <a:extLst>
              <a:ext uri="{FF2B5EF4-FFF2-40B4-BE49-F238E27FC236}">
                <a16:creationId xmlns:a16="http://schemas.microsoft.com/office/drawing/2014/main" id="{263243FE-077C-4251-B85D-AE6F458447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3111" y="981366"/>
            <a:ext cx="800703" cy="910815"/>
          </a:xfrm>
          <a:prstGeom prst="rect">
            <a:avLst/>
          </a:prstGeom>
        </p:spPr>
      </p:pic>
      <p:cxnSp>
        <p:nvCxnSpPr>
          <p:cNvPr id="121" name="Straight Arrow Connector 120"/>
          <p:cNvCxnSpPr/>
          <p:nvPr/>
        </p:nvCxnSpPr>
        <p:spPr>
          <a:xfrm>
            <a:off x="1992632" y="1725153"/>
            <a:ext cx="0" cy="633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036144" y="2100321"/>
            <a:ext cx="205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Orchestrated Business  Service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382925" y="2761033"/>
            <a:ext cx="215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Composer Service</a:t>
            </a:r>
          </a:p>
        </p:txBody>
      </p:sp>
      <p:sp>
        <p:nvSpPr>
          <p:cNvPr id="124" name="Oval 123"/>
          <p:cNvSpPr/>
          <p:nvPr/>
        </p:nvSpPr>
        <p:spPr>
          <a:xfrm>
            <a:off x="1992631" y="1929863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sp>
        <p:nvSpPr>
          <p:cNvPr id="125" name="Oval 124"/>
          <p:cNvSpPr/>
          <p:nvPr/>
        </p:nvSpPr>
        <p:spPr>
          <a:xfrm>
            <a:off x="6538097" y="2605117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sp>
        <p:nvSpPr>
          <p:cNvPr id="126" name="Oval 125"/>
          <p:cNvSpPr/>
          <p:nvPr/>
        </p:nvSpPr>
        <p:spPr>
          <a:xfrm>
            <a:off x="2848802" y="2401584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sp>
        <p:nvSpPr>
          <p:cNvPr id="136" name="Oval 135"/>
          <p:cNvSpPr/>
          <p:nvPr/>
        </p:nvSpPr>
        <p:spPr>
          <a:xfrm>
            <a:off x="3811255" y="3334863"/>
            <a:ext cx="391208" cy="3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4</a:t>
            </a: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367" y="5298497"/>
            <a:ext cx="493228" cy="345260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36231" y="5896711"/>
            <a:ext cx="2587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AZURE Cosmo DB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85805" y="3210512"/>
            <a:ext cx="387596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/>
              <a:t>AZURE Function</a:t>
            </a: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506" y="3392181"/>
            <a:ext cx="347047" cy="326848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2924" y="2124579"/>
            <a:ext cx="578883" cy="49696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1111" y="1185439"/>
            <a:ext cx="762000" cy="495300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7826188" y="1430851"/>
            <a:ext cx="4355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AIM is to develop 3 micro service each dealing with OICS, CBS and Card system  as Rest Service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Orchestrated service : using Logic app and expose with API Gateway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1600" dirty="0"/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Azure API gateway.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1600" dirty="0"/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DB combination of Cosmo DB and SQL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1600" dirty="0"/>
          </a:p>
          <a:p>
            <a:r>
              <a:rPr lang="en-GB" sz="1600" dirty="0"/>
              <a:t>Future Scope-</a:t>
            </a:r>
          </a:p>
          <a:p>
            <a:endParaRPr lang="en-GB" sz="1600" dirty="0"/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 Deployment to Azure k8s engine.(Blue green deployment )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Logging and monitoring of Micro service.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Orchestration MS using Open source technology (Spring integration)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Event driven MS to update </a:t>
            </a:r>
            <a:r>
              <a:rPr lang="en-GB" sz="1600" dirty="0" err="1"/>
              <a:t>informationzzxz</a:t>
            </a:r>
            <a:endParaRPr lang="en-GB" sz="1600" dirty="0"/>
          </a:p>
        </p:txBody>
      </p:sp>
      <p:sp>
        <p:nvSpPr>
          <p:cNvPr id="189" name="Oval 188"/>
          <p:cNvSpPr/>
          <p:nvPr/>
        </p:nvSpPr>
        <p:spPr>
          <a:xfrm>
            <a:off x="7533682" y="1463748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sp>
        <p:nvSpPr>
          <p:cNvPr id="190" name="Oval 189"/>
          <p:cNvSpPr/>
          <p:nvPr/>
        </p:nvSpPr>
        <p:spPr>
          <a:xfrm>
            <a:off x="7494442" y="2208436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sp>
        <p:nvSpPr>
          <p:cNvPr id="191" name="Oval 190"/>
          <p:cNvSpPr/>
          <p:nvPr/>
        </p:nvSpPr>
        <p:spPr>
          <a:xfrm>
            <a:off x="7525645" y="2916739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sp>
        <p:nvSpPr>
          <p:cNvPr id="192" name="Oval 191"/>
          <p:cNvSpPr/>
          <p:nvPr/>
        </p:nvSpPr>
        <p:spPr>
          <a:xfrm>
            <a:off x="7552335" y="3415696"/>
            <a:ext cx="319567" cy="346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4</a:t>
            </a:r>
          </a:p>
        </p:txBody>
      </p:sp>
      <p:sp>
        <p:nvSpPr>
          <p:cNvPr id="193" name="Oval 192"/>
          <p:cNvSpPr/>
          <p:nvPr/>
        </p:nvSpPr>
        <p:spPr>
          <a:xfrm>
            <a:off x="7538407" y="4362449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5</a:t>
            </a:r>
          </a:p>
        </p:txBody>
      </p:sp>
      <p:sp>
        <p:nvSpPr>
          <p:cNvPr id="194" name="Oval 193"/>
          <p:cNvSpPr/>
          <p:nvPr/>
        </p:nvSpPr>
        <p:spPr>
          <a:xfrm>
            <a:off x="7553434" y="4840413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6</a:t>
            </a:r>
          </a:p>
        </p:txBody>
      </p:sp>
      <p:sp>
        <p:nvSpPr>
          <p:cNvPr id="195" name="Oval 194"/>
          <p:cNvSpPr/>
          <p:nvPr/>
        </p:nvSpPr>
        <p:spPr>
          <a:xfrm>
            <a:off x="7560726" y="5184195"/>
            <a:ext cx="319567" cy="346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7</a:t>
            </a:r>
          </a:p>
        </p:txBody>
      </p:sp>
      <p:sp>
        <p:nvSpPr>
          <p:cNvPr id="196" name="Oval 195"/>
          <p:cNvSpPr/>
          <p:nvPr/>
        </p:nvSpPr>
        <p:spPr>
          <a:xfrm>
            <a:off x="7549639" y="5623018"/>
            <a:ext cx="319567" cy="346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8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EBDF563-726B-498B-AD62-211600916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305" y="5184195"/>
            <a:ext cx="689068" cy="824332"/>
          </a:xfrm>
          <a:prstGeom prst="rect">
            <a:avLst/>
          </a:prstGeom>
        </p:spPr>
      </p:pic>
      <p:sp>
        <p:nvSpPr>
          <p:cNvPr id="61" name="Rounded Rectangle 105">
            <a:extLst>
              <a:ext uri="{FF2B5EF4-FFF2-40B4-BE49-F238E27FC236}">
                <a16:creationId xmlns:a16="http://schemas.microsoft.com/office/drawing/2014/main" id="{3364BB57-3059-4368-A566-95D2D80758D2}"/>
              </a:ext>
            </a:extLst>
          </p:cNvPr>
          <p:cNvSpPr/>
          <p:nvPr/>
        </p:nvSpPr>
        <p:spPr>
          <a:xfrm>
            <a:off x="5873285" y="3828569"/>
            <a:ext cx="1621157" cy="62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33" dirty="0"/>
              <a:t>AZURE </a:t>
            </a:r>
          </a:p>
          <a:p>
            <a:pPr algn="ctr"/>
            <a:r>
              <a:rPr lang="en-GB" sz="1333" dirty="0"/>
              <a:t>API Gateway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996426-FED4-4623-B6FF-899346271A24}"/>
              </a:ext>
            </a:extLst>
          </p:cNvPr>
          <p:cNvCxnSpPr>
            <a:cxnSpLocks/>
          </p:cNvCxnSpPr>
          <p:nvPr/>
        </p:nvCxnSpPr>
        <p:spPr>
          <a:xfrm>
            <a:off x="6553457" y="3210512"/>
            <a:ext cx="9441" cy="591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72">
            <a:extLst>
              <a:ext uri="{FF2B5EF4-FFF2-40B4-BE49-F238E27FC236}">
                <a16:creationId xmlns:a16="http://schemas.microsoft.com/office/drawing/2014/main" id="{68FD4A41-17AE-4EBD-A62E-97A8518EF8E3}"/>
              </a:ext>
            </a:extLst>
          </p:cNvPr>
          <p:cNvSpPr/>
          <p:nvPr/>
        </p:nvSpPr>
        <p:spPr>
          <a:xfrm>
            <a:off x="6142913" y="5648417"/>
            <a:ext cx="1427304" cy="8861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915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7DB4719-9B56-4014-BB27-D94C29CBAFAF}"/>
              </a:ext>
            </a:extLst>
          </p:cNvPr>
          <p:cNvGrpSpPr/>
          <p:nvPr/>
        </p:nvGrpSpPr>
        <p:grpSpPr>
          <a:xfrm>
            <a:off x="1276109" y="2787991"/>
            <a:ext cx="10089874" cy="2301407"/>
            <a:chOff x="1276109" y="2787991"/>
            <a:chExt cx="10089874" cy="230140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74FE9B0-BC54-4D03-B1BF-B3AAA70F8D20}"/>
                </a:ext>
              </a:extLst>
            </p:cNvPr>
            <p:cNvGrpSpPr/>
            <p:nvPr/>
          </p:nvGrpSpPr>
          <p:grpSpPr>
            <a:xfrm>
              <a:off x="1276109" y="2812320"/>
              <a:ext cx="1901592" cy="1437603"/>
              <a:chOff x="9175845" y="1914098"/>
              <a:chExt cx="1369322" cy="1165746"/>
            </a:xfrm>
          </p:grpSpPr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9EEA1846-53E5-4EF4-8920-E743BBA64ABB}"/>
                  </a:ext>
                </a:extLst>
              </p:cNvPr>
              <p:cNvSpPr/>
              <p:nvPr/>
            </p:nvSpPr>
            <p:spPr>
              <a:xfrm>
                <a:off x="9175845" y="1914098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F66B72EE-2E04-4488-9BB8-84610EACD176}"/>
                  </a:ext>
                </a:extLst>
              </p:cNvPr>
              <p:cNvSpPr/>
              <p:nvPr/>
            </p:nvSpPr>
            <p:spPr>
              <a:xfrm>
                <a:off x="9246357" y="1957314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1" name="Hexagon 30">
                <a:extLst>
                  <a:ext uri="{FF2B5EF4-FFF2-40B4-BE49-F238E27FC236}">
                    <a16:creationId xmlns:a16="http://schemas.microsoft.com/office/drawing/2014/main" id="{682920BA-BAFC-4F5B-A22A-F8B03DE0029B}"/>
                  </a:ext>
                </a:extLst>
              </p:cNvPr>
              <p:cNvSpPr/>
              <p:nvPr/>
            </p:nvSpPr>
            <p:spPr>
              <a:xfrm>
                <a:off x="9316869" y="1986882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4A3A7E5E-EA44-435F-8576-92BD5D6942EC}"/>
                  </a:ext>
                </a:extLst>
              </p:cNvPr>
              <p:cNvSpPr/>
              <p:nvPr/>
            </p:nvSpPr>
            <p:spPr>
              <a:xfrm>
                <a:off x="9373735" y="2016453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E45A25C1-D87A-40A2-8134-AA8382B2F7B6}"/>
                  </a:ext>
                </a:extLst>
              </p:cNvPr>
              <p:cNvSpPr/>
              <p:nvPr/>
            </p:nvSpPr>
            <p:spPr>
              <a:xfrm>
                <a:off x="9430599" y="2059671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Microservices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A8E9F5B-8127-4123-87B3-FF8394A133FE}"/>
                </a:ext>
              </a:extLst>
            </p:cNvPr>
            <p:cNvGrpSpPr/>
            <p:nvPr/>
          </p:nvGrpSpPr>
          <p:grpSpPr>
            <a:xfrm>
              <a:off x="9583441" y="2787991"/>
              <a:ext cx="1346355" cy="2069773"/>
              <a:chOff x="5254387" y="2579428"/>
              <a:chExt cx="1346355" cy="1579580"/>
            </a:xfrm>
          </p:grpSpPr>
          <p:sp>
            <p:nvSpPr>
              <p:cNvPr id="4" name="Cylinder 3">
                <a:extLst>
                  <a:ext uri="{FF2B5EF4-FFF2-40B4-BE49-F238E27FC236}">
                    <a16:creationId xmlns:a16="http://schemas.microsoft.com/office/drawing/2014/main" id="{07FF5B8C-1B02-4019-8FB0-3A7E18AA89BE}"/>
                  </a:ext>
                </a:extLst>
              </p:cNvPr>
              <p:cNvSpPr/>
              <p:nvPr/>
            </p:nvSpPr>
            <p:spPr>
              <a:xfrm>
                <a:off x="5254387" y="2579428"/>
                <a:ext cx="1264693" cy="1551832"/>
              </a:xfrm>
              <a:prstGeom prst="can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Service Registry</a:t>
                </a:r>
              </a:p>
            </p:txBody>
          </p:sp>
          <p:sp>
            <p:nvSpPr>
              <p:cNvPr id="54" name="Cylinder 53">
                <a:extLst>
                  <a:ext uri="{FF2B5EF4-FFF2-40B4-BE49-F238E27FC236}">
                    <a16:creationId xmlns:a16="http://schemas.microsoft.com/office/drawing/2014/main" id="{507C0B32-C2AF-40C4-8CC2-C8EF822EF3E5}"/>
                  </a:ext>
                </a:extLst>
              </p:cNvPr>
              <p:cNvSpPr/>
              <p:nvPr/>
            </p:nvSpPr>
            <p:spPr>
              <a:xfrm>
                <a:off x="5336049" y="2607176"/>
                <a:ext cx="1264693" cy="1551832"/>
              </a:xfrm>
              <a:prstGeom prst="can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Service Registry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95E241-484A-42B8-9097-6A9C2FE3FF34}"/>
                </a:ext>
              </a:extLst>
            </p:cNvPr>
            <p:cNvGrpSpPr/>
            <p:nvPr/>
          </p:nvGrpSpPr>
          <p:grpSpPr>
            <a:xfrm>
              <a:off x="5977719" y="3074319"/>
              <a:ext cx="3642389" cy="1620733"/>
              <a:chOff x="5472291" y="3074319"/>
              <a:chExt cx="4147817" cy="1262377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15EE8FC-713C-45A9-BE9C-EB43C00E9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2291" y="3346500"/>
                <a:ext cx="411851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Double Brace 50">
                <a:extLst>
                  <a:ext uri="{FF2B5EF4-FFF2-40B4-BE49-F238E27FC236}">
                    <a16:creationId xmlns:a16="http://schemas.microsoft.com/office/drawing/2014/main" id="{8D92857F-E3B3-4FA2-B537-CD4A0AFD3AFF}"/>
                  </a:ext>
                </a:extLst>
              </p:cNvPr>
              <p:cNvSpPr/>
              <p:nvPr/>
            </p:nvSpPr>
            <p:spPr>
              <a:xfrm>
                <a:off x="5486929" y="3078614"/>
                <a:ext cx="4067211" cy="1258082"/>
              </a:xfrm>
              <a:prstGeom prst="bracePair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D8D7E99-D85C-415A-8CD4-44EC6B0ABBA0}"/>
                  </a:ext>
                </a:extLst>
              </p:cNvPr>
              <p:cNvSpPr txBox="1"/>
              <p:nvPr/>
            </p:nvSpPr>
            <p:spPr>
              <a:xfrm>
                <a:off x="6047885" y="3074319"/>
                <a:ext cx="3008576" cy="706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i="1" dirty="0">
                    <a:solidFill>
                      <a:schemeClr val="accent1">
                        <a:lumMod val="75000"/>
                      </a:schemeClr>
                    </a:solidFill>
                  </a:rPr>
                  <a:t>POST-</a:t>
                </a:r>
                <a:r>
                  <a:rPr lang="en-IN" sz="120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1. Register service metadata</a:t>
                </a:r>
                <a:endParaRPr lang="en-IN" sz="12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3C83FBC-5BE6-4307-AD70-237A0C0A9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1592" y="3660166"/>
                <a:ext cx="411851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A057D7-5F69-433F-A668-5977CD3B78E7}"/>
                  </a:ext>
                </a:extLst>
              </p:cNvPr>
              <p:cNvSpPr txBox="1"/>
              <p:nvPr/>
            </p:nvSpPr>
            <p:spPr>
              <a:xfrm>
                <a:off x="6077186" y="3387985"/>
                <a:ext cx="3008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i="1" dirty="0">
                    <a:solidFill>
                      <a:schemeClr val="accent1">
                        <a:lumMod val="75000"/>
                      </a:schemeClr>
                    </a:solidFill>
                  </a:rPr>
                  <a:t>POST-</a:t>
                </a:r>
                <a:r>
                  <a:rPr lang="en-IN" sz="12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2</a:t>
                </a:r>
                <a:r>
                  <a:rPr lang="en-IN" sz="120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. Send Refresh update</a:t>
                </a:r>
                <a:endParaRPr lang="en-IN" sz="12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D542F7D-6F33-4E04-8940-F88A1A9893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9230" y="3989988"/>
                <a:ext cx="3944910" cy="48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78462C-23A8-453E-8045-5958C636BBD7}"/>
                  </a:ext>
                </a:extLst>
              </p:cNvPr>
              <p:cNvSpPr txBox="1"/>
              <p:nvPr/>
            </p:nvSpPr>
            <p:spPr>
              <a:xfrm>
                <a:off x="5650583" y="3739899"/>
                <a:ext cx="3936298" cy="215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i="1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Delete</a:t>
                </a:r>
                <a:r>
                  <a:rPr lang="en-IN" sz="120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. Deregister </a:t>
                </a:r>
                <a:r>
                  <a:rPr lang="en-IN" sz="12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by delete or not sending update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BD57E6-3710-4DDE-A043-E5899C0BA46A}"/>
                </a:ext>
              </a:extLst>
            </p:cNvPr>
            <p:cNvSpPr txBox="1"/>
            <p:nvPr/>
          </p:nvSpPr>
          <p:spPr>
            <a:xfrm>
              <a:off x="9583441" y="3981402"/>
              <a:ext cx="178254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/>
                <a:t>IP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/>
                <a:t>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A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uth credentials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</a:t>
              </a: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p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rotocols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v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ersions</a:t>
              </a:r>
              <a:r>
                <a:rPr lang="en-IN" sz="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numbers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Environment Detail</a:t>
              </a:r>
              <a:endParaRPr lang="en-IN" sz="8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94E8F7-DD5F-456C-B875-CA1FD0BE475C}"/>
                </a:ext>
              </a:extLst>
            </p:cNvPr>
            <p:cNvSpPr/>
            <p:nvPr/>
          </p:nvSpPr>
          <p:spPr>
            <a:xfrm>
              <a:off x="4874910" y="2812320"/>
              <a:ext cx="1189749" cy="212319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Service Registry Third party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7840DB3-2183-4CE7-A500-2D68031BA14C}"/>
                </a:ext>
              </a:extLst>
            </p:cNvPr>
            <p:cNvCxnSpPr>
              <a:cxnSpLocks/>
            </p:cNvCxnSpPr>
            <p:nvPr/>
          </p:nvCxnSpPr>
          <p:spPr>
            <a:xfrm>
              <a:off x="6003450" y="4576197"/>
              <a:ext cx="3571582" cy="2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348550-1F73-4B3F-A6A2-1F1C4306E28F}"/>
                </a:ext>
              </a:extLst>
            </p:cNvPr>
            <p:cNvSpPr txBox="1"/>
            <p:nvPr/>
          </p:nvSpPr>
          <p:spPr>
            <a:xfrm>
              <a:off x="6258345" y="4299198"/>
              <a:ext cx="3049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Heartbeat status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8F665E1-C2DA-4C60-AB54-ADAD94FB0FE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3098734" y="3401251"/>
              <a:ext cx="1776176" cy="47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BE53645-EC00-43AA-A0EB-D02A83174CC2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3098731" y="3494655"/>
              <a:ext cx="1776179" cy="379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EC697FC-375D-4D8F-B5F7-4DBA6BDD8FD3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992568" y="3313625"/>
              <a:ext cx="1882342" cy="560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7FCB2E1-ED68-4892-A06D-B98676F540EB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3028172" y="3873915"/>
              <a:ext cx="1846738" cy="5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4C71E02-236D-46F2-A30D-22BE3DCE2B63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2921844" y="3873915"/>
              <a:ext cx="1953066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72F8C4F-C70F-4048-8F99-7CF01F13E57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2930251" y="3873915"/>
              <a:ext cx="1944659" cy="196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F327AE-1D5E-4C46-BF75-BC4C482827E4}"/>
                </a:ext>
              </a:extLst>
            </p:cNvPr>
            <p:cNvSpPr txBox="1"/>
            <p:nvPr/>
          </p:nvSpPr>
          <p:spPr>
            <a:xfrm>
              <a:off x="2823921" y="4305840"/>
              <a:ext cx="205098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i="1" dirty="0">
                  <a:solidFill>
                    <a:schemeClr val="accent1">
                      <a:lumMod val="75000"/>
                    </a:schemeClr>
                  </a:solidFill>
                </a:rPr>
                <a:t>Get metadata Track changes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874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0EBC8A74-6BFD-457A-AB47-63B164284F7A}"/>
              </a:ext>
            </a:extLst>
          </p:cNvPr>
          <p:cNvGrpSpPr/>
          <p:nvPr/>
        </p:nvGrpSpPr>
        <p:grpSpPr>
          <a:xfrm>
            <a:off x="1073018" y="1451295"/>
            <a:ext cx="10422039" cy="4221540"/>
            <a:chOff x="1073018" y="1451295"/>
            <a:chExt cx="10422039" cy="42215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B4916E-9EC1-4B0B-B4C0-2DE9F920F65C}"/>
                </a:ext>
              </a:extLst>
            </p:cNvPr>
            <p:cNvSpPr/>
            <p:nvPr/>
          </p:nvSpPr>
          <p:spPr>
            <a:xfrm>
              <a:off x="1073018" y="1707435"/>
              <a:ext cx="2529992" cy="25999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b="0" i="0" u="none" strike="noStrike" baseline="0">
                  <a:latin typeface="Calibri" panose="020F0502020204030204" pitchFamily="34" charset="0"/>
                </a:rPr>
                <a:t>Client</a:t>
              </a:r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521F2F-9749-43E4-A7F1-54C6F278AF6E}"/>
                </a:ext>
              </a:extLst>
            </p:cNvPr>
            <p:cNvSpPr txBox="1"/>
            <p:nvPr/>
          </p:nvSpPr>
          <p:spPr>
            <a:xfrm>
              <a:off x="1360226" y="2730393"/>
              <a:ext cx="2100545" cy="27699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2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Service discovery mechanism</a:t>
              </a:r>
              <a:endParaRPr lang="en-IN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548485-C3D5-4891-AFBE-6D25FAE82DC9}"/>
                </a:ext>
              </a:extLst>
            </p:cNvPr>
            <p:cNvSpPr txBox="1"/>
            <p:nvPr/>
          </p:nvSpPr>
          <p:spPr>
            <a:xfrm>
              <a:off x="1360225" y="3562065"/>
              <a:ext cx="2100546" cy="27699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2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Load balancing algorithms</a:t>
              </a:r>
              <a:endParaRPr lang="en-IN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04FA1E-6D3F-4C75-963C-4E0914ABC2B7}"/>
                </a:ext>
              </a:extLst>
            </p:cNvPr>
            <p:cNvSpPr txBox="1"/>
            <p:nvPr/>
          </p:nvSpPr>
          <p:spPr>
            <a:xfrm>
              <a:off x="1360225" y="1806388"/>
              <a:ext cx="19516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800" b="1" i="1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Client</a:t>
              </a:r>
              <a:endParaRPr lang="en-IN" b="1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AE999DC8-BDF7-4E88-B1E7-1A8D0FA6BA97}"/>
                </a:ext>
              </a:extLst>
            </p:cNvPr>
            <p:cNvSpPr/>
            <p:nvPr/>
          </p:nvSpPr>
          <p:spPr>
            <a:xfrm>
              <a:off x="5586787" y="1667150"/>
              <a:ext cx="1264693" cy="2033414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Service Registry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29124A34-63EC-43C3-8775-F5054DBC060E}"/>
                </a:ext>
              </a:extLst>
            </p:cNvPr>
            <p:cNvCxnSpPr>
              <a:cxnSpLocks/>
              <a:stCxn id="5" idx="0"/>
              <a:endCxn id="9" idx="1"/>
            </p:cNvCxnSpPr>
            <p:nvPr/>
          </p:nvCxnSpPr>
          <p:spPr>
            <a:xfrm rot="5400000" flipH="1" flipV="1">
              <a:off x="4258432" y="-253267"/>
              <a:ext cx="40285" cy="3881120"/>
            </a:xfrm>
            <a:prstGeom prst="curvedConnector3">
              <a:avLst>
                <a:gd name="adj1" fmla="val 667457"/>
              </a:avLst>
            </a:prstGeom>
            <a:ln>
              <a:solidFill>
                <a:schemeClr val="tx1"/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34D170B4-AD62-4EDD-A6E4-D77948A3C921}"/>
                </a:ext>
              </a:extLst>
            </p:cNvPr>
            <p:cNvCxnSpPr>
              <a:cxnSpLocks/>
              <a:stCxn id="5" idx="2"/>
              <a:endCxn id="10" idx="1"/>
            </p:cNvCxnSpPr>
            <p:nvPr/>
          </p:nvCxnSpPr>
          <p:spPr>
            <a:xfrm rot="5400000" flipH="1" flipV="1">
              <a:off x="5147273" y="752806"/>
              <a:ext cx="745284" cy="6363802"/>
            </a:xfrm>
            <a:prstGeom prst="curvedConnector4">
              <a:avLst>
                <a:gd name="adj1" fmla="val -30673"/>
                <a:gd name="adj2" fmla="val 59939"/>
              </a:avLst>
            </a:prstGeom>
            <a:ln>
              <a:solidFill>
                <a:schemeClr val="tx1"/>
              </a:solidFill>
              <a:prstDash val="dashDot"/>
              <a:headEnd type="triangle"/>
              <a:tailEnd type="triangle"/>
            </a:ln>
            <a:scene3d>
              <a:camera prst="orthographicFront">
                <a:rot lat="1500000" lon="20999979" rev="21299999"/>
              </a:camera>
              <a:lightRig rig="threePt" dir="t"/>
            </a:scene3d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5DE7F5-596E-4D6E-B51F-DE2C2AF49D46}"/>
                </a:ext>
              </a:extLst>
            </p:cNvPr>
            <p:cNvSpPr txBox="1"/>
            <p:nvPr/>
          </p:nvSpPr>
          <p:spPr>
            <a:xfrm>
              <a:off x="3855489" y="1462347"/>
              <a:ext cx="1846999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200" b="1" i="0" u="none" strike="noStrike" baseline="0" dirty="0">
                  <a:latin typeface="Calibri" panose="020F0502020204030204" pitchFamily="34" charset="0"/>
                </a:rPr>
                <a:t>Step-1: Service Discovery</a:t>
              </a:r>
              <a:endParaRPr lang="en-IN" sz="12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C115C6C-9DEC-434E-A668-C8D33C705456}"/>
                </a:ext>
              </a:extLst>
            </p:cNvPr>
            <p:cNvSpPr txBox="1"/>
            <p:nvPr/>
          </p:nvSpPr>
          <p:spPr>
            <a:xfrm>
              <a:off x="3894158" y="4585023"/>
              <a:ext cx="1947468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IN" sz="1200" b="1" dirty="0">
                  <a:latin typeface="Calibri" panose="020F0502020204030204" pitchFamily="34" charset="0"/>
                </a:rPr>
                <a:t>Step-2: Load balancing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88178FF-C881-4A30-97FB-916D3D9074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32611" y="2588747"/>
              <a:ext cx="1882342" cy="560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86CA6C2-B7D6-4D59-A399-5186B4FB22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1612" y="2756186"/>
              <a:ext cx="1882342" cy="560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C9B8C65-8041-4736-ACE6-180E73E8A1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39503" y="2829884"/>
              <a:ext cx="1882342" cy="560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E00B9F9-EAB6-40D4-988F-47E7B7D2B7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8879" y="2657993"/>
              <a:ext cx="1882342" cy="560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9475880-66E0-48B9-9B47-7E101199F5EA}"/>
                </a:ext>
              </a:extLst>
            </p:cNvPr>
            <p:cNvSpPr txBox="1"/>
            <p:nvPr/>
          </p:nvSpPr>
          <p:spPr>
            <a:xfrm>
              <a:off x="6239984" y="4128513"/>
              <a:ext cx="1846999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200" b="1" i="0" u="none" strike="noStrike" baseline="0" dirty="0">
                  <a:latin typeface="Calibri" panose="020F0502020204030204" pitchFamily="34" charset="0"/>
                </a:rPr>
                <a:t>Step-3:Submission of</a:t>
              </a:r>
            </a:p>
            <a:p>
              <a:pPr algn="l"/>
              <a:r>
                <a:rPr lang="en-IN" sz="1200" b="1" i="0" u="none" strike="noStrike" baseline="0" dirty="0">
                  <a:latin typeface="Calibri" panose="020F0502020204030204" pitchFamily="34" charset="0"/>
                </a:rPr>
                <a:t>request to instance-5</a:t>
              </a:r>
              <a:endParaRPr lang="en-IN" sz="1200" b="1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09958D0-DA97-4B3B-AFF4-EA7E4B101869}"/>
                </a:ext>
              </a:extLst>
            </p:cNvPr>
            <p:cNvGrpSpPr/>
            <p:nvPr/>
          </p:nvGrpSpPr>
          <p:grpSpPr>
            <a:xfrm>
              <a:off x="8701816" y="1451295"/>
              <a:ext cx="2793241" cy="4221540"/>
              <a:chOff x="8701816" y="1451295"/>
              <a:chExt cx="2793241" cy="422154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6B21D33-BD15-4D8C-96B5-6706EB2F165F}"/>
                  </a:ext>
                </a:extLst>
              </p:cNvPr>
              <p:cNvGrpSpPr/>
              <p:nvPr/>
            </p:nvGrpSpPr>
            <p:grpSpPr>
              <a:xfrm>
                <a:off x="8701816" y="1451295"/>
                <a:ext cx="2793241" cy="4221540"/>
                <a:chOff x="8302389" y="1414985"/>
                <a:chExt cx="2793241" cy="422154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1335F76-40E5-4332-9D84-CE45956BF9A2}"/>
                    </a:ext>
                  </a:extLst>
                </p:cNvPr>
                <p:cNvSpPr/>
                <p:nvPr/>
              </p:nvSpPr>
              <p:spPr>
                <a:xfrm>
                  <a:off x="8302389" y="1414985"/>
                  <a:ext cx="2793241" cy="42215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b="0" i="0" u="none" strike="noStrike" baseline="0">
                      <a:latin typeface="Calibri" panose="020F0502020204030204" pitchFamily="34" charset="0"/>
                    </a:rPr>
                    <a:t>Client</a:t>
                  </a:r>
                  <a:endParaRPr lang="en-IN"/>
                </a:p>
              </p:txBody>
            </p:sp>
            <p:sp>
              <p:nvSpPr>
                <p:cNvPr id="11" name="Hexagon 10">
                  <a:extLst>
                    <a:ext uri="{FF2B5EF4-FFF2-40B4-BE49-F238E27FC236}">
                      <a16:creationId xmlns:a16="http://schemas.microsoft.com/office/drawing/2014/main" id="{2C35DC17-EB71-41ED-A3FF-831AB6696001}"/>
                    </a:ext>
                  </a:extLst>
                </p:cNvPr>
                <p:cNvSpPr/>
                <p:nvPr/>
              </p:nvSpPr>
              <p:spPr>
                <a:xfrm>
                  <a:off x="8418539" y="3039069"/>
                  <a:ext cx="1099709" cy="905502"/>
                </a:xfrm>
                <a:prstGeom prst="hexagon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Instance-3</a:t>
                  </a:r>
                </a:p>
              </p:txBody>
            </p:sp>
            <p:sp>
              <p:nvSpPr>
                <p:cNvPr id="12" name="Hexagon 11">
                  <a:extLst>
                    <a:ext uri="{FF2B5EF4-FFF2-40B4-BE49-F238E27FC236}">
                      <a16:creationId xmlns:a16="http://schemas.microsoft.com/office/drawing/2014/main" id="{B52BD564-AE4F-444B-8956-182B6E1B0766}"/>
                    </a:ext>
                  </a:extLst>
                </p:cNvPr>
                <p:cNvSpPr/>
                <p:nvPr/>
              </p:nvSpPr>
              <p:spPr>
                <a:xfrm>
                  <a:off x="9877641" y="1611179"/>
                  <a:ext cx="1099709" cy="905502"/>
                </a:xfrm>
                <a:prstGeom prst="hexagon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Instance-2</a:t>
                  </a:r>
                </a:p>
              </p:txBody>
            </p:sp>
            <p:sp>
              <p:nvSpPr>
                <p:cNvPr id="13" name="Hexagon 12">
                  <a:extLst>
                    <a:ext uri="{FF2B5EF4-FFF2-40B4-BE49-F238E27FC236}">
                      <a16:creationId xmlns:a16="http://schemas.microsoft.com/office/drawing/2014/main" id="{038B051E-C4D3-488D-8657-934E8E1E8576}"/>
                    </a:ext>
                  </a:extLst>
                </p:cNvPr>
                <p:cNvSpPr/>
                <p:nvPr/>
              </p:nvSpPr>
              <p:spPr>
                <a:xfrm>
                  <a:off x="8408836" y="1611179"/>
                  <a:ext cx="1099709" cy="905502"/>
                </a:xfrm>
                <a:prstGeom prst="hexagon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Instance-1</a:t>
                  </a:r>
                </a:p>
              </p:txBody>
            </p:sp>
            <p:sp>
              <p:nvSpPr>
                <p:cNvPr id="15" name="Hexagon 14">
                  <a:extLst>
                    <a:ext uri="{FF2B5EF4-FFF2-40B4-BE49-F238E27FC236}">
                      <a16:creationId xmlns:a16="http://schemas.microsoft.com/office/drawing/2014/main" id="{34B89DBA-E3A6-40D9-B7B0-19200C821FBA}"/>
                    </a:ext>
                  </a:extLst>
                </p:cNvPr>
                <p:cNvSpPr/>
                <p:nvPr/>
              </p:nvSpPr>
              <p:spPr>
                <a:xfrm>
                  <a:off x="8408835" y="4341319"/>
                  <a:ext cx="1099709" cy="905502"/>
                </a:xfrm>
                <a:prstGeom prst="hexagon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Instance-5</a:t>
                  </a:r>
                </a:p>
              </p:txBody>
            </p:sp>
            <p:sp>
              <p:nvSpPr>
                <p:cNvPr id="16" name="Hexagon 15">
                  <a:extLst>
                    <a:ext uri="{FF2B5EF4-FFF2-40B4-BE49-F238E27FC236}">
                      <a16:creationId xmlns:a16="http://schemas.microsoft.com/office/drawing/2014/main" id="{F7D0637D-4994-49F9-A2CB-FDBC7CA2B7E7}"/>
                    </a:ext>
                  </a:extLst>
                </p:cNvPr>
                <p:cNvSpPr/>
                <p:nvPr/>
              </p:nvSpPr>
              <p:spPr>
                <a:xfrm>
                  <a:off x="9877641" y="3034687"/>
                  <a:ext cx="1099709" cy="905502"/>
                </a:xfrm>
                <a:prstGeom prst="hexagon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Instance-4</a:t>
                  </a:r>
                </a:p>
              </p:txBody>
            </p:sp>
            <p:sp>
              <p:nvSpPr>
                <p:cNvPr id="17" name="Hexagon 16">
                  <a:extLst>
                    <a:ext uri="{FF2B5EF4-FFF2-40B4-BE49-F238E27FC236}">
                      <a16:creationId xmlns:a16="http://schemas.microsoft.com/office/drawing/2014/main" id="{7DFC6C7D-FA65-4D72-A0A3-BD5003BBC198}"/>
                    </a:ext>
                  </a:extLst>
                </p:cNvPr>
                <p:cNvSpPr/>
                <p:nvPr/>
              </p:nvSpPr>
              <p:spPr>
                <a:xfrm>
                  <a:off x="9877640" y="4341319"/>
                  <a:ext cx="1099709" cy="905502"/>
                </a:xfrm>
                <a:prstGeom prst="hexagon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Instance-6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7BAE423-574C-4331-B07E-E2A14B9683D9}"/>
                  </a:ext>
                </a:extLst>
              </p:cNvPr>
              <p:cNvSpPr txBox="1"/>
              <p:nvPr/>
            </p:nvSpPr>
            <p:spPr>
              <a:xfrm>
                <a:off x="8721845" y="5391946"/>
                <a:ext cx="2773212" cy="28088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i="0" u="none" strike="noStrike" baseline="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Microservices Instances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4BEE120-3E5C-406A-A0E3-0FF65C5193DD}"/>
                </a:ext>
              </a:extLst>
            </p:cNvPr>
            <p:cNvSpPr txBox="1"/>
            <p:nvPr/>
          </p:nvSpPr>
          <p:spPr>
            <a:xfrm>
              <a:off x="6965176" y="1850869"/>
              <a:ext cx="1678904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>
              <a:spAutoFit/>
            </a:bodyPr>
            <a:lstStyle/>
            <a:p>
              <a:pPr algn="just"/>
              <a:r>
                <a:rPr lang="en-IN" sz="1200" b="1" i="0" u="none" strike="noStrike" baseline="0" dirty="0">
                  <a:latin typeface="Calibri" panose="020F0502020204030204" pitchFamily="34" charset="0"/>
                </a:rPr>
                <a:t>Services publish its dynamic location, port and other metadata</a:t>
              </a:r>
              <a:endParaRPr lang="en-IN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02481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601902E-AD04-4781-8151-2CF7A0C0F371}"/>
              </a:ext>
            </a:extLst>
          </p:cNvPr>
          <p:cNvSpPr/>
          <p:nvPr/>
        </p:nvSpPr>
        <p:spPr>
          <a:xfrm>
            <a:off x="1610436" y="354843"/>
            <a:ext cx="10085695" cy="5677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4916E-9EC1-4B0B-B4C0-2DE9F920F65C}"/>
              </a:ext>
            </a:extLst>
          </p:cNvPr>
          <p:cNvSpPr/>
          <p:nvPr/>
        </p:nvSpPr>
        <p:spPr>
          <a:xfrm>
            <a:off x="1756010" y="1707435"/>
            <a:ext cx="2138148" cy="25999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21F2F-9749-43E4-A7F1-54C6F278AF6E}"/>
              </a:ext>
            </a:extLst>
          </p:cNvPr>
          <p:cNvSpPr txBox="1"/>
          <p:nvPr/>
        </p:nvSpPr>
        <p:spPr>
          <a:xfrm>
            <a:off x="1850461" y="2687372"/>
            <a:ext cx="1779844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Service discovery mechanism</a:t>
            </a:r>
            <a:endParaRPr lang="en-I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48485-C3D5-4891-AFBE-6D25FAE82DC9}"/>
              </a:ext>
            </a:extLst>
          </p:cNvPr>
          <p:cNvSpPr txBox="1"/>
          <p:nvPr/>
        </p:nvSpPr>
        <p:spPr>
          <a:xfrm>
            <a:off x="1850460" y="3602351"/>
            <a:ext cx="1779845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Load balancing algorithms</a:t>
            </a:r>
            <a:endParaRPr lang="en-I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4FA1E-6D3F-4C75-963C-4E0914ABC2B7}"/>
              </a:ext>
            </a:extLst>
          </p:cNvPr>
          <p:cNvSpPr txBox="1"/>
          <p:nvPr/>
        </p:nvSpPr>
        <p:spPr>
          <a:xfrm>
            <a:off x="63381" y="2964371"/>
            <a:ext cx="9415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800" i="1" u="none" strike="noStrike" baseline="0" dirty="0">
                <a:latin typeface="Calibri" panose="020F0502020204030204" pitchFamily="34" charset="0"/>
              </a:rPr>
              <a:t>Client</a:t>
            </a:r>
            <a:endParaRPr lang="en-IN" i="1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AE999DC8-BDF7-4E88-B1E7-1A8D0FA6BA97}"/>
              </a:ext>
            </a:extLst>
          </p:cNvPr>
          <p:cNvSpPr/>
          <p:nvPr/>
        </p:nvSpPr>
        <p:spPr>
          <a:xfrm>
            <a:off x="5586787" y="1667150"/>
            <a:ext cx="1264693" cy="2033414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Service Registry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9124A34-63EC-43C3-8775-F5054DBC060E}"/>
              </a:ext>
            </a:extLst>
          </p:cNvPr>
          <p:cNvCxnSpPr>
            <a:cxnSpLocks/>
            <a:stCxn id="5" idx="0"/>
            <a:endCxn id="9" idx="1"/>
          </p:cNvCxnSpPr>
          <p:nvPr/>
        </p:nvCxnSpPr>
        <p:spPr>
          <a:xfrm rot="5400000" flipH="1" flipV="1">
            <a:off x="4501967" y="-9732"/>
            <a:ext cx="40285" cy="3394050"/>
          </a:xfrm>
          <a:prstGeom prst="curvedConnector3">
            <a:avLst>
              <a:gd name="adj1" fmla="val 667457"/>
            </a:avLst>
          </a:prstGeom>
          <a:ln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4D170B4-AD62-4EDD-A6E4-D77948A3C921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 rot="5400000" flipH="1" flipV="1">
            <a:off x="5390808" y="996341"/>
            <a:ext cx="745284" cy="5876732"/>
          </a:xfrm>
          <a:prstGeom prst="curvedConnector4">
            <a:avLst>
              <a:gd name="adj1" fmla="val -30673"/>
              <a:gd name="adj2" fmla="val 59096"/>
            </a:avLst>
          </a:prstGeom>
          <a:ln>
            <a:solidFill>
              <a:schemeClr val="tx1"/>
            </a:solidFill>
            <a:prstDash val="dashDot"/>
            <a:headEnd type="triangle"/>
            <a:tailEnd type="triangle"/>
          </a:ln>
          <a:scene3d>
            <a:camera prst="orthographicFront">
              <a:rot lat="1500000" lon="20999979" rev="21299999"/>
            </a:camera>
            <a:lightRig rig="threePt" dir="t"/>
          </a:scene3d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5DE7F5-596E-4D6E-B51F-DE2C2AF49D46}"/>
              </a:ext>
            </a:extLst>
          </p:cNvPr>
          <p:cNvSpPr txBox="1"/>
          <p:nvPr/>
        </p:nvSpPr>
        <p:spPr>
          <a:xfrm>
            <a:off x="3875433" y="1137184"/>
            <a:ext cx="1846999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latin typeface="Calibri" panose="020F0502020204030204" pitchFamily="34" charset="0"/>
              </a:rPr>
              <a:t>Step-1: Discovery</a:t>
            </a:r>
            <a:endParaRPr lang="en-IN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115C6C-9DEC-434E-A668-C8D33C705456}"/>
              </a:ext>
            </a:extLst>
          </p:cNvPr>
          <p:cNvSpPr txBox="1"/>
          <p:nvPr/>
        </p:nvSpPr>
        <p:spPr>
          <a:xfrm>
            <a:off x="3894158" y="4552938"/>
            <a:ext cx="194746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</a:rPr>
              <a:t>Step-2: Load balancing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8178FF-C881-4A30-97FB-916D3D9074E5}"/>
              </a:ext>
            </a:extLst>
          </p:cNvPr>
          <p:cNvCxnSpPr>
            <a:cxnSpLocks/>
          </p:cNvCxnSpPr>
          <p:nvPr/>
        </p:nvCxnSpPr>
        <p:spPr>
          <a:xfrm flipH="1" flipV="1">
            <a:off x="6832611" y="2588747"/>
            <a:ext cx="1882342" cy="56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86CA6C2-B7D6-4D59-A399-5186B4FB2205}"/>
              </a:ext>
            </a:extLst>
          </p:cNvPr>
          <p:cNvCxnSpPr>
            <a:cxnSpLocks/>
          </p:cNvCxnSpPr>
          <p:nvPr/>
        </p:nvCxnSpPr>
        <p:spPr>
          <a:xfrm flipH="1" flipV="1">
            <a:off x="6821612" y="2756186"/>
            <a:ext cx="1882342" cy="56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9B8C65-8041-4736-ACE6-180E73E8A17B}"/>
              </a:ext>
            </a:extLst>
          </p:cNvPr>
          <p:cNvCxnSpPr>
            <a:cxnSpLocks/>
          </p:cNvCxnSpPr>
          <p:nvPr/>
        </p:nvCxnSpPr>
        <p:spPr>
          <a:xfrm flipH="1" flipV="1">
            <a:off x="6839503" y="2829884"/>
            <a:ext cx="1882342" cy="56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00B9F9-EAB6-40D4-988F-47E7B7D2B7CC}"/>
              </a:ext>
            </a:extLst>
          </p:cNvPr>
          <p:cNvCxnSpPr>
            <a:cxnSpLocks/>
          </p:cNvCxnSpPr>
          <p:nvPr/>
        </p:nvCxnSpPr>
        <p:spPr>
          <a:xfrm flipH="1" flipV="1">
            <a:off x="6828879" y="2657993"/>
            <a:ext cx="1882342" cy="56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475880-66E0-48B9-9B47-7E101199F5EA}"/>
              </a:ext>
            </a:extLst>
          </p:cNvPr>
          <p:cNvSpPr txBox="1"/>
          <p:nvPr/>
        </p:nvSpPr>
        <p:spPr>
          <a:xfrm>
            <a:off x="6239984" y="4128513"/>
            <a:ext cx="22607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latin typeface="Calibri" panose="020F0502020204030204" pitchFamily="34" charset="0"/>
              </a:rPr>
              <a:t>Step-3:Request Submission</a:t>
            </a:r>
            <a:endParaRPr lang="en-IN" sz="1200" b="1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09958D0-DA97-4B3B-AFF4-EA7E4B101869}"/>
              </a:ext>
            </a:extLst>
          </p:cNvPr>
          <p:cNvGrpSpPr/>
          <p:nvPr/>
        </p:nvGrpSpPr>
        <p:grpSpPr>
          <a:xfrm>
            <a:off x="8701816" y="1451295"/>
            <a:ext cx="2793241" cy="4221540"/>
            <a:chOff x="8701816" y="1451295"/>
            <a:chExt cx="2793241" cy="4221540"/>
          </a:xfrm>
          <a:solidFill>
            <a:schemeClr val="bg1">
              <a:lumMod val="95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6B21D33-BD15-4D8C-96B5-6706EB2F165F}"/>
                </a:ext>
              </a:extLst>
            </p:cNvPr>
            <p:cNvGrpSpPr/>
            <p:nvPr/>
          </p:nvGrpSpPr>
          <p:grpSpPr>
            <a:xfrm>
              <a:off x="8701816" y="1451295"/>
              <a:ext cx="2793241" cy="4221540"/>
              <a:chOff x="8302389" y="1414985"/>
              <a:chExt cx="2793241" cy="4221540"/>
            </a:xfrm>
            <a:grpFill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335F76-40E5-4332-9D84-CE45956BF9A2}"/>
                  </a:ext>
                </a:extLst>
              </p:cNvPr>
              <p:cNvSpPr/>
              <p:nvPr/>
            </p:nvSpPr>
            <p:spPr>
              <a:xfrm>
                <a:off x="8302389" y="1414985"/>
                <a:ext cx="2793241" cy="42215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2C35DC17-EB71-41ED-A3FF-831AB6696001}"/>
                  </a:ext>
                </a:extLst>
              </p:cNvPr>
              <p:cNvSpPr/>
              <p:nvPr/>
            </p:nvSpPr>
            <p:spPr>
              <a:xfrm>
                <a:off x="8418539" y="3039069"/>
                <a:ext cx="1099709" cy="905502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Instance-3</a:t>
                </a:r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B52BD564-AE4F-444B-8956-182B6E1B0766}"/>
                  </a:ext>
                </a:extLst>
              </p:cNvPr>
              <p:cNvSpPr/>
              <p:nvPr/>
            </p:nvSpPr>
            <p:spPr>
              <a:xfrm>
                <a:off x="9877641" y="1611179"/>
                <a:ext cx="1099709" cy="905502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Instance-2</a:t>
                </a:r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038B051E-C4D3-488D-8657-934E8E1E8576}"/>
                  </a:ext>
                </a:extLst>
              </p:cNvPr>
              <p:cNvSpPr/>
              <p:nvPr/>
            </p:nvSpPr>
            <p:spPr>
              <a:xfrm>
                <a:off x="8408836" y="1611179"/>
                <a:ext cx="1099709" cy="905502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Instance-1</a:t>
                </a:r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34B89DBA-E3A6-40D9-B7B0-19200C821FBA}"/>
                  </a:ext>
                </a:extLst>
              </p:cNvPr>
              <p:cNvSpPr/>
              <p:nvPr/>
            </p:nvSpPr>
            <p:spPr>
              <a:xfrm>
                <a:off x="8408835" y="4341319"/>
                <a:ext cx="1099709" cy="905502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Instance-5</a:t>
                </a:r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F7D0637D-4994-49F9-A2CB-FDBC7CA2B7E7}"/>
                  </a:ext>
                </a:extLst>
              </p:cNvPr>
              <p:cNvSpPr/>
              <p:nvPr/>
            </p:nvSpPr>
            <p:spPr>
              <a:xfrm>
                <a:off x="9877641" y="3034687"/>
                <a:ext cx="1099709" cy="905502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Instance-4</a:t>
                </a:r>
              </a:p>
            </p:txBody>
          </p:sp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7DFC6C7D-FA65-4D72-A0A3-BD5003BBC198}"/>
                  </a:ext>
                </a:extLst>
              </p:cNvPr>
              <p:cNvSpPr/>
              <p:nvPr/>
            </p:nvSpPr>
            <p:spPr>
              <a:xfrm>
                <a:off x="9877640" y="4341319"/>
                <a:ext cx="1099709" cy="905502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Instance-6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7BAE423-574C-4331-B07E-E2A14B9683D9}"/>
                </a:ext>
              </a:extLst>
            </p:cNvPr>
            <p:cNvSpPr txBox="1"/>
            <p:nvPr/>
          </p:nvSpPr>
          <p:spPr>
            <a:xfrm>
              <a:off x="8721845" y="5391946"/>
              <a:ext cx="2773212" cy="2808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i="0" u="none" strike="noStrike" baseline="0" dirty="0">
                  <a:solidFill>
                    <a:schemeClr val="bg1"/>
                  </a:solidFill>
                  <a:latin typeface="Calibri" panose="020F0502020204030204" pitchFamily="34" charset="0"/>
                </a:rPr>
                <a:t>Microservices Instances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4BEE120-3E5C-406A-A0E3-0FF65C5193DD}"/>
              </a:ext>
            </a:extLst>
          </p:cNvPr>
          <p:cNvSpPr txBox="1"/>
          <p:nvPr/>
        </p:nvSpPr>
        <p:spPr>
          <a:xfrm>
            <a:off x="6965176" y="1850869"/>
            <a:ext cx="1678904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sz="1200" b="1" i="0" u="none" strike="noStrike" baseline="0" dirty="0">
                <a:latin typeface="Calibri" panose="020F0502020204030204" pitchFamily="34" charset="0"/>
              </a:rPr>
              <a:t>Services publish its dynamic location, port and other metadata</a:t>
            </a:r>
            <a:endParaRPr lang="en-IN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A441C7-2DAD-4088-B958-6C819D31C7F1}"/>
              </a:ext>
            </a:extLst>
          </p:cNvPr>
          <p:cNvSpPr txBox="1"/>
          <p:nvPr/>
        </p:nvSpPr>
        <p:spPr>
          <a:xfrm>
            <a:off x="1857799" y="1811167"/>
            <a:ext cx="19345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200" b="1" i="0" u="none" strike="noStrike" baseline="0" dirty="0">
                <a:latin typeface="Calibri-Bold"/>
              </a:rPr>
              <a:t>Load Balancer/API gateway</a:t>
            </a:r>
            <a:endParaRPr lang="en-IN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7AD298-148D-4F76-9057-D7E36D355722}"/>
              </a:ext>
            </a:extLst>
          </p:cNvPr>
          <p:cNvSpPr txBox="1"/>
          <p:nvPr/>
        </p:nvSpPr>
        <p:spPr>
          <a:xfrm>
            <a:off x="3439237" y="408000"/>
            <a:ext cx="5936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u="none" strike="noStrike" baseline="0" dirty="0">
                <a:latin typeface="Calibri-Bold"/>
              </a:rPr>
              <a:t>Server side discovery</a:t>
            </a:r>
            <a:endParaRPr lang="en-IN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2E4B14-8002-4B97-92EB-A5BEB1C0E00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004953" y="3149037"/>
            <a:ext cx="751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604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865C8EE-8002-406A-9C21-E591CE343614}"/>
              </a:ext>
            </a:extLst>
          </p:cNvPr>
          <p:cNvGrpSpPr/>
          <p:nvPr/>
        </p:nvGrpSpPr>
        <p:grpSpPr>
          <a:xfrm>
            <a:off x="686650" y="1229487"/>
            <a:ext cx="9825560" cy="5050162"/>
            <a:chOff x="686650" y="1229487"/>
            <a:chExt cx="9825560" cy="505016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7F4739-8C95-49DA-90AC-9732FF35DBDE}"/>
                </a:ext>
              </a:extLst>
            </p:cNvPr>
            <p:cNvSpPr/>
            <p:nvPr/>
          </p:nvSpPr>
          <p:spPr>
            <a:xfrm>
              <a:off x="4073390" y="1629714"/>
              <a:ext cx="2972460" cy="23391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7AD298-148D-4F76-9057-D7E36D355722}"/>
                </a:ext>
              </a:extLst>
            </p:cNvPr>
            <p:cNvSpPr txBox="1"/>
            <p:nvPr/>
          </p:nvSpPr>
          <p:spPr>
            <a:xfrm>
              <a:off x="4775172" y="1229487"/>
              <a:ext cx="1794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i="1" u="none" strike="noStrike" baseline="0" dirty="0">
                  <a:latin typeface="Calibri-Bold"/>
                </a:rPr>
                <a:t>API Gateway</a:t>
              </a:r>
              <a:endParaRPr lang="en-IN" i="1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60064E-C877-4247-85A6-9E7FF6214B29}"/>
                </a:ext>
              </a:extLst>
            </p:cNvPr>
            <p:cNvGrpSpPr/>
            <p:nvPr/>
          </p:nvGrpSpPr>
          <p:grpSpPr>
            <a:xfrm>
              <a:off x="4203212" y="1775792"/>
              <a:ext cx="2712817" cy="2135876"/>
              <a:chOff x="2412259" y="1340244"/>
              <a:chExt cx="2712817" cy="2135876"/>
            </a:xfrm>
            <a:solidFill>
              <a:schemeClr val="bg1"/>
            </a:solidFill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DDE2DE-B7BF-491B-8DC8-3E681F1372B9}"/>
                  </a:ext>
                </a:extLst>
              </p:cNvPr>
              <p:cNvSpPr/>
              <p:nvPr/>
            </p:nvSpPr>
            <p:spPr>
              <a:xfrm>
                <a:off x="2412259" y="1340245"/>
                <a:ext cx="856108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0ADB6EA-A98C-4458-99BF-A5903C2E30D4}"/>
                  </a:ext>
                </a:extLst>
              </p:cNvPr>
              <p:cNvSpPr/>
              <p:nvPr/>
            </p:nvSpPr>
            <p:spPr>
              <a:xfrm rot="10800000">
                <a:off x="4268968" y="1340244"/>
                <a:ext cx="856108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253F286-D068-41D2-B374-73B077E779CE}"/>
                  </a:ext>
                </a:extLst>
              </p:cNvPr>
              <p:cNvCxnSpPr/>
              <p:nvPr/>
            </p:nvCxnSpPr>
            <p:spPr>
              <a:xfrm>
                <a:off x="3194697" y="1807336"/>
                <a:ext cx="1156542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A00FD70-ABB5-4058-B1E3-F092659AA6FC}"/>
                  </a:ext>
                </a:extLst>
              </p:cNvPr>
              <p:cNvCxnSpPr/>
              <p:nvPr/>
            </p:nvCxnSpPr>
            <p:spPr>
              <a:xfrm>
                <a:off x="3128202" y="3024262"/>
                <a:ext cx="1156542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CF22D9-B72B-4EE8-B74D-3053EA3EA211}"/>
                  </a:ext>
                </a:extLst>
              </p:cNvPr>
              <p:cNvSpPr txBox="1"/>
              <p:nvPr/>
            </p:nvSpPr>
            <p:spPr>
              <a:xfrm>
                <a:off x="3268367" y="2077588"/>
                <a:ext cx="10006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4000" dirty="0">
                    <a:solidFill>
                      <a:schemeClr val="bg1"/>
                    </a:solidFill>
                  </a:rPr>
                  <a:t>&lt;/&gt;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90414D1-8355-4BCD-AD6C-A00F98491214}"/>
                </a:ext>
              </a:extLst>
            </p:cNvPr>
            <p:cNvGrpSpPr/>
            <p:nvPr/>
          </p:nvGrpSpPr>
          <p:grpSpPr>
            <a:xfrm>
              <a:off x="686650" y="2214689"/>
              <a:ext cx="1821973" cy="1071345"/>
              <a:chOff x="612704" y="2801543"/>
              <a:chExt cx="1821973" cy="107134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942258E-1FAB-4AB5-AAA7-934045A8ED24}"/>
                  </a:ext>
                </a:extLst>
              </p:cNvPr>
              <p:cNvSpPr/>
              <p:nvPr/>
            </p:nvSpPr>
            <p:spPr>
              <a:xfrm>
                <a:off x="612704" y="2801543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2C18B58-2218-4C9E-95BE-DE34D479B1B3}"/>
                  </a:ext>
                </a:extLst>
              </p:cNvPr>
              <p:cNvSpPr/>
              <p:nvPr/>
            </p:nvSpPr>
            <p:spPr>
              <a:xfrm>
                <a:off x="669568" y="2872055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2105084-6F6E-40F3-80BE-E8EFDB68C1A5}"/>
                  </a:ext>
                </a:extLst>
              </p:cNvPr>
              <p:cNvSpPr/>
              <p:nvPr/>
            </p:nvSpPr>
            <p:spPr>
              <a:xfrm>
                <a:off x="767376" y="2956215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63F089E-40E3-47DF-B7D1-CCCC8A7CA3BF}"/>
                  </a:ext>
                </a:extLst>
              </p:cNvPr>
              <p:cNvSpPr/>
              <p:nvPr/>
            </p:nvSpPr>
            <p:spPr>
              <a:xfrm>
                <a:off x="851536" y="3013079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Service Client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48BC07C-AA1B-4072-8995-78309BBD77FE}"/>
                </a:ext>
              </a:extLst>
            </p:cNvPr>
            <p:cNvGrpSpPr/>
            <p:nvPr/>
          </p:nvGrpSpPr>
          <p:grpSpPr>
            <a:xfrm>
              <a:off x="8610618" y="2161395"/>
              <a:ext cx="1901592" cy="1437603"/>
              <a:chOff x="9175845" y="1914098"/>
              <a:chExt cx="1369322" cy="1165746"/>
            </a:xfrm>
          </p:grpSpPr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ADFBB7B-1E25-4432-9099-8502C0E82159}"/>
                  </a:ext>
                </a:extLst>
              </p:cNvPr>
              <p:cNvSpPr/>
              <p:nvPr/>
            </p:nvSpPr>
            <p:spPr>
              <a:xfrm>
                <a:off x="9175845" y="1914098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D565F743-CFA4-4A26-BEFB-AD21D33789FA}"/>
                  </a:ext>
                </a:extLst>
              </p:cNvPr>
              <p:cNvSpPr/>
              <p:nvPr/>
            </p:nvSpPr>
            <p:spPr>
              <a:xfrm>
                <a:off x="9246357" y="1957314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80DA7B33-85F5-40A3-943F-F13ACC53C813}"/>
                  </a:ext>
                </a:extLst>
              </p:cNvPr>
              <p:cNvSpPr/>
              <p:nvPr/>
            </p:nvSpPr>
            <p:spPr>
              <a:xfrm>
                <a:off x="9316869" y="1986882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C48F553F-5949-4F19-83A7-AE4A4C1006CD}"/>
                  </a:ext>
                </a:extLst>
              </p:cNvPr>
              <p:cNvSpPr/>
              <p:nvPr/>
            </p:nvSpPr>
            <p:spPr>
              <a:xfrm>
                <a:off x="9373735" y="2016453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8D4D3138-66DD-4C84-A7E2-EDEC77D76FBE}"/>
                  </a:ext>
                </a:extLst>
              </p:cNvPr>
              <p:cNvSpPr/>
              <p:nvPr/>
            </p:nvSpPr>
            <p:spPr>
              <a:xfrm>
                <a:off x="9430599" y="2059671"/>
                <a:ext cx="1114568" cy="1020173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Microservices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67F7FD0-88BB-4C05-B343-86B2B23014D3}"/>
                </a:ext>
              </a:extLst>
            </p:cNvPr>
            <p:cNvSpPr txBox="1"/>
            <p:nvPr/>
          </p:nvSpPr>
          <p:spPr>
            <a:xfrm>
              <a:off x="3971499" y="3940547"/>
              <a:ext cx="3838989" cy="23391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IN" sz="2000" b="1" i="1" u="none" strike="noStrike" baseline="0" dirty="0">
                  <a:latin typeface="Calibri-BoldItalic"/>
                </a:rPr>
                <a:t>API Gateway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b="0" i="0" u="none" strike="noStrike" baseline="0" dirty="0">
                  <a:latin typeface="Calibri" panose="020F0502020204030204" pitchFamily="34" charset="0"/>
                </a:rPr>
                <a:t>Single Entry Point to application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b="0" i="0" u="none" strike="noStrike" baseline="0" dirty="0">
                  <a:latin typeface="Calibri" panose="020F0502020204030204" pitchFamily="34" charset="0"/>
                </a:rPr>
                <a:t>Creation of client specific APIs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b="0" i="0" u="none" strike="noStrike" baseline="0" dirty="0">
                  <a:latin typeface="Calibri" panose="020F0502020204030204" pitchFamily="34" charset="0"/>
                </a:rPr>
                <a:t>Service orchestration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b="0" i="0" u="none" strike="noStrike" baseline="0" dirty="0">
                  <a:latin typeface="Calibri" panose="020F0502020204030204" pitchFamily="34" charset="0"/>
                </a:rPr>
                <a:t>Security implementation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b="0" i="0" u="none" strike="noStrike" baseline="0" dirty="0">
                  <a:latin typeface="Calibri" panose="020F0502020204030204" pitchFamily="34" charset="0"/>
                </a:rPr>
                <a:t>Service discovery &amp; routing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b="0" i="0" u="none" strike="noStrike" baseline="0" dirty="0">
                  <a:latin typeface="Calibri" panose="020F0502020204030204" pitchFamily="34" charset="0"/>
                </a:rPr>
                <a:t>Data aggregation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b="0" i="0" u="none" strike="noStrike" baseline="0" dirty="0">
                  <a:latin typeface="Calibri" panose="020F0502020204030204" pitchFamily="34" charset="0"/>
                </a:rPr>
                <a:t>Data/protocol conversion</a:t>
              </a:r>
              <a:endParaRPr lang="en-IN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E689366-015E-458D-AE41-DBC95CF0E0EE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2508623" y="2856130"/>
              <a:ext cx="1564767" cy="23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4791836-CB00-427F-A8E5-117FF1C22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5850" y="2845028"/>
              <a:ext cx="1564768" cy="8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061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57F4739-8C95-49DA-90AC-9732FF35DBDE}"/>
              </a:ext>
            </a:extLst>
          </p:cNvPr>
          <p:cNvSpPr/>
          <p:nvPr/>
        </p:nvSpPr>
        <p:spPr>
          <a:xfrm>
            <a:off x="4127981" y="1484557"/>
            <a:ext cx="2972460" cy="23391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7AD298-148D-4F76-9057-D7E36D355722}"/>
              </a:ext>
            </a:extLst>
          </p:cNvPr>
          <p:cNvSpPr txBox="1"/>
          <p:nvPr/>
        </p:nvSpPr>
        <p:spPr>
          <a:xfrm>
            <a:off x="5087371" y="1620008"/>
            <a:ext cx="1718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u="none" strike="noStrike" baseline="0" dirty="0">
                <a:latin typeface="Calibri-Bold"/>
              </a:rPr>
              <a:t>API Gateway</a:t>
            </a:r>
            <a:endParaRPr lang="en-IN" sz="1600" i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60064E-C877-4247-85A6-9E7FF6214B29}"/>
              </a:ext>
            </a:extLst>
          </p:cNvPr>
          <p:cNvGrpSpPr/>
          <p:nvPr/>
        </p:nvGrpSpPr>
        <p:grpSpPr>
          <a:xfrm>
            <a:off x="4257803" y="1630635"/>
            <a:ext cx="2712817" cy="2135876"/>
            <a:chOff x="2412259" y="1340244"/>
            <a:chExt cx="2712817" cy="2135876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ADDE2DE-B7BF-491B-8DC8-3E681F1372B9}"/>
                </a:ext>
              </a:extLst>
            </p:cNvPr>
            <p:cNvSpPr/>
            <p:nvPr/>
          </p:nvSpPr>
          <p:spPr>
            <a:xfrm>
              <a:off x="2412259" y="1340245"/>
              <a:ext cx="856108" cy="2135875"/>
            </a:xfrm>
            <a:prstGeom prst="rect">
              <a:avLst/>
            </a:prstGeom>
            <a:noFill/>
            <a:ln w="60325">
              <a:solidFill>
                <a:schemeClr val="bg1"/>
              </a:solidFill>
            </a:ln>
            <a:scene3d>
              <a:camera prst="orthographicFront">
                <a:rot lat="21279769" lon="2701283" rev="21293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0ADB6EA-A98C-4458-99BF-A5903C2E30D4}"/>
                </a:ext>
              </a:extLst>
            </p:cNvPr>
            <p:cNvSpPr/>
            <p:nvPr/>
          </p:nvSpPr>
          <p:spPr>
            <a:xfrm rot="10800000">
              <a:off x="4268968" y="1340244"/>
              <a:ext cx="856108" cy="2135875"/>
            </a:xfrm>
            <a:prstGeom prst="rect">
              <a:avLst/>
            </a:prstGeom>
            <a:noFill/>
            <a:ln w="60325">
              <a:solidFill>
                <a:schemeClr val="bg1"/>
              </a:solidFill>
            </a:ln>
            <a:scene3d>
              <a:camera prst="orthographicFront">
                <a:rot lat="21279769" lon="2701283" rev="21293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253F286-D068-41D2-B374-73B077E779CE}"/>
                </a:ext>
              </a:extLst>
            </p:cNvPr>
            <p:cNvCxnSpPr/>
            <p:nvPr/>
          </p:nvCxnSpPr>
          <p:spPr>
            <a:xfrm>
              <a:off x="3194697" y="1807336"/>
              <a:ext cx="1156542" cy="0"/>
            </a:xfrm>
            <a:prstGeom prst="line">
              <a:avLst/>
            </a:prstGeom>
            <a:grpFill/>
            <a:ln w="603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00FD70-ABB5-4058-B1E3-F092659AA6FC}"/>
                </a:ext>
              </a:extLst>
            </p:cNvPr>
            <p:cNvCxnSpPr/>
            <p:nvPr/>
          </p:nvCxnSpPr>
          <p:spPr>
            <a:xfrm>
              <a:off x="3128202" y="3024262"/>
              <a:ext cx="1156542" cy="0"/>
            </a:xfrm>
            <a:prstGeom prst="line">
              <a:avLst/>
            </a:prstGeom>
            <a:grpFill/>
            <a:ln w="603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CF22D9-B72B-4EE8-B74D-3053EA3EA211}"/>
                </a:ext>
              </a:extLst>
            </p:cNvPr>
            <p:cNvSpPr txBox="1"/>
            <p:nvPr/>
          </p:nvSpPr>
          <p:spPr>
            <a:xfrm>
              <a:off x="3268367" y="2077588"/>
              <a:ext cx="10006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solidFill>
                    <a:schemeClr val="bg1"/>
                  </a:solidFill>
                </a:rPr>
                <a:t>&lt;/&gt;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0414D1-8355-4BCD-AD6C-A00F98491214}"/>
              </a:ext>
            </a:extLst>
          </p:cNvPr>
          <p:cNvGrpSpPr/>
          <p:nvPr/>
        </p:nvGrpSpPr>
        <p:grpSpPr>
          <a:xfrm>
            <a:off x="741241" y="2069532"/>
            <a:ext cx="1821973" cy="1071345"/>
            <a:chOff x="612704" y="2801543"/>
            <a:chExt cx="1821973" cy="107134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2258E-1FAB-4AB5-AAA7-934045A8ED24}"/>
                </a:ext>
              </a:extLst>
            </p:cNvPr>
            <p:cNvSpPr/>
            <p:nvPr/>
          </p:nvSpPr>
          <p:spPr>
            <a:xfrm>
              <a:off x="612704" y="2801543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2C18B58-2218-4C9E-95BE-DE34D479B1B3}"/>
                </a:ext>
              </a:extLst>
            </p:cNvPr>
            <p:cNvSpPr/>
            <p:nvPr/>
          </p:nvSpPr>
          <p:spPr>
            <a:xfrm>
              <a:off x="669568" y="2872055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105084-6F6E-40F3-80BE-E8EFDB68C1A5}"/>
                </a:ext>
              </a:extLst>
            </p:cNvPr>
            <p:cNvSpPr/>
            <p:nvPr/>
          </p:nvSpPr>
          <p:spPr>
            <a:xfrm>
              <a:off x="767376" y="2956215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3F089E-40E3-47DF-B7D1-CCCC8A7CA3BF}"/>
                </a:ext>
              </a:extLst>
            </p:cNvPr>
            <p:cNvSpPr/>
            <p:nvPr/>
          </p:nvSpPr>
          <p:spPr>
            <a:xfrm>
              <a:off x="851536" y="3013079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Service Client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8BC07C-AA1B-4072-8995-78309BBD77FE}"/>
              </a:ext>
            </a:extLst>
          </p:cNvPr>
          <p:cNvGrpSpPr/>
          <p:nvPr/>
        </p:nvGrpSpPr>
        <p:grpSpPr>
          <a:xfrm>
            <a:off x="9318679" y="3687445"/>
            <a:ext cx="1901592" cy="1437603"/>
            <a:chOff x="9175845" y="1914098"/>
            <a:chExt cx="1369322" cy="1165746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FADFBB7B-1E25-4432-9099-8502C0E82159}"/>
                </a:ext>
              </a:extLst>
            </p:cNvPr>
            <p:cNvSpPr/>
            <p:nvPr/>
          </p:nvSpPr>
          <p:spPr>
            <a:xfrm>
              <a:off x="9175845" y="1914098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D565F743-CFA4-4A26-BEFB-AD21D33789FA}"/>
                </a:ext>
              </a:extLst>
            </p:cNvPr>
            <p:cNvSpPr/>
            <p:nvPr/>
          </p:nvSpPr>
          <p:spPr>
            <a:xfrm>
              <a:off x="9246357" y="1957314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80DA7B33-85F5-40A3-943F-F13ACC53C813}"/>
                </a:ext>
              </a:extLst>
            </p:cNvPr>
            <p:cNvSpPr/>
            <p:nvPr/>
          </p:nvSpPr>
          <p:spPr>
            <a:xfrm>
              <a:off x="9316869" y="1986882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C48F553F-5949-4F19-83A7-AE4A4C1006CD}"/>
                </a:ext>
              </a:extLst>
            </p:cNvPr>
            <p:cNvSpPr/>
            <p:nvPr/>
          </p:nvSpPr>
          <p:spPr>
            <a:xfrm>
              <a:off x="9373735" y="2016453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8D4D3138-66DD-4C84-A7E2-EDEC77D76FBE}"/>
                </a:ext>
              </a:extLst>
            </p:cNvPr>
            <p:cNvSpPr/>
            <p:nvPr/>
          </p:nvSpPr>
          <p:spPr>
            <a:xfrm>
              <a:off x="9430599" y="2059671"/>
              <a:ext cx="1114568" cy="1020173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Microservices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689366-015E-458D-AE41-DBC95CF0E0EE}"/>
              </a:ext>
            </a:extLst>
          </p:cNvPr>
          <p:cNvCxnSpPr>
            <a:stCxn id="42" idx="3"/>
          </p:cNvCxnSpPr>
          <p:nvPr/>
        </p:nvCxnSpPr>
        <p:spPr>
          <a:xfrm>
            <a:off x="2563214" y="2710973"/>
            <a:ext cx="1564767" cy="2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ylinder 24">
            <a:extLst>
              <a:ext uri="{FF2B5EF4-FFF2-40B4-BE49-F238E27FC236}">
                <a16:creationId xmlns:a16="http://schemas.microsoft.com/office/drawing/2014/main" id="{41BB187A-199C-42B4-BAD1-36F9F0555156}"/>
              </a:ext>
            </a:extLst>
          </p:cNvPr>
          <p:cNvSpPr/>
          <p:nvPr/>
        </p:nvSpPr>
        <p:spPr>
          <a:xfrm>
            <a:off x="9376475" y="986707"/>
            <a:ext cx="1572764" cy="964759"/>
          </a:xfrm>
          <a:prstGeom prst="can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/>
              <a:t>Service Registry</a:t>
            </a:r>
            <a:endParaRPr lang="en-IN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AD5A6-CB55-4178-88E9-35960BE22B83}"/>
              </a:ext>
            </a:extLst>
          </p:cNvPr>
          <p:cNvSpPr txBox="1"/>
          <p:nvPr/>
        </p:nvSpPr>
        <p:spPr>
          <a:xfrm>
            <a:off x="968391" y="3314653"/>
            <a:ext cx="188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latin typeface="Calibri" panose="020F0502020204030204" pitchFamily="34" charset="0"/>
              </a:rPr>
              <a:t>Client submits request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07E5A0-AB36-4DC9-B094-E5606E12EE66}"/>
              </a:ext>
            </a:extLst>
          </p:cNvPr>
          <p:cNvSpPr txBox="1"/>
          <p:nvPr/>
        </p:nvSpPr>
        <p:spPr>
          <a:xfrm>
            <a:off x="7112714" y="2271238"/>
            <a:ext cx="30328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</a:rPr>
              <a:t>2.   API gateway discovers required service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4DA19CE-2CD4-4C1A-8497-B54D78063709}"/>
              </a:ext>
            </a:extLst>
          </p:cNvPr>
          <p:cNvCxnSpPr>
            <a:cxnSpLocks/>
          </p:cNvCxnSpPr>
          <p:nvPr/>
        </p:nvCxnSpPr>
        <p:spPr>
          <a:xfrm flipV="1">
            <a:off x="7052891" y="2007793"/>
            <a:ext cx="3109966" cy="513797"/>
          </a:xfrm>
          <a:prstGeom prst="bentConnector3">
            <a:avLst>
              <a:gd name="adj1" fmla="val 9958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52FEEA-82CB-49D1-9E9F-00BA88FB78F1}"/>
              </a:ext>
            </a:extLst>
          </p:cNvPr>
          <p:cNvCxnSpPr/>
          <p:nvPr/>
        </p:nvCxnSpPr>
        <p:spPr>
          <a:xfrm flipV="1">
            <a:off x="10263116" y="1979451"/>
            <a:ext cx="0" cy="171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32A4D39-86CA-444E-9199-972D127C3B23}"/>
              </a:ext>
            </a:extLst>
          </p:cNvPr>
          <p:cNvSpPr txBox="1"/>
          <p:nvPr/>
        </p:nvSpPr>
        <p:spPr>
          <a:xfrm>
            <a:off x="10200972" y="2735888"/>
            <a:ext cx="185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 i="0" u="none" strike="noStrike" baseline="0">
                <a:latin typeface="Calibri" panose="020F0502020204030204" pitchFamily="34" charset="0"/>
              </a:defRPr>
            </a:lvl1pPr>
          </a:lstStyle>
          <a:p>
            <a:r>
              <a:rPr lang="en-IN" dirty="0"/>
              <a:t>Service registers/updates</a:t>
            </a:r>
          </a:p>
          <a:p>
            <a:r>
              <a:rPr lang="en-IN" dirty="0"/>
              <a:t>its end point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2E66BBF-D2F0-495B-8536-0B322D322EB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100441" y="2654108"/>
            <a:ext cx="3100531" cy="1033337"/>
          </a:xfrm>
          <a:prstGeom prst="bentConnector3">
            <a:avLst>
              <a:gd name="adj1" fmla="val 997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A33FBF-59F5-4D72-9FD6-70220BF3D90E}"/>
              </a:ext>
            </a:extLst>
          </p:cNvPr>
          <p:cNvSpPr txBox="1"/>
          <p:nvPr/>
        </p:nvSpPr>
        <p:spPr>
          <a:xfrm>
            <a:off x="7100440" y="2652342"/>
            <a:ext cx="3109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</a:rPr>
              <a:t>3.   API gateway  route request to discovered service </a:t>
            </a:r>
          </a:p>
        </p:txBody>
      </p:sp>
    </p:spTree>
    <p:extLst>
      <p:ext uri="{BB962C8B-B14F-4D97-AF65-F5344CB8AC3E}">
        <p14:creationId xmlns:p14="http://schemas.microsoft.com/office/powerpoint/2010/main" val="3739513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1888F0-7BBF-40B9-85BD-694C4D105314}"/>
              </a:ext>
            </a:extLst>
          </p:cNvPr>
          <p:cNvSpPr/>
          <p:nvPr/>
        </p:nvSpPr>
        <p:spPr>
          <a:xfrm>
            <a:off x="8725693" y="464024"/>
            <a:ext cx="3052325" cy="4899546"/>
          </a:xfrm>
          <a:prstGeom prst="roundRect">
            <a:avLst/>
          </a:prstGeom>
          <a:solidFill>
            <a:schemeClr val="bg1"/>
          </a:solidFill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ED0CDA-AE74-462F-AB97-B8D1C02D2F00}"/>
              </a:ext>
            </a:extLst>
          </p:cNvPr>
          <p:cNvGrpSpPr/>
          <p:nvPr/>
        </p:nvGrpSpPr>
        <p:grpSpPr>
          <a:xfrm>
            <a:off x="4086171" y="693949"/>
            <a:ext cx="3598684" cy="4097377"/>
            <a:chOff x="4127981" y="1484556"/>
            <a:chExt cx="3598684" cy="409737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7F4739-8C95-49DA-90AC-9732FF35DBDE}"/>
                </a:ext>
              </a:extLst>
            </p:cNvPr>
            <p:cNvSpPr/>
            <p:nvPr/>
          </p:nvSpPr>
          <p:spPr>
            <a:xfrm>
              <a:off x="4127981" y="1484556"/>
              <a:ext cx="3598684" cy="40973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7AD298-148D-4F76-9057-D7E36D355722}"/>
                </a:ext>
              </a:extLst>
            </p:cNvPr>
            <p:cNvSpPr txBox="1"/>
            <p:nvPr/>
          </p:nvSpPr>
          <p:spPr>
            <a:xfrm>
              <a:off x="5087371" y="1620008"/>
              <a:ext cx="17186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600" i="1" u="none" strike="noStrike" baseline="0" dirty="0">
                  <a:latin typeface="Calibri-Bold"/>
                </a:rPr>
                <a:t>API Gateway</a:t>
              </a:r>
              <a:endParaRPr lang="en-IN" sz="1600" i="1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60064E-C877-4247-85A6-9E7FF6214B29}"/>
                </a:ext>
              </a:extLst>
            </p:cNvPr>
            <p:cNvGrpSpPr/>
            <p:nvPr/>
          </p:nvGrpSpPr>
          <p:grpSpPr>
            <a:xfrm>
              <a:off x="4257803" y="1630635"/>
              <a:ext cx="3273020" cy="3951298"/>
              <a:chOff x="2412259" y="1340244"/>
              <a:chExt cx="2712817" cy="2135876"/>
            </a:xfrm>
            <a:solidFill>
              <a:schemeClr val="bg1"/>
            </a:solidFill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DDE2DE-B7BF-491B-8DC8-3E681F1372B9}"/>
                  </a:ext>
                </a:extLst>
              </p:cNvPr>
              <p:cNvSpPr/>
              <p:nvPr/>
            </p:nvSpPr>
            <p:spPr>
              <a:xfrm>
                <a:off x="2412259" y="1340245"/>
                <a:ext cx="586122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0ADB6EA-A98C-4458-99BF-A5903C2E30D4}"/>
                  </a:ext>
                </a:extLst>
              </p:cNvPr>
              <p:cNvSpPr/>
              <p:nvPr/>
            </p:nvSpPr>
            <p:spPr>
              <a:xfrm rot="10800000">
                <a:off x="4745116" y="1340244"/>
                <a:ext cx="379960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253F286-D068-41D2-B374-73B077E77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4697" y="1599336"/>
                <a:ext cx="1765813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A00FD70-ABB5-4058-B1E3-F092659AA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9286" y="3024262"/>
                <a:ext cx="1895829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CF22D9-B72B-4EE8-B74D-3053EA3EA211}"/>
                  </a:ext>
                </a:extLst>
              </p:cNvPr>
              <p:cNvSpPr txBox="1"/>
              <p:nvPr/>
            </p:nvSpPr>
            <p:spPr>
              <a:xfrm>
                <a:off x="3070904" y="1620874"/>
                <a:ext cx="1783138" cy="1214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IN" sz="1400" b="1" i="0" u="none" strike="noStrike" baseline="0" dirty="0">
                    <a:latin typeface="Calibri-Bold"/>
                  </a:rPr>
                  <a:t>(Centralised Orchestration logic)</a:t>
                </a:r>
              </a:p>
              <a:p>
                <a:pPr algn="l"/>
                <a:r>
                  <a:rPr lang="en-IN" sz="1400" b="0" i="0" u="none" strike="noStrike" baseline="0" dirty="0">
                    <a:latin typeface="Calibri" panose="020F0502020204030204" pitchFamily="34" charset="0"/>
                  </a:rPr>
                  <a:t>1. Invoke purchase order Services </a:t>
                </a:r>
              </a:p>
              <a:p>
                <a:pPr algn="l"/>
                <a:r>
                  <a:rPr lang="en-IN" sz="1400" b="0" i="0" u="none" strike="noStrike" baseline="0" dirty="0">
                    <a:latin typeface="Calibri" panose="020F0502020204030204" pitchFamily="34" charset="0"/>
                  </a:rPr>
                  <a:t>2. Invoke payment service</a:t>
                </a:r>
              </a:p>
              <a:p>
                <a:pPr algn="l"/>
                <a:r>
                  <a:rPr lang="en-IN" sz="1400" b="0" i="0" u="none" strike="noStrike" baseline="0" dirty="0">
                    <a:latin typeface="Calibri" panose="020F0502020204030204" pitchFamily="34" charset="0"/>
                  </a:rPr>
                  <a:t>3. Invoke shipment service</a:t>
                </a:r>
              </a:p>
              <a:p>
                <a:pPr algn="l"/>
                <a:r>
                  <a:rPr lang="en-IN" sz="1400" b="1" i="0" u="none" strike="noStrike" baseline="0" dirty="0">
                    <a:latin typeface="Calibri" panose="020F0502020204030204" pitchFamily="34" charset="0"/>
                  </a:rPr>
                  <a:t>(it contains the necessary API transformation, data format and Protocol conversion, etc)</a:t>
                </a:r>
                <a:endParaRPr lang="en-IN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0414D1-8355-4BCD-AD6C-A00F98491214}"/>
              </a:ext>
            </a:extLst>
          </p:cNvPr>
          <p:cNvGrpSpPr/>
          <p:nvPr/>
        </p:nvGrpSpPr>
        <p:grpSpPr>
          <a:xfrm>
            <a:off x="741241" y="2069532"/>
            <a:ext cx="1821973" cy="1071345"/>
            <a:chOff x="612704" y="2801543"/>
            <a:chExt cx="1821973" cy="107134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2258E-1FAB-4AB5-AAA7-934045A8ED24}"/>
                </a:ext>
              </a:extLst>
            </p:cNvPr>
            <p:cNvSpPr/>
            <p:nvPr/>
          </p:nvSpPr>
          <p:spPr>
            <a:xfrm>
              <a:off x="612704" y="2801543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2C18B58-2218-4C9E-95BE-DE34D479B1B3}"/>
                </a:ext>
              </a:extLst>
            </p:cNvPr>
            <p:cNvSpPr/>
            <p:nvPr/>
          </p:nvSpPr>
          <p:spPr>
            <a:xfrm>
              <a:off x="669568" y="2872055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105084-6F6E-40F3-80BE-E8EFDB68C1A5}"/>
                </a:ext>
              </a:extLst>
            </p:cNvPr>
            <p:cNvSpPr/>
            <p:nvPr/>
          </p:nvSpPr>
          <p:spPr>
            <a:xfrm>
              <a:off x="767376" y="2956215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3F089E-40E3-47DF-B7D1-CCCC8A7CA3BF}"/>
                </a:ext>
              </a:extLst>
            </p:cNvPr>
            <p:cNvSpPr/>
            <p:nvPr/>
          </p:nvSpPr>
          <p:spPr>
            <a:xfrm>
              <a:off x="851536" y="3013079"/>
              <a:ext cx="1583141" cy="8598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Service Client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E8AF00-B226-4F88-9EF9-14FBEF86CF8B}"/>
              </a:ext>
            </a:extLst>
          </p:cNvPr>
          <p:cNvGrpSpPr/>
          <p:nvPr/>
        </p:nvGrpSpPr>
        <p:grpSpPr>
          <a:xfrm>
            <a:off x="9479002" y="850173"/>
            <a:ext cx="1556508" cy="4079389"/>
            <a:chOff x="9479002" y="850173"/>
            <a:chExt cx="1556508" cy="4079389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FADFBB7B-1E25-4432-9099-8502C0E82159}"/>
                </a:ext>
              </a:extLst>
            </p:cNvPr>
            <p:cNvSpPr/>
            <p:nvPr/>
          </p:nvSpPr>
          <p:spPr>
            <a:xfrm>
              <a:off x="9487698" y="850173"/>
              <a:ext cx="1547812" cy="1258082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Purchase Order Service</a:t>
              </a:r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C48F553F-5949-4F19-83A7-AE4A4C1006CD}"/>
                </a:ext>
              </a:extLst>
            </p:cNvPr>
            <p:cNvSpPr/>
            <p:nvPr/>
          </p:nvSpPr>
          <p:spPr>
            <a:xfrm>
              <a:off x="9479002" y="2260827"/>
              <a:ext cx="1547812" cy="1258082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Payment Service</a:t>
              </a: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8D4D3138-66DD-4C84-A7E2-EDEC77D76FBE}"/>
                </a:ext>
              </a:extLst>
            </p:cNvPr>
            <p:cNvSpPr/>
            <p:nvPr/>
          </p:nvSpPr>
          <p:spPr>
            <a:xfrm>
              <a:off x="9487698" y="3671480"/>
              <a:ext cx="1547812" cy="1258082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Shipment Service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689366-015E-458D-AE41-DBC95CF0E0EE}"/>
              </a:ext>
            </a:extLst>
          </p:cNvPr>
          <p:cNvCxnSpPr>
            <a:stCxn id="42" idx="3"/>
          </p:cNvCxnSpPr>
          <p:nvPr/>
        </p:nvCxnSpPr>
        <p:spPr>
          <a:xfrm>
            <a:off x="2563214" y="2710973"/>
            <a:ext cx="1564767" cy="235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AD5A6-CB55-4178-88E9-35960BE22B83}"/>
              </a:ext>
            </a:extLst>
          </p:cNvPr>
          <p:cNvSpPr txBox="1"/>
          <p:nvPr/>
        </p:nvSpPr>
        <p:spPr>
          <a:xfrm>
            <a:off x="968391" y="3314653"/>
            <a:ext cx="188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latin typeface="Calibri" panose="020F0502020204030204" pitchFamily="34" charset="0"/>
              </a:rPr>
              <a:t>Client submits request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9B3B12-2603-4DB4-B11B-36722420AF53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7684855" y="1479214"/>
            <a:ext cx="1802843" cy="7449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2BE7F8-F450-45B7-93DB-CCBF5A19A4D4}"/>
              </a:ext>
            </a:extLst>
          </p:cNvPr>
          <p:cNvCxnSpPr>
            <a:cxnSpLocks/>
          </p:cNvCxnSpPr>
          <p:nvPr/>
        </p:nvCxnSpPr>
        <p:spPr>
          <a:xfrm>
            <a:off x="7684855" y="2633736"/>
            <a:ext cx="1870583" cy="1007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02D989-57DA-4039-8A3E-783DF83D4A38}"/>
              </a:ext>
            </a:extLst>
          </p:cNvPr>
          <p:cNvCxnSpPr>
            <a:cxnSpLocks/>
          </p:cNvCxnSpPr>
          <p:nvPr/>
        </p:nvCxnSpPr>
        <p:spPr>
          <a:xfrm>
            <a:off x="7755358" y="3451564"/>
            <a:ext cx="1841093" cy="5038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A156D1F-48B5-410B-A67C-C6707E22D495}"/>
              </a:ext>
            </a:extLst>
          </p:cNvPr>
          <p:cNvCxnSpPr>
            <a:cxnSpLocks/>
          </p:cNvCxnSpPr>
          <p:nvPr/>
        </p:nvCxnSpPr>
        <p:spPr>
          <a:xfrm flipH="1">
            <a:off x="7694115" y="1768142"/>
            <a:ext cx="1902336" cy="7262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3809B89-07D9-4906-8D03-57012AF40470}"/>
              </a:ext>
            </a:extLst>
          </p:cNvPr>
          <p:cNvCxnSpPr>
            <a:cxnSpLocks/>
          </p:cNvCxnSpPr>
          <p:nvPr/>
        </p:nvCxnSpPr>
        <p:spPr>
          <a:xfrm flipH="1" flipV="1">
            <a:off x="7684855" y="2911618"/>
            <a:ext cx="1870584" cy="1680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0BF98C-1B1E-4974-BE63-08292BD9FE72}"/>
              </a:ext>
            </a:extLst>
          </p:cNvPr>
          <p:cNvCxnSpPr>
            <a:cxnSpLocks/>
          </p:cNvCxnSpPr>
          <p:nvPr/>
        </p:nvCxnSpPr>
        <p:spPr>
          <a:xfrm flipH="1" flipV="1">
            <a:off x="7694115" y="3890806"/>
            <a:ext cx="1861324" cy="5378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Cylinder 63">
            <a:extLst>
              <a:ext uri="{FF2B5EF4-FFF2-40B4-BE49-F238E27FC236}">
                <a16:creationId xmlns:a16="http://schemas.microsoft.com/office/drawing/2014/main" id="{5900B473-1946-49E9-BFE7-1345CDAABB36}"/>
              </a:ext>
            </a:extLst>
          </p:cNvPr>
          <p:cNvSpPr/>
          <p:nvPr/>
        </p:nvSpPr>
        <p:spPr>
          <a:xfrm>
            <a:off x="5160006" y="5270635"/>
            <a:ext cx="1572764" cy="964759"/>
          </a:xfrm>
          <a:prstGeom prst="can">
            <a:avLst>
              <a:gd name="adj" fmla="val 16512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/>
              <a:t>Service Registry</a:t>
            </a:r>
            <a:endParaRPr lang="en-IN" sz="12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D13C0B1-92CA-485A-BE83-4AD5B1D2C04A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5645858" y="5030979"/>
            <a:ext cx="479313" cy="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792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4F8164E-2BF1-49A9-B242-5D3EAE74FEBB}"/>
              </a:ext>
            </a:extLst>
          </p:cNvPr>
          <p:cNvGrpSpPr/>
          <p:nvPr/>
        </p:nvGrpSpPr>
        <p:grpSpPr>
          <a:xfrm>
            <a:off x="1441597" y="147094"/>
            <a:ext cx="10106192" cy="6473586"/>
            <a:chOff x="1441597" y="147094"/>
            <a:chExt cx="10106192" cy="647358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71888F0-7BBF-40B9-85BD-694C4D105314}"/>
                </a:ext>
              </a:extLst>
            </p:cNvPr>
            <p:cNvSpPr/>
            <p:nvPr/>
          </p:nvSpPr>
          <p:spPr>
            <a:xfrm>
              <a:off x="8850793" y="2069405"/>
              <a:ext cx="2486234" cy="3951297"/>
            </a:xfrm>
            <a:prstGeom prst="roundRect">
              <a:avLst/>
            </a:prstGeom>
            <a:solidFill>
              <a:schemeClr val="bg1"/>
            </a:solidFill>
            <a:ln w="222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60064E-C877-4247-85A6-9E7FF6214B29}"/>
                </a:ext>
              </a:extLst>
            </p:cNvPr>
            <p:cNvGrpSpPr/>
            <p:nvPr/>
          </p:nvGrpSpPr>
          <p:grpSpPr>
            <a:xfrm>
              <a:off x="4215993" y="484786"/>
              <a:ext cx="7331796" cy="4306539"/>
              <a:chOff x="2412259" y="1148218"/>
              <a:chExt cx="6076901" cy="2327902"/>
            </a:xfrm>
            <a:solidFill>
              <a:schemeClr val="bg1"/>
            </a:solidFill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DDE2DE-B7BF-491B-8DC8-3E681F1372B9}"/>
                  </a:ext>
                </a:extLst>
              </p:cNvPr>
              <p:cNvSpPr/>
              <p:nvPr/>
            </p:nvSpPr>
            <p:spPr>
              <a:xfrm>
                <a:off x="2412259" y="1340245"/>
                <a:ext cx="586122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0ADB6EA-A98C-4458-99BF-A5903C2E30D4}"/>
                  </a:ext>
                </a:extLst>
              </p:cNvPr>
              <p:cNvSpPr/>
              <p:nvPr/>
            </p:nvSpPr>
            <p:spPr>
              <a:xfrm rot="10800000">
                <a:off x="4745116" y="1340244"/>
                <a:ext cx="379960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253F286-D068-41D2-B374-73B077E77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4697" y="1599336"/>
                <a:ext cx="1765813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A00FD70-ABB5-4058-B1E3-F092659AA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9286" y="3024262"/>
                <a:ext cx="1895829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CF22D9-B72B-4EE8-B74D-3053EA3EA211}"/>
                  </a:ext>
                </a:extLst>
              </p:cNvPr>
              <p:cNvSpPr txBox="1"/>
              <p:nvPr/>
            </p:nvSpPr>
            <p:spPr>
              <a:xfrm>
                <a:off x="6706022" y="1148218"/>
                <a:ext cx="1783138" cy="166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endParaRPr lang="en-IN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90414D1-8355-4BCD-AD6C-A00F98491214}"/>
                </a:ext>
              </a:extLst>
            </p:cNvPr>
            <p:cNvGrpSpPr/>
            <p:nvPr/>
          </p:nvGrpSpPr>
          <p:grpSpPr>
            <a:xfrm>
              <a:off x="1441597" y="3185245"/>
              <a:ext cx="1821973" cy="1071345"/>
              <a:chOff x="612704" y="2801543"/>
              <a:chExt cx="1821973" cy="107134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942258E-1FAB-4AB5-AAA7-934045A8ED24}"/>
                  </a:ext>
                </a:extLst>
              </p:cNvPr>
              <p:cNvSpPr/>
              <p:nvPr/>
            </p:nvSpPr>
            <p:spPr>
              <a:xfrm>
                <a:off x="612704" y="2801543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2C18B58-2218-4C9E-95BE-DE34D479B1B3}"/>
                  </a:ext>
                </a:extLst>
              </p:cNvPr>
              <p:cNvSpPr/>
              <p:nvPr/>
            </p:nvSpPr>
            <p:spPr>
              <a:xfrm>
                <a:off x="669568" y="2872055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2105084-6F6E-40F3-80BE-E8EFDB68C1A5}"/>
                  </a:ext>
                </a:extLst>
              </p:cNvPr>
              <p:cNvSpPr/>
              <p:nvPr/>
            </p:nvSpPr>
            <p:spPr>
              <a:xfrm>
                <a:off x="767376" y="2956215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63F089E-40E3-47DF-B7D1-CCCC8A7CA3BF}"/>
                  </a:ext>
                </a:extLst>
              </p:cNvPr>
              <p:cNvSpPr/>
              <p:nvPr/>
            </p:nvSpPr>
            <p:spPr>
              <a:xfrm>
                <a:off x="851536" y="3013079"/>
                <a:ext cx="1583141" cy="8598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Service Client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1E8AF00-B226-4F88-9EF9-14FBEF86CF8B}"/>
                </a:ext>
              </a:extLst>
            </p:cNvPr>
            <p:cNvGrpSpPr/>
            <p:nvPr/>
          </p:nvGrpSpPr>
          <p:grpSpPr>
            <a:xfrm>
              <a:off x="9604100" y="2192795"/>
              <a:ext cx="1184840" cy="3610223"/>
              <a:chOff x="9479002" y="850173"/>
              <a:chExt cx="1556508" cy="4079389"/>
            </a:xfrm>
          </p:grpSpPr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ADFBB7B-1E25-4432-9099-8502C0E82159}"/>
                  </a:ext>
                </a:extLst>
              </p:cNvPr>
              <p:cNvSpPr/>
              <p:nvPr/>
            </p:nvSpPr>
            <p:spPr>
              <a:xfrm>
                <a:off x="9487698" y="850173"/>
                <a:ext cx="1547812" cy="1258082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Purchase Order Service</a:t>
                </a:r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C48F553F-5949-4F19-83A7-AE4A4C1006CD}"/>
                  </a:ext>
                </a:extLst>
              </p:cNvPr>
              <p:cNvSpPr/>
              <p:nvPr/>
            </p:nvSpPr>
            <p:spPr>
              <a:xfrm>
                <a:off x="9479002" y="2260827"/>
                <a:ext cx="1547812" cy="1258082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Payment Service</a:t>
                </a:r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8D4D3138-66DD-4C84-A7E2-EDEC77D76FBE}"/>
                  </a:ext>
                </a:extLst>
              </p:cNvPr>
              <p:cNvSpPr/>
              <p:nvPr/>
            </p:nvSpPr>
            <p:spPr>
              <a:xfrm>
                <a:off x="9487698" y="3671480"/>
                <a:ext cx="1547812" cy="1258082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Shipment Service</a:t>
                </a: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E689366-015E-458D-AE41-DBC95CF0E0EE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3263570" y="3826686"/>
              <a:ext cx="1564767" cy="235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69B3B12-2603-4DB4-B11B-36722420AF53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V="1">
              <a:off x="7809953" y="2749491"/>
              <a:ext cx="1800767" cy="3481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C2BE7F8-F450-45B7-93DB-CCBF5A19A4D4}"/>
                </a:ext>
              </a:extLst>
            </p:cNvPr>
            <p:cNvCxnSpPr>
              <a:cxnSpLocks/>
            </p:cNvCxnSpPr>
            <p:nvPr/>
          </p:nvCxnSpPr>
          <p:spPr>
            <a:xfrm>
              <a:off x="7809953" y="3507192"/>
              <a:ext cx="1870583" cy="10078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102D989-57DA-4039-8A3E-783DF83D4A38}"/>
                </a:ext>
              </a:extLst>
            </p:cNvPr>
            <p:cNvCxnSpPr>
              <a:cxnSpLocks/>
            </p:cNvCxnSpPr>
            <p:nvPr/>
          </p:nvCxnSpPr>
          <p:spPr>
            <a:xfrm>
              <a:off x="7880456" y="4325020"/>
              <a:ext cx="1841093" cy="5038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A156D1F-48B5-410B-A67C-C6707E22D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9213" y="3006308"/>
              <a:ext cx="1861323" cy="3615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3809B89-07D9-4906-8D03-57012AF40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9953" y="3785074"/>
              <a:ext cx="1870584" cy="1680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60BF98C-1B1E-4974-BE63-08292BD9FE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9213" y="4764262"/>
              <a:ext cx="1861324" cy="5378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Cylinder 63">
              <a:extLst>
                <a:ext uri="{FF2B5EF4-FFF2-40B4-BE49-F238E27FC236}">
                  <a16:creationId xmlns:a16="http://schemas.microsoft.com/office/drawing/2014/main" id="{5900B473-1946-49E9-BFE7-1345CDAABB36}"/>
                </a:ext>
              </a:extLst>
            </p:cNvPr>
            <p:cNvSpPr/>
            <p:nvPr/>
          </p:nvSpPr>
          <p:spPr>
            <a:xfrm>
              <a:off x="5614959" y="5655921"/>
              <a:ext cx="1572764" cy="964759"/>
            </a:xfrm>
            <a:prstGeom prst="can">
              <a:avLst>
                <a:gd name="adj" fmla="val 16512"/>
              </a:avLst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/>
                <a:t>Service Registry</a:t>
              </a:r>
              <a:endParaRPr lang="en-IN" sz="1200" b="1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C55BEA8-940E-4BDD-B70E-B3F1485692DD}"/>
                </a:ext>
              </a:extLst>
            </p:cNvPr>
            <p:cNvSpPr/>
            <p:nvPr/>
          </p:nvSpPr>
          <p:spPr>
            <a:xfrm>
              <a:off x="4810940" y="2835633"/>
              <a:ext cx="2972460" cy="23391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DF4A58-C337-4AA6-86ED-6DE711D14D77}"/>
                </a:ext>
              </a:extLst>
            </p:cNvPr>
            <p:cNvSpPr txBox="1"/>
            <p:nvPr/>
          </p:nvSpPr>
          <p:spPr>
            <a:xfrm>
              <a:off x="5770330" y="2971084"/>
              <a:ext cx="17186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600" i="1" u="none" strike="noStrike" baseline="0" dirty="0">
                  <a:latin typeface="Calibri-Bold"/>
                </a:rPr>
                <a:t>API Gateway</a:t>
              </a:r>
              <a:endParaRPr lang="en-IN" sz="1600" i="1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37F7511-F461-4A7D-B498-AF4EB6BAD532}"/>
                </a:ext>
              </a:extLst>
            </p:cNvPr>
            <p:cNvGrpSpPr/>
            <p:nvPr/>
          </p:nvGrpSpPr>
          <p:grpSpPr>
            <a:xfrm>
              <a:off x="4940762" y="2981711"/>
              <a:ext cx="2712817" cy="2135876"/>
              <a:chOff x="2412259" y="1340244"/>
              <a:chExt cx="2712817" cy="2135876"/>
            </a:xfrm>
            <a:solidFill>
              <a:schemeClr val="bg1"/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ED0C46-6CA9-40FA-AC23-CF0CC78F8164}"/>
                  </a:ext>
                </a:extLst>
              </p:cNvPr>
              <p:cNvSpPr/>
              <p:nvPr/>
            </p:nvSpPr>
            <p:spPr>
              <a:xfrm>
                <a:off x="2412259" y="1340245"/>
                <a:ext cx="856108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61262F2-449F-4F76-8AA1-C2B9E5D5FD56}"/>
                  </a:ext>
                </a:extLst>
              </p:cNvPr>
              <p:cNvSpPr/>
              <p:nvPr/>
            </p:nvSpPr>
            <p:spPr>
              <a:xfrm rot="10800000">
                <a:off x="4268968" y="1340244"/>
                <a:ext cx="856108" cy="2135875"/>
              </a:xfrm>
              <a:prstGeom prst="rect">
                <a:avLst/>
              </a:prstGeom>
              <a:noFill/>
              <a:ln w="60325">
                <a:solidFill>
                  <a:schemeClr val="bg1"/>
                </a:solidFill>
              </a:ln>
              <a:scene3d>
                <a:camera prst="orthographicFront">
                  <a:rot lat="21279769" lon="2701283" rev="2129399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C1A2D94-3C80-4452-9D95-CC67A3C446FF}"/>
                  </a:ext>
                </a:extLst>
              </p:cNvPr>
              <p:cNvCxnSpPr/>
              <p:nvPr/>
            </p:nvCxnSpPr>
            <p:spPr>
              <a:xfrm>
                <a:off x="3194697" y="1807336"/>
                <a:ext cx="1156542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37D5BC5-52DD-4886-ACA2-80AFBE01EFDE}"/>
                  </a:ext>
                </a:extLst>
              </p:cNvPr>
              <p:cNvCxnSpPr/>
              <p:nvPr/>
            </p:nvCxnSpPr>
            <p:spPr>
              <a:xfrm>
                <a:off x="3128202" y="3024262"/>
                <a:ext cx="1156542" cy="0"/>
              </a:xfrm>
              <a:prstGeom prst="line">
                <a:avLst/>
              </a:prstGeom>
              <a:grpFill/>
              <a:ln w="6032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092DC2E-F4AE-4777-BE08-D8E655A6A534}"/>
                  </a:ext>
                </a:extLst>
              </p:cNvPr>
              <p:cNvSpPr txBox="1"/>
              <p:nvPr/>
            </p:nvSpPr>
            <p:spPr>
              <a:xfrm>
                <a:off x="3268367" y="2077588"/>
                <a:ext cx="10006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4000" dirty="0">
                    <a:solidFill>
                      <a:schemeClr val="bg1"/>
                    </a:solidFill>
                  </a:rPr>
                  <a:t>&lt;/&gt;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F5E7E0-2DB8-4B14-B000-FE9E2B3F924D}"/>
                </a:ext>
              </a:extLst>
            </p:cNvPr>
            <p:cNvGrpSpPr/>
            <p:nvPr/>
          </p:nvGrpSpPr>
          <p:grpSpPr>
            <a:xfrm>
              <a:off x="4875850" y="147094"/>
              <a:ext cx="2842639" cy="2232879"/>
              <a:chOff x="4919146" y="226982"/>
              <a:chExt cx="2842639" cy="2232879"/>
            </a:xfrm>
          </p:grpSpPr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D4261912-C080-4215-A806-89BF4D810D41}"/>
                  </a:ext>
                </a:extLst>
              </p:cNvPr>
              <p:cNvSpPr/>
              <p:nvPr/>
            </p:nvSpPr>
            <p:spPr>
              <a:xfrm>
                <a:off x="4919146" y="226982"/>
                <a:ext cx="2842639" cy="2232879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6D760C-C7DC-4940-B187-7188D90A1672}"/>
                  </a:ext>
                </a:extLst>
              </p:cNvPr>
              <p:cNvSpPr txBox="1"/>
              <p:nvPr/>
            </p:nvSpPr>
            <p:spPr>
              <a:xfrm>
                <a:off x="5242501" y="607468"/>
                <a:ext cx="241107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IN" sz="1200" b="1" i="0" u="none" strike="noStrike" baseline="0" dirty="0">
                    <a:solidFill>
                      <a:schemeClr val="bg1"/>
                    </a:solidFill>
                  </a:rPr>
                  <a:t>(Orchestrated Microservice)</a:t>
                </a:r>
              </a:p>
              <a:p>
                <a:pPr algn="l"/>
                <a:r>
                  <a:rPr lang="en-IN" sz="1200" b="1" i="0" u="none" strike="noStrike" baseline="0" dirty="0">
                    <a:solidFill>
                      <a:schemeClr val="bg1"/>
                    </a:solidFill>
                  </a:rPr>
                  <a:t>1. Call purchase order API</a:t>
                </a:r>
              </a:p>
              <a:p>
                <a:pPr algn="l"/>
                <a:r>
                  <a:rPr lang="en-IN" sz="1200" b="1" i="0" u="none" strike="noStrike" baseline="0" dirty="0">
                    <a:solidFill>
                      <a:schemeClr val="bg1"/>
                    </a:solidFill>
                  </a:rPr>
                  <a:t>2. Invoke payment API</a:t>
                </a:r>
              </a:p>
              <a:p>
                <a:pPr algn="l"/>
                <a:r>
                  <a:rPr lang="en-IN" sz="1200" b="1" i="0" u="none" strike="noStrike" baseline="0" dirty="0">
                    <a:solidFill>
                      <a:schemeClr val="bg1"/>
                    </a:solidFill>
                  </a:rPr>
                  <a:t>3. Invoke shipment API</a:t>
                </a:r>
              </a:p>
              <a:p>
                <a:pPr algn="l"/>
                <a:r>
                  <a:rPr lang="en-IN" sz="1200" b="1" i="0" u="none" strike="noStrike" baseline="0" dirty="0">
                    <a:solidFill>
                      <a:schemeClr val="bg1"/>
                    </a:solidFill>
                  </a:rPr>
                  <a:t>(it contains the necessary API transformation, </a:t>
                </a:r>
              </a:p>
              <a:p>
                <a:pPr algn="l"/>
                <a:r>
                  <a:rPr lang="en-IN" sz="1200" b="1" i="0" u="none" strike="noStrike" baseline="0" dirty="0">
                    <a:solidFill>
                      <a:schemeClr val="bg1"/>
                    </a:solidFill>
                  </a:rPr>
                  <a:t>data format and Protocol conversion, etc)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848F0FB-4D26-4A43-A2F6-6C3DDF165BE8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401341" y="5187441"/>
              <a:ext cx="0" cy="46848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B85E354-E1D3-4030-A604-02B5FC8AEF3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67153"/>
              <a:ext cx="0" cy="46848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3888199-3A93-48AD-8801-D00B99E3035A}"/>
                </a:ext>
              </a:extLst>
            </p:cNvPr>
            <p:cNvSpPr txBox="1"/>
            <p:nvPr/>
          </p:nvSpPr>
          <p:spPr>
            <a:xfrm>
              <a:off x="1461560" y="4458794"/>
              <a:ext cx="20791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1" dirty="0">
                  <a:latin typeface="Calibri" panose="020F0502020204030204" pitchFamily="34" charset="0"/>
                </a:rPr>
                <a:t>Client submits request for Orchestrated Service via API call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26A6905-0E2A-40BA-A910-822619A482C6}"/>
                </a:ext>
              </a:extLst>
            </p:cNvPr>
            <p:cNvSpPr txBox="1"/>
            <p:nvPr/>
          </p:nvSpPr>
          <p:spPr>
            <a:xfrm rot="20863777">
              <a:off x="7834018" y="2813532"/>
              <a:ext cx="294640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000" b="1" i="0" u="none" strike="noStrike" baseline="0" dirty="0"/>
                <a:t>1. Invoke purchase order Services</a:t>
              </a:r>
              <a:endParaRPr lang="en-IN" sz="1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45C7C48-1C0E-4436-9A7B-C571DB327D5B}"/>
                </a:ext>
              </a:extLst>
            </p:cNvPr>
            <p:cNvSpPr txBox="1"/>
            <p:nvPr/>
          </p:nvSpPr>
          <p:spPr>
            <a:xfrm>
              <a:off x="7851073" y="3553223"/>
              <a:ext cx="294640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000" b="1" i="0" u="none" strike="noStrike" baseline="0" dirty="0"/>
                <a:t>2. Invoke Payment Service</a:t>
              </a:r>
              <a:endParaRPr lang="en-IN" sz="10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AA3BC38-13BD-4CC9-80E2-2D95B8DB0F0D}"/>
                </a:ext>
              </a:extLst>
            </p:cNvPr>
            <p:cNvSpPr txBox="1"/>
            <p:nvPr/>
          </p:nvSpPr>
          <p:spPr>
            <a:xfrm rot="1107667">
              <a:off x="7796967" y="4871394"/>
              <a:ext cx="27869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000" b="1" dirty="0"/>
                <a:t>3</a:t>
              </a:r>
              <a:r>
                <a:rPr lang="en-IN" sz="1000" b="1" i="0" u="none" strike="noStrike" baseline="0" dirty="0"/>
                <a:t>. Invoke Shipment  Service</a:t>
              </a:r>
              <a:endParaRPr lang="en-IN" sz="1000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87080F4-C224-4ECC-9EBD-652746C7EB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3809" y="2367153"/>
              <a:ext cx="0" cy="46848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893891-CC75-4B14-B30E-9D3282D69AEF}"/>
                </a:ext>
              </a:extLst>
            </p:cNvPr>
            <p:cNvCxnSpPr>
              <a:cxnSpLocks/>
            </p:cNvCxnSpPr>
            <p:nvPr/>
          </p:nvCxnSpPr>
          <p:spPr>
            <a:xfrm>
              <a:off x="6428636" y="2367153"/>
              <a:ext cx="0" cy="46848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1621FE5-E296-46F6-A7BA-A49201F3005D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18" y="2379973"/>
              <a:ext cx="0" cy="46848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171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44A92C3-9F5E-4F4A-A345-D87AE04C9CF7}"/>
              </a:ext>
            </a:extLst>
          </p:cNvPr>
          <p:cNvGrpSpPr/>
          <p:nvPr/>
        </p:nvGrpSpPr>
        <p:grpSpPr>
          <a:xfrm>
            <a:off x="154159" y="0"/>
            <a:ext cx="11423688" cy="6135894"/>
            <a:chOff x="195102" y="0"/>
            <a:chExt cx="11423688" cy="613589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1B44A5D-8AA0-41DB-94D2-73A0309DDD51}"/>
                </a:ext>
              </a:extLst>
            </p:cNvPr>
            <p:cNvGrpSpPr/>
            <p:nvPr/>
          </p:nvGrpSpPr>
          <p:grpSpPr>
            <a:xfrm>
              <a:off x="195102" y="0"/>
              <a:ext cx="11423688" cy="6135894"/>
              <a:chOff x="609084" y="518615"/>
              <a:chExt cx="12850901" cy="613589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4F8164E-2BF1-49A9-B242-5D3EAE74FEBB}"/>
                  </a:ext>
                </a:extLst>
              </p:cNvPr>
              <p:cNvGrpSpPr/>
              <p:nvPr/>
            </p:nvGrpSpPr>
            <p:grpSpPr>
              <a:xfrm>
                <a:off x="609084" y="518615"/>
                <a:ext cx="12850901" cy="6135894"/>
                <a:chOff x="1441597" y="484786"/>
                <a:chExt cx="12850901" cy="6135894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671888F0-7BBF-40B9-85BD-694C4D105314}"/>
                    </a:ext>
                  </a:extLst>
                </p:cNvPr>
                <p:cNvSpPr/>
                <p:nvPr/>
              </p:nvSpPr>
              <p:spPr>
                <a:xfrm>
                  <a:off x="9138028" y="1489302"/>
                  <a:ext cx="5154470" cy="4554651"/>
                </a:xfrm>
                <a:prstGeom prst="roundRect">
                  <a:avLst/>
                </a:prstGeom>
                <a:solidFill>
                  <a:schemeClr val="bg1"/>
                </a:solidFill>
                <a:ln w="22225"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1960064E-C877-4247-85A6-9E7FF6214B29}"/>
                    </a:ext>
                  </a:extLst>
                </p:cNvPr>
                <p:cNvGrpSpPr/>
                <p:nvPr/>
              </p:nvGrpSpPr>
              <p:grpSpPr>
                <a:xfrm>
                  <a:off x="4215993" y="484786"/>
                  <a:ext cx="7331796" cy="4306539"/>
                  <a:chOff x="2412259" y="1148218"/>
                  <a:chExt cx="6076901" cy="2327902"/>
                </a:xfrm>
                <a:solidFill>
                  <a:schemeClr val="bg1"/>
                </a:solidFill>
              </p:grpSpPr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1ADDE2DE-B7BF-491B-8DC8-3E681F1372B9}"/>
                      </a:ext>
                    </a:extLst>
                  </p:cNvPr>
                  <p:cNvSpPr/>
                  <p:nvPr/>
                </p:nvSpPr>
                <p:spPr>
                  <a:xfrm>
                    <a:off x="2412259" y="1340245"/>
                    <a:ext cx="586122" cy="2135875"/>
                  </a:xfrm>
                  <a:prstGeom prst="rect">
                    <a:avLst/>
                  </a:prstGeom>
                  <a:noFill/>
                  <a:ln w="60325">
                    <a:solidFill>
                      <a:schemeClr val="bg1"/>
                    </a:solidFill>
                  </a:ln>
                  <a:scene3d>
                    <a:camera prst="orthographicFront">
                      <a:rot lat="21279769" lon="2701283" rev="2129399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0ADB6EA-A98C-4458-99BF-A5903C2E30D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45116" y="1340244"/>
                    <a:ext cx="379960" cy="2135875"/>
                  </a:xfrm>
                  <a:prstGeom prst="rect">
                    <a:avLst/>
                  </a:prstGeom>
                  <a:noFill/>
                  <a:ln w="60325">
                    <a:solidFill>
                      <a:schemeClr val="bg1"/>
                    </a:solidFill>
                  </a:ln>
                  <a:scene3d>
                    <a:camera prst="orthographicFront">
                      <a:rot lat="21279769" lon="2701283" rev="2129399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4" name="Straight Connector 3">
                    <a:extLst>
                      <a:ext uri="{FF2B5EF4-FFF2-40B4-BE49-F238E27FC236}">
                        <a16:creationId xmlns:a16="http://schemas.microsoft.com/office/drawing/2014/main" id="{E253F286-D068-41D2-B374-73B077E77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94697" y="1599336"/>
                    <a:ext cx="1765813" cy="0"/>
                  </a:xfrm>
                  <a:prstGeom prst="line">
                    <a:avLst/>
                  </a:prstGeom>
                  <a:grpFill/>
                  <a:ln w="60325">
                    <a:solidFill>
                      <a:schemeClr val="bg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A00FD70-ABB5-4058-B1E3-F092659AA6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49286" y="3024262"/>
                    <a:ext cx="1895829" cy="0"/>
                  </a:xfrm>
                  <a:prstGeom prst="line">
                    <a:avLst/>
                  </a:prstGeom>
                  <a:grpFill/>
                  <a:ln w="60325">
                    <a:solidFill>
                      <a:schemeClr val="bg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ECF22D9-B72B-4EE8-B74D-3053EA3EA211}"/>
                      </a:ext>
                    </a:extLst>
                  </p:cNvPr>
                  <p:cNvSpPr txBox="1"/>
                  <p:nvPr/>
                </p:nvSpPr>
                <p:spPr>
                  <a:xfrm>
                    <a:off x="6706022" y="1148218"/>
                    <a:ext cx="1783138" cy="1663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endParaRPr lang="en-IN" sz="14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990414D1-8355-4BCD-AD6C-A00F98491214}"/>
                    </a:ext>
                  </a:extLst>
                </p:cNvPr>
                <p:cNvGrpSpPr/>
                <p:nvPr/>
              </p:nvGrpSpPr>
              <p:grpSpPr>
                <a:xfrm>
                  <a:off x="1441597" y="3185245"/>
                  <a:ext cx="1821973" cy="1071345"/>
                  <a:chOff x="612704" y="2801543"/>
                  <a:chExt cx="1821973" cy="1071345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4942258E-1FAB-4AB5-AAA7-934045A8ED24}"/>
                      </a:ext>
                    </a:extLst>
                  </p:cNvPr>
                  <p:cNvSpPr/>
                  <p:nvPr/>
                </p:nvSpPr>
                <p:spPr>
                  <a:xfrm>
                    <a:off x="612704" y="2801543"/>
                    <a:ext cx="1583141" cy="859809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2C18B58-2218-4C9E-95BE-DE34D479B1B3}"/>
                      </a:ext>
                    </a:extLst>
                  </p:cNvPr>
                  <p:cNvSpPr/>
                  <p:nvPr/>
                </p:nvSpPr>
                <p:spPr>
                  <a:xfrm>
                    <a:off x="669568" y="2872055"/>
                    <a:ext cx="1583141" cy="859809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02105084-6F6E-40F3-80BE-E8EFDB68C1A5}"/>
                      </a:ext>
                    </a:extLst>
                  </p:cNvPr>
                  <p:cNvSpPr/>
                  <p:nvPr/>
                </p:nvSpPr>
                <p:spPr>
                  <a:xfrm>
                    <a:off x="767376" y="2956215"/>
                    <a:ext cx="1583141" cy="859809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63F089E-40E3-47DF-B7D1-CCCC8A7CA3BF}"/>
                      </a:ext>
                    </a:extLst>
                  </p:cNvPr>
                  <p:cNvSpPr/>
                  <p:nvPr/>
                </p:nvSpPr>
                <p:spPr>
                  <a:xfrm>
                    <a:off x="851536" y="3013079"/>
                    <a:ext cx="1583141" cy="859809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200" b="1" dirty="0"/>
                      <a:t>Client App/Application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21E8AF00-B226-4F88-9EF9-14FBEF86CF8B}"/>
                    </a:ext>
                  </a:extLst>
                </p:cNvPr>
                <p:cNvGrpSpPr/>
                <p:nvPr/>
              </p:nvGrpSpPr>
              <p:grpSpPr>
                <a:xfrm>
                  <a:off x="9604100" y="2192796"/>
                  <a:ext cx="1184840" cy="3610222"/>
                  <a:chOff x="9479002" y="850174"/>
                  <a:chExt cx="1556508" cy="4079388"/>
                </a:xfrm>
              </p:grpSpPr>
              <p:sp>
                <p:nvSpPr>
                  <p:cNvPr id="44" name="Hexagon 43">
                    <a:extLst>
                      <a:ext uri="{FF2B5EF4-FFF2-40B4-BE49-F238E27FC236}">
                        <a16:creationId xmlns:a16="http://schemas.microsoft.com/office/drawing/2014/main" id="{FADFBB7B-1E25-4432-9099-8502C0E82159}"/>
                      </a:ext>
                    </a:extLst>
                  </p:cNvPr>
                  <p:cNvSpPr/>
                  <p:nvPr/>
                </p:nvSpPr>
                <p:spPr>
                  <a:xfrm>
                    <a:off x="9487699" y="850174"/>
                    <a:ext cx="1235504" cy="816777"/>
                  </a:xfrm>
                  <a:prstGeom prst="hexagon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000" b="1" dirty="0"/>
                      <a:t>Purchase Order Service</a:t>
                    </a:r>
                  </a:p>
                </p:txBody>
              </p:sp>
              <p:sp>
                <p:nvSpPr>
                  <p:cNvPr id="47" name="Hexagon 46">
                    <a:extLst>
                      <a:ext uri="{FF2B5EF4-FFF2-40B4-BE49-F238E27FC236}">
                        <a16:creationId xmlns:a16="http://schemas.microsoft.com/office/drawing/2014/main" id="{C48F553F-5949-4F19-83A7-AE4A4C1006CD}"/>
                      </a:ext>
                    </a:extLst>
                  </p:cNvPr>
                  <p:cNvSpPr/>
                  <p:nvPr/>
                </p:nvSpPr>
                <p:spPr>
                  <a:xfrm>
                    <a:off x="9479002" y="2260827"/>
                    <a:ext cx="1547812" cy="1258082"/>
                  </a:xfrm>
                  <a:prstGeom prst="hexagon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000" b="1" dirty="0"/>
                      <a:t>Payment Service</a:t>
                    </a:r>
                  </a:p>
                </p:txBody>
              </p:sp>
              <p:sp>
                <p:nvSpPr>
                  <p:cNvPr id="48" name="Hexagon 47">
                    <a:extLst>
                      <a:ext uri="{FF2B5EF4-FFF2-40B4-BE49-F238E27FC236}">
                        <a16:creationId xmlns:a16="http://schemas.microsoft.com/office/drawing/2014/main" id="{8D4D3138-66DD-4C84-A7E2-EDEC77D76FBE}"/>
                      </a:ext>
                    </a:extLst>
                  </p:cNvPr>
                  <p:cNvSpPr/>
                  <p:nvPr/>
                </p:nvSpPr>
                <p:spPr>
                  <a:xfrm>
                    <a:off x="9487698" y="3671480"/>
                    <a:ext cx="1547812" cy="1258082"/>
                  </a:xfrm>
                  <a:prstGeom prst="hexagon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000" b="1" dirty="0"/>
                      <a:t>Shipment Service</a:t>
                    </a:r>
                  </a:p>
                </p:txBody>
              </p:sp>
            </p:grp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1E689366-015E-458D-AE41-DBC95CF0E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1639" y="3541449"/>
                  <a:ext cx="1564767" cy="23548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669B3B12-2603-4DB4-B11B-36722420AF53}"/>
                    </a:ext>
                  </a:extLst>
                </p:cNvPr>
                <p:cNvCxnSpPr>
                  <a:cxnSpLocks/>
                  <a:endCxn id="44" idx="3"/>
                </p:cNvCxnSpPr>
                <p:nvPr/>
              </p:nvCxnSpPr>
              <p:spPr>
                <a:xfrm flipV="1">
                  <a:off x="7809953" y="2554216"/>
                  <a:ext cx="1800767" cy="5434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BC2BE7F8-F450-45B7-93DB-CCBF5A19A4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9953" y="3507192"/>
                  <a:ext cx="1870583" cy="100785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5102D989-57DA-4039-8A3E-783DF83D4A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0456" y="4325020"/>
                  <a:ext cx="1841093" cy="50384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9A156D1F-48B5-410B-A67C-C6707E22D4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19214" y="2870169"/>
                  <a:ext cx="1902335" cy="497691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3809B89-07D9-4906-8D03-57012AF404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09953" y="3785074"/>
                  <a:ext cx="1870584" cy="168049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860BF98C-1B1E-4974-BE63-08292BD9FE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19213" y="4764262"/>
                  <a:ext cx="1861324" cy="537872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64" name="Cylinder 63">
                  <a:extLst>
                    <a:ext uri="{FF2B5EF4-FFF2-40B4-BE49-F238E27FC236}">
                      <a16:creationId xmlns:a16="http://schemas.microsoft.com/office/drawing/2014/main" id="{5900B473-1946-49E9-BFE7-1345CDAABB36}"/>
                    </a:ext>
                  </a:extLst>
                </p:cNvPr>
                <p:cNvSpPr/>
                <p:nvPr/>
              </p:nvSpPr>
              <p:spPr>
                <a:xfrm>
                  <a:off x="5614959" y="5655921"/>
                  <a:ext cx="1572764" cy="964759"/>
                </a:xfrm>
                <a:prstGeom prst="can">
                  <a:avLst>
                    <a:gd name="adj" fmla="val 16512"/>
                  </a:avLst>
                </a:prstGeom>
                <a:solidFill>
                  <a:schemeClr val="accent4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/>
                    <a:t>Service Registry</a:t>
                  </a:r>
                  <a:endParaRPr lang="en-IN" sz="1200" b="1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C55BEA8-940E-4BDD-B70E-B3F1485692DD}"/>
                    </a:ext>
                  </a:extLst>
                </p:cNvPr>
                <p:cNvSpPr/>
                <p:nvPr/>
              </p:nvSpPr>
              <p:spPr>
                <a:xfrm>
                  <a:off x="4810940" y="2835633"/>
                  <a:ext cx="2972460" cy="23391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DDF4A58-C337-4AA6-86ED-6DE711D14D77}"/>
                    </a:ext>
                  </a:extLst>
                </p:cNvPr>
                <p:cNvSpPr txBox="1"/>
                <p:nvPr/>
              </p:nvSpPr>
              <p:spPr>
                <a:xfrm>
                  <a:off x="5770330" y="2971084"/>
                  <a:ext cx="171868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600" i="1" u="none" strike="noStrike" baseline="0" dirty="0">
                      <a:latin typeface="Calibri-Bold"/>
                    </a:rPr>
                    <a:t>API Gateway</a:t>
                  </a:r>
                  <a:endParaRPr lang="en-IN" sz="1600" i="1" dirty="0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537F7511-F461-4A7D-B498-AF4EB6BAD532}"/>
                    </a:ext>
                  </a:extLst>
                </p:cNvPr>
                <p:cNvGrpSpPr/>
                <p:nvPr/>
              </p:nvGrpSpPr>
              <p:grpSpPr>
                <a:xfrm>
                  <a:off x="4940762" y="2981711"/>
                  <a:ext cx="2712817" cy="2135876"/>
                  <a:chOff x="2412259" y="1340244"/>
                  <a:chExt cx="2712817" cy="2135876"/>
                </a:xfrm>
                <a:solidFill>
                  <a:schemeClr val="bg1"/>
                </a:solidFill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0DED0C46-6CA9-40FA-AC23-CF0CC78F8164}"/>
                      </a:ext>
                    </a:extLst>
                  </p:cNvPr>
                  <p:cNvSpPr/>
                  <p:nvPr/>
                </p:nvSpPr>
                <p:spPr>
                  <a:xfrm>
                    <a:off x="2412259" y="1340245"/>
                    <a:ext cx="856108" cy="2135875"/>
                  </a:xfrm>
                  <a:prstGeom prst="rect">
                    <a:avLst/>
                  </a:prstGeom>
                  <a:noFill/>
                  <a:ln w="60325">
                    <a:solidFill>
                      <a:schemeClr val="bg1"/>
                    </a:solidFill>
                  </a:ln>
                  <a:scene3d>
                    <a:camera prst="orthographicFront">
                      <a:rot lat="21279769" lon="2701283" rev="2129399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E61262F2-449F-4F76-8AA1-C2B9E5D5FD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268968" y="1340244"/>
                    <a:ext cx="856108" cy="2135875"/>
                  </a:xfrm>
                  <a:prstGeom prst="rect">
                    <a:avLst/>
                  </a:prstGeom>
                  <a:noFill/>
                  <a:ln w="60325">
                    <a:solidFill>
                      <a:schemeClr val="bg1"/>
                    </a:solidFill>
                  </a:ln>
                  <a:scene3d>
                    <a:camera prst="orthographicFront">
                      <a:rot lat="21279769" lon="2701283" rev="2129399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4C1A2D94-3C80-4452-9D95-CC67A3C446FF}"/>
                      </a:ext>
                    </a:extLst>
                  </p:cNvPr>
                  <p:cNvCxnSpPr/>
                  <p:nvPr/>
                </p:nvCxnSpPr>
                <p:spPr>
                  <a:xfrm>
                    <a:off x="3194697" y="1807336"/>
                    <a:ext cx="1156542" cy="0"/>
                  </a:xfrm>
                  <a:prstGeom prst="line">
                    <a:avLst/>
                  </a:prstGeom>
                  <a:grpFill/>
                  <a:ln w="60325">
                    <a:solidFill>
                      <a:schemeClr val="bg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E37D5BC5-52DD-4886-ACA2-80AFBE01EFDE}"/>
                      </a:ext>
                    </a:extLst>
                  </p:cNvPr>
                  <p:cNvCxnSpPr/>
                  <p:nvPr/>
                </p:nvCxnSpPr>
                <p:spPr>
                  <a:xfrm>
                    <a:off x="3128202" y="3024262"/>
                    <a:ext cx="1156542" cy="0"/>
                  </a:xfrm>
                  <a:prstGeom prst="line">
                    <a:avLst/>
                  </a:prstGeom>
                  <a:grpFill/>
                  <a:ln w="60325">
                    <a:solidFill>
                      <a:schemeClr val="bg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092DC2E-F4AE-4777-BE08-D8E655A6A534}"/>
                      </a:ext>
                    </a:extLst>
                  </p:cNvPr>
                  <p:cNvSpPr txBox="1"/>
                  <p:nvPr/>
                </p:nvSpPr>
                <p:spPr>
                  <a:xfrm>
                    <a:off x="3268367" y="2077588"/>
                    <a:ext cx="1000600" cy="707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4000" dirty="0">
                        <a:solidFill>
                          <a:schemeClr val="bg1"/>
                        </a:solidFill>
                      </a:rPr>
                      <a:t>&lt;/&gt;</a:t>
                    </a:r>
                  </a:p>
                </p:txBody>
              </p:sp>
            </p:grp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C848F0FB-4D26-4A43-A2F6-6C3DDF165BE8}"/>
                    </a:ext>
                  </a:extLst>
                </p:cNvPr>
                <p:cNvCxnSpPr>
                  <a:cxnSpLocks/>
                  <a:endCxn id="64" idx="1"/>
                </p:cNvCxnSpPr>
                <p:nvPr/>
              </p:nvCxnSpPr>
              <p:spPr>
                <a:xfrm>
                  <a:off x="6401341" y="5187441"/>
                  <a:ext cx="0" cy="46848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3888199-3A93-48AD-8801-D00B99E3035A}"/>
                    </a:ext>
                  </a:extLst>
                </p:cNvPr>
                <p:cNvSpPr txBox="1"/>
                <p:nvPr/>
              </p:nvSpPr>
              <p:spPr>
                <a:xfrm>
                  <a:off x="3272830" y="3260834"/>
                  <a:ext cx="2117423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28600" indent="-228600">
                    <a:buFont typeface="+mj-lt"/>
                    <a:buAutoNum type="arabicPeriod"/>
                  </a:pPr>
                  <a:r>
                    <a:rPr lang="en-IN" sz="1200" b="1" dirty="0">
                      <a:latin typeface="Calibri" panose="020F0502020204030204" pitchFamily="34" charset="0"/>
                    </a:rPr>
                    <a:t> Order Service</a:t>
                  </a:r>
                </a:p>
                <a:p>
                  <a:pPr marL="228600" indent="-228600">
                    <a:buFont typeface="+mj-lt"/>
                    <a:buAutoNum type="arabicPeriod"/>
                  </a:pPr>
                  <a:endParaRPr lang="en-IN" sz="1200" b="1" dirty="0">
                    <a:latin typeface="Calibri" panose="020F0502020204030204" pitchFamily="34" charset="0"/>
                  </a:endParaRPr>
                </a:p>
                <a:p>
                  <a:pPr marL="228600" indent="-228600">
                    <a:buFont typeface="+mj-lt"/>
                    <a:buAutoNum type="arabicPeriod"/>
                  </a:pPr>
                  <a:r>
                    <a:rPr lang="en-IN" sz="1200" b="1" dirty="0">
                      <a:latin typeface="Calibri" panose="020F0502020204030204" pitchFamily="34" charset="0"/>
                    </a:rPr>
                    <a:t>Payment Service</a:t>
                  </a:r>
                </a:p>
                <a:p>
                  <a:endParaRPr lang="en-IN" sz="1200" b="1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26A6905-0E2A-40BA-A910-822619A482C6}"/>
                    </a:ext>
                  </a:extLst>
                </p:cNvPr>
                <p:cNvSpPr txBox="1"/>
                <p:nvPr/>
              </p:nvSpPr>
              <p:spPr>
                <a:xfrm rot="20749144">
                  <a:off x="7793651" y="2703976"/>
                  <a:ext cx="2946408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000" b="1" i="0" u="none" strike="noStrike" baseline="0" dirty="0"/>
                    <a:t>1. Invoke purchase order Services</a:t>
                  </a:r>
                  <a:endParaRPr lang="en-IN" sz="1000" dirty="0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45C7C48-1C0E-4436-9A7B-C571DB327D5B}"/>
                    </a:ext>
                  </a:extLst>
                </p:cNvPr>
                <p:cNvSpPr txBox="1"/>
                <p:nvPr/>
              </p:nvSpPr>
              <p:spPr>
                <a:xfrm>
                  <a:off x="7851073" y="3553223"/>
                  <a:ext cx="2946408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000" b="1" i="0" u="none" strike="noStrike" baseline="0" dirty="0"/>
                    <a:t>2. Invoke Payment Service</a:t>
                  </a:r>
                  <a:endParaRPr lang="en-IN" sz="1000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AA3BC38-13BD-4CC9-80E2-2D95B8DB0F0D}"/>
                    </a:ext>
                  </a:extLst>
                </p:cNvPr>
                <p:cNvSpPr txBox="1"/>
                <p:nvPr/>
              </p:nvSpPr>
              <p:spPr>
                <a:xfrm rot="1107667">
                  <a:off x="7796967" y="4871394"/>
                  <a:ext cx="2786964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000" b="1" dirty="0"/>
                    <a:t>3</a:t>
                  </a:r>
                  <a:r>
                    <a:rPr lang="en-IN" sz="1000" b="1" i="0" u="none" strike="noStrike" baseline="0" dirty="0"/>
                    <a:t>. Invoke Shipment  Service</a:t>
                  </a:r>
                  <a:endParaRPr lang="en-IN" sz="1000" dirty="0"/>
                </a:p>
              </p:txBody>
            </p:sp>
          </p:grp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0EC410C-1CA2-4CBE-90C7-BFDADFB8B6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4810" y="3986831"/>
                <a:ext cx="1564767" cy="2354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A7ADF9A-1167-4FBD-8B69-5053E0D1C22C}"/>
                  </a:ext>
                </a:extLst>
              </p:cNvPr>
              <p:cNvGrpSpPr/>
              <p:nvPr/>
            </p:nvGrpSpPr>
            <p:grpSpPr>
              <a:xfrm>
                <a:off x="9683616" y="2962825"/>
                <a:ext cx="1135703" cy="310035"/>
                <a:chOff x="10679593" y="2875210"/>
                <a:chExt cx="1135703" cy="310035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6" name="Cylinder 15">
                  <a:extLst>
                    <a:ext uri="{FF2B5EF4-FFF2-40B4-BE49-F238E27FC236}">
                      <a16:creationId xmlns:a16="http://schemas.microsoft.com/office/drawing/2014/main" id="{38527629-960C-464F-BBFE-5D92A92295D7}"/>
                    </a:ext>
                  </a:extLst>
                </p:cNvPr>
                <p:cNvSpPr/>
                <p:nvPr/>
              </p:nvSpPr>
              <p:spPr>
                <a:xfrm rot="16200000">
                  <a:off x="11103673" y="2473622"/>
                  <a:ext cx="287543" cy="1135703"/>
                </a:xfrm>
                <a:prstGeom prst="ca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6E0C609-D8D4-4FA3-8818-2F2B3E88F113}"/>
                    </a:ext>
                  </a:extLst>
                </p:cNvPr>
                <p:cNvSpPr txBox="1"/>
                <p:nvPr/>
              </p:nvSpPr>
              <p:spPr>
                <a:xfrm>
                  <a:off x="10822833" y="2875210"/>
                  <a:ext cx="9019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000" b="1" dirty="0">
                      <a:solidFill>
                        <a:schemeClr val="bg1"/>
                      </a:solidFill>
                    </a:rPr>
                    <a:t>Order Event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9A43EDB-FCED-4527-B5E5-BD422C5C19FC}"/>
                  </a:ext>
                </a:extLst>
              </p:cNvPr>
              <p:cNvGrpSpPr/>
              <p:nvPr/>
            </p:nvGrpSpPr>
            <p:grpSpPr>
              <a:xfrm>
                <a:off x="10964687" y="3533576"/>
                <a:ext cx="1227313" cy="287543"/>
                <a:chOff x="10679593" y="2897702"/>
                <a:chExt cx="1227313" cy="287543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66" name="Cylinder 65">
                  <a:extLst>
                    <a:ext uri="{FF2B5EF4-FFF2-40B4-BE49-F238E27FC236}">
                      <a16:creationId xmlns:a16="http://schemas.microsoft.com/office/drawing/2014/main" id="{9940CB96-B61E-4456-B975-A5AA6CF144C3}"/>
                    </a:ext>
                  </a:extLst>
                </p:cNvPr>
                <p:cNvSpPr/>
                <p:nvPr/>
              </p:nvSpPr>
              <p:spPr>
                <a:xfrm rot="16200000">
                  <a:off x="11103673" y="2473622"/>
                  <a:ext cx="287543" cy="1135703"/>
                </a:xfrm>
                <a:prstGeom prst="ca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B23D17B-34E8-4A2A-8FA1-49AF91147A34}"/>
                    </a:ext>
                  </a:extLst>
                </p:cNvPr>
                <p:cNvSpPr txBox="1"/>
                <p:nvPr/>
              </p:nvSpPr>
              <p:spPr>
                <a:xfrm>
                  <a:off x="10728686" y="2918362"/>
                  <a:ext cx="117822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000" b="1" dirty="0">
                      <a:solidFill>
                        <a:schemeClr val="bg1"/>
                      </a:solidFill>
                    </a:rPr>
                    <a:t>Payment Event</a:t>
                  </a:r>
                </a:p>
              </p:txBody>
            </p:sp>
          </p:grp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18A94D16-DE25-4509-B7E0-3823A611E472}"/>
                  </a:ext>
                </a:extLst>
              </p:cNvPr>
              <p:cNvCxnSpPr>
                <a:stCxn id="47" idx="0"/>
                <a:endCxn id="68" idx="2"/>
              </p:cNvCxnSpPr>
              <p:nvPr/>
            </p:nvCxnSpPr>
            <p:spPr>
              <a:xfrm flipV="1">
                <a:off x="9949807" y="3800457"/>
                <a:ext cx="1653083" cy="231279"/>
              </a:xfrm>
              <a:prstGeom prst="bentConnector2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E3304D20-F2DC-4FD0-BEEF-456E29D7F3A4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9736304" y="2563916"/>
                <a:ext cx="541508" cy="398909"/>
              </a:xfrm>
              <a:prstGeom prst="bentConnector2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>
                <a:extLst>
                  <a:ext uri="{FF2B5EF4-FFF2-40B4-BE49-F238E27FC236}">
                    <a16:creationId xmlns:a16="http://schemas.microsoft.com/office/drawing/2014/main" id="{03FE99C4-2E0E-4ACA-B2A6-04CF032ABD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807735" y="3369449"/>
                <a:ext cx="531900" cy="401330"/>
              </a:xfrm>
              <a:prstGeom prst="bentConnector3">
                <a:avLst>
                  <a:gd name="adj1" fmla="val 101317"/>
                </a:avLst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or: Elbow 77">
                <a:extLst>
                  <a:ext uri="{FF2B5EF4-FFF2-40B4-BE49-F238E27FC236}">
                    <a16:creationId xmlns:a16="http://schemas.microsoft.com/office/drawing/2014/main" id="{8A1DC3AC-7EB9-4EE5-B35D-93985D043721}"/>
                  </a:ext>
                </a:extLst>
              </p:cNvPr>
              <p:cNvCxnSpPr>
                <a:stCxn id="68" idx="0"/>
              </p:cNvCxnSpPr>
              <p:nvPr/>
            </p:nvCxnSpPr>
            <p:spPr>
              <a:xfrm rot="16200000" flipV="1">
                <a:off x="10073962" y="2025308"/>
                <a:ext cx="1138582" cy="1919274"/>
              </a:xfrm>
              <a:prstGeom prst="bentConnector2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13FD560-3B62-4C1A-A0AE-90C575ACACF3}"/>
                </a:ext>
              </a:extLst>
            </p:cNvPr>
            <p:cNvSpPr txBox="1"/>
            <p:nvPr/>
          </p:nvSpPr>
          <p:spPr>
            <a:xfrm>
              <a:off x="8426329" y="1613395"/>
              <a:ext cx="14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i="1" dirty="0"/>
                <a:t>Update payment status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01039D-E713-4B4A-A44C-DEBF78F5EEB6}"/>
                </a:ext>
              </a:extLst>
            </p:cNvPr>
            <p:cNvSpPr txBox="1"/>
            <p:nvPr/>
          </p:nvSpPr>
          <p:spPr>
            <a:xfrm>
              <a:off x="8278528" y="2022256"/>
              <a:ext cx="1143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i="1" dirty="0"/>
                <a:t>Update Order </a:t>
              </a:r>
            </a:p>
            <a:p>
              <a:r>
                <a:rPr lang="en-IN" sz="1200" b="1" i="1" dirty="0"/>
                <a:t>Details</a:t>
              </a: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E21B8963-F6DE-4E68-9319-264890F51F91}"/>
                </a:ext>
              </a:extLst>
            </p:cNvPr>
            <p:cNvCxnSpPr>
              <a:cxnSpLocks/>
              <a:stCxn id="111" idx="0"/>
              <a:endCxn id="44" idx="5"/>
            </p:cNvCxnSpPr>
            <p:nvPr/>
          </p:nvCxnSpPr>
          <p:spPr>
            <a:xfrm rot="16200000" flipV="1">
              <a:off x="8448109" y="1372194"/>
              <a:ext cx="2065894" cy="2737526"/>
            </a:xfrm>
            <a:prstGeom prst="bentConnector3">
              <a:avLst>
                <a:gd name="adj1" fmla="val 111065"/>
              </a:avLst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D75C5EC-BDAB-48C7-8BBE-4AF59B90506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407722" y="3347550"/>
              <a:ext cx="1706237" cy="1200862"/>
            </a:xfrm>
            <a:prstGeom prst="bentConnector3">
              <a:avLst>
                <a:gd name="adj1" fmla="val -392"/>
              </a:avLst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C741F193-BEB5-456B-A812-FCD74A01B0C1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8504334" y="4053639"/>
              <a:ext cx="2359690" cy="707898"/>
            </a:xfrm>
            <a:prstGeom prst="bentConnector3">
              <a:avLst>
                <a:gd name="adj1" fmla="val 100318"/>
              </a:avLst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ylinder 107">
              <a:extLst>
                <a:ext uri="{FF2B5EF4-FFF2-40B4-BE49-F238E27FC236}">
                  <a16:creationId xmlns:a16="http://schemas.microsoft.com/office/drawing/2014/main" id="{5C085298-1429-44BD-B3D7-999E8E5E33C7}"/>
                </a:ext>
              </a:extLst>
            </p:cNvPr>
            <p:cNvSpPr/>
            <p:nvPr/>
          </p:nvSpPr>
          <p:spPr>
            <a:xfrm rot="16200000">
              <a:off x="10666467" y="3394964"/>
              <a:ext cx="287543" cy="1009572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09CDFD5-ACBB-4048-8A75-FA1D528403C8}"/>
                </a:ext>
              </a:extLst>
            </p:cNvPr>
            <p:cNvSpPr txBox="1"/>
            <p:nvPr/>
          </p:nvSpPr>
          <p:spPr>
            <a:xfrm>
              <a:off x="10326135" y="3773904"/>
              <a:ext cx="10473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>
                  <a:solidFill>
                    <a:schemeClr val="bg1"/>
                  </a:solidFill>
                </a:rPr>
                <a:t>Shipment  Event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D98E8A2-54F3-4D38-AD52-D1F035BB9216}"/>
                </a:ext>
              </a:extLst>
            </p:cNvPr>
            <p:cNvSpPr txBox="1"/>
            <p:nvPr/>
          </p:nvSpPr>
          <p:spPr>
            <a:xfrm>
              <a:off x="9421901" y="1178983"/>
              <a:ext cx="17220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i="1" dirty="0"/>
                <a:t>Update Shipment status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397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C23C5D-65C4-469F-A943-47A06F0F6A3C}"/>
              </a:ext>
            </a:extLst>
          </p:cNvPr>
          <p:cNvSpPr/>
          <p:nvPr/>
        </p:nvSpPr>
        <p:spPr>
          <a:xfrm>
            <a:off x="4107976" y="1469072"/>
            <a:ext cx="5281684" cy="3919855"/>
          </a:xfrm>
          <a:prstGeom prst="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B657433A-D3FF-4F76-A785-1B109EAFF5C5}"/>
              </a:ext>
            </a:extLst>
          </p:cNvPr>
          <p:cNvSpPr/>
          <p:nvPr/>
        </p:nvSpPr>
        <p:spPr>
          <a:xfrm>
            <a:off x="7005509" y="1624185"/>
            <a:ext cx="836036" cy="722840"/>
          </a:xfrm>
          <a:prstGeom prst="hexagon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MS-A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24F9CC80-8361-4640-885D-DD4D2F300DEF}"/>
              </a:ext>
            </a:extLst>
          </p:cNvPr>
          <p:cNvSpPr/>
          <p:nvPr/>
        </p:nvSpPr>
        <p:spPr>
          <a:xfrm>
            <a:off x="5957598" y="2799441"/>
            <a:ext cx="836036" cy="722840"/>
          </a:xfrm>
          <a:prstGeom prst="hexagon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MS-B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869A2657-B9B6-4FAC-9265-5253A52772AA}"/>
              </a:ext>
            </a:extLst>
          </p:cNvPr>
          <p:cNvSpPr/>
          <p:nvPr/>
        </p:nvSpPr>
        <p:spPr>
          <a:xfrm>
            <a:off x="6788228" y="3974697"/>
            <a:ext cx="836036" cy="722840"/>
          </a:xfrm>
          <a:prstGeom prst="hexagon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MS-C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3B74E-308A-4DD1-9D4B-F66C117F79AC}"/>
              </a:ext>
            </a:extLst>
          </p:cNvPr>
          <p:cNvSpPr/>
          <p:nvPr/>
        </p:nvSpPr>
        <p:spPr>
          <a:xfrm>
            <a:off x="8734567" y="2127112"/>
            <a:ext cx="1214651" cy="212905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Routing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20E85CD6-0D60-4B41-A89E-6FDF428345DF}"/>
              </a:ext>
            </a:extLst>
          </p:cNvPr>
          <p:cNvSpPr/>
          <p:nvPr/>
        </p:nvSpPr>
        <p:spPr>
          <a:xfrm>
            <a:off x="7343380" y="2800589"/>
            <a:ext cx="836036" cy="722840"/>
          </a:xfrm>
          <a:prstGeom prst="hexagon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MS-D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9E2C3-1EA4-4C36-9E38-EFC6D1C59A1D}"/>
              </a:ext>
            </a:extLst>
          </p:cNvPr>
          <p:cNvSpPr/>
          <p:nvPr/>
        </p:nvSpPr>
        <p:spPr>
          <a:xfrm>
            <a:off x="4220542" y="2034512"/>
            <a:ext cx="1700336" cy="25999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C545F-AA24-451F-807C-83EC9C2F3101}"/>
              </a:ext>
            </a:extLst>
          </p:cNvPr>
          <p:cNvSpPr txBox="1"/>
          <p:nvPr/>
        </p:nvSpPr>
        <p:spPr>
          <a:xfrm>
            <a:off x="4314993" y="3014449"/>
            <a:ext cx="96506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Dashboard</a:t>
            </a:r>
            <a:endParaRPr lang="en-I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E26E15-962C-4C57-94F9-EB29096A64B6}"/>
              </a:ext>
            </a:extLst>
          </p:cNvPr>
          <p:cNvSpPr txBox="1"/>
          <p:nvPr/>
        </p:nvSpPr>
        <p:spPr>
          <a:xfrm>
            <a:off x="4314992" y="3929428"/>
            <a:ext cx="96506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Alerting</a:t>
            </a:r>
            <a:endParaRPr lang="en-I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3DFB4-35CA-4C6E-817D-9F2B350401F7}"/>
              </a:ext>
            </a:extLst>
          </p:cNvPr>
          <p:cNvSpPr txBox="1"/>
          <p:nvPr/>
        </p:nvSpPr>
        <p:spPr>
          <a:xfrm>
            <a:off x="4289565" y="2247481"/>
            <a:ext cx="9904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200" b="1" i="0" u="none" strike="noStrike" baseline="0" dirty="0">
                <a:latin typeface="Calibri-Bold"/>
              </a:rPr>
              <a:t>Monitoring</a:t>
            </a:r>
            <a:endParaRPr lang="en-IN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96F1F6-A598-49BC-A44D-0244FC597A8F}"/>
              </a:ext>
            </a:extLst>
          </p:cNvPr>
          <p:cNvCxnSpPr>
            <a:stCxn id="8" idx="1"/>
            <a:endCxn id="5" idx="0"/>
          </p:cNvCxnSpPr>
          <p:nvPr/>
        </p:nvCxnSpPr>
        <p:spPr>
          <a:xfrm flipH="1" flipV="1">
            <a:off x="7841545" y="1985605"/>
            <a:ext cx="893022" cy="12060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3AE311-181D-4C84-B1B6-AA3EF2D608BC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flipH="1" flipV="1">
            <a:off x="8179416" y="3162009"/>
            <a:ext cx="555151" cy="296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FB8FCF-F0F5-410C-A8F2-475A7A4C7153}"/>
              </a:ext>
            </a:extLst>
          </p:cNvPr>
          <p:cNvCxnSpPr>
            <a:cxnSpLocks/>
          </p:cNvCxnSpPr>
          <p:nvPr/>
        </p:nvCxnSpPr>
        <p:spPr>
          <a:xfrm flipH="1" flipV="1">
            <a:off x="6773269" y="3138687"/>
            <a:ext cx="555151" cy="296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B5C569-FCEE-43D4-87FA-9528EC581522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flipH="1">
            <a:off x="7624264" y="3191638"/>
            <a:ext cx="1110303" cy="11444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F29244-63C1-4740-B66A-5957F705270F}"/>
              </a:ext>
            </a:extLst>
          </p:cNvPr>
          <p:cNvCxnSpPr>
            <a:cxnSpLocks/>
            <a:stCxn id="7" idx="4"/>
          </p:cNvCxnSpPr>
          <p:nvPr/>
        </p:nvCxnSpPr>
        <p:spPr>
          <a:xfrm flipH="1" flipV="1">
            <a:off x="6579066" y="3522035"/>
            <a:ext cx="389872" cy="452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DA62FF-A8B5-4719-9A17-CDABC7C5BEAD}"/>
              </a:ext>
            </a:extLst>
          </p:cNvPr>
          <p:cNvSpPr txBox="1"/>
          <p:nvPr/>
        </p:nvSpPr>
        <p:spPr>
          <a:xfrm>
            <a:off x="4316078" y="5087196"/>
            <a:ext cx="24438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b="1" dirty="0"/>
              <a:t>Service management interface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C4BC8B-888A-4713-B75A-A498ADF8C392}"/>
              </a:ext>
            </a:extLst>
          </p:cNvPr>
          <p:cNvSpPr txBox="1"/>
          <p:nvPr/>
        </p:nvSpPr>
        <p:spPr>
          <a:xfrm>
            <a:off x="6781826" y="5084076"/>
            <a:ext cx="258736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b="1" dirty="0"/>
              <a:t>Runtime Service management</a:t>
            </a:r>
          </a:p>
        </p:txBody>
      </p:sp>
      <p:pic>
        <p:nvPicPr>
          <p:cNvPr id="512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79430F-903F-402E-B837-B702723C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22" y="2361201"/>
            <a:ext cx="1308925" cy="1308925"/>
          </a:xfrm>
          <a:prstGeom prst="rect">
            <a:avLst/>
          </a:prstGeom>
          <a:noFill/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E25F92-920A-4D82-B725-3C8A4DD3DE9E}"/>
              </a:ext>
            </a:extLst>
          </p:cNvPr>
          <p:cNvCxnSpPr>
            <a:stCxn id="5122" idx="2"/>
            <a:endCxn id="28" idx="1"/>
          </p:cNvCxnSpPr>
          <p:nvPr/>
        </p:nvCxnSpPr>
        <p:spPr>
          <a:xfrm>
            <a:off x="1350285" y="3670126"/>
            <a:ext cx="2965793" cy="155557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6289C9-A891-40F4-8F39-8BBE04C8F111}"/>
              </a:ext>
            </a:extLst>
          </p:cNvPr>
          <p:cNvCxnSpPr>
            <a:cxnSpLocks/>
          </p:cNvCxnSpPr>
          <p:nvPr/>
        </p:nvCxnSpPr>
        <p:spPr>
          <a:xfrm>
            <a:off x="1621233" y="3014449"/>
            <a:ext cx="2599309" cy="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89DD4F-882E-4637-89D5-19C412A44229}"/>
              </a:ext>
            </a:extLst>
          </p:cNvPr>
          <p:cNvSpPr txBox="1"/>
          <p:nvPr/>
        </p:nvSpPr>
        <p:spPr>
          <a:xfrm>
            <a:off x="1699288" y="2712515"/>
            <a:ext cx="29392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200" b="1" i="0" u="none" strike="noStrike" baseline="0" dirty="0">
                <a:latin typeface="Calibri-Bold"/>
              </a:rPr>
              <a:t>Observe and troubleshoot services</a:t>
            </a:r>
            <a:endParaRPr lang="en-IN" sz="1200" b="1" dirty="0">
              <a:latin typeface="Calibri-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56B2C5-5D8D-49B4-BD6F-1C0E8AE84886}"/>
              </a:ext>
            </a:extLst>
          </p:cNvPr>
          <p:cNvSpPr txBox="1"/>
          <p:nvPr/>
        </p:nvSpPr>
        <p:spPr>
          <a:xfrm rot="1569340">
            <a:off x="1852393" y="4193268"/>
            <a:ext cx="21868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200" b="1" i="0" u="none" strike="noStrike" baseline="0" dirty="0"/>
              <a:t>Configure and </a:t>
            </a:r>
            <a:r>
              <a:rPr lang="en-IN" sz="1200" b="1" i="0" u="none" strike="noStrike" baseline="0" dirty="0">
                <a:latin typeface="Calibri-Bold"/>
              </a:rPr>
              <a:t>manage</a:t>
            </a:r>
            <a:r>
              <a:rPr lang="en-IN" sz="1200" b="1" i="0" u="none" strike="noStrike" baseline="0" dirty="0"/>
              <a:t> services</a:t>
            </a:r>
            <a:endParaRPr lang="en-IN" sz="1200" b="1" dirty="0"/>
          </a:p>
        </p:txBody>
      </p:sp>
      <p:pic>
        <p:nvPicPr>
          <p:cNvPr id="6146" name="Picture 2" descr="Chart, sunburst chart&#10;&#10;Description automatically generated">
            <a:extLst>
              <a:ext uri="{FF2B5EF4-FFF2-40B4-BE49-F238E27FC236}">
                <a16:creationId xmlns:a16="http://schemas.microsoft.com/office/drawing/2014/main" id="{8615D967-B45B-4F27-92C6-A3AA54E5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58" y="4756925"/>
            <a:ext cx="1494318" cy="847449"/>
          </a:xfrm>
          <a:prstGeom prst="rect">
            <a:avLst/>
          </a:prstGeom>
          <a:noFill/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C73044-A1D2-404A-B1C6-04347245774B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497126" y="5225696"/>
            <a:ext cx="1818952" cy="4360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D6A477-CA29-40B2-8089-ADCD0EA0AFE3}"/>
              </a:ext>
            </a:extLst>
          </p:cNvPr>
          <p:cNvSpPr txBox="1"/>
          <p:nvPr/>
        </p:nvSpPr>
        <p:spPr>
          <a:xfrm>
            <a:off x="2532731" y="5293062"/>
            <a:ext cx="14943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200" b="1" i="0" u="none" strike="noStrike" baseline="0" dirty="0">
                <a:latin typeface="Calibri-Bold"/>
              </a:rPr>
              <a:t>Update services</a:t>
            </a:r>
            <a:endParaRPr lang="en-IN" sz="1200" b="1" dirty="0">
              <a:latin typeface="Calibri-Bold"/>
            </a:endParaRPr>
          </a:p>
        </p:txBody>
      </p:sp>
    </p:spTree>
    <p:extLst>
      <p:ext uri="{BB962C8B-B14F-4D97-AF65-F5344CB8AC3E}">
        <p14:creationId xmlns:p14="http://schemas.microsoft.com/office/powerpoint/2010/main" val="1974322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1EF414DE-C361-4A4F-8A5C-DB556947C19B}"/>
              </a:ext>
            </a:extLst>
          </p:cNvPr>
          <p:cNvGrpSpPr/>
          <p:nvPr/>
        </p:nvGrpSpPr>
        <p:grpSpPr>
          <a:xfrm>
            <a:off x="532375" y="1111456"/>
            <a:ext cx="9376887" cy="4467662"/>
            <a:chOff x="532375" y="1111456"/>
            <a:chExt cx="9376887" cy="44676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C23C5D-65C4-469F-A943-47A06F0F6A3C}"/>
                </a:ext>
              </a:extLst>
            </p:cNvPr>
            <p:cNvSpPr/>
            <p:nvPr/>
          </p:nvSpPr>
          <p:spPr>
            <a:xfrm>
              <a:off x="4627578" y="1944487"/>
              <a:ext cx="5281684" cy="363463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53AE311-181D-4C84-B1B6-AA3EF2D608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9416" y="3099038"/>
              <a:ext cx="429268" cy="6297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C4BC8B-888A-4713-B75A-A498ADF8C392}"/>
                </a:ext>
              </a:extLst>
            </p:cNvPr>
            <p:cNvSpPr txBox="1"/>
            <p:nvPr/>
          </p:nvSpPr>
          <p:spPr>
            <a:xfrm>
              <a:off x="5768967" y="4967959"/>
              <a:ext cx="2587362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Service Runtime  management</a:t>
              </a:r>
            </a:p>
          </p:txBody>
        </p:sp>
        <p:pic>
          <p:nvPicPr>
            <p:cNvPr id="5122" name="Picture 2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6A79430F-903F-402E-B837-B702723C98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22" y="2361201"/>
              <a:ext cx="1308925" cy="1308925"/>
            </a:xfrm>
            <a:prstGeom prst="rect">
              <a:avLst/>
            </a:prstGeom>
            <a:noFill/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EE25F92-920A-4D82-B725-3C8A4DD3DE9E}"/>
                </a:ext>
              </a:extLst>
            </p:cNvPr>
            <p:cNvCxnSpPr>
              <a:cxnSpLocks/>
              <a:stCxn id="5122" idx="2"/>
            </p:cNvCxnSpPr>
            <p:nvPr/>
          </p:nvCxnSpPr>
          <p:spPr>
            <a:xfrm flipH="1">
              <a:off x="1319732" y="3670126"/>
              <a:ext cx="30553" cy="1231902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46" name="Picture 2" descr="Chart, sunburst chart&#10;&#10;Description automatically generated">
              <a:extLst>
                <a:ext uri="{FF2B5EF4-FFF2-40B4-BE49-F238E27FC236}">
                  <a16:creationId xmlns:a16="http://schemas.microsoft.com/office/drawing/2014/main" id="{8615D967-B45B-4F27-92C6-A3AA54E5D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691" y="4701223"/>
              <a:ext cx="1034885" cy="847449"/>
            </a:xfrm>
            <a:prstGeom prst="rect">
              <a:avLst/>
            </a:prstGeom>
            <a:noFill/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5C73044-A1D2-404A-B1C6-04347245774B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3494019" y="5190880"/>
              <a:ext cx="1306349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6A477-CA29-40B2-8089-ADCD0EA0AFE3}"/>
                </a:ext>
              </a:extLst>
            </p:cNvPr>
            <p:cNvSpPr txBox="1"/>
            <p:nvPr/>
          </p:nvSpPr>
          <p:spPr>
            <a:xfrm>
              <a:off x="3201909" y="5197988"/>
              <a:ext cx="182014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IN" sz="1200" b="1" i="0" u="none" strike="noStrike" baseline="0" dirty="0">
                  <a:latin typeface="Calibri-Bold"/>
                </a:rPr>
                <a:t>Deployment Pipeline </a:t>
              </a:r>
              <a:endParaRPr lang="en-IN" sz="1200" b="1" dirty="0">
                <a:latin typeface="Calibri-Bold"/>
              </a:endParaRPr>
            </a:p>
          </p:txBody>
        </p:sp>
        <p:sp>
          <p:nvSpPr>
            <p:cNvPr id="24" name="Wave 23">
              <a:extLst>
                <a:ext uri="{FF2B5EF4-FFF2-40B4-BE49-F238E27FC236}">
                  <a16:creationId xmlns:a16="http://schemas.microsoft.com/office/drawing/2014/main" id="{2F2E0146-B4A0-4932-B70A-25F2BCD7729B}"/>
                </a:ext>
              </a:extLst>
            </p:cNvPr>
            <p:cNvSpPr/>
            <p:nvPr/>
          </p:nvSpPr>
          <p:spPr>
            <a:xfrm rot="181415">
              <a:off x="532375" y="3946719"/>
              <a:ext cx="768932" cy="718924"/>
            </a:xfrm>
            <a:prstGeom prst="wave">
              <a:avLst>
                <a:gd name="adj1" fmla="val 12500"/>
                <a:gd name="adj2" fmla="val 7055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Source doe</a:t>
              </a:r>
            </a:p>
          </p:txBody>
        </p:sp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3D10EDA5-4F80-4167-8F7C-BE35DC4876D3}"/>
                </a:ext>
              </a:extLst>
            </p:cNvPr>
            <p:cNvSpPr/>
            <p:nvPr/>
          </p:nvSpPr>
          <p:spPr>
            <a:xfrm>
              <a:off x="1066714" y="4838709"/>
              <a:ext cx="505181" cy="680636"/>
            </a:xfrm>
            <a:prstGeom prst="flowChartMagneticDisk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F52E17-B040-4A1C-92A4-62A74AA07259}"/>
                </a:ext>
              </a:extLst>
            </p:cNvPr>
            <p:cNvSpPr txBox="1"/>
            <p:nvPr/>
          </p:nvSpPr>
          <p:spPr>
            <a:xfrm>
              <a:off x="4800368" y="5052380"/>
              <a:ext cx="1034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Production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8EC3995-9958-4A8C-BF22-2A9FE09A3FF4}"/>
                </a:ext>
              </a:extLst>
            </p:cNvPr>
            <p:cNvCxnSpPr>
              <a:cxnSpLocks/>
            </p:cNvCxnSpPr>
            <p:nvPr/>
          </p:nvCxnSpPr>
          <p:spPr>
            <a:xfrm>
              <a:off x="1630881" y="5197988"/>
              <a:ext cx="58281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CA235A6-8510-439C-872F-FB4E5E603166}"/>
                </a:ext>
              </a:extLst>
            </p:cNvPr>
            <p:cNvGrpSpPr/>
            <p:nvPr/>
          </p:nvGrpSpPr>
          <p:grpSpPr>
            <a:xfrm>
              <a:off x="5662375" y="2369481"/>
              <a:ext cx="1606045" cy="2129051"/>
              <a:chOff x="5034661" y="2000753"/>
              <a:chExt cx="1606045" cy="212905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7BE62DA-115D-404E-A07A-EF956C292CC7}"/>
                  </a:ext>
                </a:extLst>
              </p:cNvPr>
              <p:cNvSpPr/>
              <p:nvPr/>
            </p:nvSpPr>
            <p:spPr>
              <a:xfrm>
                <a:off x="5034661" y="2000753"/>
                <a:ext cx="1606045" cy="212905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B657433A-D3FF-4F76-A785-1B109EAFF5C5}"/>
                  </a:ext>
                </a:extLst>
              </p:cNvPr>
              <p:cNvSpPr/>
              <p:nvPr/>
            </p:nvSpPr>
            <p:spPr>
              <a:xfrm>
                <a:off x="5141342" y="2361201"/>
                <a:ext cx="707150" cy="667118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74478301-2C56-4097-BBD8-0CCFA6222A03}"/>
                  </a:ext>
                </a:extLst>
              </p:cNvPr>
              <p:cNvSpPr/>
              <p:nvPr/>
            </p:nvSpPr>
            <p:spPr>
              <a:xfrm>
                <a:off x="5910290" y="2361201"/>
                <a:ext cx="707150" cy="667118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BD1CF58-44CF-4B41-B39D-6C36D2EDF1ED}"/>
                </a:ext>
              </a:extLst>
            </p:cNvPr>
            <p:cNvGrpSpPr/>
            <p:nvPr/>
          </p:nvGrpSpPr>
          <p:grpSpPr>
            <a:xfrm>
              <a:off x="7566924" y="2353467"/>
              <a:ext cx="1606045" cy="2129051"/>
              <a:chOff x="5034661" y="2000753"/>
              <a:chExt cx="1606045" cy="212905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2122284-6C82-482B-B5AC-792CF8CCA10E}"/>
                  </a:ext>
                </a:extLst>
              </p:cNvPr>
              <p:cNvSpPr/>
              <p:nvPr/>
            </p:nvSpPr>
            <p:spPr>
              <a:xfrm>
                <a:off x="5034661" y="2000753"/>
                <a:ext cx="1606045" cy="212905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B898E7BB-0B6D-4C60-9C06-EBB7F379D2FD}"/>
                  </a:ext>
                </a:extLst>
              </p:cNvPr>
              <p:cNvSpPr/>
              <p:nvPr/>
            </p:nvSpPr>
            <p:spPr>
              <a:xfrm>
                <a:off x="5141342" y="2361201"/>
                <a:ext cx="707150" cy="667118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C92F6F4F-10DC-4A52-A9D5-92DCA1F7E8F2}"/>
                  </a:ext>
                </a:extLst>
              </p:cNvPr>
              <p:cNvSpPr/>
              <p:nvPr/>
            </p:nvSpPr>
            <p:spPr>
              <a:xfrm>
                <a:off x="5910290" y="2361201"/>
                <a:ext cx="707150" cy="667118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FB8FCF-F0F5-410C-A8F2-475A7A4C7153}"/>
                </a:ext>
              </a:extLst>
            </p:cNvPr>
            <p:cNvCxnSpPr>
              <a:cxnSpLocks/>
              <a:endCxn id="5" idx="5"/>
            </p:cNvCxnSpPr>
            <p:nvPr/>
          </p:nvCxnSpPr>
          <p:spPr>
            <a:xfrm flipH="1">
              <a:off x="6309427" y="1373076"/>
              <a:ext cx="1339037" cy="135685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5DD49A0-FD4A-465D-A28D-1766292D260A}"/>
                </a:ext>
              </a:extLst>
            </p:cNvPr>
            <p:cNvCxnSpPr>
              <a:cxnSpLocks/>
              <a:endCxn id="50" idx="5"/>
            </p:cNvCxnSpPr>
            <p:nvPr/>
          </p:nvCxnSpPr>
          <p:spPr>
            <a:xfrm flipH="1">
              <a:off x="7078375" y="1484669"/>
              <a:ext cx="531390" cy="124526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3D00F41-DABC-4F0F-91EC-6ADBC038613B}"/>
                </a:ext>
              </a:extLst>
            </p:cNvPr>
            <p:cNvCxnSpPr>
              <a:cxnSpLocks/>
            </p:cNvCxnSpPr>
            <p:nvPr/>
          </p:nvCxnSpPr>
          <p:spPr>
            <a:xfrm>
              <a:off x="7573050" y="1500683"/>
              <a:ext cx="373918" cy="12132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0B4248E-A1C0-40AC-8D78-F5BFE46FD8F1}"/>
                </a:ext>
              </a:extLst>
            </p:cNvPr>
            <p:cNvCxnSpPr>
              <a:cxnSpLocks/>
              <a:endCxn id="55" idx="4"/>
            </p:cNvCxnSpPr>
            <p:nvPr/>
          </p:nvCxnSpPr>
          <p:spPr>
            <a:xfrm>
              <a:off x="7609765" y="1400248"/>
              <a:ext cx="999568" cy="13136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9A747B9-0BE3-4DA3-91CE-0BCD8AE7B9DB}"/>
                </a:ext>
              </a:extLst>
            </p:cNvPr>
            <p:cNvSpPr txBox="1"/>
            <p:nvPr/>
          </p:nvSpPr>
          <p:spPr>
            <a:xfrm>
              <a:off x="7063748" y="1111456"/>
              <a:ext cx="1253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1" i="0" u="none" strike="noStrike" baseline="0" dirty="0"/>
                <a:t>Service instance</a:t>
              </a:r>
              <a:endParaRPr lang="en-IN" sz="12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413340B-5CFE-4641-B580-1ADECC77FDB1}"/>
                </a:ext>
              </a:extLst>
            </p:cNvPr>
            <p:cNvSpPr txBox="1"/>
            <p:nvPr/>
          </p:nvSpPr>
          <p:spPr>
            <a:xfrm>
              <a:off x="5685264" y="4231124"/>
              <a:ext cx="1606045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Machine-1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3893135-68C8-4E1B-8052-931A82D874AB}"/>
                </a:ext>
              </a:extLst>
            </p:cNvPr>
            <p:cNvSpPr txBox="1"/>
            <p:nvPr/>
          </p:nvSpPr>
          <p:spPr>
            <a:xfrm>
              <a:off x="7557306" y="4221533"/>
              <a:ext cx="1606045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Machine-2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61F674F-9F9B-4875-A0C0-D226C392B3A0}"/>
                </a:ext>
              </a:extLst>
            </p:cNvPr>
            <p:cNvSpPr txBox="1"/>
            <p:nvPr/>
          </p:nvSpPr>
          <p:spPr>
            <a:xfrm>
              <a:off x="5662374" y="3926939"/>
              <a:ext cx="1606045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Runtimes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091E9C9-8913-4036-9F8A-764BD973FED7}"/>
                </a:ext>
              </a:extLst>
            </p:cNvPr>
            <p:cNvSpPr txBox="1"/>
            <p:nvPr/>
          </p:nvSpPr>
          <p:spPr>
            <a:xfrm>
              <a:off x="7543658" y="3916460"/>
              <a:ext cx="1606045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Runtimes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42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78340" y="28331"/>
            <a:ext cx="11510429" cy="424339"/>
            <a:chOff x="283754" y="192882"/>
            <a:chExt cx="8632822" cy="318254"/>
          </a:xfrm>
          <a:solidFill>
            <a:schemeClr val="tx1"/>
          </a:solidFill>
        </p:grpSpPr>
        <p:sp>
          <p:nvSpPr>
            <p:cNvPr id="89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en-US" sz="24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91" name="Group 90"/>
            <p:cNvGrpSpPr/>
            <p:nvPr userDrawn="1"/>
          </p:nvGrpSpPr>
          <p:grpSpPr>
            <a:xfrm>
              <a:off x="283754" y="246870"/>
              <a:ext cx="1785966" cy="90524"/>
              <a:chOff x="283754" y="246870"/>
              <a:chExt cx="1785966" cy="90524"/>
            </a:xfrm>
            <a:grpFill/>
          </p:grpSpPr>
          <p:grpSp>
            <p:nvGrpSpPr>
              <p:cNvPr id="94" name="Group 93"/>
              <p:cNvGrpSpPr/>
              <p:nvPr userDrawn="1"/>
            </p:nvGrpSpPr>
            <p:grpSpPr>
              <a:xfrm>
                <a:off x="673165" y="246871"/>
                <a:ext cx="1396555" cy="90467"/>
                <a:chOff x="656520" y="250031"/>
                <a:chExt cx="1299805" cy="84203"/>
              </a:xfrm>
              <a:grpFill/>
            </p:grpSpPr>
            <p:sp>
              <p:nvSpPr>
                <p:cNvPr id="96" name="Freeform 95"/>
                <p:cNvSpPr>
                  <a:spLocks noEditPoints="1"/>
                </p:cNvSpPr>
                <p:nvPr/>
              </p:nvSpPr>
              <p:spPr bwMode="auto">
                <a:xfrm>
                  <a:off x="1466912" y="250031"/>
                  <a:ext cx="489413" cy="84203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4"/>
                  <a:endPara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97" name="Freeform 96"/>
                <p:cNvSpPr>
                  <a:spLocks noEditPoints="1"/>
                </p:cNvSpPr>
                <p:nvPr/>
              </p:nvSpPr>
              <p:spPr bwMode="auto">
                <a:xfrm>
                  <a:off x="656520" y="250031"/>
                  <a:ext cx="780730" cy="84203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4"/>
                  <a:endPara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95" name="Freeform 94"/>
              <p:cNvSpPr>
                <a:spLocks noEditPoints="1"/>
              </p:cNvSpPr>
              <p:nvPr userDrawn="1"/>
            </p:nvSpPr>
            <p:spPr bwMode="auto">
              <a:xfrm>
                <a:off x="283754" y="246870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914354"/>
                <a:endParaRPr lang="en-US" sz="2400" dirty="0">
                  <a:solidFill>
                    <a:prstClr val="white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109" name="Title 1"/>
          <p:cNvSpPr txBox="1">
            <a:spLocks/>
          </p:cNvSpPr>
          <p:nvPr/>
        </p:nvSpPr>
        <p:spPr>
          <a:xfrm>
            <a:off x="0" y="-29728"/>
            <a:ext cx="12192000" cy="516189"/>
          </a:xfrm>
          <a:prstGeom prst="rect">
            <a:avLst/>
          </a:prstGeom>
          <a:solidFill>
            <a:srgbClr val="0063BE"/>
          </a:solidFill>
        </p:spPr>
        <p:txBody>
          <a:bodyPr vert="horz" wrap="square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sz="2933" dirty="0"/>
              <a:t>Proof of Concept – Azure Disconnected- on going  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1662" y="5138764"/>
            <a:ext cx="5693030" cy="11251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74" name="Rectangle 73"/>
          <p:cNvSpPr/>
          <p:nvPr/>
        </p:nvSpPr>
        <p:spPr>
          <a:xfrm>
            <a:off x="217239" y="3282955"/>
            <a:ext cx="5547456" cy="1202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2392564" y="3662611"/>
            <a:ext cx="1484311" cy="677011"/>
            <a:chOff x="2797791" y="5431809"/>
            <a:chExt cx="1555846" cy="5732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1" name="Rounded Rectangle 80"/>
            <p:cNvSpPr/>
            <p:nvPr/>
          </p:nvSpPr>
          <p:spPr>
            <a:xfrm>
              <a:off x="2797791" y="5431809"/>
              <a:ext cx="1555846" cy="57320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Hexagon 85"/>
            <p:cNvSpPr/>
            <p:nvPr/>
          </p:nvSpPr>
          <p:spPr>
            <a:xfrm>
              <a:off x="2797791" y="5479576"/>
              <a:ext cx="545910" cy="47767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474839" y="5532459"/>
              <a:ext cx="866634" cy="31270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CBS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63064" y="3669447"/>
            <a:ext cx="1484312" cy="677010"/>
            <a:chOff x="3029807" y="5431809"/>
            <a:chExt cx="1555846" cy="5732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9" name="Rounded Rectangle 98"/>
            <p:cNvSpPr/>
            <p:nvPr/>
          </p:nvSpPr>
          <p:spPr>
            <a:xfrm>
              <a:off x="3029807" y="5431809"/>
              <a:ext cx="1555846" cy="57320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Hexagon 99"/>
            <p:cNvSpPr/>
            <p:nvPr/>
          </p:nvSpPr>
          <p:spPr>
            <a:xfrm>
              <a:off x="3058801" y="5454551"/>
              <a:ext cx="545910" cy="47767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692134" y="5540487"/>
              <a:ext cx="866634" cy="31270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OCIS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43785" y="3702433"/>
            <a:ext cx="1484312" cy="677010"/>
            <a:chOff x="2797791" y="5431809"/>
            <a:chExt cx="1555846" cy="5732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" name="Rounded Rectangle 102"/>
            <p:cNvSpPr/>
            <p:nvPr/>
          </p:nvSpPr>
          <p:spPr>
            <a:xfrm>
              <a:off x="2797791" y="5431809"/>
              <a:ext cx="1555846" cy="57320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Hexagon 103"/>
            <p:cNvSpPr/>
            <p:nvPr/>
          </p:nvSpPr>
          <p:spPr>
            <a:xfrm>
              <a:off x="2797791" y="5479576"/>
              <a:ext cx="545910" cy="47767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87003" y="5534166"/>
              <a:ext cx="866634" cy="31270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CARD</a:t>
              </a:r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957817" y="2350860"/>
            <a:ext cx="2304256" cy="6209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33" b="1" dirty="0">
                <a:solidFill>
                  <a:schemeClr val="tx1"/>
                </a:solidFill>
              </a:rPr>
              <a:t>AZURE API Gateway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81" y="5164595"/>
            <a:ext cx="689068" cy="824332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09" y="5164595"/>
            <a:ext cx="700625" cy="838157"/>
          </a:xfrm>
          <a:prstGeom prst="rect">
            <a:avLst/>
          </a:prstGeom>
        </p:spPr>
      </p:pic>
      <p:cxnSp>
        <p:nvCxnSpPr>
          <p:cNvPr id="110" name="Straight Arrow Connector 109"/>
          <p:cNvCxnSpPr>
            <a:stCxn id="99" idx="2"/>
            <a:endCxn id="99" idx="2"/>
          </p:cNvCxnSpPr>
          <p:nvPr/>
        </p:nvCxnSpPr>
        <p:spPr>
          <a:xfrm>
            <a:off x="1405220" y="434646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cxnSpLocks/>
          </p:cNvCxnSpPr>
          <p:nvPr/>
        </p:nvCxnSpPr>
        <p:spPr>
          <a:xfrm>
            <a:off x="1445337" y="4485943"/>
            <a:ext cx="0" cy="639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</p:cNvCxnSpPr>
          <p:nvPr/>
        </p:nvCxnSpPr>
        <p:spPr>
          <a:xfrm>
            <a:off x="4561769" y="4485943"/>
            <a:ext cx="0" cy="678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</p:cNvCxnSpPr>
          <p:nvPr/>
        </p:nvCxnSpPr>
        <p:spPr>
          <a:xfrm>
            <a:off x="2848802" y="4485943"/>
            <a:ext cx="0" cy="632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</p:cNvCxnSpPr>
          <p:nvPr/>
        </p:nvCxnSpPr>
        <p:spPr>
          <a:xfrm>
            <a:off x="2303063" y="2971844"/>
            <a:ext cx="0" cy="311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4296890" y="2029649"/>
            <a:ext cx="2790967" cy="11627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cxnSp>
        <p:nvCxnSpPr>
          <p:cNvPr id="116" name="Straight Arrow Connector 115"/>
          <p:cNvCxnSpPr>
            <a:stCxn id="106" idx="3"/>
          </p:cNvCxnSpPr>
          <p:nvPr/>
        </p:nvCxnSpPr>
        <p:spPr>
          <a:xfrm>
            <a:off x="3262073" y="2661352"/>
            <a:ext cx="96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33" descr="Male profile">
            <a:extLst>
              <a:ext uri="{FF2B5EF4-FFF2-40B4-BE49-F238E27FC236}">
                <a16:creationId xmlns:a16="http://schemas.microsoft.com/office/drawing/2014/main" id="{263243FE-077C-4251-B85D-AE6F458447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3111" y="981366"/>
            <a:ext cx="800703" cy="910815"/>
          </a:xfrm>
          <a:prstGeom prst="rect">
            <a:avLst/>
          </a:prstGeom>
        </p:spPr>
      </p:pic>
      <p:cxnSp>
        <p:nvCxnSpPr>
          <p:cNvPr id="121" name="Straight Arrow Connector 120"/>
          <p:cNvCxnSpPr/>
          <p:nvPr/>
        </p:nvCxnSpPr>
        <p:spPr>
          <a:xfrm>
            <a:off x="1992632" y="1725153"/>
            <a:ext cx="0" cy="633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036144" y="2100321"/>
            <a:ext cx="205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Orchestrated Business  Service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382925" y="2761033"/>
            <a:ext cx="215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Composer Service</a:t>
            </a:r>
          </a:p>
        </p:txBody>
      </p:sp>
      <p:sp>
        <p:nvSpPr>
          <p:cNvPr id="124" name="Oval 123"/>
          <p:cNvSpPr/>
          <p:nvPr/>
        </p:nvSpPr>
        <p:spPr>
          <a:xfrm>
            <a:off x="1992631" y="1933693"/>
            <a:ext cx="300540" cy="281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</a:t>
            </a:r>
          </a:p>
        </p:txBody>
      </p:sp>
      <p:sp>
        <p:nvSpPr>
          <p:cNvPr id="125" name="Oval 124"/>
          <p:cNvSpPr/>
          <p:nvPr/>
        </p:nvSpPr>
        <p:spPr>
          <a:xfrm>
            <a:off x="6714370" y="2124579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sp>
        <p:nvSpPr>
          <p:cNvPr id="126" name="Oval 125"/>
          <p:cNvSpPr/>
          <p:nvPr/>
        </p:nvSpPr>
        <p:spPr>
          <a:xfrm>
            <a:off x="2848802" y="2401584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2</a:t>
            </a:r>
          </a:p>
        </p:txBody>
      </p:sp>
      <p:sp>
        <p:nvSpPr>
          <p:cNvPr id="136" name="Oval 135"/>
          <p:cNvSpPr/>
          <p:nvPr/>
        </p:nvSpPr>
        <p:spPr>
          <a:xfrm>
            <a:off x="5215847" y="3338637"/>
            <a:ext cx="338375" cy="307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4</a:t>
            </a: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367" y="5298497"/>
            <a:ext cx="493228" cy="345260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36231" y="5896711"/>
            <a:ext cx="258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AZURE Cosmo DB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85805" y="3210512"/>
            <a:ext cx="38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AZURE Function</a:t>
            </a: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506" y="3392181"/>
            <a:ext cx="347047" cy="326848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2924" y="2124579"/>
            <a:ext cx="578883" cy="49696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1111" y="1185439"/>
            <a:ext cx="762000" cy="495300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7826188" y="1430851"/>
            <a:ext cx="4355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AIM is to develop 3 micro service each dealing with OICS, CBS and Card system  as Rest Service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Orchestrated service : using Logic app and expose with API Gateway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1600" dirty="0"/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Azure API gateway.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1600" dirty="0"/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DB combination of Cosmo DB and SQL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1600" dirty="0"/>
          </a:p>
          <a:p>
            <a:r>
              <a:rPr lang="en-GB" sz="1600" dirty="0"/>
              <a:t>Future Scope-</a:t>
            </a:r>
          </a:p>
          <a:p>
            <a:endParaRPr lang="en-GB" sz="1600" dirty="0"/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 Deployment to Azure k8s engine.(Blue green deployment )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Logging and monitoring of Micro service.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Orchestration MS using Open source technology (Spring integration)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GB" sz="1600" dirty="0"/>
              <a:t>Event driven MS to update </a:t>
            </a:r>
            <a:r>
              <a:rPr lang="en-GB" sz="1600" dirty="0" err="1"/>
              <a:t>informationzzxz</a:t>
            </a:r>
            <a:endParaRPr lang="en-GB" sz="1600" dirty="0"/>
          </a:p>
        </p:txBody>
      </p:sp>
      <p:sp>
        <p:nvSpPr>
          <p:cNvPr id="189" name="Oval 188"/>
          <p:cNvSpPr/>
          <p:nvPr/>
        </p:nvSpPr>
        <p:spPr>
          <a:xfrm>
            <a:off x="7666202" y="1463748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1</a:t>
            </a:r>
          </a:p>
        </p:txBody>
      </p:sp>
      <p:sp>
        <p:nvSpPr>
          <p:cNvPr id="190" name="Oval 189"/>
          <p:cNvSpPr/>
          <p:nvPr/>
        </p:nvSpPr>
        <p:spPr>
          <a:xfrm>
            <a:off x="7626962" y="2208436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2</a:t>
            </a:r>
          </a:p>
        </p:txBody>
      </p:sp>
      <p:sp>
        <p:nvSpPr>
          <p:cNvPr id="191" name="Oval 190"/>
          <p:cNvSpPr/>
          <p:nvPr/>
        </p:nvSpPr>
        <p:spPr>
          <a:xfrm>
            <a:off x="7658165" y="2916739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3</a:t>
            </a:r>
          </a:p>
        </p:txBody>
      </p:sp>
      <p:sp>
        <p:nvSpPr>
          <p:cNvPr id="192" name="Oval 191"/>
          <p:cNvSpPr/>
          <p:nvPr/>
        </p:nvSpPr>
        <p:spPr>
          <a:xfrm>
            <a:off x="7684855" y="3415696"/>
            <a:ext cx="319567" cy="346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4</a:t>
            </a:r>
          </a:p>
        </p:txBody>
      </p:sp>
      <p:sp>
        <p:nvSpPr>
          <p:cNvPr id="193" name="Oval 192"/>
          <p:cNvSpPr/>
          <p:nvPr/>
        </p:nvSpPr>
        <p:spPr>
          <a:xfrm>
            <a:off x="7670927" y="4362449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5</a:t>
            </a:r>
          </a:p>
        </p:txBody>
      </p:sp>
      <p:sp>
        <p:nvSpPr>
          <p:cNvPr id="194" name="Oval 193"/>
          <p:cNvSpPr/>
          <p:nvPr/>
        </p:nvSpPr>
        <p:spPr>
          <a:xfrm>
            <a:off x="7685954" y="4840413"/>
            <a:ext cx="318468" cy="28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6</a:t>
            </a:r>
          </a:p>
        </p:txBody>
      </p:sp>
      <p:sp>
        <p:nvSpPr>
          <p:cNvPr id="195" name="Oval 194"/>
          <p:cNvSpPr/>
          <p:nvPr/>
        </p:nvSpPr>
        <p:spPr>
          <a:xfrm>
            <a:off x="7693246" y="5184195"/>
            <a:ext cx="319567" cy="346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7</a:t>
            </a:r>
          </a:p>
        </p:txBody>
      </p:sp>
      <p:sp>
        <p:nvSpPr>
          <p:cNvPr id="196" name="Oval 195"/>
          <p:cNvSpPr/>
          <p:nvPr/>
        </p:nvSpPr>
        <p:spPr>
          <a:xfrm>
            <a:off x="7682159" y="5623018"/>
            <a:ext cx="319567" cy="346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8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EBDF563-726B-498B-AD62-211600916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305" y="5184195"/>
            <a:ext cx="689068" cy="824332"/>
          </a:xfrm>
          <a:prstGeom prst="rect">
            <a:avLst/>
          </a:prstGeom>
        </p:spPr>
      </p:pic>
      <p:sp>
        <p:nvSpPr>
          <p:cNvPr id="61" name="Rounded Rectangle 105">
            <a:extLst>
              <a:ext uri="{FF2B5EF4-FFF2-40B4-BE49-F238E27FC236}">
                <a16:creationId xmlns:a16="http://schemas.microsoft.com/office/drawing/2014/main" id="{3364BB57-3059-4368-A566-95D2D80758D2}"/>
              </a:ext>
            </a:extLst>
          </p:cNvPr>
          <p:cNvSpPr/>
          <p:nvPr/>
        </p:nvSpPr>
        <p:spPr>
          <a:xfrm>
            <a:off x="5873285" y="3629807"/>
            <a:ext cx="1621157" cy="6209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33" b="1" dirty="0">
                <a:solidFill>
                  <a:schemeClr val="tx1"/>
                </a:solidFill>
              </a:rPr>
              <a:t>AZURE </a:t>
            </a:r>
          </a:p>
          <a:p>
            <a:pPr algn="ctr"/>
            <a:r>
              <a:rPr lang="en-GB" sz="1333" b="1" dirty="0">
                <a:solidFill>
                  <a:schemeClr val="tx1"/>
                </a:solidFill>
              </a:rPr>
              <a:t>API Gateway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996426-FED4-4623-B6FF-899346271A24}"/>
              </a:ext>
            </a:extLst>
          </p:cNvPr>
          <p:cNvCxnSpPr>
            <a:cxnSpLocks/>
          </p:cNvCxnSpPr>
          <p:nvPr/>
        </p:nvCxnSpPr>
        <p:spPr>
          <a:xfrm>
            <a:off x="6553234" y="3170872"/>
            <a:ext cx="4721" cy="458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72">
            <a:extLst>
              <a:ext uri="{FF2B5EF4-FFF2-40B4-BE49-F238E27FC236}">
                <a16:creationId xmlns:a16="http://schemas.microsoft.com/office/drawing/2014/main" id="{68FD4A41-17AE-4EBD-A62E-97A8518EF8E3}"/>
              </a:ext>
            </a:extLst>
          </p:cNvPr>
          <p:cNvSpPr/>
          <p:nvPr/>
        </p:nvSpPr>
        <p:spPr>
          <a:xfrm>
            <a:off x="6062000" y="5069041"/>
            <a:ext cx="1427304" cy="886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Third Party API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42B375C-1B43-4509-A3FA-8E7117299941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6775652" y="4260481"/>
            <a:ext cx="5249" cy="808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19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13BE7A2-128C-43AA-9CE0-AD9FBC67740A}"/>
              </a:ext>
            </a:extLst>
          </p:cNvPr>
          <p:cNvGrpSpPr/>
          <p:nvPr/>
        </p:nvGrpSpPr>
        <p:grpSpPr>
          <a:xfrm>
            <a:off x="1930400" y="1613042"/>
            <a:ext cx="6203666" cy="3040845"/>
            <a:chOff x="1930400" y="1613042"/>
            <a:chExt cx="6203666" cy="30408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C23C5D-65C4-469F-A943-47A06F0F6A3C}"/>
                </a:ext>
              </a:extLst>
            </p:cNvPr>
            <p:cNvSpPr/>
            <p:nvPr/>
          </p:nvSpPr>
          <p:spPr>
            <a:xfrm>
              <a:off x="1930400" y="1613042"/>
              <a:ext cx="6203666" cy="304084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F52E17-B040-4A1C-92A4-62A74AA07259}"/>
                </a:ext>
              </a:extLst>
            </p:cNvPr>
            <p:cNvSpPr txBox="1"/>
            <p:nvPr/>
          </p:nvSpPr>
          <p:spPr>
            <a:xfrm>
              <a:off x="1930400" y="4317238"/>
              <a:ext cx="27411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Physical or Virtual machine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1234F1-DD57-468E-B717-7E2C78400044}"/>
                </a:ext>
              </a:extLst>
            </p:cNvPr>
            <p:cNvGrpSpPr/>
            <p:nvPr/>
          </p:nvGrpSpPr>
          <p:grpSpPr>
            <a:xfrm>
              <a:off x="2087779" y="1729683"/>
              <a:ext cx="1793888" cy="2491850"/>
              <a:chOff x="4729868" y="2198093"/>
              <a:chExt cx="1793888" cy="249185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093F0E9-3060-4408-B5C5-3D3DB6FC780A}"/>
                  </a:ext>
                </a:extLst>
              </p:cNvPr>
              <p:cNvSpPr/>
              <p:nvPr/>
            </p:nvSpPr>
            <p:spPr>
              <a:xfrm>
                <a:off x="4729868" y="2198093"/>
                <a:ext cx="1793888" cy="249185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22225">
                <a:solidFill>
                  <a:schemeClr val="accent2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CA235A6-8510-439C-872F-FB4E5E603166}"/>
                  </a:ext>
                </a:extLst>
              </p:cNvPr>
              <p:cNvGrpSpPr/>
              <p:nvPr/>
            </p:nvGrpSpPr>
            <p:grpSpPr>
              <a:xfrm>
                <a:off x="4820443" y="2285160"/>
                <a:ext cx="1606045" cy="1936373"/>
                <a:chOff x="5034661" y="2000753"/>
                <a:chExt cx="1606045" cy="2129051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7BE62DA-115D-404E-A07A-EF956C292CC7}"/>
                    </a:ext>
                  </a:extLst>
                </p:cNvPr>
                <p:cNvSpPr/>
                <p:nvPr/>
              </p:nvSpPr>
              <p:spPr>
                <a:xfrm>
                  <a:off x="5034661" y="2000753"/>
                  <a:ext cx="1606045" cy="2129051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sp>
              <p:nvSpPr>
                <p:cNvPr id="5" name="Hexagon 4">
                  <a:extLst>
                    <a:ext uri="{FF2B5EF4-FFF2-40B4-BE49-F238E27FC236}">
                      <a16:creationId xmlns:a16="http://schemas.microsoft.com/office/drawing/2014/main" id="{B657433A-D3FF-4F76-A785-1B109EAFF5C5}"/>
                    </a:ext>
                  </a:extLst>
                </p:cNvPr>
                <p:cNvSpPr/>
                <p:nvPr/>
              </p:nvSpPr>
              <p:spPr>
                <a:xfrm>
                  <a:off x="5295450" y="2190686"/>
                  <a:ext cx="1061575" cy="902416"/>
                </a:xfrm>
                <a:prstGeom prst="hexagon">
                  <a:avLst/>
                </a:prstGeom>
                <a:ln w="22225">
                  <a:solidFill>
                    <a:schemeClr val="accent2"/>
                  </a:solidFill>
                  <a:prstDash val="sysDash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Service instance A</a:t>
                  </a: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413340B-5CFE-4641-B580-1ADECC77FDB1}"/>
                  </a:ext>
                </a:extLst>
              </p:cNvPr>
              <p:cNvSpPr txBox="1"/>
              <p:nvPr/>
            </p:nvSpPr>
            <p:spPr>
              <a:xfrm>
                <a:off x="4808997" y="3929536"/>
                <a:ext cx="1628935" cy="277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Runtimes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61F674F-9F9B-4875-A0C0-D226C392B3A0}"/>
                  </a:ext>
                </a:extLst>
              </p:cNvPr>
              <p:cNvSpPr txBox="1"/>
              <p:nvPr/>
            </p:nvSpPr>
            <p:spPr>
              <a:xfrm>
                <a:off x="4797553" y="3623302"/>
                <a:ext cx="1628935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Webserver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B243A7-3C31-4054-85A4-1BD81A9A2EBE}"/>
                  </a:ext>
                </a:extLst>
              </p:cNvPr>
              <p:cNvSpPr txBox="1"/>
              <p:nvPr/>
            </p:nvSpPr>
            <p:spPr>
              <a:xfrm>
                <a:off x="4940925" y="4358524"/>
                <a:ext cx="11550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Process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EFA430-CC03-46DA-9F71-AC7EE416461E}"/>
                </a:ext>
              </a:extLst>
            </p:cNvPr>
            <p:cNvGrpSpPr/>
            <p:nvPr/>
          </p:nvGrpSpPr>
          <p:grpSpPr>
            <a:xfrm>
              <a:off x="4092724" y="1745396"/>
              <a:ext cx="1793888" cy="2491850"/>
              <a:chOff x="4729868" y="2198093"/>
              <a:chExt cx="1793888" cy="249185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13E6B5F-600D-445C-94FE-BFCE8F8E7DF4}"/>
                  </a:ext>
                </a:extLst>
              </p:cNvPr>
              <p:cNvSpPr/>
              <p:nvPr/>
            </p:nvSpPr>
            <p:spPr>
              <a:xfrm>
                <a:off x="4729868" y="2198093"/>
                <a:ext cx="1793888" cy="249185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22225">
                <a:solidFill>
                  <a:schemeClr val="accent2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3726D80-0C77-4382-B87E-B69063FC0867}"/>
                  </a:ext>
                </a:extLst>
              </p:cNvPr>
              <p:cNvGrpSpPr/>
              <p:nvPr/>
            </p:nvGrpSpPr>
            <p:grpSpPr>
              <a:xfrm>
                <a:off x="4820443" y="2285160"/>
                <a:ext cx="1606045" cy="1936373"/>
                <a:chOff x="5034661" y="2000753"/>
                <a:chExt cx="1606045" cy="2129051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3AE52A9-37CC-44BE-B65D-1BA7B79D9782}"/>
                    </a:ext>
                  </a:extLst>
                </p:cNvPr>
                <p:cNvSpPr/>
                <p:nvPr/>
              </p:nvSpPr>
              <p:spPr>
                <a:xfrm>
                  <a:off x="5034661" y="2000753"/>
                  <a:ext cx="1606045" cy="2129051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sp>
              <p:nvSpPr>
                <p:cNvPr id="47" name="Hexagon 46">
                  <a:extLst>
                    <a:ext uri="{FF2B5EF4-FFF2-40B4-BE49-F238E27FC236}">
                      <a16:creationId xmlns:a16="http://schemas.microsoft.com/office/drawing/2014/main" id="{E2CA0202-E216-4F3A-815D-C1AD6E3D8CD1}"/>
                    </a:ext>
                  </a:extLst>
                </p:cNvPr>
                <p:cNvSpPr/>
                <p:nvPr/>
              </p:nvSpPr>
              <p:spPr>
                <a:xfrm>
                  <a:off x="5295450" y="2190686"/>
                  <a:ext cx="1061575" cy="902416"/>
                </a:xfrm>
                <a:prstGeom prst="hexagon">
                  <a:avLst/>
                </a:prstGeom>
                <a:ln w="22225">
                  <a:solidFill>
                    <a:schemeClr val="accent2"/>
                  </a:solidFill>
                  <a:prstDash val="sysDash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Service instance A</a:t>
                  </a: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359507-0966-4676-8044-62374A73F938}"/>
                  </a:ext>
                </a:extLst>
              </p:cNvPr>
              <p:cNvSpPr txBox="1"/>
              <p:nvPr/>
            </p:nvSpPr>
            <p:spPr>
              <a:xfrm>
                <a:off x="4808997" y="3929536"/>
                <a:ext cx="1628935" cy="277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Runtimes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037ED2-7660-4018-B1A6-3B768ABF0517}"/>
                  </a:ext>
                </a:extLst>
              </p:cNvPr>
              <p:cNvSpPr txBox="1"/>
              <p:nvPr/>
            </p:nvSpPr>
            <p:spPr>
              <a:xfrm>
                <a:off x="4797553" y="3623302"/>
                <a:ext cx="1628935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Webserver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393353F-7F80-4298-916E-DA786ED3439F}"/>
                  </a:ext>
                </a:extLst>
              </p:cNvPr>
              <p:cNvSpPr txBox="1"/>
              <p:nvPr/>
            </p:nvSpPr>
            <p:spPr>
              <a:xfrm>
                <a:off x="4940925" y="4358524"/>
                <a:ext cx="11550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Process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B646AEC-51F1-4171-9436-6FFC8B110249}"/>
                </a:ext>
              </a:extLst>
            </p:cNvPr>
            <p:cNvGrpSpPr/>
            <p:nvPr/>
          </p:nvGrpSpPr>
          <p:grpSpPr>
            <a:xfrm>
              <a:off x="6090049" y="1745396"/>
              <a:ext cx="1793888" cy="2491850"/>
              <a:chOff x="4729868" y="2198093"/>
              <a:chExt cx="1793888" cy="249185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30C69BB-0CFD-4BB9-AD81-9FBA044A41A0}"/>
                  </a:ext>
                </a:extLst>
              </p:cNvPr>
              <p:cNvSpPr/>
              <p:nvPr/>
            </p:nvSpPr>
            <p:spPr>
              <a:xfrm>
                <a:off x="4729868" y="2198093"/>
                <a:ext cx="1793888" cy="249185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22225">
                <a:solidFill>
                  <a:schemeClr val="accent2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97CA8B2-0D78-481F-9F6E-036CFEFE3FA2}"/>
                  </a:ext>
                </a:extLst>
              </p:cNvPr>
              <p:cNvGrpSpPr/>
              <p:nvPr/>
            </p:nvGrpSpPr>
            <p:grpSpPr>
              <a:xfrm>
                <a:off x="4820443" y="2285160"/>
                <a:ext cx="1606045" cy="1936373"/>
                <a:chOff x="5034661" y="2000753"/>
                <a:chExt cx="1606045" cy="212905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E2ADF46-114E-4A69-822D-2B0F10C99A5C}"/>
                    </a:ext>
                  </a:extLst>
                </p:cNvPr>
                <p:cNvSpPr/>
                <p:nvPr/>
              </p:nvSpPr>
              <p:spPr>
                <a:xfrm>
                  <a:off x="5034661" y="2000753"/>
                  <a:ext cx="1606045" cy="2129051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sp>
              <p:nvSpPr>
                <p:cNvPr id="63" name="Hexagon 62">
                  <a:extLst>
                    <a:ext uri="{FF2B5EF4-FFF2-40B4-BE49-F238E27FC236}">
                      <a16:creationId xmlns:a16="http://schemas.microsoft.com/office/drawing/2014/main" id="{91DC2B8A-2F09-4412-8247-F3818AE7CE08}"/>
                    </a:ext>
                  </a:extLst>
                </p:cNvPr>
                <p:cNvSpPr/>
                <p:nvPr/>
              </p:nvSpPr>
              <p:spPr>
                <a:xfrm>
                  <a:off x="5295450" y="2190686"/>
                  <a:ext cx="1061575" cy="902416"/>
                </a:xfrm>
                <a:prstGeom prst="hexagon">
                  <a:avLst/>
                </a:prstGeom>
                <a:ln w="22225">
                  <a:solidFill>
                    <a:schemeClr val="accent2"/>
                  </a:solidFill>
                  <a:prstDash val="sysDash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Service instance A</a:t>
                  </a: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8641904-4B71-4327-B524-F45AF67E4509}"/>
                  </a:ext>
                </a:extLst>
              </p:cNvPr>
              <p:cNvSpPr txBox="1"/>
              <p:nvPr/>
            </p:nvSpPr>
            <p:spPr>
              <a:xfrm>
                <a:off x="4808997" y="3929536"/>
                <a:ext cx="1628935" cy="277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Runtimes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AFF381D-B09B-4835-BAB4-E6344C5EBEB0}"/>
                  </a:ext>
                </a:extLst>
              </p:cNvPr>
              <p:cNvSpPr txBox="1"/>
              <p:nvPr/>
            </p:nvSpPr>
            <p:spPr>
              <a:xfrm>
                <a:off x="4797553" y="3623302"/>
                <a:ext cx="1628935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Webserver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CE056AA-25DD-4A54-B23D-DD7F4E4698E0}"/>
                  </a:ext>
                </a:extLst>
              </p:cNvPr>
              <p:cNvSpPr txBox="1"/>
              <p:nvPr/>
            </p:nvSpPr>
            <p:spPr>
              <a:xfrm>
                <a:off x="4940925" y="4358524"/>
                <a:ext cx="11550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Process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0429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FBB499E-70C8-4C86-8BC2-01FCAD2D4A6F}"/>
              </a:ext>
            </a:extLst>
          </p:cNvPr>
          <p:cNvGrpSpPr/>
          <p:nvPr/>
        </p:nvGrpSpPr>
        <p:grpSpPr>
          <a:xfrm>
            <a:off x="2079106" y="1613042"/>
            <a:ext cx="3625658" cy="3040845"/>
            <a:chOff x="2079106" y="1613042"/>
            <a:chExt cx="3625658" cy="30408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C23C5D-65C4-469F-A943-47A06F0F6A3C}"/>
                </a:ext>
              </a:extLst>
            </p:cNvPr>
            <p:cNvSpPr/>
            <p:nvPr/>
          </p:nvSpPr>
          <p:spPr>
            <a:xfrm>
              <a:off x="2079106" y="1613042"/>
              <a:ext cx="3625658" cy="304084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F52E17-B040-4A1C-92A4-62A74AA07259}"/>
                </a:ext>
              </a:extLst>
            </p:cNvPr>
            <p:cNvSpPr txBox="1"/>
            <p:nvPr/>
          </p:nvSpPr>
          <p:spPr>
            <a:xfrm>
              <a:off x="2079106" y="4334821"/>
              <a:ext cx="27411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Physical or Virtual machine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1234F1-DD57-468E-B717-7E2C78400044}"/>
                </a:ext>
              </a:extLst>
            </p:cNvPr>
            <p:cNvGrpSpPr/>
            <p:nvPr/>
          </p:nvGrpSpPr>
          <p:grpSpPr>
            <a:xfrm>
              <a:off x="2210936" y="1774209"/>
              <a:ext cx="3330051" cy="2491850"/>
              <a:chOff x="4766451" y="2198093"/>
              <a:chExt cx="1015508" cy="249185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093F0E9-3060-4408-B5C5-3D3DB6FC780A}"/>
                  </a:ext>
                </a:extLst>
              </p:cNvPr>
              <p:cNvSpPr/>
              <p:nvPr/>
            </p:nvSpPr>
            <p:spPr>
              <a:xfrm>
                <a:off x="4766451" y="2198093"/>
                <a:ext cx="1015508" cy="249185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22225">
                <a:solidFill>
                  <a:schemeClr val="accent2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CA235A6-8510-439C-872F-FB4E5E603166}"/>
                  </a:ext>
                </a:extLst>
              </p:cNvPr>
              <p:cNvGrpSpPr/>
              <p:nvPr/>
            </p:nvGrpSpPr>
            <p:grpSpPr>
              <a:xfrm>
                <a:off x="4820443" y="2285160"/>
                <a:ext cx="922333" cy="2073364"/>
                <a:chOff x="5034661" y="2000753"/>
                <a:chExt cx="922333" cy="2279673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7BE62DA-115D-404E-A07A-EF956C292CC7}"/>
                    </a:ext>
                  </a:extLst>
                </p:cNvPr>
                <p:cNvSpPr/>
                <p:nvPr/>
              </p:nvSpPr>
              <p:spPr>
                <a:xfrm>
                  <a:off x="5034661" y="2000753"/>
                  <a:ext cx="922333" cy="2279673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sp>
              <p:nvSpPr>
                <p:cNvPr id="5" name="Hexagon 4">
                  <a:extLst>
                    <a:ext uri="{FF2B5EF4-FFF2-40B4-BE49-F238E27FC236}">
                      <a16:creationId xmlns:a16="http://schemas.microsoft.com/office/drawing/2014/main" id="{B657433A-D3FF-4F76-A785-1B109EAFF5C5}"/>
                    </a:ext>
                  </a:extLst>
                </p:cNvPr>
                <p:cNvSpPr/>
                <p:nvPr/>
              </p:nvSpPr>
              <p:spPr>
                <a:xfrm>
                  <a:off x="5034661" y="2101027"/>
                  <a:ext cx="274799" cy="717431"/>
                </a:xfrm>
                <a:prstGeom prst="hexagon">
                  <a:avLst/>
                </a:prstGeom>
                <a:ln w="22225">
                  <a:solidFill>
                    <a:schemeClr val="accent2"/>
                  </a:solidFill>
                  <a:prstDash val="sysDash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00" b="1" dirty="0"/>
                    <a:t>Service instance A</a:t>
                  </a: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413340B-5CFE-4641-B580-1ADECC77FDB1}"/>
                  </a:ext>
                </a:extLst>
              </p:cNvPr>
              <p:cNvSpPr txBox="1"/>
              <p:nvPr/>
            </p:nvSpPr>
            <p:spPr>
              <a:xfrm>
                <a:off x="4817507" y="3691617"/>
                <a:ext cx="922333" cy="66690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lang="en-IN" sz="12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IN" sz="1200" b="1" dirty="0">
                    <a:solidFill>
                      <a:schemeClr val="bg1"/>
                    </a:solidFill>
                  </a:rPr>
                  <a:t>Runtimes</a:t>
                </a:r>
              </a:p>
              <a:p>
                <a:pPr algn="ctr"/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61F674F-9F9B-4875-A0C0-D226C392B3A0}"/>
                  </a:ext>
                </a:extLst>
              </p:cNvPr>
              <p:cNvSpPr txBox="1"/>
              <p:nvPr/>
            </p:nvSpPr>
            <p:spPr>
              <a:xfrm>
                <a:off x="4817507" y="3305862"/>
                <a:ext cx="925269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solidFill>
                      <a:schemeClr val="bg1"/>
                    </a:solidFill>
                  </a:rPr>
                  <a:t>Webserver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B243A7-3C31-4054-85A4-1BD81A9A2EBE}"/>
                  </a:ext>
                </a:extLst>
              </p:cNvPr>
              <p:cNvSpPr txBox="1"/>
              <p:nvPr/>
            </p:nvSpPr>
            <p:spPr>
              <a:xfrm>
                <a:off x="4789158" y="4371592"/>
                <a:ext cx="950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Process</a:t>
                </a:r>
              </a:p>
            </p:txBody>
          </p:sp>
        </p:grp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412374C1-79FF-4C48-8710-F16800AEA393}"/>
                </a:ext>
              </a:extLst>
            </p:cNvPr>
            <p:cNvSpPr/>
            <p:nvPr/>
          </p:nvSpPr>
          <p:spPr>
            <a:xfrm>
              <a:off x="3449685" y="1930038"/>
              <a:ext cx="901120" cy="652504"/>
            </a:xfrm>
            <a:prstGeom prst="hexagon">
              <a:avLst/>
            </a:prstGeom>
            <a:ln w="22225">
              <a:solidFill>
                <a:schemeClr val="accent2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Service instance B</a:t>
              </a:r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0DAB7955-7D09-498A-B23E-50E594A1871C}"/>
                </a:ext>
              </a:extLst>
            </p:cNvPr>
            <p:cNvSpPr/>
            <p:nvPr/>
          </p:nvSpPr>
          <p:spPr>
            <a:xfrm>
              <a:off x="4511381" y="1930038"/>
              <a:ext cx="901120" cy="652504"/>
            </a:xfrm>
            <a:prstGeom prst="hexagon">
              <a:avLst/>
            </a:prstGeom>
            <a:ln w="22225">
              <a:solidFill>
                <a:schemeClr val="accent2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/>
                <a:t>Service instance </a:t>
              </a:r>
            </a:p>
            <a:p>
              <a:pPr algn="ctr"/>
              <a:r>
                <a:rPr lang="en-IN" sz="1000" b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368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B63F27C-762B-44D9-9935-6C286BDA86FE}"/>
              </a:ext>
            </a:extLst>
          </p:cNvPr>
          <p:cNvGrpSpPr/>
          <p:nvPr/>
        </p:nvGrpSpPr>
        <p:grpSpPr>
          <a:xfrm>
            <a:off x="532375" y="854775"/>
            <a:ext cx="10258232" cy="5377218"/>
            <a:chOff x="532375" y="854775"/>
            <a:chExt cx="10258232" cy="537721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272A3B-E758-45C7-B986-E3B9130B3404}"/>
                </a:ext>
              </a:extLst>
            </p:cNvPr>
            <p:cNvSpPr/>
            <p:nvPr/>
          </p:nvSpPr>
          <p:spPr>
            <a:xfrm>
              <a:off x="4118134" y="4685423"/>
              <a:ext cx="1793138" cy="10602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r>
                <a:rPr lang="en-IN" sz="1200" b="1" i="1" dirty="0">
                  <a:solidFill>
                    <a:schemeClr val="accent4">
                      <a:lumMod val="75000"/>
                    </a:schemeClr>
                  </a:solidFill>
                </a:rPr>
                <a:t>Deployment bundle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C23C5D-65C4-469F-A943-47A06F0F6A3C}"/>
                </a:ext>
              </a:extLst>
            </p:cNvPr>
            <p:cNvSpPr/>
            <p:nvPr/>
          </p:nvSpPr>
          <p:spPr>
            <a:xfrm>
              <a:off x="8834428" y="948351"/>
              <a:ext cx="1956179" cy="450346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b="0" i="0" u="none" strike="noStrike" baseline="0" dirty="0">
                  <a:latin typeface="ArialMT"/>
                </a:rPr>
                <a:t>Autoscaling group</a:t>
              </a:r>
              <a:endParaRPr lang="en-IN" dirty="0"/>
            </a:p>
          </p:txBody>
        </p:sp>
        <p:pic>
          <p:nvPicPr>
            <p:cNvPr id="5122" name="Picture 2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6A79430F-903F-402E-B837-B702723C98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414" y="3222677"/>
              <a:ext cx="689185" cy="684294"/>
            </a:xfrm>
            <a:prstGeom prst="rect">
              <a:avLst/>
            </a:prstGeom>
            <a:noFill/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EE25F92-920A-4D82-B725-3C8A4DD3DE9E}"/>
                </a:ext>
              </a:extLst>
            </p:cNvPr>
            <p:cNvCxnSpPr>
              <a:cxnSpLocks/>
            </p:cNvCxnSpPr>
            <p:nvPr/>
          </p:nvCxnSpPr>
          <p:spPr>
            <a:xfrm>
              <a:off x="1361007" y="3926939"/>
              <a:ext cx="0" cy="937712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46" name="Picture 2" descr="Chart, sunburst chart&#10;&#10;Description automatically generated">
              <a:extLst>
                <a:ext uri="{FF2B5EF4-FFF2-40B4-BE49-F238E27FC236}">
                  <a16:creationId xmlns:a16="http://schemas.microsoft.com/office/drawing/2014/main" id="{8615D967-B45B-4F27-92C6-A3AA54E5D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6149" y="4755302"/>
              <a:ext cx="1034885" cy="847449"/>
            </a:xfrm>
            <a:prstGeom prst="rect">
              <a:avLst/>
            </a:prstGeom>
            <a:noFill/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5C73044-A1D2-404A-B1C6-04347245774B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 flipV="1">
              <a:off x="6602282" y="2014961"/>
              <a:ext cx="2539320" cy="152842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6A477-CA29-40B2-8089-ADCD0EA0AFE3}"/>
                </a:ext>
              </a:extLst>
            </p:cNvPr>
            <p:cNvSpPr txBox="1"/>
            <p:nvPr/>
          </p:nvSpPr>
          <p:spPr>
            <a:xfrm>
              <a:off x="4125704" y="4800005"/>
              <a:ext cx="98469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l"/>
              <a:r>
                <a:rPr lang="en-IN" sz="1200" b="1" i="0" u="none" strike="noStrike" baseline="0" dirty="0">
                  <a:latin typeface="Calibri-Bold"/>
                </a:rPr>
                <a:t>Create VM using Image</a:t>
              </a:r>
              <a:endParaRPr lang="en-IN" sz="1200" b="1" dirty="0">
                <a:latin typeface="Calibri-Bold"/>
              </a:endParaRPr>
            </a:p>
          </p:txBody>
        </p:sp>
        <p:sp>
          <p:nvSpPr>
            <p:cNvPr id="24" name="Wave 23">
              <a:extLst>
                <a:ext uri="{FF2B5EF4-FFF2-40B4-BE49-F238E27FC236}">
                  <a16:creationId xmlns:a16="http://schemas.microsoft.com/office/drawing/2014/main" id="{2F2E0146-B4A0-4932-B70A-25F2BCD7729B}"/>
                </a:ext>
              </a:extLst>
            </p:cNvPr>
            <p:cNvSpPr/>
            <p:nvPr/>
          </p:nvSpPr>
          <p:spPr>
            <a:xfrm rot="181415">
              <a:off x="532375" y="3946719"/>
              <a:ext cx="768932" cy="718924"/>
            </a:xfrm>
            <a:prstGeom prst="wave">
              <a:avLst>
                <a:gd name="adj1" fmla="val 12500"/>
                <a:gd name="adj2" fmla="val 7055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Source doe</a:t>
              </a:r>
            </a:p>
          </p:txBody>
        </p:sp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3D10EDA5-4F80-4167-8F7C-BE35DC4876D3}"/>
                </a:ext>
              </a:extLst>
            </p:cNvPr>
            <p:cNvSpPr/>
            <p:nvPr/>
          </p:nvSpPr>
          <p:spPr>
            <a:xfrm>
              <a:off x="1066714" y="4838709"/>
              <a:ext cx="505181" cy="680636"/>
            </a:xfrm>
            <a:prstGeom prst="flowChartMagneticDisk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8EC3995-9958-4A8C-BF22-2A9FE09A3FF4}"/>
                </a:ext>
              </a:extLst>
            </p:cNvPr>
            <p:cNvCxnSpPr>
              <a:cxnSpLocks/>
            </p:cNvCxnSpPr>
            <p:nvPr/>
          </p:nvCxnSpPr>
          <p:spPr>
            <a:xfrm>
              <a:off x="1630881" y="5197988"/>
              <a:ext cx="58281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413340B-5CFE-4641-B580-1ADECC77FDB1}"/>
                </a:ext>
              </a:extLst>
            </p:cNvPr>
            <p:cNvSpPr txBox="1"/>
            <p:nvPr/>
          </p:nvSpPr>
          <p:spPr>
            <a:xfrm>
              <a:off x="8955074" y="1023791"/>
              <a:ext cx="16060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Autoscaling Group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7BE62DA-115D-404E-A07A-EF956C292CC7}"/>
                </a:ext>
              </a:extLst>
            </p:cNvPr>
            <p:cNvSpPr/>
            <p:nvPr/>
          </p:nvSpPr>
          <p:spPr>
            <a:xfrm>
              <a:off x="9210887" y="1412981"/>
              <a:ext cx="1217914" cy="12039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B657433A-D3FF-4F76-A785-1B109EAFF5C5}"/>
                </a:ext>
              </a:extLst>
            </p:cNvPr>
            <p:cNvSpPr/>
            <p:nvPr/>
          </p:nvSpPr>
          <p:spPr>
            <a:xfrm>
              <a:off x="5237803" y="4792777"/>
              <a:ext cx="536254" cy="476120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61F674F-9F9B-4875-A0C0-D226C392B3A0}"/>
                </a:ext>
              </a:extLst>
            </p:cNvPr>
            <p:cNvSpPr txBox="1"/>
            <p:nvPr/>
          </p:nvSpPr>
          <p:spPr>
            <a:xfrm>
              <a:off x="9202691" y="1401514"/>
              <a:ext cx="1217914" cy="2060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VM Instances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85FA83-0ACE-4870-98E4-3E06041ED084}"/>
                </a:ext>
              </a:extLst>
            </p:cNvPr>
            <p:cNvSpPr/>
            <p:nvPr/>
          </p:nvSpPr>
          <p:spPr>
            <a:xfrm>
              <a:off x="9213563" y="2791222"/>
              <a:ext cx="1217914" cy="12039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5B31713-7DF5-41F8-8CE3-5B9C2540A3F2}"/>
                </a:ext>
              </a:extLst>
            </p:cNvPr>
            <p:cNvSpPr/>
            <p:nvPr/>
          </p:nvSpPr>
          <p:spPr>
            <a:xfrm>
              <a:off x="9552971" y="3228199"/>
              <a:ext cx="536254" cy="476120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919C52-53F0-44E2-B998-6D7B024CCE04}"/>
                </a:ext>
              </a:extLst>
            </p:cNvPr>
            <p:cNvSpPr txBox="1"/>
            <p:nvPr/>
          </p:nvSpPr>
          <p:spPr>
            <a:xfrm>
              <a:off x="9205367" y="2779755"/>
              <a:ext cx="1217914" cy="2060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VM Instances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916A45-2C98-47C5-AE03-400DA5074F2E}"/>
                </a:ext>
              </a:extLst>
            </p:cNvPr>
            <p:cNvSpPr/>
            <p:nvPr/>
          </p:nvSpPr>
          <p:spPr>
            <a:xfrm>
              <a:off x="9201752" y="4157129"/>
              <a:ext cx="1217914" cy="12039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9CF1DE6A-7073-4CC5-8715-B3E518568B33}"/>
                </a:ext>
              </a:extLst>
            </p:cNvPr>
            <p:cNvSpPr/>
            <p:nvPr/>
          </p:nvSpPr>
          <p:spPr>
            <a:xfrm>
              <a:off x="9541160" y="4594106"/>
              <a:ext cx="536254" cy="476120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0E9636-0DAB-488A-84EF-122256736E45}"/>
                </a:ext>
              </a:extLst>
            </p:cNvPr>
            <p:cNvSpPr txBox="1"/>
            <p:nvPr/>
          </p:nvSpPr>
          <p:spPr>
            <a:xfrm>
              <a:off x="9193556" y="4145662"/>
              <a:ext cx="1217914" cy="2060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VM Instances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B2DC6D-42A3-4D49-9DC5-9C939CBE67E0}"/>
                </a:ext>
              </a:extLst>
            </p:cNvPr>
            <p:cNvCxnSpPr>
              <a:cxnSpLocks/>
            </p:cNvCxnSpPr>
            <p:nvPr/>
          </p:nvCxnSpPr>
          <p:spPr>
            <a:xfrm>
              <a:off x="6033484" y="854775"/>
              <a:ext cx="2543" cy="5377218"/>
            </a:xfrm>
            <a:prstGeom prst="line">
              <a:avLst/>
            </a:prstGeom>
            <a:ln w="4762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BB7B485-E661-4A89-9642-EF1B16383212}"/>
                </a:ext>
              </a:extLst>
            </p:cNvPr>
            <p:cNvSpPr/>
            <p:nvPr/>
          </p:nvSpPr>
          <p:spPr>
            <a:xfrm>
              <a:off x="5480722" y="3091586"/>
              <a:ext cx="1121560" cy="9035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Load Balancer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6C109A5-9506-4423-8302-C0DBD27526D0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6588789" y="3543639"/>
              <a:ext cx="2612963" cy="1215471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5DF6C11-1A79-4A5C-A8DD-1659DB064F86}"/>
                </a:ext>
              </a:extLst>
            </p:cNvPr>
            <p:cNvCxnSpPr>
              <a:cxnSpLocks/>
              <a:stCxn id="43" idx="3"/>
              <a:endCxn id="34" idx="1"/>
            </p:cNvCxnSpPr>
            <p:nvPr/>
          </p:nvCxnSpPr>
          <p:spPr>
            <a:xfrm flipV="1">
              <a:off x="6602282" y="3393203"/>
              <a:ext cx="2611281" cy="150182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27CFE4F1-9589-419F-84C9-3E4A259CE876}"/>
                </a:ext>
              </a:extLst>
            </p:cNvPr>
            <p:cNvSpPr/>
            <p:nvPr/>
          </p:nvSpPr>
          <p:spPr>
            <a:xfrm>
              <a:off x="9551717" y="1907731"/>
              <a:ext cx="536254" cy="476120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C5E294-BD55-4799-B46D-29DAA1FD5DCE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5911272" y="2383853"/>
              <a:ext cx="3298676" cy="2831712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202C868-E2B8-4F00-BD67-200C6423D29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5911272" y="3543385"/>
              <a:ext cx="3250751" cy="167218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3139FDA-E05B-4EFC-A892-DF9F48190F0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5911272" y="4846111"/>
              <a:ext cx="3250751" cy="369454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170" name="Picture 2" descr="Icon&#10;&#10;Description automatically generated">
              <a:extLst>
                <a:ext uri="{FF2B5EF4-FFF2-40B4-BE49-F238E27FC236}">
                  <a16:creationId xmlns:a16="http://schemas.microsoft.com/office/drawing/2014/main" id="{0C08DFEE-257E-4DFE-89AD-2D8BF5227B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367" y="2646390"/>
              <a:ext cx="1273294" cy="1273294"/>
            </a:xfrm>
            <a:prstGeom prst="rect">
              <a:avLst/>
            </a:prstGeom>
            <a:noFill/>
          </p:spPr>
        </p:pic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03DC4B7-5ABE-416E-873A-14570CEF358B}"/>
                </a:ext>
              </a:extLst>
            </p:cNvPr>
            <p:cNvCxnSpPr>
              <a:cxnSpLocks/>
              <a:stCxn id="6146" idx="3"/>
            </p:cNvCxnSpPr>
            <p:nvPr/>
          </p:nvCxnSpPr>
          <p:spPr>
            <a:xfrm>
              <a:off x="3261034" y="5179027"/>
              <a:ext cx="861055" cy="18961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BBE9FC-B021-4226-B285-D326975E92D0}"/>
                </a:ext>
              </a:extLst>
            </p:cNvPr>
            <p:cNvSpPr txBox="1"/>
            <p:nvPr/>
          </p:nvSpPr>
          <p:spPr>
            <a:xfrm rot="19719419">
              <a:off x="6788159" y="2785459"/>
              <a:ext cx="1183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rgbClr val="7030A0"/>
                  </a:solidFill>
                </a:rPr>
                <a:t>Routing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D611C6-D8D0-420F-B8E4-B5D78879FB63}"/>
                </a:ext>
              </a:extLst>
            </p:cNvPr>
            <p:cNvSpPr txBox="1"/>
            <p:nvPr/>
          </p:nvSpPr>
          <p:spPr>
            <a:xfrm rot="19719419">
              <a:off x="6697186" y="4215857"/>
              <a:ext cx="1012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accent4">
                      <a:lumMod val="75000"/>
                    </a:schemeClr>
                  </a:solidFill>
                </a:rPr>
                <a:t>Deployed to 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555810-F12B-4630-B745-9AD436D80405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930555" y="3543385"/>
            <a:ext cx="1550167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4546D25-D268-4573-89DC-62C64C58B8C4}"/>
              </a:ext>
            </a:extLst>
          </p:cNvPr>
          <p:cNvSpPr txBox="1"/>
          <p:nvPr/>
        </p:nvSpPr>
        <p:spPr>
          <a:xfrm>
            <a:off x="4044176" y="3254333"/>
            <a:ext cx="113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dirty="0">
                <a:solidFill>
                  <a:schemeClr val="accent4">
                    <a:lumMod val="75000"/>
                  </a:schemeClr>
                </a:solidFill>
              </a:rPr>
              <a:t>Call Service</a:t>
            </a:r>
          </a:p>
        </p:txBody>
      </p:sp>
    </p:spTree>
    <p:extLst>
      <p:ext uri="{BB962C8B-B14F-4D97-AF65-F5344CB8AC3E}">
        <p14:creationId xmlns:p14="http://schemas.microsoft.com/office/powerpoint/2010/main" val="764351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37359-A6B4-4272-981F-2754C88B6953}"/>
              </a:ext>
            </a:extLst>
          </p:cNvPr>
          <p:cNvSpPr/>
          <p:nvPr/>
        </p:nvSpPr>
        <p:spPr>
          <a:xfrm>
            <a:off x="1446662" y="2083322"/>
            <a:ext cx="5622878" cy="397628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8BD75-841F-4C1E-84A0-59011CBCB1D0}"/>
              </a:ext>
            </a:extLst>
          </p:cNvPr>
          <p:cNvSpPr/>
          <p:nvPr/>
        </p:nvSpPr>
        <p:spPr>
          <a:xfrm>
            <a:off x="2069169" y="4899548"/>
            <a:ext cx="4536347" cy="58685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0" u="none" strike="noStrike" baseline="0" dirty="0">
                <a:solidFill>
                  <a:schemeClr val="tx1"/>
                </a:solidFill>
                <a:latin typeface="Calibri-Bold"/>
              </a:rPr>
              <a:t>Operating System</a:t>
            </a:r>
            <a:endParaRPr lang="en-IN" sz="1200" b="1" dirty="0">
              <a:solidFill>
                <a:schemeClr val="tx1"/>
              </a:solidFill>
              <a:latin typeface="Calibri-Bol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66A28F-37F3-41B8-B201-C4DABA150FCA}"/>
              </a:ext>
            </a:extLst>
          </p:cNvPr>
          <p:cNvSpPr/>
          <p:nvPr/>
        </p:nvSpPr>
        <p:spPr>
          <a:xfrm>
            <a:off x="2069171" y="4218796"/>
            <a:ext cx="4536346" cy="58685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0" u="none" strike="noStrike" baseline="0" dirty="0">
                <a:solidFill>
                  <a:schemeClr val="tx1"/>
                </a:solidFill>
              </a:rPr>
              <a:t>Container runtime as Docker </a:t>
            </a:r>
            <a:r>
              <a:rPr lang="en-IN" sz="1800" b="1" i="0" u="none" strike="noStrike" baseline="0" dirty="0">
                <a:latin typeface="ArialMT"/>
              </a:rPr>
              <a:t>, such as Docker</a:t>
            </a: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5B541-3654-4A66-B69C-2FE557AF89CF}"/>
              </a:ext>
            </a:extLst>
          </p:cNvPr>
          <p:cNvSpPr/>
          <p:nvPr/>
        </p:nvSpPr>
        <p:spPr>
          <a:xfrm>
            <a:off x="2069171" y="2423296"/>
            <a:ext cx="1506543" cy="1701601"/>
          </a:xfrm>
          <a:prstGeom prst="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068C6D9C-45CE-43E6-AF76-C0D987D3565B}"/>
              </a:ext>
            </a:extLst>
          </p:cNvPr>
          <p:cNvSpPr/>
          <p:nvPr/>
        </p:nvSpPr>
        <p:spPr>
          <a:xfrm>
            <a:off x="2493756" y="2902251"/>
            <a:ext cx="936814" cy="820748"/>
          </a:xfrm>
          <a:prstGeom prst="hexagon">
            <a:avLst/>
          </a:prstGeom>
          <a:ln w="22225">
            <a:solidFill>
              <a:schemeClr val="accent2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MS-A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831E3-0BE3-477F-8A88-B9058F75A7B5}"/>
              </a:ext>
            </a:extLst>
          </p:cNvPr>
          <p:cNvSpPr/>
          <p:nvPr/>
        </p:nvSpPr>
        <p:spPr>
          <a:xfrm>
            <a:off x="3707074" y="2442533"/>
            <a:ext cx="1385385" cy="1701601"/>
          </a:xfrm>
          <a:prstGeom prst="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1436AD72-A241-4A4B-AACB-A79E81C5F59E}"/>
              </a:ext>
            </a:extLst>
          </p:cNvPr>
          <p:cNvSpPr/>
          <p:nvPr/>
        </p:nvSpPr>
        <p:spPr>
          <a:xfrm>
            <a:off x="3844315" y="2921488"/>
            <a:ext cx="936814" cy="820748"/>
          </a:xfrm>
          <a:prstGeom prst="hexagon">
            <a:avLst/>
          </a:prstGeom>
          <a:ln w="22225">
            <a:solidFill>
              <a:schemeClr val="accent2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MS-B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F3F82-EFAA-431D-8653-91813BB69880}"/>
              </a:ext>
            </a:extLst>
          </p:cNvPr>
          <p:cNvSpPr/>
          <p:nvPr/>
        </p:nvSpPr>
        <p:spPr>
          <a:xfrm>
            <a:off x="5248443" y="2470245"/>
            <a:ext cx="1350559" cy="1701601"/>
          </a:xfrm>
          <a:prstGeom prst="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F5B79672-CFE8-4CD8-8864-771E9A09CC2A}"/>
              </a:ext>
            </a:extLst>
          </p:cNvPr>
          <p:cNvSpPr/>
          <p:nvPr/>
        </p:nvSpPr>
        <p:spPr>
          <a:xfrm>
            <a:off x="5395014" y="2902251"/>
            <a:ext cx="936814" cy="820748"/>
          </a:xfrm>
          <a:prstGeom prst="hexagon">
            <a:avLst/>
          </a:prstGeom>
          <a:ln w="22225">
            <a:solidFill>
              <a:schemeClr val="accent2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MS-C</a:t>
            </a:r>
          </a:p>
        </p:txBody>
      </p:sp>
      <p:pic>
        <p:nvPicPr>
          <p:cNvPr id="9218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17BAAB32-E503-4038-AA56-CA33E3F44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103" y="4265745"/>
            <a:ext cx="981312" cy="490656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981A3A-E640-48BE-A5BC-D3CC5C35C727}"/>
              </a:ext>
            </a:extLst>
          </p:cNvPr>
          <p:cNvSpPr txBox="1"/>
          <p:nvPr/>
        </p:nvSpPr>
        <p:spPr>
          <a:xfrm>
            <a:off x="2096438" y="5600711"/>
            <a:ext cx="4502564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i="1" dirty="0">
                <a:solidFill>
                  <a:schemeClr val="bg1"/>
                </a:solidFill>
              </a:rPr>
              <a:t>Physical Machine/Virtual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4120776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2" name="Group 7191">
            <a:extLst>
              <a:ext uri="{FF2B5EF4-FFF2-40B4-BE49-F238E27FC236}">
                <a16:creationId xmlns:a16="http://schemas.microsoft.com/office/drawing/2014/main" id="{48EFB349-D4D3-4875-8BE0-C372428C2396}"/>
              </a:ext>
            </a:extLst>
          </p:cNvPr>
          <p:cNvGrpSpPr/>
          <p:nvPr/>
        </p:nvGrpSpPr>
        <p:grpSpPr>
          <a:xfrm>
            <a:off x="530494" y="268111"/>
            <a:ext cx="11131011" cy="5945393"/>
            <a:chOff x="477155" y="773078"/>
            <a:chExt cx="11131011" cy="5945393"/>
          </a:xfrm>
        </p:grpSpPr>
        <p:sp>
          <p:nvSpPr>
            <p:cNvPr id="59" name="Wave 58">
              <a:extLst>
                <a:ext uri="{FF2B5EF4-FFF2-40B4-BE49-F238E27FC236}">
                  <a16:creationId xmlns:a16="http://schemas.microsoft.com/office/drawing/2014/main" id="{0E36D81B-131D-44AE-94EE-72E57A4934A8}"/>
                </a:ext>
              </a:extLst>
            </p:cNvPr>
            <p:cNvSpPr/>
            <p:nvPr/>
          </p:nvSpPr>
          <p:spPr>
            <a:xfrm rot="181415">
              <a:off x="2074920" y="5973086"/>
              <a:ext cx="1022260" cy="718924"/>
            </a:xfrm>
            <a:prstGeom prst="wave">
              <a:avLst>
                <a:gd name="adj1" fmla="val 12500"/>
                <a:gd name="adj2" fmla="val 7055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 err="1">
                  <a:solidFill>
                    <a:schemeClr val="tx1"/>
                  </a:solidFill>
                </a:rPr>
                <a:t>Dockerfile</a:t>
              </a:r>
              <a:endParaRPr lang="en-IN" sz="1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4360883D-3DC9-4201-8889-5C931D3F8B33}"/>
                </a:ext>
              </a:extLst>
            </p:cNvPr>
            <p:cNvGrpSpPr/>
            <p:nvPr/>
          </p:nvGrpSpPr>
          <p:grpSpPr>
            <a:xfrm>
              <a:off x="477155" y="773078"/>
              <a:ext cx="11131011" cy="5945393"/>
              <a:chOff x="477155" y="773078"/>
              <a:chExt cx="11131011" cy="594539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6272A3B-E758-45C7-B986-E3B9130B3404}"/>
                  </a:ext>
                </a:extLst>
              </p:cNvPr>
              <p:cNvSpPr/>
              <p:nvPr/>
            </p:nvSpPr>
            <p:spPr>
              <a:xfrm>
                <a:off x="4118134" y="4685421"/>
                <a:ext cx="1793138" cy="141699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:r>
                  <a:rPr lang="en-IN" sz="1200" b="1" i="1" dirty="0">
                    <a:solidFill>
                      <a:schemeClr val="accent4">
                        <a:lumMod val="75000"/>
                      </a:schemeClr>
                    </a:solidFill>
                  </a:rPr>
                  <a:t>Container Image Registry</a:t>
                </a:r>
              </a:p>
            </p:txBody>
          </p:sp>
          <p:pic>
            <p:nvPicPr>
              <p:cNvPr id="5122" name="Picture 2" descr="A picture containing text, clipart&#10;&#10;Description automatically generated">
                <a:extLst>
                  <a:ext uri="{FF2B5EF4-FFF2-40B4-BE49-F238E27FC236}">
                    <a16:creationId xmlns:a16="http://schemas.microsoft.com/office/drawing/2014/main" id="{6A79430F-903F-402E-B837-B702723C98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6414" y="3222677"/>
                <a:ext cx="689185" cy="684294"/>
              </a:xfrm>
              <a:prstGeom prst="rect">
                <a:avLst/>
              </a:prstGeom>
              <a:noFill/>
            </p:spPr>
          </p:pic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FEE25F92-920A-4D82-B725-3C8A4DD3D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007" y="3926939"/>
                <a:ext cx="0" cy="937712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46" name="Picture 2" descr="Chart, sunburst chart&#10;&#10;Description automatically generated">
                <a:extLst>
                  <a:ext uri="{FF2B5EF4-FFF2-40B4-BE49-F238E27FC236}">
                    <a16:creationId xmlns:a16="http://schemas.microsoft.com/office/drawing/2014/main" id="{8615D967-B45B-4F27-92C6-A3AA54E5DA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6149" y="4755302"/>
                <a:ext cx="1034885" cy="847449"/>
              </a:xfrm>
              <a:prstGeom prst="rect">
                <a:avLst/>
              </a:prstGeom>
              <a:noFill/>
            </p:spPr>
          </p:pic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C73044-A1D2-404A-B1C6-04347245774B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 flipV="1">
                <a:off x="6594264" y="1674051"/>
                <a:ext cx="3030020" cy="1334806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Wave 23">
                <a:extLst>
                  <a:ext uri="{FF2B5EF4-FFF2-40B4-BE49-F238E27FC236}">
                    <a16:creationId xmlns:a16="http://schemas.microsoft.com/office/drawing/2014/main" id="{2F2E0146-B4A0-4932-B70A-25F2BCD7729B}"/>
                  </a:ext>
                </a:extLst>
              </p:cNvPr>
              <p:cNvSpPr/>
              <p:nvPr/>
            </p:nvSpPr>
            <p:spPr>
              <a:xfrm rot="181415">
                <a:off x="477155" y="4017890"/>
                <a:ext cx="866286" cy="688839"/>
              </a:xfrm>
              <a:prstGeom prst="wave">
                <a:avLst>
                  <a:gd name="adj1" fmla="val 12500"/>
                  <a:gd name="adj2" fmla="val 705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 b="1" dirty="0">
                    <a:solidFill>
                      <a:schemeClr val="tx1"/>
                    </a:solidFill>
                  </a:rPr>
                  <a:t>Source code</a:t>
                </a:r>
              </a:p>
            </p:txBody>
          </p:sp>
          <p:sp>
            <p:nvSpPr>
              <p:cNvPr id="26" name="Flowchart: Magnetic Disk 25">
                <a:extLst>
                  <a:ext uri="{FF2B5EF4-FFF2-40B4-BE49-F238E27FC236}">
                    <a16:creationId xmlns:a16="http://schemas.microsoft.com/office/drawing/2014/main" id="{3D10EDA5-4F80-4167-8F7C-BE35DC4876D3}"/>
                  </a:ext>
                </a:extLst>
              </p:cNvPr>
              <p:cNvSpPr/>
              <p:nvPr/>
            </p:nvSpPr>
            <p:spPr>
              <a:xfrm>
                <a:off x="1066714" y="4838709"/>
                <a:ext cx="505181" cy="680636"/>
              </a:xfrm>
              <a:prstGeom prst="flowChartMagneticDisk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8EC3995-9958-4A8C-BF22-2A9FE09A3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0881" y="5197988"/>
                <a:ext cx="582810" cy="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17C3186-4304-4071-AEDB-EF643DE4B9F4}"/>
                  </a:ext>
                </a:extLst>
              </p:cNvPr>
              <p:cNvGrpSpPr/>
              <p:nvPr/>
            </p:nvGrpSpPr>
            <p:grpSpPr>
              <a:xfrm>
                <a:off x="4181767" y="4734944"/>
                <a:ext cx="797422" cy="769441"/>
                <a:chOff x="4109229" y="4959208"/>
                <a:chExt cx="713263" cy="1262356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ED6A477-CA29-40B2-8089-ADCD0EA0AFE3}"/>
                    </a:ext>
                  </a:extLst>
                </p:cNvPr>
                <p:cNvSpPr txBox="1"/>
                <p:nvPr/>
              </p:nvSpPr>
              <p:spPr>
                <a:xfrm>
                  <a:off x="4109229" y="4959208"/>
                  <a:ext cx="713263" cy="1262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pPr algn="l"/>
                  <a:r>
                    <a:rPr lang="en-IN" sz="1000" b="1" i="0" u="none" strike="noStrike" baseline="0" dirty="0">
                      <a:latin typeface="Calibri-Bold"/>
                    </a:rPr>
                    <a:t>Container Image </a:t>
                  </a:r>
                </a:p>
                <a:p>
                  <a:pPr algn="l"/>
                  <a:endParaRPr lang="en-IN" sz="1200" b="1" dirty="0">
                    <a:latin typeface="Calibri-Bold"/>
                  </a:endParaRPr>
                </a:p>
                <a:p>
                  <a:pPr algn="l"/>
                  <a:endParaRPr lang="en-IN" sz="1200" b="1" dirty="0">
                    <a:latin typeface="Calibri-Bold"/>
                  </a:endParaRPr>
                </a:p>
              </p:txBody>
            </p:sp>
            <p:sp>
              <p:nvSpPr>
                <p:cNvPr id="5" name="Hexagon 4">
                  <a:extLst>
                    <a:ext uri="{FF2B5EF4-FFF2-40B4-BE49-F238E27FC236}">
                      <a16:creationId xmlns:a16="http://schemas.microsoft.com/office/drawing/2014/main" id="{B657433A-D3FF-4F76-A785-1B109EAFF5C5}"/>
                    </a:ext>
                  </a:extLst>
                </p:cNvPr>
                <p:cNvSpPr/>
                <p:nvPr/>
              </p:nvSpPr>
              <p:spPr>
                <a:xfrm>
                  <a:off x="4172080" y="5710867"/>
                  <a:ext cx="236798" cy="294948"/>
                </a:xfrm>
                <a:prstGeom prst="hexagon">
                  <a:avLst/>
                </a:prstGeom>
                <a:ln w="22225"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B2DC6D-42A3-4D49-9DC5-9C939CBE6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484" y="854775"/>
                <a:ext cx="0" cy="5863696"/>
              </a:xfrm>
              <a:prstGeom prst="line">
                <a:avLst/>
              </a:prstGeom>
              <a:ln w="47625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BB7B485-E661-4A89-9642-EF1B16383212}"/>
                  </a:ext>
                </a:extLst>
              </p:cNvPr>
              <p:cNvSpPr/>
              <p:nvPr/>
            </p:nvSpPr>
            <p:spPr>
              <a:xfrm>
                <a:off x="5472704" y="2557058"/>
                <a:ext cx="1121560" cy="90359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Load Balancer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5DF6C11-1A79-4A5C-A8DD-1659DB064F86}"/>
                  </a:ext>
                </a:extLst>
              </p:cNvPr>
              <p:cNvCxnSpPr>
                <a:cxnSpLocks/>
                <a:stCxn id="43" idx="3"/>
                <a:endCxn id="47" idx="1"/>
              </p:cNvCxnSpPr>
              <p:nvPr/>
            </p:nvCxnSpPr>
            <p:spPr>
              <a:xfrm>
                <a:off x="6594264" y="3008857"/>
                <a:ext cx="3057723" cy="2344541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7C5E294-BD55-4799-B46D-29DAA1FD5DCE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V="1">
                <a:off x="5911272" y="2017693"/>
                <a:ext cx="3713012" cy="3376224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202C868-E2B8-4F00-BD67-200C6423D296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V="1">
                <a:off x="5911272" y="3350078"/>
                <a:ext cx="3713012" cy="2043839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3139FDA-E05B-4EFC-A892-DF9F48190F06}"/>
                  </a:ext>
                </a:extLst>
              </p:cNvPr>
              <p:cNvCxnSpPr>
                <a:cxnSpLocks/>
                <a:stCxn id="11" idx="3"/>
                <a:endCxn id="47" idx="1"/>
              </p:cNvCxnSpPr>
              <p:nvPr/>
            </p:nvCxnSpPr>
            <p:spPr>
              <a:xfrm flipV="1">
                <a:off x="5911272" y="5353398"/>
                <a:ext cx="3740715" cy="40519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170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0C08DFEE-257E-4DFE-89AD-2D8BF5227B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7318" y="2017693"/>
                <a:ext cx="1273294" cy="1273294"/>
              </a:xfrm>
              <a:prstGeom prst="rect">
                <a:avLst/>
              </a:prstGeom>
              <a:noFill/>
            </p:spPr>
          </p:pic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03DC4B7-5ABE-416E-873A-14570CEF358B}"/>
                  </a:ext>
                </a:extLst>
              </p:cNvPr>
              <p:cNvCxnSpPr>
                <a:cxnSpLocks/>
                <a:stCxn id="6146" idx="3"/>
              </p:cNvCxnSpPr>
              <p:nvPr/>
            </p:nvCxnSpPr>
            <p:spPr>
              <a:xfrm>
                <a:off x="3261034" y="5179027"/>
                <a:ext cx="861055" cy="18961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BBE9FC-B021-4226-B285-D326975E92D0}"/>
                  </a:ext>
                </a:extLst>
              </p:cNvPr>
              <p:cNvSpPr txBox="1"/>
              <p:nvPr/>
            </p:nvSpPr>
            <p:spPr>
              <a:xfrm>
                <a:off x="7149007" y="2800867"/>
                <a:ext cx="11835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rgbClr val="7030A0"/>
                    </a:solidFill>
                  </a:rPr>
                  <a:t>Routing 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FD611C6-D8D0-420F-B8E4-B5D78879FB63}"/>
                  </a:ext>
                </a:extLst>
              </p:cNvPr>
              <p:cNvSpPr txBox="1"/>
              <p:nvPr/>
            </p:nvSpPr>
            <p:spPr>
              <a:xfrm rot="19217936">
                <a:off x="6293447" y="4081923"/>
                <a:ext cx="14948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accent4">
                        <a:lumMod val="75000"/>
                      </a:schemeClr>
                    </a:solidFill>
                  </a:rPr>
                  <a:t>Deployed to VM 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A555810-F12B-4630-B745-9AD436D80405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>
                <a:off x="3922537" y="3008857"/>
                <a:ext cx="1550167" cy="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546D25-D268-4573-89DC-62C64C58B8C4}"/>
                  </a:ext>
                </a:extLst>
              </p:cNvPr>
              <p:cNvSpPr txBox="1"/>
              <p:nvPr/>
            </p:nvSpPr>
            <p:spPr>
              <a:xfrm>
                <a:off x="4221804" y="2528003"/>
                <a:ext cx="11347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i="1" dirty="0">
                    <a:solidFill>
                      <a:schemeClr val="accent4">
                        <a:lumMod val="75000"/>
                      </a:schemeClr>
                    </a:solidFill>
                  </a:rPr>
                  <a:t>Call Service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CDA05F7-970F-447F-AE6F-597380269DD1}"/>
                  </a:ext>
                </a:extLst>
              </p:cNvPr>
              <p:cNvGrpSpPr/>
              <p:nvPr/>
            </p:nvGrpSpPr>
            <p:grpSpPr>
              <a:xfrm>
                <a:off x="9640498" y="773078"/>
                <a:ext cx="1967668" cy="5578064"/>
                <a:chOff x="8797982" y="950334"/>
                <a:chExt cx="1967668" cy="5578064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5761ECD1-D980-41A0-A071-DEEBE84A7E9C}"/>
                    </a:ext>
                  </a:extLst>
                </p:cNvPr>
                <p:cNvGrpSpPr/>
                <p:nvPr/>
              </p:nvGrpSpPr>
              <p:grpSpPr>
                <a:xfrm>
                  <a:off x="8797982" y="950334"/>
                  <a:ext cx="1956179" cy="3485921"/>
                  <a:chOff x="8834428" y="948350"/>
                  <a:chExt cx="1956179" cy="3485921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4CC23C5D-65C4-469F-A943-47A06F0F6A3C}"/>
                      </a:ext>
                    </a:extLst>
                  </p:cNvPr>
                  <p:cNvSpPr/>
                  <p:nvPr/>
                </p:nvSpPr>
                <p:spPr>
                  <a:xfrm>
                    <a:off x="8834428" y="948350"/>
                    <a:ext cx="1956179" cy="3485921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2222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800" b="0" i="0" u="none" strike="noStrike" baseline="0" dirty="0">
                        <a:latin typeface="ArialMT"/>
                      </a:rPr>
                      <a:t>Autoscaling group</a:t>
                    </a:r>
                    <a:endParaRPr lang="en-IN" dirty="0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413340B-5CFE-4641-B580-1ADECC77FDB1}"/>
                      </a:ext>
                    </a:extLst>
                  </p:cNvPr>
                  <p:cNvSpPr txBox="1"/>
                  <p:nvPr/>
                </p:nvSpPr>
                <p:spPr>
                  <a:xfrm>
                    <a:off x="8955074" y="1023791"/>
                    <a:ext cx="1606045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1200" b="1" dirty="0"/>
                      <a:t>Virtual Machine</a:t>
                    </a: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F7BE62DA-115D-404E-A07A-EF956C292CC7}"/>
                      </a:ext>
                    </a:extLst>
                  </p:cNvPr>
                  <p:cNvSpPr/>
                  <p:nvPr/>
                </p:nvSpPr>
                <p:spPr>
                  <a:xfrm>
                    <a:off x="9210887" y="1412981"/>
                    <a:ext cx="1217914" cy="120396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2225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261F674F-9F9B-4875-A0C0-D226C392B3A0}"/>
                      </a:ext>
                    </a:extLst>
                  </p:cNvPr>
                  <p:cNvSpPr txBox="1"/>
                  <p:nvPr/>
                </p:nvSpPr>
                <p:spPr>
                  <a:xfrm>
                    <a:off x="9202691" y="1401514"/>
                    <a:ext cx="1217914" cy="276999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1200" b="1" dirty="0"/>
                      <a:t>Container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9885FA83-0ACE-4870-98E4-3E06041ED084}"/>
                      </a:ext>
                    </a:extLst>
                  </p:cNvPr>
                  <p:cNvSpPr/>
                  <p:nvPr/>
                </p:nvSpPr>
                <p:spPr>
                  <a:xfrm>
                    <a:off x="9213563" y="2791222"/>
                    <a:ext cx="1217914" cy="120396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2225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35" name="Hexagon 34">
                    <a:extLst>
                      <a:ext uri="{FF2B5EF4-FFF2-40B4-BE49-F238E27FC236}">
                        <a16:creationId xmlns:a16="http://schemas.microsoft.com/office/drawing/2014/main" id="{15B31713-7DF5-41F8-8CE3-5B9C2540A3F2}"/>
                      </a:ext>
                    </a:extLst>
                  </p:cNvPr>
                  <p:cNvSpPr/>
                  <p:nvPr/>
                </p:nvSpPr>
                <p:spPr>
                  <a:xfrm>
                    <a:off x="9552971" y="3228199"/>
                    <a:ext cx="536254" cy="476120"/>
                  </a:xfrm>
                  <a:prstGeom prst="hexagon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49919C52-53F0-44E2-B998-6D7B024CCE04}"/>
                      </a:ext>
                    </a:extLst>
                  </p:cNvPr>
                  <p:cNvSpPr txBox="1"/>
                  <p:nvPr/>
                </p:nvSpPr>
                <p:spPr>
                  <a:xfrm>
                    <a:off x="9205367" y="2779755"/>
                    <a:ext cx="1217914" cy="276999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1200" b="1" dirty="0"/>
                      <a:t>Container</a:t>
                    </a:r>
                  </a:p>
                </p:txBody>
              </p:sp>
              <p:sp>
                <p:nvSpPr>
                  <p:cNvPr id="57" name="Hexagon 56">
                    <a:extLst>
                      <a:ext uri="{FF2B5EF4-FFF2-40B4-BE49-F238E27FC236}">
                        <a16:creationId xmlns:a16="http://schemas.microsoft.com/office/drawing/2014/main" id="{27CFE4F1-9589-419F-84C9-3E4A259CE876}"/>
                      </a:ext>
                    </a:extLst>
                  </p:cNvPr>
                  <p:cNvSpPr/>
                  <p:nvPr/>
                </p:nvSpPr>
                <p:spPr>
                  <a:xfrm>
                    <a:off x="9551717" y="1907731"/>
                    <a:ext cx="536254" cy="476120"/>
                  </a:xfrm>
                  <a:prstGeom prst="hexagon">
                    <a:avLst/>
                  </a:prstGeom>
                  <a:ln w="2222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b="1" dirty="0"/>
                  </a:p>
                </p:txBody>
              </p:sp>
              <p:pic>
                <p:nvPicPr>
                  <p:cNvPr id="44" name="Picture 2" descr="A picture containing clipart&#10;&#10;Description automatically generated">
                    <a:extLst>
                      <a:ext uri="{FF2B5EF4-FFF2-40B4-BE49-F238E27FC236}">
                        <a16:creationId xmlns:a16="http://schemas.microsoft.com/office/drawing/2014/main" id="{BE98D930-2F6B-4943-ADAC-CC97C171152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075611" y="4033671"/>
                    <a:ext cx="1463089" cy="349494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802D9AF-90CD-4F72-AB53-C19F8D3873D0}"/>
                    </a:ext>
                  </a:extLst>
                </p:cNvPr>
                <p:cNvSpPr/>
                <p:nvPr/>
              </p:nvSpPr>
              <p:spPr>
                <a:xfrm>
                  <a:off x="8809471" y="4532909"/>
                  <a:ext cx="1956179" cy="1995489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2222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50127F4-2AA3-4D8A-912A-5EF0495D002D}"/>
                    </a:ext>
                  </a:extLst>
                </p:cNvPr>
                <p:cNvSpPr/>
                <p:nvPr/>
              </p:nvSpPr>
              <p:spPr>
                <a:xfrm>
                  <a:off x="9253949" y="4936455"/>
                  <a:ext cx="1217914" cy="112315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  <p:pic>
              <p:nvPicPr>
                <p:cNvPr id="50" name="Picture 2" descr="A picture containing clipart&#10;&#10;Description automatically generated">
                  <a:extLst>
                    <a:ext uri="{FF2B5EF4-FFF2-40B4-BE49-F238E27FC236}">
                      <a16:creationId xmlns:a16="http://schemas.microsoft.com/office/drawing/2014/main" id="{CD0914CC-B09D-4C4C-9A12-A8C5DDCC3E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05013" y="6123881"/>
                  <a:ext cx="1463089" cy="349494"/>
                </a:xfrm>
                <a:prstGeom prst="rect">
                  <a:avLst/>
                </a:prstGeom>
                <a:noFill/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39AC81D-DC72-485D-95C4-50DCF1381927}"/>
                    </a:ext>
                  </a:extLst>
                </p:cNvPr>
                <p:cNvSpPr txBox="1"/>
                <p:nvPr/>
              </p:nvSpPr>
              <p:spPr>
                <a:xfrm>
                  <a:off x="9253949" y="4927225"/>
                  <a:ext cx="1217914" cy="276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/>
                    <a:t>Container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CF42BBA-890F-4E39-A6D8-73BB33D8B872}"/>
                    </a:ext>
                  </a:extLst>
                </p:cNvPr>
                <p:cNvSpPr txBox="1"/>
                <p:nvPr/>
              </p:nvSpPr>
              <p:spPr>
                <a:xfrm>
                  <a:off x="9105013" y="4643293"/>
                  <a:ext cx="160604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/>
                    <a:t>Virtual Machine</a:t>
                  </a:r>
                </a:p>
              </p:txBody>
            </p:sp>
            <p:sp>
              <p:nvSpPr>
                <p:cNvPr id="40" name="Hexagon 39">
                  <a:extLst>
                    <a:ext uri="{FF2B5EF4-FFF2-40B4-BE49-F238E27FC236}">
                      <a16:creationId xmlns:a16="http://schemas.microsoft.com/office/drawing/2014/main" id="{9CF1DE6A-7073-4CC5-8715-B3E518568B33}"/>
                    </a:ext>
                  </a:extLst>
                </p:cNvPr>
                <p:cNvSpPr/>
                <p:nvPr/>
              </p:nvSpPr>
              <p:spPr>
                <a:xfrm>
                  <a:off x="9489969" y="5354476"/>
                  <a:ext cx="536254" cy="476120"/>
                </a:xfrm>
                <a:prstGeom prst="hexagon">
                  <a:avLst/>
                </a:prstGeom>
                <a:ln w="22225"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b="1" dirty="0"/>
                </a:p>
              </p:txBody>
            </p:sp>
          </p:grp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FBB0F86-B6F1-4D36-A420-40A572842579}"/>
                  </a:ext>
                </a:extLst>
              </p:cNvPr>
              <p:cNvCxnSpPr>
                <a:cxnSpLocks/>
                <a:endCxn id="6146" idx="2"/>
              </p:cNvCxnSpPr>
              <p:nvPr/>
            </p:nvCxnSpPr>
            <p:spPr>
              <a:xfrm flipV="1">
                <a:off x="2737318" y="5602751"/>
                <a:ext cx="6274" cy="518622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A47792D-4064-46DD-8804-FFDFDCF3263D}"/>
                  </a:ext>
                </a:extLst>
              </p:cNvPr>
              <p:cNvSpPr txBox="1"/>
              <p:nvPr/>
            </p:nvSpPr>
            <p:spPr>
              <a:xfrm>
                <a:off x="5044896" y="4736031"/>
                <a:ext cx="785164" cy="76944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l"/>
                <a:r>
                  <a:rPr lang="en-IN" sz="1000" b="1" i="0" u="none" strike="noStrike" baseline="0" dirty="0">
                    <a:latin typeface="Calibri-Bold"/>
                  </a:rPr>
                  <a:t>Container Image </a:t>
                </a:r>
              </a:p>
              <a:p>
                <a:pPr algn="l"/>
                <a:endParaRPr lang="en-IN" sz="1200" b="1" dirty="0">
                  <a:latin typeface="Calibri-Bold"/>
                </a:endParaRPr>
              </a:p>
              <a:p>
                <a:pPr algn="l"/>
                <a:endParaRPr lang="en-IN" sz="1200" b="1" dirty="0">
                  <a:latin typeface="Calibri-Bold"/>
                </a:endParaRPr>
              </a:p>
            </p:txBody>
          </p:sp>
          <p:sp>
            <p:nvSpPr>
              <p:cNvPr id="85" name="Hexagon 84">
                <a:extLst>
                  <a:ext uri="{FF2B5EF4-FFF2-40B4-BE49-F238E27FC236}">
                    <a16:creationId xmlns:a16="http://schemas.microsoft.com/office/drawing/2014/main" id="{A5B9B954-38E6-43BA-AF67-16C86F2756DC}"/>
                  </a:ext>
                </a:extLst>
              </p:cNvPr>
              <p:cNvSpPr/>
              <p:nvPr/>
            </p:nvSpPr>
            <p:spPr>
              <a:xfrm>
                <a:off x="5156974" y="5193101"/>
                <a:ext cx="264738" cy="179779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 dirty="0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A792E31C-DF05-4234-BC7D-248E0DC00436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>
                <a:off x="6594264" y="3008857"/>
                <a:ext cx="3046234" cy="21382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0078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9EB57E51-91CB-4099-B4A8-C92286AB4B4C}"/>
              </a:ext>
            </a:extLst>
          </p:cNvPr>
          <p:cNvGrpSpPr/>
          <p:nvPr/>
        </p:nvGrpSpPr>
        <p:grpSpPr>
          <a:xfrm>
            <a:off x="1195680" y="432471"/>
            <a:ext cx="8755151" cy="6304888"/>
            <a:chOff x="1086498" y="145868"/>
            <a:chExt cx="8755151" cy="6304888"/>
          </a:xfrm>
        </p:grpSpPr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7FD4D482-367C-4018-8411-409BEB0DA1F3}"/>
                </a:ext>
              </a:extLst>
            </p:cNvPr>
            <p:cNvGrpSpPr/>
            <p:nvPr/>
          </p:nvGrpSpPr>
          <p:grpSpPr>
            <a:xfrm>
              <a:off x="1086498" y="145868"/>
              <a:ext cx="8755151" cy="6304888"/>
              <a:chOff x="1086498" y="145868"/>
              <a:chExt cx="8755151" cy="630488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C23C5D-65C4-469F-A943-47A06F0F6A3C}"/>
                  </a:ext>
                </a:extLst>
              </p:cNvPr>
              <p:cNvSpPr/>
              <p:nvPr/>
            </p:nvSpPr>
            <p:spPr>
              <a:xfrm>
                <a:off x="8179408" y="2953809"/>
                <a:ext cx="1662241" cy="273319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15B31713-7DF5-41F8-8CE3-5B9C2540A3F2}"/>
                  </a:ext>
                </a:extLst>
              </p:cNvPr>
              <p:cNvSpPr/>
              <p:nvPr/>
            </p:nvSpPr>
            <p:spPr>
              <a:xfrm>
                <a:off x="8749982" y="4113309"/>
                <a:ext cx="751149" cy="575814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Ms-2</a:t>
                </a:r>
              </a:p>
            </p:txBody>
          </p:sp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9CF1DE6A-7073-4CC5-8715-B3E518568B33}"/>
                  </a:ext>
                </a:extLst>
              </p:cNvPr>
              <p:cNvSpPr/>
              <p:nvPr/>
            </p:nvSpPr>
            <p:spPr>
              <a:xfrm>
                <a:off x="8749983" y="4862413"/>
                <a:ext cx="751150" cy="651298"/>
              </a:xfrm>
              <a:prstGeom prst="hexagon">
                <a:avLst/>
              </a:prstGeom>
              <a:ln w="22225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Ms-3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B2DC6D-42A3-4D49-9DC5-9C939CBE6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4876" y="2190409"/>
                <a:ext cx="15378" cy="3200649"/>
              </a:xfrm>
              <a:prstGeom prst="line">
                <a:avLst/>
              </a:prstGeom>
              <a:ln w="47625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BB7B485-E661-4A89-9642-EF1B16383212}"/>
                  </a:ext>
                </a:extLst>
              </p:cNvPr>
              <p:cNvSpPr/>
              <p:nvPr/>
            </p:nvSpPr>
            <p:spPr>
              <a:xfrm>
                <a:off x="5243705" y="1832509"/>
                <a:ext cx="1121560" cy="90359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Load Balancer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5DF6C11-1A79-4A5C-A8DD-1659DB064F86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>
                <a:off x="6365265" y="2284308"/>
                <a:ext cx="2384718" cy="1113699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70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0C08DFEE-257E-4DFE-89AD-2D8BF5227B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8437" y="145868"/>
                <a:ext cx="1273294" cy="1273294"/>
              </a:xfrm>
              <a:prstGeom prst="rect">
                <a:avLst/>
              </a:prstGeom>
              <a:noFill/>
            </p:spPr>
          </p:pic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03DC4B7-5ABE-416E-873A-14570CEF358B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3045613" y="3342610"/>
                <a:ext cx="893620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A555810-F12B-4630-B745-9AD436D80405}"/>
                  </a:ext>
                </a:extLst>
              </p:cNvPr>
              <p:cNvCxnSpPr>
                <a:cxnSpLocks/>
                <a:stCxn id="7170" idx="2"/>
              </p:cNvCxnSpPr>
              <p:nvPr/>
            </p:nvCxnSpPr>
            <p:spPr>
              <a:xfrm flipH="1">
                <a:off x="5792565" y="1419162"/>
                <a:ext cx="2519" cy="424642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7F0DC61-8E39-499D-9FD0-DF8280838324}"/>
                  </a:ext>
                </a:extLst>
              </p:cNvPr>
              <p:cNvSpPr/>
              <p:nvPr/>
            </p:nvSpPr>
            <p:spPr>
              <a:xfrm>
                <a:off x="1086498" y="2953809"/>
                <a:ext cx="1956179" cy="2733192"/>
              </a:xfrm>
              <a:prstGeom prst="rect">
                <a:avLst/>
              </a:prstGeom>
              <a:solidFill>
                <a:schemeClr val="accent2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Large Legacy Application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F42BB6C-9A7E-422E-95F6-9D7B5259A204}"/>
                  </a:ext>
                </a:extLst>
              </p:cNvPr>
              <p:cNvSpPr/>
              <p:nvPr/>
            </p:nvSpPr>
            <p:spPr>
              <a:xfrm>
                <a:off x="3939233" y="3049345"/>
                <a:ext cx="1094493" cy="586529"/>
              </a:xfrm>
              <a:prstGeom prst="rect">
                <a:avLst/>
              </a:prstGeom>
              <a:solidFill>
                <a:schemeClr val="accent2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Individual Function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E3CDE34-F955-4F6E-94FC-F056A09BD115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3045613" y="4250047"/>
                <a:ext cx="893620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D41419C-23AF-4212-B716-089FF914325A}"/>
                  </a:ext>
                </a:extLst>
              </p:cNvPr>
              <p:cNvSpPr/>
              <p:nvPr/>
            </p:nvSpPr>
            <p:spPr>
              <a:xfrm>
                <a:off x="3939233" y="3956782"/>
                <a:ext cx="1094493" cy="586529"/>
              </a:xfrm>
              <a:prstGeom prst="rect">
                <a:avLst/>
              </a:prstGeom>
              <a:solidFill>
                <a:schemeClr val="accent2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Individual Function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8BCC278-341C-47FA-98D3-F84B720378DC}"/>
                  </a:ext>
                </a:extLst>
              </p:cNvPr>
              <p:cNvCxnSpPr>
                <a:cxnSpLocks/>
                <a:endCxn id="56" idx="1"/>
              </p:cNvCxnSpPr>
              <p:nvPr/>
            </p:nvCxnSpPr>
            <p:spPr>
              <a:xfrm>
                <a:off x="3048440" y="5107130"/>
                <a:ext cx="893620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0FA2108-A899-4826-9011-287DBCA6DE89}"/>
                  </a:ext>
                </a:extLst>
              </p:cNvPr>
              <p:cNvSpPr/>
              <p:nvPr/>
            </p:nvSpPr>
            <p:spPr>
              <a:xfrm>
                <a:off x="3942060" y="4813865"/>
                <a:ext cx="1094493" cy="586529"/>
              </a:xfrm>
              <a:prstGeom prst="rect">
                <a:avLst/>
              </a:prstGeom>
              <a:solidFill>
                <a:schemeClr val="accent2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Individual Function</a:t>
                </a:r>
              </a:p>
            </p:txBody>
          </p: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0179A4E8-745C-4BAB-A118-5968351FDD9B}"/>
                  </a:ext>
                </a:extLst>
              </p:cNvPr>
              <p:cNvCxnSpPr>
                <a:cxnSpLocks/>
                <a:stCxn id="43" idx="1"/>
                <a:endCxn id="44" idx="0"/>
              </p:cNvCxnSpPr>
              <p:nvPr/>
            </p:nvCxnSpPr>
            <p:spPr>
              <a:xfrm rot="10800000" flipV="1">
                <a:off x="2064589" y="2284307"/>
                <a:ext cx="3179117" cy="669501"/>
              </a:xfrm>
              <a:prstGeom prst="bentConnector2">
                <a:avLst/>
              </a:prstGeom>
              <a:ln w="25400"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1C59D11-9EBD-4569-BFFA-FC3E2E4F9E65}"/>
                  </a:ext>
                </a:extLst>
              </p:cNvPr>
              <p:cNvCxnSpPr>
                <a:cxnSpLocks/>
                <a:endCxn id="35" idx="3"/>
              </p:cNvCxnSpPr>
              <p:nvPr/>
            </p:nvCxnSpPr>
            <p:spPr>
              <a:xfrm>
                <a:off x="6363340" y="2296707"/>
                <a:ext cx="2386642" cy="2104509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92F985D-274C-4984-BB68-DB2EEFB4F9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2377" y="2284307"/>
                <a:ext cx="2387606" cy="2816166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43592EE-BC76-4A2A-9AF0-D5DAC2FF8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3726" y="3379201"/>
                <a:ext cx="3716257" cy="17561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0E16556-D64F-4143-9F07-AC26F7B19F91}"/>
                  </a:ext>
                </a:extLst>
              </p:cNvPr>
              <p:cNvCxnSpPr>
                <a:cxnSpLocks/>
                <a:endCxn id="35" idx="3"/>
              </p:cNvCxnSpPr>
              <p:nvPr/>
            </p:nvCxnSpPr>
            <p:spPr>
              <a:xfrm>
                <a:off x="4856820" y="4278969"/>
                <a:ext cx="3893162" cy="122247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A5A11C7-0209-43BA-9CBC-653DFC2B9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3726" y="5104517"/>
                <a:ext cx="3716257" cy="17561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72" name="Rectangle 7171">
                <a:extLst>
                  <a:ext uri="{FF2B5EF4-FFF2-40B4-BE49-F238E27FC236}">
                    <a16:creationId xmlns:a16="http://schemas.microsoft.com/office/drawing/2014/main" id="{525438C9-3F59-48F1-9EDF-452FB14AA10D}"/>
                  </a:ext>
                </a:extLst>
              </p:cNvPr>
              <p:cNvSpPr/>
              <p:nvPr/>
            </p:nvSpPr>
            <p:spPr>
              <a:xfrm>
                <a:off x="5264879" y="3082712"/>
                <a:ext cx="1662241" cy="2604290"/>
              </a:xfrm>
              <a:prstGeom prst="rect">
                <a:avLst/>
              </a:prstGeom>
              <a:solidFill>
                <a:schemeClr val="accent2">
                  <a:alpha val="5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IN" sz="1400" b="1" dirty="0">
                    <a:solidFill>
                      <a:schemeClr val="tx1"/>
                    </a:solidFill>
                  </a:rPr>
                  <a:t>Strangler Pattern</a:t>
                </a:r>
              </a:p>
              <a:p>
                <a:pPr algn="just"/>
                <a:endParaRPr lang="en-IN" sz="1400" b="1" dirty="0">
                  <a:solidFill>
                    <a:schemeClr val="tx1"/>
                  </a:solidFill>
                </a:endParaRPr>
              </a:p>
              <a:p>
                <a:pPr algn="just"/>
                <a:endParaRPr lang="en-IN" sz="1400" b="1" dirty="0">
                  <a:solidFill>
                    <a:schemeClr val="tx1"/>
                  </a:solidFill>
                </a:endParaRPr>
              </a:p>
              <a:p>
                <a:pPr algn="just"/>
                <a:endParaRPr lang="en-IN" sz="1400" b="1" dirty="0">
                  <a:solidFill>
                    <a:schemeClr val="tx1"/>
                  </a:solidFill>
                </a:endParaRPr>
              </a:p>
              <a:p>
                <a:pPr algn="just"/>
                <a:endParaRPr lang="en-IN" sz="1400" b="1" dirty="0">
                  <a:solidFill>
                    <a:schemeClr val="tx1"/>
                  </a:solidFill>
                </a:endParaRPr>
              </a:p>
              <a:p>
                <a:r>
                  <a:rPr lang="en-IN" sz="1400" b="1" dirty="0">
                    <a:solidFill>
                      <a:schemeClr val="tx1"/>
                    </a:solidFill>
                  </a:rPr>
                  <a:t>Design of new  microservices as independently deployable services in incremental fashion</a:t>
                </a:r>
              </a:p>
            </p:txBody>
          </p:sp>
          <p:sp>
            <p:nvSpPr>
              <p:cNvPr id="7173" name="Left Brace 7172">
                <a:extLst>
                  <a:ext uri="{FF2B5EF4-FFF2-40B4-BE49-F238E27FC236}">
                    <a16:creationId xmlns:a16="http://schemas.microsoft.com/office/drawing/2014/main" id="{2985AE5F-5271-4E66-8911-0B7C3930EDE0}"/>
                  </a:ext>
                </a:extLst>
              </p:cNvPr>
              <p:cNvSpPr/>
              <p:nvPr/>
            </p:nvSpPr>
            <p:spPr>
              <a:xfrm rot="16200000">
                <a:off x="7565955" y="3824733"/>
                <a:ext cx="186099" cy="4007225"/>
              </a:xfrm>
              <a:prstGeom prst="leftBrac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74" name="TextBox 7173">
                <a:extLst>
                  <a:ext uri="{FF2B5EF4-FFF2-40B4-BE49-F238E27FC236}">
                    <a16:creationId xmlns:a16="http://schemas.microsoft.com/office/drawing/2014/main" id="{70FA1CDE-7D97-4A43-8B95-E8916B3510CC}"/>
                  </a:ext>
                </a:extLst>
              </p:cNvPr>
              <p:cNvSpPr txBox="1"/>
              <p:nvPr/>
            </p:nvSpPr>
            <p:spPr>
              <a:xfrm>
                <a:off x="6095999" y="6142979"/>
                <a:ext cx="28471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/>
                  <a:t>New Self Deployable microservices</a:t>
                </a:r>
              </a:p>
            </p:txBody>
          </p:sp>
        </p:grpSp>
        <p:sp>
          <p:nvSpPr>
            <p:cNvPr id="82" name="Hexagon 81">
              <a:extLst>
                <a:ext uri="{FF2B5EF4-FFF2-40B4-BE49-F238E27FC236}">
                  <a16:creationId xmlns:a16="http://schemas.microsoft.com/office/drawing/2014/main" id="{E95F80E4-B469-4714-A06A-A62F71F2A94B}"/>
                </a:ext>
              </a:extLst>
            </p:cNvPr>
            <p:cNvSpPr/>
            <p:nvPr/>
          </p:nvSpPr>
          <p:spPr>
            <a:xfrm>
              <a:off x="8749982" y="3104262"/>
              <a:ext cx="751149" cy="575814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Ms-1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01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3FAD3E-540E-4814-945C-059B90B79B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977" y="375535"/>
            <a:ext cx="6924012" cy="3391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497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4795E0F5-D7E8-42BF-B90F-FFFD43537D5C}"/>
              </a:ext>
            </a:extLst>
          </p:cNvPr>
          <p:cNvGrpSpPr/>
          <p:nvPr/>
        </p:nvGrpSpPr>
        <p:grpSpPr>
          <a:xfrm>
            <a:off x="941137" y="747135"/>
            <a:ext cx="9599892" cy="5351171"/>
            <a:chOff x="941137" y="747135"/>
            <a:chExt cx="9599892" cy="53511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246676B-1667-49CD-81F1-5EDA30FEB8E4}"/>
                </a:ext>
              </a:extLst>
            </p:cNvPr>
            <p:cNvGrpSpPr/>
            <p:nvPr/>
          </p:nvGrpSpPr>
          <p:grpSpPr>
            <a:xfrm>
              <a:off x="2170403" y="747135"/>
              <a:ext cx="777922" cy="832513"/>
              <a:chOff x="3261815" y="887105"/>
              <a:chExt cx="1187355" cy="1023582"/>
            </a:xfrm>
          </p:grpSpPr>
          <p:pic>
            <p:nvPicPr>
              <p:cNvPr id="5" name="Graphic 4" descr="Users">
                <a:extLst>
                  <a:ext uri="{FF2B5EF4-FFF2-40B4-BE49-F238E27FC236}">
                    <a16:creationId xmlns:a16="http://schemas.microsoft.com/office/drawing/2014/main" id="{C5A6171F-99E5-4142-AB88-E8E6B6FCD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98293" y="9416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F5612B6-0C9E-46B2-890E-5839E896E606}"/>
                  </a:ext>
                </a:extLst>
              </p:cNvPr>
              <p:cNvSpPr/>
              <p:nvPr/>
            </p:nvSpPr>
            <p:spPr>
              <a:xfrm>
                <a:off x="3261815" y="887105"/>
                <a:ext cx="1187355" cy="102358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3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300A63-9E69-4B7C-9F16-44E38BA856C9}"/>
                </a:ext>
              </a:extLst>
            </p:cNvPr>
            <p:cNvSpPr/>
            <p:nvPr/>
          </p:nvSpPr>
          <p:spPr>
            <a:xfrm>
              <a:off x="1792407" y="2070037"/>
              <a:ext cx="1533917" cy="3898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353B0A-760A-45D4-9EDC-EF64379FCA5F}"/>
                </a:ext>
              </a:extLst>
            </p:cNvPr>
            <p:cNvSpPr/>
            <p:nvPr/>
          </p:nvSpPr>
          <p:spPr>
            <a:xfrm>
              <a:off x="1792406" y="2520827"/>
              <a:ext cx="1533917" cy="3898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Business logic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04A8C0-D870-4DC6-BF66-2339989B91DF}"/>
                </a:ext>
              </a:extLst>
            </p:cNvPr>
            <p:cNvSpPr/>
            <p:nvPr/>
          </p:nvSpPr>
          <p:spPr>
            <a:xfrm>
              <a:off x="1792406" y="2956883"/>
              <a:ext cx="1533917" cy="3898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Data Layer</a:t>
              </a:r>
            </a:p>
          </p:txBody>
        </p: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84953272-FA8B-40D3-B1C1-F1C512560805}"/>
                </a:ext>
              </a:extLst>
            </p:cNvPr>
            <p:cNvSpPr/>
            <p:nvPr/>
          </p:nvSpPr>
          <p:spPr>
            <a:xfrm>
              <a:off x="2170401" y="4190070"/>
              <a:ext cx="777922" cy="683145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A5F721F-5A19-40AB-AA92-B2F014D50E57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2559364" y="1579648"/>
              <a:ext cx="2" cy="490389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717A8E6-98E9-4411-804C-FE65695D9107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2559362" y="3350031"/>
              <a:ext cx="0" cy="840039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BBD24EB-C1FB-4E03-B5AF-A5ACC07FA737}"/>
                </a:ext>
              </a:extLst>
            </p:cNvPr>
            <p:cNvGrpSpPr/>
            <p:nvPr/>
          </p:nvGrpSpPr>
          <p:grpSpPr>
            <a:xfrm>
              <a:off x="7378072" y="747135"/>
              <a:ext cx="777922" cy="832513"/>
              <a:chOff x="3261815" y="887105"/>
              <a:chExt cx="1187355" cy="1023582"/>
            </a:xfrm>
          </p:grpSpPr>
          <p:pic>
            <p:nvPicPr>
              <p:cNvPr id="24" name="Graphic 23" descr="Users">
                <a:extLst>
                  <a:ext uri="{FF2B5EF4-FFF2-40B4-BE49-F238E27FC236}">
                    <a16:creationId xmlns:a16="http://schemas.microsoft.com/office/drawing/2014/main" id="{83CEED97-29F8-4740-9C7C-531FB17B5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98293" y="9416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E6BDF5B-0697-4DEF-9FBF-D1E82CDD5CE8}"/>
                  </a:ext>
                </a:extLst>
              </p:cNvPr>
              <p:cNvSpPr/>
              <p:nvPr/>
            </p:nvSpPr>
            <p:spPr>
              <a:xfrm>
                <a:off x="3261815" y="887105"/>
                <a:ext cx="1187355" cy="102358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3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7810D9-C6B3-4FCC-801D-AA39766B8D3A}"/>
                </a:ext>
              </a:extLst>
            </p:cNvPr>
            <p:cNvSpPr/>
            <p:nvPr/>
          </p:nvSpPr>
          <p:spPr>
            <a:xfrm>
              <a:off x="7000071" y="2069536"/>
              <a:ext cx="1533917" cy="3898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User Interface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709A6E7-E20A-4CE7-A42A-3CFEB4698BF7}"/>
                </a:ext>
              </a:extLst>
            </p:cNvPr>
            <p:cNvCxnSpPr/>
            <p:nvPr/>
          </p:nvCxnSpPr>
          <p:spPr>
            <a:xfrm>
              <a:off x="7767030" y="1579648"/>
              <a:ext cx="2" cy="490389"/>
            </a:xfrm>
            <a:prstGeom prst="straightConnector1">
              <a:avLst/>
            </a:prstGeom>
            <a:ln w="2222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B908700-405F-4CCB-8F84-71457B3FDA18}"/>
                </a:ext>
              </a:extLst>
            </p:cNvPr>
            <p:cNvGrpSpPr/>
            <p:nvPr/>
          </p:nvGrpSpPr>
          <p:grpSpPr>
            <a:xfrm>
              <a:off x="6487237" y="4409108"/>
              <a:ext cx="3610429" cy="395886"/>
              <a:chOff x="6776525" y="4831095"/>
              <a:chExt cx="3427274" cy="395886"/>
            </a:xfrm>
          </p:grpSpPr>
          <p:sp>
            <p:nvSpPr>
              <p:cNvPr id="28" name="Cylinder 27">
                <a:extLst>
                  <a:ext uri="{FF2B5EF4-FFF2-40B4-BE49-F238E27FC236}">
                    <a16:creationId xmlns:a16="http://schemas.microsoft.com/office/drawing/2014/main" id="{58CD6336-B18C-4D0D-8904-95BB6880131A}"/>
                  </a:ext>
                </a:extLst>
              </p:cNvPr>
              <p:cNvSpPr/>
              <p:nvPr/>
            </p:nvSpPr>
            <p:spPr>
              <a:xfrm>
                <a:off x="6776525" y="4831095"/>
                <a:ext cx="413160" cy="389891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>
                    <a:solidFill>
                      <a:schemeClr val="tx1"/>
                    </a:solidFill>
                  </a:rPr>
                  <a:t>DB</a:t>
                </a:r>
              </a:p>
            </p:txBody>
          </p:sp>
          <p:sp>
            <p:nvSpPr>
              <p:cNvPr id="29" name="Cylinder 28">
                <a:extLst>
                  <a:ext uri="{FF2B5EF4-FFF2-40B4-BE49-F238E27FC236}">
                    <a16:creationId xmlns:a16="http://schemas.microsoft.com/office/drawing/2014/main" id="{8A63A6DE-7DE0-43BF-B950-90FB4530DBB0}"/>
                  </a:ext>
                </a:extLst>
              </p:cNvPr>
              <p:cNvSpPr/>
              <p:nvPr/>
            </p:nvSpPr>
            <p:spPr>
              <a:xfrm>
                <a:off x="7911968" y="4831095"/>
                <a:ext cx="413160" cy="389891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>
                    <a:solidFill>
                      <a:schemeClr val="tx1"/>
                    </a:solidFill>
                  </a:rPr>
                  <a:t>DB</a:t>
                </a:r>
              </a:p>
            </p:txBody>
          </p:sp>
          <p:sp>
            <p:nvSpPr>
              <p:cNvPr id="30" name="Cylinder 29">
                <a:extLst>
                  <a:ext uri="{FF2B5EF4-FFF2-40B4-BE49-F238E27FC236}">
                    <a16:creationId xmlns:a16="http://schemas.microsoft.com/office/drawing/2014/main" id="{FE1386DA-3127-4303-B230-CCC4A675A636}"/>
                  </a:ext>
                </a:extLst>
              </p:cNvPr>
              <p:cNvSpPr/>
              <p:nvPr/>
            </p:nvSpPr>
            <p:spPr>
              <a:xfrm>
                <a:off x="8798662" y="4831095"/>
                <a:ext cx="413160" cy="395885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>
                    <a:solidFill>
                      <a:schemeClr val="tx1"/>
                    </a:solidFill>
                  </a:rPr>
                  <a:t>DB</a:t>
                </a:r>
              </a:p>
            </p:txBody>
          </p:sp>
          <p:sp>
            <p:nvSpPr>
              <p:cNvPr id="31" name="Cylinder 30">
                <a:extLst>
                  <a:ext uri="{FF2B5EF4-FFF2-40B4-BE49-F238E27FC236}">
                    <a16:creationId xmlns:a16="http://schemas.microsoft.com/office/drawing/2014/main" id="{E96DF38F-2648-407D-A802-736CE68037DC}"/>
                  </a:ext>
                </a:extLst>
              </p:cNvPr>
              <p:cNvSpPr/>
              <p:nvPr/>
            </p:nvSpPr>
            <p:spPr>
              <a:xfrm>
                <a:off x="9790639" y="4831096"/>
                <a:ext cx="413160" cy="395885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>
                    <a:solidFill>
                      <a:schemeClr val="tx1"/>
                    </a:solidFill>
                  </a:rPr>
                  <a:t>DB</a:t>
                </a:r>
              </a:p>
            </p:txBody>
          </p:sp>
        </p:grp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67BBCD55-A002-408C-8792-C65A18AA027B}"/>
                </a:ext>
              </a:extLst>
            </p:cNvPr>
            <p:cNvSpPr/>
            <p:nvPr/>
          </p:nvSpPr>
          <p:spPr>
            <a:xfrm>
              <a:off x="6226487" y="3464289"/>
              <a:ext cx="700986" cy="597662"/>
            </a:xfrm>
            <a:prstGeom prst="hexagon">
              <a:avLst/>
            </a:prstGeom>
            <a:ln w="22225">
              <a:solidFill>
                <a:schemeClr val="accent2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MS-1</a:t>
              </a:r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5B3A7A49-3363-48F1-868D-5FFCF0852406}"/>
                </a:ext>
              </a:extLst>
            </p:cNvPr>
            <p:cNvSpPr/>
            <p:nvPr/>
          </p:nvSpPr>
          <p:spPr>
            <a:xfrm>
              <a:off x="7361930" y="3478148"/>
              <a:ext cx="700986" cy="597662"/>
            </a:xfrm>
            <a:prstGeom prst="hexagon">
              <a:avLst/>
            </a:prstGeom>
            <a:ln w="22225">
              <a:solidFill>
                <a:schemeClr val="accent2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MS-2</a:t>
              </a:r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0F0A1F42-6797-4F58-A3A3-457B6A1D291A}"/>
                </a:ext>
              </a:extLst>
            </p:cNvPr>
            <p:cNvSpPr/>
            <p:nvPr/>
          </p:nvSpPr>
          <p:spPr>
            <a:xfrm>
              <a:off x="8211047" y="3346774"/>
              <a:ext cx="700986" cy="597662"/>
            </a:xfrm>
            <a:prstGeom prst="hexagon">
              <a:avLst/>
            </a:prstGeom>
            <a:ln w="22225">
              <a:solidFill>
                <a:schemeClr val="accent2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MS-3</a:t>
              </a:r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69920603-EF0A-44F0-9EBC-52B43303C86F}"/>
                </a:ext>
              </a:extLst>
            </p:cNvPr>
            <p:cNvSpPr/>
            <p:nvPr/>
          </p:nvSpPr>
          <p:spPr>
            <a:xfrm>
              <a:off x="9490186" y="2970822"/>
              <a:ext cx="700986" cy="597662"/>
            </a:xfrm>
            <a:prstGeom prst="hexagon">
              <a:avLst/>
            </a:prstGeom>
            <a:ln w="22225">
              <a:solidFill>
                <a:schemeClr val="accent2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MS-4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5D8B9F9-EAD6-49BC-96D1-1248CCE4BE9F}"/>
                </a:ext>
              </a:extLst>
            </p:cNvPr>
            <p:cNvCxnSpPr/>
            <p:nvPr/>
          </p:nvCxnSpPr>
          <p:spPr>
            <a:xfrm>
              <a:off x="5076967" y="830271"/>
              <a:ext cx="0" cy="5268035"/>
            </a:xfrm>
            <a:prstGeom prst="line">
              <a:avLst/>
            </a:prstGeom>
            <a:ln w="3175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0146F68-D316-4B87-8525-5C2B13E1D455}"/>
                </a:ext>
              </a:extLst>
            </p:cNvPr>
            <p:cNvCxnSpPr>
              <a:cxnSpLocks/>
              <a:stCxn id="26" idx="2"/>
              <a:endCxn id="32" idx="5"/>
            </p:cNvCxnSpPr>
            <p:nvPr/>
          </p:nvCxnSpPr>
          <p:spPr>
            <a:xfrm flipH="1">
              <a:off x="6778058" y="2459427"/>
              <a:ext cx="988972" cy="1004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1EE72E9-351C-47A6-A004-D9643AEC576A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767030" y="2459427"/>
              <a:ext cx="1782977" cy="59531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803AC10-3935-4F26-9CBC-56DF520F7CC1}"/>
                </a:ext>
              </a:extLst>
            </p:cNvPr>
            <p:cNvCxnSpPr>
              <a:cxnSpLocks/>
            </p:cNvCxnSpPr>
            <p:nvPr/>
          </p:nvCxnSpPr>
          <p:spPr>
            <a:xfrm>
              <a:off x="9822889" y="3568484"/>
              <a:ext cx="0" cy="840039"/>
            </a:xfrm>
            <a:prstGeom prst="straightConnector1">
              <a:avLst/>
            </a:prstGeom>
            <a:ln w="2222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CCA82D8-3341-44B6-A389-8E8B595E85DD}"/>
                </a:ext>
              </a:extLst>
            </p:cNvPr>
            <p:cNvCxnSpPr>
              <a:cxnSpLocks/>
              <a:endCxn id="32" idx="5"/>
            </p:cNvCxnSpPr>
            <p:nvPr/>
          </p:nvCxnSpPr>
          <p:spPr>
            <a:xfrm flipH="1">
              <a:off x="6778058" y="3054356"/>
              <a:ext cx="2771949" cy="40993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5DD29AF-DE6C-4483-909C-1DD22F52CCA0}"/>
                </a:ext>
              </a:extLst>
            </p:cNvPr>
            <p:cNvCxnSpPr>
              <a:cxnSpLocks/>
            </p:cNvCxnSpPr>
            <p:nvPr/>
          </p:nvCxnSpPr>
          <p:spPr>
            <a:xfrm>
              <a:off x="8617438" y="3930282"/>
              <a:ext cx="176540" cy="519576"/>
            </a:xfrm>
            <a:prstGeom prst="straightConnector1">
              <a:avLst/>
            </a:prstGeom>
            <a:ln w="2222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B1CA5A4-1662-406E-9228-29EA5606255A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7774847" y="4040319"/>
              <a:ext cx="126132" cy="466262"/>
            </a:xfrm>
            <a:prstGeom prst="straightConnector1">
              <a:avLst/>
            </a:prstGeom>
            <a:ln w="2222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3B7087-AFFD-4134-9647-8E1F449F8F55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6645471" y="4061951"/>
              <a:ext cx="59386" cy="347157"/>
            </a:xfrm>
            <a:prstGeom prst="straightConnector1">
              <a:avLst/>
            </a:prstGeom>
            <a:ln w="2222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616971A-BE14-4D6D-B33F-D4332462B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3359" y="2388946"/>
              <a:ext cx="83671" cy="110905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C79774F-011C-4636-B9C8-3E77F9045AAF}"/>
                </a:ext>
              </a:extLst>
            </p:cNvPr>
            <p:cNvCxnSpPr>
              <a:cxnSpLocks/>
              <a:stCxn id="26" idx="2"/>
              <a:endCxn id="34" idx="4"/>
            </p:cNvCxnSpPr>
            <p:nvPr/>
          </p:nvCxnSpPr>
          <p:spPr>
            <a:xfrm>
              <a:off x="7767030" y="2459427"/>
              <a:ext cx="593433" cy="88734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Left Brace 67">
              <a:extLst>
                <a:ext uri="{FF2B5EF4-FFF2-40B4-BE49-F238E27FC236}">
                  <a16:creationId xmlns:a16="http://schemas.microsoft.com/office/drawing/2014/main" id="{E31452D2-E690-4D74-89E0-B48B24F13D98}"/>
                </a:ext>
              </a:extLst>
            </p:cNvPr>
            <p:cNvSpPr/>
            <p:nvPr/>
          </p:nvSpPr>
          <p:spPr>
            <a:xfrm rot="16200000">
              <a:off x="2435369" y="3229516"/>
              <a:ext cx="685037" cy="3673501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Left Brace 68">
              <a:extLst>
                <a:ext uri="{FF2B5EF4-FFF2-40B4-BE49-F238E27FC236}">
                  <a16:creationId xmlns:a16="http://schemas.microsoft.com/office/drawing/2014/main" id="{10283F56-D1F8-4851-9D07-4700967E8BD4}"/>
                </a:ext>
              </a:extLst>
            </p:cNvPr>
            <p:cNvSpPr/>
            <p:nvPr/>
          </p:nvSpPr>
          <p:spPr>
            <a:xfrm rot="16200000">
              <a:off x="7940214" y="2845947"/>
              <a:ext cx="685037" cy="4516592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33FA23-7F66-4694-99E2-55815F863C2C}"/>
                </a:ext>
              </a:extLst>
            </p:cNvPr>
            <p:cNvSpPr txBox="1"/>
            <p:nvPr/>
          </p:nvSpPr>
          <p:spPr>
            <a:xfrm>
              <a:off x="1506209" y="5492639"/>
              <a:ext cx="2866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Monolithic Application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6C15F5-D9F5-47EF-A006-BF2598BAC4A0}"/>
                </a:ext>
              </a:extLst>
            </p:cNvPr>
            <p:cNvSpPr txBox="1"/>
            <p:nvPr/>
          </p:nvSpPr>
          <p:spPr>
            <a:xfrm>
              <a:off x="7000071" y="5574541"/>
              <a:ext cx="2866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Microservice 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6510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B13C789-6DED-4A03-A077-D77A4B90B38C}"/>
              </a:ext>
            </a:extLst>
          </p:cNvPr>
          <p:cNvGrpSpPr/>
          <p:nvPr/>
        </p:nvGrpSpPr>
        <p:grpSpPr>
          <a:xfrm>
            <a:off x="1402961" y="540159"/>
            <a:ext cx="10402351" cy="5558356"/>
            <a:chOff x="1402961" y="540159"/>
            <a:chExt cx="10402351" cy="55583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F5AA4A-012C-40D3-92FA-807B7780B022}"/>
                </a:ext>
              </a:extLst>
            </p:cNvPr>
            <p:cNvSpPr/>
            <p:nvPr/>
          </p:nvSpPr>
          <p:spPr>
            <a:xfrm>
              <a:off x="1402961" y="5663445"/>
              <a:ext cx="10402351" cy="43507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3000">
                  <a:schemeClr val="accent2">
                    <a:lumMod val="5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Key Architecture Elements of MSA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AF5E2A-380C-4B52-BFB5-5BDE7323B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3367" y="540159"/>
              <a:ext cx="8933332" cy="3698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1" u="none" strike="noStrike" cap="none" normalizeH="0" baseline="0">
                  <a:ln>
                    <a:noFill/>
                  </a:ln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Microservices Design Principles</a:t>
              </a:r>
              <a:endParaRPr kumimoji="0" lang="en-US" altLang="en-US" sz="2000" b="1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659125-A8D4-46F8-9C7D-EA92F5FDE12F}"/>
                </a:ext>
              </a:extLst>
            </p:cNvPr>
            <p:cNvSpPr/>
            <p:nvPr/>
          </p:nvSpPr>
          <p:spPr>
            <a:xfrm>
              <a:off x="1402961" y="1470340"/>
              <a:ext cx="5012945" cy="395888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B6E806-6E13-4353-92CD-CD847BD487F2}"/>
                </a:ext>
              </a:extLst>
            </p:cNvPr>
            <p:cNvSpPr/>
            <p:nvPr/>
          </p:nvSpPr>
          <p:spPr>
            <a:xfrm>
              <a:off x="1789314" y="2058223"/>
              <a:ext cx="1300753" cy="156580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Communication Model</a:t>
              </a:r>
            </a:p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Inter Service- Communication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F4E56A-8EF9-4907-9FAB-A649FE6A8810}"/>
                </a:ext>
              </a:extLst>
            </p:cNvPr>
            <p:cNvSpPr/>
            <p:nvPr/>
          </p:nvSpPr>
          <p:spPr>
            <a:xfrm>
              <a:off x="3476419" y="2249293"/>
              <a:ext cx="1300753" cy="38213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Synchronous Communication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E91F69-D33D-4F63-B95A-8882ED850D8E}"/>
                </a:ext>
              </a:extLst>
            </p:cNvPr>
            <p:cNvSpPr/>
            <p:nvPr/>
          </p:nvSpPr>
          <p:spPr>
            <a:xfrm>
              <a:off x="3476419" y="2921832"/>
              <a:ext cx="1300753" cy="41323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Asynchronous Communication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A4FC23-D467-4078-B810-B7C0ACFD7605}"/>
                </a:ext>
              </a:extLst>
            </p:cNvPr>
            <p:cNvGrpSpPr/>
            <p:nvPr/>
          </p:nvGrpSpPr>
          <p:grpSpPr>
            <a:xfrm>
              <a:off x="4777172" y="2972621"/>
              <a:ext cx="386352" cy="429069"/>
              <a:chOff x="4043952" y="1692322"/>
              <a:chExt cx="386352" cy="704576"/>
            </a:xfrm>
          </p:grpSpPr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ED4C002E-E0DC-4423-8108-EE46668A4BD0}"/>
                  </a:ext>
                </a:extLst>
              </p:cNvPr>
              <p:cNvCxnSpPr/>
              <p:nvPr/>
            </p:nvCxnSpPr>
            <p:spPr>
              <a:xfrm>
                <a:off x="4043952" y="2044610"/>
                <a:ext cx="386352" cy="352288"/>
              </a:xfrm>
              <a:prstGeom prst="bentConnector3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B469C837-E144-43C8-A213-DDD8B5C12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3952" y="1692322"/>
                <a:ext cx="386352" cy="346462"/>
              </a:xfrm>
              <a:prstGeom prst="bentConnector3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273005-1F53-4957-8FCF-64CB92639AD5}"/>
                </a:ext>
              </a:extLst>
            </p:cNvPr>
            <p:cNvSpPr/>
            <p:nvPr/>
          </p:nvSpPr>
          <p:spPr>
            <a:xfrm>
              <a:off x="5154580" y="2821294"/>
              <a:ext cx="1107576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RabbitMQ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8B16EF-9097-46D2-8C71-E6C2CEF5A072}"/>
                </a:ext>
              </a:extLst>
            </p:cNvPr>
            <p:cNvSpPr/>
            <p:nvPr/>
          </p:nvSpPr>
          <p:spPr>
            <a:xfrm>
              <a:off x="5157869" y="3265911"/>
              <a:ext cx="1107576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Apache Kafka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FB78E8-9E6A-4A6A-80D9-B8D10ED2CC52}"/>
                </a:ext>
              </a:extLst>
            </p:cNvPr>
            <p:cNvSpPr/>
            <p:nvPr/>
          </p:nvSpPr>
          <p:spPr>
            <a:xfrm>
              <a:off x="5166710" y="2300577"/>
              <a:ext cx="1107576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REST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859263A-2CDF-41BD-B113-206F2AEA3A62}"/>
                </a:ext>
              </a:extLst>
            </p:cNvPr>
            <p:cNvCxnSpPr>
              <a:stCxn id="11" idx="3"/>
              <a:endCxn id="25" idx="1"/>
            </p:cNvCxnSpPr>
            <p:nvPr/>
          </p:nvCxnSpPr>
          <p:spPr>
            <a:xfrm flipV="1">
              <a:off x="4777172" y="2440360"/>
              <a:ext cx="3649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7D2B0E7-3805-4CAD-B760-86D5DF9D07DB}"/>
                </a:ext>
              </a:extLst>
            </p:cNvPr>
            <p:cNvGrpSpPr/>
            <p:nvPr/>
          </p:nvGrpSpPr>
          <p:grpSpPr>
            <a:xfrm>
              <a:off x="3086881" y="2440361"/>
              <a:ext cx="386352" cy="739050"/>
              <a:chOff x="4043952" y="1692322"/>
              <a:chExt cx="386352" cy="704576"/>
            </a:xfrm>
          </p:grpSpPr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16687E8F-81FA-4496-A6A5-A8577788991C}"/>
                  </a:ext>
                </a:extLst>
              </p:cNvPr>
              <p:cNvCxnSpPr/>
              <p:nvPr/>
            </p:nvCxnSpPr>
            <p:spPr>
              <a:xfrm>
                <a:off x="4043952" y="2044610"/>
                <a:ext cx="386352" cy="352288"/>
              </a:xfrm>
              <a:prstGeom prst="bentConnector3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F86F157A-91F0-410D-87D2-D842CA8844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3952" y="1692322"/>
                <a:ext cx="386352" cy="346462"/>
              </a:xfrm>
              <a:prstGeom prst="bentConnector3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870D005-66A6-4452-92A4-646A7AC688DA}"/>
                </a:ext>
              </a:extLst>
            </p:cNvPr>
            <p:cNvSpPr/>
            <p:nvPr/>
          </p:nvSpPr>
          <p:spPr>
            <a:xfrm>
              <a:off x="1801047" y="3673308"/>
              <a:ext cx="1300753" cy="41323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Data format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D675EF-6771-45EE-B62D-C71C8846B21A}"/>
                </a:ext>
              </a:extLst>
            </p:cNvPr>
            <p:cNvSpPr/>
            <p:nvPr/>
          </p:nvSpPr>
          <p:spPr>
            <a:xfrm>
              <a:off x="3468048" y="3698760"/>
              <a:ext cx="2794108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Font typeface="+mj-lt"/>
                <a:buAutoNum type="arabicPeriod"/>
              </a:pPr>
              <a:r>
                <a:rPr lang="en-IN" sz="1200" dirty="0">
                  <a:solidFill>
                    <a:schemeClr val="tx1"/>
                  </a:solidFill>
                </a:rPr>
                <a:t>JSON   2. XML  3. YAML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2E6111E-EF1E-441F-AC6D-C79535A031D9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 flipV="1">
              <a:off x="3101800" y="3877818"/>
              <a:ext cx="366248" cy="210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C265964-63A4-4D4C-9E48-9A185479F740}"/>
                </a:ext>
              </a:extLst>
            </p:cNvPr>
            <p:cNvSpPr/>
            <p:nvPr/>
          </p:nvSpPr>
          <p:spPr>
            <a:xfrm>
              <a:off x="1814395" y="4306888"/>
              <a:ext cx="1300753" cy="41323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err="1">
                  <a:solidFill>
                    <a:schemeClr val="tx1"/>
                  </a:solidFill>
                </a:rPr>
                <a:t>APIDesign</a:t>
              </a:r>
              <a:r>
                <a:rPr lang="en-IN" sz="12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C39981E-6C6D-4494-91F2-19F869D70D75}"/>
                </a:ext>
              </a:extLst>
            </p:cNvPr>
            <p:cNvSpPr/>
            <p:nvPr/>
          </p:nvSpPr>
          <p:spPr>
            <a:xfrm>
              <a:off x="3499886" y="4127830"/>
              <a:ext cx="1324043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Rest API Design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ED12C8-6180-4911-A037-DF180B19EDBF}"/>
                </a:ext>
              </a:extLst>
            </p:cNvPr>
            <p:cNvSpPr/>
            <p:nvPr/>
          </p:nvSpPr>
          <p:spPr>
            <a:xfrm>
              <a:off x="3499886" y="4526414"/>
              <a:ext cx="1324043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Apache Thrift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F8F609C-2C6F-421C-92C6-EDF895977BAE}"/>
                </a:ext>
              </a:extLst>
            </p:cNvPr>
            <p:cNvSpPr/>
            <p:nvPr/>
          </p:nvSpPr>
          <p:spPr>
            <a:xfrm>
              <a:off x="3499885" y="4924484"/>
              <a:ext cx="1324043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err="1">
                  <a:solidFill>
                    <a:schemeClr val="tx1"/>
                  </a:solidFill>
                </a:rPr>
                <a:t>gRPC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3CFE138-6436-4EFB-831B-08530412C9AB}"/>
                </a:ext>
              </a:extLst>
            </p:cNvPr>
            <p:cNvGrpSpPr/>
            <p:nvPr/>
          </p:nvGrpSpPr>
          <p:grpSpPr>
            <a:xfrm>
              <a:off x="3023542" y="4201903"/>
              <a:ext cx="489691" cy="739050"/>
              <a:chOff x="4019447" y="3771707"/>
              <a:chExt cx="402486" cy="739050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BF49C46-D6E0-4132-B6AA-E79BC5819F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5685" y="4130204"/>
                <a:ext cx="366248" cy="210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D87029B-92C9-4656-9B7A-A38445DFA365}"/>
                  </a:ext>
                </a:extLst>
              </p:cNvPr>
              <p:cNvGrpSpPr/>
              <p:nvPr/>
            </p:nvGrpSpPr>
            <p:grpSpPr>
              <a:xfrm>
                <a:off x="4019447" y="3771707"/>
                <a:ext cx="386352" cy="739050"/>
                <a:chOff x="4043952" y="1692322"/>
                <a:chExt cx="386352" cy="704576"/>
              </a:xfrm>
            </p:grpSpPr>
            <p:cxnSp>
              <p:nvCxnSpPr>
                <p:cNvPr id="59" name="Connector: Elbow 58">
                  <a:extLst>
                    <a:ext uri="{FF2B5EF4-FFF2-40B4-BE49-F238E27FC236}">
                      <a16:creationId xmlns:a16="http://schemas.microsoft.com/office/drawing/2014/main" id="{64D1A058-9841-487C-9050-03B9CEFEAF59}"/>
                    </a:ext>
                  </a:extLst>
                </p:cNvPr>
                <p:cNvCxnSpPr/>
                <p:nvPr/>
              </p:nvCxnSpPr>
              <p:spPr>
                <a:xfrm>
                  <a:off x="4043952" y="2044610"/>
                  <a:ext cx="386352" cy="352288"/>
                </a:xfrm>
                <a:prstGeom prst="bentConnector3">
                  <a:avLst/>
                </a:prstGeom>
                <a:ln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or: Elbow 59">
                  <a:extLst>
                    <a:ext uri="{FF2B5EF4-FFF2-40B4-BE49-F238E27FC236}">
                      <a16:creationId xmlns:a16="http://schemas.microsoft.com/office/drawing/2014/main" id="{AEF454A3-30D8-435A-9D27-166953FCB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43952" y="1692322"/>
                  <a:ext cx="386352" cy="346462"/>
                </a:xfrm>
                <a:prstGeom prst="bentConnector3">
                  <a:avLst/>
                </a:prstGeom>
                <a:ln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DB8800-3962-4E66-895F-6E4B88D75D68}"/>
                </a:ext>
              </a:extLst>
            </p:cNvPr>
            <p:cNvSpPr txBox="1"/>
            <p:nvPr/>
          </p:nvSpPr>
          <p:spPr>
            <a:xfrm>
              <a:off x="2113081" y="1634699"/>
              <a:ext cx="3850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Key Architecture Element for service communications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79EB43B-EE0D-49D2-8D6F-D7DE30A834C5}"/>
                </a:ext>
              </a:extLst>
            </p:cNvPr>
            <p:cNvSpPr/>
            <p:nvPr/>
          </p:nvSpPr>
          <p:spPr>
            <a:xfrm>
              <a:off x="6688115" y="3880387"/>
              <a:ext cx="1531486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Service Registration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26852DD-68F6-404D-85A6-95DAD6FF741C}"/>
                </a:ext>
              </a:extLst>
            </p:cNvPr>
            <p:cNvSpPr/>
            <p:nvPr/>
          </p:nvSpPr>
          <p:spPr>
            <a:xfrm>
              <a:off x="6663824" y="2016578"/>
              <a:ext cx="1156343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Service Discovery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0A6708A-EE01-4762-B944-15B06980C370}"/>
                </a:ext>
              </a:extLst>
            </p:cNvPr>
            <p:cNvSpPr/>
            <p:nvPr/>
          </p:nvSpPr>
          <p:spPr>
            <a:xfrm>
              <a:off x="8191551" y="1853644"/>
              <a:ext cx="1660675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Client Side Discovery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2F91BB-6553-4863-BB2C-172750C3F3D2}"/>
                </a:ext>
              </a:extLst>
            </p:cNvPr>
            <p:cNvSpPr/>
            <p:nvPr/>
          </p:nvSpPr>
          <p:spPr>
            <a:xfrm>
              <a:off x="8191551" y="2317994"/>
              <a:ext cx="1660675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Server Side Discovery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1A41DF-0640-47EE-AE08-64AF264909C8}"/>
                </a:ext>
              </a:extLst>
            </p:cNvPr>
            <p:cNvSpPr/>
            <p:nvPr/>
          </p:nvSpPr>
          <p:spPr>
            <a:xfrm>
              <a:off x="6688115" y="4538267"/>
              <a:ext cx="1531486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Service Deployment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23B698-31A2-4E78-9594-D38EE4FBAF0E}"/>
                </a:ext>
              </a:extLst>
            </p:cNvPr>
            <p:cNvSpPr/>
            <p:nvPr/>
          </p:nvSpPr>
          <p:spPr>
            <a:xfrm>
              <a:off x="6683267" y="5081114"/>
              <a:ext cx="1531486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Security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6510744-562C-4E9B-8ADE-E79A824F0FD3}"/>
                </a:ext>
              </a:extLst>
            </p:cNvPr>
            <p:cNvGrpSpPr/>
            <p:nvPr/>
          </p:nvGrpSpPr>
          <p:grpSpPr>
            <a:xfrm>
              <a:off x="6663824" y="3078352"/>
              <a:ext cx="4222257" cy="770945"/>
              <a:chOff x="6602580" y="4237687"/>
              <a:chExt cx="4222257" cy="77094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A87F0E3-1EC0-4A39-B577-C4B723404BDD}"/>
                  </a:ext>
                </a:extLst>
              </p:cNvPr>
              <p:cNvSpPr/>
              <p:nvPr/>
            </p:nvSpPr>
            <p:spPr>
              <a:xfrm>
                <a:off x="6602580" y="4381342"/>
                <a:ext cx="1156343" cy="35811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DB Transaction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259D99B-BCD5-48D6-BEB9-301DCB8AB55A}"/>
                  </a:ext>
                </a:extLst>
              </p:cNvPr>
              <p:cNvSpPr/>
              <p:nvPr/>
            </p:nvSpPr>
            <p:spPr>
              <a:xfrm>
                <a:off x="8153509" y="4378301"/>
                <a:ext cx="980977" cy="35811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SAGA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4D93367F-CB98-4D79-A0FD-574A7B238E2A}"/>
                  </a:ext>
                </a:extLst>
              </p:cNvPr>
              <p:cNvCxnSpPr>
                <a:cxnSpLocks/>
                <a:stCxn id="70" idx="3"/>
              </p:cNvCxnSpPr>
              <p:nvPr/>
            </p:nvCxnSpPr>
            <p:spPr>
              <a:xfrm>
                <a:off x="7758923" y="4560400"/>
                <a:ext cx="394586" cy="0"/>
              </a:xfrm>
              <a:prstGeom prst="straightConnector1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or: Elbow 75">
                <a:extLst>
                  <a:ext uri="{FF2B5EF4-FFF2-40B4-BE49-F238E27FC236}">
                    <a16:creationId xmlns:a16="http://schemas.microsoft.com/office/drawing/2014/main" id="{4394519D-34F0-4362-8748-1424C46C28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4485" y="4354897"/>
                <a:ext cx="534008" cy="28351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86E6D85-C661-4BF9-AC1E-39AC2153D91C}"/>
                  </a:ext>
                </a:extLst>
              </p:cNvPr>
              <p:cNvSpPr/>
              <p:nvPr/>
            </p:nvSpPr>
            <p:spPr>
              <a:xfrm>
                <a:off x="9668493" y="4237687"/>
                <a:ext cx="1156344" cy="35811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Choreography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E9838CA-ABC0-4BAB-9BCC-AC393C143D0B}"/>
                  </a:ext>
                </a:extLst>
              </p:cNvPr>
              <p:cNvSpPr/>
              <p:nvPr/>
            </p:nvSpPr>
            <p:spPr>
              <a:xfrm>
                <a:off x="9668492" y="4650516"/>
                <a:ext cx="1156343" cy="35811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chemeClr val="tx1"/>
                    </a:solidFill>
                  </a:rPr>
                  <a:t>Orchestration</a:t>
                </a:r>
              </a:p>
            </p:txBody>
          </p: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407FCF6A-8E0C-4AF8-8783-3F608EFE8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4485" y="4638409"/>
                <a:ext cx="534007" cy="129316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9765AB8-EDD8-4150-9CE6-AE6B2BC9C168}"/>
                </a:ext>
              </a:extLst>
            </p:cNvPr>
            <p:cNvSpPr/>
            <p:nvPr/>
          </p:nvSpPr>
          <p:spPr>
            <a:xfrm>
              <a:off x="6655000" y="2684621"/>
              <a:ext cx="1156343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Entry Point for MSA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60B0EB5-60B3-40E4-93F4-A947575B53CB}"/>
                </a:ext>
              </a:extLst>
            </p:cNvPr>
            <p:cNvGrpSpPr/>
            <p:nvPr/>
          </p:nvGrpSpPr>
          <p:grpSpPr>
            <a:xfrm>
              <a:off x="7805199" y="2050566"/>
              <a:ext cx="386352" cy="429069"/>
              <a:chOff x="4043952" y="1692322"/>
              <a:chExt cx="386352" cy="704576"/>
            </a:xfrm>
          </p:grpSpPr>
          <p:cxnSp>
            <p:nvCxnSpPr>
              <p:cNvPr id="94" name="Connector: Elbow 93">
                <a:extLst>
                  <a:ext uri="{FF2B5EF4-FFF2-40B4-BE49-F238E27FC236}">
                    <a16:creationId xmlns:a16="http://schemas.microsoft.com/office/drawing/2014/main" id="{98713423-E6BE-488C-A8A1-05BB947176B1}"/>
                  </a:ext>
                </a:extLst>
              </p:cNvPr>
              <p:cNvCxnSpPr/>
              <p:nvPr/>
            </p:nvCxnSpPr>
            <p:spPr>
              <a:xfrm>
                <a:off x="4043952" y="2044610"/>
                <a:ext cx="386352" cy="352288"/>
              </a:xfrm>
              <a:prstGeom prst="bentConnector3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16237A32-0E94-4B3E-80C9-F0AAA65EA2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3952" y="1692322"/>
                <a:ext cx="386352" cy="346462"/>
              </a:xfrm>
              <a:prstGeom prst="bentConnector3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2AB8990-23B6-4CB2-8DDE-17319FC7254C}"/>
                </a:ext>
              </a:extLst>
            </p:cNvPr>
            <p:cNvSpPr/>
            <p:nvPr/>
          </p:nvSpPr>
          <p:spPr>
            <a:xfrm>
              <a:off x="8214753" y="2747477"/>
              <a:ext cx="980977" cy="3581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API Gateway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74B3C33-50CB-4CB9-B7B2-0426A5C243A9}"/>
                </a:ext>
              </a:extLst>
            </p:cNvPr>
            <p:cNvCxnSpPr>
              <a:cxnSpLocks/>
            </p:cNvCxnSpPr>
            <p:nvPr/>
          </p:nvCxnSpPr>
          <p:spPr>
            <a:xfrm>
              <a:off x="7834545" y="2885576"/>
              <a:ext cx="357006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5367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9FD151C-461D-4D0D-A869-5A104EA43EB3}"/>
              </a:ext>
            </a:extLst>
          </p:cNvPr>
          <p:cNvGrpSpPr/>
          <p:nvPr/>
        </p:nvGrpSpPr>
        <p:grpSpPr>
          <a:xfrm>
            <a:off x="2170403" y="747135"/>
            <a:ext cx="777922" cy="832513"/>
            <a:chOff x="3261815" y="887105"/>
            <a:chExt cx="1187355" cy="1023582"/>
          </a:xfrm>
        </p:grpSpPr>
        <p:pic>
          <p:nvPicPr>
            <p:cNvPr id="40" name="Graphic 39" descr="Users">
              <a:extLst>
                <a:ext uri="{FF2B5EF4-FFF2-40B4-BE49-F238E27FC236}">
                  <a16:creationId xmlns:a16="http://schemas.microsoft.com/office/drawing/2014/main" id="{FE768C23-B11E-4560-9C2C-624B99D08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98293" y="941696"/>
              <a:ext cx="914400" cy="914400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29B23D1-2515-4858-8F46-D3419D1099E6}"/>
                </a:ext>
              </a:extLst>
            </p:cNvPr>
            <p:cNvSpPr/>
            <p:nvPr/>
          </p:nvSpPr>
          <p:spPr>
            <a:xfrm>
              <a:off x="3261815" y="887105"/>
              <a:ext cx="1187355" cy="102358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2E71241-665B-4420-98AE-1026AFED71A4}"/>
              </a:ext>
            </a:extLst>
          </p:cNvPr>
          <p:cNvSpPr/>
          <p:nvPr/>
        </p:nvSpPr>
        <p:spPr>
          <a:xfrm>
            <a:off x="1792407" y="2070037"/>
            <a:ext cx="1533917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Routes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A0641B-0C84-4537-8161-77A5CE36FAE1}"/>
              </a:ext>
            </a:extLst>
          </p:cNvPr>
          <p:cNvSpPr/>
          <p:nvPr/>
        </p:nvSpPr>
        <p:spPr>
          <a:xfrm>
            <a:off x="1792406" y="2520827"/>
            <a:ext cx="1533917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D164C0-EE98-4028-BC79-7F3B0C931D18}"/>
              </a:ext>
            </a:extLst>
          </p:cNvPr>
          <p:cNvSpPr/>
          <p:nvPr/>
        </p:nvSpPr>
        <p:spPr>
          <a:xfrm>
            <a:off x="1792406" y="3444396"/>
            <a:ext cx="1533917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Data Access Layer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7A47DC-8181-4B68-934B-D4D08B3528E3}"/>
              </a:ext>
            </a:extLst>
          </p:cNvPr>
          <p:cNvSpPr/>
          <p:nvPr/>
        </p:nvSpPr>
        <p:spPr>
          <a:xfrm>
            <a:off x="2170401" y="4190070"/>
            <a:ext cx="777922" cy="68314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E08E16-7034-45E3-8AAB-4219FFAFAEB8}"/>
              </a:ext>
            </a:extLst>
          </p:cNvPr>
          <p:cNvCxnSpPr>
            <a:stCxn id="41" idx="4"/>
            <a:endCxn id="6" idx="0"/>
          </p:cNvCxnSpPr>
          <p:nvPr/>
        </p:nvCxnSpPr>
        <p:spPr>
          <a:xfrm>
            <a:off x="2559364" y="1579648"/>
            <a:ext cx="2" cy="490389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2C603-5236-4174-95E6-0C3F5802B23F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H="1">
            <a:off x="2559362" y="3834287"/>
            <a:ext cx="3" cy="355783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709A7D-5DD1-4540-83F8-4DD42F9885F6}"/>
              </a:ext>
            </a:extLst>
          </p:cNvPr>
          <p:cNvSpPr txBox="1"/>
          <p:nvPr/>
        </p:nvSpPr>
        <p:spPr>
          <a:xfrm>
            <a:off x="1435795" y="311085"/>
            <a:ext cx="2632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Monolithic Application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51DD1D-7FFD-4D50-B39C-04A53EE1A07F}"/>
              </a:ext>
            </a:extLst>
          </p:cNvPr>
          <p:cNvSpPr/>
          <p:nvPr/>
        </p:nvSpPr>
        <p:spPr>
          <a:xfrm>
            <a:off x="1792406" y="2977855"/>
            <a:ext cx="1533917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Service Layer</a:t>
            </a:r>
          </a:p>
        </p:txBody>
      </p:sp>
    </p:spTree>
    <p:extLst>
      <p:ext uri="{BB962C8B-B14F-4D97-AF65-F5344CB8AC3E}">
        <p14:creationId xmlns:p14="http://schemas.microsoft.com/office/powerpoint/2010/main" val="247702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6C301-FE05-40CC-9A4E-2105F7C57329}"/>
              </a:ext>
            </a:extLst>
          </p:cNvPr>
          <p:cNvGrpSpPr/>
          <p:nvPr/>
        </p:nvGrpSpPr>
        <p:grpSpPr>
          <a:xfrm>
            <a:off x="536186" y="1126488"/>
            <a:ext cx="10697022" cy="4753106"/>
            <a:chOff x="536186" y="1126488"/>
            <a:chExt cx="10697022" cy="4753106"/>
          </a:xfrm>
        </p:grpSpPr>
        <p:pic>
          <p:nvPicPr>
            <p:cNvPr id="4" name="Picture 2" descr="Icon&#10;&#10;Description automatically generated">
              <a:extLst>
                <a:ext uri="{FF2B5EF4-FFF2-40B4-BE49-F238E27FC236}">
                  <a16:creationId xmlns:a16="http://schemas.microsoft.com/office/drawing/2014/main" id="{6F54A188-9B3A-47CF-A8BB-745BD1290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473" y="4015324"/>
              <a:ext cx="1273294" cy="1273294"/>
            </a:xfrm>
            <a:prstGeom prst="rect">
              <a:avLst/>
            </a:prstGeom>
            <a:noFill/>
          </p:spPr>
        </p:pic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E05C4D32-EB87-44E3-BA0E-35AE9844BD49}"/>
                </a:ext>
              </a:extLst>
            </p:cNvPr>
            <p:cNvSpPr/>
            <p:nvPr/>
          </p:nvSpPr>
          <p:spPr>
            <a:xfrm rot="21298027">
              <a:off x="2116611" y="1126488"/>
              <a:ext cx="1066197" cy="810218"/>
            </a:xfrm>
            <a:prstGeom prst="wedgeEllipseCallout">
              <a:avLst>
                <a:gd name="adj1" fmla="val -53051"/>
                <a:gd name="adj2" fmla="val 184355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Which instance</a:t>
              </a:r>
            </a:p>
          </p:txBody>
        </p:sp>
        <p:sp>
          <p:nvSpPr>
            <p:cNvPr id="7" name="Speech Bubble: Oval 6">
              <a:extLst>
                <a:ext uri="{FF2B5EF4-FFF2-40B4-BE49-F238E27FC236}">
                  <a16:creationId xmlns:a16="http://schemas.microsoft.com/office/drawing/2014/main" id="{EF4F360D-3AC6-43CD-9DE3-C2CDFA32F1B6}"/>
                </a:ext>
              </a:extLst>
            </p:cNvPr>
            <p:cNvSpPr/>
            <p:nvPr/>
          </p:nvSpPr>
          <p:spPr>
            <a:xfrm rot="20480146">
              <a:off x="536186" y="1720257"/>
              <a:ext cx="979077" cy="954282"/>
            </a:xfrm>
            <a:prstGeom prst="wedgeEllipseCallout">
              <a:avLst>
                <a:gd name="adj1" fmla="val 55568"/>
                <a:gd name="adj2" fmla="val 1598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Which Version</a:t>
              </a: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0CF9A14-DE6F-4CD6-9B96-CB742795CFF4}"/>
                </a:ext>
              </a:extLst>
            </p:cNvPr>
            <p:cNvSpPr/>
            <p:nvPr/>
          </p:nvSpPr>
          <p:spPr>
            <a:xfrm>
              <a:off x="2019058" y="3078664"/>
              <a:ext cx="828683" cy="700616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MS1</a:t>
              </a: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79AF85B5-23C3-4036-BC86-26FE0EAEB6D5}"/>
                </a:ext>
              </a:extLst>
            </p:cNvPr>
            <p:cNvSpPr/>
            <p:nvPr/>
          </p:nvSpPr>
          <p:spPr>
            <a:xfrm>
              <a:off x="8437925" y="3078664"/>
              <a:ext cx="828683" cy="700616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MS2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E41523E-2EB6-4AD1-8E1B-0C95F9200387}"/>
                </a:ext>
              </a:extLst>
            </p:cNvPr>
            <p:cNvSpPr/>
            <p:nvPr/>
          </p:nvSpPr>
          <p:spPr>
            <a:xfrm>
              <a:off x="1722867" y="4051833"/>
              <a:ext cx="1421064" cy="573671"/>
            </a:xfrm>
            <a:prstGeom prst="roundRect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2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Caller Service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6F3A403-7541-4EE7-AD35-83139F381A40}"/>
                </a:ext>
              </a:extLst>
            </p:cNvPr>
            <p:cNvSpPr/>
            <p:nvPr/>
          </p:nvSpPr>
          <p:spPr>
            <a:xfrm>
              <a:off x="8250916" y="4051832"/>
              <a:ext cx="1421064" cy="573671"/>
            </a:xfrm>
            <a:prstGeom prst="roundRect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2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Callee Service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D26E0C-74CE-4896-ACA6-B4FDA68BEE05}"/>
                </a:ext>
              </a:extLst>
            </p:cNvPr>
            <p:cNvSpPr txBox="1"/>
            <p:nvPr/>
          </p:nvSpPr>
          <p:spPr>
            <a:xfrm>
              <a:off x="2910083" y="5510262"/>
              <a:ext cx="6520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/>
                <a:t>How to manage all this without changing Service Implementation</a:t>
              </a:r>
            </a:p>
          </p:txBody>
        </p:sp>
        <p:sp>
          <p:nvSpPr>
            <p:cNvPr id="13" name="Speech Bubble: Oval 12">
              <a:extLst>
                <a:ext uri="{FF2B5EF4-FFF2-40B4-BE49-F238E27FC236}">
                  <a16:creationId xmlns:a16="http://schemas.microsoft.com/office/drawing/2014/main" id="{C41E1161-0AC3-4B4E-B484-27B767311E4B}"/>
                </a:ext>
              </a:extLst>
            </p:cNvPr>
            <p:cNvSpPr/>
            <p:nvPr/>
          </p:nvSpPr>
          <p:spPr>
            <a:xfrm rot="248546">
              <a:off x="3142224" y="1559389"/>
              <a:ext cx="1049761" cy="746438"/>
            </a:xfrm>
            <a:prstGeom prst="wedgeEllipseCallout">
              <a:avLst>
                <a:gd name="adj1" fmla="val -82612"/>
                <a:gd name="adj2" fmla="val 16652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Retry on Failure</a:t>
              </a:r>
            </a:p>
          </p:txBody>
        </p:sp>
        <p:sp>
          <p:nvSpPr>
            <p:cNvPr id="14" name="Speech Bubble: Oval 13">
              <a:extLst>
                <a:ext uri="{FF2B5EF4-FFF2-40B4-BE49-F238E27FC236}">
                  <a16:creationId xmlns:a16="http://schemas.microsoft.com/office/drawing/2014/main" id="{F25F8FC8-1C1D-46E4-8ACD-CD30C2422FBF}"/>
                </a:ext>
              </a:extLst>
            </p:cNvPr>
            <p:cNvSpPr/>
            <p:nvPr/>
          </p:nvSpPr>
          <p:spPr>
            <a:xfrm rot="248546">
              <a:off x="3891103" y="2431906"/>
              <a:ext cx="1049761" cy="746438"/>
            </a:xfrm>
            <a:prstGeom prst="wedgeEllipseCallout">
              <a:avLst>
                <a:gd name="adj1" fmla="val -147219"/>
                <a:gd name="adj2" fmla="val 101613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How to call</a:t>
              </a:r>
            </a:p>
          </p:txBody>
        </p:sp>
        <p:sp>
          <p:nvSpPr>
            <p:cNvPr id="15" name="Speech Bubble: Oval 14">
              <a:extLst>
                <a:ext uri="{FF2B5EF4-FFF2-40B4-BE49-F238E27FC236}">
                  <a16:creationId xmlns:a16="http://schemas.microsoft.com/office/drawing/2014/main" id="{EF9B4719-10BE-41B9-8E80-31ECEF09EF33}"/>
                </a:ext>
              </a:extLst>
            </p:cNvPr>
            <p:cNvSpPr/>
            <p:nvPr/>
          </p:nvSpPr>
          <p:spPr>
            <a:xfrm rot="248546">
              <a:off x="9079125" y="1568537"/>
              <a:ext cx="1049761" cy="746438"/>
            </a:xfrm>
            <a:prstGeom prst="wedgeEllipseCallout">
              <a:avLst>
                <a:gd name="adj1" fmla="val -82612"/>
                <a:gd name="adj2" fmla="val 16652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Authorized</a:t>
              </a:r>
            </a:p>
          </p:txBody>
        </p:sp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705C8D22-177D-4C3A-8881-A34B2B91FA46}"/>
                </a:ext>
              </a:extLst>
            </p:cNvPr>
            <p:cNvSpPr/>
            <p:nvPr/>
          </p:nvSpPr>
          <p:spPr>
            <a:xfrm rot="19999139">
              <a:off x="7690810" y="1475810"/>
              <a:ext cx="1049761" cy="746438"/>
            </a:xfrm>
            <a:prstGeom prst="wedgeEllipseCallout">
              <a:avLst>
                <a:gd name="adj1" fmla="val -45468"/>
                <a:gd name="adj2" fmla="val 21324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Who is calling</a:t>
              </a:r>
            </a:p>
          </p:txBody>
        </p:sp>
        <p:sp>
          <p:nvSpPr>
            <p:cNvPr id="17" name="Speech Bubble: Oval 16">
              <a:extLst>
                <a:ext uri="{FF2B5EF4-FFF2-40B4-BE49-F238E27FC236}">
                  <a16:creationId xmlns:a16="http://schemas.microsoft.com/office/drawing/2014/main" id="{D582696D-FC73-4BE9-924C-4C750D61934D}"/>
                </a:ext>
              </a:extLst>
            </p:cNvPr>
            <p:cNvSpPr/>
            <p:nvPr/>
          </p:nvSpPr>
          <p:spPr>
            <a:xfrm rot="1112481">
              <a:off x="9989861" y="2215509"/>
              <a:ext cx="1243347" cy="744888"/>
            </a:xfrm>
            <a:prstGeom prst="wedgeEllipseCallout">
              <a:avLst>
                <a:gd name="adj1" fmla="val -82612"/>
                <a:gd name="adj2" fmla="val 16652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Quota exhausted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B937688-FE3B-4758-A52F-692A9314C0D9}"/>
                </a:ext>
              </a:extLst>
            </p:cNvPr>
            <p:cNvCxnSpPr>
              <a:cxnSpLocks/>
              <a:stCxn id="8" idx="1"/>
              <a:endCxn id="9" idx="2"/>
            </p:cNvCxnSpPr>
            <p:nvPr/>
          </p:nvCxnSpPr>
          <p:spPr>
            <a:xfrm rot="16200000" flipH="1">
              <a:off x="5642833" y="809034"/>
              <a:ext cx="12700" cy="5940492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Speech Bubble: Oval 29">
              <a:extLst>
                <a:ext uri="{FF2B5EF4-FFF2-40B4-BE49-F238E27FC236}">
                  <a16:creationId xmlns:a16="http://schemas.microsoft.com/office/drawing/2014/main" id="{93E47389-1721-4819-9A18-54C3407C3FF4}"/>
                </a:ext>
              </a:extLst>
            </p:cNvPr>
            <p:cNvSpPr/>
            <p:nvPr/>
          </p:nvSpPr>
          <p:spPr>
            <a:xfrm>
              <a:off x="4885904" y="3182097"/>
              <a:ext cx="906035" cy="833227"/>
            </a:xfrm>
            <a:prstGeom prst="wedgeEllipseCallout">
              <a:avLst>
                <a:gd name="adj1" fmla="val 40926"/>
                <a:gd name="adj2" fmla="val 8508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25560E6-2B99-4EF4-AE83-E3760255FB75}"/>
                </a:ext>
              </a:extLst>
            </p:cNvPr>
            <p:cNvGrpSpPr/>
            <p:nvPr/>
          </p:nvGrpSpPr>
          <p:grpSpPr>
            <a:xfrm>
              <a:off x="4896451" y="3322323"/>
              <a:ext cx="884939" cy="517366"/>
              <a:chOff x="5567567" y="3178273"/>
              <a:chExt cx="866109" cy="573583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A82903-CBB7-473C-AEB5-DED3881A1FE2}"/>
                  </a:ext>
                </a:extLst>
              </p:cNvPr>
              <p:cNvSpPr txBox="1"/>
              <p:nvPr/>
            </p:nvSpPr>
            <p:spPr>
              <a:xfrm>
                <a:off x="5567567" y="3199346"/>
                <a:ext cx="2649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3298C8-4C41-4984-B9C4-F294AC099477}"/>
                  </a:ext>
                </a:extLst>
              </p:cNvPr>
              <p:cNvSpPr txBox="1"/>
              <p:nvPr/>
            </p:nvSpPr>
            <p:spPr>
              <a:xfrm>
                <a:off x="6030921" y="3260066"/>
                <a:ext cx="4027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DB0D2D-6DB8-444A-9BB1-1DB062D303D9}"/>
                  </a:ext>
                </a:extLst>
              </p:cNvPr>
              <p:cNvSpPr txBox="1"/>
              <p:nvPr/>
            </p:nvSpPr>
            <p:spPr>
              <a:xfrm>
                <a:off x="5719967" y="3351746"/>
                <a:ext cx="2649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E8E1DE-930D-4FDA-9DEC-7B59BD01D419}"/>
                  </a:ext>
                </a:extLst>
              </p:cNvPr>
              <p:cNvSpPr txBox="1"/>
              <p:nvPr/>
            </p:nvSpPr>
            <p:spPr>
              <a:xfrm>
                <a:off x="5719966" y="3178273"/>
                <a:ext cx="2649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F6B9B0-FCB0-4199-9991-5EF867C3CF1D}"/>
                  </a:ext>
                </a:extLst>
              </p:cNvPr>
              <p:cNvSpPr txBox="1"/>
              <p:nvPr/>
            </p:nvSpPr>
            <p:spPr>
              <a:xfrm>
                <a:off x="5872366" y="3330673"/>
                <a:ext cx="2649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2A0D19-A438-4B0F-98C8-BD642BD80177}"/>
                  </a:ext>
                </a:extLst>
              </p:cNvPr>
              <p:cNvSpPr txBox="1"/>
              <p:nvPr/>
            </p:nvSpPr>
            <p:spPr>
              <a:xfrm>
                <a:off x="5928663" y="3209819"/>
                <a:ext cx="2649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?</a:t>
                </a:r>
              </a:p>
            </p:txBody>
          </p:sp>
        </p:grpSp>
        <p:sp>
          <p:nvSpPr>
            <p:cNvPr id="38" name="Speech Bubble: Oval 37">
              <a:extLst>
                <a:ext uri="{FF2B5EF4-FFF2-40B4-BE49-F238E27FC236}">
                  <a16:creationId xmlns:a16="http://schemas.microsoft.com/office/drawing/2014/main" id="{55A16256-06F3-4AEC-971D-2AE70D07E187}"/>
                </a:ext>
              </a:extLst>
            </p:cNvPr>
            <p:cNvSpPr/>
            <p:nvPr/>
          </p:nvSpPr>
          <p:spPr>
            <a:xfrm rot="19999139">
              <a:off x="6314213" y="2573495"/>
              <a:ext cx="1215142" cy="928972"/>
            </a:xfrm>
            <a:prstGeom prst="wedgeEllipseCallout">
              <a:avLst>
                <a:gd name="adj1" fmla="val -23690"/>
                <a:gd name="adj2" fmla="val 97663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Are my service healthy</a:t>
              </a:r>
            </a:p>
          </p:txBody>
        </p:sp>
        <p:sp>
          <p:nvSpPr>
            <p:cNvPr id="39" name="Speech Bubble: Oval 38">
              <a:extLst>
                <a:ext uri="{FF2B5EF4-FFF2-40B4-BE49-F238E27FC236}">
                  <a16:creationId xmlns:a16="http://schemas.microsoft.com/office/drawing/2014/main" id="{944FA4C3-59C0-43E4-ADA7-D0CBFF47BC26}"/>
                </a:ext>
              </a:extLst>
            </p:cNvPr>
            <p:cNvSpPr/>
            <p:nvPr/>
          </p:nvSpPr>
          <p:spPr>
            <a:xfrm rot="21230976">
              <a:off x="6382032" y="4256022"/>
              <a:ext cx="1041312" cy="775635"/>
            </a:xfrm>
            <a:prstGeom prst="wedgeEllipseCallout">
              <a:avLst>
                <a:gd name="adj1" fmla="val 37657"/>
                <a:gd name="adj2" fmla="val -82251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Is service Secure?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888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CADE6F-20FE-4009-9F51-0633BB15F780}"/>
              </a:ext>
            </a:extLst>
          </p:cNvPr>
          <p:cNvGrpSpPr/>
          <p:nvPr/>
        </p:nvGrpSpPr>
        <p:grpSpPr>
          <a:xfrm>
            <a:off x="6095999" y="738586"/>
            <a:ext cx="832513" cy="761549"/>
            <a:chOff x="3261815" y="887105"/>
            <a:chExt cx="1187355" cy="1023582"/>
          </a:xfrm>
        </p:grpSpPr>
        <p:pic>
          <p:nvPicPr>
            <p:cNvPr id="5" name="Graphic 4" descr="Users">
              <a:extLst>
                <a:ext uri="{FF2B5EF4-FFF2-40B4-BE49-F238E27FC236}">
                  <a16:creationId xmlns:a16="http://schemas.microsoft.com/office/drawing/2014/main" id="{16024752-652A-42C0-A423-E71392EED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98293" y="941696"/>
              <a:ext cx="914400" cy="9144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E81573-84A1-4DFC-987B-B962A11954B0}"/>
                </a:ext>
              </a:extLst>
            </p:cNvPr>
            <p:cNvSpPr/>
            <p:nvPr/>
          </p:nvSpPr>
          <p:spPr>
            <a:xfrm>
              <a:off x="3261815" y="887105"/>
              <a:ext cx="1187355" cy="102358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2E306FE-514B-45F5-9CC8-1B8A1960C13A}"/>
              </a:ext>
            </a:extLst>
          </p:cNvPr>
          <p:cNvSpPr/>
          <p:nvPr/>
        </p:nvSpPr>
        <p:spPr>
          <a:xfrm>
            <a:off x="5561829" y="2093843"/>
            <a:ext cx="2639636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UI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1814CC-0CF9-4C89-9BD3-40FF322409FE}"/>
              </a:ext>
            </a:extLst>
          </p:cNvPr>
          <p:cNvSpPr/>
          <p:nvPr/>
        </p:nvSpPr>
        <p:spPr>
          <a:xfrm>
            <a:off x="5561829" y="3429000"/>
            <a:ext cx="752120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Service Handler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6D5B6E-EEBA-4390-835E-58EE7ED3B2E4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6484962" y="1500135"/>
            <a:ext cx="27294" cy="59370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0953AC4-59DB-49B2-BC2A-DBE9025F70B9}"/>
              </a:ext>
            </a:extLst>
          </p:cNvPr>
          <p:cNvSpPr/>
          <p:nvPr/>
        </p:nvSpPr>
        <p:spPr>
          <a:xfrm>
            <a:off x="8454997" y="3412977"/>
            <a:ext cx="890490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3</a:t>
            </a:r>
            <a:r>
              <a:rPr lang="en-IN" sz="1200" baseline="30000" dirty="0">
                <a:solidFill>
                  <a:schemeClr val="tx1"/>
                </a:solidFill>
              </a:rPr>
              <a:t>rd</a:t>
            </a:r>
            <a:r>
              <a:rPr lang="en-IN" sz="1200" dirty="0">
                <a:solidFill>
                  <a:schemeClr val="tx1"/>
                </a:solidFill>
              </a:rPr>
              <a:t> party API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0472B5-1F6B-4EC4-A879-DC0EE862AEC3}"/>
              </a:ext>
            </a:extLst>
          </p:cNvPr>
          <p:cNvSpPr/>
          <p:nvPr/>
        </p:nvSpPr>
        <p:spPr>
          <a:xfrm>
            <a:off x="5317583" y="2687551"/>
            <a:ext cx="2982358" cy="1279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54E85F-B258-4167-BC19-EF0D81736F1A}"/>
              </a:ext>
            </a:extLst>
          </p:cNvPr>
          <p:cNvSpPr/>
          <p:nvPr/>
        </p:nvSpPr>
        <p:spPr>
          <a:xfrm>
            <a:off x="7251610" y="3429000"/>
            <a:ext cx="703391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Service Handler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480C8F-FBBD-4A91-A834-8224E8D2334D}"/>
              </a:ext>
            </a:extLst>
          </p:cNvPr>
          <p:cNvSpPr/>
          <p:nvPr/>
        </p:nvSpPr>
        <p:spPr>
          <a:xfrm>
            <a:off x="6431084" y="3429000"/>
            <a:ext cx="703391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Service Handler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4EE707-704B-471B-9EA1-D7597529A211}"/>
              </a:ext>
            </a:extLst>
          </p:cNvPr>
          <p:cNvSpPr/>
          <p:nvPr/>
        </p:nvSpPr>
        <p:spPr>
          <a:xfrm>
            <a:off x="5561829" y="2805346"/>
            <a:ext cx="2597434" cy="389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Restful API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5ACC7-7B31-4032-AB05-6EF08A5CEF81}"/>
              </a:ext>
            </a:extLst>
          </p:cNvPr>
          <p:cNvSpPr/>
          <p:nvPr/>
        </p:nvSpPr>
        <p:spPr>
          <a:xfrm>
            <a:off x="8332926" y="3327227"/>
            <a:ext cx="1134632" cy="639676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F26A3CA-23C5-4D88-B449-987A82579FE0}"/>
              </a:ext>
            </a:extLst>
          </p:cNvPr>
          <p:cNvCxnSpPr>
            <a:cxnSpLocks/>
            <a:stCxn id="21" idx="3"/>
            <a:endCxn id="13" idx="0"/>
          </p:cNvCxnSpPr>
          <p:nvPr/>
        </p:nvCxnSpPr>
        <p:spPr>
          <a:xfrm>
            <a:off x="8159263" y="3000292"/>
            <a:ext cx="740979" cy="412685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Smart Phone">
            <a:extLst>
              <a:ext uri="{FF2B5EF4-FFF2-40B4-BE49-F238E27FC236}">
                <a16:creationId xmlns:a16="http://schemas.microsoft.com/office/drawing/2014/main" id="{E6ED15F1-B82B-4905-BB8F-ED4303AC0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3339" y="738586"/>
            <a:ext cx="832513" cy="832513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01FC52-D243-4C22-975D-16F4DD5972E6}"/>
              </a:ext>
            </a:extLst>
          </p:cNvPr>
          <p:cNvCxnSpPr>
            <a:cxnSpLocks/>
          </p:cNvCxnSpPr>
          <p:nvPr/>
        </p:nvCxnSpPr>
        <p:spPr>
          <a:xfrm>
            <a:off x="7370547" y="1500135"/>
            <a:ext cx="0" cy="59370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43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0FF97A-3A36-4104-BDBD-8290BB1C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233"/>
            <a:ext cx="5770155" cy="5556738"/>
          </a:xfrm>
          <a:prstGeom prst="rect">
            <a:avLst/>
          </a:prstGeom>
        </p:spPr>
      </p:pic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F41BF19C-375D-462E-8A6B-FD418C6A0613}"/>
              </a:ext>
            </a:extLst>
          </p:cNvPr>
          <p:cNvGrpSpPr/>
          <p:nvPr/>
        </p:nvGrpSpPr>
        <p:grpSpPr>
          <a:xfrm>
            <a:off x="5684922" y="640078"/>
            <a:ext cx="5438485" cy="5922499"/>
            <a:chOff x="5684922" y="640078"/>
            <a:chExt cx="5438485" cy="5922499"/>
          </a:xfrm>
        </p:grpSpPr>
        <p:pic>
          <p:nvPicPr>
            <p:cNvPr id="7" name="Graphic 6" descr="Laptop">
              <a:extLst>
                <a:ext uri="{FF2B5EF4-FFF2-40B4-BE49-F238E27FC236}">
                  <a16:creationId xmlns:a16="http://schemas.microsoft.com/office/drawing/2014/main" id="{8D6B93DC-9F1D-49AE-9DB3-2A6026D32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43952" y="4046927"/>
              <a:ext cx="914400" cy="91440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C4A71D-2305-49F9-B991-9D74FB1A4DAB}"/>
                </a:ext>
              </a:extLst>
            </p:cNvPr>
            <p:cNvSpPr/>
            <p:nvPr/>
          </p:nvSpPr>
          <p:spPr>
            <a:xfrm>
              <a:off x="7118252" y="640078"/>
              <a:ext cx="3803079" cy="59224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AA82DF3-0115-4A52-AA68-6F90B69707BF}"/>
                </a:ext>
              </a:extLst>
            </p:cNvPr>
            <p:cNvSpPr/>
            <p:nvPr/>
          </p:nvSpPr>
          <p:spPr>
            <a:xfrm>
              <a:off x="7357403" y="1280160"/>
              <a:ext cx="970669" cy="19272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API Composer Service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B65564E-07BD-4F35-A5ED-F1E5F86626A0}"/>
                </a:ext>
              </a:extLst>
            </p:cNvPr>
            <p:cNvSpPr/>
            <p:nvPr/>
          </p:nvSpPr>
          <p:spPr>
            <a:xfrm>
              <a:off x="7357403" y="3484098"/>
              <a:ext cx="970671" cy="209374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API Gateway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157F63-E4B8-40F8-BB54-56B7D28E4011}"/>
                </a:ext>
              </a:extLst>
            </p:cNvPr>
            <p:cNvGrpSpPr/>
            <p:nvPr/>
          </p:nvGrpSpPr>
          <p:grpSpPr>
            <a:xfrm>
              <a:off x="9200271" y="1589649"/>
              <a:ext cx="1411399" cy="703383"/>
              <a:chOff x="9200271" y="1589649"/>
              <a:chExt cx="1411399" cy="703383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9BFE72A-1BFA-46FA-9FED-BDB8A0454AED}"/>
                  </a:ext>
                </a:extLst>
              </p:cNvPr>
              <p:cNvSpPr/>
              <p:nvPr/>
            </p:nvSpPr>
            <p:spPr>
              <a:xfrm>
                <a:off x="9200271" y="1589649"/>
                <a:ext cx="1411399" cy="70338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026" name="Picture 2" descr="A black circle with a white line&#10;&#10;Description automatically generated with low confidence">
                <a:extLst>
                  <a:ext uri="{FF2B5EF4-FFF2-40B4-BE49-F238E27FC236}">
                    <a16:creationId xmlns:a16="http://schemas.microsoft.com/office/drawing/2014/main" id="{0CAF0247-5FE2-4D94-B9B7-CB5AE2FEF2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7821" y="1861895"/>
                <a:ext cx="369039" cy="431137"/>
              </a:xfrm>
              <a:prstGeom prst="rect">
                <a:avLst/>
              </a:prstGeom>
              <a:noFill/>
            </p:spPr>
          </p:pic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CD9D79FC-81CB-4385-8692-C1C0DEEC337A}"/>
                  </a:ext>
                </a:extLst>
              </p:cNvPr>
              <p:cNvSpPr/>
              <p:nvPr/>
            </p:nvSpPr>
            <p:spPr>
              <a:xfrm>
                <a:off x="9477578" y="1927273"/>
                <a:ext cx="369039" cy="323555"/>
              </a:xfrm>
              <a:prstGeom prst="hex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D38472-DAD7-4097-BFB3-D93BB88777EB}"/>
                  </a:ext>
                </a:extLst>
              </p:cNvPr>
              <p:cNvSpPr txBox="1"/>
              <p:nvPr/>
            </p:nvSpPr>
            <p:spPr>
              <a:xfrm>
                <a:off x="9477578" y="1603925"/>
                <a:ext cx="10845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Accounts Service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A01C3B-9DA7-4152-9883-5F053E38BD3C}"/>
                </a:ext>
              </a:extLst>
            </p:cNvPr>
            <p:cNvGrpSpPr/>
            <p:nvPr/>
          </p:nvGrpSpPr>
          <p:grpSpPr>
            <a:xfrm>
              <a:off x="9240332" y="2551002"/>
              <a:ext cx="1428279" cy="703383"/>
              <a:chOff x="9200271" y="1589649"/>
              <a:chExt cx="1428279" cy="703383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0E056C1-09C9-48B9-9475-C8313965768B}"/>
                  </a:ext>
                </a:extLst>
              </p:cNvPr>
              <p:cNvSpPr/>
              <p:nvPr/>
            </p:nvSpPr>
            <p:spPr>
              <a:xfrm>
                <a:off x="9200271" y="1589649"/>
                <a:ext cx="1411399" cy="70338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6" name="Picture 2" descr="A black circle with a white line&#10;&#10;Description automatically generated with low confidence">
                <a:extLst>
                  <a:ext uri="{FF2B5EF4-FFF2-40B4-BE49-F238E27FC236}">
                    <a16:creationId xmlns:a16="http://schemas.microsoft.com/office/drawing/2014/main" id="{E122BB10-D8A9-44C6-9542-0F2EB6DB42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7821" y="1861895"/>
                <a:ext cx="369039" cy="431137"/>
              </a:xfrm>
              <a:prstGeom prst="rect">
                <a:avLst/>
              </a:prstGeom>
              <a:noFill/>
            </p:spPr>
          </p:pic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CA391804-FD11-4E64-99E0-E36C94C1F8FE}"/>
                  </a:ext>
                </a:extLst>
              </p:cNvPr>
              <p:cNvSpPr/>
              <p:nvPr/>
            </p:nvSpPr>
            <p:spPr>
              <a:xfrm>
                <a:off x="9477578" y="1927273"/>
                <a:ext cx="369039" cy="323555"/>
              </a:xfrm>
              <a:prstGeom prst="hex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C0846F-1B88-418A-82FF-D62E95263C31}"/>
                  </a:ext>
                </a:extLst>
              </p:cNvPr>
              <p:cNvSpPr txBox="1"/>
              <p:nvPr/>
            </p:nvSpPr>
            <p:spPr>
              <a:xfrm>
                <a:off x="9477578" y="1603925"/>
                <a:ext cx="11509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Customer Service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1024885-6FF7-49B6-AD98-1F66C53036A7}"/>
                </a:ext>
              </a:extLst>
            </p:cNvPr>
            <p:cNvGrpSpPr/>
            <p:nvPr/>
          </p:nvGrpSpPr>
          <p:grpSpPr>
            <a:xfrm>
              <a:off x="9257212" y="3484098"/>
              <a:ext cx="1411399" cy="703383"/>
              <a:chOff x="9200271" y="1589649"/>
              <a:chExt cx="1411399" cy="703383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2C619D8-9F8E-4FAB-A955-E81E2A18FE53}"/>
                  </a:ext>
                </a:extLst>
              </p:cNvPr>
              <p:cNvSpPr/>
              <p:nvPr/>
            </p:nvSpPr>
            <p:spPr>
              <a:xfrm>
                <a:off x="9200271" y="1589649"/>
                <a:ext cx="1411399" cy="70338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1" name="Picture 2" descr="A black circle with a white line&#10;&#10;Description automatically generated with low confidence">
                <a:extLst>
                  <a:ext uri="{FF2B5EF4-FFF2-40B4-BE49-F238E27FC236}">
                    <a16:creationId xmlns:a16="http://schemas.microsoft.com/office/drawing/2014/main" id="{2934B4B7-E777-4071-9BC8-1838CE20D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7821" y="1861895"/>
                <a:ext cx="369039" cy="431137"/>
              </a:xfrm>
              <a:prstGeom prst="rect">
                <a:avLst/>
              </a:prstGeom>
              <a:noFill/>
            </p:spPr>
          </p:pic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28D65ED6-14AB-471D-B682-40EB3FBB0C28}"/>
                  </a:ext>
                </a:extLst>
              </p:cNvPr>
              <p:cNvSpPr/>
              <p:nvPr/>
            </p:nvSpPr>
            <p:spPr>
              <a:xfrm>
                <a:off x="9477578" y="1927273"/>
                <a:ext cx="369039" cy="323555"/>
              </a:xfrm>
              <a:prstGeom prst="hex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0A1B39-86EF-4148-B851-80B99A53AB9A}"/>
                  </a:ext>
                </a:extLst>
              </p:cNvPr>
              <p:cNvSpPr txBox="1"/>
              <p:nvPr/>
            </p:nvSpPr>
            <p:spPr>
              <a:xfrm>
                <a:off x="9477578" y="1603925"/>
                <a:ext cx="9706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Card Service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D07307-0253-43A4-84C6-922CFD487FE1}"/>
                </a:ext>
              </a:extLst>
            </p:cNvPr>
            <p:cNvGrpSpPr/>
            <p:nvPr/>
          </p:nvGrpSpPr>
          <p:grpSpPr>
            <a:xfrm>
              <a:off x="9314153" y="4461926"/>
              <a:ext cx="1447759" cy="703383"/>
              <a:chOff x="9200271" y="1589649"/>
              <a:chExt cx="1447759" cy="703383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1706F86B-90B0-4E93-A13C-61BC9F35673D}"/>
                  </a:ext>
                </a:extLst>
              </p:cNvPr>
              <p:cNvSpPr/>
              <p:nvPr/>
            </p:nvSpPr>
            <p:spPr>
              <a:xfrm>
                <a:off x="9200271" y="1589649"/>
                <a:ext cx="1411399" cy="70338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6" name="Picture 2" descr="A black circle with a white line&#10;&#10;Description automatically generated with low confidence">
                <a:extLst>
                  <a:ext uri="{FF2B5EF4-FFF2-40B4-BE49-F238E27FC236}">
                    <a16:creationId xmlns:a16="http://schemas.microsoft.com/office/drawing/2014/main" id="{48A104FA-0817-4167-88E7-67383141B2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7821" y="1861895"/>
                <a:ext cx="369039" cy="431137"/>
              </a:xfrm>
              <a:prstGeom prst="rect">
                <a:avLst/>
              </a:prstGeom>
              <a:noFill/>
            </p:spPr>
          </p:pic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CD4EF1A1-0FD8-4801-8FF6-C00E0C7B604D}"/>
                  </a:ext>
                </a:extLst>
              </p:cNvPr>
              <p:cNvSpPr/>
              <p:nvPr/>
            </p:nvSpPr>
            <p:spPr>
              <a:xfrm>
                <a:off x="9477578" y="1927273"/>
                <a:ext cx="369039" cy="323555"/>
              </a:xfrm>
              <a:prstGeom prst="hex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0FC8E-D03E-487C-9E7D-13F130964D35}"/>
                  </a:ext>
                </a:extLst>
              </p:cNvPr>
              <p:cNvSpPr txBox="1"/>
              <p:nvPr/>
            </p:nvSpPr>
            <p:spPr>
              <a:xfrm>
                <a:off x="9400054" y="1632209"/>
                <a:ext cx="12479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Notification Service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13606F-205D-4C25-941D-41B2CA5F87F0}"/>
                </a:ext>
              </a:extLst>
            </p:cNvPr>
            <p:cNvGrpSpPr/>
            <p:nvPr/>
          </p:nvGrpSpPr>
          <p:grpSpPr>
            <a:xfrm>
              <a:off x="9284002" y="5486216"/>
              <a:ext cx="1839405" cy="703383"/>
              <a:chOff x="9200271" y="1589649"/>
              <a:chExt cx="1839405" cy="703383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4FBDD97-7237-46EE-B9F4-31D7ED8EA9FC}"/>
                  </a:ext>
                </a:extLst>
              </p:cNvPr>
              <p:cNvSpPr/>
              <p:nvPr/>
            </p:nvSpPr>
            <p:spPr>
              <a:xfrm>
                <a:off x="9200271" y="1589649"/>
                <a:ext cx="1411399" cy="70338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1" name="Picture 2" descr="A black circle with a white line&#10;&#10;Description automatically generated with low confidence">
                <a:extLst>
                  <a:ext uri="{FF2B5EF4-FFF2-40B4-BE49-F238E27FC236}">
                    <a16:creationId xmlns:a16="http://schemas.microsoft.com/office/drawing/2014/main" id="{E32576C8-FFCB-464A-8ACB-54B9FA3F4E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7821" y="1861895"/>
                <a:ext cx="369039" cy="431137"/>
              </a:xfrm>
              <a:prstGeom prst="rect">
                <a:avLst/>
              </a:prstGeom>
              <a:noFill/>
            </p:spPr>
          </p:pic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E1C8B8E6-256A-4635-96F7-2A027E7FA1D6}"/>
                  </a:ext>
                </a:extLst>
              </p:cNvPr>
              <p:cNvSpPr/>
              <p:nvPr/>
            </p:nvSpPr>
            <p:spPr>
              <a:xfrm>
                <a:off x="9477578" y="1927273"/>
                <a:ext cx="369039" cy="323555"/>
              </a:xfrm>
              <a:prstGeom prst="hex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2BB139-88D7-4099-90A5-9B1F84C49E5E}"/>
                  </a:ext>
                </a:extLst>
              </p:cNvPr>
              <p:cNvSpPr txBox="1"/>
              <p:nvPr/>
            </p:nvSpPr>
            <p:spPr>
              <a:xfrm>
                <a:off x="9325306" y="1606366"/>
                <a:ext cx="17143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Third-party CC Service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E2A9CA-ACF8-4643-9DCE-DF7D0368CFE6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7842738" y="3207434"/>
              <a:ext cx="1" cy="276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25724A-3D17-4762-9250-537ED808246C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518748" y="4504486"/>
              <a:ext cx="838655" cy="26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E1C8AD6-6DCC-42CB-8E77-587E24416598}"/>
                </a:ext>
              </a:extLst>
            </p:cNvPr>
            <p:cNvGrpSpPr/>
            <p:nvPr/>
          </p:nvGrpSpPr>
          <p:grpSpPr>
            <a:xfrm>
              <a:off x="8328074" y="1941341"/>
              <a:ext cx="986079" cy="3896567"/>
              <a:chOff x="8328074" y="1941341"/>
              <a:chExt cx="986079" cy="3896567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DF033FD-68E0-4ED4-B874-BBC1F28C70B5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343483" y="4504486"/>
                <a:ext cx="940519" cy="13334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15B63C0-97DF-4AE2-B3D8-473557249936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 flipV="1">
                <a:off x="8369628" y="1941341"/>
                <a:ext cx="830643" cy="2563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46A6325-D0C3-4702-A473-107A8EBB865D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 flipV="1">
                <a:off x="8385013" y="2902694"/>
                <a:ext cx="855319" cy="1559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DF2A7B2-16BE-4C45-84E4-FCC860BB9E04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V="1">
                <a:off x="8328074" y="3821723"/>
                <a:ext cx="911052" cy="7092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AE62B6A-0706-48A5-9992-9BC3B72299CD}"/>
                  </a:ext>
                </a:extLst>
              </p:cNvPr>
              <p:cNvCxnSpPr>
                <a:cxnSpLocks/>
                <a:stCxn id="11" idx="3"/>
                <a:endCxn id="25" idx="1"/>
              </p:cNvCxnSpPr>
              <p:nvPr/>
            </p:nvCxnSpPr>
            <p:spPr>
              <a:xfrm>
                <a:off x="8328074" y="4530969"/>
                <a:ext cx="986079" cy="2826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60D4E77-3EF7-4FAF-BF85-C0F4B2C35E8B}"/>
                </a:ext>
              </a:extLst>
            </p:cNvPr>
            <p:cNvGrpSpPr/>
            <p:nvPr/>
          </p:nvGrpSpPr>
          <p:grpSpPr>
            <a:xfrm>
              <a:off x="8268225" y="1972302"/>
              <a:ext cx="1003663" cy="3851538"/>
              <a:chOff x="8328074" y="4096071"/>
              <a:chExt cx="1003663" cy="3851538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004FCED-4D45-4890-9271-95CC246F02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3483" y="4504486"/>
                <a:ext cx="940519" cy="13334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03870BB-B20D-48C6-BD86-F04E2582EEDD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>
                <a:off x="8369628" y="4504488"/>
                <a:ext cx="962109" cy="24188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1E85F5F-DD46-4B31-BF04-3813B18DB81D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385013" y="4461926"/>
                <a:ext cx="916573" cy="3485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5127A75-9B55-4CA8-8898-65C17E275F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8074" y="4096071"/>
                <a:ext cx="876839" cy="4348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86B3D20-3012-40E1-9082-5B1B4FB8B0A1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8328074" y="4530969"/>
                <a:ext cx="972107" cy="4954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A06E8BB1-27D5-4E62-BFF7-93BFA804E793}"/>
                </a:ext>
              </a:extLst>
            </p:cNvPr>
            <p:cNvSpPr txBox="1"/>
            <p:nvPr/>
          </p:nvSpPr>
          <p:spPr>
            <a:xfrm>
              <a:off x="8123210" y="786140"/>
              <a:ext cx="2142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CEC Microservices</a:t>
              </a: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860F3A81-392E-4E39-A872-F2186B7CA0B8}"/>
                </a:ext>
              </a:extLst>
            </p:cNvPr>
            <p:cNvSpPr txBox="1"/>
            <p:nvPr/>
          </p:nvSpPr>
          <p:spPr>
            <a:xfrm>
              <a:off x="5684922" y="4776661"/>
              <a:ext cx="1223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0029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17FD4F-048D-4E2C-8CBF-5FEF46AE9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5" y="6732"/>
            <a:ext cx="7706820" cy="53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4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E5DA456-196E-4335-92AA-2CFF692B67E1}"/>
              </a:ext>
            </a:extLst>
          </p:cNvPr>
          <p:cNvSpPr/>
          <p:nvPr/>
        </p:nvSpPr>
        <p:spPr>
          <a:xfrm>
            <a:off x="3010485" y="1923750"/>
            <a:ext cx="4136140" cy="3647055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51980C3C-5EE6-447F-843C-44F2994E3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2363" y="770202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A7A782-E28D-4534-A1D1-A106D732DC6A}"/>
              </a:ext>
            </a:extLst>
          </p:cNvPr>
          <p:cNvCxnSpPr>
            <a:cxnSpLocks/>
          </p:cNvCxnSpPr>
          <p:nvPr/>
        </p:nvCxnSpPr>
        <p:spPr>
          <a:xfrm>
            <a:off x="4944479" y="1445453"/>
            <a:ext cx="0" cy="6049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44E91A-1808-487F-AE33-B873437D1D36}"/>
              </a:ext>
            </a:extLst>
          </p:cNvPr>
          <p:cNvSpPr/>
          <p:nvPr/>
        </p:nvSpPr>
        <p:spPr>
          <a:xfrm>
            <a:off x="3637757" y="2022229"/>
            <a:ext cx="2604810" cy="5345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Rest API      Routers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D3BFF0-8855-4EC2-806B-ECC6B1EA61D4}"/>
              </a:ext>
            </a:extLst>
          </p:cNvPr>
          <p:cNvSpPr/>
          <p:nvPr/>
        </p:nvSpPr>
        <p:spPr>
          <a:xfrm>
            <a:off x="3103188" y="2894428"/>
            <a:ext cx="890694" cy="5345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Account</a:t>
            </a:r>
          </a:p>
          <a:p>
            <a:pPr algn="ctr"/>
            <a:r>
              <a:rPr lang="en-IN" sz="1200" dirty="0"/>
              <a:t>Controller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B70D76-A732-4B68-96BC-78C03DFCC0B8}"/>
              </a:ext>
            </a:extLst>
          </p:cNvPr>
          <p:cNvSpPr/>
          <p:nvPr/>
        </p:nvSpPr>
        <p:spPr>
          <a:xfrm>
            <a:off x="4025763" y="2894428"/>
            <a:ext cx="953800" cy="5345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Customer</a:t>
            </a:r>
          </a:p>
          <a:p>
            <a:pPr algn="ctr"/>
            <a:r>
              <a:rPr lang="en-IN" sz="1200" dirty="0"/>
              <a:t>Controller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93BB55-507B-4EF1-8EC4-6FAD1C8A30DB}"/>
              </a:ext>
            </a:extLst>
          </p:cNvPr>
          <p:cNvSpPr/>
          <p:nvPr/>
        </p:nvSpPr>
        <p:spPr>
          <a:xfrm>
            <a:off x="5015190" y="2894428"/>
            <a:ext cx="953800" cy="5345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Card</a:t>
            </a:r>
          </a:p>
          <a:p>
            <a:pPr algn="ctr"/>
            <a:r>
              <a:rPr lang="en-IN" sz="1200" dirty="0"/>
              <a:t>Controller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807EB1-C962-46DB-B507-5C8DB2D3C9DD}"/>
              </a:ext>
            </a:extLst>
          </p:cNvPr>
          <p:cNvSpPr/>
          <p:nvPr/>
        </p:nvSpPr>
        <p:spPr>
          <a:xfrm>
            <a:off x="6004617" y="2894428"/>
            <a:ext cx="953800" cy="5345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Third-party</a:t>
            </a:r>
          </a:p>
          <a:p>
            <a:pPr algn="ctr"/>
            <a:r>
              <a:rPr lang="en-IN" sz="1200" dirty="0"/>
              <a:t>Controller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565E5A-5616-4A06-8D33-C95BE957689C}"/>
              </a:ext>
            </a:extLst>
          </p:cNvPr>
          <p:cNvGrpSpPr/>
          <p:nvPr/>
        </p:nvGrpSpPr>
        <p:grpSpPr>
          <a:xfrm>
            <a:off x="3548536" y="2556800"/>
            <a:ext cx="2932981" cy="337628"/>
            <a:chOff x="3548536" y="2556800"/>
            <a:chExt cx="2932981" cy="337628"/>
          </a:xfrm>
          <a:solidFill>
            <a:schemeClr val="accent2"/>
          </a:solidFill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024972D2-4496-4D3B-B881-CB320F92DC70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rot="5400000">
              <a:off x="4075536" y="2029801"/>
              <a:ext cx="337627" cy="1391627"/>
            </a:xfrm>
            <a:prstGeom prst="bentConnector3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2D57946-461B-4B9C-BC65-ADF8850AC756}"/>
                </a:ext>
              </a:extLst>
            </p:cNvPr>
            <p:cNvCxnSpPr>
              <a:stCxn id="9" idx="2"/>
              <a:endCxn id="13" idx="0"/>
            </p:cNvCxnSpPr>
            <p:nvPr/>
          </p:nvCxnSpPr>
          <p:spPr>
            <a:xfrm rot="16200000" flipH="1">
              <a:off x="5542026" y="1954936"/>
              <a:ext cx="337627" cy="1541355"/>
            </a:xfrm>
            <a:prstGeom prst="bentConnector3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71FD0E18-A9A7-4D4C-A16A-B137566A3B8F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rot="5400000">
              <a:off x="4552600" y="2506865"/>
              <a:ext cx="337627" cy="437499"/>
            </a:xfrm>
            <a:prstGeom prst="bentConnector3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2D5CA579-6542-4CB7-A8D4-A3030A9556C2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4940161" y="2725613"/>
              <a:ext cx="551929" cy="168815"/>
            </a:xfrm>
            <a:prstGeom prst="bentConnector2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DFEEAB-02DC-4CDD-B7E5-D8D9CCAA1E37}"/>
              </a:ext>
            </a:extLst>
          </p:cNvPr>
          <p:cNvGrpSpPr/>
          <p:nvPr/>
        </p:nvGrpSpPr>
        <p:grpSpPr>
          <a:xfrm>
            <a:off x="4552979" y="3811453"/>
            <a:ext cx="1063375" cy="640684"/>
            <a:chOff x="3279826" y="3766627"/>
            <a:chExt cx="1063375" cy="640684"/>
          </a:xfrm>
          <a:solidFill>
            <a:schemeClr val="accent2"/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8807FBF-52EB-4F9C-A67B-5362477E7627}"/>
                </a:ext>
              </a:extLst>
            </p:cNvPr>
            <p:cNvSpPr/>
            <p:nvPr/>
          </p:nvSpPr>
          <p:spPr>
            <a:xfrm>
              <a:off x="3279826" y="3766627"/>
              <a:ext cx="953800" cy="534572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E187378-5620-4AE9-8E4C-9CFFA7668BE3}"/>
                </a:ext>
              </a:extLst>
            </p:cNvPr>
            <p:cNvSpPr/>
            <p:nvPr/>
          </p:nvSpPr>
          <p:spPr>
            <a:xfrm>
              <a:off x="3297583" y="3797119"/>
              <a:ext cx="953800" cy="534572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4C0E3DA-9DA1-4DE5-8AAE-4903CAB5A89B}"/>
                </a:ext>
              </a:extLst>
            </p:cNvPr>
            <p:cNvSpPr/>
            <p:nvPr/>
          </p:nvSpPr>
          <p:spPr>
            <a:xfrm>
              <a:off x="3343492" y="3865681"/>
              <a:ext cx="953800" cy="534572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4AC30F2-1830-4369-B2A8-74DD7A09A86D}"/>
                </a:ext>
              </a:extLst>
            </p:cNvPr>
            <p:cNvSpPr/>
            <p:nvPr/>
          </p:nvSpPr>
          <p:spPr>
            <a:xfrm>
              <a:off x="3389401" y="3872739"/>
              <a:ext cx="953800" cy="534572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DB Handler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D3ADC9-9410-40CE-9761-474294D2B286}"/>
              </a:ext>
            </a:extLst>
          </p:cNvPr>
          <p:cNvSpPr/>
          <p:nvPr/>
        </p:nvSpPr>
        <p:spPr>
          <a:xfrm>
            <a:off x="5863420" y="3892947"/>
            <a:ext cx="953800" cy="5345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Third-party</a:t>
            </a:r>
          </a:p>
          <a:p>
            <a:pPr algn="ctr"/>
            <a:r>
              <a:rPr lang="en-IN" sz="1200" dirty="0"/>
              <a:t>Handler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EA93B7E-665A-44CD-9560-A8D20EF8083C}"/>
              </a:ext>
            </a:extLst>
          </p:cNvPr>
          <p:cNvGrpSpPr/>
          <p:nvPr/>
        </p:nvGrpSpPr>
        <p:grpSpPr>
          <a:xfrm>
            <a:off x="3219287" y="3857480"/>
            <a:ext cx="1097862" cy="691674"/>
            <a:chOff x="4319199" y="4070262"/>
            <a:chExt cx="1097862" cy="69167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F4926D4-044F-4F04-B1CF-5B0CD842661B}"/>
                </a:ext>
              </a:extLst>
            </p:cNvPr>
            <p:cNvSpPr/>
            <p:nvPr/>
          </p:nvSpPr>
          <p:spPr>
            <a:xfrm>
              <a:off x="4319199" y="4070262"/>
              <a:ext cx="953800" cy="53457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Service Handler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98E96BB-15C0-4F33-B3BF-F7A36E3A46E4}"/>
                </a:ext>
              </a:extLst>
            </p:cNvPr>
            <p:cNvSpPr/>
            <p:nvPr/>
          </p:nvSpPr>
          <p:spPr>
            <a:xfrm>
              <a:off x="4367029" y="4109542"/>
              <a:ext cx="953800" cy="53457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Service Handler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920AE1E-FE7B-46F3-B798-2F93CE492B00}"/>
                </a:ext>
              </a:extLst>
            </p:cNvPr>
            <p:cNvSpPr/>
            <p:nvPr/>
          </p:nvSpPr>
          <p:spPr>
            <a:xfrm>
              <a:off x="4395399" y="4149988"/>
              <a:ext cx="953800" cy="53457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Service Handler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EA72A8F-CCEE-4EC2-A8EA-365D732E2D3F}"/>
                </a:ext>
              </a:extLst>
            </p:cNvPr>
            <p:cNvSpPr/>
            <p:nvPr/>
          </p:nvSpPr>
          <p:spPr>
            <a:xfrm>
              <a:off x="4414859" y="4185736"/>
              <a:ext cx="953800" cy="53457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Service Handler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6BC239B-9D29-49D5-9926-8240D9A1081C}"/>
                </a:ext>
              </a:extLst>
            </p:cNvPr>
            <p:cNvSpPr/>
            <p:nvPr/>
          </p:nvSpPr>
          <p:spPr>
            <a:xfrm>
              <a:off x="4463261" y="4227364"/>
              <a:ext cx="953800" cy="53457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Service Handler</a:t>
              </a:r>
            </a:p>
          </p:txBody>
        </p:sp>
      </p:grpSp>
      <p:sp>
        <p:nvSpPr>
          <p:cNvPr id="40" name="Cylinder 39">
            <a:extLst>
              <a:ext uri="{FF2B5EF4-FFF2-40B4-BE49-F238E27FC236}">
                <a16:creationId xmlns:a16="http://schemas.microsoft.com/office/drawing/2014/main" id="{1ECD1CF7-1627-4173-A610-BE99E162B36B}"/>
              </a:ext>
            </a:extLst>
          </p:cNvPr>
          <p:cNvSpPr/>
          <p:nvPr/>
        </p:nvSpPr>
        <p:spPr>
          <a:xfrm>
            <a:off x="4759171" y="4729529"/>
            <a:ext cx="747608" cy="534572"/>
          </a:xfrm>
          <a:prstGeom prst="can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DB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B5BED9-67DC-4C3A-BA8C-493E949CAE00}"/>
              </a:ext>
            </a:extLst>
          </p:cNvPr>
          <p:cNvGrpSpPr/>
          <p:nvPr/>
        </p:nvGrpSpPr>
        <p:grpSpPr>
          <a:xfrm rot="10800000">
            <a:off x="3500945" y="3482911"/>
            <a:ext cx="2918913" cy="337628"/>
            <a:chOff x="3562604" y="2556800"/>
            <a:chExt cx="2918913" cy="337628"/>
          </a:xfrm>
          <a:solidFill>
            <a:schemeClr val="accent2"/>
          </a:solidFill>
        </p:grpSpPr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448BC0A5-93CF-4A9B-9C43-4A030D8570B0}"/>
                </a:ext>
              </a:extLst>
            </p:cNvPr>
            <p:cNvCxnSpPr/>
            <p:nvPr/>
          </p:nvCxnSpPr>
          <p:spPr>
            <a:xfrm rot="5400000">
              <a:off x="4082570" y="2036835"/>
              <a:ext cx="337627" cy="1377559"/>
            </a:xfrm>
            <a:prstGeom prst="bentConnector3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A4733D9C-5865-4AC6-A0A3-19AEF6B0781D}"/>
                </a:ext>
              </a:extLst>
            </p:cNvPr>
            <p:cNvCxnSpPr/>
            <p:nvPr/>
          </p:nvCxnSpPr>
          <p:spPr>
            <a:xfrm rot="16200000" flipH="1">
              <a:off x="5542026" y="1954936"/>
              <a:ext cx="337627" cy="1541355"/>
            </a:xfrm>
            <a:prstGeom prst="bentConnector3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51D7119A-FCFF-42BD-9D6A-C59C12FE3224}"/>
                </a:ext>
              </a:extLst>
            </p:cNvPr>
            <p:cNvCxnSpPr/>
            <p:nvPr/>
          </p:nvCxnSpPr>
          <p:spPr>
            <a:xfrm rot="5400000">
              <a:off x="4552600" y="2506865"/>
              <a:ext cx="337627" cy="437499"/>
            </a:xfrm>
            <a:prstGeom prst="bentConnector3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FDCB5EAE-4EA9-4E80-915B-DB4D6250B214}"/>
                </a:ext>
              </a:extLst>
            </p:cNvPr>
            <p:cNvCxnSpPr>
              <a:cxnSpLocks/>
            </p:cNvCxnSpPr>
            <p:nvPr/>
          </p:nvCxnSpPr>
          <p:spPr>
            <a:xfrm>
              <a:off x="4940161" y="2725613"/>
              <a:ext cx="551929" cy="168815"/>
            </a:xfrm>
            <a:prstGeom prst="bentConnector2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B4696B-5166-446B-9402-BE414E9ECC84}"/>
              </a:ext>
            </a:extLst>
          </p:cNvPr>
          <p:cNvCxnSpPr>
            <a:cxnSpLocks/>
          </p:cNvCxnSpPr>
          <p:nvPr/>
        </p:nvCxnSpPr>
        <p:spPr>
          <a:xfrm flipH="1">
            <a:off x="5118405" y="4424337"/>
            <a:ext cx="6479" cy="411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C24A5CC-9B78-4CE3-B7FA-EA92EF1C2F71}"/>
              </a:ext>
            </a:extLst>
          </p:cNvPr>
          <p:cNvCxnSpPr>
            <a:endCxn id="34" idx="0"/>
          </p:cNvCxnSpPr>
          <p:nvPr/>
        </p:nvCxnSpPr>
        <p:spPr>
          <a:xfrm rot="5400000">
            <a:off x="6217275" y="3690364"/>
            <a:ext cx="325628" cy="79538"/>
          </a:xfrm>
          <a:prstGeom prst="bentConnector3">
            <a:avLst>
              <a:gd name="adj1" fmla="val 2407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F948664-6E46-4715-941B-2F688FB9C446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6648754" y="4119085"/>
            <a:ext cx="407855" cy="1024722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7A2DB71-72CC-482C-826E-4094658C53EB}"/>
              </a:ext>
            </a:extLst>
          </p:cNvPr>
          <p:cNvGrpSpPr/>
          <p:nvPr/>
        </p:nvGrpSpPr>
        <p:grpSpPr>
          <a:xfrm>
            <a:off x="7365043" y="4471778"/>
            <a:ext cx="1363817" cy="1014611"/>
            <a:chOff x="7505859" y="4549154"/>
            <a:chExt cx="1363817" cy="1014611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AC52C61-3524-49B3-8A33-BDAFFFDBB418}"/>
                </a:ext>
              </a:extLst>
            </p:cNvPr>
            <p:cNvSpPr/>
            <p:nvPr/>
          </p:nvSpPr>
          <p:spPr>
            <a:xfrm>
              <a:off x="7505859" y="4549154"/>
              <a:ext cx="1187975" cy="909111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036CD9E4-C33C-492A-804F-63B73FB8FEAE}"/>
                </a:ext>
              </a:extLst>
            </p:cNvPr>
            <p:cNvSpPr/>
            <p:nvPr/>
          </p:nvSpPr>
          <p:spPr>
            <a:xfrm>
              <a:off x="7567991" y="4590595"/>
              <a:ext cx="1187975" cy="912056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482960D-B4FB-4BA9-8827-68BA96C38BA2}"/>
                </a:ext>
              </a:extLst>
            </p:cNvPr>
            <p:cNvSpPr/>
            <p:nvPr/>
          </p:nvSpPr>
          <p:spPr>
            <a:xfrm>
              <a:off x="7627777" y="4614798"/>
              <a:ext cx="1187975" cy="909111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682799BE-0018-45AE-AF93-83BA28DB4A05}"/>
                </a:ext>
              </a:extLst>
            </p:cNvPr>
            <p:cNvSpPr/>
            <p:nvPr/>
          </p:nvSpPr>
          <p:spPr>
            <a:xfrm>
              <a:off x="7681701" y="4654654"/>
              <a:ext cx="1187975" cy="909111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Third-Party API</a:t>
              </a:r>
            </a:p>
          </p:txBody>
        </p: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FA6297D-F876-48AA-A9B7-502629920E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435" y="3569596"/>
            <a:ext cx="360202" cy="290623"/>
          </a:xfrm>
          <a:prstGeom prst="bentConnector3">
            <a:avLst>
              <a:gd name="adj1" fmla="val 3047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BA704A3-DD21-4FB5-920C-8D2560352820}"/>
              </a:ext>
            </a:extLst>
          </p:cNvPr>
          <p:cNvSpPr txBox="1"/>
          <p:nvPr/>
        </p:nvSpPr>
        <p:spPr>
          <a:xfrm>
            <a:off x="4748642" y="642968"/>
            <a:ext cx="533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1698379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657F4EBD-2A0D-4A47-9B2A-AF370D88E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4929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83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96E71F-FFFF-48F6-B8A3-455468AC1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055"/>
            <a:ext cx="12192000" cy="475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37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779748-6A2C-445B-A4E6-51AFCFEBE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290"/>
            <a:ext cx="11450803" cy="391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562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8DFE17-7EF8-458C-88B4-F3F4FDF8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847725"/>
            <a:ext cx="89725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27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586549-B2D3-4DA8-97D4-7A9B033D9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8626"/>
            <a:ext cx="12192000" cy="428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2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614BEE-D30F-49EC-AFD3-195242A6E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760"/>
            <a:ext cx="12192000" cy="436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9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xagon 7">
            <a:extLst>
              <a:ext uri="{FF2B5EF4-FFF2-40B4-BE49-F238E27FC236}">
                <a16:creationId xmlns:a16="http://schemas.microsoft.com/office/drawing/2014/main" id="{90CF9A14-DE6F-4CD6-9B96-CB742795CFF4}"/>
              </a:ext>
            </a:extLst>
          </p:cNvPr>
          <p:cNvSpPr/>
          <p:nvPr/>
        </p:nvSpPr>
        <p:spPr>
          <a:xfrm>
            <a:off x="2661334" y="3052916"/>
            <a:ext cx="828683" cy="700616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MS1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79AF85B5-23C3-4036-BC86-26FE0EAEB6D5}"/>
              </a:ext>
            </a:extLst>
          </p:cNvPr>
          <p:cNvSpPr/>
          <p:nvPr/>
        </p:nvSpPr>
        <p:spPr>
          <a:xfrm>
            <a:off x="8437925" y="2983130"/>
            <a:ext cx="828683" cy="700616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MS2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41523E-2EB6-4AD1-8E1B-0C95F9200387}"/>
              </a:ext>
            </a:extLst>
          </p:cNvPr>
          <p:cNvSpPr/>
          <p:nvPr/>
        </p:nvSpPr>
        <p:spPr>
          <a:xfrm>
            <a:off x="2365143" y="4026085"/>
            <a:ext cx="1421064" cy="573671"/>
          </a:xfrm>
          <a:prstGeom prst="roundRect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Caller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F3A403-7541-4EE7-AD35-83139F381A40}"/>
              </a:ext>
            </a:extLst>
          </p:cNvPr>
          <p:cNvSpPr/>
          <p:nvPr/>
        </p:nvSpPr>
        <p:spPr>
          <a:xfrm>
            <a:off x="8250916" y="3956298"/>
            <a:ext cx="1421064" cy="573671"/>
          </a:xfrm>
          <a:prstGeom prst="roundRect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Callee Service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B937688-FE3B-4758-A52F-692A9314C0D9}"/>
              </a:ext>
            </a:extLst>
          </p:cNvPr>
          <p:cNvCxnSpPr>
            <a:cxnSpLocks/>
            <a:stCxn id="8" idx="4"/>
            <a:endCxn id="9" idx="5"/>
          </p:cNvCxnSpPr>
          <p:nvPr/>
        </p:nvCxnSpPr>
        <p:spPr>
          <a:xfrm rot="5400000" flipH="1" flipV="1">
            <a:off x="5929078" y="-109460"/>
            <a:ext cx="69786" cy="6254966"/>
          </a:xfrm>
          <a:prstGeom prst="bentConnector3">
            <a:avLst>
              <a:gd name="adj1" fmla="val 427573"/>
            </a:avLst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3F7DB6-D764-4559-AE9D-A4BE09319AB8}"/>
              </a:ext>
            </a:extLst>
          </p:cNvPr>
          <p:cNvSpPr txBox="1"/>
          <p:nvPr/>
        </p:nvSpPr>
        <p:spPr>
          <a:xfrm>
            <a:off x="4220320" y="966048"/>
            <a:ext cx="320402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i="1" dirty="0"/>
              <a:t>Management &amp; Configuration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0787627-1C43-4A1A-9EEB-598824EA2809}"/>
              </a:ext>
            </a:extLst>
          </p:cNvPr>
          <p:cNvGrpSpPr/>
          <p:nvPr/>
        </p:nvGrpSpPr>
        <p:grpSpPr>
          <a:xfrm>
            <a:off x="8338054" y="2488649"/>
            <a:ext cx="1611418" cy="373228"/>
            <a:chOff x="1722867" y="1532918"/>
            <a:chExt cx="1611418" cy="37322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D5E40D8-0CF9-4056-8D84-15DDAB8B4D34}"/>
                </a:ext>
              </a:extLst>
            </p:cNvPr>
            <p:cNvGrpSpPr/>
            <p:nvPr/>
          </p:nvGrpSpPr>
          <p:grpSpPr>
            <a:xfrm>
              <a:off x="1722867" y="1532918"/>
              <a:ext cx="1421064" cy="373228"/>
              <a:chOff x="1842448" y="1774209"/>
              <a:chExt cx="1421064" cy="3732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B9D2EC9-2E52-496C-B7E0-FFC4D5F2FE1A}"/>
                  </a:ext>
                </a:extLst>
              </p:cNvPr>
              <p:cNvSpPr/>
              <p:nvPr/>
            </p:nvSpPr>
            <p:spPr>
              <a:xfrm>
                <a:off x="1842448" y="1774209"/>
                <a:ext cx="1421064" cy="3732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>
                    <a:solidFill>
                      <a:schemeClr val="tx1"/>
                    </a:solidFill>
                  </a:rPr>
                  <a:t>Proxy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8FFF7AD-2C8D-4ECC-913D-D255295F4D75}"/>
                  </a:ext>
                </a:extLst>
              </p:cNvPr>
              <p:cNvCxnSpPr/>
              <p:nvPr/>
            </p:nvCxnSpPr>
            <p:spPr>
              <a:xfrm>
                <a:off x="2197290" y="1774209"/>
                <a:ext cx="0" cy="373228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2417D21-FC33-4DB0-9897-9A791E4B2930}"/>
                  </a:ext>
                </a:extLst>
              </p:cNvPr>
              <p:cNvCxnSpPr/>
              <p:nvPr/>
            </p:nvCxnSpPr>
            <p:spPr>
              <a:xfrm>
                <a:off x="2939654" y="1774209"/>
                <a:ext cx="0" cy="373228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CA403B-C8E0-4EC6-A21B-5B197A220690}"/>
                </a:ext>
              </a:extLst>
            </p:cNvPr>
            <p:cNvSpPr txBox="1"/>
            <p:nvPr/>
          </p:nvSpPr>
          <p:spPr>
            <a:xfrm>
              <a:off x="1745881" y="1588380"/>
              <a:ext cx="395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In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8A52E70-916E-46A1-9386-EC9B9984FCF8}"/>
                </a:ext>
              </a:extLst>
            </p:cNvPr>
            <p:cNvSpPr txBox="1"/>
            <p:nvPr/>
          </p:nvSpPr>
          <p:spPr>
            <a:xfrm>
              <a:off x="2770854" y="1581032"/>
              <a:ext cx="563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Out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0452743-17DE-43D5-8BE2-5D8F3DC8199C}"/>
              </a:ext>
            </a:extLst>
          </p:cNvPr>
          <p:cNvGrpSpPr/>
          <p:nvPr/>
        </p:nvGrpSpPr>
        <p:grpSpPr>
          <a:xfrm>
            <a:off x="2365143" y="2488649"/>
            <a:ext cx="1611418" cy="373228"/>
            <a:chOff x="1722867" y="1532918"/>
            <a:chExt cx="1611418" cy="37322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07DE61B-718C-4B5F-B3DE-9933C253F02D}"/>
                </a:ext>
              </a:extLst>
            </p:cNvPr>
            <p:cNvGrpSpPr/>
            <p:nvPr/>
          </p:nvGrpSpPr>
          <p:grpSpPr>
            <a:xfrm>
              <a:off x="1722867" y="1532918"/>
              <a:ext cx="1421064" cy="373228"/>
              <a:chOff x="1842448" y="1774209"/>
              <a:chExt cx="1421064" cy="37322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8C43E32-304A-4388-A232-6C7C2302C912}"/>
                  </a:ext>
                </a:extLst>
              </p:cNvPr>
              <p:cNvSpPr/>
              <p:nvPr/>
            </p:nvSpPr>
            <p:spPr>
              <a:xfrm>
                <a:off x="1842448" y="1774209"/>
                <a:ext cx="1421064" cy="3732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>
                    <a:solidFill>
                      <a:schemeClr val="tx1"/>
                    </a:solidFill>
                  </a:rPr>
                  <a:t>Proxy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6EE01CE-78E4-4F8C-8EA7-11BF8E766086}"/>
                  </a:ext>
                </a:extLst>
              </p:cNvPr>
              <p:cNvCxnSpPr/>
              <p:nvPr/>
            </p:nvCxnSpPr>
            <p:spPr>
              <a:xfrm>
                <a:off x="2197290" y="1774209"/>
                <a:ext cx="0" cy="373228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4E93D9E-2B37-470E-A1FD-E30D98ABF390}"/>
                  </a:ext>
                </a:extLst>
              </p:cNvPr>
              <p:cNvCxnSpPr/>
              <p:nvPr/>
            </p:nvCxnSpPr>
            <p:spPr>
              <a:xfrm>
                <a:off x="2939654" y="1774209"/>
                <a:ext cx="0" cy="373228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3084F72-B3BB-4999-A1EE-A1B063CDA5E9}"/>
                </a:ext>
              </a:extLst>
            </p:cNvPr>
            <p:cNvSpPr txBox="1"/>
            <p:nvPr/>
          </p:nvSpPr>
          <p:spPr>
            <a:xfrm>
              <a:off x="1745881" y="1588380"/>
              <a:ext cx="395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In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9D60A3-56F6-4F68-BA76-FB0F70C13A92}"/>
                </a:ext>
              </a:extLst>
            </p:cNvPr>
            <p:cNvSpPr txBox="1"/>
            <p:nvPr/>
          </p:nvSpPr>
          <p:spPr>
            <a:xfrm>
              <a:off x="2770854" y="1581032"/>
              <a:ext cx="563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Out</a:t>
              </a:r>
            </a:p>
          </p:txBody>
        </p:sp>
      </p:grpSp>
      <p:graphicFrame>
        <p:nvGraphicFramePr>
          <p:cNvPr id="100" name="Table 100">
            <a:extLst>
              <a:ext uri="{FF2B5EF4-FFF2-40B4-BE49-F238E27FC236}">
                <a16:creationId xmlns:a16="http://schemas.microsoft.com/office/drawing/2014/main" id="{F371C900-D548-48F0-A7F0-025EB9F43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47415"/>
              </p:ext>
            </p:extLst>
          </p:nvPr>
        </p:nvGraphicFramePr>
        <p:xfrm>
          <a:off x="9949471" y="1778511"/>
          <a:ext cx="166923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236">
                  <a:extLst>
                    <a:ext uri="{9D8B030D-6E8A-4147-A177-3AD203B41FA5}">
                      <a16:colId xmlns:a16="http://schemas.microsoft.com/office/drawing/2014/main" val="3003849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Policy Enforcement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TLS Termination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Throttling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166816"/>
                  </a:ext>
                </a:extLst>
              </a:tr>
            </a:tbl>
          </a:graphicData>
        </a:graphic>
      </p:graphicFrame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08BB493-794B-46E6-9DAA-8E7A581FEC29}"/>
              </a:ext>
            </a:extLst>
          </p:cNvPr>
          <p:cNvCxnSpPr>
            <a:cxnSpLocks/>
          </p:cNvCxnSpPr>
          <p:nvPr/>
        </p:nvCxnSpPr>
        <p:spPr>
          <a:xfrm>
            <a:off x="9949472" y="1654035"/>
            <a:ext cx="0" cy="8346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4" name="Table 100">
            <a:extLst>
              <a:ext uri="{FF2B5EF4-FFF2-40B4-BE49-F238E27FC236}">
                <a16:creationId xmlns:a16="http://schemas.microsoft.com/office/drawing/2014/main" id="{2EC4D0ED-4558-4D93-83B0-F02B2181F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41011"/>
              </p:ext>
            </p:extLst>
          </p:nvPr>
        </p:nvGraphicFramePr>
        <p:xfrm>
          <a:off x="599196" y="1904031"/>
          <a:ext cx="142106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064">
                  <a:extLst>
                    <a:ext uri="{9D8B030D-6E8A-4147-A177-3AD203B41FA5}">
                      <a16:colId xmlns:a16="http://schemas.microsoft.com/office/drawing/2014/main" val="3003849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Lookup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Routing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Timeout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Circuit Breaker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166816"/>
                  </a:ext>
                </a:extLst>
              </a:tr>
            </a:tbl>
          </a:graphicData>
        </a:graphic>
      </p:graphicFrame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4BACF7-EAD7-4E4D-A4CC-036001FEBE9D}"/>
              </a:ext>
            </a:extLst>
          </p:cNvPr>
          <p:cNvCxnSpPr>
            <a:cxnSpLocks/>
          </p:cNvCxnSpPr>
          <p:nvPr/>
        </p:nvCxnSpPr>
        <p:spPr>
          <a:xfrm>
            <a:off x="2020260" y="1867314"/>
            <a:ext cx="0" cy="8346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43A54E1-C578-4725-B3FD-115666967836}"/>
              </a:ext>
            </a:extLst>
          </p:cNvPr>
          <p:cNvCxnSpPr>
            <a:cxnSpLocks/>
          </p:cNvCxnSpPr>
          <p:nvPr/>
        </p:nvCxnSpPr>
        <p:spPr>
          <a:xfrm flipV="1">
            <a:off x="9759118" y="2000011"/>
            <a:ext cx="190354" cy="4886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EB44EBC-88FA-4598-9D93-7A48B8CC0A71}"/>
              </a:ext>
            </a:extLst>
          </p:cNvPr>
          <p:cNvCxnSpPr>
            <a:cxnSpLocks/>
            <a:stCxn id="61" idx="1"/>
            <a:endCxn id="104" idx="3"/>
          </p:cNvCxnSpPr>
          <p:nvPr/>
        </p:nvCxnSpPr>
        <p:spPr>
          <a:xfrm flipH="1" flipV="1">
            <a:off x="2020260" y="2315511"/>
            <a:ext cx="344883" cy="359752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1645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BD55B8-8C47-43BB-9A70-9CFF17775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913"/>
            <a:ext cx="12192000" cy="49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88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CACE53-C9B1-4424-9A3F-7FD9BFF3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904"/>
            <a:ext cx="12192000" cy="3166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9E040B-DD71-45E3-A118-C8958C19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8" y="3830204"/>
            <a:ext cx="12192000" cy="282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015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678E73-00B2-43EE-87D4-8C406F2A5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1003"/>
            <a:ext cx="12192000" cy="250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181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0DFE-9521-47FB-AFD2-B0C745B3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809"/>
          </a:xfrm>
        </p:spPr>
        <p:txBody>
          <a:bodyPr>
            <a:noAutofit/>
          </a:bodyPr>
          <a:lstStyle/>
          <a:p>
            <a:pPr algn="ctr"/>
            <a:r>
              <a:rPr lang="en-GB" sz="2933" dirty="0"/>
              <a:t>Azure </a:t>
            </a:r>
            <a:r>
              <a:rPr lang="en-GB" sz="2933" dirty="0" err="1"/>
              <a:t>DashBoard</a:t>
            </a:r>
            <a:r>
              <a:rPr lang="en-GB" sz="2933" dirty="0"/>
              <a:t> Snapshots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34524A-B3A5-4CAF-8ECB-1BBB34BCD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909" y="1238236"/>
            <a:ext cx="10363200" cy="2981325"/>
          </a:xfr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96A7E9-D8AC-4F19-A6C8-FAEEC570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55" y="4207535"/>
            <a:ext cx="10406332" cy="25836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653F2D-2A5A-4D5F-98F4-E8656D339689}"/>
              </a:ext>
            </a:extLst>
          </p:cNvPr>
          <p:cNvSpPr/>
          <p:nvPr/>
        </p:nvSpPr>
        <p:spPr>
          <a:xfrm>
            <a:off x="1244600" y="1714500"/>
            <a:ext cx="24130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mydissertation-accountms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6012A8-1B61-45BF-881F-DFFC24DC7428}"/>
              </a:ext>
            </a:extLst>
          </p:cNvPr>
          <p:cNvSpPr/>
          <p:nvPr/>
        </p:nvSpPr>
        <p:spPr>
          <a:xfrm>
            <a:off x="6350000" y="4327824"/>
            <a:ext cx="2638246" cy="1905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mydissertation-customers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03340A-048F-449F-8DDB-3B9647757106}"/>
              </a:ext>
            </a:extLst>
          </p:cNvPr>
          <p:cNvSpPr/>
          <p:nvPr/>
        </p:nvSpPr>
        <p:spPr>
          <a:xfrm>
            <a:off x="1193800" y="4244961"/>
            <a:ext cx="2638246" cy="3383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mydissertation-cards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FCE2-4260-4B1C-B8EF-E1F3CF57B851}"/>
              </a:ext>
            </a:extLst>
          </p:cNvPr>
          <p:cNvSpPr/>
          <p:nvPr/>
        </p:nvSpPr>
        <p:spPr>
          <a:xfrm>
            <a:off x="6350000" y="1733550"/>
            <a:ext cx="2638246" cy="1905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mydissertation-notifications</a:t>
            </a:r>
          </a:p>
        </p:txBody>
      </p:sp>
    </p:spTree>
    <p:extLst>
      <p:ext uri="{BB962C8B-B14F-4D97-AF65-F5344CB8AC3E}">
        <p14:creationId xmlns:p14="http://schemas.microsoft.com/office/powerpoint/2010/main" val="688936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7270"/>
            <a:ext cx="9144000" cy="504167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cs typeface="Calibri Light"/>
              </a:rPr>
              <a:t>Service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8529"/>
            <a:ext cx="9144000" cy="460312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Azure Logic App </a:t>
            </a:r>
            <a:r>
              <a:rPr lang="en-GB" dirty="0" err="1">
                <a:solidFill>
                  <a:schemeClr val="tx1"/>
                </a:solidFill>
              </a:rPr>
              <a:t>WorkFlow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Graphic 11" descr="User">
            <a:extLst>
              <a:ext uri="{FF2B5EF4-FFF2-40B4-BE49-F238E27FC236}">
                <a16:creationId xmlns:a16="http://schemas.microsoft.com/office/drawing/2014/main" id="{710D5B40-5C18-4E8F-A62F-3555C4A74E80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029" y="3199768"/>
            <a:ext cx="339308" cy="425571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2A7103AF-7E81-4408-B74E-AD5D0B07691F}"/>
              </a:ext>
            </a:extLst>
          </p:cNvPr>
          <p:cNvSpPr txBox="1"/>
          <p:nvPr/>
        </p:nvSpPr>
        <p:spPr>
          <a:xfrm>
            <a:off x="1446362" y="3559834"/>
            <a:ext cx="1995577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/>
              <a:t>RetrieveCustomerDetails</a:t>
            </a:r>
            <a:endParaRPr lang="en-GB" sz="1400" dirty="0" err="1">
              <a:cs typeface="Calibri" panose="020F0502020204030204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034AD8-663B-47DC-8D13-203D9CFB2DAB}"/>
              </a:ext>
            </a:extLst>
          </p:cNvPr>
          <p:cNvCxnSpPr/>
          <p:nvPr/>
        </p:nvCxnSpPr>
        <p:spPr>
          <a:xfrm flipV="1">
            <a:off x="2445230" y="3467460"/>
            <a:ext cx="641231" cy="5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8" descr="A close up of a screen&#10;&#10;Description automatically generated">
            <a:extLst>
              <a:ext uri="{FF2B5EF4-FFF2-40B4-BE49-F238E27FC236}">
                <a16:creationId xmlns:a16="http://schemas.microsoft.com/office/drawing/2014/main" id="{83730BC3-6B07-45B7-A0AF-C297E465B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514" y="2833777"/>
            <a:ext cx="1779917" cy="1247955"/>
          </a:xfrm>
          <a:prstGeom prst="rect">
            <a:avLst/>
          </a:prstGeom>
        </p:spPr>
      </p:pic>
      <p:pic>
        <p:nvPicPr>
          <p:cNvPr id="9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14B445-A9CF-4057-A11A-DEF4880EA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043" y="3145767"/>
            <a:ext cx="1176068" cy="6527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09C744-7178-45FC-884A-8FE81C094CD1}"/>
              </a:ext>
            </a:extLst>
          </p:cNvPr>
          <p:cNvCxnSpPr>
            <a:cxnSpLocks/>
          </p:cNvCxnSpPr>
          <p:nvPr/>
        </p:nvCxnSpPr>
        <p:spPr>
          <a:xfrm flipV="1">
            <a:off x="4846248" y="3453082"/>
            <a:ext cx="655608" cy="57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8A911F-49D8-40C7-BDC6-F4F3B05E7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551" y="1880558"/>
            <a:ext cx="1693652" cy="839639"/>
          </a:xfrm>
          <a:prstGeom prst="rect">
            <a:avLst/>
          </a:prstGeom>
        </p:spPr>
      </p:pic>
      <p:pic>
        <p:nvPicPr>
          <p:cNvPr id="14" name="Picture 14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B184F25D-D4D2-45B6-9054-57783C1D56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2068" y="4359935"/>
            <a:ext cx="1376093" cy="1200511"/>
          </a:xfrm>
          <a:prstGeom prst="rect">
            <a:avLst/>
          </a:prstGeom>
        </p:spPr>
      </p:pic>
      <p:pic>
        <p:nvPicPr>
          <p:cNvPr id="15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5D4D23-6839-4B1E-97D8-72B75D859E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6815" y="3088257"/>
            <a:ext cx="1693652" cy="839639"/>
          </a:xfrm>
          <a:prstGeom prst="rect">
            <a:avLst/>
          </a:prstGeom>
        </p:spPr>
      </p:pic>
      <p:sp>
        <p:nvSpPr>
          <p:cNvPr id="17" name="TextBox 2">
            <a:extLst>
              <a:ext uri="{FF2B5EF4-FFF2-40B4-BE49-F238E27FC236}">
                <a16:creationId xmlns:a16="http://schemas.microsoft.com/office/drawing/2014/main" id="{3E51B41C-93CE-4BD0-8DC5-49ECE14BD0A9}"/>
              </a:ext>
            </a:extLst>
          </p:cNvPr>
          <p:cNvSpPr txBox="1"/>
          <p:nvPr/>
        </p:nvSpPr>
        <p:spPr>
          <a:xfrm>
            <a:off x="7916174" y="2668438"/>
            <a:ext cx="2139351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>
                <a:cs typeface="Calibri"/>
              </a:rPr>
              <a:t>getCustomerDetails</a:t>
            </a:r>
            <a:endParaRPr lang="en-GB" sz="1400">
              <a:cs typeface="Calibri"/>
            </a:endParaRP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00121E7E-3672-4E76-AFD6-5F662BB1903C}"/>
              </a:ext>
            </a:extLst>
          </p:cNvPr>
          <p:cNvSpPr txBox="1"/>
          <p:nvPr/>
        </p:nvSpPr>
        <p:spPr>
          <a:xfrm>
            <a:off x="7916172" y="3746739"/>
            <a:ext cx="189493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>
                <a:cs typeface="Calibri"/>
              </a:rPr>
              <a:t>getCardDetails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72CCF3EE-0932-46EE-B062-63F7D34C543D}"/>
              </a:ext>
            </a:extLst>
          </p:cNvPr>
          <p:cNvSpPr txBox="1"/>
          <p:nvPr/>
        </p:nvSpPr>
        <p:spPr>
          <a:xfrm>
            <a:off x="7901794" y="5112588"/>
            <a:ext cx="182304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/>
              <a:t>getAccountDetails</a:t>
            </a:r>
            <a:endParaRPr lang="en-GB" sz="1400" dirty="0" err="1">
              <a:cs typeface="Calibri"/>
            </a:endParaRP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D8E4F08A-1E34-43FA-ACC8-944C6EC5D736}"/>
              </a:ext>
            </a:extLst>
          </p:cNvPr>
          <p:cNvSpPr txBox="1"/>
          <p:nvPr/>
        </p:nvSpPr>
        <p:spPr>
          <a:xfrm rot="-2820000">
            <a:off x="6786225" y="2718007"/>
            <a:ext cx="90289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cs typeface="Calibri"/>
              </a:rPr>
              <a:t>REST/JSON</a:t>
            </a: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F0B7EDEE-50B0-4ED2-9094-D99C418989AC}"/>
              </a:ext>
            </a:extLst>
          </p:cNvPr>
          <p:cNvSpPr txBox="1"/>
          <p:nvPr/>
        </p:nvSpPr>
        <p:spPr>
          <a:xfrm>
            <a:off x="7045017" y="3293099"/>
            <a:ext cx="90289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cs typeface="Calibri"/>
              </a:rPr>
              <a:t>REST/JSON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4A4C1EDE-14E5-4B55-B114-E60FB1D7DA92}"/>
              </a:ext>
            </a:extLst>
          </p:cNvPr>
          <p:cNvSpPr txBox="1"/>
          <p:nvPr/>
        </p:nvSpPr>
        <p:spPr>
          <a:xfrm rot="2700000">
            <a:off x="6800601" y="4069476"/>
            <a:ext cx="90289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cs typeface="Calibri"/>
              </a:rPr>
              <a:t>SOAP/XML</a:t>
            </a: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ED399A61-6DF4-4A63-B03B-8BB7989738A5}"/>
              </a:ext>
            </a:extLst>
          </p:cNvPr>
          <p:cNvSpPr txBox="1"/>
          <p:nvPr/>
        </p:nvSpPr>
        <p:spPr>
          <a:xfrm>
            <a:off x="4773393" y="3206835"/>
            <a:ext cx="90289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cs typeface="Calibri"/>
              </a:rPr>
              <a:t>REST/JSON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FF0CBD66-82E1-419C-98D4-B92D139F01ED}"/>
              </a:ext>
            </a:extLst>
          </p:cNvPr>
          <p:cNvSpPr txBox="1"/>
          <p:nvPr/>
        </p:nvSpPr>
        <p:spPr>
          <a:xfrm>
            <a:off x="2357997" y="3221212"/>
            <a:ext cx="90289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cs typeface="Calibri"/>
              </a:rPr>
              <a:t>REST/JSON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45E2E6-C025-47B1-80D5-5642DC95F453}"/>
              </a:ext>
            </a:extLst>
          </p:cNvPr>
          <p:cNvCxnSpPr/>
          <p:nvPr/>
        </p:nvCxnSpPr>
        <p:spPr>
          <a:xfrm>
            <a:off x="6759338" y="3531620"/>
            <a:ext cx="1158815" cy="10581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0F4E37-3750-4DC4-A9FB-D90BCA9DFB84}"/>
              </a:ext>
            </a:extLst>
          </p:cNvPr>
          <p:cNvCxnSpPr>
            <a:cxnSpLocks/>
          </p:cNvCxnSpPr>
          <p:nvPr/>
        </p:nvCxnSpPr>
        <p:spPr>
          <a:xfrm>
            <a:off x="6759337" y="3502865"/>
            <a:ext cx="1259456" cy="230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B9F38C-A40A-421E-B543-575343689371}"/>
              </a:ext>
            </a:extLst>
          </p:cNvPr>
          <p:cNvCxnSpPr>
            <a:cxnSpLocks/>
          </p:cNvCxnSpPr>
          <p:nvPr/>
        </p:nvCxnSpPr>
        <p:spPr>
          <a:xfrm flipV="1">
            <a:off x="6773716" y="2404436"/>
            <a:ext cx="1086929" cy="10840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88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F40DE27-1188-4F58-B130-AA7DEA4264FC}"/>
              </a:ext>
            </a:extLst>
          </p:cNvPr>
          <p:cNvGrpSpPr/>
          <p:nvPr/>
        </p:nvGrpSpPr>
        <p:grpSpPr>
          <a:xfrm>
            <a:off x="3994132" y="1344026"/>
            <a:ext cx="4921004" cy="3842123"/>
            <a:chOff x="3994132" y="1344026"/>
            <a:chExt cx="4921004" cy="384212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7E5A152-B8A7-4471-AB38-A97DEA2246D8}"/>
                </a:ext>
              </a:extLst>
            </p:cNvPr>
            <p:cNvCxnSpPr/>
            <p:nvPr/>
          </p:nvCxnSpPr>
          <p:spPr>
            <a:xfrm>
              <a:off x="4710715" y="3057527"/>
              <a:ext cx="11278" cy="2128622"/>
            </a:xfrm>
            <a:prstGeom prst="line">
              <a:avLst/>
            </a:prstGeom>
            <a:ln w="22225">
              <a:solidFill>
                <a:schemeClr val="accent2"/>
              </a:solidFill>
              <a:prstDash val="lgDashDot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C49941D-A1B1-4327-AE76-8DE0BB7F35C9}"/>
                </a:ext>
              </a:extLst>
            </p:cNvPr>
            <p:cNvSpPr/>
            <p:nvPr/>
          </p:nvSpPr>
          <p:spPr>
            <a:xfrm>
              <a:off x="3994132" y="1344026"/>
              <a:ext cx="1421064" cy="573671"/>
            </a:xfrm>
            <a:prstGeom prst="roundRect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2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Caller Service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2AAC7FD-B172-423D-B9A1-A852FBAD8A81}"/>
                </a:ext>
              </a:extLst>
            </p:cNvPr>
            <p:cNvSpPr/>
            <p:nvPr/>
          </p:nvSpPr>
          <p:spPr>
            <a:xfrm>
              <a:off x="7494072" y="1360877"/>
              <a:ext cx="1421064" cy="573671"/>
            </a:xfrm>
            <a:prstGeom prst="roundRect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2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Callee Service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2DB4099-30C9-4D14-90CD-024604A0A16D}"/>
                </a:ext>
              </a:extLst>
            </p:cNvPr>
            <p:cNvCxnSpPr>
              <a:cxnSpLocks/>
              <a:stCxn id="20" idx="0"/>
              <a:endCxn id="21" idx="3"/>
            </p:cNvCxnSpPr>
            <p:nvPr/>
          </p:nvCxnSpPr>
          <p:spPr>
            <a:xfrm>
              <a:off x="5125056" y="2741213"/>
              <a:ext cx="2676484" cy="3808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724E1C-C2D7-4B8F-B922-FBCA7AC96F0E}"/>
                </a:ext>
              </a:extLst>
            </p:cNvPr>
            <p:cNvCxnSpPr/>
            <p:nvPr/>
          </p:nvCxnSpPr>
          <p:spPr>
            <a:xfrm>
              <a:off x="8248424" y="3124935"/>
              <a:ext cx="33835" cy="2053139"/>
            </a:xfrm>
            <a:prstGeom prst="line">
              <a:avLst/>
            </a:prstGeom>
            <a:ln w="22225">
              <a:solidFill>
                <a:schemeClr val="accent2"/>
              </a:solidFill>
              <a:prstDash val="lgDashDot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04BE90-950B-4D96-8CE0-138010AA8AA3}"/>
                </a:ext>
              </a:extLst>
            </p:cNvPr>
            <p:cNvCxnSpPr>
              <a:cxnSpLocks/>
            </p:cNvCxnSpPr>
            <p:nvPr/>
          </p:nvCxnSpPr>
          <p:spPr>
            <a:xfrm>
              <a:off x="4761073" y="3554099"/>
              <a:ext cx="3521186" cy="1063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non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062B93-9780-4CD0-98CF-B9D4772DA94A}"/>
                </a:ext>
              </a:extLst>
            </p:cNvPr>
            <p:cNvCxnSpPr>
              <a:cxnSpLocks/>
            </p:cNvCxnSpPr>
            <p:nvPr/>
          </p:nvCxnSpPr>
          <p:spPr>
            <a:xfrm>
              <a:off x="4818777" y="4555390"/>
              <a:ext cx="3397105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/>
              <a:tailEnd type="oval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10D8BE3E-5A00-437B-9F5C-CF37305602C0}"/>
                </a:ext>
              </a:extLst>
            </p:cNvPr>
            <p:cNvSpPr/>
            <p:nvPr/>
          </p:nvSpPr>
          <p:spPr>
            <a:xfrm>
              <a:off x="4622586" y="3310308"/>
              <a:ext cx="394740" cy="1434178"/>
            </a:xfrm>
            <a:prstGeom prst="rightBrace">
              <a:avLst>
                <a:gd name="adj1" fmla="val 8333"/>
                <a:gd name="adj2" fmla="val 5440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6D7A02D8-2A48-41FD-99E1-8A5BFB882553}"/>
                </a:ext>
              </a:extLst>
            </p:cNvPr>
            <p:cNvSpPr txBox="1"/>
            <p:nvPr/>
          </p:nvSpPr>
          <p:spPr>
            <a:xfrm>
              <a:off x="5738177" y="3321368"/>
              <a:ext cx="1153942" cy="23031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200" b="1" i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  <a:endPara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E9EF133-7177-4ACB-B9D1-5521AF211203}"/>
                </a:ext>
              </a:extLst>
            </p:cNvPr>
            <p:cNvSpPr/>
            <p:nvPr/>
          </p:nvSpPr>
          <p:spPr>
            <a:xfrm>
              <a:off x="4296373" y="2390905"/>
              <a:ext cx="828683" cy="700616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MS1</a:t>
              </a:r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C1478471-2D9C-4F0F-8250-2BF720107F77}"/>
                </a:ext>
              </a:extLst>
            </p:cNvPr>
            <p:cNvSpPr/>
            <p:nvPr/>
          </p:nvSpPr>
          <p:spPr>
            <a:xfrm>
              <a:off x="7801540" y="2394713"/>
              <a:ext cx="828683" cy="700616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MS2</a:t>
              </a:r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E8D06FB3-2853-4075-946C-9379E6188392}"/>
                </a:ext>
              </a:extLst>
            </p:cNvPr>
            <p:cNvSpPr txBox="1"/>
            <p:nvPr/>
          </p:nvSpPr>
          <p:spPr>
            <a:xfrm>
              <a:off x="5889837" y="4636853"/>
              <a:ext cx="1251004" cy="37489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200" b="1" i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  <a:endPara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7BCFB65-161D-4A7A-9C3D-87F978D592C9}"/>
                </a:ext>
              </a:extLst>
            </p:cNvPr>
            <p:cNvSpPr/>
            <p:nvPr/>
          </p:nvSpPr>
          <p:spPr>
            <a:xfrm>
              <a:off x="4834014" y="3521585"/>
              <a:ext cx="3446171" cy="993074"/>
            </a:xfrm>
            <a:prstGeom prst="rect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i="1" dirty="0">
                  <a:solidFill>
                    <a:schemeClr val="accent5">
                      <a:lumMod val="50000"/>
                    </a:schemeClr>
                  </a:solidFill>
                </a:rPr>
                <a:t>Blocked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24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2E8E7D-7185-47E1-A69C-4FA8C3147E28}"/>
              </a:ext>
            </a:extLst>
          </p:cNvPr>
          <p:cNvCxnSpPr/>
          <p:nvPr/>
        </p:nvCxnSpPr>
        <p:spPr>
          <a:xfrm>
            <a:off x="4550092" y="2310130"/>
            <a:ext cx="0" cy="2587625"/>
          </a:xfrm>
          <a:prstGeom prst="line">
            <a:avLst/>
          </a:prstGeom>
          <a:ln w="22225">
            <a:solidFill>
              <a:schemeClr val="accent2"/>
            </a:solidFill>
            <a:prstDash val="lgDashDot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882ED8-F789-4684-A115-C256DDC88BF1}"/>
              </a:ext>
            </a:extLst>
          </p:cNvPr>
          <p:cNvCxnSpPr>
            <a:cxnSpLocks/>
          </p:cNvCxnSpPr>
          <p:nvPr/>
        </p:nvCxnSpPr>
        <p:spPr>
          <a:xfrm>
            <a:off x="7543482" y="2362200"/>
            <a:ext cx="84456" cy="2535555"/>
          </a:xfrm>
          <a:prstGeom prst="line">
            <a:avLst/>
          </a:prstGeom>
          <a:ln w="22225">
            <a:solidFill>
              <a:schemeClr val="accent2"/>
            </a:solidFill>
            <a:prstDash val="lgDashDot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F6120A-5EC1-49F9-8CEA-43D216A593AA}"/>
              </a:ext>
            </a:extLst>
          </p:cNvPr>
          <p:cNvCxnSpPr/>
          <p:nvPr/>
        </p:nvCxnSpPr>
        <p:spPr>
          <a:xfrm flipV="1">
            <a:off x="4587557" y="2493010"/>
            <a:ext cx="2962275" cy="45085"/>
          </a:xfrm>
          <a:prstGeom prst="straightConnector1">
            <a:avLst/>
          </a:prstGeom>
          <a:ln w="22225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B25B83-F7D7-4C23-8EC2-69BCB4A806D1}"/>
              </a:ext>
            </a:extLst>
          </p:cNvPr>
          <p:cNvCxnSpPr/>
          <p:nvPr/>
        </p:nvCxnSpPr>
        <p:spPr>
          <a:xfrm flipV="1">
            <a:off x="4606607" y="2858770"/>
            <a:ext cx="2924175" cy="57150"/>
          </a:xfrm>
          <a:prstGeom prst="straightConnector1">
            <a:avLst/>
          </a:prstGeom>
          <a:ln w="22225">
            <a:solidFill>
              <a:schemeClr val="accent2"/>
            </a:solidFill>
            <a:prstDash val="lgDash"/>
            <a:headEnd type="triangle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 Box 27">
            <a:extLst>
              <a:ext uri="{FF2B5EF4-FFF2-40B4-BE49-F238E27FC236}">
                <a16:creationId xmlns:a16="http://schemas.microsoft.com/office/drawing/2014/main" id="{52D6E609-F97C-4747-98DD-2B87FD0B8F0F}"/>
              </a:ext>
            </a:extLst>
          </p:cNvPr>
          <p:cNvSpPr txBox="1"/>
          <p:nvPr/>
        </p:nvSpPr>
        <p:spPr>
          <a:xfrm>
            <a:off x="4748847" y="2559685"/>
            <a:ext cx="2657475" cy="27622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 i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+reference to call back</a:t>
            </a:r>
            <a:endParaRPr lang="en-IN" sz="12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8496E0DF-D627-4138-A0D2-DCDE12BAE5CE}"/>
              </a:ext>
            </a:extLst>
          </p:cNvPr>
          <p:cNvSpPr txBox="1"/>
          <p:nvPr/>
        </p:nvSpPr>
        <p:spPr>
          <a:xfrm>
            <a:off x="5598654" y="4405948"/>
            <a:ext cx="1250832" cy="52006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IN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IN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B59D96-7794-4034-94B6-99236C75E22D}"/>
              </a:ext>
            </a:extLst>
          </p:cNvPr>
          <p:cNvCxnSpPr/>
          <p:nvPr/>
        </p:nvCxnSpPr>
        <p:spPr>
          <a:xfrm flipV="1">
            <a:off x="4472464" y="4297363"/>
            <a:ext cx="3058160" cy="45085"/>
          </a:xfrm>
          <a:prstGeom prst="straightConnector1">
            <a:avLst/>
          </a:prstGeom>
          <a:ln w="22225">
            <a:solidFill>
              <a:schemeClr val="accent2"/>
            </a:solidFill>
            <a:headEnd type="triangle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FB966AE-E9B3-4504-B4A1-0D38ADE047F2}"/>
              </a:ext>
            </a:extLst>
          </p:cNvPr>
          <p:cNvSpPr/>
          <p:nvPr/>
        </p:nvSpPr>
        <p:spPr>
          <a:xfrm>
            <a:off x="7569198" y="2835910"/>
            <a:ext cx="320040" cy="1475105"/>
          </a:xfrm>
          <a:prstGeom prst="rightBrace">
            <a:avLst>
              <a:gd name="adj1" fmla="val 8333"/>
              <a:gd name="adj2" fmla="val 54406"/>
            </a:avLst>
          </a:prstGeom>
          <a:solidFill>
            <a:schemeClr val="accent2"/>
          </a:solidFill>
          <a:ln w="2222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200"/>
          </a:p>
        </p:txBody>
      </p:sp>
      <p:sp>
        <p:nvSpPr>
          <p:cNvPr id="14" name="Text Box 37">
            <a:extLst>
              <a:ext uri="{FF2B5EF4-FFF2-40B4-BE49-F238E27FC236}">
                <a16:creationId xmlns:a16="http://schemas.microsoft.com/office/drawing/2014/main" id="{9C2A03F1-4555-45D5-8274-1FFAC6325DC1}"/>
              </a:ext>
            </a:extLst>
          </p:cNvPr>
          <p:cNvSpPr txBox="1"/>
          <p:nvPr/>
        </p:nvSpPr>
        <p:spPr>
          <a:xfrm>
            <a:off x="7924483" y="3276600"/>
            <a:ext cx="2251078" cy="652146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Step-3–server processes the request. (Time to process the request)</a:t>
            </a:r>
            <a:endParaRPr lang="en-IN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38">
            <a:extLst>
              <a:ext uri="{FF2B5EF4-FFF2-40B4-BE49-F238E27FC236}">
                <a16:creationId xmlns:a16="http://schemas.microsoft.com/office/drawing/2014/main" id="{38213407-532C-45BB-98D1-148102FCAA16}"/>
              </a:ext>
            </a:extLst>
          </p:cNvPr>
          <p:cNvSpPr txBox="1"/>
          <p:nvPr/>
        </p:nvSpPr>
        <p:spPr>
          <a:xfrm>
            <a:off x="2791024" y="3756343"/>
            <a:ext cx="1460309" cy="34480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IN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wait/blocked </a:t>
            </a:r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FC6365F-13AE-42FD-ADEE-1471EB4C7E71}"/>
              </a:ext>
            </a:extLst>
          </p:cNvPr>
          <p:cNvCxnSpPr/>
          <p:nvPr/>
        </p:nvCxnSpPr>
        <p:spPr>
          <a:xfrm flipV="1">
            <a:off x="3575367" y="3079750"/>
            <a:ext cx="960120" cy="727710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95">
            <a:extLst>
              <a:ext uri="{FF2B5EF4-FFF2-40B4-BE49-F238E27FC236}">
                <a16:creationId xmlns:a16="http://schemas.microsoft.com/office/drawing/2014/main" id="{DAB3500A-581B-44CA-9833-D64D79F84CFF}"/>
              </a:ext>
            </a:extLst>
          </p:cNvPr>
          <p:cNvSpPr txBox="1"/>
          <p:nvPr/>
        </p:nvSpPr>
        <p:spPr>
          <a:xfrm>
            <a:off x="4632642" y="3025140"/>
            <a:ext cx="2828925" cy="64357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Step-2-Server acknowledges the request</a:t>
            </a:r>
            <a:endParaRPr lang="en-IN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93DD2FB-75AB-404E-ABA9-FE30AB6DA809}"/>
              </a:ext>
            </a:extLst>
          </p:cNvPr>
          <p:cNvSpPr/>
          <p:nvPr/>
        </p:nvSpPr>
        <p:spPr>
          <a:xfrm>
            <a:off x="4135750" y="1586654"/>
            <a:ext cx="828683" cy="700616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MS1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2AB4E568-7A90-457D-8759-1D7862ACFFA4}"/>
              </a:ext>
            </a:extLst>
          </p:cNvPr>
          <p:cNvSpPr/>
          <p:nvPr/>
        </p:nvSpPr>
        <p:spPr>
          <a:xfrm>
            <a:off x="7154857" y="1630808"/>
            <a:ext cx="828683" cy="700616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MS2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E195BE2-E9BE-49E8-9991-426CF3EEC9A9}"/>
              </a:ext>
            </a:extLst>
          </p:cNvPr>
          <p:cNvSpPr/>
          <p:nvPr/>
        </p:nvSpPr>
        <p:spPr>
          <a:xfrm>
            <a:off x="3824955" y="811856"/>
            <a:ext cx="1421064" cy="573671"/>
          </a:xfrm>
          <a:prstGeom prst="roundRect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Caller Service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FF90FD-5398-4DDD-87AE-CA29EC9A41D4}"/>
              </a:ext>
            </a:extLst>
          </p:cNvPr>
          <p:cNvSpPr/>
          <p:nvPr/>
        </p:nvSpPr>
        <p:spPr>
          <a:xfrm>
            <a:off x="6820092" y="817473"/>
            <a:ext cx="1421064" cy="573671"/>
          </a:xfrm>
          <a:prstGeom prst="roundRect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Callee Service</a:t>
            </a:r>
          </a:p>
        </p:txBody>
      </p:sp>
    </p:spTree>
    <p:extLst>
      <p:ext uri="{BB962C8B-B14F-4D97-AF65-F5344CB8AC3E}">
        <p14:creationId xmlns:p14="http://schemas.microsoft.com/office/powerpoint/2010/main" val="12514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0">
            <a:extLst>
              <a:ext uri="{FF2B5EF4-FFF2-40B4-BE49-F238E27FC236}">
                <a16:creationId xmlns:a16="http://schemas.microsoft.com/office/drawing/2014/main" id="{98BDF53E-22DF-49D8-BCFE-031BE5D42579}"/>
              </a:ext>
            </a:extLst>
          </p:cNvPr>
          <p:cNvSpPr txBox="1"/>
          <p:nvPr/>
        </p:nvSpPr>
        <p:spPr>
          <a:xfrm>
            <a:off x="8823994" y="3465716"/>
            <a:ext cx="1739373" cy="70529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Step-3–server processes the request. (Time to process the request)</a:t>
            </a:r>
            <a:endParaRPr lang="en-IN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A526F6-C745-4F3E-A925-07AA7B7395F5}"/>
              </a:ext>
            </a:extLst>
          </p:cNvPr>
          <p:cNvCxnSpPr>
            <a:cxnSpLocks/>
          </p:cNvCxnSpPr>
          <p:nvPr/>
        </p:nvCxnSpPr>
        <p:spPr>
          <a:xfrm>
            <a:off x="3533489" y="1926401"/>
            <a:ext cx="72847" cy="3840469"/>
          </a:xfrm>
          <a:prstGeom prst="line">
            <a:avLst/>
          </a:prstGeom>
          <a:ln w="25400">
            <a:solidFill>
              <a:schemeClr val="accent2"/>
            </a:solidFill>
            <a:prstDash val="lgDashDot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ED4602-8AAB-4E57-B571-6358CE7E1C27}"/>
              </a:ext>
            </a:extLst>
          </p:cNvPr>
          <p:cNvCxnSpPr>
            <a:cxnSpLocks/>
          </p:cNvCxnSpPr>
          <p:nvPr/>
        </p:nvCxnSpPr>
        <p:spPr>
          <a:xfrm>
            <a:off x="8210173" y="1926401"/>
            <a:ext cx="62924" cy="3639992"/>
          </a:xfrm>
          <a:prstGeom prst="line">
            <a:avLst/>
          </a:prstGeom>
          <a:ln w="25400">
            <a:solidFill>
              <a:schemeClr val="accent2"/>
            </a:solidFill>
            <a:prstDash val="lgDashDot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8B79F0-B46D-49FB-B75C-6C9CFEFA7E54}"/>
              </a:ext>
            </a:extLst>
          </p:cNvPr>
          <p:cNvCxnSpPr>
            <a:cxnSpLocks/>
          </p:cNvCxnSpPr>
          <p:nvPr/>
        </p:nvCxnSpPr>
        <p:spPr>
          <a:xfrm flipV="1">
            <a:off x="3986736" y="1745084"/>
            <a:ext cx="3755757" cy="60724"/>
          </a:xfrm>
          <a:prstGeom prst="straightConnector1">
            <a:avLst/>
          </a:prstGeom>
          <a:ln w="22225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FA7443-1B7B-45F5-9D6E-23EA42DA5333}"/>
              </a:ext>
            </a:extLst>
          </p:cNvPr>
          <p:cNvCxnSpPr>
            <a:cxnSpLocks/>
          </p:cNvCxnSpPr>
          <p:nvPr/>
        </p:nvCxnSpPr>
        <p:spPr>
          <a:xfrm flipV="1">
            <a:off x="3939543" y="1958046"/>
            <a:ext cx="3866857" cy="60724"/>
          </a:xfrm>
          <a:prstGeom prst="straightConnector1">
            <a:avLst/>
          </a:prstGeom>
          <a:ln w="22225">
            <a:solidFill>
              <a:schemeClr val="accent2"/>
            </a:solidFill>
            <a:prstDash val="lgDash"/>
            <a:headEnd type="triangle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 Box 46">
            <a:extLst>
              <a:ext uri="{FF2B5EF4-FFF2-40B4-BE49-F238E27FC236}">
                <a16:creationId xmlns:a16="http://schemas.microsoft.com/office/drawing/2014/main" id="{713271F6-397A-4452-8EDE-049BD2D357D0}"/>
              </a:ext>
            </a:extLst>
          </p:cNvPr>
          <p:cNvSpPr txBox="1"/>
          <p:nvPr/>
        </p:nvSpPr>
        <p:spPr>
          <a:xfrm>
            <a:off x="4182389" y="1386726"/>
            <a:ext cx="2377335" cy="37204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Step-1 – client sendsRequest</a:t>
            </a:r>
            <a:endParaRPr lang="en-IN" sz="12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54">
            <a:extLst>
              <a:ext uri="{FF2B5EF4-FFF2-40B4-BE49-F238E27FC236}">
                <a16:creationId xmlns:a16="http://schemas.microsoft.com/office/drawing/2014/main" id="{A3287B3D-6B9B-4D06-9741-52AE4630E98D}"/>
              </a:ext>
            </a:extLst>
          </p:cNvPr>
          <p:cNvSpPr txBox="1"/>
          <p:nvPr/>
        </p:nvSpPr>
        <p:spPr>
          <a:xfrm>
            <a:off x="3787150" y="4394710"/>
            <a:ext cx="3151100" cy="27881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IN" sz="12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Ready. Server sends the response</a:t>
            </a:r>
            <a:endParaRPr lang="en-IN" sz="12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96983A3-F332-4FAB-AB01-0869D1FD9295}"/>
              </a:ext>
            </a:extLst>
          </p:cNvPr>
          <p:cNvSpPr/>
          <p:nvPr/>
        </p:nvSpPr>
        <p:spPr>
          <a:xfrm>
            <a:off x="8231135" y="1893046"/>
            <a:ext cx="479793" cy="3078117"/>
          </a:xfrm>
          <a:prstGeom prst="rightBrace">
            <a:avLst>
              <a:gd name="adj1" fmla="val 8333"/>
              <a:gd name="adj2" fmla="val 54406"/>
            </a:avLst>
          </a:prstGeom>
          <a:solidFill>
            <a:schemeClr val="accent2"/>
          </a:solidFill>
          <a:ln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200"/>
          </a:p>
        </p:txBody>
      </p:sp>
      <p:sp>
        <p:nvSpPr>
          <p:cNvPr id="12" name="Text Box 53">
            <a:extLst>
              <a:ext uri="{FF2B5EF4-FFF2-40B4-BE49-F238E27FC236}">
                <a16:creationId xmlns:a16="http://schemas.microsoft.com/office/drawing/2014/main" id="{BB2CFBFD-DAEF-4201-8B1C-444686A8F099}"/>
              </a:ext>
            </a:extLst>
          </p:cNvPr>
          <p:cNvSpPr txBox="1"/>
          <p:nvPr/>
        </p:nvSpPr>
        <p:spPr>
          <a:xfrm>
            <a:off x="1723448" y="4301486"/>
            <a:ext cx="1653039" cy="47296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IN" sz="12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 wait/blocked</a:t>
            </a:r>
            <a:endParaRPr lang="en-IN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346C483-9F13-40CA-9C25-0739AAF8A304}"/>
              </a:ext>
            </a:extLst>
          </p:cNvPr>
          <p:cNvCxnSpPr>
            <a:cxnSpLocks/>
          </p:cNvCxnSpPr>
          <p:nvPr/>
        </p:nvCxnSpPr>
        <p:spPr>
          <a:xfrm flipV="1">
            <a:off x="2291729" y="3258912"/>
            <a:ext cx="698060" cy="1206786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B816591D-2B99-48B0-9B60-DA73F50ED496}"/>
              </a:ext>
            </a:extLst>
          </p:cNvPr>
          <p:cNvSpPr/>
          <p:nvPr/>
        </p:nvSpPr>
        <p:spPr>
          <a:xfrm>
            <a:off x="3202556" y="1418371"/>
            <a:ext cx="736588" cy="532833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MS1</a:t>
            </a:r>
          </a:p>
          <a:p>
            <a:pPr algn="ctr"/>
            <a:r>
              <a:rPr lang="en-GB" sz="12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DCB9C9FD-A0AE-4289-8601-1171C4AA83EA}"/>
              </a:ext>
            </a:extLst>
          </p:cNvPr>
          <p:cNvSpPr/>
          <p:nvPr/>
        </p:nvSpPr>
        <p:spPr>
          <a:xfrm>
            <a:off x="8014952" y="1321274"/>
            <a:ext cx="695976" cy="532833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MS2</a:t>
            </a:r>
          </a:p>
        </p:txBody>
      </p:sp>
      <p:sp>
        <p:nvSpPr>
          <p:cNvPr id="16" name="Text Box 58">
            <a:extLst>
              <a:ext uri="{FF2B5EF4-FFF2-40B4-BE49-F238E27FC236}">
                <a16:creationId xmlns:a16="http://schemas.microsoft.com/office/drawing/2014/main" id="{BA4F4DF8-3008-44CC-8639-D0F55C0143B8}"/>
              </a:ext>
            </a:extLst>
          </p:cNvPr>
          <p:cNvSpPr txBox="1"/>
          <p:nvPr/>
        </p:nvSpPr>
        <p:spPr>
          <a:xfrm>
            <a:off x="4080138" y="2041008"/>
            <a:ext cx="3511928" cy="48750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Step-2- Server acknowledges the request</a:t>
            </a:r>
            <a:endParaRPr lang="en-IN" sz="12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Client polls the status of the request</a:t>
            </a:r>
            <a:endParaRPr lang="en-IN" sz="12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D0E731-0AC7-46FB-8474-6F4860F64826}"/>
              </a:ext>
            </a:extLst>
          </p:cNvPr>
          <p:cNvCxnSpPr>
            <a:cxnSpLocks/>
          </p:cNvCxnSpPr>
          <p:nvPr/>
        </p:nvCxnSpPr>
        <p:spPr>
          <a:xfrm flipV="1">
            <a:off x="3573799" y="2387392"/>
            <a:ext cx="4540337" cy="60724"/>
          </a:xfrm>
          <a:prstGeom prst="straightConnector1">
            <a:avLst/>
          </a:prstGeom>
          <a:ln w="22225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A1DD7C-9BD2-4BA9-B4AE-2912262EA5BD}"/>
              </a:ext>
            </a:extLst>
          </p:cNvPr>
          <p:cNvCxnSpPr>
            <a:cxnSpLocks/>
          </p:cNvCxnSpPr>
          <p:nvPr/>
        </p:nvCxnSpPr>
        <p:spPr>
          <a:xfrm flipV="1">
            <a:off x="3525623" y="2543906"/>
            <a:ext cx="4615059" cy="60724"/>
          </a:xfrm>
          <a:prstGeom prst="straightConnector1">
            <a:avLst/>
          </a:prstGeom>
          <a:ln w="22225">
            <a:solidFill>
              <a:schemeClr val="accent2"/>
            </a:solidFill>
            <a:prstDash val="lgDash"/>
            <a:headEnd type="triangle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651D6E-CF48-4F22-99EB-DC7BC175FD57}"/>
              </a:ext>
            </a:extLst>
          </p:cNvPr>
          <p:cNvCxnSpPr>
            <a:cxnSpLocks/>
          </p:cNvCxnSpPr>
          <p:nvPr/>
        </p:nvCxnSpPr>
        <p:spPr>
          <a:xfrm flipV="1">
            <a:off x="3579715" y="3449159"/>
            <a:ext cx="4540337" cy="60724"/>
          </a:xfrm>
          <a:prstGeom prst="straightConnector1">
            <a:avLst/>
          </a:prstGeom>
          <a:ln w="22225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733B86-D680-425C-AB16-49869BE1FBB9}"/>
              </a:ext>
            </a:extLst>
          </p:cNvPr>
          <p:cNvCxnSpPr>
            <a:cxnSpLocks/>
          </p:cNvCxnSpPr>
          <p:nvPr/>
        </p:nvCxnSpPr>
        <p:spPr>
          <a:xfrm flipV="1">
            <a:off x="3581649" y="3558123"/>
            <a:ext cx="4615059" cy="60724"/>
          </a:xfrm>
          <a:prstGeom prst="straightConnector1">
            <a:avLst/>
          </a:prstGeom>
          <a:ln w="22225">
            <a:solidFill>
              <a:schemeClr val="accent2"/>
            </a:solidFill>
            <a:prstDash val="lgDash"/>
            <a:headEnd type="triangle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 Box 192">
            <a:extLst>
              <a:ext uri="{FF2B5EF4-FFF2-40B4-BE49-F238E27FC236}">
                <a16:creationId xmlns:a16="http://schemas.microsoft.com/office/drawing/2014/main" id="{E298A53F-0157-4201-8D05-E939C50C8F51}"/>
              </a:ext>
            </a:extLst>
          </p:cNvPr>
          <p:cNvSpPr txBox="1"/>
          <p:nvPr/>
        </p:nvSpPr>
        <p:spPr>
          <a:xfrm>
            <a:off x="3849581" y="3782526"/>
            <a:ext cx="4046779" cy="48750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Response not ready Client polls the status of the request</a:t>
            </a:r>
            <a:endParaRPr lang="en-IN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00DBF2-4A93-48A5-8FF6-54BA014A6295}"/>
              </a:ext>
            </a:extLst>
          </p:cNvPr>
          <p:cNvCxnSpPr>
            <a:cxnSpLocks/>
          </p:cNvCxnSpPr>
          <p:nvPr/>
        </p:nvCxnSpPr>
        <p:spPr>
          <a:xfrm flipV="1">
            <a:off x="3624941" y="4171007"/>
            <a:ext cx="4540337" cy="60724"/>
          </a:xfrm>
          <a:prstGeom prst="straightConnector1">
            <a:avLst/>
          </a:prstGeom>
          <a:ln w="22225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E7D7FC-56A3-4B11-A794-DADCB31D6BE9}"/>
              </a:ext>
            </a:extLst>
          </p:cNvPr>
          <p:cNvCxnSpPr>
            <a:cxnSpLocks/>
          </p:cNvCxnSpPr>
          <p:nvPr/>
        </p:nvCxnSpPr>
        <p:spPr>
          <a:xfrm flipV="1">
            <a:off x="3562984" y="4308328"/>
            <a:ext cx="4615059" cy="60724"/>
          </a:xfrm>
          <a:prstGeom prst="straightConnector1">
            <a:avLst/>
          </a:prstGeom>
          <a:ln w="22225">
            <a:solidFill>
              <a:schemeClr val="accent2"/>
            </a:solidFill>
            <a:prstDash val="lgDash"/>
            <a:headEnd type="triangle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 Box 195">
            <a:extLst>
              <a:ext uri="{FF2B5EF4-FFF2-40B4-BE49-F238E27FC236}">
                <a16:creationId xmlns:a16="http://schemas.microsoft.com/office/drawing/2014/main" id="{A94E8E6C-390D-4D13-9504-654DEE5CC6BD}"/>
              </a:ext>
            </a:extLst>
          </p:cNvPr>
          <p:cNvSpPr txBox="1"/>
          <p:nvPr/>
        </p:nvSpPr>
        <p:spPr>
          <a:xfrm rot="16200000">
            <a:off x="2360411" y="3178480"/>
            <a:ext cx="1733632" cy="368693"/>
          </a:xfrm>
          <a:prstGeom prst="rect">
            <a:avLst/>
          </a:prstGeom>
          <a:solidFill>
            <a:schemeClr val="lt1"/>
          </a:solidFill>
          <a:ln w="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Client continues its work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65FC45A1-AC3D-4CB5-AE83-5631831239D0}"/>
              </a:ext>
            </a:extLst>
          </p:cNvPr>
          <p:cNvCxnSpPr/>
          <p:nvPr/>
        </p:nvCxnSpPr>
        <p:spPr>
          <a:xfrm flipH="1" flipV="1">
            <a:off x="8658512" y="3586782"/>
            <a:ext cx="258445" cy="223520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192">
            <a:extLst>
              <a:ext uri="{FF2B5EF4-FFF2-40B4-BE49-F238E27FC236}">
                <a16:creationId xmlns:a16="http://schemas.microsoft.com/office/drawing/2014/main" id="{74651D74-188B-4817-99E8-1C85D1BF6B76}"/>
              </a:ext>
            </a:extLst>
          </p:cNvPr>
          <p:cNvSpPr txBox="1"/>
          <p:nvPr/>
        </p:nvSpPr>
        <p:spPr>
          <a:xfrm>
            <a:off x="3741397" y="2857030"/>
            <a:ext cx="4046779" cy="48750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Response not ready Client polls the status of the request</a:t>
            </a:r>
            <a:endParaRPr lang="en-IN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5ED20DB-233C-4890-86A4-41901EA8BBAB}"/>
              </a:ext>
            </a:extLst>
          </p:cNvPr>
          <p:cNvSpPr/>
          <p:nvPr/>
        </p:nvSpPr>
        <p:spPr>
          <a:xfrm>
            <a:off x="2914409" y="660529"/>
            <a:ext cx="1072327" cy="573671"/>
          </a:xfrm>
          <a:prstGeom prst="roundRect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Caller Service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F17502A-CFB9-4975-8B4B-2172696D1B78}"/>
              </a:ext>
            </a:extLst>
          </p:cNvPr>
          <p:cNvSpPr/>
          <p:nvPr/>
        </p:nvSpPr>
        <p:spPr>
          <a:xfrm>
            <a:off x="7788176" y="653145"/>
            <a:ext cx="1072327" cy="573671"/>
          </a:xfrm>
          <a:prstGeom prst="roundRect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Callee Service</a:t>
            </a:r>
          </a:p>
        </p:txBody>
      </p:sp>
    </p:spTree>
    <p:extLst>
      <p:ext uri="{BB962C8B-B14F-4D97-AF65-F5344CB8AC3E}">
        <p14:creationId xmlns:p14="http://schemas.microsoft.com/office/powerpoint/2010/main" val="228934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5C11917-33B6-452C-9960-D5EA1A88E2C1}"/>
              </a:ext>
            </a:extLst>
          </p:cNvPr>
          <p:cNvGrpSpPr/>
          <p:nvPr/>
        </p:nvGrpSpPr>
        <p:grpSpPr>
          <a:xfrm>
            <a:off x="1746881" y="1323834"/>
            <a:ext cx="6348268" cy="3548417"/>
            <a:chOff x="1746881" y="1323834"/>
            <a:chExt cx="6348268" cy="354841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18CFDDD-D685-4E5B-8B23-95EEDFEAC751}"/>
                </a:ext>
              </a:extLst>
            </p:cNvPr>
            <p:cNvSpPr/>
            <p:nvPr/>
          </p:nvSpPr>
          <p:spPr>
            <a:xfrm>
              <a:off x="4284911" y="1323834"/>
              <a:ext cx="1272208" cy="354841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BB388C4-CF67-4FE1-8742-5EBD09D6BBDD}"/>
                </a:ext>
              </a:extLst>
            </p:cNvPr>
            <p:cNvCxnSpPr>
              <a:cxnSpLocks/>
            </p:cNvCxnSpPr>
            <p:nvPr/>
          </p:nvCxnSpPr>
          <p:spPr>
            <a:xfrm>
              <a:off x="2857334" y="3093922"/>
              <a:ext cx="142757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A37B75-DB0D-486F-9D4E-08946116DC5D}"/>
                </a:ext>
              </a:extLst>
            </p:cNvPr>
            <p:cNvCxnSpPr>
              <a:cxnSpLocks/>
            </p:cNvCxnSpPr>
            <p:nvPr/>
          </p:nvCxnSpPr>
          <p:spPr>
            <a:xfrm>
              <a:off x="5557119" y="4142354"/>
              <a:ext cx="142757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7D8CC8-3D88-4497-957A-2CFC47F330A3}"/>
                </a:ext>
              </a:extLst>
            </p:cNvPr>
            <p:cNvSpPr txBox="1"/>
            <p:nvPr/>
          </p:nvSpPr>
          <p:spPr>
            <a:xfrm>
              <a:off x="4362595" y="1451969"/>
              <a:ext cx="12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accent5">
                      <a:lumMod val="50000"/>
                    </a:schemeClr>
                  </a:solidFill>
                </a:rPr>
                <a:t>Message Queue</a:t>
              </a:r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AE74BC8D-BA12-44ED-86FE-8DCBD73B8359}"/>
                </a:ext>
              </a:extLst>
            </p:cNvPr>
            <p:cNvSpPr/>
            <p:nvPr/>
          </p:nvSpPr>
          <p:spPr>
            <a:xfrm>
              <a:off x="1746881" y="2645525"/>
              <a:ext cx="1092775" cy="888267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Sender</a:t>
              </a:r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46DF01E0-6D51-422A-A0B3-DE1A16E60C08}"/>
                </a:ext>
              </a:extLst>
            </p:cNvPr>
            <p:cNvSpPr/>
            <p:nvPr/>
          </p:nvSpPr>
          <p:spPr>
            <a:xfrm>
              <a:off x="7002374" y="3722964"/>
              <a:ext cx="1092775" cy="888267"/>
            </a:xfrm>
            <a:prstGeom prst="hexagon">
              <a:avLst/>
            </a:prstGeom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Receiver</a:t>
              </a:r>
            </a:p>
          </p:txBody>
        </p:sp>
        <p:pic>
          <p:nvPicPr>
            <p:cNvPr id="23" name="Picture 2" descr="Icon&#10;&#10;Description automatically generated">
              <a:extLst>
                <a:ext uri="{FF2B5EF4-FFF2-40B4-BE49-F238E27FC236}">
                  <a16:creationId xmlns:a16="http://schemas.microsoft.com/office/drawing/2014/main" id="{1DD4286B-5C5A-4EA2-9A93-1661EB602C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4" t="19123" r="10249" b="21919"/>
            <a:stretch/>
          </p:blipFill>
          <p:spPr bwMode="auto">
            <a:xfrm>
              <a:off x="5994481" y="3614383"/>
              <a:ext cx="652322" cy="478610"/>
            </a:xfrm>
            <a:prstGeom prst="rect">
              <a:avLst/>
            </a:prstGeom>
            <a:noFill/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43BDD97-0A61-4835-A7B9-64A186109BEF}"/>
                </a:ext>
              </a:extLst>
            </p:cNvPr>
            <p:cNvGrpSpPr/>
            <p:nvPr/>
          </p:nvGrpSpPr>
          <p:grpSpPr>
            <a:xfrm>
              <a:off x="4617278" y="1852055"/>
              <a:ext cx="584270" cy="2641780"/>
              <a:chOff x="8669640" y="1222443"/>
              <a:chExt cx="773166" cy="3037895"/>
            </a:xfrm>
          </p:grpSpPr>
          <p:pic>
            <p:nvPicPr>
              <p:cNvPr id="24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5136ACE9-97D4-4994-9039-72B2F0578C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94" t="19123" r="10249" b="21919"/>
              <a:stretch/>
            </p:blipFill>
            <p:spPr bwMode="auto">
              <a:xfrm>
                <a:off x="8669640" y="1222443"/>
                <a:ext cx="773166" cy="567274"/>
              </a:xfrm>
              <a:prstGeom prst="rect">
                <a:avLst/>
              </a:prstGeom>
              <a:noFill/>
            </p:spPr>
          </p:pic>
          <p:pic>
            <p:nvPicPr>
              <p:cNvPr id="27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DD54F4A9-77EB-4998-B5D1-E45DE3312C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94" t="19123" r="10249" b="21919"/>
              <a:stretch/>
            </p:blipFill>
            <p:spPr bwMode="auto">
              <a:xfrm>
                <a:off x="8669640" y="1849591"/>
                <a:ext cx="773166" cy="567274"/>
              </a:xfrm>
              <a:prstGeom prst="rect">
                <a:avLst/>
              </a:prstGeom>
              <a:noFill/>
            </p:spPr>
          </p:pic>
          <p:pic>
            <p:nvPicPr>
              <p:cNvPr id="28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F6A3D232-1138-4EC4-8E06-B3F32B5E34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94" t="19123" r="10249" b="21919"/>
              <a:stretch/>
            </p:blipFill>
            <p:spPr bwMode="auto">
              <a:xfrm>
                <a:off x="8669640" y="2476739"/>
                <a:ext cx="773166" cy="567274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82882C36-8F19-4CAD-99CD-BDFC1864B0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94" t="19123" r="10249" b="21919"/>
              <a:stretch/>
            </p:blipFill>
            <p:spPr bwMode="auto">
              <a:xfrm>
                <a:off x="8669640" y="3103887"/>
                <a:ext cx="773166" cy="567274"/>
              </a:xfrm>
              <a:prstGeom prst="rect">
                <a:avLst/>
              </a:prstGeom>
              <a:noFill/>
            </p:spPr>
          </p:pic>
          <p:pic>
            <p:nvPicPr>
              <p:cNvPr id="31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85A01993-4119-47FE-AADD-606680400E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94" t="19123" r="10249" b="21919"/>
              <a:stretch/>
            </p:blipFill>
            <p:spPr bwMode="auto">
              <a:xfrm>
                <a:off x="8669640" y="3693064"/>
                <a:ext cx="773166" cy="567274"/>
              </a:xfrm>
              <a:prstGeom prst="rect">
                <a:avLst/>
              </a:prstGeom>
              <a:noFill/>
            </p:spPr>
          </p:pic>
        </p:grpSp>
        <p:pic>
          <p:nvPicPr>
            <p:cNvPr id="32" name="Picture 2" descr="Icon&#10;&#10;Description automatically generated">
              <a:extLst>
                <a:ext uri="{FF2B5EF4-FFF2-40B4-BE49-F238E27FC236}">
                  <a16:creationId xmlns:a16="http://schemas.microsoft.com/office/drawing/2014/main" id="{5D0AA40F-BF39-46B9-959A-4A94865179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4" t="19123" r="10249" b="21919"/>
            <a:stretch/>
          </p:blipFill>
          <p:spPr bwMode="auto">
            <a:xfrm>
              <a:off x="3140245" y="2546690"/>
              <a:ext cx="652322" cy="47861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305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20711</TotalTime>
  <Words>1513</Words>
  <Application>Microsoft Office PowerPoint</Application>
  <PresentationFormat>Widescreen</PresentationFormat>
  <Paragraphs>626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ArialMT</vt:lpstr>
      <vt:lpstr>Calibri</vt:lpstr>
      <vt:lpstr>Calibri Light</vt:lpstr>
      <vt:lpstr>Calibri-Bold</vt:lpstr>
      <vt:lpstr>Calibri-BoldItalic</vt:lpstr>
      <vt:lpstr>OptimaLTStd-Bold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DashBoard Snapshots</vt:lpstr>
      <vt:lpstr>Service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</dc:creator>
  <cp:lastModifiedBy>Rajesh</cp:lastModifiedBy>
  <cp:revision>33</cp:revision>
  <dcterms:created xsi:type="dcterms:W3CDTF">2021-07-20T21:29:02Z</dcterms:created>
  <dcterms:modified xsi:type="dcterms:W3CDTF">2021-08-17T09:53:30Z</dcterms:modified>
</cp:coreProperties>
</file>