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5" r:id="rId23"/>
    <p:sldId id="296" r:id="rId24"/>
    <p:sldId id="297" r:id="rId25"/>
    <p:sldId id="277" r:id="rId26"/>
    <p:sldId id="278" r:id="rId27"/>
    <p:sldId id="279" r:id="rId28"/>
    <p:sldId id="280"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6" d="100"/>
          <a:sy n="116" d="100"/>
        </p:scale>
        <p:origin x="-149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72" y="-24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wmf"/><Relationship Id="rId1" Type="http://schemas.openxmlformats.org/officeDocument/2006/relationships/image" Target="../media/image9.emf"/><Relationship Id="rId4"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8.wmf"/><Relationship Id="rId1" Type="http://schemas.openxmlformats.org/officeDocument/2006/relationships/image" Target="../media/image9.emf"/><Relationship Id="rId4"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8.w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Ro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p:spPr>
        <p:txBody>
          <a:bodyPr/>
          <a:lstStyle/>
          <a:p>
            <a:r>
              <a:rPr lang="en-US"/>
              <a:t>The slides for this text are organized into chapters. This lecture covers Chapter 5.</a:t>
            </a:r>
          </a:p>
          <a:p>
            <a:r>
              <a:rPr lang="en-US"/>
              <a:t>This is one of the most important chapters in any discussion of database systems.  Students must acquire a solid grasp of SQL. In particular, learning how to write queries in SQL is important, and comes only with practice.  </a:t>
            </a:r>
          </a:p>
          <a:p>
            <a:r>
              <a:rPr lang="en-US"/>
              <a:t>The slides present the concepts through examples.  The chapter contains several additional examples with in-depth explanations; assign these as additional readings.  The exercises contain numerous further examples, and come with supporting online material.  If you need additional time to cover this material, consider abbreviating the earlier discussion of algebra and calculus, and reinforcing the same concepts in the context of SQL.</a:t>
            </a:r>
          </a:p>
          <a:p>
            <a:r>
              <a:rPr lang="en-US"/>
              <a:t>Note that some new SQL:1999 features for the HAVING clause are covered in these slides.  (This material is not covered in the 2</a:t>
            </a:r>
            <a:r>
              <a:rPr lang="en-US" baseline="30000"/>
              <a:t>nd</a:t>
            </a:r>
            <a:r>
              <a:rPr lang="en-US"/>
              <a:t> edition.) Also, material on cursors and other programmatic aspects of SQL has been moved to Chapter 6, following the revisions in the 3</a:t>
            </a:r>
            <a:r>
              <a:rPr lang="en-US" baseline="30000"/>
              <a:t>rd</a:t>
            </a:r>
            <a:r>
              <a:rPr lang="en-US"/>
              <a:t> edition.</a:t>
            </a:r>
          </a:p>
        </p:txBody>
      </p:sp>
      <p:sp>
        <p:nvSpPr>
          <p:cNvPr id="4099" name="Rectangle 3"/>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ln/>
        </p:spPr>
        <p:txBody>
          <a:bodyPr/>
          <a:lstStyle/>
          <a:p>
            <a:endParaRPr lang="en-US"/>
          </a:p>
        </p:txBody>
      </p:sp>
      <p:sp>
        <p:nvSpPr>
          <p:cNvPr id="22531" name="Rectangle 3"/>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Rot="1" noChangeArrowheads="1" noTextEdit="1"/>
          </p:cNvSpPr>
          <p:nvPr>
            <p:ph type="sldImg"/>
          </p:nvPr>
        </p:nvSpPr>
        <p:spPr>
          <a:xfrm>
            <a:off x="1150938" y="692150"/>
            <a:ext cx="4556125" cy="3416300"/>
          </a:xfrm>
          <a:ln cap="flat"/>
        </p:spPr>
      </p:sp>
      <p:sp>
        <p:nvSpPr>
          <p:cNvPr id="245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noTextEdit="1"/>
          </p:cNvSpPr>
          <p:nvPr>
            <p:ph type="sldImg"/>
          </p:nvPr>
        </p:nvSpPr>
        <p:spPr>
          <a:xfrm>
            <a:off x="1150938" y="692150"/>
            <a:ext cx="4556125" cy="3416300"/>
          </a:xfrm>
          <a:ln cap="flat"/>
        </p:spPr>
      </p:sp>
      <p:sp>
        <p:nvSpPr>
          <p:cNvPr id="266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noTextEdit="1"/>
          </p:cNvSpPr>
          <p:nvPr>
            <p:ph type="sldImg"/>
          </p:nvPr>
        </p:nvSpPr>
        <p:spPr>
          <a:xfrm>
            <a:off x="1150938" y="692150"/>
            <a:ext cx="4556125" cy="3416300"/>
          </a:xfrm>
          <a:ln cap="flat"/>
        </p:spPr>
      </p:sp>
      <p:sp>
        <p:nvSpPr>
          <p:cNvPr id="286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Rot="1" noChangeArrowheads="1" noTextEdit="1"/>
          </p:cNvSpPr>
          <p:nvPr>
            <p:ph type="sldImg"/>
          </p:nvPr>
        </p:nvSpPr>
        <p:spPr>
          <a:xfrm>
            <a:off x="1150938" y="692150"/>
            <a:ext cx="4556125" cy="3416300"/>
          </a:xfrm>
          <a:ln cap="flat"/>
        </p:spPr>
      </p:sp>
      <p:sp>
        <p:nvSpPr>
          <p:cNvPr id="307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xfrm>
            <a:off x="1150938" y="692150"/>
            <a:ext cx="4556125" cy="3416300"/>
          </a:xfrm>
          <a:ln cap="flat"/>
        </p:spPr>
      </p:sp>
      <p:sp>
        <p:nvSpPr>
          <p:cNvPr id="327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Rot="1" noChangeArrowheads="1" noTextEdit="1"/>
          </p:cNvSpPr>
          <p:nvPr>
            <p:ph type="sldImg"/>
          </p:nvPr>
        </p:nvSpPr>
        <p:spPr>
          <a:xfrm>
            <a:off x="1150938" y="692150"/>
            <a:ext cx="4556125" cy="3416300"/>
          </a:xfrm>
          <a:ln cap="flat"/>
        </p:spPr>
      </p:sp>
      <p:sp>
        <p:nvSpPr>
          <p:cNvPr id="348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Rot="1" noChangeArrowheads="1" noTextEdit="1"/>
          </p:cNvSpPr>
          <p:nvPr>
            <p:ph type="sldImg"/>
          </p:nvPr>
        </p:nvSpPr>
        <p:spPr>
          <a:xfrm>
            <a:off x="1150938" y="692150"/>
            <a:ext cx="4556125" cy="3416300"/>
          </a:xfrm>
          <a:ln cap="flat"/>
        </p:spPr>
      </p:sp>
      <p:sp>
        <p:nvSpPr>
          <p:cNvPr id="368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Rot="1" noChangeArrowheads="1" noTextEdit="1"/>
          </p:cNvSpPr>
          <p:nvPr>
            <p:ph type="sldImg"/>
          </p:nvPr>
        </p:nvSpPr>
        <p:spPr>
          <a:xfrm>
            <a:off x="1150938" y="692150"/>
            <a:ext cx="4556125" cy="3416300"/>
          </a:xfrm>
          <a:ln cap="flat"/>
        </p:spPr>
      </p:sp>
      <p:sp>
        <p:nvSpPr>
          <p:cNvPr id="389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Rot="1" noChangeArrowheads="1" noTextEdit="1"/>
          </p:cNvSpPr>
          <p:nvPr>
            <p:ph type="sldImg"/>
          </p:nvPr>
        </p:nvSpPr>
        <p:spPr>
          <a:xfrm>
            <a:off x="1150938" y="692150"/>
            <a:ext cx="4556125" cy="3416300"/>
          </a:xfrm>
          <a:ln cap="flat"/>
        </p:spPr>
      </p:sp>
      <p:sp>
        <p:nvSpPr>
          <p:cNvPr id="409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noTextEdit="1"/>
          </p:cNvSpPr>
          <p:nvPr>
            <p:ph type="sldImg"/>
          </p:nvPr>
        </p:nvSpPr>
        <p:spPr>
          <a:xfrm>
            <a:off x="1150938" y="692150"/>
            <a:ext cx="4556125" cy="3416300"/>
          </a:xfrm>
          <a:ln cap="flat"/>
        </p:spPr>
      </p:sp>
      <p:sp>
        <p:nvSpPr>
          <p:cNvPr id="61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xfrm>
            <a:off x="1150938" y="692150"/>
            <a:ext cx="4556125" cy="3416300"/>
          </a:xfrm>
          <a:ln cap="flat"/>
        </p:spPr>
      </p:sp>
      <p:sp>
        <p:nvSpPr>
          <p:cNvPr id="450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xfrm>
            <a:off x="1150938" y="692150"/>
            <a:ext cx="4556125" cy="3416300"/>
          </a:xfrm>
          <a:ln cap="flat"/>
        </p:spPr>
      </p:sp>
      <p:sp>
        <p:nvSpPr>
          <p:cNvPr id="727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xfrm>
            <a:off x="1150938" y="692150"/>
            <a:ext cx="4556125" cy="3416300"/>
          </a:xfrm>
          <a:ln cap="flat"/>
        </p:spPr>
      </p:sp>
      <p:sp>
        <p:nvSpPr>
          <p:cNvPr id="768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xfrm>
            <a:off x="1150938" y="692150"/>
            <a:ext cx="4556125" cy="3416300"/>
          </a:xfrm>
          <a:ln cap="flat"/>
        </p:spPr>
      </p:sp>
      <p:sp>
        <p:nvSpPr>
          <p:cNvPr id="798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Rot="1" noChangeArrowheads="1" noTextEdit="1"/>
          </p:cNvSpPr>
          <p:nvPr>
            <p:ph type="sldImg"/>
          </p:nvPr>
        </p:nvSpPr>
        <p:spPr>
          <a:xfrm>
            <a:off x="1150938" y="692150"/>
            <a:ext cx="4556125" cy="3416300"/>
          </a:xfrm>
          <a:ln cap="flat"/>
        </p:spPr>
      </p:sp>
      <p:sp>
        <p:nvSpPr>
          <p:cNvPr id="471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Rot="1" noChangeArrowheads="1" noTextEdit="1"/>
          </p:cNvSpPr>
          <p:nvPr>
            <p:ph type="sldImg"/>
          </p:nvPr>
        </p:nvSpPr>
        <p:spPr>
          <a:xfrm>
            <a:off x="1150938" y="692150"/>
            <a:ext cx="4556125" cy="3416300"/>
          </a:xfrm>
          <a:ln cap="flat"/>
        </p:spPr>
      </p:sp>
      <p:sp>
        <p:nvSpPr>
          <p:cNvPr id="491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Rot="1" noChangeArrowheads="1" noTextEdit="1"/>
          </p:cNvSpPr>
          <p:nvPr>
            <p:ph type="sldImg"/>
          </p:nvPr>
        </p:nvSpPr>
        <p:spPr>
          <a:xfrm>
            <a:off x="1150938" y="692150"/>
            <a:ext cx="4556125" cy="3416300"/>
          </a:xfrm>
          <a:ln cap="flat"/>
        </p:spPr>
      </p:sp>
      <p:sp>
        <p:nvSpPr>
          <p:cNvPr id="512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xfrm>
            <a:off x="1150938" y="692150"/>
            <a:ext cx="4556125" cy="3416300"/>
          </a:xfrm>
          <a:ln cap="flat"/>
        </p:spPr>
      </p:sp>
      <p:sp>
        <p:nvSpPr>
          <p:cNvPr id="5325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latin typeface="Times New Roman" pitchFamily="18" charset="0"/>
              </a:rPr>
              <a:t>5</a:t>
            </a:r>
          </a:p>
        </p:txBody>
      </p:sp>
      <p:sp>
        <p:nvSpPr>
          <p:cNvPr id="5530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530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5302" name="Rectangle 6"/>
          <p:cNvSpPr>
            <a:spLocks noRot="1" noChangeArrowheads="1" noTextEdit="1"/>
          </p:cNvSpPr>
          <p:nvPr>
            <p:ph type="sldImg"/>
          </p:nvPr>
        </p:nvSpPr>
        <p:spPr>
          <a:xfrm>
            <a:off x="1150938" y="692150"/>
            <a:ext cx="4556125" cy="3416300"/>
          </a:xfrm>
          <a:ln cap="flat"/>
        </p:spPr>
      </p:sp>
      <p:sp>
        <p:nvSpPr>
          <p:cNvPr id="55303" name="Rectangle 7"/>
          <p:cNvSpPr>
            <a:spLocks noGrp="1" noChangeArrowheads="1"/>
          </p:cNvSpPr>
          <p:nvPr>
            <p:ph type="body" idx="1"/>
          </p:nvPr>
        </p:nvSpPr>
        <p:spPr>
          <a:xfrm>
            <a:off x="914400" y="4343400"/>
            <a:ext cx="5027613" cy="4114800"/>
          </a:xfrm>
          <a:ln/>
        </p:spPr>
        <p:txBody>
          <a:bodyPr lIns="93663" tIns="46038" rIns="93663" bIns="46038"/>
          <a:lstStyle/>
          <a:p>
            <a:pPr defTabSz="936625"/>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Rot="1" noChangeArrowheads="1" noTextEdit="1"/>
          </p:cNvSpPr>
          <p:nvPr>
            <p:ph type="sldImg"/>
          </p:nvPr>
        </p:nvSpPr>
        <p:spPr>
          <a:xfrm>
            <a:off x="1150938" y="692150"/>
            <a:ext cx="4556125" cy="3416300"/>
          </a:xfrm>
          <a:ln cap="flat"/>
        </p:spPr>
      </p:sp>
      <p:sp>
        <p:nvSpPr>
          <p:cNvPr id="81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73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latin typeface="Times New Roman" pitchFamily="18" charset="0"/>
              </a:rPr>
              <a:t>8</a:t>
            </a:r>
          </a:p>
        </p:txBody>
      </p:sp>
      <p:sp>
        <p:nvSpPr>
          <p:cNvPr id="573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73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7350" name="Rectangle 6"/>
          <p:cNvSpPr>
            <a:spLocks noRot="1" noChangeArrowheads="1" noTextEdit="1"/>
          </p:cNvSpPr>
          <p:nvPr>
            <p:ph type="sldImg"/>
          </p:nvPr>
        </p:nvSpPr>
        <p:spPr>
          <a:xfrm>
            <a:off x="1150938" y="692150"/>
            <a:ext cx="4556125" cy="3416300"/>
          </a:xfrm>
          <a:ln cap="flat"/>
        </p:spPr>
      </p:sp>
      <p:sp>
        <p:nvSpPr>
          <p:cNvPr id="57351" name="Rectangle 7"/>
          <p:cNvSpPr>
            <a:spLocks noGrp="1" noChangeArrowheads="1"/>
          </p:cNvSpPr>
          <p:nvPr>
            <p:ph type="body" idx="1"/>
          </p:nvPr>
        </p:nvSpPr>
        <p:spPr>
          <a:xfrm>
            <a:off x="914400" y="4343400"/>
            <a:ext cx="5027613" cy="4114800"/>
          </a:xfrm>
          <a:ln/>
        </p:spPr>
        <p:txBody>
          <a:bodyPr lIns="93663" tIns="46038" rIns="93663" bIns="46038"/>
          <a:lstStyle/>
          <a:p>
            <a:pPr defTabSz="936625"/>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en-US"/>
          </a:p>
        </p:txBody>
      </p:sp>
      <p:sp>
        <p:nvSpPr>
          <p:cNvPr id="5939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latin typeface="Times New Roman" pitchFamily="18" charset="0"/>
              </a:rPr>
              <a:t>9</a:t>
            </a:r>
          </a:p>
        </p:txBody>
      </p:sp>
      <p:sp>
        <p:nvSpPr>
          <p:cNvPr id="5939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59398" name="Rectangle 6"/>
          <p:cNvSpPr>
            <a:spLocks noRot="1" noChangeArrowheads="1" noTextEdit="1"/>
          </p:cNvSpPr>
          <p:nvPr>
            <p:ph type="sldImg"/>
          </p:nvPr>
        </p:nvSpPr>
        <p:spPr>
          <a:xfrm>
            <a:off x="1150938" y="692150"/>
            <a:ext cx="4556125" cy="3416300"/>
          </a:xfrm>
          <a:ln cap="flat"/>
        </p:spPr>
      </p:sp>
      <p:sp>
        <p:nvSpPr>
          <p:cNvPr id="59399" name="Rectangle 7"/>
          <p:cNvSpPr>
            <a:spLocks noGrp="1" noChangeArrowheads="1"/>
          </p:cNvSpPr>
          <p:nvPr>
            <p:ph type="body" idx="1"/>
          </p:nvPr>
        </p:nvSpPr>
        <p:spPr>
          <a:xfrm>
            <a:off x="914400" y="4343400"/>
            <a:ext cx="5027613" cy="4114800"/>
          </a:xfrm>
          <a:ln/>
        </p:spPr>
        <p:txBody>
          <a:bodyPr lIns="93663" tIns="46038" rIns="93663" bIns="46038"/>
          <a:lstStyle/>
          <a:p>
            <a:pPr defTabSz="936625"/>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xfrm>
            <a:off x="1150938" y="692150"/>
            <a:ext cx="4556125" cy="3416300"/>
          </a:xfrm>
          <a:ln cap="flat"/>
        </p:spPr>
      </p:sp>
      <p:sp>
        <p:nvSpPr>
          <p:cNvPr id="614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Rot="1" noChangeArrowheads="1" noTextEdit="1"/>
          </p:cNvSpPr>
          <p:nvPr>
            <p:ph type="sldImg"/>
          </p:nvPr>
        </p:nvSpPr>
        <p:spPr>
          <a:xfrm>
            <a:off x="1150938" y="692150"/>
            <a:ext cx="4556125" cy="3416300"/>
          </a:xfrm>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Rot="1" noChangeArrowheads="1" noTextEdit="1"/>
          </p:cNvSpPr>
          <p:nvPr>
            <p:ph type="sldImg"/>
          </p:nvPr>
        </p:nvSpPr>
        <p:spPr>
          <a:xfrm>
            <a:off x="1150938" y="692150"/>
            <a:ext cx="4556125" cy="3416300"/>
          </a:xfrm>
          <a:ln cap="flat"/>
        </p:spPr>
      </p:sp>
      <p:sp>
        <p:nvSpPr>
          <p:cNvPr id="655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Rot="1" noChangeArrowheads="1" noTextEdit="1"/>
          </p:cNvSpPr>
          <p:nvPr>
            <p:ph type="sldImg"/>
          </p:nvPr>
        </p:nvSpPr>
        <p:spPr>
          <a:xfrm>
            <a:off x="1150938" y="692150"/>
            <a:ext cx="4556125" cy="3416300"/>
          </a:xfrm>
          <a:ln cap="flat"/>
        </p:spPr>
      </p:sp>
      <p:sp>
        <p:nvSpPr>
          <p:cNvPr id="102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noTextEdit="1"/>
          </p:cNvSpPr>
          <p:nvPr>
            <p:ph type="sldImg"/>
          </p:nvPr>
        </p:nvSpPr>
        <p:spPr>
          <a:xfrm>
            <a:off x="1150938" y="692150"/>
            <a:ext cx="4556125" cy="3416300"/>
          </a:xfrm>
          <a:ln cap="flat"/>
        </p:spPr>
      </p:sp>
      <p:sp>
        <p:nvSpPr>
          <p:cNvPr id="122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Rot="1" noChangeArrowheads="1" noTextEdit="1"/>
          </p:cNvSpPr>
          <p:nvPr>
            <p:ph type="sldImg"/>
          </p:nvPr>
        </p:nvSpPr>
        <p:spPr>
          <a:xfrm>
            <a:off x="1150938" y="692150"/>
            <a:ext cx="4556125" cy="3416300"/>
          </a:xfrm>
          <a:ln cap="flat"/>
        </p:spPr>
      </p:sp>
      <p:sp>
        <p:nvSpPr>
          <p:cNvPr id="143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noTextEdit="1"/>
          </p:cNvSpPr>
          <p:nvPr>
            <p:ph type="sldImg"/>
          </p:nvPr>
        </p:nvSpPr>
        <p:spPr>
          <a:xfrm>
            <a:off x="1150938" y="692150"/>
            <a:ext cx="4556125" cy="3416300"/>
          </a:xfrm>
          <a:ln cap="flat"/>
        </p:spPr>
      </p:sp>
      <p:sp>
        <p:nvSpPr>
          <p:cNvPr id="163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xfrm>
            <a:off x="1150938" y="692150"/>
            <a:ext cx="4556125" cy="3416300"/>
          </a:xfrm>
          <a:ln cap="flat"/>
        </p:spPr>
      </p:sp>
      <p:sp>
        <p:nvSpPr>
          <p:cNvPr id="184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noTextEdit="1"/>
          </p:cNvSpPr>
          <p:nvPr>
            <p:ph type="sldImg"/>
          </p:nvPr>
        </p:nvSpPr>
        <p:spPr>
          <a:xfrm>
            <a:off x="1150938" y="692150"/>
            <a:ext cx="4556125" cy="3416300"/>
          </a:xfrm>
          <a:ln cap="flat"/>
        </p:spPr>
      </p:sp>
      <p:sp>
        <p:nvSpPr>
          <p:cNvPr id="20483"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8482" name="Group 2"/>
          <p:cNvGrpSpPr>
            <a:grpSpLocks/>
          </p:cNvGrpSpPr>
          <p:nvPr/>
        </p:nvGrpSpPr>
        <p:grpSpPr bwMode="auto">
          <a:xfrm>
            <a:off x="-3222625" y="304800"/>
            <a:ext cx="11909425" cy="4724400"/>
            <a:chOff x="-2030" y="192"/>
            <a:chExt cx="7502" cy="2976"/>
          </a:xfrm>
        </p:grpSpPr>
        <p:sp>
          <p:nvSpPr>
            <p:cNvPr id="148483"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n-US"/>
            </a:p>
          </p:txBody>
        </p:sp>
        <p:sp>
          <p:nvSpPr>
            <p:cNvPr id="148484"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48485"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endParaRPr lang="en-US">
                <a:latin typeface="Arial" charset="0"/>
              </a:endParaRPr>
            </a:p>
          </p:txBody>
        </p:sp>
      </p:grpSp>
      <p:sp>
        <p:nvSpPr>
          <p:cNvPr id="14848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14848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148488" name="Rectangle 8"/>
          <p:cNvSpPr>
            <a:spLocks noGrp="1" noChangeArrowheads="1"/>
          </p:cNvSpPr>
          <p:nvPr>
            <p:ph type="dt" sz="half" idx="2"/>
          </p:nvPr>
        </p:nvSpPr>
        <p:spPr/>
        <p:txBody>
          <a:bodyPr/>
          <a:lstStyle>
            <a:lvl1pPr>
              <a:defRPr/>
            </a:lvl1pPr>
          </a:lstStyle>
          <a:p>
            <a:endParaRPr lang="en-US"/>
          </a:p>
        </p:txBody>
      </p:sp>
      <p:sp>
        <p:nvSpPr>
          <p:cNvPr id="148489" name="Rectangle 9"/>
          <p:cNvSpPr>
            <a:spLocks noGrp="1" noChangeArrowheads="1"/>
          </p:cNvSpPr>
          <p:nvPr>
            <p:ph type="ftr" sz="quarter" idx="3"/>
          </p:nvPr>
        </p:nvSpPr>
        <p:spPr/>
        <p:txBody>
          <a:bodyPr/>
          <a:lstStyle>
            <a:lvl1pPr>
              <a:defRPr/>
            </a:lvl1pPr>
          </a:lstStyle>
          <a:p>
            <a:r>
              <a:rPr lang="en-US"/>
              <a:t>Rutgers University</a:t>
            </a:r>
          </a:p>
        </p:txBody>
      </p:sp>
      <p:sp>
        <p:nvSpPr>
          <p:cNvPr id="148490" name="Rectangle 10"/>
          <p:cNvSpPr>
            <a:spLocks noGrp="1" noChangeArrowheads="1"/>
          </p:cNvSpPr>
          <p:nvPr>
            <p:ph type="sldNum" sz="quarter" idx="4"/>
          </p:nvPr>
        </p:nvSpPr>
        <p:spPr/>
        <p:txBody>
          <a:bodyPr/>
          <a:lstStyle>
            <a:lvl1pPr>
              <a:defRPr/>
            </a:lvl1pPr>
          </a:lstStyle>
          <a:p>
            <a:fld id="{D21A76E0-8F00-4F3A-9B1A-372694B88A3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Rutgers University</a:t>
            </a:r>
          </a:p>
        </p:txBody>
      </p:sp>
      <p:sp>
        <p:nvSpPr>
          <p:cNvPr id="6" name="Slide Number Placeholder 5"/>
          <p:cNvSpPr>
            <a:spLocks noGrp="1"/>
          </p:cNvSpPr>
          <p:nvPr>
            <p:ph type="sldNum" sz="quarter" idx="12"/>
          </p:nvPr>
        </p:nvSpPr>
        <p:spPr/>
        <p:txBody>
          <a:bodyPr/>
          <a:lstStyle>
            <a:lvl1pPr>
              <a:defRPr/>
            </a:lvl1pPr>
          </a:lstStyle>
          <a:p>
            <a:fld id="{BFE4618A-5A0B-43B8-9473-CED8804B4D8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Rutgers University</a:t>
            </a:r>
          </a:p>
        </p:txBody>
      </p:sp>
      <p:sp>
        <p:nvSpPr>
          <p:cNvPr id="6" name="Slide Number Placeholder 5"/>
          <p:cNvSpPr>
            <a:spLocks noGrp="1"/>
          </p:cNvSpPr>
          <p:nvPr>
            <p:ph type="sldNum" sz="quarter" idx="12"/>
          </p:nvPr>
        </p:nvSpPr>
        <p:spPr/>
        <p:txBody>
          <a:bodyPr/>
          <a:lstStyle>
            <a:lvl1pPr>
              <a:defRPr/>
            </a:lvl1pPr>
          </a:lstStyle>
          <a:p>
            <a:fld id="{D347C8EA-BBCA-4AF6-A037-025A5489404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2225" y="1827213"/>
            <a:ext cx="3581400" cy="4114800"/>
          </a:xfrm>
        </p:spPr>
        <p:txBody>
          <a:bodyPr/>
          <a:lstStyle/>
          <a:p>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Rutgers University</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560AEDE4-4C20-4451-87E4-36DA1085BA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Rutgers University</a:t>
            </a:r>
          </a:p>
        </p:txBody>
      </p:sp>
      <p:sp>
        <p:nvSpPr>
          <p:cNvPr id="6" name="Slide Number Placeholder 5"/>
          <p:cNvSpPr>
            <a:spLocks noGrp="1"/>
          </p:cNvSpPr>
          <p:nvPr>
            <p:ph type="sldNum" sz="quarter" idx="12"/>
          </p:nvPr>
        </p:nvSpPr>
        <p:spPr/>
        <p:txBody>
          <a:bodyPr/>
          <a:lstStyle>
            <a:lvl1pPr>
              <a:defRPr/>
            </a:lvl1pPr>
          </a:lstStyle>
          <a:p>
            <a:fld id="{C7392FF7-AC20-45FF-A714-75B423C7EA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Rutgers University</a:t>
            </a:r>
          </a:p>
        </p:txBody>
      </p:sp>
      <p:sp>
        <p:nvSpPr>
          <p:cNvPr id="6" name="Slide Number Placeholder 5"/>
          <p:cNvSpPr>
            <a:spLocks noGrp="1"/>
          </p:cNvSpPr>
          <p:nvPr>
            <p:ph type="sldNum" sz="quarter" idx="12"/>
          </p:nvPr>
        </p:nvSpPr>
        <p:spPr/>
        <p:txBody>
          <a:bodyPr/>
          <a:lstStyle>
            <a:lvl1pPr>
              <a:defRPr/>
            </a:lvl1pPr>
          </a:lstStyle>
          <a:p>
            <a:fld id="{544926E1-0D1A-4ABE-83D8-D8EEF7BB1A7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Rutgers University</a:t>
            </a:r>
          </a:p>
        </p:txBody>
      </p:sp>
      <p:sp>
        <p:nvSpPr>
          <p:cNvPr id="7" name="Slide Number Placeholder 6"/>
          <p:cNvSpPr>
            <a:spLocks noGrp="1"/>
          </p:cNvSpPr>
          <p:nvPr>
            <p:ph type="sldNum" sz="quarter" idx="12"/>
          </p:nvPr>
        </p:nvSpPr>
        <p:spPr/>
        <p:txBody>
          <a:bodyPr/>
          <a:lstStyle>
            <a:lvl1pPr>
              <a:defRPr/>
            </a:lvl1pPr>
          </a:lstStyle>
          <a:p>
            <a:fld id="{502F0914-45FB-4B46-8DBD-29F3554BCA6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Rutgers University</a:t>
            </a:r>
          </a:p>
        </p:txBody>
      </p:sp>
      <p:sp>
        <p:nvSpPr>
          <p:cNvPr id="9" name="Slide Number Placeholder 8"/>
          <p:cNvSpPr>
            <a:spLocks noGrp="1"/>
          </p:cNvSpPr>
          <p:nvPr>
            <p:ph type="sldNum" sz="quarter" idx="12"/>
          </p:nvPr>
        </p:nvSpPr>
        <p:spPr/>
        <p:txBody>
          <a:bodyPr/>
          <a:lstStyle>
            <a:lvl1pPr>
              <a:defRPr/>
            </a:lvl1pPr>
          </a:lstStyle>
          <a:p>
            <a:fld id="{E3A0609D-576A-4005-AC5C-D94871D921C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Rutgers University</a:t>
            </a:r>
          </a:p>
        </p:txBody>
      </p:sp>
      <p:sp>
        <p:nvSpPr>
          <p:cNvPr id="5" name="Slide Number Placeholder 4"/>
          <p:cNvSpPr>
            <a:spLocks noGrp="1"/>
          </p:cNvSpPr>
          <p:nvPr>
            <p:ph type="sldNum" sz="quarter" idx="12"/>
          </p:nvPr>
        </p:nvSpPr>
        <p:spPr/>
        <p:txBody>
          <a:bodyPr/>
          <a:lstStyle>
            <a:lvl1pPr>
              <a:defRPr/>
            </a:lvl1pPr>
          </a:lstStyle>
          <a:p>
            <a:fld id="{F0EA8BA5-30A8-4BE2-B04F-2F710331C2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Rutgers University</a:t>
            </a:r>
          </a:p>
        </p:txBody>
      </p:sp>
      <p:sp>
        <p:nvSpPr>
          <p:cNvPr id="4" name="Slide Number Placeholder 3"/>
          <p:cNvSpPr>
            <a:spLocks noGrp="1"/>
          </p:cNvSpPr>
          <p:nvPr>
            <p:ph type="sldNum" sz="quarter" idx="12"/>
          </p:nvPr>
        </p:nvSpPr>
        <p:spPr/>
        <p:txBody>
          <a:bodyPr/>
          <a:lstStyle>
            <a:lvl1pPr>
              <a:defRPr/>
            </a:lvl1pPr>
          </a:lstStyle>
          <a:p>
            <a:fld id="{F329FF18-3EA1-473D-8093-568DA3EC4E1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Rutgers University</a:t>
            </a:r>
          </a:p>
        </p:txBody>
      </p:sp>
      <p:sp>
        <p:nvSpPr>
          <p:cNvPr id="7" name="Slide Number Placeholder 6"/>
          <p:cNvSpPr>
            <a:spLocks noGrp="1"/>
          </p:cNvSpPr>
          <p:nvPr>
            <p:ph type="sldNum" sz="quarter" idx="12"/>
          </p:nvPr>
        </p:nvSpPr>
        <p:spPr/>
        <p:txBody>
          <a:bodyPr/>
          <a:lstStyle>
            <a:lvl1pPr>
              <a:defRPr/>
            </a:lvl1pPr>
          </a:lstStyle>
          <a:p>
            <a:fld id="{BF4C5C38-886C-4318-B2FA-841BCB65AD6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Rutgers University</a:t>
            </a:r>
          </a:p>
        </p:txBody>
      </p:sp>
      <p:sp>
        <p:nvSpPr>
          <p:cNvPr id="7" name="Slide Number Placeholder 6"/>
          <p:cNvSpPr>
            <a:spLocks noGrp="1"/>
          </p:cNvSpPr>
          <p:nvPr>
            <p:ph type="sldNum" sz="quarter" idx="12"/>
          </p:nvPr>
        </p:nvSpPr>
        <p:spPr/>
        <p:txBody>
          <a:bodyPr/>
          <a:lstStyle>
            <a:lvl1pPr>
              <a:defRPr/>
            </a:lvl1pPr>
          </a:lstStyle>
          <a:p>
            <a:fld id="{51A40D6B-E68A-470A-8D17-40C4E0C8A9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7458" name="Group 2"/>
          <p:cNvGrpSpPr>
            <a:grpSpLocks/>
          </p:cNvGrpSpPr>
          <p:nvPr/>
        </p:nvGrpSpPr>
        <p:grpSpPr bwMode="auto">
          <a:xfrm>
            <a:off x="-3238500" y="0"/>
            <a:ext cx="11925300" cy="3810000"/>
            <a:chOff x="-2040" y="0"/>
            <a:chExt cx="7512" cy="2400"/>
          </a:xfrm>
        </p:grpSpPr>
        <p:sp>
          <p:nvSpPr>
            <p:cNvPr id="14745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47460"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endParaRPr lang="en-US">
                <a:latin typeface="Arial" charset="0"/>
              </a:endParaRPr>
            </a:p>
          </p:txBody>
        </p:sp>
        <p:sp>
          <p:nvSpPr>
            <p:cNvPr id="14746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n-US"/>
            </a:p>
          </p:txBody>
        </p:sp>
      </p:grpSp>
      <p:sp>
        <p:nvSpPr>
          <p:cNvPr id="147462"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7463"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4746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r>
              <a:rPr lang="en-US"/>
              <a:t>Rutgers University</a:t>
            </a:r>
          </a:p>
        </p:txBody>
      </p:sp>
      <p:sp>
        <p:nvSpPr>
          <p:cNvPr id="14746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4FF41BC-6534-4CCF-89B7-E72E33D0B7B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defRPr>
      </a:lvl2pPr>
      <a:lvl3pPr algn="l" rtl="0" fontAlgn="base">
        <a:spcBef>
          <a:spcPct val="0"/>
        </a:spcBef>
        <a:spcAft>
          <a:spcPct val="0"/>
        </a:spcAft>
        <a:defRPr sz="3600">
          <a:solidFill>
            <a:schemeClr val="tx2"/>
          </a:solidFill>
          <a:latin typeface="Arial" charset="0"/>
        </a:defRPr>
      </a:lvl3pPr>
      <a:lvl4pPr algn="l" rtl="0" fontAlgn="base">
        <a:spcBef>
          <a:spcPct val="0"/>
        </a:spcBef>
        <a:spcAft>
          <a:spcPct val="0"/>
        </a:spcAft>
        <a:defRPr sz="3600">
          <a:solidFill>
            <a:schemeClr val="tx2"/>
          </a:solidFill>
          <a:latin typeface="Arial" charset="0"/>
        </a:defRPr>
      </a:lvl4pPr>
      <a:lvl5pPr algn="l" rtl="0" fontAlgn="base">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Microsoft_Office_Word_97_-_2003_Document1.doc"/></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Microsoft_Office_Word_97_-_2003_Document3.doc"/><Relationship Id="rId5" Type="http://schemas.openxmlformats.org/officeDocument/2006/relationships/oleObject" Target="../embeddings/oleObject8.bin"/><Relationship Id="rId4" Type="http://schemas.openxmlformats.org/officeDocument/2006/relationships/oleObject" Target="../embeddings/Microsoft_Office_Word_97_-_2003_Document2.doc"/></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Microsoft_Office_Word_97_-_2003_Document6.doc"/><Relationship Id="rId5" Type="http://schemas.openxmlformats.org/officeDocument/2006/relationships/oleObject" Target="../embeddings/oleObject9.bin"/><Relationship Id="rId4" Type="http://schemas.openxmlformats.org/officeDocument/2006/relationships/oleObject" Target="../embeddings/Microsoft_Office_Word_97_-_2003_Document5.doc"/></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Microsoft_Office_Word_97_-_2003_Document9.doc"/><Relationship Id="rId5" Type="http://schemas.openxmlformats.org/officeDocument/2006/relationships/oleObject" Target="../embeddings/oleObject10.bin"/><Relationship Id="rId4" Type="http://schemas.openxmlformats.org/officeDocument/2006/relationships/oleObject" Target="../embeddings/Microsoft_Office_Word_97_-_2003_Document8.doc"/></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3"/>
          </p:nvPr>
        </p:nvSpPr>
        <p:spPr/>
        <p:txBody>
          <a:bodyPr/>
          <a:lstStyle/>
          <a:p>
            <a:r>
              <a:rPr lang="en-US"/>
              <a:t>Rutgers University</a:t>
            </a:r>
          </a:p>
        </p:txBody>
      </p:sp>
      <p:sp>
        <p:nvSpPr>
          <p:cNvPr id="3074" name="Rectangle 2"/>
          <p:cNvSpPr>
            <a:spLocks noGrp="1" noChangeArrowheads="1"/>
          </p:cNvSpPr>
          <p:nvPr>
            <p:ph type="ctrTitle"/>
          </p:nvPr>
        </p:nvSpPr>
        <p:spPr>
          <a:xfrm>
            <a:off x="1443038" y="1138238"/>
            <a:ext cx="7239000" cy="1123950"/>
          </a:xfrm>
          <a:noFill/>
          <a:ln/>
        </p:spPr>
        <p:txBody>
          <a:bodyPr lIns="90488" tIns="44450" rIns="90488" bIns="44450" anchor="ctr"/>
          <a:lstStyle/>
          <a:p>
            <a:pPr algn="ctr"/>
            <a:r>
              <a:rPr lang="en-US"/>
              <a:t>SQL:  Queries, Constraints, Triggers</a:t>
            </a:r>
          </a:p>
        </p:txBody>
      </p:sp>
      <p:sp>
        <p:nvSpPr>
          <p:cNvPr id="3075" name="Rectangle 3"/>
          <p:cNvSpPr>
            <a:spLocks noGrp="1" noChangeArrowheads="1"/>
          </p:cNvSpPr>
          <p:nvPr>
            <p:ph type="subTitle" idx="1"/>
          </p:nvPr>
        </p:nvSpPr>
        <p:spPr>
          <a:noFill/>
          <a:ln/>
        </p:spPr>
        <p:txBody>
          <a:bodyPr lIns="90488" tIns="44450" rIns="90488" bIns="44450"/>
          <a:lstStyle/>
          <a:p>
            <a:pPr marL="342900" indent="-342900"/>
            <a:r>
              <a:rPr lang="en-US" smtClean="0"/>
              <a:t>Rutgers </a:t>
            </a:r>
            <a:r>
              <a:rPr lang="en-US" dirty="0"/>
              <a:t>University</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US"/>
              <a:t>Rutgers University</a:t>
            </a:r>
          </a:p>
        </p:txBody>
      </p:sp>
      <p:sp>
        <p:nvSpPr>
          <p:cNvPr id="21506" name="Rectangle 2"/>
          <p:cNvSpPr>
            <a:spLocks noGrp="1" noChangeArrowheads="1"/>
          </p:cNvSpPr>
          <p:nvPr>
            <p:ph type="title"/>
          </p:nvPr>
        </p:nvSpPr>
        <p:spPr>
          <a:xfrm>
            <a:off x="1143000" y="0"/>
            <a:ext cx="7391400" cy="1104900"/>
          </a:xfrm>
          <a:noFill/>
          <a:ln/>
        </p:spPr>
        <p:txBody>
          <a:bodyPr lIns="90488" tIns="44450" rIns="90488" bIns="44450" anchor="ctr"/>
          <a:lstStyle/>
          <a:p>
            <a:r>
              <a:rPr lang="en-US" sz="2400"/>
              <a:t>Find sid’s of sailors who’ve reserved a red </a:t>
            </a:r>
            <a:r>
              <a:rPr lang="en-US" sz="2400" u="sng"/>
              <a:t>and</a:t>
            </a:r>
            <a:r>
              <a:rPr lang="en-US" sz="2400"/>
              <a:t> a green boat</a:t>
            </a:r>
          </a:p>
        </p:txBody>
      </p:sp>
      <p:sp>
        <p:nvSpPr>
          <p:cNvPr id="21507" name="Rectangle 3"/>
          <p:cNvSpPr>
            <a:spLocks noGrp="1" noChangeArrowheads="1"/>
          </p:cNvSpPr>
          <p:nvPr>
            <p:ph type="body" sz="half" idx="1"/>
          </p:nvPr>
        </p:nvSpPr>
        <p:spPr>
          <a:xfrm>
            <a:off x="533400" y="1752600"/>
            <a:ext cx="3657600" cy="5029200"/>
          </a:xfrm>
          <a:noFill/>
          <a:ln/>
        </p:spPr>
        <p:txBody>
          <a:bodyPr lIns="90488" tIns="44450" rIns="90488" bIns="44450"/>
          <a:lstStyle/>
          <a:p>
            <a:r>
              <a:rPr lang="en-US" sz="1900">
                <a:solidFill>
                  <a:schemeClr val="accent2"/>
                </a:solidFill>
              </a:rPr>
              <a:t>INTERSECT</a:t>
            </a:r>
            <a:r>
              <a:rPr lang="en-US" sz="2100">
                <a:solidFill>
                  <a:schemeClr val="accent2"/>
                </a:solidFill>
              </a:rPr>
              <a:t>: </a:t>
            </a:r>
            <a:r>
              <a:rPr lang="en-US" sz="2100"/>
              <a:t>Can be used to compute the intersection of any two  </a:t>
            </a:r>
            <a:r>
              <a:rPr lang="en-US" sz="2100" i="1">
                <a:solidFill>
                  <a:schemeClr val="accent2"/>
                </a:solidFill>
              </a:rPr>
              <a:t>union-compatible</a:t>
            </a:r>
            <a:r>
              <a:rPr lang="en-US" sz="2100"/>
              <a:t> sets of tuples. </a:t>
            </a:r>
          </a:p>
          <a:p>
            <a:r>
              <a:rPr lang="en-US" sz="2100"/>
              <a:t>Included in the SQL/92 standard, but some systems don’t support it.</a:t>
            </a:r>
          </a:p>
          <a:p>
            <a:r>
              <a:rPr lang="en-US" sz="2100"/>
              <a:t>Contrast symmetry of the </a:t>
            </a:r>
            <a:r>
              <a:rPr lang="en-US" sz="1900"/>
              <a:t>UNION</a:t>
            </a:r>
            <a:r>
              <a:rPr lang="en-US" sz="2100"/>
              <a:t> and </a:t>
            </a:r>
            <a:r>
              <a:rPr lang="en-US" sz="1900"/>
              <a:t>INTERSECT </a:t>
            </a:r>
            <a:r>
              <a:rPr lang="en-US" sz="2100"/>
              <a:t>queries with how much the other versions differ.</a:t>
            </a:r>
          </a:p>
        </p:txBody>
      </p:sp>
      <p:sp>
        <p:nvSpPr>
          <p:cNvPr id="21508" name="Rectangle 4"/>
          <p:cNvSpPr>
            <a:spLocks noChangeArrowheads="1"/>
          </p:cNvSpPr>
          <p:nvPr/>
        </p:nvSpPr>
        <p:spPr bwMode="auto">
          <a:xfrm>
            <a:off x="3948113" y="1128713"/>
            <a:ext cx="5176837" cy="1978025"/>
          </a:xfrm>
          <a:prstGeom prst="rect">
            <a:avLst/>
          </a:prstGeom>
          <a:noFill/>
          <a:ln w="9525">
            <a:noFill/>
            <a:miter lim="800000"/>
            <a:headEnd/>
            <a:tailEnd/>
          </a:ln>
          <a:effectLst/>
        </p:spPr>
        <p:txBody>
          <a:bodyPr wrap="none" lIns="90488" tIns="44450" rIns="90488" bIns="44450">
            <a:spAutoFit/>
          </a:bodyPr>
          <a:lstStyle/>
          <a:p>
            <a:r>
              <a:rPr lang="en-US">
                <a:latin typeface="Book Antiqua" pitchFamily="18" charset="0"/>
              </a:rPr>
              <a:t>SELECT</a:t>
            </a:r>
            <a:r>
              <a:rPr lang="en-US" sz="2400">
                <a:latin typeface="Book Antiqua" pitchFamily="18" charset="0"/>
              </a:rPr>
              <a:t> </a:t>
            </a:r>
            <a:r>
              <a:rPr lang="en-US" sz="2000">
                <a:latin typeface="Book Antiqua" pitchFamily="18" charset="0"/>
              </a:rPr>
              <a:t> S.sid</a:t>
            </a:r>
          </a:p>
          <a:p>
            <a:r>
              <a:rPr lang="en-US">
                <a:latin typeface="Book Antiqua" pitchFamily="18" charset="0"/>
              </a:rPr>
              <a:t>FROM</a:t>
            </a:r>
            <a:r>
              <a:rPr lang="en-US" sz="2000">
                <a:latin typeface="Book Antiqua" pitchFamily="18" charset="0"/>
              </a:rPr>
              <a:t>  Sailors S, Boats B1, Reserves R1,</a:t>
            </a:r>
          </a:p>
          <a:p>
            <a:r>
              <a:rPr lang="en-US" sz="2000">
                <a:latin typeface="Book Antiqua" pitchFamily="18" charset="0"/>
              </a:rPr>
              <a:t>             Boats B2, Reserves R2</a:t>
            </a:r>
          </a:p>
          <a:p>
            <a:r>
              <a:rPr lang="en-US">
                <a:latin typeface="Book Antiqua" pitchFamily="18" charset="0"/>
              </a:rPr>
              <a:t>WHERE </a:t>
            </a:r>
            <a:r>
              <a:rPr lang="en-US" sz="2000">
                <a:latin typeface="Book Antiqua" pitchFamily="18" charset="0"/>
              </a:rPr>
              <a:t> S.sid=R1.sid </a:t>
            </a:r>
            <a:r>
              <a:rPr lang="en-US">
                <a:latin typeface="Book Antiqua" pitchFamily="18" charset="0"/>
              </a:rPr>
              <a:t>AND</a:t>
            </a:r>
            <a:r>
              <a:rPr lang="en-US" sz="2000">
                <a:latin typeface="Book Antiqua" pitchFamily="18" charset="0"/>
              </a:rPr>
              <a:t> R1.bid=B1.bid</a:t>
            </a:r>
          </a:p>
          <a:p>
            <a:r>
              <a:rPr lang="en-US" sz="2000">
                <a:latin typeface="Book Antiqua" pitchFamily="18" charset="0"/>
              </a:rPr>
              <a:t>  </a:t>
            </a:r>
            <a:r>
              <a:rPr lang="en-US">
                <a:latin typeface="Book Antiqua" pitchFamily="18" charset="0"/>
              </a:rPr>
              <a:t>AND  </a:t>
            </a:r>
            <a:r>
              <a:rPr lang="en-US" sz="2000">
                <a:latin typeface="Book Antiqua" pitchFamily="18" charset="0"/>
              </a:rPr>
              <a:t>S.sid=R2.sid </a:t>
            </a:r>
            <a:r>
              <a:rPr lang="en-US">
                <a:latin typeface="Book Antiqua" pitchFamily="18" charset="0"/>
              </a:rPr>
              <a:t>AND</a:t>
            </a:r>
            <a:r>
              <a:rPr lang="en-US" sz="2000">
                <a:latin typeface="Book Antiqua" pitchFamily="18" charset="0"/>
              </a:rPr>
              <a:t> R2.bid=B2.bid</a:t>
            </a:r>
          </a:p>
          <a:p>
            <a:r>
              <a:rPr lang="en-US" sz="2000">
                <a:latin typeface="Book Antiqua" pitchFamily="18" charset="0"/>
              </a:rPr>
              <a:t>  </a:t>
            </a:r>
            <a:r>
              <a:rPr lang="en-US">
                <a:latin typeface="Book Antiqua" pitchFamily="18" charset="0"/>
              </a:rPr>
              <a:t>AND</a:t>
            </a:r>
            <a:r>
              <a:rPr lang="en-US" sz="2000">
                <a:latin typeface="Book Antiqua" pitchFamily="18" charset="0"/>
              </a:rPr>
              <a:t> (B1.color=‘red’ </a:t>
            </a:r>
            <a:r>
              <a:rPr lang="en-US">
                <a:solidFill>
                  <a:schemeClr val="accent2"/>
                </a:solidFill>
                <a:latin typeface="Book Antiqua" pitchFamily="18" charset="0"/>
              </a:rPr>
              <a:t>AND</a:t>
            </a:r>
            <a:r>
              <a:rPr lang="en-US" sz="2000">
                <a:latin typeface="Book Antiqua" pitchFamily="18" charset="0"/>
              </a:rPr>
              <a:t> B2.color=‘green’)</a:t>
            </a:r>
          </a:p>
        </p:txBody>
      </p:sp>
      <p:sp>
        <p:nvSpPr>
          <p:cNvPr id="21509" name="Rectangle 5"/>
          <p:cNvSpPr>
            <a:spLocks noChangeArrowheads="1"/>
          </p:cNvSpPr>
          <p:nvPr/>
        </p:nvSpPr>
        <p:spPr bwMode="auto">
          <a:xfrm>
            <a:off x="4267200" y="3352800"/>
            <a:ext cx="4445000" cy="2801938"/>
          </a:xfrm>
          <a:prstGeom prst="rect">
            <a:avLst/>
          </a:prstGeom>
          <a:noFill/>
          <a:ln w="9525">
            <a:noFill/>
            <a:miter lim="800000"/>
            <a:headEnd/>
            <a:tailEnd/>
          </a:ln>
          <a:effectLst/>
        </p:spPr>
        <p:txBody>
          <a:bodyPr lIns="90488" tIns="44450" rIns="90488" bIns="44450">
            <a:spAutoFit/>
          </a:bodyPr>
          <a:lstStyle/>
          <a:p>
            <a:r>
              <a:rPr lang="en-US">
                <a:latin typeface="Book Antiqua" pitchFamily="18" charset="0"/>
              </a:rPr>
              <a:t>SELECT</a:t>
            </a:r>
            <a:r>
              <a:rPr lang="en-US" sz="2000">
                <a:latin typeface="Book Antiqua" pitchFamily="18" charset="0"/>
              </a:rPr>
              <a:t>  S.sid</a:t>
            </a:r>
          </a:p>
          <a:p>
            <a:r>
              <a:rPr lang="en-US">
                <a:latin typeface="Book Antiqua" pitchFamily="18" charset="0"/>
              </a:rPr>
              <a:t>FROM  </a:t>
            </a:r>
            <a:r>
              <a:rPr lang="en-US" sz="2000">
                <a:latin typeface="Book Antiqua" pitchFamily="18" charset="0"/>
              </a:rPr>
              <a:t>Sailors S, Boats B, Reserves R</a:t>
            </a:r>
          </a:p>
          <a:p>
            <a:r>
              <a:rPr lang="en-US">
                <a:latin typeface="Book Antiqua" pitchFamily="18" charset="0"/>
              </a:rPr>
              <a:t>WHERE</a:t>
            </a:r>
            <a:r>
              <a:rPr lang="en-US" sz="2000">
                <a:latin typeface="Book Antiqua" pitchFamily="18" charset="0"/>
              </a:rPr>
              <a:t>  S.sid=R.sid </a:t>
            </a:r>
            <a:r>
              <a:rPr lang="en-US">
                <a:latin typeface="Book Antiqua" pitchFamily="18" charset="0"/>
              </a:rPr>
              <a:t>AND</a:t>
            </a:r>
            <a:r>
              <a:rPr lang="en-US" sz="2000">
                <a:latin typeface="Book Antiqua" pitchFamily="18" charset="0"/>
              </a:rPr>
              <a:t> R.bid=B.bid</a:t>
            </a:r>
          </a:p>
          <a:p>
            <a:r>
              <a:rPr lang="en-US" sz="2000">
                <a:latin typeface="Book Antiqua" pitchFamily="18" charset="0"/>
              </a:rPr>
              <a:t>                </a:t>
            </a:r>
            <a:r>
              <a:rPr lang="en-US">
                <a:latin typeface="Book Antiqua" pitchFamily="18" charset="0"/>
              </a:rPr>
              <a:t>AND</a:t>
            </a:r>
            <a:r>
              <a:rPr lang="en-US" sz="2000">
                <a:latin typeface="Book Antiqua" pitchFamily="18" charset="0"/>
              </a:rPr>
              <a:t> B.color=‘red’</a:t>
            </a:r>
          </a:p>
          <a:p>
            <a:r>
              <a:rPr lang="en-US">
                <a:solidFill>
                  <a:schemeClr val="accent2"/>
                </a:solidFill>
                <a:latin typeface="Book Antiqua" pitchFamily="18" charset="0"/>
              </a:rPr>
              <a:t>INTERSECT</a:t>
            </a:r>
            <a:endParaRPr lang="en-US" sz="2000">
              <a:latin typeface="Book Antiqua" pitchFamily="18" charset="0"/>
            </a:endParaRPr>
          </a:p>
          <a:p>
            <a:r>
              <a:rPr lang="en-US">
                <a:latin typeface="Book Antiqua" pitchFamily="18" charset="0"/>
              </a:rPr>
              <a:t>SELECT</a:t>
            </a:r>
            <a:r>
              <a:rPr lang="en-US" sz="2000">
                <a:latin typeface="Book Antiqua" pitchFamily="18" charset="0"/>
              </a:rPr>
              <a:t>  S.sid</a:t>
            </a:r>
          </a:p>
          <a:p>
            <a:r>
              <a:rPr lang="en-US">
                <a:latin typeface="Book Antiqua" pitchFamily="18" charset="0"/>
              </a:rPr>
              <a:t>FROM  </a:t>
            </a:r>
            <a:r>
              <a:rPr lang="en-US" sz="2000">
                <a:latin typeface="Book Antiqua" pitchFamily="18" charset="0"/>
              </a:rPr>
              <a:t>Sailors S, Boats B, Reserves R</a:t>
            </a:r>
          </a:p>
          <a:p>
            <a:r>
              <a:rPr lang="en-US">
                <a:latin typeface="Book Antiqua" pitchFamily="18" charset="0"/>
              </a:rPr>
              <a:t>WHERE</a:t>
            </a:r>
            <a:r>
              <a:rPr lang="en-US" sz="2000">
                <a:latin typeface="Book Antiqua" pitchFamily="18" charset="0"/>
              </a:rPr>
              <a:t>  S.sid=R.sid </a:t>
            </a:r>
            <a:r>
              <a:rPr lang="en-US">
                <a:latin typeface="Book Antiqua" pitchFamily="18" charset="0"/>
              </a:rPr>
              <a:t>AND</a:t>
            </a:r>
            <a:r>
              <a:rPr lang="en-US" sz="2000">
                <a:latin typeface="Book Antiqua" pitchFamily="18" charset="0"/>
              </a:rPr>
              <a:t> R.bid=B.bid</a:t>
            </a:r>
          </a:p>
          <a:p>
            <a:r>
              <a:rPr lang="en-US" sz="2000">
                <a:latin typeface="Book Antiqua" pitchFamily="18" charset="0"/>
              </a:rPr>
              <a:t>                </a:t>
            </a:r>
            <a:r>
              <a:rPr lang="en-US">
                <a:latin typeface="Book Antiqua" pitchFamily="18" charset="0"/>
              </a:rPr>
              <a:t>AND</a:t>
            </a:r>
            <a:r>
              <a:rPr lang="en-US" sz="2000">
                <a:latin typeface="Book Antiqua" pitchFamily="18" charset="0"/>
              </a:rPr>
              <a:t> B.color=‘green’</a:t>
            </a:r>
          </a:p>
        </p:txBody>
      </p:sp>
      <p:sp>
        <p:nvSpPr>
          <p:cNvPr id="21510" name="Rectangle 6"/>
          <p:cNvSpPr>
            <a:spLocks noChangeArrowheads="1"/>
          </p:cNvSpPr>
          <p:nvPr/>
        </p:nvSpPr>
        <p:spPr bwMode="auto">
          <a:xfrm>
            <a:off x="6386513" y="3262313"/>
            <a:ext cx="1489075" cy="454025"/>
          </a:xfrm>
          <a:prstGeom prst="rect">
            <a:avLst/>
          </a:prstGeom>
          <a:noFill/>
          <a:ln w="9525">
            <a:noFill/>
            <a:miter lim="800000"/>
            <a:headEnd/>
            <a:tailEnd/>
          </a:ln>
          <a:effectLst/>
        </p:spPr>
        <p:txBody>
          <a:bodyPr wrap="none" lIns="90488" tIns="44450" rIns="90488" bIns="44450">
            <a:spAutoFit/>
          </a:bodyPr>
          <a:lstStyle/>
          <a:p>
            <a:r>
              <a:rPr lang="en-US" sz="2400">
                <a:latin typeface="Book Antiqua" pitchFamily="18" charset="0"/>
              </a:rPr>
              <a:t>Key field!</a:t>
            </a:r>
          </a:p>
        </p:txBody>
      </p:sp>
      <p:sp>
        <p:nvSpPr>
          <p:cNvPr id="21511" name="Arc 7"/>
          <p:cNvSpPr>
            <a:spLocks/>
          </p:cNvSpPr>
          <p:nvPr/>
        </p:nvSpPr>
        <p:spPr bwMode="auto">
          <a:xfrm>
            <a:off x="5721350" y="3200400"/>
            <a:ext cx="879475" cy="304800"/>
          </a:xfrm>
          <a:custGeom>
            <a:avLst/>
            <a:gdLst>
              <a:gd name="G0" fmla="+- 21586 0 0"/>
              <a:gd name="G1" fmla="+- 21600 0 0"/>
              <a:gd name="G2" fmla="+- 21600 0 0"/>
              <a:gd name="T0" fmla="*/ 0 w 35606"/>
              <a:gd name="T1" fmla="*/ 20813 h 21600"/>
              <a:gd name="T2" fmla="*/ 35606 w 35606"/>
              <a:gd name="T3" fmla="*/ 5168 h 21600"/>
              <a:gd name="T4" fmla="*/ 21586 w 35606"/>
              <a:gd name="T5" fmla="*/ 21600 h 21600"/>
            </a:gdLst>
            <a:ahLst/>
            <a:cxnLst>
              <a:cxn ang="0">
                <a:pos x="T0" y="T1"/>
              </a:cxn>
              <a:cxn ang="0">
                <a:pos x="T2" y="T3"/>
              </a:cxn>
              <a:cxn ang="0">
                <a:pos x="T4" y="T5"/>
              </a:cxn>
            </a:cxnLst>
            <a:rect l="0" t="0" r="r" b="b"/>
            <a:pathLst>
              <a:path w="35606" h="21600" fill="none" extrusionOk="0">
                <a:moveTo>
                  <a:pt x="0" y="20813"/>
                </a:moveTo>
                <a:cubicBezTo>
                  <a:pt x="423" y="9197"/>
                  <a:pt x="9962" y="-1"/>
                  <a:pt x="21586" y="0"/>
                </a:cubicBezTo>
                <a:cubicBezTo>
                  <a:pt x="26725" y="0"/>
                  <a:pt x="31696" y="1832"/>
                  <a:pt x="35605" y="5168"/>
                </a:cubicBezTo>
              </a:path>
              <a:path w="35606" h="21600" stroke="0" extrusionOk="0">
                <a:moveTo>
                  <a:pt x="0" y="20813"/>
                </a:moveTo>
                <a:cubicBezTo>
                  <a:pt x="423" y="9197"/>
                  <a:pt x="9962" y="-1"/>
                  <a:pt x="21586" y="0"/>
                </a:cubicBezTo>
                <a:cubicBezTo>
                  <a:pt x="26725" y="0"/>
                  <a:pt x="31696" y="1832"/>
                  <a:pt x="35605" y="5168"/>
                </a:cubicBezTo>
                <a:lnTo>
                  <a:pt x="21586" y="21600"/>
                </a:lnTo>
                <a:close/>
              </a:path>
            </a:pathLst>
          </a:custGeom>
          <a:noFill/>
          <a:ln w="12700" cap="rnd">
            <a:solidFill>
              <a:schemeClr val="tx1"/>
            </a:solidFill>
            <a:round/>
            <a:headEnd type="none" w="sm" len="sm"/>
            <a:tailEnd type="none" w="sm" len="sm"/>
          </a:ln>
          <a:effectLst/>
        </p:spPr>
        <p:txBody>
          <a:bodyP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21508" grpId="0"/>
      <p:bldP spid="21509" grpId="0"/>
      <p:bldP spid="21510" grpId="0"/>
      <p:bldP spid="215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23554" name="Rectangle 2"/>
          <p:cNvSpPr>
            <a:spLocks noGrp="1" noChangeArrowheads="1"/>
          </p:cNvSpPr>
          <p:nvPr>
            <p:ph type="title"/>
          </p:nvPr>
        </p:nvSpPr>
        <p:spPr>
          <a:xfrm>
            <a:off x="457200" y="0"/>
            <a:ext cx="7772400" cy="1104900"/>
          </a:xfrm>
          <a:noFill/>
          <a:ln/>
        </p:spPr>
        <p:txBody>
          <a:bodyPr lIns="90488" tIns="44450" rIns="90488" bIns="44450" anchor="ctr"/>
          <a:lstStyle/>
          <a:p>
            <a:r>
              <a:rPr lang="en-US"/>
              <a:t>Nested Queries</a:t>
            </a:r>
          </a:p>
        </p:txBody>
      </p:sp>
      <p:sp>
        <p:nvSpPr>
          <p:cNvPr id="23555" name="Rectangle 3"/>
          <p:cNvSpPr>
            <a:spLocks noGrp="1" noChangeArrowheads="1"/>
          </p:cNvSpPr>
          <p:nvPr>
            <p:ph type="body" idx="1"/>
          </p:nvPr>
        </p:nvSpPr>
        <p:spPr>
          <a:xfrm>
            <a:off x="457200" y="3505200"/>
            <a:ext cx="8229600" cy="2667000"/>
          </a:xfrm>
          <a:noFill/>
          <a:ln/>
        </p:spPr>
        <p:txBody>
          <a:bodyPr lIns="90488" tIns="44450" rIns="90488" bIns="44450"/>
          <a:lstStyle/>
          <a:p>
            <a:r>
              <a:rPr lang="en-US" sz="2100"/>
              <a:t>A very powerful feature of SQL:  a </a:t>
            </a:r>
            <a:r>
              <a:rPr lang="en-US" sz="1900"/>
              <a:t>WHERE</a:t>
            </a:r>
            <a:r>
              <a:rPr lang="en-US" sz="2100"/>
              <a:t> clause can itself contain an SQL query!  (Actually, so can </a:t>
            </a:r>
            <a:r>
              <a:rPr lang="en-US" sz="1900"/>
              <a:t>FROM</a:t>
            </a:r>
            <a:r>
              <a:rPr lang="en-US" sz="2100"/>
              <a:t> and </a:t>
            </a:r>
            <a:r>
              <a:rPr lang="en-US" sz="1900"/>
              <a:t>HAVING</a:t>
            </a:r>
            <a:r>
              <a:rPr lang="en-US" sz="2100"/>
              <a:t> clauses.)</a:t>
            </a:r>
          </a:p>
          <a:p>
            <a:r>
              <a:rPr lang="en-US" sz="2100"/>
              <a:t>To find sailors who’ve </a:t>
            </a:r>
            <a:r>
              <a:rPr lang="en-US" sz="2100" i="1"/>
              <a:t>not</a:t>
            </a:r>
            <a:r>
              <a:rPr lang="en-US" sz="2100"/>
              <a:t> reserved #103, use </a:t>
            </a:r>
            <a:r>
              <a:rPr lang="en-US" sz="1900"/>
              <a:t>NOT IN</a:t>
            </a:r>
            <a:r>
              <a:rPr lang="en-US" sz="2100"/>
              <a:t>.</a:t>
            </a:r>
          </a:p>
          <a:p>
            <a:r>
              <a:rPr lang="en-US" sz="2100"/>
              <a:t>To understand semantics of nested queries, think of a </a:t>
            </a:r>
            <a:r>
              <a:rPr lang="en-US" sz="2100" i="1" u="sng"/>
              <a:t>nested loops</a:t>
            </a:r>
            <a:r>
              <a:rPr lang="en-US" sz="2100"/>
              <a:t> evaluation:  </a:t>
            </a:r>
            <a:r>
              <a:rPr lang="en-US" sz="2100" i="1"/>
              <a:t>For each Sailors tuple, check the qualification by computing the subquery.</a:t>
            </a:r>
          </a:p>
        </p:txBody>
      </p:sp>
      <p:sp>
        <p:nvSpPr>
          <p:cNvPr id="23556" name="Rectangle 4"/>
          <p:cNvSpPr>
            <a:spLocks noChangeArrowheads="1"/>
          </p:cNvSpPr>
          <p:nvPr/>
        </p:nvSpPr>
        <p:spPr bwMode="auto">
          <a:xfrm>
            <a:off x="1905000" y="1524000"/>
            <a:ext cx="5106988" cy="19145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a:t>
            </a:r>
            <a:r>
              <a:rPr lang="en-US" sz="2400">
                <a:latin typeface="Book Antiqua" pitchFamily="18" charset="0"/>
              </a:rPr>
              <a:t> S.sname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a:t>
            </a:r>
            <a:r>
              <a:rPr lang="en-US" sz="2400">
                <a:latin typeface="Book Antiqua" pitchFamily="18" charset="0"/>
              </a:rPr>
              <a:t> S.sid </a:t>
            </a:r>
            <a:r>
              <a:rPr lang="en-US" sz="2000">
                <a:latin typeface="Book Antiqua" pitchFamily="18" charset="0"/>
              </a:rPr>
              <a:t>IN</a:t>
            </a:r>
            <a:r>
              <a:rPr lang="en-US" sz="2400">
                <a:latin typeface="Book Antiqua" pitchFamily="18" charset="0"/>
              </a:rPr>
              <a:t>  (</a:t>
            </a:r>
            <a:r>
              <a:rPr lang="en-US" sz="2000">
                <a:latin typeface="Book Antiqua" pitchFamily="18" charset="0"/>
              </a:rPr>
              <a:t>SELECT</a:t>
            </a:r>
            <a:r>
              <a:rPr lang="en-US" sz="2400">
                <a:latin typeface="Book Antiqua" pitchFamily="18" charset="0"/>
              </a:rPr>
              <a:t>  R.sid</a:t>
            </a:r>
          </a:p>
          <a:p>
            <a:r>
              <a:rPr lang="en-US" sz="2400">
                <a:latin typeface="Book Antiqua" pitchFamily="18" charset="0"/>
              </a:rPr>
              <a:t>                               </a:t>
            </a:r>
            <a:r>
              <a:rPr lang="en-US" sz="2000">
                <a:latin typeface="Book Antiqua" pitchFamily="18" charset="0"/>
              </a:rPr>
              <a:t>FROM</a:t>
            </a:r>
            <a:r>
              <a:rPr lang="en-US" sz="2400">
                <a:latin typeface="Book Antiqua" pitchFamily="18" charset="0"/>
              </a:rPr>
              <a:t>  Reserves R</a:t>
            </a:r>
          </a:p>
          <a:p>
            <a:r>
              <a:rPr lang="en-US" sz="2400">
                <a:latin typeface="Book Antiqua" pitchFamily="18" charset="0"/>
              </a:rPr>
              <a:t>                               </a:t>
            </a:r>
            <a:r>
              <a:rPr lang="en-US" sz="2000">
                <a:latin typeface="Book Antiqua" pitchFamily="18" charset="0"/>
              </a:rPr>
              <a:t>WHERE</a:t>
            </a:r>
            <a:r>
              <a:rPr lang="en-US" sz="2400">
                <a:latin typeface="Book Antiqua" pitchFamily="18" charset="0"/>
              </a:rPr>
              <a:t>  R.bid=103)</a:t>
            </a:r>
          </a:p>
        </p:txBody>
      </p:sp>
      <p:sp>
        <p:nvSpPr>
          <p:cNvPr id="23557" name="Rectangle 5"/>
          <p:cNvSpPr>
            <a:spLocks noChangeArrowheads="1"/>
          </p:cNvSpPr>
          <p:nvPr/>
        </p:nvSpPr>
        <p:spPr bwMode="auto">
          <a:xfrm>
            <a:off x="838200" y="914400"/>
            <a:ext cx="7192963" cy="515938"/>
          </a:xfrm>
          <a:prstGeom prst="rect">
            <a:avLst/>
          </a:prstGeom>
          <a:noFill/>
          <a:ln w="9525">
            <a:noFill/>
            <a:miter lim="800000"/>
            <a:headEnd/>
            <a:tailEnd/>
          </a:ln>
          <a:effectLst/>
        </p:spPr>
        <p:txBody>
          <a:bodyPr wrap="none" lIns="90488" tIns="44450" rIns="90488" bIns="44450">
            <a:spAutoFit/>
          </a:bodyPr>
          <a:lstStyle/>
          <a:p>
            <a:r>
              <a:rPr lang="en-US" sz="2800" i="1">
                <a:latin typeface="Book Antiqua" pitchFamily="18" charset="0"/>
              </a:rPr>
              <a:t>Find names of sailors who’ve reserved boat #103:</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Rutgers University</a:t>
            </a:r>
          </a:p>
        </p:txBody>
      </p:sp>
      <p:sp>
        <p:nvSpPr>
          <p:cNvPr id="25602" name="Rectangle 2"/>
          <p:cNvSpPr>
            <a:spLocks noGrp="1" noChangeArrowheads="1"/>
          </p:cNvSpPr>
          <p:nvPr>
            <p:ph type="title"/>
          </p:nvPr>
        </p:nvSpPr>
        <p:spPr>
          <a:xfrm>
            <a:off x="762000" y="38100"/>
            <a:ext cx="7772400" cy="1104900"/>
          </a:xfrm>
          <a:noFill/>
          <a:ln/>
        </p:spPr>
        <p:txBody>
          <a:bodyPr lIns="90488" tIns="44450" rIns="90488" bIns="44450" anchor="ctr"/>
          <a:lstStyle/>
          <a:p>
            <a:r>
              <a:rPr lang="en-US"/>
              <a:t>Nested Queries with Correlation</a:t>
            </a:r>
          </a:p>
        </p:txBody>
      </p:sp>
      <p:sp>
        <p:nvSpPr>
          <p:cNvPr id="25603" name="Rectangle 3"/>
          <p:cNvSpPr>
            <a:spLocks noGrp="1" noChangeArrowheads="1"/>
          </p:cNvSpPr>
          <p:nvPr>
            <p:ph type="body" idx="1"/>
          </p:nvPr>
        </p:nvSpPr>
        <p:spPr>
          <a:xfrm>
            <a:off x="228600" y="3505200"/>
            <a:ext cx="8915400" cy="2667000"/>
          </a:xfrm>
          <a:noFill/>
          <a:ln/>
        </p:spPr>
        <p:txBody>
          <a:bodyPr lIns="90488" tIns="44450" rIns="90488" bIns="44450"/>
          <a:lstStyle/>
          <a:p>
            <a:r>
              <a:rPr lang="en-US" sz="2100">
                <a:solidFill>
                  <a:schemeClr val="accent2"/>
                </a:solidFill>
              </a:rPr>
              <a:t>EXISTS</a:t>
            </a:r>
            <a:r>
              <a:rPr lang="en-US" sz="2500">
                <a:solidFill>
                  <a:schemeClr val="accent2"/>
                </a:solidFill>
              </a:rPr>
              <a:t> </a:t>
            </a:r>
            <a:r>
              <a:rPr lang="en-US" sz="2500"/>
              <a:t>is another set comparison operator, like </a:t>
            </a:r>
            <a:r>
              <a:rPr lang="en-US" sz="2100">
                <a:solidFill>
                  <a:schemeClr val="accent2"/>
                </a:solidFill>
              </a:rPr>
              <a:t>IN</a:t>
            </a:r>
            <a:r>
              <a:rPr lang="en-US" sz="2500"/>
              <a:t>.  </a:t>
            </a:r>
          </a:p>
          <a:p>
            <a:r>
              <a:rPr lang="en-US" sz="2500"/>
              <a:t>If </a:t>
            </a:r>
            <a:r>
              <a:rPr lang="en-US" sz="2100">
                <a:solidFill>
                  <a:schemeClr val="accent2"/>
                </a:solidFill>
              </a:rPr>
              <a:t>UNIQUE</a:t>
            </a:r>
            <a:r>
              <a:rPr lang="en-US" sz="2100"/>
              <a:t> </a:t>
            </a:r>
            <a:r>
              <a:rPr lang="en-US" sz="2500"/>
              <a:t>is used, and * is replaced by </a:t>
            </a:r>
            <a:r>
              <a:rPr lang="en-US" sz="2500" i="1"/>
              <a:t>R.bid</a:t>
            </a:r>
            <a:r>
              <a:rPr lang="en-US" sz="2500"/>
              <a:t>, finds sailors with at most one reservation for boat #103.  (</a:t>
            </a:r>
            <a:r>
              <a:rPr lang="en-US" sz="2100"/>
              <a:t>UNIQUE</a:t>
            </a:r>
            <a:r>
              <a:rPr lang="en-US" sz="2500"/>
              <a:t> checks for duplicate tuples; * denotes all attributes.  Why do we have to replace * by </a:t>
            </a:r>
            <a:r>
              <a:rPr lang="en-US" sz="2500" i="1"/>
              <a:t>R.bid</a:t>
            </a:r>
            <a:r>
              <a:rPr lang="en-US" sz="2500"/>
              <a:t>?)</a:t>
            </a:r>
          </a:p>
          <a:p>
            <a:r>
              <a:rPr lang="en-US" sz="2500"/>
              <a:t>Illustrates why, in general, subquery must be re-computed for each Sailors tuple.</a:t>
            </a:r>
          </a:p>
        </p:txBody>
      </p:sp>
      <p:sp>
        <p:nvSpPr>
          <p:cNvPr id="25604" name="Rectangle 4"/>
          <p:cNvSpPr>
            <a:spLocks noChangeArrowheads="1"/>
          </p:cNvSpPr>
          <p:nvPr/>
        </p:nvSpPr>
        <p:spPr bwMode="auto">
          <a:xfrm>
            <a:off x="1447800" y="1447800"/>
            <a:ext cx="7219950" cy="19145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a:t>
            </a:r>
            <a:r>
              <a:rPr lang="en-US" sz="2400">
                <a:latin typeface="Book Antiqua" pitchFamily="18" charset="0"/>
              </a:rPr>
              <a:t> S.sname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EXISTS</a:t>
            </a:r>
            <a:r>
              <a:rPr lang="en-US" sz="2400">
                <a:latin typeface="Book Antiqua" pitchFamily="18" charset="0"/>
              </a:rPr>
              <a:t>  (</a:t>
            </a:r>
            <a:r>
              <a:rPr lang="en-US" sz="2000">
                <a:latin typeface="Book Antiqua" pitchFamily="18" charset="0"/>
              </a:rPr>
              <a:t>SELECT</a:t>
            </a:r>
            <a:r>
              <a:rPr lang="en-US" sz="2400">
                <a:latin typeface="Book Antiqua" pitchFamily="18" charset="0"/>
              </a:rPr>
              <a:t>  *</a:t>
            </a:r>
          </a:p>
          <a:p>
            <a:r>
              <a:rPr lang="en-US" sz="2400">
                <a:latin typeface="Book Antiqua" pitchFamily="18" charset="0"/>
              </a:rPr>
              <a:t>                             </a:t>
            </a:r>
            <a:r>
              <a:rPr lang="en-US" sz="2000">
                <a:latin typeface="Book Antiqua" pitchFamily="18" charset="0"/>
              </a:rPr>
              <a:t>FROM</a:t>
            </a:r>
            <a:r>
              <a:rPr lang="en-US" sz="2400">
                <a:latin typeface="Book Antiqua" pitchFamily="18" charset="0"/>
              </a:rPr>
              <a:t>  Reserves R</a:t>
            </a:r>
          </a:p>
          <a:p>
            <a:r>
              <a:rPr lang="en-US" sz="2400">
                <a:latin typeface="Book Antiqua" pitchFamily="18" charset="0"/>
              </a:rPr>
              <a:t>                             </a:t>
            </a:r>
            <a:r>
              <a:rPr lang="en-US" sz="2000">
                <a:latin typeface="Book Antiqua" pitchFamily="18" charset="0"/>
              </a:rPr>
              <a:t>WHERE</a:t>
            </a:r>
            <a:r>
              <a:rPr lang="en-US" sz="2400">
                <a:latin typeface="Book Antiqua" pitchFamily="18" charset="0"/>
              </a:rPr>
              <a:t>  R.bid=103 </a:t>
            </a:r>
            <a:r>
              <a:rPr lang="en-US" sz="2000">
                <a:latin typeface="Book Antiqua" pitchFamily="18" charset="0"/>
              </a:rPr>
              <a:t>AND</a:t>
            </a:r>
            <a:r>
              <a:rPr lang="en-US" sz="2400">
                <a:latin typeface="Book Antiqua" pitchFamily="18" charset="0"/>
              </a:rPr>
              <a:t> </a:t>
            </a:r>
            <a:r>
              <a:rPr lang="en-US" sz="2400" u="sng">
                <a:latin typeface="Book Antiqua" pitchFamily="18" charset="0"/>
              </a:rPr>
              <a:t>S.sid</a:t>
            </a:r>
            <a:r>
              <a:rPr lang="en-US" sz="2400">
                <a:latin typeface="Book Antiqua" pitchFamily="18" charset="0"/>
              </a:rPr>
              <a:t>=R.sid)</a:t>
            </a:r>
          </a:p>
        </p:txBody>
      </p:sp>
      <p:sp>
        <p:nvSpPr>
          <p:cNvPr id="25605" name="Rectangle 5"/>
          <p:cNvSpPr>
            <a:spLocks noChangeArrowheads="1"/>
          </p:cNvSpPr>
          <p:nvPr/>
        </p:nvSpPr>
        <p:spPr bwMode="auto">
          <a:xfrm>
            <a:off x="838200" y="914400"/>
            <a:ext cx="7192963" cy="515938"/>
          </a:xfrm>
          <a:prstGeom prst="rect">
            <a:avLst/>
          </a:prstGeom>
          <a:noFill/>
          <a:ln w="9525">
            <a:noFill/>
            <a:miter lim="800000"/>
            <a:headEnd/>
            <a:tailEnd/>
          </a:ln>
          <a:effectLst/>
        </p:spPr>
        <p:txBody>
          <a:bodyPr wrap="none" lIns="90488" tIns="44450" rIns="90488" bIns="44450">
            <a:spAutoFit/>
          </a:bodyPr>
          <a:lstStyle/>
          <a:p>
            <a:r>
              <a:rPr lang="en-US" sz="2800" i="1">
                <a:latin typeface="Book Antiqua" pitchFamily="18" charset="0"/>
              </a:rPr>
              <a:t>Find names of sailors who’ve reserved boat #103:</a:t>
            </a:r>
          </a:p>
        </p:txBody>
      </p:sp>
      <p:sp>
        <p:nvSpPr>
          <p:cNvPr id="25606" name="Arc 6"/>
          <p:cNvSpPr>
            <a:spLocks/>
          </p:cNvSpPr>
          <p:nvPr/>
        </p:nvSpPr>
        <p:spPr bwMode="auto">
          <a:xfrm>
            <a:off x="3810000" y="1981200"/>
            <a:ext cx="3352800" cy="914400"/>
          </a:xfrm>
          <a:custGeom>
            <a:avLst/>
            <a:gdLst>
              <a:gd name="G0" fmla="+- 0 0 0"/>
              <a:gd name="G1" fmla="+- 21600 0 0"/>
              <a:gd name="G2" fmla="+- 21600 0 0"/>
              <a:gd name="T0" fmla="*/ 2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9" y="0"/>
                </a:moveTo>
                <a:cubicBezTo>
                  <a:pt x="11941" y="11"/>
                  <a:pt x="21600" y="9678"/>
                  <a:pt x="21600" y="21600"/>
                </a:cubicBezTo>
              </a:path>
              <a:path w="21600" h="21600" stroke="0" extrusionOk="0">
                <a:moveTo>
                  <a:pt x="19" y="0"/>
                </a:moveTo>
                <a:cubicBezTo>
                  <a:pt x="11941" y="11"/>
                  <a:pt x="21600" y="9678"/>
                  <a:pt x="21600" y="21600"/>
                </a:cubicBezTo>
                <a:lnTo>
                  <a:pt x="0" y="21600"/>
                </a:lnTo>
                <a:close/>
              </a:path>
            </a:pathLst>
          </a:custGeom>
          <a:noFill/>
          <a:ln w="12700" cap="rnd">
            <a:solidFill>
              <a:schemeClr val="tx1"/>
            </a:solidFill>
            <a:round/>
            <a:headEnd type="none" w="sm" len="sm"/>
            <a:tailEnd type="none" w="sm" len="sm"/>
          </a:ln>
          <a:effectLst/>
        </p:spPr>
        <p:txBody>
          <a:bodyPr/>
          <a:lstStyle/>
          <a:p>
            <a:endParaRPr lang="en-US"/>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27650" name="Rectangle 2"/>
          <p:cNvSpPr>
            <a:spLocks noGrp="1" noChangeArrowheads="1"/>
          </p:cNvSpPr>
          <p:nvPr>
            <p:ph type="title"/>
          </p:nvPr>
        </p:nvSpPr>
        <p:spPr>
          <a:xfrm>
            <a:off x="381000" y="457200"/>
            <a:ext cx="7772400" cy="1104900"/>
          </a:xfrm>
          <a:noFill/>
          <a:ln/>
        </p:spPr>
        <p:txBody>
          <a:bodyPr lIns="90488" tIns="44450" rIns="90488" bIns="44450" anchor="ctr"/>
          <a:lstStyle/>
          <a:p>
            <a:r>
              <a:rPr lang="en-US"/>
              <a:t>More on Set-Comparison Operators</a:t>
            </a:r>
          </a:p>
        </p:txBody>
      </p:sp>
      <p:sp>
        <p:nvSpPr>
          <p:cNvPr id="27651" name="Rectangle 3"/>
          <p:cNvSpPr>
            <a:spLocks noGrp="1" noChangeArrowheads="1"/>
          </p:cNvSpPr>
          <p:nvPr>
            <p:ph type="body" idx="1"/>
          </p:nvPr>
        </p:nvSpPr>
        <p:spPr>
          <a:xfrm>
            <a:off x="533400" y="1752600"/>
            <a:ext cx="8458200" cy="4648200"/>
          </a:xfrm>
          <a:noFill/>
          <a:ln/>
        </p:spPr>
        <p:txBody>
          <a:bodyPr lIns="90488" tIns="44450" rIns="90488" bIns="44450"/>
          <a:lstStyle/>
          <a:p>
            <a:r>
              <a:rPr lang="en-US" sz="2500"/>
              <a:t>We’ve already seen </a:t>
            </a:r>
            <a:r>
              <a:rPr lang="en-US" sz="2100"/>
              <a:t>IN, EXISTS </a:t>
            </a:r>
            <a:r>
              <a:rPr lang="en-US" sz="2500"/>
              <a:t>and </a:t>
            </a:r>
            <a:r>
              <a:rPr lang="en-US" sz="2100"/>
              <a:t>UNIQUE</a:t>
            </a:r>
            <a:r>
              <a:rPr lang="en-US" sz="2500"/>
              <a:t>.  Can also use </a:t>
            </a:r>
            <a:r>
              <a:rPr lang="en-US" sz="2100">
                <a:solidFill>
                  <a:schemeClr val="accent2"/>
                </a:solidFill>
              </a:rPr>
              <a:t>NOT IN, NOT EXISTS </a:t>
            </a:r>
            <a:r>
              <a:rPr lang="en-US" sz="2500"/>
              <a:t>and </a:t>
            </a:r>
            <a:r>
              <a:rPr lang="en-US" sz="2100">
                <a:solidFill>
                  <a:schemeClr val="accent2"/>
                </a:solidFill>
              </a:rPr>
              <a:t>NOT UNIQUE</a:t>
            </a:r>
            <a:r>
              <a:rPr lang="en-US" sz="2500"/>
              <a:t>.</a:t>
            </a:r>
          </a:p>
          <a:p>
            <a:r>
              <a:rPr lang="en-US" sz="2500"/>
              <a:t>Also available:  </a:t>
            </a:r>
            <a:r>
              <a:rPr lang="en-US" sz="2500" i="1">
                <a:solidFill>
                  <a:schemeClr val="accent2"/>
                </a:solidFill>
              </a:rPr>
              <a:t>op</a:t>
            </a:r>
            <a:r>
              <a:rPr lang="en-US" sz="2500">
                <a:solidFill>
                  <a:schemeClr val="accent2"/>
                </a:solidFill>
              </a:rPr>
              <a:t> </a:t>
            </a:r>
            <a:r>
              <a:rPr lang="en-US" sz="2100">
                <a:solidFill>
                  <a:schemeClr val="accent2"/>
                </a:solidFill>
              </a:rPr>
              <a:t>ANY</a:t>
            </a:r>
            <a:r>
              <a:rPr lang="en-US" sz="2500">
                <a:solidFill>
                  <a:schemeClr val="accent2"/>
                </a:solidFill>
              </a:rPr>
              <a:t>, </a:t>
            </a:r>
            <a:r>
              <a:rPr lang="en-US" sz="2500" i="1">
                <a:solidFill>
                  <a:schemeClr val="accent2"/>
                </a:solidFill>
              </a:rPr>
              <a:t>op</a:t>
            </a:r>
            <a:r>
              <a:rPr lang="en-US" sz="2500">
                <a:solidFill>
                  <a:schemeClr val="accent2"/>
                </a:solidFill>
              </a:rPr>
              <a:t> </a:t>
            </a:r>
            <a:r>
              <a:rPr lang="en-US" sz="2100">
                <a:solidFill>
                  <a:schemeClr val="accent2"/>
                </a:solidFill>
              </a:rPr>
              <a:t>ALL</a:t>
            </a:r>
            <a:r>
              <a:rPr lang="en-US" sz="2500">
                <a:solidFill>
                  <a:schemeClr val="accent2"/>
                </a:solidFill>
              </a:rPr>
              <a:t>,  </a:t>
            </a:r>
            <a:r>
              <a:rPr lang="en-US" sz="2500" i="1"/>
              <a:t>op</a:t>
            </a:r>
            <a:r>
              <a:rPr lang="en-US" sz="2100"/>
              <a:t> in</a:t>
            </a:r>
            <a:endParaRPr lang="en-US" sz="2500"/>
          </a:p>
          <a:p>
            <a:r>
              <a:rPr lang="en-US" sz="2500"/>
              <a:t>Find sailors whose rating is greater than that of some sailor called Horatio:</a:t>
            </a:r>
          </a:p>
        </p:txBody>
      </p:sp>
      <p:graphicFrame>
        <p:nvGraphicFramePr>
          <p:cNvPr id="27652" name="Object 4">
            <a:hlinkClick r:id="" action="ppaction://ole?verb=0"/>
          </p:cNvPr>
          <p:cNvGraphicFramePr>
            <a:graphicFrameLocks/>
          </p:cNvGraphicFramePr>
          <p:nvPr/>
        </p:nvGraphicFramePr>
        <p:xfrm>
          <a:off x="7086600" y="2667000"/>
          <a:ext cx="2057400" cy="666750"/>
        </p:xfrm>
        <a:graphic>
          <a:graphicData uri="http://schemas.openxmlformats.org/presentationml/2006/ole">
            <p:oleObj spid="_x0000_s27652" name="Equation" r:id="rId4" imgW="2338200" imgH="742680" progId="Equation.3">
              <p:embed/>
            </p:oleObj>
          </a:graphicData>
        </a:graphic>
      </p:graphicFrame>
      <p:sp>
        <p:nvSpPr>
          <p:cNvPr id="27653" name="Rectangle 5"/>
          <p:cNvSpPr>
            <a:spLocks noChangeArrowheads="1"/>
          </p:cNvSpPr>
          <p:nvPr/>
        </p:nvSpPr>
        <p:spPr bwMode="auto">
          <a:xfrm>
            <a:off x="823913" y="4252913"/>
            <a:ext cx="7243762" cy="19145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S.rating </a:t>
            </a:r>
            <a:r>
              <a:rPr lang="en-US" sz="2400">
                <a:solidFill>
                  <a:schemeClr val="accent2"/>
                </a:solidFill>
                <a:latin typeface="Book Antiqua" pitchFamily="18" charset="0"/>
              </a:rPr>
              <a:t>&gt; </a:t>
            </a:r>
            <a:r>
              <a:rPr lang="en-US" sz="2000">
                <a:solidFill>
                  <a:schemeClr val="accent2"/>
                </a:solidFill>
                <a:latin typeface="Book Antiqua" pitchFamily="18" charset="0"/>
              </a:rPr>
              <a:t>ANY</a:t>
            </a:r>
            <a:r>
              <a:rPr lang="en-US" sz="2400">
                <a:solidFill>
                  <a:schemeClr val="accent2"/>
                </a:solidFill>
                <a:latin typeface="Book Antiqua" pitchFamily="18" charset="0"/>
              </a:rPr>
              <a:t>  </a:t>
            </a:r>
            <a:r>
              <a:rPr lang="en-US" sz="2400">
                <a:latin typeface="Book Antiqua" pitchFamily="18" charset="0"/>
              </a:rPr>
              <a:t>(</a:t>
            </a:r>
            <a:r>
              <a:rPr lang="en-US" sz="2000">
                <a:latin typeface="Book Antiqua" pitchFamily="18" charset="0"/>
              </a:rPr>
              <a:t>SELECT</a:t>
            </a:r>
            <a:r>
              <a:rPr lang="en-US" sz="2400">
                <a:latin typeface="Book Antiqua" pitchFamily="18" charset="0"/>
              </a:rPr>
              <a:t>  S2.rating</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S2</a:t>
            </a:r>
          </a:p>
          <a:p>
            <a:r>
              <a:rPr lang="en-US" sz="2400">
                <a:latin typeface="Book Antiqua" pitchFamily="18" charset="0"/>
              </a:rPr>
              <a:t>                                           </a:t>
            </a:r>
            <a:r>
              <a:rPr lang="en-US" sz="2000">
                <a:latin typeface="Book Antiqua" pitchFamily="18" charset="0"/>
              </a:rPr>
              <a:t>WHERE</a:t>
            </a:r>
            <a:r>
              <a:rPr lang="en-US" sz="2400">
                <a:latin typeface="Book Antiqua" pitchFamily="18" charset="0"/>
              </a:rPr>
              <a:t> S2.sname=‘Horatio’)</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29698" name="Rectangle 2"/>
          <p:cNvSpPr>
            <a:spLocks noGrp="1" noChangeArrowheads="1"/>
          </p:cNvSpPr>
          <p:nvPr>
            <p:ph type="title"/>
          </p:nvPr>
        </p:nvSpPr>
        <p:spPr>
          <a:xfrm>
            <a:off x="228600" y="0"/>
            <a:ext cx="8001000" cy="1104900"/>
          </a:xfrm>
          <a:noFill/>
          <a:ln/>
        </p:spPr>
        <p:txBody>
          <a:bodyPr lIns="90488" tIns="44450" rIns="90488" bIns="44450" anchor="ctr"/>
          <a:lstStyle/>
          <a:p>
            <a:r>
              <a:rPr lang="en-US" sz="3200"/>
              <a:t>Rewriting </a:t>
            </a:r>
            <a:r>
              <a:rPr lang="en-US" sz="2800"/>
              <a:t>INTERSECT</a:t>
            </a:r>
            <a:r>
              <a:rPr lang="en-US" sz="3200"/>
              <a:t> Queries Using </a:t>
            </a:r>
            <a:r>
              <a:rPr lang="en-US" sz="2800"/>
              <a:t>IN</a:t>
            </a:r>
          </a:p>
        </p:txBody>
      </p:sp>
      <p:sp>
        <p:nvSpPr>
          <p:cNvPr id="29699" name="Rectangle 3"/>
          <p:cNvSpPr>
            <a:spLocks noGrp="1" noChangeArrowheads="1"/>
          </p:cNvSpPr>
          <p:nvPr>
            <p:ph type="body" idx="1"/>
          </p:nvPr>
        </p:nvSpPr>
        <p:spPr>
          <a:xfrm>
            <a:off x="76200" y="4114800"/>
            <a:ext cx="9067800" cy="2133600"/>
          </a:xfrm>
          <a:noFill/>
          <a:ln/>
        </p:spPr>
        <p:txBody>
          <a:bodyPr lIns="90488" tIns="44450" rIns="90488" bIns="44450"/>
          <a:lstStyle/>
          <a:p>
            <a:r>
              <a:rPr lang="en-US" sz="2500"/>
              <a:t>Similarly, </a:t>
            </a:r>
            <a:r>
              <a:rPr lang="en-US" sz="2100"/>
              <a:t>EXCEPT</a:t>
            </a:r>
            <a:r>
              <a:rPr lang="en-US" sz="2500"/>
              <a:t> queries re-written using </a:t>
            </a:r>
            <a:r>
              <a:rPr lang="en-US" sz="2100"/>
              <a:t>NOT IN</a:t>
            </a:r>
            <a:r>
              <a:rPr lang="en-US" sz="2500"/>
              <a:t>.  </a:t>
            </a:r>
          </a:p>
          <a:p>
            <a:r>
              <a:rPr lang="en-US" sz="2500"/>
              <a:t>To find </a:t>
            </a:r>
            <a:r>
              <a:rPr lang="en-US" sz="2500" i="1"/>
              <a:t>names</a:t>
            </a:r>
            <a:r>
              <a:rPr lang="en-US" sz="2500"/>
              <a:t> (not </a:t>
            </a:r>
            <a:r>
              <a:rPr lang="en-US" sz="2500" i="1"/>
              <a:t>sid</a:t>
            </a:r>
            <a:r>
              <a:rPr lang="en-US" sz="2500"/>
              <a:t>’s) of Sailors who’ve reserved both red and green boats, just replace</a:t>
            </a:r>
            <a:r>
              <a:rPr lang="en-US" sz="2500" i="1"/>
              <a:t> S.sid </a:t>
            </a:r>
            <a:r>
              <a:rPr lang="en-US" sz="2500"/>
              <a:t>by </a:t>
            </a:r>
            <a:r>
              <a:rPr lang="en-US" sz="2500" i="1"/>
              <a:t>S.sname</a:t>
            </a:r>
            <a:r>
              <a:rPr lang="en-US" sz="2500"/>
              <a:t> in </a:t>
            </a:r>
            <a:r>
              <a:rPr lang="en-US" sz="2100"/>
              <a:t>SELECT</a:t>
            </a:r>
            <a:r>
              <a:rPr lang="en-US" sz="2500"/>
              <a:t> clause.  (What about </a:t>
            </a:r>
            <a:r>
              <a:rPr lang="en-US" sz="2100"/>
              <a:t>INTERSECT</a:t>
            </a:r>
            <a:r>
              <a:rPr lang="en-US" sz="2500"/>
              <a:t> query?)</a:t>
            </a:r>
          </a:p>
        </p:txBody>
      </p:sp>
      <p:sp>
        <p:nvSpPr>
          <p:cNvPr id="29700" name="Rectangle 4"/>
          <p:cNvSpPr>
            <a:spLocks noChangeArrowheads="1"/>
          </p:cNvSpPr>
          <p:nvPr/>
        </p:nvSpPr>
        <p:spPr bwMode="auto">
          <a:xfrm>
            <a:off x="685800" y="1066800"/>
            <a:ext cx="8178800" cy="454025"/>
          </a:xfrm>
          <a:prstGeom prst="rect">
            <a:avLst/>
          </a:prstGeom>
          <a:noFill/>
          <a:ln w="9525">
            <a:noFill/>
            <a:miter lim="800000"/>
            <a:headEnd/>
            <a:tailEnd/>
          </a:ln>
          <a:effectLst/>
        </p:spPr>
        <p:txBody>
          <a:bodyPr lIns="90488" tIns="44450" rIns="90488" bIns="44450">
            <a:spAutoFit/>
          </a:bodyPr>
          <a:lstStyle/>
          <a:p>
            <a:r>
              <a:rPr lang="en-US" sz="2400" i="1">
                <a:latin typeface="Book Antiqua" pitchFamily="18" charset="0"/>
              </a:rPr>
              <a:t>Find sid’s of sailors who’ve reserved both a red and a green boat:</a:t>
            </a:r>
          </a:p>
        </p:txBody>
      </p:sp>
      <p:sp>
        <p:nvSpPr>
          <p:cNvPr id="29701" name="Rectangle 5"/>
          <p:cNvSpPr>
            <a:spLocks noChangeArrowheads="1"/>
          </p:cNvSpPr>
          <p:nvPr/>
        </p:nvSpPr>
        <p:spPr bwMode="auto">
          <a:xfrm>
            <a:off x="914400" y="1676400"/>
            <a:ext cx="7424738" cy="2222500"/>
          </a:xfrm>
          <a:prstGeom prst="rect">
            <a:avLst/>
          </a:prstGeom>
          <a:noFill/>
          <a:ln w="9525">
            <a:noFill/>
            <a:miter lim="800000"/>
            <a:headEnd/>
            <a:tailEnd/>
          </a:ln>
          <a:effectLst/>
        </p:spPr>
        <p:txBody>
          <a:bodyPr wrap="none" lIns="90488" tIns="44450" rIns="90488" bIns="44450">
            <a:spAutoFit/>
          </a:bodyPr>
          <a:lstStyle/>
          <a:p>
            <a:r>
              <a:rPr lang="en-US">
                <a:latin typeface="Book Antiqua" pitchFamily="18" charset="0"/>
              </a:rPr>
              <a:t>SELECT</a:t>
            </a:r>
            <a:r>
              <a:rPr lang="en-US" sz="2000">
                <a:latin typeface="Book Antiqua" pitchFamily="18" charset="0"/>
              </a:rPr>
              <a:t>  S.sid</a:t>
            </a:r>
          </a:p>
          <a:p>
            <a:r>
              <a:rPr lang="en-US">
                <a:latin typeface="Book Antiqua" pitchFamily="18" charset="0"/>
              </a:rPr>
              <a:t>FROM</a:t>
            </a:r>
            <a:r>
              <a:rPr lang="en-US" sz="2000">
                <a:latin typeface="Book Antiqua" pitchFamily="18" charset="0"/>
              </a:rPr>
              <a:t>  Sailors S, Boats B, Reserves R</a:t>
            </a:r>
          </a:p>
          <a:p>
            <a:r>
              <a:rPr lang="en-US">
                <a:latin typeface="Book Antiqua" pitchFamily="18" charset="0"/>
              </a:rPr>
              <a:t>WHERE</a:t>
            </a:r>
            <a:r>
              <a:rPr lang="en-US" sz="2000">
                <a:latin typeface="Book Antiqua" pitchFamily="18" charset="0"/>
              </a:rPr>
              <a:t>  S.sid=R.sid </a:t>
            </a:r>
            <a:r>
              <a:rPr lang="en-US">
                <a:latin typeface="Book Antiqua" pitchFamily="18" charset="0"/>
              </a:rPr>
              <a:t>AND</a:t>
            </a:r>
            <a:r>
              <a:rPr lang="en-US" sz="2000">
                <a:latin typeface="Book Antiqua" pitchFamily="18" charset="0"/>
              </a:rPr>
              <a:t> R.bid=B.bid </a:t>
            </a:r>
            <a:r>
              <a:rPr lang="en-US">
                <a:latin typeface="Book Antiqua" pitchFamily="18" charset="0"/>
              </a:rPr>
              <a:t>AND</a:t>
            </a:r>
            <a:r>
              <a:rPr lang="en-US" sz="2000">
                <a:latin typeface="Book Antiqua" pitchFamily="18" charset="0"/>
              </a:rPr>
              <a:t> B.color=‘red’</a:t>
            </a:r>
          </a:p>
          <a:p>
            <a:r>
              <a:rPr lang="en-US" sz="2000">
                <a:latin typeface="Book Antiqua" pitchFamily="18" charset="0"/>
              </a:rPr>
              <a:t>              </a:t>
            </a:r>
            <a:r>
              <a:rPr lang="en-US">
                <a:latin typeface="Book Antiqua" pitchFamily="18" charset="0"/>
              </a:rPr>
              <a:t>AND</a:t>
            </a:r>
            <a:r>
              <a:rPr lang="en-US" sz="2000">
                <a:latin typeface="Book Antiqua" pitchFamily="18" charset="0"/>
              </a:rPr>
              <a:t> S.sid </a:t>
            </a:r>
            <a:r>
              <a:rPr lang="en-US">
                <a:latin typeface="Book Antiqua" pitchFamily="18" charset="0"/>
              </a:rPr>
              <a:t>IN</a:t>
            </a:r>
            <a:r>
              <a:rPr lang="en-US" sz="2000">
                <a:latin typeface="Book Antiqua" pitchFamily="18" charset="0"/>
              </a:rPr>
              <a:t>  (</a:t>
            </a:r>
            <a:r>
              <a:rPr lang="en-US">
                <a:latin typeface="Book Antiqua" pitchFamily="18" charset="0"/>
              </a:rPr>
              <a:t>SELECT</a:t>
            </a:r>
            <a:r>
              <a:rPr lang="en-US" sz="2000">
                <a:latin typeface="Book Antiqua" pitchFamily="18" charset="0"/>
              </a:rPr>
              <a:t>  S2.sid</a:t>
            </a:r>
          </a:p>
          <a:p>
            <a:r>
              <a:rPr lang="en-US" sz="2000">
                <a:latin typeface="Book Antiqua" pitchFamily="18" charset="0"/>
              </a:rPr>
              <a:t>                                       </a:t>
            </a:r>
            <a:r>
              <a:rPr lang="en-US">
                <a:latin typeface="Book Antiqua" pitchFamily="18" charset="0"/>
              </a:rPr>
              <a:t>FROM</a:t>
            </a:r>
            <a:r>
              <a:rPr lang="en-US" sz="2000">
                <a:latin typeface="Book Antiqua" pitchFamily="18" charset="0"/>
              </a:rPr>
              <a:t>  Sailors S2, Boats B2, Reserves R2</a:t>
            </a:r>
          </a:p>
          <a:p>
            <a:r>
              <a:rPr lang="en-US" sz="2000">
                <a:latin typeface="Book Antiqua" pitchFamily="18" charset="0"/>
              </a:rPr>
              <a:t>                                       </a:t>
            </a:r>
            <a:r>
              <a:rPr lang="en-US">
                <a:latin typeface="Book Antiqua" pitchFamily="18" charset="0"/>
              </a:rPr>
              <a:t>WHERE</a:t>
            </a:r>
            <a:r>
              <a:rPr lang="en-US" sz="2000">
                <a:latin typeface="Book Antiqua" pitchFamily="18" charset="0"/>
              </a:rPr>
              <a:t>  S2.sid=R2.sid </a:t>
            </a:r>
            <a:r>
              <a:rPr lang="en-US">
                <a:latin typeface="Book Antiqua" pitchFamily="18" charset="0"/>
              </a:rPr>
              <a:t>AND</a:t>
            </a:r>
            <a:r>
              <a:rPr lang="en-US" sz="2000">
                <a:latin typeface="Book Antiqua" pitchFamily="18" charset="0"/>
              </a:rPr>
              <a:t> R2.bid=B2.bid</a:t>
            </a:r>
          </a:p>
          <a:p>
            <a:r>
              <a:rPr lang="en-US" sz="2000">
                <a:latin typeface="Book Antiqua" pitchFamily="18" charset="0"/>
              </a:rPr>
              <a:t>                                                     </a:t>
            </a:r>
            <a:r>
              <a:rPr lang="en-US">
                <a:latin typeface="Book Antiqua" pitchFamily="18" charset="0"/>
              </a:rPr>
              <a:t>AND</a:t>
            </a:r>
            <a:r>
              <a:rPr lang="en-US" sz="2000">
                <a:latin typeface="Book Antiqua" pitchFamily="18" charset="0"/>
              </a:rPr>
              <a:t>  B2.color=‘green’)</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Rutgers University</a:t>
            </a:r>
          </a:p>
        </p:txBody>
      </p:sp>
      <p:sp>
        <p:nvSpPr>
          <p:cNvPr id="31746" name="Rectangle 2"/>
          <p:cNvSpPr>
            <a:spLocks noGrp="1" noChangeArrowheads="1"/>
          </p:cNvSpPr>
          <p:nvPr>
            <p:ph type="title"/>
          </p:nvPr>
        </p:nvSpPr>
        <p:spPr>
          <a:xfrm>
            <a:off x="457200" y="304800"/>
            <a:ext cx="7772400" cy="1104900"/>
          </a:xfrm>
          <a:noFill/>
          <a:ln/>
        </p:spPr>
        <p:txBody>
          <a:bodyPr lIns="90488" tIns="44450" rIns="90488" bIns="44450" anchor="ctr"/>
          <a:lstStyle/>
          <a:p>
            <a:r>
              <a:rPr lang="en-US"/>
              <a:t>Division in SQL</a:t>
            </a:r>
          </a:p>
        </p:txBody>
      </p:sp>
      <p:sp>
        <p:nvSpPr>
          <p:cNvPr id="31747" name="Rectangle 3"/>
          <p:cNvSpPr>
            <a:spLocks noGrp="1" noChangeArrowheads="1"/>
          </p:cNvSpPr>
          <p:nvPr>
            <p:ph type="body" sz="half" idx="1"/>
          </p:nvPr>
        </p:nvSpPr>
        <p:spPr>
          <a:xfrm>
            <a:off x="533400" y="2133600"/>
            <a:ext cx="4343400" cy="4076700"/>
          </a:xfrm>
          <a:noFill/>
          <a:ln/>
        </p:spPr>
        <p:txBody>
          <a:bodyPr lIns="90488" tIns="44450" rIns="90488" bIns="44450"/>
          <a:lstStyle/>
          <a:p>
            <a:r>
              <a:rPr lang="en-US" sz="2500"/>
              <a:t>Let’s do it the hard way, without </a:t>
            </a:r>
            <a:r>
              <a:rPr lang="en-US" sz="2100"/>
              <a:t>EXCEPT</a:t>
            </a:r>
            <a:r>
              <a:rPr lang="en-US" sz="2500"/>
              <a:t>:</a:t>
            </a:r>
          </a:p>
        </p:txBody>
      </p:sp>
      <p:sp>
        <p:nvSpPr>
          <p:cNvPr id="31748" name="Rectangle 4"/>
          <p:cNvSpPr>
            <a:spLocks noChangeArrowheads="1"/>
          </p:cNvSpPr>
          <p:nvPr/>
        </p:nvSpPr>
        <p:spPr bwMode="auto">
          <a:xfrm>
            <a:off x="5316538" y="104775"/>
            <a:ext cx="3743325" cy="2814638"/>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r>
              <a:rPr lang="en-US">
                <a:latin typeface="Book Antiqua" pitchFamily="18" charset="0"/>
              </a:rPr>
              <a:t>SELECT</a:t>
            </a:r>
            <a:r>
              <a:rPr lang="en-US" sz="2000">
                <a:latin typeface="Book Antiqua" pitchFamily="18" charset="0"/>
              </a:rPr>
              <a:t>  S.sname</a:t>
            </a:r>
          </a:p>
          <a:p>
            <a:r>
              <a:rPr lang="en-US">
                <a:latin typeface="Book Antiqua" pitchFamily="18" charset="0"/>
              </a:rPr>
              <a:t>FROM</a:t>
            </a:r>
            <a:r>
              <a:rPr lang="en-US" sz="2000">
                <a:latin typeface="Book Antiqua" pitchFamily="18" charset="0"/>
              </a:rPr>
              <a:t>  Sailors S</a:t>
            </a:r>
          </a:p>
          <a:p>
            <a:r>
              <a:rPr lang="en-US">
                <a:latin typeface="Book Antiqua" pitchFamily="18" charset="0"/>
              </a:rPr>
              <a:t>WHERE  NOT EXISTS </a:t>
            </a:r>
            <a:endParaRPr lang="en-US" sz="2000">
              <a:latin typeface="Book Antiqua" pitchFamily="18" charset="0"/>
            </a:endParaRPr>
          </a:p>
          <a:p>
            <a:r>
              <a:rPr lang="en-US" sz="2000">
                <a:latin typeface="Book Antiqua" pitchFamily="18" charset="0"/>
              </a:rPr>
              <a:t>              ((</a:t>
            </a:r>
            <a:r>
              <a:rPr lang="en-US">
                <a:latin typeface="Book Antiqua" pitchFamily="18" charset="0"/>
              </a:rPr>
              <a:t>SELECT</a:t>
            </a:r>
            <a:r>
              <a:rPr lang="en-US" sz="2000">
                <a:latin typeface="Book Antiqua" pitchFamily="18" charset="0"/>
              </a:rPr>
              <a:t>  B.bid</a:t>
            </a:r>
          </a:p>
          <a:p>
            <a:r>
              <a:rPr lang="en-US" sz="2000">
                <a:latin typeface="Book Antiqua" pitchFamily="18" charset="0"/>
              </a:rPr>
              <a:t>                 </a:t>
            </a:r>
            <a:r>
              <a:rPr lang="en-US">
                <a:latin typeface="Book Antiqua" pitchFamily="18" charset="0"/>
              </a:rPr>
              <a:t>FROM  </a:t>
            </a:r>
            <a:r>
              <a:rPr lang="en-US" sz="2000">
                <a:latin typeface="Book Antiqua" pitchFamily="18" charset="0"/>
              </a:rPr>
              <a:t>Boats B)</a:t>
            </a:r>
          </a:p>
          <a:p>
            <a:r>
              <a:rPr lang="en-US" sz="2000">
                <a:latin typeface="Book Antiqua" pitchFamily="18" charset="0"/>
              </a:rPr>
              <a:t>                </a:t>
            </a:r>
            <a:r>
              <a:rPr lang="en-US">
                <a:latin typeface="Book Antiqua" pitchFamily="18" charset="0"/>
              </a:rPr>
              <a:t>EXCEPT</a:t>
            </a:r>
            <a:endParaRPr lang="en-US" sz="2000">
              <a:latin typeface="Book Antiqua" pitchFamily="18" charset="0"/>
            </a:endParaRPr>
          </a:p>
          <a:p>
            <a:r>
              <a:rPr lang="en-US" sz="2000">
                <a:latin typeface="Book Antiqua" pitchFamily="18" charset="0"/>
              </a:rPr>
              <a:t>                 (</a:t>
            </a:r>
            <a:r>
              <a:rPr lang="en-US">
                <a:latin typeface="Book Antiqua" pitchFamily="18" charset="0"/>
              </a:rPr>
              <a:t>SELECT</a:t>
            </a:r>
            <a:r>
              <a:rPr lang="en-US" sz="2000">
                <a:latin typeface="Book Antiqua" pitchFamily="18" charset="0"/>
              </a:rPr>
              <a:t>  R.bid</a:t>
            </a:r>
          </a:p>
          <a:p>
            <a:r>
              <a:rPr lang="en-US" sz="2000">
                <a:latin typeface="Book Antiqua" pitchFamily="18" charset="0"/>
              </a:rPr>
              <a:t>                  </a:t>
            </a:r>
            <a:r>
              <a:rPr lang="en-US">
                <a:latin typeface="Book Antiqua" pitchFamily="18" charset="0"/>
              </a:rPr>
              <a:t>FROM</a:t>
            </a:r>
            <a:r>
              <a:rPr lang="en-US" sz="2000">
                <a:latin typeface="Book Antiqua" pitchFamily="18" charset="0"/>
              </a:rPr>
              <a:t>  Reserves R</a:t>
            </a:r>
          </a:p>
          <a:p>
            <a:r>
              <a:rPr lang="en-US" sz="2000">
                <a:latin typeface="Book Antiqua" pitchFamily="18" charset="0"/>
              </a:rPr>
              <a:t>                  </a:t>
            </a:r>
            <a:r>
              <a:rPr lang="en-US">
                <a:latin typeface="Book Antiqua" pitchFamily="18" charset="0"/>
              </a:rPr>
              <a:t>WHERE</a:t>
            </a:r>
            <a:r>
              <a:rPr lang="en-US" sz="2000">
                <a:latin typeface="Book Antiqua" pitchFamily="18" charset="0"/>
              </a:rPr>
              <a:t>  R.sid=S.sid))</a:t>
            </a:r>
          </a:p>
        </p:txBody>
      </p:sp>
      <p:sp>
        <p:nvSpPr>
          <p:cNvPr id="31749" name="Rectangle 5"/>
          <p:cNvSpPr>
            <a:spLocks noChangeArrowheads="1"/>
          </p:cNvSpPr>
          <p:nvPr/>
        </p:nvSpPr>
        <p:spPr bwMode="auto">
          <a:xfrm>
            <a:off x="519113" y="3033713"/>
            <a:ext cx="8567737" cy="3009900"/>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NOT EXISTS  </a:t>
            </a:r>
            <a:r>
              <a:rPr lang="en-US" sz="2400">
                <a:latin typeface="Book Antiqua" pitchFamily="18" charset="0"/>
              </a:rPr>
              <a:t>(</a:t>
            </a:r>
            <a:r>
              <a:rPr lang="en-US" sz="2000">
                <a:latin typeface="Book Antiqua" pitchFamily="18" charset="0"/>
              </a:rPr>
              <a:t>SELECT</a:t>
            </a:r>
            <a:r>
              <a:rPr lang="en-US" sz="2400">
                <a:latin typeface="Book Antiqua" pitchFamily="18" charset="0"/>
              </a:rPr>
              <a:t>  B.bid</a:t>
            </a:r>
          </a:p>
          <a:p>
            <a:r>
              <a:rPr lang="en-US" sz="2400">
                <a:latin typeface="Book Antiqua" pitchFamily="18" charset="0"/>
              </a:rPr>
              <a:t>                                    </a:t>
            </a:r>
            <a:r>
              <a:rPr lang="en-US" sz="2000">
                <a:latin typeface="Book Antiqua" pitchFamily="18" charset="0"/>
              </a:rPr>
              <a:t>FROM</a:t>
            </a:r>
            <a:r>
              <a:rPr lang="en-US" sz="2400">
                <a:latin typeface="Book Antiqua" pitchFamily="18" charset="0"/>
              </a:rPr>
              <a:t>  Boats B </a:t>
            </a:r>
          </a:p>
          <a:p>
            <a:r>
              <a:rPr lang="en-US" sz="2400">
                <a:latin typeface="Book Antiqua" pitchFamily="18" charset="0"/>
              </a:rPr>
              <a:t>                                    </a:t>
            </a:r>
            <a:r>
              <a:rPr lang="en-US" sz="2000">
                <a:latin typeface="Book Antiqua" pitchFamily="18" charset="0"/>
              </a:rPr>
              <a:t>WHERE  NOT EXISTS  </a:t>
            </a:r>
            <a:r>
              <a:rPr lang="en-US" sz="2400">
                <a:latin typeface="Book Antiqua" pitchFamily="18" charset="0"/>
              </a:rPr>
              <a:t>(</a:t>
            </a:r>
            <a:r>
              <a:rPr lang="en-US" sz="2000">
                <a:latin typeface="Book Antiqua" pitchFamily="18" charset="0"/>
              </a:rPr>
              <a:t>SELECT</a:t>
            </a:r>
            <a:r>
              <a:rPr lang="en-US" sz="2400">
                <a:latin typeface="Book Antiqua" pitchFamily="18" charset="0"/>
              </a:rPr>
              <a:t>  R.bid</a:t>
            </a:r>
          </a:p>
          <a:p>
            <a:r>
              <a:rPr lang="en-US" sz="2400">
                <a:latin typeface="Book Antiqua" pitchFamily="18" charset="0"/>
              </a:rPr>
              <a:t>                                                                        </a:t>
            </a:r>
            <a:r>
              <a:rPr lang="en-US" sz="2000">
                <a:latin typeface="Book Antiqua" pitchFamily="18" charset="0"/>
              </a:rPr>
              <a:t>FROM</a:t>
            </a:r>
            <a:r>
              <a:rPr lang="en-US" sz="2400">
                <a:latin typeface="Book Antiqua" pitchFamily="18" charset="0"/>
              </a:rPr>
              <a:t>  Reserves R</a:t>
            </a:r>
          </a:p>
          <a:p>
            <a:r>
              <a:rPr lang="en-US" sz="2400">
                <a:latin typeface="Book Antiqua" pitchFamily="18" charset="0"/>
              </a:rPr>
              <a:t>                                                                        </a:t>
            </a:r>
            <a:r>
              <a:rPr lang="en-US" sz="2000">
                <a:latin typeface="Book Antiqua" pitchFamily="18" charset="0"/>
              </a:rPr>
              <a:t>WHERE</a:t>
            </a:r>
            <a:r>
              <a:rPr lang="en-US" sz="2400">
                <a:latin typeface="Book Antiqua" pitchFamily="18" charset="0"/>
              </a:rPr>
              <a:t>  R.bid=B.bid</a:t>
            </a:r>
          </a:p>
          <a:p>
            <a:r>
              <a:rPr lang="en-US" sz="2400">
                <a:latin typeface="Book Antiqua" pitchFamily="18" charset="0"/>
              </a:rPr>
              <a:t>   </a:t>
            </a:r>
            <a:r>
              <a:rPr lang="en-US" sz="2000">
                <a:latin typeface="Book Antiqua" pitchFamily="18" charset="0"/>
              </a:rPr>
              <a:t>                                                                                           AND </a:t>
            </a:r>
            <a:r>
              <a:rPr lang="en-US" sz="2400">
                <a:latin typeface="Book Antiqua" pitchFamily="18" charset="0"/>
              </a:rPr>
              <a:t>R.sid=S.sid))</a:t>
            </a:r>
          </a:p>
        </p:txBody>
      </p:sp>
      <p:sp>
        <p:nvSpPr>
          <p:cNvPr id="31750" name="Rectangle 6"/>
          <p:cNvSpPr>
            <a:spLocks noChangeArrowheads="1"/>
          </p:cNvSpPr>
          <p:nvPr/>
        </p:nvSpPr>
        <p:spPr bwMode="auto">
          <a:xfrm>
            <a:off x="138113" y="4633913"/>
            <a:ext cx="2786062"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Sailors S such that ...</a:t>
            </a:r>
          </a:p>
        </p:txBody>
      </p:sp>
      <p:sp>
        <p:nvSpPr>
          <p:cNvPr id="31751" name="Rectangle 7"/>
          <p:cNvSpPr>
            <a:spLocks noChangeArrowheads="1"/>
          </p:cNvSpPr>
          <p:nvPr/>
        </p:nvSpPr>
        <p:spPr bwMode="auto">
          <a:xfrm>
            <a:off x="823913" y="5319713"/>
            <a:ext cx="3649662"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there is no boat B without ...</a:t>
            </a:r>
          </a:p>
        </p:txBody>
      </p:sp>
      <p:sp>
        <p:nvSpPr>
          <p:cNvPr id="31752" name="Rectangle 8"/>
          <p:cNvSpPr>
            <a:spLocks noChangeArrowheads="1"/>
          </p:cNvSpPr>
          <p:nvPr/>
        </p:nvSpPr>
        <p:spPr bwMode="auto">
          <a:xfrm>
            <a:off x="1357313" y="6005513"/>
            <a:ext cx="4872037"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a Reserves tuple showing S reserved B</a:t>
            </a:r>
          </a:p>
        </p:txBody>
      </p:sp>
      <p:sp>
        <p:nvSpPr>
          <p:cNvPr id="31753" name="Rectangle 9"/>
          <p:cNvSpPr>
            <a:spLocks noChangeArrowheads="1"/>
          </p:cNvSpPr>
          <p:nvPr/>
        </p:nvSpPr>
        <p:spPr bwMode="auto">
          <a:xfrm>
            <a:off x="61913" y="1662113"/>
            <a:ext cx="5348287" cy="454025"/>
          </a:xfrm>
          <a:prstGeom prst="rect">
            <a:avLst/>
          </a:prstGeom>
          <a:noFill/>
          <a:ln w="9525">
            <a:noFill/>
            <a:miter lim="800000"/>
            <a:headEnd/>
            <a:tailEnd/>
          </a:ln>
          <a:effectLst/>
        </p:spPr>
        <p:txBody>
          <a:bodyPr wrap="none" lIns="90488" tIns="44450" rIns="90488" bIns="44450">
            <a:spAutoFit/>
          </a:bodyPr>
          <a:lstStyle/>
          <a:p>
            <a:r>
              <a:rPr lang="en-US" sz="2400">
                <a:solidFill>
                  <a:srgbClr val="CF0E30"/>
                </a:solidFill>
                <a:latin typeface="Book Antiqua" pitchFamily="18" charset="0"/>
              </a:rPr>
              <a:t>Find sailors who’ve reserved all boats.</a:t>
            </a:r>
          </a:p>
        </p:txBody>
      </p:sp>
      <p:sp>
        <p:nvSpPr>
          <p:cNvPr id="31754" name="Rectangle 10"/>
          <p:cNvSpPr>
            <a:spLocks noChangeArrowheads="1"/>
          </p:cNvSpPr>
          <p:nvPr/>
        </p:nvSpPr>
        <p:spPr bwMode="auto">
          <a:xfrm>
            <a:off x="4710113" y="61913"/>
            <a:ext cx="536575" cy="454025"/>
          </a:xfrm>
          <a:prstGeom prst="rect">
            <a:avLst/>
          </a:prstGeom>
          <a:noFill/>
          <a:ln w="9525">
            <a:noFill/>
            <a:miter lim="800000"/>
            <a:headEnd/>
            <a:tailEnd/>
          </a:ln>
          <a:effectLst/>
        </p:spPr>
        <p:txBody>
          <a:bodyPr wrap="none" lIns="90488" tIns="44450" rIns="90488" bIns="44450">
            <a:spAutoFit/>
          </a:bodyPr>
          <a:lstStyle/>
          <a:p>
            <a:r>
              <a:rPr lang="en-US" sz="2400">
                <a:solidFill>
                  <a:srgbClr val="CF0E30"/>
                </a:solidFill>
                <a:latin typeface="Book Antiqua" pitchFamily="18" charset="0"/>
              </a:rPr>
              <a:t>(1)</a:t>
            </a:r>
          </a:p>
        </p:txBody>
      </p:sp>
      <p:sp>
        <p:nvSpPr>
          <p:cNvPr id="31755" name="Rectangle 11"/>
          <p:cNvSpPr>
            <a:spLocks noChangeArrowheads="1"/>
          </p:cNvSpPr>
          <p:nvPr/>
        </p:nvSpPr>
        <p:spPr bwMode="auto">
          <a:xfrm>
            <a:off x="61913" y="3033713"/>
            <a:ext cx="536575" cy="454025"/>
          </a:xfrm>
          <a:prstGeom prst="rect">
            <a:avLst/>
          </a:prstGeom>
          <a:noFill/>
          <a:ln w="9525">
            <a:noFill/>
            <a:miter lim="800000"/>
            <a:headEnd/>
            <a:tailEnd/>
          </a:ln>
          <a:effectLst/>
        </p:spPr>
        <p:txBody>
          <a:bodyPr wrap="none" lIns="90488" tIns="44450" rIns="90488" bIns="44450">
            <a:spAutoFit/>
          </a:bodyPr>
          <a:lstStyle/>
          <a:p>
            <a:r>
              <a:rPr lang="en-US" sz="2400">
                <a:solidFill>
                  <a:srgbClr val="CF0E30"/>
                </a:solidFill>
                <a:latin typeface="Book Antiqua" pitchFamily="18" charset="0"/>
              </a:rPr>
              <a:t>(2)</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0" grpId="0"/>
      <p:bldP spid="31751" grpId="0"/>
      <p:bldP spid="31752" grpId="0"/>
      <p:bldP spid="317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Rutgers University</a:t>
            </a:r>
          </a:p>
        </p:txBody>
      </p:sp>
      <p:sp>
        <p:nvSpPr>
          <p:cNvPr id="33794" name="Rectangle 2"/>
          <p:cNvSpPr>
            <a:spLocks noGrp="1" noChangeArrowheads="1"/>
          </p:cNvSpPr>
          <p:nvPr>
            <p:ph type="title"/>
          </p:nvPr>
        </p:nvSpPr>
        <p:spPr>
          <a:xfrm>
            <a:off x="0" y="0"/>
            <a:ext cx="7772400" cy="1104900"/>
          </a:xfrm>
          <a:noFill/>
          <a:ln/>
        </p:spPr>
        <p:txBody>
          <a:bodyPr lIns="90488" tIns="44450" rIns="90488" bIns="44450" anchor="ctr"/>
          <a:lstStyle/>
          <a:p>
            <a:r>
              <a:rPr lang="en-US"/>
              <a:t>    Aggregate Operators</a:t>
            </a:r>
          </a:p>
        </p:txBody>
      </p:sp>
      <p:sp>
        <p:nvSpPr>
          <p:cNvPr id="33795" name="Rectangle 3"/>
          <p:cNvSpPr>
            <a:spLocks noGrp="1" noChangeArrowheads="1"/>
          </p:cNvSpPr>
          <p:nvPr>
            <p:ph type="body" sz="half" idx="1"/>
          </p:nvPr>
        </p:nvSpPr>
        <p:spPr>
          <a:xfrm>
            <a:off x="838200" y="1600200"/>
            <a:ext cx="5181600" cy="1066800"/>
          </a:xfrm>
          <a:noFill/>
          <a:ln/>
        </p:spPr>
        <p:txBody>
          <a:bodyPr lIns="90488" tIns="44450" rIns="90488" bIns="44450"/>
          <a:lstStyle/>
          <a:p>
            <a:r>
              <a:rPr lang="en-US" sz="2500">
                <a:solidFill>
                  <a:schemeClr val="accent2"/>
                </a:solidFill>
              </a:rPr>
              <a:t>Significant extension of relational algebra</a:t>
            </a:r>
            <a:r>
              <a:rPr lang="en-US" sz="2500"/>
              <a:t>.</a:t>
            </a:r>
          </a:p>
        </p:txBody>
      </p:sp>
      <p:sp>
        <p:nvSpPr>
          <p:cNvPr id="33796" name="Rectangle 4"/>
          <p:cNvSpPr>
            <a:spLocks noChangeArrowheads="1"/>
          </p:cNvSpPr>
          <p:nvPr/>
        </p:nvSpPr>
        <p:spPr bwMode="auto">
          <a:xfrm>
            <a:off x="5486400" y="304800"/>
            <a:ext cx="3211513" cy="2292350"/>
          </a:xfrm>
          <a:prstGeom prst="rect">
            <a:avLst/>
          </a:prstGeom>
          <a:solidFill>
            <a:schemeClr val="bg1"/>
          </a:solidFill>
          <a:ln w="12700">
            <a:solidFill>
              <a:schemeClr val="tx1"/>
            </a:solidFill>
            <a:miter lim="800000"/>
            <a:headEnd/>
            <a:tailEnd/>
          </a:ln>
          <a:effectLst/>
        </p:spPr>
        <p:txBody>
          <a:bodyPr wrap="none" lIns="90488" tIns="44450" rIns="90488" bIns="44450">
            <a:spAutoFit/>
          </a:bodyPr>
          <a:lstStyle/>
          <a:p>
            <a:r>
              <a:rPr lang="en-US" sz="2000">
                <a:solidFill>
                  <a:schemeClr val="accent2"/>
                </a:solidFill>
                <a:latin typeface="Book Antiqua" pitchFamily="18" charset="0"/>
              </a:rPr>
              <a:t>COUNT</a:t>
            </a:r>
            <a:r>
              <a:rPr lang="en-US" sz="2400">
                <a:solidFill>
                  <a:schemeClr val="accent2"/>
                </a:solidFill>
                <a:latin typeface="Book Antiqua" pitchFamily="18" charset="0"/>
              </a:rPr>
              <a:t> (*)</a:t>
            </a:r>
          </a:p>
          <a:p>
            <a:r>
              <a:rPr lang="en-US" sz="2000">
                <a:solidFill>
                  <a:schemeClr val="accent2"/>
                </a:solidFill>
                <a:latin typeface="Book Antiqua" pitchFamily="18" charset="0"/>
              </a:rPr>
              <a:t>COUNT</a:t>
            </a:r>
            <a:r>
              <a:rPr lang="en-US" sz="2400">
                <a:solidFill>
                  <a:schemeClr val="accent2"/>
                </a:solidFill>
                <a:latin typeface="Book Antiqua" pitchFamily="18" charset="0"/>
              </a:rPr>
              <a:t> ( [</a:t>
            </a:r>
            <a:r>
              <a:rPr lang="en-US" sz="2000">
                <a:solidFill>
                  <a:schemeClr val="accent2"/>
                </a:solidFill>
                <a:latin typeface="Book Antiqua" pitchFamily="18" charset="0"/>
              </a:rPr>
              <a:t>DISTINCT</a:t>
            </a:r>
            <a:r>
              <a:rPr lang="en-US" sz="2400">
                <a:solidFill>
                  <a:schemeClr val="accent2"/>
                </a:solidFill>
                <a:latin typeface="Book Antiqua" pitchFamily="18" charset="0"/>
              </a:rPr>
              <a:t>] A)</a:t>
            </a:r>
          </a:p>
          <a:p>
            <a:r>
              <a:rPr lang="en-US" sz="2000">
                <a:solidFill>
                  <a:schemeClr val="accent2"/>
                </a:solidFill>
                <a:latin typeface="Book Antiqua" pitchFamily="18" charset="0"/>
              </a:rPr>
              <a:t>SUM</a:t>
            </a:r>
            <a:r>
              <a:rPr lang="en-US" sz="2400">
                <a:solidFill>
                  <a:schemeClr val="accent2"/>
                </a:solidFill>
                <a:latin typeface="Book Antiqua" pitchFamily="18" charset="0"/>
              </a:rPr>
              <a:t> ( [</a:t>
            </a:r>
            <a:r>
              <a:rPr lang="en-US" sz="2000">
                <a:solidFill>
                  <a:schemeClr val="accent2"/>
                </a:solidFill>
                <a:latin typeface="Book Antiqua" pitchFamily="18" charset="0"/>
              </a:rPr>
              <a:t>DISTINCT</a:t>
            </a:r>
            <a:r>
              <a:rPr lang="en-US" sz="2400">
                <a:solidFill>
                  <a:schemeClr val="accent2"/>
                </a:solidFill>
                <a:latin typeface="Book Antiqua" pitchFamily="18" charset="0"/>
              </a:rPr>
              <a:t>] A)</a:t>
            </a:r>
          </a:p>
          <a:p>
            <a:r>
              <a:rPr lang="en-US" sz="2000">
                <a:solidFill>
                  <a:schemeClr val="accent2"/>
                </a:solidFill>
                <a:latin typeface="Book Antiqua" pitchFamily="18" charset="0"/>
              </a:rPr>
              <a:t>AVG</a:t>
            </a:r>
            <a:r>
              <a:rPr lang="en-US" sz="2400">
                <a:solidFill>
                  <a:schemeClr val="accent2"/>
                </a:solidFill>
                <a:latin typeface="Book Antiqua" pitchFamily="18" charset="0"/>
              </a:rPr>
              <a:t> ( [</a:t>
            </a:r>
            <a:r>
              <a:rPr lang="en-US" sz="2000">
                <a:solidFill>
                  <a:schemeClr val="accent2"/>
                </a:solidFill>
                <a:latin typeface="Book Antiqua" pitchFamily="18" charset="0"/>
              </a:rPr>
              <a:t>DISTINCT</a:t>
            </a:r>
            <a:r>
              <a:rPr lang="en-US" sz="2400">
                <a:solidFill>
                  <a:schemeClr val="accent2"/>
                </a:solidFill>
                <a:latin typeface="Book Antiqua" pitchFamily="18" charset="0"/>
              </a:rPr>
              <a:t>] A)</a:t>
            </a:r>
          </a:p>
          <a:p>
            <a:r>
              <a:rPr lang="en-US" sz="2000">
                <a:solidFill>
                  <a:schemeClr val="accent2"/>
                </a:solidFill>
                <a:latin typeface="Book Antiqua" pitchFamily="18" charset="0"/>
              </a:rPr>
              <a:t>MAX</a:t>
            </a:r>
            <a:r>
              <a:rPr lang="en-US" sz="2400">
                <a:solidFill>
                  <a:schemeClr val="accent2"/>
                </a:solidFill>
                <a:latin typeface="Book Antiqua" pitchFamily="18" charset="0"/>
              </a:rPr>
              <a:t> (A)</a:t>
            </a:r>
          </a:p>
          <a:p>
            <a:r>
              <a:rPr lang="en-US" sz="2000">
                <a:solidFill>
                  <a:schemeClr val="accent2"/>
                </a:solidFill>
                <a:latin typeface="Book Antiqua" pitchFamily="18" charset="0"/>
              </a:rPr>
              <a:t>MIN</a:t>
            </a:r>
            <a:r>
              <a:rPr lang="en-US" sz="2400">
                <a:solidFill>
                  <a:schemeClr val="accent2"/>
                </a:solidFill>
                <a:latin typeface="Book Antiqua" pitchFamily="18" charset="0"/>
              </a:rPr>
              <a:t> (A)</a:t>
            </a:r>
          </a:p>
        </p:txBody>
      </p:sp>
      <p:sp>
        <p:nvSpPr>
          <p:cNvPr id="33797" name="Rectangle 5"/>
          <p:cNvSpPr>
            <a:spLocks noChangeArrowheads="1"/>
          </p:cNvSpPr>
          <p:nvPr/>
        </p:nvSpPr>
        <p:spPr bwMode="auto">
          <a:xfrm>
            <a:off x="138113" y="3719513"/>
            <a:ext cx="2811462"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AVG </a:t>
            </a:r>
            <a:r>
              <a:rPr lang="en-US" sz="2400">
                <a:latin typeface="Book Antiqua" pitchFamily="18" charset="0"/>
              </a:rPr>
              <a:t>(S.age)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S.rating=10</a:t>
            </a:r>
          </a:p>
        </p:txBody>
      </p:sp>
      <p:sp>
        <p:nvSpPr>
          <p:cNvPr id="33798" name="Rectangle 6"/>
          <p:cNvSpPr>
            <a:spLocks noChangeArrowheads="1"/>
          </p:cNvSpPr>
          <p:nvPr/>
        </p:nvSpPr>
        <p:spPr bwMode="auto">
          <a:xfrm>
            <a:off x="138113" y="2728913"/>
            <a:ext cx="2571750" cy="819150"/>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COUNT </a:t>
            </a:r>
            <a:r>
              <a:rPr lang="en-US" sz="2400">
                <a:latin typeface="Book Antiqua" pitchFamily="18" charset="0"/>
              </a:rPr>
              <a:t>(*)</a:t>
            </a:r>
          </a:p>
          <a:p>
            <a:r>
              <a:rPr lang="en-US" sz="2000">
                <a:latin typeface="Book Antiqua" pitchFamily="18" charset="0"/>
              </a:rPr>
              <a:t>FROM</a:t>
            </a:r>
            <a:r>
              <a:rPr lang="en-US" sz="2400">
                <a:latin typeface="Book Antiqua" pitchFamily="18" charset="0"/>
              </a:rPr>
              <a:t>  Sailors S</a:t>
            </a:r>
          </a:p>
        </p:txBody>
      </p:sp>
      <p:sp>
        <p:nvSpPr>
          <p:cNvPr id="33799" name="Rectangle 7"/>
          <p:cNvSpPr>
            <a:spLocks noChangeArrowheads="1"/>
          </p:cNvSpPr>
          <p:nvPr/>
        </p:nvSpPr>
        <p:spPr bwMode="auto">
          <a:xfrm>
            <a:off x="4938713" y="5243513"/>
            <a:ext cx="4130675"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AVG </a:t>
            </a:r>
            <a:r>
              <a:rPr lang="en-US" sz="2400">
                <a:latin typeface="Book Antiqua" pitchFamily="18" charset="0"/>
              </a:rPr>
              <a:t>( </a:t>
            </a:r>
            <a:r>
              <a:rPr lang="en-US" sz="2000">
                <a:latin typeface="Book Antiqua" pitchFamily="18" charset="0"/>
              </a:rPr>
              <a:t>DISTINCT </a:t>
            </a:r>
            <a:r>
              <a:rPr lang="en-US" sz="2400">
                <a:latin typeface="Book Antiqua" pitchFamily="18" charset="0"/>
              </a:rPr>
              <a:t>S.age)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S.rating=10</a:t>
            </a:r>
          </a:p>
        </p:txBody>
      </p:sp>
      <p:sp>
        <p:nvSpPr>
          <p:cNvPr id="33800" name="Rectangle 8"/>
          <p:cNvSpPr>
            <a:spLocks noChangeArrowheads="1"/>
          </p:cNvSpPr>
          <p:nvPr/>
        </p:nvSpPr>
        <p:spPr bwMode="auto">
          <a:xfrm>
            <a:off x="3200400" y="3200400"/>
            <a:ext cx="5757863" cy="1549400"/>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S.rating= (</a:t>
            </a:r>
            <a:r>
              <a:rPr lang="en-US" sz="2000">
                <a:latin typeface="Book Antiqua" pitchFamily="18" charset="0"/>
              </a:rPr>
              <a:t>SELECT  MAX</a:t>
            </a:r>
            <a:r>
              <a:rPr lang="en-US" sz="2400">
                <a:latin typeface="Book Antiqua" pitchFamily="18" charset="0"/>
              </a:rPr>
              <a:t>(S2.rating)</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S2)</a:t>
            </a:r>
          </a:p>
        </p:txBody>
      </p:sp>
      <p:sp>
        <p:nvSpPr>
          <p:cNvPr id="33801" name="Rectangle 9"/>
          <p:cNvSpPr>
            <a:spLocks noChangeArrowheads="1"/>
          </p:cNvSpPr>
          <p:nvPr/>
        </p:nvSpPr>
        <p:spPr bwMode="auto">
          <a:xfrm>
            <a:off x="6248400" y="2743200"/>
            <a:ext cx="1906588" cy="454025"/>
          </a:xfrm>
          <a:prstGeom prst="rect">
            <a:avLst/>
          </a:prstGeom>
          <a:noFill/>
          <a:ln w="9525">
            <a:noFill/>
            <a:miter lim="800000"/>
            <a:headEnd/>
            <a:tailEnd/>
          </a:ln>
          <a:effectLst/>
        </p:spPr>
        <p:txBody>
          <a:bodyPr wrap="none" lIns="90488" tIns="44450" rIns="90488" bIns="44450">
            <a:spAutoFit/>
          </a:bodyPr>
          <a:lstStyle/>
          <a:p>
            <a:r>
              <a:rPr lang="en-US" sz="2400" i="1">
                <a:solidFill>
                  <a:schemeClr val="accent2"/>
                </a:solidFill>
                <a:latin typeface="Book Antiqua" pitchFamily="18" charset="0"/>
              </a:rPr>
              <a:t>single column</a:t>
            </a:r>
          </a:p>
        </p:txBody>
      </p:sp>
      <p:sp>
        <p:nvSpPr>
          <p:cNvPr id="33802" name="Arc 10"/>
          <p:cNvSpPr>
            <a:spLocks/>
          </p:cNvSpPr>
          <p:nvPr/>
        </p:nvSpPr>
        <p:spPr bwMode="auto">
          <a:xfrm>
            <a:off x="5716588" y="2514600"/>
            <a:ext cx="457200" cy="533400"/>
          </a:xfrm>
          <a:custGeom>
            <a:avLst/>
            <a:gdLst>
              <a:gd name="G0" fmla="+- 21600 0 0"/>
              <a:gd name="G1" fmla="+- 0 0 0"/>
              <a:gd name="G2" fmla="+- 21600 0 0"/>
              <a:gd name="T0" fmla="*/ 22708 w 22708"/>
              <a:gd name="T1" fmla="*/ 21572 h 21600"/>
              <a:gd name="T2" fmla="*/ 0 w 22708"/>
              <a:gd name="T3" fmla="*/ 0 h 21600"/>
              <a:gd name="T4" fmla="*/ 21600 w 22708"/>
              <a:gd name="T5" fmla="*/ 0 h 21600"/>
            </a:gdLst>
            <a:ahLst/>
            <a:cxnLst>
              <a:cxn ang="0">
                <a:pos x="T0" y="T1"/>
              </a:cxn>
              <a:cxn ang="0">
                <a:pos x="T2" y="T3"/>
              </a:cxn>
              <a:cxn ang="0">
                <a:pos x="T4" y="T5"/>
              </a:cxn>
            </a:cxnLst>
            <a:rect l="0" t="0" r="r" b="b"/>
            <a:pathLst>
              <a:path w="22708" h="21600" fill="none" extrusionOk="0">
                <a:moveTo>
                  <a:pt x="22707" y="21571"/>
                </a:moveTo>
                <a:cubicBezTo>
                  <a:pt x="22338" y="21590"/>
                  <a:pt x="21969" y="21599"/>
                  <a:pt x="21600" y="21600"/>
                </a:cubicBezTo>
                <a:cubicBezTo>
                  <a:pt x="9670" y="21600"/>
                  <a:pt x="0" y="11929"/>
                  <a:pt x="0" y="0"/>
                </a:cubicBezTo>
              </a:path>
              <a:path w="22708" h="21600" stroke="0" extrusionOk="0">
                <a:moveTo>
                  <a:pt x="22707" y="21571"/>
                </a:moveTo>
                <a:cubicBezTo>
                  <a:pt x="22338" y="21590"/>
                  <a:pt x="21969" y="21599"/>
                  <a:pt x="21600" y="21600"/>
                </a:cubicBez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a:lstStyle/>
          <a:p>
            <a:endParaRPr lang="en-US"/>
          </a:p>
        </p:txBody>
      </p:sp>
      <p:sp>
        <p:nvSpPr>
          <p:cNvPr id="33803" name="Rectangle 11"/>
          <p:cNvSpPr>
            <a:spLocks noChangeArrowheads="1"/>
          </p:cNvSpPr>
          <p:nvPr/>
        </p:nvSpPr>
        <p:spPr bwMode="auto">
          <a:xfrm>
            <a:off x="61913" y="5167313"/>
            <a:ext cx="4776787"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COUNT </a:t>
            </a:r>
            <a:r>
              <a:rPr lang="en-US" sz="2400">
                <a:latin typeface="Book Antiqua" pitchFamily="18" charset="0"/>
              </a:rPr>
              <a:t>(</a:t>
            </a:r>
            <a:r>
              <a:rPr lang="en-US" sz="2000">
                <a:latin typeface="Book Antiqua" pitchFamily="18" charset="0"/>
              </a:rPr>
              <a:t>DISTINCT</a:t>
            </a:r>
            <a:r>
              <a:rPr lang="en-US" sz="2400">
                <a:latin typeface="Book Antiqua" pitchFamily="18" charset="0"/>
              </a:rPr>
              <a:t> S.rating)</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a:t>
            </a:r>
            <a:r>
              <a:rPr lang="en-US" sz="2400">
                <a:latin typeface="Book Antiqua" pitchFamily="18" charset="0"/>
              </a:rPr>
              <a:t>S.sname=‘Bob’</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Rutgers University</a:t>
            </a:r>
          </a:p>
        </p:txBody>
      </p:sp>
      <p:sp>
        <p:nvSpPr>
          <p:cNvPr id="35842" name="Rectangle 2"/>
          <p:cNvSpPr>
            <a:spLocks noGrp="1" noChangeArrowheads="1"/>
          </p:cNvSpPr>
          <p:nvPr>
            <p:ph type="title"/>
          </p:nvPr>
        </p:nvSpPr>
        <p:spPr>
          <a:xfrm>
            <a:off x="762000" y="228600"/>
            <a:ext cx="8229600" cy="1104900"/>
          </a:xfrm>
          <a:noFill/>
          <a:ln/>
        </p:spPr>
        <p:txBody>
          <a:bodyPr lIns="90488" tIns="44450" rIns="90488" bIns="44450" anchor="ctr"/>
          <a:lstStyle/>
          <a:p>
            <a:r>
              <a:rPr lang="en-US" sz="3200"/>
              <a:t>Find name and age of the oldest sailor(s)</a:t>
            </a:r>
          </a:p>
        </p:txBody>
      </p:sp>
      <p:sp>
        <p:nvSpPr>
          <p:cNvPr id="35843" name="Rectangle 3"/>
          <p:cNvSpPr>
            <a:spLocks noGrp="1" noChangeArrowheads="1"/>
          </p:cNvSpPr>
          <p:nvPr>
            <p:ph type="body" sz="half" idx="1"/>
          </p:nvPr>
        </p:nvSpPr>
        <p:spPr>
          <a:xfrm>
            <a:off x="457200" y="1676400"/>
            <a:ext cx="4419600" cy="4076700"/>
          </a:xfrm>
          <a:noFill/>
          <a:ln/>
        </p:spPr>
        <p:txBody>
          <a:bodyPr lIns="90488" tIns="44450" rIns="90488" bIns="44450"/>
          <a:lstStyle/>
          <a:p>
            <a:r>
              <a:rPr lang="en-US" sz="2500"/>
              <a:t>The first query is illegal! (We’ll look into the reason a bit later, when we discuss </a:t>
            </a:r>
            <a:r>
              <a:rPr lang="en-US" sz="2100">
                <a:solidFill>
                  <a:schemeClr val="accent2"/>
                </a:solidFill>
              </a:rPr>
              <a:t>GROUP BY</a:t>
            </a:r>
            <a:r>
              <a:rPr lang="en-US" sz="2500"/>
              <a:t>.)</a:t>
            </a:r>
          </a:p>
          <a:p>
            <a:r>
              <a:rPr lang="en-US" sz="2500"/>
              <a:t>The third query is equivalent to the second query, and is allowed in the SQL/92 standard, but is not supported in some systems.</a:t>
            </a:r>
          </a:p>
        </p:txBody>
      </p:sp>
      <p:sp>
        <p:nvSpPr>
          <p:cNvPr id="35844" name="Rectangle 4"/>
          <p:cNvSpPr>
            <a:spLocks noChangeArrowheads="1"/>
          </p:cNvSpPr>
          <p:nvPr/>
        </p:nvSpPr>
        <p:spPr bwMode="auto">
          <a:xfrm>
            <a:off x="4862513" y="1433513"/>
            <a:ext cx="4121150" cy="819150"/>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 </a:t>
            </a:r>
            <a:r>
              <a:rPr lang="en-US" sz="2000">
                <a:latin typeface="Book Antiqua" pitchFamily="18" charset="0"/>
              </a:rPr>
              <a:t>MAX</a:t>
            </a:r>
            <a:r>
              <a:rPr lang="en-US" sz="2400">
                <a:latin typeface="Book Antiqua" pitchFamily="18" charset="0"/>
              </a:rPr>
              <a:t> (S.age)</a:t>
            </a:r>
          </a:p>
          <a:p>
            <a:r>
              <a:rPr lang="en-US" sz="2000">
                <a:latin typeface="Book Antiqua" pitchFamily="18" charset="0"/>
              </a:rPr>
              <a:t>FROM</a:t>
            </a:r>
            <a:r>
              <a:rPr lang="en-US" sz="2400">
                <a:latin typeface="Book Antiqua" pitchFamily="18" charset="0"/>
              </a:rPr>
              <a:t>  Sailors S</a:t>
            </a:r>
          </a:p>
        </p:txBody>
      </p:sp>
      <p:sp>
        <p:nvSpPr>
          <p:cNvPr id="35845" name="Rectangle 5"/>
          <p:cNvSpPr>
            <a:spLocks noChangeArrowheads="1"/>
          </p:cNvSpPr>
          <p:nvPr/>
        </p:nvSpPr>
        <p:spPr bwMode="auto">
          <a:xfrm>
            <a:off x="4862513" y="2424113"/>
            <a:ext cx="4140200" cy="19145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 S.age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S.age =</a:t>
            </a:r>
          </a:p>
          <a:p>
            <a:r>
              <a:rPr lang="en-US" sz="2400">
                <a:latin typeface="Book Antiqua" pitchFamily="18" charset="0"/>
              </a:rPr>
              <a:t>              (</a:t>
            </a:r>
            <a:r>
              <a:rPr lang="en-US" sz="2000">
                <a:latin typeface="Book Antiqua" pitchFamily="18" charset="0"/>
              </a:rPr>
              <a:t>SELECT  MAX </a:t>
            </a:r>
            <a:r>
              <a:rPr lang="en-US" sz="2400">
                <a:latin typeface="Book Antiqua" pitchFamily="18" charset="0"/>
              </a:rPr>
              <a:t>(S2.age)</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S2)</a:t>
            </a:r>
          </a:p>
        </p:txBody>
      </p:sp>
      <p:sp>
        <p:nvSpPr>
          <p:cNvPr id="35846" name="Rectangle 6"/>
          <p:cNvSpPr>
            <a:spLocks noChangeArrowheads="1"/>
          </p:cNvSpPr>
          <p:nvPr/>
        </p:nvSpPr>
        <p:spPr bwMode="auto">
          <a:xfrm>
            <a:off x="4938713" y="4557713"/>
            <a:ext cx="4170362" cy="19145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 S.age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a:t>
            </a:r>
            <a:r>
              <a:rPr lang="en-US" sz="2000">
                <a:latin typeface="Book Antiqua" pitchFamily="18" charset="0"/>
              </a:rPr>
              <a:t>SELECT  MAX </a:t>
            </a:r>
            <a:r>
              <a:rPr lang="en-US" sz="2400">
                <a:latin typeface="Book Antiqua" pitchFamily="18" charset="0"/>
              </a:rPr>
              <a:t>(S2.age)</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S2)</a:t>
            </a:r>
          </a:p>
          <a:p>
            <a:r>
              <a:rPr lang="en-US" sz="2400">
                <a:latin typeface="Book Antiqua" pitchFamily="18" charset="0"/>
              </a:rPr>
              <a:t>               = S.age</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37890" name="Rectangle 2"/>
          <p:cNvSpPr>
            <a:spLocks noGrp="1" noChangeArrowheads="1"/>
          </p:cNvSpPr>
          <p:nvPr>
            <p:ph type="title"/>
          </p:nvPr>
        </p:nvSpPr>
        <p:spPr>
          <a:xfrm>
            <a:off x="685800" y="152400"/>
            <a:ext cx="7772400" cy="1104900"/>
          </a:xfrm>
          <a:noFill/>
          <a:ln/>
        </p:spPr>
        <p:txBody>
          <a:bodyPr lIns="90488" tIns="44450" rIns="90488" bIns="44450" anchor="ctr"/>
          <a:lstStyle/>
          <a:p>
            <a:r>
              <a:rPr lang="en-US" sz="3200"/>
              <a:t>Motivation for Grouping</a:t>
            </a:r>
          </a:p>
        </p:txBody>
      </p:sp>
      <p:sp>
        <p:nvSpPr>
          <p:cNvPr id="37891" name="Rectangle 3"/>
          <p:cNvSpPr>
            <a:spLocks noGrp="1" noChangeArrowheads="1"/>
          </p:cNvSpPr>
          <p:nvPr>
            <p:ph type="body" idx="1"/>
          </p:nvPr>
        </p:nvSpPr>
        <p:spPr>
          <a:xfrm>
            <a:off x="609600" y="1524000"/>
            <a:ext cx="8382000" cy="3886200"/>
          </a:xfrm>
          <a:noFill/>
          <a:ln/>
        </p:spPr>
        <p:txBody>
          <a:bodyPr lIns="90488" tIns="44450" rIns="90488" bIns="44450"/>
          <a:lstStyle/>
          <a:p>
            <a:r>
              <a:rPr lang="en-US" sz="2500"/>
              <a:t>So far, we’ve applied aggregate operators to all (qualifying) tuples.  Sometimes, we want to apply them to each of several </a:t>
            </a:r>
            <a:r>
              <a:rPr lang="en-US" sz="2500" i="1"/>
              <a:t>groups</a:t>
            </a:r>
            <a:r>
              <a:rPr lang="en-US" sz="2500"/>
              <a:t> of tuples.</a:t>
            </a:r>
          </a:p>
          <a:p>
            <a:r>
              <a:rPr lang="en-US" sz="2500"/>
              <a:t>Consider:  </a:t>
            </a:r>
            <a:r>
              <a:rPr lang="en-US" sz="2500" i="1"/>
              <a:t>Find the age of the youngest sailor for each rating level.</a:t>
            </a:r>
          </a:p>
          <a:p>
            <a:pPr lvl="1">
              <a:buSzPct val="75000"/>
            </a:pPr>
            <a:r>
              <a:rPr lang="en-US" sz="2100"/>
              <a:t>In general, we don’t know how many rating levels exist, and what the rating values for these levels are!</a:t>
            </a:r>
          </a:p>
          <a:p>
            <a:pPr lvl="1">
              <a:buSzPct val="75000"/>
            </a:pPr>
            <a:r>
              <a:rPr lang="en-US" sz="2100"/>
              <a:t>Suppose we know that rating values go from 1 to 10; we can write 10 queries that look like this (!):</a:t>
            </a:r>
          </a:p>
        </p:txBody>
      </p:sp>
      <p:sp>
        <p:nvSpPr>
          <p:cNvPr id="37892" name="Rectangle 4"/>
          <p:cNvSpPr>
            <a:spLocks noChangeArrowheads="1"/>
          </p:cNvSpPr>
          <p:nvPr/>
        </p:nvSpPr>
        <p:spPr bwMode="auto">
          <a:xfrm>
            <a:off x="4800600" y="5257800"/>
            <a:ext cx="3082925" cy="1184275"/>
          </a:xfrm>
          <a:prstGeom prst="rect">
            <a:avLst/>
          </a:prstGeom>
          <a:noFill/>
          <a:ln w="9525">
            <a:noFill/>
            <a:miter lim="800000"/>
            <a:headEnd/>
            <a:tailEnd/>
          </a:ln>
          <a:effectLst/>
        </p:spPr>
        <p:txBody>
          <a:bodyPr wrap="none" lIns="90488" tIns="44450" rIns="90488" bIns="44450">
            <a:spAutoFit/>
          </a:bodyPr>
          <a:lstStyle/>
          <a:p>
            <a:r>
              <a:rPr lang="en-US" sz="2400">
                <a:latin typeface="Book Antiqua" pitchFamily="18" charset="0"/>
              </a:rPr>
              <a:t>SELECT  MIN (S.age)</a:t>
            </a:r>
          </a:p>
          <a:p>
            <a:r>
              <a:rPr lang="en-US" sz="2400">
                <a:latin typeface="Book Antiqua" pitchFamily="18" charset="0"/>
              </a:rPr>
              <a:t>FROM  Sailors S</a:t>
            </a:r>
          </a:p>
          <a:p>
            <a:r>
              <a:rPr lang="en-US" sz="2400">
                <a:latin typeface="Book Antiqua" pitchFamily="18" charset="0"/>
              </a:rPr>
              <a:t>WHERE  S.rating = </a:t>
            </a:r>
            <a:r>
              <a:rPr lang="en-US" sz="2400" i="1">
                <a:latin typeface="Book Antiqua" pitchFamily="18" charset="0"/>
              </a:rPr>
              <a:t>i</a:t>
            </a:r>
          </a:p>
        </p:txBody>
      </p:sp>
      <p:sp>
        <p:nvSpPr>
          <p:cNvPr id="37893" name="Rectangle 5"/>
          <p:cNvSpPr>
            <a:spLocks noChangeArrowheads="1"/>
          </p:cNvSpPr>
          <p:nvPr/>
        </p:nvSpPr>
        <p:spPr bwMode="auto">
          <a:xfrm>
            <a:off x="1371600" y="5562600"/>
            <a:ext cx="2581275" cy="454025"/>
          </a:xfrm>
          <a:prstGeom prst="rect">
            <a:avLst/>
          </a:prstGeom>
          <a:noFill/>
          <a:ln w="9525">
            <a:noFill/>
            <a:miter lim="800000"/>
            <a:headEnd/>
            <a:tailEnd/>
          </a:ln>
          <a:effectLst/>
        </p:spPr>
        <p:txBody>
          <a:bodyPr wrap="none" lIns="90488" tIns="44450" rIns="90488" bIns="44450">
            <a:spAutoFit/>
          </a:bodyPr>
          <a:lstStyle/>
          <a:p>
            <a:r>
              <a:rPr lang="en-US" sz="2400">
                <a:latin typeface="Book Antiqua" pitchFamily="18" charset="0"/>
              </a:rPr>
              <a:t>For </a:t>
            </a:r>
            <a:r>
              <a:rPr lang="en-US" sz="2400" i="1">
                <a:latin typeface="Book Antiqua" pitchFamily="18" charset="0"/>
              </a:rPr>
              <a:t>i</a:t>
            </a:r>
            <a:r>
              <a:rPr lang="en-US" sz="2400">
                <a:latin typeface="Book Antiqua" pitchFamily="18" charset="0"/>
              </a:rPr>
              <a:t> = 1, 2, ... , 10:</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Rutgers University</a:t>
            </a:r>
          </a:p>
        </p:txBody>
      </p:sp>
      <p:sp>
        <p:nvSpPr>
          <p:cNvPr id="39938" name="Rectangle 2"/>
          <p:cNvSpPr>
            <a:spLocks noGrp="1" noChangeArrowheads="1"/>
          </p:cNvSpPr>
          <p:nvPr>
            <p:ph type="title"/>
          </p:nvPr>
        </p:nvSpPr>
        <p:spPr>
          <a:xfrm>
            <a:off x="304800" y="152400"/>
            <a:ext cx="7772400" cy="1104900"/>
          </a:xfrm>
          <a:noFill/>
          <a:ln/>
        </p:spPr>
        <p:txBody>
          <a:bodyPr lIns="90488" tIns="44450" rIns="90488" bIns="44450" anchor="ctr"/>
          <a:lstStyle/>
          <a:p>
            <a:r>
              <a:rPr lang="en-US" sz="3200"/>
              <a:t>Queries With </a:t>
            </a:r>
            <a:r>
              <a:rPr lang="en-US" sz="2800"/>
              <a:t>GROUP BY </a:t>
            </a:r>
            <a:r>
              <a:rPr lang="en-US" sz="3200"/>
              <a:t>and </a:t>
            </a:r>
            <a:r>
              <a:rPr lang="en-US" sz="2800"/>
              <a:t>HAVING</a:t>
            </a:r>
          </a:p>
        </p:txBody>
      </p:sp>
      <p:sp>
        <p:nvSpPr>
          <p:cNvPr id="39939" name="Rectangle 3"/>
          <p:cNvSpPr>
            <a:spLocks noGrp="1" noChangeArrowheads="1"/>
          </p:cNvSpPr>
          <p:nvPr>
            <p:ph type="body" idx="1"/>
          </p:nvPr>
        </p:nvSpPr>
        <p:spPr>
          <a:xfrm>
            <a:off x="76200" y="3505200"/>
            <a:ext cx="8991600" cy="2895600"/>
          </a:xfrm>
          <a:noFill/>
          <a:ln/>
        </p:spPr>
        <p:txBody>
          <a:bodyPr lIns="90488" tIns="44450" rIns="90488" bIns="44450"/>
          <a:lstStyle/>
          <a:p>
            <a:r>
              <a:rPr lang="en-US" sz="2500"/>
              <a:t>The</a:t>
            </a:r>
            <a:r>
              <a:rPr lang="en-US" sz="2500" i="1"/>
              <a:t> target-list </a:t>
            </a:r>
            <a:r>
              <a:rPr lang="en-US" sz="2500"/>
              <a:t>contains </a:t>
            </a:r>
            <a:r>
              <a:rPr lang="en-US" sz="2500" u="sng">
                <a:solidFill>
                  <a:schemeClr val="accent2"/>
                </a:solidFill>
              </a:rPr>
              <a:t>(i) attribute names</a:t>
            </a:r>
            <a:r>
              <a:rPr lang="en-US" sz="2500">
                <a:solidFill>
                  <a:schemeClr val="accent2"/>
                </a:solidFill>
              </a:rPr>
              <a:t>  </a:t>
            </a:r>
            <a:r>
              <a:rPr lang="en-US" sz="2500"/>
              <a:t>(ii) terms with aggregate operations (e.g., </a:t>
            </a:r>
            <a:r>
              <a:rPr lang="en-US" sz="2100"/>
              <a:t>MIN </a:t>
            </a:r>
            <a:r>
              <a:rPr lang="en-US" sz="2500"/>
              <a:t>(</a:t>
            </a:r>
            <a:r>
              <a:rPr lang="en-US" sz="2500" i="1"/>
              <a:t>S.age</a:t>
            </a:r>
            <a:r>
              <a:rPr lang="en-US" sz="2500"/>
              <a:t>)).</a:t>
            </a:r>
          </a:p>
          <a:p>
            <a:pPr lvl="1">
              <a:buSzPct val="75000"/>
            </a:pPr>
            <a:r>
              <a:rPr lang="en-US" sz="2100"/>
              <a:t>The </a:t>
            </a:r>
            <a:r>
              <a:rPr lang="en-US" sz="2100" u="sng">
                <a:solidFill>
                  <a:schemeClr val="accent2"/>
                </a:solidFill>
              </a:rPr>
              <a:t>attribute list (i)</a:t>
            </a:r>
            <a:r>
              <a:rPr lang="en-US" sz="2100">
                <a:solidFill>
                  <a:schemeClr val="accent2"/>
                </a:solidFill>
              </a:rPr>
              <a:t> </a:t>
            </a:r>
            <a:r>
              <a:rPr lang="en-US" sz="2100"/>
              <a:t>must be a subset of </a:t>
            </a:r>
            <a:r>
              <a:rPr lang="en-US" sz="2100" i="1">
                <a:solidFill>
                  <a:schemeClr val="accent2"/>
                </a:solidFill>
              </a:rPr>
              <a:t>grouping-list</a:t>
            </a:r>
            <a:r>
              <a:rPr lang="en-US" sz="2100"/>
              <a:t>.  Intuitively, each answer tuple corresponds to a </a:t>
            </a:r>
            <a:r>
              <a:rPr lang="en-US" sz="2100" i="1">
                <a:solidFill>
                  <a:schemeClr val="accent2"/>
                </a:solidFill>
              </a:rPr>
              <a:t>group</a:t>
            </a:r>
            <a:r>
              <a:rPr lang="en-US" sz="2100" i="1"/>
              <a:t>, </a:t>
            </a:r>
            <a:r>
              <a:rPr lang="en-US" sz="2100"/>
              <a:t>and</a:t>
            </a:r>
            <a:r>
              <a:rPr lang="en-US" sz="2100" i="1"/>
              <a:t> </a:t>
            </a:r>
            <a:r>
              <a:rPr lang="en-US" sz="2100"/>
              <a:t>these attributes must have a single value per group.  (A </a:t>
            </a:r>
            <a:r>
              <a:rPr lang="en-US" sz="2100" i="1">
                <a:solidFill>
                  <a:schemeClr val="accent2"/>
                </a:solidFill>
              </a:rPr>
              <a:t>group</a:t>
            </a:r>
            <a:r>
              <a:rPr lang="en-US" sz="2100"/>
              <a:t> is a set of tuples that have the same value for all attributes in </a:t>
            </a:r>
            <a:r>
              <a:rPr lang="en-US" sz="2100" i="1">
                <a:solidFill>
                  <a:schemeClr val="accent2"/>
                </a:solidFill>
              </a:rPr>
              <a:t>grouping-list</a:t>
            </a:r>
            <a:r>
              <a:rPr lang="en-US" sz="2100"/>
              <a:t>.)</a:t>
            </a:r>
          </a:p>
        </p:txBody>
      </p:sp>
      <p:sp>
        <p:nvSpPr>
          <p:cNvPr id="39940" name="Rectangle 4"/>
          <p:cNvSpPr>
            <a:spLocks noChangeArrowheads="1"/>
          </p:cNvSpPr>
          <p:nvPr/>
        </p:nvSpPr>
        <p:spPr bwMode="auto">
          <a:xfrm>
            <a:off x="2209800" y="1219200"/>
            <a:ext cx="4368800" cy="1927225"/>
          </a:xfrm>
          <a:prstGeom prst="rect">
            <a:avLst/>
          </a:prstGeom>
          <a:solidFill>
            <a:schemeClr val="bg1"/>
          </a:solidFill>
          <a:ln w="12700">
            <a:solidFill>
              <a:schemeClr val="tx1"/>
            </a:solidFill>
            <a:miter lim="800000"/>
            <a:headEnd/>
            <a:tailEnd/>
          </a:ln>
          <a:effectLst/>
        </p:spPr>
        <p:txBody>
          <a:bodyPr lIns="90488" tIns="44450" rIns="90488" bIns="44450">
            <a:spAutoFit/>
          </a:bodyPr>
          <a:lstStyle/>
          <a:p>
            <a:r>
              <a:rPr lang="en-US" sz="2000">
                <a:solidFill>
                  <a:schemeClr val="accent2"/>
                </a:solidFill>
                <a:latin typeface="Book Antiqua" pitchFamily="18" charset="0"/>
              </a:rPr>
              <a:t>SELECT        [DISTINCT]  </a:t>
            </a:r>
            <a:r>
              <a:rPr lang="en-US" sz="2400" i="1">
                <a:solidFill>
                  <a:schemeClr val="accent2"/>
                </a:solidFill>
                <a:latin typeface="Book Antiqua" pitchFamily="18" charset="0"/>
              </a:rPr>
              <a:t>target-list</a:t>
            </a:r>
            <a:endParaRPr lang="en-US" sz="2400">
              <a:solidFill>
                <a:schemeClr val="accent2"/>
              </a:solidFill>
              <a:latin typeface="Book Antiqua" pitchFamily="18" charset="0"/>
            </a:endParaRPr>
          </a:p>
          <a:p>
            <a:r>
              <a:rPr lang="en-US" sz="2000">
                <a:solidFill>
                  <a:schemeClr val="accent2"/>
                </a:solidFill>
                <a:latin typeface="Book Antiqua" pitchFamily="18" charset="0"/>
              </a:rPr>
              <a:t>FROM</a:t>
            </a:r>
            <a:r>
              <a:rPr lang="en-US" sz="2400">
                <a:solidFill>
                  <a:schemeClr val="accent2"/>
                </a:solidFill>
                <a:latin typeface="Book Antiqua" pitchFamily="18" charset="0"/>
              </a:rPr>
              <a:t>         </a:t>
            </a:r>
            <a:r>
              <a:rPr lang="en-US" sz="2400" i="1">
                <a:solidFill>
                  <a:schemeClr val="accent2"/>
                </a:solidFill>
                <a:latin typeface="Book Antiqua" pitchFamily="18" charset="0"/>
              </a:rPr>
              <a:t>relation-list</a:t>
            </a:r>
            <a:endParaRPr lang="en-US" sz="2400">
              <a:solidFill>
                <a:schemeClr val="accent2"/>
              </a:solidFill>
              <a:latin typeface="Book Antiqua" pitchFamily="18" charset="0"/>
            </a:endParaRPr>
          </a:p>
          <a:p>
            <a:r>
              <a:rPr lang="en-US" sz="2000">
                <a:solidFill>
                  <a:schemeClr val="accent2"/>
                </a:solidFill>
                <a:latin typeface="Book Antiqua" pitchFamily="18" charset="0"/>
              </a:rPr>
              <a:t>WHERE        </a:t>
            </a:r>
            <a:r>
              <a:rPr lang="en-US" sz="2400" i="1">
                <a:solidFill>
                  <a:schemeClr val="accent2"/>
                </a:solidFill>
                <a:latin typeface="Book Antiqua" pitchFamily="18" charset="0"/>
              </a:rPr>
              <a:t>qualification</a:t>
            </a:r>
          </a:p>
          <a:p>
            <a:r>
              <a:rPr lang="en-US" sz="2000">
                <a:solidFill>
                  <a:schemeClr val="accent2"/>
                </a:solidFill>
                <a:latin typeface="Book Antiqua" pitchFamily="18" charset="0"/>
              </a:rPr>
              <a:t>GROUP BY</a:t>
            </a:r>
            <a:r>
              <a:rPr lang="en-US" sz="2400">
                <a:solidFill>
                  <a:schemeClr val="accent2"/>
                </a:solidFill>
                <a:latin typeface="Book Antiqua" pitchFamily="18" charset="0"/>
              </a:rPr>
              <a:t>  </a:t>
            </a:r>
            <a:r>
              <a:rPr lang="en-US" sz="2400" i="1">
                <a:solidFill>
                  <a:schemeClr val="accent2"/>
                </a:solidFill>
                <a:latin typeface="Book Antiqua" pitchFamily="18" charset="0"/>
              </a:rPr>
              <a:t>grouping-list</a:t>
            </a:r>
          </a:p>
          <a:p>
            <a:r>
              <a:rPr lang="en-US" sz="2000">
                <a:solidFill>
                  <a:schemeClr val="accent2"/>
                </a:solidFill>
                <a:latin typeface="Book Antiqua" pitchFamily="18" charset="0"/>
              </a:rPr>
              <a:t>HAVING      </a:t>
            </a:r>
            <a:r>
              <a:rPr lang="en-US" sz="2400" i="1">
                <a:solidFill>
                  <a:schemeClr val="accent2"/>
                </a:solidFill>
                <a:latin typeface="Book Antiqua" pitchFamily="18" charset="0"/>
              </a:rPr>
              <a:t>group-qualification</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p:cNvSpPr>
            <a:spLocks noGrp="1"/>
          </p:cNvSpPr>
          <p:nvPr>
            <p:ph type="ftr" sz="quarter" idx="11"/>
          </p:nvPr>
        </p:nvSpPr>
        <p:spPr/>
        <p:txBody>
          <a:bodyPr/>
          <a:lstStyle/>
          <a:p>
            <a:r>
              <a:rPr lang="en-US"/>
              <a:t>Rutgers University</a:t>
            </a:r>
          </a:p>
        </p:txBody>
      </p:sp>
      <p:sp>
        <p:nvSpPr>
          <p:cNvPr id="5122" name="Rectangle 2"/>
          <p:cNvSpPr>
            <a:spLocks noGrp="1" noChangeArrowheads="1"/>
          </p:cNvSpPr>
          <p:nvPr>
            <p:ph type="title"/>
          </p:nvPr>
        </p:nvSpPr>
        <p:spPr>
          <a:xfrm>
            <a:off x="685800" y="381000"/>
            <a:ext cx="7313613" cy="1143000"/>
          </a:xfrm>
          <a:noFill/>
          <a:ln/>
        </p:spPr>
        <p:txBody>
          <a:bodyPr lIns="90488" tIns="44450" rIns="90488" bIns="44450" anchor="ctr"/>
          <a:lstStyle/>
          <a:p>
            <a:r>
              <a:rPr lang="en-US"/>
              <a:t>Example Instances</a:t>
            </a:r>
          </a:p>
        </p:txBody>
      </p:sp>
      <p:graphicFrame>
        <p:nvGraphicFramePr>
          <p:cNvPr id="5123" name="Object 3">
            <a:hlinkClick r:id="" action="ppaction://ole?verb=0"/>
          </p:cNvPr>
          <p:cNvGraphicFramePr>
            <a:graphicFrameLocks/>
          </p:cNvGraphicFramePr>
          <p:nvPr/>
        </p:nvGraphicFramePr>
        <p:xfrm>
          <a:off x="4191000" y="1900238"/>
          <a:ext cx="4660900" cy="2424112"/>
        </p:xfrm>
        <a:graphic>
          <a:graphicData uri="http://schemas.openxmlformats.org/presentationml/2006/ole">
            <p:oleObj spid="_x0000_s5123" name="Document" r:id="rId4" imgW="4660560" imgH="2423880" progId="Word.Document.8">
              <p:embed/>
            </p:oleObj>
          </a:graphicData>
        </a:graphic>
      </p:graphicFrame>
      <p:graphicFrame>
        <p:nvGraphicFramePr>
          <p:cNvPr id="5124" name="Object 4">
            <a:hlinkClick r:id="" action="ppaction://ole?verb=0"/>
          </p:cNvPr>
          <p:cNvGraphicFramePr>
            <a:graphicFrameLocks/>
          </p:cNvGraphicFramePr>
          <p:nvPr/>
        </p:nvGraphicFramePr>
        <p:xfrm>
          <a:off x="4191000" y="4140200"/>
          <a:ext cx="4889500" cy="2624138"/>
        </p:xfrm>
        <a:graphic>
          <a:graphicData uri="http://schemas.openxmlformats.org/presentationml/2006/ole">
            <p:oleObj spid="_x0000_s5124" name="Document" r:id="rId5" imgW="4889160" imgH="2624040" progId="Word.Document.8">
              <p:embed/>
            </p:oleObj>
          </a:graphicData>
        </a:graphic>
      </p:graphicFrame>
      <p:graphicFrame>
        <p:nvGraphicFramePr>
          <p:cNvPr id="5125" name="Object 5">
            <a:hlinkClick r:id="" action="ppaction://ole?verb=0"/>
          </p:cNvPr>
          <p:cNvGraphicFramePr>
            <a:graphicFrameLocks/>
          </p:cNvGraphicFramePr>
          <p:nvPr/>
        </p:nvGraphicFramePr>
        <p:xfrm>
          <a:off x="4953000" y="177800"/>
          <a:ext cx="3975100" cy="1970088"/>
        </p:xfrm>
        <a:graphic>
          <a:graphicData uri="http://schemas.openxmlformats.org/presentationml/2006/ole">
            <p:oleObj spid="_x0000_s5125" name="Document" r:id="rId6" imgW="3974760" imgH="1969920" progId="Word.Document.8">
              <p:embed/>
            </p:oleObj>
          </a:graphicData>
        </a:graphic>
      </p:graphicFrame>
      <p:sp>
        <p:nvSpPr>
          <p:cNvPr id="5126" name="Rectangle 6"/>
          <p:cNvSpPr>
            <a:spLocks noChangeArrowheads="1"/>
          </p:cNvSpPr>
          <p:nvPr/>
        </p:nvSpPr>
        <p:spPr bwMode="auto">
          <a:xfrm>
            <a:off x="4329113" y="214313"/>
            <a:ext cx="554037" cy="454025"/>
          </a:xfrm>
          <a:prstGeom prst="rect">
            <a:avLst/>
          </a:prstGeom>
          <a:noFill/>
          <a:ln w="9525">
            <a:noFill/>
            <a:miter lim="800000"/>
            <a:headEnd/>
            <a:tailEnd/>
          </a:ln>
          <a:effectLst/>
        </p:spPr>
        <p:txBody>
          <a:bodyPr wrap="none" lIns="90488" tIns="44450" rIns="90488" bIns="44450">
            <a:spAutoFit/>
          </a:bodyPr>
          <a:lstStyle/>
          <a:p>
            <a:r>
              <a:rPr lang="en-US" sz="2400" b="1" i="1">
                <a:latin typeface="Book Antiqua" pitchFamily="18" charset="0"/>
              </a:rPr>
              <a:t>R1</a:t>
            </a:r>
          </a:p>
        </p:txBody>
      </p:sp>
      <p:sp>
        <p:nvSpPr>
          <p:cNvPr id="5127" name="Rectangle 7"/>
          <p:cNvSpPr>
            <a:spLocks noChangeArrowheads="1"/>
          </p:cNvSpPr>
          <p:nvPr/>
        </p:nvSpPr>
        <p:spPr bwMode="auto">
          <a:xfrm>
            <a:off x="3643313" y="1966913"/>
            <a:ext cx="503237" cy="454025"/>
          </a:xfrm>
          <a:prstGeom prst="rect">
            <a:avLst/>
          </a:prstGeom>
          <a:noFill/>
          <a:ln w="9525">
            <a:noFill/>
            <a:miter lim="800000"/>
            <a:headEnd/>
            <a:tailEnd/>
          </a:ln>
          <a:effectLst/>
        </p:spPr>
        <p:txBody>
          <a:bodyPr wrap="none" lIns="90488" tIns="44450" rIns="90488" bIns="44450">
            <a:spAutoFit/>
          </a:bodyPr>
          <a:lstStyle/>
          <a:p>
            <a:r>
              <a:rPr lang="en-US" sz="2400" b="1" i="1">
                <a:latin typeface="Book Antiqua" pitchFamily="18" charset="0"/>
              </a:rPr>
              <a:t>S1</a:t>
            </a:r>
          </a:p>
        </p:txBody>
      </p:sp>
      <p:sp>
        <p:nvSpPr>
          <p:cNvPr id="5128" name="Rectangle 8"/>
          <p:cNvSpPr>
            <a:spLocks noChangeArrowheads="1"/>
          </p:cNvSpPr>
          <p:nvPr/>
        </p:nvSpPr>
        <p:spPr bwMode="auto">
          <a:xfrm>
            <a:off x="3643313" y="4176713"/>
            <a:ext cx="503237" cy="454025"/>
          </a:xfrm>
          <a:prstGeom prst="rect">
            <a:avLst/>
          </a:prstGeom>
          <a:noFill/>
          <a:ln w="9525">
            <a:noFill/>
            <a:miter lim="800000"/>
            <a:headEnd/>
            <a:tailEnd/>
          </a:ln>
          <a:effectLst/>
        </p:spPr>
        <p:txBody>
          <a:bodyPr wrap="none" lIns="90488" tIns="44450" rIns="90488" bIns="44450">
            <a:spAutoFit/>
          </a:bodyPr>
          <a:lstStyle/>
          <a:p>
            <a:r>
              <a:rPr lang="en-US" sz="2400" b="1" i="1">
                <a:latin typeface="Book Antiqua" pitchFamily="18" charset="0"/>
              </a:rPr>
              <a:t>S2</a:t>
            </a:r>
          </a:p>
        </p:txBody>
      </p:sp>
      <p:sp>
        <p:nvSpPr>
          <p:cNvPr id="5129" name="Rectangle 9"/>
          <p:cNvSpPr>
            <a:spLocks noGrp="1" noChangeArrowheads="1"/>
          </p:cNvSpPr>
          <p:nvPr>
            <p:ph type="body" sz="half" idx="1"/>
          </p:nvPr>
        </p:nvSpPr>
        <p:spPr>
          <a:xfrm>
            <a:off x="304800" y="1905000"/>
            <a:ext cx="3276600" cy="4724400"/>
          </a:xfrm>
          <a:noFill/>
          <a:ln/>
        </p:spPr>
        <p:txBody>
          <a:bodyPr lIns="90488" tIns="44450" rIns="90488" bIns="44450"/>
          <a:lstStyle/>
          <a:p>
            <a:r>
              <a:rPr lang="en-US" sz="2100"/>
              <a:t>We will use these instances of the Sailors and Reserves relations in our examples.</a:t>
            </a:r>
          </a:p>
          <a:p>
            <a:r>
              <a:rPr lang="en-US" sz="2100"/>
              <a:t>If the key for the Reserves relation contained only the attributes </a:t>
            </a:r>
            <a:r>
              <a:rPr lang="en-US" sz="2100" i="1"/>
              <a:t>sid</a:t>
            </a:r>
            <a:r>
              <a:rPr lang="en-US" sz="2100"/>
              <a:t> and </a:t>
            </a:r>
            <a:r>
              <a:rPr lang="en-US" sz="2100" i="1"/>
              <a:t>bid</a:t>
            </a:r>
            <a:r>
              <a:rPr lang="en-US" sz="2100"/>
              <a:t>, how would the semantics differ?</a:t>
            </a: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41986" name="Rectangle 2"/>
          <p:cNvSpPr>
            <a:spLocks noGrp="1" noChangeArrowheads="1"/>
          </p:cNvSpPr>
          <p:nvPr>
            <p:ph type="title"/>
          </p:nvPr>
        </p:nvSpPr>
        <p:spPr>
          <a:xfrm>
            <a:off x="304800" y="228600"/>
            <a:ext cx="7772400" cy="1104900"/>
          </a:xfrm>
          <a:noFill/>
          <a:ln/>
        </p:spPr>
        <p:txBody>
          <a:bodyPr lIns="90488" tIns="44450" rIns="90488" bIns="44450" anchor="ctr"/>
          <a:lstStyle/>
          <a:p>
            <a:r>
              <a:rPr lang="en-US"/>
              <a:t>Conceptual Evaluation</a:t>
            </a:r>
          </a:p>
        </p:txBody>
      </p:sp>
      <p:sp>
        <p:nvSpPr>
          <p:cNvPr id="41987" name="Rectangle 3"/>
          <p:cNvSpPr>
            <a:spLocks noGrp="1" noChangeArrowheads="1"/>
          </p:cNvSpPr>
          <p:nvPr>
            <p:ph type="body" idx="1"/>
          </p:nvPr>
        </p:nvSpPr>
        <p:spPr>
          <a:xfrm>
            <a:off x="609600" y="1905000"/>
            <a:ext cx="8534400" cy="4724400"/>
          </a:xfrm>
          <a:noFill/>
          <a:ln/>
        </p:spPr>
        <p:txBody>
          <a:bodyPr lIns="90488" tIns="44450" rIns="90488" bIns="44450"/>
          <a:lstStyle/>
          <a:p>
            <a:r>
              <a:rPr lang="en-US" sz="2100"/>
              <a:t>The cross-product of </a:t>
            </a:r>
            <a:r>
              <a:rPr lang="en-US" sz="2100" i="1">
                <a:solidFill>
                  <a:schemeClr val="accent2"/>
                </a:solidFill>
              </a:rPr>
              <a:t>relation-list</a:t>
            </a:r>
            <a:r>
              <a:rPr lang="en-US" sz="2100"/>
              <a:t> is computed, tuples that fail </a:t>
            </a:r>
            <a:r>
              <a:rPr lang="en-US" sz="2100" i="1">
                <a:solidFill>
                  <a:schemeClr val="accent2"/>
                </a:solidFill>
              </a:rPr>
              <a:t>qualification</a:t>
            </a:r>
            <a:r>
              <a:rPr lang="en-US" sz="2100"/>
              <a:t> are discarded, `</a:t>
            </a:r>
            <a:r>
              <a:rPr lang="en-US" sz="2100" i="1"/>
              <a:t>unnecessary’</a:t>
            </a:r>
            <a:r>
              <a:rPr lang="en-US" sz="2100"/>
              <a:t> fields are deleted, and the remaining tuples are partitioned into groups by the value of attributes in </a:t>
            </a:r>
            <a:r>
              <a:rPr lang="en-US" sz="2100" i="1">
                <a:solidFill>
                  <a:schemeClr val="accent2"/>
                </a:solidFill>
              </a:rPr>
              <a:t>grouping-list</a:t>
            </a:r>
            <a:r>
              <a:rPr lang="en-US" sz="2100"/>
              <a:t>.  </a:t>
            </a:r>
          </a:p>
          <a:p>
            <a:r>
              <a:rPr lang="en-US" sz="2100"/>
              <a:t>The </a:t>
            </a:r>
            <a:r>
              <a:rPr lang="en-US" sz="2100" i="1">
                <a:solidFill>
                  <a:schemeClr val="accent2"/>
                </a:solidFill>
              </a:rPr>
              <a:t>group-qualification</a:t>
            </a:r>
            <a:r>
              <a:rPr lang="en-US" sz="2100"/>
              <a:t> is then applied to eliminate some groups.  Expressions in </a:t>
            </a:r>
            <a:r>
              <a:rPr lang="en-US" sz="2100" i="1"/>
              <a:t>group-qualification</a:t>
            </a:r>
            <a:r>
              <a:rPr lang="en-US" sz="2100"/>
              <a:t> must have a </a:t>
            </a:r>
            <a:r>
              <a:rPr lang="en-US" sz="2100" i="1" u="sng">
                <a:solidFill>
                  <a:schemeClr val="accent2"/>
                </a:solidFill>
              </a:rPr>
              <a:t>single value per group</a:t>
            </a:r>
            <a:r>
              <a:rPr lang="en-US" sz="2100">
                <a:solidFill>
                  <a:schemeClr val="accent2"/>
                </a:solidFill>
              </a:rPr>
              <a:t>!</a:t>
            </a:r>
            <a:endParaRPr lang="en-US" sz="2100"/>
          </a:p>
          <a:p>
            <a:pPr lvl="1">
              <a:buSzPct val="75000"/>
            </a:pPr>
            <a:r>
              <a:rPr lang="en-US" sz="1900"/>
              <a:t>In effect, an attribute in </a:t>
            </a:r>
            <a:r>
              <a:rPr lang="en-US" sz="1900" i="1">
                <a:solidFill>
                  <a:schemeClr val="accent2"/>
                </a:solidFill>
              </a:rPr>
              <a:t>group-qualification</a:t>
            </a:r>
            <a:r>
              <a:rPr lang="en-US" sz="1900">
                <a:solidFill>
                  <a:schemeClr val="accent2"/>
                </a:solidFill>
              </a:rPr>
              <a:t> </a:t>
            </a:r>
            <a:r>
              <a:rPr lang="en-US" sz="1900"/>
              <a:t>that is not an argument of an aggregate op also appears in </a:t>
            </a:r>
            <a:r>
              <a:rPr lang="en-US" sz="1900" i="1">
                <a:solidFill>
                  <a:schemeClr val="accent2"/>
                </a:solidFill>
              </a:rPr>
              <a:t>grouping-list</a:t>
            </a:r>
            <a:r>
              <a:rPr lang="en-US" sz="1900"/>
              <a:t>.  (SQL does not exploit primary key semantics here!)</a:t>
            </a:r>
          </a:p>
          <a:p>
            <a:r>
              <a:rPr lang="en-US" sz="2100"/>
              <a:t>One answer tuple is generated per qualifying group.</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Rutgers University</a:t>
            </a:r>
          </a:p>
        </p:txBody>
      </p:sp>
      <p:sp>
        <p:nvSpPr>
          <p:cNvPr id="44034" name="Rectangle 2"/>
          <p:cNvSpPr>
            <a:spLocks noGrp="1" noChangeArrowheads="1"/>
          </p:cNvSpPr>
          <p:nvPr>
            <p:ph type="title"/>
          </p:nvPr>
        </p:nvSpPr>
        <p:spPr>
          <a:xfrm>
            <a:off x="838200" y="228600"/>
            <a:ext cx="7772400" cy="1104900"/>
          </a:xfrm>
          <a:noFill/>
          <a:ln/>
        </p:spPr>
        <p:txBody>
          <a:bodyPr lIns="90488" tIns="44450" rIns="90488" bIns="44450" anchor="ctr"/>
          <a:lstStyle/>
          <a:p>
            <a:r>
              <a:rPr lang="en-US" sz="2800"/>
              <a:t>Find age of the youngest sailor with age    18, for each rating with at least 2 </a:t>
            </a:r>
            <a:r>
              <a:rPr lang="en-US" sz="2800" u="sng"/>
              <a:t>such</a:t>
            </a:r>
            <a:r>
              <a:rPr lang="en-US" sz="2800"/>
              <a:t> sailors</a:t>
            </a:r>
          </a:p>
        </p:txBody>
      </p:sp>
      <p:sp>
        <p:nvSpPr>
          <p:cNvPr id="44036" name="Rectangle 4"/>
          <p:cNvSpPr>
            <a:spLocks noChangeArrowheads="1"/>
          </p:cNvSpPr>
          <p:nvPr/>
        </p:nvSpPr>
        <p:spPr bwMode="auto">
          <a:xfrm>
            <a:off x="533400" y="1676400"/>
            <a:ext cx="4348163" cy="2292350"/>
          </a:xfrm>
          <a:prstGeom prst="rect">
            <a:avLst/>
          </a:prstGeom>
          <a:noFill/>
          <a:ln w="12700">
            <a:solidFill>
              <a:schemeClr val="tx1"/>
            </a:solid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S.rating,  </a:t>
            </a:r>
            <a:r>
              <a:rPr lang="en-US" sz="2000">
                <a:latin typeface="Book Antiqua" pitchFamily="18" charset="0"/>
              </a:rPr>
              <a:t>MIN</a:t>
            </a:r>
            <a:r>
              <a:rPr lang="en-US" sz="2400">
                <a:latin typeface="Book Antiqua" pitchFamily="18" charset="0"/>
              </a:rPr>
              <a:t> (S.age) </a:t>
            </a:r>
          </a:p>
          <a:p>
            <a:r>
              <a:rPr lang="en-US" sz="2400">
                <a:latin typeface="Book Antiqua" pitchFamily="18" charset="0"/>
              </a:rPr>
              <a:t>			</a:t>
            </a:r>
            <a:r>
              <a:rPr lang="en-US" sz="2000">
                <a:latin typeface="Book Antiqua" pitchFamily="18" charset="0"/>
              </a:rPr>
              <a:t>AS</a:t>
            </a:r>
            <a:r>
              <a:rPr lang="en-US" sz="2400">
                <a:latin typeface="Book Antiqua" pitchFamily="18" charset="0"/>
              </a:rPr>
              <a:t> minage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a:t>
            </a:r>
            <a:r>
              <a:rPr lang="en-US" sz="2400">
                <a:latin typeface="Book Antiqua" pitchFamily="18" charset="0"/>
              </a:rPr>
              <a:t> S.age &gt;= 18</a:t>
            </a:r>
          </a:p>
          <a:p>
            <a:r>
              <a:rPr lang="en-US" sz="2000">
                <a:latin typeface="Book Antiqua" pitchFamily="18" charset="0"/>
              </a:rPr>
              <a:t>GROUP BY  </a:t>
            </a:r>
            <a:r>
              <a:rPr lang="en-US" sz="2400">
                <a:latin typeface="Book Antiqua" pitchFamily="18" charset="0"/>
              </a:rPr>
              <a:t>S.rating</a:t>
            </a:r>
          </a:p>
          <a:p>
            <a:r>
              <a:rPr lang="en-US" sz="2000">
                <a:latin typeface="Book Antiqua" pitchFamily="18" charset="0"/>
              </a:rPr>
              <a:t>HAVING</a:t>
            </a:r>
            <a:r>
              <a:rPr lang="en-US" sz="2400">
                <a:latin typeface="Book Antiqua" pitchFamily="18" charset="0"/>
              </a:rPr>
              <a:t>  </a:t>
            </a:r>
            <a:r>
              <a:rPr lang="en-US" sz="2000">
                <a:latin typeface="Book Antiqua" pitchFamily="18" charset="0"/>
              </a:rPr>
              <a:t>COUNT</a:t>
            </a:r>
            <a:r>
              <a:rPr lang="en-US" sz="2400">
                <a:latin typeface="Book Antiqua" pitchFamily="18" charset="0"/>
              </a:rPr>
              <a:t> (*) &gt; 1</a:t>
            </a:r>
          </a:p>
        </p:txBody>
      </p:sp>
      <p:graphicFrame>
        <p:nvGraphicFramePr>
          <p:cNvPr id="44037" name="Object 5">
            <a:hlinkClick r:id="" action="ppaction://ole?verb=0"/>
          </p:cNvPr>
          <p:cNvGraphicFramePr>
            <a:graphicFrameLocks/>
          </p:cNvGraphicFramePr>
          <p:nvPr/>
        </p:nvGraphicFramePr>
        <p:xfrm>
          <a:off x="5715000" y="2057400"/>
          <a:ext cx="2943225" cy="4510088"/>
        </p:xfrm>
        <a:graphic>
          <a:graphicData uri="http://schemas.openxmlformats.org/presentationml/2006/ole">
            <p:oleObj spid="_x0000_s44037" name="Document" r:id="rId4" imgW="2937771" imgH="4517857" progId="Word.Document.8">
              <p:embed/>
            </p:oleObj>
          </a:graphicData>
        </a:graphic>
      </p:graphicFrame>
      <p:graphicFrame>
        <p:nvGraphicFramePr>
          <p:cNvPr id="44041" name="Object 9">
            <a:hlinkClick r:id="" action="ppaction://ole?verb=0"/>
          </p:cNvPr>
          <p:cNvGraphicFramePr>
            <a:graphicFrameLocks/>
          </p:cNvGraphicFramePr>
          <p:nvPr/>
        </p:nvGraphicFramePr>
        <p:xfrm>
          <a:off x="7315200" y="457200"/>
          <a:ext cx="468313" cy="407988"/>
        </p:xfrm>
        <a:graphic>
          <a:graphicData uri="http://schemas.openxmlformats.org/presentationml/2006/ole">
            <p:oleObj spid="_x0000_s44041" name="Equation" r:id="rId5" imgW="468000" imgH="407880" progId="Equation.3">
              <p:embed/>
            </p:oleObj>
          </a:graphicData>
        </a:graphic>
      </p:graphicFrame>
      <p:sp>
        <p:nvSpPr>
          <p:cNvPr id="44043" name="Rectangle 11"/>
          <p:cNvSpPr>
            <a:spLocks noChangeArrowheads="1"/>
          </p:cNvSpPr>
          <p:nvPr/>
        </p:nvSpPr>
        <p:spPr bwMode="auto">
          <a:xfrm>
            <a:off x="5715000" y="1524000"/>
            <a:ext cx="2201863"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Sailors instance:</a:t>
            </a:r>
          </a:p>
        </p:txBody>
      </p:sp>
      <p:sp>
        <p:nvSpPr>
          <p:cNvPr id="44046" name="Rectangle 14"/>
          <p:cNvSpPr>
            <a:spLocks noGrp="1" noChangeArrowheads="1"/>
          </p:cNvSpPr>
          <p:nvPr>
            <p:ph idx="1"/>
          </p:nvPr>
        </p:nvSpPr>
        <p:spPr/>
        <p:txBody>
          <a:bodyPr/>
          <a:lstStyle/>
          <a:p>
            <a:endParaRPr lang="en-US"/>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en-US"/>
              <a:t>Rutgers University</a:t>
            </a:r>
          </a:p>
        </p:txBody>
      </p:sp>
      <p:sp>
        <p:nvSpPr>
          <p:cNvPr id="71682" name="Rectangle 2"/>
          <p:cNvSpPr>
            <a:spLocks noGrp="1" noChangeArrowheads="1"/>
          </p:cNvSpPr>
          <p:nvPr>
            <p:ph type="title"/>
          </p:nvPr>
        </p:nvSpPr>
        <p:spPr>
          <a:xfrm>
            <a:off x="457200" y="228600"/>
            <a:ext cx="7772400" cy="1104900"/>
          </a:xfrm>
          <a:noFill/>
          <a:ln/>
        </p:spPr>
        <p:txBody>
          <a:bodyPr lIns="90488" tIns="44450" rIns="90488" bIns="44450" anchor="ctr"/>
          <a:lstStyle/>
          <a:p>
            <a:r>
              <a:rPr lang="en-US" sz="2800"/>
              <a:t>Find age of the youngest sailor with age    18, for each rating with at least 2 </a:t>
            </a:r>
            <a:r>
              <a:rPr lang="en-US" sz="2800" u="sng"/>
              <a:t>such</a:t>
            </a:r>
            <a:r>
              <a:rPr lang="en-US" sz="2800"/>
              <a:t> sailors.</a:t>
            </a:r>
          </a:p>
        </p:txBody>
      </p:sp>
      <p:graphicFrame>
        <p:nvGraphicFramePr>
          <p:cNvPr id="71684" name="Object 4">
            <a:hlinkClick r:id="" action="ppaction://ole?verb=0"/>
          </p:cNvPr>
          <p:cNvGraphicFramePr>
            <a:graphicFrameLocks/>
          </p:cNvGraphicFramePr>
          <p:nvPr/>
        </p:nvGraphicFramePr>
        <p:xfrm>
          <a:off x="457200" y="1600200"/>
          <a:ext cx="1884363" cy="4749800"/>
        </p:xfrm>
        <a:graphic>
          <a:graphicData uri="http://schemas.openxmlformats.org/presentationml/2006/ole">
            <p:oleObj spid="_x0000_s71684" name="Document" r:id="rId4" imgW="1778900" imgH="4494788" progId="Word.Document.8">
              <p:embed/>
            </p:oleObj>
          </a:graphicData>
        </a:graphic>
      </p:graphicFrame>
      <p:graphicFrame>
        <p:nvGraphicFramePr>
          <p:cNvPr id="71687" name="Object 7">
            <a:hlinkClick r:id="" action="ppaction://ole?verb=0"/>
          </p:cNvPr>
          <p:cNvGraphicFramePr>
            <a:graphicFrameLocks/>
          </p:cNvGraphicFramePr>
          <p:nvPr/>
        </p:nvGraphicFramePr>
        <p:xfrm>
          <a:off x="6934200" y="381000"/>
          <a:ext cx="468313" cy="407988"/>
        </p:xfrm>
        <a:graphic>
          <a:graphicData uri="http://schemas.openxmlformats.org/presentationml/2006/ole">
            <p:oleObj spid="_x0000_s71687" name="Equation" r:id="rId5" imgW="468000" imgH="407880" progId="Equation.3">
              <p:embed/>
            </p:oleObj>
          </a:graphicData>
        </a:graphic>
      </p:graphicFrame>
      <p:graphicFrame>
        <p:nvGraphicFramePr>
          <p:cNvPr id="71696" name="Object 16">
            <a:hlinkClick r:id="" action="ppaction://ole?verb=0"/>
          </p:cNvPr>
          <p:cNvGraphicFramePr>
            <a:graphicFrameLocks/>
          </p:cNvGraphicFramePr>
          <p:nvPr>
            <p:ph idx="1"/>
          </p:nvPr>
        </p:nvGraphicFramePr>
        <p:xfrm>
          <a:off x="6977063" y="2743200"/>
          <a:ext cx="2149475" cy="1882775"/>
        </p:xfrm>
        <a:graphic>
          <a:graphicData uri="http://schemas.openxmlformats.org/presentationml/2006/ole">
            <p:oleObj spid="_x0000_s71696" name="Document" r:id="rId6" imgW="2148546" imgH="1881179" progId="Word.Document.8">
              <p:embed/>
            </p:oleObj>
          </a:graphicData>
        </a:graphic>
      </p:graphicFrame>
      <p:sp>
        <p:nvSpPr>
          <p:cNvPr id="71698" name="AutoShape 18"/>
          <p:cNvSpPr>
            <a:spLocks noChangeArrowheads="1"/>
          </p:cNvSpPr>
          <p:nvPr/>
        </p:nvSpPr>
        <p:spPr bwMode="auto">
          <a:xfrm>
            <a:off x="2514600" y="3429000"/>
            <a:ext cx="685800" cy="485775"/>
          </a:xfrm>
          <a:prstGeom prst="rightArrow">
            <a:avLst>
              <a:gd name="adj1" fmla="val 50000"/>
              <a:gd name="adj2" fmla="val 3529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1699" name="AutoShape 19"/>
          <p:cNvSpPr>
            <a:spLocks noChangeArrowheads="1"/>
          </p:cNvSpPr>
          <p:nvPr/>
        </p:nvSpPr>
        <p:spPr bwMode="auto">
          <a:xfrm>
            <a:off x="6096000" y="3276600"/>
            <a:ext cx="685800" cy="485775"/>
          </a:xfrm>
          <a:prstGeom prst="rightArrow">
            <a:avLst>
              <a:gd name="adj1" fmla="val 50000"/>
              <a:gd name="adj2" fmla="val 3529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71700" name="Group 20"/>
          <p:cNvGrpSpPr>
            <a:grpSpLocks/>
          </p:cNvGrpSpPr>
          <p:nvPr/>
        </p:nvGrpSpPr>
        <p:grpSpPr bwMode="auto">
          <a:xfrm>
            <a:off x="3429000" y="1600200"/>
            <a:ext cx="2209800" cy="4899025"/>
            <a:chOff x="2112" y="1234"/>
            <a:chExt cx="1392" cy="3086"/>
          </a:xfrm>
        </p:grpSpPr>
        <p:graphicFrame>
          <p:nvGraphicFramePr>
            <p:cNvPr id="71701" name="Object 21">
              <a:hlinkClick r:id="" action="ppaction://ole?verb=0"/>
            </p:cNvPr>
            <p:cNvGraphicFramePr>
              <a:graphicFrameLocks/>
            </p:cNvGraphicFramePr>
            <p:nvPr/>
          </p:nvGraphicFramePr>
          <p:xfrm>
            <a:off x="2304" y="1234"/>
            <a:ext cx="1041" cy="3086"/>
          </p:xfrm>
          <a:graphic>
            <a:graphicData uri="http://schemas.openxmlformats.org/presentationml/2006/ole">
              <p:oleObj spid="_x0000_s71701" name="Document" r:id="rId7" imgW="1491517" imgH="4453697" progId="Word.Document.8">
                <p:embed/>
              </p:oleObj>
            </a:graphicData>
          </a:graphic>
        </p:graphicFrame>
        <p:sp>
          <p:nvSpPr>
            <p:cNvPr id="71702" name="Line 22"/>
            <p:cNvSpPr>
              <a:spLocks noChangeShapeType="1"/>
            </p:cNvSpPr>
            <p:nvPr/>
          </p:nvSpPr>
          <p:spPr bwMode="auto">
            <a:xfrm>
              <a:off x="2160" y="1728"/>
              <a:ext cx="1296" cy="0"/>
            </a:xfrm>
            <a:prstGeom prst="line">
              <a:avLst/>
            </a:prstGeom>
            <a:noFill/>
            <a:ln w="12700">
              <a:solidFill>
                <a:schemeClr val="tx1"/>
              </a:solidFill>
              <a:round/>
              <a:headEnd type="none" w="sm" len="sm"/>
              <a:tailEnd type="none" w="sm" len="sm"/>
            </a:ln>
            <a:effectLst/>
          </p:spPr>
          <p:txBody>
            <a:bodyPr/>
            <a:lstStyle/>
            <a:p>
              <a:endParaRPr lang="en-US"/>
            </a:p>
          </p:txBody>
        </p:sp>
        <p:sp>
          <p:nvSpPr>
            <p:cNvPr id="71703" name="Line 23"/>
            <p:cNvSpPr>
              <a:spLocks noChangeShapeType="1"/>
            </p:cNvSpPr>
            <p:nvPr/>
          </p:nvSpPr>
          <p:spPr bwMode="auto">
            <a:xfrm>
              <a:off x="2112" y="244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1704" name="Line 24"/>
            <p:cNvSpPr>
              <a:spLocks noChangeShapeType="1"/>
            </p:cNvSpPr>
            <p:nvPr/>
          </p:nvSpPr>
          <p:spPr bwMode="auto">
            <a:xfrm>
              <a:off x="2112" y="292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1705" name="Line 25"/>
            <p:cNvSpPr>
              <a:spLocks noChangeShapeType="1"/>
            </p:cNvSpPr>
            <p:nvPr/>
          </p:nvSpPr>
          <p:spPr bwMode="auto">
            <a:xfrm>
              <a:off x="2112" y="340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1706" name="Line 26"/>
            <p:cNvSpPr>
              <a:spLocks noChangeShapeType="1"/>
            </p:cNvSpPr>
            <p:nvPr/>
          </p:nvSpPr>
          <p:spPr bwMode="auto">
            <a:xfrm>
              <a:off x="2160" y="3696"/>
              <a:ext cx="1344" cy="0"/>
            </a:xfrm>
            <a:prstGeom prst="line">
              <a:avLst/>
            </a:prstGeom>
            <a:noFill/>
            <a:ln w="12700">
              <a:solidFill>
                <a:schemeClr val="tx1"/>
              </a:solidFill>
              <a:round/>
              <a:headEnd type="none" w="sm" len="sm"/>
              <a:tailEnd type="none" w="sm" len="sm"/>
            </a:ln>
            <a:effectLst/>
          </p:spPr>
          <p:txBody>
            <a:bodyPr/>
            <a:lstStyle/>
            <a:p>
              <a:endParaRPr lang="en-US"/>
            </a:p>
          </p:txBody>
        </p:sp>
      </p:gr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a:t>Rutgers University</a:t>
            </a:r>
          </a:p>
        </p:txBody>
      </p:sp>
      <p:sp>
        <p:nvSpPr>
          <p:cNvPr id="75778" name="Rectangle 2"/>
          <p:cNvSpPr>
            <a:spLocks noGrp="1" noChangeArrowheads="1"/>
          </p:cNvSpPr>
          <p:nvPr>
            <p:ph type="title"/>
          </p:nvPr>
        </p:nvSpPr>
        <p:spPr>
          <a:xfrm>
            <a:off x="381000" y="0"/>
            <a:ext cx="7772400" cy="1104900"/>
          </a:xfrm>
          <a:noFill/>
          <a:ln/>
        </p:spPr>
        <p:txBody>
          <a:bodyPr lIns="90488" tIns="44450" rIns="90488" bIns="44450" anchor="ctr"/>
          <a:lstStyle/>
          <a:p>
            <a:r>
              <a:rPr lang="en-US" sz="2000"/>
              <a:t>Find age of the youngest sailor with age    18, for each rating with at least 2 </a:t>
            </a:r>
            <a:r>
              <a:rPr lang="en-US" sz="2000" u="sng"/>
              <a:t>such</a:t>
            </a:r>
            <a:r>
              <a:rPr lang="en-US" sz="2000"/>
              <a:t> sailors and with every sailor under 60.</a:t>
            </a:r>
          </a:p>
        </p:txBody>
      </p:sp>
      <p:graphicFrame>
        <p:nvGraphicFramePr>
          <p:cNvPr id="75779" name="Object 3">
            <a:hlinkClick r:id="" action="ppaction://ole?verb=0"/>
          </p:cNvPr>
          <p:cNvGraphicFramePr>
            <a:graphicFrameLocks/>
          </p:cNvGraphicFramePr>
          <p:nvPr/>
        </p:nvGraphicFramePr>
        <p:xfrm>
          <a:off x="457200" y="2133600"/>
          <a:ext cx="1884363" cy="4216400"/>
        </p:xfrm>
        <a:graphic>
          <a:graphicData uri="http://schemas.openxmlformats.org/presentationml/2006/ole">
            <p:oleObj spid="_x0000_s75779" name="Document" r:id="rId4" imgW="1778900" imgH="4494788" progId="Word.Document.8">
              <p:embed/>
            </p:oleObj>
          </a:graphicData>
        </a:graphic>
      </p:graphicFrame>
      <p:graphicFrame>
        <p:nvGraphicFramePr>
          <p:cNvPr id="75780" name="Object 4">
            <a:hlinkClick r:id="" action="ppaction://ole?verb=0"/>
          </p:cNvPr>
          <p:cNvGraphicFramePr>
            <a:graphicFrameLocks/>
          </p:cNvGraphicFramePr>
          <p:nvPr/>
        </p:nvGraphicFramePr>
        <p:xfrm>
          <a:off x="5029200" y="228600"/>
          <a:ext cx="468313" cy="407988"/>
        </p:xfrm>
        <a:graphic>
          <a:graphicData uri="http://schemas.openxmlformats.org/presentationml/2006/ole">
            <p:oleObj spid="_x0000_s75780" name="Equation" r:id="rId5" imgW="468000" imgH="407880" progId="Equation.3">
              <p:embed/>
            </p:oleObj>
          </a:graphicData>
        </a:graphic>
      </p:graphicFrame>
      <p:grpSp>
        <p:nvGrpSpPr>
          <p:cNvPr id="75793" name="Group 17"/>
          <p:cNvGrpSpPr>
            <a:grpSpLocks/>
          </p:cNvGrpSpPr>
          <p:nvPr/>
        </p:nvGrpSpPr>
        <p:grpSpPr bwMode="auto">
          <a:xfrm>
            <a:off x="3352800" y="1958975"/>
            <a:ext cx="2209800" cy="4899025"/>
            <a:chOff x="2112" y="1234"/>
            <a:chExt cx="1392" cy="3086"/>
          </a:xfrm>
        </p:grpSpPr>
        <p:graphicFrame>
          <p:nvGraphicFramePr>
            <p:cNvPr id="75781" name="Object 5">
              <a:hlinkClick r:id="" action="ppaction://ole?verb=0"/>
            </p:cNvPr>
            <p:cNvGraphicFramePr>
              <a:graphicFrameLocks/>
            </p:cNvGraphicFramePr>
            <p:nvPr/>
          </p:nvGraphicFramePr>
          <p:xfrm>
            <a:off x="2304" y="1234"/>
            <a:ext cx="1041" cy="3086"/>
          </p:xfrm>
          <a:graphic>
            <a:graphicData uri="http://schemas.openxmlformats.org/presentationml/2006/ole">
              <p:oleObj spid="_x0000_s75781" name="Document" r:id="rId6" imgW="1491517" imgH="4453697" progId="Word.Document.8">
                <p:embed/>
              </p:oleObj>
            </a:graphicData>
          </a:graphic>
        </p:graphicFrame>
        <p:sp>
          <p:nvSpPr>
            <p:cNvPr id="75782" name="Line 6"/>
            <p:cNvSpPr>
              <a:spLocks noChangeShapeType="1"/>
            </p:cNvSpPr>
            <p:nvPr/>
          </p:nvSpPr>
          <p:spPr bwMode="auto">
            <a:xfrm>
              <a:off x="2160" y="1728"/>
              <a:ext cx="1296" cy="0"/>
            </a:xfrm>
            <a:prstGeom prst="line">
              <a:avLst/>
            </a:prstGeom>
            <a:noFill/>
            <a:ln w="12700">
              <a:solidFill>
                <a:schemeClr val="tx1"/>
              </a:solidFill>
              <a:round/>
              <a:headEnd type="none" w="sm" len="sm"/>
              <a:tailEnd type="none" w="sm" len="sm"/>
            </a:ln>
            <a:effectLst/>
          </p:spPr>
          <p:txBody>
            <a:bodyPr/>
            <a:lstStyle/>
            <a:p>
              <a:endParaRPr lang="en-US"/>
            </a:p>
          </p:txBody>
        </p:sp>
        <p:sp>
          <p:nvSpPr>
            <p:cNvPr id="75783" name="Line 7"/>
            <p:cNvSpPr>
              <a:spLocks noChangeShapeType="1"/>
            </p:cNvSpPr>
            <p:nvPr/>
          </p:nvSpPr>
          <p:spPr bwMode="auto">
            <a:xfrm>
              <a:off x="2112" y="244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5784" name="Line 8"/>
            <p:cNvSpPr>
              <a:spLocks noChangeShapeType="1"/>
            </p:cNvSpPr>
            <p:nvPr/>
          </p:nvSpPr>
          <p:spPr bwMode="auto">
            <a:xfrm>
              <a:off x="2112" y="292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5785" name="Line 9"/>
            <p:cNvSpPr>
              <a:spLocks noChangeShapeType="1"/>
            </p:cNvSpPr>
            <p:nvPr/>
          </p:nvSpPr>
          <p:spPr bwMode="auto">
            <a:xfrm>
              <a:off x="2112" y="3408"/>
              <a:ext cx="1344" cy="0"/>
            </a:xfrm>
            <a:prstGeom prst="line">
              <a:avLst/>
            </a:prstGeom>
            <a:noFill/>
            <a:ln w="12700">
              <a:solidFill>
                <a:schemeClr val="tx1"/>
              </a:solidFill>
              <a:round/>
              <a:headEnd type="none" w="sm" len="sm"/>
              <a:tailEnd type="none" w="sm" len="sm"/>
            </a:ln>
            <a:effectLst/>
          </p:spPr>
          <p:txBody>
            <a:bodyPr/>
            <a:lstStyle/>
            <a:p>
              <a:endParaRPr lang="en-US"/>
            </a:p>
          </p:txBody>
        </p:sp>
        <p:sp>
          <p:nvSpPr>
            <p:cNvPr id="75786" name="Line 10"/>
            <p:cNvSpPr>
              <a:spLocks noChangeShapeType="1"/>
            </p:cNvSpPr>
            <p:nvPr/>
          </p:nvSpPr>
          <p:spPr bwMode="auto">
            <a:xfrm>
              <a:off x="2160" y="3696"/>
              <a:ext cx="1344" cy="0"/>
            </a:xfrm>
            <a:prstGeom prst="line">
              <a:avLst/>
            </a:prstGeom>
            <a:noFill/>
            <a:ln w="12700">
              <a:solidFill>
                <a:schemeClr val="tx1"/>
              </a:solidFill>
              <a:round/>
              <a:headEnd type="none" w="sm" len="sm"/>
              <a:tailEnd type="none" w="sm" len="sm"/>
            </a:ln>
            <a:effectLst/>
          </p:spPr>
          <p:txBody>
            <a:bodyPr/>
            <a:lstStyle/>
            <a:p>
              <a:endParaRPr lang="en-US"/>
            </a:p>
          </p:txBody>
        </p:sp>
      </p:grpSp>
      <p:graphicFrame>
        <p:nvGraphicFramePr>
          <p:cNvPr id="75787" name="Object 11">
            <a:hlinkClick r:id="" action="ppaction://ole?verb=0"/>
          </p:cNvPr>
          <p:cNvGraphicFramePr>
            <a:graphicFrameLocks/>
          </p:cNvGraphicFramePr>
          <p:nvPr>
            <p:ph idx="1"/>
          </p:nvPr>
        </p:nvGraphicFramePr>
        <p:xfrm>
          <a:off x="6994525" y="2971800"/>
          <a:ext cx="2149475" cy="1882775"/>
        </p:xfrm>
        <a:graphic>
          <a:graphicData uri="http://schemas.openxmlformats.org/presentationml/2006/ole">
            <p:oleObj spid="_x0000_s75787" name="Document" r:id="rId7" imgW="2148546" imgH="1881179" progId="Word.Document.8">
              <p:embed/>
            </p:oleObj>
          </a:graphicData>
        </a:graphic>
      </p:graphicFrame>
      <p:sp>
        <p:nvSpPr>
          <p:cNvPr id="75788" name="AutoShape 12"/>
          <p:cNvSpPr>
            <a:spLocks noChangeArrowheads="1"/>
          </p:cNvSpPr>
          <p:nvPr/>
        </p:nvSpPr>
        <p:spPr bwMode="auto">
          <a:xfrm>
            <a:off x="2438400" y="3200400"/>
            <a:ext cx="685800" cy="485775"/>
          </a:xfrm>
          <a:prstGeom prst="rightArrow">
            <a:avLst>
              <a:gd name="adj1" fmla="val 50000"/>
              <a:gd name="adj2" fmla="val 3529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5789" name="AutoShape 13"/>
          <p:cNvSpPr>
            <a:spLocks noChangeArrowheads="1"/>
          </p:cNvSpPr>
          <p:nvPr/>
        </p:nvSpPr>
        <p:spPr bwMode="auto">
          <a:xfrm>
            <a:off x="6096000" y="3200400"/>
            <a:ext cx="685800" cy="485775"/>
          </a:xfrm>
          <a:prstGeom prst="rightArrow">
            <a:avLst>
              <a:gd name="adj1" fmla="val 50000"/>
              <a:gd name="adj2" fmla="val 35294"/>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5791" name="Rectangle 15"/>
          <p:cNvSpPr>
            <a:spLocks noChangeArrowheads="1"/>
          </p:cNvSpPr>
          <p:nvPr/>
        </p:nvSpPr>
        <p:spPr bwMode="auto">
          <a:xfrm>
            <a:off x="1143000" y="1143000"/>
            <a:ext cx="7002463" cy="457200"/>
          </a:xfrm>
          <a:prstGeom prst="rect">
            <a:avLst/>
          </a:prstGeom>
          <a:noFill/>
          <a:ln w="12700">
            <a:noFill/>
            <a:miter lim="800000"/>
            <a:headEnd type="none" w="sm" len="sm"/>
            <a:tailEnd type="none" w="sm" len="sm"/>
          </a:ln>
          <a:effectLst/>
        </p:spPr>
        <p:txBody>
          <a:bodyPr wrap="none">
            <a:spAutoFit/>
          </a:bodyPr>
          <a:lstStyle/>
          <a:p>
            <a:r>
              <a:rPr lang="en-US" sz="2400">
                <a:solidFill>
                  <a:schemeClr val="accent2"/>
                </a:solidFill>
                <a:latin typeface="Times New Roman" pitchFamily="18" charset="0"/>
              </a:rPr>
              <a:t>HAVING  COUNT (*) &gt; 1 AND EVERY (S.age &lt;=60)</a:t>
            </a:r>
          </a:p>
        </p:txBody>
      </p:sp>
      <p:sp>
        <p:nvSpPr>
          <p:cNvPr id="75792" name="Text Box 16"/>
          <p:cNvSpPr txBox="1">
            <a:spLocks noChangeArrowheads="1"/>
          </p:cNvSpPr>
          <p:nvPr/>
        </p:nvSpPr>
        <p:spPr bwMode="auto">
          <a:xfrm>
            <a:off x="6232525" y="4841875"/>
            <a:ext cx="2741613" cy="1200150"/>
          </a:xfrm>
          <a:prstGeom prst="rect">
            <a:avLst/>
          </a:prstGeom>
          <a:noFill/>
          <a:ln w="12700">
            <a:solidFill>
              <a:schemeClr val="tx1"/>
            </a:solidFill>
            <a:miter lim="800000"/>
            <a:headEnd type="none" w="sm" len="sm"/>
            <a:tailEnd type="none" w="sm" len="sm"/>
          </a:ln>
          <a:effectLst/>
        </p:spPr>
        <p:txBody>
          <a:bodyPr wrap="none">
            <a:spAutoFit/>
          </a:bodyPr>
          <a:lstStyle/>
          <a:p>
            <a:r>
              <a:rPr lang="en-US" sz="2400">
                <a:solidFill>
                  <a:schemeClr val="accent2"/>
                </a:solidFill>
                <a:latin typeface="Times New Roman" pitchFamily="18" charset="0"/>
              </a:rPr>
              <a:t>What is the result of </a:t>
            </a:r>
          </a:p>
          <a:p>
            <a:r>
              <a:rPr lang="en-US" sz="2400">
                <a:solidFill>
                  <a:schemeClr val="accent2"/>
                </a:solidFill>
                <a:latin typeface="Times New Roman" pitchFamily="18" charset="0"/>
              </a:rPr>
              <a:t>changing EVERY to</a:t>
            </a:r>
          </a:p>
          <a:p>
            <a:r>
              <a:rPr lang="en-US" sz="2400">
                <a:solidFill>
                  <a:schemeClr val="accent2"/>
                </a:solidFill>
                <a:latin typeface="Times New Roman" pitchFamily="18" charset="0"/>
              </a:rPr>
              <a:t>ANY?</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Rutgers University</a:t>
            </a:r>
          </a:p>
        </p:txBody>
      </p:sp>
      <p:sp>
        <p:nvSpPr>
          <p:cNvPr id="78850" name="Rectangle 2"/>
          <p:cNvSpPr>
            <a:spLocks noGrp="1" noChangeArrowheads="1"/>
          </p:cNvSpPr>
          <p:nvPr>
            <p:ph type="title"/>
          </p:nvPr>
        </p:nvSpPr>
        <p:spPr>
          <a:xfrm>
            <a:off x="533400" y="152400"/>
            <a:ext cx="7772400" cy="1104900"/>
          </a:xfrm>
          <a:noFill/>
          <a:ln/>
        </p:spPr>
        <p:txBody>
          <a:bodyPr lIns="90488" tIns="44450" rIns="90488" bIns="44450" anchor="ctr"/>
          <a:lstStyle/>
          <a:p>
            <a:r>
              <a:rPr lang="en-US" sz="2400"/>
              <a:t>Find age of the youngest sailor with age    18, for each rating with at least 2 sailors between 18 and 60.</a:t>
            </a:r>
          </a:p>
        </p:txBody>
      </p:sp>
      <p:sp>
        <p:nvSpPr>
          <p:cNvPr id="78851" name="Rectangle 3"/>
          <p:cNvSpPr>
            <a:spLocks noChangeArrowheads="1"/>
          </p:cNvSpPr>
          <p:nvPr/>
        </p:nvSpPr>
        <p:spPr bwMode="auto">
          <a:xfrm>
            <a:off x="533400" y="1676400"/>
            <a:ext cx="5219700" cy="2292350"/>
          </a:xfrm>
          <a:prstGeom prst="rect">
            <a:avLst/>
          </a:prstGeom>
          <a:noFill/>
          <a:ln w="12700">
            <a:solidFill>
              <a:schemeClr val="tx1"/>
            </a:solid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S.rating,  </a:t>
            </a:r>
            <a:r>
              <a:rPr lang="en-US" sz="2000">
                <a:latin typeface="Book Antiqua" pitchFamily="18" charset="0"/>
              </a:rPr>
              <a:t>MIN</a:t>
            </a:r>
            <a:r>
              <a:rPr lang="en-US" sz="2400">
                <a:latin typeface="Book Antiqua" pitchFamily="18" charset="0"/>
              </a:rPr>
              <a:t> (S.age) </a:t>
            </a:r>
          </a:p>
          <a:p>
            <a:r>
              <a:rPr lang="en-US" sz="2400">
                <a:latin typeface="Book Antiqua" pitchFamily="18" charset="0"/>
              </a:rPr>
              <a:t>			</a:t>
            </a:r>
            <a:r>
              <a:rPr lang="en-US" sz="2000">
                <a:latin typeface="Book Antiqua" pitchFamily="18" charset="0"/>
              </a:rPr>
              <a:t>AS</a:t>
            </a:r>
            <a:r>
              <a:rPr lang="en-US" sz="2400">
                <a:latin typeface="Book Antiqua" pitchFamily="18" charset="0"/>
              </a:rPr>
              <a:t> minage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 </a:t>
            </a:r>
            <a:r>
              <a:rPr lang="en-US" sz="2400">
                <a:latin typeface="Book Antiqua" pitchFamily="18" charset="0"/>
              </a:rPr>
              <a:t> S.age &gt;= 18 AND S.age &lt;= 60</a:t>
            </a:r>
          </a:p>
          <a:p>
            <a:r>
              <a:rPr lang="en-US" sz="2000">
                <a:latin typeface="Book Antiqua" pitchFamily="18" charset="0"/>
              </a:rPr>
              <a:t>GROUP BY  </a:t>
            </a:r>
            <a:r>
              <a:rPr lang="en-US" sz="2400">
                <a:latin typeface="Book Antiqua" pitchFamily="18" charset="0"/>
              </a:rPr>
              <a:t>S.rating</a:t>
            </a:r>
          </a:p>
          <a:p>
            <a:r>
              <a:rPr lang="en-US" sz="2000">
                <a:latin typeface="Book Antiqua" pitchFamily="18" charset="0"/>
              </a:rPr>
              <a:t>HAVING</a:t>
            </a:r>
            <a:r>
              <a:rPr lang="en-US" sz="2400">
                <a:latin typeface="Book Antiqua" pitchFamily="18" charset="0"/>
              </a:rPr>
              <a:t>  </a:t>
            </a:r>
            <a:r>
              <a:rPr lang="en-US" sz="2000">
                <a:latin typeface="Book Antiqua" pitchFamily="18" charset="0"/>
              </a:rPr>
              <a:t>COUNT</a:t>
            </a:r>
            <a:r>
              <a:rPr lang="en-US" sz="2400">
                <a:latin typeface="Book Antiqua" pitchFamily="18" charset="0"/>
              </a:rPr>
              <a:t> (*) &gt; 1</a:t>
            </a:r>
          </a:p>
        </p:txBody>
      </p:sp>
      <p:graphicFrame>
        <p:nvGraphicFramePr>
          <p:cNvPr id="78852" name="Object 4">
            <a:hlinkClick r:id="" action="ppaction://ole?verb=0"/>
          </p:cNvPr>
          <p:cNvGraphicFramePr>
            <a:graphicFrameLocks/>
          </p:cNvGraphicFramePr>
          <p:nvPr/>
        </p:nvGraphicFramePr>
        <p:xfrm>
          <a:off x="5715000" y="2057400"/>
          <a:ext cx="2943225" cy="4510088"/>
        </p:xfrm>
        <a:graphic>
          <a:graphicData uri="http://schemas.openxmlformats.org/presentationml/2006/ole">
            <p:oleObj spid="_x0000_s78852" name="Document" r:id="rId4" imgW="2937771" imgH="4517857" progId="Word.Document.8">
              <p:embed/>
            </p:oleObj>
          </a:graphicData>
        </a:graphic>
      </p:graphicFrame>
      <p:sp>
        <p:nvSpPr>
          <p:cNvPr id="78853" name="Rectangle 5"/>
          <p:cNvSpPr>
            <a:spLocks noChangeArrowheads="1"/>
          </p:cNvSpPr>
          <p:nvPr/>
        </p:nvSpPr>
        <p:spPr bwMode="auto">
          <a:xfrm>
            <a:off x="609600" y="4876800"/>
            <a:ext cx="2249488"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Answer relation:</a:t>
            </a:r>
          </a:p>
        </p:txBody>
      </p:sp>
      <p:graphicFrame>
        <p:nvGraphicFramePr>
          <p:cNvPr id="78854" name="Object 6">
            <a:hlinkClick r:id="" action="ppaction://ole?verb=0"/>
          </p:cNvPr>
          <p:cNvGraphicFramePr>
            <a:graphicFrameLocks/>
          </p:cNvGraphicFramePr>
          <p:nvPr/>
        </p:nvGraphicFramePr>
        <p:xfrm>
          <a:off x="6084888" y="381000"/>
          <a:ext cx="468312" cy="407988"/>
        </p:xfrm>
        <a:graphic>
          <a:graphicData uri="http://schemas.openxmlformats.org/presentationml/2006/ole">
            <p:oleObj spid="_x0000_s78854" name="Equation" r:id="rId5" imgW="468000" imgH="407880" progId="Equation.3">
              <p:embed/>
            </p:oleObj>
          </a:graphicData>
        </a:graphic>
      </p:graphicFrame>
      <p:sp>
        <p:nvSpPr>
          <p:cNvPr id="78855" name="Rectangle 7"/>
          <p:cNvSpPr>
            <a:spLocks noChangeArrowheads="1"/>
          </p:cNvSpPr>
          <p:nvPr/>
        </p:nvSpPr>
        <p:spPr bwMode="auto">
          <a:xfrm>
            <a:off x="5715000" y="1524000"/>
            <a:ext cx="2201863" cy="454025"/>
          </a:xfrm>
          <a:prstGeom prst="rect">
            <a:avLst/>
          </a:prstGeom>
          <a:noFill/>
          <a:ln w="9525">
            <a:noFill/>
            <a:miter lim="800000"/>
            <a:headEnd/>
            <a:tailEnd/>
          </a:ln>
          <a:effectLst/>
        </p:spPr>
        <p:txBody>
          <a:bodyPr wrap="none" lIns="90488" tIns="44450" rIns="90488" bIns="44450">
            <a:spAutoFit/>
          </a:bodyPr>
          <a:lstStyle/>
          <a:p>
            <a:r>
              <a:rPr lang="en-US" sz="2400" i="1">
                <a:latin typeface="Book Antiqua" pitchFamily="18" charset="0"/>
              </a:rPr>
              <a:t>Sailors instance:</a:t>
            </a:r>
          </a:p>
        </p:txBody>
      </p:sp>
      <p:graphicFrame>
        <p:nvGraphicFramePr>
          <p:cNvPr id="78856" name="Object 8">
            <a:hlinkClick r:id="" action="ppaction://ole?verb=0"/>
          </p:cNvPr>
          <p:cNvGraphicFramePr>
            <a:graphicFrameLocks/>
          </p:cNvGraphicFramePr>
          <p:nvPr>
            <p:ph idx="1"/>
          </p:nvPr>
        </p:nvGraphicFramePr>
        <p:xfrm>
          <a:off x="3205163" y="4495800"/>
          <a:ext cx="2157412" cy="1881188"/>
        </p:xfrm>
        <a:graphic>
          <a:graphicData uri="http://schemas.openxmlformats.org/presentationml/2006/ole">
            <p:oleObj spid="_x0000_s78856" name="Document" r:id="rId6" imgW="2157527" imgH="1881179" progId="Word.Document.8">
              <p:embed/>
            </p:oleObj>
          </a:graphicData>
        </a:graphic>
      </p:graphicFrame>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Rutgers University</a:t>
            </a:r>
          </a:p>
        </p:txBody>
      </p:sp>
      <p:sp>
        <p:nvSpPr>
          <p:cNvPr id="46082" name="Rectangle 2"/>
          <p:cNvSpPr>
            <a:spLocks noGrp="1" noChangeArrowheads="1"/>
          </p:cNvSpPr>
          <p:nvPr>
            <p:ph type="title"/>
          </p:nvPr>
        </p:nvSpPr>
        <p:spPr>
          <a:xfrm>
            <a:off x="685800" y="304800"/>
            <a:ext cx="7772400" cy="1104900"/>
          </a:xfrm>
          <a:noFill/>
          <a:ln/>
        </p:spPr>
        <p:txBody>
          <a:bodyPr lIns="90488" tIns="44450" rIns="90488" bIns="44450" anchor="ctr"/>
          <a:lstStyle/>
          <a:p>
            <a:r>
              <a:rPr lang="en-US" sz="3200"/>
              <a:t>For each red boat, find the number of reservations for this boat</a:t>
            </a:r>
          </a:p>
        </p:txBody>
      </p:sp>
      <p:sp>
        <p:nvSpPr>
          <p:cNvPr id="46083" name="Rectangle 3"/>
          <p:cNvSpPr>
            <a:spLocks noGrp="1" noChangeArrowheads="1"/>
          </p:cNvSpPr>
          <p:nvPr>
            <p:ph type="body" idx="1"/>
          </p:nvPr>
        </p:nvSpPr>
        <p:spPr>
          <a:xfrm>
            <a:off x="533400" y="3657600"/>
            <a:ext cx="7772400" cy="2095500"/>
          </a:xfrm>
          <a:noFill/>
          <a:ln/>
        </p:spPr>
        <p:txBody>
          <a:bodyPr lIns="90488" tIns="44450" rIns="90488" bIns="44450"/>
          <a:lstStyle/>
          <a:p>
            <a:r>
              <a:rPr lang="en-US" sz="2500"/>
              <a:t>Grouping over a join of three relations.</a:t>
            </a:r>
          </a:p>
          <a:p>
            <a:r>
              <a:rPr lang="en-US" sz="2500"/>
              <a:t>What do we get if we remove </a:t>
            </a:r>
            <a:r>
              <a:rPr lang="en-US" sz="2500" i="1"/>
              <a:t>B.color=‘red’</a:t>
            </a:r>
            <a:r>
              <a:rPr lang="en-US" sz="2500"/>
              <a:t> from the </a:t>
            </a:r>
            <a:r>
              <a:rPr lang="en-US" sz="2100"/>
              <a:t>WHERE </a:t>
            </a:r>
            <a:r>
              <a:rPr lang="en-US" sz="2500"/>
              <a:t>clause and add a </a:t>
            </a:r>
            <a:r>
              <a:rPr lang="en-US" sz="2100"/>
              <a:t>HAVING</a:t>
            </a:r>
            <a:r>
              <a:rPr lang="en-US" sz="2500"/>
              <a:t> clause with this condition?</a:t>
            </a:r>
          </a:p>
          <a:p>
            <a:r>
              <a:rPr lang="en-US" sz="2500"/>
              <a:t>What if we drop Sailors and the condition involving S.sid?</a:t>
            </a:r>
          </a:p>
        </p:txBody>
      </p:sp>
      <p:sp>
        <p:nvSpPr>
          <p:cNvPr id="46084" name="Rectangle 4"/>
          <p:cNvSpPr>
            <a:spLocks noChangeArrowheads="1"/>
          </p:cNvSpPr>
          <p:nvPr/>
        </p:nvSpPr>
        <p:spPr bwMode="auto">
          <a:xfrm>
            <a:off x="595313" y="1890713"/>
            <a:ext cx="7648575" cy="1549400"/>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B.bid,  </a:t>
            </a:r>
            <a:r>
              <a:rPr lang="en-US" sz="2000">
                <a:latin typeface="Book Antiqua" pitchFamily="18" charset="0"/>
              </a:rPr>
              <a:t>COUNT</a:t>
            </a:r>
            <a:r>
              <a:rPr lang="en-US" sz="2400">
                <a:latin typeface="Book Antiqua" pitchFamily="18" charset="0"/>
              </a:rPr>
              <a:t> (*) AS scount</a:t>
            </a:r>
          </a:p>
          <a:p>
            <a:r>
              <a:rPr lang="en-US" sz="2000">
                <a:latin typeface="Book Antiqua" pitchFamily="18" charset="0"/>
              </a:rPr>
              <a:t>FROM</a:t>
            </a:r>
            <a:r>
              <a:rPr lang="en-US" sz="2400">
                <a:latin typeface="Book Antiqua" pitchFamily="18" charset="0"/>
              </a:rPr>
              <a:t>  Sailors S, Boats B, Reserves R</a:t>
            </a:r>
          </a:p>
          <a:p>
            <a:r>
              <a:rPr lang="en-US" sz="2000">
                <a:latin typeface="Book Antiqua" pitchFamily="18" charset="0"/>
              </a:rPr>
              <a:t>WHERE </a:t>
            </a:r>
            <a:r>
              <a:rPr lang="en-US" sz="2400">
                <a:latin typeface="Book Antiqua" pitchFamily="18" charset="0"/>
              </a:rPr>
              <a:t> S.sid=R.sid </a:t>
            </a:r>
            <a:r>
              <a:rPr lang="en-US" sz="2000">
                <a:latin typeface="Book Antiqua" pitchFamily="18" charset="0"/>
              </a:rPr>
              <a:t>AND</a:t>
            </a:r>
            <a:r>
              <a:rPr lang="en-US" sz="2400">
                <a:latin typeface="Book Antiqua" pitchFamily="18" charset="0"/>
              </a:rPr>
              <a:t> R.bid=B.bid </a:t>
            </a:r>
            <a:r>
              <a:rPr lang="en-US" sz="2000">
                <a:latin typeface="Book Antiqua" pitchFamily="18" charset="0"/>
              </a:rPr>
              <a:t>AND</a:t>
            </a:r>
            <a:r>
              <a:rPr lang="en-US" sz="2400">
                <a:latin typeface="Book Antiqua" pitchFamily="18" charset="0"/>
              </a:rPr>
              <a:t> B.color=‘red’</a:t>
            </a:r>
          </a:p>
          <a:p>
            <a:r>
              <a:rPr lang="en-US" sz="2000">
                <a:latin typeface="Book Antiqua" pitchFamily="18" charset="0"/>
              </a:rPr>
              <a:t>GROUP BY  </a:t>
            </a:r>
            <a:r>
              <a:rPr lang="en-US" sz="2400">
                <a:latin typeface="Book Antiqua" pitchFamily="18" charset="0"/>
              </a:rPr>
              <a:t>B.bid</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Rutgers University</a:t>
            </a:r>
          </a:p>
        </p:txBody>
      </p:sp>
      <p:sp>
        <p:nvSpPr>
          <p:cNvPr id="48130" name="Rectangle 2"/>
          <p:cNvSpPr>
            <a:spLocks noGrp="1" noChangeArrowheads="1"/>
          </p:cNvSpPr>
          <p:nvPr>
            <p:ph type="title"/>
          </p:nvPr>
        </p:nvSpPr>
        <p:spPr>
          <a:xfrm>
            <a:off x="762000" y="152400"/>
            <a:ext cx="8382000" cy="1104900"/>
          </a:xfrm>
          <a:noFill/>
          <a:ln/>
        </p:spPr>
        <p:txBody>
          <a:bodyPr lIns="90488" tIns="44450" rIns="90488" bIns="44450" anchor="ctr"/>
          <a:lstStyle/>
          <a:p>
            <a:r>
              <a:rPr lang="en-US" sz="2800"/>
              <a:t>Find age of the youngest sailor with age &gt; 18, </a:t>
            </a:r>
            <a:br>
              <a:rPr lang="en-US" sz="2800"/>
            </a:br>
            <a:r>
              <a:rPr lang="en-US" sz="2800"/>
              <a:t>for each rating with at least 2 sailors (of any age)</a:t>
            </a:r>
          </a:p>
        </p:txBody>
      </p:sp>
      <p:sp>
        <p:nvSpPr>
          <p:cNvPr id="48131" name="Rectangle 3"/>
          <p:cNvSpPr>
            <a:spLocks noGrp="1" noChangeArrowheads="1"/>
          </p:cNvSpPr>
          <p:nvPr>
            <p:ph type="body" idx="1"/>
          </p:nvPr>
        </p:nvSpPr>
        <p:spPr>
          <a:xfrm>
            <a:off x="152400" y="4038600"/>
            <a:ext cx="8763000" cy="1714500"/>
          </a:xfrm>
          <a:noFill/>
          <a:ln/>
        </p:spPr>
        <p:txBody>
          <a:bodyPr lIns="90488" tIns="44450" rIns="90488" bIns="44450"/>
          <a:lstStyle/>
          <a:p>
            <a:r>
              <a:rPr lang="en-US" sz="2500"/>
              <a:t>Shows </a:t>
            </a:r>
            <a:r>
              <a:rPr lang="en-US" sz="2100"/>
              <a:t>HAVING</a:t>
            </a:r>
            <a:r>
              <a:rPr lang="en-US" sz="2500"/>
              <a:t> clause can also contain a subquery.  </a:t>
            </a:r>
          </a:p>
          <a:p>
            <a:r>
              <a:rPr lang="en-US" sz="2500"/>
              <a:t>Compare this with the query where we considered only ratings with 2 sailors over 18!</a:t>
            </a:r>
          </a:p>
          <a:p>
            <a:r>
              <a:rPr lang="en-US" sz="2500"/>
              <a:t>What if </a:t>
            </a:r>
            <a:r>
              <a:rPr lang="en-US" sz="2100"/>
              <a:t>HAVING</a:t>
            </a:r>
            <a:r>
              <a:rPr lang="en-US" sz="2500"/>
              <a:t> clause is replaced by:</a:t>
            </a:r>
          </a:p>
          <a:p>
            <a:pPr lvl="1">
              <a:buSzPct val="75000"/>
            </a:pPr>
            <a:r>
              <a:rPr lang="en-US" sz="1900"/>
              <a:t>HAVING COUNT</a:t>
            </a:r>
            <a:r>
              <a:rPr lang="en-US" sz="2100"/>
              <a:t>(*) &gt;1</a:t>
            </a:r>
          </a:p>
        </p:txBody>
      </p:sp>
      <p:sp>
        <p:nvSpPr>
          <p:cNvPr id="48132" name="Rectangle 4"/>
          <p:cNvSpPr>
            <a:spLocks noChangeArrowheads="1"/>
          </p:cNvSpPr>
          <p:nvPr/>
        </p:nvSpPr>
        <p:spPr bwMode="auto">
          <a:xfrm>
            <a:off x="1585913" y="1433513"/>
            <a:ext cx="5710237" cy="26447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a:t>
            </a:r>
            <a:r>
              <a:rPr lang="en-US" sz="2400">
                <a:solidFill>
                  <a:schemeClr val="accent2"/>
                </a:solidFill>
                <a:latin typeface="Book Antiqua" pitchFamily="18" charset="0"/>
              </a:rPr>
              <a:t>S.rating</a:t>
            </a:r>
            <a:r>
              <a:rPr lang="en-US" sz="2400">
                <a:latin typeface="Book Antiqua" pitchFamily="18" charset="0"/>
              </a:rPr>
              <a:t>,  </a:t>
            </a:r>
            <a:r>
              <a:rPr lang="en-US" sz="2000">
                <a:latin typeface="Book Antiqua" pitchFamily="18" charset="0"/>
              </a:rPr>
              <a:t>MIN</a:t>
            </a:r>
            <a:r>
              <a:rPr lang="en-US" sz="2400">
                <a:latin typeface="Book Antiqua" pitchFamily="18" charset="0"/>
              </a:rPr>
              <a:t> (S.age)</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S.age &gt; 18</a:t>
            </a:r>
          </a:p>
          <a:p>
            <a:r>
              <a:rPr lang="en-US" sz="2000">
                <a:latin typeface="Book Antiqua" pitchFamily="18" charset="0"/>
              </a:rPr>
              <a:t>GROUP BY  </a:t>
            </a:r>
            <a:r>
              <a:rPr lang="en-US" sz="2400">
                <a:solidFill>
                  <a:schemeClr val="accent2"/>
                </a:solidFill>
                <a:latin typeface="Book Antiqua" pitchFamily="18" charset="0"/>
              </a:rPr>
              <a:t>S.rating</a:t>
            </a:r>
            <a:endParaRPr lang="en-US" sz="2400">
              <a:latin typeface="Book Antiqua" pitchFamily="18" charset="0"/>
            </a:endParaRPr>
          </a:p>
          <a:p>
            <a:r>
              <a:rPr lang="en-US" sz="2000">
                <a:latin typeface="Book Antiqua" pitchFamily="18" charset="0"/>
              </a:rPr>
              <a:t>HAVING</a:t>
            </a:r>
            <a:r>
              <a:rPr lang="en-US" sz="2400">
                <a:latin typeface="Book Antiqua" pitchFamily="18" charset="0"/>
              </a:rPr>
              <a:t>  1  &lt;  (</a:t>
            </a:r>
            <a:r>
              <a:rPr lang="en-US" sz="2000">
                <a:latin typeface="Book Antiqua" pitchFamily="18" charset="0"/>
              </a:rPr>
              <a:t>SELECT  COUNT </a:t>
            </a:r>
            <a:r>
              <a:rPr lang="en-US" sz="2400">
                <a:latin typeface="Book Antiqua" pitchFamily="18" charset="0"/>
              </a:rPr>
              <a:t>(*)</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S2</a:t>
            </a:r>
          </a:p>
          <a:p>
            <a:r>
              <a:rPr lang="en-US" sz="2400">
                <a:latin typeface="Book Antiqua" pitchFamily="18" charset="0"/>
              </a:rPr>
              <a:t>                         </a:t>
            </a:r>
            <a:r>
              <a:rPr lang="en-US" sz="2000">
                <a:latin typeface="Book Antiqua" pitchFamily="18" charset="0"/>
              </a:rPr>
              <a:t>WHERE</a:t>
            </a:r>
            <a:r>
              <a:rPr lang="en-US" sz="2400">
                <a:latin typeface="Book Antiqua" pitchFamily="18" charset="0"/>
              </a:rPr>
              <a:t>  </a:t>
            </a:r>
            <a:r>
              <a:rPr lang="en-US" sz="2400">
                <a:solidFill>
                  <a:schemeClr val="accent2"/>
                </a:solidFill>
                <a:latin typeface="Book Antiqua" pitchFamily="18" charset="0"/>
              </a:rPr>
              <a:t>S.rating</a:t>
            </a:r>
            <a:r>
              <a:rPr lang="en-US" sz="2400">
                <a:latin typeface="Book Antiqua" pitchFamily="18" charset="0"/>
              </a:rPr>
              <a:t>=S2.rating)</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Rutgers University</a:t>
            </a:r>
          </a:p>
        </p:txBody>
      </p:sp>
      <p:sp>
        <p:nvSpPr>
          <p:cNvPr id="50178" name="Rectangle 2"/>
          <p:cNvSpPr>
            <a:spLocks noGrp="1" noChangeArrowheads="1"/>
          </p:cNvSpPr>
          <p:nvPr>
            <p:ph type="title"/>
          </p:nvPr>
        </p:nvSpPr>
        <p:spPr>
          <a:xfrm>
            <a:off x="762000" y="304800"/>
            <a:ext cx="7772400" cy="1104900"/>
          </a:xfrm>
          <a:noFill/>
          <a:ln/>
        </p:spPr>
        <p:txBody>
          <a:bodyPr lIns="90488" tIns="44450" rIns="90488" bIns="44450" anchor="ctr"/>
          <a:lstStyle/>
          <a:p>
            <a:r>
              <a:rPr lang="en-US" sz="2800"/>
              <a:t>Find those ratings for which the average age is the minimum over all ratings</a:t>
            </a:r>
          </a:p>
        </p:txBody>
      </p:sp>
      <p:sp>
        <p:nvSpPr>
          <p:cNvPr id="50179" name="Rectangle 3"/>
          <p:cNvSpPr>
            <a:spLocks noGrp="1" noChangeArrowheads="1"/>
          </p:cNvSpPr>
          <p:nvPr>
            <p:ph type="body" idx="1"/>
          </p:nvPr>
        </p:nvSpPr>
        <p:spPr>
          <a:xfrm>
            <a:off x="762000" y="1676400"/>
            <a:ext cx="8763000" cy="419100"/>
          </a:xfrm>
          <a:noFill/>
          <a:ln/>
        </p:spPr>
        <p:txBody>
          <a:bodyPr lIns="90488" tIns="44450" rIns="90488" bIns="44450"/>
          <a:lstStyle/>
          <a:p>
            <a:r>
              <a:rPr lang="en-US" sz="2100"/>
              <a:t>Aggregate operations cannot be nested!  </a:t>
            </a:r>
            <a:r>
              <a:rPr lang="en-US" sz="2100">
                <a:solidFill>
                  <a:schemeClr val="accent2"/>
                </a:solidFill>
              </a:rPr>
              <a:t>WRONG</a:t>
            </a:r>
            <a:r>
              <a:rPr lang="en-US" sz="2100"/>
              <a:t>:  </a:t>
            </a:r>
          </a:p>
        </p:txBody>
      </p:sp>
      <p:sp>
        <p:nvSpPr>
          <p:cNvPr id="50180" name="Rectangle 4"/>
          <p:cNvSpPr>
            <a:spLocks noChangeArrowheads="1"/>
          </p:cNvSpPr>
          <p:nvPr/>
        </p:nvSpPr>
        <p:spPr bwMode="auto">
          <a:xfrm>
            <a:off x="709613" y="2362200"/>
            <a:ext cx="8439150"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  </a:t>
            </a:r>
            <a:r>
              <a:rPr lang="en-US" sz="2400">
                <a:latin typeface="Book Antiqua" pitchFamily="18" charset="0"/>
              </a:rPr>
              <a:t>S.rating</a:t>
            </a:r>
          </a:p>
          <a:p>
            <a:r>
              <a:rPr lang="en-US" sz="2000">
                <a:latin typeface="Book Antiqua" pitchFamily="18" charset="0"/>
              </a:rPr>
              <a:t>FROM </a:t>
            </a:r>
            <a:r>
              <a:rPr lang="en-US" sz="2400">
                <a:latin typeface="Book Antiqua" pitchFamily="18" charset="0"/>
              </a:rPr>
              <a:t> Sailors S</a:t>
            </a:r>
          </a:p>
          <a:p>
            <a:r>
              <a:rPr lang="en-US" sz="2000">
                <a:latin typeface="Book Antiqua" pitchFamily="18" charset="0"/>
              </a:rPr>
              <a:t>WHERE </a:t>
            </a:r>
            <a:r>
              <a:rPr lang="en-US" sz="2400">
                <a:latin typeface="Book Antiqua" pitchFamily="18" charset="0"/>
              </a:rPr>
              <a:t> S.age =  (</a:t>
            </a:r>
            <a:r>
              <a:rPr lang="en-US" sz="2000">
                <a:latin typeface="Book Antiqua" pitchFamily="18" charset="0"/>
              </a:rPr>
              <a:t>SELECT  MIN </a:t>
            </a:r>
            <a:r>
              <a:rPr lang="en-US" sz="2400">
                <a:latin typeface="Book Antiqua" pitchFamily="18" charset="0"/>
              </a:rPr>
              <a:t>(</a:t>
            </a:r>
            <a:r>
              <a:rPr lang="en-US" sz="2000">
                <a:latin typeface="Book Antiqua" pitchFamily="18" charset="0"/>
              </a:rPr>
              <a:t>AVG</a:t>
            </a:r>
            <a:r>
              <a:rPr lang="en-US" sz="2400">
                <a:latin typeface="Book Antiqua" pitchFamily="18" charset="0"/>
              </a:rPr>
              <a:t> (S2.age))  </a:t>
            </a:r>
            <a:r>
              <a:rPr lang="en-US" sz="2000">
                <a:latin typeface="Book Antiqua" pitchFamily="18" charset="0"/>
              </a:rPr>
              <a:t>FROM</a:t>
            </a:r>
            <a:r>
              <a:rPr lang="en-US" sz="2400">
                <a:latin typeface="Book Antiqua" pitchFamily="18" charset="0"/>
              </a:rPr>
              <a:t> Sailors S2)</a:t>
            </a:r>
          </a:p>
        </p:txBody>
      </p:sp>
      <p:sp>
        <p:nvSpPr>
          <p:cNvPr id="50181" name="Rectangle 5"/>
          <p:cNvSpPr>
            <a:spLocks noChangeArrowheads="1"/>
          </p:cNvSpPr>
          <p:nvPr/>
        </p:nvSpPr>
        <p:spPr bwMode="auto">
          <a:xfrm>
            <a:off x="366713" y="4176713"/>
            <a:ext cx="7227887" cy="26447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Temp.rating, Temp.avgage</a:t>
            </a:r>
          </a:p>
          <a:p>
            <a:r>
              <a:rPr lang="en-US" sz="2000">
                <a:latin typeface="Book Antiqua" pitchFamily="18" charset="0"/>
              </a:rPr>
              <a:t>FROM</a:t>
            </a:r>
            <a:r>
              <a:rPr lang="en-US" sz="2400">
                <a:latin typeface="Book Antiqua" pitchFamily="18" charset="0"/>
              </a:rPr>
              <a:t>  (</a:t>
            </a:r>
            <a:r>
              <a:rPr lang="en-US" sz="2000">
                <a:latin typeface="Book Antiqua" pitchFamily="18" charset="0"/>
              </a:rPr>
              <a:t>SELECT</a:t>
            </a:r>
            <a:r>
              <a:rPr lang="en-US" sz="2400">
                <a:latin typeface="Book Antiqua" pitchFamily="18" charset="0"/>
              </a:rPr>
              <a:t>  S.rating, </a:t>
            </a:r>
            <a:r>
              <a:rPr lang="en-US" sz="2000">
                <a:latin typeface="Book Antiqua" pitchFamily="18" charset="0"/>
              </a:rPr>
              <a:t>AVG</a:t>
            </a:r>
            <a:r>
              <a:rPr lang="en-US" sz="2400">
                <a:latin typeface="Book Antiqua" pitchFamily="18" charset="0"/>
              </a:rPr>
              <a:t> (S.age) </a:t>
            </a:r>
            <a:r>
              <a:rPr lang="en-US" sz="2000">
                <a:latin typeface="Book Antiqua" pitchFamily="18" charset="0"/>
              </a:rPr>
              <a:t>AS</a:t>
            </a:r>
            <a:r>
              <a:rPr lang="en-US" sz="2400">
                <a:latin typeface="Book Antiqua" pitchFamily="18" charset="0"/>
              </a:rPr>
              <a:t> avgage</a:t>
            </a:r>
          </a:p>
          <a:p>
            <a:r>
              <a:rPr lang="en-US" sz="2400">
                <a:latin typeface="Book Antiqua" pitchFamily="18" charset="0"/>
              </a:rPr>
              <a:t>             </a:t>
            </a:r>
            <a:r>
              <a:rPr lang="en-US" sz="2000">
                <a:latin typeface="Book Antiqua" pitchFamily="18" charset="0"/>
              </a:rPr>
              <a:t>FROM</a:t>
            </a:r>
            <a:r>
              <a:rPr lang="en-US" sz="2400">
                <a:latin typeface="Book Antiqua" pitchFamily="18" charset="0"/>
              </a:rPr>
              <a:t>  Sailors S</a:t>
            </a:r>
          </a:p>
          <a:p>
            <a:r>
              <a:rPr lang="en-US" sz="2400">
                <a:latin typeface="Book Antiqua" pitchFamily="18" charset="0"/>
              </a:rPr>
              <a:t>             </a:t>
            </a:r>
            <a:r>
              <a:rPr lang="en-US" sz="2000">
                <a:latin typeface="Book Antiqua" pitchFamily="18" charset="0"/>
              </a:rPr>
              <a:t>GROUP BY  </a:t>
            </a:r>
            <a:r>
              <a:rPr lang="en-US" sz="2400">
                <a:latin typeface="Book Antiqua" pitchFamily="18" charset="0"/>
              </a:rPr>
              <a:t>S.rating) </a:t>
            </a:r>
            <a:r>
              <a:rPr lang="en-US" sz="2000">
                <a:latin typeface="Book Antiqua" pitchFamily="18" charset="0"/>
              </a:rPr>
              <a:t>AS</a:t>
            </a:r>
            <a:r>
              <a:rPr lang="en-US" sz="2400">
                <a:latin typeface="Book Antiqua" pitchFamily="18" charset="0"/>
              </a:rPr>
              <a:t> Temp</a:t>
            </a:r>
          </a:p>
          <a:p>
            <a:r>
              <a:rPr lang="en-US" sz="2000">
                <a:latin typeface="Book Antiqua" pitchFamily="18" charset="0"/>
              </a:rPr>
              <a:t>WHERE</a:t>
            </a:r>
            <a:r>
              <a:rPr lang="en-US" sz="2400">
                <a:latin typeface="Book Antiqua" pitchFamily="18" charset="0"/>
              </a:rPr>
              <a:t>  Temp.avgage = (</a:t>
            </a:r>
            <a:r>
              <a:rPr lang="en-US" sz="2000">
                <a:latin typeface="Book Antiqua" pitchFamily="18" charset="0"/>
              </a:rPr>
              <a:t>SELECT  MIN </a:t>
            </a:r>
            <a:r>
              <a:rPr lang="en-US" sz="2400">
                <a:latin typeface="Book Antiqua" pitchFamily="18" charset="0"/>
              </a:rPr>
              <a:t>(Temp.avgage)</a:t>
            </a:r>
          </a:p>
          <a:p>
            <a:r>
              <a:rPr lang="en-US" sz="2400">
                <a:latin typeface="Book Antiqua" pitchFamily="18" charset="0"/>
              </a:rPr>
              <a:t>                                            </a:t>
            </a:r>
            <a:r>
              <a:rPr lang="en-US" sz="2000">
                <a:latin typeface="Book Antiqua" pitchFamily="18" charset="0"/>
              </a:rPr>
              <a:t>FROM</a:t>
            </a:r>
            <a:r>
              <a:rPr lang="en-US" sz="2400">
                <a:latin typeface="Book Antiqua" pitchFamily="18" charset="0"/>
              </a:rPr>
              <a:t>  Temp)</a:t>
            </a:r>
          </a:p>
          <a:p>
            <a:endParaRPr lang="en-US" sz="2400">
              <a:latin typeface="Book Antiqua" pitchFamily="18" charset="0"/>
            </a:endParaRPr>
          </a:p>
        </p:txBody>
      </p:sp>
      <p:sp>
        <p:nvSpPr>
          <p:cNvPr id="50182" name="Rectangle 6"/>
          <p:cNvSpPr>
            <a:spLocks noChangeArrowheads="1"/>
          </p:cNvSpPr>
          <p:nvPr/>
        </p:nvSpPr>
        <p:spPr bwMode="auto">
          <a:xfrm>
            <a:off x="214313" y="3597275"/>
            <a:ext cx="5116512" cy="515938"/>
          </a:xfrm>
          <a:prstGeom prst="rect">
            <a:avLst/>
          </a:prstGeom>
          <a:noFill/>
          <a:ln w="9525">
            <a:noFill/>
            <a:miter lim="800000"/>
            <a:headEnd/>
            <a:tailEnd/>
          </a:ln>
          <a:effectLst/>
        </p:spPr>
        <p:txBody>
          <a:bodyPr wrap="none" lIns="90488" tIns="44450" rIns="90488" bIns="44450">
            <a:spAutoFit/>
          </a:bodyPr>
          <a:lstStyle/>
          <a:p>
            <a:pPr>
              <a:buSzPct val="75000"/>
              <a:buFont typeface="Wingdings" pitchFamily="2" charset="2"/>
              <a:buChar char="v"/>
            </a:pPr>
            <a:r>
              <a:rPr lang="en-US" sz="2800">
                <a:latin typeface="Book Antiqua" pitchFamily="18" charset="0"/>
              </a:rPr>
              <a:t> Correct solution (in SQL/92):</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52226" name="Rectangle 2"/>
          <p:cNvSpPr>
            <a:spLocks noGrp="1" noChangeArrowheads="1"/>
          </p:cNvSpPr>
          <p:nvPr>
            <p:ph type="title"/>
          </p:nvPr>
        </p:nvSpPr>
        <p:spPr>
          <a:xfrm>
            <a:off x="838200" y="152400"/>
            <a:ext cx="7772400" cy="1104900"/>
          </a:xfrm>
          <a:noFill/>
          <a:ln/>
        </p:spPr>
        <p:txBody>
          <a:bodyPr lIns="90488" tIns="44450" rIns="90488" bIns="44450" anchor="ctr"/>
          <a:lstStyle/>
          <a:p>
            <a:r>
              <a:rPr lang="en-US"/>
              <a:t>Null Values</a:t>
            </a:r>
          </a:p>
        </p:txBody>
      </p:sp>
      <p:sp>
        <p:nvSpPr>
          <p:cNvPr id="52227" name="Rectangle 3"/>
          <p:cNvSpPr>
            <a:spLocks noGrp="1" noChangeArrowheads="1"/>
          </p:cNvSpPr>
          <p:nvPr>
            <p:ph type="body" idx="1"/>
          </p:nvPr>
        </p:nvSpPr>
        <p:spPr>
          <a:xfrm>
            <a:off x="533400" y="1752600"/>
            <a:ext cx="8610600" cy="4800600"/>
          </a:xfrm>
          <a:noFill/>
          <a:ln/>
        </p:spPr>
        <p:txBody>
          <a:bodyPr lIns="90488" tIns="44450" rIns="90488" bIns="44450"/>
          <a:lstStyle/>
          <a:p>
            <a:r>
              <a:rPr lang="en-US" sz="2100"/>
              <a:t>Field values in a tuple are sometimes </a:t>
            </a:r>
            <a:r>
              <a:rPr lang="en-US" sz="2100" i="1">
                <a:solidFill>
                  <a:schemeClr val="accent2"/>
                </a:solidFill>
              </a:rPr>
              <a:t>unknown</a:t>
            </a:r>
            <a:r>
              <a:rPr lang="en-US" sz="2100" i="1"/>
              <a:t> </a:t>
            </a:r>
            <a:r>
              <a:rPr lang="en-US" sz="2100"/>
              <a:t>(e.g., a rating has not been assigned) or </a:t>
            </a:r>
            <a:r>
              <a:rPr lang="en-US" sz="2100" i="1">
                <a:solidFill>
                  <a:schemeClr val="accent2"/>
                </a:solidFill>
              </a:rPr>
              <a:t>inapplicable</a:t>
            </a:r>
            <a:r>
              <a:rPr lang="en-US" sz="2100" i="1"/>
              <a:t> </a:t>
            </a:r>
            <a:r>
              <a:rPr lang="en-US" sz="2100"/>
              <a:t>(e.g., no spouse’s name).  </a:t>
            </a:r>
          </a:p>
          <a:p>
            <a:pPr lvl="1">
              <a:buSzPct val="75000"/>
            </a:pPr>
            <a:r>
              <a:rPr lang="en-US" sz="1900"/>
              <a:t>SQL provides a special value </a:t>
            </a:r>
            <a:r>
              <a:rPr lang="en-US" sz="1900" i="1" u="sng">
                <a:solidFill>
                  <a:schemeClr val="accent2"/>
                </a:solidFill>
              </a:rPr>
              <a:t>null</a:t>
            </a:r>
            <a:r>
              <a:rPr lang="en-US" sz="1900"/>
              <a:t> for such situations.</a:t>
            </a:r>
          </a:p>
          <a:p>
            <a:r>
              <a:rPr lang="en-US" sz="2100"/>
              <a:t>The presence of </a:t>
            </a:r>
            <a:r>
              <a:rPr lang="en-US" sz="2100" i="1">
                <a:solidFill>
                  <a:schemeClr val="accent2"/>
                </a:solidFill>
              </a:rPr>
              <a:t>null</a:t>
            </a:r>
            <a:r>
              <a:rPr lang="en-US" sz="2100"/>
              <a:t> complicates many issues. E.g.:</a:t>
            </a:r>
          </a:p>
          <a:p>
            <a:pPr lvl="1">
              <a:buSzPct val="75000"/>
            </a:pPr>
            <a:r>
              <a:rPr lang="en-US" sz="1900"/>
              <a:t>Special operators needed to check if value is/is not </a:t>
            </a:r>
            <a:r>
              <a:rPr lang="en-US" sz="1900" i="1"/>
              <a:t>null</a:t>
            </a:r>
            <a:r>
              <a:rPr lang="en-US" sz="1900"/>
              <a:t>. </a:t>
            </a:r>
          </a:p>
          <a:p>
            <a:pPr lvl="1">
              <a:buSzPct val="75000"/>
            </a:pPr>
            <a:r>
              <a:rPr lang="en-US" sz="1900"/>
              <a:t>Is </a:t>
            </a:r>
            <a:r>
              <a:rPr lang="en-US" sz="1900" i="1"/>
              <a:t>rating&gt;8</a:t>
            </a:r>
            <a:r>
              <a:rPr lang="en-US" sz="1900"/>
              <a:t> true or false when </a:t>
            </a:r>
            <a:r>
              <a:rPr lang="en-US" sz="1900" i="1"/>
              <a:t>rating</a:t>
            </a:r>
            <a:r>
              <a:rPr lang="en-US" sz="1900"/>
              <a:t> is equal to </a:t>
            </a:r>
            <a:r>
              <a:rPr lang="en-US" sz="1900" i="1"/>
              <a:t>null</a:t>
            </a:r>
            <a:r>
              <a:rPr lang="en-US" sz="1900"/>
              <a:t>?  What about </a:t>
            </a:r>
            <a:r>
              <a:rPr lang="en-US" sz="1700">
                <a:solidFill>
                  <a:schemeClr val="accent2"/>
                </a:solidFill>
              </a:rPr>
              <a:t>AND, OR </a:t>
            </a:r>
            <a:r>
              <a:rPr lang="en-US" sz="1900"/>
              <a:t>and </a:t>
            </a:r>
            <a:r>
              <a:rPr lang="en-US" sz="1700">
                <a:solidFill>
                  <a:schemeClr val="accent2"/>
                </a:solidFill>
              </a:rPr>
              <a:t>NOT</a:t>
            </a:r>
            <a:r>
              <a:rPr lang="en-US" sz="1900"/>
              <a:t> connectives?</a:t>
            </a:r>
          </a:p>
          <a:p>
            <a:pPr lvl="1">
              <a:buSzPct val="75000"/>
            </a:pPr>
            <a:r>
              <a:rPr lang="en-US" sz="1900"/>
              <a:t>We need a </a:t>
            </a:r>
            <a:r>
              <a:rPr lang="en-US" sz="1900" u="sng">
                <a:solidFill>
                  <a:schemeClr val="accent2"/>
                </a:solidFill>
              </a:rPr>
              <a:t>3-valued logic</a:t>
            </a:r>
            <a:r>
              <a:rPr lang="en-US" sz="1900">
                <a:solidFill>
                  <a:schemeClr val="accent2"/>
                </a:solidFill>
              </a:rPr>
              <a:t>  </a:t>
            </a:r>
            <a:r>
              <a:rPr lang="en-US" sz="1900"/>
              <a:t>(true, false and </a:t>
            </a:r>
            <a:r>
              <a:rPr lang="en-US" sz="1900" i="1">
                <a:solidFill>
                  <a:schemeClr val="accent2"/>
                </a:solidFill>
              </a:rPr>
              <a:t>unknown</a:t>
            </a:r>
            <a:r>
              <a:rPr lang="en-US" sz="1900"/>
              <a:t>).</a:t>
            </a:r>
          </a:p>
          <a:p>
            <a:pPr lvl="1">
              <a:buSzPct val="75000"/>
            </a:pPr>
            <a:r>
              <a:rPr lang="en-US" sz="1900"/>
              <a:t>Meaning of constructs must be defined carefully.  (e.g., </a:t>
            </a:r>
            <a:r>
              <a:rPr lang="en-US" sz="1700"/>
              <a:t>WHERE </a:t>
            </a:r>
            <a:r>
              <a:rPr lang="en-US" sz="1900"/>
              <a:t>clause eliminates rows that don’t evaluate to true.)</a:t>
            </a:r>
          </a:p>
          <a:p>
            <a:pPr lvl="1">
              <a:buSzPct val="75000"/>
            </a:pPr>
            <a:r>
              <a:rPr lang="en-US" sz="1900"/>
              <a:t>New operators (in particular, </a:t>
            </a:r>
            <a:r>
              <a:rPr lang="en-US" sz="1900" i="1">
                <a:solidFill>
                  <a:schemeClr val="accent2"/>
                </a:solidFill>
              </a:rPr>
              <a:t>outer joins</a:t>
            </a:r>
            <a:r>
              <a:rPr lang="en-US" sz="1900"/>
              <a:t>) possible/needed.</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542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42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4276" name="Rectangle 4"/>
          <p:cNvSpPr>
            <a:spLocks noGrp="1" noChangeArrowheads="1"/>
          </p:cNvSpPr>
          <p:nvPr>
            <p:ph type="title"/>
          </p:nvPr>
        </p:nvSpPr>
        <p:spPr>
          <a:xfrm>
            <a:off x="533400" y="228600"/>
            <a:ext cx="7772400" cy="1104900"/>
          </a:xfrm>
          <a:noFill/>
          <a:ln/>
        </p:spPr>
        <p:txBody>
          <a:bodyPr lIns="90488" tIns="44450" rIns="90488" bIns="44450" anchor="ctr"/>
          <a:lstStyle/>
          <a:p>
            <a:r>
              <a:rPr lang="en-US"/>
              <a:t>Integrity Constraints (Review)</a:t>
            </a:r>
          </a:p>
        </p:txBody>
      </p:sp>
      <p:sp>
        <p:nvSpPr>
          <p:cNvPr id="54277" name="Rectangle 5"/>
          <p:cNvSpPr>
            <a:spLocks noGrp="1" noChangeArrowheads="1"/>
          </p:cNvSpPr>
          <p:nvPr>
            <p:ph type="body" idx="1"/>
          </p:nvPr>
        </p:nvSpPr>
        <p:spPr>
          <a:xfrm>
            <a:off x="685800" y="1600200"/>
            <a:ext cx="8153400" cy="4876800"/>
          </a:xfrm>
          <a:noFill/>
          <a:ln/>
        </p:spPr>
        <p:txBody>
          <a:bodyPr lIns="90488" tIns="44450" rIns="90488" bIns="44450"/>
          <a:lstStyle/>
          <a:p>
            <a:r>
              <a:rPr lang="en-US" sz="2500"/>
              <a:t>An IC describes conditions that every </a:t>
            </a:r>
            <a:r>
              <a:rPr lang="en-US" sz="2500" i="1"/>
              <a:t>legal instance </a:t>
            </a:r>
            <a:r>
              <a:rPr lang="en-US" sz="2500"/>
              <a:t>of a relation must satisfy.</a:t>
            </a:r>
          </a:p>
          <a:p>
            <a:pPr lvl="1">
              <a:buSzPct val="75000"/>
            </a:pPr>
            <a:r>
              <a:rPr lang="en-US" sz="2100"/>
              <a:t>Inserts/deletes/updates that violate IC’s are disallowed.</a:t>
            </a:r>
          </a:p>
          <a:p>
            <a:pPr lvl="1">
              <a:buSzPct val="75000"/>
            </a:pPr>
            <a:r>
              <a:rPr lang="en-US" sz="2100"/>
              <a:t>Can be used to ensure application semantics (e.g., </a:t>
            </a:r>
            <a:r>
              <a:rPr lang="en-US" sz="2100" i="1"/>
              <a:t>sid</a:t>
            </a:r>
            <a:r>
              <a:rPr lang="en-US" sz="2100"/>
              <a:t> is a key), or prevent inconsistencies (e.g., </a:t>
            </a:r>
            <a:r>
              <a:rPr lang="en-US" sz="2100" i="1"/>
              <a:t>sname</a:t>
            </a:r>
            <a:r>
              <a:rPr lang="en-US" sz="2100"/>
              <a:t> has to be a string, </a:t>
            </a:r>
            <a:r>
              <a:rPr lang="en-US" sz="2100" i="1"/>
              <a:t>age</a:t>
            </a:r>
            <a:r>
              <a:rPr lang="en-US" sz="2100"/>
              <a:t> must be &lt; 200)</a:t>
            </a:r>
          </a:p>
          <a:p>
            <a:r>
              <a:rPr lang="en-US" sz="2500" i="1" u="sng">
                <a:solidFill>
                  <a:schemeClr val="accent2"/>
                </a:solidFill>
              </a:rPr>
              <a:t>Types of IC’s</a:t>
            </a:r>
            <a:r>
              <a:rPr lang="en-US" sz="2500"/>
              <a:t>:  Domain constraints, primary key constraints, foreign key constraints, general constraints.</a:t>
            </a:r>
          </a:p>
          <a:p>
            <a:pPr lvl="1">
              <a:buSzPct val="75000"/>
            </a:pPr>
            <a:r>
              <a:rPr lang="en-US" sz="2100" i="1">
                <a:solidFill>
                  <a:schemeClr val="accent2"/>
                </a:solidFill>
              </a:rPr>
              <a:t>Domain constraints</a:t>
            </a:r>
            <a:r>
              <a:rPr lang="en-US" sz="2100"/>
              <a:t>:  Field values must be of right type. Always enforced.</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27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27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Rutgers University</a:t>
            </a:r>
          </a:p>
        </p:txBody>
      </p:sp>
      <p:sp>
        <p:nvSpPr>
          <p:cNvPr id="7170" name="Rectangle 2"/>
          <p:cNvSpPr>
            <a:spLocks noGrp="1" noChangeArrowheads="1"/>
          </p:cNvSpPr>
          <p:nvPr>
            <p:ph type="title"/>
          </p:nvPr>
        </p:nvSpPr>
        <p:spPr>
          <a:xfrm>
            <a:off x="228600" y="0"/>
            <a:ext cx="7772400" cy="1104900"/>
          </a:xfrm>
          <a:noFill/>
          <a:ln/>
        </p:spPr>
        <p:txBody>
          <a:bodyPr lIns="90488" tIns="44450" rIns="90488" bIns="44450" anchor="ctr"/>
          <a:lstStyle/>
          <a:p>
            <a:r>
              <a:rPr lang="en-US"/>
              <a:t>Basic SQL Query</a:t>
            </a:r>
          </a:p>
        </p:txBody>
      </p:sp>
      <p:sp>
        <p:nvSpPr>
          <p:cNvPr id="7171" name="Rectangle 3"/>
          <p:cNvSpPr>
            <a:spLocks noGrp="1" noChangeArrowheads="1"/>
          </p:cNvSpPr>
          <p:nvPr>
            <p:ph type="body" idx="1"/>
          </p:nvPr>
        </p:nvSpPr>
        <p:spPr>
          <a:xfrm>
            <a:off x="609600" y="2209800"/>
            <a:ext cx="8534400" cy="4495800"/>
          </a:xfrm>
          <a:noFill/>
          <a:ln/>
        </p:spPr>
        <p:txBody>
          <a:bodyPr lIns="90488" tIns="44450" rIns="90488" bIns="44450"/>
          <a:lstStyle/>
          <a:p>
            <a:r>
              <a:rPr lang="en-US" sz="2500" i="1" u="sng">
                <a:solidFill>
                  <a:schemeClr val="accent2"/>
                </a:solidFill>
              </a:rPr>
              <a:t>relation-list</a:t>
            </a:r>
            <a:r>
              <a:rPr lang="en-US" sz="2500"/>
              <a:t>  A list of relation names (possibly with a </a:t>
            </a:r>
            <a:r>
              <a:rPr lang="en-US" sz="2500" i="1">
                <a:solidFill>
                  <a:schemeClr val="accent2"/>
                </a:solidFill>
              </a:rPr>
              <a:t>range-variable</a:t>
            </a:r>
            <a:r>
              <a:rPr lang="en-US" sz="2500"/>
              <a:t> after each name).</a:t>
            </a:r>
          </a:p>
          <a:p>
            <a:r>
              <a:rPr lang="en-US" sz="2500" i="1" u="sng">
                <a:solidFill>
                  <a:schemeClr val="accent2"/>
                </a:solidFill>
              </a:rPr>
              <a:t>target-list</a:t>
            </a:r>
            <a:r>
              <a:rPr lang="en-US" sz="2500"/>
              <a:t>  A list of attributes of relations in </a:t>
            </a:r>
            <a:r>
              <a:rPr lang="en-US" sz="2500" i="1"/>
              <a:t>relation-list</a:t>
            </a:r>
          </a:p>
          <a:p>
            <a:r>
              <a:rPr lang="en-US" sz="2500" i="1" u="sng">
                <a:solidFill>
                  <a:schemeClr val="accent2"/>
                </a:solidFill>
              </a:rPr>
              <a:t>qualification</a:t>
            </a:r>
            <a:r>
              <a:rPr lang="en-US" sz="2500"/>
              <a:t>  Comparisons (Attr </a:t>
            </a:r>
            <a:r>
              <a:rPr lang="en-US" sz="2500" i="1"/>
              <a:t>op</a:t>
            </a:r>
            <a:r>
              <a:rPr lang="en-US" sz="2500"/>
              <a:t> const or Attr1 </a:t>
            </a:r>
            <a:r>
              <a:rPr lang="en-US" sz="2500" i="1"/>
              <a:t>op</a:t>
            </a:r>
            <a:r>
              <a:rPr lang="en-US" sz="2500"/>
              <a:t> Attr2, where </a:t>
            </a:r>
            <a:r>
              <a:rPr lang="en-US" sz="2500" i="1"/>
              <a:t>op</a:t>
            </a:r>
            <a:r>
              <a:rPr lang="en-US" sz="2500"/>
              <a:t> is one of                        )  combined using </a:t>
            </a:r>
            <a:r>
              <a:rPr lang="en-US" sz="2100"/>
              <a:t>AND, OR </a:t>
            </a:r>
            <a:r>
              <a:rPr lang="en-US" sz="2500"/>
              <a:t>and </a:t>
            </a:r>
            <a:r>
              <a:rPr lang="en-US" sz="2100"/>
              <a:t>NOT</a:t>
            </a:r>
            <a:r>
              <a:rPr lang="en-US" sz="2500"/>
              <a:t>.</a:t>
            </a:r>
          </a:p>
          <a:p>
            <a:r>
              <a:rPr lang="en-US" sz="2100">
                <a:solidFill>
                  <a:schemeClr val="accent2"/>
                </a:solidFill>
              </a:rPr>
              <a:t>DISTINCT</a:t>
            </a:r>
            <a:r>
              <a:rPr lang="en-US" sz="2500"/>
              <a:t> is an optional keyword indicating that the answer should not contain duplicates.  Default is that duplicates are </a:t>
            </a:r>
            <a:r>
              <a:rPr lang="en-US" sz="2500" i="1" u="sng"/>
              <a:t>not</a:t>
            </a:r>
            <a:r>
              <a:rPr lang="en-US" sz="2500"/>
              <a:t> eliminated!  </a:t>
            </a:r>
          </a:p>
        </p:txBody>
      </p:sp>
      <p:sp>
        <p:nvSpPr>
          <p:cNvPr id="7172" name="Rectangle 4"/>
          <p:cNvSpPr>
            <a:spLocks noChangeArrowheads="1"/>
          </p:cNvSpPr>
          <p:nvPr/>
        </p:nvSpPr>
        <p:spPr bwMode="auto">
          <a:xfrm>
            <a:off x="4267200" y="304800"/>
            <a:ext cx="4368800" cy="1196975"/>
          </a:xfrm>
          <a:prstGeom prst="rect">
            <a:avLst/>
          </a:prstGeom>
          <a:noFill/>
          <a:ln w="12700">
            <a:solidFill>
              <a:schemeClr val="tx1"/>
            </a:solidFill>
            <a:miter lim="800000"/>
            <a:headEnd/>
            <a:tailEnd/>
          </a:ln>
          <a:effectLst/>
        </p:spPr>
        <p:txBody>
          <a:bodyPr lIns="90488" tIns="44450" rIns="90488" bIns="44450">
            <a:spAutoFit/>
          </a:bodyPr>
          <a:lstStyle/>
          <a:p>
            <a:r>
              <a:rPr lang="en-US" sz="2000">
                <a:solidFill>
                  <a:schemeClr val="accent2"/>
                </a:solidFill>
                <a:latin typeface="Book Antiqua" pitchFamily="18" charset="0"/>
              </a:rPr>
              <a:t>SELECT        [DISTINCT]  </a:t>
            </a:r>
            <a:r>
              <a:rPr lang="en-US" sz="2400" i="1">
                <a:solidFill>
                  <a:schemeClr val="accent2"/>
                </a:solidFill>
                <a:latin typeface="Book Antiqua" pitchFamily="18" charset="0"/>
              </a:rPr>
              <a:t>target-list</a:t>
            </a:r>
            <a:endParaRPr lang="en-US" sz="2400">
              <a:solidFill>
                <a:schemeClr val="accent2"/>
              </a:solidFill>
              <a:latin typeface="Book Antiqua" pitchFamily="18" charset="0"/>
            </a:endParaRPr>
          </a:p>
          <a:p>
            <a:r>
              <a:rPr lang="en-US" sz="2000">
                <a:solidFill>
                  <a:schemeClr val="accent2"/>
                </a:solidFill>
                <a:latin typeface="Book Antiqua" pitchFamily="18" charset="0"/>
              </a:rPr>
              <a:t>FROM</a:t>
            </a:r>
            <a:r>
              <a:rPr lang="en-US" sz="2400">
                <a:solidFill>
                  <a:schemeClr val="accent2"/>
                </a:solidFill>
                <a:latin typeface="Book Antiqua" pitchFamily="18" charset="0"/>
              </a:rPr>
              <a:t>         </a:t>
            </a:r>
            <a:r>
              <a:rPr lang="en-US" sz="2400" i="1">
                <a:solidFill>
                  <a:schemeClr val="accent2"/>
                </a:solidFill>
                <a:latin typeface="Book Antiqua" pitchFamily="18" charset="0"/>
              </a:rPr>
              <a:t>relation-list</a:t>
            </a:r>
            <a:endParaRPr lang="en-US" sz="2400">
              <a:solidFill>
                <a:schemeClr val="accent2"/>
              </a:solidFill>
              <a:latin typeface="Book Antiqua" pitchFamily="18" charset="0"/>
            </a:endParaRPr>
          </a:p>
          <a:p>
            <a:r>
              <a:rPr lang="en-US" sz="2000">
                <a:solidFill>
                  <a:schemeClr val="accent2"/>
                </a:solidFill>
                <a:latin typeface="Book Antiqua" pitchFamily="18" charset="0"/>
              </a:rPr>
              <a:t>WHERE        </a:t>
            </a:r>
            <a:r>
              <a:rPr lang="en-US" sz="2400" i="1">
                <a:solidFill>
                  <a:schemeClr val="accent2"/>
                </a:solidFill>
                <a:latin typeface="Book Antiqua" pitchFamily="18" charset="0"/>
              </a:rPr>
              <a:t>qualification</a:t>
            </a:r>
          </a:p>
        </p:txBody>
      </p:sp>
      <p:graphicFrame>
        <p:nvGraphicFramePr>
          <p:cNvPr id="7173" name="Object 5">
            <a:hlinkClick r:id="" action="ppaction://ole?verb=0"/>
          </p:cNvPr>
          <p:cNvGraphicFramePr>
            <a:graphicFrameLocks/>
          </p:cNvGraphicFramePr>
          <p:nvPr/>
        </p:nvGraphicFramePr>
        <p:xfrm>
          <a:off x="5715000" y="4343400"/>
          <a:ext cx="2362200" cy="457200"/>
        </p:xfrm>
        <a:graphic>
          <a:graphicData uri="http://schemas.openxmlformats.org/presentationml/2006/ole">
            <p:oleObj spid="_x0000_s7173" name="Equation" r:id="rId4" imgW="825480" imgH="190440" progId="Equation.3">
              <p:embed/>
            </p:oleObj>
          </a:graphicData>
        </a:graphic>
      </p:graphicFrame>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5"/>
          <p:cNvSpPr>
            <a:spLocks noGrp="1"/>
          </p:cNvSpPr>
          <p:nvPr>
            <p:ph type="ftr" sz="quarter" idx="11"/>
          </p:nvPr>
        </p:nvSpPr>
        <p:spPr/>
        <p:txBody>
          <a:bodyPr/>
          <a:lstStyle/>
          <a:p>
            <a:r>
              <a:rPr lang="en-US"/>
              <a:t>Rutgers University</a:t>
            </a:r>
          </a:p>
        </p:txBody>
      </p:sp>
      <p:sp>
        <p:nvSpPr>
          <p:cNvPr id="563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63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6324" name="Rectangle 4"/>
          <p:cNvSpPr>
            <a:spLocks noGrp="1" noChangeArrowheads="1"/>
          </p:cNvSpPr>
          <p:nvPr>
            <p:ph type="title"/>
          </p:nvPr>
        </p:nvSpPr>
        <p:spPr>
          <a:xfrm>
            <a:off x="762000" y="228600"/>
            <a:ext cx="7772400" cy="1104900"/>
          </a:xfrm>
          <a:noFill/>
          <a:ln/>
        </p:spPr>
        <p:txBody>
          <a:bodyPr lIns="90488" tIns="44450" rIns="90488" bIns="44450" anchor="ctr"/>
          <a:lstStyle/>
          <a:p>
            <a:r>
              <a:rPr lang="en-US"/>
              <a:t>General Constraints</a:t>
            </a:r>
          </a:p>
        </p:txBody>
      </p:sp>
      <p:sp>
        <p:nvSpPr>
          <p:cNvPr id="56325" name="Rectangle 5"/>
          <p:cNvSpPr>
            <a:spLocks noGrp="1" noChangeArrowheads="1"/>
          </p:cNvSpPr>
          <p:nvPr>
            <p:ph type="body" sz="half" idx="1"/>
          </p:nvPr>
        </p:nvSpPr>
        <p:spPr>
          <a:xfrm>
            <a:off x="533400" y="1905000"/>
            <a:ext cx="2819400" cy="4076700"/>
          </a:xfrm>
          <a:noFill/>
          <a:ln/>
        </p:spPr>
        <p:txBody>
          <a:bodyPr lIns="90488" tIns="44450" rIns="90488" bIns="44450"/>
          <a:lstStyle/>
          <a:p>
            <a:r>
              <a:rPr lang="en-US" sz="2100"/>
              <a:t>Useful when more general ICs than keys are involved.</a:t>
            </a:r>
          </a:p>
          <a:p>
            <a:r>
              <a:rPr lang="en-US" sz="2100"/>
              <a:t>Can use queries to express constraint.</a:t>
            </a:r>
          </a:p>
          <a:p>
            <a:r>
              <a:rPr lang="en-US" sz="2100"/>
              <a:t>Constraints can be named.</a:t>
            </a:r>
          </a:p>
        </p:txBody>
      </p:sp>
      <p:sp>
        <p:nvSpPr>
          <p:cNvPr id="56326" name="Rectangle 6"/>
          <p:cNvSpPr>
            <a:spLocks noChangeArrowheads="1"/>
          </p:cNvSpPr>
          <p:nvPr/>
        </p:nvSpPr>
        <p:spPr bwMode="auto">
          <a:xfrm>
            <a:off x="4557713" y="63500"/>
            <a:ext cx="4503737" cy="337502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CREATE TABLE   </a:t>
            </a:r>
            <a:r>
              <a:rPr lang="en-US" sz="2400">
                <a:latin typeface="Book Antiqua" pitchFamily="18" charset="0"/>
              </a:rPr>
              <a:t>Sailors</a:t>
            </a:r>
          </a:p>
          <a:p>
            <a:r>
              <a:rPr lang="en-US" sz="2400">
                <a:latin typeface="Book Antiqua" pitchFamily="18" charset="0"/>
              </a:rPr>
              <a:t>	( sid  </a:t>
            </a:r>
            <a:r>
              <a:rPr lang="en-US" sz="2000">
                <a:latin typeface="Book Antiqua" pitchFamily="18" charset="0"/>
              </a:rPr>
              <a:t>INTEGER,</a:t>
            </a:r>
          </a:p>
          <a:p>
            <a:r>
              <a:rPr lang="en-US" sz="2400">
                <a:latin typeface="Book Antiqua" pitchFamily="18" charset="0"/>
              </a:rPr>
              <a:t>	sname  </a:t>
            </a:r>
            <a:r>
              <a:rPr lang="en-US" sz="2000">
                <a:latin typeface="Book Antiqua" pitchFamily="18" charset="0"/>
              </a:rPr>
              <a:t>CHAR(10),</a:t>
            </a:r>
          </a:p>
          <a:p>
            <a:r>
              <a:rPr lang="en-US" sz="2400">
                <a:latin typeface="Book Antiqua" pitchFamily="18" charset="0"/>
              </a:rPr>
              <a:t>	rating</a:t>
            </a:r>
            <a:r>
              <a:rPr lang="en-US" sz="2000">
                <a:latin typeface="Book Antiqua" pitchFamily="18" charset="0"/>
              </a:rPr>
              <a:t>  INTEGER,</a:t>
            </a:r>
          </a:p>
          <a:p>
            <a:r>
              <a:rPr lang="en-US" sz="2400">
                <a:latin typeface="Book Antiqua" pitchFamily="18" charset="0"/>
              </a:rPr>
              <a:t>	age</a:t>
            </a:r>
            <a:r>
              <a:rPr lang="en-US" sz="2000">
                <a:latin typeface="Book Antiqua" pitchFamily="18" charset="0"/>
              </a:rPr>
              <a:t>  REAL,</a:t>
            </a:r>
          </a:p>
          <a:p>
            <a:r>
              <a:rPr lang="en-US" sz="2400">
                <a:latin typeface="Book Antiqua" pitchFamily="18" charset="0"/>
              </a:rPr>
              <a:t>	</a:t>
            </a:r>
            <a:r>
              <a:rPr lang="en-US" sz="2000">
                <a:latin typeface="Book Antiqua" pitchFamily="18" charset="0"/>
              </a:rPr>
              <a:t>PRIMARY KEY  </a:t>
            </a:r>
            <a:r>
              <a:rPr lang="en-US" sz="2400">
                <a:latin typeface="Book Antiqua" pitchFamily="18" charset="0"/>
              </a:rPr>
              <a:t>(sid),</a:t>
            </a:r>
          </a:p>
          <a:p>
            <a:r>
              <a:rPr lang="en-US" sz="2400">
                <a:latin typeface="Book Antiqua" pitchFamily="18" charset="0"/>
              </a:rPr>
              <a:t>	</a:t>
            </a:r>
            <a:r>
              <a:rPr lang="en-US" sz="2000">
                <a:solidFill>
                  <a:schemeClr val="accent2"/>
                </a:solidFill>
                <a:latin typeface="Book Antiqua" pitchFamily="18" charset="0"/>
              </a:rPr>
              <a:t>CHECK</a:t>
            </a:r>
            <a:r>
              <a:rPr lang="en-US" sz="2400">
                <a:latin typeface="Book Antiqua" pitchFamily="18" charset="0"/>
              </a:rPr>
              <a:t>  ( rating &gt;= 1 </a:t>
            </a:r>
          </a:p>
          <a:p>
            <a:r>
              <a:rPr lang="en-US" sz="2000">
                <a:latin typeface="Book Antiqua" pitchFamily="18" charset="0"/>
              </a:rPr>
              <a:t>		AND</a:t>
            </a:r>
            <a:r>
              <a:rPr lang="en-US" sz="2400">
                <a:latin typeface="Book Antiqua" pitchFamily="18" charset="0"/>
              </a:rPr>
              <a:t> rating &lt;= 10 )</a:t>
            </a:r>
          </a:p>
          <a:p>
            <a:r>
              <a:rPr lang="en-US" sz="2400">
                <a:latin typeface="Book Antiqua" pitchFamily="18" charset="0"/>
              </a:rPr>
              <a:t>	   </a:t>
            </a:r>
          </a:p>
        </p:txBody>
      </p:sp>
      <p:grpSp>
        <p:nvGrpSpPr>
          <p:cNvPr id="56331" name="Group 11"/>
          <p:cNvGrpSpPr>
            <a:grpSpLocks/>
          </p:cNvGrpSpPr>
          <p:nvPr/>
        </p:nvGrpSpPr>
        <p:grpSpPr bwMode="auto">
          <a:xfrm>
            <a:off x="2805113" y="2881313"/>
            <a:ext cx="5659437" cy="3740150"/>
            <a:chOff x="1767" y="1815"/>
            <a:chExt cx="3565" cy="2356"/>
          </a:xfrm>
        </p:grpSpPr>
        <p:grpSp>
          <p:nvGrpSpPr>
            <p:cNvPr id="56329" name="Group 9"/>
            <p:cNvGrpSpPr>
              <a:grpSpLocks/>
            </p:cNvGrpSpPr>
            <p:nvPr/>
          </p:nvGrpSpPr>
          <p:grpSpPr bwMode="auto">
            <a:xfrm>
              <a:off x="1767" y="1815"/>
              <a:ext cx="3565" cy="2356"/>
              <a:chOff x="1767" y="1815"/>
              <a:chExt cx="3565" cy="2356"/>
            </a:xfrm>
          </p:grpSpPr>
          <p:sp>
            <p:nvSpPr>
              <p:cNvPr id="56327" name="Rectangle 7"/>
              <p:cNvSpPr>
                <a:spLocks noChangeArrowheads="1"/>
              </p:cNvSpPr>
              <p:nvPr/>
            </p:nvSpPr>
            <p:spPr bwMode="auto">
              <a:xfrm>
                <a:off x="1767" y="1815"/>
                <a:ext cx="3565" cy="2356"/>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CREATE TABLE  </a:t>
                </a:r>
                <a:r>
                  <a:rPr lang="en-US" sz="2400">
                    <a:latin typeface="Book Antiqua" pitchFamily="18" charset="0"/>
                  </a:rPr>
                  <a:t>Reserves</a:t>
                </a:r>
              </a:p>
              <a:p>
                <a:r>
                  <a:rPr lang="en-US" sz="2400">
                    <a:latin typeface="Book Antiqua" pitchFamily="18" charset="0"/>
                  </a:rPr>
                  <a:t>	( sname</a:t>
                </a:r>
                <a:r>
                  <a:rPr lang="en-US" sz="2000">
                    <a:latin typeface="Book Antiqua" pitchFamily="18" charset="0"/>
                  </a:rPr>
                  <a:t>  CHAR(10),</a:t>
                </a:r>
              </a:p>
              <a:p>
                <a:r>
                  <a:rPr lang="en-US" sz="2400">
                    <a:latin typeface="Book Antiqua" pitchFamily="18" charset="0"/>
                  </a:rPr>
                  <a:t>	bid  </a:t>
                </a:r>
                <a:r>
                  <a:rPr lang="en-US" sz="2000">
                    <a:latin typeface="Book Antiqua" pitchFamily="18" charset="0"/>
                  </a:rPr>
                  <a:t>INTEGER,</a:t>
                </a:r>
              </a:p>
              <a:p>
                <a:r>
                  <a:rPr lang="en-US" sz="2400">
                    <a:latin typeface="Book Antiqua" pitchFamily="18" charset="0"/>
                  </a:rPr>
                  <a:t>	day  </a:t>
                </a:r>
                <a:r>
                  <a:rPr lang="en-US" sz="2000">
                    <a:latin typeface="Book Antiqua" pitchFamily="18" charset="0"/>
                  </a:rPr>
                  <a:t>DATE,</a:t>
                </a:r>
              </a:p>
              <a:p>
                <a:r>
                  <a:rPr lang="en-US" sz="2400">
                    <a:latin typeface="Book Antiqua" pitchFamily="18" charset="0"/>
                  </a:rPr>
                  <a:t>	</a:t>
                </a:r>
                <a:r>
                  <a:rPr lang="en-US" sz="2000">
                    <a:latin typeface="Book Antiqua" pitchFamily="18" charset="0"/>
                  </a:rPr>
                  <a:t>PRIMARY KEY  </a:t>
                </a:r>
                <a:r>
                  <a:rPr lang="en-US" sz="2400">
                    <a:latin typeface="Book Antiqua" pitchFamily="18" charset="0"/>
                  </a:rPr>
                  <a:t>(bid,day),</a:t>
                </a:r>
              </a:p>
              <a:p>
                <a:r>
                  <a:rPr lang="en-US" sz="2400">
                    <a:latin typeface="Book Antiqua" pitchFamily="18" charset="0"/>
                  </a:rPr>
                  <a:t>	</a:t>
                </a:r>
                <a:r>
                  <a:rPr lang="en-US" sz="2000">
                    <a:solidFill>
                      <a:schemeClr val="accent2"/>
                    </a:solidFill>
                    <a:latin typeface="Book Antiqua" pitchFamily="18" charset="0"/>
                  </a:rPr>
                  <a:t>CONSTRAINT</a:t>
                </a:r>
                <a:r>
                  <a:rPr lang="en-US" sz="2000">
                    <a:latin typeface="Book Antiqua" pitchFamily="18" charset="0"/>
                  </a:rPr>
                  <a:t>  </a:t>
                </a:r>
                <a:r>
                  <a:rPr lang="en-US" sz="2400">
                    <a:latin typeface="Book Antiqua" pitchFamily="18" charset="0"/>
                  </a:rPr>
                  <a:t>noInterlakeRes</a:t>
                </a:r>
              </a:p>
              <a:p>
                <a:r>
                  <a:rPr lang="en-US" sz="2400">
                    <a:latin typeface="Book Antiqua" pitchFamily="18" charset="0"/>
                  </a:rPr>
                  <a:t>	</a:t>
                </a:r>
                <a:r>
                  <a:rPr lang="en-US" sz="2000">
                    <a:solidFill>
                      <a:schemeClr val="accent2"/>
                    </a:solidFill>
                    <a:latin typeface="Book Antiqua" pitchFamily="18" charset="0"/>
                  </a:rPr>
                  <a:t>CHECK</a:t>
                </a:r>
                <a:r>
                  <a:rPr lang="en-US" sz="2400">
                    <a:latin typeface="Book Antiqua" pitchFamily="18" charset="0"/>
                  </a:rPr>
                  <a:t>  (`Interlake’ &lt;&gt;</a:t>
                </a:r>
              </a:p>
              <a:p>
                <a:r>
                  <a:rPr lang="en-US" sz="2400">
                    <a:latin typeface="Book Antiqua" pitchFamily="18" charset="0"/>
                  </a:rPr>
                  <a:t>			( </a:t>
                </a:r>
                <a:r>
                  <a:rPr lang="en-US" sz="2000">
                    <a:latin typeface="Book Antiqua" pitchFamily="18" charset="0"/>
                  </a:rPr>
                  <a:t>SELECT</a:t>
                </a:r>
                <a:r>
                  <a:rPr lang="en-US" sz="2400">
                    <a:latin typeface="Book Antiqua" pitchFamily="18" charset="0"/>
                  </a:rPr>
                  <a:t>  B.bname</a:t>
                </a:r>
              </a:p>
              <a:p>
                <a:r>
                  <a:rPr lang="en-US" sz="2400">
                    <a:latin typeface="Book Antiqua" pitchFamily="18" charset="0"/>
                  </a:rPr>
                  <a:t>			</a:t>
                </a:r>
                <a:r>
                  <a:rPr lang="en-US" sz="2000">
                    <a:latin typeface="Book Antiqua" pitchFamily="18" charset="0"/>
                  </a:rPr>
                  <a:t>FROM</a:t>
                </a:r>
                <a:r>
                  <a:rPr lang="en-US" sz="2400">
                    <a:latin typeface="Book Antiqua" pitchFamily="18" charset="0"/>
                  </a:rPr>
                  <a:t>  Boats B</a:t>
                </a:r>
              </a:p>
              <a:p>
                <a:r>
                  <a:rPr lang="en-US" sz="2400">
                    <a:latin typeface="Book Antiqua" pitchFamily="18" charset="0"/>
                  </a:rPr>
                  <a:t>			</a:t>
                </a:r>
                <a:r>
                  <a:rPr lang="en-US" sz="2000">
                    <a:latin typeface="Book Antiqua" pitchFamily="18" charset="0"/>
                  </a:rPr>
                  <a:t>WHERE</a:t>
                </a:r>
                <a:r>
                  <a:rPr lang="en-US" sz="2400">
                    <a:latin typeface="Book Antiqua" pitchFamily="18" charset="0"/>
                  </a:rPr>
                  <a:t>  B.bid=bid)))</a:t>
                </a:r>
              </a:p>
            </p:txBody>
          </p:sp>
          <p:sp>
            <p:nvSpPr>
              <p:cNvPr id="56328" name="Arc 8"/>
              <p:cNvSpPr>
                <a:spLocks/>
              </p:cNvSpPr>
              <p:nvPr/>
            </p:nvSpPr>
            <p:spPr bwMode="auto">
              <a:xfrm>
                <a:off x="3600" y="2451"/>
                <a:ext cx="1584" cy="1248"/>
              </a:xfrm>
              <a:custGeom>
                <a:avLst/>
                <a:gdLst>
                  <a:gd name="G0" fmla="+- 0 0 0"/>
                  <a:gd name="G1" fmla="+- 21600 0 0"/>
                  <a:gd name="G2" fmla="+- 21600 0 0"/>
                  <a:gd name="T0" fmla="*/ 14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3" y="0"/>
                    </a:moveTo>
                    <a:cubicBezTo>
                      <a:pt x="11937" y="7"/>
                      <a:pt x="21600" y="9676"/>
                      <a:pt x="21600" y="21600"/>
                    </a:cubicBezTo>
                  </a:path>
                  <a:path w="21600" h="21600" stroke="0" extrusionOk="0">
                    <a:moveTo>
                      <a:pt x="13" y="0"/>
                    </a:moveTo>
                    <a:cubicBezTo>
                      <a:pt x="11937" y="7"/>
                      <a:pt x="21600" y="9676"/>
                      <a:pt x="21600" y="21600"/>
                    </a:cubicBezTo>
                    <a:lnTo>
                      <a:pt x="0" y="21600"/>
                    </a:lnTo>
                    <a:close/>
                  </a:path>
                </a:pathLst>
              </a:custGeom>
              <a:noFill/>
              <a:ln w="12700" cap="rnd">
                <a:solidFill>
                  <a:schemeClr val="tx1"/>
                </a:solidFill>
                <a:round/>
                <a:headEnd type="none" w="sm" len="sm"/>
                <a:tailEnd type="none" w="sm" len="sm"/>
              </a:ln>
              <a:effectLst/>
            </p:spPr>
            <p:txBody>
              <a:bodyPr/>
              <a:lstStyle/>
              <a:p>
                <a:endParaRPr lang="en-US"/>
              </a:p>
            </p:txBody>
          </p:sp>
        </p:grpSp>
        <p:sp>
          <p:nvSpPr>
            <p:cNvPr id="56330" name="Line 10"/>
            <p:cNvSpPr>
              <a:spLocks noChangeShapeType="1"/>
            </p:cNvSpPr>
            <p:nvPr/>
          </p:nvSpPr>
          <p:spPr bwMode="auto">
            <a:xfrm flipH="1">
              <a:off x="4992" y="3696"/>
              <a:ext cx="192" cy="192"/>
            </a:xfrm>
            <a:prstGeom prst="line">
              <a:avLst/>
            </a:prstGeom>
            <a:noFill/>
            <a:ln w="12700">
              <a:solidFill>
                <a:schemeClr val="tx1"/>
              </a:solidFill>
              <a:round/>
              <a:headEnd type="none" w="sm" len="sm"/>
              <a:tailEnd type="none" w="sm" len="sm"/>
            </a:ln>
            <a:effectLst/>
          </p:spPr>
          <p:txBody>
            <a:bodyPr/>
            <a:lstStyle/>
            <a:p>
              <a:endParaRPr lang="en-US"/>
            </a:p>
          </p:txBody>
        </p:sp>
      </p:gr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p:txBody>
          <a:bodyPr/>
          <a:lstStyle/>
          <a:p>
            <a:r>
              <a:rPr lang="en-US"/>
              <a:t>Rutgers University</a:t>
            </a:r>
          </a:p>
        </p:txBody>
      </p:sp>
      <p:sp>
        <p:nvSpPr>
          <p:cNvPr id="583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8372" name="Rectangle 4"/>
          <p:cNvSpPr>
            <a:spLocks noGrp="1" noChangeArrowheads="1"/>
          </p:cNvSpPr>
          <p:nvPr>
            <p:ph type="title"/>
          </p:nvPr>
        </p:nvSpPr>
        <p:spPr>
          <a:xfrm>
            <a:off x="685800" y="228600"/>
            <a:ext cx="7772400" cy="1104900"/>
          </a:xfrm>
          <a:noFill/>
          <a:ln/>
        </p:spPr>
        <p:txBody>
          <a:bodyPr lIns="90488" tIns="44450" rIns="90488" bIns="44450" anchor="ctr"/>
          <a:lstStyle/>
          <a:p>
            <a:r>
              <a:rPr lang="en-US"/>
              <a:t>Constraints Over Multiple Relations</a:t>
            </a:r>
          </a:p>
        </p:txBody>
      </p:sp>
      <p:sp>
        <p:nvSpPr>
          <p:cNvPr id="58373" name="Rectangle 5"/>
          <p:cNvSpPr>
            <a:spLocks noChangeArrowheads="1"/>
          </p:cNvSpPr>
          <p:nvPr/>
        </p:nvSpPr>
        <p:spPr bwMode="auto">
          <a:xfrm>
            <a:off x="2514600" y="1219200"/>
            <a:ext cx="6486525" cy="3136900"/>
          </a:xfrm>
          <a:prstGeom prst="rect">
            <a:avLst/>
          </a:prstGeom>
          <a:solidFill>
            <a:schemeClr val="bg1"/>
          </a:solidFill>
          <a:ln w="9525">
            <a:noFill/>
            <a:miter lim="800000"/>
            <a:headEnd/>
            <a:tailEnd/>
          </a:ln>
          <a:effectLst/>
        </p:spPr>
        <p:txBody>
          <a:bodyPr wrap="none" lIns="90488" tIns="44450" rIns="90488" bIns="44450">
            <a:spAutoFit/>
          </a:bodyPr>
          <a:lstStyle/>
          <a:p>
            <a:r>
              <a:rPr lang="en-US">
                <a:latin typeface="Book Antiqua" pitchFamily="18" charset="0"/>
              </a:rPr>
              <a:t>CREATE TABLE   </a:t>
            </a:r>
            <a:r>
              <a:rPr lang="en-US" sz="2000">
                <a:latin typeface="Book Antiqua" pitchFamily="18" charset="0"/>
              </a:rPr>
              <a:t>Sailors</a:t>
            </a:r>
          </a:p>
          <a:p>
            <a:r>
              <a:rPr lang="en-US" sz="2000">
                <a:latin typeface="Book Antiqua" pitchFamily="18" charset="0"/>
              </a:rPr>
              <a:t>	( sid  </a:t>
            </a:r>
            <a:r>
              <a:rPr lang="en-US">
                <a:latin typeface="Book Antiqua" pitchFamily="18" charset="0"/>
              </a:rPr>
              <a:t>INTEGER,</a:t>
            </a:r>
          </a:p>
          <a:p>
            <a:r>
              <a:rPr lang="en-US" sz="2000">
                <a:latin typeface="Book Antiqua" pitchFamily="18" charset="0"/>
              </a:rPr>
              <a:t>	sname  </a:t>
            </a:r>
            <a:r>
              <a:rPr lang="en-US">
                <a:latin typeface="Book Antiqua" pitchFamily="18" charset="0"/>
              </a:rPr>
              <a:t>CHAR(10),</a:t>
            </a:r>
          </a:p>
          <a:p>
            <a:r>
              <a:rPr lang="en-US" sz="2000">
                <a:latin typeface="Book Antiqua" pitchFamily="18" charset="0"/>
              </a:rPr>
              <a:t>	rating</a:t>
            </a:r>
            <a:r>
              <a:rPr lang="en-US">
                <a:latin typeface="Book Antiqua" pitchFamily="18" charset="0"/>
              </a:rPr>
              <a:t>  INTEGER,</a:t>
            </a:r>
          </a:p>
          <a:p>
            <a:r>
              <a:rPr lang="en-US" sz="2000">
                <a:latin typeface="Book Antiqua" pitchFamily="18" charset="0"/>
              </a:rPr>
              <a:t>	age</a:t>
            </a:r>
            <a:r>
              <a:rPr lang="en-US">
                <a:latin typeface="Book Antiqua" pitchFamily="18" charset="0"/>
              </a:rPr>
              <a:t>  REAL,</a:t>
            </a:r>
          </a:p>
          <a:p>
            <a:r>
              <a:rPr lang="en-US" sz="2000">
                <a:latin typeface="Book Antiqua" pitchFamily="18" charset="0"/>
              </a:rPr>
              <a:t>	</a:t>
            </a:r>
            <a:r>
              <a:rPr lang="en-US">
                <a:latin typeface="Book Antiqua" pitchFamily="18" charset="0"/>
              </a:rPr>
              <a:t>PRIMARY KEY  </a:t>
            </a:r>
            <a:r>
              <a:rPr lang="en-US" sz="2000">
                <a:latin typeface="Book Antiqua" pitchFamily="18" charset="0"/>
              </a:rPr>
              <a:t>(sid),</a:t>
            </a:r>
          </a:p>
          <a:p>
            <a:r>
              <a:rPr lang="en-US" sz="2000">
                <a:latin typeface="Book Antiqua" pitchFamily="18" charset="0"/>
              </a:rPr>
              <a:t>	</a:t>
            </a:r>
            <a:r>
              <a:rPr lang="en-US">
                <a:latin typeface="Book Antiqua" pitchFamily="18" charset="0"/>
              </a:rPr>
              <a:t>CHECK</a:t>
            </a:r>
            <a:r>
              <a:rPr lang="en-US" sz="2000">
                <a:latin typeface="Book Antiqua" pitchFamily="18" charset="0"/>
              </a:rPr>
              <a:t>  	</a:t>
            </a:r>
          </a:p>
          <a:p>
            <a:r>
              <a:rPr lang="en-US" sz="2000">
                <a:latin typeface="Book Antiqua" pitchFamily="18" charset="0"/>
              </a:rPr>
              <a:t>	( (</a:t>
            </a:r>
            <a:r>
              <a:rPr lang="en-US">
                <a:latin typeface="Book Antiqua" pitchFamily="18" charset="0"/>
              </a:rPr>
              <a:t>SELECT COUNT </a:t>
            </a:r>
            <a:r>
              <a:rPr lang="en-US" sz="2000">
                <a:latin typeface="Book Antiqua" pitchFamily="18" charset="0"/>
              </a:rPr>
              <a:t>(S.sid) </a:t>
            </a:r>
            <a:r>
              <a:rPr lang="en-US">
                <a:latin typeface="Book Antiqua" pitchFamily="18" charset="0"/>
              </a:rPr>
              <a:t>FROM</a:t>
            </a:r>
            <a:r>
              <a:rPr lang="en-US" sz="2000">
                <a:latin typeface="Book Antiqua" pitchFamily="18" charset="0"/>
              </a:rPr>
              <a:t> Sailors S)</a:t>
            </a:r>
          </a:p>
          <a:p>
            <a:r>
              <a:rPr lang="en-US" sz="2000">
                <a:latin typeface="Book Antiqua" pitchFamily="18" charset="0"/>
              </a:rPr>
              <a:t>	+ (</a:t>
            </a:r>
            <a:r>
              <a:rPr lang="en-US">
                <a:latin typeface="Book Antiqua" pitchFamily="18" charset="0"/>
              </a:rPr>
              <a:t>SELECT COUNT </a:t>
            </a:r>
            <a:r>
              <a:rPr lang="en-US" sz="2000">
                <a:latin typeface="Book Antiqua" pitchFamily="18" charset="0"/>
              </a:rPr>
              <a:t>(B.bid) </a:t>
            </a:r>
            <a:r>
              <a:rPr lang="en-US">
                <a:latin typeface="Book Antiqua" pitchFamily="18" charset="0"/>
              </a:rPr>
              <a:t>FROM</a:t>
            </a:r>
            <a:r>
              <a:rPr lang="en-US" sz="2000">
                <a:latin typeface="Book Antiqua" pitchFamily="18" charset="0"/>
              </a:rPr>
              <a:t> Boats B) &lt; 100 )</a:t>
            </a:r>
          </a:p>
          <a:p>
            <a:r>
              <a:rPr lang="en-US" sz="2000">
                <a:latin typeface="Book Antiqua" pitchFamily="18" charset="0"/>
              </a:rPr>
              <a:t>	   </a:t>
            </a:r>
          </a:p>
        </p:txBody>
      </p:sp>
      <p:sp>
        <p:nvSpPr>
          <p:cNvPr id="58374" name="Rectangle 6"/>
          <p:cNvSpPr>
            <a:spLocks noGrp="1" noChangeArrowheads="1"/>
          </p:cNvSpPr>
          <p:nvPr>
            <p:ph type="body" sz="half" idx="1"/>
          </p:nvPr>
        </p:nvSpPr>
        <p:spPr>
          <a:xfrm>
            <a:off x="152400" y="2209800"/>
            <a:ext cx="2819400" cy="4076700"/>
          </a:xfrm>
          <a:noFill/>
          <a:ln/>
        </p:spPr>
        <p:txBody>
          <a:bodyPr lIns="90488" tIns="44450" rIns="90488" bIns="44450"/>
          <a:lstStyle/>
          <a:p>
            <a:pPr>
              <a:lnSpc>
                <a:spcPct val="90000"/>
              </a:lnSpc>
            </a:pPr>
            <a:r>
              <a:rPr lang="en-US" sz="2100"/>
              <a:t>Awkward and wrong!</a:t>
            </a:r>
          </a:p>
          <a:p>
            <a:pPr>
              <a:lnSpc>
                <a:spcPct val="90000"/>
              </a:lnSpc>
            </a:pPr>
            <a:r>
              <a:rPr lang="en-US" sz="2100"/>
              <a:t>If Sailors is empty, the number of Boats tuples can be anything!</a:t>
            </a:r>
          </a:p>
          <a:p>
            <a:pPr>
              <a:lnSpc>
                <a:spcPct val="90000"/>
              </a:lnSpc>
            </a:pPr>
            <a:r>
              <a:rPr lang="en-US" sz="1900"/>
              <a:t>ASSERTION</a:t>
            </a:r>
            <a:r>
              <a:rPr lang="en-US" sz="2100"/>
              <a:t> is the right solution; not associated with either table.</a:t>
            </a:r>
          </a:p>
        </p:txBody>
      </p:sp>
      <p:sp>
        <p:nvSpPr>
          <p:cNvPr id="58375" name="Rectangle 7"/>
          <p:cNvSpPr>
            <a:spLocks noChangeArrowheads="1"/>
          </p:cNvSpPr>
          <p:nvPr/>
        </p:nvSpPr>
        <p:spPr bwMode="auto">
          <a:xfrm>
            <a:off x="2957513" y="4862513"/>
            <a:ext cx="5957887" cy="1612900"/>
          </a:xfrm>
          <a:prstGeom prst="rect">
            <a:avLst/>
          </a:prstGeom>
          <a:noFill/>
          <a:ln w="9525">
            <a:noFill/>
            <a:miter lim="800000"/>
            <a:headEnd/>
            <a:tailEnd/>
          </a:ln>
          <a:effectLst/>
        </p:spPr>
        <p:txBody>
          <a:bodyPr lIns="90488" tIns="44450" rIns="90488" bIns="44450">
            <a:spAutoFit/>
          </a:bodyPr>
          <a:lstStyle/>
          <a:p>
            <a:r>
              <a:rPr lang="en-US">
                <a:solidFill>
                  <a:schemeClr val="accent2"/>
                </a:solidFill>
                <a:latin typeface="Book Antiqua" pitchFamily="18" charset="0"/>
              </a:rPr>
              <a:t>CREATE ASSERTION  </a:t>
            </a:r>
            <a:r>
              <a:rPr lang="en-US" sz="2000">
                <a:latin typeface="Book Antiqua" pitchFamily="18" charset="0"/>
              </a:rPr>
              <a:t>smallClub</a:t>
            </a:r>
          </a:p>
          <a:p>
            <a:r>
              <a:rPr lang="en-US">
                <a:latin typeface="Book Antiqua" pitchFamily="18" charset="0"/>
              </a:rPr>
              <a:t>CHECK</a:t>
            </a:r>
            <a:r>
              <a:rPr lang="en-US" sz="2000">
                <a:latin typeface="Book Antiqua" pitchFamily="18" charset="0"/>
              </a:rPr>
              <a:t>  	</a:t>
            </a:r>
          </a:p>
          <a:p>
            <a:r>
              <a:rPr lang="en-US" sz="2000">
                <a:latin typeface="Book Antiqua" pitchFamily="18" charset="0"/>
              </a:rPr>
              <a:t>( (</a:t>
            </a:r>
            <a:r>
              <a:rPr lang="en-US">
                <a:latin typeface="Book Antiqua" pitchFamily="18" charset="0"/>
              </a:rPr>
              <a:t>SELECT COUNT </a:t>
            </a:r>
            <a:r>
              <a:rPr lang="en-US" sz="2000">
                <a:latin typeface="Book Antiqua" pitchFamily="18" charset="0"/>
              </a:rPr>
              <a:t>(S.sid) </a:t>
            </a:r>
            <a:r>
              <a:rPr lang="en-US">
                <a:latin typeface="Book Antiqua" pitchFamily="18" charset="0"/>
              </a:rPr>
              <a:t>FROM</a:t>
            </a:r>
            <a:r>
              <a:rPr lang="en-US" sz="2000">
                <a:latin typeface="Book Antiqua" pitchFamily="18" charset="0"/>
              </a:rPr>
              <a:t> Sailors S)</a:t>
            </a:r>
          </a:p>
          <a:p>
            <a:r>
              <a:rPr lang="en-US" sz="2000">
                <a:latin typeface="Book Antiqua" pitchFamily="18" charset="0"/>
              </a:rPr>
              <a:t>+ (</a:t>
            </a:r>
            <a:r>
              <a:rPr lang="en-US">
                <a:latin typeface="Book Antiqua" pitchFamily="18" charset="0"/>
              </a:rPr>
              <a:t>SELECT COUNT </a:t>
            </a:r>
            <a:r>
              <a:rPr lang="en-US" sz="2000">
                <a:latin typeface="Book Antiqua" pitchFamily="18" charset="0"/>
              </a:rPr>
              <a:t>(B.bid) </a:t>
            </a:r>
            <a:r>
              <a:rPr lang="en-US">
                <a:latin typeface="Book Antiqua" pitchFamily="18" charset="0"/>
              </a:rPr>
              <a:t>FROM</a:t>
            </a:r>
            <a:r>
              <a:rPr lang="en-US" sz="2000">
                <a:latin typeface="Book Antiqua" pitchFamily="18" charset="0"/>
              </a:rPr>
              <a:t> Boats B) &lt; 100 )</a:t>
            </a:r>
          </a:p>
          <a:p>
            <a:endParaRPr lang="en-US" sz="2000">
              <a:latin typeface="Book Antiqua" pitchFamily="18" charset="0"/>
            </a:endParaRPr>
          </a:p>
        </p:txBody>
      </p:sp>
      <p:sp>
        <p:nvSpPr>
          <p:cNvPr id="58376" name="Rectangle 8"/>
          <p:cNvSpPr>
            <a:spLocks noChangeArrowheads="1"/>
          </p:cNvSpPr>
          <p:nvPr/>
        </p:nvSpPr>
        <p:spPr bwMode="auto">
          <a:xfrm>
            <a:off x="6154738" y="1584325"/>
            <a:ext cx="2212975" cy="1190625"/>
          </a:xfrm>
          <a:prstGeom prst="rect">
            <a:avLst/>
          </a:prstGeom>
          <a:noFill/>
          <a:ln w="12700">
            <a:solidFill>
              <a:schemeClr val="tx1"/>
            </a:solidFill>
            <a:miter lim="800000"/>
            <a:headEnd/>
            <a:tailEnd/>
          </a:ln>
          <a:effectLst/>
        </p:spPr>
        <p:txBody>
          <a:bodyPr wrap="none" lIns="90488" tIns="44450" rIns="90488" bIns="44450">
            <a:spAutoFit/>
          </a:bodyPr>
          <a:lstStyle/>
          <a:p>
            <a:r>
              <a:rPr lang="en-US" sz="2400" i="1">
                <a:latin typeface="Book Antiqua" pitchFamily="18" charset="0"/>
              </a:rPr>
              <a:t>Number of boats</a:t>
            </a:r>
          </a:p>
          <a:p>
            <a:r>
              <a:rPr lang="en-US" sz="2400" i="1">
                <a:latin typeface="Book Antiqua" pitchFamily="18" charset="0"/>
              </a:rPr>
              <a:t>plus number of </a:t>
            </a:r>
          </a:p>
          <a:p>
            <a:r>
              <a:rPr lang="en-US" sz="2400" i="1">
                <a:latin typeface="Book Antiqua" pitchFamily="18" charset="0"/>
              </a:rPr>
              <a:t>sailors is &lt; 100 </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60418" name="Rectangle 2"/>
          <p:cNvSpPr>
            <a:spLocks noGrp="1" noChangeArrowheads="1"/>
          </p:cNvSpPr>
          <p:nvPr>
            <p:ph type="title"/>
          </p:nvPr>
        </p:nvSpPr>
        <p:spPr>
          <a:xfrm>
            <a:off x="685800" y="228600"/>
            <a:ext cx="7772400" cy="1104900"/>
          </a:xfrm>
          <a:noFill/>
          <a:ln/>
        </p:spPr>
        <p:txBody>
          <a:bodyPr lIns="90488" tIns="44450" rIns="90488" bIns="44450" anchor="ctr"/>
          <a:lstStyle/>
          <a:p>
            <a:r>
              <a:rPr lang="en-US"/>
              <a:t>Triggers</a:t>
            </a:r>
          </a:p>
        </p:txBody>
      </p:sp>
      <p:sp>
        <p:nvSpPr>
          <p:cNvPr id="60419" name="Rectangle 3"/>
          <p:cNvSpPr>
            <a:spLocks noGrp="1" noChangeArrowheads="1"/>
          </p:cNvSpPr>
          <p:nvPr>
            <p:ph type="body" idx="1"/>
          </p:nvPr>
        </p:nvSpPr>
        <p:spPr>
          <a:noFill/>
          <a:ln/>
        </p:spPr>
        <p:txBody>
          <a:bodyPr lIns="90488" tIns="44450" rIns="90488" bIns="44450"/>
          <a:lstStyle/>
          <a:p>
            <a:r>
              <a:rPr lang="en-US"/>
              <a:t>Trigger: procedure that starts automatically if specified changes occur to the DBMS</a:t>
            </a:r>
          </a:p>
          <a:p>
            <a:r>
              <a:rPr lang="en-US"/>
              <a:t>Three parts:</a:t>
            </a:r>
          </a:p>
          <a:p>
            <a:pPr lvl="1">
              <a:buSzPct val="75000"/>
            </a:pPr>
            <a:r>
              <a:rPr lang="en-US"/>
              <a:t>Event (activates the trigger)</a:t>
            </a:r>
          </a:p>
          <a:p>
            <a:pPr lvl="1">
              <a:buSzPct val="75000"/>
            </a:pPr>
            <a:r>
              <a:rPr lang="en-US"/>
              <a:t>Condition (tests whether the triggers should run)</a:t>
            </a:r>
          </a:p>
          <a:p>
            <a:pPr lvl="1">
              <a:buSzPct val="75000"/>
            </a:pPr>
            <a:r>
              <a:rPr lang="en-US"/>
              <a:t>Action (what happens if the trigger runs)</a:t>
            </a:r>
          </a:p>
          <a:p>
            <a:pPr>
              <a:buFont typeface="Wingdings" pitchFamily="2" charset="2"/>
              <a:buChar char="§"/>
            </a:pPr>
            <a:endParaRPr lang="en-US" sz="25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62466" name="Rectangle 2"/>
          <p:cNvSpPr>
            <a:spLocks noGrp="1" noChangeArrowheads="1"/>
          </p:cNvSpPr>
          <p:nvPr>
            <p:ph type="title"/>
          </p:nvPr>
        </p:nvSpPr>
        <p:spPr>
          <a:xfrm>
            <a:off x="685800" y="228600"/>
            <a:ext cx="7772400" cy="1104900"/>
          </a:xfrm>
          <a:noFill/>
          <a:ln/>
        </p:spPr>
        <p:txBody>
          <a:bodyPr lIns="90488" tIns="44450" rIns="90488" bIns="44450" anchor="ctr"/>
          <a:lstStyle/>
          <a:p>
            <a:r>
              <a:rPr lang="en-US"/>
              <a:t>Triggers: Example (SQL:1999)</a:t>
            </a:r>
          </a:p>
        </p:txBody>
      </p:sp>
      <p:sp>
        <p:nvSpPr>
          <p:cNvPr id="62467" name="Rectangle 3"/>
          <p:cNvSpPr>
            <a:spLocks noGrp="1" noChangeArrowheads="1"/>
          </p:cNvSpPr>
          <p:nvPr>
            <p:ph type="body" idx="1"/>
          </p:nvPr>
        </p:nvSpPr>
        <p:spPr>
          <a:noFill/>
          <a:ln/>
        </p:spPr>
        <p:txBody>
          <a:bodyPr lIns="90488" tIns="44450" rIns="90488" bIns="44450"/>
          <a:lstStyle/>
          <a:p>
            <a:pPr>
              <a:buFont typeface="Wingdings" pitchFamily="2" charset="2"/>
              <a:buNone/>
            </a:pPr>
            <a:r>
              <a:rPr lang="en-US" sz="2500"/>
              <a:t>CREATE TRIGGER youngSailorUpdate</a:t>
            </a:r>
          </a:p>
          <a:p>
            <a:pPr>
              <a:buFont typeface="Wingdings" pitchFamily="2" charset="2"/>
              <a:buNone/>
            </a:pPr>
            <a:r>
              <a:rPr lang="en-US" sz="2500"/>
              <a:t>	AFTER INSERT ON SAILORS</a:t>
            </a:r>
          </a:p>
          <a:p>
            <a:pPr>
              <a:buFont typeface="Wingdings" pitchFamily="2" charset="2"/>
              <a:buNone/>
            </a:pPr>
            <a:r>
              <a:rPr lang="en-US" sz="2500"/>
              <a:t>REFERENCING NEW TABLE NewSailors</a:t>
            </a:r>
          </a:p>
          <a:p>
            <a:pPr>
              <a:buFont typeface="Wingdings" pitchFamily="2" charset="2"/>
              <a:buNone/>
            </a:pPr>
            <a:r>
              <a:rPr lang="en-US" sz="2500"/>
              <a:t>FOR EACH STATEMENT</a:t>
            </a:r>
          </a:p>
          <a:p>
            <a:pPr>
              <a:buFont typeface="Wingdings" pitchFamily="2" charset="2"/>
              <a:buNone/>
            </a:pPr>
            <a:r>
              <a:rPr lang="en-US" sz="2500"/>
              <a:t>	INSERT</a:t>
            </a:r>
          </a:p>
          <a:p>
            <a:pPr>
              <a:buFont typeface="Wingdings" pitchFamily="2" charset="2"/>
              <a:buNone/>
            </a:pPr>
            <a:r>
              <a:rPr lang="en-US" sz="2500"/>
              <a:t>		INTO YoungSailors(sid, name, age, rating)</a:t>
            </a:r>
          </a:p>
          <a:p>
            <a:pPr>
              <a:buFont typeface="Wingdings" pitchFamily="2" charset="2"/>
              <a:buNone/>
            </a:pPr>
            <a:r>
              <a:rPr lang="en-US" sz="2500"/>
              <a:t>		SELECT sid, name, age, rating</a:t>
            </a:r>
          </a:p>
          <a:p>
            <a:pPr>
              <a:buFont typeface="Wingdings" pitchFamily="2" charset="2"/>
              <a:buNone/>
            </a:pPr>
            <a:r>
              <a:rPr lang="en-US" sz="2500"/>
              <a:t>		FROM NewSailors N</a:t>
            </a:r>
          </a:p>
          <a:p>
            <a:pPr>
              <a:buFont typeface="Wingdings" pitchFamily="2" charset="2"/>
              <a:buNone/>
            </a:pPr>
            <a:r>
              <a:rPr lang="en-US" sz="2500"/>
              <a:t>		WHERE N.age &lt;= 18</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64514" name="Rectangle 2"/>
          <p:cNvSpPr>
            <a:spLocks noGrp="1" noChangeArrowheads="1"/>
          </p:cNvSpPr>
          <p:nvPr>
            <p:ph type="title"/>
          </p:nvPr>
        </p:nvSpPr>
        <p:spPr>
          <a:xfrm>
            <a:off x="762000" y="152400"/>
            <a:ext cx="7772400" cy="1104900"/>
          </a:xfrm>
          <a:noFill/>
          <a:ln/>
        </p:spPr>
        <p:txBody>
          <a:bodyPr lIns="90488" tIns="44450" rIns="90488" bIns="44450" anchor="ctr"/>
          <a:lstStyle/>
          <a:p>
            <a:r>
              <a:rPr lang="en-US"/>
              <a:t>Summary</a:t>
            </a:r>
          </a:p>
        </p:txBody>
      </p:sp>
      <p:sp>
        <p:nvSpPr>
          <p:cNvPr id="64515" name="Rectangle 3"/>
          <p:cNvSpPr>
            <a:spLocks noGrp="1" noChangeArrowheads="1"/>
          </p:cNvSpPr>
          <p:nvPr>
            <p:ph type="body" idx="1"/>
          </p:nvPr>
        </p:nvSpPr>
        <p:spPr>
          <a:xfrm>
            <a:off x="609600" y="1752600"/>
            <a:ext cx="8305800" cy="4876800"/>
          </a:xfrm>
          <a:noFill/>
          <a:ln/>
        </p:spPr>
        <p:txBody>
          <a:bodyPr lIns="90488" tIns="44450" rIns="90488" bIns="44450"/>
          <a:lstStyle/>
          <a:p>
            <a:pPr>
              <a:lnSpc>
                <a:spcPct val="90000"/>
              </a:lnSpc>
            </a:pPr>
            <a:r>
              <a:rPr lang="en-US" sz="2500"/>
              <a:t>SQL was an important factor in the early acceptance of the relational model; more natural than earlier, procedural query languages.</a:t>
            </a:r>
          </a:p>
          <a:p>
            <a:pPr>
              <a:lnSpc>
                <a:spcPct val="90000"/>
              </a:lnSpc>
            </a:pPr>
            <a:r>
              <a:rPr lang="en-US" sz="2500"/>
              <a:t>Relationally complete; in fact, significantly more expressive power than relational algebra.</a:t>
            </a:r>
          </a:p>
          <a:p>
            <a:pPr>
              <a:lnSpc>
                <a:spcPct val="90000"/>
              </a:lnSpc>
            </a:pPr>
            <a:r>
              <a:rPr lang="en-US" sz="2500"/>
              <a:t>Even queries that can be expressed in RA can often be expressed more naturally in SQL.</a:t>
            </a:r>
          </a:p>
          <a:p>
            <a:pPr>
              <a:lnSpc>
                <a:spcPct val="90000"/>
              </a:lnSpc>
            </a:pPr>
            <a:r>
              <a:rPr lang="en-US" sz="2500"/>
              <a:t>Many alternative ways to write a query; optimizer should look for most efficient evaluation plan.</a:t>
            </a:r>
          </a:p>
          <a:p>
            <a:pPr lvl="1">
              <a:lnSpc>
                <a:spcPct val="90000"/>
              </a:lnSpc>
              <a:buSzPct val="75000"/>
            </a:pPr>
            <a:r>
              <a:rPr lang="en-US" sz="2100"/>
              <a:t>In practice, users need to be aware of how queries are optimized and evaluated for best results.</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66562" name="Rectangle 2"/>
          <p:cNvSpPr>
            <a:spLocks noGrp="1" noChangeArrowheads="1"/>
          </p:cNvSpPr>
          <p:nvPr>
            <p:ph type="title"/>
          </p:nvPr>
        </p:nvSpPr>
        <p:spPr>
          <a:xfrm>
            <a:off x="609600" y="152400"/>
            <a:ext cx="7772400" cy="1104900"/>
          </a:xfrm>
          <a:noFill/>
          <a:ln/>
        </p:spPr>
        <p:txBody>
          <a:bodyPr lIns="90488" tIns="44450" rIns="90488" bIns="44450" anchor="ctr"/>
          <a:lstStyle/>
          <a:p>
            <a:r>
              <a:rPr lang="en-US"/>
              <a:t>Summary (Contd.)</a:t>
            </a:r>
          </a:p>
        </p:txBody>
      </p:sp>
      <p:sp>
        <p:nvSpPr>
          <p:cNvPr id="66563" name="Rectangle 3"/>
          <p:cNvSpPr>
            <a:spLocks noGrp="1" noChangeArrowheads="1"/>
          </p:cNvSpPr>
          <p:nvPr>
            <p:ph type="body" idx="1"/>
          </p:nvPr>
        </p:nvSpPr>
        <p:spPr>
          <a:xfrm>
            <a:off x="838200" y="1447800"/>
            <a:ext cx="7772400" cy="4610100"/>
          </a:xfrm>
          <a:noFill/>
          <a:ln/>
        </p:spPr>
        <p:txBody>
          <a:bodyPr lIns="90488" tIns="44450" rIns="90488" bIns="44450"/>
          <a:lstStyle/>
          <a:p>
            <a:r>
              <a:rPr lang="en-US"/>
              <a:t>NULL for unknown field values brings many complications</a:t>
            </a:r>
          </a:p>
          <a:p>
            <a:r>
              <a:rPr lang="en-US"/>
              <a:t>SQL allows specification of rich integrity constraints</a:t>
            </a:r>
          </a:p>
          <a:p>
            <a:r>
              <a:rPr lang="en-US"/>
              <a:t>Triggers respond to changes in the database</a:t>
            </a:r>
          </a:p>
          <a:p>
            <a:endParaRPr lang="en-US"/>
          </a:p>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Rutgers University</a:t>
            </a:r>
          </a:p>
        </p:txBody>
      </p:sp>
      <p:sp>
        <p:nvSpPr>
          <p:cNvPr id="9218" name="Rectangle 2"/>
          <p:cNvSpPr>
            <a:spLocks noGrp="1" noChangeArrowheads="1"/>
          </p:cNvSpPr>
          <p:nvPr>
            <p:ph type="title"/>
          </p:nvPr>
        </p:nvSpPr>
        <p:spPr>
          <a:noFill/>
          <a:ln/>
        </p:spPr>
        <p:txBody>
          <a:bodyPr lIns="90488" tIns="44450" rIns="90488" bIns="44450" anchor="ctr"/>
          <a:lstStyle/>
          <a:p>
            <a:r>
              <a:rPr lang="en-US"/>
              <a:t>Conceptual Evaluation Strategy</a:t>
            </a:r>
          </a:p>
        </p:txBody>
      </p:sp>
      <p:sp>
        <p:nvSpPr>
          <p:cNvPr id="9219" name="Rectangle 3"/>
          <p:cNvSpPr>
            <a:spLocks noGrp="1" noChangeArrowheads="1"/>
          </p:cNvSpPr>
          <p:nvPr>
            <p:ph type="body" idx="1"/>
          </p:nvPr>
        </p:nvSpPr>
        <p:spPr>
          <a:xfrm>
            <a:off x="685800" y="1676400"/>
            <a:ext cx="8229600" cy="4724400"/>
          </a:xfrm>
          <a:noFill/>
          <a:ln/>
        </p:spPr>
        <p:txBody>
          <a:bodyPr lIns="90488" tIns="44450" rIns="90488" bIns="44450"/>
          <a:lstStyle/>
          <a:p>
            <a:r>
              <a:rPr lang="en-US" sz="2500"/>
              <a:t> Semantics of an SQL query defined in terms of the following conceptual evaluation strategy:</a:t>
            </a:r>
          </a:p>
          <a:p>
            <a:pPr lvl="1">
              <a:buSzPct val="75000"/>
            </a:pPr>
            <a:r>
              <a:rPr lang="en-US" sz="2100"/>
              <a:t>Compute the cross-product of </a:t>
            </a:r>
            <a:r>
              <a:rPr lang="en-US" sz="2100" i="1">
                <a:solidFill>
                  <a:schemeClr val="accent2"/>
                </a:solidFill>
              </a:rPr>
              <a:t>relation-list</a:t>
            </a:r>
            <a:r>
              <a:rPr lang="en-US" sz="2100">
                <a:solidFill>
                  <a:schemeClr val="accent2"/>
                </a:solidFill>
              </a:rPr>
              <a:t>.</a:t>
            </a:r>
            <a:endParaRPr lang="en-US" sz="2100"/>
          </a:p>
          <a:p>
            <a:pPr lvl="1">
              <a:buSzPct val="75000"/>
            </a:pPr>
            <a:r>
              <a:rPr lang="en-US" sz="2100"/>
              <a:t>Discard resulting tuples if they fail </a:t>
            </a:r>
            <a:r>
              <a:rPr lang="en-US" sz="2100" i="1">
                <a:solidFill>
                  <a:schemeClr val="accent2"/>
                </a:solidFill>
              </a:rPr>
              <a:t>qualifications</a:t>
            </a:r>
            <a:r>
              <a:rPr lang="en-US" sz="2100">
                <a:solidFill>
                  <a:schemeClr val="accent2"/>
                </a:solidFill>
              </a:rPr>
              <a:t>.</a:t>
            </a:r>
          </a:p>
          <a:p>
            <a:pPr lvl="1">
              <a:buSzPct val="75000"/>
            </a:pPr>
            <a:r>
              <a:rPr lang="en-US" sz="2100"/>
              <a:t>Delete attributes that are not in </a:t>
            </a:r>
            <a:r>
              <a:rPr lang="en-US" sz="2100" i="1">
                <a:solidFill>
                  <a:schemeClr val="accent2"/>
                </a:solidFill>
              </a:rPr>
              <a:t>target-list</a:t>
            </a:r>
            <a:r>
              <a:rPr lang="en-US" sz="2100">
                <a:solidFill>
                  <a:schemeClr val="accent2"/>
                </a:solidFill>
              </a:rPr>
              <a:t>.</a:t>
            </a:r>
          </a:p>
          <a:p>
            <a:pPr lvl="1">
              <a:buSzPct val="75000"/>
            </a:pPr>
            <a:r>
              <a:rPr lang="en-US" sz="2100"/>
              <a:t>If </a:t>
            </a:r>
            <a:r>
              <a:rPr lang="en-US" sz="1900">
                <a:solidFill>
                  <a:schemeClr val="accent2"/>
                </a:solidFill>
              </a:rPr>
              <a:t>DISTINCT</a:t>
            </a:r>
            <a:r>
              <a:rPr lang="en-US" sz="2100"/>
              <a:t> is specified, eliminate duplicate rows.</a:t>
            </a:r>
          </a:p>
          <a:p>
            <a:r>
              <a:rPr lang="en-US" sz="2500"/>
              <a:t>This strategy is probably the least efficient way to compute a query!  An optimizer will find more efficient strategies to compute </a:t>
            </a:r>
            <a:r>
              <a:rPr lang="en-US" sz="2500" i="1">
                <a:solidFill>
                  <a:schemeClr val="folHlink"/>
                </a:solidFill>
              </a:rPr>
              <a:t>the same answers</a:t>
            </a:r>
            <a:r>
              <a:rPr lang="en-US" sz="2500">
                <a:solidFill>
                  <a:schemeClr val="folHlink"/>
                </a:solidFill>
              </a:rPr>
              <a:t>.</a:t>
            </a: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Rutgers University</a:t>
            </a:r>
          </a:p>
        </p:txBody>
      </p:sp>
      <p:sp>
        <p:nvSpPr>
          <p:cNvPr id="11266" name="Rectangle 2"/>
          <p:cNvSpPr>
            <a:spLocks noGrp="1" noChangeArrowheads="1"/>
          </p:cNvSpPr>
          <p:nvPr>
            <p:ph type="title"/>
          </p:nvPr>
        </p:nvSpPr>
        <p:spPr>
          <a:noFill/>
          <a:ln/>
        </p:spPr>
        <p:txBody>
          <a:bodyPr lIns="90488" tIns="44450" rIns="90488" bIns="44450" anchor="ctr"/>
          <a:lstStyle/>
          <a:p>
            <a:r>
              <a:rPr lang="en-US"/>
              <a:t>Example of Conceptual Evaluation</a:t>
            </a:r>
          </a:p>
        </p:txBody>
      </p:sp>
      <p:sp>
        <p:nvSpPr>
          <p:cNvPr id="11267" name="Rectangle 3"/>
          <p:cNvSpPr>
            <a:spLocks noChangeArrowheads="1"/>
          </p:cNvSpPr>
          <p:nvPr/>
        </p:nvSpPr>
        <p:spPr bwMode="auto">
          <a:xfrm>
            <a:off x="2119313" y="1433513"/>
            <a:ext cx="4908550"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a:t>
            </a:r>
          </a:p>
          <a:p>
            <a:r>
              <a:rPr lang="en-US" sz="2000">
                <a:latin typeface="Book Antiqua" pitchFamily="18" charset="0"/>
              </a:rPr>
              <a:t>FROM     </a:t>
            </a:r>
            <a:r>
              <a:rPr lang="en-US" sz="2400">
                <a:latin typeface="Book Antiqua" pitchFamily="18" charset="0"/>
              </a:rPr>
              <a:t>Sailors S, Reserves R</a:t>
            </a:r>
          </a:p>
          <a:p>
            <a:r>
              <a:rPr lang="en-US" sz="2000">
                <a:latin typeface="Book Antiqua" pitchFamily="18" charset="0"/>
              </a:rPr>
              <a:t>WHERE</a:t>
            </a:r>
            <a:r>
              <a:rPr lang="en-US" sz="2400">
                <a:latin typeface="Book Antiqua" pitchFamily="18" charset="0"/>
              </a:rPr>
              <a:t>  S.sid=R.sid </a:t>
            </a:r>
            <a:r>
              <a:rPr lang="en-US" sz="2000">
                <a:latin typeface="Book Antiqua" pitchFamily="18" charset="0"/>
              </a:rPr>
              <a:t>AND</a:t>
            </a:r>
            <a:r>
              <a:rPr lang="en-US" sz="2400">
                <a:latin typeface="Book Antiqua" pitchFamily="18" charset="0"/>
              </a:rPr>
              <a:t> R.bid=103</a:t>
            </a:r>
          </a:p>
        </p:txBody>
      </p:sp>
      <p:graphicFrame>
        <p:nvGraphicFramePr>
          <p:cNvPr id="11268" name="Object 4">
            <a:hlinkClick r:id="" action="ppaction://ole?verb=0"/>
          </p:cNvPr>
          <p:cNvGraphicFramePr>
            <a:graphicFrameLocks/>
          </p:cNvGraphicFramePr>
          <p:nvPr/>
        </p:nvGraphicFramePr>
        <p:xfrm>
          <a:off x="930275" y="2819400"/>
          <a:ext cx="8064500" cy="3624263"/>
        </p:xfrm>
        <a:graphic>
          <a:graphicData uri="http://schemas.openxmlformats.org/presentationml/2006/ole">
            <p:oleObj spid="_x0000_s11268" name="Document" r:id="rId4" imgW="8064360" imgH="3624120" progId="Word.Document.8">
              <p:embed/>
            </p:oleObj>
          </a:graphicData>
        </a:graphic>
      </p:graphicFrame>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t>Rutgers University</a:t>
            </a:r>
          </a:p>
        </p:txBody>
      </p:sp>
      <p:sp>
        <p:nvSpPr>
          <p:cNvPr id="13314" name="Rectangle 2"/>
          <p:cNvSpPr>
            <a:spLocks noGrp="1" noChangeArrowheads="1"/>
          </p:cNvSpPr>
          <p:nvPr>
            <p:ph type="title"/>
          </p:nvPr>
        </p:nvSpPr>
        <p:spPr>
          <a:noFill/>
          <a:ln/>
        </p:spPr>
        <p:txBody>
          <a:bodyPr lIns="90488" tIns="44450" rIns="90488" bIns="44450" anchor="ctr"/>
          <a:lstStyle/>
          <a:p>
            <a:r>
              <a:rPr lang="en-US"/>
              <a:t>A Note on Range Variables</a:t>
            </a:r>
          </a:p>
        </p:txBody>
      </p:sp>
      <p:sp>
        <p:nvSpPr>
          <p:cNvPr id="13315" name="Rectangle 3"/>
          <p:cNvSpPr>
            <a:spLocks noGrp="1" noChangeArrowheads="1"/>
          </p:cNvSpPr>
          <p:nvPr>
            <p:ph type="body" idx="1"/>
          </p:nvPr>
        </p:nvSpPr>
        <p:spPr>
          <a:noFill/>
          <a:ln/>
        </p:spPr>
        <p:txBody>
          <a:bodyPr lIns="90488" tIns="44450" rIns="90488" bIns="44450"/>
          <a:lstStyle/>
          <a:p>
            <a:r>
              <a:rPr lang="en-US" sz="2500"/>
              <a:t>Really needed only if the same relation appears twice in the </a:t>
            </a:r>
            <a:r>
              <a:rPr lang="en-US" sz="2100"/>
              <a:t>FROM</a:t>
            </a:r>
            <a:r>
              <a:rPr lang="en-US" sz="2500"/>
              <a:t> clause.  The previous query can also be written as:</a:t>
            </a:r>
          </a:p>
        </p:txBody>
      </p:sp>
      <p:sp>
        <p:nvSpPr>
          <p:cNvPr id="13316" name="Rectangle 4"/>
          <p:cNvSpPr>
            <a:spLocks noChangeArrowheads="1"/>
          </p:cNvSpPr>
          <p:nvPr/>
        </p:nvSpPr>
        <p:spPr bwMode="auto">
          <a:xfrm>
            <a:off x="1281113" y="3490913"/>
            <a:ext cx="4629150"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S.sname</a:t>
            </a:r>
          </a:p>
          <a:p>
            <a:r>
              <a:rPr lang="en-US" sz="2000">
                <a:latin typeface="Book Antiqua" pitchFamily="18" charset="0"/>
              </a:rPr>
              <a:t>FROM     </a:t>
            </a:r>
            <a:r>
              <a:rPr lang="en-US" sz="2400">
                <a:latin typeface="Book Antiqua" pitchFamily="18" charset="0"/>
              </a:rPr>
              <a:t>Sailors S, Reserves R</a:t>
            </a:r>
          </a:p>
          <a:p>
            <a:r>
              <a:rPr lang="en-US" sz="2000">
                <a:latin typeface="Book Antiqua" pitchFamily="18" charset="0"/>
              </a:rPr>
              <a:t>WHERE</a:t>
            </a:r>
            <a:r>
              <a:rPr lang="en-US" sz="2400">
                <a:latin typeface="Book Antiqua" pitchFamily="18" charset="0"/>
              </a:rPr>
              <a:t>  S.sid=R.sid </a:t>
            </a:r>
            <a:r>
              <a:rPr lang="en-US" sz="2000">
                <a:latin typeface="Book Antiqua" pitchFamily="18" charset="0"/>
              </a:rPr>
              <a:t>AND</a:t>
            </a:r>
            <a:r>
              <a:rPr lang="en-US" sz="2400">
                <a:latin typeface="Book Antiqua" pitchFamily="18" charset="0"/>
              </a:rPr>
              <a:t> bid=103</a:t>
            </a:r>
          </a:p>
        </p:txBody>
      </p:sp>
      <p:sp>
        <p:nvSpPr>
          <p:cNvPr id="13317" name="Rectangle 5"/>
          <p:cNvSpPr>
            <a:spLocks noChangeArrowheads="1"/>
          </p:cNvSpPr>
          <p:nvPr/>
        </p:nvSpPr>
        <p:spPr bwMode="auto">
          <a:xfrm>
            <a:off x="1281113" y="4786313"/>
            <a:ext cx="4641850" cy="1549400"/>
          </a:xfrm>
          <a:prstGeom prst="rect">
            <a:avLst/>
          </a:prstGeom>
          <a:noFill/>
          <a:ln w="9525">
            <a:noFill/>
            <a:miter lim="800000"/>
            <a:headEnd/>
            <a:tailEnd/>
          </a:ln>
          <a:effectLst/>
        </p:spPr>
        <p:txBody>
          <a:bodyPr lIns="90488" tIns="44450" rIns="90488" bIns="44450">
            <a:spAutoFit/>
          </a:bodyPr>
          <a:lstStyle/>
          <a:p>
            <a:r>
              <a:rPr lang="en-US" sz="2000">
                <a:latin typeface="Book Antiqua" pitchFamily="18" charset="0"/>
              </a:rPr>
              <a:t>SELECT</a:t>
            </a:r>
            <a:r>
              <a:rPr lang="en-US" sz="2400">
                <a:latin typeface="Book Antiqua" pitchFamily="18" charset="0"/>
              </a:rPr>
              <a:t>  sname</a:t>
            </a:r>
          </a:p>
          <a:p>
            <a:r>
              <a:rPr lang="en-US" sz="2000">
                <a:latin typeface="Book Antiqua" pitchFamily="18" charset="0"/>
              </a:rPr>
              <a:t>FROM     </a:t>
            </a:r>
            <a:r>
              <a:rPr lang="en-US" sz="2400">
                <a:latin typeface="Book Antiqua" pitchFamily="18" charset="0"/>
              </a:rPr>
              <a:t>Sailors, Reserves </a:t>
            </a:r>
          </a:p>
          <a:p>
            <a:r>
              <a:rPr lang="en-US" sz="2000">
                <a:latin typeface="Book Antiqua" pitchFamily="18" charset="0"/>
              </a:rPr>
              <a:t>WHERE</a:t>
            </a:r>
            <a:r>
              <a:rPr lang="en-US" sz="2400">
                <a:latin typeface="Book Antiqua" pitchFamily="18" charset="0"/>
              </a:rPr>
              <a:t>  Sailors.sid=Reserves.sid</a:t>
            </a:r>
          </a:p>
          <a:p>
            <a:r>
              <a:rPr lang="en-US" sz="2400">
                <a:latin typeface="Book Antiqua" pitchFamily="18" charset="0"/>
              </a:rPr>
              <a:t>               </a:t>
            </a:r>
            <a:r>
              <a:rPr lang="en-US" sz="2000">
                <a:latin typeface="Book Antiqua" pitchFamily="18" charset="0"/>
              </a:rPr>
              <a:t>AND</a:t>
            </a:r>
            <a:r>
              <a:rPr lang="en-US" sz="2400">
                <a:latin typeface="Book Antiqua" pitchFamily="18" charset="0"/>
              </a:rPr>
              <a:t> bid=103</a:t>
            </a:r>
          </a:p>
        </p:txBody>
      </p:sp>
      <p:sp>
        <p:nvSpPr>
          <p:cNvPr id="13318" name="Rectangle 6"/>
          <p:cNvSpPr>
            <a:spLocks noChangeArrowheads="1"/>
          </p:cNvSpPr>
          <p:nvPr/>
        </p:nvSpPr>
        <p:spPr bwMode="auto">
          <a:xfrm>
            <a:off x="6611938" y="3716338"/>
            <a:ext cx="2074862" cy="1555750"/>
          </a:xfrm>
          <a:prstGeom prst="rect">
            <a:avLst/>
          </a:prstGeom>
          <a:noFill/>
          <a:ln w="12700">
            <a:solidFill>
              <a:schemeClr val="tx1"/>
            </a:solidFill>
            <a:miter lim="800000"/>
            <a:headEnd/>
            <a:tailEnd/>
          </a:ln>
          <a:effectLst/>
        </p:spPr>
        <p:txBody>
          <a:bodyPr wrap="none" lIns="90488" tIns="44450" rIns="90488" bIns="44450">
            <a:spAutoFit/>
          </a:bodyPr>
          <a:lstStyle/>
          <a:p>
            <a:r>
              <a:rPr lang="en-US" sz="2400" i="1">
                <a:latin typeface="Book Antiqua" pitchFamily="18" charset="0"/>
              </a:rPr>
              <a:t>It is good style,</a:t>
            </a:r>
          </a:p>
          <a:p>
            <a:r>
              <a:rPr lang="en-US" sz="2400" i="1">
                <a:latin typeface="Book Antiqua" pitchFamily="18" charset="0"/>
              </a:rPr>
              <a:t>however, to use</a:t>
            </a:r>
          </a:p>
          <a:p>
            <a:r>
              <a:rPr lang="en-US" sz="2400" i="1">
                <a:latin typeface="Book Antiqua" pitchFamily="18" charset="0"/>
              </a:rPr>
              <a:t>range variables</a:t>
            </a:r>
          </a:p>
          <a:p>
            <a:r>
              <a:rPr lang="en-US" sz="2400" i="1">
                <a:latin typeface="Book Antiqua" pitchFamily="18" charset="0"/>
              </a:rPr>
              <a:t>always!</a:t>
            </a:r>
          </a:p>
        </p:txBody>
      </p:sp>
      <p:sp>
        <p:nvSpPr>
          <p:cNvPr id="13319" name="Rectangle 7"/>
          <p:cNvSpPr>
            <a:spLocks noChangeArrowheads="1"/>
          </p:cNvSpPr>
          <p:nvPr/>
        </p:nvSpPr>
        <p:spPr bwMode="auto">
          <a:xfrm>
            <a:off x="6629400" y="3657600"/>
            <a:ext cx="2057400" cy="1676400"/>
          </a:xfrm>
          <a:prstGeom prst="rect">
            <a:avLst/>
          </a:prstGeom>
          <a:noFill/>
          <a:ln w="9525">
            <a:noFill/>
            <a:miter lim="800000"/>
            <a:headEnd/>
            <a:tailEnd/>
          </a:ln>
          <a:effectLst/>
        </p:spPr>
        <p:txBody>
          <a:bodyPr wrap="none" anchor="ctr"/>
          <a:lstStyle/>
          <a:p>
            <a:endParaRPr lang="en-US"/>
          </a:p>
        </p:txBody>
      </p:sp>
      <p:sp>
        <p:nvSpPr>
          <p:cNvPr id="13320" name="Rectangle 8"/>
          <p:cNvSpPr>
            <a:spLocks noChangeArrowheads="1"/>
          </p:cNvSpPr>
          <p:nvPr/>
        </p:nvSpPr>
        <p:spPr bwMode="auto">
          <a:xfrm>
            <a:off x="442913" y="4786313"/>
            <a:ext cx="623887" cy="454025"/>
          </a:xfrm>
          <a:prstGeom prst="rect">
            <a:avLst/>
          </a:prstGeom>
          <a:noFill/>
          <a:ln w="9525">
            <a:noFill/>
            <a:miter lim="800000"/>
            <a:headEnd/>
            <a:tailEnd/>
          </a:ln>
          <a:effectLst/>
        </p:spPr>
        <p:txBody>
          <a:bodyPr wrap="none" lIns="90488" tIns="44450" rIns="90488" bIns="44450">
            <a:spAutoFit/>
          </a:bodyPr>
          <a:lstStyle/>
          <a:p>
            <a:r>
              <a:rPr lang="en-US" sz="2400">
                <a:solidFill>
                  <a:srgbClr val="CF0E30"/>
                </a:solidFill>
                <a:latin typeface="Book Antiqua" pitchFamily="18" charset="0"/>
              </a:rPr>
              <a:t>OR</a:t>
            </a:r>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Rutgers University</a:t>
            </a:r>
          </a:p>
        </p:txBody>
      </p:sp>
      <p:sp>
        <p:nvSpPr>
          <p:cNvPr id="15362" name="Rectangle 2"/>
          <p:cNvSpPr>
            <a:spLocks noGrp="1" noChangeArrowheads="1"/>
          </p:cNvSpPr>
          <p:nvPr>
            <p:ph type="title"/>
          </p:nvPr>
        </p:nvSpPr>
        <p:spPr>
          <a:xfrm>
            <a:off x="533400" y="304800"/>
            <a:ext cx="8001000" cy="1104900"/>
          </a:xfrm>
          <a:noFill/>
          <a:ln/>
        </p:spPr>
        <p:txBody>
          <a:bodyPr lIns="90488" tIns="44450" rIns="90488" bIns="44450" anchor="ctr"/>
          <a:lstStyle/>
          <a:p>
            <a:r>
              <a:rPr lang="en-US" sz="2800"/>
              <a:t>Find sailors who’ve reserved at least one boat</a:t>
            </a:r>
          </a:p>
        </p:txBody>
      </p:sp>
      <p:sp>
        <p:nvSpPr>
          <p:cNvPr id="15363" name="Rectangle 3"/>
          <p:cNvSpPr>
            <a:spLocks noGrp="1" noChangeArrowheads="1"/>
          </p:cNvSpPr>
          <p:nvPr>
            <p:ph type="body" idx="1"/>
          </p:nvPr>
        </p:nvSpPr>
        <p:spPr>
          <a:xfrm>
            <a:off x="609600" y="3505200"/>
            <a:ext cx="8229600" cy="2895600"/>
          </a:xfrm>
          <a:noFill/>
          <a:ln/>
        </p:spPr>
        <p:txBody>
          <a:bodyPr lIns="90488" tIns="44450" rIns="90488" bIns="44450"/>
          <a:lstStyle/>
          <a:p>
            <a:r>
              <a:rPr lang="en-US"/>
              <a:t>Would adding </a:t>
            </a:r>
            <a:r>
              <a:rPr lang="en-US" sz="2500"/>
              <a:t>DISTINCT </a:t>
            </a:r>
            <a:r>
              <a:rPr lang="en-US"/>
              <a:t>to this query make a difference?</a:t>
            </a:r>
          </a:p>
          <a:p>
            <a:r>
              <a:rPr lang="en-US"/>
              <a:t>What is the effect of replacing </a:t>
            </a:r>
            <a:r>
              <a:rPr lang="en-US" i="1"/>
              <a:t>S.sid</a:t>
            </a:r>
            <a:r>
              <a:rPr lang="en-US"/>
              <a:t> by </a:t>
            </a:r>
            <a:r>
              <a:rPr lang="en-US" i="1"/>
              <a:t>S.sname</a:t>
            </a:r>
            <a:r>
              <a:rPr lang="en-US"/>
              <a:t> in the </a:t>
            </a:r>
            <a:r>
              <a:rPr lang="en-US" sz="2500"/>
              <a:t>SELECT</a:t>
            </a:r>
            <a:r>
              <a:rPr lang="en-US"/>
              <a:t> clause?  Would adding </a:t>
            </a:r>
            <a:r>
              <a:rPr lang="en-US" sz="2500"/>
              <a:t>DISTINCT</a:t>
            </a:r>
            <a:r>
              <a:rPr lang="en-US"/>
              <a:t> to this variant of the query make a difference?</a:t>
            </a:r>
          </a:p>
        </p:txBody>
      </p:sp>
      <p:sp>
        <p:nvSpPr>
          <p:cNvPr id="15364" name="Rectangle 4"/>
          <p:cNvSpPr>
            <a:spLocks noChangeArrowheads="1"/>
          </p:cNvSpPr>
          <p:nvPr/>
        </p:nvSpPr>
        <p:spPr bwMode="auto">
          <a:xfrm>
            <a:off x="2424113" y="1784350"/>
            <a:ext cx="3851275"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S.sid</a:t>
            </a:r>
          </a:p>
          <a:p>
            <a:r>
              <a:rPr lang="en-US" sz="2000">
                <a:latin typeface="Book Antiqua" pitchFamily="18" charset="0"/>
              </a:rPr>
              <a:t>FROM</a:t>
            </a:r>
            <a:r>
              <a:rPr lang="en-US" sz="2400">
                <a:latin typeface="Book Antiqua" pitchFamily="18" charset="0"/>
              </a:rPr>
              <a:t>  Sailors S, Reserves R</a:t>
            </a:r>
          </a:p>
          <a:p>
            <a:r>
              <a:rPr lang="en-US" sz="2000">
                <a:latin typeface="Book Antiqua" pitchFamily="18" charset="0"/>
              </a:rPr>
              <a:t>WHERE</a:t>
            </a:r>
            <a:r>
              <a:rPr lang="en-US" sz="2400">
                <a:latin typeface="Book Antiqua" pitchFamily="18" charset="0"/>
              </a:rPr>
              <a:t>  S.sid=R.sid</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153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Rutgers University</a:t>
            </a:r>
          </a:p>
        </p:txBody>
      </p:sp>
      <p:sp>
        <p:nvSpPr>
          <p:cNvPr id="17410" name="Rectangle 2"/>
          <p:cNvSpPr>
            <a:spLocks noGrp="1" noChangeArrowheads="1"/>
          </p:cNvSpPr>
          <p:nvPr>
            <p:ph type="title"/>
          </p:nvPr>
        </p:nvSpPr>
        <p:spPr>
          <a:xfrm>
            <a:off x="381000" y="228600"/>
            <a:ext cx="7772400" cy="1104900"/>
          </a:xfrm>
          <a:noFill/>
          <a:ln/>
        </p:spPr>
        <p:txBody>
          <a:bodyPr lIns="90488" tIns="44450" rIns="90488" bIns="44450" anchor="ctr"/>
          <a:lstStyle/>
          <a:p>
            <a:r>
              <a:rPr lang="en-US"/>
              <a:t>Expressions and Strings</a:t>
            </a:r>
          </a:p>
        </p:txBody>
      </p:sp>
      <p:sp>
        <p:nvSpPr>
          <p:cNvPr id="17411" name="Rectangle 3"/>
          <p:cNvSpPr>
            <a:spLocks noGrp="1" noChangeArrowheads="1"/>
          </p:cNvSpPr>
          <p:nvPr>
            <p:ph type="body" idx="1"/>
          </p:nvPr>
        </p:nvSpPr>
        <p:spPr>
          <a:xfrm>
            <a:off x="152400" y="2743200"/>
            <a:ext cx="8915400" cy="3657600"/>
          </a:xfrm>
          <a:noFill/>
          <a:ln/>
        </p:spPr>
        <p:txBody>
          <a:bodyPr lIns="90488" tIns="44450" rIns="90488" bIns="44450"/>
          <a:lstStyle/>
          <a:p>
            <a:r>
              <a:rPr lang="en-US" sz="2500"/>
              <a:t>Illustrates use of arithmetic expressions and string pattern matching:  </a:t>
            </a:r>
            <a:r>
              <a:rPr lang="en-US" sz="2500" i="1"/>
              <a:t>Find triples (of ages of sailors and two fields defined by expressions) for sailors whose names begin and end with B and contain at least three characters.</a:t>
            </a:r>
          </a:p>
          <a:p>
            <a:r>
              <a:rPr lang="en-US" sz="2100">
                <a:solidFill>
                  <a:schemeClr val="accent2"/>
                </a:solidFill>
              </a:rPr>
              <a:t>AS</a:t>
            </a:r>
            <a:r>
              <a:rPr lang="en-US" sz="2100"/>
              <a:t> </a:t>
            </a:r>
            <a:r>
              <a:rPr lang="en-US" sz="2500"/>
              <a:t>and </a:t>
            </a:r>
            <a:r>
              <a:rPr lang="en-US" sz="2500">
                <a:solidFill>
                  <a:schemeClr val="accent2"/>
                </a:solidFill>
              </a:rPr>
              <a:t>=</a:t>
            </a:r>
            <a:r>
              <a:rPr lang="en-US" sz="2500"/>
              <a:t> are two ways to name fields in result.</a:t>
            </a:r>
          </a:p>
          <a:p>
            <a:r>
              <a:rPr lang="en-US" sz="2100">
                <a:solidFill>
                  <a:schemeClr val="accent2"/>
                </a:solidFill>
              </a:rPr>
              <a:t>LIKE</a:t>
            </a:r>
            <a:r>
              <a:rPr lang="en-US" sz="2500"/>
              <a:t> is used for string matching. `</a:t>
            </a:r>
            <a:r>
              <a:rPr lang="en-US" sz="2500">
                <a:solidFill>
                  <a:schemeClr val="accent2"/>
                </a:solidFill>
              </a:rPr>
              <a:t>_</a:t>
            </a:r>
            <a:r>
              <a:rPr lang="en-US" sz="2500"/>
              <a:t>’ stands for any one character and `</a:t>
            </a:r>
            <a:r>
              <a:rPr lang="en-US" sz="2500">
                <a:solidFill>
                  <a:schemeClr val="accent2"/>
                </a:solidFill>
              </a:rPr>
              <a:t>%</a:t>
            </a:r>
            <a:r>
              <a:rPr lang="en-US" sz="2500"/>
              <a:t>’ stands for 0 or more arbitrary characters.  </a:t>
            </a:r>
          </a:p>
        </p:txBody>
      </p:sp>
      <p:sp>
        <p:nvSpPr>
          <p:cNvPr id="17412" name="Rectangle 4"/>
          <p:cNvSpPr>
            <a:spLocks noChangeArrowheads="1"/>
          </p:cNvSpPr>
          <p:nvPr/>
        </p:nvSpPr>
        <p:spPr bwMode="auto">
          <a:xfrm>
            <a:off x="1814513" y="1509713"/>
            <a:ext cx="6118225" cy="1184275"/>
          </a:xfrm>
          <a:prstGeom prst="rect">
            <a:avLst/>
          </a:prstGeom>
          <a:noFill/>
          <a:ln w="9525">
            <a:noFill/>
            <a:miter lim="800000"/>
            <a:headEnd/>
            <a:tailEnd/>
          </a:ln>
          <a:effectLst/>
        </p:spPr>
        <p:txBody>
          <a:bodyPr wrap="none" lIns="90488" tIns="44450" rIns="90488" bIns="44450">
            <a:spAutoFit/>
          </a:bodyPr>
          <a:lstStyle/>
          <a:p>
            <a:r>
              <a:rPr lang="en-US" sz="2000">
                <a:latin typeface="Book Antiqua" pitchFamily="18" charset="0"/>
              </a:rPr>
              <a:t>SELECT</a:t>
            </a:r>
            <a:r>
              <a:rPr lang="en-US" sz="2400">
                <a:latin typeface="Book Antiqua" pitchFamily="18" charset="0"/>
              </a:rPr>
              <a:t>  S.age, age1=S.age-5, 2*S.age </a:t>
            </a:r>
            <a:r>
              <a:rPr lang="en-US" sz="2000">
                <a:latin typeface="Book Antiqua" pitchFamily="18" charset="0"/>
              </a:rPr>
              <a:t>AS</a:t>
            </a:r>
            <a:r>
              <a:rPr lang="en-US" sz="2400">
                <a:latin typeface="Book Antiqua" pitchFamily="18" charset="0"/>
              </a:rPr>
              <a:t> age2</a:t>
            </a:r>
          </a:p>
          <a:p>
            <a:r>
              <a:rPr lang="en-US" sz="2000">
                <a:latin typeface="Book Antiqua" pitchFamily="18" charset="0"/>
              </a:rPr>
              <a:t>FROM</a:t>
            </a:r>
            <a:r>
              <a:rPr lang="en-US" sz="2400">
                <a:latin typeface="Book Antiqua" pitchFamily="18" charset="0"/>
              </a:rPr>
              <a:t>  Sailors S</a:t>
            </a:r>
          </a:p>
          <a:p>
            <a:r>
              <a:rPr lang="en-US" sz="2000">
                <a:latin typeface="Book Antiqua" pitchFamily="18" charset="0"/>
              </a:rPr>
              <a:t>WHERE</a:t>
            </a:r>
            <a:r>
              <a:rPr lang="en-US" sz="2400">
                <a:latin typeface="Book Antiqua" pitchFamily="18" charset="0"/>
              </a:rPr>
              <a:t>  S.sname </a:t>
            </a:r>
            <a:r>
              <a:rPr lang="en-US" sz="2000">
                <a:latin typeface="Book Antiqua" pitchFamily="18" charset="0"/>
              </a:rPr>
              <a:t>LIKE </a:t>
            </a:r>
            <a:r>
              <a:rPr lang="en-US" sz="2400">
                <a:latin typeface="Book Antiqua" pitchFamily="18" charset="0"/>
              </a:rPr>
              <a:t>‘B_%B’</a:t>
            </a: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Rutgers University</a:t>
            </a:r>
          </a:p>
        </p:txBody>
      </p:sp>
      <p:sp>
        <p:nvSpPr>
          <p:cNvPr id="19458" name="Rectangle 2"/>
          <p:cNvSpPr>
            <a:spLocks noGrp="1" noChangeArrowheads="1"/>
          </p:cNvSpPr>
          <p:nvPr>
            <p:ph type="title"/>
          </p:nvPr>
        </p:nvSpPr>
        <p:spPr>
          <a:xfrm>
            <a:off x="838200" y="228600"/>
            <a:ext cx="7315200" cy="1104900"/>
          </a:xfrm>
          <a:noFill/>
          <a:ln/>
        </p:spPr>
        <p:txBody>
          <a:bodyPr lIns="90488" tIns="44450" rIns="90488" bIns="44450" anchor="ctr"/>
          <a:lstStyle/>
          <a:p>
            <a:r>
              <a:rPr lang="en-US" sz="2400"/>
              <a:t>Find sid’s of sailors who’ve reserved a red </a:t>
            </a:r>
            <a:r>
              <a:rPr lang="en-US" sz="2400" u="sng"/>
              <a:t>or</a:t>
            </a:r>
            <a:r>
              <a:rPr lang="en-US" sz="2400"/>
              <a:t> a green boat</a:t>
            </a:r>
          </a:p>
        </p:txBody>
      </p:sp>
      <p:sp>
        <p:nvSpPr>
          <p:cNvPr id="19459" name="Rectangle 3"/>
          <p:cNvSpPr>
            <a:spLocks noGrp="1" noChangeArrowheads="1"/>
          </p:cNvSpPr>
          <p:nvPr>
            <p:ph type="body" sz="half" idx="1"/>
          </p:nvPr>
        </p:nvSpPr>
        <p:spPr>
          <a:xfrm>
            <a:off x="685800" y="1600200"/>
            <a:ext cx="3733800" cy="4953000"/>
          </a:xfrm>
          <a:noFill/>
          <a:ln/>
        </p:spPr>
        <p:txBody>
          <a:bodyPr lIns="90488" tIns="44450" rIns="90488" bIns="44450"/>
          <a:lstStyle/>
          <a:p>
            <a:r>
              <a:rPr lang="en-US" sz="1900">
                <a:solidFill>
                  <a:schemeClr val="accent2"/>
                </a:solidFill>
              </a:rPr>
              <a:t>UNION</a:t>
            </a:r>
            <a:r>
              <a:rPr lang="en-US" sz="2100"/>
              <a:t>: Can be used to compute the union of any two </a:t>
            </a:r>
            <a:r>
              <a:rPr lang="en-US" sz="2100" i="1">
                <a:solidFill>
                  <a:schemeClr val="accent2"/>
                </a:solidFill>
              </a:rPr>
              <a:t>union-compatible</a:t>
            </a:r>
            <a:r>
              <a:rPr lang="en-US" sz="2100"/>
              <a:t> sets of tuples (which are themselves the result of SQL queries).</a:t>
            </a:r>
          </a:p>
          <a:p>
            <a:r>
              <a:rPr lang="en-US" sz="2100"/>
              <a:t>If we replace </a:t>
            </a:r>
            <a:r>
              <a:rPr lang="en-US" sz="1900">
                <a:solidFill>
                  <a:schemeClr val="accent2"/>
                </a:solidFill>
              </a:rPr>
              <a:t>OR</a:t>
            </a:r>
            <a:r>
              <a:rPr lang="en-US" sz="1900"/>
              <a:t> </a:t>
            </a:r>
            <a:r>
              <a:rPr lang="en-US" sz="2100"/>
              <a:t>by </a:t>
            </a:r>
            <a:r>
              <a:rPr lang="en-US" sz="1900">
                <a:solidFill>
                  <a:schemeClr val="accent2"/>
                </a:solidFill>
              </a:rPr>
              <a:t>AND</a:t>
            </a:r>
            <a:r>
              <a:rPr lang="en-US" sz="1900"/>
              <a:t> </a:t>
            </a:r>
            <a:r>
              <a:rPr lang="en-US" sz="2100"/>
              <a:t>in the first version, what do we get?</a:t>
            </a:r>
          </a:p>
          <a:p>
            <a:r>
              <a:rPr lang="en-US" sz="2100"/>
              <a:t>Also available:  </a:t>
            </a:r>
            <a:r>
              <a:rPr lang="en-US" sz="1900">
                <a:solidFill>
                  <a:schemeClr val="accent2"/>
                </a:solidFill>
              </a:rPr>
              <a:t>EXCEPT</a:t>
            </a:r>
            <a:r>
              <a:rPr lang="en-US" sz="1900"/>
              <a:t>  </a:t>
            </a:r>
            <a:r>
              <a:rPr lang="en-US" sz="2100"/>
              <a:t>(What do we get if we replace </a:t>
            </a:r>
            <a:r>
              <a:rPr lang="en-US" sz="1900">
                <a:solidFill>
                  <a:schemeClr val="accent2"/>
                </a:solidFill>
              </a:rPr>
              <a:t>UNION</a:t>
            </a:r>
            <a:r>
              <a:rPr lang="en-US" sz="1900"/>
              <a:t> </a:t>
            </a:r>
            <a:r>
              <a:rPr lang="en-US" sz="2100"/>
              <a:t>by </a:t>
            </a:r>
            <a:r>
              <a:rPr lang="en-US" sz="1900">
                <a:solidFill>
                  <a:schemeClr val="accent2"/>
                </a:solidFill>
              </a:rPr>
              <a:t>EXCEPT</a:t>
            </a:r>
            <a:r>
              <a:rPr lang="en-US" sz="2100"/>
              <a:t>?)</a:t>
            </a:r>
          </a:p>
        </p:txBody>
      </p:sp>
      <p:sp>
        <p:nvSpPr>
          <p:cNvPr id="19460" name="Rectangle 4"/>
          <p:cNvSpPr>
            <a:spLocks noChangeArrowheads="1"/>
          </p:cNvSpPr>
          <p:nvPr/>
        </p:nvSpPr>
        <p:spPr bwMode="auto">
          <a:xfrm>
            <a:off x="4405313" y="1509713"/>
            <a:ext cx="4710112" cy="1368425"/>
          </a:xfrm>
          <a:prstGeom prst="rect">
            <a:avLst/>
          </a:prstGeom>
          <a:noFill/>
          <a:ln w="9525">
            <a:noFill/>
            <a:miter lim="800000"/>
            <a:headEnd/>
            <a:tailEnd/>
          </a:ln>
          <a:effectLst/>
        </p:spPr>
        <p:txBody>
          <a:bodyPr wrap="none" lIns="90488" tIns="44450" rIns="90488" bIns="44450">
            <a:spAutoFit/>
          </a:bodyPr>
          <a:lstStyle/>
          <a:p>
            <a:r>
              <a:rPr lang="en-US">
                <a:latin typeface="Book Antiqua" pitchFamily="18" charset="0"/>
              </a:rPr>
              <a:t>SELECT</a:t>
            </a:r>
            <a:r>
              <a:rPr lang="en-US" sz="2400">
                <a:latin typeface="Book Antiqua" pitchFamily="18" charset="0"/>
              </a:rPr>
              <a:t> </a:t>
            </a:r>
            <a:r>
              <a:rPr lang="en-US" sz="2000">
                <a:latin typeface="Book Antiqua" pitchFamily="18" charset="0"/>
              </a:rPr>
              <a:t> S.sid</a:t>
            </a:r>
          </a:p>
          <a:p>
            <a:r>
              <a:rPr lang="en-US">
                <a:latin typeface="Book Antiqua" pitchFamily="18" charset="0"/>
              </a:rPr>
              <a:t>FROM</a:t>
            </a:r>
            <a:r>
              <a:rPr lang="en-US" sz="2000">
                <a:latin typeface="Book Antiqua" pitchFamily="18" charset="0"/>
              </a:rPr>
              <a:t>  Sailors S, Boats B, Reserves R</a:t>
            </a:r>
          </a:p>
          <a:p>
            <a:r>
              <a:rPr lang="en-US">
                <a:latin typeface="Book Antiqua" pitchFamily="18" charset="0"/>
              </a:rPr>
              <a:t>WHERE </a:t>
            </a:r>
            <a:r>
              <a:rPr lang="en-US" sz="2000">
                <a:latin typeface="Book Antiqua" pitchFamily="18" charset="0"/>
              </a:rPr>
              <a:t> S.sid=R.sid </a:t>
            </a:r>
            <a:r>
              <a:rPr lang="en-US">
                <a:latin typeface="Book Antiqua" pitchFamily="18" charset="0"/>
              </a:rPr>
              <a:t>AND</a:t>
            </a:r>
            <a:r>
              <a:rPr lang="en-US" sz="2000">
                <a:latin typeface="Book Antiqua" pitchFamily="18" charset="0"/>
              </a:rPr>
              <a:t> R.bid=B.bid</a:t>
            </a:r>
          </a:p>
          <a:p>
            <a:r>
              <a:rPr lang="en-US" sz="2000">
                <a:latin typeface="Book Antiqua" pitchFamily="18" charset="0"/>
              </a:rPr>
              <a:t>  </a:t>
            </a:r>
            <a:r>
              <a:rPr lang="en-US">
                <a:latin typeface="Book Antiqua" pitchFamily="18" charset="0"/>
              </a:rPr>
              <a:t>AND</a:t>
            </a:r>
            <a:r>
              <a:rPr lang="en-US" sz="2000">
                <a:latin typeface="Book Antiqua" pitchFamily="18" charset="0"/>
              </a:rPr>
              <a:t> (B.color=‘red’ </a:t>
            </a:r>
            <a:r>
              <a:rPr lang="en-US">
                <a:solidFill>
                  <a:schemeClr val="accent2"/>
                </a:solidFill>
                <a:latin typeface="Book Antiqua" pitchFamily="18" charset="0"/>
              </a:rPr>
              <a:t>OR</a:t>
            </a:r>
            <a:r>
              <a:rPr lang="en-US" sz="2000">
                <a:latin typeface="Book Antiqua" pitchFamily="18" charset="0"/>
              </a:rPr>
              <a:t> B.color=‘green’)</a:t>
            </a:r>
          </a:p>
        </p:txBody>
      </p:sp>
      <p:sp>
        <p:nvSpPr>
          <p:cNvPr id="19461" name="Rectangle 5"/>
          <p:cNvSpPr>
            <a:spLocks noChangeArrowheads="1"/>
          </p:cNvSpPr>
          <p:nvPr/>
        </p:nvSpPr>
        <p:spPr bwMode="auto">
          <a:xfrm>
            <a:off x="4405313" y="3613150"/>
            <a:ext cx="4445000" cy="2801938"/>
          </a:xfrm>
          <a:prstGeom prst="rect">
            <a:avLst/>
          </a:prstGeom>
          <a:noFill/>
          <a:ln w="9525">
            <a:noFill/>
            <a:miter lim="800000"/>
            <a:headEnd/>
            <a:tailEnd/>
          </a:ln>
          <a:effectLst/>
        </p:spPr>
        <p:txBody>
          <a:bodyPr lIns="90488" tIns="44450" rIns="90488" bIns="44450">
            <a:spAutoFit/>
          </a:bodyPr>
          <a:lstStyle/>
          <a:p>
            <a:r>
              <a:rPr lang="en-US">
                <a:latin typeface="Book Antiqua" pitchFamily="18" charset="0"/>
              </a:rPr>
              <a:t>SELECT</a:t>
            </a:r>
            <a:r>
              <a:rPr lang="en-US" sz="2000">
                <a:latin typeface="Book Antiqua" pitchFamily="18" charset="0"/>
              </a:rPr>
              <a:t>  S.sid</a:t>
            </a:r>
          </a:p>
          <a:p>
            <a:r>
              <a:rPr lang="en-US">
                <a:latin typeface="Book Antiqua" pitchFamily="18" charset="0"/>
              </a:rPr>
              <a:t>FROM  </a:t>
            </a:r>
            <a:r>
              <a:rPr lang="en-US" sz="2000">
                <a:latin typeface="Book Antiqua" pitchFamily="18" charset="0"/>
              </a:rPr>
              <a:t>Sailors S, Boats B, Reserves R</a:t>
            </a:r>
          </a:p>
          <a:p>
            <a:r>
              <a:rPr lang="en-US">
                <a:latin typeface="Book Antiqua" pitchFamily="18" charset="0"/>
              </a:rPr>
              <a:t>WHERE</a:t>
            </a:r>
            <a:r>
              <a:rPr lang="en-US" sz="2000">
                <a:latin typeface="Book Antiqua" pitchFamily="18" charset="0"/>
              </a:rPr>
              <a:t>  S.sid=R.sid </a:t>
            </a:r>
            <a:r>
              <a:rPr lang="en-US">
                <a:latin typeface="Book Antiqua" pitchFamily="18" charset="0"/>
              </a:rPr>
              <a:t>AND</a:t>
            </a:r>
            <a:r>
              <a:rPr lang="en-US" sz="2000">
                <a:latin typeface="Book Antiqua" pitchFamily="18" charset="0"/>
              </a:rPr>
              <a:t> R.bid=B.bid</a:t>
            </a:r>
          </a:p>
          <a:p>
            <a:r>
              <a:rPr lang="en-US" sz="2000">
                <a:latin typeface="Book Antiqua" pitchFamily="18" charset="0"/>
              </a:rPr>
              <a:t>                </a:t>
            </a:r>
            <a:r>
              <a:rPr lang="en-US">
                <a:latin typeface="Book Antiqua" pitchFamily="18" charset="0"/>
              </a:rPr>
              <a:t>AND</a:t>
            </a:r>
            <a:r>
              <a:rPr lang="en-US" sz="2000">
                <a:latin typeface="Book Antiqua" pitchFamily="18" charset="0"/>
              </a:rPr>
              <a:t> B.color=‘red’</a:t>
            </a:r>
          </a:p>
          <a:p>
            <a:r>
              <a:rPr lang="en-US">
                <a:solidFill>
                  <a:schemeClr val="accent2"/>
                </a:solidFill>
                <a:latin typeface="Book Antiqua" pitchFamily="18" charset="0"/>
              </a:rPr>
              <a:t>UNION</a:t>
            </a:r>
            <a:endParaRPr lang="en-US" sz="2000">
              <a:latin typeface="Book Antiqua" pitchFamily="18" charset="0"/>
            </a:endParaRPr>
          </a:p>
          <a:p>
            <a:r>
              <a:rPr lang="en-US">
                <a:latin typeface="Book Antiqua" pitchFamily="18" charset="0"/>
              </a:rPr>
              <a:t>SELECT</a:t>
            </a:r>
            <a:r>
              <a:rPr lang="en-US" sz="2000">
                <a:latin typeface="Book Antiqua" pitchFamily="18" charset="0"/>
              </a:rPr>
              <a:t>  S.sid</a:t>
            </a:r>
          </a:p>
          <a:p>
            <a:r>
              <a:rPr lang="en-US">
                <a:latin typeface="Book Antiqua" pitchFamily="18" charset="0"/>
              </a:rPr>
              <a:t>FROM  </a:t>
            </a:r>
            <a:r>
              <a:rPr lang="en-US" sz="2000">
                <a:latin typeface="Book Antiqua" pitchFamily="18" charset="0"/>
              </a:rPr>
              <a:t>Sailors S, Boats B, Reserves R</a:t>
            </a:r>
          </a:p>
          <a:p>
            <a:r>
              <a:rPr lang="en-US">
                <a:latin typeface="Book Antiqua" pitchFamily="18" charset="0"/>
              </a:rPr>
              <a:t>WHERE</a:t>
            </a:r>
            <a:r>
              <a:rPr lang="en-US" sz="2000">
                <a:latin typeface="Book Antiqua" pitchFamily="18" charset="0"/>
              </a:rPr>
              <a:t>  S.sid=R.sid </a:t>
            </a:r>
            <a:r>
              <a:rPr lang="en-US">
                <a:latin typeface="Book Antiqua" pitchFamily="18" charset="0"/>
              </a:rPr>
              <a:t>AND</a:t>
            </a:r>
            <a:r>
              <a:rPr lang="en-US" sz="2000">
                <a:latin typeface="Book Antiqua" pitchFamily="18" charset="0"/>
              </a:rPr>
              <a:t> R.bid=B.bid</a:t>
            </a:r>
          </a:p>
          <a:p>
            <a:r>
              <a:rPr lang="en-US" sz="2000">
                <a:latin typeface="Book Antiqua" pitchFamily="18" charset="0"/>
              </a:rPr>
              <a:t>                </a:t>
            </a:r>
            <a:r>
              <a:rPr lang="en-US">
                <a:latin typeface="Book Antiqua" pitchFamily="18" charset="0"/>
              </a:rPr>
              <a:t>AND</a:t>
            </a:r>
            <a:r>
              <a:rPr lang="en-US" sz="2000">
                <a:latin typeface="Book Antiqua" pitchFamily="18" charset="0"/>
              </a:rPr>
              <a:t> B.color=‘green’</a:t>
            </a:r>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8604</TotalTime>
  <Pages>30</Pages>
  <Words>2841</Words>
  <Application>Microsoft Office PowerPoint</Application>
  <PresentationFormat>On-screen Show (4:3)</PresentationFormat>
  <Paragraphs>399</Paragraphs>
  <Slides>35</Slides>
  <Notes>35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35</vt:i4>
      </vt:variant>
    </vt:vector>
  </HeadingPairs>
  <TitlesOfParts>
    <vt:vector size="45" baseType="lpstr">
      <vt:lpstr>Arial</vt:lpstr>
      <vt:lpstr>Times New Roman</vt:lpstr>
      <vt:lpstr>Verdana</vt:lpstr>
      <vt:lpstr>Wingdings</vt:lpstr>
      <vt:lpstr>Book Antiqua</vt:lpstr>
      <vt:lpstr>Eclipse</vt:lpstr>
      <vt:lpstr>Document</vt:lpstr>
      <vt:lpstr>Microsoft Equation 3.0</vt:lpstr>
      <vt:lpstr>Equation</vt:lpstr>
      <vt:lpstr>Microsoft Word Document</vt:lpstr>
      <vt:lpstr>SQL:  Queries, Constraints, Triggers</vt:lpstr>
      <vt:lpstr>Example Instances</vt:lpstr>
      <vt:lpstr>Basic SQL Query</vt:lpstr>
      <vt:lpstr>Conceptual Evaluation Strategy</vt:lpstr>
      <vt:lpstr>Example of Conceptual Evaluation</vt:lpstr>
      <vt:lpstr>A Note on Range Variables</vt:lpstr>
      <vt:lpstr>Find sailors who’ve reserved at least one boat</vt:lpstr>
      <vt:lpstr>Expressions and Strings</vt:lpstr>
      <vt:lpstr>Find sid’s of sailors who’ve reserved a red or a green boat</vt:lpstr>
      <vt:lpstr>Find sid’s of sailors who’ve reserved a red and a green boat</vt:lpstr>
      <vt:lpstr>Nested Queries</vt:lpstr>
      <vt:lpstr>Nested Queries with Correlation</vt:lpstr>
      <vt:lpstr>More on Set-Comparison Operators</vt:lpstr>
      <vt:lpstr>Rewriting INTERSECT Queries Using IN</vt:lpstr>
      <vt:lpstr>Division in SQL</vt:lpstr>
      <vt:lpstr>    Aggregate Operators</vt:lpstr>
      <vt:lpstr>Find name and age of the oldest sailor(s)</vt:lpstr>
      <vt:lpstr>Motivation for Grouping</vt:lpstr>
      <vt:lpstr>Queries With GROUP BY and HAVING</vt:lpstr>
      <vt:lpstr>Conceptual Evaluation</vt:lpstr>
      <vt:lpstr>Find age of the youngest sailor with age    18, for each rating with at least 2 such sailors</vt:lpstr>
      <vt:lpstr>Find age of the youngest sailor with age    18, for each rating with at least 2 such sailors.</vt:lpstr>
      <vt:lpstr>Find age of the youngest sailor with age    18, for each rating with at least 2 such sailors and with every sailor under 60.</vt:lpstr>
      <vt:lpstr>Find age of the youngest sailor with age    18, for each rating with at least 2 sailors between 18 and 60.</vt:lpstr>
      <vt:lpstr>For each red boat, find the number of reservations for this boat</vt:lpstr>
      <vt:lpstr>Find age of the youngest sailor with age &gt; 18,  for each rating with at least 2 sailors (of any age)</vt:lpstr>
      <vt:lpstr>Find those ratings for which the average age is the minimum over all ratings</vt:lpstr>
      <vt:lpstr>Null Values</vt:lpstr>
      <vt:lpstr>Integrity Constraints (Review)</vt:lpstr>
      <vt:lpstr>General Constraints</vt:lpstr>
      <vt:lpstr>Constraints Over Multiple Relations</vt:lpstr>
      <vt:lpstr>Triggers</vt:lpstr>
      <vt:lpstr>Triggers: Example (SQL:1999)</vt:lpstr>
      <vt:lpstr>Summary</vt:lpstr>
      <vt:lpstr>Summary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Queries, Constraints, Triggers</dc:title>
  <dc:subject>Database Management Systems</dc:subject>
  <dc:creator>Raghu Ramakrishnan and Johannes Gehrke</dc:creator>
  <cp:keywords>Chapter 5</cp:keywords>
  <dc:description>See the notes for information on how the slides are organized.</dc:description>
  <cp:lastModifiedBy>amelie</cp:lastModifiedBy>
  <cp:revision>24</cp:revision>
  <cp:lastPrinted>1601-01-01T00:00:00Z</cp:lastPrinted>
  <dcterms:created xsi:type="dcterms:W3CDTF">1997-01-12T19:06:00Z</dcterms:created>
  <dcterms:modified xsi:type="dcterms:W3CDTF">2011-09-27T18:06:39Z</dcterms:modified>
</cp:coreProperties>
</file>