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6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554" y="-24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8600" indent="-228600"/>
            <a:endParaRPr lang="en-US"/>
          </a:p>
        </p:txBody>
      </p:sp>
      <p:sp>
        <p:nvSpPr>
          <p:cNvPr id="4103" name="Rectangle 7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12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14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15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16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17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18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19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20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5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8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4915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pitchFamily="34" charset="0"/>
              </a:endParaRPr>
            </a:p>
          </p:txBody>
        </p:sp>
      </p:grpSp>
      <p:sp>
        <p:nvSpPr>
          <p:cNvPr id="491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B99BD-5193-4A42-8A76-965429B71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340A6-B514-431C-AB91-72DC29AD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AE9FB-6913-4ACC-BF8C-45F6ED6A8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A8E03D-49A9-466A-BB2D-96EF6E6A2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39C58-1260-4557-B03D-9A1AD0397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1795A-F225-41D6-84F7-E426C05078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E7C04-06E0-4370-AFC3-9375C6EF0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4060F-4411-4514-9BE9-033BB97C5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62823-5A4A-434C-9CC5-E0C65EE374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8AE2C-3332-4773-B531-A0E6019EE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73670-43BD-47AA-AB76-6EF60C4584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0E52B-42FA-44D7-8C4A-DB9E80D33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813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13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pitchFamily="34" charset="0"/>
              </a:endParaRP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5782ABF-CEC3-4544-856B-ED3A0339FF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/>
              <a:t>Relational Algebra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Rutgers University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Each row of S1 is paired with each row of R1.</a:t>
            </a:r>
          </a:p>
          <a:p>
            <a:r>
              <a:rPr lang="en-US" sz="2100" i="1">
                <a:solidFill>
                  <a:schemeClr val="accent2"/>
                </a:solidFill>
              </a:rPr>
              <a:t>Result schema </a:t>
            </a:r>
            <a:r>
              <a:rPr lang="en-US" sz="210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100" i="1"/>
              <a:t>Conflict</a:t>
            </a:r>
            <a:r>
              <a:rPr lang="en-US" sz="2100"/>
              <a:t>:  Both S1 and R1 have a field called </a:t>
            </a:r>
            <a:r>
              <a:rPr lang="en-US" sz="2100" i="1"/>
              <a:t>sid</a:t>
            </a:r>
            <a:r>
              <a:rPr lang="en-US" sz="2100"/>
              <a:t>.</a:t>
            </a:r>
          </a:p>
        </p:txBody>
      </p:sp>
      <p:graphicFrame>
        <p:nvGraphicFramePr>
          <p:cNvPr id="2151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29038" y="6045200"/>
          <a:ext cx="5478462" cy="584200"/>
        </p:xfrm>
        <a:graphic>
          <a:graphicData uri="http://schemas.openxmlformats.org/presentationml/2006/ole">
            <p:oleObj spid="_x0000_s21510" name="Equation" r:id="rId4" imgW="5478120" imgH="583920" progId="Equation.3">
              <p:embed/>
            </p:oleObj>
          </a:graphicData>
        </a:graphic>
      </p:graphicFrame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9838" y="3128963"/>
          <a:ext cx="6989762" cy="2906712"/>
        </p:xfrm>
        <a:graphic>
          <a:graphicData uri="http://schemas.openxmlformats.org/presentationml/2006/ole">
            <p:oleObj spid="_x0000_s21511" name="Document" r:id="rId5" imgW="6989400" imgH="2906640" progId="Word.Document.8">
              <p:embed/>
            </p:oleObj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73100" y="6005513"/>
            <a:ext cx="29114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u="sng">
                <a:solidFill>
                  <a:schemeClr val="accent2"/>
                </a:solidFill>
                <a:latin typeface="Book Antiqua" pitchFamily="18" charset="0"/>
              </a:rPr>
              <a:t> Renaming operator</a:t>
            </a:r>
            <a:r>
              <a:rPr lang="en-US" sz="2400">
                <a:latin typeface="Book Antiqua" pitchFamily="18" charset="0"/>
              </a:rPr>
              <a:t>: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Joins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 sz="2500" i="1" u="sng">
                <a:solidFill>
                  <a:schemeClr val="accent2"/>
                </a:solidFill>
              </a:rPr>
              <a:t>Condition Join</a:t>
            </a:r>
            <a:r>
              <a:rPr lang="en-US" sz="2500"/>
              <a:t>:</a:t>
            </a:r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 i="1"/>
          </a:p>
          <a:p>
            <a:r>
              <a:rPr lang="en-US" sz="2500" i="1">
                <a:solidFill>
                  <a:schemeClr val="accent2"/>
                </a:solidFill>
              </a:rPr>
              <a:t>Result schema </a:t>
            </a:r>
            <a:r>
              <a:rPr lang="en-US" sz="2500"/>
              <a:t>same as that of cross-product.</a:t>
            </a:r>
          </a:p>
          <a:p>
            <a:r>
              <a:rPr lang="en-US" sz="2500"/>
              <a:t>Fewer tuples than cross-product, might be able to compute more efficiently</a:t>
            </a:r>
          </a:p>
          <a:p>
            <a:r>
              <a:rPr lang="en-US" sz="2500"/>
              <a:t>Sometimes called a </a:t>
            </a:r>
            <a:r>
              <a:rPr lang="en-US" sz="2500" i="1">
                <a:solidFill>
                  <a:schemeClr val="accent2"/>
                </a:solidFill>
              </a:rPr>
              <a:t>theta-join</a:t>
            </a:r>
            <a:r>
              <a:rPr lang="en-US" sz="2500"/>
              <a:t>.  </a:t>
            </a:r>
          </a:p>
        </p:txBody>
      </p:sp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81438" y="1620838"/>
          <a:ext cx="4178300" cy="701675"/>
        </p:xfrm>
        <a:graphic>
          <a:graphicData uri="http://schemas.openxmlformats.org/presentationml/2006/ole">
            <p:oleObj spid="_x0000_s23558" name="Microsoft Equation 3.0" r:id="rId4" imgW="4178160" imgH="701640" progId="Equation.3">
              <p:embed/>
            </p:oleObj>
          </a:graphicData>
        </a:graphic>
      </p:graphicFrame>
      <p:graphicFrame>
        <p:nvGraphicFramePr>
          <p:cNvPr id="235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2346325"/>
          <a:ext cx="8305800" cy="1619250"/>
        </p:xfrm>
        <a:graphic>
          <a:graphicData uri="http://schemas.openxmlformats.org/presentationml/2006/ole">
            <p:oleObj spid="_x0000_s23559" name="Document" r:id="rId5" imgW="8305560" imgH="1618920" progId="Word.Document.8">
              <p:embed/>
            </p:oleObj>
          </a:graphicData>
        </a:graphic>
      </p:graphicFrame>
      <p:graphicFrame>
        <p:nvGraphicFramePr>
          <p:cNvPr id="235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0" y="3733800"/>
          <a:ext cx="3302000" cy="558800"/>
        </p:xfrm>
        <a:graphic>
          <a:graphicData uri="http://schemas.openxmlformats.org/presentationml/2006/ole">
            <p:oleObj spid="_x0000_s23560" name="Equation" r:id="rId6" imgW="3301920" imgH="5587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Joins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sz="2500" i="1" u="sng">
                <a:solidFill>
                  <a:schemeClr val="accent2"/>
                </a:solidFill>
              </a:rPr>
              <a:t>Equi-Join</a:t>
            </a:r>
            <a:r>
              <a:rPr lang="en-US" sz="2500">
                <a:solidFill>
                  <a:schemeClr val="accent2"/>
                </a:solidFill>
              </a:rPr>
              <a:t>:  </a:t>
            </a:r>
            <a:r>
              <a:rPr lang="en-US" sz="2500"/>
              <a:t>A special case of condition join where the condition </a:t>
            </a:r>
            <a:r>
              <a:rPr lang="en-US" sz="2500" i="1"/>
              <a:t>c</a:t>
            </a:r>
            <a:r>
              <a:rPr lang="en-US" sz="2500"/>
              <a:t> contains only </a:t>
            </a:r>
            <a:r>
              <a:rPr lang="en-US" sz="2500" b="1" i="1"/>
              <a:t>equalities</a:t>
            </a:r>
            <a:r>
              <a:rPr lang="en-US" sz="2500" b="1"/>
              <a:t>.</a:t>
            </a: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pPr>
              <a:buFont typeface="Wingdings" pitchFamily="2" charset="2"/>
              <a:buNone/>
            </a:pPr>
            <a:endParaRPr lang="en-US" sz="2500"/>
          </a:p>
          <a:p>
            <a:endParaRPr lang="en-US" sz="2500" i="1">
              <a:solidFill>
                <a:schemeClr val="accent2"/>
              </a:solidFill>
            </a:endParaRPr>
          </a:p>
          <a:p>
            <a:r>
              <a:rPr lang="en-US" sz="2500" i="1">
                <a:solidFill>
                  <a:schemeClr val="accent2"/>
                </a:solidFill>
              </a:rPr>
              <a:t>Result schema </a:t>
            </a:r>
            <a:r>
              <a:rPr lang="en-US" sz="2500"/>
              <a:t>similar to cross-product, but only one copy of fields for which equality is specified.</a:t>
            </a:r>
          </a:p>
          <a:p>
            <a:r>
              <a:rPr lang="en-US" sz="2500" i="1" u="sng">
                <a:solidFill>
                  <a:schemeClr val="accent2"/>
                </a:solidFill>
              </a:rPr>
              <a:t>Natural Join</a:t>
            </a:r>
            <a:r>
              <a:rPr lang="en-US" sz="2500"/>
              <a:t>:  Equijoin on </a:t>
            </a:r>
            <a:r>
              <a:rPr lang="en-US" sz="2500" i="1"/>
              <a:t>all</a:t>
            </a:r>
            <a:r>
              <a:rPr lang="en-US" sz="2500"/>
              <a:t> common fields.</a:t>
            </a: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646363"/>
          <a:ext cx="7524750" cy="1619250"/>
        </p:xfrm>
        <a:graphic>
          <a:graphicData uri="http://schemas.openxmlformats.org/presentationml/2006/ole">
            <p:oleObj spid="_x0000_s25606" name="Document" r:id="rId4" imgW="7524720" imgH="1618920" progId="Word.Document.8">
              <p:embed/>
            </p:oleObj>
          </a:graphicData>
        </a:graphic>
      </p:graphicFrame>
      <p:graphicFrame>
        <p:nvGraphicFramePr>
          <p:cNvPr id="2560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140200"/>
          <a:ext cx="2314575" cy="790575"/>
        </p:xfrm>
        <a:graphic>
          <a:graphicData uri="http://schemas.openxmlformats.org/presentationml/2006/ole">
            <p:oleObj spid="_x0000_s25607" name="Equation" r:id="rId5" imgW="2314440" imgH="79056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Division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05800" cy="50292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Not supported as a primitive operator, but useful for expressing queries like:                                                                                                      	</a:t>
            </a:r>
            <a:r>
              <a:rPr lang="en-US" sz="2100" i="1"/>
              <a:t>Find sailors who have reserved </a:t>
            </a:r>
            <a:r>
              <a:rPr lang="en-US" sz="2100" b="1" i="1" u="sng">
                <a:solidFill>
                  <a:schemeClr val="accent2"/>
                </a:solidFill>
              </a:rPr>
              <a:t>all</a:t>
            </a:r>
            <a:r>
              <a:rPr lang="en-US" sz="2100" i="1">
                <a:solidFill>
                  <a:schemeClr val="accent2"/>
                </a:solidFill>
              </a:rPr>
              <a:t> </a:t>
            </a:r>
            <a:r>
              <a:rPr lang="en-US" sz="2100" i="1"/>
              <a:t>boats</a:t>
            </a:r>
            <a:r>
              <a:rPr lang="en-US" sz="2100"/>
              <a:t>.</a:t>
            </a:r>
          </a:p>
          <a:p>
            <a:r>
              <a:rPr lang="en-US" sz="2100"/>
              <a:t>Let </a:t>
            </a:r>
            <a:r>
              <a:rPr lang="en-US" sz="2100" i="1"/>
              <a:t>A</a:t>
            </a:r>
            <a:r>
              <a:rPr lang="en-US" sz="2100"/>
              <a:t> have 2 fields, </a:t>
            </a:r>
            <a:r>
              <a:rPr lang="en-US" sz="2100" i="1"/>
              <a:t>x</a:t>
            </a:r>
            <a:r>
              <a:rPr lang="en-US" sz="2100"/>
              <a:t> and </a:t>
            </a:r>
            <a:r>
              <a:rPr lang="en-US" sz="2100" i="1"/>
              <a:t>y</a:t>
            </a:r>
            <a:r>
              <a:rPr lang="en-US" sz="2100"/>
              <a:t>; </a:t>
            </a:r>
            <a:r>
              <a:rPr lang="en-US" sz="2100" i="1"/>
              <a:t>B</a:t>
            </a:r>
            <a:r>
              <a:rPr lang="en-US" sz="2100"/>
              <a:t> have only field </a:t>
            </a:r>
            <a:r>
              <a:rPr lang="en-US" sz="2100" i="1"/>
              <a:t>y</a:t>
            </a:r>
            <a:r>
              <a:rPr lang="en-US" sz="2100"/>
              <a:t>:</a:t>
            </a:r>
          </a:p>
          <a:p>
            <a:pPr lvl="1">
              <a:buSzPct val="75000"/>
            </a:pPr>
            <a:r>
              <a:rPr lang="en-US" sz="2100" i="1"/>
              <a:t>A/B </a:t>
            </a:r>
            <a:r>
              <a:rPr lang="en-US" sz="1900"/>
              <a:t>= </a:t>
            </a:r>
          </a:p>
          <a:p>
            <a:pPr lvl="1">
              <a:buSzPct val="75000"/>
            </a:pPr>
            <a:r>
              <a:rPr lang="en-US" sz="1900"/>
              <a:t>i.e., </a:t>
            </a:r>
            <a:r>
              <a:rPr lang="en-US" sz="1900" b="1" i="1">
                <a:solidFill>
                  <a:schemeClr val="accent2"/>
                </a:solidFill>
              </a:rPr>
              <a:t>A/B </a:t>
            </a:r>
            <a:r>
              <a:rPr lang="en-US" sz="1900" b="1">
                <a:solidFill>
                  <a:schemeClr val="accent2"/>
                </a:solidFill>
              </a:rPr>
              <a:t>contains all </a:t>
            </a:r>
            <a:r>
              <a:rPr lang="en-US" sz="1900" b="1" i="1">
                <a:solidFill>
                  <a:schemeClr val="accent2"/>
                </a:solidFill>
              </a:rPr>
              <a:t>x</a:t>
            </a:r>
            <a:r>
              <a:rPr lang="en-US" sz="1900" b="1">
                <a:solidFill>
                  <a:schemeClr val="accent2"/>
                </a:solidFill>
              </a:rPr>
              <a:t> tuples (sailors) such that for </a:t>
            </a:r>
            <a:r>
              <a:rPr lang="en-US" sz="1900" b="1" i="1" u="sng">
                <a:solidFill>
                  <a:schemeClr val="accent2"/>
                </a:solidFill>
              </a:rPr>
              <a:t>every</a:t>
            </a:r>
            <a:r>
              <a:rPr lang="en-US" sz="1900" b="1">
                <a:solidFill>
                  <a:schemeClr val="accent2"/>
                </a:solidFill>
              </a:rPr>
              <a:t> </a:t>
            </a:r>
            <a:r>
              <a:rPr lang="en-US" sz="1900" b="1" i="1">
                <a:solidFill>
                  <a:schemeClr val="accent2"/>
                </a:solidFill>
              </a:rPr>
              <a:t>y</a:t>
            </a:r>
            <a:r>
              <a:rPr lang="en-US" sz="1900" b="1">
                <a:solidFill>
                  <a:schemeClr val="accent2"/>
                </a:solidFill>
              </a:rPr>
              <a:t> tuple (boat) in </a:t>
            </a:r>
            <a:r>
              <a:rPr lang="en-US" sz="1900" b="1" i="1">
                <a:solidFill>
                  <a:schemeClr val="accent2"/>
                </a:solidFill>
              </a:rPr>
              <a:t>B</a:t>
            </a:r>
            <a:r>
              <a:rPr lang="en-US" sz="1900" b="1">
                <a:solidFill>
                  <a:schemeClr val="accent2"/>
                </a:solidFill>
              </a:rPr>
              <a:t>, there is an </a:t>
            </a:r>
            <a:r>
              <a:rPr lang="en-US" sz="1900" b="1" i="1">
                <a:solidFill>
                  <a:schemeClr val="accent2"/>
                </a:solidFill>
              </a:rPr>
              <a:t>xy</a:t>
            </a:r>
            <a:r>
              <a:rPr lang="en-US" sz="1900" b="1">
                <a:solidFill>
                  <a:schemeClr val="accent2"/>
                </a:solidFill>
              </a:rPr>
              <a:t> tuple in </a:t>
            </a:r>
            <a:r>
              <a:rPr lang="en-US" sz="1900" b="1" i="1">
                <a:solidFill>
                  <a:schemeClr val="accent2"/>
                </a:solidFill>
              </a:rPr>
              <a:t>A</a:t>
            </a:r>
            <a:r>
              <a:rPr lang="en-US" sz="1900" b="1"/>
              <a:t>.</a:t>
            </a:r>
            <a:endParaRPr lang="en-US" sz="1900"/>
          </a:p>
          <a:p>
            <a:pPr lvl="1">
              <a:buSzPct val="75000"/>
            </a:pPr>
            <a:r>
              <a:rPr lang="en-US" sz="1900" i="1"/>
              <a:t>Or</a:t>
            </a:r>
            <a:r>
              <a:rPr lang="en-US" sz="1900"/>
              <a:t>:  If the set of </a:t>
            </a:r>
            <a:r>
              <a:rPr lang="en-US" sz="1900" i="1"/>
              <a:t>y</a:t>
            </a:r>
            <a:r>
              <a:rPr lang="en-US" sz="1900"/>
              <a:t> values (boats) associated with an </a:t>
            </a:r>
            <a:r>
              <a:rPr lang="en-US" sz="1900" i="1"/>
              <a:t>x </a:t>
            </a:r>
            <a:r>
              <a:rPr lang="en-US" sz="1900"/>
              <a:t>value (sailor) in </a:t>
            </a:r>
            <a:r>
              <a:rPr lang="en-US" sz="1900" i="1"/>
              <a:t>A</a:t>
            </a:r>
            <a:r>
              <a:rPr lang="en-US" sz="1900"/>
              <a:t> contains all </a:t>
            </a:r>
            <a:r>
              <a:rPr lang="en-US" sz="1900" i="1"/>
              <a:t>y </a:t>
            </a:r>
            <a:r>
              <a:rPr lang="en-US" sz="1900"/>
              <a:t>values in </a:t>
            </a:r>
            <a:r>
              <a:rPr lang="en-US" sz="1900" i="1"/>
              <a:t>B</a:t>
            </a:r>
            <a:r>
              <a:rPr lang="en-US" sz="1900"/>
              <a:t>, the </a:t>
            </a:r>
            <a:r>
              <a:rPr lang="en-US" sz="1900" i="1"/>
              <a:t>x </a:t>
            </a:r>
            <a:r>
              <a:rPr lang="en-US" sz="1900"/>
              <a:t>value is in </a:t>
            </a:r>
            <a:r>
              <a:rPr lang="en-US" sz="1900" i="1"/>
              <a:t>A/B</a:t>
            </a:r>
            <a:r>
              <a:rPr lang="en-US" sz="1900"/>
              <a:t>.</a:t>
            </a:r>
          </a:p>
          <a:p>
            <a:r>
              <a:rPr lang="en-US" sz="2100"/>
              <a:t>In general, </a:t>
            </a:r>
            <a:r>
              <a:rPr lang="en-US" sz="2100" i="1"/>
              <a:t>x</a:t>
            </a:r>
            <a:r>
              <a:rPr lang="en-US" sz="2100"/>
              <a:t> and </a:t>
            </a:r>
            <a:r>
              <a:rPr lang="en-US" sz="2100" i="1"/>
              <a:t>y</a:t>
            </a:r>
            <a:r>
              <a:rPr lang="en-US" sz="2100"/>
              <a:t> can be any lists of fields; </a:t>
            </a:r>
            <a:r>
              <a:rPr lang="en-US" sz="2100" i="1"/>
              <a:t>y</a:t>
            </a:r>
            <a:r>
              <a:rPr lang="en-US" sz="2100"/>
              <a:t> is the list of fields in </a:t>
            </a:r>
            <a:r>
              <a:rPr lang="en-US" sz="2100" i="1"/>
              <a:t>B</a:t>
            </a:r>
            <a:r>
              <a:rPr lang="en-US" sz="2100"/>
              <a:t>, and</a:t>
            </a:r>
            <a:r>
              <a:rPr lang="en-US" sz="2100" i="1"/>
              <a:t> x </a:t>
            </a:r>
            <a:r>
              <a:rPr lang="en-US" sz="2100"/>
              <a:t>   </a:t>
            </a:r>
            <a:r>
              <a:rPr lang="en-US" sz="2100" i="1"/>
              <a:t>y</a:t>
            </a:r>
            <a:r>
              <a:rPr lang="en-US" sz="2100"/>
              <a:t> is the list of fields of </a:t>
            </a:r>
            <a:r>
              <a:rPr lang="en-US" sz="2100" i="1"/>
              <a:t>A</a:t>
            </a:r>
            <a:r>
              <a:rPr lang="en-US" sz="2100"/>
              <a:t>.</a:t>
            </a:r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3124200"/>
          <a:ext cx="5160963" cy="685800"/>
        </p:xfrm>
        <a:graphic>
          <a:graphicData uri="http://schemas.openxmlformats.org/presentationml/2006/ole">
            <p:oleObj spid="_x0000_s27654" name="Equation" r:id="rId4" imgW="5160600" imgH="685440" progId="Equation.3">
              <p:embed/>
            </p:oleObj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57600" y="5334000"/>
          <a:ext cx="923925" cy="476250"/>
        </p:xfrm>
        <a:graphic>
          <a:graphicData uri="http://schemas.openxmlformats.org/presentationml/2006/ole">
            <p:oleObj spid="_x0000_s27655" name="Equation" r:id="rId5" imgW="923760" imgH="4759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Examples of Division A/B</a:t>
            </a:r>
          </a:p>
        </p:txBody>
      </p:sp>
      <p:graphicFrame>
        <p:nvGraphicFramePr>
          <p:cNvPr id="2970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p:oleObj spid="_x0000_s29701" name="Document" r:id="rId4" imgW="2003400" imgH="4273200" progId="Word.Document.8">
              <p:embed/>
            </p:oleObj>
          </a:graphicData>
        </a:graphic>
      </p:graphicFrame>
      <p:graphicFrame>
        <p:nvGraphicFramePr>
          <p:cNvPr id="297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77925" cy="1047750"/>
        </p:xfrm>
        <a:graphic>
          <a:graphicData uri="http://schemas.openxmlformats.org/presentationml/2006/ole">
            <p:oleObj spid="_x0000_s29702" name="Document" r:id="rId5" imgW="1177920" imgH="1047600" progId="Word.Document.8">
              <p:embed/>
            </p:oleObj>
          </a:graphicData>
        </a:graphic>
      </p:graphicFrame>
      <p:graphicFrame>
        <p:nvGraphicFramePr>
          <p:cNvPr id="2970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39850" cy="1651000"/>
        </p:xfrm>
        <a:graphic>
          <a:graphicData uri="http://schemas.openxmlformats.org/presentationml/2006/ole">
            <p:oleObj spid="_x0000_s29703" name="Document" r:id="rId6" imgW="1339560" imgH="1650960" progId="Word.Document.8">
              <p:embed/>
            </p:oleObj>
          </a:graphicData>
        </a:graphic>
      </p:graphicFrame>
      <p:graphicFrame>
        <p:nvGraphicFramePr>
          <p:cNvPr id="297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39850" cy="2100262"/>
        </p:xfrm>
        <a:graphic>
          <a:graphicData uri="http://schemas.openxmlformats.org/presentationml/2006/ole">
            <p:oleObj spid="_x0000_s29704" name="Document" r:id="rId7" imgW="1339560" imgH="2100240" progId="Word.Document.8">
              <p:embed/>
            </p:oleObj>
          </a:graphicData>
        </a:graphic>
      </p:graphicFrame>
      <p:graphicFrame>
        <p:nvGraphicFramePr>
          <p:cNvPr id="2970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39850" cy="2263775"/>
        </p:xfrm>
        <a:graphic>
          <a:graphicData uri="http://schemas.openxmlformats.org/presentationml/2006/ole">
            <p:oleObj spid="_x0000_s29705" name="Document" r:id="rId8" imgW="1339560" imgH="2263680" progId="Word.Document.8">
              <p:embed/>
            </p:oleObj>
          </a:graphicData>
        </a:graphic>
      </p:graphicFrame>
      <p:graphicFrame>
        <p:nvGraphicFramePr>
          <p:cNvPr id="2970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39850" cy="1452562"/>
        </p:xfrm>
        <a:graphic>
          <a:graphicData uri="http://schemas.openxmlformats.org/presentationml/2006/ole">
            <p:oleObj spid="_x0000_s29706" name="Document" r:id="rId9" imgW="1339560" imgH="1452240" progId="Word.Document.8">
              <p:embed/>
            </p:oleObj>
          </a:graphicData>
        </a:graphic>
      </p:graphicFrame>
      <p:graphicFrame>
        <p:nvGraphicFramePr>
          <p:cNvPr id="297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39850" cy="1333500"/>
        </p:xfrm>
        <a:graphic>
          <a:graphicData uri="http://schemas.openxmlformats.org/presentationml/2006/ole">
            <p:oleObj spid="_x0000_s29707" name="Document" r:id="rId10" imgW="1339560" imgH="1333440" progId="Word.Document.8">
              <p:embed/>
            </p:oleObj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2296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Expressing A/B Using Basic Operators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Division is not essential op; just a useful shorthand.  </a:t>
            </a:r>
          </a:p>
          <a:p>
            <a:pPr lvl="1">
              <a:buSzPct val="75000"/>
            </a:pPr>
            <a:r>
              <a:rPr lang="en-US" sz="2100"/>
              <a:t>(Also true of joins, but joins are so common that systems implement joins specially.)</a:t>
            </a:r>
          </a:p>
          <a:p>
            <a:r>
              <a:rPr lang="en-US" sz="2500" i="1">
                <a:solidFill>
                  <a:schemeClr val="accent2"/>
                </a:solidFill>
              </a:rPr>
              <a:t>Idea</a:t>
            </a:r>
            <a:r>
              <a:rPr lang="en-US" sz="2500">
                <a:solidFill>
                  <a:schemeClr val="accent2"/>
                </a:solidFill>
              </a:rPr>
              <a:t>:  </a:t>
            </a:r>
            <a:r>
              <a:rPr lang="en-US" sz="2500"/>
              <a:t>For </a:t>
            </a:r>
            <a:r>
              <a:rPr lang="en-US" sz="2500" i="1"/>
              <a:t>A/B</a:t>
            </a:r>
            <a:r>
              <a:rPr lang="en-US" sz="2500"/>
              <a:t>, compute all </a:t>
            </a:r>
            <a:r>
              <a:rPr lang="en-US" sz="2500" i="1"/>
              <a:t>x</a:t>
            </a:r>
            <a:r>
              <a:rPr lang="en-US" sz="2500"/>
              <a:t> values that are not `disqualified’ by some </a:t>
            </a:r>
            <a:r>
              <a:rPr lang="en-US" sz="2500" i="1"/>
              <a:t>y</a:t>
            </a:r>
            <a:r>
              <a:rPr lang="en-US" sz="2500"/>
              <a:t> value in </a:t>
            </a:r>
            <a:r>
              <a:rPr lang="en-US" sz="2500" i="1"/>
              <a:t>B</a:t>
            </a:r>
            <a:r>
              <a:rPr lang="en-US" sz="2500"/>
              <a:t>.</a:t>
            </a:r>
          </a:p>
          <a:p>
            <a:pPr lvl="1">
              <a:buSzPct val="75000"/>
            </a:pPr>
            <a:r>
              <a:rPr lang="en-US" sz="2100" i="1"/>
              <a:t>x</a:t>
            </a:r>
            <a:r>
              <a:rPr lang="en-US" sz="2100"/>
              <a:t> value is </a:t>
            </a:r>
            <a:r>
              <a:rPr lang="en-US" sz="2100" i="1"/>
              <a:t>disqualified</a:t>
            </a:r>
            <a:r>
              <a:rPr lang="en-US" sz="2100"/>
              <a:t> if by attaching </a:t>
            </a:r>
            <a:r>
              <a:rPr lang="en-US" sz="2100" i="1"/>
              <a:t>y </a:t>
            </a:r>
            <a:r>
              <a:rPr lang="en-US" sz="2100"/>
              <a:t>value from </a:t>
            </a:r>
            <a:r>
              <a:rPr lang="en-US" sz="2100" i="1"/>
              <a:t>B</a:t>
            </a:r>
            <a:r>
              <a:rPr lang="en-US" sz="2100"/>
              <a:t>, we obtain an </a:t>
            </a:r>
            <a:r>
              <a:rPr lang="en-US" sz="2100" i="1"/>
              <a:t>xy</a:t>
            </a:r>
            <a:r>
              <a:rPr lang="en-US" sz="2100"/>
              <a:t> tuple that is not in </a:t>
            </a:r>
            <a:r>
              <a:rPr lang="en-US" sz="2100" i="1"/>
              <a:t>A</a:t>
            </a:r>
            <a:r>
              <a:rPr lang="en-US" sz="210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10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49300" y="5167313"/>
            <a:ext cx="3551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Disqualified </a:t>
            </a:r>
            <a:r>
              <a:rPr lang="en-US" sz="2400" i="1">
                <a:solidFill>
                  <a:schemeClr val="folHlink"/>
                </a:solidFill>
                <a:latin typeface="Book Antiqua" pitchFamily="18" charset="0"/>
              </a:rPr>
              <a:t>x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values: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58900" y="5807075"/>
            <a:ext cx="92551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 </a:t>
            </a:r>
            <a:r>
              <a:rPr lang="en-US" sz="2800" i="1">
                <a:solidFill>
                  <a:schemeClr val="folHlink"/>
                </a:solidFill>
                <a:latin typeface="Book Antiqua" pitchFamily="18" charset="0"/>
              </a:rPr>
              <a:t>A/B:</a:t>
            </a:r>
          </a:p>
        </p:txBody>
      </p:sp>
      <p:graphicFrame>
        <p:nvGraphicFramePr>
          <p:cNvPr id="3175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5130800"/>
          <a:ext cx="3868738" cy="871538"/>
        </p:xfrm>
        <a:graphic>
          <a:graphicData uri="http://schemas.openxmlformats.org/presentationml/2006/ole">
            <p:oleObj spid="_x0000_s31752" name="Equation" r:id="rId4" imgW="3868560" imgH="871200" progId="Equation.3">
              <p:embed/>
            </p:oleObj>
          </a:graphicData>
        </a:graphic>
      </p:graphicFrame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2819400" y="5776913"/>
            <a:ext cx="4689475" cy="790575"/>
            <a:chOff x="1776" y="3639"/>
            <a:chExt cx="2954" cy="498"/>
          </a:xfrm>
        </p:grpSpPr>
        <p:graphicFrame>
          <p:nvGraphicFramePr>
            <p:cNvPr id="31753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p:oleObj spid="_x0000_s31753" name="Equation" r:id="rId5" imgW="2155680" imgH="750600" progId="Equation.3">
                <p:embed/>
              </p:oleObj>
            </a:graphicData>
          </a:graphic>
        </p:graphicFrame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55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Book Antiqua" pitchFamily="18" charset="0"/>
                </a:rPr>
                <a:t>all disqualified tuples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50" grpId="0"/>
      <p:bldP spid="317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82296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  <a:ln/>
        </p:spPr>
        <p:txBody>
          <a:bodyPr lIns="90488" tIns="44450" rIns="90488" bIns="44450"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/>
              <a:t>Solution 1:   </a:t>
            </a:r>
          </a:p>
        </p:txBody>
      </p:sp>
      <p:graphicFrame>
        <p:nvGraphicFramePr>
          <p:cNvPr id="337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1925638"/>
          <a:ext cx="6340475" cy="774700"/>
        </p:xfrm>
        <a:graphic>
          <a:graphicData uri="http://schemas.openxmlformats.org/presentationml/2006/ole">
            <p:oleObj spid="_x0000_s33798" name="Equation" r:id="rId4" imgW="6340320" imgH="774360" progId="Equation.3">
              <p:embed/>
            </p:oleObj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39700" y="2989263"/>
            <a:ext cx="8605838" cy="2386012"/>
            <a:chOff x="88" y="1883"/>
            <a:chExt cx="5421" cy="1503"/>
          </a:xfrm>
        </p:grpSpPr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88" y="1883"/>
              <a:ext cx="136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itchFamily="2" charset="2"/>
                <a:buChar char="v"/>
              </a:pPr>
              <a:r>
                <a:rPr lang="en-US" sz="2800">
                  <a:latin typeface="Book Antiqua" pitchFamily="18" charset="0"/>
                </a:rPr>
                <a:t> Solution 2</a:t>
              </a:r>
              <a:r>
                <a:rPr lang="en-US" sz="2400"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33800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1936"/>
            <a:ext cx="3877" cy="518"/>
          </p:xfrm>
          <a:graphic>
            <a:graphicData uri="http://schemas.openxmlformats.org/presentationml/2006/ole">
              <p:oleObj spid="_x0000_s33800" name="Equation" r:id="rId5" imgW="6154560" imgH="822240" progId="Equation.3">
                <p:embed/>
              </p:oleObj>
            </a:graphicData>
          </a:graphic>
        </p:graphicFrame>
        <p:graphicFrame>
          <p:nvGraphicFramePr>
            <p:cNvPr id="3380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512"/>
            <a:ext cx="3877" cy="428"/>
          </p:xfrm>
          <a:graphic>
            <a:graphicData uri="http://schemas.openxmlformats.org/presentationml/2006/ole">
              <p:oleObj spid="_x0000_s33801" name="Equation" r:id="rId6" imgW="6154560" imgH="679320" progId="Equation.3">
                <p:embed/>
              </p:oleObj>
            </a:graphicData>
          </a:graphic>
        </p:graphicFrame>
        <p:graphicFrame>
          <p:nvGraphicFramePr>
            <p:cNvPr id="3380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2944"/>
            <a:ext cx="2060" cy="442"/>
          </p:xfrm>
          <a:graphic>
            <a:graphicData uri="http://schemas.openxmlformats.org/presentationml/2006/ole">
              <p:oleObj spid="_x0000_s33802" name="Equation" r:id="rId7" imgW="3270240" imgH="701640" progId="Equation.3">
                <p:embed/>
              </p:oleObj>
            </a:graphicData>
          </a:graphic>
        </p:graphicFrame>
      </p:grp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139700" y="5654675"/>
            <a:ext cx="9004300" cy="890588"/>
            <a:chOff x="88" y="3562"/>
            <a:chExt cx="5672" cy="561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8" y="3562"/>
              <a:ext cx="136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itchFamily="2" charset="2"/>
                <a:buChar char="v"/>
              </a:pPr>
              <a:r>
                <a:rPr lang="en-US" sz="2800">
                  <a:latin typeface="Book Antiqua" pitchFamily="18" charset="0"/>
                </a:rPr>
                <a:t> Solution 3</a:t>
              </a:r>
              <a:r>
                <a:rPr lang="en-US" sz="2400"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33805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32" y="3600"/>
            <a:ext cx="4128" cy="523"/>
          </p:xfrm>
          <a:graphic>
            <a:graphicData uri="http://schemas.openxmlformats.org/presentationml/2006/ole">
              <p:oleObj spid="_x0000_s33805" name="Equation" r:id="rId8" imgW="6553080" imgH="83016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2296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Find names of sailors who’ve reserved a red boat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Information about boat color only available in Boats; so need an extra join:</a:t>
            </a:r>
          </a:p>
        </p:txBody>
      </p:sp>
      <p:graphicFrame>
        <p:nvGraphicFramePr>
          <p:cNvPr id="358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3276600"/>
          <a:ext cx="7904163" cy="727075"/>
        </p:xfrm>
        <a:graphic>
          <a:graphicData uri="http://schemas.openxmlformats.org/presentationml/2006/ole">
            <p:oleObj spid="_x0000_s35846" name="Equation" r:id="rId4" imgW="7903800" imgH="726840" progId="Equation.3">
              <p:embed/>
            </p:oleObj>
          </a:graphicData>
        </a:graphic>
      </p:graphicFrame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901700" y="4054475"/>
            <a:ext cx="8262938" cy="1463675"/>
            <a:chOff x="568" y="2554"/>
            <a:chExt cx="5205" cy="922"/>
          </a:xfrm>
        </p:grpSpPr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568" y="2554"/>
              <a:ext cx="283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itchFamily="2" charset="2"/>
                <a:buChar char="v"/>
              </a:pPr>
              <a:r>
                <a:rPr lang="en-US" sz="2800">
                  <a:latin typeface="Book Antiqua" pitchFamily="18" charset="0"/>
                </a:rPr>
                <a:t> A more efficient solution:</a:t>
              </a:r>
            </a:p>
          </p:txBody>
        </p:sp>
        <p:graphicFrame>
          <p:nvGraphicFramePr>
            <p:cNvPr id="3584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69" y="3040"/>
            <a:ext cx="5104" cy="436"/>
          </p:xfrm>
          <a:graphic>
            <a:graphicData uri="http://schemas.openxmlformats.org/presentationml/2006/ole">
              <p:oleObj spid="_x0000_s35848" name="Equation" r:id="rId5" imgW="8102520" imgH="691920" progId="Equation.3">
                <p:embed/>
              </p:oleObj>
            </a:graphicData>
          </a:graphic>
        </p:graphicFrame>
      </p:grp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76313" y="5776913"/>
            <a:ext cx="70675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A query optimizer can find this, given the first solution!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  <p:bldP spid="358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84582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Find sailors who’ve reserved a red or a green boat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Can identify all red or green boats, then find sailors who’ve reserved one of these boats:</a:t>
            </a:r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762000" y="2784475"/>
            <a:ext cx="8393113" cy="1624013"/>
            <a:chOff x="480" y="1754"/>
            <a:chExt cx="5287" cy="1023"/>
          </a:xfrm>
        </p:grpSpPr>
        <p:graphicFrame>
          <p:nvGraphicFramePr>
            <p:cNvPr id="3789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28" y="1754"/>
            <a:ext cx="5239" cy="531"/>
          </p:xfrm>
          <a:graphic>
            <a:graphicData uri="http://schemas.openxmlformats.org/presentationml/2006/ole">
              <p:oleObj spid="_x0000_s37894" name="Equation" r:id="rId4" imgW="8316720" imgH="842760" progId="Equation.3">
                <p:embed/>
              </p:oleObj>
            </a:graphicData>
          </a:graphic>
        </p:graphicFrame>
        <p:graphicFrame>
          <p:nvGraphicFramePr>
            <p:cNvPr id="37895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0" y="2298"/>
            <a:ext cx="4729" cy="479"/>
          </p:xfrm>
          <a:graphic>
            <a:graphicData uri="http://schemas.openxmlformats.org/presentationml/2006/ole">
              <p:oleObj spid="_x0000_s37895" name="Equation" r:id="rId5" imgW="7507080" imgH="760320" progId="Equation.3">
                <p:embed/>
              </p:oleObj>
            </a:graphicData>
          </a:graphic>
        </p:graphicFrame>
      </p:grp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92100" y="4968875"/>
            <a:ext cx="820578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>
                <a:latin typeface="Book Antiqua" pitchFamily="18" charset="0"/>
              </a:rPr>
              <a:t> Can also define Tempboats using union!  (How?)</a:t>
            </a: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290513" y="5654675"/>
            <a:ext cx="8618537" cy="573088"/>
            <a:chOff x="183" y="3562"/>
            <a:chExt cx="5429" cy="361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83" y="3562"/>
              <a:ext cx="5429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SzPct val="75000"/>
                <a:buFont typeface="Wingdings" pitchFamily="2" charset="2"/>
                <a:buChar char="v"/>
              </a:pPr>
              <a:r>
                <a:rPr lang="en-US" sz="2400">
                  <a:latin typeface="Book Antiqua" pitchFamily="18" charset="0"/>
                </a:rPr>
                <a:t> </a:t>
              </a:r>
              <a:r>
                <a:rPr lang="en-US" sz="2800">
                  <a:latin typeface="Book Antiqua" pitchFamily="18" charset="0"/>
                </a:rPr>
                <a:t>What happens if       is replaced by       in this query?</a:t>
              </a:r>
            </a:p>
          </p:txBody>
        </p:sp>
        <p:graphicFrame>
          <p:nvGraphicFramePr>
            <p:cNvPr id="37899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12" y="3642"/>
            <a:ext cx="571" cy="281"/>
          </p:xfrm>
          <a:graphic>
            <a:graphicData uri="http://schemas.openxmlformats.org/presentationml/2006/ole">
              <p:oleObj spid="_x0000_s37899" name="Equation" r:id="rId6" imgW="906120" imgH="446040" progId="Equation.3">
                <p:embed/>
              </p:oleObj>
            </a:graphicData>
          </a:graphic>
        </p:graphicFrame>
        <p:graphicFrame>
          <p:nvGraphicFramePr>
            <p:cNvPr id="37900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3642"/>
            <a:ext cx="420" cy="229"/>
          </p:xfrm>
          <a:graphic>
            <a:graphicData uri="http://schemas.openxmlformats.org/presentationml/2006/ole">
              <p:oleObj spid="_x0000_s37900" name="Equation" r:id="rId7" imgW="666720" imgH="3632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  <p:bldP spid="378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Find sailors who’ve reserved a red </a:t>
            </a:r>
            <a:r>
              <a:rPr lang="en-US" sz="2800" u="sng"/>
              <a:t>and</a:t>
            </a:r>
            <a:r>
              <a:rPr lang="en-US" sz="2800"/>
              <a:t> a green boat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7244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Previous approach won’t work!  Must identify sailors who’ve reserved red boats, sailors who’ve reserved green boats, then find the intersection </a:t>
            </a:r>
            <a:r>
              <a:rPr lang="en-US" sz="2500">
                <a:solidFill>
                  <a:schemeClr val="accent2"/>
                </a:solidFill>
              </a:rPr>
              <a:t>(note that </a:t>
            </a:r>
            <a:r>
              <a:rPr lang="en-US" sz="2500" i="1">
                <a:solidFill>
                  <a:schemeClr val="accent2"/>
                </a:solidFill>
              </a:rPr>
              <a:t>sid</a:t>
            </a:r>
            <a:r>
              <a:rPr lang="en-US" sz="2500">
                <a:solidFill>
                  <a:schemeClr val="accent2"/>
                </a:solidFill>
              </a:rPr>
              <a:t> is a key for Sailors)</a:t>
            </a:r>
            <a:r>
              <a:rPr lang="en-US" sz="2500"/>
              <a:t>:</a:t>
            </a:r>
          </a:p>
        </p:txBody>
      </p:sp>
      <p:graphicFrame>
        <p:nvGraphicFramePr>
          <p:cNvPr id="399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6238" y="3713163"/>
          <a:ext cx="8715375" cy="787400"/>
        </p:xfrm>
        <a:graphic>
          <a:graphicData uri="http://schemas.openxmlformats.org/presentationml/2006/ole">
            <p:oleObj spid="_x0000_s39942" name="Equation" r:id="rId4" imgW="8715240" imgH="787320" progId="Equation.3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825500" y="4892675"/>
            <a:ext cx="2698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Book Antiqua" pitchFamily="18" charset="0"/>
              </a:rPr>
              <a:t> </a:t>
            </a:r>
          </a:p>
        </p:txBody>
      </p:sp>
      <p:graphicFrame>
        <p:nvGraphicFramePr>
          <p:cNvPr id="399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5557838"/>
          <a:ext cx="7747000" cy="760412"/>
        </p:xfrm>
        <a:graphic>
          <a:graphicData uri="http://schemas.openxmlformats.org/presentationml/2006/ole">
            <p:oleObj spid="_x0000_s39944" name="Equation" r:id="rId5" imgW="7746840" imgH="760320" progId="Equation.3">
              <p:embed/>
            </p:oleObj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825500" y="5472113"/>
            <a:ext cx="257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 </a:t>
            </a:r>
          </a:p>
        </p:txBody>
      </p:sp>
      <p:graphicFrame>
        <p:nvGraphicFramePr>
          <p:cNvPr id="3994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4567238"/>
          <a:ext cx="8839200" cy="919162"/>
        </p:xfrm>
        <a:graphic>
          <a:graphicData uri="http://schemas.openxmlformats.org/presentationml/2006/ole">
            <p:oleObj spid="_x0000_s39946" name="Equation" r:id="rId6" imgW="8839080" imgH="91908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Relational Query Languages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500" i="1" u="sng"/>
              <a:t>Query languages</a:t>
            </a:r>
            <a:r>
              <a:rPr lang="en-US" sz="2500" i="1"/>
              <a:t>: </a:t>
            </a:r>
            <a:r>
              <a:rPr lang="en-US" sz="2500"/>
              <a:t> Allow manipulation and </a:t>
            </a:r>
            <a:r>
              <a:rPr lang="en-US" sz="2500">
                <a:solidFill>
                  <a:schemeClr val="accent2"/>
                </a:solidFill>
              </a:rPr>
              <a:t>retrieval of data </a:t>
            </a:r>
            <a:r>
              <a:rPr lang="en-US" sz="2500"/>
              <a:t>from a database.</a:t>
            </a:r>
          </a:p>
          <a:p>
            <a:r>
              <a:rPr lang="en-US" sz="2500"/>
              <a:t>Relational model supports simple, powerful QLs:</a:t>
            </a:r>
          </a:p>
          <a:p>
            <a:pPr lvl="1">
              <a:buSzPct val="75000"/>
            </a:pPr>
            <a:r>
              <a:rPr lang="en-US" sz="2100"/>
              <a:t>Strong formal foundation based on logic.</a:t>
            </a:r>
          </a:p>
          <a:p>
            <a:pPr lvl="1">
              <a:buSzPct val="75000"/>
            </a:pPr>
            <a:r>
              <a:rPr lang="en-US" sz="2100"/>
              <a:t>Allows for much optimization.</a:t>
            </a:r>
          </a:p>
          <a:p>
            <a:r>
              <a:rPr lang="en-US" sz="2500"/>
              <a:t>Query Languages </a:t>
            </a:r>
            <a:r>
              <a:rPr lang="en-US" sz="2500" b="1">
                <a:solidFill>
                  <a:schemeClr val="accent2"/>
                </a:solidFill>
              </a:rPr>
              <a:t>!=</a:t>
            </a:r>
            <a:r>
              <a:rPr lang="en-US" sz="2500"/>
              <a:t> programming languages!</a:t>
            </a:r>
          </a:p>
          <a:p>
            <a:pPr lvl="1">
              <a:buSzPct val="75000"/>
            </a:pPr>
            <a:r>
              <a:rPr lang="en-US" sz="2100"/>
              <a:t>QLs not expected to be “Turing complete”.</a:t>
            </a:r>
          </a:p>
          <a:p>
            <a:pPr lvl="1">
              <a:buSzPct val="75000"/>
            </a:pPr>
            <a:r>
              <a:rPr lang="en-US" sz="2100"/>
              <a:t>QLs not intended to be used for complex calculations.</a:t>
            </a:r>
          </a:p>
          <a:p>
            <a:pPr lvl="1">
              <a:buSzPct val="75000"/>
            </a:pPr>
            <a:r>
              <a:rPr lang="en-US" sz="2100"/>
              <a:t>QLs support easy, efficient access to large data sets.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6106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Find the names of sailors who’ve reserved all boats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Uses division; schemas of the input relations to / must be carefully chosen:</a:t>
            </a:r>
          </a:p>
        </p:txBody>
      </p:sp>
      <p:graphicFrame>
        <p:nvGraphicFramePr>
          <p:cNvPr id="419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3221038"/>
          <a:ext cx="8153400" cy="839787"/>
        </p:xfrm>
        <a:graphic>
          <a:graphicData uri="http://schemas.openxmlformats.org/presentationml/2006/ole">
            <p:oleObj spid="_x0000_s41990" name="Equation" r:id="rId4" imgW="8153280" imgH="839520" progId="Equation.3">
              <p:embed/>
            </p:oleObj>
          </a:graphicData>
        </a:graphic>
      </p:graphicFrame>
      <p:graphicFrame>
        <p:nvGraphicFramePr>
          <p:cNvPr id="419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5838" y="4068763"/>
          <a:ext cx="5621337" cy="701675"/>
        </p:xfrm>
        <a:graphic>
          <a:graphicData uri="http://schemas.openxmlformats.org/presentationml/2006/ole">
            <p:oleObj spid="_x0000_s41991" name="Equation" r:id="rId5" imgW="5621040" imgH="701640" progId="Equation.3">
              <p:embed/>
            </p:oleObj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3500" y="5045075"/>
            <a:ext cx="85899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400">
                <a:latin typeface="Book Antiqua" pitchFamily="18" charset="0"/>
              </a:rPr>
              <a:t> </a:t>
            </a:r>
            <a:r>
              <a:rPr lang="en-US" sz="2800">
                <a:latin typeface="Book Antiqua" pitchFamily="18" charset="0"/>
              </a:rPr>
              <a:t>To find sailors who’ve reserved all ‘Interlake’ boats:</a:t>
            </a:r>
          </a:p>
        </p:txBody>
      </p:sp>
      <p:graphicFrame>
        <p:nvGraphicFramePr>
          <p:cNvPr id="4199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5740400"/>
          <a:ext cx="6154738" cy="841375"/>
        </p:xfrm>
        <a:graphic>
          <a:graphicData uri="http://schemas.openxmlformats.org/presentationml/2006/ole">
            <p:oleObj spid="_x0000_s41993" name="Equation" r:id="rId6" imgW="6154560" imgH="841320" progId="Equation.3">
              <p:embed/>
            </p:oleObj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25500" y="5700713"/>
            <a:ext cx="561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.....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  <p:bldP spid="41992" grpId="0"/>
      <p:bldP spid="419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The relational model has rigorously defined query languages that are simple and powerful.</a:t>
            </a:r>
          </a:p>
          <a:p>
            <a:pPr>
              <a:lnSpc>
                <a:spcPct val="90000"/>
              </a:lnSpc>
            </a:pPr>
            <a:r>
              <a:rPr lang="en-US"/>
              <a:t>Relational algebra is more operational; useful as internal representation for query evaluation plans.</a:t>
            </a:r>
          </a:p>
          <a:p>
            <a:pPr>
              <a:lnSpc>
                <a:spcPct val="90000"/>
              </a:lnSpc>
            </a:pPr>
            <a:r>
              <a:rPr lang="en-US"/>
              <a:t>Several ways of expressing a given query; a query optimizer should choose the most efficient version.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Formal Relational Query Languages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Two mathematical Query Languages form the basis for “real” languages (e.g. SQL), and for implementation:</a:t>
            </a:r>
          </a:p>
          <a:p>
            <a:pPr lvl="1"/>
            <a:r>
              <a:rPr lang="en-US" i="1" u="sng">
                <a:solidFill>
                  <a:schemeClr val="accent2"/>
                </a:solidFill>
              </a:rPr>
              <a:t>Relational Algebra</a:t>
            </a:r>
            <a:r>
              <a:rPr lang="en-US">
                <a:solidFill>
                  <a:schemeClr val="accent2"/>
                </a:solidFill>
              </a:rPr>
              <a:t>:  </a:t>
            </a:r>
            <a:r>
              <a:rPr lang="en-US"/>
              <a:t>More </a:t>
            </a:r>
            <a:r>
              <a:rPr lang="en-US">
                <a:solidFill>
                  <a:schemeClr val="accent2"/>
                </a:solidFill>
              </a:rPr>
              <a:t>operational</a:t>
            </a:r>
            <a:r>
              <a:rPr lang="en-US"/>
              <a:t>, very useful for representing execution plans.</a:t>
            </a:r>
          </a:p>
          <a:p>
            <a:pPr lvl="1"/>
            <a:r>
              <a:rPr lang="en-US" i="1" u="sng">
                <a:solidFill>
                  <a:schemeClr val="accent2"/>
                </a:solidFill>
              </a:rPr>
              <a:t>Relational Calculus</a:t>
            </a:r>
            <a:r>
              <a:rPr lang="en-US">
                <a:solidFill>
                  <a:schemeClr val="accent2"/>
                </a:solidFill>
              </a:rPr>
              <a:t>:   </a:t>
            </a:r>
            <a:r>
              <a:rPr lang="en-US"/>
              <a:t>Lets users describe what they want, rather than how to compute it.  (</a:t>
            </a:r>
            <a:r>
              <a:rPr lang="en-US">
                <a:solidFill>
                  <a:schemeClr val="accent2"/>
                </a:solidFill>
              </a:rPr>
              <a:t>Non-operational, </a:t>
            </a:r>
            <a:r>
              <a:rPr lang="en-US" i="1" u="sng">
                <a:solidFill>
                  <a:schemeClr val="accent2"/>
                </a:solidFill>
              </a:rPr>
              <a:t>declarative</a:t>
            </a:r>
            <a:r>
              <a:rPr lang="en-US"/>
              <a:t>.)</a:t>
            </a:r>
          </a:p>
          <a:p>
            <a:pPr>
              <a:buFont typeface="Wingdings" pitchFamily="2" charset="2"/>
              <a:buChar char="§"/>
            </a:pPr>
            <a:endParaRPr lang="en-US" sz="25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Preliminaries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9530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A query is applied to </a:t>
            </a:r>
            <a:r>
              <a:rPr lang="en-US" sz="2500" i="1">
                <a:solidFill>
                  <a:schemeClr val="accent2"/>
                </a:solidFill>
              </a:rPr>
              <a:t>relation instances</a:t>
            </a:r>
            <a:r>
              <a:rPr lang="en-US" sz="2500"/>
              <a:t>, and the result of a query is also a relation instance.</a:t>
            </a:r>
          </a:p>
          <a:p>
            <a:pPr lvl="1">
              <a:buSzPct val="75000"/>
            </a:pPr>
            <a:r>
              <a:rPr lang="en-US" sz="2100" i="1">
                <a:solidFill>
                  <a:schemeClr val="accent2"/>
                </a:solidFill>
              </a:rPr>
              <a:t>Schemas</a:t>
            </a:r>
            <a:r>
              <a:rPr lang="en-US" sz="2100"/>
              <a:t> </a:t>
            </a:r>
            <a:r>
              <a:rPr lang="en-US" sz="2100">
                <a:solidFill>
                  <a:schemeClr val="accent2"/>
                </a:solidFill>
              </a:rPr>
              <a:t>of input </a:t>
            </a:r>
            <a:r>
              <a:rPr lang="en-US" sz="2100"/>
              <a:t>relations for a query are </a:t>
            </a:r>
            <a:r>
              <a:rPr lang="en-US" sz="2100">
                <a:solidFill>
                  <a:schemeClr val="accent2"/>
                </a:solidFill>
              </a:rPr>
              <a:t>fixed </a:t>
            </a:r>
            <a:r>
              <a:rPr lang="en-US" sz="2100"/>
              <a:t>(but query will run regardless of instance!)</a:t>
            </a:r>
          </a:p>
          <a:p>
            <a:pPr lvl="1">
              <a:buSzPct val="75000"/>
            </a:pPr>
            <a:r>
              <a:rPr lang="en-US" sz="2100"/>
              <a:t>The </a:t>
            </a:r>
            <a:r>
              <a:rPr lang="en-US" sz="2100">
                <a:solidFill>
                  <a:schemeClr val="accent2"/>
                </a:solidFill>
              </a:rPr>
              <a:t>schema for the </a:t>
            </a:r>
            <a:r>
              <a:rPr lang="en-US" sz="2100" i="1">
                <a:solidFill>
                  <a:schemeClr val="accent2"/>
                </a:solidFill>
              </a:rPr>
              <a:t>result</a:t>
            </a:r>
            <a:r>
              <a:rPr lang="en-US" sz="2100">
                <a:solidFill>
                  <a:schemeClr val="accent2"/>
                </a:solidFill>
              </a:rPr>
              <a:t> </a:t>
            </a:r>
            <a:r>
              <a:rPr lang="en-US" sz="2100"/>
              <a:t>of a given query is also </a:t>
            </a:r>
            <a:r>
              <a:rPr lang="en-US" sz="2100">
                <a:solidFill>
                  <a:schemeClr val="accent2"/>
                </a:solidFill>
              </a:rPr>
              <a:t>fixed!</a:t>
            </a:r>
            <a:r>
              <a:rPr lang="en-US" sz="2100"/>
              <a:t> Determined by definition of query language constructs.</a:t>
            </a:r>
          </a:p>
          <a:p>
            <a:r>
              <a:rPr lang="en-US" sz="2500"/>
              <a:t>Positional vs. named-field notation:  </a:t>
            </a:r>
          </a:p>
          <a:p>
            <a:pPr lvl="1">
              <a:buSzPct val="75000"/>
            </a:pPr>
            <a:r>
              <a:rPr lang="en-US" sz="2100"/>
              <a:t>Positional notation easier for formal definitions, named-field notation more readable.  </a:t>
            </a:r>
          </a:p>
          <a:p>
            <a:pPr lvl="1">
              <a:buSzPct val="75000"/>
            </a:pPr>
            <a:r>
              <a:rPr lang="en-US" sz="2100"/>
              <a:t>Both used in SQL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Example Instances</a:t>
            </a:r>
          </a:p>
        </p:txBody>
      </p:sp>
      <p:graphicFrame>
        <p:nvGraphicFramePr>
          <p:cNvPr id="1126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1976438"/>
          <a:ext cx="4233863" cy="2206625"/>
        </p:xfrm>
        <a:graphic>
          <a:graphicData uri="http://schemas.openxmlformats.org/presentationml/2006/ole">
            <p:oleObj spid="_x0000_s11269" name="Document" r:id="rId4" imgW="4233600" imgH="2206440" progId="Word.Document.8">
              <p:embed/>
            </p:oleObj>
          </a:graphicData>
        </a:graphic>
      </p:graphicFrame>
      <p:graphicFrame>
        <p:nvGraphicFramePr>
          <p:cNvPr id="1127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216400"/>
          <a:ext cx="4397375" cy="2363788"/>
        </p:xfrm>
        <a:graphic>
          <a:graphicData uri="http://schemas.openxmlformats.org/presentationml/2006/ole">
            <p:oleObj spid="_x0000_s11270" name="Document" r:id="rId5" imgW="4397040" imgH="2363760" progId="Word.Document.8">
              <p:embed/>
            </p:oleObj>
          </a:graphicData>
        </a:graphic>
      </p:graphicFrame>
      <p:graphicFrame>
        <p:nvGraphicFramePr>
          <p:cNvPr id="1127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38800" y="330200"/>
          <a:ext cx="3403600" cy="1687513"/>
        </p:xfrm>
        <a:graphic>
          <a:graphicData uri="http://schemas.openxmlformats.org/presentationml/2006/ole">
            <p:oleObj spid="_x0000_s11271" name="Document" r:id="rId6" imgW="3403440" imgH="1687320" progId="Word.Document.8">
              <p:embed/>
            </p:oleObj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014913" y="368300"/>
            <a:ext cx="5540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R1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254500" y="2120900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254500" y="4252913"/>
            <a:ext cx="503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i="1">
                <a:latin typeface="Book Antiqua" pitchFamily="18" charset="0"/>
              </a:rPr>
              <a:t>S2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09800"/>
            <a:ext cx="4343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“Sailors” and “Reserves” relations for our examples.</a:t>
            </a:r>
          </a:p>
          <a:p>
            <a:r>
              <a:rPr lang="en-US" sz="2100"/>
              <a:t>We’ll use positional or named field notation, assume that names of fields in query results are `inherited’ from names of fields in query input relations.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Relational Algebra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582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Basic operations:</a:t>
            </a:r>
          </a:p>
          <a:p>
            <a:pPr lvl="1">
              <a:buSzPct val="75000"/>
            </a:pPr>
            <a:r>
              <a:rPr lang="en-US" sz="1900" i="1" u="sng">
                <a:solidFill>
                  <a:schemeClr val="accent2"/>
                </a:solidFill>
              </a:rPr>
              <a:t>Selection</a:t>
            </a:r>
            <a:r>
              <a:rPr lang="en-US" sz="1900"/>
              <a:t>  (     )    Selects a subset of rows from relation.</a:t>
            </a:r>
          </a:p>
          <a:p>
            <a:pPr lvl="1">
              <a:buSzPct val="75000"/>
            </a:pPr>
            <a:r>
              <a:rPr lang="en-US" sz="1900" i="1" u="sng">
                <a:solidFill>
                  <a:schemeClr val="accent2"/>
                </a:solidFill>
              </a:rPr>
              <a:t>Projection</a:t>
            </a:r>
            <a:r>
              <a:rPr lang="en-US" sz="1900">
                <a:solidFill>
                  <a:schemeClr val="accent2"/>
                </a:solidFill>
              </a:rPr>
              <a:t> </a:t>
            </a:r>
            <a:r>
              <a:rPr lang="en-US" sz="1900"/>
              <a:t> (     )   Deletes unwanted columns from relation.</a:t>
            </a:r>
          </a:p>
          <a:p>
            <a:pPr lvl="1">
              <a:buSzPct val="75000"/>
            </a:pPr>
            <a:r>
              <a:rPr lang="en-US" sz="1900" i="1" u="sng">
                <a:solidFill>
                  <a:schemeClr val="accent2"/>
                </a:solidFill>
              </a:rPr>
              <a:t>Cross-product</a:t>
            </a:r>
            <a:r>
              <a:rPr lang="en-US" sz="1900">
                <a:solidFill>
                  <a:schemeClr val="accent2"/>
                </a:solidFill>
              </a:rPr>
              <a:t>  </a:t>
            </a:r>
            <a:r>
              <a:rPr lang="en-US" sz="1900"/>
              <a:t>(     )  Allows us to combine two relations.</a:t>
            </a:r>
          </a:p>
          <a:p>
            <a:pPr lvl="1">
              <a:buSzPct val="75000"/>
            </a:pPr>
            <a:r>
              <a:rPr lang="en-US" sz="1900" i="1" u="sng">
                <a:solidFill>
                  <a:schemeClr val="accent2"/>
                </a:solidFill>
              </a:rPr>
              <a:t>Set-difference</a:t>
            </a:r>
            <a:r>
              <a:rPr lang="en-US" sz="1900"/>
              <a:t>  (     )  Tuples in reln. 1, but not in reln. 2.</a:t>
            </a:r>
          </a:p>
          <a:p>
            <a:pPr lvl="1">
              <a:buSzPct val="75000"/>
            </a:pPr>
            <a:r>
              <a:rPr lang="en-US" sz="1900" i="1" u="sng">
                <a:solidFill>
                  <a:schemeClr val="accent2"/>
                </a:solidFill>
              </a:rPr>
              <a:t>Union</a:t>
            </a:r>
            <a:r>
              <a:rPr lang="en-US" sz="1900">
                <a:solidFill>
                  <a:schemeClr val="accent2"/>
                </a:solidFill>
              </a:rPr>
              <a:t>  </a:t>
            </a:r>
            <a:r>
              <a:rPr lang="en-US" sz="1900"/>
              <a:t>(     )  Tuples in reln. 1 and in reln. 2.</a:t>
            </a:r>
          </a:p>
          <a:p>
            <a:r>
              <a:rPr lang="en-US" sz="2100"/>
              <a:t>Additional operations:</a:t>
            </a:r>
          </a:p>
          <a:p>
            <a:pPr lvl="1">
              <a:buSzPct val="75000"/>
            </a:pPr>
            <a:r>
              <a:rPr lang="en-US" sz="1900"/>
              <a:t>Intersection, </a:t>
            </a:r>
            <a:r>
              <a:rPr lang="en-US" sz="1900" i="1" u="sng">
                <a:solidFill>
                  <a:schemeClr val="accent2"/>
                </a:solidFill>
              </a:rPr>
              <a:t>join</a:t>
            </a:r>
            <a:r>
              <a:rPr lang="en-US" sz="1900"/>
              <a:t>, division, renaming:  Not essential, but (very!) useful.</a:t>
            </a:r>
          </a:p>
          <a:p>
            <a:r>
              <a:rPr lang="en-US" sz="2100"/>
              <a:t>Since each operation returns a relation, </a:t>
            </a:r>
            <a:r>
              <a:rPr lang="en-US" sz="2100">
                <a:solidFill>
                  <a:schemeClr val="accent2"/>
                </a:solidFill>
              </a:rPr>
              <a:t>operations</a:t>
            </a:r>
            <a:r>
              <a:rPr lang="en-US" sz="2100"/>
              <a:t> </a:t>
            </a:r>
            <a:r>
              <a:rPr lang="en-US" sz="2100">
                <a:solidFill>
                  <a:schemeClr val="accent2"/>
                </a:solidFill>
              </a:rPr>
              <a:t>can be </a:t>
            </a:r>
            <a:r>
              <a:rPr lang="en-US" sz="2100" i="1">
                <a:solidFill>
                  <a:schemeClr val="accent2"/>
                </a:solidFill>
              </a:rPr>
              <a:t>composed</a:t>
            </a:r>
            <a:r>
              <a:rPr lang="en-US" sz="2100"/>
              <a:t>! (Algebra is “closed”.)</a:t>
            </a:r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2286000"/>
          <a:ext cx="2227263" cy="762000"/>
        </p:xfrm>
        <a:graphic>
          <a:graphicData uri="http://schemas.openxmlformats.org/presentationml/2006/ole">
            <p:oleObj spid="_x0000_s13318" name="Equation" r:id="rId4" imgW="2226960" imgH="761760" progId="Equation.3">
              <p:embed/>
            </p:oleObj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95600" y="2590800"/>
          <a:ext cx="2057400" cy="1025525"/>
        </p:xfrm>
        <a:graphic>
          <a:graphicData uri="http://schemas.openxmlformats.org/presentationml/2006/ole">
            <p:oleObj spid="_x0000_s13319" name="Equation" r:id="rId5" imgW="2057040" imgH="1025280" progId="Equation.3">
              <p:embed/>
            </p:oleObj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3352800"/>
          <a:ext cx="533400" cy="1422400"/>
        </p:xfrm>
        <a:graphic>
          <a:graphicData uri="http://schemas.openxmlformats.org/presentationml/2006/ole">
            <p:oleObj spid="_x0000_s13320" name="Equation" r:id="rId6" imgW="533160" imgH="1422360" progId="Equation.3">
              <p:embed/>
            </p:oleObj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2895600"/>
          <a:ext cx="1765300" cy="1270000"/>
        </p:xfrm>
        <a:graphic>
          <a:graphicData uri="http://schemas.openxmlformats.org/presentationml/2006/ole">
            <p:oleObj spid="_x0000_s13321" name="Equation" r:id="rId7" imgW="1765080" imgH="1269720" progId="Equation.3">
              <p:embed/>
            </p:oleObj>
          </a:graphicData>
        </a:graphic>
      </p:graphicFrame>
      <p:graphicFrame>
        <p:nvGraphicFramePr>
          <p:cNvPr id="1332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2200" y="3657600"/>
          <a:ext cx="652463" cy="508000"/>
        </p:xfrm>
        <a:graphic>
          <a:graphicData uri="http://schemas.openxmlformats.org/presentationml/2006/ole">
            <p:oleObj spid="_x0000_s13322" name="Equation" r:id="rId8" imgW="652320" imgH="50796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Projection</a:t>
            </a:r>
          </a:p>
        </p:txBody>
      </p:sp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406400"/>
          <a:ext cx="2713038" cy="2384425"/>
        </p:xfrm>
        <a:graphic>
          <a:graphicData uri="http://schemas.openxmlformats.org/presentationml/2006/ole">
            <p:oleObj spid="_x0000_s15365" name="Document" r:id="rId4" imgW="2712960" imgH="2384280" progId="Word.Document.8">
              <p:embed/>
            </p:oleObj>
          </a:graphicData>
        </a:graphic>
      </p:graphicFrame>
      <p:graphicFrame>
        <p:nvGraphicFramePr>
          <p:cNvPr id="1536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2747963"/>
          <a:ext cx="3532188" cy="974725"/>
        </p:xfrm>
        <a:graphic>
          <a:graphicData uri="http://schemas.openxmlformats.org/presentationml/2006/ole">
            <p:oleObj spid="_x0000_s15366" name="Equation" r:id="rId5" imgW="3531960" imgH="974520" progId="Equation.3">
              <p:embed/>
            </p:oleObj>
          </a:graphicData>
        </a:graphic>
      </p:graphicFrame>
      <p:graphicFrame>
        <p:nvGraphicFramePr>
          <p:cNvPr id="153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4140200"/>
          <a:ext cx="1238250" cy="1687513"/>
        </p:xfrm>
        <a:graphic>
          <a:graphicData uri="http://schemas.openxmlformats.org/presentationml/2006/ole">
            <p:oleObj spid="_x0000_s15367" name="Document" r:id="rId6" imgW="1238040" imgH="1687320" progId="Word.Document.8">
              <p:embed/>
            </p:oleObj>
          </a:graphicData>
        </a:graphic>
      </p:graphicFrame>
      <p:graphicFrame>
        <p:nvGraphicFramePr>
          <p:cNvPr id="1536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5816600"/>
          <a:ext cx="2163763" cy="812800"/>
        </p:xfrm>
        <a:graphic>
          <a:graphicData uri="http://schemas.openxmlformats.org/presentationml/2006/ole">
            <p:oleObj spid="_x0000_s15368" name="Equation" r:id="rId7" imgW="2163600" imgH="812520" progId="Equation.3">
              <p:embed/>
            </p:oleObj>
          </a:graphicData>
        </a:graphic>
      </p:graphicFrame>
      <p:sp>
        <p:nvSpPr>
          <p:cNvPr id="15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51054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Deletes attributes that are not in </a:t>
            </a:r>
            <a:r>
              <a:rPr lang="en-US" sz="2100" i="1"/>
              <a:t>projection list</a:t>
            </a:r>
            <a:r>
              <a:rPr lang="en-US" sz="2100"/>
              <a:t>.</a:t>
            </a:r>
          </a:p>
          <a:p>
            <a:r>
              <a:rPr lang="en-US" sz="2100" i="1">
                <a:solidFill>
                  <a:schemeClr val="accent2"/>
                </a:solidFill>
              </a:rPr>
              <a:t>Schema</a:t>
            </a:r>
            <a:r>
              <a:rPr lang="en-US" sz="2100"/>
              <a:t> of result contains exactly the fields in the projection list, with the same names that they had in the (only) input relation.</a:t>
            </a:r>
          </a:p>
          <a:p>
            <a:r>
              <a:rPr lang="en-US" sz="2100"/>
              <a:t>Projection operator has to eliminate </a:t>
            </a:r>
            <a:r>
              <a:rPr lang="en-US" sz="2100" i="1">
                <a:solidFill>
                  <a:schemeClr val="accent2"/>
                </a:solidFill>
              </a:rPr>
              <a:t>duplicates</a:t>
            </a:r>
            <a:r>
              <a:rPr lang="en-US" sz="2100"/>
              <a:t>!  (Why??)</a:t>
            </a:r>
          </a:p>
          <a:p>
            <a:pPr lvl="1">
              <a:buSzPct val="75000"/>
            </a:pPr>
            <a:r>
              <a:rPr lang="en-US" sz="2100"/>
              <a:t>Note: real systems typically don’t do duplicate elimination unless the user explicitly asks for it.  (Why not?)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Selection</a:t>
            </a:r>
          </a:p>
        </p:txBody>
      </p:sp>
      <p:graphicFrame>
        <p:nvGraphicFramePr>
          <p:cNvPr id="1741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57800" y="2205038"/>
          <a:ext cx="3086100" cy="887412"/>
        </p:xfrm>
        <a:graphic>
          <a:graphicData uri="http://schemas.openxmlformats.org/presentationml/2006/ole">
            <p:oleObj spid="_x0000_s17413" name="Equation" r:id="rId4" imgW="3085920" imgH="887400" progId="Equation.3">
              <p:embed/>
            </p:oleObj>
          </a:graphicData>
        </a:graphic>
      </p:graphicFrame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558800"/>
          <a:ext cx="4700588" cy="1693863"/>
        </p:xfrm>
        <a:graphic>
          <a:graphicData uri="http://schemas.openxmlformats.org/presentationml/2006/ole">
            <p:oleObj spid="_x0000_s17414" name="Document" r:id="rId5" imgW="4700520" imgH="1693800" progId="Word.Document.8">
              <p:embed/>
            </p:oleObj>
          </a:graphicData>
        </a:graphic>
      </p:graphicFrame>
      <p:graphicFrame>
        <p:nvGraphicFramePr>
          <p:cNvPr id="1741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3759200"/>
          <a:ext cx="3116263" cy="1690688"/>
        </p:xfrm>
        <a:graphic>
          <a:graphicData uri="http://schemas.openxmlformats.org/presentationml/2006/ole">
            <p:oleObj spid="_x0000_s17415" name="Document" r:id="rId6" imgW="3116160" imgH="1690560" progId="Word.Document.8">
              <p:embed/>
            </p:oleObj>
          </a:graphicData>
        </a:graphic>
      </p:graphicFrame>
      <p:graphicFrame>
        <p:nvGraphicFramePr>
          <p:cNvPr id="1741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588000"/>
          <a:ext cx="4881562" cy="854075"/>
        </p:xfrm>
        <a:graphic>
          <a:graphicData uri="http://schemas.openxmlformats.org/presentationml/2006/ole">
            <p:oleObj spid="_x0000_s17416" name="Equation" r:id="rId7" imgW="4881240" imgH="853920" progId="Equation.3">
              <p:embed/>
            </p:oleObj>
          </a:graphicData>
        </a:graphic>
      </p:graphicFrame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38100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Selects rows that satisfy </a:t>
            </a:r>
            <a:r>
              <a:rPr lang="en-US" sz="2100" i="1">
                <a:solidFill>
                  <a:schemeClr val="accent2"/>
                </a:solidFill>
              </a:rPr>
              <a:t>selection condition</a:t>
            </a:r>
            <a:r>
              <a:rPr lang="en-US" sz="2100"/>
              <a:t>.</a:t>
            </a:r>
          </a:p>
          <a:p>
            <a:r>
              <a:rPr lang="en-US" sz="2100"/>
              <a:t>No duplicates in result!  (Why?)</a:t>
            </a:r>
          </a:p>
          <a:p>
            <a:r>
              <a:rPr lang="en-US" sz="2100" i="1">
                <a:solidFill>
                  <a:schemeClr val="accent2"/>
                </a:solidFill>
              </a:rPr>
              <a:t>Schema</a:t>
            </a:r>
            <a:r>
              <a:rPr lang="en-US" sz="2100"/>
              <a:t> of result identical to schema of (only) input relation.</a:t>
            </a:r>
          </a:p>
          <a:p>
            <a:r>
              <a:rPr lang="en-US" sz="2100" i="1"/>
              <a:t>Result </a:t>
            </a:r>
            <a:r>
              <a:rPr lang="en-US" sz="2100"/>
              <a:t>relation can be the </a:t>
            </a:r>
            <a:r>
              <a:rPr lang="en-US" sz="2100" i="1"/>
              <a:t>input </a:t>
            </a:r>
            <a:r>
              <a:rPr lang="en-US" sz="2100"/>
              <a:t>for another relational algebra operation!  (</a:t>
            </a:r>
            <a:r>
              <a:rPr lang="en-US" sz="2100" i="1"/>
              <a:t>Operator</a:t>
            </a:r>
            <a:r>
              <a:rPr lang="en-US" sz="2100"/>
              <a:t> </a:t>
            </a:r>
            <a:r>
              <a:rPr lang="en-US" sz="2100" i="1"/>
              <a:t>composition.</a:t>
            </a:r>
            <a:r>
              <a:rPr lang="en-US" sz="2100"/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Rutgers University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7772400" cy="11049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Union, Intersection, Set-Difference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4343400" cy="4648200"/>
          </a:xfrm>
          <a:noFill/>
          <a:ln/>
        </p:spPr>
        <p:txBody>
          <a:bodyPr lIns="90488" tIns="44450" rIns="90488" bIns="44450"/>
          <a:lstStyle/>
          <a:p>
            <a:r>
              <a:rPr lang="en-US" sz="2100"/>
              <a:t>All of these operations take two input relations, which must be </a:t>
            </a:r>
            <a:r>
              <a:rPr lang="en-US" sz="2100" i="1" u="sng">
                <a:solidFill>
                  <a:schemeClr val="accent2"/>
                </a:solidFill>
              </a:rPr>
              <a:t>union-compatible</a:t>
            </a:r>
            <a:r>
              <a:rPr lang="en-US" sz="2100">
                <a:solidFill>
                  <a:schemeClr val="accent2"/>
                </a:solidFill>
              </a:rPr>
              <a:t>:</a:t>
            </a:r>
            <a:endParaRPr lang="en-US" sz="2100"/>
          </a:p>
          <a:p>
            <a:pPr lvl="1">
              <a:buSzPct val="75000"/>
            </a:pPr>
            <a:r>
              <a:rPr lang="en-US" sz="2100"/>
              <a:t>Same number of fields.</a:t>
            </a:r>
          </a:p>
          <a:p>
            <a:pPr lvl="1">
              <a:buSzPct val="75000"/>
            </a:pPr>
            <a:r>
              <a:rPr lang="en-US" sz="2100"/>
              <a:t>`Corresponding’ fields have the same type.</a:t>
            </a:r>
          </a:p>
          <a:p>
            <a:r>
              <a:rPr lang="en-US" sz="2100"/>
              <a:t>What is the </a:t>
            </a:r>
            <a:r>
              <a:rPr lang="en-US" sz="2100" i="1">
                <a:solidFill>
                  <a:schemeClr val="accent2"/>
                </a:solidFill>
              </a:rPr>
              <a:t>schema</a:t>
            </a:r>
            <a:r>
              <a:rPr lang="en-US" sz="2100"/>
              <a:t> of result?</a:t>
            </a:r>
          </a:p>
        </p:txBody>
      </p:sp>
      <p:graphicFrame>
        <p:nvGraphicFramePr>
          <p:cNvPr id="194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1168400"/>
          <a:ext cx="4470400" cy="2946400"/>
        </p:xfrm>
        <a:graphic>
          <a:graphicData uri="http://schemas.openxmlformats.org/presentationml/2006/ole">
            <p:oleObj spid="_x0000_s19462" name="Document" r:id="rId4" imgW="4470120" imgH="2946240" progId="Word.Document.8">
              <p:embed/>
            </p:oleObj>
          </a:graphicData>
        </a:graphic>
      </p:graphicFrame>
      <p:graphicFrame>
        <p:nvGraphicFramePr>
          <p:cNvPr id="194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597400"/>
          <a:ext cx="4335463" cy="1498600"/>
        </p:xfrm>
        <a:graphic>
          <a:graphicData uri="http://schemas.openxmlformats.org/presentationml/2006/ole">
            <p:oleObj spid="_x0000_s19463" name="Document" r:id="rId5" imgW="4335120" imgH="1498320" progId="Word.Document.8">
              <p:embed/>
            </p:oleObj>
          </a:graphicData>
        </a:graphic>
      </p:graphicFrame>
      <p:graphicFrame>
        <p:nvGraphicFramePr>
          <p:cNvPr id="194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2200" y="3830638"/>
          <a:ext cx="1379538" cy="515937"/>
        </p:xfrm>
        <a:graphic>
          <a:graphicData uri="http://schemas.openxmlformats.org/presentationml/2006/ole">
            <p:oleObj spid="_x0000_s19464" name="Equation" r:id="rId6" imgW="1379520" imgH="515880" progId="Equation.3">
              <p:embed/>
            </p:oleObj>
          </a:graphicData>
        </a:graphic>
      </p:graphicFrame>
      <p:graphicFrame>
        <p:nvGraphicFramePr>
          <p:cNvPr id="19465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5964238"/>
          <a:ext cx="1724025" cy="536575"/>
        </p:xfrm>
        <a:graphic>
          <a:graphicData uri="http://schemas.openxmlformats.org/presentationml/2006/ole">
            <p:oleObj spid="_x0000_s19465" name="Equation" r:id="rId7" imgW="1723680" imgH="536400" progId="Equation.3">
              <p:embed/>
            </p:oleObj>
          </a:graphicData>
        </a:graphic>
      </p:graphicFrame>
      <p:graphicFrame>
        <p:nvGraphicFramePr>
          <p:cNvPr id="19466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4897438"/>
          <a:ext cx="4330700" cy="1198562"/>
        </p:xfrm>
        <a:graphic>
          <a:graphicData uri="http://schemas.openxmlformats.org/presentationml/2006/ole">
            <p:oleObj spid="_x0000_s19466" name="Document" r:id="rId8" imgW="4330440" imgH="1198440" progId="Word.Document.8">
              <p:embed/>
            </p:oleObj>
          </a:graphicData>
        </a:graphic>
      </p:graphicFrame>
      <p:graphicFrame>
        <p:nvGraphicFramePr>
          <p:cNvPr id="1946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5964238"/>
          <a:ext cx="1643063" cy="465137"/>
        </p:xfrm>
        <a:graphic>
          <a:graphicData uri="http://schemas.openxmlformats.org/presentationml/2006/ole">
            <p:oleObj spid="_x0000_s19467" name="Equation" r:id="rId9" imgW="1643040" imgH="4651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145</TotalTime>
  <Pages>20</Pages>
  <Words>1060</Words>
  <Application>Microsoft Office PowerPoint</Application>
  <PresentationFormat>On-screen Show (4:3)</PresentationFormat>
  <Paragraphs>165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Times New Roman</vt:lpstr>
      <vt:lpstr>Verdana</vt:lpstr>
      <vt:lpstr>Wingdings</vt:lpstr>
      <vt:lpstr>Book Antiqua</vt:lpstr>
      <vt:lpstr>Eclipse</vt:lpstr>
      <vt:lpstr>Document</vt:lpstr>
      <vt:lpstr>Equation</vt:lpstr>
      <vt:lpstr>Microsoft Equation 3.0</vt:lpstr>
      <vt:lpstr>Relational Algebra</vt:lpstr>
      <vt:lpstr>Relational Query Languages</vt:lpstr>
      <vt:lpstr>Formal Relational Query Languages</vt:lpstr>
      <vt:lpstr>Preliminaries</vt:lpstr>
      <vt:lpstr>Example Instances</vt:lpstr>
      <vt:lpstr>Relational Algebra</vt:lpstr>
      <vt:lpstr>Projection</vt:lpstr>
      <vt:lpstr>Selection</vt:lpstr>
      <vt:lpstr>Union, Intersection, Set-Difference</vt:lpstr>
      <vt:lpstr>Cross-Product</vt:lpstr>
      <vt:lpstr>Joins</vt:lpstr>
      <vt:lpstr>Joins</vt:lpstr>
      <vt:lpstr>Division</vt:lpstr>
      <vt:lpstr>Examples of Division A/B</vt:lpstr>
      <vt:lpstr>Expressing A/B Using Basic Operators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subject>Database Management Systems</dc:subject>
  <dc:creator>Raghu Ramakrishnan and Johannes Gehrke</dc:creator>
  <cp:keywords>Chapter 4, Part A</cp:keywords>
  <cp:lastModifiedBy>amelie</cp:lastModifiedBy>
  <cp:revision>12</cp:revision>
  <cp:lastPrinted>1995-09-17T00:17:34Z</cp:lastPrinted>
  <dcterms:created xsi:type="dcterms:W3CDTF">1997-01-12T12:49:12Z</dcterms:created>
  <dcterms:modified xsi:type="dcterms:W3CDTF">2011-09-20T17:03:24Z</dcterms:modified>
</cp:coreProperties>
</file>