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434FD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74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3213"/>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07" name="Rectangle 3"/>
          <p:cNvSpPr>
            <a:spLocks noRo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2531"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1</a:t>
            </a:r>
          </a:p>
        </p:txBody>
      </p:sp>
      <p:sp>
        <p:nvSpPr>
          <p:cNvPr id="22532"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2533"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2534" name="Rectangle 6"/>
          <p:cNvSpPr>
            <a:spLocks noRot="1" noChangeArrowheads="1" noTextEdit="1"/>
          </p:cNvSpPr>
          <p:nvPr>
            <p:ph type="sldImg"/>
          </p:nvPr>
        </p:nvSpPr>
        <p:spPr>
          <a:xfrm>
            <a:off x="1150938" y="692150"/>
            <a:ext cx="4556125" cy="3416300"/>
          </a:xfrm>
          <a:ln cap="flat"/>
        </p:spPr>
      </p:sp>
      <p:sp>
        <p:nvSpPr>
          <p:cNvPr id="22535" name="Rectangle 7"/>
          <p:cNvSpPr>
            <a:spLocks noGrp="1" noChangeArrowheads="1"/>
          </p:cNvSpPr>
          <p:nvPr>
            <p:ph type="body" idx="1"/>
          </p:nvPr>
        </p:nvSpPr>
        <p:spPr>
          <a:noFill/>
          <a:ln/>
        </p:spPr>
        <p:txBody>
          <a:bodyPr/>
          <a:lstStyle/>
          <a:p>
            <a:r>
              <a:rPr lang="en-US" smtClean="0"/>
              <a:t>The slides for this text are organized into chapters. This lecture covers Chapter 2, on the Entity-Relationship approach to database design.  </a:t>
            </a:r>
          </a:p>
          <a:p>
            <a:r>
              <a:rPr lang="en-US" smtClean="0"/>
              <a:t>The important issue of how to map from ER diagrams to relational tables is deferred until the relational model and the integrity constraints it supports have been introduced.  ER to relational mapping, together with a discussion of the related SQL commands, is discussed in Chapter 3.</a:t>
            </a:r>
          </a:p>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3</a:t>
            </a:r>
          </a:p>
        </p:txBody>
      </p:sp>
      <p:sp>
        <p:nvSpPr>
          <p:cNvPr id="31748"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1750" name="Rectangle 6"/>
          <p:cNvSpPr>
            <a:spLocks noRo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noTextEdit="1"/>
          </p:cNvSpPr>
          <p:nvPr>
            <p:ph type="sldImg"/>
          </p:nvPr>
        </p:nvSpPr>
        <p:spPr>
          <a:xfrm>
            <a:off x="1150938" y="692150"/>
            <a:ext cx="4556125" cy="3416300"/>
          </a:xfrm>
          <a:ln cap="flat"/>
        </p:spPr>
      </p:sp>
      <p:sp>
        <p:nvSpPr>
          <p:cNvPr id="32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5</a:t>
            </a:r>
          </a:p>
        </p:txBody>
      </p:sp>
      <p:sp>
        <p:nvSpPr>
          <p:cNvPr id="33796"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3798" name="Rectangle 6"/>
          <p:cNvSpPr>
            <a:spLocks noRo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6</a:t>
            </a:r>
          </a:p>
        </p:txBody>
      </p:sp>
      <p:sp>
        <p:nvSpPr>
          <p:cNvPr id="34820"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4822" name="Rectangle 6"/>
          <p:cNvSpPr>
            <a:spLocks noRo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5843"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7</a:t>
            </a:r>
          </a:p>
        </p:txBody>
      </p:sp>
      <p:sp>
        <p:nvSpPr>
          <p:cNvPr id="35844"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5845"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5846" name="Rectangle 6"/>
          <p:cNvSpPr>
            <a:spLocks noRo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6867"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9</a:t>
            </a:r>
          </a:p>
        </p:txBody>
      </p:sp>
      <p:sp>
        <p:nvSpPr>
          <p:cNvPr id="36868"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6869"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6870" name="Rectangle 6"/>
          <p:cNvSpPr>
            <a:spLocks noRot="1" noChangeArrowheads="1" noTextEdit="1"/>
          </p:cNvSpPr>
          <p:nvPr>
            <p:ph type="sldImg"/>
          </p:nvPr>
        </p:nvSpPr>
        <p:spPr>
          <a:xfrm>
            <a:off x="1150938" y="692150"/>
            <a:ext cx="4556125" cy="3416300"/>
          </a:xfrm>
          <a:ln cap="flat"/>
        </p:spPr>
      </p:sp>
      <p:sp>
        <p:nvSpPr>
          <p:cNvPr id="36871"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7891"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11</a:t>
            </a:r>
          </a:p>
        </p:txBody>
      </p:sp>
      <p:sp>
        <p:nvSpPr>
          <p:cNvPr id="37892"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7893"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7894" name="Rectangle 6"/>
          <p:cNvSpPr>
            <a:spLocks noRo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12</a:t>
            </a:r>
          </a:p>
        </p:txBody>
      </p:sp>
      <p:sp>
        <p:nvSpPr>
          <p:cNvPr id="38916"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8918" name="Rectangle 6"/>
          <p:cNvSpPr>
            <a:spLocks noRot="1" noChangeArrowheads="1" noTextEdit="1"/>
          </p:cNvSpPr>
          <p:nvPr>
            <p:ph type="sldImg"/>
          </p:nvPr>
        </p:nvSpPr>
        <p:spPr>
          <a:xfrm>
            <a:off x="1150938" y="692150"/>
            <a:ext cx="4556125" cy="3416300"/>
          </a:xfrm>
          <a:ln cap="flat"/>
        </p:spPr>
      </p:sp>
      <p:sp>
        <p:nvSpPr>
          <p:cNvPr id="38919"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9939"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13</a:t>
            </a:r>
          </a:p>
        </p:txBody>
      </p:sp>
      <p:sp>
        <p:nvSpPr>
          <p:cNvPr id="39940"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9941"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9942" name="Rectangle 6"/>
          <p:cNvSpPr>
            <a:spLocks noRo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3555"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2</a:t>
            </a:r>
          </a:p>
        </p:txBody>
      </p:sp>
      <p:sp>
        <p:nvSpPr>
          <p:cNvPr id="23556"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3557"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3558" name="Rectangle 6"/>
          <p:cNvSpPr>
            <a:spLocks noRo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4579"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3</a:t>
            </a:r>
          </a:p>
        </p:txBody>
      </p:sp>
      <p:sp>
        <p:nvSpPr>
          <p:cNvPr id="24580"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4581"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4582" name="Rectangle 6"/>
          <p:cNvSpPr>
            <a:spLocks noRot="1" noChangeArrowheads="1" noTextEdit="1"/>
          </p:cNvSpPr>
          <p:nvPr>
            <p:ph type="sldImg"/>
          </p:nvPr>
        </p:nvSpPr>
        <p:spPr>
          <a:xfrm>
            <a:off x="1150938" y="692150"/>
            <a:ext cx="4556125" cy="3416300"/>
          </a:xfrm>
          <a:ln cap="flat"/>
        </p:spPr>
      </p:sp>
      <p:sp>
        <p:nvSpPr>
          <p:cNvPr id="24583" name="Rectangle 7"/>
          <p:cNvSpPr>
            <a:spLocks noGrp="1" noChangeArrowheads="1"/>
          </p:cNvSpPr>
          <p:nvPr>
            <p:ph type="body" idx="1"/>
          </p:nvPr>
        </p:nvSpPr>
        <p:spPr>
          <a:noFill/>
          <a:ln/>
        </p:spPr>
        <p:txBody>
          <a:bodyPr/>
          <a:lstStyle/>
          <a:p>
            <a:r>
              <a:rPr lang="en-US" smtClean="0"/>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smtClean="0"/>
          </a:p>
          <a:p>
            <a:r>
              <a:rPr lang="en-US" smtClean="0"/>
              <a:t>Module (1):  Introduction (DBMS, Relational Model)</a:t>
            </a:r>
          </a:p>
          <a:p>
            <a:r>
              <a:rPr lang="en-US" smtClean="0"/>
              <a:t>Module (2):  Storage and File Organizations (Disks, Buffering, Indexes)</a:t>
            </a:r>
          </a:p>
          <a:p>
            <a:r>
              <a:rPr lang="en-US" smtClean="0"/>
              <a:t>Module (3):  Database Concepts (Relational Queries, DDL/ICs, Views and Security)</a:t>
            </a:r>
          </a:p>
          <a:p>
            <a:r>
              <a:rPr lang="en-US" smtClean="0"/>
              <a:t>Module (4):  Relational Implementation (Query Evaluation, Optimization)</a:t>
            </a:r>
          </a:p>
          <a:p>
            <a:r>
              <a:rPr lang="en-US" smtClean="0"/>
              <a:t>Module (5): Database Design (ER Model, Normalization, Physical Design, Tuning)</a:t>
            </a:r>
          </a:p>
          <a:p>
            <a:r>
              <a:rPr lang="en-US" smtClean="0"/>
              <a:t>Module (6): Transaction Processing (Concurrency Control, Recovery)</a:t>
            </a:r>
          </a:p>
          <a:p>
            <a:r>
              <a:rPr lang="en-US" smtClean="0"/>
              <a:t>Module (7): Advanced Topics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5603"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4</a:t>
            </a:r>
          </a:p>
        </p:txBody>
      </p:sp>
      <p:sp>
        <p:nvSpPr>
          <p:cNvPr id="25604"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5605"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5606" name="Rectangle 6"/>
          <p:cNvSpPr>
            <a:spLocks noRot="1" noChangeArrowheads="1" noTextEdit="1"/>
          </p:cNvSpPr>
          <p:nvPr>
            <p:ph type="sldImg"/>
          </p:nvPr>
        </p:nvSpPr>
        <p:spPr>
          <a:xfrm>
            <a:off x="1150938" y="692150"/>
            <a:ext cx="4556125" cy="3416300"/>
          </a:xfrm>
          <a:ln cap="flat"/>
        </p:spPr>
      </p:sp>
      <p:sp>
        <p:nvSpPr>
          <p:cNvPr id="25607"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6627"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6</a:t>
            </a:r>
          </a:p>
        </p:txBody>
      </p:sp>
      <p:sp>
        <p:nvSpPr>
          <p:cNvPr id="26628"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6629"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6630" name="Rectangle 6"/>
          <p:cNvSpPr>
            <a:spLocks noRot="1" noChangeArrowheads="1" noTextEdit="1"/>
          </p:cNvSpPr>
          <p:nvPr>
            <p:ph type="sldImg"/>
          </p:nvPr>
        </p:nvSpPr>
        <p:spPr>
          <a:xfrm>
            <a:off x="1150938" y="692150"/>
            <a:ext cx="4556125" cy="3416300"/>
          </a:xfrm>
          <a:ln cap="flat"/>
        </p:spPr>
      </p:sp>
      <p:sp>
        <p:nvSpPr>
          <p:cNvPr id="26631"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7651"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8</a:t>
            </a:r>
          </a:p>
        </p:txBody>
      </p:sp>
      <p:sp>
        <p:nvSpPr>
          <p:cNvPr id="27652"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7653"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7654" name="Rectangle 6"/>
          <p:cNvSpPr>
            <a:spLocks noRot="1" noChangeArrowheads="1" noTextEdit="1"/>
          </p:cNvSpPr>
          <p:nvPr>
            <p:ph type="sldImg"/>
          </p:nvPr>
        </p:nvSpPr>
        <p:spPr>
          <a:xfrm>
            <a:off x="1150938" y="692150"/>
            <a:ext cx="4556125" cy="3416300"/>
          </a:xfrm>
          <a:ln cap="flat"/>
        </p:spPr>
      </p:sp>
      <p:sp>
        <p:nvSpPr>
          <p:cNvPr id="27655"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8675"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10</a:t>
            </a:r>
          </a:p>
        </p:txBody>
      </p:sp>
      <p:sp>
        <p:nvSpPr>
          <p:cNvPr id="28676"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8677"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8678" name="Rectangle 6"/>
          <p:cNvSpPr>
            <a:spLocks noRot="1" noChangeArrowheads="1" noTextEdit="1"/>
          </p:cNvSpPr>
          <p:nvPr>
            <p:ph type="sldImg"/>
          </p:nvPr>
        </p:nvSpPr>
        <p:spPr>
          <a:xfrm>
            <a:off x="1150938" y="692150"/>
            <a:ext cx="4556125" cy="3416300"/>
          </a:xfrm>
          <a:ln cap="flat"/>
        </p:spPr>
      </p:sp>
      <p:sp>
        <p:nvSpPr>
          <p:cNvPr id="28679"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5613"/>
          </a:xfrm>
          <a:prstGeom prst="rect">
            <a:avLst/>
          </a:prstGeom>
          <a:noFill/>
          <a:ln w="9525">
            <a:noFill/>
            <a:miter lim="800000"/>
            <a:headEnd/>
            <a:tailEnd/>
          </a:ln>
        </p:spPr>
        <p:txBody>
          <a:bodyPr wrap="none" anchor="ctr"/>
          <a:lstStyle/>
          <a:p>
            <a:endParaRPr lang="en-US"/>
          </a:p>
        </p:txBody>
      </p:sp>
      <p:sp>
        <p:nvSpPr>
          <p:cNvPr id="29699"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12</a:t>
            </a:r>
          </a:p>
        </p:txBody>
      </p:sp>
      <p:sp>
        <p:nvSpPr>
          <p:cNvPr id="29700"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29701"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29702" name="Rectangle 6"/>
          <p:cNvSpPr>
            <a:spLocks noRo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30723"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sz="1000" i="1">
                <a:latin typeface="Times New Roman" pitchFamily="18" charset="0"/>
              </a:rPr>
              <a:t>2</a:t>
            </a:r>
          </a:p>
        </p:txBody>
      </p:sp>
      <p:sp>
        <p:nvSpPr>
          <p:cNvPr id="30724"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30725"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30726" name="Rectangle 6"/>
          <p:cNvSpPr>
            <a:spLocks noRot="1" noChangeArrowheads="1" noTextEdit="1"/>
          </p:cNvSpPr>
          <p:nvPr>
            <p:ph type="sldImg"/>
          </p:nvPr>
        </p:nvSpPr>
        <p:spPr>
          <a:xfrm>
            <a:off x="1150938" y="692150"/>
            <a:ext cx="4556125" cy="3416300"/>
          </a:xfrm>
          <a:ln cap="flat"/>
        </p:spPr>
      </p:sp>
      <p:sp>
        <p:nvSpPr>
          <p:cNvPr id="30727" name="Rectangle 7"/>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eaLnBrk="1" hangingPunct="1">
                <a:defRPr/>
              </a:pPr>
              <a:endParaRPr lang="en-US">
                <a:latin typeface="Arial" pitchFamily="34" charset="0"/>
              </a:endParaRPr>
            </a:p>
          </p:txBody>
        </p:sp>
      </p:grpSp>
      <p:sp>
        <p:nvSpPr>
          <p:cNvPr id="43014"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43015"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smtClean="0"/>
            </a:lvl1pPr>
          </a:lstStyle>
          <a:p>
            <a:pPr>
              <a:defRPr/>
            </a:pPr>
            <a:endParaRPr lang="en-US"/>
          </a:p>
        </p:txBody>
      </p:sp>
      <p:sp>
        <p:nvSpPr>
          <p:cNvPr id="9" name="Rectangle 9"/>
          <p:cNvSpPr>
            <a:spLocks noGrp="1" noChangeArrowheads="1"/>
          </p:cNvSpPr>
          <p:nvPr>
            <p:ph type="ftr" sz="quarter" idx="11"/>
          </p:nvPr>
        </p:nvSpPr>
        <p:spPr/>
        <p:txBody>
          <a:bodyPr/>
          <a:lstStyle>
            <a:lvl1pPr>
              <a:defRPr smtClean="0"/>
            </a:lvl1pPr>
          </a:lstStyle>
          <a:p>
            <a:pPr>
              <a:defRPr/>
            </a:pPr>
            <a:endParaRPr lang="en-US"/>
          </a:p>
        </p:txBody>
      </p:sp>
      <p:sp>
        <p:nvSpPr>
          <p:cNvPr id="10" name="Rectangle 10"/>
          <p:cNvSpPr>
            <a:spLocks noGrp="1" noChangeArrowheads="1"/>
          </p:cNvSpPr>
          <p:nvPr>
            <p:ph type="sldNum" sz="quarter" idx="12"/>
          </p:nvPr>
        </p:nvSpPr>
        <p:spPr/>
        <p:txBody>
          <a:bodyPr/>
          <a:lstStyle>
            <a:lvl1pPr>
              <a:defRPr smtClean="0"/>
            </a:lvl1pPr>
          </a:lstStyle>
          <a:p>
            <a:pPr>
              <a:defRPr/>
            </a:pPr>
            <a:fld id="{A91EA51B-C6E6-4215-90B2-92694BAA48D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6583A2A-6AE4-490C-9634-22EFE52204F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D8FEE6A-9D86-4CF7-A8C7-9DBEADF68E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2225" y="1827213"/>
            <a:ext cx="3581400" cy="4114800"/>
          </a:xfrm>
        </p:spPr>
        <p:txBody>
          <a:bodyPr/>
          <a:lstStyle/>
          <a:p>
            <a:pPr lvl="0"/>
            <a:endParaRPr lang="en-US" noProof="0" smtClean="0"/>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0A0CFF34-93D8-4673-9370-3C372F9E2B1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2060AC1-71DA-424A-9B17-155A17D837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F5B4224-FCBB-4353-A691-F40181FB4C7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331B86B9-1DF6-45EA-A369-B69F6322BF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14BD2997-6EA6-4A37-9FEB-A20B278BAA8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40A113C9-DB3D-4255-9C47-CB860FB2231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87363851-71EA-4E8A-8A37-6C1AEB99367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56690A06-D50F-465D-8DFE-3621C9E7BBF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AA4F7B3A-94D2-4C12-A9C5-0E7DD8966DE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41987"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41988"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eaLnBrk="1" hangingPunct="1">
                <a:defRPr/>
              </a:pPr>
              <a:endParaRPr lang="en-US">
                <a:latin typeface="Arial" pitchFamily="34" charset="0"/>
              </a:endParaRPr>
            </a:p>
          </p:txBody>
        </p:sp>
        <p:sp>
          <p:nvSpPr>
            <p:cNvPr id="41989"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a:p>
          </p:txBody>
        </p:sp>
      </p:grpSp>
      <p:sp>
        <p:nvSpPr>
          <p:cNvPr id="1027"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92"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41993"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endParaRPr lang="en-US"/>
          </a:p>
        </p:txBody>
      </p:sp>
      <p:sp>
        <p:nvSpPr>
          <p:cNvPr id="41994"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94AD289-44F8-4F4A-AA12-37D80AA721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itchFamily="34" charset="0"/>
        </a:defRPr>
      </a:lvl2pPr>
      <a:lvl3pPr algn="l" rtl="0" eaLnBrk="0" fontAlgn="base" hangingPunct="0">
        <a:spcBef>
          <a:spcPct val="0"/>
        </a:spcBef>
        <a:spcAft>
          <a:spcPct val="0"/>
        </a:spcAft>
        <a:defRPr sz="3600">
          <a:solidFill>
            <a:schemeClr val="tx2"/>
          </a:solidFill>
          <a:latin typeface="Arial" pitchFamily="34" charset="0"/>
        </a:defRPr>
      </a:lvl3pPr>
      <a:lvl4pPr algn="l" rtl="0" eaLnBrk="0" fontAlgn="base" hangingPunct="0">
        <a:spcBef>
          <a:spcPct val="0"/>
        </a:spcBef>
        <a:spcAft>
          <a:spcPct val="0"/>
        </a:spcAft>
        <a:defRPr sz="3600">
          <a:solidFill>
            <a:schemeClr val="tx2"/>
          </a:solidFill>
          <a:latin typeface="Arial" pitchFamily="34" charset="0"/>
        </a:defRPr>
      </a:lvl4pPr>
      <a:lvl5pPr algn="l" rtl="0" eaLnBrk="0" fontAlgn="base" hangingPunct="0">
        <a:spcBef>
          <a:spcPct val="0"/>
        </a:spcBef>
        <a:spcAft>
          <a:spcPct val="0"/>
        </a:spcAft>
        <a:defRPr sz="3600">
          <a:solidFill>
            <a:schemeClr val="tx2"/>
          </a:solidFill>
          <a:latin typeface="Arial" pitchFamily="34" charset="0"/>
        </a:defRPr>
      </a:lvl5pPr>
      <a:lvl6pPr marL="457200" algn="l" rtl="0" fontAlgn="base">
        <a:spcBef>
          <a:spcPct val="0"/>
        </a:spcBef>
        <a:spcAft>
          <a:spcPct val="0"/>
        </a:spcAft>
        <a:defRPr sz="3600">
          <a:solidFill>
            <a:schemeClr val="tx2"/>
          </a:solidFill>
          <a:latin typeface="Arial" pitchFamily="34" charset="0"/>
        </a:defRPr>
      </a:lvl6pPr>
      <a:lvl7pPr marL="914400" algn="l" rtl="0" fontAlgn="base">
        <a:spcBef>
          <a:spcPct val="0"/>
        </a:spcBef>
        <a:spcAft>
          <a:spcPct val="0"/>
        </a:spcAft>
        <a:defRPr sz="3600">
          <a:solidFill>
            <a:schemeClr val="tx2"/>
          </a:solidFill>
          <a:latin typeface="Arial" pitchFamily="34" charset="0"/>
        </a:defRPr>
      </a:lvl7pPr>
      <a:lvl8pPr marL="1371600" algn="l" rtl="0" fontAlgn="base">
        <a:spcBef>
          <a:spcPct val="0"/>
        </a:spcBef>
        <a:spcAft>
          <a:spcPct val="0"/>
        </a:spcAft>
        <a:defRPr sz="3600">
          <a:solidFill>
            <a:schemeClr val="tx2"/>
          </a:solidFill>
          <a:latin typeface="Arial" pitchFamily="34" charset="0"/>
        </a:defRPr>
      </a:lvl8pPr>
      <a:lvl9pPr marL="1828800" algn="l" rtl="0" fontAlgn="base">
        <a:spcBef>
          <a:spcPct val="0"/>
        </a:spcBef>
        <a:spcAft>
          <a:spcPct val="0"/>
        </a:spcAft>
        <a:defRPr sz="3600">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307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3076" name="Rectangle 4"/>
          <p:cNvSpPr>
            <a:spLocks noGrp="1" noChangeArrowheads="1"/>
          </p:cNvSpPr>
          <p:nvPr>
            <p:ph type="ctrTitle"/>
          </p:nvPr>
        </p:nvSpPr>
        <p:spPr>
          <a:xfrm>
            <a:off x="1066800" y="2133600"/>
            <a:ext cx="7772400" cy="1143000"/>
          </a:xfrm>
          <a:noFill/>
        </p:spPr>
        <p:txBody>
          <a:bodyPr lIns="90488" tIns="44450" rIns="90488" bIns="44450" anchor="ctr"/>
          <a:lstStyle/>
          <a:p>
            <a:pPr eaLnBrk="1" hangingPunct="1"/>
            <a:r>
              <a:rPr lang="en-US" sz="3600" smtClean="0"/>
              <a:t>The Entity-Relationship (ER) Model</a:t>
            </a:r>
          </a:p>
        </p:txBody>
      </p:sp>
      <p:sp>
        <p:nvSpPr>
          <p:cNvPr id="3077" name="Rectangle 5"/>
          <p:cNvSpPr>
            <a:spLocks noGrp="1" noChangeArrowheads="1"/>
          </p:cNvSpPr>
          <p:nvPr>
            <p:ph type="subTitle" idx="1"/>
          </p:nvPr>
        </p:nvSpPr>
        <p:spPr>
          <a:noFill/>
        </p:spPr>
        <p:txBody>
          <a:bodyPr lIns="90488" tIns="44450" rIns="90488" bIns="44450"/>
          <a:lstStyle/>
          <a:p>
            <a:pPr eaLnBrk="1" hangingPunct="1"/>
            <a:r>
              <a:rPr lang="en-US" dirty="0" smtClean="0"/>
              <a:t> </a:t>
            </a:r>
            <a:endParaRPr lang="en-US" dirty="0" smtClean="0"/>
          </a:p>
          <a:p>
            <a:pPr eaLnBrk="1" hangingPunct="1"/>
            <a:r>
              <a:rPr lang="en-US" dirty="0" smtClean="0"/>
              <a:t>Computer Science Department</a:t>
            </a:r>
          </a:p>
          <a:p>
            <a:pPr eaLnBrk="1" hangingPunct="1"/>
            <a:r>
              <a:rPr lang="en-US" dirty="0" smtClean="0"/>
              <a:t>Rutgers University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229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2292" name="Rectangle 4"/>
          <p:cNvSpPr>
            <a:spLocks noGrp="1" noChangeArrowheads="1"/>
          </p:cNvSpPr>
          <p:nvPr>
            <p:ph type="title"/>
          </p:nvPr>
        </p:nvSpPr>
        <p:spPr>
          <a:noFill/>
        </p:spPr>
        <p:txBody>
          <a:bodyPr lIns="90488" tIns="44450" rIns="90488" bIns="44450" anchor="ctr"/>
          <a:lstStyle/>
          <a:p>
            <a:pPr eaLnBrk="1" hangingPunct="1"/>
            <a:r>
              <a:rPr lang="en-US" sz="3200" smtClean="0"/>
              <a:t>Conceptual Design Using the ER Model</a:t>
            </a:r>
          </a:p>
        </p:txBody>
      </p:sp>
      <p:sp>
        <p:nvSpPr>
          <p:cNvPr id="12293" name="Rectangle 5"/>
          <p:cNvSpPr>
            <a:spLocks noGrp="1" noChangeArrowheads="1"/>
          </p:cNvSpPr>
          <p:nvPr>
            <p:ph type="body" idx="1"/>
          </p:nvPr>
        </p:nvSpPr>
        <p:spPr>
          <a:xfrm>
            <a:off x="838200" y="1524000"/>
            <a:ext cx="8305800" cy="4953000"/>
          </a:xfrm>
          <a:noFill/>
        </p:spPr>
        <p:txBody>
          <a:bodyPr lIns="90488" tIns="44450" rIns="90488" bIns="44450"/>
          <a:lstStyle/>
          <a:p>
            <a:pPr eaLnBrk="1" hangingPunct="1"/>
            <a:r>
              <a:rPr lang="en-US" sz="2500" u="sng" smtClean="0">
                <a:solidFill>
                  <a:schemeClr val="accent2"/>
                </a:solidFill>
              </a:rPr>
              <a:t>Design choices:</a:t>
            </a:r>
            <a:endParaRPr lang="en-US" sz="2500" smtClean="0">
              <a:solidFill>
                <a:schemeClr val="accent2"/>
              </a:solidFill>
            </a:endParaRPr>
          </a:p>
          <a:p>
            <a:pPr lvl="1" eaLnBrk="1" hangingPunct="1">
              <a:buSzPct val="75000"/>
            </a:pPr>
            <a:r>
              <a:rPr lang="en-US" sz="2100" smtClean="0"/>
              <a:t>Should a concept be modeled as an entity or an attribute?</a:t>
            </a:r>
          </a:p>
          <a:p>
            <a:pPr lvl="1" eaLnBrk="1" hangingPunct="1">
              <a:buSzPct val="75000"/>
            </a:pPr>
            <a:r>
              <a:rPr lang="en-US" sz="2100" smtClean="0"/>
              <a:t>Should a concept be modeled as an entity or a relationship?</a:t>
            </a:r>
          </a:p>
          <a:p>
            <a:pPr lvl="1" eaLnBrk="1" hangingPunct="1">
              <a:buSzPct val="75000"/>
            </a:pPr>
            <a:r>
              <a:rPr lang="en-US" sz="2100" smtClean="0"/>
              <a:t>Identifying relationships: Binary or ternary? Aggregation?</a:t>
            </a:r>
          </a:p>
          <a:p>
            <a:pPr eaLnBrk="1" hangingPunct="1"/>
            <a:r>
              <a:rPr lang="en-US" sz="2500" smtClean="0"/>
              <a:t>Constraints in the ER Model:</a:t>
            </a:r>
          </a:p>
          <a:p>
            <a:pPr lvl="1" eaLnBrk="1" hangingPunct="1">
              <a:buSzPct val="75000"/>
            </a:pPr>
            <a:r>
              <a:rPr lang="en-US" sz="2100" smtClean="0"/>
              <a:t>A lot of data semantics can (and should) be captured.</a:t>
            </a:r>
          </a:p>
          <a:p>
            <a:pPr lvl="1" eaLnBrk="1" hangingPunct="1">
              <a:buSzPct val="75000"/>
            </a:pPr>
            <a:r>
              <a:rPr lang="en-US" sz="2100" smtClean="0"/>
              <a:t>But some constraints cannot be captured in ER diagrams.</a:t>
            </a:r>
          </a:p>
          <a:p>
            <a:pPr eaLnBrk="1" hangingPunct="1">
              <a:buSzPct val="75000"/>
            </a:pPr>
            <a:r>
              <a:rPr lang="en-US" sz="2500" smtClean="0"/>
              <a:t>Need for schema refinement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lIns="90488" tIns="44450" rIns="90488" bIns="44450" anchor="ctr"/>
          <a:lstStyle/>
          <a:p>
            <a:pPr eaLnBrk="1" hangingPunct="1"/>
            <a:r>
              <a:rPr lang="en-US" smtClean="0"/>
              <a:t>Entity vs. Attribute</a:t>
            </a:r>
          </a:p>
        </p:txBody>
      </p:sp>
      <p:sp>
        <p:nvSpPr>
          <p:cNvPr id="13315" name="Rectangle 3"/>
          <p:cNvSpPr>
            <a:spLocks noGrp="1" noChangeArrowheads="1"/>
          </p:cNvSpPr>
          <p:nvPr>
            <p:ph type="body" idx="1"/>
          </p:nvPr>
        </p:nvSpPr>
        <p:spPr>
          <a:xfrm>
            <a:off x="685800" y="1676400"/>
            <a:ext cx="8229600" cy="4876800"/>
          </a:xfrm>
          <a:noFill/>
        </p:spPr>
        <p:txBody>
          <a:bodyPr lIns="90488" tIns="44450" rIns="90488" bIns="44450"/>
          <a:lstStyle/>
          <a:p>
            <a:pPr eaLnBrk="1" hangingPunct="1"/>
            <a:r>
              <a:rPr lang="en-US" sz="2500" smtClean="0"/>
              <a:t>Should </a:t>
            </a:r>
            <a:r>
              <a:rPr lang="en-US" sz="2500" i="1" smtClean="0">
                <a:solidFill>
                  <a:schemeClr val="accent2"/>
                </a:solidFill>
              </a:rPr>
              <a:t>address</a:t>
            </a:r>
            <a:r>
              <a:rPr lang="en-US" sz="2500" i="1" smtClean="0"/>
              <a:t> </a:t>
            </a:r>
            <a:r>
              <a:rPr lang="en-US" sz="2500" smtClean="0"/>
              <a:t>be an attribute of Employees or an entity (connected to Employees by a relationship)?</a:t>
            </a:r>
          </a:p>
          <a:p>
            <a:pPr eaLnBrk="1" hangingPunct="1"/>
            <a:r>
              <a:rPr lang="en-US" sz="2500" smtClean="0"/>
              <a:t>Depends upon the use we want to make of address information, and the semantics of the data:</a:t>
            </a:r>
          </a:p>
          <a:p>
            <a:pPr lvl="2" eaLnBrk="1" hangingPunct="1"/>
            <a:r>
              <a:rPr lang="en-US" smtClean="0"/>
              <a:t>If we have several addresses per employee, </a:t>
            </a:r>
            <a:r>
              <a:rPr lang="en-US" i="1" smtClean="0"/>
              <a:t>address</a:t>
            </a:r>
            <a:r>
              <a:rPr lang="en-US" smtClean="0"/>
              <a:t> must be an entity (since attributes cannot be set-valued). </a:t>
            </a:r>
          </a:p>
          <a:p>
            <a:pPr lvl="2" eaLnBrk="1" hangingPunct="1"/>
            <a:r>
              <a:rPr lang="en-US" smtClean="0"/>
              <a:t>If the structure (city, street, etc.) is important, e.g., we want to retrieve employees in a given city, </a:t>
            </a:r>
            <a:r>
              <a:rPr lang="en-US" i="1" smtClean="0"/>
              <a:t>address</a:t>
            </a:r>
            <a:r>
              <a:rPr lang="en-US" smtClean="0"/>
              <a:t> must be modeled as an entity (since attribute values are atomic).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4340" name="Rectangle 4"/>
          <p:cNvSpPr>
            <a:spLocks noGrp="1" noChangeArrowheads="1"/>
          </p:cNvSpPr>
          <p:nvPr>
            <p:ph type="title"/>
          </p:nvPr>
        </p:nvSpPr>
        <p:spPr>
          <a:xfrm>
            <a:off x="685800" y="266700"/>
            <a:ext cx="7772400" cy="1104900"/>
          </a:xfrm>
          <a:noFill/>
        </p:spPr>
        <p:txBody>
          <a:bodyPr lIns="90488" tIns="44450" rIns="90488" bIns="44450" anchor="ctr"/>
          <a:lstStyle/>
          <a:p>
            <a:pPr eaLnBrk="1" hangingPunct="1"/>
            <a:r>
              <a:rPr lang="en-US" smtClean="0"/>
              <a:t>Entity vs. Attribute (Contd.)</a:t>
            </a:r>
          </a:p>
        </p:txBody>
      </p:sp>
      <p:sp>
        <p:nvSpPr>
          <p:cNvPr id="14341" name="Rectangle 5"/>
          <p:cNvSpPr>
            <a:spLocks noGrp="1" noChangeArrowheads="1"/>
          </p:cNvSpPr>
          <p:nvPr>
            <p:ph type="body" sz="half" idx="1"/>
          </p:nvPr>
        </p:nvSpPr>
        <p:spPr>
          <a:xfrm>
            <a:off x="0" y="1752600"/>
            <a:ext cx="3581400" cy="5486400"/>
          </a:xfrm>
          <a:noFill/>
        </p:spPr>
        <p:txBody>
          <a:bodyPr lIns="90488" tIns="44450" rIns="90488" bIns="44450"/>
          <a:lstStyle/>
          <a:p>
            <a:pPr eaLnBrk="1" hangingPunct="1">
              <a:lnSpc>
                <a:spcPct val="90000"/>
              </a:lnSpc>
            </a:pPr>
            <a:r>
              <a:rPr lang="en-US" sz="1900" smtClean="0"/>
              <a:t>Works_In2 does not     allow an employee to   work in a department       for two or more periods.</a:t>
            </a:r>
          </a:p>
          <a:p>
            <a:pPr eaLnBrk="1" hangingPunct="1">
              <a:lnSpc>
                <a:spcPct val="90000"/>
              </a:lnSpc>
              <a:buFont typeface="Wingdings" pitchFamily="2" charset="2"/>
              <a:buNone/>
            </a:pPr>
            <a:endParaRPr lang="en-US" sz="1900" smtClean="0"/>
          </a:p>
          <a:p>
            <a:pPr eaLnBrk="1" hangingPunct="1">
              <a:lnSpc>
                <a:spcPct val="90000"/>
              </a:lnSpc>
            </a:pPr>
            <a:r>
              <a:rPr lang="en-US" sz="1900" smtClean="0"/>
              <a:t>Similar to the problem   of wanting to record several addresses for an employee:  We want to record </a:t>
            </a:r>
            <a:r>
              <a:rPr lang="en-US" sz="1900" i="1" smtClean="0">
                <a:solidFill>
                  <a:schemeClr val="accent2"/>
                </a:solidFill>
              </a:rPr>
              <a:t>several values of the descriptive attributes for each instance of this relationship. </a:t>
            </a:r>
            <a:r>
              <a:rPr lang="en-US" sz="1900" smtClean="0"/>
              <a:t>Accomplished by introducing new entity set, Duration. </a:t>
            </a:r>
          </a:p>
        </p:txBody>
      </p:sp>
      <p:grpSp>
        <p:nvGrpSpPr>
          <p:cNvPr id="14342" name="Group 18"/>
          <p:cNvGrpSpPr>
            <a:grpSpLocks/>
          </p:cNvGrpSpPr>
          <p:nvPr/>
        </p:nvGrpSpPr>
        <p:grpSpPr bwMode="auto">
          <a:xfrm>
            <a:off x="3276600" y="1905000"/>
            <a:ext cx="2278063" cy="1190625"/>
            <a:chOff x="2058" y="919"/>
            <a:chExt cx="1435" cy="750"/>
          </a:xfrm>
        </p:grpSpPr>
        <p:sp>
          <p:nvSpPr>
            <p:cNvPr id="14402" name="Freeform 6"/>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6"/>
                <a:gd name="T109" fmla="*/ 0 h 214"/>
                <a:gd name="T110" fmla="*/ 626 w 62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403" name="Freeform 7"/>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404" name="Freeform 8"/>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405" name="Freeform 9"/>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 name="T10" fmla="*/ 0 60000 65536"/>
                <a:gd name="T11" fmla="*/ 0 60000 65536"/>
                <a:gd name="T12" fmla="*/ 0 60000 65536"/>
                <a:gd name="T13" fmla="*/ 0 60000 65536"/>
                <a:gd name="T14" fmla="*/ 0 60000 65536"/>
                <a:gd name="T15" fmla="*/ 0 w 742"/>
                <a:gd name="T16" fmla="*/ 0 h 201"/>
                <a:gd name="T17" fmla="*/ 742 w 742"/>
                <a:gd name="T18" fmla="*/ 201 h 201"/>
              </a:gdLst>
              <a:ahLst/>
              <a:cxnLst>
                <a:cxn ang="T10">
                  <a:pos x="T0" y="T1"/>
                </a:cxn>
                <a:cxn ang="T11">
                  <a:pos x="T2" y="T3"/>
                </a:cxn>
                <a:cxn ang="T12">
                  <a:pos x="T4" y="T5"/>
                </a:cxn>
                <a:cxn ang="T13">
                  <a:pos x="T6" y="T7"/>
                </a:cxn>
                <a:cxn ang="T14">
                  <a:pos x="T8" y="T9"/>
                </a:cxn>
              </a:cxnLst>
              <a:rect l="T15" t="T16" r="T17" b="T18"/>
              <a:pathLst>
                <a:path w="742" h="201">
                  <a:moveTo>
                    <a:pt x="741" y="200"/>
                  </a:moveTo>
                  <a:lnTo>
                    <a:pt x="741" y="0"/>
                  </a:lnTo>
                  <a:lnTo>
                    <a:pt x="0" y="0"/>
                  </a:lnTo>
                  <a:lnTo>
                    <a:pt x="0" y="200"/>
                  </a:lnTo>
                  <a:lnTo>
                    <a:pt x="741" y="200"/>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406" name="Rectangle 10"/>
            <p:cNvSpPr>
              <a:spLocks noChangeArrowheads="1"/>
            </p:cNvSpPr>
            <p:nvPr/>
          </p:nvSpPr>
          <p:spPr bwMode="auto">
            <a:xfrm>
              <a:off x="2619" y="931"/>
              <a:ext cx="44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14407" name="Rectangle 11"/>
            <p:cNvSpPr>
              <a:spLocks noChangeArrowheads="1"/>
            </p:cNvSpPr>
            <p:nvPr/>
          </p:nvSpPr>
          <p:spPr bwMode="auto">
            <a:xfrm>
              <a:off x="2393" y="1459"/>
              <a:ext cx="79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14408" name="Rectangle 12"/>
            <p:cNvSpPr>
              <a:spLocks noChangeArrowheads="1"/>
            </p:cNvSpPr>
            <p:nvPr/>
          </p:nvSpPr>
          <p:spPr bwMode="auto">
            <a:xfrm>
              <a:off x="2177" y="1095"/>
              <a:ext cx="335"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14409" name="Rectangle 13"/>
            <p:cNvSpPr>
              <a:spLocks noChangeArrowheads="1"/>
            </p:cNvSpPr>
            <p:nvPr/>
          </p:nvSpPr>
          <p:spPr bwMode="auto">
            <a:xfrm>
              <a:off x="3131" y="1100"/>
              <a:ext cx="27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14410" name="Line 14"/>
            <p:cNvSpPr>
              <a:spLocks noChangeShapeType="1"/>
            </p:cNvSpPr>
            <p:nvPr/>
          </p:nvSpPr>
          <p:spPr bwMode="auto">
            <a:xfrm flipH="1">
              <a:off x="3164" y="1565"/>
              <a:ext cx="243" cy="0"/>
            </a:xfrm>
            <a:prstGeom prst="line">
              <a:avLst/>
            </a:prstGeom>
            <a:noFill/>
            <a:ln w="12700">
              <a:solidFill>
                <a:schemeClr val="tx2"/>
              </a:solidFill>
              <a:round/>
              <a:headEnd type="none" w="sm" len="sm"/>
              <a:tailEnd type="none" w="sm" len="sm"/>
            </a:ln>
          </p:spPr>
          <p:txBody>
            <a:bodyPr/>
            <a:lstStyle/>
            <a:p>
              <a:endParaRPr lang="en-US"/>
            </a:p>
          </p:txBody>
        </p:sp>
        <p:sp>
          <p:nvSpPr>
            <p:cNvPr id="14411" name="Line 15"/>
            <p:cNvSpPr>
              <a:spLocks noChangeShapeType="1"/>
            </p:cNvSpPr>
            <p:nvPr/>
          </p:nvSpPr>
          <p:spPr bwMode="auto">
            <a:xfrm>
              <a:off x="2298" y="1338"/>
              <a:ext cx="338" cy="117"/>
            </a:xfrm>
            <a:prstGeom prst="line">
              <a:avLst/>
            </a:prstGeom>
            <a:noFill/>
            <a:ln w="12700">
              <a:solidFill>
                <a:schemeClr val="tx2"/>
              </a:solidFill>
              <a:round/>
              <a:headEnd type="none" w="sm" len="sm"/>
              <a:tailEnd type="none" w="sm" len="sm"/>
            </a:ln>
          </p:spPr>
          <p:txBody>
            <a:bodyPr/>
            <a:lstStyle/>
            <a:p>
              <a:endParaRPr lang="en-US"/>
            </a:p>
          </p:txBody>
        </p:sp>
        <p:sp>
          <p:nvSpPr>
            <p:cNvPr id="14412" name="Line 16"/>
            <p:cNvSpPr>
              <a:spLocks noChangeShapeType="1"/>
            </p:cNvSpPr>
            <p:nvPr/>
          </p:nvSpPr>
          <p:spPr bwMode="auto">
            <a:xfrm flipH="1">
              <a:off x="2780" y="1132"/>
              <a:ext cx="48" cy="304"/>
            </a:xfrm>
            <a:prstGeom prst="line">
              <a:avLst/>
            </a:prstGeom>
            <a:noFill/>
            <a:ln w="12700">
              <a:solidFill>
                <a:schemeClr val="tx2"/>
              </a:solidFill>
              <a:round/>
              <a:headEnd type="none" w="sm" len="sm"/>
              <a:tailEnd type="none" w="sm" len="sm"/>
            </a:ln>
          </p:spPr>
          <p:txBody>
            <a:bodyPr/>
            <a:lstStyle/>
            <a:p>
              <a:endParaRPr lang="en-US"/>
            </a:p>
          </p:txBody>
        </p:sp>
        <p:sp>
          <p:nvSpPr>
            <p:cNvPr id="14413" name="Line 17"/>
            <p:cNvSpPr>
              <a:spLocks noChangeShapeType="1"/>
            </p:cNvSpPr>
            <p:nvPr/>
          </p:nvSpPr>
          <p:spPr bwMode="auto">
            <a:xfrm flipH="1">
              <a:off x="3010" y="1338"/>
              <a:ext cx="220" cy="117"/>
            </a:xfrm>
            <a:prstGeom prst="line">
              <a:avLst/>
            </a:prstGeom>
            <a:noFill/>
            <a:ln w="12700">
              <a:solidFill>
                <a:schemeClr val="tx2"/>
              </a:solidFill>
              <a:round/>
              <a:headEnd type="none" w="sm" len="sm"/>
              <a:tailEnd type="none" w="sm" len="sm"/>
            </a:ln>
          </p:spPr>
          <p:txBody>
            <a:bodyPr/>
            <a:lstStyle/>
            <a:p>
              <a:endParaRPr lang="en-US"/>
            </a:p>
          </p:txBody>
        </p:sp>
      </p:grpSp>
      <p:sp>
        <p:nvSpPr>
          <p:cNvPr id="14343" name="Freeform 19"/>
          <p:cNvSpPr>
            <a:spLocks/>
          </p:cNvSpPr>
          <p:nvPr/>
        </p:nvSpPr>
        <p:spPr bwMode="auto">
          <a:xfrm>
            <a:off x="5378450" y="2636838"/>
            <a:ext cx="1566863" cy="569912"/>
          </a:xfrm>
          <a:custGeom>
            <a:avLst/>
            <a:gdLst>
              <a:gd name="T0" fmla="*/ 0 w 987"/>
              <a:gd name="T1" fmla="*/ 179 h 359"/>
              <a:gd name="T2" fmla="*/ 487 w 987"/>
              <a:gd name="T3" fmla="*/ 0 h 359"/>
              <a:gd name="T4" fmla="*/ 986 w 987"/>
              <a:gd name="T5" fmla="*/ 185 h 359"/>
              <a:gd name="T6" fmla="*/ 487 w 987"/>
              <a:gd name="T7" fmla="*/ 358 h 359"/>
              <a:gd name="T8" fmla="*/ 0 w 987"/>
              <a:gd name="T9" fmla="*/ 179 h 359"/>
              <a:gd name="T10" fmla="*/ 0 60000 65536"/>
              <a:gd name="T11" fmla="*/ 0 60000 65536"/>
              <a:gd name="T12" fmla="*/ 0 60000 65536"/>
              <a:gd name="T13" fmla="*/ 0 60000 65536"/>
              <a:gd name="T14" fmla="*/ 0 60000 65536"/>
              <a:gd name="T15" fmla="*/ 0 w 987"/>
              <a:gd name="T16" fmla="*/ 0 h 359"/>
              <a:gd name="T17" fmla="*/ 987 w 987"/>
              <a:gd name="T18" fmla="*/ 359 h 359"/>
            </a:gdLst>
            <a:ahLst/>
            <a:cxnLst>
              <a:cxn ang="T10">
                <a:pos x="T0" y="T1"/>
              </a:cxn>
              <a:cxn ang="T11">
                <a:pos x="T2" y="T3"/>
              </a:cxn>
              <a:cxn ang="T12">
                <a:pos x="T4" y="T5"/>
              </a:cxn>
              <a:cxn ang="T13">
                <a:pos x="T6" y="T7"/>
              </a:cxn>
              <a:cxn ang="T14">
                <a:pos x="T8" y="T9"/>
              </a:cxn>
            </a:cxnLst>
            <a:rect l="T15" t="T16" r="T17" b="T18"/>
            <a:pathLst>
              <a:path w="987" h="359">
                <a:moveTo>
                  <a:pt x="0" y="179"/>
                </a:moveTo>
                <a:lnTo>
                  <a:pt x="487" y="0"/>
                </a:lnTo>
                <a:lnTo>
                  <a:pt x="986" y="185"/>
                </a:lnTo>
                <a:lnTo>
                  <a:pt x="487" y="358"/>
                </a:lnTo>
                <a:lnTo>
                  <a:pt x="0" y="17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44" name="Rectangle 20"/>
          <p:cNvSpPr>
            <a:spLocks noChangeArrowheads="1"/>
          </p:cNvSpPr>
          <p:nvPr/>
        </p:nvSpPr>
        <p:spPr bwMode="auto">
          <a:xfrm>
            <a:off x="5524500" y="2759075"/>
            <a:ext cx="120808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Works_In2</a:t>
            </a:r>
          </a:p>
        </p:txBody>
      </p:sp>
      <p:sp>
        <p:nvSpPr>
          <p:cNvPr id="14345" name="Freeform 21"/>
          <p:cNvSpPr>
            <a:spLocks/>
          </p:cNvSpPr>
          <p:nvPr/>
        </p:nvSpPr>
        <p:spPr bwMode="auto">
          <a:xfrm>
            <a:off x="5303838" y="1782763"/>
            <a:ext cx="804862" cy="339725"/>
          </a:xfrm>
          <a:custGeom>
            <a:avLst/>
            <a:gdLst>
              <a:gd name="T0" fmla="*/ 1 w 507"/>
              <a:gd name="T1" fmla="*/ 116 h 214"/>
              <a:gd name="T2" fmla="*/ 9 w 507"/>
              <a:gd name="T3" fmla="*/ 134 h 214"/>
              <a:gd name="T4" fmla="*/ 24 w 507"/>
              <a:gd name="T5" fmla="*/ 151 h 214"/>
              <a:gd name="T6" fmla="*/ 46 w 507"/>
              <a:gd name="T7" fmla="*/ 167 h 214"/>
              <a:gd name="T8" fmla="*/ 75 w 507"/>
              <a:gd name="T9" fmla="*/ 182 h 214"/>
              <a:gd name="T10" fmla="*/ 108 w 507"/>
              <a:gd name="T11" fmla="*/ 194 h 214"/>
              <a:gd name="T12" fmla="*/ 146 w 507"/>
              <a:gd name="T13" fmla="*/ 203 h 214"/>
              <a:gd name="T14" fmla="*/ 187 w 507"/>
              <a:gd name="T15" fmla="*/ 209 h 214"/>
              <a:gd name="T16" fmla="*/ 231 w 507"/>
              <a:gd name="T17" fmla="*/ 212 h 214"/>
              <a:gd name="T18" fmla="*/ 275 w 507"/>
              <a:gd name="T19" fmla="*/ 212 h 214"/>
              <a:gd name="T20" fmla="*/ 318 w 507"/>
              <a:gd name="T21" fmla="*/ 209 h 214"/>
              <a:gd name="T22" fmla="*/ 360 w 507"/>
              <a:gd name="T23" fmla="*/ 202 h 214"/>
              <a:gd name="T24" fmla="*/ 398 w 507"/>
              <a:gd name="T25" fmla="*/ 194 h 214"/>
              <a:gd name="T26" fmla="*/ 432 w 507"/>
              <a:gd name="T27" fmla="*/ 181 h 214"/>
              <a:gd name="T28" fmla="*/ 460 w 507"/>
              <a:gd name="T29" fmla="*/ 167 h 214"/>
              <a:gd name="T30" fmla="*/ 482 w 507"/>
              <a:gd name="T31" fmla="*/ 151 h 214"/>
              <a:gd name="T32" fmla="*/ 497 w 507"/>
              <a:gd name="T33" fmla="*/ 133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5 w 507"/>
              <a:gd name="T63" fmla="*/ 31 h 214"/>
              <a:gd name="T64" fmla="*/ 46 w 507"/>
              <a:gd name="T65" fmla="*/ 45 h 214"/>
              <a:gd name="T66" fmla="*/ 24 w 507"/>
              <a:gd name="T67" fmla="*/ 61 h 214"/>
              <a:gd name="T68" fmla="*/ 9 w 507"/>
              <a:gd name="T69" fmla="*/ 79 h 214"/>
              <a:gd name="T70" fmla="*/ 1 w 507"/>
              <a:gd name="T71" fmla="*/ 9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46" name="Freeform 22"/>
          <p:cNvSpPr>
            <a:spLocks/>
          </p:cNvSpPr>
          <p:nvPr/>
        </p:nvSpPr>
        <p:spPr bwMode="auto">
          <a:xfrm>
            <a:off x="6207125" y="1782763"/>
            <a:ext cx="803275" cy="339725"/>
          </a:xfrm>
          <a:custGeom>
            <a:avLst/>
            <a:gdLst>
              <a:gd name="T0" fmla="*/ 1 w 506"/>
              <a:gd name="T1" fmla="*/ 116 h 214"/>
              <a:gd name="T2" fmla="*/ 8 w 506"/>
              <a:gd name="T3" fmla="*/ 134 h 214"/>
              <a:gd name="T4" fmla="*/ 23 w 506"/>
              <a:gd name="T5" fmla="*/ 151 h 214"/>
              <a:gd name="T6" fmla="*/ 46 w 506"/>
              <a:gd name="T7" fmla="*/ 167 h 214"/>
              <a:gd name="T8" fmla="*/ 74 w 506"/>
              <a:gd name="T9" fmla="*/ 182 h 214"/>
              <a:gd name="T10" fmla="*/ 108 w 506"/>
              <a:gd name="T11" fmla="*/ 194 h 214"/>
              <a:gd name="T12" fmla="*/ 146 w 506"/>
              <a:gd name="T13" fmla="*/ 203 h 214"/>
              <a:gd name="T14" fmla="*/ 187 w 506"/>
              <a:gd name="T15" fmla="*/ 209 h 214"/>
              <a:gd name="T16" fmla="*/ 231 w 506"/>
              <a:gd name="T17" fmla="*/ 212 h 214"/>
              <a:gd name="T18" fmla="*/ 275 w 506"/>
              <a:gd name="T19" fmla="*/ 212 h 214"/>
              <a:gd name="T20" fmla="*/ 318 w 506"/>
              <a:gd name="T21" fmla="*/ 209 h 214"/>
              <a:gd name="T22" fmla="*/ 360 w 506"/>
              <a:gd name="T23" fmla="*/ 202 h 214"/>
              <a:gd name="T24" fmla="*/ 397 w 506"/>
              <a:gd name="T25" fmla="*/ 194 h 214"/>
              <a:gd name="T26" fmla="*/ 431 w 506"/>
              <a:gd name="T27" fmla="*/ 181 h 214"/>
              <a:gd name="T28" fmla="*/ 460 w 506"/>
              <a:gd name="T29" fmla="*/ 167 h 214"/>
              <a:gd name="T30" fmla="*/ 481 w 506"/>
              <a:gd name="T31" fmla="*/ 151 h 214"/>
              <a:gd name="T32" fmla="*/ 497 w 506"/>
              <a:gd name="T33" fmla="*/ 133 h 214"/>
              <a:gd name="T34" fmla="*/ 504 w 506"/>
              <a:gd name="T35" fmla="*/ 115 h 214"/>
              <a:gd name="T36" fmla="*/ 504 w 506"/>
              <a:gd name="T37" fmla="*/ 97 h 214"/>
              <a:gd name="T38" fmla="*/ 497 w 506"/>
              <a:gd name="T39" fmla="*/ 79 h 214"/>
              <a:gd name="T40" fmla="*/ 481 w 506"/>
              <a:gd name="T41" fmla="*/ 61 h 214"/>
              <a:gd name="T42" fmla="*/ 460 w 506"/>
              <a:gd name="T43" fmla="*/ 45 h 214"/>
              <a:gd name="T44" fmla="*/ 431 w 506"/>
              <a:gd name="T45" fmla="*/ 31 h 214"/>
              <a:gd name="T46" fmla="*/ 397 w 506"/>
              <a:gd name="T47" fmla="*/ 19 h 214"/>
              <a:gd name="T48" fmla="*/ 359 w 506"/>
              <a:gd name="T49" fmla="*/ 10 h 214"/>
              <a:gd name="T50" fmla="*/ 318 w 506"/>
              <a:gd name="T51" fmla="*/ 3 h 214"/>
              <a:gd name="T52" fmla="*/ 275 w 506"/>
              <a:gd name="T53" fmla="*/ 0 h 214"/>
              <a:gd name="T54" fmla="*/ 231 w 506"/>
              <a:gd name="T55" fmla="*/ 0 h 214"/>
              <a:gd name="T56" fmla="*/ 187 w 506"/>
              <a:gd name="T57" fmla="*/ 3 h 214"/>
              <a:gd name="T58" fmla="*/ 146 w 506"/>
              <a:gd name="T59" fmla="*/ 10 h 214"/>
              <a:gd name="T60" fmla="*/ 107 w 506"/>
              <a:gd name="T61" fmla="*/ 19 h 214"/>
              <a:gd name="T62" fmla="*/ 74 w 506"/>
              <a:gd name="T63" fmla="*/ 31 h 214"/>
              <a:gd name="T64" fmla="*/ 46 w 506"/>
              <a:gd name="T65" fmla="*/ 45 h 214"/>
              <a:gd name="T66" fmla="*/ 23 w 506"/>
              <a:gd name="T67" fmla="*/ 61 h 214"/>
              <a:gd name="T68" fmla="*/ 8 w 506"/>
              <a:gd name="T69" fmla="*/ 79 h 214"/>
              <a:gd name="T70" fmla="*/ 1 w 506"/>
              <a:gd name="T71" fmla="*/ 9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47" name="Rectangle 23"/>
          <p:cNvSpPr>
            <a:spLocks noChangeArrowheads="1"/>
          </p:cNvSpPr>
          <p:nvPr/>
        </p:nvSpPr>
        <p:spPr bwMode="auto">
          <a:xfrm>
            <a:off x="5408613" y="1754188"/>
            <a:ext cx="6318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from</a:t>
            </a:r>
          </a:p>
        </p:txBody>
      </p:sp>
      <p:sp>
        <p:nvSpPr>
          <p:cNvPr id="14348" name="Rectangle 24"/>
          <p:cNvSpPr>
            <a:spLocks noChangeArrowheads="1"/>
          </p:cNvSpPr>
          <p:nvPr/>
        </p:nvSpPr>
        <p:spPr bwMode="auto">
          <a:xfrm>
            <a:off x="6445250" y="1733550"/>
            <a:ext cx="37306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to</a:t>
            </a:r>
          </a:p>
        </p:txBody>
      </p:sp>
      <p:sp>
        <p:nvSpPr>
          <p:cNvPr id="14349" name="Line 25"/>
          <p:cNvSpPr>
            <a:spLocks noChangeShapeType="1"/>
          </p:cNvSpPr>
          <p:nvPr/>
        </p:nvSpPr>
        <p:spPr bwMode="auto">
          <a:xfrm flipH="1">
            <a:off x="6434138" y="2144713"/>
            <a:ext cx="74612" cy="611187"/>
          </a:xfrm>
          <a:prstGeom prst="line">
            <a:avLst/>
          </a:prstGeom>
          <a:noFill/>
          <a:ln w="12700">
            <a:solidFill>
              <a:schemeClr val="tx2"/>
            </a:solidFill>
            <a:round/>
            <a:headEnd type="none" w="sm" len="sm"/>
            <a:tailEnd type="none" w="sm" len="sm"/>
          </a:ln>
        </p:spPr>
        <p:txBody>
          <a:bodyPr/>
          <a:lstStyle/>
          <a:p>
            <a:endParaRPr lang="en-US"/>
          </a:p>
        </p:txBody>
      </p:sp>
      <p:sp>
        <p:nvSpPr>
          <p:cNvPr id="14350" name="Freeform 26"/>
          <p:cNvSpPr>
            <a:spLocks/>
          </p:cNvSpPr>
          <p:nvPr/>
        </p:nvSpPr>
        <p:spPr bwMode="auto">
          <a:xfrm>
            <a:off x="8188325" y="2228850"/>
            <a:ext cx="803275" cy="339725"/>
          </a:xfrm>
          <a:custGeom>
            <a:avLst/>
            <a:gdLst>
              <a:gd name="T0" fmla="*/ 1 w 506"/>
              <a:gd name="T1" fmla="*/ 116 h 214"/>
              <a:gd name="T2" fmla="*/ 8 w 506"/>
              <a:gd name="T3" fmla="*/ 134 h 214"/>
              <a:gd name="T4" fmla="*/ 24 w 506"/>
              <a:gd name="T5" fmla="*/ 152 h 214"/>
              <a:gd name="T6" fmla="*/ 45 w 506"/>
              <a:gd name="T7" fmla="*/ 168 h 214"/>
              <a:gd name="T8" fmla="*/ 74 w 506"/>
              <a:gd name="T9" fmla="*/ 182 h 214"/>
              <a:gd name="T10" fmla="*/ 108 w 506"/>
              <a:gd name="T11" fmla="*/ 194 h 214"/>
              <a:gd name="T12" fmla="*/ 145 w 506"/>
              <a:gd name="T13" fmla="*/ 203 h 214"/>
              <a:gd name="T14" fmla="*/ 187 w 506"/>
              <a:gd name="T15" fmla="*/ 210 h 214"/>
              <a:gd name="T16" fmla="*/ 231 w 506"/>
              <a:gd name="T17" fmla="*/ 213 h 214"/>
              <a:gd name="T18" fmla="*/ 274 w 506"/>
              <a:gd name="T19" fmla="*/ 213 h 214"/>
              <a:gd name="T20" fmla="*/ 318 w 506"/>
              <a:gd name="T21" fmla="*/ 210 h 214"/>
              <a:gd name="T22" fmla="*/ 359 w 506"/>
              <a:gd name="T23" fmla="*/ 203 h 214"/>
              <a:gd name="T24" fmla="*/ 397 w 506"/>
              <a:gd name="T25" fmla="*/ 194 h 214"/>
              <a:gd name="T26" fmla="*/ 431 w 506"/>
              <a:gd name="T27" fmla="*/ 182 h 214"/>
              <a:gd name="T28" fmla="*/ 459 w 506"/>
              <a:gd name="T29" fmla="*/ 168 h 214"/>
              <a:gd name="T30" fmla="*/ 481 w 506"/>
              <a:gd name="T31" fmla="*/ 151 h 214"/>
              <a:gd name="T32" fmla="*/ 497 w 506"/>
              <a:gd name="T33" fmla="*/ 134 h 214"/>
              <a:gd name="T34" fmla="*/ 504 w 506"/>
              <a:gd name="T35" fmla="*/ 116 h 214"/>
              <a:gd name="T36" fmla="*/ 504 w 506"/>
              <a:gd name="T37" fmla="*/ 97 h 214"/>
              <a:gd name="T38" fmla="*/ 497 w 506"/>
              <a:gd name="T39" fmla="*/ 79 h 214"/>
              <a:gd name="T40" fmla="*/ 481 w 506"/>
              <a:gd name="T41" fmla="*/ 62 h 214"/>
              <a:gd name="T42" fmla="*/ 459 w 506"/>
              <a:gd name="T43" fmla="*/ 45 h 214"/>
              <a:gd name="T44" fmla="*/ 431 w 506"/>
              <a:gd name="T45" fmla="*/ 31 h 214"/>
              <a:gd name="T46" fmla="*/ 397 w 506"/>
              <a:gd name="T47" fmla="*/ 19 h 214"/>
              <a:gd name="T48" fmla="*/ 359 w 506"/>
              <a:gd name="T49" fmla="*/ 10 h 214"/>
              <a:gd name="T50" fmla="*/ 318 w 506"/>
              <a:gd name="T51" fmla="*/ 4 h 214"/>
              <a:gd name="T52" fmla="*/ 274 w 506"/>
              <a:gd name="T53" fmla="*/ 0 h 214"/>
              <a:gd name="T54" fmla="*/ 231 w 506"/>
              <a:gd name="T55" fmla="*/ 0 h 214"/>
              <a:gd name="T56" fmla="*/ 187 w 506"/>
              <a:gd name="T57" fmla="*/ 4 h 214"/>
              <a:gd name="T58" fmla="*/ 145 w 506"/>
              <a:gd name="T59" fmla="*/ 10 h 214"/>
              <a:gd name="T60" fmla="*/ 108 w 506"/>
              <a:gd name="T61" fmla="*/ 20 h 214"/>
              <a:gd name="T62" fmla="*/ 74 w 506"/>
              <a:gd name="T63" fmla="*/ 31 h 214"/>
              <a:gd name="T64" fmla="*/ 45 w 506"/>
              <a:gd name="T65" fmla="*/ 46 h 214"/>
              <a:gd name="T66" fmla="*/ 24 w 506"/>
              <a:gd name="T67" fmla="*/ 62 h 214"/>
              <a:gd name="T68" fmla="*/ 8 w 506"/>
              <a:gd name="T69" fmla="*/ 79 h 214"/>
              <a:gd name="T70" fmla="*/ 1 w 506"/>
              <a:gd name="T71" fmla="*/ 98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51" name="Freeform 27"/>
          <p:cNvSpPr>
            <a:spLocks/>
          </p:cNvSpPr>
          <p:nvPr/>
        </p:nvSpPr>
        <p:spPr bwMode="auto">
          <a:xfrm>
            <a:off x="7283450" y="2776538"/>
            <a:ext cx="1411288" cy="368300"/>
          </a:xfrm>
          <a:custGeom>
            <a:avLst/>
            <a:gdLst>
              <a:gd name="T0" fmla="*/ 888 w 889"/>
              <a:gd name="T1" fmla="*/ 231 h 232"/>
              <a:gd name="T2" fmla="*/ 888 w 889"/>
              <a:gd name="T3" fmla="*/ 0 h 232"/>
              <a:gd name="T4" fmla="*/ 0 w 889"/>
              <a:gd name="T5" fmla="*/ 0 h 232"/>
              <a:gd name="T6" fmla="*/ 0 w 889"/>
              <a:gd name="T7" fmla="*/ 231 h 232"/>
              <a:gd name="T8" fmla="*/ 888 w 889"/>
              <a:gd name="T9" fmla="*/ 231 h 232"/>
              <a:gd name="T10" fmla="*/ 0 60000 65536"/>
              <a:gd name="T11" fmla="*/ 0 60000 65536"/>
              <a:gd name="T12" fmla="*/ 0 60000 65536"/>
              <a:gd name="T13" fmla="*/ 0 60000 65536"/>
              <a:gd name="T14" fmla="*/ 0 60000 65536"/>
              <a:gd name="T15" fmla="*/ 0 w 889"/>
              <a:gd name="T16" fmla="*/ 0 h 232"/>
              <a:gd name="T17" fmla="*/ 889 w 889"/>
              <a:gd name="T18" fmla="*/ 232 h 232"/>
            </a:gdLst>
            <a:ahLst/>
            <a:cxnLst>
              <a:cxn ang="T10">
                <a:pos x="T0" y="T1"/>
              </a:cxn>
              <a:cxn ang="T11">
                <a:pos x="T2" y="T3"/>
              </a:cxn>
              <a:cxn ang="T12">
                <a:pos x="T4" y="T5"/>
              </a:cxn>
              <a:cxn ang="T13">
                <a:pos x="T6" y="T7"/>
              </a:cxn>
              <a:cxn ang="T14">
                <a:pos x="T8" y="T9"/>
              </a:cxn>
            </a:cxnLst>
            <a:rect l="T15" t="T16" r="T17" b="T18"/>
            <a:pathLst>
              <a:path w="889" h="232">
                <a:moveTo>
                  <a:pt x="888" y="231"/>
                </a:moveTo>
                <a:lnTo>
                  <a:pt x="888" y="0"/>
                </a:lnTo>
                <a:lnTo>
                  <a:pt x="0" y="0"/>
                </a:lnTo>
                <a:lnTo>
                  <a:pt x="0" y="231"/>
                </a:lnTo>
                <a:lnTo>
                  <a:pt x="888" y="231"/>
                </a:lnTo>
              </a:path>
            </a:pathLst>
          </a:custGeom>
          <a:noFill/>
          <a:ln w="12700" cap="rnd" cmpd="sng">
            <a:solidFill>
              <a:srgbClr val="000000"/>
            </a:solidFill>
            <a:prstDash val="solid"/>
            <a:round/>
            <a:headEnd type="none" w="sm" len="sm"/>
            <a:tailEnd type="none" w="sm" len="sm"/>
          </a:ln>
        </p:spPr>
        <p:txBody>
          <a:bodyPr/>
          <a:lstStyle/>
          <a:p>
            <a:endParaRPr lang="en-US"/>
          </a:p>
        </p:txBody>
      </p:sp>
      <p:grpSp>
        <p:nvGrpSpPr>
          <p:cNvPr id="14352" name="Group 30"/>
          <p:cNvGrpSpPr>
            <a:grpSpLocks/>
          </p:cNvGrpSpPr>
          <p:nvPr/>
        </p:nvGrpSpPr>
        <p:grpSpPr bwMode="auto">
          <a:xfrm>
            <a:off x="7359650" y="1979613"/>
            <a:ext cx="979488" cy="342900"/>
            <a:chOff x="4630" y="966"/>
            <a:chExt cx="617" cy="216"/>
          </a:xfrm>
        </p:grpSpPr>
        <p:sp>
          <p:nvSpPr>
            <p:cNvPr id="14400" name="Freeform 28"/>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7"/>
                <a:gd name="T109" fmla="*/ 0 h 215"/>
                <a:gd name="T110" fmla="*/ 617 w 617"/>
                <a:gd name="T111" fmla="*/ 215 h 2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401" name="Rectangle 29"/>
            <p:cNvSpPr>
              <a:spLocks noChangeArrowheads="1"/>
            </p:cNvSpPr>
            <p:nvPr/>
          </p:nvSpPr>
          <p:spPr bwMode="auto">
            <a:xfrm>
              <a:off x="4665" y="972"/>
              <a:ext cx="527"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grpSp>
      <p:sp>
        <p:nvSpPr>
          <p:cNvPr id="14353" name="Rectangle 31"/>
          <p:cNvSpPr>
            <a:spLocks noChangeArrowheads="1"/>
          </p:cNvSpPr>
          <p:nvPr/>
        </p:nvSpPr>
        <p:spPr bwMode="auto">
          <a:xfrm>
            <a:off x="8164513" y="2249488"/>
            <a:ext cx="858837"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grpSp>
        <p:nvGrpSpPr>
          <p:cNvPr id="14354" name="Group 34"/>
          <p:cNvGrpSpPr>
            <a:grpSpLocks/>
          </p:cNvGrpSpPr>
          <p:nvPr/>
        </p:nvGrpSpPr>
        <p:grpSpPr bwMode="auto">
          <a:xfrm>
            <a:off x="6713538" y="2192338"/>
            <a:ext cx="803275" cy="376237"/>
            <a:chOff x="4223" y="1100"/>
            <a:chExt cx="506" cy="237"/>
          </a:xfrm>
        </p:grpSpPr>
        <p:sp>
          <p:nvSpPr>
            <p:cNvPr id="14398" name="Freeform 32"/>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99" name="Rectangle 33"/>
            <p:cNvSpPr>
              <a:spLocks noChangeArrowheads="1"/>
            </p:cNvSpPr>
            <p:nvPr/>
          </p:nvSpPr>
          <p:spPr bwMode="auto">
            <a:xfrm>
              <a:off x="4355" y="1100"/>
              <a:ext cx="306"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grpSp>
      <p:sp>
        <p:nvSpPr>
          <p:cNvPr id="14355" name="Rectangle 35"/>
          <p:cNvSpPr>
            <a:spLocks noChangeArrowheads="1"/>
          </p:cNvSpPr>
          <p:nvPr/>
        </p:nvSpPr>
        <p:spPr bwMode="auto">
          <a:xfrm>
            <a:off x="7332663" y="2740025"/>
            <a:ext cx="14224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14356" name="Line 36"/>
          <p:cNvSpPr>
            <a:spLocks noChangeShapeType="1"/>
          </p:cNvSpPr>
          <p:nvPr/>
        </p:nvSpPr>
        <p:spPr bwMode="auto">
          <a:xfrm>
            <a:off x="6985000" y="2930525"/>
            <a:ext cx="287338" cy="0"/>
          </a:xfrm>
          <a:prstGeom prst="line">
            <a:avLst/>
          </a:prstGeom>
          <a:noFill/>
          <a:ln w="12700">
            <a:solidFill>
              <a:schemeClr val="tx2"/>
            </a:solidFill>
            <a:round/>
            <a:headEnd type="none" w="sm" len="sm"/>
            <a:tailEnd type="none" w="sm" len="sm"/>
          </a:ln>
        </p:spPr>
        <p:txBody>
          <a:bodyPr/>
          <a:lstStyle/>
          <a:p>
            <a:endParaRPr lang="en-US"/>
          </a:p>
        </p:txBody>
      </p:sp>
      <p:sp>
        <p:nvSpPr>
          <p:cNvPr id="14357" name="Line 37"/>
          <p:cNvSpPr>
            <a:spLocks noChangeShapeType="1"/>
          </p:cNvSpPr>
          <p:nvPr/>
        </p:nvSpPr>
        <p:spPr bwMode="auto">
          <a:xfrm flipH="1">
            <a:off x="8186738" y="2555875"/>
            <a:ext cx="241300" cy="215900"/>
          </a:xfrm>
          <a:prstGeom prst="line">
            <a:avLst/>
          </a:prstGeom>
          <a:noFill/>
          <a:ln w="12700">
            <a:solidFill>
              <a:schemeClr val="tx2"/>
            </a:solidFill>
            <a:round/>
            <a:headEnd type="none" w="sm" len="sm"/>
            <a:tailEnd type="none" w="sm" len="sm"/>
          </a:ln>
        </p:spPr>
        <p:txBody>
          <a:bodyPr/>
          <a:lstStyle/>
          <a:p>
            <a:endParaRPr lang="en-US"/>
          </a:p>
        </p:txBody>
      </p:sp>
      <p:sp>
        <p:nvSpPr>
          <p:cNvPr id="14358" name="Freeform 38"/>
          <p:cNvSpPr>
            <a:spLocks/>
          </p:cNvSpPr>
          <p:nvPr/>
        </p:nvSpPr>
        <p:spPr bwMode="auto">
          <a:xfrm>
            <a:off x="4365625" y="4121150"/>
            <a:ext cx="782638" cy="331788"/>
          </a:xfrm>
          <a:custGeom>
            <a:avLst/>
            <a:gdLst>
              <a:gd name="T0" fmla="*/ 491 w 493"/>
              <a:gd name="T1" fmla="*/ 95 h 209"/>
              <a:gd name="T2" fmla="*/ 483 w 493"/>
              <a:gd name="T3" fmla="*/ 77 h 209"/>
              <a:gd name="T4" fmla="*/ 469 w 493"/>
              <a:gd name="T5" fmla="*/ 60 h 209"/>
              <a:gd name="T6" fmla="*/ 447 w 493"/>
              <a:gd name="T7" fmla="*/ 44 h 209"/>
              <a:gd name="T8" fmla="*/ 420 w 493"/>
              <a:gd name="T9" fmla="*/ 30 h 209"/>
              <a:gd name="T10" fmla="*/ 387 w 493"/>
              <a:gd name="T11" fmla="*/ 18 h 209"/>
              <a:gd name="T12" fmla="*/ 350 w 493"/>
              <a:gd name="T13" fmla="*/ 10 h 209"/>
              <a:gd name="T14" fmla="*/ 309 w 493"/>
              <a:gd name="T15" fmla="*/ 4 h 209"/>
              <a:gd name="T16" fmla="*/ 267 w 493"/>
              <a:gd name="T17" fmla="*/ 0 h 209"/>
              <a:gd name="T18" fmla="*/ 224 w 493"/>
              <a:gd name="T19" fmla="*/ 0 h 209"/>
              <a:gd name="T20" fmla="*/ 182 w 493"/>
              <a:gd name="T21" fmla="*/ 4 h 209"/>
              <a:gd name="T22" fmla="*/ 142 w 493"/>
              <a:gd name="T23" fmla="*/ 10 h 209"/>
              <a:gd name="T24" fmla="*/ 105 w 493"/>
              <a:gd name="T25" fmla="*/ 18 h 209"/>
              <a:gd name="T26" fmla="*/ 72 w 493"/>
              <a:gd name="T27" fmla="*/ 30 h 209"/>
              <a:gd name="T28" fmla="*/ 44 w 493"/>
              <a:gd name="T29" fmla="*/ 44 h 209"/>
              <a:gd name="T30" fmla="*/ 23 w 493"/>
              <a:gd name="T31" fmla="*/ 60 h 209"/>
              <a:gd name="T32" fmla="*/ 9 w 493"/>
              <a:gd name="T33" fmla="*/ 77 h 209"/>
              <a:gd name="T34" fmla="*/ 1 w 493"/>
              <a:gd name="T35" fmla="*/ 95 h 209"/>
              <a:gd name="T36" fmla="*/ 1 w 493"/>
              <a:gd name="T37" fmla="*/ 113 h 209"/>
              <a:gd name="T38" fmla="*/ 9 w 493"/>
              <a:gd name="T39" fmla="*/ 131 h 209"/>
              <a:gd name="T40" fmla="*/ 23 w 493"/>
              <a:gd name="T41" fmla="*/ 147 h 209"/>
              <a:gd name="T42" fmla="*/ 44 w 493"/>
              <a:gd name="T43" fmla="*/ 163 h 209"/>
              <a:gd name="T44" fmla="*/ 72 w 493"/>
              <a:gd name="T45" fmla="*/ 177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50 w 493"/>
              <a:gd name="T59" fmla="*/ 198 h 209"/>
              <a:gd name="T60" fmla="*/ 387 w 493"/>
              <a:gd name="T61" fmla="*/ 189 h 209"/>
              <a:gd name="T62" fmla="*/ 420 w 493"/>
              <a:gd name="T63" fmla="*/ 177 h 209"/>
              <a:gd name="T64" fmla="*/ 447 w 493"/>
              <a:gd name="T65" fmla="*/ 163 h 209"/>
              <a:gd name="T66" fmla="*/ 469 w 493"/>
              <a:gd name="T67" fmla="*/ 147 h 209"/>
              <a:gd name="T68" fmla="*/ 483 w 493"/>
              <a:gd name="T69" fmla="*/ 131 h 209"/>
              <a:gd name="T70" fmla="*/ 491 w 493"/>
              <a:gd name="T71" fmla="*/ 113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3"/>
              <a:gd name="T109" fmla="*/ 0 h 209"/>
              <a:gd name="T110" fmla="*/ 493 w 49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3" h="209">
                <a:moveTo>
                  <a:pt x="492" y="104"/>
                </a:moveTo>
                <a:lnTo>
                  <a:pt x="491" y="95"/>
                </a:lnTo>
                <a:lnTo>
                  <a:pt x="488" y="86"/>
                </a:lnTo>
                <a:lnTo>
                  <a:pt x="483" y="77"/>
                </a:lnTo>
                <a:lnTo>
                  <a:pt x="477" y="68"/>
                </a:lnTo>
                <a:lnTo>
                  <a:pt x="469" y="60"/>
                </a:lnTo>
                <a:lnTo>
                  <a:pt x="458" y="52"/>
                </a:lnTo>
                <a:lnTo>
                  <a:pt x="447" y="44"/>
                </a:lnTo>
                <a:lnTo>
                  <a:pt x="434" y="37"/>
                </a:lnTo>
                <a:lnTo>
                  <a:pt x="420" y="30"/>
                </a:lnTo>
                <a:lnTo>
                  <a:pt x="404" y="24"/>
                </a:lnTo>
                <a:lnTo>
                  <a:pt x="387" y="18"/>
                </a:lnTo>
                <a:lnTo>
                  <a:pt x="369" y="14"/>
                </a:lnTo>
                <a:lnTo>
                  <a:pt x="350" y="10"/>
                </a:lnTo>
                <a:lnTo>
                  <a:pt x="330" y="6"/>
                </a:lnTo>
                <a:lnTo>
                  <a:pt x="309" y="4"/>
                </a:lnTo>
                <a:lnTo>
                  <a:pt x="289" y="2"/>
                </a:lnTo>
                <a:lnTo>
                  <a:pt x="267" y="0"/>
                </a:lnTo>
                <a:lnTo>
                  <a:pt x="246" y="0"/>
                </a:lnTo>
                <a:lnTo>
                  <a:pt x="224" y="0"/>
                </a:lnTo>
                <a:lnTo>
                  <a:pt x="203" y="2"/>
                </a:lnTo>
                <a:lnTo>
                  <a:pt x="182" y="4"/>
                </a:lnTo>
                <a:lnTo>
                  <a:pt x="162" y="6"/>
                </a:lnTo>
                <a:lnTo>
                  <a:pt x="142" y="10"/>
                </a:lnTo>
                <a:lnTo>
                  <a:pt x="123" y="14"/>
                </a:lnTo>
                <a:lnTo>
                  <a:pt x="105" y="18"/>
                </a:lnTo>
                <a:lnTo>
                  <a:pt x="88" y="24"/>
                </a:lnTo>
                <a:lnTo>
                  <a:pt x="72" y="30"/>
                </a:lnTo>
                <a:lnTo>
                  <a:pt x="57" y="37"/>
                </a:lnTo>
                <a:lnTo>
                  <a:pt x="44" y="44"/>
                </a:lnTo>
                <a:lnTo>
                  <a:pt x="33" y="52"/>
                </a:lnTo>
                <a:lnTo>
                  <a:pt x="23" y="60"/>
                </a:lnTo>
                <a:lnTo>
                  <a:pt x="15" y="68"/>
                </a:lnTo>
                <a:lnTo>
                  <a:pt x="9" y="77"/>
                </a:lnTo>
                <a:lnTo>
                  <a:pt x="4" y="86"/>
                </a:lnTo>
                <a:lnTo>
                  <a:pt x="1" y="95"/>
                </a:lnTo>
                <a:lnTo>
                  <a:pt x="0" y="104"/>
                </a:lnTo>
                <a:lnTo>
                  <a:pt x="1" y="113"/>
                </a:lnTo>
                <a:lnTo>
                  <a:pt x="4" y="122"/>
                </a:lnTo>
                <a:lnTo>
                  <a:pt x="9" y="131"/>
                </a:lnTo>
                <a:lnTo>
                  <a:pt x="15" y="139"/>
                </a:lnTo>
                <a:lnTo>
                  <a:pt x="23" y="147"/>
                </a:lnTo>
                <a:lnTo>
                  <a:pt x="33" y="156"/>
                </a:lnTo>
                <a:lnTo>
                  <a:pt x="44" y="163"/>
                </a:lnTo>
                <a:lnTo>
                  <a:pt x="57" y="171"/>
                </a:lnTo>
                <a:lnTo>
                  <a:pt x="72" y="177"/>
                </a:lnTo>
                <a:lnTo>
                  <a:pt x="88" y="184"/>
                </a:lnTo>
                <a:lnTo>
                  <a:pt x="105" y="189"/>
                </a:lnTo>
                <a:lnTo>
                  <a:pt x="123" y="194"/>
                </a:lnTo>
                <a:lnTo>
                  <a:pt x="142" y="198"/>
                </a:lnTo>
                <a:lnTo>
                  <a:pt x="162" y="201"/>
                </a:lnTo>
                <a:lnTo>
                  <a:pt x="182" y="204"/>
                </a:lnTo>
                <a:lnTo>
                  <a:pt x="203" y="206"/>
                </a:lnTo>
                <a:lnTo>
                  <a:pt x="224" y="207"/>
                </a:lnTo>
                <a:lnTo>
                  <a:pt x="246" y="208"/>
                </a:lnTo>
                <a:lnTo>
                  <a:pt x="267" y="207"/>
                </a:lnTo>
                <a:lnTo>
                  <a:pt x="289" y="206"/>
                </a:lnTo>
                <a:lnTo>
                  <a:pt x="309" y="204"/>
                </a:lnTo>
                <a:lnTo>
                  <a:pt x="330" y="201"/>
                </a:lnTo>
                <a:lnTo>
                  <a:pt x="350" y="198"/>
                </a:lnTo>
                <a:lnTo>
                  <a:pt x="369" y="194"/>
                </a:lnTo>
                <a:lnTo>
                  <a:pt x="387" y="189"/>
                </a:lnTo>
                <a:lnTo>
                  <a:pt x="404" y="184"/>
                </a:lnTo>
                <a:lnTo>
                  <a:pt x="420" y="177"/>
                </a:lnTo>
                <a:lnTo>
                  <a:pt x="434" y="171"/>
                </a:lnTo>
                <a:lnTo>
                  <a:pt x="447" y="163"/>
                </a:lnTo>
                <a:lnTo>
                  <a:pt x="458" y="156"/>
                </a:lnTo>
                <a:lnTo>
                  <a:pt x="469" y="147"/>
                </a:lnTo>
                <a:lnTo>
                  <a:pt x="477" y="139"/>
                </a:lnTo>
                <a:lnTo>
                  <a:pt x="483" y="131"/>
                </a:lnTo>
                <a:lnTo>
                  <a:pt x="488" y="122"/>
                </a:lnTo>
                <a:lnTo>
                  <a:pt x="491" y="113"/>
                </a:lnTo>
                <a:lnTo>
                  <a:pt x="492"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59" name="Freeform 39"/>
          <p:cNvSpPr>
            <a:spLocks/>
          </p:cNvSpPr>
          <p:nvPr/>
        </p:nvSpPr>
        <p:spPr bwMode="auto">
          <a:xfrm>
            <a:off x="3663950" y="4364038"/>
            <a:ext cx="781050" cy="331787"/>
          </a:xfrm>
          <a:custGeom>
            <a:avLst/>
            <a:gdLst>
              <a:gd name="T0" fmla="*/ 490 w 492"/>
              <a:gd name="T1" fmla="*/ 95 h 209"/>
              <a:gd name="T2" fmla="*/ 483 w 492"/>
              <a:gd name="T3" fmla="*/ 77 h 209"/>
              <a:gd name="T4" fmla="*/ 468 w 492"/>
              <a:gd name="T5" fmla="*/ 59 h 209"/>
              <a:gd name="T6" fmla="*/ 447 w 492"/>
              <a:gd name="T7" fmla="*/ 44 h 209"/>
              <a:gd name="T8" fmla="*/ 419 w 492"/>
              <a:gd name="T9" fmla="*/ 30 h 209"/>
              <a:gd name="T10" fmla="*/ 386 w 492"/>
              <a:gd name="T11" fmla="*/ 19 h 209"/>
              <a:gd name="T12" fmla="*/ 349 w 492"/>
              <a:gd name="T13" fmla="*/ 9 h 209"/>
              <a:gd name="T14" fmla="*/ 309 w 492"/>
              <a:gd name="T15" fmla="*/ 3 h 209"/>
              <a:gd name="T16" fmla="*/ 267 w 492"/>
              <a:gd name="T17" fmla="*/ 0 h 209"/>
              <a:gd name="T18" fmla="*/ 224 w 492"/>
              <a:gd name="T19" fmla="*/ 0 h 209"/>
              <a:gd name="T20" fmla="*/ 182 w 492"/>
              <a:gd name="T21" fmla="*/ 3 h 209"/>
              <a:gd name="T22" fmla="*/ 141 w 492"/>
              <a:gd name="T23" fmla="*/ 9 h 209"/>
              <a:gd name="T24" fmla="*/ 105 w 492"/>
              <a:gd name="T25" fmla="*/ 19 h 209"/>
              <a:gd name="T26" fmla="*/ 72 w 492"/>
              <a:gd name="T27" fmla="*/ 30 h 209"/>
              <a:gd name="T28" fmla="*/ 44 w 492"/>
              <a:gd name="T29" fmla="*/ 44 h 209"/>
              <a:gd name="T30" fmla="*/ 23 w 492"/>
              <a:gd name="T31" fmla="*/ 59 h 209"/>
              <a:gd name="T32" fmla="*/ 8 w 492"/>
              <a:gd name="T33" fmla="*/ 77 h 209"/>
              <a:gd name="T34" fmla="*/ 1 w 492"/>
              <a:gd name="T35" fmla="*/ 95 h 209"/>
              <a:gd name="T36" fmla="*/ 1 w 492"/>
              <a:gd name="T37" fmla="*/ 112 h 209"/>
              <a:gd name="T38" fmla="*/ 8 w 492"/>
              <a:gd name="T39" fmla="*/ 131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6 w 492"/>
              <a:gd name="T61" fmla="*/ 189 h 209"/>
              <a:gd name="T62" fmla="*/ 419 w 492"/>
              <a:gd name="T63" fmla="*/ 177 h 209"/>
              <a:gd name="T64" fmla="*/ 447 w 492"/>
              <a:gd name="T65" fmla="*/ 163 h 209"/>
              <a:gd name="T66" fmla="*/ 468 w 492"/>
              <a:gd name="T67" fmla="*/ 148 h 209"/>
              <a:gd name="T68" fmla="*/ 483 w 492"/>
              <a:gd name="T69" fmla="*/ 131 h 209"/>
              <a:gd name="T70" fmla="*/ 490 w 49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491" y="104"/>
                </a:moveTo>
                <a:lnTo>
                  <a:pt x="490" y="95"/>
                </a:lnTo>
                <a:lnTo>
                  <a:pt x="487" y="85"/>
                </a:lnTo>
                <a:lnTo>
                  <a:pt x="483" y="77"/>
                </a:lnTo>
                <a:lnTo>
                  <a:pt x="476" y="68"/>
                </a:lnTo>
                <a:lnTo>
                  <a:pt x="468" y="59"/>
                </a:lnTo>
                <a:lnTo>
                  <a:pt x="458" y="52"/>
                </a:lnTo>
                <a:lnTo>
                  <a:pt x="447" y="44"/>
                </a:lnTo>
                <a:lnTo>
                  <a:pt x="434" y="37"/>
                </a:lnTo>
                <a:lnTo>
                  <a:pt x="419" y="30"/>
                </a:lnTo>
                <a:lnTo>
                  <a:pt x="404" y="24"/>
                </a:lnTo>
                <a:lnTo>
                  <a:pt x="386" y="19"/>
                </a:lnTo>
                <a:lnTo>
                  <a:pt x="368" y="14"/>
                </a:lnTo>
                <a:lnTo>
                  <a:pt x="349" y="9"/>
                </a:lnTo>
                <a:lnTo>
                  <a:pt x="330" y="6"/>
                </a:lnTo>
                <a:lnTo>
                  <a:pt x="309" y="3"/>
                </a:lnTo>
                <a:lnTo>
                  <a:pt x="288" y="1"/>
                </a:lnTo>
                <a:lnTo>
                  <a:pt x="267" y="0"/>
                </a:lnTo>
                <a:lnTo>
                  <a:pt x="245" y="0"/>
                </a:lnTo>
                <a:lnTo>
                  <a:pt x="224" y="0"/>
                </a:lnTo>
                <a:lnTo>
                  <a:pt x="203" y="1"/>
                </a:lnTo>
                <a:lnTo>
                  <a:pt x="182" y="3"/>
                </a:lnTo>
                <a:lnTo>
                  <a:pt x="161" y="6"/>
                </a:lnTo>
                <a:lnTo>
                  <a:pt x="141" y="9"/>
                </a:lnTo>
                <a:lnTo>
                  <a:pt x="123" y="14"/>
                </a:lnTo>
                <a:lnTo>
                  <a:pt x="105" y="19"/>
                </a:lnTo>
                <a:lnTo>
                  <a:pt x="88" y="24"/>
                </a:lnTo>
                <a:lnTo>
                  <a:pt x="72" y="30"/>
                </a:lnTo>
                <a:lnTo>
                  <a:pt x="57" y="37"/>
                </a:lnTo>
                <a:lnTo>
                  <a:pt x="44" y="44"/>
                </a:lnTo>
                <a:lnTo>
                  <a:pt x="33" y="52"/>
                </a:lnTo>
                <a:lnTo>
                  <a:pt x="23" y="59"/>
                </a:lnTo>
                <a:lnTo>
                  <a:pt x="15" y="68"/>
                </a:lnTo>
                <a:lnTo>
                  <a:pt x="8" y="77"/>
                </a:lnTo>
                <a:lnTo>
                  <a:pt x="4" y="85"/>
                </a:lnTo>
                <a:lnTo>
                  <a:pt x="1" y="95"/>
                </a:lnTo>
                <a:lnTo>
                  <a:pt x="0" y="104"/>
                </a:lnTo>
                <a:lnTo>
                  <a:pt x="1" y="112"/>
                </a:lnTo>
                <a:lnTo>
                  <a:pt x="4" y="122"/>
                </a:lnTo>
                <a:lnTo>
                  <a:pt x="8" y="131"/>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6" y="189"/>
                </a:lnTo>
                <a:lnTo>
                  <a:pt x="404" y="183"/>
                </a:lnTo>
                <a:lnTo>
                  <a:pt x="419" y="177"/>
                </a:lnTo>
                <a:lnTo>
                  <a:pt x="434" y="170"/>
                </a:lnTo>
                <a:lnTo>
                  <a:pt x="447" y="163"/>
                </a:lnTo>
                <a:lnTo>
                  <a:pt x="458" y="156"/>
                </a:lnTo>
                <a:lnTo>
                  <a:pt x="468" y="148"/>
                </a:lnTo>
                <a:lnTo>
                  <a:pt x="476" y="139"/>
                </a:lnTo>
                <a:lnTo>
                  <a:pt x="483" y="131"/>
                </a:lnTo>
                <a:lnTo>
                  <a:pt x="487" y="122"/>
                </a:lnTo>
                <a:lnTo>
                  <a:pt x="490" y="112"/>
                </a:lnTo>
                <a:lnTo>
                  <a:pt x="491"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60" name="Freeform 40"/>
          <p:cNvSpPr>
            <a:spLocks/>
          </p:cNvSpPr>
          <p:nvPr/>
        </p:nvSpPr>
        <p:spPr bwMode="auto">
          <a:xfrm>
            <a:off x="5097463" y="4364038"/>
            <a:ext cx="781050" cy="331787"/>
          </a:xfrm>
          <a:custGeom>
            <a:avLst/>
            <a:gdLst>
              <a:gd name="T0" fmla="*/ 1 w 492"/>
              <a:gd name="T1" fmla="*/ 113 h 209"/>
              <a:gd name="T2" fmla="*/ 8 w 492"/>
              <a:gd name="T3" fmla="*/ 131 h 209"/>
              <a:gd name="T4" fmla="*/ 23 w 492"/>
              <a:gd name="T5" fmla="*/ 148 h 209"/>
              <a:gd name="T6" fmla="*/ 44 w 492"/>
              <a:gd name="T7" fmla="*/ 163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8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59 h 209"/>
              <a:gd name="T42" fmla="*/ 447 w 492"/>
              <a:gd name="T43" fmla="*/ 44 h 209"/>
              <a:gd name="T44" fmla="*/ 419 w 492"/>
              <a:gd name="T45" fmla="*/ 30 h 209"/>
              <a:gd name="T46" fmla="*/ 386 w 492"/>
              <a:gd name="T47" fmla="*/ 19 h 209"/>
              <a:gd name="T48" fmla="*/ 350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4" y="122"/>
                </a:lnTo>
                <a:lnTo>
                  <a:pt x="8" y="131"/>
                </a:lnTo>
                <a:lnTo>
                  <a:pt x="15" y="139"/>
                </a:lnTo>
                <a:lnTo>
                  <a:pt x="23" y="148"/>
                </a:lnTo>
                <a:lnTo>
                  <a:pt x="33" y="156"/>
                </a:lnTo>
                <a:lnTo>
                  <a:pt x="44" y="163"/>
                </a:lnTo>
                <a:lnTo>
                  <a:pt x="57" y="171"/>
                </a:lnTo>
                <a:lnTo>
                  <a:pt x="72" y="177"/>
                </a:lnTo>
                <a:lnTo>
                  <a:pt x="88" y="183"/>
                </a:lnTo>
                <a:lnTo>
                  <a:pt x="105" y="189"/>
                </a:lnTo>
                <a:lnTo>
                  <a:pt x="123" y="194"/>
                </a:lnTo>
                <a:lnTo>
                  <a:pt x="142" y="198"/>
                </a:lnTo>
                <a:lnTo>
                  <a:pt x="161" y="201"/>
                </a:lnTo>
                <a:lnTo>
                  <a:pt x="182" y="204"/>
                </a:lnTo>
                <a:lnTo>
                  <a:pt x="203" y="206"/>
                </a:lnTo>
                <a:lnTo>
                  <a:pt x="224" y="207"/>
                </a:lnTo>
                <a:lnTo>
                  <a:pt x="246" y="208"/>
                </a:lnTo>
                <a:lnTo>
                  <a:pt x="267" y="207"/>
                </a:lnTo>
                <a:lnTo>
                  <a:pt x="288" y="206"/>
                </a:lnTo>
                <a:lnTo>
                  <a:pt x="309" y="204"/>
                </a:lnTo>
                <a:lnTo>
                  <a:pt x="330" y="201"/>
                </a:lnTo>
                <a:lnTo>
                  <a:pt x="350" y="198"/>
                </a:lnTo>
                <a:lnTo>
                  <a:pt x="368" y="194"/>
                </a:lnTo>
                <a:lnTo>
                  <a:pt x="387" y="188"/>
                </a:lnTo>
                <a:lnTo>
                  <a:pt x="404" y="183"/>
                </a:lnTo>
                <a:lnTo>
                  <a:pt x="419" y="177"/>
                </a:lnTo>
                <a:lnTo>
                  <a:pt x="434" y="170"/>
                </a:lnTo>
                <a:lnTo>
                  <a:pt x="447" y="163"/>
                </a:lnTo>
                <a:lnTo>
                  <a:pt x="458" y="155"/>
                </a:lnTo>
                <a:lnTo>
                  <a:pt x="468" y="148"/>
                </a:lnTo>
                <a:lnTo>
                  <a:pt x="476" y="139"/>
                </a:lnTo>
                <a:lnTo>
                  <a:pt x="483" y="130"/>
                </a:lnTo>
                <a:lnTo>
                  <a:pt x="487" y="122"/>
                </a:lnTo>
                <a:lnTo>
                  <a:pt x="490" y="112"/>
                </a:lnTo>
                <a:lnTo>
                  <a:pt x="491" y="103"/>
                </a:lnTo>
                <a:lnTo>
                  <a:pt x="490" y="95"/>
                </a:lnTo>
                <a:lnTo>
                  <a:pt x="487" y="85"/>
                </a:lnTo>
                <a:lnTo>
                  <a:pt x="483" y="77"/>
                </a:lnTo>
                <a:lnTo>
                  <a:pt x="476" y="68"/>
                </a:lnTo>
                <a:lnTo>
                  <a:pt x="468" y="59"/>
                </a:lnTo>
                <a:lnTo>
                  <a:pt x="458" y="52"/>
                </a:lnTo>
                <a:lnTo>
                  <a:pt x="447" y="44"/>
                </a:lnTo>
                <a:lnTo>
                  <a:pt x="434" y="37"/>
                </a:lnTo>
                <a:lnTo>
                  <a:pt x="419" y="30"/>
                </a:lnTo>
                <a:lnTo>
                  <a:pt x="403" y="24"/>
                </a:lnTo>
                <a:lnTo>
                  <a:pt x="386" y="19"/>
                </a:lnTo>
                <a:lnTo>
                  <a:pt x="368" y="14"/>
                </a:lnTo>
                <a:lnTo>
                  <a:pt x="350" y="9"/>
                </a:lnTo>
                <a:lnTo>
                  <a:pt x="330" y="6"/>
                </a:lnTo>
                <a:lnTo>
                  <a:pt x="309" y="3"/>
                </a:lnTo>
                <a:lnTo>
                  <a:pt x="288" y="1"/>
                </a:lnTo>
                <a:lnTo>
                  <a:pt x="267" y="0"/>
                </a:lnTo>
                <a:lnTo>
                  <a:pt x="246" y="0"/>
                </a:lnTo>
                <a:lnTo>
                  <a:pt x="224" y="0"/>
                </a:lnTo>
                <a:lnTo>
                  <a:pt x="203" y="1"/>
                </a:lnTo>
                <a:lnTo>
                  <a:pt x="182" y="3"/>
                </a:lnTo>
                <a:lnTo>
                  <a:pt x="161" y="6"/>
                </a:lnTo>
                <a:lnTo>
                  <a:pt x="142" y="9"/>
                </a:lnTo>
                <a:lnTo>
                  <a:pt x="123" y="14"/>
                </a:lnTo>
                <a:lnTo>
                  <a:pt x="105" y="19"/>
                </a:lnTo>
                <a:lnTo>
                  <a:pt x="87" y="24"/>
                </a:lnTo>
                <a:lnTo>
                  <a:pt x="72" y="30"/>
                </a:lnTo>
                <a:lnTo>
                  <a:pt x="57" y="37"/>
                </a:lnTo>
                <a:lnTo>
                  <a:pt x="44" y="44"/>
                </a:lnTo>
                <a:lnTo>
                  <a:pt x="33" y="52"/>
                </a:lnTo>
                <a:lnTo>
                  <a:pt x="23" y="60"/>
                </a:lnTo>
                <a:lnTo>
                  <a:pt x="15" y="68"/>
                </a:lnTo>
                <a:lnTo>
                  <a:pt x="8" y="77"/>
                </a:lnTo>
                <a:lnTo>
                  <a:pt x="4" y="85"/>
                </a:lnTo>
                <a:lnTo>
                  <a:pt x="1" y="95"/>
                </a:lnTo>
                <a:lnTo>
                  <a:pt x="0"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61" name="Freeform 41"/>
          <p:cNvSpPr>
            <a:spLocks/>
          </p:cNvSpPr>
          <p:nvPr/>
        </p:nvSpPr>
        <p:spPr bwMode="auto">
          <a:xfrm>
            <a:off x="5721350" y="4648200"/>
            <a:ext cx="1476375" cy="717550"/>
          </a:xfrm>
          <a:custGeom>
            <a:avLst/>
            <a:gdLst>
              <a:gd name="T0" fmla="*/ 0 w 930"/>
              <a:gd name="T1" fmla="*/ 226 h 452"/>
              <a:gd name="T2" fmla="*/ 459 w 930"/>
              <a:gd name="T3" fmla="*/ 0 h 452"/>
              <a:gd name="T4" fmla="*/ 929 w 930"/>
              <a:gd name="T5" fmla="*/ 234 h 452"/>
              <a:gd name="T6" fmla="*/ 459 w 930"/>
              <a:gd name="T7" fmla="*/ 451 h 452"/>
              <a:gd name="T8" fmla="*/ 0 w 930"/>
              <a:gd name="T9" fmla="*/ 226 h 452"/>
              <a:gd name="T10" fmla="*/ 0 60000 65536"/>
              <a:gd name="T11" fmla="*/ 0 60000 65536"/>
              <a:gd name="T12" fmla="*/ 0 60000 65536"/>
              <a:gd name="T13" fmla="*/ 0 60000 65536"/>
              <a:gd name="T14" fmla="*/ 0 60000 65536"/>
              <a:gd name="T15" fmla="*/ 0 w 930"/>
              <a:gd name="T16" fmla="*/ 0 h 452"/>
              <a:gd name="T17" fmla="*/ 930 w 930"/>
              <a:gd name="T18" fmla="*/ 452 h 452"/>
            </a:gdLst>
            <a:ahLst/>
            <a:cxnLst>
              <a:cxn ang="T10">
                <a:pos x="T0" y="T1"/>
              </a:cxn>
              <a:cxn ang="T11">
                <a:pos x="T2" y="T3"/>
              </a:cxn>
              <a:cxn ang="T12">
                <a:pos x="T4" y="T5"/>
              </a:cxn>
              <a:cxn ang="T13">
                <a:pos x="T6" y="T7"/>
              </a:cxn>
              <a:cxn ang="T14">
                <a:pos x="T8" y="T9"/>
              </a:cxn>
            </a:cxnLst>
            <a:rect l="T15" t="T16" r="T17" b="T18"/>
            <a:pathLst>
              <a:path w="930" h="452">
                <a:moveTo>
                  <a:pt x="0" y="226"/>
                </a:moveTo>
                <a:lnTo>
                  <a:pt x="459" y="0"/>
                </a:lnTo>
                <a:lnTo>
                  <a:pt x="929" y="234"/>
                </a:lnTo>
                <a:lnTo>
                  <a:pt x="459" y="451"/>
                </a:lnTo>
                <a:lnTo>
                  <a:pt x="0" y="22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62" name="Freeform 42"/>
          <p:cNvSpPr>
            <a:spLocks/>
          </p:cNvSpPr>
          <p:nvPr/>
        </p:nvSpPr>
        <p:spPr bwMode="auto">
          <a:xfrm>
            <a:off x="7486650" y="4906963"/>
            <a:ext cx="1416050" cy="336550"/>
          </a:xfrm>
          <a:custGeom>
            <a:avLst/>
            <a:gdLst>
              <a:gd name="T0" fmla="*/ 891 w 892"/>
              <a:gd name="T1" fmla="*/ 211 h 212"/>
              <a:gd name="T2" fmla="*/ 891 w 892"/>
              <a:gd name="T3" fmla="*/ 0 h 212"/>
              <a:gd name="T4" fmla="*/ 0 w 892"/>
              <a:gd name="T5" fmla="*/ 0 h 212"/>
              <a:gd name="T6" fmla="*/ 0 w 892"/>
              <a:gd name="T7" fmla="*/ 211 h 212"/>
              <a:gd name="T8" fmla="*/ 891 w 892"/>
              <a:gd name="T9" fmla="*/ 211 h 212"/>
              <a:gd name="T10" fmla="*/ 0 60000 65536"/>
              <a:gd name="T11" fmla="*/ 0 60000 65536"/>
              <a:gd name="T12" fmla="*/ 0 60000 65536"/>
              <a:gd name="T13" fmla="*/ 0 60000 65536"/>
              <a:gd name="T14" fmla="*/ 0 60000 65536"/>
              <a:gd name="T15" fmla="*/ 0 w 892"/>
              <a:gd name="T16" fmla="*/ 0 h 212"/>
              <a:gd name="T17" fmla="*/ 892 w 892"/>
              <a:gd name="T18" fmla="*/ 212 h 212"/>
            </a:gdLst>
            <a:ahLst/>
            <a:cxnLst>
              <a:cxn ang="T10">
                <a:pos x="T0" y="T1"/>
              </a:cxn>
              <a:cxn ang="T11">
                <a:pos x="T2" y="T3"/>
              </a:cxn>
              <a:cxn ang="T12">
                <a:pos x="T4" y="T5"/>
              </a:cxn>
              <a:cxn ang="T13">
                <a:pos x="T6" y="T7"/>
              </a:cxn>
              <a:cxn ang="T14">
                <a:pos x="T8" y="T9"/>
              </a:cxn>
            </a:cxnLst>
            <a:rect l="T15" t="T16" r="T17" b="T18"/>
            <a:pathLst>
              <a:path w="892" h="212">
                <a:moveTo>
                  <a:pt x="891" y="211"/>
                </a:moveTo>
                <a:lnTo>
                  <a:pt x="891" y="0"/>
                </a:lnTo>
                <a:lnTo>
                  <a:pt x="0" y="0"/>
                </a:lnTo>
                <a:lnTo>
                  <a:pt x="0" y="211"/>
                </a:lnTo>
                <a:lnTo>
                  <a:pt x="891" y="2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63" name="Freeform 43"/>
          <p:cNvSpPr>
            <a:spLocks/>
          </p:cNvSpPr>
          <p:nvPr/>
        </p:nvSpPr>
        <p:spPr bwMode="auto">
          <a:xfrm>
            <a:off x="4140200" y="4897438"/>
            <a:ext cx="1287463" cy="346075"/>
          </a:xfrm>
          <a:custGeom>
            <a:avLst/>
            <a:gdLst>
              <a:gd name="T0" fmla="*/ 810 w 811"/>
              <a:gd name="T1" fmla="*/ 217 h 218"/>
              <a:gd name="T2" fmla="*/ 810 w 811"/>
              <a:gd name="T3" fmla="*/ 0 h 218"/>
              <a:gd name="T4" fmla="*/ 0 w 811"/>
              <a:gd name="T5" fmla="*/ 0 h 218"/>
              <a:gd name="T6" fmla="*/ 0 w 811"/>
              <a:gd name="T7" fmla="*/ 217 h 218"/>
              <a:gd name="T8" fmla="*/ 810 w 811"/>
              <a:gd name="T9" fmla="*/ 217 h 218"/>
              <a:gd name="T10" fmla="*/ 0 60000 65536"/>
              <a:gd name="T11" fmla="*/ 0 60000 65536"/>
              <a:gd name="T12" fmla="*/ 0 60000 65536"/>
              <a:gd name="T13" fmla="*/ 0 60000 65536"/>
              <a:gd name="T14" fmla="*/ 0 60000 65536"/>
              <a:gd name="T15" fmla="*/ 0 w 811"/>
              <a:gd name="T16" fmla="*/ 0 h 218"/>
              <a:gd name="T17" fmla="*/ 811 w 811"/>
              <a:gd name="T18" fmla="*/ 218 h 218"/>
            </a:gdLst>
            <a:ahLst/>
            <a:cxnLst>
              <a:cxn ang="T10">
                <a:pos x="T0" y="T1"/>
              </a:cxn>
              <a:cxn ang="T11">
                <a:pos x="T2" y="T3"/>
              </a:cxn>
              <a:cxn ang="T12">
                <a:pos x="T4" y="T5"/>
              </a:cxn>
              <a:cxn ang="T13">
                <a:pos x="T6" y="T7"/>
              </a:cxn>
              <a:cxn ang="T14">
                <a:pos x="T8" y="T9"/>
              </a:cxn>
            </a:cxnLst>
            <a:rect l="T15" t="T16" r="T17" b="T18"/>
            <a:pathLst>
              <a:path w="811" h="218">
                <a:moveTo>
                  <a:pt x="810" y="217"/>
                </a:moveTo>
                <a:lnTo>
                  <a:pt x="810" y="0"/>
                </a:lnTo>
                <a:lnTo>
                  <a:pt x="0" y="0"/>
                </a:lnTo>
                <a:lnTo>
                  <a:pt x="0" y="217"/>
                </a:lnTo>
                <a:lnTo>
                  <a:pt x="810" y="217"/>
                </a:lnTo>
              </a:path>
            </a:pathLst>
          </a:custGeom>
          <a:noFill/>
          <a:ln w="12700" cap="rnd" cmpd="sng">
            <a:solidFill>
              <a:srgbClr val="000000"/>
            </a:solidFill>
            <a:prstDash val="solid"/>
            <a:round/>
            <a:headEnd type="none" w="sm" len="sm"/>
            <a:tailEnd type="none" w="sm" len="sm"/>
          </a:ln>
        </p:spPr>
        <p:txBody>
          <a:bodyPr/>
          <a:lstStyle/>
          <a:p>
            <a:endParaRPr lang="en-US"/>
          </a:p>
        </p:txBody>
      </p:sp>
      <p:grpSp>
        <p:nvGrpSpPr>
          <p:cNvPr id="14364" name="Group 50"/>
          <p:cNvGrpSpPr>
            <a:grpSpLocks/>
          </p:cNvGrpSpPr>
          <p:nvPr/>
        </p:nvGrpSpPr>
        <p:grpSpPr bwMode="auto">
          <a:xfrm>
            <a:off x="6861175" y="4130675"/>
            <a:ext cx="2230438" cy="588963"/>
            <a:chOff x="4322" y="2602"/>
            <a:chExt cx="1405" cy="371"/>
          </a:xfrm>
        </p:grpSpPr>
        <p:sp>
          <p:nvSpPr>
            <p:cNvPr id="14392" name="Freeform 44"/>
            <p:cNvSpPr>
              <a:spLocks/>
            </p:cNvSpPr>
            <p:nvPr/>
          </p:nvSpPr>
          <p:spPr bwMode="auto">
            <a:xfrm>
              <a:off x="4322" y="2755"/>
              <a:ext cx="492" cy="209"/>
            </a:xfrm>
            <a:custGeom>
              <a:avLst/>
              <a:gdLst>
                <a:gd name="T0" fmla="*/ 490 w 492"/>
                <a:gd name="T1" fmla="*/ 95 h 209"/>
                <a:gd name="T2" fmla="*/ 483 w 492"/>
                <a:gd name="T3" fmla="*/ 77 h 209"/>
                <a:gd name="T4" fmla="*/ 468 w 492"/>
                <a:gd name="T5" fmla="*/ 60 h 209"/>
                <a:gd name="T6" fmla="*/ 447 w 492"/>
                <a:gd name="T7" fmla="*/ 44 h 209"/>
                <a:gd name="T8" fmla="*/ 419 w 492"/>
                <a:gd name="T9" fmla="*/ 30 h 209"/>
                <a:gd name="T10" fmla="*/ 387 w 492"/>
                <a:gd name="T11" fmla="*/ 19 h 209"/>
                <a:gd name="T12" fmla="*/ 349 w 492"/>
                <a:gd name="T13" fmla="*/ 10 h 209"/>
                <a:gd name="T14" fmla="*/ 309 w 492"/>
                <a:gd name="T15" fmla="*/ 3 h 209"/>
                <a:gd name="T16" fmla="*/ 267 w 492"/>
                <a:gd name="T17" fmla="*/ 0 h 209"/>
                <a:gd name="T18" fmla="*/ 224 w 492"/>
                <a:gd name="T19" fmla="*/ 0 h 209"/>
                <a:gd name="T20" fmla="*/ 182 w 492"/>
                <a:gd name="T21" fmla="*/ 3 h 209"/>
                <a:gd name="T22" fmla="*/ 141 w 492"/>
                <a:gd name="T23" fmla="*/ 10 h 209"/>
                <a:gd name="T24" fmla="*/ 105 w 492"/>
                <a:gd name="T25" fmla="*/ 19 h 209"/>
                <a:gd name="T26" fmla="*/ 72 w 492"/>
                <a:gd name="T27" fmla="*/ 30 h 209"/>
                <a:gd name="T28" fmla="*/ 44 w 492"/>
                <a:gd name="T29" fmla="*/ 44 h 209"/>
                <a:gd name="T30" fmla="*/ 23 w 492"/>
                <a:gd name="T31" fmla="*/ 60 h 209"/>
                <a:gd name="T32" fmla="*/ 8 w 492"/>
                <a:gd name="T33" fmla="*/ 77 h 209"/>
                <a:gd name="T34" fmla="*/ 1 w 492"/>
                <a:gd name="T35" fmla="*/ 95 h 209"/>
                <a:gd name="T36" fmla="*/ 1 w 492"/>
                <a:gd name="T37" fmla="*/ 113 h 209"/>
                <a:gd name="T38" fmla="*/ 8 w 492"/>
                <a:gd name="T39" fmla="*/ 130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7 w 492"/>
                <a:gd name="T61" fmla="*/ 189 h 209"/>
                <a:gd name="T62" fmla="*/ 419 w 492"/>
                <a:gd name="T63" fmla="*/ 177 h 209"/>
                <a:gd name="T64" fmla="*/ 447 w 492"/>
                <a:gd name="T65" fmla="*/ 163 h 209"/>
                <a:gd name="T66" fmla="*/ 468 w 492"/>
                <a:gd name="T67" fmla="*/ 148 h 209"/>
                <a:gd name="T68" fmla="*/ 483 w 492"/>
                <a:gd name="T69" fmla="*/ 130 h 209"/>
                <a:gd name="T70" fmla="*/ 490 w 492"/>
                <a:gd name="T71" fmla="*/ 113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491" y="104"/>
                  </a:moveTo>
                  <a:lnTo>
                    <a:pt x="490" y="95"/>
                  </a:lnTo>
                  <a:lnTo>
                    <a:pt x="487" y="86"/>
                  </a:lnTo>
                  <a:lnTo>
                    <a:pt x="483" y="77"/>
                  </a:lnTo>
                  <a:lnTo>
                    <a:pt x="476" y="68"/>
                  </a:lnTo>
                  <a:lnTo>
                    <a:pt x="468" y="60"/>
                  </a:lnTo>
                  <a:lnTo>
                    <a:pt x="458" y="52"/>
                  </a:lnTo>
                  <a:lnTo>
                    <a:pt x="447" y="44"/>
                  </a:lnTo>
                  <a:lnTo>
                    <a:pt x="433" y="37"/>
                  </a:lnTo>
                  <a:lnTo>
                    <a:pt x="419" y="30"/>
                  </a:lnTo>
                  <a:lnTo>
                    <a:pt x="403" y="24"/>
                  </a:lnTo>
                  <a:lnTo>
                    <a:pt x="387" y="19"/>
                  </a:lnTo>
                  <a:lnTo>
                    <a:pt x="368" y="13"/>
                  </a:lnTo>
                  <a:lnTo>
                    <a:pt x="349" y="10"/>
                  </a:lnTo>
                  <a:lnTo>
                    <a:pt x="329" y="6"/>
                  </a:lnTo>
                  <a:lnTo>
                    <a:pt x="309" y="3"/>
                  </a:lnTo>
                  <a:lnTo>
                    <a:pt x="288" y="1"/>
                  </a:lnTo>
                  <a:lnTo>
                    <a:pt x="267" y="0"/>
                  </a:lnTo>
                  <a:lnTo>
                    <a:pt x="245" y="0"/>
                  </a:lnTo>
                  <a:lnTo>
                    <a:pt x="224" y="0"/>
                  </a:lnTo>
                  <a:lnTo>
                    <a:pt x="203" y="1"/>
                  </a:lnTo>
                  <a:lnTo>
                    <a:pt x="182" y="3"/>
                  </a:lnTo>
                  <a:lnTo>
                    <a:pt x="161" y="6"/>
                  </a:lnTo>
                  <a:lnTo>
                    <a:pt x="141" y="10"/>
                  </a:lnTo>
                  <a:lnTo>
                    <a:pt x="122" y="13"/>
                  </a:lnTo>
                  <a:lnTo>
                    <a:pt x="105" y="19"/>
                  </a:lnTo>
                  <a:lnTo>
                    <a:pt x="88" y="24"/>
                  </a:lnTo>
                  <a:lnTo>
                    <a:pt x="72" y="30"/>
                  </a:lnTo>
                  <a:lnTo>
                    <a:pt x="57" y="37"/>
                  </a:lnTo>
                  <a:lnTo>
                    <a:pt x="44" y="44"/>
                  </a:lnTo>
                  <a:lnTo>
                    <a:pt x="32" y="52"/>
                  </a:lnTo>
                  <a:lnTo>
                    <a:pt x="23" y="60"/>
                  </a:lnTo>
                  <a:lnTo>
                    <a:pt x="15" y="68"/>
                  </a:lnTo>
                  <a:lnTo>
                    <a:pt x="8" y="77"/>
                  </a:lnTo>
                  <a:lnTo>
                    <a:pt x="3" y="86"/>
                  </a:lnTo>
                  <a:lnTo>
                    <a:pt x="1" y="95"/>
                  </a:lnTo>
                  <a:lnTo>
                    <a:pt x="0" y="104"/>
                  </a:lnTo>
                  <a:lnTo>
                    <a:pt x="1" y="113"/>
                  </a:lnTo>
                  <a:lnTo>
                    <a:pt x="3" y="122"/>
                  </a:lnTo>
                  <a:lnTo>
                    <a:pt x="8" y="130"/>
                  </a:lnTo>
                  <a:lnTo>
                    <a:pt x="15" y="139"/>
                  </a:lnTo>
                  <a:lnTo>
                    <a:pt x="23" y="148"/>
                  </a:lnTo>
                  <a:lnTo>
                    <a:pt x="32" y="156"/>
                  </a:lnTo>
                  <a:lnTo>
                    <a:pt x="44" y="163"/>
                  </a:lnTo>
                  <a:lnTo>
                    <a:pt x="57" y="170"/>
                  </a:lnTo>
                  <a:lnTo>
                    <a:pt x="72" y="177"/>
                  </a:lnTo>
                  <a:lnTo>
                    <a:pt x="88" y="183"/>
                  </a:lnTo>
                  <a:lnTo>
                    <a:pt x="105" y="189"/>
                  </a:lnTo>
                  <a:lnTo>
                    <a:pt x="122" y="194"/>
                  </a:lnTo>
                  <a:lnTo>
                    <a:pt x="141" y="198"/>
                  </a:lnTo>
                  <a:lnTo>
                    <a:pt x="161" y="201"/>
                  </a:lnTo>
                  <a:lnTo>
                    <a:pt x="182" y="204"/>
                  </a:lnTo>
                  <a:lnTo>
                    <a:pt x="203" y="206"/>
                  </a:lnTo>
                  <a:lnTo>
                    <a:pt x="224" y="207"/>
                  </a:lnTo>
                  <a:lnTo>
                    <a:pt x="245" y="208"/>
                  </a:lnTo>
                  <a:lnTo>
                    <a:pt x="267" y="207"/>
                  </a:lnTo>
                  <a:lnTo>
                    <a:pt x="288" y="206"/>
                  </a:lnTo>
                  <a:lnTo>
                    <a:pt x="309" y="204"/>
                  </a:lnTo>
                  <a:lnTo>
                    <a:pt x="329" y="201"/>
                  </a:lnTo>
                  <a:lnTo>
                    <a:pt x="349" y="198"/>
                  </a:lnTo>
                  <a:lnTo>
                    <a:pt x="368" y="194"/>
                  </a:lnTo>
                  <a:lnTo>
                    <a:pt x="387" y="189"/>
                  </a:lnTo>
                  <a:lnTo>
                    <a:pt x="403" y="183"/>
                  </a:lnTo>
                  <a:lnTo>
                    <a:pt x="419" y="177"/>
                  </a:lnTo>
                  <a:lnTo>
                    <a:pt x="433" y="170"/>
                  </a:lnTo>
                  <a:lnTo>
                    <a:pt x="447" y="163"/>
                  </a:lnTo>
                  <a:lnTo>
                    <a:pt x="458" y="156"/>
                  </a:lnTo>
                  <a:lnTo>
                    <a:pt x="468" y="148"/>
                  </a:lnTo>
                  <a:lnTo>
                    <a:pt x="476" y="139"/>
                  </a:lnTo>
                  <a:lnTo>
                    <a:pt x="483" y="130"/>
                  </a:lnTo>
                  <a:lnTo>
                    <a:pt x="487" y="122"/>
                  </a:lnTo>
                  <a:lnTo>
                    <a:pt x="490" y="113"/>
                  </a:lnTo>
                  <a:lnTo>
                    <a:pt x="491"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93" name="Freeform 45"/>
            <p:cNvSpPr>
              <a:spLocks/>
            </p:cNvSpPr>
            <p:nvPr/>
          </p:nvSpPr>
          <p:spPr bwMode="auto">
            <a:xfrm>
              <a:off x="5225" y="2755"/>
              <a:ext cx="492" cy="209"/>
            </a:xfrm>
            <a:custGeom>
              <a:avLst/>
              <a:gdLst>
                <a:gd name="T0" fmla="*/ 1 w 492"/>
                <a:gd name="T1" fmla="*/ 113 h 209"/>
                <a:gd name="T2" fmla="*/ 8 w 492"/>
                <a:gd name="T3" fmla="*/ 130 h 209"/>
                <a:gd name="T4" fmla="*/ 23 w 492"/>
                <a:gd name="T5" fmla="*/ 148 h 209"/>
                <a:gd name="T6" fmla="*/ 44 w 492"/>
                <a:gd name="T7" fmla="*/ 163 h 209"/>
                <a:gd name="T8" fmla="*/ 72 w 492"/>
                <a:gd name="T9" fmla="*/ 177 h 209"/>
                <a:gd name="T10" fmla="*/ 105 w 492"/>
                <a:gd name="T11" fmla="*/ 189 h 209"/>
                <a:gd name="T12" fmla="*/ 141 w 492"/>
                <a:gd name="T13" fmla="*/ 198 h 209"/>
                <a:gd name="T14" fmla="*/ 182 w 492"/>
                <a:gd name="T15" fmla="*/ 204 h 209"/>
                <a:gd name="T16" fmla="*/ 224 w 492"/>
                <a:gd name="T17" fmla="*/ 207 h 209"/>
                <a:gd name="T18" fmla="*/ 267 w 492"/>
                <a:gd name="T19" fmla="*/ 207 h 209"/>
                <a:gd name="T20" fmla="*/ 309 w 492"/>
                <a:gd name="T21" fmla="*/ 204 h 209"/>
                <a:gd name="T22" fmla="*/ 349 w 492"/>
                <a:gd name="T23" fmla="*/ 198 h 209"/>
                <a:gd name="T24" fmla="*/ 387 w 492"/>
                <a:gd name="T25" fmla="*/ 189 h 209"/>
                <a:gd name="T26" fmla="*/ 419 w 492"/>
                <a:gd name="T27" fmla="*/ 177 h 209"/>
                <a:gd name="T28" fmla="*/ 447 w 492"/>
                <a:gd name="T29" fmla="*/ 163 h 209"/>
                <a:gd name="T30" fmla="*/ 468 w 492"/>
                <a:gd name="T31" fmla="*/ 147 h 209"/>
                <a:gd name="T32" fmla="*/ 483 w 492"/>
                <a:gd name="T33" fmla="*/ 130 h 209"/>
                <a:gd name="T34" fmla="*/ 490 w 492"/>
                <a:gd name="T35" fmla="*/ 113 h 209"/>
                <a:gd name="T36" fmla="*/ 490 w 492"/>
                <a:gd name="T37" fmla="*/ 94 h 209"/>
                <a:gd name="T38" fmla="*/ 483 w 492"/>
                <a:gd name="T39" fmla="*/ 77 h 209"/>
                <a:gd name="T40" fmla="*/ 468 w 492"/>
                <a:gd name="T41" fmla="*/ 60 h 209"/>
                <a:gd name="T42" fmla="*/ 447 w 492"/>
                <a:gd name="T43" fmla="*/ 44 h 209"/>
                <a:gd name="T44" fmla="*/ 419 w 492"/>
                <a:gd name="T45" fmla="*/ 30 h 209"/>
                <a:gd name="T46" fmla="*/ 386 w 492"/>
                <a:gd name="T47" fmla="*/ 18 h 209"/>
                <a:gd name="T48" fmla="*/ 349 w 492"/>
                <a:gd name="T49" fmla="*/ 10 h 209"/>
                <a:gd name="T50" fmla="*/ 309 w 492"/>
                <a:gd name="T51" fmla="*/ 3 h 209"/>
                <a:gd name="T52" fmla="*/ 267 w 492"/>
                <a:gd name="T53" fmla="*/ 0 h 209"/>
                <a:gd name="T54" fmla="*/ 224 w 492"/>
                <a:gd name="T55" fmla="*/ 0 h 209"/>
                <a:gd name="T56" fmla="*/ 182 w 492"/>
                <a:gd name="T57" fmla="*/ 3 h 209"/>
                <a:gd name="T58" fmla="*/ 141 w 492"/>
                <a:gd name="T59" fmla="*/ 10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4" y="122"/>
                  </a:lnTo>
                  <a:lnTo>
                    <a:pt x="8" y="130"/>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7" y="189"/>
                  </a:lnTo>
                  <a:lnTo>
                    <a:pt x="404" y="183"/>
                  </a:lnTo>
                  <a:lnTo>
                    <a:pt x="419" y="177"/>
                  </a:lnTo>
                  <a:lnTo>
                    <a:pt x="434" y="170"/>
                  </a:lnTo>
                  <a:lnTo>
                    <a:pt x="447" y="163"/>
                  </a:lnTo>
                  <a:lnTo>
                    <a:pt x="458" y="156"/>
                  </a:lnTo>
                  <a:lnTo>
                    <a:pt x="468" y="147"/>
                  </a:lnTo>
                  <a:lnTo>
                    <a:pt x="476" y="139"/>
                  </a:lnTo>
                  <a:lnTo>
                    <a:pt x="483" y="130"/>
                  </a:lnTo>
                  <a:lnTo>
                    <a:pt x="487" y="122"/>
                  </a:lnTo>
                  <a:lnTo>
                    <a:pt x="490" y="113"/>
                  </a:lnTo>
                  <a:lnTo>
                    <a:pt x="491" y="104"/>
                  </a:lnTo>
                  <a:lnTo>
                    <a:pt x="490" y="94"/>
                  </a:lnTo>
                  <a:lnTo>
                    <a:pt x="487" y="86"/>
                  </a:lnTo>
                  <a:lnTo>
                    <a:pt x="483" y="77"/>
                  </a:lnTo>
                  <a:lnTo>
                    <a:pt x="476" y="68"/>
                  </a:lnTo>
                  <a:lnTo>
                    <a:pt x="468" y="60"/>
                  </a:lnTo>
                  <a:lnTo>
                    <a:pt x="458" y="52"/>
                  </a:lnTo>
                  <a:lnTo>
                    <a:pt x="447" y="44"/>
                  </a:lnTo>
                  <a:lnTo>
                    <a:pt x="434" y="37"/>
                  </a:lnTo>
                  <a:lnTo>
                    <a:pt x="419" y="30"/>
                  </a:lnTo>
                  <a:lnTo>
                    <a:pt x="403" y="24"/>
                  </a:lnTo>
                  <a:lnTo>
                    <a:pt x="386" y="18"/>
                  </a:lnTo>
                  <a:lnTo>
                    <a:pt x="368" y="13"/>
                  </a:lnTo>
                  <a:lnTo>
                    <a:pt x="349" y="10"/>
                  </a:lnTo>
                  <a:lnTo>
                    <a:pt x="330" y="6"/>
                  </a:lnTo>
                  <a:lnTo>
                    <a:pt x="309" y="3"/>
                  </a:lnTo>
                  <a:lnTo>
                    <a:pt x="288" y="1"/>
                  </a:lnTo>
                  <a:lnTo>
                    <a:pt x="267" y="0"/>
                  </a:lnTo>
                  <a:lnTo>
                    <a:pt x="245" y="0"/>
                  </a:lnTo>
                  <a:lnTo>
                    <a:pt x="224" y="0"/>
                  </a:lnTo>
                  <a:lnTo>
                    <a:pt x="203" y="1"/>
                  </a:lnTo>
                  <a:lnTo>
                    <a:pt x="182" y="3"/>
                  </a:lnTo>
                  <a:lnTo>
                    <a:pt x="161" y="6"/>
                  </a:lnTo>
                  <a:lnTo>
                    <a:pt x="141" y="10"/>
                  </a:lnTo>
                  <a:lnTo>
                    <a:pt x="123" y="14"/>
                  </a:lnTo>
                  <a:lnTo>
                    <a:pt x="105" y="19"/>
                  </a:lnTo>
                  <a:lnTo>
                    <a:pt x="87" y="24"/>
                  </a:lnTo>
                  <a:lnTo>
                    <a:pt x="72" y="30"/>
                  </a:lnTo>
                  <a:lnTo>
                    <a:pt x="57" y="37"/>
                  </a:lnTo>
                  <a:lnTo>
                    <a:pt x="44" y="44"/>
                  </a:lnTo>
                  <a:lnTo>
                    <a:pt x="33" y="52"/>
                  </a:lnTo>
                  <a:lnTo>
                    <a:pt x="23" y="60"/>
                  </a:lnTo>
                  <a:lnTo>
                    <a:pt x="15" y="68"/>
                  </a:lnTo>
                  <a:lnTo>
                    <a:pt x="8" y="77"/>
                  </a:lnTo>
                  <a:lnTo>
                    <a:pt x="4" y="86"/>
                  </a:lnTo>
                  <a:lnTo>
                    <a:pt x="1" y="95"/>
                  </a:lnTo>
                  <a:lnTo>
                    <a:pt x="0"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94" name="Freeform 46"/>
            <p:cNvSpPr>
              <a:spLocks/>
            </p:cNvSpPr>
            <p:nvPr/>
          </p:nvSpPr>
          <p:spPr bwMode="auto">
            <a:xfrm>
              <a:off x="4764" y="2602"/>
              <a:ext cx="493" cy="209"/>
            </a:xfrm>
            <a:custGeom>
              <a:avLst/>
              <a:gdLst>
                <a:gd name="T0" fmla="*/ 491 w 493"/>
                <a:gd name="T1" fmla="*/ 95 h 209"/>
                <a:gd name="T2" fmla="*/ 483 w 493"/>
                <a:gd name="T3" fmla="*/ 77 h 209"/>
                <a:gd name="T4" fmla="*/ 468 w 493"/>
                <a:gd name="T5" fmla="*/ 60 h 209"/>
                <a:gd name="T6" fmla="*/ 447 w 493"/>
                <a:gd name="T7" fmla="*/ 44 h 209"/>
                <a:gd name="T8" fmla="*/ 420 w 493"/>
                <a:gd name="T9" fmla="*/ 30 h 209"/>
                <a:gd name="T10" fmla="*/ 387 w 493"/>
                <a:gd name="T11" fmla="*/ 19 h 209"/>
                <a:gd name="T12" fmla="*/ 349 w 493"/>
                <a:gd name="T13" fmla="*/ 10 h 209"/>
                <a:gd name="T14" fmla="*/ 309 w 493"/>
                <a:gd name="T15" fmla="*/ 3 h 209"/>
                <a:gd name="T16" fmla="*/ 267 w 493"/>
                <a:gd name="T17" fmla="*/ 0 h 209"/>
                <a:gd name="T18" fmla="*/ 224 w 493"/>
                <a:gd name="T19" fmla="*/ 0 h 209"/>
                <a:gd name="T20" fmla="*/ 182 w 493"/>
                <a:gd name="T21" fmla="*/ 3 h 209"/>
                <a:gd name="T22" fmla="*/ 142 w 493"/>
                <a:gd name="T23" fmla="*/ 10 h 209"/>
                <a:gd name="T24" fmla="*/ 105 w 493"/>
                <a:gd name="T25" fmla="*/ 19 h 209"/>
                <a:gd name="T26" fmla="*/ 72 w 493"/>
                <a:gd name="T27" fmla="*/ 30 h 209"/>
                <a:gd name="T28" fmla="*/ 44 w 493"/>
                <a:gd name="T29" fmla="*/ 44 h 209"/>
                <a:gd name="T30" fmla="*/ 23 w 493"/>
                <a:gd name="T31" fmla="*/ 60 h 209"/>
                <a:gd name="T32" fmla="*/ 8 w 493"/>
                <a:gd name="T33" fmla="*/ 77 h 209"/>
                <a:gd name="T34" fmla="*/ 1 w 493"/>
                <a:gd name="T35" fmla="*/ 95 h 209"/>
                <a:gd name="T36" fmla="*/ 1 w 493"/>
                <a:gd name="T37" fmla="*/ 113 h 209"/>
                <a:gd name="T38" fmla="*/ 8 w 493"/>
                <a:gd name="T39" fmla="*/ 131 h 209"/>
                <a:gd name="T40" fmla="*/ 23 w 493"/>
                <a:gd name="T41" fmla="*/ 148 h 209"/>
                <a:gd name="T42" fmla="*/ 44 w 493"/>
                <a:gd name="T43" fmla="*/ 164 h 209"/>
                <a:gd name="T44" fmla="*/ 72 w 493"/>
                <a:gd name="T45" fmla="*/ 178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49 w 493"/>
                <a:gd name="T59" fmla="*/ 198 h 209"/>
                <a:gd name="T60" fmla="*/ 387 w 493"/>
                <a:gd name="T61" fmla="*/ 189 h 209"/>
                <a:gd name="T62" fmla="*/ 420 w 493"/>
                <a:gd name="T63" fmla="*/ 178 h 209"/>
                <a:gd name="T64" fmla="*/ 447 w 493"/>
                <a:gd name="T65" fmla="*/ 164 h 209"/>
                <a:gd name="T66" fmla="*/ 468 w 493"/>
                <a:gd name="T67" fmla="*/ 148 h 209"/>
                <a:gd name="T68" fmla="*/ 483 w 493"/>
                <a:gd name="T69" fmla="*/ 131 h 209"/>
                <a:gd name="T70" fmla="*/ 491 w 493"/>
                <a:gd name="T71" fmla="*/ 113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3"/>
                <a:gd name="T109" fmla="*/ 0 h 209"/>
                <a:gd name="T110" fmla="*/ 493 w 49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3" h="209">
                  <a:moveTo>
                    <a:pt x="492" y="104"/>
                  </a:moveTo>
                  <a:lnTo>
                    <a:pt x="491" y="95"/>
                  </a:lnTo>
                  <a:lnTo>
                    <a:pt x="488" y="86"/>
                  </a:lnTo>
                  <a:lnTo>
                    <a:pt x="483" y="77"/>
                  </a:lnTo>
                  <a:lnTo>
                    <a:pt x="477" y="68"/>
                  </a:lnTo>
                  <a:lnTo>
                    <a:pt x="468" y="60"/>
                  </a:lnTo>
                  <a:lnTo>
                    <a:pt x="458" y="52"/>
                  </a:lnTo>
                  <a:lnTo>
                    <a:pt x="447" y="44"/>
                  </a:lnTo>
                  <a:lnTo>
                    <a:pt x="434" y="37"/>
                  </a:lnTo>
                  <a:lnTo>
                    <a:pt x="420" y="30"/>
                  </a:lnTo>
                  <a:lnTo>
                    <a:pt x="404" y="24"/>
                  </a:lnTo>
                  <a:lnTo>
                    <a:pt x="387" y="19"/>
                  </a:lnTo>
                  <a:lnTo>
                    <a:pt x="369" y="14"/>
                  </a:lnTo>
                  <a:lnTo>
                    <a:pt x="349" y="10"/>
                  </a:lnTo>
                  <a:lnTo>
                    <a:pt x="330" y="6"/>
                  </a:lnTo>
                  <a:lnTo>
                    <a:pt x="309" y="3"/>
                  </a:lnTo>
                  <a:lnTo>
                    <a:pt x="288" y="1"/>
                  </a:lnTo>
                  <a:lnTo>
                    <a:pt x="267" y="0"/>
                  </a:lnTo>
                  <a:lnTo>
                    <a:pt x="246" y="0"/>
                  </a:lnTo>
                  <a:lnTo>
                    <a:pt x="224" y="0"/>
                  </a:lnTo>
                  <a:lnTo>
                    <a:pt x="203" y="1"/>
                  </a:lnTo>
                  <a:lnTo>
                    <a:pt x="182" y="3"/>
                  </a:lnTo>
                  <a:lnTo>
                    <a:pt x="162" y="6"/>
                  </a:lnTo>
                  <a:lnTo>
                    <a:pt x="142" y="10"/>
                  </a:lnTo>
                  <a:lnTo>
                    <a:pt x="123" y="14"/>
                  </a:lnTo>
                  <a:lnTo>
                    <a:pt x="105" y="19"/>
                  </a:lnTo>
                  <a:lnTo>
                    <a:pt x="88" y="24"/>
                  </a:lnTo>
                  <a:lnTo>
                    <a:pt x="72" y="30"/>
                  </a:lnTo>
                  <a:lnTo>
                    <a:pt x="57" y="37"/>
                  </a:lnTo>
                  <a:lnTo>
                    <a:pt x="44" y="44"/>
                  </a:lnTo>
                  <a:lnTo>
                    <a:pt x="33" y="52"/>
                  </a:lnTo>
                  <a:lnTo>
                    <a:pt x="23" y="60"/>
                  </a:lnTo>
                  <a:lnTo>
                    <a:pt x="15" y="68"/>
                  </a:lnTo>
                  <a:lnTo>
                    <a:pt x="8" y="77"/>
                  </a:lnTo>
                  <a:lnTo>
                    <a:pt x="4" y="86"/>
                  </a:lnTo>
                  <a:lnTo>
                    <a:pt x="1" y="95"/>
                  </a:lnTo>
                  <a:lnTo>
                    <a:pt x="0" y="104"/>
                  </a:lnTo>
                  <a:lnTo>
                    <a:pt x="1" y="113"/>
                  </a:lnTo>
                  <a:lnTo>
                    <a:pt x="4" y="122"/>
                  </a:lnTo>
                  <a:lnTo>
                    <a:pt x="8" y="131"/>
                  </a:lnTo>
                  <a:lnTo>
                    <a:pt x="15" y="140"/>
                  </a:lnTo>
                  <a:lnTo>
                    <a:pt x="23" y="148"/>
                  </a:lnTo>
                  <a:lnTo>
                    <a:pt x="33" y="156"/>
                  </a:lnTo>
                  <a:lnTo>
                    <a:pt x="44" y="164"/>
                  </a:lnTo>
                  <a:lnTo>
                    <a:pt x="57" y="171"/>
                  </a:lnTo>
                  <a:lnTo>
                    <a:pt x="72" y="178"/>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2"/>
                  </a:lnTo>
                  <a:lnTo>
                    <a:pt x="349" y="198"/>
                  </a:lnTo>
                  <a:lnTo>
                    <a:pt x="369" y="194"/>
                  </a:lnTo>
                  <a:lnTo>
                    <a:pt x="387" y="189"/>
                  </a:lnTo>
                  <a:lnTo>
                    <a:pt x="404" y="183"/>
                  </a:lnTo>
                  <a:lnTo>
                    <a:pt x="420" y="178"/>
                  </a:lnTo>
                  <a:lnTo>
                    <a:pt x="434" y="171"/>
                  </a:lnTo>
                  <a:lnTo>
                    <a:pt x="447" y="164"/>
                  </a:lnTo>
                  <a:lnTo>
                    <a:pt x="458" y="156"/>
                  </a:lnTo>
                  <a:lnTo>
                    <a:pt x="468" y="148"/>
                  </a:lnTo>
                  <a:lnTo>
                    <a:pt x="477" y="140"/>
                  </a:lnTo>
                  <a:lnTo>
                    <a:pt x="483" y="131"/>
                  </a:lnTo>
                  <a:lnTo>
                    <a:pt x="488" y="122"/>
                  </a:lnTo>
                  <a:lnTo>
                    <a:pt x="491" y="113"/>
                  </a:lnTo>
                  <a:lnTo>
                    <a:pt x="492"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95" name="Rectangle 47"/>
            <p:cNvSpPr>
              <a:spLocks noChangeArrowheads="1"/>
            </p:cNvSpPr>
            <p:nvPr/>
          </p:nvSpPr>
          <p:spPr bwMode="auto">
            <a:xfrm>
              <a:off x="4770" y="2605"/>
              <a:ext cx="527"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sp>
          <p:nvSpPr>
            <p:cNvPr id="14396" name="Rectangle 48"/>
            <p:cNvSpPr>
              <a:spLocks noChangeArrowheads="1"/>
            </p:cNvSpPr>
            <p:nvPr/>
          </p:nvSpPr>
          <p:spPr bwMode="auto">
            <a:xfrm>
              <a:off x="5186" y="2763"/>
              <a:ext cx="541"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14397" name="Rectangle 49"/>
            <p:cNvSpPr>
              <a:spLocks noChangeArrowheads="1"/>
            </p:cNvSpPr>
            <p:nvPr/>
          </p:nvSpPr>
          <p:spPr bwMode="auto">
            <a:xfrm>
              <a:off x="4449" y="2728"/>
              <a:ext cx="306"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grpSp>
      <p:sp>
        <p:nvSpPr>
          <p:cNvPr id="14365" name="Rectangle 51"/>
          <p:cNvSpPr>
            <a:spLocks noChangeArrowheads="1"/>
          </p:cNvSpPr>
          <p:nvPr/>
        </p:nvSpPr>
        <p:spPr bwMode="auto">
          <a:xfrm>
            <a:off x="4411663" y="4116388"/>
            <a:ext cx="711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14366" name="Rectangle 52"/>
          <p:cNvSpPr>
            <a:spLocks noChangeArrowheads="1"/>
          </p:cNvSpPr>
          <p:nvPr/>
        </p:nvSpPr>
        <p:spPr bwMode="auto">
          <a:xfrm>
            <a:off x="7532688" y="4865688"/>
            <a:ext cx="14224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14367" name="Rectangle 53"/>
          <p:cNvSpPr>
            <a:spLocks noChangeArrowheads="1"/>
          </p:cNvSpPr>
          <p:nvPr/>
        </p:nvSpPr>
        <p:spPr bwMode="auto">
          <a:xfrm>
            <a:off x="3846513" y="4322763"/>
            <a:ext cx="531812"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14368" name="Rectangle 54"/>
          <p:cNvSpPr>
            <a:spLocks noChangeArrowheads="1"/>
          </p:cNvSpPr>
          <p:nvPr/>
        </p:nvSpPr>
        <p:spPr bwMode="auto">
          <a:xfrm>
            <a:off x="5319713" y="4330700"/>
            <a:ext cx="4286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14369" name="Rectangle 55"/>
          <p:cNvSpPr>
            <a:spLocks noChangeArrowheads="1"/>
          </p:cNvSpPr>
          <p:nvPr/>
        </p:nvSpPr>
        <p:spPr bwMode="auto">
          <a:xfrm>
            <a:off x="4164013" y="4919663"/>
            <a:ext cx="12541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14370" name="Rectangle 56"/>
          <p:cNvSpPr>
            <a:spLocks noChangeArrowheads="1"/>
          </p:cNvSpPr>
          <p:nvPr/>
        </p:nvSpPr>
        <p:spPr bwMode="auto">
          <a:xfrm>
            <a:off x="5864225" y="4860925"/>
            <a:ext cx="120808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Works_In3</a:t>
            </a:r>
          </a:p>
        </p:txBody>
      </p:sp>
      <p:sp>
        <p:nvSpPr>
          <p:cNvPr id="14371" name="Line 57"/>
          <p:cNvSpPr>
            <a:spLocks noChangeShapeType="1"/>
          </p:cNvSpPr>
          <p:nvPr/>
        </p:nvSpPr>
        <p:spPr bwMode="auto">
          <a:xfrm flipH="1">
            <a:off x="5403850" y="5045075"/>
            <a:ext cx="323850" cy="0"/>
          </a:xfrm>
          <a:prstGeom prst="line">
            <a:avLst/>
          </a:prstGeom>
          <a:noFill/>
          <a:ln w="12700">
            <a:solidFill>
              <a:schemeClr val="tx2"/>
            </a:solidFill>
            <a:round/>
            <a:headEnd type="none" w="sm" len="sm"/>
            <a:tailEnd type="none" w="sm" len="sm"/>
          </a:ln>
        </p:spPr>
        <p:txBody>
          <a:bodyPr/>
          <a:lstStyle/>
          <a:p>
            <a:endParaRPr lang="en-US"/>
          </a:p>
        </p:txBody>
      </p:sp>
      <p:sp>
        <p:nvSpPr>
          <p:cNvPr id="14372" name="Line 58"/>
          <p:cNvSpPr>
            <a:spLocks noChangeShapeType="1"/>
          </p:cNvSpPr>
          <p:nvPr/>
        </p:nvSpPr>
        <p:spPr bwMode="auto">
          <a:xfrm>
            <a:off x="7177088" y="5029200"/>
            <a:ext cx="300037" cy="0"/>
          </a:xfrm>
          <a:prstGeom prst="line">
            <a:avLst/>
          </a:prstGeom>
          <a:noFill/>
          <a:ln w="12700">
            <a:solidFill>
              <a:schemeClr val="tx2"/>
            </a:solidFill>
            <a:round/>
            <a:headEnd type="none" w="sm" len="sm"/>
            <a:tailEnd type="none" w="sm" len="sm"/>
          </a:ln>
        </p:spPr>
        <p:txBody>
          <a:bodyPr/>
          <a:lstStyle/>
          <a:p>
            <a:endParaRPr lang="en-US"/>
          </a:p>
        </p:txBody>
      </p:sp>
      <p:sp>
        <p:nvSpPr>
          <p:cNvPr id="14373" name="Line 59"/>
          <p:cNvSpPr>
            <a:spLocks noChangeShapeType="1"/>
          </p:cNvSpPr>
          <p:nvPr/>
        </p:nvSpPr>
        <p:spPr bwMode="auto">
          <a:xfrm>
            <a:off x="4060825" y="4700588"/>
            <a:ext cx="444500" cy="169862"/>
          </a:xfrm>
          <a:prstGeom prst="line">
            <a:avLst/>
          </a:prstGeom>
          <a:noFill/>
          <a:ln w="12700">
            <a:solidFill>
              <a:schemeClr val="tx2"/>
            </a:solidFill>
            <a:round/>
            <a:headEnd type="none" w="sm" len="sm"/>
            <a:tailEnd type="none" w="sm" len="sm"/>
          </a:ln>
        </p:spPr>
        <p:txBody>
          <a:bodyPr/>
          <a:lstStyle/>
          <a:p>
            <a:endParaRPr lang="en-US"/>
          </a:p>
        </p:txBody>
      </p:sp>
      <p:sp>
        <p:nvSpPr>
          <p:cNvPr id="14374" name="Line 60"/>
          <p:cNvSpPr>
            <a:spLocks noChangeShapeType="1"/>
          </p:cNvSpPr>
          <p:nvPr/>
        </p:nvSpPr>
        <p:spPr bwMode="auto">
          <a:xfrm>
            <a:off x="4754563" y="4456113"/>
            <a:ext cx="0" cy="414337"/>
          </a:xfrm>
          <a:prstGeom prst="line">
            <a:avLst/>
          </a:prstGeom>
          <a:noFill/>
          <a:ln w="12700">
            <a:solidFill>
              <a:schemeClr val="tx2"/>
            </a:solidFill>
            <a:round/>
            <a:headEnd type="none" w="sm" len="sm"/>
            <a:tailEnd type="none" w="sm" len="sm"/>
          </a:ln>
        </p:spPr>
        <p:txBody>
          <a:bodyPr/>
          <a:lstStyle/>
          <a:p>
            <a:endParaRPr lang="en-US"/>
          </a:p>
        </p:txBody>
      </p:sp>
      <p:sp>
        <p:nvSpPr>
          <p:cNvPr id="14375" name="Line 61"/>
          <p:cNvSpPr>
            <a:spLocks noChangeShapeType="1"/>
          </p:cNvSpPr>
          <p:nvPr/>
        </p:nvSpPr>
        <p:spPr bwMode="auto">
          <a:xfrm flipH="1">
            <a:off x="5191125" y="4700588"/>
            <a:ext cx="317500" cy="185737"/>
          </a:xfrm>
          <a:prstGeom prst="line">
            <a:avLst/>
          </a:prstGeom>
          <a:noFill/>
          <a:ln w="12700">
            <a:solidFill>
              <a:schemeClr val="tx2"/>
            </a:solidFill>
            <a:round/>
            <a:headEnd type="none" w="sm" len="sm"/>
            <a:tailEnd type="none" w="sm" len="sm"/>
          </a:ln>
        </p:spPr>
        <p:txBody>
          <a:bodyPr/>
          <a:lstStyle/>
          <a:p>
            <a:endParaRPr lang="en-US"/>
          </a:p>
        </p:txBody>
      </p:sp>
      <p:grpSp>
        <p:nvGrpSpPr>
          <p:cNvPr id="14376" name="Group 70"/>
          <p:cNvGrpSpPr>
            <a:grpSpLocks/>
          </p:cNvGrpSpPr>
          <p:nvPr/>
        </p:nvGrpSpPr>
        <p:grpSpPr bwMode="auto">
          <a:xfrm>
            <a:off x="4979988" y="5667375"/>
            <a:ext cx="2994025" cy="384175"/>
            <a:chOff x="3137" y="3570"/>
            <a:chExt cx="1886" cy="242"/>
          </a:xfrm>
        </p:grpSpPr>
        <p:sp>
          <p:nvSpPr>
            <p:cNvPr id="14384" name="Freeform 62"/>
            <p:cNvSpPr>
              <a:spLocks/>
            </p:cNvSpPr>
            <p:nvPr/>
          </p:nvSpPr>
          <p:spPr bwMode="auto">
            <a:xfrm>
              <a:off x="3137" y="3603"/>
              <a:ext cx="492" cy="209"/>
            </a:xfrm>
            <a:custGeom>
              <a:avLst/>
              <a:gdLst>
                <a:gd name="T0" fmla="*/ 1 w 492"/>
                <a:gd name="T1" fmla="*/ 113 h 209"/>
                <a:gd name="T2" fmla="*/ 8 w 492"/>
                <a:gd name="T3" fmla="*/ 131 h 209"/>
                <a:gd name="T4" fmla="*/ 23 w 492"/>
                <a:gd name="T5" fmla="*/ 148 h 209"/>
                <a:gd name="T6" fmla="*/ 44 w 492"/>
                <a:gd name="T7" fmla="*/ 164 h 209"/>
                <a:gd name="T8" fmla="*/ 72 w 492"/>
                <a:gd name="T9" fmla="*/ 177 h 209"/>
                <a:gd name="T10" fmla="*/ 104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6 w 492"/>
                <a:gd name="T25" fmla="*/ 189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60 h 209"/>
                <a:gd name="T42" fmla="*/ 447 w 492"/>
                <a:gd name="T43" fmla="*/ 44 h 209"/>
                <a:gd name="T44" fmla="*/ 419 w 492"/>
                <a:gd name="T45" fmla="*/ 30 h 209"/>
                <a:gd name="T46" fmla="*/ 386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4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3" y="122"/>
                  </a:lnTo>
                  <a:lnTo>
                    <a:pt x="8" y="131"/>
                  </a:lnTo>
                  <a:lnTo>
                    <a:pt x="14" y="139"/>
                  </a:lnTo>
                  <a:lnTo>
                    <a:pt x="23" y="148"/>
                  </a:lnTo>
                  <a:lnTo>
                    <a:pt x="33" y="156"/>
                  </a:lnTo>
                  <a:lnTo>
                    <a:pt x="44" y="164"/>
                  </a:lnTo>
                  <a:lnTo>
                    <a:pt x="58" y="171"/>
                  </a:lnTo>
                  <a:lnTo>
                    <a:pt x="72" y="177"/>
                  </a:lnTo>
                  <a:lnTo>
                    <a:pt x="88" y="183"/>
                  </a:lnTo>
                  <a:lnTo>
                    <a:pt x="104"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6" y="189"/>
                  </a:lnTo>
                  <a:lnTo>
                    <a:pt x="403" y="183"/>
                  </a:lnTo>
                  <a:lnTo>
                    <a:pt x="419" y="177"/>
                  </a:lnTo>
                  <a:lnTo>
                    <a:pt x="434" y="170"/>
                  </a:lnTo>
                  <a:lnTo>
                    <a:pt x="447" y="163"/>
                  </a:lnTo>
                  <a:lnTo>
                    <a:pt x="459" y="155"/>
                  </a:lnTo>
                  <a:lnTo>
                    <a:pt x="468" y="148"/>
                  </a:lnTo>
                  <a:lnTo>
                    <a:pt x="476" y="139"/>
                  </a:lnTo>
                  <a:lnTo>
                    <a:pt x="483" y="130"/>
                  </a:lnTo>
                  <a:lnTo>
                    <a:pt x="488" y="122"/>
                  </a:lnTo>
                  <a:lnTo>
                    <a:pt x="490" y="112"/>
                  </a:lnTo>
                  <a:lnTo>
                    <a:pt x="491" y="103"/>
                  </a:lnTo>
                  <a:lnTo>
                    <a:pt x="490" y="95"/>
                  </a:lnTo>
                  <a:lnTo>
                    <a:pt x="488" y="86"/>
                  </a:lnTo>
                  <a:lnTo>
                    <a:pt x="483" y="77"/>
                  </a:lnTo>
                  <a:lnTo>
                    <a:pt x="476" y="68"/>
                  </a:lnTo>
                  <a:lnTo>
                    <a:pt x="468" y="60"/>
                  </a:lnTo>
                  <a:lnTo>
                    <a:pt x="459" y="51"/>
                  </a:lnTo>
                  <a:lnTo>
                    <a:pt x="447" y="44"/>
                  </a:lnTo>
                  <a:lnTo>
                    <a:pt x="434" y="37"/>
                  </a:lnTo>
                  <a:lnTo>
                    <a:pt x="419" y="30"/>
                  </a:lnTo>
                  <a:lnTo>
                    <a:pt x="403" y="24"/>
                  </a:lnTo>
                  <a:lnTo>
                    <a:pt x="386"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4" y="19"/>
                  </a:lnTo>
                  <a:lnTo>
                    <a:pt x="88" y="24"/>
                  </a:lnTo>
                  <a:lnTo>
                    <a:pt x="72" y="30"/>
                  </a:lnTo>
                  <a:lnTo>
                    <a:pt x="58" y="37"/>
                  </a:lnTo>
                  <a:lnTo>
                    <a:pt x="44" y="44"/>
                  </a:lnTo>
                  <a:lnTo>
                    <a:pt x="33" y="52"/>
                  </a:lnTo>
                  <a:lnTo>
                    <a:pt x="23" y="60"/>
                  </a:lnTo>
                  <a:lnTo>
                    <a:pt x="14" y="68"/>
                  </a:lnTo>
                  <a:lnTo>
                    <a:pt x="8" y="77"/>
                  </a:lnTo>
                  <a:lnTo>
                    <a:pt x="3" y="86"/>
                  </a:lnTo>
                  <a:lnTo>
                    <a:pt x="1" y="95"/>
                  </a:lnTo>
                  <a:lnTo>
                    <a:pt x="0"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85" name="Freeform 63"/>
            <p:cNvSpPr>
              <a:spLocks/>
            </p:cNvSpPr>
            <p:nvPr/>
          </p:nvSpPr>
          <p:spPr bwMode="auto">
            <a:xfrm>
              <a:off x="4531" y="3603"/>
              <a:ext cx="492" cy="209"/>
            </a:xfrm>
            <a:custGeom>
              <a:avLst/>
              <a:gdLst>
                <a:gd name="T0" fmla="*/ 1 w 492"/>
                <a:gd name="T1" fmla="*/ 113 h 209"/>
                <a:gd name="T2" fmla="*/ 8 w 492"/>
                <a:gd name="T3" fmla="*/ 131 h 209"/>
                <a:gd name="T4" fmla="*/ 23 w 492"/>
                <a:gd name="T5" fmla="*/ 148 h 209"/>
                <a:gd name="T6" fmla="*/ 45 w 492"/>
                <a:gd name="T7" fmla="*/ 164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9 h 209"/>
                <a:gd name="T26" fmla="*/ 419 w 492"/>
                <a:gd name="T27" fmla="*/ 177 h 209"/>
                <a:gd name="T28" fmla="*/ 447 w 492"/>
                <a:gd name="T29" fmla="*/ 163 h 209"/>
                <a:gd name="T30" fmla="*/ 468 w 492"/>
                <a:gd name="T31" fmla="*/ 148 h 209"/>
                <a:gd name="T32" fmla="*/ 483 w 492"/>
                <a:gd name="T33" fmla="*/ 130 h 209"/>
                <a:gd name="T34" fmla="*/ 491 w 492"/>
                <a:gd name="T35" fmla="*/ 112 h 209"/>
                <a:gd name="T36" fmla="*/ 491 w 492"/>
                <a:gd name="T37" fmla="*/ 95 h 209"/>
                <a:gd name="T38" fmla="*/ 483 w 492"/>
                <a:gd name="T39" fmla="*/ 77 h 209"/>
                <a:gd name="T40" fmla="*/ 468 w 492"/>
                <a:gd name="T41" fmla="*/ 60 h 209"/>
                <a:gd name="T42" fmla="*/ 447 w 492"/>
                <a:gd name="T43" fmla="*/ 44 h 209"/>
                <a:gd name="T44" fmla="*/ 419 w 492"/>
                <a:gd name="T45" fmla="*/ 30 h 209"/>
                <a:gd name="T46" fmla="*/ 387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3" y="122"/>
                  </a:lnTo>
                  <a:lnTo>
                    <a:pt x="8" y="131"/>
                  </a:lnTo>
                  <a:lnTo>
                    <a:pt x="15" y="139"/>
                  </a:lnTo>
                  <a:lnTo>
                    <a:pt x="23" y="148"/>
                  </a:lnTo>
                  <a:lnTo>
                    <a:pt x="33" y="156"/>
                  </a:lnTo>
                  <a:lnTo>
                    <a:pt x="45" y="164"/>
                  </a:lnTo>
                  <a:lnTo>
                    <a:pt x="58" y="171"/>
                  </a:lnTo>
                  <a:lnTo>
                    <a:pt x="72" y="177"/>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7" y="189"/>
                  </a:lnTo>
                  <a:lnTo>
                    <a:pt x="403" y="183"/>
                  </a:lnTo>
                  <a:lnTo>
                    <a:pt x="419" y="177"/>
                  </a:lnTo>
                  <a:lnTo>
                    <a:pt x="434" y="170"/>
                  </a:lnTo>
                  <a:lnTo>
                    <a:pt x="447" y="163"/>
                  </a:lnTo>
                  <a:lnTo>
                    <a:pt x="459" y="155"/>
                  </a:lnTo>
                  <a:lnTo>
                    <a:pt x="468" y="148"/>
                  </a:lnTo>
                  <a:lnTo>
                    <a:pt x="476" y="139"/>
                  </a:lnTo>
                  <a:lnTo>
                    <a:pt x="483" y="130"/>
                  </a:lnTo>
                  <a:lnTo>
                    <a:pt x="488" y="122"/>
                  </a:lnTo>
                  <a:lnTo>
                    <a:pt x="491" y="112"/>
                  </a:lnTo>
                  <a:lnTo>
                    <a:pt x="491" y="103"/>
                  </a:lnTo>
                  <a:lnTo>
                    <a:pt x="491" y="95"/>
                  </a:lnTo>
                  <a:lnTo>
                    <a:pt x="488" y="86"/>
                  </a:lnTo>
                  <a:lnTo>
                    <a:pt x="483" y="77"/>
                  </a:lnTo>
                  <a:lnTo>
                    <a:pt x="476" y="68"/>
                  </a:lnTo>
                  <a:lnTo>
                    <a:pt x="468" y="60"/>
                  </a:lnTo>
                  <a:lnTo>
                    <a:pt x="459" y="51"/>
                  </a:lnTo>
                  <a:lnTo>
                    <a:pt x="447" y="44"/>
                  </a:lnTo>
                  <a:lnTo>
                    <a:pt x="434" y="37"/>
                  </a:lnTo>
                  <a:lnTo>
                    <a:pt x="419" y="30"/>
                  </a:lnTo>
                  <a:lnTo>
                    <a:pt x="403" y="24"/>
                  </a:lnTo>
                  <a:lnTo>
                    <a:pt x="387"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5" y="19"/>
                  </a:lnTo>
                  <a:lnTo>
                    <a:pt x="88" y="24"/>
                  </a:lnTo>
                  <a:lnTo>
                    <a:pt x="72" y="30"/>
                  </a:lnTo>
                  <a:lnTo>
                    <a:pt x="58" y="37"/>
                  </a:lnTo>
                  <a:lnTo>
                    <a:pt x="44" y="44"/>
                  </a:lnTo>
                  <a:lnTo>
                    <a:pt x="33" y="52"/>
                  </a:lnTo>
                  <a:lnTo>
                    <a:pt x="23" y="60"/>
                  </a:lnTo>
                  <a:lnTo>
                    <a:pt x="15" y="68"/>
                  </a:lnTo>
                  <a:lnTo>
                    <a:pt x="8" y="77"/>
                  </a:lnTo>
                  <a:lnTo>
                    <a:pt x="3" y="86"/>
                  </a:lnTo>
                  <a:lnTo>
                    <a:pt x="1" y="95"/>
                  </a:lnTo>
                  <a:lnTo>
                    <a:pt x="0"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86" name="Rectangle 64"/>
            <p:cNvSpPr>
              <a:spLocks noChangeArrowheads="1"/>
            </p:cNvSpPr>
            <p:nvPr/>
          </p:nvSpPr>
          <p:spPr bwMode="auto">
            <a:xfrm>
              <a:off x="3759" y="3570"/>
              <a:ext cx="64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Duration</a:t>
              </a:r>
            </a:p>
          </p:txBody>
        </p:sp>
        <p:sp>
          <p:nvSpPr>
            <p:cNvPr id="14387" name="Freeform 65"/>
            <p:cNvSpPr>
              <a:spLocks/>
            </p:cNvSpPr>
            <p:nvPr/>
          </p:nvSpPr>
          <p:spPr bwMode="auto">
            <a:xfrm>
              <a:off x="3781" y="3596"/>
              <a:ext cx="592" cy="215"/>
            </a:xfrm>
            <a:custGeom>
              <a:avLst/>
              <a:gdLst>
                <a:gd name="T0" fmla="*/ 591 w 592"/>
                <a:gd name="T1" fmla="*/ 214 h 215"/>
                <a:gd name="T2" fmla="*/ 591 w 592"/>
                <a:gd name="T3" fmla="*/ 0 h 215"/>
                <a:gd name="T4" fmla="*/ 0 w 592"/>
                <a:gd name="T5" fmla="*/ 0 h 215"/>
                <a:gd name="T6" fmla="*/ 0 w 592"/>
                <a:gd name="T7" fmla="*/ 214 h 215"/>
                <a:gd name="T8" fmla="*/ 591 w 592"/>
                <a:gd name="T9" fmla="*/ 214 h 215"/>
                <a:gd name="T10" fmla="*/ 0 60000 65536"/>
                <a:gd name="T11" fmla="*/ 0 60000 65536"/>
                <a:gd name="T12" fmla="*/ 0 60000 65536"/>
                <a:gd name="T13" fmla="*/ 0 60000 65536"/>
                <a:gd name="T14" fmla="*/ 0 60000 65536"/>
                <a:gd name="T15" fmla="*/ 0 w 592"/>
                <a:gd name="T16" fmla="*/ 0 h 215"/>
                <a:gd name="T17" fmla="*/ 592 w 592"/>
                <a:gd name="T18" fmla="*/ 215 h 215"/>
              </a:gdLst>
              <a:ahLst/>
              <a:cxnLst>
                <a:cxn ang="T10">
                  <a:pos x="T0" y="T1"/>
                </a:cxn>
                <a:cxn ang="T11">
                  <a:pos x="T2" y="T3"/>
                </a:cxn>
                <a:cxn ang="T12">
                  <a:pos x="T4" y="T5"/>
                </a:cxn>
                <a:cxn ang="T13">
                  <a:pos x="T6" y="T7"/>
                </a:cxn>
                <a:cxn ang="T14">
                  <a:pos x="T8" y="T9"/>
                </a:cxn>
              </a:cxnLst>
              <a:rect l="T15" t="T16" r="T17" b="T18"/>
              <a:pathLst>
                <a:path w="592" h="215">
                  <a:moveTo>
                    <a:pt x="591" y="214"/>
                  </a:moveTo>
                  <a:lnTo>
                    <a:pt x="591" y="0"/>
                  </a:lnTo>
                  <a:lnTo>
                    <a:pt x="0" y="0"/>
                  </a:lnTo>
                  <a:lnTo>
                    <a:pt x="0" y="214"/>
                  </a:lnTo>
                  <a:lnTo>
                    <a:pt x="591" y="2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4388" name="Rectangle 66"/>
            <p:cNvSpPr>
              <a:spLocks noChangeArrowheads="1"/>
            </p:cNvSpPr>
            <p:nvPr/>
          </p:nvSpPr>
          <p:spPr bwMode="auto">
            <a:xfrm>
              <a:off x="3183" y="3591"/>
              <a:ext cx="398"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from</a:t>
              </a:r>
            </a:p>
          </p:txBody>
        </p:sp>
        <p:sp>
          <p:nvSpPr>
            <p:cNvPr id="14389" name="Rectangle 67"/>
            <p:cNvSpPr>
              <a:spLocks noChangeArrowheads="1"/>
            </p:cNvSpPr>
            <p:nvPr/>
          </p:nvSpPr>
          <p:spPr bwMode="auto">
            <a:xfrm>
              <a:off x="4675" y="3579"/>
              <a:ext cx="235"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to</a:t>
              </a:r>
            </a:p>
          </p:txBody>
        </p:sp>
        <p:sp>
          <p:nvSpPr>
            <p:cNvPr id="14390" name="Line 68"/>
            <p:cNvSpPr>
              <a:spLocks noChangeShapeType="1"/>
            </p:cNvSpPr>
            <p:nvPr/>
          </p:nvSpPr>
          <p:spPr bwMode="auto">
            <a:xfrm>
              <a:off x="3623" y="3706"/>
              <a:ext cx="146" cy="0"/>
            </a:xfrm>
            <a:prstGeom prst="line">
              <a:avLst/>
            </a:prstGeom>
            <a:noFill/>
            <a:ln w="12700">
              <a:solidFill>
                <a:schemeClr val="tx2"/>
              </a:solidFill>
              <a:round/>
              <a:headEnd type="none" w="sm" len="sm"/>
              <a:tailEnd type="none" w="sm" len="sm"/>
            </a:ln>
          </p:spPr>
          <p:txBody>
            <a:bodyPr/>
            <a:lstStyle/>
            <a:p>
              <a:endParaRPr lang="en-US"/>
            </a:p>
          </p:txBody>
        </p:sp>
        <p:sp>
          <p:nvSpPr>
            <p:cNvPr id="14391" name="Line 69"/>
            <p:cNvSpPr>
              <a:spLocks noChangeShapeType="1"/>
            </p:cNvSpPr>
            <p:nvPr/>
          </p:nvSpPr>
          <p:spPr bwMode="auto">
            <a:xfrm>
              <a:off x="4380" y="3706"/>
              <a:ext cx="108" cy="0"/>
            </a:xfrm>
            <a:prstGeom prst="line">
              <a:avLst/>
            </a:prstGeom>
            <a:noFill/>
            <a:ln w="12700">
              <a:solidFill>
                <a:schemeClr val="tx2"/>
              </a:solidFill>
              <a:round/>
              <a:headEnd type="none" w="sm" len="sm"/>
              <a:tailEnd type="none" w="sm" len="sm"/>
            </a:ln>
          </p:spPr>
          <p:txBody>
            <a:bodyPr/>
            <a:lstStyle/>
            <a:p>
              <a:endParaRPr lang="en-US"/>
            </a:p>
          </p:txBody>
        </p:sp>
      </p:grpSp>
      <p:sp>
        <p:nvSpPr>
          <p:cNvPr id="14377" name="Line 71"/>
          <p:cNvSpPr>
            <a:spLocks noChangeShapeType="1"/>
          </p:cNvSpPr>
          <p:nvPr/>
        </p:nvSpPr>
        <p:spPr bwMode="auto">
          <a:xfrm>
            <a:off x="5807075" y="2128838"/>
            <a:ext cx="63500" cy="596900"/>
          </a:xfrm>
          <a:prstGeom prst="line">
            <a:avLst/>
          </a:prstGeom>
          <a:noFill/>
          <a:ln w="12700">
            <a:solidFill>
              <a:schemeClr val="tx2"/>
            </a:solidFill>
            <a:round/>
            <a:headEnd type="none" w="sm" len="sm"/>
            <a:tailEnd type="none" w="sm" len="sm"/>
          </a:ln>
        </p:spPr>
        <p:txBody>
          <a:bodyPr/>
          <a:lstStyle/>
          <a:p>
            <a:endParaRPr lang="en-US"/>
          </a:p>
        </p:txBody>
      </p:sp>
      <p:sp>
        <p:nvSpPr>
          <p:cNvPr id="14378" name="Line 72"/>
          <p:cNvSpPr>
            <a:spLocks noChangeShapeType="1"/>
          </p:cNvSpPr>
          <p:nvPr/>
        </p:nvSpPr>
        <p:spPr bwMode="auto">
          <a:xfrm>
            <a:off x="7858125" y="2357438"/>
            <a:ext cx="0" cy="368300"/>
          </a:xfrm>
          <a:prstGeom prst="line">
            <a:avLst/>
          </a:prstGeom>
          <a:noFill/>
          <a:ln w="12700">
            <a:solidFill>
              <a:schemeClr val="tx2"/>
            </a:solidFill>
            <a:round/>
            <a:headEnd type="none" w="sm" len="sm"/>
            <a:tailEnd type="none" w="sm" len="sm"/>
          </a:ln>
        </p:spPr>
        <p:txBody>
          <a:bodyPr/>
          <a:lstStyle/>
          <a:p>
            <a:endParaRPr lang="en-US"/>
          </a:p>
        </p:txBody>
      </p:sp>
      <p:sp>
        <p:nvSpPr>
          <p:cNvPr id="14379" name="Line 73"/>
          <p:cNvSpPr>
            <a:spLocks noChangeShapeType="1"/>
          </p:cNvSpPr>
          <p:nvPr/>
        </p:nvSpPr>
        <p:spPr bwMode="auto">
          <a:xfrm>
            <a:off x="7331075" y="2586038"/>
            <a:ext cx="139700" cy="139700"/>
          </a:xfrm>
          <a:prstGeom prst="line">
            <a:avLst/>
          </a:prstGeom>
          <a:noFill/>
          <a:ln w="12700">
            <a:solidFill>
              <a:schemeClr val="tx2"/>
            </a:solidFill>
            <a:round/>
            <a:headEnd type="none" w="sm" len="sm"/>
            <a:tailEnd type="none" w="sm" len="sm"/>
          </a:ln>
        </p:spPr>
        <p:txBody>
          <a:bodyPr/>
          <a:lstStyle/>
          <a:p>
            <a:endParaRPr lang="en-US"/>
          </a:p>
        </p:txBody>
      </p:sp>
      <p:sp>
        <p:nvSpPr>
          <p:cNvPr id="14380" name="Line 74"/>
          <p:cNvSpPr>
            <a:spLocks noChangeShapeType="1"/>
          </p:cNvSpPr>
          <p:nvPr/>
        </p:nvSpPr>
        <p:spPr bwMode="auto">
          <a:xfrm>
            <a:off x="7550150" y="4654550"/>
            <a:ext cx="215900" cy="215900"/>
          </a:xfrm>
          <a:prstGeom prst="line">
            <a:avLst/>
          </a:prstGeom>
          <a:noFill/>
          <a:ln w="12700">
            <a:solidFill>
              <a:schemeClr val="tx2"/>
            </a:solidFill>
            <a:round/>
            <a:headEnd type="none" w="sm" len="sm"/>
            <a:tailEnd type="none" w="sm" len="sm"/>
          </a:ln>
        </p:spPr>
        <p:txBody>
          <a:bodyPr/>
          <a:lstStyle/>
          <a:p>
            <a:endParaRPr lang="en-US"/>
          </a:p>
        </p:txBody>
      </p:sp>
      <p:sp>
        <p:nvSpPr>
          <p:cNvPr id="14381" name="Line 75"/>
          <p:cNvSpPr>
            <a:spLocks noChangeShapeType="1"/>
          </p:cNvSpPr>
          <p:nvPr/>
        </p:nvSpPr>
        <p:spPr bwMode="auto">
          <a:xfrm flipH="1">
            <a:off x="8299450" y="4654550"/>
            <a:ext cx="165100" cy="215900"/>
          </a:xfrm>
          <a:prstGeom prst="line">
            <a:avLst/>
          </a:prstGeom>
          <a:noFill/>
          <a:ln w="12700">
            <a:solidFill>
              <a:schemeClr val="tx2"/>
            </a:solidFill>
            <a:round/>
            <a:headEnd type="none" w="sm" len="sm"/>
            <a:tailEnd type="none" w="sm" len="sm"/>
          </a:ln>
        </p:spPr>
        <p:txBody>
          <a:bodyPr/>
          <a:lstStyle/>
          <a:p>
            <a:endParaRPr lang="en-US"/>
          </a:p>
        </p:txBody>
      </p:sp>
      <p:sp>
        <p:nvSpPr>
          <p:cNvPr id="14382" name="Line 76"/>
          <p:cNvSpPr>
            <a:spLocks noChangeShapeType="1"/>
          </p:cNvSpPr>
          <p:nvPr/>
        </p:nvSpPr>
        <p:spPr bwMode="auto">
          <a:xfrm>
            <a:off x="8001000" y="4502150"/>
            <a:ext cx="0" cy="368300"/>
          </a:xfrm>
          <a:prstGeom prst="line">
            <a:avLst/>
          </a:prstGeom>
          <a:noFill/>
          <a:ln w="12700">
            <a:solidFill>
              <a:schemeClr val="tx2"/>
            </a:solidFill>
            <a:round/>
            <a:headEnd type="none" w="sm" len="sm"/>
            <a:tailEnd type="none" w="sm" len="sm"/>
          </a:ln>
        </p:spPr>
        <p:txBody>
          <a:bodyPr/>
          <a:lstStyle/>
          <a:p>
            <a:endParaRPr lang="en-US"/>
          </a:p>
        </p:txBody>
      </p:sp>
      <p:sp>
        <p:nvSpPr>
          <p:cNvPr id="14383" name="Line 77"/>
          <p:cNvSpPr>
            <a:spLocks noChangeShapeType="1"/>
          </p:cNvSpPr>
          <p:nvPr/>
        </p:nvSpPr>
        <p:spPr bwMode="auto">
          <a:xfrm>
            <a:off x="6477000" y="5340350"/>
            <a:ext cx="0" cy="368300"/>
          </a:xfrm>
          <a:prstGeom prst="line">
            <a:avLst/>
          </a:prstGeom>
          <a:noFill/>
          <a:ln w="12700">
            <a:solidFill>
              <a:schemeClr val="tx2"/>
            </a:solidFill>
            <a:round/>
            <a:headEnd type="none" w="sm" len="sm"/>
            <a:tailEnd type="none" w="sm" len="sm"/>
          </a:ln>
        </p:spPr>
        <p:txBody>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536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5364" name="Rectangle 4"/>
          <p:cNvSpPr>
            <a:spLocks noGrp="1" noChangeArrowheads="1"/>
          </p:cNvSpPr>
          <p:nvPr>
            <p:ph type="title"/>
          </p:nvPr>
        </p:nvSpPr>
        <p:spPr>
          <a:noFill/>
        </p:spPr>
        <p:txBody>
          <a:bodyPr lIns="90488" tIns="44450" rIns="90488" bIns="44450" anchor="ctr"/>
          <a:lstStyle/>
          <a:p>
            <a:pPr eaLnBrk="1" hangingPunct="1"/>
            <a:r>
              <a:rPr lang="en-US" smtClean="0"/>
              <a:t>Entity vs. Relationship</a:t>
            </a:r>
          </a:p>
        </p:txBody>
      </p:sp>
      <p:sp>
        <p:nvSpPr>
          <p:cNvPr id="15365" name="Rectangle 5"/>
          <p:cNvSpPr>
            <a:spLocks noGrp="1" noChangeArrowheads="1"/>
          </p:cNvSpPr>
          <p:nvPr>
            <p:ph type="body" sz="half" idx="1"/>
          </p:nvPr>
        </p:nvSpPr>
        <p:spPr>
          <a:xfrm>
            <a:off x="0" y="1676400"/>
            <a:ext cx="3733800" cy="4953000"/>
          </a:xfrm>
          <a:noFill/>
        </p:spPr>
        <p:txBody>
          <a:bodyPr lIns="90488" tIns="44450" rIns="90488" bIns="44450"/>
          <a:lstStyle/>
          <a:p>
            <a:pPr eaLnBrk="1" hangingPunct="1">
              <a:lnSpc>
                <a:spcPct val="90000"/>
              </a:lnSpc>
            </a:pPr>
            <a:r>
              <a:rPr lang="en-US" sz="1900" smtClean="0"/>
              <a:t>First ER diagram OK if a manager gets a separate discretionary budget for each dept.</a:t>
            </a:r>
          </a:p>
          <a:p>
            <a:pPr eaLnBrk="1" hangingPunct="1">
              <a:lnSpc>
                <a:spcPct val="90000"/>
              </a:lnSpc>
            </a:pPr>
            <a:r>
              <a:rPr lang="en-US" sz="1900" smtClean="0"/>
              <a:t>What if a manager gets a discretionary    budget that covers      </a:t>
            </a:r>
            <a:r>
              <a:rPr lang="en-US" sz="1900" i="1" smtClean="0"/>
              <a:t>all </a:t>
            </a:r>
            <a:r>
              <a:rPr lang="en-US" sz="1900" smtClean="0"/>
              <a:t>managed depts?</a:t>
            </a:r>
          </a:p>
          <a:p>
            <a:pPr lvl="1" eaLnBrk="1" hangingPunct="1">
              <a:lnSpc>
                <a:spcPct val="90000"/>
              </a:lnSpc>
              <a:buSzPct val="75000"/>
            </a:pPr>
            <a:r>
              <a:rPr lang="en-US" sz="1700" smtClean="0">
                <a:solidFill>
                  <a:schemeClr val="accent2"/>
                </a:solidFill>
              </a:rPr>
              <a:t>Redundancy: </a:t>
            </a:r>
            <a:r>
              <a:rPr lang="en-US" sz="1700" i="1" smtClean="0"/>
              <a:t>dbudget </a:t>
            </a:r>
            <a:r>
              <a:rPr lang="en-US" sz="1700" smtClean="0"/>
              <a:t>stored for each dept managed by manager.</a:t>
            </a:r>
          </a:p>
          <a:p>
            <a:pPr lvl="1" eaLnBrk="1" hangingPunct="1">
              <a:lnSpc>
                <a:spcPct val="90000"/>
              </a:lnSpc>
              <a:buSzPct val="75000"/>
            </a:pPr>
            <a:r>
              <a:rPr lang="en-US" sz="1700" smtClean="0">
                <a:solidFill>
                  <a:schemeClr val="accent2"/>
                </a:solidFill>
              </a:rPr>
              <a:t>Misleading:</a:t>
            </a:r>
            <a:r>
              <a:rPr lang="en-US" sz="1700" smtClean="0"/>
              <a:t> Suggests </a:t>
            </a:r>
            <a:r>
              <a:rPr lang="en-US" sz="1700" i="1" smtClean="0"/>
              <a:t>dbudget</a:t>
            </a:r>
            <a:r>
              <a:rPr lang="en-US" sz="1700" smtClean="0"/>
              <a:t> associated with department-mgr combination.</a:t>
            </a:r>
          </a:p>
          <a:p>
            <a:pPr eaLnBrk="1" hangingPunct="1">
              <a:lnSpc>
                <a:spcPct val="90000"/>
              </a:lnSpc>
              <a:buFont typeface="Wingdings" pitchFamily="2" charset="2"/>
              <a:buChar char="§"/>
            </a:pPr>
            <a:endParaRPr lang="en-US" sz="1700" smtClean="0"/>
          </a:p>
        </p:txBody>
      </p:sp>
      <p:sp>
        <p:nvSpPr>
          <p:cNvPr id="15366" name="Freeform 6"/>
          <p:cNvSpPr>
            <a:spLocks/>
          </p:cNvSpPr>
          <p:nvPr/>
        </p:nvSpPr>
        <p:spPr bwMode="auto">
          <a:xfrm>
            <a:off x="4176713" y="1870075"/>
            <a:ext cx="835025" cy="352425"/>
          </a:xfrm>
          <a:custGeom>
            <a:avLst/>
            <a:gdLst>
              <a:gd name="T0" fmla="*/ 524 w 526"/>
              <a:gd name="T1" fmla="*/ 101 h 222"/>
              <a:gd name="T2" fmla="*/ 516 w 526"/>
              <a:gd name="T3" fmla="*/ 82 h 222"/>
              <a:gd name="T4" fmla="*/ 500 w 526"/>
              <a:gd name="T5" fmla="*/ 64 h 222"/>
              <a:gd name="T6" fmla="*/ 478 w 526"/>
              <a:gd name="T7" fmla="*/ 47 h 222"/>
              <a:gd name="T8" fmla="*/ 448 w 526"/>
              <a:gd name="T9" fmla="*/ 33 h 222"/>
              <a:gd name="T10" fmla="*/ 413 w 526"/>
              <a:gd name="T11" fmla="*/ 20 h 222"/>
              <a:gd name="T12" fmla="*/ 373 w 526"/>
              <a:gd name="T13" fmla="*/ 10 h 222"/>
              <a:gd name="T14" fmla="*/ 330 w 526"/>
              <a:gd name="T15" fmla="*/ 4 h 222"/>
              <a:gd name="T16" fmla="*/ 285 w 526"/>
              <a:gd name="T17" fmla="*/ 0 h 222"/>
              <a:gd name="T18" fmla="*/ 239 w 526"/>
              <a:gd name="T19" fmla="*/ 0 h 222"/>
              <a:gd name="T20" fmla="*/ 194 w 526"/>
              <a:gd name="T21" fmla="*/ 4 h 222"/>
              <a:gd name="T22" fmla="*/ 152 w 526"/>
              <a:gd name="T23" fmla="*/ 10 h 222"/>
              <a:gd name="T24" fmla="*/ 112 w 526"/>
              <a:gd name="T25" fmla="*/ 20 h 222"/>
              <a:gd name="T26" fmla="*/ 77 w 526"/>
              <a:gd name="T27" fmla="*/ 33 h 222"/>
              <a:gd name="T28" fmla="*/ 47 w 526"/>
              <a:gd name="T29" fmla="*/ 47 h 222"/>
              <a:gd name="T30" fmla="*/ 25 w 526"/>
              <a:gd name="T31" fmla="*/ 64 h 222"/>
              <a:gd name="T32" fmla="*/ 9 w 526"/>
              <a:gd name="T33" fmla="*/ 82 h 222"/>
              <a:gd name="T34" fmla="*/ 1 w 526"/>
              <a:gd name="T35" fmla="*/ 101 h 222"/>
              <a:gd name="T36" fmla="*/ 1 w 526"/>
              <a:gd name="T37" fmla="*/ 120 h 222"/>
              <a:gd name="T38" fmla="*/ 9 w 526"/>
              <a:gd name="T39" fmla="*/ 139 h 222"/>
              <a:gd name="T40" fmla="*/ 25 w 526"/>
              <a:gd name="T41" fmla="*/ 157 h 222"/>
              <a:gd name="T42" fmla="*/ 47 w 526"/>
              <a:gd name="T43" fmla="*/ 174 h 222"/>
              <a:gd name="T44" fmla="*/ 77 w 526"/>
              <a:gd name="T45" fmla="*/ 189 h 222"/>
              <a:gd name="T46" fmla="*/ 112 w 526"/>
              <a:gd name="T47" fmla="*/ 201 h 222"/>
              <a:gd name="T48" fmla="*/ 152 w 526"/>
              <a:gd name="T49" fmla="*/ 211 h 222"/>
              <a:gd name="T50" fmla="*/ 194 w 526"/>
              <a:gd name="T51" fmla="*/ 218 h 222"/>
              <a:gd name="T52" fmla="*/ 239 w 526"/>
              <a:gd name="T53" fmla="*/ 221 h 222"/>
              <a:gd name="T54" fmla="*/ 285 w 526"/>
              <a:gd name="T55" fmla="*/ 221 h 222"/>
              <a:gd name="T56" fmla="*/ 330 w 526"/>
              <a:gd name="T57" fmla="*/ 218 h 222"/>
              <a:gd name="T58" fmla="*/ 373 w 526"/>
              <a:gd name="T59" fmla="*/ 211 h 222"/>
              <a:gd name="T60" fmla="*/ 413 w 526"/>
              <a:gd name="T61" fmla="*/ 201 h 222"/>
              <a:gd name="T62" fmla="*/ 448 w 526"/>
              <a:gd name="T63" fmla="*/ 189 h 222"/>
              <a:gd name="T64" fmla="*/ 478 w 526"/>
              <a:gd name="T65" fmla="*/ 174 h 222"/>
              <a:gd name="T66" fmla="*/ 500 w 526"/>
              <a:gd name="T67" fmla="*/ 157 h 222"/>
              <a:gd name="T68" fmla="*/ 516 w 526"/>
              <a:gd name="T69" fmla="*/ 139 h 222"/>
              <a:gd name="T70" fmla="*/ 524 w 526"/>
              <a:gd name="T71" fmla="*/ 120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525" y="111"/>
                </a:moveTo>
                <a:lnTo>
                  <a:pt x="524" y="101"/>
                </a:lnTo>
                <a:lnTo>
                  <a:pt x="521" y="92"/>
                </a:lnTo>
                <a:lnTo>
                  <a:pt x="516" y="82"/>
                </a:lnTo>
                <a:lnTo>
                  <a:pt x="509" y="73"/>
                </a:lnTo>
                <a:lnTo>
                  <a:pt x="500" y="64"/>
                </a:lnTo>
                <a:lnTo>
                  <a:pt x="489" y="55"/>
                </a:lnTo>
                <a:lnTo>
                  <a:pt x="478" y="47"/>
                </a:lnTo>
                <a:lnTo>
                  <a:pt x="464" y="39"/>
                </a:lnTo>
                <a:lnTo>
                  <a:pt x="448" y="33"/>
                </a:lnTo>
                <a:lnTo>
                  <a:pt x="431" y="26"/>
                </a:lnTo>
                <a:lnTo>
                  <a:pt x="413" y="20"/>
                </a:lnTo>
                <a:lnTo>
                  <a:pt x="393" y="15"/>
                </a:lnTo>
                <a:lnTo>
                  <a:pt x="373" y="10"/>
                </a:lnTo>
                <a:lnTo>
                  <a:pt x="352" y="6"/>
                </a:lnTo>
                <a:lnTo>
                  <a:pt x="330" y="4"/>
                </a:lnTo>
                <a:lnTo>
                  <a:pt x="308" y="2"/>
                </a:lnTo>
                <a:lnTo>
                  <a:pt x="285" y="0"/>
                </a:lnTo>
                <a:lnTo>
                  <a:pt x="262" y="0"/>
                </a:lnTo>
                <a:lnTo>
                  <a:pt x="239" y="0"/>
                </a:lnTo>
                <a:lnTo>
                  <a:pt x="217" y="2"/>
                </a:lnTo>
                <a:lnTo>
                  <a:pt x="194" y="4"/>
                </a:lnTo>
                <a:lnTo>
                  <a:pt x="173" y="6"/>
                </a:lnTo>
                <a:lnTo>
                  <a:pt x="152" y="10"/>
                </a:lnTo>
                <a:lnTo>
                  <a:pt x="131" y="15"/>
                </a:lnTo>
                <a:lnTo>
                  <a:pt x="112" y="20"/>
                </a:lnTo>
                <a:lnTo>
                  <a:pt x="94" y="26"/>
                </a:lnTo>
                <a:lnTo>
                  <a:pt x="77" y="33"/>
                </a:lnTo>
                <a:lnTo>
                  <a:pt x="61" y="39"/>
                </a:lnTo>
                <a:lnTo>
                  <a:pt x="47" y="47"/>
                </a:lnTo>
                <a:lnTo>
                  <a:pt x="35" y="55"/>
                </a:lnTo>
                <a:lnTo>
                  <a:pt x="25" y="64"/>
                </a:lnTo>
                <a:lnTo>
                  <a:pt x="16" y="73"/>
                </a:lnTo>
                <a:lnTo>
                  <a:pt x="9" y="82"/>
                </a:lnTo>
                <a:lnTo>
                  <a:pt x="4" y="92"/>
                </a:lnTo>
                <a:lnTo>
                  <a:pt x="1" y="101"/>
                </a:lnTo>
                <a:lnTo>
                  <a:pt x="0" y="111"/>
                </a:lnTo>
                <a:lnTo>
                  <a:pt x="1" y="120"/>
                </a:lnTo>
                <a:lnTo>
                  <a:pt x="4" y="130"/>
                </a:lnTo>
                <a:lnTo>
                  <a:pt x="9" y="139"/>
                </a:lnTo>
                <a:lnTo>
                  <a:pt x="16" y="148"/>
                </a:lnTo>
                <a:lnTo>
                  <a:pt x="25" y="157"/>
                </a:lnTo>
                <a:lnTo>
                  <a:pt x="35" y="166"/>
                </a:lnTo>
                <a:lnTo>
                  <a:pt x="47" y="174"/>
                </a:lnTo>
                <a:lnTo>
                  <a:pt x="61" y="182"/>
                </a:lnTo>
                <a:lnTo>
                  <a:pt x="77" y="189"/>
                </a:lnTo>
                <a:lnTo>
                  <a:pt x="94" y="196"/>
                </a:lnTo>
                <a:lnTo>
                  <a:pt x="112" y="201"/>
                </a:lnTo>
                <a:lnTo>
                  <a:pt x="131" y="206"/>
                </a:lnTo>
                <a:lnTo>
                  <a:pt x="152" y="211"/>
                </a:lnTo>
                <a:lnTo>
                  <a:pt x="173" y="215"/>
                </a:lnTo>
                <a:lnTo>
                  <a:pt x="194" y="218"/>
                </a:lnTo>
                <a:lnTo>
                  <a:pt x="217" y="220"/>
                </a:lnTo>
                <a:lnTo>
                  <a:pt x="239" y="221"/>
                </a:lnTo>
                <a:lnTo>
                  <a:pt x="262" y="221"/>
                </a:lnTo>
                <a:lnTo>
                  <a:pt x="285" y="221"/>
                </a:lnTo>
                <a:lnTo>
                  <a:pt x="308" y="220"/>
                </a:lnTo>
                <a:lnTo>
                  <a:pt x="330" y="218"/>
                </a:lnTo>
                <a:lnTo>
                  <a:pt x="352" y="215"/>
                </a:lnTo>
                <a:lnTo>
                  <a:pt x="373" y="211"/>
                </a:lnTo>
                <a:lnTo>
                  <a:pt x="393" y="206"/>
                </a:lnTo>
                <a:lnTo>
                  <a:pt x="413" y="201"/>
                </a:lnTo>
                <a:lnTo>
                  <a:pt x="431" y="196"/>
                </a:lnTo>
                <a:lnTo>
                  <a:pt x="448" y="189"/>
                </a:lnTo>
                <a:lnTo>
                  <a:pt x="464" y="182"/>
                </a:lnTo>
                <a:lnTo>
                  <a:pt x="478" y="174"/>
                </a:lnTo>
                <a:lnTo>
                  <a:pt x="489" y="166"/>
                </a:lnTo>
                <a:lnTo>
                  <a:pt x="500" y="157"/>
                </a:lnTo>
                <a:lnTo>
                  <a:pt x="509" y="148"/>
                </a:lnTo>
                <a:lnTo>
                  <a:pt x="516" y="139"/>
                </a:lnTo>
                <a:lnTo>
                  <a:pt x="521" y="130"/>
                </a:lnTo>
                <a:lnTo>
                  <a:pt x="524" y="120"/>
                </a:lnTo>
                <a:lnTo>
                  <a:pt x="525" y="1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67" name="Freeform 7"/>
          <p:cNvSpPr>
            <a:spLocks/>
          </p:cNvSpPr>
          <p:nvPr/>
        </p:nvSpPr>
        <p:spPr bwMode="auto">
          <a:xfrm>
            <a:off x="6759575" y="2138363"/>
            <a:ext cx="835025" cy="354012"/>
          </a:xfrm>
          <a:custGeom>
            <a:avLst/>
            <a:gdLst>
              <a:gd name="T0" fmla="*/ 524 w 526"/>
              <a:gd name="T1" fmla="*/ 102 h 223"/>
              <a:gd name="T2" fmla="*/ 516 w 526"/>
              <a:gd name="T3" fmla="*/ 83 h 223"/>
              <a:gd name="T4" fmla="*/ 501 w 526"/>
              <a:gd name="T5" fmla="*/ 64 h 223"/>
              <a:gd name="T6" fmla="*/ 477 w 526"/>
              <a:gd name="T7" fmla="*/ 48 h 223"/>
              <a:gd name="T8" fmla="*/ 448 w 526"/>
              <a:gd name="T9" fmla="*/ 33 h 223"/>
              <a:gd name="T10" fmla="*/ 413 w 526"/>
              <a:gd name="T11" fmla="*/ 20 h 223"/>
              <a:gd name="T12" fmla="*/ 374 w 526"/>
              <a:gd name="T13" fmla="*/ 11 h 223"/>
              <a:gd name="T14" fmla="*/ 331 w 526"/>
              <a:gd name="T15" fmla="*/ 4 h 223"/>
              <a:gd name="T16" fmla="*/ 285 w 526"/>
              <a:gd name="T17" fmla="*/ 0 h 223"/>
              <a:gd name="T18" fmla="*/ 240 w 526"/>
              <a:gd name="T19" fmla="*/ 0 h 223"/>
              <a:gd name="T20" fmla="*/ 195 w 526"/>
              <a:gd name="T21" fmla="*/ 4 h 223"/>
              <a:gd name="T22" fmla="*/ 151 w 526"/>
              <a:gd name="T23" fmla="*/ 11 h 223"/>
              <a:gd name="T24" fmla="*/ 112 w 526"/>
              <a:gd name="T25" fmla="*/ 20 h 223"/>
              <a:gd name="T26" fmla="*/ 77 w 526"/>
              <a:gd name="T27" fmla="*/ 33 h 223"/>
              <a:gd name="T28" fmla="*/ 48 w 526"/>
              <a:gd name="T29" fmla="*/ 48 h 223"/>
              <a:gd name="T30" fmla="*/ 25 w 526"/>
              <a:gd name="T31" fmla="*/ 64 h 223"/>
              <a:gd name="T32" fmla="*/ 9 w 526"/>
              <a:gd name="T33" fmla="*/ 83 h 223"/>
              <a:gd name="T34" fmla="*/ 1 w 526"/>
              <a:gd name="T35" fmla="*/ 102 h 223"/>
              <a:gd name="T36" fmla="*/ 1 w 526"/>
              <a:gd name="T37" fmla="*/ 121 h 223"/>
              <a:gd name="T38" fmla="*/ 9 w 526"/>
              <a:gd name="T39" fmla="*/ 139 h 223"/>
              <a:gd name="T40" fmla="*/ 25 w 526"/>
              <a:gd name="T41" fmla="*/ 158 h 223"/>
              <a:gd name="T42" fmla="*/ 48 w 526"/>
              <a:gd name="T43" fmla="*/ 174 h 223"/>
              <a:gd name="T44" fmla="*/ 77 w 526"/>
              <a:gd name="T45" fmla="*/ 189 h 223"/>
              <a:gd name="T46" fmla="*/ 112 w 526"/>
              <a:gd name="T47" fmla="*/ 202 h 223"/>
              <a:gd name="T48" fmla="*/ 151 w 526"/>
              <a:gd name="T49" fmla="*/ 211 h 223"/>
              <a:gd name="T50" fmla="*/ 195 w 526"/>
              <a:gd name="T51" fmla="*/ 218 h 223"/>
              <a:gd name="T52" fmla="*/ 240 w 526"/>
              <a:gd name="T53" fmla="*/ 222 h 223"/>
              <a:gd name="T54" fmla="*/ 285 w 526"/>
              <a:gd name="T55" fmla="*/ 222 h 223"/>
              <a:gd name="T56" fmla="*/ 331 w 526"/>
              <a:gd name="T57" fmla="*/ 218 h 223"/>
              <a:gd name="T58" fmla="*/ 374 w 526"/>
              <a:gd name="T59" fmla="*/ 211 h 223"/>
              <a:gd name="T60" fmla="*/ 413 w 526"/>
              <a:gd name="T61" fmla="*/ 202 h 223"/>
              <a:gd name="T62" fmla="*/ 448 w 526"/>
              <a:gd name="T63" fmla="*/ 189 h 223"/>
              <a:gd name="T64" fmla="*/ 477 w 526"/>
              <a:gd name="T65" fmla="*/ 174 h 223"/>
              <a:gd name="T66" fmla="*/ 501 w 526"/>
              <a:gd name="T67" fmla="*/ 158 h 223"/>
              <a:gd name="T68" fmla="*/ 516 w 526"/>
              <a:gd name="T69" fmla="*/ 139 h 223"/>
              <a:gd name="T70" fmla="*/ 524 w 526"/>
              <a:gd name="T71" fmla="*/ 121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525" y="111"/>
                </a:moveTo>
                <a:lnTo>
                  <a:pt x="524" y="102"/>
                </a:lnTo>
                <a:lnTo>
                  <a:pt x="521" y="92"/>
                </a:lnTo>
                <a:lnTo>
                  <a:pt x="516" y="83"/>
                </a:lnTo>
                <a:lnTo>
                  <a:pt x="509" y="73"/>
                </a:lnTo>
                <a:lnTo>
                  <a:pt x="501" y="64"/>
                </a:lnTo>
                <a:lnTo>
                  <a:pt x="490" y="55"/>
                </a:lnTo>
                <a:lnTo>
                  <a:pt x="477" y="48"/>
                </a:lnTo>
                <a:lnTo>
                  <a:pt x="464" y="40"/>
                </a:lnTo>
                <a:lnTo>
                  <a:pt x="448" y="33"/>
                </a:lnTo>
                <a:lnTo>
                  <a:pt x="432" y="26"/>
                </a:lnTo>
                <a:lnTo>
                  <a:pt x="413" y="20"/>
                </a:lnTo>
                <a:lnTo>
                  <a:pt x="394" y="15"/>
                </a:lnTo>
                <a:lnTo>
                  <a:pt x="374" y="11"/>
                </a:lnTo>
                <a:lnTo>
                  <a:pt x="352" y="7"/>
                </a:lnTo>
                <a:lnTo>
                  <a:pt x="331" y="4"/>
                </a:lnTo>
                <a:lnTo>
                  <a:pt x="308" y="2"/>
                </a:lnTo>
                <a:lnTo>
                  <a:pt x="285" y="0"/>
                </a:lnTo>
                <a:lnTo>
                  <a:pt x="263" y="0"/>
                </a:lnTo>
                <a:lnTo>
                  <a:pt x="240" y="0"/>
                </a:lnTo>
                <a:lnTo>
                  <a:pt x="217" y="2"/>
                </a:lnTo>
                <a:lnTo>
                  <a:pt x="195" y="4"/>
                </a:lnTo>
                <a:lnTo>
                  <a:pt x="173" y="7"/>
                </a:lnTo>
                <a:lnTo>
                  <a:pt x="151" y="11"/>
                </a:lnTo>
                <a:lnTo>
                  <a:pt x="131" y="15"/>
                </a:lnTo>
                <a:lnTo>
                  <a:pt x="112" y="20"/>
                </a:lnTo>
                <a:lnTo>
                  <a:pt x="94" y="26"/>
                </a:lnTo>
                <a:lnTo>
                  <a:pt x="77" y="33"/>
                </a:lnTo>
                <a:lnTo>
                  <a:pt x="62" y="40"/>
                </a:lnTo>
                <a:lnTo>
                  <a:pt x="48" y="48"/>
                </a:lnTo>
                <a:lnTo>
                  <a:pt x="35" y="55"/>
                </a:lnTo>
                <a:lnTo>
                  <a:pt x="25" y="64"/>
                </a:lnTo>
                <a:lnTo>
                  <a:pt x="16" y="73"/>
                </a:lnTo>
                <a:lnTo>
                  <a:pt x="9" y="83"/>
                </a:lnTo>
                <a:lnTo>
                  <a:pt x="4" y="92"/>
                </a:lnTo>
                <a:lnTo>
                  <a:pt x="1" y="102"/>
                </a:lnTo>
                <a:lnTo>
                  <a:pt x="0" y="111"/>
                </a:lnTo>
                <a:lnTo>
                  <a:pt x="1" y="121"/>
                </a:lnTo>
                <a:lnTo>
                  <a:pt x="4" y="130"/>
                </a:lnTo>
                <a:lnTo>
                  <a:pt x="9" y="139"/>
                </a:lnTo>
                <a:lnTo>
                  <a:pt x="16" y="149"/>
                </a:lnTo>
                <a:lnTo>
                  <a:pt x="25" y="158"/>
                </a:lnTo>
                <a:lnTo>
                  <a:pt x="35" y="166"/>
                </a:lnTo>
                <a:lnTo>
                  <a:pt x="48" y="174"/>
                </a:lnTo>
                <a:lnTo>
                  <a:pt x="62" y="182"/>
                </a:lnTo>
                <a:lnTo>
                  <a:pt x="77" y="189"/>
                </a:lnTo>
                <a:lnTo>
                  <a:pt x="94" y="196"/>
                </a:lnTo>
                <a:lnTo>
                  <a:pt x="112" y="202"/>
                </a:lnTo>
                <a:lnTo>
                  <a:pt x="131" y="207"/>
                </a:lnTo>
                <a:lnTo>
                  <a:pt x="151" y="211"/>
                </a:lnTo>
                <a:lnTo>
                  <a:pt x="173" y="215"/>
                </a:lnTo>
                <a:lnTo>
                  <a:pt x="195" y="218"/>
                </a:lnTo>
                <a:lnTo>
                  <a:pt x="217" y="220"/>
                </a:lnTo>
                <a:lnTo>
                  <a:pt x="240" y="222"/>
                </a:lnTo>
                <a:lnTo>
                  <a:pt x="263" y="222"/>
                </a:lnTo>
                <a:lnTo>
                  <a:pt x="285" y="222"/>
                </a:lnTo>
                <a:lnTo>
                  <a:pt x="308" y="220"/>
                </a:lnTo>
                <a:lnTo>
                  <a:pt x="331" y="218"/>
                </a:lnTo>
                <a:lnTo>
                  <a:pt x="352" y="215"/>
                </a:lnTo>
                <a:lnTo>
                  <a:pt x="374" y="211"/>
                </a:lnTo>
                <a:lnTo>
                  <a:pt x="394" y="207"/>
                </a:lnTo>
                <a:lnTo>
                  <a:pt x="413" y="202"/>
                </a:lnTo>
                <a:lnTo>
                  <a:pt x="432" y="196"/>
                </a:lnTo>
                <a:lnTo>
                  <a:pt x="448" y="189"/>
                </a:lnTo>
                <a:lnTo>
                  <a:pt x="464" y="182"/>
                </a:lnTo>
                <a:lnTo>
                  <a:pt x="477" y="174"/>
                </a:lnTo>
                <a:lnTo>
                  <a:pt x="490" y="166"/>
                </a:lnTo>
                <a:lnTo>
                  <a:pt x="501" y="158"/>
                </a:lnTo>
                <a:lnTo>
                  <a:pt x="509" y="149"/>
                </a:lnTo>
                <a:lnTo>
                  <a:pt x="516" y="139"/>
                </a:lnTo>
                <a:lnTo>
                  <a:pt x="521" y="130"/>
                </a:lnTo>
                <a:lnTo>
                  <a:pt x="524" y="121"/>
                </a:lnTo>
                <a:lnTo>
                  <a:pt x="525" y="1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68" name="Freeform 8"/>
          <p:cNvSpPr>
            <a:spLocks/>
          </p:cNvSpPr>
          <p:nvPr/>
        </p:nvSpPr>
        <p:spPr bwMode="auto">
          <a:xfrm>
            <a:off x="8291513" y="2138363"/>
            <a:ext cx="835025" cy="354012"/>
          </a:xfrm>
          <a:custGeom>
            <a:avLst/>
            <a:gdLst>
              <a:gd name="T0" fmla="*/ 1 w 526"/>
              <a:gd name="T1" fmla="*/ 121 h 223"/>
              <a:gd name="T2" fmla="*/ 8 w 526"/>
              <a:gd name="T3" fmla="*/ 139 h 223"/>
              <a:gd name="T4" fmla="*/ 24 w 526"/>
              <a:gd name="T5" fmla="*/ 158 h 223"/>
              <a:gd name="T6" fmla="*/ 47 w 526"/>
              <a:gd name="T7" fmla="*/ 174 h 223"/>
              <a:gd name="T8" fmla="*/ 77 w 526"/>
              <a:gd name="T9" fmla="*/ 189 h 223"/>
              <a:gd name="T10" fmla="*/ 112 w 526"/>
              <a:gd name="T11" fmla="*/ 202 h 223"/>
              <a:gd name="T12" fmla="*/ 151 w 526"/>
              <a:gd name="T13" fmla="*/ 211 h 223"/>
              <a:gd name="T14" fmla="*/ 194 w 526"/>
              <a:gd name="T15" fmla="*/ 218 h 223"/>
              <a:gd name="T16" fmla="*/ 239 w 526"/>
              <a:gd name="T17" fmla="*/ 222 h 223"/>
              <a:gd name="T18" fmla="*/ 285 w 526"/>
              <a:gd name="T19" fmla="*/ 222 h 223"/>
              <a:gd name="T20" fmla="*/ 330 w 526"/>
              <a:gd name="T21" fmla="*/ 218 h 223"/>
              <a:gd name="T22" fmla="*/ 373 w 526"/>
              <a:gd name="T23" fmla="*/ 211 h 223"/>
              <a:gd name="T24" fmla="*/ 412 w 526"/>
              <a:gd name="T25" fmla="*/ 202 h 223"/>
              <a:gd name="T26" fmla="*/ 448 w 526"/>
              <a:gd name="T27" fmla="*/ 189 h 223"/>
              <a:gd name="T28" fmla="*/ 477 w 526"/>
              <a:gd name="T29" fmla="*/ 174 h 223"/>
              <a:gd name="T30" fmla="*/ 500 w 526"/>
              <a:gd name="T31" fmla="*/ 157 h 223"/>
              <a:gd name="T32" fmla="*/ 516 w 526"/>
              <a:gd name="T33" fmla="*/ 139 h 223"/>
              <a:gd name="T34" fmla="*/ 524 w 526"/>
              <a:gd name="T35" fmla="*/ 121 h 223"/>
              <a:gd name="T36" fmla="*/ 524 w 526"/>
              <a:gd name="T37" fmla="*/ 101 h 223"/>
              <a:gd name="T38" fmla="*/ 516 w 526"/>
              <a:gd name="T39" fmla="*/ 82 h 223"/>
              <a:gd name="T40" fmla="*/ 500 w 526"/>
              <a:gd name="T41" fmla="*/ 64 h 223"/>
              <a:gd name="T42" fmla="*/ 477 w 526"/>
              <a:gd name="T43" fmla="*/ 47 h 223"/>
              <a:gd name="T44" fmla="*/ 448 w 526"/>
              <a:gd name="T45" fmla="*/ 33 h 223"/>
              <a:gd name="T46" fmla="*/ 412 w 526"/>
              <a:gd name="T47" fmla="*/ 20 h 223"/>
              <a:gd name="T48" fmla="*/ 373 w 526"/>
              <a:gd name="T49" fmla="*/ 11 h 223"/>
              <a:gd name="T50" fmla="*/ 330 w 526"/>
              <a:gd name="T51" fmla="*/ 4 h 223"/>
              <a:gd name="T52" fmla="*/ 285 w 526"/>
              <a:gd name="T53" fmla="*/ 0 h 223"/>
              <a:gd name="T54" fmla="*/ 239 w 526"/>
              <a:gd name="T55" fmla="*/ 0 h 223"/>
              <a:gd name="T56" fmla="*/ 194 w 526"/>
              <a:gd name="T57" fmla="*/ 4 h 223"/>
              <a:gd name="T58" fmla="*/ 151 w 526"/>
              <a:gd name="T59" fmla="*/ 11 h 223"/>
              <a:gd name="T60" fmla="*/ 112 w 526"/>
              <a:gd name="T61" fmla="*/ 20 h 223"/>
              <a:gd name="T62" fmla="*/ 77 w 526"/>
              <a:gd name="T63" fmla="*/ 33 h 223"/>
              <a:gd name="T64" fmla="*/ 47 w 526"/>
              <a:gd name="T65" fmla="*/ 48 h 223"/>
              <a:gd name="T66" fmla="*/ 24 w 526"/>
              <a:gd name="T67" fmla="*/ 64 h 223"/>
              <a:gd name="T68" fmla="*/ 8 w 526"/>
              <a:gd name="T69" fmla="*/ 83 h 223"/>
              <a:gd name="T70" fmla="*/ 1 w 526"/>
              <a:gd name="T71" fmla="*/ 102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0" y="111"/>
                </a:moveTo>
                <a:lnTo>
                  <a:pt x="1" y="121"/>
                </a:lnTo>
                <a:lnTo>
                  <a:pt x="4" y="130"/>
                </a:lnTo>
                <a:lnTo>
                  <a:pt x="8" y="139"/>
                </a:lnTo>
                <a:lnTo>
                  <a:pt x="16" y="149"/>
                </a:lnTo>
                <a:lnTo>
                  <a:pt x="24" y="158"/>
                </a:lnTo>
                <a:lnTo>
                  <a:pt x="35" y="167"/>
                </a:lnTo>
                <a:lnTo>
                  <a:pt x="47" y="174"/>
                </a:lnTo>
                <a:lnTo>
                  <a:pt x="61" y="182"/>
                </a:lnTo>
                <a:lnTo>
                  <a:pt x="77" y="189"/>
                </a:lnTo>
                <a:lnTo>
                  <a:pt x="94" y="196"/>
                </a:lnTo>
                <a:lnTo>
                  <a:pt x="112" y="202"/>
                </a:lnTo>
                <a:lnTo>
                  <a:pt x="131" y="207"/>
                </a:lnTo>
                <a:lnTo>
                  <a:pt x="151" y="211"/>
                </a:lnTo>
                <a:lnTo>
                  <a:pt x="172" y="215"/>
                </a:lnTo>
                <a:lnTo>
                  <a:pt x="194" y="218"/>
                </a:lnTo>
                <a:lnTo>
                  <a:pt x="217" y="220"/>
                </a:lnTo>
                <a:lnTo>
                  <a:pt x="239" y="222"/>
                </a:lnTo>
                <a:lnTo>
                  <a:pt x="262" y="222"/>
                </a:lnTo>
                <a:lnTo>
                  <a:pt x="285" y="222"/>
                </a:lnTo>
                <a:lnTo>
                  <a:pt x="308" y="220"/>
                </a:lnTo>
                <a:lnTo>
                  <a:pt x="330" y="218"/>
                </a:lnTo>
                <a:lnTo>
                  <a:pt x="352" y="215"/>
                </a:lnTo>
                <a:lnTo>
                  <a:pt x="373" y="211"/>
                </a:lnTo>
                <a:lnTo>
                  <a:pt x="393" y="207"/>
                </a:lnTo>
                <a:lnTo>
                  <a:pt x="412" y="202"/>
                </a:lnTo>
                <a:lnTo>
                  <a:pt x="431" y="196"/>
                </a:lnTo>
                <a:lnTo>
                  <a:pt x="448" y="189"/>
                </a:lnTo>
                <a:lnTo>
                  <a:pt x="463" y="182"/>
                </a:lnTo>
                <a:lnTo>
                  <a:pt x="477" y="174"/>
                </a:lnTo>
                <a:lnTo>
                  <a:pt x="489" y="166"/>
                </a:lnTo>
                <a:lnTo>
                  <a:pt x="500" y="157"/>
                </a:lnTo>
                <a:lnTo>
                  <a:pt x="509" y="149"/>
                </a:lnTo>
                <a:lnTo>
                  <a:pt x="516" y="139"/>
                </a:lnTo>
                <a:lnTo>
                  <a:pt x="520" y="130"/>
                </a:lnTo>
                <a:lnTo>
                  <a:pt x="524" y="121"/>
                </a:lnTo>
                <a:lnTo>
                  <a:pt x="525" y="111"/>
                </a:lnTo>
                <a:lnTo>
                  <a:pt x="524" y="101"/>
                </a:lnTo>
                <a:lnTo>
                  <a:pt x="520" y="92"/>
                </a:lnTo>
                <a:lnTo>
                  <a:pt x="516" y="82"/>
                </a:lnTo>
                <a:lnTo>
                  <a:pt x="509" y="73"/>
                </a:lnTo>
                <a:lnTo>
                  <a:pt x="500" y="64"/>
                </a:lnTo>
                <a:lnTo>
                  <a:pt x="489" y="55"/>
                </a:lnTo>
                <a:lnTo>
                  <a:pt x="477" y="47"/>
                </a:lnTo>
                <a:lnTo>
                  <a:pt x="463" y="40"/>
                </a:lnTo>
                <a:lnTo>
                  <a:pt x="448" y="33"/>
                </a:lnTo>
                <a:lnTo>
                  <a:pt x="431" y="26"/>
                </a:lnTo>
                <a:lnTo>
                  <a:pt x="412" y="20"/>
                </a:lnTo>
                <a:lnTo>
                  <a:pt x="393" y="15"/>
                </a:lnTo>
                <a:lnTo>
                  <a:pt x="373" y="11"/>
                </a:lnTo>
                <a:lnTo>
                  <a:pt x="352" y="7"/>
                </a:lnTo>
                <a:lnTo>
                  <a:pt x="330" y="4"/>
                </a:lnTo>
                <a:lnTo>
                  <a:pt x="308" y="2"/>
                </a:lnTo>
                <a:lnTo>
                  <a:pt x="285" y="0"/>
                </a:lnTo>
                <a:lnTo>
                  <a:pt x="262" y="0"/>
                </a:lnTo>
                <a:lnTo>
                  <a:pt x="239" y="0"/>
                </a:lnTo>
                <a:lnTo>
                  <a:pt x="217" y="2"/>
                </a:lnTo>
                <a:lnTo>
                  <a:pt x="194" y="4"/>
                </a:lnTo>
                <a:lnTo>
                  <a:pt x="172" y="7"/>
                </a:lnTo>
                <a:lnTo>
                  <a:pt x="151" y="11"/>
                </a:lnTo>
                <a:lnTo>
                  <a:pt x="131" y="15"/>
                </a:lnTo>
                <a:lnTo>
                  <a:pt x="112" y="20"/>
                </a:lnTo>
                <a:lnTo>
                  <a:pt x="93" y="26"/>
                </a:lnTo>
                <a:lnTo>
                  <a:pt x="77" y="33"/>
                </a:lnTo>
                <a:lnTo>
                  <a:pt x="61" y="40"/>
                </a:lnTo>
                <a:lnTo>
                  <a:pt x="47" y="48"/>
                </a:lnTo>
                <a:lnTo>
                  <a:pt x="35" y="56"/>
                </a:lnTo>
                <a:lnTo>
                  <a:pt x="24" y="64"/>
                </a:lnTo>
                <a:lnTo>
                  <a:pt x="16" y="73"/>
                </a:lnTo>
                <a:lnTo>
                  <a:pt x="8" y="83"/>
                </a:lnTo>
                <a:lnTo>
                  <a:pt x="4" y="92"/>
                </a:lnTo>
                <a:lnTo>
                  <a:pt x="1" y="102"/>
                </a:lnTo>
                <a:lnTo>
                  <a:pt x="0" y="1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69" name="Freeform 9"/>
          <p:cNvSpPr>
            <a:spLocks/>
          </p:cNvSpPr>
          <p:nvPr/>
        </p:nvSpPr>
        <p:spPr bwMode="auto">
          <a:xfrm>
            <a:off x="3425825" y="2128838"/>
            <a:ext cx="835025" cy="352425"/>
          </a:xfrm>
          <a:custGeom>
            <a:avLst/>
            <a:gdLst>
              <a:gd name="T0" fmla="*/ 524 w 526"/>
              <a:gd name="T1" fmla="*/ 101 h 222"/>
              <a:gd name="T2" fmla="*/ 517 w 526"/>
              <a:gd name="T3" fmla="*/ 82 h 222"/>
              <a:gd name="T4" fmla="*/ 501 w 526"/>
              <a:gd name="T5" fmla="*/ 63 h 222"/>
              <a:gd name="T6" fmla="*/ 478 w 526"/>
              <a:gd name="T7" fmla="*/ 47 h 222"/>
              <a:gd name="T8" fmla="*/ 448 w 526"/>
              <a:gd name="T9" fmla="*/ 32 h 222"/>
              <a:gd name="T10" fmla="*/ 413 w 526"/>
              <a:gd name="T11" fmla="*/ 20 h 222"/>
              <a:gd name="T12" fmla="*/ 374 w 526"/>
              <a:gd name="T13" fmla="*/ 10 h 222"/>
              <a:gd name="T14" fmla="*/ 331 w 526"/>
              <a:gd name="T15" fmla="*/ 3 h 222"/>
              <a:gd name="T16" fmla="*/ 286 w 526"/>
              <a:gd name="T17" fmla="*/ 0 h 222"/>
              <a:gd name="T18" fmla="*/ 240 w 526"/>
              <a:gd name="T19" fmla="*/ 0 h 222"/>
              <a:gd name="T20" fmla="*/ 195 w 526"/>
              <a:gd name="T21" fmla="*/ 3 h 222"/>
              <a:gd name="T22" fmla="*/ 152 w 526"/>
              <a:gd name="T23" fmla="*/ 10 h 222"/>
              <a:gd name="T24" fmla="*/ 113 w 526"/>
              <a:gd name="T25" fmla="*/ 20 h 222"/>
              <a:gd name="T26" fmla="*/ 77 w 526"/>
              <a:gd name="T27" fmla="*/ 32 h 222"/>
              <a:gd name="T28" fmla="*/ 48 w 526"/>
              <a:gd name="T29" fmla="*/ 47 h 222"/>
              <a:gd name="T30" fmla="*/ 25 w 526"/>
              <a:gd name="T31" fmla="*/ 63 h 222"/>
              <a:gd name="T32" fmla="*/ 9 w 526"/>
              <a:gd name="T33" fmla="*/ 82 h 222"/>
              <a:gd name="T34" fmla="*/ 2 w 526"/>
              <a:gd name="T35" fmla="*/ 101 h 222"/>
              <a:gd name="T36" fmla="*/ 2 w 526"/>
              <a:gd name="T37" fmla="*/ 120 h 222"/>
              <a:gd name="T38" fmla="*/ 9 w 526"/>
              <a:gd name="T39" fmla="*/ 139 h 222"/>
              <a:gd name="T40" fmla="*/ 25 w 526"/>
              <a:gd name="T41" fmla="*/ 157 h 222"/>
              <a:gd name="T42" fmla="*/ 48 w 526"/>
              <a:gd name="T43" fmla="*/ 174 h 222"/>
              <a:gd name="T44" fmla="*/ 77 w 526"/>
              <a:gd name="T45" fmla="*/ 189 h 222"/>
              <a:gd name="T46" fmla="*/ 113 w 526"/>
              <a:gd name="T47" fmla="*/ 201 h 222"/>
              <a:gd name="T48" fmla="*/ 152 w 526"/>
              <a:gd name="T49" fmla="*/ 211 h 222"/>
              <a:gd name="T50" fmla="*/ 195 w 526"/>
              <a:gd name="T51" fmla="*/ 217 h 222"/>
              <a:gd name="T52" fmla="*/ 240 w 526"/>
              <a:gd name="T53" fmla="*/ 221 h 222"/>
              <a:gd name="T54" fmla="*/ 286 w 526"/>
              <a:gd name="T55" fmla="*/ 221 h 222"/>
              <a:gd name="T56" fmla="*/ 331 w 526"/>
              <a:gd name="T57" fmla="*/ 217 h 222"/>
              <a:gd name="T58" fmla="*/ 374 w 526"/>
              <a:gd name="T59" fmla="*/ 211 h 222"/>
              <a:gd name="T60" fmla="*/ 413 w 526"/>
              <a:gd name="T61" fmla="*/ 201 h 222"/>
              <a:gd name="T62" fmla="*/ 448 w 526"/>
              <a:gd name="T63" fmla="*/ 189 h 222"/>
              <a:gd name="T64" fmla="*/ 478 w 526"/>
              <a:gd name="T65" fmla="*/ 174 h 222"/>
              <a:gd name="T66" fmla="*/ 501 w 526"/>
              <a:gd name="T67" fmla="*/ 157 h 222"/>
              <a:gd name="T68" fmla="*/ 517 w 526"/>
              <a:gd name="T69" fmla="*/ 139 h 222"/>
              <a:gd name="T70" fmla="*/ 524 w 526"/>
              <a:gd name="T71" fmla="*/ 120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525" y="111"/>
                </a:moveTo>
                <a:lnTo>
                  <a:pt x="524" y="101"/>
                </a:lnTo>
                <a:lnTo>
                  <a:pt x="521" y="91"/>
                </a:lnTo>
                <a:lnTo>
                  <a:pt x="517" y="82"/>
                </a:lnTo>
                <a:lnTo>
                  <a:pt x="509" y="73"/>
                </a:lnTo>
                <a:lnTo>
                  <a:pt x="501" y="63"/>
                </a:lnTo>
                <a:lnTo>
                  <a:pt x="490" y="55"/>
                </a:lnTo>
                <a:lnTo>
                  <a:pt x="478" y="47"/>
                </a:lnTo>
                <a:lnTo>
                  <a:pt x="464" y="39"/>
                </a:lnTo>
                <a:lnTo>
                  <a:pt x="448" y="32"/>
                </a:lnTo>
                <a:lnTo>
                  <a:pt x="432" y="25"/>
                </a:lnTo>
                <a:lnTo>
                  <a:pt x="413" y="20"/>
                </a:lnTo>
                <a:lnTo>
                  <a:pt x="394" y="15"/>
                </a:lnTo>
                <a:lnTo>
                  <a:pt x="374" y="10"/>
                </a:lnTo>
                <a:lnTo>
                  <a:pt x="353" y="6"/>
                </a:lnTo>
                <a:lnTo>
                  <a:pt x="331" y="3"/>
                </a:lnTo>
                <a:lnTo>
                  <a:pt x="308" y="1"/>
                </a:lnTo>
                <a:lnTo>
                  <a:pt x="286" y="0"/>
                </a:lnTo>
                <a:lnTo>
                  <a:pt x="263" y="0"/>
                </a:lnTo>
                <a:lnTo>
                  <a:pt x="240" y="0"/>
                </a:lnTo>
                <a:lnTo>
                  <a:pt x="217" y="1"/>
                </a:lnTo>
                <a:lnTo>
                  <a:pt x="195" y="3"/>
                </a:lnTo>
                <a:lnTo>
                  <a:pt x="173" y="6"/>
                </a:lnTo>
                <a:lnTo>
                  <a:pt x="152" y="10"/>
                </a:lnTo>
                <a:lnTo>
                  <a:pt x="132" y="15"/>
                </a:lnTo>
                <a:lnTo>
                  <a:pt x="113" y="20"/>
                </a:lnTo>
                <a:lnTo>
                  <a:pt x="95" y="25"/>
                </a:lnTo>
                <a:lnTo>
                  <a:pt x="77" y="32"/>
                </a:lnTo>
                <a:lnTo>
                  <a:pt x="62" y="39"/>
                </a:lnTo>
                <a:lnTo>
                  <a:pt x="48" y="47"/>
                </a:lnTo>
                <a:lnTo>
                  <a:pt x="36" y="55"/>
                </a:lnTo>
                <a:lnTo>
                  <a:pt x="25" y="63"/>
                </a:lnTo>
                <a:lnTo>
                  <a:pt x="17" y="73"/>
                </a:lnTo>
                <a:lnTo>
                  <a:pt x="9" y="82"/>
                </a:lnTo>
                <a:lnTo>
                  <a:pt x="5" y="91"/>
                </a:lnTo>
                <a:lnTo>
                  <a:pt x="2" y="101"/>
                </a:lnTo>
                <a:lnTo>
                  <a:pt x="0" y="111"/>
                </a:lnTo>
                <a:lnTo>
                  <a:pt x="2" y="120"/>
                </a:lnTo>
                <a:lnTo>
                  <a:pt x="5" y="130"/>
                </a:lnTo>
                <a:lnTo>
                  <a:pt x="9" y="139"/>
                </a:lnTo>
                <a:lnTo>
                  <a:pt x="17" y="149"/>
                </a:lnTo>
                <a:lnTo>
                  <a:pt x="25" y="157"/>
                </a:lnTo>
                <a:lnTo>
                  <a:pt x="36" y="166"/>
                </a:lnTo>
                <a:lnTo>
                  <a:pt x="48" y="174"/>
                </a:lnTo>
                <a:lnTo>
                  <a:pt x="62" y="181"/>
                </a:lnTo>
                <a:lnTo>
                  <a:pt x="77" y="189"/>
                </a:lnTo>
                <a:lnTo>
                  <a:pt x="95" y="195"/>
                </a:lnTo>
                <a:lnTo>
                  <a:pt x="113" y="201"/>
                </a:lnTo>
                <a:lnTo>
                  <a:pt x="132" y="207"/>
                </a:lnTo>
                <a:lnTo>
                  <a:pt x="152" y="211"/>
                </a:lnTo>
                <a:lnTo>
                  <a:pt x="173" y="215"/>
                </a:lnTo>
                <a:lnTo>
                  <a:pt x="195" y="217"/>
                </a:lnTo>
                <a:lnTo>
                  <a:pt x="217" y="219"/>
                </a:lnTo>
                <a:lnTo>
                  <a:pt x="240" y="221"/>
                </a:lnTo>
                <a:lnTo>
                  <a:pt x="263" y="221"/>
                </a:lnTo>
                <a:lnTo>
                  <a:pt x="286" y="221"/>
                </a:lnTo>
                <a:lnTo>
                  <a:pt x="308" y="219"/>
                </a:lnTo>
                <a:lnTo>
                  <a:pt x="331" y="217"/>
                </a:lnTo>
                <a:lnTo>
                  <a:pt x="353" y="215"/>
                </a:lnTo>
                <a:lnTo>
                  <a:pt x="374" y="211"/>
                </a:lnTo>
                <a:lnTo>
                  <a:pt x="394" y="207"/>
                </a:lnTo>
                <a:lnTo>
                  <a:pt x="413" y="201"/>
                </a:lnTo>
                <a:lnTo>
                  <a:pt x="432" y="195"/>
                </a:lnTo>
                <a:lnTo>
                  <a:pt x="448" y="189"/>
                </a:lnTo>
                <a:lnTo>
                  <a:pt x="464" y="181"/>
                </a:lnTo>
                <a:lnTo>
                  <a:pt x="478" y="174"/>
                </a:lnTo>
                <a:lnTo>
                  <a:pt x="490" y="166"/>
                </a:lnTo>
                <a:lnTo>
                  <a:pt x="501" y="157"/>
                </a:lnTo>
                <a:lnTo>
                  <a:pt x="509" y="149"/>
                </a:lnTo>
                <a:lnTo>
                  <a:pt x="517" y="139"/>
                </a:lnTo>
                <a:lnTo>
                  <a:pt x="521" y="130"/>
                </a:lnTo>
                <a:lnTo>
                  <a:pt x="524" y="120"/>
                </a:lnTo>
                <a:lnTo>
                  <a:pt x="525" y="1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0" name="Freeform 10"/>
          <p:cNvSpPr>
            <a:spLocks/>
          </p:cNvSpPr>
          <p:nvPr/>
        </p:nvSpPr>
        <p:spPr bwMode="auto">
          <a:xfrm>
            <a:off x="4957763" y="2128838"/>
            <a:ext cx="835025" cy="352425"/>
          </a:xfrm>
          <a:custGeom>
            <a:avLst/>
            <a:gdLst>
              <a:gd name="T0" fmla="*/ 1 w 526"/>
              <a:gd name="T1" fmla="*/ 120 h 222"/>
              <a:gd name="T2" fmla="*/ 9 w 526"/>
              <a:gd name="T3" fmla="*/ 139 h 222"/>
              <a:gd name="T4" fmla="*/ 25 w 526"/>
              <a:gd name="T5" fmla="*/ 157 h 222"/>
              <a:gd name="T6" fmla="*/ 48 w 526"/>
              <a:gd name="T7" fmla="*/ 174 h 222"/>
              <a:gd name="T8" fmla="*/ 77 w 526"/>
              <a:gd name="T9" fmla="*/ 189 h 222"/>
              <a:gd name="T10" fmla="*/ 112 w 526"/>
              <a:gd name="T11" fmla="*/ 201 h 222"/>
              <a:gd name="T12" fmla="*/ 151 w 526"/>
              <a:gd name="T13" fmla="*/ 211 h 222"/>
              <a:gd name="T14" fmla="*/ 195 w 526"/>
              <a:gd name="T15" fmla="*/ 217 h 222"/>
              <a:gd name="T16" fmla="*/ 240 w 526"/>
              <a:gd name="T17" fmla="*/ 221 h 222"/>
              <a:gd name="T18" fmla="*/ 285 w 526"/>
              <a:gd name="T19" fmla="*/ 221 h 222"/>
              <a:gd name="T20" fmla="*/ 331 w 526"/>
              <a:gd name="T21" fmla="*/ 217 h 222"/>
              <a:gd name="T22" fmla="*/ 374 w 526"/>
              <a:gd name="T23" fmla="*/ 211 h 222"/>
              <a:gd name="T24" fmla="*/ 413 w 526"/>
              <a:gd name="T25" fmla="*/ 201 h 222"/>
              <a:gd name="T26" fmla="*/ 448 w 526"/>
              <a:gd name="T27" fmla="*/ 189 h 222"/>
              <a:gd name="T28" fmla="*/ 477 w 526"/>
              <a:gd name="T29" fmla="*/ 174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4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5 w 526"/>
              <a:gd name="T67" fmla="*/ 64 h 222"/>
              <a:gd name="T68" fmla="*/ 9 w 526"/>
              <a:gd name="T69" fmla="*/ 82 h 222"/>
              <a:gd name="T70" fmla="*/ 1 w 526"/>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0" y="111"/>
                </a:moveTo>
                <a:lnTo>
                  <a:pt x="1" y="120"/>
                </a:lnTo>
                <a:lnTo>
                  <a:pt x="4" y="130"/>
                </a:lnTo>
                <a:lnTo>
                  <a:pt x="9" y="139"/>
                </a:lnTo>
                <a:lnTo>
                  <a:pt x="16" y="149"/>
                </a:lnTo>
                <a:lnTo>
                  <a:pt x="25" y="157"/>
                </a:lnTo>
                <a:lnTo>
                  <a:pt x="35" y="166"/>
                </a:lnTo>
                <a:lnTo>
                  <a:pt x="48" y="174"/>
                </a:lnTo>
                <a:lnTo>
                  <a:pt x="62" y="182"/>
                </a:lnTo>
                <a:lnTo>
                  <a:pt x="77" y="189"/>
                </a:lnTo>
                <a:lnTo>
                  <a:pt x="94" y="195"/>
                </a:lnTo>
                <a:lnTo>
                  <a:pt x="112" y="201"/>
                </a:lnTo>
                <a:lnTo>
                  <a:pt x="131" y="207"/>
                </a:lnTo>
                <a:lnTo>
                  <a:pt x="151" y="211"/>
                </a:lnTo>
                <a:lnTo>
                  <a:pt x="173" y="215"/>
                </a:lnTo>
                <a:lnTo>
                  <a:pt x="195" y="217"/>
                </a:lnTo>
                <a:lnTo>
                  <a:pt x="217" y="219"/>
                </a:lnTo>
                <a:lnTo>
                  <a:pt x="240" y="221"/>
                </a:lnTo>
                <a:lnTo>
                  <a:pt x="263" y="221"/>
                </a:lnTo>
                <a:lnTo>
                  <a:pt x="285" y="221"/>
                </a:lnTo>
                <a:lnTo>
                  <a:pt x="308" y="219"/>
                </a:lnTo>
                <a:lnTo>
                  <a:pt x="331" y="217"/>
                </a:lnTo>
                <a:lnTo>
                  <a:pt x="352" y="215"/>
                </a:lnTo>
                <a:lnTo>
                  <a:pt x="374" y="211"/>
                </a:lnTo>
                <a:lnTo>
                  <a:pt x="394" y="207"/>
                </a:lnTo>
                <a:lnTo>
                  <a:pt x="413" y="201"/>
                </a:lnTo>
                <a:lnTo>
                  <a:pt x="431" y="195"/>
                </a:lnTo>
                <a:lnTo>
                  <a:pt x="448" y="189"/>
                </a:lnTo>
                <a:lnTo>
                  <a:pt x="463" y="181"/>
                </a:lnTo>
                <a:lnTo>
                  <a:pt x="477" y="174"/>
                </a:lnTo>
                <a:lnTo>
                  <a:pt x="490" y="166"/>
                </a:lnTo>
                <a:lnTo>
                  <a:pt x="500" y="157"/>
                </a:lnTo>
                <a:lnTo>
                  <a:pt x="509" y="148"/>
                </a:lnTo>
                <a:lnTo>
                  <a:pt x="516" y="139"/>
                </a:lnTo>
                <a:lnTo>
                  <a:pt x="521" y="130"/>
                </a:lnTo>
                <a:lnTo>
                  <a:pt x="524" y="120"/>
                </a:lnTo>
                <a:lnTo>
                  <a:pt x="525" y="111"/>
                </a:lnTo>
                <a:lnTo>
                  <a:pt x="524" y="101"/>
                </a:lnTo>
                <a:lnTo>
                  <a:pt x="521" y="91"/>
                </a:lnTo>
                <a:lnTo>
                  <a:pt x="516" y="82"/>
                </a:lnTo>
                <a:lnTo>
                  <a:pt x="509" y="73"/>
                </a:lnTo>
                <a:lnTo>
                  <a:pt x="500" y="63"/>
                </a:lnTo>
                <a:lnTo>
                  <a:pt x="490" y="55"/>
                </a:lnTo>
                <a:lnTo>
                  <a:pt x="477" y="47"/>
                </a:lnTo>
                <a:lnTo>
                  <a:pt x="463" y="39"/>
                </a:lnTo>
                <a:lnTo>
                  <a:pt x="448" y="32"/>
                </a:lnTo>
                <a:lnTo>
                  <a:pt x="431" y="25"/>
                </a:lnTo>
                <a:lnTo>
                  <a:pt x="413" y="20"/>
                </a:lnTo>
                <a:lnTo>
                  <a:pt x="394" y="15"/>
                </a:lnTo>
                <a:lnTo>
                  <a:pt x="374" y="10"/>
                </a:lnTo>
                <a:lnTo>
                  <a:pt x="352" y="6"/>
                </a:lnTo>
                <a:lnTo>
                  <a:pt x="330" y="3"/>
                </a:lnTo>
                <a:lnTo>
                  <a:pt x="308" y="1"/>
                </a:lnTo>
                <a:lnTo>
                  <a:pt x="285" y="0"/>
                </a:lnTo>
                <a:lnTo>
                  <a:pt x="263" y="0"/>
                </a:lnTo>
                <a:lnTo>
                  <a:pt x="240" y="0"/>
                </a:lnTo>
                <a:lnTo>
                  <a:pt x="217" y="1"/>
                </a:lnTo>
                <a:lnTo>
                  <a:pt x="194" y="3"/>
                </a:lnTo>
                <a:lnTo>
                  <a:pt x="173" y="6"/>
                </a:lnTo>
                <a:lnTo>
                  <a:pt x="151" y="10"/>
                </a:lnTo>
                <a:lnTo>
                  <a:pt x="131" y="15"/>
                </a:lnTo>
                <a:lnTo>
                  <a:pt x="112" y="20"/>
                </a:lnTo>
                <a:lnTo>
                  <a:pt x="94" y="25"/>
                </a:lnTo>
                <a:lnTo>
                  <a:pt x="77" y="32"/>
                </a:lnTo>
                <a:lnTo>
                  <a:pt x="62" y="39"/>
                </a:lnTo>
                <a:lnTo>
                  <a:pt x="48" y="47"/>
                </a:lnTo>
                <a:lnTo>
                  <a:pt x="35" y="55"/>
                </a:lnTo>
                <a:lnTo>
                  <a:pt x="25" y="64"/>
                </a:lnTo>
                <a:lnTo>
                  <a:pt x="16" y="73"/>
                </a:lnTo>
                <a:lnTo>
                  <a:pt x="9" y="82"/>
                </a:lnTo>
                <a:lnTo>
                  <a:pt x="4" y="91"/>
                </a:lnTo>
                <a:lnTo>
                  <a:pt x="1" y="101"/>
                </a:lnTo>
                <a:lnTo>
                  <a:pt x="0" y="1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1" name="Freeform 11"/>
          <p:cNvSpPr>
            <a:spLocks/>
          </p:cNvSpPr>
          <p:nvPr/>
        </p:nvSpPr>
        <p:spPr bwMode="auto">
          <a:xfrm>
            <a:off x="5375275" y="1674813"/>
            <a:ext cx="835025" cy="352425"/>
          </a:xfrm>
          <a:custGeom>
            <a:avLst/>
            <a:gdLst>
              <a:gd name="T0" fmla="*/ 1 w 526"/>
              <a:gd name="T1" fmla="*/ 120 h 222"/>
              <a:gd name="T2" fmla="*/ 9 w 526"/>
              <a:gd name="T3" fmla="*/ 139 h 222"/>
              <a:gd name="T4" fmla="*/ 24 w 526"/>
              <a:gd name="T5" fmla="*/ 157 h 222"/>
              <a:gd name="T6" fmla="*/ 48 w 526"/>
              <a:gd name="T7" fmla="*/ 174 h 222"/>
              <a:gd name="T8" fmla="*/ 77 w 526"/>
              <a:gd name="T9" fmla="*/ 189 h 222"/>
              <a:gd name="T10" fmla="*/ 112 w 526"/>
              <a:gd name="T11" fmla="*/ 201 h 222"/>
              <a:gd name="T12" fmla="*/ 151 w 526"/>
              <a:gd name="T13" fmla="*/ 211 h 222"/>
              <a:gd name="T14" fmla="*/ 194 w 526"/>
              <a:gd name="T15" fmla="*/ 217 h 222"/>
              <a:gd name="T16" fmla="*/ 240 w 526"/>
              <a:gd name="T17" fmla="*/ 221 h 222"/>
              <a:gd name="T18" fmla="*/ 285 w 526"/>
              <a:gd name="T19" fmla="*/ 221 h 222"/>
              <a:gd name="T20" fmla="*/ 330 w 526"/>
              <a:gd name="T21" fmla="*/ 217 h 222"/>
              <a:gd name="T22" fmla="*/ 374 w 526"/>
              <a:gd name="T23" fmla="*/ 210 h 222"/>
              <a:gd name="T24" fmla="*/ 413 w 526"/>
              <a:gd name="T25" fmla="*/ 201 h 222"/>
              <a:gd name="T26" fmla="*/ 448 w 526"/>
              <a:gd name="T27" fmla="*/ 188 h 222"/>
              <a:gd name="T28" fmla="*/ 477 w 526"/>
              <a:gd name="T29" fmla="*/ 173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3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4 w 526"/>
              <a:gd name="T67" fmla="*/ 64 h 222"/>
              <a:gd name="T68" fmla="*/ 9 w 526"/>
              <a:gd name="T69" fmla="*/ 82 h 222"/>
              <a:gd name="T70" fmla="*/ 1 w 526"/>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0" y="110"/>
                </a:moveTo>
                <a:lnTo>
                  <a:pt x="1" y="120"/>
                </a:lnTo>
                <a:lnTo>
                  <a:pt x="4" y="129"/>
                </a:lnTo>
                <a:lnTo>
                  <a:pt x="9" y="139"/>
                </a:lnTo>
                <a:lnTo>
                  <a:pt x="16" y="148"/>
                </a:lnTo>
                <a:lnTo>
                  <a:pt x="24" y="157"/>
                </a:lnTo>
                <a:lnTo>
                  <a:pt x="35" y="166"/>
                </a:lnTo>
                <a:lnTo>
                  <a:pt x="48" y="174"/>
                </a:lnTo>
                <a:lnTo>
                  <a:pt x="62" y="182"/>
                </a:lnTo>
                <a:lnTo>
                  <a:pt x="77" y="189"/>
                </a:lnTo>
                <a:lnTo>
                  <a:pt x="94" y="195"/>
                </a:lnTo>
                <a:lnTo>
                  <a:pt x="112" y="201"/>
                </a:lnTo>
                <a:lnTo>
                  <a:pt x="131" y="206"/>
                </a:lnTo>
                <a:lnTo>
                  <a:pt x="151" y="211"/>
                </a:lnTo>
                <a:lnTo>
                  <a:pt x="173" y="215"/>
                </a:lnTo>
                <a:lnTo>
                  <a:pt x="194" y="217"/>
                </a:lnTo>
                <a:lnTo>
                  <a:pt x="217" y="219"/>
                </a:lnTo>
                <a:lnTo>
                  <a:pt x="240" y="221"/>
                </a:lnTo>
                <a:lnTo>
                  <a:pt x="262" y="221"/>
                </a:lnTo>
                <a:lnTo>
                  <a:pt x="285" y="221"/>
                </a:lnTo>
                <a:lnTo>
                  <a:pt x="308" y="219"/>
                </a:lnTo>
                <a:lnTo>
                  <a:pt x="330" y="217"/>
                </a:lnTo>
                <a:lnTo>
                  <a:pt x="352" y="215"/>
                </a:lnTo>
                <a:lnTo>
                  <a:pt x="374" y="210"/>
                </a:lnTo>
                <a:lnTo>
                  <a:pt x="394" y="206"/>
                </a:lnTo>
                <a:lnTo>
                  <a:pt x="413" y="201"/>
                </a:lnTo>
                <a:lnTo>
                  <a:pt x="431" y="195"/>
                </a:lnTo>
                <a:lnTo>
                  <a:pt x="448" y="188"/>
                </a:lnTo>
                <a:lnTo>
                  <a:pt x="463" y="181"/>
                </a:lnTo>
                <a:lnTo>
                  <a:pt x="477" y="173"/>
                </a:lnTo>
                <a:lnTo>
                  <a:pt x="490" y="166"/>
                </a:lnTo>
                <a:lnTo>
                  <a:pt x="500" y="157"/>
                </a:lnTo>
                <a:lnTo>
                  <a:pt x="509" y="148"/>
                </a:lnTo>
                <a:lnTo>
                  <a:pt x="516" y="139"/>
                </a:lnTo>
                <a:lnTo>
                  <a:pt x="521" y="129"/>
                </a:lnTo>
                <a:lnTo>
                  <a:pt x="524" y="120"/>
                </a:lnTo>
                <a:lnTo>
                  <a:pt x="525" y="110"/>
                </a:lnTo>
                <a:lnTo>
                  <a:pt x="524" y="101"/>
                </a:lnTo>
                <a:lnTo>
                  <a:pt x="521" y="91"/>
                </a:lnTo>
                <a:lnTo>
                  <a:pt x="516" y="82"/>
                </a:lnTo>
                <a:lnTo>
                  <a:pt x="509" y="72"/>
                </a:lnTo>
                <a:lnTo>
                  <a:pt x="500" y="63"/>
                </a:lnTo>
                <a:lnTo>
                  <a:pt x="490" y="55"/>
                </a:lnTo>
                <a:lnTo>
                  <a:pt x="477" y="47"/>
                </a:lnTo>
                <a:lnTo>
                  <a:pt x="463" y="39"/>
                </a:lnTo>
                <a:lnTo>
                  <a:pt x="448" y="32"/>
                </a:lnTo>
                <a:lnTo>
                  <a:pt x="431" y="25"/>
                </a:lnTo>
                <a:lnTo>
                  <a:pt x="413" y="20"/>
                </a:lnTo>
                <a:lnTo>
                  <a:pt x="394" y="14"/>
                </a:lnTo>
                <a:lnTo>
                  <a:pt x="373" y="10"/>
                </a:lnTo>
                <a:lnTo>
                  <a:pt x="352" y="6"/>
                </a:lnTo>
                <a:lnTo>
                  <a:pt x="330" y="3"/>
                </a:lnTo>
                <a:lnTo>
                  <a:pt x="308" y="1"/>
                </a:lnTo>
                <a:lnTo>
                  <a:pt x="285" y="0"/>
                </a:lnTo>
                <a:lnTo>
                  <a:pt x="262" y="0"/>
                </a:lnTo>
                <a:lnTo>
                  <a:pt x="240" y="0"/>
                </a:lnTo>
                <a:lnTo>
                  <a:pt x="217" y="1"/>
                </a:lnTo>
                <a:lnTo>
                  <a:pt x="194" y="3"/>
                </a:lnTo>
                <a:lnTo>
                  <a:pt x="173" y="6"/>
                </a:lnTo>
                <a:lnTo>
                  <a:pt x="151" y="10"/>
                </a:lnTo>
                <a:lnTo>
                  <a:pt x="131" y="14"/>
                </a:lnTo>
                <a:lnTo>
                  <a:pt x="112" y="20"/>
                </a:lnTo>
                <a:lnTo>
                  <a:pt x="94" y="26"/>
                </a:lnTo>
                <a:lnTo>
                  <a:pt x="77" y="32"/>
                </a:lnTo>
                <a:lnTo>
                  <a:pt x="62" y="39"/>
                </a:lnTo>
                <a:lnTo>
                  <a:pt x="48" y="47"/>
                </a:lnTo>
                <a:lnTo>
                  <a:pt x="35" y="55"/>
                </a:lnTo>
                <a:lnTo>
                  <a:pt x="24" y="64"/>
                </a:lnTo>
                <a:lnTo>
                  <a:pt x="16" y="72"/>
                </a:lnTo>
                <a:lnTo>
                  <a:pt x="9" y="82"/>
                </a:lnTo>
                <a:lnTo>
                  <a:pt x="4" y="91"/>
                </a:lnTo>
                <a:lnTo>
                  <a:pt x="1" y="101"/>
                </a:lnTo>
                <a:lnTo>
                  <a:pt x="0" y="110"/>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2" name="Freeform 12"/>
          <p:cNvSpPr>
            <a:spLocks/>
          </p:cNvSpPr>
          <p:nvPr/>
        </p:nvSpPr>
        <p:spPr bwMode="auto">
          <a:xfrm>
            <a:off x="6311900" y="1684338"/>
            <a:ext cx="911225" cy="352425"/>
          </a:xfrm>
          <a:custGeom>
            <a:avLst/>
            <a:gdLst>
              <a:gd name="T0" fmla="*/ 1 w 574"/>
              <a:gd name="T1" fmla="*/ 120 h 222"/>
              <a:gd name="T2" fmla="*/ 9 w 574"/>
              <a:gd name="T3" fmla="*/ 139 h 222"/>
              <a:gd name="T4" fmla="*/ 27 w 574"/>
              <a:gd name="T5" fmla="*/ 157 h 222"/>
              <a:gd name="T6" fmla="*/ 52 w 574"/>
              <a:gd name="T7" fmla="*/ 174 h 222"/>
              <a:gd name="T8" fmla="*/ 84 w 574"/>
              <a:gd name="T9" fmla="*/ 189 h 222"/>
              <a:gd name="T10" fmla="*/ 122 w 574"/>
              <a:gd name="T11" fmla="*/ 201 h 222"/>
              <a:gd name="T12" fmla="*/ 164 w 574"/>
              <a:gd name="T13" fmla="*/ 211 h 222"/>
              <a:gd name="T14" fmla="*/ 212 w 574"/>
              <a:gd name="T15" fmla="*/ 217 h 222"/>
              <a:gd name="T16" fmla="*/ 261 w 574"/>
              <a:gd name="T17" fmla="*/ 221 h 222"/>
              <a:gd name="T18" fmla="*/ 311 w 574"/>
              <a:gd name="T19" fmla="*/ 221 h 222"/>
              <a:gd name="T20" fmla="*/ 361 w 574"/>
              <a:gd name="T21" fmla="*/ 217 h 222"/>
              <a:gd name="T22" fmla="*/ 408 w 574"/>
              <a:gd name="T23" fmla="*/ 211 h 222"/>
              <a:gd name="T24" fmla="*/ 450 w 574"/>
              <a:gd name="T25" fmla="*/ 201 h 222"/>
              <a:gd name="T26" fmla="*/ 488 w 574"/>
              <a:gd name="T27" fmla="*/ 189 h 222"/>
              <a:gd name="T28" fmla="*/ 520 w 574"/>
              <a:gd name="T29" fmla="*/ 174 h 222"/>
              <a:gd name="T30" fmla="*/ 545 w 574"/>
              <a:gd name="T31" fmla="*/ 157 h 222"/>
              <a:gd name="T32" fmla="*/ 563 w 574"/>
              <a:gd name="T33" fmla="*/ 139 h 222"/>
              <a:gd name="T34" fmla="*/ 571 w 574"/>
              <a:gd name="T35" fmla="*/ 120 h 222"/>
              <a:gd name="T36" fmla="*/ 571 w 574"/>
              <a:gd name="T37" fmla="*/ 101 h 222"/>
              <a:gd name="T38" fmla="*/ 563 w 574"/>
              <a:gd name="T39" fmla="*/ 82 h 222"/>
              <a:gd name="T40" fmla="*/ 545 w 574"/>
              <a:gd name="T41" fmla="*/ 63 h 222"/>
              <a:gd name="T42" fmla="*/ 520 w 574"/>
              <a:gd name="T43" fmla="*/ 47 h 222"/>
              <a:gd name="T44" fmla="*/ 488 w 574"/>
              <a:gd name="T45" fmla="*/ 32 h 222"/>
              <a:gd name="T46" fmla="*/ 450 w 574"/>
              <a:gd name="T47" fmla="*/ 20 h 222"/>
              <a:gd name="T48" fmla="*/ 408 w 574"/>
              <a:gd name="T49" fmla="*/ 10 h 222"/>
              <a:gd name="T50" fmla="*/ 360 w 574"/>
              <a:gd name="T51" fmla="*/ 3 h 222"/>
              <a:gd name="T52" fmla="*/ 311 w 574"/>
              <a:gd name="T53" fmla="*/ 0 h 222"/>
              <a:gd name="T54" fmla="*/ 261 w 574"/>
              <a:gd name="T55" fmla="*/ 0 h 222"/>
              <a:gd name="T56" fmla="*/ 211 w 574"/>
              <a:gd name="T57" fmla="*/ 3 h 222"/>
              <a:gd name="T58" fmla="*/ 164 w 574"/>
              <a:gd name="T59" fmla="*/ 10 h 222"/>
              <a:gd name="T60" fmla="*/ 122 w 574"/>
              <a:gd name="T61" fmla="*/ 20 h 222"/>
              <a:gd name="T62" fmla="*/ 84 w 574"/>
              <a:gd name="T63" fmla="*/ 32 h 222"/>
              <a:gd name="T64" fmla="*/ 52 w 574"/>
              <a:gd name="T65" fmla="*/ 47 h 222"/>
              <a:gd name="T66" fmla="*/ 27 w 574"/>
              <a:gd name="T67" fmla="*/ 64 h 222"/>
              <a:gd name="T68" fmla="*/ 9 w 574"/>
              <a:gd name="T69" fmla="*/ 82 h 222"/>
              <a:gd name="T70" fmla="*/ 1 w 574"/>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4"/>
              <a:gd name="T109" fmla="*/ 0 h 222"/>
              <a:gd name="T110" fmla="*/ 574 w 574"/>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4" h="222">
                <a:moveTo>
                  <a:pt x="0" y="111"/>
                </a:moveTo>
                <a:lnTo>
                  <a:pt x="1" y="120"/>
                </a:lnTo>
                <a:lnTo>
                  <a:pt x="4" y="130"/>
                </a:lnTo>
                <a:lnTo>
                  <a:pt x="9" y="139"/>
                </a:lnTo>
                <a:lnTo>
                  <a:pt x="17" y="149"/>
                </a:lnTo>
                <a:lnTo>
                  <a:pt x="27" y="157"/>
                </a:lnTo>
                <a:lnTo>
                  <a:pt x="38" y="166"/>
                </a:lnTo>
                <a:lnTo>
                  <a:pt x="52" y="174"/>
                </a:lnTo>
                <a:lnTo>
                  <a:pt x="67" y="181"/>
                </a:lnTo>
                <a:lnTo>
                  <a:pt x="84" y="189"/>
                </a:lnTo>
                <a:lnTo>
                  <a:pt x="102" y="195"/>
                </a:lnTo>
                <a:lnTo>
                  <a:pt x="122" y="201"/>
                </a:lnTo>
                <a:lnTo>
                  <a:pt x="142" y="206"/>
                </a:lnTo>
                <a:lnTo>
                  <a:pt x="164" y="211"/>
                </a:lnTo>
                <a:lnTo>
                  <a:pt x="188" y="215"/>
                </a:lnTo>
                <a:lnTo>
                  <a:pt x="212" y="217"/>
                </a:lnTo>
                <a:lnTo>
                  <a:pt x="236" y="219"/>
                </a:lnTo>
                <a:lnTo>
                  <a:pt x="261" y="221"/>
                </a:lnTo>
                <a:lnTo>
                  <a:pt x="285" y="221"/>
                </a:lnTo>
                <a:lnTo>
                  <a:pt x="311" y="221"/>
                </a:lnTo>
                <a:lnTo>
                  <a:pt x="336" y="219"/>
                </a:lnTo>
                <a:lnTo>
                  <a:pt x="361" y="217"/>
                </a:lnTo>
                <a:lnTo>
                  <a:pt x="384" y="214"/>
                </a:lnTo>
                <a:lnTo>
                  <a:pt x="408" y="211"/>
                </a:lnTo>
                <a:lnTo>
                  <a:pt x="430" y="206"/>
                </a:lnTo>
                <a:lnTo>
                  <a:pt x="450" y="201"/>
                </a:lnTo>
                <a:lnTo>
                  <a:pt x="470" y="195"/>
                </a:lnTo>
                <a:lnTo>
                  <a:pt x="488" y="189"/>
                </a:lnTo>
                <a:lnTo>
                  <a:pt x="505" y="181"/>
                </a:lnTo>
                <a:lnTo>
                  <a:pt x="520" y="174"/>
                </a:lnTo>
                <a:lnTo>
                  <a:pt x="534" y="165"/>
                </a:lnTo>
                <a:lnTo>
                  <a:pt x="545" y="157"/>
                </a:lnTo>
                <a:lnTo>
                  <a:pt x="555" y="148"/>
                </a:lnTo>
                <a:lnTo>
                  <a:pt x="563" y="139"/>
                </a:lnTo>
                <a:lnTo>
                  <a:pt x="568" y="130"/>
                </a:lnTo>
                <a:lnTo>
                  <a:pt x="571" y="120"/>
                </a:lnTo>
                <a:lnTo>
                  <a:pt x="573" y="110"/>
                </a:lnTo>
                <a:lnTo>
                  <a:pt x="571" y="101"/>
                </a:lnTo>
                <a:lnTo>
                  <a:pt x="568" y="91"/>
                </a:lnTo>
                <a:lnTo>
                  <a:pt x="563" y="82"/>
                </a:lnTo>
                <a:lnTo>
                  <a:pt x="555" y="73"/>
                </a:lnTo>
                <a:lnTo>
                  <a:pt x="545" y="63"/>
                </a:lnTo>
                <a:lnTo>
                  <a:pt x="534" y="55"/>
                </a:lnTo>
                <a:lnTo>
                  <a:pt x="520" y="47"/>
                </a:lnTo>
                <a:lnTo>
                  <a:pt x="505" y="39"/>
                </a:lnTo>
                <a:lnTo>
                  <a:pt x="488" y="32"/>
                </a:lnTo>
                <a:lnTo>
                  <a:pt x="470" y="25"/>
                </a:lnTo>
                <a:lnTo>
                  <a:pt x="450" y="20"/>
                </a:lnTo>
                <a:lnTo>
                  <a:pt x="430" y="15"/>
                </a:lnTo>
                <a:lnTo>
                  <a:pt x="408" y="10"/>
                </a:lnTo>
                <a:lnTo>
                  <a:pt x="384" y="6"/>
                </a:lnTo>
                <a:lnTo>
                  <a:pt x="360" y="3"/>
                </a:lnTo>
                <a:lnTo>
                  <a:pt x="336" y="1"/>
                </a:lnTo>
                <a:lnTo>
                  <a:pt x="311" y="0"/>
                </a:lnTo>
                <a:lnTo>
                  <a:pt x="285" y="0"/>
                </a:lnTo>
                <a:lnTo>
                  <a:pt x="261" y="0"/>
                </a:lnTo>
                <a:lnTo>
                  <a:pt x="236" y="1"/>
                </a:lnTo>
                <a:lnTo>
                  <a:pt x="211" y="3"/>
                </a:lnTo>
                <a:lnTo>
                  <a:pt x="188" y="6"/>
                </a:lnTo>
                <a:lnTo>
                  <a:pt x="164" y="10"/>
                </a:lnTo>
                <a:lnTo>
                  <a:pt x="142" y="15"/>
                </a:lnTo>
                <a:lnTo>
                  <a:pt x="122" y="20"/>
                </a:lnTo>
                <a:lnTo>
                  <a:pt x="102" y="25"/>
                </a:lnTo>
                <a:lnTo>
                  <a:pt x="84" y="32"/>
                </a:lnTo>
                <a:lnTo>
                  <a:pt x="67" y="39"/>
                </a:lnTo>
                <a:lnTo>
                  <a:pt x="52" y="47"/>
                </a:lnTo>
                <a:lnTo>
                  <a:pt x="38" y="55"/>
                </a:lnTo>
                <a:lnTo>
                  <a:pt x="27" y="64"/>
                </a:lnTo>
                <a:lnTo>
                  <a:pt x="17" y="73"/>
                </a:lnTo>
                <a:lnTo>
                  <a:pt x="9" y="82"/>
                </a:lnTo>
                <a:lnTo>
                  <a:pt x="4" y="91"/>
                </a:lnTo>
                <a:lnTo>
                  <a:pt x="1" y="101"/>
                </a:lnTo>
                <a:lnTo>
                  <a:pt x="0" y="1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3" name="Freeform 13"/>
          <p:cNvSpPr>
            <a:spLocks/>
          </p:cNvSpPr>
          <p:nvPr/>
        </p:nvSpPr>
        <p:spPr bwMode="auto">
          <a:xfrm>
            <a:off x="5656263" y="2562225"/>
            <a:ext cx="1409700" cy="581025"/>
          </a:xfrm>
          <a:custGeom>
            <a:avLst/>
            <a:gdLst>
              <a:gd name="T0" fmla="*/ 0 w 888"/>
              <a:gd name="T1" fmla="*/ 183 h 366"/>
              <a:gd name="T2" fmla="*/ 438 w 888"/>
              <a:gd name="T3" fmla="*/ 0 h 366"/>
              <a:gd name="T4" fmla="*/ 887 w 888"/>
              <a:gd name="T5" fmla="*/ 189 h 366"/>
              <a:gd name="T6" fmla="*/ 438 w 888"/>
              <a:gd name="T7" fmla="*/ 365 h 366"/>
              <a:gd name="T8" fmla="*/ 0 w 888"/>
              <a:gd name="T9" fmla="*/ 183 h 366"/>
              <a:gd name="T10" fmla="*/ 0 60000 65536"/>
              <a:gd name="T11" fmla="*/ 0 60000 65536"/>
              <a:gd name="T12" fmla="*/ 0 60000 65536"/>
              <a:gd name="T13" fmla="*/ 0 60000 65536"/>
              <a:gd name="T14" fmla="*/ 0 60000 65536"/>
              <a:gd name="T15" fmla="*/ 0 w 888"/>
              <a:gd name="T16" fmla="*/ 0 h 366"/>
              <a:gd name="T17" fmla="*/ 888 w 888"/>
              <a:gd name="T18" fmla="*/ 366 h 366"/>
            </a:gdLst>
            <a:ahLst/>
            <a:cxnLst>
              <a:cxn ang="T10">
                <a:pos x="T0" y="T1"/>
              </a:cxn>
              <a:cxn ang="T11">
                <a:pos x="T2" y="T3"/>
              </a:cxn>
              <a:cxn ang="T12">
                <a:pos x="T4" y="T5"/>
              </a:cxn>
              <a:cxn ang="T13">
                <a:pos x="T6" y="T7"/>
              </a:cxn>
              <a:cxn ang="T14">
                <a:pos x="T8" y="T9"/>
              </a:cxn>
            </a:cxnLst>
            <a:rect l="T15" t="T16" r="T17" b="T18"/>
            <a:pathLst>
              <a:path w="888" h="366">
                <a:moveTo>
                  <a:pt x="0" y="183"/>
                </a:moveTo>
                <a:lnTo>
                  <a:pt x="438" y="0"/>
                </a:lnTo>
                <a:lnTo>
                  <a:pt x="887" y="189"/>
                </a:lnTo>
                <a:lnTo>
                  <a:pt x="438" y="365"/>
                </a:lnTo>
                <a:lnTo>
                  <a:pt x="0" y="18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4" name="Freeform 14"/>
          <p:cNvSpPr>
            <a:spLocks/>
          </p:cNvSpPr>
          <p:nvPr/>
        </p:nvSpPr>
        <p:spPr bwMode="auto">
          <a:xfrm>
            <a:off x="7508875" y="2708275"/>
            <a:ext cx="1387475" cy="409575"/>
          </a:xfrm>
          <a:custGeom>
            <a:avLst/>
            <a:gdLst>
              <a:gd name="T0" fmla="*/ 873 w 874"/>
              <a:gd name="T1" fmla="*/ 257 h 258"/>
              <a:gd name="T2" fmla="*/ 873 w 874"/>
              <a:gd name="T3" fmla="*/ 0 h 258"/>
              <a:gd name="T4" fmla="*/ 0 w 874"/>
              <a:gd name="T5" fmla="*/ 0 h 258"/>
              <a:gd name="T6" fmla="*/ 0 w 874"/>
              <a:gd name="T7" fmla="*/ 257 h 258"/>
              <a:gd name="T8" fmla="*/ 873 w 874"/>
              <a:gd name="T9" fmla="*/ 257 h 258"/>
              <a:gd name="T10" fmla="*/ 0 60000 65536"/>
              <a:gd name="T11" fmla="*/ 0 60000 65536"/>
              <a:gd name="T12" fmla="*/ 0 60000 65536"/>
              <a:gd name="T13" fmla="*/ 0 60000 65536"/>
              <a:gd name="T14" fmla="*/ 0 60000 65536"/>
              <a:gd name="T15" fmla="*/ 0 w 874"/>
              <a:gd name="T16" fmla="*/ 0 h 258"/>
              <a:gd name="T17" fmla="*/ 874 w 874"/>
              <a:gd name="T18" fmla="*/ 258 h 258"/>
            </a:gdLst>
            <a:ahLst/>
            <a:cxnLst>
              <a:cxn ang="T10">
                <a:pos x="T0" y="T1"/>
              </a:cxn>
              <a:cxn ang="T11">
                <a:pos x="T2" y="T3"/>
              </a:cxn>
              <a:cxn ang="T12">
                <a:pos x="T4" y="T5"/>
              </a:cxn>
              <a:cxn ang="T13">
                <a:pos x="T6" y="T7"/>
              </a:cxn>
              <a:cxn ang="T14">
                <a:pos x="T8" y="T9"/>
              </a:cxn>
            </a:cxnLst>
            <a:rect l="T15" t="T16" r="T17" b="T18"/>
            <a:pathLst>
              <a:path w="874" h="258">
                <a:moveTo>
                  <a:pt x="873" y="257"/>
                </a:moveTo>
                <a:lnTo>
                  <a:pt x="873" y="0"/>
                </a:lnTo>
                <a:lnTo>
                  <a:pt x="0" y="0"/>
                </a:lnTo>
                <a:lnTo>
                  <a:pt x="0" y="257"/>
                </a:lnTo>
                <a:lnTo>
                  <a:pt x="873" y="25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5" name="Freeform 15"/>
          <p:cNvSpPr>
            <a:spLocks/>
          </p:cNvSpPr>
          <p:nvPr/>
        </p:nvSpPr>
        <p:spPr bwMode="auto">
          <a:xfrm>
            <a:off x="4033838" y="2697163"/>
            <a:ext cx="1143000" cy="358775"/>
          </a:xfrm>
          <a:custGeom>
            <a:avLst/>
            <a:gdLst>
              <a:gd name="T0" fmla="*/ 719 w 720"/>
              <a:gd name="T1" fmla="*/ 225 h 226"/>
              <a:gd name="T2" fmla="*/ 719 w 720"/>
              <a:gd name="T3" fmla="*/ 0 h 226"/>
              <a:gd name="T4" fmla="*/ 0 w 720"/>
              <a:gd name="T5" fmla="*/ 0 h 226"/>
              <a:gd name="T6" fmla="*/ 0 w 720"/>
              <a:gd name="T7" fmla="*/ 225 h 226"/>
              <a:gd name="T8" fmla="*/ 719 w 720"/>
              <a:gd name="T9" fmla="*/ 225 h 226"/>
              <a:gd name="T10" fmla="*/ 0 60000 65536"/>
              <a:gd name="T11" fmla="*/ 0 60000 65536"/>
              <a:gd name="T12" fmla="*/ 0 60000 65536"/>
              <a:gd name="T13" fmla="*/ 0 60000 65536"/>
              <a:gd name="T14" fmla="*/ 0 60000 65536"/>
              <a:gd name="T15" fmla="*/ 0 w 720"/>
              <a:gd name="T16" fmla="*/ 0 h 226"/>
              <a:gd name="T17" fmla="*/ 720 w 720"/>
              <a:gd name="T18" fmla="*/ 226 h 226"/>
            </a:gdLst>
            <a:ahLst/>
            <a:cxnLst>
              <a:cxn ang="T10">
                <a:pos x="T0" y="T1"/>
              </a:cxn>
              <a:cxn ang="T11">
                <a:pos x="T2" y="T3"/>
              </a:cxn>
              <a:cxn ang="T12">
                <a:pos x="T4" y="T5"/>
              </a:cxn>
              <a:cxn ang="T13">
                <a:pos x="T6" y="T7"/>
              </a:cxn>
              <a:cxn ang="T14">
                <a:pos x="T8" y="T9"/>
              </a:cxn>
            </a:cxnLst>
            <a:rect l="T15" t="T16" r="T17" b="T18"/>
            <a:pathLst>
              <a:path w="720" h="226">
                <a:moveTo>
                  <a:pt x="719" y="225"/>
                </a:moveTo>
                <a:lnTo>
                  <a:pt x="719" y="0"/>
                </a:lnTo>
                <a:lnTo>
                  <a:pt x="0" y="0"/>
                </a:lnTo>
                <a:lnTo>
                  <a:pt x="0" y="225"/>
                </a:lnTo>
                <a:lnTo>
                  <a:pt x="719" y="225"/>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6" name="Freeform 16"/>
          <p:cNvSpPr>
            <a:spLocks/>
          </p:cNvSpPr>
          <p:nvPr/>
        </p:nvSpPr>
        <p:spPr bwMode="auto">
          <a:xfrm>
            <a:off x="7508875" y="1879600"/>
            <a:ext cx="835025" cy="354013"/>
          </a:xfrm>
          <a:custGeom>
            <a:avLst/>
            <a:gdLst>
              <a:gd name="T0" fmla="*/ 525 w 526"/>
              <a:gd name="T1" fmla="*/ 101 h 223"/>
              <a:gd name="T2" fmla="*/ 516 w 526"/>
              <a:gd name="T3" fmla="*/ 82 h 223"/>
              <a:gd name="T4" fmla="*/ 501 w 526"/>
              <a:gd name="T5" fmla="*/ 64 h 223"/>
              <a:gd name="T6" fmla="*/ 478 w 526"/>
              <a:gd name="T7" fmla="*/ 48 h 223"/>
              <a:gd name="T8" fmla="*/ 449 w 526"/>
              <a:gd name="T9" fmla="*/ 33 h 223"/>
              <a:gd name="T10" fmla="*/ 414 w 526"/>
              <a:gd name="T11" fmla="*/ 20 h 223"/>
              <a:gd name="T12" fmla="*/ 374 w 526"/>
              <a:gd name="T13" fmla="*/ 11 h 223"/>
              <a:gd name="T14" fmla="*/ 331 w 526"/>
              <a:gd name="T15" fmla="*/ 4 h 223"/>
              <a:gd name="T16" fmla="*/ 286 w 526"/>
              <a:gd name="T17" fmla="*/ 1 h 223"/>
              <a:gd name="T18" fmla="*/ 240 w 526"/>
              <a:gd name="T19" fmla="*/ 1 h 223"/>
              <a:gd name="T20" fmla="*/ 195 w 526"/>
              <a:gd name="T21" fmla="*/ 4 h 223"/>
              <a:gd name="T22" fmla="*/ 152 w 526"/>
              <a:gd name="T23" fmla="*/ 11 h 223"/>
              <a:gd name="T24" fmla="*/ 112 w 526"/>
              <a:gd name="T25" fmla="*/ 20 h 223"/>
              <a:gd name="T26" fmla="*/ 77 w 526"/>
              <a:gd name="T27" fmla="*/ 33 h 223"/>
              <a:gd name="T28" fmla="*/ 48 w 526"/>
              <a:gd name="T29" fmla="*/ 48 h 223"/>
              <a:gd name="T30" fmla="*/ 25 w 526"/>
              <a:gd name="T31" fmla="*/ 64 h 223"/>
              <a:gd name="T32" fmla="*/ 10 w 526"/>
              <a:gd name="T33" fmla="*/ 82 h 223"/>
              <a:gd name="T34" fmla="*/ 1 w 526"/>
              <a:gd name="T35" fmla="*/ 101 h 223"/>
              <a:gd name="T36" fmla="*/ 1 w 526"/>
              <a:gd name="T37" fmla="*/ 121 h 223"/>
              <a:gd name="T38" fmla="*/ 10 w 526"/>
              <a:gd name="T39" fmla="*/ 140 h 223"/>
              <a:gd name="T40" fmla="*/ 25 w 526"/>
              <a:gd name="T41" fmla="*/ 158 h 223"/>
              <a:gd name="T42" fmla="*/ 48 w 526"/>
              <a:gd name="T43" fmla="*/ 175 h 223"/>
              <a:gd name="T44" fmla="*/ 77 w 526"/>
              <a:gd name="T45" fmla="*/ 190 h 223"/>
              <a:gd name="T46" fmla="*/ 112 w 526"/>
              <a:gd name="T47" fmla="*/ 202 h 223"/>
              <a:gd name="T48" fmla="*/ 152 w 526"/>
              <a:gd name="T49" fmla="*/ 212 h 223"/>
              <a:gd name="T50" fmla="*/ 195 w 526"/>
              <a:gd name="T51" fmla="*/ 218 h 223"/>
              <a:gd name="T52" fmla="*/ 240 w 526"/>
              <a:gd name="T53" fmla="*/ 221 h 223"/>
              <a:gd name="T54" fmla="*/ 286 w 526"/>
              <a:gd name="T55" fmla="*/ 221 h 223"/>
              <a:gd name="T56" fmla="*/ 331 w 526"/>
              <a:gd name="T57" fmla="*/ 218 h 223"/>
              <a:gd name="T58" fmla="*/ 374 w 526"/>
              <a:gd name="T59" fmla="*/ 212 h 223"/>
              <a:gd name="T60" fmla="*/ 414 w 526"/>
              <a:gd name="T61" fmla="*/ 202 h 223"/>
              <a:gd name="T62" fmla="*/ 449 w 526"/>
              <a:gd name="T63" fmla="*/ 190 h 223"/>
              <a:gd name="T64" fmla="*/ 478 w 526"/>
              <a:gd name="T65" fmla="*/ 175 h 223"/>
              <a:gd name="T66" fmla="*/ 501 w 526"/>
              <a:gd name="T67" fmla="*/ 158 h 223"/>
              <a:gd name="T68" fmla="*/ 516 w 526"/>
              <a:gd name="T69" fmla="*/ 140 h 223"/>
              <a:gd name="T70" fmla="*/ 525 w 526"/>
              <a:gd name="T71" fmla="*/ 121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525" y="111"/>
                </a:moveTo>
                <a:lnTo>
                  <a:pt x="525" y="101"/>
                </a:lnTo>
                <a:lnTo>
                  <a:pt x="522" y="92"/>
                </a:lnTo>
                <a:lnTo>
                  <a:pt x="516" y="82"/>
                </a:lnTo>
                <a:lnTo>
                  <a:pt x="510" y="73"/>
                </a:lnTo>
                <a:lnTo>
                  <a:pt x="501" y="64"/>
                </a:lnTo>
                <a:lnTo>
                  <a:pt x="490" y="56"/>
                </a:lnTo>
                <a:lnTo>
                  <a:pt x="478" y="48"/>
                </a:lnTo>
                <a:lnTo>
                  <a:pt x="464" y="40"/>
                </a:lnTo>
                <a:lnTo>
                  <a:pt x="449" y="33"/>
                </a:lnTo>
                <a:lnTo>
                  <a:pt x="432" y="27"/>
                </a:lnTo>
                <a:lnTo>
                  <a:pt x="414" y="20"/>
                </a:lnTo>
                <a:lnTo>
                  <a:pt x="394" y="15"/>
                </a:lnTo>
                <a:lnTo>
                  <a:pt x="374" y="11"/>
                </a:lnTo>
                <a:lnTo>
                  <a:pt x="353" y="7"/>
                </a:lnTo>
                <a:lnTo>
                  <a:pt x="331" y="4"/>
                </a:lnTo>
                <a:lnTo>
                  <a:pt x="309" y="2"/>
                </a:lnTo>
                <a:lnTo>
                  <a:pt x="286" y="1"/>
                </a:lnTo>
                <a:lnTo>
                  <a:pt x="263" y="0"/>
                </a:lnTo>
                <a:lnTo>
                  <a:pt x="240" y="1"/>
                </a:lnTo>
                <a:lnTo>
                  <a:pt x="217" y="2"/>
                </a:lnTo>
                <a:lnTo>
                  <a:pt x="195" y="4"/>
                </a:lnTo>
                <a:lnTo>
                  <a:pt x="173" y="7"/>
                </a:lnTo>
                <a:lnTo>
                  <a:pt x="152" y="11"/>
                </a:lnTo>
                <a:lnTo>
                  <a:pt x="132" y="15"/>
                </a:lnTo>
                <a:lnTo>
                  <a:pt x="112" y="20"/>
                </a:lnTo>
                <a:lnTo>
                  <a:pt x="94" y="27"/>
                </a:lnTo>
                <a:lnTo>
                  <a:pt x="77" y="33"/>
                </a:lnTo>
                <a:lnTo>
                  <a:pt x="62" y="40"/>
                </a:lnTo>
                <a:lnTo>
                  <a:pt x="48" y="48"/>
                </a:lnTo>
                <a:lnTo>
                  <a:pt x="36" y="56"/>
                </a:lnTo>
                <a:lnTo>
                  <a:pt x="25" y="64"/>
                </a:lnTo>
                <a:lnTo>
                  <a:pt x="16" y="73"/>
                </a:lnTo>
                <a:lnTo>
                  <a:pt x="10" y="82"/>
                </a:lnTo>
                <a:lnTo>
                  <a:pt x="4" y="92"/>
                </a:lnTo>
                <a:lnTo>
                  <a:pt x="1" y="101"/>
                </a:lnTo>
                <a:lnTo>
                  <a:pt x="0" y="111"/>
                </a:lnTo>
                <a:lnTo>
                  <a:pt x="1" y="121"/>
                </a:lnTo>
                <a:lnTo>
                  <a:pt x="4" y="130"/>
                </a:lnTo>
                <a:lnTo>
                  <a:pt x="10" y="140"/>
                </a:lnTo>
                <a:lnTo>
                  <a:pt x="16" y="149"/>
                </a:lnTo>
                <a:lnTo>
                  <a:pt x="25" y="158"/>
                </a:lnTo>
                <a:lnTo>
                  <a:pt x="36" y="167"/>
                </a:lnTo>
                <a:lnTo>
                  <a:pt x="48" y="175"/>
                </a:lnTo>
                <a:lnTo>
                  <a:pt x="62" y="182"/>
                </a:lnTo>
                <a:lnTo>
                  <a:pt x="77" y="190"/>
                </a:lnTo>
                <a:lnTo>
                  <a:pt x="94" y="196"/>
                </a:lnTo>
                <a:lnTo>
                  <a:pt x="112" y="202"/>
                </a:lnTo>
                <a:lnTo>
                  <a:pt x="132" y="207"/>
                </a:lnTo>
                <a:lnTo>
                  <a:pt x="152" y="212"/>
                </a:lnTo>
                <a:lnTo>
                  <a:pt x="173" y="215"/>
                </a:lnTo>
                <a:lnTo>
                  <a:pt x="195" y="218"/>
                </a:lnTo>
                <a:lnTo>
                  <a:pt x="217" y="220"/>
                </a:lnTo>
                <a:lnTo>
                  <a:pt x="240" y="221"/>
                </a:lnTo>
                <a:lnTo>
                  <a:pt x="263" y="222"/>
                </a:lnTo>
                <a:lnTo>
                  <a:pt x="286" y="221"/>
                </a:lnTo>
                <a:lnTo>
                  <a:pt x="309" y="220"/>
                </a:lnTo>
                <a:lnTo>
                  <a:pt x="331" y="218"/>
                </a:lnTo>
                <a:lnTo>
                  <a:pt x="353" y="215"/>
                </a:lnTo>
                <a:lnTo>
                  <a:pt x="374" y="212"/>
                </a:lnTo>
                <a:lnTo>
                  <a:pt x="394" y="207"/>
                </a:lnTo>
                <a:lnTo>
                  <a:pt x="414" y="202"/>
                </a:lnTo>
                <a:lnTo>
                  <a:pt x="432" y="196"/>
                </a:lnTo>
                <a:lnTo>
                  <a:pt x="449" y="190"/>
                </a:lnTo>
                <a:lnTo>
                  <a:pt x="464" y="182"/>
                </a:lnTo>
                <a:lnTo>
                  <a:pt x="478" y="175"/>
                </a:lnTo>
                <a:lnTo>
                  <a:pt x="490" y="167"/>
                </a:lnTo>
                <a:lnTo>
                  <a:pt x="501" y="158"/>
                </a:lnTo>
                <a:lnTo>
                  <a:pt x="510" y="149"/>
                </a:lnTo>
                <a:lnTo>
                  <a:pt x="516" y="140"/>
                </a:lnTo>
                <a:lnTo>
                  <a:pt x="522" y="130"/>
                </a:lnTo>
                <a:lnTo>
                  <a:pt x="525" y="121"/>
                </a:lnTo>
                <a:lnTo>
                  <a:pt x="525" y="11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77" name="Rectangle 17"/>
          <p:cNvSpPr>
            <a:spLocks noChangeArrowheads="1"/>
          </p:cNvSpPr>
          <p:nvPr/>
        </p:nvSpPr>
        <p:spPr bwMode="auto">
          <a:xfrm>
            <a:off x="5781675" y="2700338"/>
            <a:ext cx="116363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Manages2</a:t>
            </a:r>
          </a:p>
        </p:txBody>
      </p:sp>
      <p:sp>
        <p:nvSpPr>
          <p:cNvPr id="15378" name="Rectangle 18"/>
          <p:cNvSpPr>
            <a:spLocks noChangeArrowheads="1"/>
          </p:cNvSpPr>
          <p:nvPr/>
        </p:nvSpPr>
        <p:spPr bwMode="auto">
          <a:xfrm>
            <a:off x="4191000" y="1863725"/>
            <a:ext cx="711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15379" name="Rectangle 19"/>
          <p:cNvSpPr>
            <a:spLocks noChangeArrowheads="1"/>
          </p:cNvSpPr>
          <p:nvPr/>
        </p:nvSpPr>
        <p:spPr bwMode="auto">
          <a:xfrm>
            <a:off x="7493000" y="1889125"/>
            <a:ext cx="8366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sp>
        <p:nvSpPr>
          <p:cNvPr id="15380" name="Rectangle 20"/>
          <p:cNvSpPr>
            <a:spLocks noChangeArrowheads="1"/>
          </p:cNvSpPr>
          <p:nvPr/>
        </p:nvSpPr>
        <p:spPr bwMode="auto">
          <a:xfrm>
            <a:off x="8277225" y="2141538"/>
            <a:ext cx="85883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15381" name="Rectangle 21"/>
          <p:cNvSpPr>
            <a:spLocks noChangeArrowheads="1"/>
          </p:cNvSpPr>
          <p:nvPr/>
        </p:nvSpPr>
        <p:spPr bwMode="auto">
          <a:xfrm>
            <a:off x="6981825" y="2109788"/>
            <a:ext cx="485775"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sp>
        <p:nvSpPr>
          <p:cNvPr id="15382" name="Rectangle 22"/>
          <p:cNvSpPr>
            <a:spLocks noChangeArrowheads="1"/>
          </p:cNvSpPr>
          <p:nvPr/>
        </p:nvSpPr>
        <p:spPr bwMode="auto">
          <a:xfrm>
            <a:off x="3990975" y="2674938"/>
            <a:ext cx="12541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15383" name="Rectangle 23"/>
          <p:cNvSpPr>
            <a:spLocks noChangeArrowheads="1"/>
          </p:cNvSpPr>
          <p:nvPr/>
        </p:nvSpPr>
        <p:spPr bwMode="auto">
          <a:xfrm>
            <a:off x="7513638" y="2668588"/>
            <a:ext cx="14224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15384" name="Rectangle 24"/>
          <p:cNvSpPr>
            <a:spLocks noChangeArrowheads="1"/>
          </p:cNvSpPr>
          <p:nvPr/>
        </p:nvSpPr>
        <p:spPr bwMode="auto">
          <a:xfrm>
            <a:off x="3627438" y="2101850"/>
            <a:ext cx="531812"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15385" name="Rectangle 25"/>
          <p:cNvSpPr>
            <a:spLocks noChangeArrowheads="1"/>
          </p:cNvSpPr>
          <p:nvPr/>
        </p:nvSpPr>
        <p:spPr bwMode="auto">
          <a:xfrm>
            <a:off x="5200650" y="2109788"/>
            <a:ext cx="4286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15386" name="Rectangle 26"/>
          <p:cNvSpPr>
            <a:spLocks noChangeArrowheads="1"/>
          </p:cNvSpPr>
          <p:nvPr/>
        </p:nvSpPr>
        <p:spPr bwMode="auto">
          <a:xfrm>
            <a:off x="6248400" y="1706563"/>
            <a:ext cx="98266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dbudget</a:t>
            </a:r>
          </a:p>
        </p:txBody>
      </p:sp>
      <p:sp>
        <p:nvSpPr>
          <p:cNvPr id="15387" name="Rectangle 27"/>
          <p:cNvSpPr>
            <a:spLocks noChangeArrowheads="1"/>
          </p:cNvSpPr>
          <p:nvPr/>
        </p:nvSpPr>
        <p:spPr bwMode="auto">
          <a:xfrm>
            <a:off x="5454650" y="1673225"/>
            <a:ext cx="70008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sp>
        <p:nvSpPr>
          <p:cNvPr id="15388" name="Line 28"/>
          <p:cNvSpPr>
            <a:spLocks noChangeShapeType="1"/>
          </p:cNvSpPr>
          <p:nvPr/>
        </p:nvSpPr>
        <p:spPr bwMode="auto">
          <a:xfrm>
            <a:off x="3832225" y="2505075"/>
            <a:ext cx="520700" cy="201613"/>
          </a:xfrm>
          <a:prstGeom prst="line">
            <a:avLst/>
          </a:prstGeom>
          <a:noFill/>
          <a:ln w="12700">
            <a:solidFill>
              <a:schemeClr val="tx2"/>
            </a:solidFill>
            <a:round/>
            <a:headEnd type="none" w="sm" len="sm"/>
            <a:tailEnd type="none" w="sm" len="sm"/>
          </a:ln>
        </p:spPr>
        <p:txBody>
          <a:bodyPr/>
          <a:lstStyle/>
          <a:p>
            <a:endParaRPr lang="en-US"/>
          </a:p>
        </p:txBody>
      </p:sp>
      <p:sp>
        <p:nvSpPr>
          <p:cNvPr id="15389" name="Line 29"/>
          <p:cNvSpPr>
            <a:spLocks noChangeShapeType="1"/>
          </p:cNvSpPr>
          <p:nvPr/>
        </p:nvSpPr>
        <p:spPr bwMode="auto">
          <a:xfrm>
            <a:off x="4562475" y="2246313"/>
            <a:ext cx="19050" cy="444500"/>
          </a:xfrm>
          <a:prstGeom prst="line">
            <a:avLst/>
          </a:prstGeom>
          <a:noFill/>
          <a:ln w="12700">
            <a:solidFill>
              <a:schemeClr val="tx2"/>
            </a:solidFill>
            <a:round/>
            <a:headEnd type="none" w="sm" len="sm"/>
            <a:tailEnd type="none" w="sm" len="sm"/>
          </a:ln>
        </p:spPr>
        <p:txBody>
          <a:bodyPr/>
          <a:lstStyle/>
          <a:p>
            <a:endParaRPr lang="en-US"/>
          </a:p>
        </p:txBody>
      </p:sp>
      <p:sp>
        <p:nvSpPr>
          <p:cNvPr id="15390" name="Line 30"/>
          <p:cNvSpPr>
            <a:spLocks noChangeShapeType="1"/>
          </p:cNvSpPr>
          <p:nvPr/>
        </p:nvSpPr>
        <p:spPr bwMode="auto">
          <a:xfrm flipH="1">
            <a:off x="4946650" y="2520950"/>
            <a:ext cx="423863" cy="169863"/>
          </a:xfrm>
          <a:prstGeom prst="line">
            <a:avLst/>
          </a:prstGeom>
          <a:noFill/>
          <a:ln w="12700">
            <a:solidFill>
              <a:schemeClr val="tx2"/>
            </a:solidFill>
            <a:round/>
            <a:headEnd type="none" w="sm" len="sm"/>
            <a:tailEnd type="none" w="sm" len="sm"/>
          </a:ln>
        </p:spPr>
        <p:txBody>
          <a:bodyPr/>
          <a:lstStyle/>
          <a:p>
            <a:endParaRPr lang="en-US"/>
          </a:p>
        </p:txBody>
      </p:sp>
      <p:sp>
        <p:nvSpPr>
          <p:cNvPr id="15391" name="Line 31"/>
          <p:cNvSpPr>
            <a:spLocks noChangeShapeType="1"/>
          </p:cNvSpPr>
          <p:nvPr/>
        </p:nvSpPr>
        <p:spPr bwMode="auto">
          <a:xfrm>
            <a:off x="5797550" y="2063750"/>
            <a:ext cx="292100" cy="612775"/>
          </a:xfrm>
          <a:prstGeom prst="line">
            <a:avLst/>
          </a:prstGeom>
          <a:noFill/>
          <a:ln w="12700">
            <a:solidFill>
              <a:schemeClr val="tx2"/>
            </a:solidFill>
            <a:round/>
            <a:headEnd type="none" w="sm" len="sm"/>
            <a:tailEnd type="none" w="sm" len="sm"/>
          </a:ln>
        </p:spPr>
        <p:txBody>
          <a:bodyPr/>
          <a:lstStyle/>
          <a:p>
            <a:endParaRPr lang="en-US"/>
          </a:p>
        </p:txBody>
      </p:sp>
      <p:sp>
        <p:nvSpPr>
          <p:cNvPr id="15392" name="Line 32"/>
          <p:cNvSpPr>
            <a:spLocks noChangeShapeType="1"/>
          </p:cNvSpPr>
          <p:nvPr/>
        </p:nvSpPr>
        <p:spPr bwMode="auto">
          <a:xfrm flipH="1">
            <a:off x="6562725" y="2063750"/>
            <a:ext cx="119063" cy="612775"/>
          </a:xfrm>
          <a:prstGeom prst="line">
            <a:avLst/>
          </a:prstGeom>
          <a:noFill/>
          <a:ln w="12700">
            <a:solidFill>
              <a:schemeClr val="tx2"/>
            </a:solidFill>
            <a:round/>
            <a:headEnd type="none" w="sm" len="sm"/>
            <a:tailEnd type="none" w="sm" len="sm"/>
          </a:ln>
        </p:spPr>
        <p:txBody>
          <a:bodyPr/>
          <a:lstStyle/>
          <a:p>
            <a:endParaRPr lang="en-US"/>
          </a:p>
        </p:txBody>
      </p:sp>
      <p:sp>
        <p:nvSpPr>
          <p:cNvPr id="15393" name="Line 33"/>
          <p:cNvSpPr>
            <a:spLocks noChangeShapeType="1"/>
          </p:cNvSpPr>
          <p:nvPr/>
        </p:nvSpPr>
        <p:spPr bwMode="auto">
          <a:xfrm>
            <a:off x="7169150" y="2505075"/>
            <a:ext cx="581025" cy="201613"/>
          </a:xfrm>
          <a:prstGeom prst="line">
            <a:avLst/>
          </a:prstGeom>
          <a:noFill/>
          <a:ln w="12700">
            <a:solidFill>
              <a:schemeClr val="tx2"/>
            </a:solidFill>
            <a:round/>
            <a:headEnd type="none" w="sm" len="sm"/>
            <a:tailEnd type="none" w="sm" len="sm"/>
          </a:ln>
        </p:spPr>
        <p:txBody>
          <a:bodyPr/>
          <a:lstStyle/>
          <a:p>
            <a:endParaRPr lang="en-US"/>
          </a:p>
        </p:txBody>
      </p:sp>
      <p:sp>
        <p:nvSpPr>
          <p:cNvPr id="15394" name="Line 34"/>
          <p:cNvSpPr>
            <a:spLocks noChangeShapeType="1"/>
          </p:cNvSpPr>
          <p:nvPr/>
        </p:nvSpPr>
        <p:spPr bwMode="auto">
          <a:xfrm flipH="1">
            <a:off x="7902575" y="2246313"/>
            <a:ext cx="28575" cy="444500"/>
          </a:xfrm>
          <a:prstGeom prst="line">
            <a:avLst/>
          </a:prstGeom>
          <a:noFill/>
          <a:ln w="12700">
            <a:solidFill>
              <a:schemeClr val="tx2"/>
            </a:solidFill>
            <a:round/>
            <a:headEnd type="none" w="sm" len="sm"/>
            <a:tailEnd type="none" w="sm" len="sm"/>
          </a:ln>
        </p:spPr>
        <p:txBody>
          <a:bodyPr/>
          <a:lstStyle/>
          <a:p>
            <a:endParaRPr lang="en-US"/>
          </a:p>
        </p:txBody>
      </p:sp>
      <p:sp>
        <p:nvSpPr>
          <p:cNvPr id="15395" name="Line 35"/>
          <p:cNvSpPr>
            <a:spLocks noChangeShapeType="1"/>
          </p:cNvSpPr>
          <p:nvPr/>
        </p:nvSpPr>
        <p:spPr bwMode="auto">
          <a:xfrm flipH="1">
            <a:off x="8329613" y="2505075"/>
            <a:ext cx="409575" cy="201613"/>
          </a:xfrm>
          <a:prstGeom prst="line">
            <a:avLst/>
          </a:prstGeom>
          <a:noFill/>
          <a:ln w="12700">
            <a:solidFill>
              <a:schemeClr val="tx2"/>
            </a:solidFill>
            <a:round/>
            <a:headEnd type="none" w="sm" len="sm"/>
            <a:tailEnd type="none" w="sm" len="sm"/>
          </a:ln>
        </p:spPr>
        <p:txBody>
          <a:bodyPr/>
          <a:lstStyle/>
          <a:p>
            <a:endParaRPr lang="en-US"/>
          </a:p>
        </p:txBody>
      </p:sp>
      <p:sp>
        <p:nvSpPr>
          <p:cNvPr id="15396" name="Line 36"/>
          <p:cNvSpPr>
            <a:spLocks noChangeShapeType="1"/>
          </p:cNvSpPr>
          <p:nvPr/>
        </p:nvSpPr>
        <p:spPr bwMode="auto">
          <a:xfrm flipH="1">
            <a:off x="5191125" y="2849563"/>
            <a:ext cx="488950" cy="0"/>
          </a:xfrm>
          <a:prstGeom prst="line">
            <a:avLst/>
          </a:prstGeom>
          <a:noFill/>
          <a:ln w="12700">
            <a:solidFill>
              <a:schemeClr val="tx2"/>
            </a:solidFill>
            <a:round/>
            <a:headEnd type="none" w="sm" len="sm"/>
            <a:tailEnd type="none" w="sm" len="sm"/>
          </a:ln>
        </p:spPr>
        <p:txBody>
          <a:bodyPr/>
          <a:lstStyle/>
          <a:p>
            <a:endParaRPr lang="en-US"/>
          </a:p>
        </p:txBody>
      </p:sp>
      <p:sp>
        <p:nvSpPr>
          <p:cNvPr id="15397" name="Line 37"/>
          <p:cNvSpPr>
            <a:spLocks noChangeShapeType="1"/>
          </p:cNvSpPr>
          <p:nvPr/>
        </p:nvSpPr>
        <p:spPr bwMode="auto">
          <a:xfrm>
            <a:off x="7096125" y="2849563"/>
            <a:ext cx="395288" cy="0"/>
          </a:xfrm>
          <a:prstGeom prst="line">
            <a:avLst/>
          </a:prstGeom>
          <a:noFill/>
          <a:ln w="12700">
            <a:solidFill>
              <a:schemeClr val="tx2"/>
            </a:solidFill>
            <a:round/>
            <a:headEnd type="stealth" w="med" len="med"/>
            <a:tailEnd type="none" w="sm" len="sm"/>
          </a:ln>
        </p:spPr>
        <p:txBody>
          <a:bodyPr/>
          <a:lstStyle/>
          <a:p>
            <a:endParaRPr lang="en-US"/>
          </a:p>
        </p:txBody>
      </p:sp>
      <p:sp>
        <p:nvSpPr>
          <p:cNvPr id="15398" name="Freeform 38"/>
          <p:cNvSpPr>
            <a:spLocks/>
          </p:cNvSpPr>
          <p:nvPr/>
        </p:nvSpPr>
        <p:spPr bwMode="auto">
          <a:xfrm>
            <a:off x="7485063" y="3927475"/>
            <a:ext cx="857250" cy="363538"/>
          </a:xfrm>
          <a:custGeom>
            <a:avLst/>
            <a:gdLst>
              <a:gd name="T0" fmla="*/ 538 w 540"/>
              <a:gd name="T1" fmla="*/ 104 h 229"/>
              <a:gd name="T2" fmla="*/ 529 w 540"/>
              <a:gd name="T3" fmla="*/ 84 h 229"/>
              <a:gd name="T4" fmla="*/ 513 w 540"/>
              <a:gd name="T5" fmla="*/ 66 h 229"/>
              <a:gd name="T6" fmla="*/ 490 w 540"/>
              <a:gd name="T7" fmla="*/ 48 h 229"/>
              <a:gd name="T8" fmla="*/ 460 w 540"/>
              <a:gd name="T9" fmla="*/ 33 h 229"/>
              <a:gd name="T10" fmla="*/ 424 w 540"/>
              <a:gd name="T11" fmla="*/ 20 h 229"/>
              <a:gd name="T12" fmla="*/ 383 w 540"/>
              <a:gd name="T13" fmla="*/ 10 h 229"/>
              <a:gd name="T14" fmla="*/ 339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8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8 w 540"/>
              <a:gd name="T43" fmla="*/ 179 h 229"/>
              <a:gd name="T44" fmla="*/ 79 w 540"/>
              <a:gd name="T45" fmla="*/ 194 h 229"/>
              <a:gd name="T46" fmla="*/ 115 w 540"/>
              <a:gd name="T47" fmla="*/ 207 h 229"/>
              <a:gd name="T48" fmla="*/ 156 w 540"/>
              <a:gd name="T49" fmla="*/ 217 h 229"/>
              <a:gd name="T50" fmla="*/ 200 w 540"/>
              <a:gd name="T51" fmla="*/ 223 h 229"/>
              <a:gd name="T52" fmla="*/ 246 w 540"/>
              <a:gd name="T53" fmla="*/ 227 h 229"/>
              <a:gd name="T54" fmla="*/ 293 w 540"/>
              <a:gd name="T55" fmla="*/ 227 h 229"/>
              <a:gd name="T56" fmla="*/ 339 w 540"/>
              <a:gd name="T57" fmla="*/ 223 h 229"/>
              <a:gd name="T58" fmla="*/ 383 w 540"/>
              <a:gd name="T59" fmla="*/ 217 h 229"/>
              <a:gd name="T60" fmla="*/ 424 w 540"/>
              <a:gd name="T61" fmla="*/ 207 h 229"/>
              <a:gd name="T62" fmla="*/ 460 w 540"/>
              <a:gd name="T63" fmla="*/ 194 h 229"/>
              <a:gd name="T64" fmla="*/ 490 w 540"/>
              <a:gd name="T65" fmla="*/ 179 h 229"/>
              <a:gd name="T66" fmla="*/ 513 w 540"/>
              <a:gd name="T67" fmla="*/ 162 h 229"/>
              <a:gd name="T68" fmla="*/ 529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29" y="84"/>
                </a:lnTo>
                <a:lnTo>
                  <a:pt x="522" y="75"/>
                </a:lnTo>
                <a:lnTo>
                  <a:pt x="513" y="66"/>
                </a:lnTo>
                <a:lnTo>
                  <a:pt x="502" y="57"/>
                </a:lnTo>
                <a:lnTo>
                  <a:pt x="490" y="48"/>
                </a:lnTo>
                <a:lnTo>
                  <a:pt x="476" y="40"/>
                </a:lnTo>
                <a:lnTo>
                  <a:pt x="460" y="33"/>
                </a:lnTo>
                <a:lnTo>
                  <a:pt x="442" y="26"/>
                </a:lnTo>
                <a:lnTo>
                  <a:pt x="424" y="20"/>
                </a:lnTo>
                <a:lnTo>
                  <a:pt x="404" y="15"/>
                </a:lnTo>
                <a:lnTo>
                  <a:pt x="383" y="10"/>
                </a:lnTo>
                <a:lnTo>
                  <a:pt x="361" y="7"/>
                </a:lnTo>
                <a:lnTo>
                  <a:pt x="339" y="3"/>
                </a:lnTo>
                <a:lnTo>
                  <a:pt x="316" y="1"/>
                </a:lnTo>
                <a:lnTo>
                  <a:pt x="293" y="0"/>
                </a:lnTo>
                <a:lnTo>
                  <a:pt x="270" y="0"/>
                </a:lnTo>
                <a:lnTo>
                  <a:pt x="246" y="0"/>
                </a:lnTo>
                <a:lnTo>
                  <a:pt x="222" y="1"/>
                </a:lnTo>
                <a:lnTo>
                  <a:pt x="200" y="3"/>
                </a:lnTo>
                <a:lnTo>
                  <a:pt x="177" y="7"/>
                </a:lnTo>
                <a:lnTo>
                  <a:pt x="156" y="10"/>
                </a:lnTo>
                <a:lnTo>
                  <a:pt x="135" y="15"/>
                </a:lnTo>
                <a:lnTo>
                  <a:pt x="115" y="20"/>
                </a:lnTo>
                <a:lnTo>
                  <a:pt x="96" y="26"/>
                </a:lnTo>
                <a:lnTo>
                  <a:pt x="79" y="33"/>
                </a:lnTo>
                <a:lnTo>
                  <a:pt x="63" y="40"/>
                </a:lnTo>
                <a:lnTo>
                  <a:pt x="48" y="48"/>
                </a:lnTo>
                <a:lnTo>
                  <a:pt x="36" y="57"/>
                </a:lnTo>
                <a:lnTo>
                  <a:pt x="25" y="66"/>
                </a:lnTo>
                <a:lnTo>
                  <a:pt x="16" y="75"/>
                </a:lnTo>
                <a:lnTo>
                  <a:pt x="9" y="84"/>
                </a:lnTo>
                <a:lnTo>
                  <a:pt x="4" y="94"/>
                </a:lnTo>
                <a:lnTo>
                  <a:pt x="1" y="104"/>
                </a:lnTo>
                <a:lnTo>
                  <a:pt x="0" y="114"/>
                </a:lnTo>
                <a:lnTo>
                  <a:pt x="1" y="124"/>
                </a:lnTo>
                <a:lnTo>
                  <a:pt x="4" y="133"/>
                </a:lnTo>
                <a:lnTo>
                  <a:pt x="9" y="143"/>
                </a:lnTo>
                <a:lnTo>
                  <a:pt x="16" y="153"/>
                </a:lnTo>
                <a:lnTo>
                  <a:pt x="25" y="162"/>
                </a:lnTo>
                <a:lnTo>
                  <a:pt x="36" y="171"/>
                </a:lnTo>
                <a:lnTo>
                  <a:pt x="48" y="179"/>
                </a:lnTo>
                <a:lnTo>
                  <a:pt x="63" y="187"/>
                </a:lnTo>
                <a:lnTo>
                  <a:pt x="79" y="194"/>
                </a:lnTo>
                <a:lnTo>
                  <a:pt x="96" y="201"/>
                </a:lnTo>
                <a:lnTo>
                  <a:pt x="115" y="207"/>
                </a:lnTo>
                <a:lnTo>
                  <a:pt x="135" y="212"/>
                </a:lnTo>
                <a:lnTo>
                  <a:pt x="156" y="217"/>
                </a:lnTo>
                <a:lnTo>
                  <a:pt x="177" y="221"/>
                </a:lnTo>
                <a:lnTo>
                  <a:pt x="200" y="223"/>
                </a:lnTo>
                <a:lnTo>
                  <a:pt x="222" y="226"/>
                </a:lnTo>
                <a:lnTo>
                  <a:pt x="246" y="227"/>
                </a:lnTo>
                <a:lnTo>
                  <a:pt x="270" y="228"/>
                </a:lnTo>
                <a:lnTo>
                  <a:pt x="293" y="227"/>
                </a:lnTo>
                <a:lnTo>
                  <a:pt x="316" y="226"/>
                </a:lnTo>
                <a:lnTo>
                  <a:pt x="339" y="223"/>
                </a:lnTo>
                <a:lnTo>
                  <a:pt x="361" y="221"/>
                </a:lnTo>
                <a:lnTo>
                  <a:pt x="383" y="217"/>
                </a:lnTo>
                <a:lnTo>
                  <a:pt x="404" y="212"/>
                </a:lnTo>
                <a:lnTo>
                  <a:pt x="424" y="207"/>
                </a:lnTo>
                <a:lnTo>
                  <a:pt x="442" y="201"/>
                </a:lnTo>
                <a:lnTo>
                  <a:pt x="460" y="194"/>
                </a:lnTo>
                <a:lnTo>
                  <a:pt x="476" y="187"/>
                </a:lnTo>
                <a:lnTo>
                  <a:pt x="490" y="179"/>
                </a:lnTo>
                <a:lnTo>
                  <a:pt x="502" y="171"/>
                </a:lnTo>
                <a:lnTo>
                  <a:pt x="513" y="162"/>
                </a:lnTo>
                <a:lnTo>
                  <a:pt x="522" y="153"/>
                </a:lnTo>
                <a:lnTo>
                  <a:pt x="529" y="143"/>
                </a:lnTo>
                <a:lnTo>
                  <a:pt x="535" y="133"/>
                </a:lnTo>
                <a:lnTo>
                  <a:pt x="538" y="124"/>
                </a:lnTo>
                <a:lnTo>
                  <a:pt x="539"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399" name="Freeform 39"/>
          <p:cNvSpPr>
            <a:spLocks/>
          </p:cNvSpPr>
          <p:nvPr/>
        </p:nvSpPr>
        <p:spPr bwMode="auto">
          <a:xfrm>
            <a:off x="6715125" y="4192588"/>
            <a:ext cx="857250" cy="363537"/>
          </a:xfrm>
          <a:custGeom>
            <a:avLst/>
            <a:gdLst>
              <a:gd name="T0" fmla="*/ 538 w 540"/>
              <a:gd name="T1" fmla="*/ 104 h 229"/>
              <a:gd name="T2" fmla="*/ 530 w 540"/>
              <a:gd name="T3" fmla="*/ 85 h 229"/>
              <a:gd name="T4" fmla="*/ 514 w 540"/>
              <a:gd name="T5" fmla="*/ 66 h 229"/>
              <a:gd name="T6" fmla="*/ 490 w 540"/>
              <a:gd name="T7" fmla="*/ 49 h 229"/>
              <a:gd name="T8" fmla="*/ 460 w 540"/>
              <a:gd name="T9" fmla="*/ 34 h 229"/>
              <a:gd name="T10" fmla="*/ 424 w 540"/>
              <a:gd name="T11" fmla="*/ 21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5 w 540"/>
              <a:gd name="T23" fmla="*/ 11 h 229"/>
              <a:gd name="T24" fmla="*/ 115 w 540"/>
              <a:gd name="T25" fmla="*/ 21 h 229"/>
              <a:gd name="T26" fmla="*/ 79 w 540"/>
              <a:gd name="T27" fmla="*/ 34 h 229"/>
              <a:gd name="T28" fmla="*/ 49 w 540"/>
              <a:gd name="T29" fmla="*/ 49 h 229"/>
              <a:gd name="T30" fmla="*/ 26 w 540"/>
              <a:gd name="T31" fmla="*/ 66 h 229"/>
              <a:gd name="T32" fmla="*/ 9 w 540"/>
              <a:gd name="T33" fmla="*/ 85 h 229"/>
              <a:gd name="T34" fmla="*/ 1 w 540"/>
              <a:gd name="T35" fmla="*/ 104 h 229"/>
              <a:gd name="T36" fmla="*/ 1 w 540"/>
              <a:gd name="T37" fmla="*/ 124 h 229"/>
              <a:gd name="T38" fmla="*/ 9 w 540"/>
              <a:gd name="T39" fmla="*/ 143 h 229"/>
              <a:gd name="T40" fmla="*/ 26 w 540"/>
              <a:gd name="T41" fmla="*/ 162 h 229"/>
              <a:gd name="T42" fmla="*/ 49 w 540"/>
              <a:gd name="T43" fmla="*/ 179 h 229"/>
              <a:gd name="T44" fmla="*/ 79 w 540"/>
              <a:gd name="T45" fmla="*/ 195 h 229"/>
              <a:gd name="T46" fmla="*/ 115 w 540"/>
              <a:gd name="T47" fmla="*/ 207 h 229"/>
              <a:gd name="T48" fmla="*/ 155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5"/>
                </a:lnTo>
                <a:lnTo>
                  <a:pt x="522" y="75"/>
                </a:lnTo>
                <a:lnTo>
                  <a:pt x="514" y="66"/>
                </a:lnTo>
                <a:lnTo>
                  <a:pt x="503" y="57"/>
                </a:lnTo>
                <a:lnTo>
                  <a:pt x="490" y="49"/>
                </a:lnTo>
                <a:lnTo>
                  <a:pt x="476" y="41"/>
                </a:lnTo>
                <a:lnTo>
                  <a:pt x="460" y="34"/>
                </a:lnTo>
                <a:lnTo>
                  <a:pt x="443" y="27"/>
                </a:lnTo>
                <a:lnTo>
                  <a:pt x="424" y="21"/>
                </a:lnTo>
                <a:lnTo>
                  <a:pt x="404" y="15"/>
                </a:lnTo>
                <a:lnTo>
                  <a:pt x="383" y="11"/>
                </a:lnTo>
                <a:lnTo>
                  <a:pt x="362" y="7"/>
                </a:lnTo>
                <a:lnTo>
                  <a:pt x="339" y="4"/>
                </a:lnTo>
                <a:lnTo>
                  <a:pt x="316" y="2"/>
                </a:lnTo>
                <a:lnTo>
                  <a:pt x="293" y="0"/>
                </a:lnTo>
                <a:lnTo>
                  <a:pt x="269" y="0"/>
                </a:lnTo>
                <a:lnTo>
                  <a:pt x="246" y="0"/>
                </a:lnTo>
                <a:lnTo>
                  <a:pt x="223" y="2"/>
                </a:lnTo>
                <a:lnTo>
                  <a:pt x="200" y="4"/>
                </a:lnTo>
                <a:lnTo>
                  <a:pt x="177" y="7"/>
                </a:lnTo>
                <a:lnTo>
                  <a:pt x="155" y="11"/>
                </a:lnTo>
                <a:lnTo>
                  <a:pt x="135" y="15"/>
                </a:lnTo>
                <a:lnTo>
                  <a:pt x="115" y="21"/>
                </a:lnTo>
                <a:lnTo>
                  <a:pt x="97" y="27"/>
                </a:lnTo>
                <a:lnTo>
                  <a:pt x="79" y="34"/>
                </a:lnTo>
                <a:lnTo>
                  <a:pt x="63" y="41"/>
                </a:lnTo>
                <a:lnTo>
                  <a:pt x="49" y="49"/>
                </a:lnTo>
                <a:lnTo>
                  <a:pt x="36" y="57"/>
                </a:lnTo>
                <a:lnTo>
                  <a:pt x="26" y="66"/>
                </a:lnTo>
                <a:lnTo>
                  <a:pt x="16" y="75"/>
                </a:lnTo>
                <a:lnTo>
                  <a:pt x="9" y="85"/>
                </a:lnTo>
                <a:lnTo>
                  <a:pt x="4" y="94"/>
                </a:lnTo>
                <a:lnTo>
                  <a:pt x="1" y="104"/>
                </a:lnTo>
                <a:lnTo>
                  <a:pt x="0" y="114"/>
                </a:lnTo>
                <a:lnTo>
                  <a:pt x="1" y="124"/>
                </a:lnTo>
                <a:lnTo>
                  <a:pt x="4" y="134"/>
                </a:lnTo>
                <a:lnTo>
                  <a:pt x="9" y="143"/>
                </a:lnTo>
                <a:lnTo>
                  <a:pt x="16" y="153"/>
                </a:lnTo>
                <a:lnTo>
                  <a:pt x="26" y="162"/>
                </a:lnTo>
                <a:lnTo>
                  <a:pt x="36" y="171"/>
                </a:lnTo>
                <a:lnTo>
                  <a:pt x="49" y="179"/>
                </a:lnTo>
                <a:lnTo>
                  <a:pt x="63" y="187"/>
                </a:lnTo>
                <a:lnTo>
                  <a:pt x="79" y="195"/>
                </a:lnTo>
                <a:lnTo>
                  <a:pt x="97"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4" y="162"/>
                </a:lnTo>
                <a:lnTo>
                  <a:pt x="522" y="153"/>
                </a:lnTo>
                <a:lnTo>
                  <a:pt x="530" y="143"/>
                </a:lnTo>
                <a:lnTo>
                  <a:pt x="535" y="134"/>
                </a:lnTo>
                <a:lnTo>
                  <a:pt x="538" y="124"/>
                </a:lnTo>
                <a:lnTo>
                  <a:pt x="539"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00" name="Freeform 40"/>
          <p:cNvSpPr>
            <a:spLocks/>
          </p:cNvSpPr>
          <p:nvPr/>
        </p:nvSpPr>
        <p:spPr bwMode="auto">
          <a:xfrm>
            <a:off x="8286750" y="4192588"/>
            <a:ext cx="857250" cy="363537"/>
          </a:xfrm>
          <a:custGeom>
            <a:avLst/>
            <a:gdLst>
              <a:gd name="T0" fmla="*/ 1 w 540"/>
              <a:gd name="T1" fmla="*/ 124 h 229"/>
              <a:gd name="T2" fmla="*/ 9 w 540"/>
              <a:gd name="T3" fmla="*/ 143 h 229"/>
              <a:gd name="T4" fmla="*/ 25 w 540"/>
              <a:gd name="T5" fmla="*/ 162 h 229"/>
              <a:gd name="T6" fmla="*/ 49 w 540"/>
              <a:gd name="T7" fmla="*/ 179 h 229"/>
              <a:gd name="T8" fmla="*/ 79 w 540"/>
              <a:gd name="T9" fmla="*/ 195 h 229"/>
              <a:gd name="T10" fmla="*/ 115 w 540"/>
              <a:gd name="T11" fmla="*/ 207 h 229"/>
              <a:gd name="T12" fmla="*/ 155 w 540"/>
              <a:gd name="T13" fmla="*/ 217 h 229"/>
              <a:gd name="T14" fmla="*/ 200 w 540"/>
              <a:gd name="T15" fmla="*/ 224 h 229"/>
              <a:gd name="T16" fmla="*/ 246 w 540"/>
              <a:gd name="T17" fmla="*/ 227 h 229"/>
              <a:gd name="T18" fmla="*/ 293 w 540"/>
              <a:gd name="T19" fmla="*/ 227 h 229"/>
              <a:gd name="T20" fmla="*/ 339 w 540"/>
              <a:gd name="T21" fmla="*/ 224 h 229"/>
              <a:gd name="T22" fmla="*/ 383 w 540"/>
              <a:gd name="T23" fmla="*/ 217 h 229"/>
              <a:gd name="T24" fmla="*/ 424 w 540"/>
              <a:gd name="T25" fmla="*/ 207 h 229"/>
              <a:gd name="T26" fmla="*/ 460 w 540"/>
              <a:gd name="T27" fmla="*/ 195 h 229"/>
              <a:gd name="T28" fmla="*/ 490 w 540"/>
              <a:gd name="T29" fmla="*/ 179 h 229"/>
              <a:gd name="T30" fmla="*/ 513 w 540"/>
              <a:gd name="T31" fmla="*/ 162 h 229"/>
              <a:gd name="T32" fmla="*/ 530 w 540"/>
              <a:gd name="T33" fmla="*/ 143 h 229"/>
              <a:gd name="T34" fmla="*/ 538 w 540"/>
              <a:gd name="T35" fmla="*/ 124 h 229"/>
              <a:gd name="T36" fmla="*/ 538 w 540"/>
              <a:gd name="T37" fmla="*/ 104 h 229"/>
              <a:gd name="T38" fmla="*/ 530 w 540"/>
              <a:gd name="T39" fmla="*/ 84 h 229"/>
              <a:gd name="T40" fmla="*/ 513 w 540"/>
              <a:gd name="T41" fmla="*/ 66 h 229"/>
              <a:gd name="T42" fmla="*/ 490 w 540"/>
              <a:gd name="T43" fmla="*/ 48 h 229"/>
              <a:gd name="T44" fmla="*/ 460 w 540"/>
              <a:gd name="T45" fmla="*/ 34 h 229"/>
              <a:gd name="T46" fmla="*/ 424 w 540"/>
              <a:gd name="T47" fmla="*/ 21 h 229"/>
              <a:gd name="T48" fmla="*/ 383 w 540"/>
              <a:gd name="T49" fmla="*/ 11 h 229"/>
              <a:gd name="T50" fmla="*/ 339 w 540"/>
              <a:gd name="T51" fmla="*/ 4 h 229"/>
              <a:gd name="T52" fmla="*/ 293 w 540"/>
              <a:gd name="T53" fmla="*/ 0 h 229"/>
              <a:gd name="T54" fmla="*/ 246 w 540"/>
              <a:gd name="T55" fmla="*/ 0 h 229"/>
              <a:gd name="T56" fmla="*/ 199 w 540"/>
              <a:gd name="T57" fmla="*/ 4 h 229"/>
              <a:gd name="T58" fmla="*/ 155 w 540"/>
              <a:gd name="T59" fmla="*/ 11 h 229"/>
              <a:gd name="T60" fmla="*/ 115 w 540"/>
              <a:gd name="T61" fmla="*/ 21 h 229"/>
              <a:gd name="T62" fmla="*/ 79 w 540"/>
              <a:gd name="T63" fmla="*/ 34 h 229"/>
              <a:gd name="T64" fmla="*/ 49 w 540"/>
              <a:gd name="T65" fmla="*/ 49 h 229"/>
              <a:gd name="T66" fmla="*/ 25 w 540"/>
              <a:gd name="T67" fmla="*/ 66 h 229"/>
              <a:gd name="T68" fmla="*/ 9 w 540"/>
              <a:gd name="T69" fmla="*/ 85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3" y="162"/>
                </a:lnTo>
                <a:lnTo>
                  <a:pt x="522" y="153"/>
                </a:lnTo>
                <a:lnTo>
                  <a:pt x="530" y="143"/>
                </a:lnTo>
                <a:lnTo>
                  <a:pt x="534" y="134"/>
                </a:lnTo>
                <a:lnTo>
                  <a:pt x="538" y="124"/>
                </a:lnTo>
                <a:lnTo>
                  <a:pt x="539" y="114"/>
                </a:lnTo>
                <a:lnTo>
                  <a:pt x="538" y="104"/>
                </a:lnTo>
                <a:lnTo>
                  <a:pt x="534" y="94"/>
                </a:lnTo>
                <a:lnTo>
                  <a:pt x="530" y="84"/>
                </a:lnTo>
                <a:lnTo>
                  <a:pt x="522" y="75"/>
                </a:lnTo>
                <a:lnTo>
                  <a:pt x="513" y="66"/>
                </a:lnTo>
                <a:lnTo>
                  <a:pt x="503" y="57"/>
                </a:lnTo>
                <a:lnTo>
                  <a:pt x="490" y="48"/>
                </a:lnTo>
                <a:lnTo>
                  <a:pt x="476" y="41"/>
                </a:lnTo>
                <a:lnTo>
                  <a:pt x="460" y="34"/>
                </a:lnTo>
                <a:lnTo>
                  <a:pt x="442" y="27"/>
                </a:lnTo>
                <a:lnTo>
                  <a:pt x="424" y="21"/>
                </a:lnTo>
                <a:lnTo>
                  <a:pt x="404" y="15"/>
                </a:lnTo>
                <a:lnTo>
                  <a:pt x="383" y="11"/>
                </a:lnTo>
                <a:lnTo>
                  <a:pt x="362" y="7"/>
                </a:lnTo>
                <a:lnTo>
                  <a:pt x="339" y="4"/>
                </a:lnTo>
                <a:lnTo>
                  <a:pt x="316" y="2"/>
                </a:lnTo>
                <a:lnTo>
                  <a:pt x="293" y="0"/>
                </a:lnTo>
                <a:lnTo>
                  <a:pt x="269" y="0"/>
                </a:lnTo>
                <a:lnTo>
                  <a:pt x="246" y="0"/>
                </a:lnTo>
                <a:lnTo>
                  <a:pt x="223" y="2"/>
                </a:lnTo>
                <a:lnTo>
                  <a:pt x="199" y="4"/>
                </a:lnTo>
                <a:lnTo>
                  <a:pt x="177" y="7"/>
                </a:lnTo>
                <a:lnTo>
                  <a:pt x="155" y="11"/>
                </a:lnTo>
                <a:lnTo>
                  <a:pt x="135" y="16"/>
                </a:lnTo>
                <a:lnTo>
                  <a:pt x="115" y="21"/>
                </a:lnTo>
                <a:lnTo>
                  <a:pt x="96" y="27"/>
                </a:lnTo>
                <a:lnTo>
                  <a:pt x="79" y="34"/>
                </a:lnTo>
                <a:lnTo>
                  <a:pt x="63" y="41"/>
                </a:lnTo>
                <a:lnTo>
                  <a:pt x="49" y="49"/>
                </a:lnTo>
                <a:lnTo>
                  <a:pt x="36" y="57"/>
                </a:lnTo>
                <a:lnTo>
                  <a:pt x="25" y="66"/>
                </a:lnTo>
                <a:lnTo>
                  <a:pt x="16" y="75"/>
                </a:lnTo>
                <a:lnTo>
                  <a:pt x="9" y="85"/>
                </a:lnTo>
                <a:lnTo>
                  <a:pt x="4" y="94"/>
                </a:lnTo>
                <a:lnTo>
                  <a:pt x="1" y="104"/>
                </a:lnTo>
                <a:lnTo>
                  <a:pt x="0"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01" name="Freeform 41"/>
          <p:cNvSpPr>
            <a:spLocks/>
          </p:cNvSpPr>
          <p:nvPr/>
        </p:nvSpPr>
        <p:spPr bwMode="auto">
          <a:xfrm>
            <a:off x="5486400" y="4648200"/>
            <a:ext cx="1611313" cy="609600"/>
          </a:xfrm>
          <a:custGeom>
            <a:avLst/>
            <a:gdLst>
              <a:gd name="T0" fmla="*/ 0 w 1015"/>
              <a:gd name="T1" fmla="*/ 192 h 384"/>
              <a:gd name="T2" fmla="*/ 501 w 1015"/>
              <a:gd name="T3" fmla="*/ 0 h 384"/>
              <a:gd name="T4" fmla="*/ 1014 w 1015"/>
              <a:gd name="T5" fmla="*/ 198 h 384"/>
              <a:gd name="T6" fmla="*/ 501 w 1015"/>
              <a:gd name="T7" fmla="*/ 383 h 384"/>
              <a:gd name="T8" fmla="*/ 0 w 1015"/>
              <a:gd name="T9" fmla="*/ 192 h 384"/>
              <a:gd name="T10" fmla="*/ 0 60000 65536"/>
              <a:gd name="T11" fmla="*/ 0 60000 65536"/>
              <a:gd name="T12" fmla="*/ 0 60000 65536"/>
              <a:gd name="T13" fmla="*/ 0 60000 65536"/>
              <a:gd name="T14" fmla="*/ 0 60000 65536"/>
              <a:gd name="T15" fmla="*/ 0 w 1015"/>
              <a:gd name="T16" fmla="*/ 0 h 384"/>
              <a:gd name="T17" fmla="*/ 1015 w 1015"/>
              <a:gd name="T18" fmla="*/ 384 h 384"/>
            </a:gdLst>
            <a:ahLst/>
            <a:cxnLst>
              <a:cxn ang="T10">
                <a:pos x="T0" y="T1"/>
              </a:cxn>
              <a:cxn ang="T11">
                <a:pos x="T2" y="T3"/>
              </a:cxn>
              <a:cxn ang="T12">
                <a:pos x="T4" y="T5"/>
              </a:cxn>
              <a:cxn ang="T13">
                <a:pos x="T6" y="T7"/>
              </a:cxn>
              <a:cxn ang="T14">
                <a:pos x="T8" y="T9"/>
              </a:cxn>
            </a:cxnLst>
            <a:rect l="T15" t="T16" r="T17" b="T18"/>
            <a:pathLst>
              <a:path w="1015" h="384">
                <a:moveTo>
                  <a:pt x="0" y="192"/>
                </a:moveTo>
                <a:lnTo>
                  <a:pt x="501" y="0"/>
                </a:lnTo>
                <a:lnTo>
                  <a:pt x="1014" y="198"/>
                </a:lnTo>
                <a:lnTo>
                  <a:pt x="501" y="383"/>
                </a:lnTo>
                <a:lnTo>
                  <a:pt x="0" y="19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02" name="Freeform 42"/>
          <p:cNvSpPr>
            <a:spLocks/>
          </p:cNvSpPr>
          <p:nvPr/>
        </p:nvSpPr>
        <p:spPr bwMode="auto">
          <a:xfrm>
            <a:off x="7485063" y="4778375"/>
            <a:ext cx="1385887" cy="420688"/>
          </a:xfrm>
          <a:custGeom>
            <a:avLst/>
            <a:gdLst>
              <a:gd name="T0" fmla="*/ 872 w 873"/>
              <a:gd name="T1" fmla="*/ 264 h 265"/>
              <a:gd name="T2" fmla="*/ 872 w 873"/>
              <a:gd name="T3" fmla="*/ 0 h 265"/>
              <a:gd name="T4" fmla="*/ 0 w 873"/>
              <a:gd name="T5" fmla="*/ 0 h 265"/>
              <a:gd name="T6" fmla="*/ 0 w 873"/>
              <a:gd name="T7" fmla="*/ 264 h 265"/>
              <a:gd name="T8" fmla="*/ 872 w 873"/>
              <a:gd name="T9" fmla="*/ 264 h 265"/>
              <a:gd name="T10" fmla="*/ 0 60000 65536"/>
              <a:gd name="T11" fmla="*/ 0 60000 65536"/>
              <a:gd name="T12" fmla="*/ 0 60000 65536"/>
              <a:gd name="T13" fmla="*/ 0 60000 65536"/>
              <a:gd name="T14" fmla="*/ 0 60000 65536"/>
              <a:gd name="T15" fmla="*/ 0 w 873"/>
              <a:gd name="T16" fmla="*/ 0 h 265"/>
              <a:gd name="T17" fmla="*/ 873 w 873"/>
              <a:gd name="T18" fmla="*/ 265 h 265"/>
            </a:gdLst>
            <a:ahLst/>
            <a:cxnLst>
              <a:cxn ang="T10">
                <a:pos x="T0" y="T1"/>
              </a:cxn>
              <a:cxn ang="T11">
                <a:pos x="T2" y="T3"/>
              </a:cxn>
              <a:cxn ang="T12">
                <a:pos x="T4" y="T5"/>
              </a:cxn>
              <a:cxn ang="T13">
                <a:pos x="T6" y="T7"/>
              </a:cxn>
              <a:cxn ang="T14">
                <a:pos x="T8" y="T9"/>
              </a:cxn>
            </a:cxnLst>
            <a:rect l="T15" t="T16" r="T17" b="T18"/>
            <a:pathLst>
              <a:path w="873" h="265">
                <a:moveTo>
                  <a:pt x="872" y="264"/>
                </a:moveTo>
                <a:lnTo>
                  <a:pt x="872" y="0"/>
                </a:lnTo>
                <a:lnTo>
                  <a:pt x="0" y="0"/>
                </a:lnTo>
                <a:lnTo>
                  <a:pt x="0" y="264"/>
                </a:lnTo>
                <a:lnTo>
                  <a:pt x="872" y="26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03" name="Rectangle 43"/>
          <p:cNvSpPr>
            <a:spLocks noChangeArrowheads="1"/>
          </p:cNvSpPr>
          <p:nvPr/>
        </p:nvSpPr>
        <p:spPr bwMode="auto">
          <a:xfrm>
            <a:off x="7500938" y="3941763"/>
            <a:ext cx="83661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sp>
        <p:nvSpPr>
          <p:cNvPr id="15404" name="Rectangle 44"/>
          <p:cNvSpPr>
            <a:spLocks noChangeArrowheads="1"/>
          </p:cNvSpPr>
          <p:nvPr/>
        </p:nvSpPr>
        <p:spPr bwMode="auto">
          <a:xfrm>
            <a:off x="8248650" y="4202113"/>
            <a:ext cx="85883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15405" name="Rectangle 45"/>
          <p:cNvSpPr>
            <a:spLocks noChangeArrowheads="1"/>
          </p:cNvSpPr>
          <p:nvPr/>
        </p:nvSpPr>
        <p:spPr bwMode="auto">
          <a:xfrm>
            <a:off x="6948488" y="4170363"/>
            <a:ext cx="485775"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sp>
        <p:nvSpPr>
          <p:cNvPr id="15406" name="Rectangle 46"/>
          <p:cNvSpPr>
            <a:spLocks noChangeArrowheads="1"/>
          </p:cNvSpPr>
          <p:nvPr/>
        </p:nvSpPr>
        <p:spPr bwMode="auto">
          <a:xfrm>
            <a:off x="7493000" y="4745038"/>
            <a:ext cx="14224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15407" name="Rectangle 47"/>
          <p:cNvSpPr>
            <a:spLocks noChangeArrowheads="1"/>
          </p:cNvSpPr>
          <p:nvPr/>
        </p:nvSpPr>
        <p:spPr bwMode="auto">
          <a:xfrm>
            <a:off x="5702300" y="4752975"/>
            <a:ext cx="116205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Manages2</a:t>
            </a:r>
          </a:p>
        </p:txBody>
      </p:sp>
      <p:sp>
        <p:nvSpPr>
          <p:cNvPr id="15408" name="Rectangle 48"/>
          <p:cNvSpPr>
            <a:spLocks noChangeArrowheads="1"/>
          </p:cNvSpPr>
          <p:nvPr/>
        </p:nvSpPr>
        <p:spPr bwMode="auto">
          <a:xfrm>
            <a:off x="3897313" y="4195763"/>
            <a:ext cx="12541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15409" name="Freeform 49"/>
          <p:cNvSpPr>
            <a:spLocks/>
          </p:cNvSpPr>
          <p:nvPr/>
        </p:nvSpPr>
        <p:spPr bwMode="auto">
          <a:xfrm>
            <a:off x="4117975" y="3344863"/>
            <a:ext cx="857250" cy="363537"/>
          </a:xfrm>
          <a:custGeom>
            <a:avLst/>
            <a:gdLst>
              <a:gd name="T0" fmla="*/ 538 w 540"/>
              <a:gd name="T1" fmla="*/ 104 h 229"/>
              <a:gd name="T2" fmla="*/ 530 w 540"/>
              <a:gd name="T3" fmla="*/ 84 h 229"/>
              <a:gd name="T4" fmla="*/ 514 w 540"/>
              <a:gd name="T5" fmla="*/ 66 h 229"/>
              <a:gd name="T6" fmla="*/ 490 w 540"/>
              <a:gd name="T7" fmla="*/ 48 h 229"/>
              <a:gd name="T8" fmla="*/ 460 w 540"/>
              <a:gd name="T9" fmla="*/ 33 h 229"/>
              <a:gd name="T10" fmla="*/ 424 w 540"/>
              <a:gd name="T11" fmla="*/ 20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6 w 540"/>
              <a:gd name="T23" fmla="*/ 11 h 229"/>
              <a:gd name="T24" fmla="*/ 115 w 540"/>
              <a:gd name="T25" fmla="*/ 20 h 229"/>
              <a:gd name="T26" fmla="*/ 79 w 540"/>
              <a:gd name="T27" fmla="*/ 33 h 229"/>
              <a:gd name="T28" fmla="*/ 49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9 w 540"/>
              <a:gd name="T43" fmla="*/ 179 h 229"/>
              <a:gd name="T44" fmla="*/ 79 w 540"/>
              <a:gd name="T45" fmla="*/ 195 h 229"/>
              <a:gd name="T46" fmla="*/ 115 w 540"/>
              <a:gd name="T47" fmla="*/ 207 h 229"/>
              <a:gd name="T48" fmla="*/ 156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4"/>
                </a:lnTo>
                <a:lnTo>
                  <a:pt x="523" y="75"/>
                </a:lnTo>
                <a:lnTo>
                  <a:pt x="514" y="66"/>
                </a:lnTo>
                <a:lnTo>
                  <a:pt x="503" y="57"/>
                </a:lnTo>
                <a:lnTo>
                  <a:pt x="490" y="48"/>
                </a:lnTo>
                <a:lnTo>
                  <a:pt x="476" y="41"/>
                </a:lnTo>
                <a:lnTo>
                  <a:pt x="460" y="33"/>
                </a:lnTo>
                <a:lnTo>
                  <a:pt x="443" y="27"/>
                </a:lnTo>
                <a:lnTo>
                  <a:pt x="424" y="20"/>
                </a:lnTo>
                <a:lnTo>
                  <a:pt x="404" y="15"/>
                </a:lnTo>
                <a:lnTo>
                  <a:pt x="383" y="11"/>
                </a:lnTo>
                <a:lnTo>
                  <a:pt x="361" y="7"/>
                </a:lnTo>
                <a:lnTo>
                  <a:pt x="339" y="4"/>
                </a:lnTo>
                <a:lnTo>
                  <a:pt x="316" y="2"/>
                </a:lnTo>
                <a:lnTo>
                  <a:pt x="293" y="0"/>
                </a:lnTo>
                <a:lnTo>
                  <a:pt x="270" y="0"/>
                </a:lnTo>
                <a:lnTo>
                  <a:pt x="246" y="0"/>
                </a:lnTo>
                <a:lnTo>
                  <a:pt x="223" y="2"/>
                </a:lnTo>
                <a:lnTo>
                  <a:pt x="200" y="4"/>
                </a:lnTo>
                <a:lnTo>
                  <a:pt x="178" y="7"/>
                </a:lnTo>
                <a:lnTo>
                  <a:pt x="156" y="11"/>
                </a:lnTo>
                <a:lnTo>
                  <a:pt x="135" y="15"/>
                </a:lnTo>
                <a:lnTo>
                  <a:pt x="115" y="20"/>
                </a:lnTo>
                <a:lnTo>
                  <a:pt x="96" y="27"/>
                </a:lnTo>
                <a:lnTo>
                  <a:pt x="79" y="33"/>
                </a:lnTo>
                <a:lnTo>
                  <a:pt x="63" y="41"/>
                </a:lnTo>
                <a:lnTo>
                  <a:pt x="49" y="48"/>
                </a:lnTo>
                <a:lnTo>
                  <a:pt x="36" y="57"/>
                </a:lnTo>
                <a:lnTo>
                  <a:pt x="25" y="66"/>
                </a:lnTo>
                <a:lnTo>
                  <a:pt x="16" y="75"/>
                </a:lnTo>
                <a:lnTo>
                  <a:pt x="9" y="84"/>
                </a:lnTo>
                <a:lnTo>
                  <a:pt x="4" y="94"/>
                </a:lnTo>
                <a:lnTo>
                  <a:pt x="1" y="104"/>
                </a:lnTo>
                <a:lnTo>
                  <a:pt x="0" y="114"/>
                </a:ln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2"/>
                </a:lnTo>
                <a:lnTo>
                  <a:pt x="156" y="217"/>
                </a:lnTo>
                <a:lnTo>
                  <a:pt x="178" y="221"/>
                </a:lnTo>
                <a:lnTo>
                  <a:pt x="200" y="224"/>
                </a:lnTo>
                <a:lnTo>
                  <a:pt x="223" y="226"/>
                </a:lnTo>
                <a:lnTo>
                  <a:pt x="246" y="227"/>
                </a:lnTo>
                <a:lnTo>
                  <a:pt x="270" y="228"/>
                </a:lnTo>
                <a:lnTo>
                  <a:pt x="293" y="227"/>
                </a:lnTo>
                <a:lnTo>
                  <a:pt x="316" y="226"/>
                </a:lnTo>
                <a:lnTo>
                  <a:pt x="339" y="224"/>
                </a:lnTo>
                <a:lnTo>
                  <a:pt x="361" y="221"/>
                </a:lnTo>
                <a:lnTo>
                  <a:pt x="383" y="217"/>
                </a:lnTo>
                <a:lnTo>
                  <a:pt x="404" y="212"/>
                </a:lnTo>
                <a:lnTo>
                  <a:pt x="424" y="207"/>
                </a:lnTo>
                <a:lnTo>
                  <a:pt x="443" y="201"/>
                </a:lnTo>
                <a:lnTo>
                  <a:pt x="460" y="195"/>
                </a:lnTo>
                <a:lnTo>
                  <a:pt x="476" y="187"/>
                </a:lnTo>
                <a:lnTo>
                  <a:pt x="490" y="179"/>
                </a:lnTo>
                <a:lnTo>
                  <a:pt x="503" y="171"/>
                </a:lnTo>
                <a:lnTo>
                  <a:pt x="514" y="162"/>
                </a:lnTo>
                <a:lnTo>
                  <a:pt x="523" y="153"/>
                </a:lnTo>
                <a:lnTo>
                  <a:pt x="530" y="143"/>
                </a:lnTo>
                <a:lnTo>
                  <a:pt x="535" y="134"/>
                </a:lnTo>
                <a:lnTo>
                  <a:pt x="538" y="124"/>
                </a:lnTo>
                <a:lnTo>
                  <a:pt x="539"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10" name="Freeform 50"/>
          <p:cNvSpPr>
            <a:spLocks/>
          </p:cNvSpPr>
          <p:nvPr/>
        </p:nvSpPr>
        <p:spPr bwMode="auto">
          <a:xfrm>
            <a:off x="3348038" y="3611563"/>
            <a:ext cx="857250" cy="363537"/>
          </a:xfrm>
          <a:custGeom>
            <a:avLst/>
            <a:gdLst>
              <a:gd name="T0" fmla="*/ 538 w 540"/>
              <a:gd name="T1" fmla="*/ 104 h 229"/>
              <a:gd name="T2" fmla="*/ 530 w 540"/>
              <a:gd name="T3" fmla="*/ 84 h 229"/>
              <a:gd name="T4" fmla="*/ 514 w 540"/>
              <a:gd name="T5" fmla="*/ 65 h 229"/>
              <a:gd name="T6" fmla="*/ 490 w 540"/>
              <a:gd name="T7" fmla="*/ 48 h 229"/>
              <a:gd name="T8" fmla="*/ 460 w 540"/>
              <a:gd name="T9" fmla="*/ 33 h 229"/>
              <a:gd name="T10" fmla="*/ 424 w 540"/>
              <a:gd name="T11" fmla="*/ 20 h 229"/>
              <a:gd name="T12" fmla="*/ 384 w 540"/>
              <a:gd name="T13" fmla="*/ 10 h 229"/>
              <a:gd name="T14" fmla="*/ 340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9 w 540"/>
              <a:gd name="T29" fmla="*/ 48 h 229"/>
              <a:gd name="T30" fmla="*/ 26 w 540"/>
              <a:gd name="T31" fmla="*/ 65 h 229"/>
              <a:gd name="T32" fmla="*/ 9 w 540"/>
              <a:gd name="T33" fmla="*/ 84 h 229"/>
              <a:gd name="T34" fmla="*/ 1 w 540"/>
              <a:gd name="T35" fmla="*/ 104 h 229"/>
              <a:gd name="T36" fmla="*/ 1 w 540"/>
              <a:gd name="T37" fmla="*/ 123 h 229"/>
              <a:gd name="T38" fmla="*/ 9 w 540"/>
              <a:gd name="T39" fmla="*/ 143 h 229"/>
              <a:gd name="T40" fmla="*/ 26 w 540"/>
              <a:gd name="T41" fmla="*/ 162 h 229"/>
              <a:gd name="T42" fmla="*/ 49 w 540"/>
              <a:gd name="T43" fmla="*/ 179 h 229"/>
              <a:gd name="T44" fmla="*/ 79 w 540"/>
              <a:gd name="T45" fmla="*/ 194 h 229"/>
              <a:gd name="T46" fmla="*/ 115 w 540"/>
              <a:gd name="T47" fmla="*/ 207 h 229"/>
              <a:gd name="T48" fmla="*/ 156 w 540"/>
              <a:gd name="T49" fmla="*/ 216 h 229"/>
              <a:gd name="T50" fmla="*/ 200 w 540"/>
              <a:gd name="T51" fmla="*/ 223 h 229"/>
              <a:gd name="T52" fmla="*/ 246 w 540"/>
              <a:gd name="T53" fmla="*/ 227 h 229"/>
              <a:gd name="T54" fmla="*/ 293 w 540"/>
              <a:gd name="T55" fmla="*/ 227 h 229"/>
              <a:gd name="T56" fmla="*/ 340 w 540"/>
              <a:gd name="T57" fmla="*/ 223 h 229"/>
              <a:gd name="T58" fmla="*/ 384 w 540"/>
              <a:gd name="T59" fmla="*/ 216 h 229"/>
              <a:gd name="T60" fmla="*/ 424 w 540"/>
              <a:gd name="T61" fmla="*/ 207 h 229"/>
              <a:gd name="T62" fmla="*/ 460 w 540"/>
              <a:gd name="T63" fmla="*/ 194 h 229"/>
              <a:gd name="T64" fmla="*/ 490 w 540"/>
              <a:gd name="T65" fmla="*/ 179 h 229"/>
              <a:gd name="T66" fmla="*/ 514 w 540"/>
              <a:gd name="T67" fmla="*/ 162 h 229"/>
              <a:gd name="T68" fmla="*/ 530 w 540"/>
              <a:gd name="T69" fmla="*/ 143 h 229"/>
              <a:gd name="T70" fmla="*/ 538 w 540"/>
              <a:gd name="T71" fmla="*/ 123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4" y="10"/>
                </a:lnTo>
                <a:lnTo>
                  <a:pt x="362" y="6"/>
                </a:lnTo>
                <a:lnTo>
                  <a:pt x="340" y="3"/>
                </a:lnTo>
                <a:lnTo>
                  <a:pt x="316" y="1"/>
                </a:lnTo>
                <a:lnTo>
                  <a:pt x="293" y="0"/>
                </a:lnTo>
                <a:lnTo>
                  <a:pt x="270" y="0"/>
                </a:lnTo>
                <a:lnTo>
                  <a:pt x="246" y="0"/>
                </a:lnTo>
                <a:lnTo>
                  <a:pt x="223" y="1"/>
                </a:lnTo>
                <a:lnTo>
                  <a:pt x="200" y="3"/>
                </a:lnTo>
                <a:lnTo>
                  <a:pt x="177" y="6"/>
                </a:lnTo>
                <a:lnTo>
                  <a:pt x="156" y="10"/>
                </a:lnTo>
                <a:lnTo>
                  <a:pt x="135" y="15"/>
                </a:lnTo>
                <a:lnTo>
                  <a:pt x="115" y="20"/>
                </a:lnTo>
                <a:lnTo>
                  <a:pt x="97" y="26"/>
                </a:lnTo>
                <a:lnTo>
                  <a:pt x="79" y="33"/>
                </a:lnTo>
                <a:lnTo>
                  <a:pt x="63" y="40"/>
                </a:lnTo>
                <a:lnTo>
                  <a:pt x="49" y="48"/>
                </a:lnTo>
                <a:lnTo>
                  <a:pt x="36" y="57"/>
                </a:lnTo>
                <a:lnTo>
                  <a:pt x="26" y="65"/>
                </a:lnTo>
                <a:lnTo>
                  <a:pt x="17" y="75"/>
                </a:lnTo>
                <a:lnTo>
                  <a:pt x="9" y="84"/>
                </a:lnTo>
                <a:lnTo>
                  <a:pt x="5" y="94"/>
                </a:lnTo>
                <a:lnTo>
                  <a:pt x="1" y="104"/>
                </a:lnTo>
                <a:lnTo>
                  <a:pt x="0" y="114"/>
                </a:lnTo>
                <a:lnTo>
                  <a:pt x="1" y="123"/>
                </a:lnTo>
                <a:lnTo>
                  <a:pt x="5" y="133"/>
                </a:lnTo>
                <a:lnTo>
                  <a:pt x="9" y="143"/>
                </a:lnTo>
                <a:lnTo>
                  <a:pt x="17" y="153"/>
                </a:lnTo>
                <a:lnTo>
                  <a:pt x="26" y="162"/>
                </a:lnTo>
                <a:lnTo>
                  <a:pt x="36" y="171"/>
                </a:lnTo>
                <a:lnTo>
                  <a:pt x="49" y="179"/>
                </a:lnTo>
                <a:lnTo>
                  <a:pt x="63" y="186"/>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1"/>
                </a:lnTo>
                <a:lnTo>
                  <a:pt x="384" y="216"/>
                </a:lnTo>
                <a:lnTo>
                  <a:pt x="404" y="212"/>
                </a:lnTo>
                <a:lnTo>
                  <a:pt x="424" y="207"/>
                </a:lnTo>
                <a:lnTo>
                  <a:pt x="443" y="201"/>
                </a:lnTo>
                <a:lnTo>
                  <a:pt x="460" y="194"/>
                </a:lnTo>
                <a:lnTo>
                  <a:pt x="476" y="186"/>
                </a:lnTo>
                <a:lnTo>
                  <a:pt x="490" y="179"/>
                </a:lnTo>
                <a:lnTo>
                  <a:pt x="503" y="171"/>
                </a:lnTo>
                <a:lnTo>
                  <a:pt x="514" y="162"/>
                </a:lnTo>
                <a:lnTo>
                  <a:pt x="523" y="153"/>
                </a:lnTo>
                <a:lnTo>
                  <a:pt x="530" y="143"/>
                </a:lnTo>
                <a:lnTo>
                  <a:pt x="535" y="133"/>
                </a:lnTo>
                <a:lnTo>
                  <a:pt x="538" y="123"/>
                </a:lnTo>
                <a:lnTo>
                  <a:pt x="539"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11" name="Freeform 51"/>
          <p:cNvSpPr>
            <a:spLocks/>
          </p:cNvSpPr>
          <p:nvPr/>
        </p:nvSpPr>
        <p:spPr bwMode="auto">
          <a:xfrm>
            <a:off x="4919663" y="3611563"/>
            <a:ext cx="857250" cy="363537"/>
          </a:xfrm>
          <a:custGeom>
            <a:avLst/>
            <a:gdLst>
              <a:gd name="T0" fmla="*/ 1 w 540"/>
              <a:gd name="T1" fmla="*/ 124 h 229"/>
              <a:gd name="T2" fmla="*/ 9 w 540"/>
              <a:gd name="T3" fmla="*/ 143 h 229"/>
              <a:gd name="T4" fmla="*/ 26 w 540"/>
              <a:gd name="T5" fmla="*/ 162 h 229"/>
              <a:gd name="T6" fmla="*/ 49 w 540"/>
              <a:gd name="T7" fmla="*/ 179 h 229"/>
              <a:gd name="T8" fmla="*/ 79 w 540"/>
              <a:gd name="T9" fmla="*/ 194 h 229"/>
              <a:gd name="T10" fmla="*/ 115 w 540"/>
              <a:gd name="T11" fmla="*/ 207 h 229"/>
              <a:gd name="T12" fmla="*/ 156 w 540"/>
              <a:gd name="T13" fmla="*/ 216 h 229"/>
              <a:gd name="T14" fmla="*/ 200 w 540"/>
              <a:gd name="T15" fmla="*/ 223 h 229"/>
              <a:gd name="T16" fmla="*/ 246 w 540"/>
              <a:gd name="T17" fmla="*/ 227 h 229"/>
              <a:gd name="T18" fmla="*/ 293 w 540"/>
              <a:gd name="T19" fmla="*/ 227 h 229"/>
              <a:gd name="T20" fmla="*/ 340 w 540"/>
              <a:gd name="T21" fmla="*/ 223 h 229"/>
              <a:gd name="T22" fmla="*/ 384 w 540"/>
              <a:gd name="T23" fmla="*/ 216 h 229"/>
              <a:gd name="T24" fmla="*/ 424 w 540"/>
              <a:gd name="T25" fmla="*/ 206 h 229"/>
              <a:gd name="T26" fmla="*/ 460 w 540"/>
              <a:gd name="T27" fmla="*/ 194 h 229"/>
              <a:gd name="T28" fmla="*/ 490 w 540"/>
              <a:gd name="T29" fmla="*/ 178 h 229"/>
              <a:gd name="T30" fmla="*/ 513 w 540"/>
              <a:gd name="T31" fmla="*/ 162 h 229"/>
              <a:gd name="T32" fmla="*/ 530 w 540"/>
              <a:gd name="T33" fmla="*/ 143 h 229"/>
              <a:gd name="T34" fmla="*/ 538 w 540"/>
              <a:gd name="T35" fmla="*/ 123 h 229"/>
              <a:gd name="T36" fmla="*/ 538 w 540"/>
              <a:gd name="T37" fmla="*/ 104 h 229"/>
              <a:gd name="T38" fmla="*/ 530 w 540"/>
              <a:gd name="T39" fmla="*/ 84 h 229"/>
              <a:gd name="T40" fmla="*/ 513 w 540"/>
              <a:gd name="T41" fmla="*/ 65 h 229"/>
              <a:gd name="T42" fmla="*/ 490 w 540"/>
              <a:gd name="T43" fmla="*/ 48 h 229"/>
              <a:gd name="T44" fmla="*/ 460 w 540"/>
              <a:gd name="T45" fmla="*/ 33 h 229"/>
              <a:gd name="T46" fmla="*/ 424 w 540"/>
              <a:gd name="T47" fmla="*/ 20 h 229"/>
              <a:gd name="T48" fmla="*/ 384 w 540"/>
              <a:gd name="T49" fmla="*/ 10 h 229"/>
              <a:gd name="T50" fmla="*/ 339 w 540"/>
              <a:gd name="T51" fmla="*/ 3 h 229"/>
              <a:gd name="T52" fmla="*/ 293 w 540"/>
              <a:gd name="T53" fmla="*/ 0 h 229"/>
              <a:gd name="T54" fmla="*/ 246 w 540"/>
              <a:gd name="T55" fmla="*/ 0 h 229"/>
              <a:gd name="T56" fmla="*/ 200 w 540"/>
              <a:gd name="T57" fmla="*/ 3 h 229"/>
              <a:gd name="T58" fmla="*/ 156 w 540"/>
              <a:gd name="T59" fmla="*/ 10 h 229"/>
              <a:gd name="T60" fmla="*/ 115 w 540"/>
              <a:gd name="T61" fmla="*/ 20 h 229"/>
              <a:gd name="T62" fmla="*/ 79 w 540"/>
              <a:gd name="T63" fmla="*/ 33 h 229"/>
              <a:gd name="T64" fmla="*/ 49 w 540"/>
              <a:gd name="T65" fmla="*/ 48 h 229"/>
              <a:gd name="T66" fmla="*/ 26 w 540"/>
              <a:gd name="T67" fmla="*/ 66 h 229"/>
              <a:gd name="T68" fmla="*/ 9 w 540"/>
              <a:gd name="T69" fmla="*/ 84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3"/>
                </a:lnTo>
                <a:lnTo>
                  <a:pt x="9" y="143"/>
                </a:lnTo>
                <a:lnTo>
                  <a:pt x="17" y="153"/>
                </a:lnTo>
                <a:lnTo>
                  <a:pt x="26" y="162"/>
                </a:lnTo>
                <a:lnTo>
                  <a:pt x="36" y="171"/>
                </a:lnTo>
                <a:lnTo>
                  <a:pt x="49" y="179"/>
                </a:lnTo>
                <a:lnTo>
                  <a:pt x="63" y="187"/>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0"/>
                </a:lnTo>
                <a:lnTo>
                  <a:pt x="384" y="216"/>
                </a:lnTo>
                <a:lnTo>
                  <a:pt x="404" y="212"/>
                </a:lnTo>
                <a:lnTo>
                  <a:pt x="424" y="206"/>
                </a:lnTo>
                <a:lnTo>
                  <a:pt x="443" y="201"/>
                </a:lnTo>
                <a:lnTo>
                  <a:pt x="460" y="194"/>
                </a:lnTo>
                <a:lnTo>
                  <a:pt x="476" y="186"/>
                </a:lnTo>
                <a:lnTo>
                  <a:pt x="490" y="178"/>
                </a:lnTo>
                <a:lnTo>
                  <a:pt x="503" y="170"/>
                </a:lnTo>
                <a:lnTo>
                  <a:pt x="513" y="162"/>
                </a:lnTo>
                <a:lnTo>
                  <a:pt x="522" y="152"/>
                </a:lnTo>
                <a:lnTo>
                  <a:pt x="530" y="143"/>
                </a:lnTo>
                <a:lnTo>
                  <a:pt x="535" y="133"/>
                </a:lnTo>
                <a:lnTo>
                  <a:pt x="538" y="123"/>
                </a:lnTo>
                <a:lnTo>
                  <a:pt x="539" y="113"/>
                </a:lnTo>
                <a:lnTo>
                  <a:pt x="538" y="104"/>
                </a:lnTo>
                <a:lnTo>
                  <a:pt x="535" y="94"/>
                </a:lnTo>
                <a:lnTo>
                  <a:pt x="530" y="84"/>
                </a:lnTo>
                <a:lnTo>
                  <a:pt x="522" y="75"/>
                </a:lnTo>
                <a:lnTo>
                  <a:pt x="513" y="65"/>
                </a:lnTo>
                <a:lnTo>
                  <a:pt x="503" y="57"/>
                </a:lnTo>
                <a:lnTo>
                  <a:pt x="490" y="48"/>
                </a:lnTo>
                <a:lnTo>
                  <a:pt x="476" y="40"/>
                </a:lnTo>
                <a:lnTo>
                  <a:pt x="460" y="33"/>
                </a:lnTo>
                <a:lnTo>
                  <a:pt x="442" y="26"/>
                </a:lnTo>
                <a:lnTo>
                  <a:pt x="424" y="20"/>
                </a:lnTo>
                <a:lnTo>
                  <a:pt x="404" y="15"/>
                </a:lnTo>
                <a:lnTo>
                  <a:pt x="384" y="10"/>
                </a:lnTo>
                <a:lnTo>
                  <a:pt x="362" y="6"/>
                </a:lnTo>
                <a:lnTo>
                  <a:pt x="339" y="3"/>
                </a:lnTo>
                <a:lnTo>
                  <a:pt x="316" y="1"/>
                </a:lnTo>
                <a:lnTo>
                  <a:pt x="293" y="0"/>
                </a:lnTo>
                <a:lnTo>
                  <a:pt x="270" y="0"/>
                </a:lnTo>
                <a:lnTo>
                  <a:pt x="246" y="0"/>
                </a:lnTo>
                <a:lnTo>
                  <a:pt x="223" y="1"/>
                </a:lnTo>
                <a:lnTo>
                  <a:pt x="200" y="3"/>
                </a:lnTo>
                <a:lnTo>
                  <a:pt x="177" y="6"/>
                </a:lnTo>
                <a:lnTo>
                  <a:pt x="156" y="10"/>
                </a:lnTo>
                <a:lnTo>
                  <a:pt x="135" y="15"/>
                </a:lnTo>
                <a:lnTo>
                  <a:pt x="115" y="20"/>
                </a:lnTo>
                <a:lnTo>
                  <a:pt x="96" y="26"/>
                </a:lnTo>
                <a:lnTo>
                  <a:pt x="79" y="33"/>
                </a:lnTo>
                <a:lnTo>
                  <a:pt x="63" y="40"/>
                </a:lnTo>
                <a:lnTo>
                  <a:pt x="49" y="48"/>
                </a:lnTo>
                <a:lnTo>
                  <a:pt x="36" y="57"/>
                </a:lnTo>
                <a:lnTo>
                  <a:pt x="26" y="66"/>
                </a:lnTo>
                <a:lnTo>
                  <a:pt x="17" y="75"/>
                </a:lnTo>
                <a:lnTo>
                  <a:pt x="9" y="84"/>
                </a:lnTo>
                <a:lnTo>
                  <a:pt x="4" y="94"/>
                </a:lnTo>
                <a:lnTo>
                  <a:pt x="1" y="104"/>
                </a:lnTo>
                <a:lnTo>
                  <a:pt x="0"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12" name="Freeform 52"/>
          <p:cNvSpPr>
            <a:spLocks/>
          </p:cNvSpPr>
          <p:nvPr/>
        </p:nvSpPr>
        <p:spPr bwMode="auto">
          <a:xfrm>
            <a:off x="3938588" y="4195763"/>
            <a:ext cx="1206500" cy="369887"/>
          </a:xfrm>
          <a:custGeom>
            <a:avLst/>
            <a:gdLst>
              <a:gd name="T0" fmla="*/ 759 w 760"/>
              <a:gd name="T1" fmla="*/ 232 h 233"/>
              <a:gd name="T2" fmla="*/ 759 w 760"/>
              <a:gd name="T3" fmla="*/ 0 h 233"/>
              <a:gd name="T4" fmla="*/ 0 w 760"/>
              <a:gd name="T5" fmla="*/ 0 h 233"/>
              <a:gd name="T6" fmla="*/ 0 w 760"/>
              <a:gd name="T7" fmla="*/ 232 h 233"/>
              <a:gd name="T8" fmla="*/ 759 w 760"/>
              <a:gd name="T9" fmla="*/ 232 h 233"/>
              <a:gd name="T10" fmla="*/ 0 60000 65536"/>
              <a:gd name="T11" fmla="*/ 0 60000 65536"/>
              <a:gd name="T12" fmla="*/ 0 60000 65536"/>
              <a:gd name="T13" fmla="*/ 0 60000 65536"/>
              <a:gd name="T14" fmla="*/ 0 60000 65536"/>
              <a:gd name="T15" fmla="*/ 0 w 760"/>
              <a:gd name="T16" fmla="*/ 0 h 233"/>
              <a:gd name="T17" fmla="*/ 760 w 760"/>
              <a:gd name="T18" fmla="*/ 233 h 233"/>
            </a:gdLst>
            <a:ahLst/>
            <a:cxnLst>
              <a:cxn ang="T10">
                <a:pos x="T0" y="T1"/>
              </a:cxn>
              <a:cxn ang="T11">
                <a:pos x="T2" y="T3"/>
              </a:cxn>
              <a:cxn ang="T12">
                <a:pos x="T4" y="T5"/>
              </a:cxn>
              <a:cxn ang="T13">
                <a:pos x="T6" y="T7"/>
              </a:cxn>
              <a:cxn ang="T14">
                <a:pos x="T8" y="T9"/>
              </a:cxn>
            </a:cxnLst>
            <a:rect l="T15" t="T16" r="T17" b="T18"/>
            <a:pathLst>
              <a:path w="760" h="233">
                <a:moveTo>
                  <a:pt x="759" y="232"/>
                </a:moveTo>
                <a:lnTo>
                  <a:pt x="759" y="0"/>
                </a:lnTo>
                <a:lnTo>
                  <a:pt x="0" y="0"/>
                </a:lnTo>
                <a:lnTo>
                  <a:pt x="0" y="232"/>
                </a:lnTo>
                <a:lnTo>
                  <a:pt x="759" y="23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13" name="Rectangle 53"/>
          <p:cNvSpPr>
            <a:spLocks noChangeArrowheads="1"/>
          </p:cNvSpPr>
          <p:nvPr/>
        </p:nvSpPr>
        <p:spPr bwMode="auto">
          <a:xfrm>
            <a:off x="4191000" y="3352800"/>
            <a:ext cx="711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15414" name="Rectangle 54"/>
          <p:cNvSpPr>
            <a:spLocks noChangeArrowheads="1"/>
          </p:cNvSpPr>
          <p:nvPr/>
        </p:nvSpPr>
        <p:spPr bwMode="auto">
          <a:xfrm>
            <a:off x="3559175" y="3589338"/>
            <a:ext cx="531813"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15415" name="Rectangle 55"/>
          <p:cNvSpPr>
            <a:spLocks noChangeArrowheads="1"/>
          </p:cNvSpPr>
          <p:nvPr/>
        </p:nvSpPr>
        <p:spPr bwMode="auto">
          <a:xfrm>
            <a:off x="5173663" y="3598863"/>
            <a:ext cx="4286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15416" name="Line 56"/>
          <p:cNvSpPr>
            <a:spLocks noChangeShapeType="1"/>
          </p:cNvSpPr>
          <p:nvPr/>
        </p:nvSpPr>
        <p:spPr bwMode="auto">
          <a:xfrm>
            <a:off x="3748088" y="3990975"/>
            <a:ext cx="520700" cy="201613"/>
          </a:xfrm>
          <a:prstGeom prst="line">
            <a:avLst/>
          </a:prstGeom>
          <a:noFill/>
          <a:ln w="12700">
            <a:solidFill>
              <a:schemeClr val="tx2"/>
            </a:solidFill>
            <a:round/>
            <a:headEnd type="none" w="sm" len="sm"/>
            <a:tailEnd type="none" w="sm" len="sm"/>
          </a:ln>
        </p:spPr>
        <p:txBody>
          <a:bodyPr/>
          <a:lstStyle/>
          <a:p>
            <a:endParaRPr lang="en-US"/>
          </a:p>
        </p:txBody>
      </p:sp>
      <p:sp>
        <p:nvSpPr>
          <p:cNvPr id="15417" name="Line 57"/>
          <p:cNvSpPr>
            <a:spLocks noChangeShapeType="1"/>
          </p:cNvSpPr>
          <p:nvPr/>
        </p:nvSpPr>
        <p:spPr bwMode="auto">
          <a:xfrm>
            <a:off x="4549775" y="3732213"/>
            <a:ext cx="0" cy="460375"/>
          </a:xfrm>
          <a:prstGeom prst="line">
            <a:avLst/>
          </a:prstGeom>
          <a:noFill/>
          <a:ln w="12700">
            <a:solidFill>
              <a:schemeClr val="tx2"/>
            </a:solidFill>
            <a:round/>
            <a:headEnd type="none" w="sm" len="sm"/>
            <a:tailEnd type="none" w="sm" len="sm"/>
          </a:ln>
        </p:spPr>
        <p:txBody>
          <a:bodyPr/>
          <a:lstStyle/>
          <a:p>
            <a:endParaRPr lang="en-US"/>
          </a:p>
        </p:txBody>
      </p:sp>
      <p:sp>
        <p:nvSpPr>
          <p:cNvPr id="15418" name="Line 58"/>
          <p:cNvSpPr>
            <a:spLocks noChangeShapeType="1"/>
          </p:cNvSpPr>
          <p:nvPr/>
        </p:nvSpPr>
        <p:spPr bwMode="auto">
          <a:xfrm flipH="1">
            <a:off x="4940300" y="3990975"/>
            <a:ext cx="407988" cy="201613"/>
          </a:xfrm>
          <a:prstGeom prst="line">
            <a:avLst/>
          </a:prstGeom>
          <a:noFill/>
          <a:ln w="12700">
            <a:solidFill>
              <a:schemeClr val="tx2"/>
            </a:solidFill>
            <a:round/>
            <a:headEnd type="none" w="sm" len="sm"/>
            <a:tailEnd type="none" w="sm" len="sm"/>
          </a:ln>
        </p:spPr>
        <p:txBody>
          <a:bodyPr/>
          <a:lstStyle/>
          <a:p>
            <a:endParaRPr lang="en-US"/>
          </a:p>
        </p:txBody>
      </p:sp>
      <p:sp>
        <p:nvSpPr>
          <p:cNvPr id="15419" name="Line 59"/>
          <p:cNvSpPr>
            <a:spLocks noChangeShapeType="1"/>
          </p:cNvSpPr>
          <p:nvPr/>
        </p:nvSpPr>
        <p:spPr bwMode="auto">
          <a:xfrm flipV="1">
            <a:off x="4491038" y="4564063"/>
            <a:ext cx="0" cy="152400"/>
          </a:xfrm>
          <a:prstGeom prst="line">
            <a:avLst/>
          </a:prstGeom>
          <a:noFill/>
          <a:ln w="12700">
            <a:solidFill>
              <a:schemeClr val="tx2"/>
            </a:solidFill>
            <a:round/>
            <a:headEnd type="none" w="sm" len="sm"/>
            <a:tailEnd type="none" w="sm" len="sm"/>
          </a:ln>
        </p:spPr>
        <p:txBody>
          <a:bodyPr/>
          <a:lstStyle/>
          <a:p>
            <a:endParaRPr lang="en-US"/>
          </a:p>
        </p:txBody>
      </p:sp>
      <p:sp>
        <p:nvSpPr>
          <p:cNvPr id="15420" name="Line 60"/>
          <p:cNvSpPr>
            <a:spLocks noChangeShapeType="1"/>
          </p:cNvSpPr>
          <p:nvPr/>
        </p:nvSpPr>
        <p:spPr bwMode="auto">
          <a:xfrm>
            <a:off x="6996113" y="4937125"/>
            <a:ext cx="481012" cy="0"/>
          </a:xfrm>
          <a:prstGeom prst="line">
            <a:avLst/>
          </a:prstGeom>
          <a:noFill/>
          <a:ln w="12700">
            <a:solidFill>
              <a:schemeClr val="tx2"/>
            </a:solidFill>
            <a:round/>
            <a:headEnd type="stealth" w="med" len="med"/>
            <a:tailEnd type="none" w="sm" len="sm"/>
          </a:ln>
        </p:spPr>
        <p:txBody>
          <a:bodyPr/>
          <a:lstStyle/>
          <a:p>
            <a:endParaRPr lang="en-US"/>
          </a:p>
        </p:txBody>
      </p:sp>
      <p:sp>
        <p:nvSpPr>
          <p:cNvPr id="15421" name="Freeform 61"/>
          <p:cNvSpPr>
            <a:spLocks/>
          </p:cNvSpPr>
          <p:nvPr/>
        </p:nvSpPr>
        <p:spPr bwMode="auto">
          <a:xfrm>
            <a:off x="5334000" y="5715000"/>
            <a:ext cx="1025525" cy="363538"/>
          </a:xfrm>
          <a:custGeom>
            <a:avLst/>
            <a:gdLst>
              <a:gd name="T0" fmla="*/ 1 w 646"/>
              <a:gd name="T1" fmla="*/ 124 h 229"/>
              <a:gd name="T2" fmla="*/ 11 w 646"/>
              <a:gd name="T3" fmla="*/ 143 h 229"/>
              <a:gd name="T4" fmla="*/ 29 w 646"/>
              <a:gd name="T5" fmla="*/ 162 h 229"/>
              <a:gd name="T6" fmla="*/ 58 w 646"/>
              <a:gd name="T7" fmla="*/ 179 h 229"/>
              <a:gd name="T8" fmla="*/ 94 w 646"/>
              <a:gd name="T9" fmla="*/ 194 h 229"/>
              <a:gd name="T10" fmla="*/ 137 w 646"/>
              <a:gd name="T11" fmla="*/ 207 h 229"/>
              <a:gd name="T12" fmla="*/ 186 w 646"/>
              <a:gd name="T13" fmla="*/ 217 h 229"/>
              <a:gd name="T14" fmla="*/ 239 w 646"/>
              <a:gd name="T15" fmla="*/ 223 h 229"/>
              <a:gd name="T16" fmla="*/ 294 w 646"/>
              <a:gd name="T17" fmla="*/ 227 h 229"/>
              <a:gd name="T18" fmla="*/ 350 w 646"/>
              <a:gd name="T19" fmla="*/ 227 h 229"/>
              <a:gd name="T20" fmla="*/ 405 w 646"/>
              <a:gd name="T21" fmla="*/ 223 h 229"/>
              <a:gd name="T22" fmla="*/ 458 w 646"/>
              <a:gd name="T23" fmla="*/ 217 h 229"/>
              <a:gd name="T24" fmla="*/ 507 w 646"/>
              <a:gd name="T25" fmla="*/ 207 h 229"/>
              <a:gd name="T26" fmla="*/ 550 w 646"/>
              <a:gd name="T27" fmla="*/ 194 h 229"/>
              <a:gd name="T28" fmla="*/ 586 w 646"/>
              <a:gd name="T29" fmla="*/ 179 h 229"/>
              <a:gd name="T30" fmla="*/ 615 w 646"/>
              <a:gd name="T31" fmla="*/ 162 h 229"/>
              <a:gd name="T32" fmla="*/ 634 w 646"/>
              <a:gd name="T33" fmla="*/ 143 h 229"/>
              <a:gd name="T34" fmla="*/ 643 w 646"/>
              <a:gd name="T35" fmla="*/ 123 h 229"/>
              <a:gd name="T36" fmla="*/ 643 w 646"/>
              <a:gd name="T37" fmla="*/ 104 h 229"/>
              <a:gd name="T38" fmla="*/ 634 w 646"/>
              <a:gd name="T39" fmla="*/ 84 h 229"/>
              <a:gd name="T40" fmla="*/ 615 w 646"/>
              <a:gd name="T41" fmla="*/ 65 h 229"/>
              <a:gd name="T42" fmla="*/ 586 w 646"/>
              <a:gd name="T43" fmla="*/ 48 h 229"/>
              <a:gd name="T44" fmla="*/ 550 w 646"/>
              <a:gd name="T45" fmla="*/ 33 h 229"/>
              <a:gd name="T46" fmla="*/ 507 w 646"/>
              <a:gd name="T47" fmla="*/ 20 h 229"/>
              <a:gd name="T48" fmla="*/ 458 w 646"/>
              <a:gd name="T49" fmla="*/ 10 h 229"/>
              <a:gd name="T50" fmla="*/ 405 w 646"/>
              <a:gd name="T51" fmla="*/ 3 h 229"/>
              <a:gd name="T52" fmla="*/ 350 w 646"/>
              <a:gd name="T53" fmla="*/ 0 h 229"/>
              <a:gd name="T54" fmla="*/ 294 w 646"/>
              <a:gd name="T55" fmla="*/ 0 h 229"/>
              <a:gd name="T56" fmla="*/ 239 w 646"/>
              <a:gd name="T57" fmla="*/ 3 h 229"/>
              <a:gd name="T58" fmla="*/ 185 w 646"/>
              <a:gd name="T59" fmla="*/ 10 h 229"/>
              <a:gd name="T60" fmla="*/ 137 w 646"/>
              <a:gd name="T61" fmla="*/ 20 h 229"/>
              <a:gd name="T62" fmla="*/ 94 w 646"/>
              <a:gd name="T63" fmla="*/ 33 h 229"/>
              <a:gd name="T64" fmla="*/ 58 w 646"/>
              <a:gd name="T65" fmla="*/ 48 h 229"/>
              <a:gd name="T66" fmla="*/ 29 w 646"/>
              <a:gd name="T67" fmla="*/ 66 h 229"/>
              <a:gd name="T68" fmla="*/ 11 w 646"/>
              <a:gd name="T69" fmla="*/ 84 h 229"/>
              <a:gd name="T70" fmla="*/ 1 w 646"/>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6"/>
              <a:gd name="T109" fmla="*/ 0 h 229"/>
              <a:gd name="T110" fmla="*/ 646 w 646"/>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6" h="229">
                <a:moveTo>
                  <a:pt x="0" y="114"/>
                </a:moveTo>
                <a:lnTo>
                  <a:pt x="1" y="124"/>
                </a:lnTo>
                <a:lnTo>
                  <a:pt x="4" y="134"/>
                </a:lnTo>
                <a:lnTo>
                  <a:pt x="11" y="143"/>
                </a:lnTo>
                <a:lnTo>
                  <a:pt x="19" y="153"/>
                </a:lnTo>
                <a:lnTo>
                  <a:pt x="29" y="162"/>
                </a:lnTo>
                <a:lnTo>
                  <a:pt x="43" y="171"/>
                </a:lnTo>
                <a:lnTo>
                  <a:pt x="58" y="179"/>
                </a:lnTo>
                <a:lnTo>
                  <a:pt x="75" y="187"/>
                </a:lnTo>
                <a:lnTo>
                  <a:pt x="94" y="194"/>
                </a:lnTo>
                <a:lnTo>
                  <a:pt x="116" y="201"/>
                </a:lnTo>
                <a:lnTo>
                  <a:pt x="137" y="207"/>
                </a:lnTo>
                <a:lnTo>
                  <a:pt x="161" y="212"/>
                </a:lnTo>
                <a:lnTo>
                  <a:pt x="186" y="217"/>
                </a:lnTo>
                <a:lnTo>
                  <a:pt x="213" y="221"/>
                </a:lnTo>
                <a:lnTo>
                  <a:pt x="239" y="223"/>
                </a:lnTo>
                <a:lnTo>
                  <a:pt x="266" y="226"/>
                </a:lnTo>
                <a:lnTo>
                  <a:pt x="294" y="227"/>
                </a:lnTo>
                <a:lnTo>
                  <a:pt x="321" y="228"/>
                </a:lnTo>
                <a:lnTo>
                  <a:pt x="350" y="227"/>
                </a:lnTo>
                <a:lnTo>
                  <a:pt x="379" y="226"/>
                </a:lnTo>
                <a:lnTo>
                  <a:pt x="405" y="223"/>
                </a:lnTo>
                <a:lnTo>
                  <a:pt x="433" y="221"/>
                </a:lnTo>
                <a:lnTo>
                  <a:pt x="458" y="217"/>
                </a:lnTo>
                <a:lnTo>
                  <a:pt x="483" y="212"/>
                </a:lnTo>
                <a:lnTo>
                  <a:pt x="507" y="207"/>
                </a:lnTo>
                <a:lnTo>
                  <a:pt x="530" y="201"/>
                </a:lnTo>
                <a:lnTo>
                  <a:pt x="550" y="194"/>
                </a:lnTo>
                <a:lnTo>
                  <a:pt x="569" y="186"/>
                </a:lnTo>
                <a:lnTo>
                  <a:pt x="586" y="179"/>
                </a:lnTo>
                <a:lnTo>
                  <a:pt x="601" y="171"/>
                </a:lnTo>
                <a:lnTo>
                  <a:pt x="615" y="162"/>
                </a:lnTo>
                <a:lnTo>
                  <a:pt x="625" y="152"/>
                </a:lnTo>
                <a:lnTo>
                  <a:pt x="634" y="143"/>
                </a:lnTo>
                <a:lnTo>
                  <a:pt x="640" y="133"/>
                </a:lnTo>
                <a:lnTo>
                  <a:pt x="643" y="123"/>
                </a:lnTo>
                <a:lnTo>
                  <a:pt x="645" y="114"/>
                </a:lnTo>
                <a:lnTo>
                  <a:pt x="643" y="104"/>
                </a:lnTo>
                <a:lnTo>
                  <a:pt x="640" y="94"/>
                </a:lnTo>
                <a:lnTo>
                  <a:pt x="634" y="84"/>
                </a:lnTo>
                <a:lnTo>
                  <a:pt x="625" y="75"/>
                </a:lnTo>
                <a:lnTo>
                  <a:pt x="615" y="65"/>
                </a:lnTo>
                <a:lnTo>
                  <a:pt x="601" y="57"/>
                </a:lnTo>
                <a:lnTo>
                  <a:pt x="586" y="48"/>
                </a:lnTo>
                <a:lnTo>
                  <a:pt x="569" y="40"/>
                </a:lnTo>
                <a:lnTo>
                  <a:pt x="550" y="33"/>
                </a:lnTo>
                <a:lnTo>
                  <a:pt x="530" y="26"/>
                </a:lnTo>
                <a:lnTo>
                  <a:pt x="507" y="20"/>
                </a:lnTo>
                <a:lnTo>
                  <a:pt x="483" y="15"/>
                </a:lnTo>
                <a:lnTo>
                  <a:pt x="458" y="10"/>
                </a:lnTo>
                <a:lnTo>
                  <a:pt x="433" y="7"/>
                </a:lnTo>
                <a:lnTo>
                  <a:pt x="405" y="3"/>
                </a:lnTo>
                <a:lnTo>
                  <a:pt x="378" y="1"/>
                </a:lnTo>
                <a:lnTo>
                  <a:pt x="350" y="0"/>
                </a:lnTo>
                <a:lnTo>
                  <a:pt x="321" y="0"/>
                </a:lnTo>
                <a:lnTo>
                  <a:pt x="294" y="0"/>
                </a:lnTo>
                <a:lnTo>
                  <a:pt x="266" y="1"/>
                </a:lnTo>
                <a:lnTo>
                  <a:pt x="239" y="3"/>
                </a:lnTo>
                <a:lnTo>
                  <a:pt x="211" y="7"/>
                </a:lnTo>
                <a:lnTo>
                  <a:pt x="185" y="10"/>
                </a:lnTo>
                <a:lnTo>
                  <a:pt x="161" y="15"/>
                </a:lnTo>
                <a:lnTo>
                  <a:pt x="137" y="20"/>
                </a:lnTo>
                <a:lnTo>
                  <a:pt x="116" y="27"/>
                </a:lnTo>
                <a:lnTo>
                  <a:pt x="94" y="33"/>
                </a:lnTo>
                <a:lnTo>
                  <a:pt x="75" y="40"/>
                </a:lnTo>
                <a:lnTo>
                  <a:pt x="58" y="48"/>
                </a:lnTo>
                <a:lnTo>
                  <a:pt x="43" y="57"/>
                </a:lnTo>
                <a:lnTo>
                  <a:pt x="29" y="66"/>
                </a:lnTo>
                <a:lnTo>
                  <a:pt x="19" y="75"/>
                </a:lnTo>
                <a:lnTo>
                  <a:pt x="11" y="84"/>
                </a:lnTo>
                <a:lnTo>
                  <a:pt x="4" y="94"/>
                </a:lnTo>
                <a:lnTo>
                  <a:pt x="1" y="104"/>
                </a:lnTo>
                <a:lnTo>
                  <a:pt x="0"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22" name="Freeform 62"/>
          <p:cNvSpPr>
            <a:spLocks/>
          </p:cNvSpPr>
          <p:nvPr/>
        </p:nvSpPr>
        <p:spPr bwMode="auto">
          <a:xfrm>
            <a:off x="5791200" y="3962400"/>
            <a:ext cx="857250" cy="363538"/>
          </a:xfrm>
          <a:custGeom>
            <a:avLst/>
            <a:gdLst>
              <a:gd name="T0" fmla="*/ 1 w 540"/>
              <a:gd name="T1" fmla="*/ 124 h 229"/>
              <a:gd name="T2" fmla="*/ 10 w 540"/>
              <a:gd name="T3" fmla="*/ 143 h 229"/>
              <a:gd name="T4" fmla="*/ 25 w 540"/>
              <a:gd name="T5" fmla="*/ 162 h 229"/>
              <a:gd name="T6" fmla="*/ 49 w 540"/>
              <a:gd name="T7" fmla="*/ 179 h 229"/>
              <a:gd name="T8" fmla="*/ 79 w 540"/>
              <a:gd name="T9" fmla="*/ 194 h 229"/>
              <a:gd name="T10" fmla="*/ 115 w 540"/>
              <a:gd name="T11" fmla="*/ 207 h 229"/>
              <a:gd name="T12" fmla="*/ 156 w 540"/>
              <a:gd name="T13" fmla="*/ 217 h 229"/>
              <a:gd name="T14" fmla="*/ 200 w 540"/>
              <a:gd name="T15" fmla="*/ 223 h 229"/>
              <a:gd name="T16" fmla="*/ 246 w 540"/>
              <a:gd name="T17" fmla="*/ 227 h 229"/>
              <a:gd name="T18" fmla="*/ 293 w 540"/>
              <a:gd name="T19" fmla="*/ 227 h 229"/>
              <a:gd name="T20" fmla="*/ 339 w 540"/>
              <a:gd name="T21" fmla="*/ 223 h 229"/>
              <a:gd name="T22" fmla="*/ 383 w 540"/>
              <a:gd name="T23" fmla="*/ 217 h 229"/>
              <a:gd name="T24" fmla="*/ 424 w 540"/>
              <a:gd name="T25" fmla="*/ 207 h 229"/>
              <a:gd name="T26" fmla="*/ 460 w 540"/>
              <a:gd name="T27" fmla="*/ 194 h 229"/>
              <a:gd name="T28" fmla="*/ 490 w 540"/>
              <a:gd name="T29" fmla="*/ 179 h 229"/>
              <a:gd name="T30" fmla="*/ 514 w 540"/>
              <a:gd name="T31" fmla="*/ 162 h 229"/>
              <a:gd name="T32" fmla="*/ 530 w 540"/>
              <a:gd name="T33" fmla="*/ 143 h 229"/>
              <a:gd name="T34" fmla="*/ 538 w 540"/>
              <a:gd name="T35" fmla="*/ 123 h 229"/>
              <a:gd name="T36" fmla="*/ 538 w 540"/>
              <a:gd name="T37" fmla="*/ 104 h 229"/>
              <a:gd name="T38" fmla="*/ 530 w 540"/>
              <a:gd name="T39" fmla="*/ 84 h 229"/>
              <a:gd name="T40" fmla="*/ 514 w 540"/>
              <a:gd name="T41" fmla="*/ 65 h 229"/>
              <a:gd name="T42" fmla="*/ 490 w 540"/>
              <a:gd name="T43" fmla="*/ 48 h 229"/>
              <a:gd name="T44" fmla="*/ 460 w 540"/>
              <a:gd name="T45" fmla="*/ 33 h 229"/>
              <a:gd name="T46" fmla="*/ 424 w 540"/>
              <a:gd name="T47" fmla="*/ 20 h 229"/>
              <a:gd name="T48" fmla="*/ 383 w 540"/>
              <a:gd name="T49" fmla="*/ 10 h 229"/>
              <a:gd name="T50" fmla="*/ 339 w 540"/>
              <a:gd name="T51" fmla="*/ 3 h 229"/>
              <a:gd name="T52" fmla="*/ 293 w 540"/>
              <a:gd name="T53" fmla="*/ 0 h 229"/>
              <a:gd name="T54" fmla="*/ 246 w 540"/>
              <a:gd name="T55" fmla="*/ 0 h 229"/>
              <a:gd name="T56" fmla="*/ 200 w 540"/>
              <a:gd name="T57" fmla="*/ 3 h 229"/>
              <a:gd name="T58" fmla="*/ 155 w 540"/>
              <a:gd name="T59" fmla="*/ 10 h 229"/>
              <a:gd name="T60" fmla="*/ 115 w 540"/>
              <a:gd name="T61" fmla="*/ 20 h 229"/>
              <a:gd name="T62" fmla="*/ 79 w 540"/>
              <a:gd name="T63" fmla="*/ 33 h 229"/>
              <a:gd name="T64" fmla="*/ 49 w 540"/>
              <a:gd name="T65" fmla="*/ 48 h 229"/>
              <a:gd name="T66" fmla="*/ 25 w 540"/>
              <a:gd name="T67" fmla="*/ 66 h 229"/>
              <a:gd name="T68" fmla="*/ 10 w 540"/>
              <a:gd name="T69" fmla="*/ 84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4"/>
                </a:lnTo>
                <a:lnTo>
                  <a:pt x="10" y="143"/>
                </a:lnTo>
                <a:lnTo>
                  <a:pt x="16" y="153"/>
                </a:lnTo>
                <a:lnTo>
                  <a:pt x="25" y="162"/>
                </a:lnTo>
                <a:lnTo>
                  <a:pt x="36" y="171"/>
                </a:lnTo>
                <a:lnTo>
                  <a:pt x="49" y="179"/>
                </a:lnTo>
                <a:lnTo>
                  <a:pt x="63" y="187"/>
                </a:lnTo>
                <a:lnTo>
                  <a:pt x="79" y="194"/>
                </a:lnTo>
                <a:lnTo>
                  <a:pt x="97" y="201"/>
                </a:lnTo>
                <a:lnTo>
                  <a:pt x="115" y="207"/>
                </a:lnTo>
                <a:lnTo>
                  <a:pt x="135" y="212"/>
                </a:lnTo>
                <a:lnTo>
                  <a:pt x="156" y="217"/>
                </a:lnTo>
                <a:lnTo>
                  <a:pt x="178" y="221"/>
                </a:lnTo>
                <a:lnTo>
                  <a:pt x="200" y="223"/>
                </a:lnTo>
                <a:lnTo>
                  <a:pt x="223" y="226"/>
                </a:lnTo>
                <a:lnTo>
                  <a:pt x="246" y="227"/>
                </a:lnTo>
                <a:lnTo>
                  <a:pt x="269" y="228"/>
                </a:lnTo>
                <a:lnTo>
                  <a:pt x="293" y="227"/>
                </a:lnTo>
                <a:lnTo>
                  <a:pt x="317" y="226"/>
                </a:lnTo>
                <a:lnTo>
                  <a:pt x="339" y="223"/>
                </a:lnTo>
                <a:lnTo>
                  <a:pt x="362" y="221"/>
                </a:lnTo>
                <a:lnTo>
                  <a:pt x="383" y="217"/>
                </a:lnTo>
                <a:lnTo>
                  <a:pt x="404" y="212"/>
                </a:lnTo>
                <a:lnTo>
                  <a:pt x="424" y="207"/>
                </a:lnTo>
                <a:lnTo>
                  <a:pt x="443" y="201"/>
                </a:lnTo>
                <a:lnTo>
                  <a:pt x="460" y="194"/>
                </a:lnTo>
                <a:lnTo>
                  <a:pt x="476" y="187"/>
                </a:lnTo>
                <a:lnTo>
                  <a:pt x="490" y="179"/>
                </a:lnTo>
                <a:lnTo>
                  <a:pt x="503" y="171"/>
                </a:lnTo>
                <a:lnTo>
                  <a:pt x="514" y="162"/>
                </a:lnTo>
                <a:lnTo>
                  <a:pt x="523" y="152"/>
                </a:lnTo>
                <a:lnTo>
                  <a:pt x="530" y="143"/>
                </a:lnTo>
                <a:lnTo>
                  <a:pt x="535" y="133"/>
                </a:lnTo>
                <a:lnTo>
                  <a:pt x="538" y="123"/>
                </a:lnTo>
                <a:lnTo>
                  <a:pt x="539" y="114"/>
                </a:ln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3" y="10"/>
                </a:lnTo>
                <a:lnTo>
                  <a:pt x="362" y="7"/>
                </a:lnTo>
                <a:lnTo>
                  <a:pt x="339" y="3"/>
                </a:lnTo>
                <a:lnTo>
                  <a:pt x="316" y="1"/>
                </a:lnTo>
                <a:lnTo>
                  <a:pt x="293" y="0"/>
                </a:lnTo>
                <a:lnTo>
                  <a:pt x="269" y="0"/>
                </a:lnTo>
                <a:lnTo>
                  <a:pt x="246" y="0"/>
                </a:lnTo>
                <a:lnTo>
                  <a:pt x="223" y="1"/>
                </a:lnTo>
                <a:lnTo>
                  <a:pt x="200" y="3"/>
                </a:lnTo>
                <a:lnTo>
                  <a:pt x="177" y="7"/>
                </a:lnTo>
                <a:lnTo>
                  <a:pt x="155" y="10"/>
                </a:lnTo>
                <a:lnTo>
                  <a:pt x="135" y="15"/>
                </a:lnTo>
                <a:lnTo>
                  <a:pt x="115" y="20"/>
                </a:lnTo>
                <a:lnTo>
                  <a:pt x="97" y="27"/>
                </a:lnTo>
                <a:lnTo>
                  <a:pt x="79" y="33"/>
                </a:lnTo>
                <a:lnTo>
                  <a:pt x="63" y="40"/>
                </a:lnTo>
                <a:lnTo>
                  <a:pt x="49" y="48"/>
                </a:lnTo>
                <a:lnTo>
                  <a:pt x="36" y="57"/>
                </a:lnTo>
                <a:lnTo>
                  <a:pt x="25" y="66"/>
                </a:lnTo>
                <a:lnTo>
                  <a:pt x="16" y="75"/>
                </a:lnTo>
                <a:lnTo>
                  <a:pt x="10" y="84"/>
                </a:lnTo>
                <a:lnTo>
                  <a:pt x="4" y="94"/>
                </a:lnTo>
                <a:lnTo>
                  <a:pt x="1" y="104"/>
                </a:lnTo>
                <a:lnTo>
                  <a:pt x="0" y="11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23" name="Rectangle 63"/>
          <p:cNvSpPr>
            <a:spLocks noChangeArrowheads="1"/>
          </p:cNvSpPr>
          <p:nvPr/>
        </p:nvSpPr>
        <p:spPr bwMode="auto">
          <a:xfrm>
            <a:off x="5867400" y="3962400"/>
            <a:ext cx="70008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sp>
        <p:nvSpPr>
          <p:cNvPr id="15424" name="Freeform 64"/>
          <p:cNvSpPr>
            <a:spLocks/>
          </p:cNvSpPr>
          <p:nvPr/>
        </p:nvSpPr>
        <p:spPr bwMode="auto">
          <a:xfrm>
            <a:off x="3859213" y="5656263"/>
            <a:ext cx="1241425" cy="409575"/>
          </a:xfrm>
          <a:custGeom>
            <a:avLst/>
            <a:gdLst>
              <a:gd name="T0" fmla="*/ 781 w 782"/>
              <a:gd name="T1" fmla="*/ 257 h 258"/>
              <a:gd name="T2" fmla="*/ 781 w 782"/>
              <a:gd name="T3" fmla="*/ 0 h 258"/>
              <a:gd name="T4" fmla="*/ 0 w 782"/>
              <a:gd name="T5" fmla="*/ 0 h 258"/>
              <a:gd name="T6" fmla="*/ 0 w 782"/>
              <a:gd name="T7" fmla="*/ 257 h 258"/>
              <a:gd name="T8" fmla="*/ 781 w 782"/>
              <a:gd name="T9" fmla="*/ 257 h 258"/>
              <a:gd name="T10" fmla="*/ 0 60000 65536"/>
              <a:gd name="T11" fmla="*/ 0 60000 65536"/>
              <a:gd name="T12" fmla="*/ 0 60000 65536"/>
              <a:gd name="T13" fmla="*/ 0 60000 65536"/>
              <a:gd name="T14" fmla="*/ 0 60000 65536"/>
              <a:gd name="T15" fmla="*/ 0 w 782"/>
              <a:gd name="T16" fmla="*/ 0 h 258"/>
              <a:gd name="T17" fmla="*/ 782 w 782"/>
              <a:gd name="T18" fmla="*/ 258 h 258"/>
            </a:gdLst>
            <a:ahLst/>
            <a:cxnLst>
              <a:cxn ang="T10">
                <a:pos x="T0" y="T1"/>
              </a:cxn>
              <a:cxn ang="T11">
                <a:pos x="T2" y="T3"/>
              </a:cxn>
              <a:cxn ang="T12">
                <a:pos x="T4" y="T5"/>
              </a:cxn>
              <a:cxn ang="T13">
                <a:pos x="T6" y="T7"/>
              </a:cxn>
              <a:cxn ang="T14">
                <a:pos x="T8" y="T9"/>
              </a:cxn>
            </a:cxnLst>
            <a:rect l="T15" t="T16" r="T17" b="T18"/>
            <a:pathLst>
              <a:path w="782" h="258">
                <a:moveTo>
                  <a:pt x="781" y="257"/>
                </a:moveTo>
                <a:lnTo>
                  <a:pt x="781" y="0"/>
                </a:lnTo>
                <a:lnTo>
                  <a:pt x="0" y="0"/>
                </a:lnTo>
                <a:lnTo>
                  <a:pt x="0" y="257"/>
                </a:lnTo>
                <a:lnTo>
                  <a:pt x="781" y="25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5425" name="Rectangle 65"/>
          <p:cNvSpPr>
            <a:spLocks noChangeArrowheads="1"/>
          </p:cNvSpPr>
          <p:nvPr/>
        </p:nvSpPr>
        <p:spPr bwMode="auto">
          <a:xfrm>
            <a:off x="3886200" y="5715000"/>
            <a:ext cx="11287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Managers</a:t>
            </a:r>
          </a:p>
        </p:txBody>
      </p:sp>
      <p:sp>
        <p:nvSpPr>
          <p:cNvPr id="15426" name="Rectangle 66"/>
          <p:cNvSpPr>
            <a:spLocks noChangeArrowheads="1"/>
          </p:cNvSpPr>
          <p:nvPr/>
        </p:nvSpPr>
        <p:spPr bwMode="auto">
          <a:xfrm>
            <a:off x="5334000" y="5715000"/>
            <a:ext cx="98266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dbudget</a:t>
            </a:r>
          </a:p>
        </p:txBody>
      </p:sp>
      <p:sp>
        <p:nvSpPr>
          <p:cNvPr id="15427" name="Line 67"/>
          <p:cNvSpPr>
            <a:spLocks noChangeShapeType="1"/>
          </p:cNvSpPr>
          <p:nvPr/>
        </p:nvSpPr>
        <p:spPr bwMode="auto">
          <a:xfrm>
            <a:off x="6230938" y="4343400"/>
            <a:ext cx="17462" cy="304800"/>
          </a:xfrm>
          <a:prstGeom prst="line">
            <a:avLst/>
          </a:prstGeom>
          <a:noFill/>
          <a:ln w="12700">
            <a:solidFill>
              <a:schemeClr val="tx2"/>
            </a:solidFill>
            <a:round/>
            <a:headEnd type="none" w="sm" len="sm"/>
            <a:tailEnd type="none" w="sm" len="sm"/>
          </a:ln>
        </p:spPr>
        <p:txBody>
          <a:bodyPr/>
          <a:lstStyle/>
          <a:p>
            <a:endParaRPr lang="en-US"/>
          </a:p>
        </p:txBody>
      </p:sp>
      <p:sp>
        <p:nvSpPr>
          <p:cNvPr id="15428" name="Line 68"/>
          <p:cNvSpPr>
            <a:spLocks noChangeShapeType="1"/>
          </p:cNvSpPr>
          <p:nvPr/>
        </p:nvSpPr>
        <p:spPr bwMode="auto">
          <a:xfrm>
            <a:off x="5105400" y="5867400"/>
            <a:ext cx="228600" cy="0"/>
          </a:xfrm>
          <a:prstGeom prst="line">
            <a:avLst/>
          </a:prstGeom>
          <a:noFill/>
          <a:ln w="12700">
            <a:solidFill>
              <a:schemeClr val="tx2"/>
            </a:solidFill>
            <a:round/>
            <a:headEnd type="none" w="sm" len="sm"/>
            <a:tailEnd type="none" w="sm" len="sm"/>
          </a:ln>
        </p:spPr>
        <p:txBody>
          <a:bodyPr/>
          <a:lstStyle/>
          <a:p>
            <a:endParaRPr lang="en-US"/>
          </a:p>
        </p:txBody>
      </p:sp>
      <p:sp>
        <p:nvSpPr>
          <p:cNvPr id="15429" name="Line 69"/>
          <p:cNvSpPr>
            <a:spLocks noChangeShapeType="1"/>
          </p:cNvSpPr>
          <p:nvPr/>
        </p:nvSpPr>
        <p:spPr bwMode="auto">
          <a:xfrm>
            <a:off x="7138988" y="4562475"/>
            <a:ext cx="458787" cy="201613"/>
          </a:xfrm>
          <a:prstGeom prst="line">
            <a:avLst/>
          </a:prstGeom>
          <a:noFill/>
          <a:ln w="12700">
            <a:solidFill>
              <a:schemeClr val="tx2"/>
            </a:solidFill>
            <a:round/>
            <a:headEnd type="none" w="sm" len="sm"/>
            <a:tailEnd type="none" w="sm" len="sm"/>
          </a:ln>
        </p:spPr>
        <p:txBody>
          <a:bodyPr/>
          <a:lstStyle/>
          <a:p>
            <a:endParaRPr lang="en-US"/>
          </a:p>
        </p:txBody>
      </p:sp>
      <p:sp>
        <p:nvSpPr>
          <p:cNvPr id="15430" name="Line 70"/>
          <p:cNvSpPr>
            <a:spLocks noChangeShapeType="1"/>
          </p:cNvSpPr>
          <p:nvPr/>
        </p:nvSpPr>
        <p:spPr bwMode="auto">
          <a:xfrm>
            <a:off x="7924800" y="4303713"/>
            <a:ext cx="0" cy="444500"/>
          </a:xfrm>
          <a:prstGeom prst="line">
            <a:avLst/>
          </a:prstGeom>
          <a:noFill/>
          <a:ln w="12700">
            <a:solidFill>
              <a:schemeClr val="tx2"/>
            </a:solidFill>
            <a:round/>
            <a:headEnd type="none" w="sm" len="sm"/>
            <a:tailEnd type="none" w="sm" len="sm"/>
          </a:ln>
        </p:spPr>
        <p:txBody>
          <a:bodyPr/>
          <a:lstStyle/>
          <a:p>
            <a:endParaRPr lang="en-US"/>
          </a:p>
        </p:txBody>
      </p:sp>
      <p:sp>
        <p:nvSpPr>
          <p:cNvPr id="15431" name="Line 71"/>
          <p:cNvSpPr>
            <a:spLocks noChangeShapeType="1"/>
          </p:cNvSpPr>
          <p:nvPr/>
        </p:nvSpPr>
        <p:spPr bwMode="auto">
          <a:xfrm flipH="1">
            <a:off x="8359775" y="4578350"/>
            <a:ext cx="349250" cy="200025"/>
          </a:xfrm>
          <a:prstGeom prst="line">
            <a:avLst/>
          </a:prstGeom>
          <a:noFill/>
          <a:ln w="12700">
            <a:solidFill>
              <a:schemeClr val="tx2"/>
            </a:solidFill>
            <a:round/>
            <a:headEnd type="none" w="sm" len="sm"/>
            <a:tailEnd type="none" w="sm" len="sm"/>
          </a:ln>
        </p:spPr>
        <p:txBody>
          <a:bodyPr/>
          <a:lstStyle/>
          <a:p>
            <a:endParaRPr lang="en-US"/>
          </a:p>
        </p:txBody>
      </p:sp>
      <p:sp>
        <p:nvSpPr>
          <p:cNvPr id="15432" name="Line 72"/>
          <p:cNvSpPr>
            <a:spLocks noChangeShapeType="1"/>
          </p:cNvSpPr>
          <p:nvPr/>
        </p:nvSpPr>
        <p:spPr bwMode="auto">
          <a:xfrm flipH="1">
            <a:off x="5105400" y="5257800"/>
            <a:ext cx="1143000" cy="381000"/>
          </a:xfrm>
          <a:prstGeom prst="line">
            <a:avLst/>
          </a:prstGeom>
          <a:noFill/>
          <a:ln w="12700">
            <a:solidFill>
              <a:schemeClr val="tx2"/>
            </a:solidFill>
            <a:round/>
            <a:headEnd type="none" w="sm" len="sm"/>
            <a:tailEnd type="none" w="sm" len="sm"/>
          </a:ln>
        </p:spPr>
        <p:txBody>
          <a:bodyPr/>
          <a:lstStyle/>
          <a:p>
            <a:endParaRPr lang="en-US"/>
          </a:p>
        </p:txBody>
      </p:sp>
      <p:sp>
        <p:nvSpPr>
          <p:cNvPr id="15433" name="AutoShape 73"/>
          <p:cNvSpPr>
            <a:spLocks noChangeArrowheads="1"/>
          </p:cNvSpPr>
          <p:nvPr/>
        </p:nvSpPr>
        <p:spPr bwMode="auto">
          <a:xfrm>
            <a:off x="4184650" y="4714875"/>
            <a:ext cx="612775" cy="536575"/>
          </a:xfrm>
          <a:prstGeom prst="triangle">
            <a:avLst>
              <a:gd name="adj" fmla="val 49981"/>
            </a:avLst>
          </a:prstGeom>
          <a:noFill/>
          <a:ln w="25400">
            <a:solidFill>
              <a:schemeClr val="tx2"/>
            </a:solidFill>
            <a:miter lim="800000"/>
            <a:headEnd/>
            <a:tailEnd/>
          </a:ln>
        </p:spPr>
        <p:txBody>
          <a:bodyPr wrap="none" anchor="ctr"/>
          <a:lstStyle/>
          <a:p>
            <a:endParaRPr lang="en-US"/>
          </a:p>
        </p:txBody>
      </p:sp>
      <p:sp>
        <p:nvSpPr>
          <p:cNvPr id="15434" name="Rectangle 74"/>
          <p:cNvSpPr>
            <a:spLocks noChangeArrowheads="1"/>
          </p:cNvSpPr>
          <p:nvPr/>
        </p:nvSpPr>
        <p:spPr bwMode="auto">
          <a:xfrm>
            <a:off x="4246563" y="4757738"/>
            <a:ext cx="184150" cy="457200"/>
          </a:xfrm>
          <a:prstGeom prst="rect">
            <a:avLst/>
          </a:prstGeom>
          <a:noFill/>
          <a:ln w="9525">
            <a:noFill/>
            <a:miter lim="800000"/>
            <a:headEnd/>
            <a:tailEnd/>
          </a:ln>
        </p:spPr>
        <p:txBody>
          <a:bodyPr wrap="none" lIns="92075" tIns="46038" rIns="92075" bIns="46038">
            <a:spAutoFit/>
          </a:bodyPr>
          <a:lstStyle/>
          <a:p>
            <a:endParaRPr lang="en-US">
              <a:latin typeface="Arial" pitchFamily="34" charset="0"/>
            </a:endParaRPr>
          </a:p>
        </p:txBody>
      </p:sp>
      <p:sp>
        <p:nvSpPr>
          <p:cNvPr id="15435" name="Rectangle 75"/>
          <p:cNvSpPr>
            <a:spLocks noChangeArrowheads="1"/>
          </p:cNvSpPr>
          <p:nvPr/>
        </p:nvSpPr>
        <p:spPr bwMode="auto">
          <a:xfrm>
            <a:off x="4241800" y="4948238"/>
            <a:ext cx="477838" cy="301625"/>
          </a:xfrm>
          <a:prstGeom prst="rect">
            <a:avLst/>
          </a:prstGeom>
          <a:noFill/>
          <a:ln w="9525">
            <a:noFill/>
            <a:miter lim="800000"/>
            <a:headEnd/>
            <a:tailEnd/>
          </a:ln>
        </p:spPr>
        <p:txBody>
          <a:bodyPr wrap="none" lIns="90488" tIns="44450" rIns="90488" bIns="44450">
            <a:spAutoFit/>
          </a:bodyPr>
          <a:lstStyle/>
          <a:p>
            <a:r>
              <a:rPr lang="en-US" sz="1400" b="1">
                <a:solidFill>
                  <a:schemeClr val="accent2"/>
                </a:solidFill>
                <a:latin typeface="Arial" pitchFamily="34" charset="0"/>
              </a:rPr>
              <a:t>ISA</a:t>
            </a:r>
          </a:p>
        </p:txBody>
      </p:sp>
      <p:sp>
        <p:nvSpPr>
          <p:cNvPr id="15436" name="Line 76"/>
          <p:cNvSpPr>
            <a:spLocks noChangeShapeType="1"/>
          </p:cNvSpPr>
          <p:nvPr/>
        </p:nvSpPr>
        <p:spPr bwMode="auto">
          <a:xfrm>
            <a:off x="4495800" y="5257800"/>
            <a:ext cx="0" cy="381000"/>
          </a:xfrm>
          <a:prstGeom prst="line">
            <a:avLst/>
          </a:prstGeom>
          <a:noFill/>
          <a:ln w="12700">
            <a:solidFill>
              <a:schemeClr val="tx2"/>
            </a:solidFill>
            <a:round/>
            <a:headEnd type="none" w="sm" len="sm"/>
            <a:tailEnd type="none" w="sm" len="sm"/>
          </a:ln>
        </p:spPr>
        <p:txBody>
          <a:bodyPr/>
          <a:lstStyle/>
          <a:p>
            <a:endParaRPr lang="en-US"/>
          </a:p>
        </p:txBody>
      </p:sp>
      <p:sp>
        <p:nvSpPr>
          <p:cNvPr id="15437" name="Rectangle 77"/>
          <p:cNvSpPr>
            <a:spLocks noChangeArrowheads="1"/>
          </p:cNvSpPr>
          <p:nvPr/>
        </p:nvSpPr>
        <p:spPr bwMode="auto">
          <a:xfrm>
            <a:off x="6781800" y="5486400"/>
            <a:ext cx="1854200" cy="835025"/>
          </a:xfrm>
          <a:prstGeom prst="rect">
            <a:avLst/>
          </a:prstGeom>
          <a:noFill/>
          <a:ln w="12700">
            <a:solidFill>
              <a:schemeClr val="tx1"/>
            </a:solidFill>
            <a:miter lim="800000"/>
            <a:headEnd/>
            <a:tailEnd/>
          </a:ln>
        </p:spPr>
        <p:txBody>
          <a:bodyPr wrap="none" lIns="92075" tIns="46038" rIns="92075" bIns="46038">
            <a:spAutoFit/>
          </a:bodyPr>
          <a:lstStyle/>
          <a:p>
            <a:r>
              <a:rPr lang="en-US" sz="2400">
                <a:latin typeface="Times New Roman" pitchFamily="18" charset="0"/>
              </a:rPr>
              <a:t>This fixes the</a:t>
            </a:r>
          </a:p>
          <a:p>
            <a:r>
              <a:rPr lang="en-US" sz="2400">
                <a:latin typeface="Times New Roman" pitchFamily="18" charset="0"/>
              </a:rPr>
              <a:t>problem!</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638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6388" name="Rectangle 4"/>
          <p:cNvSpPr>
            <a:spLocks noGrp="1" noChangeArrowheads="1"/>
          </p:cNvSpPr>
          <p:nvPr>
            <p:ph type="title"/>
          </p:nvPr>
        </p:nvSpPr>
        <p:spPr>
          <a:noFill/>
        </p:spPr>
        <p:txBody>
          <a:bodyPr lIns="90488" tIns="44450" rIns="90488" bIns="44450" anchor="ctr"/>
          <a:lstStyle/>
          <a:p>
            <a:pPr eaLnBrk="1" hangingPunct="1"/>
            <a:r>
              <a:rPr lang="en-US" smtClean="0"/>
              <a:t>Binary vs. Ternary Relationships</a:t>
            </a:r>
          </a:p>
        </p:txBody>
      </p:sp>
      <p:sp>
        <p:nvSpPr>
          <p:cNvPr id="16389" name="Rectangle 5"/>
          <p:cNvSpPr>
            <a:spLocks noGrp="1" noChangeArrowheads="1"/>
          </p:cNvSpPr>
          <p:nvPr>
            <p:ph type="body" idx="1"/>
          </p:nvPr>
        </p:nvSpPr>
        <p:spPr>
          <a:xfrm>
            <a:off x="0" y="1752600"/>
            <a:ext cx="2895600" cy="4876800"/>
          </a:xfrm>
          <a:noFill/>
        </p:spPr>
        <p:txBody>
          <a:bodyPr lIns="90488" tIns="44450" rIns="90488" bIns="44450"/>
          <a:lstStyle/>
          <a:p>
            <a:pPr eaLnBrk="1" hangingPunct="1"/>
            <a:r>
              <a:rPr lang="en-US" sz="2100" smtClean="0"/>
              <a:t>If each policy is owned by just 1 employee, and each dependent is tied to the covering policy, first diagram is inaccurate.</a:t>
            </a:r>
          </a:p>
          <a:p>
            <a:pPr eaLnBrk="1" hangingPunct="1"/>
            <a:r>
              <a:rPr lang="en-US" sz="2100" smtClean="0"/>
              <a:t>What are the additional constraints in the 2nd diagram?</a:t>
            </a:r>
          </a:p>
        </p:txBody>
      </p:sp>
      <p:sp>
        <p:nvSpPr>
          <p:cNvPr id="16390" name="Freeform 6"/>
          <p:cNvSpPr>
            <a:spLocks/>
          </p:cNvSpPr>
          <p:nvPr/>
        </p:nvSpPr>
        <p:spPr bwMode="auto">
          <a:xfrm>
            <a:off x="6975475" y="1447800"/>
            <a:ext cx="865188" cy="314325"/>
          </a:xfrm>
          <a:custGeom>
            <a:avLst/>
            <a:gdLst>
              <a:gd name="T0" fmla="*/ 544 w 545"/>
              <a:gd name="T1" fmla="*/ 91 h 198"/>
              <a:gd name="T2" fmla="*/ 535 w 545"/>
              <a:gd name="T3" fmla="*/ 73 h 198"/>
              <a:gd name="T4" fmla="*/ 519 w 545"/>
              <a:gd name="T5" fmla="*/ 57 h 198"/>
              <a:gd name="T6" fmla="*/ 495 w 545"/>
              <a:gd name="T7" fmla="*/ 42 h 198"/>
              <a:gd name="T8" fmla="*/ 465 w 545"/>
              <a:gd name="T9" fmla="*/ 30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30 h 198"/>
              <a:gd name="T28" fmla="*/ 49 w 545"/>
              <a:gd name="T29" fmla="*/ 42 h 198"/>
              <a:gd name="T30" fmla="*/ 25 w 545"/>
              <a:gd name="T31" fmla="*/ 57 h 198"/>
              <a:gd name="T32" fmla="*/ 9 w 545"/>
              <a:gd name="T33" fmla="*/ 73 h 198"/>
              <a:gd name="T34" fmla="*/ 1 w 545"/>
              <a:gd name="T35" fmla="*/ 91 h 198"/>
              <a:gd name="T36" fmla="*/ 1 w 545"/>
              <a:gd name="T37" fmla="*/ 108 h 198"/>
              <a:gd name="T38" fmla="*/ 9 w 545"/>
              <a:gd name="T39" fmla="*/ 124 h 198"/>
              <a:gd name="T40" fmla="*/ 25 w 545"/>
              <a:gd name="T41" fmla="*/ 141 h 198"/>
              <a:gd name="T42" fmla="*/ 49 w 545"/>
              <a:gd name="T43" fmla="*/ 155 h 198"/>
              <a:gd name="T44" fmla="*/ 79 w 545"/>
              <a:gd name="T45" fmla="*/ 169 h 198"/>
              <a:gd name="T46" fmla="*/ 116 w 545"/>
              <a:gd name="T47" fmla="*/ 180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80 h 198"/>
              <a:gd name="T62" fmla="*/ 465 w 545"/>
              <a:gd name="T63" fmla="*/ 169 h 198"/>
              <a:gd name="T64" fmla="*/ 495 w 545"/>
              <a:gd name="T65" fmla="*/ 155 h 198"/>
              <a:gd name="T66" fmla="*/ 519 w 545"/>
              <a:gd name="T67" fmla="*/ 141 h 198"/>
              <a:gd name="T68" fmla="*/ 535 w 545"/>
              <a:gd name="T69" fmla="*/ 124 h 198"/>
              <a:gd name="T70" fmla="*/ 544 w 545"/>
              <a:gd name="T71" fmla="*/ 108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391" name="Freeform 7"/>
          <p:cNvSpPr>
            <a:spLocks/>
          </p:cNvSpPr>
          <p:nvPr/>
        </p:nvSpPr>
        <p:spPr bwMode="auto">
          <a:xfrm>
            <a:off x="8034338" y="1457325"/>
            <a:ext cx="865187" cy="314325"/>
          </a:xfrm>
          <a:custGeom>
            <a:avLst/>
            <a:gdLst>
              <a:gd name="T0" fmla="*/ 1 w 545"/>
              <a:gd name="T1" fmla="*/ 107 h 198"/>
              <a:gd name="T2" fmla="*/ 9 w 545"/>
              <a:gd name="T3" fmla="*/ 124 h 198"/>
              <a:gd name="T4" fmla="*/ 26 w 545"/>
              <a:gd name="T5" fmla="*/ 140 h 198"/>
              <a:gd name="T6" fmla="*/ 49 w 545"/>
              <a:gd name="T7" fmla="*/ 155 h 198"/>
              <a:gd name="T8" fmla="*/ 80 w 545"/>
              <a:gd name="T9" fmla="*/ 169 h 198"/>
              <a:gd name="T10" fmla="*/ 116 w 545"/>
              <a:gd name="T11" fmla="*/ 179 h 198"/>
              <a:gd name="T12" fmla="*/ 157 w 545"/>
              <a:gd name="T13" fmla="*/ 188 h 198"/>
              <a:gd name="T14" fmla="*/ 202 w 545"/>
              <a:gd name="T15" fmla="*/ 194 h 198"/>
              <a:gd name="T16" fmla="*/ 248 w 545"/>
              <a:gd name="T17" fmla="*/ 197 h 198"/>
              <a:gd name="T18" fmla="*/ 296 w 545"/>
              <a:gd name="T19" fmla="*/ 197 h 198"/>
              <a:gd name="T20" fmla="*/ 343 w 545"/>
              <a:gd name="T21" fmla="*/ 194 h 198"/>
              <a:gd name="T22" fmla="*/ 387 w 545"/>
              <a:gd name="T23" fmla="*/ 188 h 198"/>
              <a:gd name="T24" fmla="*/ 429 w 545"/>
              <a:gd name="T25" fmla="*/ 179 h 198"/>
              <a:gd name="T26" fmla="*/ 464 w 545"/>
              <a:gd name="T27" fmla="*/ 169 h 198"/>
              <a:gd name="T28" fmla="*/ 495 w 545"/>
              <a:gd name="T29" fmla="*/ 155 h 198"/>
              <a:gd name="T30" fmla="*/ 519 w 545"/>
              <a:gd name="T31" fmla="*/ 140 h 198"/>
              <a:gd name="T32" fmla="*/ 535 w 545"/>
              <a:gd name="T33" fmla="*/ 124 h 198"/>
              <a:gd name="T34" fmla="*/ 543 w 545"/>
              <a:gd name="T35" fmla="*/ 107 h 198"/>
              <a:gd name="T36" fmla="*/ 543 w 545"/>
              <a:gd name="T37" fmla="*/ 90 h 198"/>
              <a:gd name="T38" fmla="*/ 535 w 545"/>
              <a:gd name="T39" fmla="*/ 73 h 198"/>
              <a:gd name="T40" fmla="*/ 519 w 545"/>
              <a:gd name="T41" fmla="*/ 57 h 198"/>
              <a:gd name="T42" fmla="*/ 495 w 545"/>
              <a:gd name="T43" fmla="*/ 42 h 198"/>
              <a:gd name="T44" fmla="*/ 464 w 545"/>
              <a:gd name="T45" fmla="*/ 29 h 198"/>
              <a:gd name="T46" fmla="*/ 428 w 545"/>
              <a:gd name="T47" fmla="*/ 18 h 198"/>
              <a:gd name="T48" fmla="*/ 387 w 545"/>
              <a:gd name="T49" fmla="*/ 9 h 198"/>
              <a:gd name="T50" fmla="*/ 342 w 545"/>
              <a:gd name="T51" fmla="*/ 3 h 198"/>
              <a:gd name="T52" fmla="*/ 296 w 545"/>
              <a:gd name="T53" fmla="*/ 1 h 198"/>
              <a:gd name="T54" fmla="*/ 248 w 545"/>
              <a:gd name="T55" fmla="*/ 1 h 198"/>
              <a:gd name="T56" fmla="*/ 202 w 545"/>
              <a:gd name="T57" fmla="*/ 4 h 198"/>
              <a:gd name="T58" fmla="*/ 157 w 545"/>
              <a:gd name="T59" fmla="*/ 9 h 198"/>
              <a:gd name="T60" fmla="*/ 116 w 545"/>
              <a:gd name="T61" fmla="*/ 18 h 198"/>
              <a:gd name="T62" fmla="*/ 80 w 545"/>
              <a:gd name="T63" fmla="*/ 29 h 198"/>
              <a:gd name="T64" fmla="*/ 49 w 545"/>
              <a:gd name="T65" fmla="*/ 42 h 198"/>
              <a:gd name="T66" fmla="*/ 26 w 545"/>
              <a:gd name="T67" fmla="*/ 57 h 198"/>
              <a:gd name="T68" fmla="*/ 9 w 545"/>
              <a:gd name="T69" fmla="*/ 73 h 198"/>
              <a:gd name="T70" fmla="*/ 1 w 545"/>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392" name="Freeform 8"/>
          <p:cNvSpPr>
            <a:spLocks/>
          </p:cNvSpPr>
          <p:nvPr/>
        </p:nvSpPr>
        <p:spPr bwMode="auto">
          <a:xfrm>
            <a:off x="5638800" y="1752600"/>
            <a:ext cx="1068388" cy="687388"/>
          </a:xfrm>
          <a:custGeom>
            <a:avLst/>
            <a:gdLst>
              <a:gd name="T0" fmla="*/ 0 w 673"/>
              <a:gd name="T1" fmla="*/ 217 h 433"/>
              <a:gd name="T2" fmla="*/ 331 w 673"/>
              <a:gd name="T3" fmla="*/ 0 h 433"/>
              <a:gd name="T4" fmla="*/ 672 w 673"/>
              <a:gd name="T5" fmla="*/ 224 h 433"/>
              <a:gd name="T6" fmla="*/ 331 w 673"/>
              <a:gd name="T7" fmla="*/ 432 h 433"/>
              <a:gd name="T8" fmla="*/ 0 w 673"/>
              <a:gd name="T9" fmla="*/ 21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393" name="Freeform 9"/>
          <p:cNvSpPr>
            <a:spLocks/>
          </p:cNvSpPr>
          <p:nvPr/>
        </p:nvSpPr>
        <p:spPr bwMode="auto">
          <a:xfrm>
            <a:off x="7515225" y="1981200"/>
            <a:ext cx="1339850" cy="293688"/>
          </a:xfrm>
          <a:custGeom>
            <a:avLst/>
            <a:gdLst>
              <a:gd name="T0" fmla="*/ 843 w 844"/>
              <a:gd name="T1" fmla="*/ 184 h 185"/>
              <a:gd name="T2" fmla="*/ 843 w 844"/>
              <a:gd name="T3" fmla="*/ 0 h 185"/>
              <a:gd name="T4" fmla="*/ 0 w 844"/>
              <a:gd name="T5" fmla="*/ 0 h 185"/>
              <a:gd name="T6" fmla="*/ 0 w 844"/>
              <a:gd name="T7" fmla="*/ 184 h 185"/>
              <a:gd name="T8" fmla="*/ 843 w 844"/>
              <a:gd name="T9" fmla="*/ 184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394" name="Rectangle 10"/>
          <p:cNvSpPr>
            <a:spLocks noChangeArrowheads="1"/>
          </p:cNvSpPr>
          <p:nvPr/>
        </p:nvSpPr>
        <p:spPr bwMode="auto">
          <a:xfrm>
            <a:off x="8151813" y="1457325"/>
            <a:ext cx="53181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age</a:t>
            </a:r>
          </a:p>
        </p:txBody>
      </p:sp>
      <p:sp>
        <p:nvSpPr>
          <p:cNvPr id="16395" name="Rectangle 11"/>
          <p:cNvSpPr>
            <a:spLocks noChangeArrowheads="1"/>
          </p:cNvSpPr>
          <p:nvPr/>
        </p:nvSpPr>
        <p:spPr bwMode="auto">
          <a:xfrm>
            <a:off x="6964363" y="1430338"/>
            <a:ext cx="83661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pname</a:t>
            </a:r>
          </a:p>
        </p:txBody>
      </p:sp>
      <p:sp>
        <p:nvSpPr>
          <p:cNvPr id="16396" name="Rectangle 12"/>
          <p:cNvSpPr>
            <a:spLocks noChangeArrowheads="1"/>
          </p:cNvSpPr>
          <p:nvPr/>
        </p:nvSpPr>
        <p:spPr bwMode="auto">
          <a:xfrm>
            <a:off x="7559675" y="1931988"/>
            <a:ext cx="13446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Dependents</a:t>
            </a:r>
          </a:p>
        </p:txBody>
      </p:sp>
      <p:sp>
        <p:nvSpPr>
          <p:cNvPr id="16397" name="Rectangle 13"/>
          <p:cNvSpPr>
            <a:spLocks noChangeArrowheads="1"/>
          </p:cNvSpPr>
          <p:nvPr/>
        </p:nvSpPr>
        <p:spPr bwMode="auto">
          <a:xfrm>
            <a:off x="5754688" y="1962150"/>
            <a:ext cx="86995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Covers</a:t>
            </a:r>
          </a:p>
        </p:txBody>
      </p:sp>
      <p:grpSp>
        <p:nvGrpSpPr>
          <p:cNvPr id="16398" name="Group 25"/>
          <p:cNvGrpSpPr>
            <a:grpSpLocks/>
          </p:cNvGrpSpPr>
          <p:nvPr/>
        </p:nvGrpSpPr>
        <p:grpSpPr bwMode="auto">
          <a:xfrm>
            <a:off x="2900363" y="1219200"/>
            <a:ext cx="2454275" cy="1055688"/>
            <a:chOff x="1827" y="768"/>
            <a:chExt cx="1546" cy="665"/>
          </a:xfrm>
        </p:grpSpPr>
        <p:sp>
          <p:nvSpPr>
            <p:cNvPr id="16455" name="Freeform 14"/>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56" name="Freeform 15"/>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57" name="Freeform 16"/>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58" name="Freeform 17"/>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59" name="Rectangle 18"/>
            <p:cNvSpPr>
              <a:spLocks noChangeArrowheads="1"/>
            </p:cNvSpPr>
            <p:nvPr/>
          </p:nvSpPr>
          <p:spPr bwMode="auto">
            <a:xfrm>
              <a:off x="2345" y="768"/>
              <a:ext cx="44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16460" name="Rectangle 19"/>
            <p:cNvSpPr>
              <a:spLocks noChangeArrowheads="1"/>
            </p:cNvSpPr>
            <p:nvPr/>
          </p:nvSpPr>
          <p:spPr bwMode="auto">
            <a:xfrm>
              <a:off x="2358" y="1223"/>
              <a:ext cx="79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16461" name="Rectangle 20"/>
            <p:cNvSpPr>
              <a:spLocks noChangeArrowheads="1"/>
            </p:cNvSpPr>
            <p:nvPr/>
          </p:nvSpPr>
          <p:spPr bwMode="auto">
            <a:xfrm>
              <a:off x="1971" y="899"/>
              <a:ext cx="335"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16462" name="Rectangle 21"/>
            <p:cNvSpPr>
              <a:spLocks noChangeArrowheads="1"/>
            </p:cNvSpPr>
            <p:nvPr/>
          </p:nvSpPr>
          <p:spPr bwMode="auto">
            <a:xfrm>
              <a:off x="2998" y="904"/>
              <a:ext cx="27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16463" name="Line 22"/>
            <p:cNvSpPr>
              <a:spLocks noChangeShapeType="1"/>
            </p:cNvSpPr>
            <p:nvPr/>
          </p:nvSpPr>
          <p:spPr bwMode="auto">
            <a:xfrm>
              <a:off x="2097" y="1137"/>
              <a:ext cx="318" cy="97"/>
            </a:xfrm>
            <a:prstGeom prst="line">
              <a:avLst/>
            </a:prstGeom>
            <a:noFill/>
            <a:ln w="12700">
              <a:solidFill>
                <a:schemeClr val="tx2"/>
              </a:solidFill>
              <a:round/>
              <a:headEnd type="none" w="sm" len="sm"/>
              <a:tailEnd type="none" w="sm" len="sm"/>
            </a:ln>
          </p:spPr>
          <p:txBody>
            <a:bodyPr/>
            <a:lstStyle/>
            <a:p>
              <a:endParaRPr lang="en-US"/>
            </a:p>
          </p:txBody>
        </p:sp>
        <p:sp>
          <p:nvSpPr>
            <p:cNvPr id="16464" name="Line 23"/>
            <p:cNvSpPr>
              <a:spLocks noChangeShapeType="1"/>
            </p:cNvSpPr>
            <p:nvPr/>
          </p:nvSpPr>
          <p:spPr bwMode="auto">
            <a:xfrm>
              <a:off x="2582" y="993"/>
              <a:ext cx="0" cy="241"/>
            </a:xfrm>
            <a:prstGeom prst="line">
              <a:avLst/>
            </a:prstGeom>
            <a:noFill/>
            <a:ln w="12700">
              <a:solidFill>
                <a:schemeClr val="tx2"/>
              </a:solidFill>
              <a:round/>
              <a:headEnd type="none" w="sm" len="sm"/>
              <a:tailEnd type="none" w="sm" len="sm"/>
            </a:ln>
          </p:spPr>
          <p:txBody>
            <a:bodyPr/>
            <a:lstStyle/>
            <a:p>
              <a:endParaRPr lang="en-US"/>
            </a:p>
          </p:txBody>
        </p:sp>
        <p:sp>
          <p:nvSpPr>
            <p:cNvPr id="16465" name="Line 24"/>
            <p:cNvSpPr>
              <a:spLocks noChangeShapeType="1"/>
            </p:cNvSpPr>
            <p:nvPr/>
          </p:nvSpPr>
          <p:spPr bwMode="auto">
            <a:xfrm flipH="1">
              <a:off x="2809" y="1137"/>
              <a:ext cx="296" cy="88"/>
            </a:xfrm>
            <a:prstGeom prst="line">
              <a:avLst/>
            </a:prstGeom>
            <a:noFill/>
            <a:ln w="12700">
              <a:solidFill>
                <a:schemeClr val="tx2"/>
              </a:solidFill>
              <a:round/>
              <a:headEnd type="none" w="sm" len="sm"/>
              <a:tailEnd type="none" w="sm" len="sm"/>
            </a:ln>
          </p:spPr>
          <p:txBody>
            <a:bodyPr/>
            <a:lstStyle/>
            <a:p>
              <a:endParaRPr lang="en-US"/>
            </a:p>
          </p:txBody>
        </p:sp>
      </p:grpSp>
      <p:sp>
        <p:nvSpPr>
          <p:cNvPr id="16399" name="Line 26"/>
          <p:cNvSpPr>
            <a:spLocks noChangeShapeType="1"/>
          </p:cNvSpPr>
          <p:nvPr/>
        </p:nvSpPr>
        <p:spPr bwMode="auto">
          <a:xfrm>
            <a:off x="6696075" y="2117725"/>
            <a:ext cx="795338" cy="0"/>
          </a:xfrm>
          <a:prstGeom prst="line">
            <a:avLst/>
          </a:prstGeom>
          <a:noFill/>
          <a:ln w="12700">
            <a:solidFill>
              <a:schemeClr val="tx2"/>
            </a:solidFill>
            <a:round/>
            <a:headEnd type="none" w="sm" len="sm"/>
            <a:tailEnd type="none" w="sm" len="sm"/>
          </a:ln>
        </p:spPr>
        <p:txBody>
          <a:bodyPr/>
          <a:lstStyle/>
          <a:p>
            <a:endParaRPr lang="en-US"/>
          </a:p>
        </p:txBody>
      </p:sp>
      <p:sp>
        <p:nvSpPr>
          <p:cNvPr id="16400" name="Line 27"/>
          <p:cNvSpPr>
            <a:spLocks noChangeShapeType="1"/>
          </p:cNvSpPr>
          <p:nvPr/>
        </p:nvSpPr>
        <p:spPr bwMode="auto">
          <a:xfrm>
            <a:off x="7413625" y="1774825"/>
            <a:ext cx="322263" cy="184150"/>
          </a:xfrm>
          <a:prstGeom prst="line">
            <a:avLst/>
          </a:prstGeom>
          <a:noFill/>
          <a:ln w="12700">
            <a:solidFill>
              <a:schemeClr val="tx2"/>
            </a:solidFill>
            <a:round/>
            <a:headEnd type="none" w="sm" len="sm"/>
            <a:tailEnd type="none" w="sm" len="sm"/>
          </a:ln>
        </p:spPr>
        <p:txBody>
          <a:bodyPr/>
          <a:lstStyle/>
          <a:p>
            <a:endParaRPr lang="en-US"/>
          </a:p>
        </p:txBody>
      </p:sp>
      <p:sp>
        <p:nvSpPr>
          <p:cNvPr id="16401" name="Line 28"/>
          <p:cNvSpPr>
            <a:spLocks noChangeShapeType="1"/>
          </p:cNvSpPr>
          <p:nvPr/>
        </p:nvSpPr>
        <p:spPr bwMode="auto">
          <a:xfrm flipH="1">
            <a:off x="8223250" y="1804988"/>
            <a:ext cx="271463" cy="169862"/>
          </a:xfrm>
          <a:prstGeom prst="line">
            <a:avLst/>
          </a:prstGeom>
          <a:noFill/>
          <a:ln w="12700">
            <a:solidFill>
              <a:schemeClr val="tx2"/>
            </a:solidFill>
            <a:round/>
            <a:headEnd type="none" w="sm" len="sm"/>
            <a:tailEnd type="none" w="sm" len="sm"/>
          </a:ln>
        </p:spPr>
        <p:txBody>
          <a:bodyPr/>
          <a:lstStyle/>
          <a:p>
            <a:endParaRPr lang="en-US"/>
          </a:p>
        </p:txBody>
      </p:sp>
      <p:sp>
        <p:nvSpPr>
          <p:cNvPr id="16402" name="Line 29"/>
          <p:cNvSpPr>
            <a:spLocks noChangeShapeType="1"/>
          </p:cNvSpPr>
          <p:nvPr/>
        </p:nvSpPr>
        <p:spPr bwMode="auto">
          <a:xfrm>
            <a:off x="7029450" y="1692275"/>
            <a:ext cx="676275" cy="0"/>
          </a:xfrm>
          <a:prstGeom prst="line">
            <a:avLst/>
          </a:prstGeom>
          <a:noFill/>
          <a:ln w="12700">
            <a:solidFill>
              <a:schemeClr val="tx2"/>
            </a:solidFill>
            <a:prstDash val="dash"/>
            <a:round/>
            <a:headEnd type="none" w="sm" len="sm"/>
            <a:tailEnd type="none" w="sm" len="sm"/>
          </a:ln>
        </p:spPr>
        <p:txBody>
          <a:bodyPr/>
          <a:lstStyle/>
          <a:p>
            <a:endParaRPr lang="en-US"/>
          </a:p>
        </p:txBody>
      </p:sp>
      <p:grpSp>
        <p:nvGrpSpPr>
          <p:cNvPr id="16403" name="Group 38"/>
          <p:cNvGrpSpPr>
            <a:grpSpLocks/>
          </p:cNvGrpSpPr>
          <p:nvPr/>
        </p:nvGrpSpPr>
        <p:grpSpPr bwMode="auto">
          <a:xfrm>
            <a:off x="4954588" y="2630488"/>
            <a:ext cx="2227262" cy="850900"/>
            <a:chOff x="3121" y="1657"/>
            <a:chExt cx="1403" cy="536"/>
          </a:xfrm>
        </p:grpSpPr>
        <p:sp>
          <p:nvSpPr>
            <p:cNvPr id="16447" name="Freeform 30"/>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48" name="Freeform 31"/>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49" name="Freeform 32"/>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50" name="Rectangle 33"/>
            <p:cNvSpPr>
              <a:spLocks noChangeArrowheads="1"/>
            </p:cNvSpPr>
            <p:nvPr/>
          </p:nvSpPr>
          <p:spPr bwMode="auto">
            <a:xfrm>
              <a:off x="3666" y="1657"/>
              <a:ext cx="59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Policies</a:t>
              </a:r>
            </a:p>
          </p:txBody>
        </p:sp>
        <p:sp>
          <p:nvSpPr>
            <p:cNvPr id="16451" name="Rectangle 34"/>
            <p:cNvSpPr>
              <a:spLocks noChangeArrowheads="1"/>
            </p:cNvSpPr>
            <p:nvPr/>
          </p:nvSpPr>
          <p:spPr bwMode="auto">
            <a:xfrm>
              <a:off x="3126" y="1963"/>
              <a:ext cx="598"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policyid</a:t>
              </a:r>
            </a:p>
          </p:txBody>
        </p:sp>
        <p:sp>
          <p:nvSpPr>
            <p:cNvPr id="16452" name="Rectangle 35"/>
            <p:cNvSpPr>
              <a:spLocks noChangeArrowheads="1"/>
            </p:cNvSpPr>
            <p:nvPr/>
          </p:nvSpPr>
          <p:spPr bwMode="auto">
            <a:xfrm>
              <a:off x="4114" y="1976"/>
              <a:ext cx="377"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cost</a:t>
              </a:r>
            </a:p>
          </p:txBody>
        </p:sp>
        <p:sp>
          <p:nvSpPr>
            <p:cNvPr id="16453" name="Line 36"/>
            <p:cNvSpPr>
              <a:spLocks noChangeShapeType="1"/>
            </p:cNvSpPr>
            <p:nvPr/>
          </p:nvSpPr>
          <p:spPr bwMode="auto">
            <a:xfrm flipV="1">
              <a:off x="3455" y="1873"/>
              <a:ext cx="299" cy="113"/>
            </a:xfrm>
            <a:prstGeom prst="line">
              <a:avLst/>
            </a:prstGeom>
            <a:noFill/>
            <a:ln w="12700">
              <a:solidFill>
                <a:schemeClr val="tx2"/>
              </a:solidFill>
              <a:round/>
              <a:headEnd type="none" w="sm" len="sm"/>
              <a:tailEnd type="none" w="sm" len="sm"/>
            </a:ln>
          </p:spPr>
          <p:txBody>
            <a:bodyPr/>
            <a:lstStyle/>
            <a:p>
              <a:endParaRPr lang="en-US"/>
            </a:p>
          </p:txBody>
        </p:sp>
        <p:sp>
          <p:nvSpPr>
            <p:cNvPr id="16454" name="Line 37"/>
            <p:cNvSpPr>
              <a:spLocks noChangeShapeType="1"/>
            </p:cNvSpPr>
            <p:nvPr/>
          </p:nvSpPr>
          <p:spPr bwMode="auto">
            <a:xfrm flipH="1" flipV="1">
              <a:off x="4009" y="1887"/>
              <a:ext cx="248" cy="104"/>
            </a:xfrm>
            <a:prstGeom prst="line">
              <a:avLst/>
            </a:prstGeom>
            <a:noFill/>
            <a:ln w="12700">
              <a:solidFill>
                <a:schemeClr val="tx2"/>
              </a:solidFill>
              <a:round/>
              <a:headEnd type="none" w="sm" len="sm"/>
              <a:tailEnd type="none" w="sm" len="sm"/>
            </a:ln>
          </p:spPr>
          <p:txBody>
            <a:bodyPr/>
            <a:lstStyle/>
            <a:p>
              <a:endParaRPr lang="en-US"/>
            </a:p>
          </p:txBody>
        </p:sp>
      </p:grpSp>
      <p:grpSp>
        <p:nvGrpSpPr>
          <p:cNvPr id="16404" name="Group 41"/>
          <p:cNvGrpSpPr>
            <a:grpSpLocks/>
          </p:cNvGrpSpPr>
          <p:nvPr/>
        </p:nvGrpSpPr>
        <p:grpSpPr bwMode="auto">
          <a:xfrm>
            <a:off x="6781800" y="4876800"/>
            <a:ext cx="1557338" cy="584200"/>
            <a:chOff x="4272" y="3072"/>
            <a:chExt cx="981" cy="368"/>
          </a:xfrm>
        </p:grpSpPr>
        <p:sp>
          <p:nvSpPr>
            <p:cNvPr id="16445" name="Freeform 39"/>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 name="T10" fmla="*/ 0 60000 65536"/>
                <a:gd name="T11" fmla="*/ 0 60000 65536"/>
                <a:gd name="T12" fmla="*/ 0 60000 65536"/>
                <a:gd name="T13" fmla="*/ 0 60000 65536"/>
                <a:gd name="T14" fmla="*/ 0 60000 65536"/>
                <a:gd name="T15" fmla="*/ 0 w 981"/>
                <a:gd name="T16" fmla="*/ 0 h 368"/>
                <a:gd name="T17" fmla="*/ 981 w 981"/>
                <a:gd name="T18" fmla="*/ 368 h 368"/>
              </a:gdLst>
              <a:ahLst/>
              <a:cxnLst>
                <a:cxn ang="T10">
                  <a:pos x="T0" y="T1"/>
                </a:cxn>
                <a:cxn ang="T11">
                  <a:pos x="T2" y="T3"/>
                </a:cxn>
                <a:cxn ang="T12">
                  <a:pos x="T4" y="T5"/>
                </a:cxn>
                <a:cxn ang="T13">
                  <a:pos x="T6" y="T7"/>
                </a:cxn>
                <a:cxn ang="T14">
                  <a:pos x="T8" y="T9"/>
                </a:cxn>
              </a:cxnLst>
              <a:rect l="T15" t="T16" r="T17" b="T18"/>
              <a:pathLst>
                <a:path w="981" h="368">
                  <a:moveTo>
                    <a:pt x="0" y="183"/>
                  </a:moveTo>
                  <a:lnTo>
                    <a:pt x="483" y="0"/>
                  </a:lnTo>
                  <a:lnTo>
                    <a:pt x="980" y="189"/>
                  </a:lnTo>
                  <a:lnTo>
                    <a:pt x="483" y="367"/>
                  </a:lnTo>
                  <a:lnTo>
                    <a:pt x="0" y="183"/>
                  </a:lnTo>
                </a:path>
              </a:pathLst>
            </a:custGeom>
            <a:noFill/>
            <a:ln w="50800" cap="rnd" cmpd="sng">
              <a:solidFill>
                <a:srgbClr val="000000"/>
              </a:solidFill>
              <a:prstDash val="solid"/>
              <a:round/>
              <a:headEnd type="none" w="sm" len="sm"/>
              <a:tailEnd type="none" w="sm" len="sm"/>
            </a:ln>
          </p:spPr>
          <p:txBody>
            <a:bodyPr/>
            <a:lstStyle/>
            <a:p>
              <a:endParaRPr lang="en-US"/>
            </a:p>
          </p:txBody>
        </p:sp>
        <p:sp>
          <p:nvSpPr>
            <p:cNvPr id="16446" name="Rectangle 40"/>
            <p:cNvSpPr>
              <a:spLocks noChangeArrowheads="1"/>
            </p:cNvSpPr>
            <p:nvPr/>
          </p:nvSpPr>
          <p:spPr bwMode="auto">
            <a:xfrm>
              <a:off x="4367" y="3133"/>
              <a:ext cx="804"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Beneficiary</a:t>
              </a:r>
            </a:p>
          </p:txBody>
        </p:sp>
      </p:grpSp>
      <p:sp>
        <p:nvSpPr>
          <p:cNvPr id="16405" name="Freeform 42"/>
          <p:cNvSpPr>
            <a:spLocks/>
          </p:cNvSpPr>
          <p:nvPr/>
        </p:nvSpPr>
        <p:spPr bwMode="auto">
          <a:xfrm>
            <a:off x="7010400" y="3581400"/>
            <a:ext cx="965200" cy="382588"/>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8"/>
              <a:gd name="T109" fmla="*/ 0 h 241"/>
              <a:gd name="T110" fmla="*/ 608 w 608"/>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06" name="Freeform 43"/>
          <p:cNvSpPr>
            <a:spLocks/>
          </p:cNvSpPr>
          <p:nvPr/>
        </p:nvSpPr>
        <p:spPr bwMode="auto">
          <a:xfrm>
            <a:off x="8153400" y="3657600"/>
            <a:ext cx="795338" cy="300038"/>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07" name="Freeform 44"/>
          <p:cNvSpPr>
            <a:spLocks/>
          </p:cNvSpPr>
          <p:nvPr/>
        </p:nvSpPr>
        <p:spPr bwMode="auto">
          <a:xfrm>
            <a:off x="7675563" y="4157663"/>
            <a:ext cx="1343025" cy="279400"/>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 name="T10" fmla="*/ 0 60000 65536"/>
              <a:gd name="T11" fmla="*/ 0 60000 65536"/>
              <a:gd name="T12" fmla="*/ 0 60000 65536"/>
              <a:gd name="T13" fmla="*/ 0 60000 65536"/>
              <a:gd name="T14" fmla="*/ 0 60000 65536"/>
              <a:gd name="T15" fmla="*/ 0 w 846"/>
              <a:gd name="T16" fmla="*/ 0 h 176"/>
              <a:gd name="T17" fmla="*/ 846 w 846"/>
              <a:gd name="T18" fmla="*/ 176 h 176"/>
            </a:gdLst>
            <a:ahLst/>
            <a:cxnLst>
              <a:cxn ang="T10">
                <a:pos x="T0" y="T1"/>
              </a:cxn>
              <a:cxn ang="T11">
                <a:pos x="T2" y="T3"/>
              </a:cxn>
              <a:cxn ang="T12">
                <a:pos x="T4" y="T5"/>
              </a:cxn>
              <a:cxn ang="T13">
                <a:pos x="T6" y="T7"/>
              </a:cxn>
              <a:cxn ang="T14">
                <a:pos x="T8" y="T9"/>
              </a:cxn>
            </a:cxnLst>
            <a:rect l="T15" t="T16" r="T17" b="T18"/>
            <a:pathLst>
              <a:path w="846" h="176">
                <a:moveTo>
                  <a:pt x="845" y="175"/>
                </a:moveTo>
                <a:lnTo>
                  <a:pt x="845" y="0"/>
                </a:lnTo>
                <a:lnTo>
                  <a:pt x="0" y="0"/>
                </a:lnTo>
                <a:lnTo>
                  <a:pt x="0" y="175"/>
                </a:lnTo>
                <a:lnTo>
                  <a:pt x="845" y="175"/>
                </a:lnTo>
              </a:path>
            </a:pathLst>
          </a:custGeom>
          <a:noFill/>
          <a:ln w="50800" cap="rnd" cmpd="sng">
            <a:solidFill>
              <a:srgbClr val="000000"/>
            </a:solidFill>
            <a:prstDash val="solid"/>
            <a:round/>
            <a:headEnd type="none" w="sm" len="sm"/>
            <a:tailEnd type="none" w="sm" len="sm"/>
          </a:ln>
        </p:spPr>
        <p:txBody>
          <a:bodyPr/>
          <a:lstStyle/>
          <a:p>
            <a:endParaRPr lang="en-US"/>
          </a:p>
        </p:txBody>
      </p:sp>
      <p:sp>
        <p:nvSpPr>
          <p:cNvPr id="16408" name="Rectangle 45"/>
          <p:cNvSpPr>
            <a:spLocks noChangeArrowheads="1"/>
          </p:cNvSpPr>
          <p:nvPr/>
        </p:nvSpPr>
        <p:spPr bwMode="auto">
          <a:xfrm>
            <a:off x="8316913" y="3606800"/>
            <a:ext cx="53181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age</a:t>
            </a:r>
          </a:p>
        </p:txBody>
      </p:sp>
      <p:sp>
        <p:nvSpPr>
          <p:cNvPr id="16409" name="Rectangle 46"/>
          <p:cNvSpPr>
            <a:spLocks noChangeArrowheads="1"/>
          </p:cNvSpPr>
          <p:nvPr/>
        </p:nvSpPr>
        <p:spPr bwMode="auto">
          <a:xfrm>
            <a:off x="7080250" y="3554413"/>
            <a:ext cx="8366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pname</a:t>
            </a:r>
          </a:p>
        </p:txBody>
      </p:sp>
      <p:sp>
        <p:nvSpPr>
          <p:cNvPr id="16410" name="Rectangle 47"/>
          <p:cNvSpPr>
            <a:spLocks noChangeArrowheads="1"/>
          </p:cNvSpPr>
          <p:nvPr/>
        </p:nvSpPr>
        <p:spPr bwMode="auto">
          <a:xfrm>
            <a:off x="7666038" y="4130675"/>
            <a:ext cx="134461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Dependents</a:t>
            </a:r>
          </a:p>
        </p:txBody>
      </p:sp>
      <p:sp>
        <p:nvSpPr>
          <p:cNvPr id="16411" name="Line 48"/>
          <p:cNvSpPr>
            <a:spLocks noChangeShapeType="1"/>
          </p:cNvSpPr>
          <p:nvPr/>
        </p:nvSpPr>
        <p:spPr bwMode="auto">
          <a:xfrm>
            <a:off x="7273925" y="3813175"/>
            <a:ext cx="587375" cy="0"/>
          </a:xfrm>
          <a:prstGeom prst="line">
            <a:avLst/>
          </a:prstGeom>
          <a:noFill/>
          <a:ln w="25400">
            <a:solidFill>
              <a:schemeClr val="tx2"/>
            </a:solidFill>
            <a:prstDash val="dash"/>
            <a:round/>
            <a:headEnd type="none" w="sm" len="sm"/>
            <a:tailEnd type="none" w="sm" len="sm"/>
          </a:ln>
        </p:spPr>
        <p:txBody>
          <a:bodyPr/>
          <a:lstStyle/>
          <a:p>
            <a:endParaRPr lang="en-US"/>
          </a:p>
        </p:txBody>
      </p:sp>
      <p:sp>
        <p:nvSpPr>
          <p:cNvPr id="16412" name="Line 49"/>
          <p:cNvSpPr>
            <a:spLocks noChangeShapeType="1"/>
          </p:cNvSpPr>
          <p:nvPr/>
        </p:nvSpPr>
        <p:spPr bwMode="auto">
          <a:xfrm>
            <a:off x="7626350" y="3952875"/>
            <a:ext cx="292100" cy="185738"/>
          </a:xfrm>
          <a:prstGeom prst="line">
            <a:avLst/>
          </a:prstGeom>
          <a:noFill/>
          <a:ln w="12700">
            <a:solidFill>
              <a:schemeClr val="tx2"/>
            </a:solidFill>
            <a:round/>
            <a:headEnd type="none" w="sm" len="sm"/>
            <a:tailEnd type="none" w="sm" len="sm"/>
          </a:ln>
        </p:spPr>
        <p:txBody>
          <a:bodyPr/>
          <a:lstStyle/>
          <a:p>
            <a:endParaRPr lang="en-US"/>
          </a:p>
        </p:txBody>
      </p:sp>
      <p:sp>
        <p:nvSpPr>
          <p:cNvPr id="16413" name="Line 50"/>
          <p:cNvSpPr>
            <a:spLocks noChangeShapeType="1"/>
          </p:cNvSpPr>
          <p:nvPr/>
        </p:nvSpPr>
        <p:spPr bwMode="auto">
          <a:xfrm flipH="1">
            <a:off x="8451850" y="3968750"/>
            <a:ext cx="119063" cy="169863"/>
          </a:xfrm>
          <a:prstGeom prst="line">
            <a:avLst/>
          </a:prstGeom>
          <a:noFill/>
          <a:ln w="12700">
            <a:solidFill>
              <a:schemeClr val="tx2"/>
            </a:solidFill>
            <a:round/>
            <a:headEnd type="none" w="sm" len="sm"/>
            <a:tailEnd type="none" w="sm" len="sm"/>
          </a:ln>
        </p:spPr>
        <p:txBody>
          <a:bodyPr/>
          <a:lstStyle/>
          <a:p>
            <a:endParaRPr lang="en-US"/>
          </a:p>
        </p:txBody>
      </p:sp>
      <p:grpSp>
        <p:nvGrpSpPr>
          <p:cNvPr id="16414" name="Group 59"/>
          <p:cNvGrpSpPr>
            <a:grpSpLocks/>
          </p:cNvGrpSpPr>
          <p:nvPr/>
        </p:nvGrpSpPr>
        <p:grpSpPr bwMode="auto">
          <a:xfrm>
            <a:off x="5715000" y="5791200"/>
            <a:ext cx="2265363" cy="898525"/>
            <a:chOff x="3600" y="3648"/>
            <a:chExt cx="1427" cy="566"/>
          </a:xfrm>
        </p:grpSpPr>
        <p:sp>
          <p:nvSpPr>
            <p:cNvPr id="16437" name="Freeform 51"/>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3"/>
                <a:gd name="T109" fmla="*/ 0 h 209"/>
                <a:gd name="T110" fmla="*/ 713 w 71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38" name="Freeform 52"/>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39" name="Freeform 53"/>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 name="T10" fmla="*/ 0 60000 65536"/>
                <a:gd name="T11" fmla="*/ 0 60000 65536"/>
                <a:gd name="T12" fmla="*/ 0 60000 65536"/>
                <a:gd name="T13" fmla="*/ 0 60000 65536"/>
                <a:gd name="T14" fmla="*/ 0 60000 65536"/>
                <a:gd name="T15" fmla="*/ 0 w 624"/>
                <a:gd name="T16" fmla="*/ 0 h 195"/>
                <a:gd name="T17" fmla="*/ 624 w 624"/>
                <a:gd name="T18" fmla="*/ 195 h 195"/>
              </a:gdLst>
              <a:ahLst/>
              <a:cxnLst>
                <a:cxn ang="T10">
                  <a:pos x="T0" y="T1"/>
                </a:cxn>
                <a:cxn ang="T11">
                  <a:pos x="T2" y="T3"/>
                </a:cxn>
                <a:cxn ang="T12">
                  <a:pos x="T4" y="T5"/>
                </a:cxn>
                <a:cxn ang="T13">
                  <a:pos x="T6" y="T7"/>
                </a:cxn>
                <a:cxn ang="T14">
                  <a:pos x="T8" y="T9"/>
                </a:cxn>
              </a:cxnLst>
              <a:rect l="T15" t="T16" r="T17" b="T18"/>
              <a:pathLst>
                <a:path w="624" h="195">
                  <a:moveTo>
                    <a:pt x="623" y="194"/>
                  </a:moveTo>
                  <a:lnTo>
                    <a:pt x="623" y="0"/>
                  </a:lnTo>
                  <a:lnTo>
                    <a:pt x="0" y="0"/>
                  </a:lnTo>
                  <a:lnTo>
                    <a:pt x="0" y="194"/>
                  </a:lnTo>
                  <a:lnTo>
                    <a:pt x="623" y="19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40" name="Rectangle 54"/>
            <p:cNvSpPr>
              <a:spLocks noChangeArrowheads="1"/>
            </p:cNvSpPr>
            <p:nvPr/>
          </p:nvSpPr>
          <p:spPr bwMode="auto">
            <a:xfrm>
              <a:off x="3683" y="3988"/>
              <a:ext cx="598"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policyid</a:t>
              </a:r>
            </a:p>
          </p:txBody>
        </p:sp>
        <p:sp>
          <p:nvSpPr>
            <p:cNvPr id="16441" name="Rectangle 55"/>
            <p:cNvSpPr>
              <a:spLocks noChangeArrowheads="1"/>
            </p:cNvSpPr>
            <p:nvPr/>
          </p:nvSpPr>
          <p:spPr bwMode="auto">
            <a:xfrm>
              <a:off x="4571" y="3998"/>
              <a:ext cx="377"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cost</a:t>
              </a:r>
            </a:p>
          </p:txBody>
        </p:sp>
        <p:sp>
          <p:nvSpPr>
            <p:cNvPr id="16442" name="Rectangle 56"/>
            <p:cNvSpPr>
              <a:spLocks noChangeArrowheads="1"/>
            </p:cNvSpPr>
            <p:nvPr/>
          </p:nvSpPr>
          <p:spPr bwMode="auto">
            <a:xfrm>
              <a:off x="4168" y="3648"/>
              <a:ext cx="59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Policies</a:t>
              </a:r>
            </a:p>
          </p:txBody>
        </p:sp>
        <p:sp>
          <p:nvSpPr>
            <p:cNvPr id="16443" name="Line 57"/>
            <p:cNvSpPr>
              <a:spLocks noChangeShapeType="1"/>
            </p:cNvSpPr>
            <p:nvPr/>
          </p:nvSpPr>
          <p:spPr bwMode="auto">
            <a:xfrm flipV="1">
              <a:off x="4032" y="3880"/>
              <a:ext cx="271" cy="124"/>
            </a:xfrm>
            <a:prstGeom prst="line">
              <a:avLst/>
            </a:prstGeom>
            <a:noFill/>
            <a:ln w="12700">
              <a:solidFill>
                <a:schemeClr val="tx2"/>
              </a:solidFill>
              <a:round/>
              <a:headEnd type="none" w="sm" len="sm"/>
              <a:tailEnd type="none" w="sm" len="sm"/>
            </a:ln>
          </p:spPr>
          <p:txBody>
            <a:bodyPr/>
            <a:lstStyle/>
            <a:p>
              <a:endParaRPr lang="en-US"/>
            </a:p>
          </p:txBody>
        </p:sp>
        <p:sp>
          <p:nvSpPr>
            <p:cNvPr id="16444" name="Line 58"/>
            <p:cNvSpPr>
              <a:spLocks noChangeShapeType="1"/>
            </p:cNvSpPr>
            <p:nvPr/>
          </p:nvSpPr>
          <p:spPr bwMode="auto">
            <a:xfrm flipH="1" flipV="1">
              <a:off x="4495" y="3880"/>
              <a:ext cx="257" cy="150"/>
            </a:xfrm>
            <a:prstGeom prst="line">
              <a:avLst/>
            </a:prstGeom>
            <a:noFill/>
            <a:ln w="12700">
              <a:solidFill>
                <a:schemeClr val="tx2"/>
              </a:solidFill>
              <a:round/>
              <a:headEnd type="none" w="sm" len="sm"/>
              <a:tailEnd type="none" w="sm" len="sm"/>
            </a:ln>
          </p:spPr>
          <p:txBody>
            <a:bodyPr/>
            <a:lstStyle/>
            <a:p>
              <a:endParaRPr lang="en-US"/>
            </a:p>
          </p:txBody>
        </p:sp>
      </p:grpSp>
      <p:sp>
        <p:nvSpPr>
          <p:cNvPr id="16415" name="Line 60"/>
          <p:cNvSpPr>
            <a:spLocks noChangeShapeType="1"/>
          </p:cNvSpPr>
          <p:nvPr/>
        </p:nvSpPr>
        <p:spPr bwMode="auto">
          <a:xfrm>
            <a:off x="6172200" y="2444750"/>
            <a:ext cx="0" cy="215900"/>
          </a:xfrm>
          <a:prstGeom prst="line">
            <a:avLst/>
          </a:prstGeom>
          <a:noFill/>
          <a:ln w="12700">
            <a:solidFill>
              <a:schemeClr val="tx2"/>
            </a:solidFill>
            <a:round/>
            <a:headEnd type="none" w="sm" len="sm"/>
            <a:tailEnd type="none" w="sm" len="sm"/>
          </a:ln>
        </p:spPr>
        <p:txBody>
          <a:bodyPr/>
          <a:lstStyle/>
          <a:p>
            <a:endParaRPr lang="en-US"/>
          </a:p>
        </p:txBody>
      </p:sp>
      <p:sp>
        <p:nvSpPr>
          <p:cNvPr id="16416" name="Rectangle 61"/>
          <p:cNvSpPr>
            <a:spLocks noChangeArrowheads="1"/>
          </p:cNvSpPr>
          <p:nvPr/>
        </p:nvSpPr>
        <p:spPr bwMode="auto">
          <a:xfrm>
            <a:off x="4545013" y="4868863"/>
            <a:ext cx="117475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Purchaser</a:t>
            </a:r>
          </a:p>
        </p:txBody>
      </p:sp>
      <p:sp>
        <p:nvSpPr>
          <p:cNvPr id="16417" name="Freeform 62"/>
          <p:cNvSpPr>
            <a:spLocks/>
          </p:cNvSpPr>
          <p:nvPr/>
        </p:nvSpPr>
        <p:spPr bwMode="auto">
          <a:xfrm>
            <a:off x="4471988" y="4749800"/>
            <a:ext cx="1293812" cy="600075"/>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 name="T10" fmla="*/ 0 60000 65536"/>
              <a:gd name="T11" fmla="*/ 0 60000 65536"/>
              <a:gd name="T12" fmla="*/ 0 60000 65536"/>
              <a:gd name="T13" fmla="*/ 0 60000 65536"/>
              <a:gd name="T14" fmla="*/ 0 60000 65536"/>
              <a:gd name="T15" fmla="*/ 0 w 815"/>
              <a:gd name="T16" fmla="*/ 0 h 378"/>
              <a:gd name="T17" fmla="*/ 815 w 815"/>
              <a:gd name="T18" fmla="*/ 378 h 378"/>
            </a:gdLst>
            <a:ahLst/>
            <a:cxnLst>
              <a:cxn ang="T10">
                <a:pos x="T0" y="T1"/>
              </a:cxn>
              <a:cxn ang="T11">
                <a:pos x="T2" y="T3"/>
              </a:cxn>
              <a:cxn ang="T12">
                <a:pos x="T4" y="T5"/>
              </a:cxn>
              <a:cxn ang="T13">
                <a:pos x="T6" y="T7"/>
              </a:cxn>
              <a:cxn ang="T14">
                <a:pos x="T8" y="T9"/>
              </a:cxn>
            </a:cxnLst>
            <a:rect l="T15" t="T16" r="T17" b="T18"/>
            <a:pathLst>
              <a:path w="815" h="378">
                <a:moveTo>
                  <a:pt x="0" y="188"/>
                </a:moveTo>
                <a:lnTo>
                  <a:pt x="402" y="0"/>
                </a:lnTo>
                <a:lnTo>
                  <a:pt x="814" y="194"/>
                </a:lnTo>
                <a:lnTo>
                  <a:pt x="402" y="377"/>
                </a:lnTo>
                <a:lnTo>
                  <a:pt x="0" y="188"/>
                </a:lnTo>
              </a:path>
            </a:pathLst>
          </a:custGeom>
          <a:noFill/>
          <a:ln w="12700" cap="rnd" cmpd="sng">
            <a:solidFill>
              <a:srgbClr val="000000"/>
            </a:solidFill>
            <a:prstDash val="solid"/>
            <a:round/>
            <a:headEnd type="none" w="sm" len="sm"/>
            <a:tailEnd type="none" w="sm" len="sm"/>
          </a:ln>
        </p:spPr>
        <p:txBody>
          <a:bodyPr/>
          <a:lstStyle/>
          <a:p>
            <a:endParaRPr lang="en-US"/>
          </a:p>
        </p:txBody>
      </p:sp>
      <p:grpSp>
        <p:nvGrpSpPr>
          <p:cNvPr id="16418" name="Group 74"/>
          <p:cNvGrpSpPr>
            <a:grpSpLocks/>
          </p:cNvGrpSpPr>
          <p:nvPr/>
        </p:nvGrpSpPr>
        <p:grpSpPr bwMode="auto">
          <a:xfrm>
            <a:off x="2714625" y="3541713"/>
            <a:ext cx="2257425" cy="1076325"/>
            <a:chOff x="1710" y="2231"/>
            <a:chExt cx="1422" cy="678"/>
          </a:xfrm>
        </p:grpSpPr>
        <p:sp>
          <p:nvSpPr>
            <p:cNvPr id="16426" name="Freeform 63"/>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27" name="Freeform 64"/>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28" name="Freeform 65"/>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29" name="Rectangle 66"/>
            <p:cNvSpPr>
              <a:spLocks noChangeArrowheads="1"/>
            </p:cNvSpPr>
            <p:nvPr/>
          </p:nvSpPr>
          <p:spPr bwMode="auto">
            <a:xfrm>
              <a:off x="2213" y="2231"/>
              <a:ext cx="44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16430" name="Rectangle 67"/>
            <p:cNvSpPr>
              <a:spLocks noChangeArrowheads="1"/>
            </p:cNvSpPr>
            <p:nvPr/>
          </p:nvSpPr>
          <p:spPr bwMode="auto">
            <a:xfrm>
              <a:off x="2067" y="2699"/>
              <a:ext cx="853" cy="210"/>
            </a:xfrm>
            <a:prstGeom prst="rect">
              <a:avLst/>
            </a:prstGeom>
            <a:noFill/>
            <a:ln w="9525">
              <a:noFill/>
              <a:miter lim="800000"/>
              <a:headEnd/>
              <a:tailEnd/>
            </a:ln>
          </p:spPr>
          <p:txBody>
            <a:bodyPr lIns="90488" tIns="44450" rIns="90488" bIns="44450">
              <a:spAutoFit/>
            </a:bodyPr>
            <a:lstStyle/>
            <a:p>
              <a:r>
                <a:rPr lang="en-US" sz="1600" b="1">
                  <a:solidFill>
                    <a:srgbClr val="000000"/>
                  </a:solidFill>
                  <a:latin typeface="Arial" pitchFamily="34" charset="0"/>
                </a:rPr>
                <a:t>Employees</a:t>
              </a:r>
            </a:p>
          </p:txBody>
        </p:sp>
        <p:sp>
          <p:nvSpPr>
            <p:cNvPr id="16431" name="Rectangle 68"/>
            <p:cNvSpPr>
              <a:spLocks noChangeArrowheads="1"/>
            </p:cNvSpPr>
            <p:nvPr/>
          </p:nvSpPr>
          <p:spPr bwMode="auto">
            <a:xfrm>
              <a:off x="1837" y="2354"/>
              <a:ext cx="335"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16432" name="Rectangle 69"/>
            <p:cNvSpPr>
              <a:spLocks noChangeArrowheads="1"/>
            </p:cNvSpPr>
            <p:nvPr/>
          </p:nvSpPr>
          <p:spPr bwMode="auto">
            <a:xfrm>
              <a:off x="2782" y="2359"/>
              <a:ext cx="27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16433" name="Freeform 70"/>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 name="T10" fmla="*/ 0 60000 65536"/>
                <a:gd name="T11" fmla="*/ 0 60000 65536"/>
                <a:gd name="T12" fmla="*/ 0 60000 65536"/>
                <a:gd name="T13" fmla="*/ 0 60000 65536"/>
                <a:gd name="T14" fmla="*/ 0 60000 65536"/>
                <a:gd name="T15" fmla="*/ 0 w 751"/>
                <a:gd name="T16" fmla="*/ 0 h 170"/>
                <a:gd name="T17" fmla="*/ 751 w 751"/>
                <a:gd name="T18" fmla="*/ 170 h 170"/>
              </a:gdLst>
              <a:ahLst/>
              <a:cxnLst>
                <a:cxn ang="T10">
                  <a:pos x="T0" y="T1"/>
                </a:cxn>
                <a:cxn ang="T11">
                  <a:pos x="T2" y="T3"/>
                </a:cxn>
                <a:cxn ang="T12">
                  <a:pos x="T4" y="T5"/>
                </a:cxn>
                <a:cxn ang="T13">
                  <a:pos x="T6" y="T7"/>
                </a:cxn>
                <a:cxn ang="T14">
                  <a:pos x="T8" y="T9"/>
                </a:cxn>
              </a:cxnLst>
              <a:rect l="T15" t="T16" r="T17" b="T18"/>
              <a:pathLst>
                <a:path w="751" h="170">
                  <a:moveTo>
                    <a:pt x="750" y="169"/>
                  </a:moveTo>
                  <a:lnTo>
                    <a:pt x="750" y="0"/>
                  </a:lnTo>
                  <a:lnTo>
                    <a:pt x="0" y="0"/>
                  </a:lnTo>
                  <a:lnTo>
                    <a:pt x="0" y="169"/>
                  </a:lnTo>
                  <a:lnTo>
                    <a:pt x="750" y="16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6434" name="Line 71"/>
            <p:cNvSpPr>
              <a:spLocks noChangeShapeType="1"/>
            </p:cNvSpPr>
            <p:nvPr/>
          </p:nvSpPr>
          <p:spPr bwMode="auto">
            <a:xfrm>
              <a:off x="1962" y="2577"/>
              <a:ext cx="338" cy="107"/>
            </a:xfrm>
            <a:prstGeom prst="line">
              <a:avLst/>
            </a:prstGeom>
            <a:noFill/>
            <a:ln w="12700">
              <a:solidFill>
                <a:schemeClr val="tx2"/>
              </a:solidFill>
              <a:round/>
              <a:headEnd type="none" w="sm" len="sm"/>
              <a:tailEnd type="none" w="sm" len="sm"/>
            </a:ln>
          </p:spPr>
          <p:txBody>
            <a:bodyPr/>
            <a:lstStyle/>
            <a:p>
              <a:endParaRPr lang="en-US"/>
            </a:p>
          </p:txBody>
        </p:sp>
        <p:sp>
          <p:nvSpPr>
            <p:cNvPr id="16435" name="Line 72"/>
            <p:cNvSpPr>
              <a:spLocks noChangeShapeType="1"/>
            </p:cNvSpPr>
            <p:nvPr/>
          </p:nvSpPr>
          <p:spPr bwMode="auto">
            <a:xfrm>
              <a:off x="2423" y="2442"/>
              <a:ext cx="31" cy="242"/>
            </a:xfrm>
            <a:prstGeom prst="line">
              <a:avLst/>
            </a:prstGeom>
            <a:noFill/>
            <a:ln w="12700">
              <a:solidFill>
                <a:schemeClr val="tx2"/>
              </a:solidFill>
              <a:round/>
              <a:headEnd type="none" w="sm" len="sm"/>
              <a:tailEnd type="none" w="sm" len="sm"/>
            </a:ln>
          </p:spPr>
          <p:txBody>
            <a:bodyPr/>
            <a:lstStyle/>
            <a:p>
              <a:endParaRPr lang="en-US"/>
            </a:p>
          </p:txBody>
        </p:sp>
        <p:sp>
          <p:nvSpPr>
            <p:cNvPr id="16436" name="Line 73"/>
            <p:cNvSpPr>
              <a:spLocks noChangeShapeType="1"/>
            </p:cNvSpPr>
            <p:nvPr/>
          </p:nvSpPr>
          <p:spPr bwMode="auto">
            <a:xfrm flipV="1">
              <a:off x="2548" y="2540"/>
              <a:ext cx="184" cy="152"/>
            </a:xfrm>
            <a:prstGeom prst="line">
              <a:avLst/>
            </a:prstGeom>
            <a:noFill/>
            <a:ln w="12700">
              <a:solidFill>
                <a:schemeClr val="tx2"/>
              </a:solidFill>
              <a:round/>
              <a:headEnd type="none" w="sm" len="sm"/>
              <a:tailEnd type="none" w="sm" len="sm"/>
            </a:ln>
          </p:spPr>
          <p:txBody>
            <a:bodyPr/>
            <a:lstStyle/>
            <a:p>
              <a:endParaRPr lang="en-US"/>
            </a:p>
          </p:txBody>
        </p:sp>
      </p:grpSp>
      <p:sp>
        <p:nvSpPr>
          <p:cNvPr id="16419" name="Line 75"/>
          <p:cNvSpPr>
            <a:spLocks noChangeShapeType="1"/>
          </p:cNvSpPr>
          <p:nvPr/>
        </p:nvSpPr>
        <p:spPr bwMode="auto">
          <a:xfrm flipH="1" flipV="1">
            <a:off x="5410200" y="5181600"/>
            <a:ext cx="1193800" cy="660400"/>
          </a:xfrm>
          <a:prstGeom prst="line">
            <a:avLst/>
          </a:prstGeom>
          <a:noFill/>
          <a:ln w="50800">
            <a:solidFill>
              <a:schemeClr val="tx2"/>
            </a:solidFill>
            <a:round/>
            <a:headEnd type="none" w="sm" len="sm"/>
            <a:tailEnd type="stealth" w="med" len="med"/>
          </a:ln>
        </p:spPr>
        <p:txBody>
          <a:bodyPr/>
          <a:lstStyle/>
          <a:p>
            <a:endParaRPr lang="en-US"/>
          </a:p>
        </p:txBody>
      </p:sp>
      <p:sp>
        <p:nvSpPr>
          <p:cNvPr id="16420" name="Line 76"/>
          <p:cNvSpPr>
            <a:spLocks noChangeShapeType="1"/>
          </p:cNvSpPr>
          <p:nvPr/>
        </p:nvSpPr>
        <p:spPr bwMode="auto">
          <a:xfrm flipH="1">
            <a:off x="7543800" y="4445000"/>
            <a:ext cx="711200" cy="431800"/>
          </a:xfrm>
          <a:prstGeom prst="line">
            <a:avLst/>
          </a:prstGeom>
          <a:noFill/>
          <a:ln w="50800">
            <a:solidFill>
              <a:schemeClr val="tx2"/>
            </a:solidFill>
            <a:round/>
            <a:headEnd type="none" w="sm" len="sm"/>
            <a:tailEnd type="stealth" w="med" len="med"/>
          </a:ln>
        </p:spPr>
        <p:txBody>
          <a:bodyPr/>
          <a:lstStyle/>
          <a:p>
            <a:endParaRPr lang="en-US"/>
          </a:p>
        </p:txBody>
      </p:sp>
      <p:sp>
        <p:nvSpPr>
          <p:cNvPr id="16421" name="Line 77"/>
          <p:cNvSpPr>
            <a:spLocks noChangeShapeType="1"/>
          </p:cNvSpPr>
          <p:nvPr/>
        </p:nvSpPr>
        <p:spPr bwMode="auto">
          <a:xfrm flipV="1">
            <a:off x="7086600" y="5486400"/>
            <a:ext cx="457200" cy="381000"/>
          </a:xfrm>
          <a:prstGeom prst="line">
            <a:avLst/>
          </a:prstGeom>
          <a:noFill/>
          <a:ln w="12700">
            <a:solidFill>
              <a:schemeClr val="tx2"/>
            </a:solidFill>
            <a:round/>
            <a:headEnd type="none" w="sm" len="sm"/>
            <a:tailEnd type="none" w="sm" len="sm"/>
          </a:ln>
        </p:spPr>
        <p:txBody>
          <a:bodyPr/>
          <a:lstStyle/>
          <a:p>
            <a:endParaRPr lang="en-US"/>
          </a:p>
        </p:txBody>
      </p:sp>
      <p:sp>
        <p:nvSpPr>
          <p:cNvPr id="16422" name="Line 78"/>
          <p:cNvSpPr>
            <a:spLocks noChangeShapeType="1"/>
          </p:cNvSpPr>
          <p:nvPr/>
        </p:nvSpPr>
        <p:spPr bwMode="auto">
          <a:xfrm>
            <a:off x="3968750" y="4578350"/>
            <a:ext cx="825500" cy="292100"/>
          </a:xfrm>
          <a:prstGeom prst="line">
            <a:avLst/>
          </a:prstGeom>
          <a:noFill/>
          <a:ln w="12700">
            <a:solidFill>
              <a:schemeClr val="tx2"/>
            </a:solidFill>
            <a:round/>
            <a:headEnd type="none" w="sm" len="sm"/>
            <a:tailEnd type="none" w="sm" len="sm"/>
          </a:ln>
        </p:spPr>
        <p:txBody>
          <a:bodyPr/>
          <a:lstStyle/>
          <a:p>
            <a:endParaRPr lang="en-US"/>
          </a:p>
        </p:txBody>
      </p:sp>
      <p:sp>
        <p:nvSpPr>
          <p:cNvPr id="16423" name="Line 79"/>
          <p:cNvSpPr>
            <a:spLocks noChangeShapeType="1"/>
          </p:cNvSpPr>
          <p:nvPr/>
        </p:nvSpPr>
        <p:spPr bwMode="auto">
          <a:xfrm flipH="1">
            <a:off x="4946650" y="2133600"/>
            <a:ext cx="698500" cy="0"/>
          </a:xfrm>
          <a:prstGeom prst="line">
            <a:avLst/>
          </a:prstGeom>
          <a:noFill/>
          <a:ln w="12700">
            <a:solidFill>
              <a:schemeClr val="tx2"/>
            </a:solidFill>
            <a:round/>
            <a:headEnd type="none" w="sm" len="sm"/>
            <a:tailEnd type="none" w="sm" len="sm"/>
          </a:ln>
        </p:spPr>
        <p:txBody>
          <a:bodyPr/>
          <a:lstStyle/>
          <a:p>
            <a:endParaRPr lang="en-US"/>
          </a:p>
        </p:txBody>
      </p:sp>
      <p:sp>
        <p:nvSpPr>
          <p:cNvPr id="16424" name="Rectangle 80"/>
          <p:cNvSpPr>
            <a:spLocks noChangeArrowheads="1"/>
          </p:cNvSpPr>
          <p:nvPr/>
        </p:nvSpPr>
        <p:spPr bwMode="auto">
          <a:xfrm>
            <a:off x="3255963" y="2417763"/>
            <a:ext cx="1679575" cy="454025"/>
          </a:xfrm>
          <a:prstGeom prst="rect">
            <a:avLst/>
          </a:prstGeom>
          <a:noFill/>
          <a:ln w="9525">
            <a:noFill/>
            <a:miter lim="800000"/>
            <a:headEnd/>
            <a:tailEnd/>
          </a:ln>
        </p:spPr>
        <p:txBody>
          <a:bodyPr wrap="none" lIns="90488" tIns="44450" rIns="90488" bIns="44450">
            <a:spAutoFit/>
          </a:bodyPr>
          <a:lstStyle/>
          <a:p>
            <a:r>
              <a:rPr lang="en-US" sz="2400">
                <a:solidFill>
                  <a:srgbClr val="CF0E30"/>
                </a:solidFill>
                <a:latin typeface="Book Antiqua" pitchFamily="18" charset="0"/>
              </a:rPr>
              <a:t>Bad design</a:t>
            </a:r>
          </a:p>
        </p:txBody>
      </p:sp>
      <p:sp>
        <p:nvSpPr>
          <p:cNvPr id="16425" name="Rectangle 81"/>
          <p:cNvSpPr>
            <a:spLocks noChangeArrowheads="1"/>
          </p:cNvSpPr>
          <p:nvPr/>
        </p:nvSpPr>
        <p:spPr bwMode="auto">
          <a:xfrm>
            <a:off x="4191000" y="5638800"/>
            <a:ext cx="1951038" cy="454025"/>
          </a:xfrm>
          <a:prstGeom prst="rect">
            <a:avLst/>
          </a:prstGeom>
          <a:noFill/>
          <a:ln w="9525">
            <a:noFill/>
            <a:miter lim="800000"/>
            <a:headEnd/>
            <a:tailEnd/>
          </a:ln>
        </p:spPr>
        <p:txBody>
          <a:bodyPr wrap="none" lIns="90488" tIns="44450" rIns="90488" bIns="44450">
            <a:spAutoFit/>
          </a:bodyPr>
          <a:lstStyle/>
          <a:p>
            <a:r>
              <a:rPr lang="en-US" sz="2400">
                <a:solidFill>
                  <a:srgbClr val="CF0E30"/>
                </a:solidFill>
                <a:latin typeface="Book Antiqua" pitchFamily="18" charset="0"/>
              </a:rPr>
              <a:t>Better design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741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7412" name="Rectangle 4"/>
          <p:cNvSpPr>
            <a:spLocks noGrp="1" noChangeArrowheads="1"/>
          </p:cNvSpPr>
          <p:nvPr>
            <p:ph type="title"/>
          </p:nvPr>
        </p:nvSpPr>
        <p:spPr>
          <a:xfrm>
            <a:off x="838200" y="419100"/>
            <a:ext cx="8077200" cy="1104900"/>
          </a:xfrm>
          <a:noFill/>
        </p:spPr>
        <p:txBody>
          <a:bodyPr lIns="90488" tIns="44450" rIns="90488" bIns="44450" anchor="ctr"/>
          <a:lstStyle/>
          <a:p>
            <a:pPr eaLnBrk="1" hangingPunct="1"/>
            <a:r>
              <a:rPr lang="en-US" sz="3200" smtClean="0"/>
              <a:t>Binary vs. Ternary Relationships (Contd.)</a:t>
            </a:r>
          </a:p>
        </p:txBody>
      </p:sp>
      <p:sp>
        <p:nvSpPr>
          <p:cNvPr id="17413" name="Rectangle 5"/>
          <p:cNvSpPr>
            <a:spLocks noGrp="1" noChangeArrowheads="1"/>
          </p:cNvSpPr>
          <p:nvPr>
            <p:ph type="body" idx="1"/>
          </p:nvPr>
        </p:nvSpPr>
        <p:spPr>
          <a:xfrm>
            <a:off x="457200" y="2057400"/>
            <a:ext cx="8458200" cy="4800600"/>
          </a:xfrm>
          <a:noFill/>
        </p:spPr>
        <p:txBody>
          <a:bodyPr lIns="90488" tIns="44450" rIns="90488" bIns="44450"/>
          <a:lstStyle/>
          <a:p>
            <a:pPr eaLnBrk="1" hangingPunct="1">
              <a:lnSpc>
                <a:spcPct val="90000"/>
              </a:lnSpc>
            </a:pPr>
            <a:r>
              <a:rPr lang="en-US" sz="2500" smtClean="0"/>
              <a:t>Previous example illustrated a case when two binary relationships were better than one ternary relationship.</a:t>
            </a:r>
          </a:p>
          <a:p>
            <a:pPr eaLnBrk="1" hangingPunct="1">
              <a:lnSpc>
                <a:spcPct val="90000"/>
              </a:lnSpc>
            </a:pPr>
            <a:r>
              <a:rPr lang="en-US" sz="2500" smtClean="0"/>
              <a:t>An example in the other direction:  a ternary relation </a:t>
            </a:r>
            <a:r>
              <a:rPr lang="en-US" sz="2500" smtClean="0">
                <a:solidFill>
                  <a:schemeClr val="accent2"/>
                </a:solidFill>
              </a:rPr>
              <a:t>Contracts </a:t>
            </a:r>
            <a:r>
              <a:rPr lang="en-US" sz="2500" smtClean="0"/>
              <a:t>relates entity sets </a:t>
            </a:r>
            <a:r>
              <a:rPr lang="en-US" sz="2500" smtClean="0">
                <a:solidFill>
                  <a:schemeClr val="accent2"/>
                </a:solidFill>
              </a:rPr>
              <a:t>Parts, Departments </a:t>
            </a:r>
            <a:r>
              <a:rPr lang="en-US" sz="2500" smtClean="0"/>
              <a:t>and</a:t>
            </a:r>
            <a:r>
              <a:rPr lang="en-US" sz="2500" smtClean="0">
                <a:solidFill>
                  <a:schemeClr val="accent2"/>
                </a:solidFill>
              </a:rPr>
              <a:t> Suppliers</a:t>
            </a:r>
            <a:r>
              <a:rPr lang="en-US" sz="2500" smtClean="0"/>
              <a:t>, and has descriptive attribute </a:t>
            </a:r>
            <a:r>
              <a:rPr lang="en-US" sz="2500" i="1" smtClean="0"/>
              <a:t>qty</a:t>
            </a:r>
            <a:r>
              <a:rPr lang="en-US" sz="2500" smtClean="0"/>
              <a:t>.  No combination of binary relationships is an adequate substitute:</a:t>
            </a:r>
          </a:p>
          <a:p>
            <a:pPr lvl="1" eaLnBrk="1" hangingPunct="1">
              <a:lnSpc>
                <a:spcPct val="90000"/>
              </a:lnSpc>
              <a:buSzPct val="75000"/>
            </a:pPr>
            <a:r>
              <a:rPr lang="en-US" sz="2100" smtClean="0"/>
              <a:t>S “can-supply” P,  D “needs” P,  and D  “deals-with” S does not imply that D has agreed to buy P from S.</a:t>
            </a:r>
          </a:p>
          <a:p>
            <a:pPr lvl="1" eaLnBrk="1" hangingPunct="1">
              <a:lnSpc>
                <a:spcPct val="90000"/>
              </a:lnSpc>
              <a:buSzPct val="75000"/>
            </a:pPr>
            <a:r>
              <a:rPr lang="en-US" sz="2100" smtClean="0"/>
              <a:t>How do we record </a:t>
            </a:r>
            <a:r>
              <a:rPr lang="en-US" sz="2100" i="1" smtClean="0"/>
              <a:t>qty</a:t>
            </a:r>
            <a:r>
              <a:rPr lang="en-US" sz="2100" smtClean="0"/>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843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8436" name="Rectangle 4"/>
          <p:cNvSpPr>
            <a:spLocks noGrp="1" noChangeArrowheads="1"/>
          </p:cNvSpPr>
          <p:nvPr>
            <p:ph type="title"/>
          </p:nvPr>
        </p:nvSpPr>
        <p:spPr>
          <a:noFill/>
        </p:spPr>
        <p:txBody>
          <a:bodyPr lIns="90488" tIns="44450" rIns="90488" bIns="44450" anchor="ctr"/>
          <a:lstStyle/>
          <a:p>
            <a:pPr eaLnBrk="1" hangingPunct="1"/>
            <a:r>
              <a:rPr lang="en-US" smtClean="0"/>
              <a:t>Summary of Conceptual Design</a:t>
            </a:r>
          </a:p>
        </p:txBody>
      </p:sp>
      <p:sp>
        <p:nvSpPr>
          <p:cNvPr id="18437" name="Rectangle 5"/>
          <p:cNvSpPr>
            <a:spLocks noGrp="1" noChangeArrowheads="1"/>
          </p:cNvSpPr>
          <p:nvPr>
            <p:ph type="body" idx="1"/>
          </p:nvPr>
        </p:nvSpPr>
        <p:spPr>
          <a:xfrm>
            <a:off x="381000" y="1676400"/>
            <a:ext cx="8991600" cy="5181600"/>
          </a:xfrm>
          <a:noFill/>
        </p:spPr>
        <p:txBody>
          <a:bodyPr lIns="90488" tIns="44450" rIns="90488" bIns="44450"/>
          <a:lstStyle/>
          <a:p>
            <a:pPr eaLnBrk="1" hangingPunct="1"/>
            <a:r>
              <a:rPr lang="en-US" sz="2500" i="1" smtClean="0"/>
              <a:t>Conceptual design </a:t>
            </a:r>
            <a:r>
              <a:rPr lang="en-US" sz="2500" smtClean="0"/>
              <a:t>follows </a:t>
            </a:r>
            <a:r>
              <a:rPr lang="en-US" sz="2500" i="1" smtClean="0"/>
              <a:t>requirements analysis</a:t>
            </a:r>
            <a:r>
              <a:rPr lang="en-US" sz="2500" smtClean="0"/>
              <a:t>, </a:t>
            </a:r>
          </a:p>
          <a:p>
            <a:pPr lvl="1" eaLnBrk="1" hangingPunct="1">
              <a:buSzPct val="75000"/>
            </a:pPr>
            <a:r>
              <a:rPr lang="en-US" sz="2100" smtClean="0"/>
              <a:t>Yields a high-level description of data to be stored </a:t>
            </a:r>
          </a:p>
          <a:p>
            <a:pPr eaLnBrk="1" hangingPunct="1"/>
            <a:r>
              <a:rPr lang="en-US" sz="2500" smtClean="0"/>
              <a:t>ER model popular for conceptual design</a:t>
            </a:r>
          </a:p>
          <a:p>
            <a:pPr lvl="1" eaLnBrk="1" hangingPunct="1">
              <a:buSzPct val="75000"/>
            </a:pPr>
            <a:r>
              <a:rPr lang="en-US" sz="2100" smtClean="0"/>
              <a:t>Constructs are expressive, close to the way people think about their applications.</a:t>
            </a:r>
          </a:p>
          <a:p>
            <a:pPr eaLnBrk="1" hangingPunct="1"/>
            <a:r>
              <a:rPr lang="en-US" sz="2500" smtClean="0"/>
              <a:t>Basic constructs: </a:t>
            </a:r>
            <a:r>
              <a:rPr lang="en-US" sz="2500" i="1" smtClean="0"/>
              <a:t>entities</a:t>
            </a:r>
            <a:r>
              <a:rPr lang="en-US" sz="2500" smtClean="0"/>
              <a:t>, </a:t>
            </a:r>
            <a:r>
              <a:rPr lang="en-US" sz="2500" i="1" smtClean="0"/>
              <a:t>relationships</a:t>
            </a:r>
            <a:r>
              <a:rPr lang="en-US" sz="2500" smtClean="0"/>
              <a:t>, and </a:t>
            </a:r>
            <a:r>
              <a:rPr lang="en-US" sz="2500" i="1" smtClean="0"/>
              <a:t>attributes</a:t>
            </a:r>
            <a:r>
              <a:rPr lang="en-US" sz="2500" smtClean="0"/>
              <a:t> (of entities and relationships).</a:t>
            </a:r>
          </a:p>
          <a:p>
            <a:pPr eaLnBrk="1" hangingPunct="1"/>
            <a:r>
              <a:rPr lang="en-US" sz="2500" smtClean="0"/>
              <a:t>Some additional constructs: </a:t>
            </a:r>
            <a:r>
              <a:rPr lang="en-US" sz="2500" i="1" smtClean="0"/>
              <a:t>weak entities</a:t>
            </a:r>
            <a:r>
              <a:rPr lang="en-US" sz="2500" smtClean="0"/>
              <a:t>, </a:t>
            </a:r>
            <a:r>
              <a:rPr lang="en-US" sz="2500" i="1" smtClean="0"/>
              <a:t>ISA hierarchies</a:t>
            </a:r>
            <a:r>
              <a:rPr lang="en-US" sz="2500" smtClean="0"/>
              <a:t>, and </a:t>
            </a:r>
            <a:r>
              <a:rPr lang="en-US" sz="2500" i="1" smtClean="0"/>
              <a:t>aggregation</a:t>
            </a:r>
            <a:r>
              <a:rPr lang="en-US" sz="2500" smtClean="0"/>
              <a:t>.</a:t>
            </a:r>
          </a:p>
          <a:p>
            <a:pPr eaLnBrk="1" hangingPunct="1"/>
            <a:r>
              <a:rPr lang="en-US" sz="2500" smtClean="0"/>
              <a:t>Note: There are many variations on ER model.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945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9460" name="Rectangle 4"/>
          <p:cNvSpPr>
            <a:spLocks noGrp="1" noChangeArrowheads="1"/>
          </p:cNvSpPr>
          <p:nvPr>
            <p:ph type="title"/>
          </p:nvPr>
        </p:nvSpPr>
        <p:spPr>
          <a:noFill/>
        </p:spPr>
        <p:txBody>
          <a:bodyPr lIns="90488" tIns="44450" rIns="90488" bIns="44450" anchor="ctr"/>
          <a:lstStyle/>
          <a:p>
            <a:pPr eaLnBrk="1" hangingPunct="1"/>
            <a:r>
              <a:rPr lang="en-US" smtClean="0"/>
              <a:t>Summary of ER (Contd.)</a:t>
            </a:r>
          </a:p>
        </p:txBody>
      </p:sp>
      <p:sp>
        <p:nvSpPr>
          <p:cNvPr id="19461" name="Rectangle 5"/>
          <p:cNvSpPr>
            <a:spLocks noGrp="1" noChangeArrowheads="1"/>
          </p:cNvSpPr>
          <p:nvPr>
            <p:ph type="body" idx="1"/>
          </p:nvPr>
        </p:nvSpPr>
        <p:spPr>
          <a:xfrm>
            <a:off x="381000" y="1828800"/>
            <a:ext cx="8610600" cy="4800600"/>
          </a:xfrm>
          <a:noFill/>
        </p:spPr>
        <p:txBody>
          <a:bodyPr lIns="90488" tIns="44450" rIns="90488" bIns="44450"/>
          <a:lstStyle/>
          <a:p>
            <a:pPr eaLnBrk="1" hangingPunct="1"/>
            <a:r>
              <a:rPr lang="en-US" sz="2500" smtClean="0"/>
              <a:t>Several kinds of integrity constraints can be expressed in the ER model:  </a:t>
            </a:r>
            <a:r>
              <a:rPr lang="en-US" sz="2500" i="1" smtClean="0"/>
              <a:t>key constraints</a:t>
            </a:r>
            <a:r>
              <a:rPr lang="en-US" sz="2500" smtClean="0"/>
              <a:t>, </a:t>
            </a:r>
            <a:r>
              <a:rPr lang="en-US" sz="2500" i="1" smtClean="0"/>
              <a:t>participation</a:t>
            </a:r>
            <a:r>
              <a:rPr lang="en-US" sz="2500" smtClean="0"/>
              <a:t> </a:t>
            </a:r>
            <a:r>
              <a:rPr lang="en-US" sz="2500" i="1" smtClean="0"/>
              <a:t>constraints</a:t>
            </a:r>
            <a:r>
              <a:rPr lang="en-US" sz="2500" smtClean="0"/>
              <a:t>, and </a:t>
            </a:r>
            <a:r>
              <a:rPr lang="en-US" sz="2500" i="1" smtClean="0"/>
              <a:t>overlap/covering constraints</a:t>
            </a:r>
            <a:r>
              <a:rPr lang="en-US" sz="2500" smtClean="0"/>
              <a:t> for ISA hierarchies.  Some </a:t>
            </a:r>
            <a:r>
              <a:rPr lang="en-US" sz="2500" i="1" smtClean="0"/>
              <a:t>foreign key constraints </a:t>
            </a:r>
            <a:r>
              <a:rPr lang="en-US" sz="2500" smtClean="0"/>
              <a:t>are also implicit in the definition of a relationship set.</a:t>
            </a:r>
          </a:p>
          <a:p>
            <a:pPr lvl="1" eaLnBrk="1" hangingPunct="1">
              <a:buSzPct val="75000"/>
            </a:pPr>
            <a:r>
              <a:rPr lang="en-US" sz="2100" smtClean="0"/>
              <a:t>Some constraints (notably, </a:t>
            </a:r>
            <a:r>
              <a:rPr lang="en-US" sz="2100" i="1" smtClean="0"/>
              <a:t>functional dependencies</a:t>
            </a:r>
            <a:r>
              <a:rPr lang="en-US" sz="2100" smtClean="0"/>
              <a:t>) cannot be expressed in the ER model.</a:t>
            </a:r>
          </a:p>
          <a:p>
            <a:pPr lvl="1" eaLnBrk="1" hangingPunct="1">
              <a:buSzPct val="75000"/>
            </a:pPr>
            <a:r>
              <a:rPr lang="en-US" sz="2100" smtClean="0"/>
              <a:t>Constraints play an important role in determining the best database design for an enterprise.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048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0484" name="Rectangle 4"/>
          <p:cNvSpPr>
            <a:spLocks noGrp="1" noChangeArrowheads="1"/>
          </p:cNvSpPr>
          <p:nvPr>
            <p:ph type="title"/>
          </p:nvPr>
        </p:nvSpPr>
        <p:spPr>
          <a:noFill/>
        </p:spPr>
        <p:txBody>
          <a:bodyPr lIns="90488" tIns="44450" rIns="90488" bIns="44450" anchor="ctr"/>
          <a:lstStyle/>
          <a:p>
            <a:pPr eaLnBrk="1" hangingPunct="1"/>
            <a:r>
              <a:rPr lang="en-US" smtClean="0"/>
              <a:t>Summary of ER (Contd.)</a:t>
            </a:r>
          </a:p>
        </p:txBody>
      </p:sp>
      <p:sp>
        <p:nvSpPr>
          <p:cNvPr id="20485" name="Rectangle 5"/>
          <p:cNvSpPr>
            <a:spLocks noGrp="1" noChangeArrowheads="1"/>
          </p:cNvSpPr>
          <p:nvPr>
            <p:ph type="body" idx="1"/>
          </p:nvPr>
        </p:nvSpPr>
        <p:spPr>
          <a:xfrm>
            <a:off x="381000" y="1828800"/>
            <a:ext cx="8534400" cy="4572000"/>
          </a:xfrm>
          <a:noFill/>
        </p:spPr>
        <p:txBody>
          <a:bodyPr lIns="90488" tIns="44450" rIns="90488" bIns="44450"/>
          <a:lstStyle/>
          <a:p>
            <a:pPr eaLnBrk="1" hangingPunct="1">
              <a:lnSpc>
                <a:spcPct val="90000"/>
              </a:lnSpc>
            </a:pPr>
            <a:r>
              <a:rPr lang="en-US" sz="2500" smtClean="0"/>
              <a:t>ER design is </a:t>
            </a:r>
            <a:r>
              <a:rPr lang="en-US" sz="2500" i="1" smtClean="0"/>
              <a:t>subjective</a:t>
            </a:r>
            <a:r>
              <a:rPr lang="en-US" sz="2500" smtClean="0"/>
              <a:t>.  There are often many ways to model a given scenario! Analyzing alternatives can be tricky, especially for a large enterprise.  Common choices include:</a:t>
            </a:r>
          </a:p>
          <a:p>
            <a:pPr lvl="1" eaLnBrk="1" hangingPunct="1">
              <a:lnSpc>
                <a:spcPct val="90000"/>
              </a:lnSpc>
              <a:buSzPct val="75000"/>
            </a:pPr>
            <a:r>
              <a:rPr lang="en-US" sz="2100" smtClean="0"/>
              <a:t>Entity vs. attribute, entity vs. relationship, binary or n-ary relationship, whether or not to use ISA hierarchies, and whether or not to use aggregation.</a:t>
            </a:r>
          </a:p>
          <a:p>
            <a:pPr eaLnBrk="1" hangingPunct="1">
              <a:lnSpc>
                <a:spcPct val="90000"/>
              </a:lnSpc>
            </a:pPr>
            <a:r>
              <a:rPr lang="en-US" sz="2500" smtClean="0"/>
              <a:t>Ensuring good database design: resulting relational schema should be analyzed and refined further. FD information and normalization techniques are especially useful.</a:t>
            </a:r>
          </a:p>
          <a:p>
            <a:pPr lvl="1" eaLnBrk="1" hangingPunct="1">
              <a:lnSpc>
                <a:spcPct val="90000"/>
              </a:lnSpc>
            </a:pPr>
            <a:r>
              <a:rPr lang="en-US" sz="2100" smtClean="0">
                <a:solidFill>
                  <a:schemeClr val="tx2"/>
                </a:solidFill>
              </a:rPr>
              <a:t>Subject of future lectures…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100" name="Rectangle 4"/>
          <p:cNvSpPr>
            <a:spLocks noGrp="1" noChangeArrowheads="1"/>
          </p:cNvSpPr>
          <p:nvPr>
            <p:ph type="title"/>
          </p:nvPr>
        </p:nvSpPr>
        <p:spPr>
          <a:xfrm>
            <a:off x="762000" y="342900"/>
            <a:ext cx="7772400" cy="1104900"/>
          </a:xfrm>
          <a:noFill/>
        </p:spPr>
        <p:txBody>
          <a:bodyPr lIns="90488" tIns="44450" rIns="90488" bIns="44450" anchor="ctr"/>
          <a:lstStyle/>
          <a:p>
            <a:pPr eaLnBrk="1" hangingPunct="1"/>
            <a:r>
              <a:rPr lang="en-US" smtClean="0"/>
              <a:t>Overview of Database Design</a:t>
            </a:r>
          </a:p>
        </p:txBody>
      </p:sp>
      <p:sp>
        <p:nvSpPr>
          <p:cNvPr id="4101" name="Rectangle 5"/>
          <p:cNvSpPr>
            <a:spLocks noGrp="1" noChangeArrowheads="1"/>
          </p:cNvSpPr>
          <p:nvPr>
            <p:ph type="body" idx="1"/>
          </p:nvPr>
        </p:nvSpPr>
        <p:spPr>
          <a:xfrm>
            <a:off x="533400" y="1752600"/>
            <a:ext cx="8229600" cy="4419600"/>
          </a:xfrm>
          <a:noFill/>
        </p:spPr>
        <p:txBody>
          <a:bodyPr lIns="90488" tIns="44450" rIns="90488" bIns="44450"/>
          <a:lstStyle/>
          <a:p>
            <a:pPr eaLnBrk="1" hangingPunct="1">
              <a:lnSpc>
                <a:spcPct val="90000"/>
              </a:lnSpc>
            </a:pPr>
            <a:r>
              <a:rPr lang="en-US" sz="2100" i="1" u="sng" smtClean="0">
                <a:solidFill>
                  <a:schemeClr val="accent2"/>
                </a:solidFill>
              </a:rPr>
              <a:t>Conceptual design</a:t>
            </a:r>
            <a:r>
              <a:rPr lang="en-US" sz="2100" smtClean="0"/>
              <a:t>:  </a:t>
            </a:r>
            <a:r>
              <a:rPr lang="en-US" sz="2100" i="1" smtClean="0"/>
              <a:t>(</a:t>
            </a:r>
            <a:r>
              <a:rPr lang="en-US" sz="2100" i="1" smtClean="0">
                <a:solidFill>
                  <a:schemeClr val="accent2"/>
                </a:solidFill>
              </a:rPr>
              <a:t>ER Model </a:t>
            </a:r>
            <a:r>
              <a:rPr lang="en-US" sz="2100" i="1" smtClean="0"/>
              <a:t>is used at this stage.) </a:t>
            </a:r>
            <a:endParaRPr lang="en-US" sz="2100" smtClean="0"/>
          </a:p>
          <a:p>
            <a:pPr lvl="1" eaLnBrk="1" hangingPunct="1">
              <a:lnSpc>
                <a:spcPct val="90000"/>
              </a:lnSpc>
              <a:buSzPct val="75000"/>
            </a:pPr>
            <a:r>
              <a:rPr lang="en-US" sz="1900" smtClean="0"/>
              <a:t>What are the </a:t>
            </a:r>
            <a:r>
              <a:rPr lang="en-US" sz="1900" i="1" smtClean="0">
                <a:solidFill>
                  <a:schemeClr val="accent2"/>
                </a:solidFill>
              </a:rPr>
              <a:t>entities</a:t>
            </a:r>
            <a:r>
              <a:rPr lang="en-US" sz="1900" smtClean="0"/>
              <a:t> and </a:t>
            </a:r>
            <a:r>
              <a:rPr lang="en-US" sz="1900" i="1" smtClean="0">
                <a:solidFill>
                  <a:schemeClr val="accent2"/>
                </a:solidFill>
              </a:rPr>
              <a:t>relationships</a:t>
            </a:r>
            <a:r>
              <a:rPr lang="en-US" sz="1900" smtClean="0"/>
              <a:t> in the enterprise?</a:t>
            </a:r>
          </a:p>
          <a:p>
            <a:pPr lvl="1" eaLnBrk="1" hangingPunct="1">
              <a:lnSpc>
                <a:spcPct val="90000"/>
              </a:lnSpc>
              <a:buSzPct val="75000"/>
            </a:pPr>
            <a:r>
              <a:rPr lang="en-US" sz="1900" smtClean="0"/>
              <a:t>What information about these entities and relationships should we store in the database?</a:t>
            </a:r>
          </a:p>
          <a:p>
            <a:pPr lvl="1" eaLnBrk="1" hangingPunct="1">
              <a:lnSpc>
                <a:spcPct val="90000"/>
              </a:lnSpc>
              <a:buSzPct val="75000"/>
            </a:pPr>
            <a:r>
              <a:rPr lang="en-US" sz="1900" smtClean="0"/>
              <a:t>What are the </a:t>
            </a:r>
            <a:r>
              <a:rPr lang="en-US" sz="1900" i="1" smtClean="0"/>
              <a:t>integrity constraints </a:t>
            </a:r>
            <a:r>
              <a:rPr lang="en-US" sz="1900" smtClean="0"/>
              <a:t>or </a:t>
            </a:r>
            <a:r>
              <a:rPr lang="en-US" sz="1900" i="1" smtClean="0"/>
              <a:t>business rules </a:t>
            </a:r>
            <a:r>
              <a:rPr lang="en-US" sz="1900" smtClean="0"/>
              <a:t>that hold? </a:t>
            </a:r>
          </a:p>
          <a:p>
            <a:pPr lvl="1" eaLnBrk="1" hangingPunct="1">
              <a:lnSpc>
                <a:spcPct val="90000"/>
              </a:lnSpc>
              <a:buSzPct val="75000"/>
            </a:pPr>
            <a:r>
              <a:rPr lang="en-US" sz="1900" smtClean="0"/>
              <a:t>A database `schema’ in the ER Model can be represented pictorially (</a:t>
            </a:r>
            <a:r>
              <a:rPr lang="en-US" sz="1900" i="1" smtClean="0"/>
              <a:t>ER diagrams</a:t>
            </a:r>
            <a:r>
              <a:rPr lang="en-US" sz="1900" smtClean="0"/>
              <a:t>).</a:t>
            </a:r>
          </a:p>
          <a:p>
            <a:pPr lvl="1" eaLnBrk="1" hangingPunct="1">
              <a:lnSpc>
                <a:spcPct val="90000"/>
              </a:lnSpc>
              <a:buSzPct val="75000"/>
            </a:pPr>
            <a:r>
              <a:rPr lang="en-US" sz="1900" smtClean="0"/>
              <a:t>Can map an ER diagram into a relational schema.</a:t>
            </a:r>
          </a:p>
          <a:p>
            <a:pPr eaLnBrk="1" hangingPunct="1">
              <a:lnSpc>
                <a:spcPct val="90000"/>
              </a:lnSpc>
              <a:buSzPct val="75000"/>
            </a:pPr>
            <a:r>
              <a:rPr lang="en-US" sz="2100" i="1" u="sng" smtClean="0">
                <a:solidFill>
                  <a:schemeClr val="accent2"/>
                </a:solidFill>
              </a:rPr>
              <a:t>Schema Refinement</a:t>
            </a:r>
            <a:r>
              <a:rPr lang="en-US" sz="2100" smtClean="0"/>
              <a:t>: (normalization)</a:t>
            </a:r>
          </a:p>
          <a:p>
            <a:pPr lvl="1" eaLnBrk="1" hangingPunct="1">
              <a:lnSpc>
                <a:spcPct val="90000"/>
              </a:lnSpc>
              <a:buSzPct val="75000"/>
            </a:pPr>
            <a:r>
              <a:rPr lang="en-US" sz="1900" smtClean="0"/>
              <a:t>Check schema for redundancies and anomalies</a:t>
            </a:r>
          </a:p>
          <a:p>
            <a:pPr eaLnBrk="1" hangingPunct="1">
              <a:lnSpc>
                <a:spcPct val="90000"/>
              </a:lnSpc>
              <a:buSzPct val="75000"/>
            </a:pPr>
            <a:r>
              <a:rPr lang="en-US" sz="2100" i="1" u="sng" smtClean="0">
                <a:solidFill>
                  <a:schemeClr val="accent2"/>
                </a:solidFill>
              </a:rPr>
              <a:t>Physical DB Design and Tuning</a:t>
            </a:r>
            <a:r>
              <a:rPr lang="en-US" sz="2100" smtClean="0"/>
              <a:t>:</a:t>
            </a:r>
          </a:p>
          <a:p>
            <a:pPr lvl="1" eaLnBrk="1" hangingPunct="1">
              <a:lnSpc>
                <a:spcPct val="90000"/>
              </a:lnSpc>
              <a:buSzPct val="75000"/>
            </a:pPr>
            <a:r>
              <a:rPr lang="en-US" sz="1900" smtClean="0"/>
              <a:t>Adapt DB to typical use and workoads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512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124" name="Rectangle 4"/>
          <p:cNvSpPr>
            <a:spLocks noGrp="1" noChangeArrowheads="1"/>
          </p:cNvSpPr>
          <p:nvPr>
            <p:ph type="title"/>
          </p:nvPr>
        </p:nvSpPr>
        <p:spPr>
          <a:noFill/>
        </p:spPr>
        <p:txBody>
          <a:bodyPr lIns="90488" tIns="44450" rIns="90488" bIns="44450" anchor="ctr"/>
          <a:lstStyle/>
          <a:p>
            <a:pPr eaLnBrk="1" hangingPunct="1"/>
            <a:r>
              <a:rPr lang="en-US" smtClean="0"/>
              <a:t>ER Model Basics</a:t>
            </a:r>
          </a:p>
        </p:txBody>
      </p:sp>
      <p:sp>
        <p:nvSpPr>
          <p:cNvPr id="5125" name="Rectangle 5"/>
          <p:cNvSpPr>
            <a:spLocks noGrp="1" noChangeArrowheads="1"/>
          </p:cNvSpPr>
          <p:nvPr>
            <p:ph type="body" idx="1"/>
          </p:nvPr>
        </p:nvSpPr>
        <p:spPr>
          <a:xfrm>
            <a:off x="685800" y="1752600"/>
            <a:ext cx="7086600" cy="4191000"/>
          </a:xfrm>
          <a:noFill/>
        </p:spPr>
        <p:txBody>
          <a:bodyPr lIns="90488" tIns="44450" rIns="90488" bIns="44450"/>
          <a:lstStyle/>
          <a:p>
            <a:pPr eaLnBrk="1" hangingPunct="1">
              <a:lnSpc>
                <a:spcPct val="90000"/>
              </a:lnSpc>
            </a:pPr>
            <a:r>
              <a:rPr lang="en-US" sz="2500" i="1" u="sng" smtClean="0">
                <a:solidFill>
                  <a:schemeClr val="accent2"/>
                </a:solidFill>
              </a:rPr>
              <a:t>Entity</a:t>
            </a:r>
            <a:r>
              <a:rPr lang="en-US" sz="2500" i="1" smtClean="0">
                <a:solidFill>
                  <a:schemeClr val="accent2"/>
                </a:solidFill>
              </a:rPr>
              <a:t>:  </a:t>
            </a:r>
            <a:r>
              <a:rPr lang="en-US" sz="2500" smtClean="0"/>
              <a:t>Real-world object distinguishable from other objects. </a:t>
            </a:r>
            <a:r>
              <a:rPr lang="en-US" smtClean="0"/>
              <a:t>An entity is described (in DB) using a set of </a:t>
            </a:r>
            <a:r>
              <a:rPr lang="en-US" i="1" u="sng" smtClean="0">
                <a:solidFill>
                  <a:schemeClr val="accent2"/>
                </a:solidFill>
              </a:rPr>
              <a:t>attributes</a:t>
            </a:r>
            <a:r>
              <a:rPr lang="en-US" smtClean="0">
                <a:solidFill>
                  <a:schemeClr val="accent2"/>
                </a:solidFill>
              </a:rPr>
              <a:t>. </a:t>
            </a:r>
            <a:endParaRPr lang="en-US" sz="2500" smtClean="0"/>
          </a:p>
          <a:p>
            <a:pPr eaLnBrk="1" hangingPunct="1">
              <a:lnSpc>
                <a:spcPct val="90000"/>
              </a:lnSpc>
            </a:pPr>
            <a:r>
              <a:rPr lang="en-US" sz="2500" i="1" u="sng" smtClean="0">
                <a:solidFill>
                  <a:schemeClr val="accent2"/>
                </a:solidFill>
              </a:rPr>
              <a:t>Entity Set</a:t>
            </a:r>
            <a:r>
              <a:rPr lang="en-US" sz="2500" smtClean="0">
                <a:solidFill>
                  <a:schemeClr val="accent2"/>
                </a:solidFill>
              </a:rPr>
              <a:t>:  </a:t>
            </a:r>
            <a:r>
              <a:rPr lang="en-US" sz="2500" smtClean="0"/>
              <a:t>A collection of similar entities.  E.g., all employees.  </a:t>
            </a:r>
          </a:p>
          <a:p>
            <a:pPr lvl="1" eaLnBrk="1" hangingPunct="1">
              <a:lnSpc>
                <a:spcPct val="90000"/>
              </a:lnSpc>
              <a:buSzPct val="75000"/>
            </a:pPr>
            <a:r>
              <a:rPr lang="en-US" sz="2100" smtClean="0"/>
              <a:t>All entities in an entity set have the same set of attributes.  (Until we consider ISA hierarchies, anyway!)</a:t>
            </a:r>
          </a:p>
          <a:p>
            <a:pPr lvl="1" eaLnBrk="1" hangingPunct="1">
              <a:lnSpc>
                <a:spcPct val="90000"/>
              </a:lnSpc>
              <a:buSzPct val="75000"/>
            </a:pPr>
            <a:r>
              <a:rPr lang="en-US" sz="2100" smtClean="0"/>
              <a:t>Each entity set has a </a:t>
            </a:r>
            <a:r>
              <a:rPr lang="en-US" sz="2100" i="1" smtClean="0">
                <a:solidFill>
                  <a:schemeClr val="accent2"/>
                </a:solidFill>
              </a:rPr>
              <a:t>key</a:t>
            </a:r>
            <a:r>
              <a:rPr lang="en-US" sz="2100" smtClean="0"/>
              <a:t>.</a:t>
            </a:r>
          </a:p>
          <a:p>
            <a:pPr lvl="1" eaLnBrk="1" hangingPunct="1">
              <a:lnSpc>
                <a:spcPct val="90000"/>
              </a:lnSpc>
              <a:buSzPct val="75000"/>
            </a:pPr>
            <a:r>
              <a:rPr lang="en-US" sz="2100" smtClean="0"/>
              <a:t>Each attribute has a </a:t>
            </a:r>
            <a:r>
              <a:rPr lang="en-US" sz="2100" i="1" smtClean="0">
                <a:solidFill>
                  <a:schemeClr val="accent2"/>
                </a:solidFill>
              </a:rPr>
              <a:t>domain</a:t>
            </a:r>
            <a:r>
              <a:rPr lang="en-US" sz="2100" smtClean="0">
                <a:solidFill>
                  <a:schemeClr val="accent2"/>
                </a:solidFill>
              </a:rPr>
              <a:t>.</a:t>
            </a:r>
          </a:p>
        </p:txBody>
      </p:sp>
      <p:grpSp>
        <p:nvGrpSpPr>
          <p:cNvPr id="5126" name="Group 18"/>
          <p:cNvGrpSpPr>
            <a:grpSpLocks/>
          </p:cNvGrpSpPr>
          <p:nvPr/>
        </p:nvGrpSpPr>
        <p:grpSpPr bwMode="auto">
          <a:xfrm>
            <a:off x="4737100" y="4495800"/>
            <a:ext cx="4406900" cy="1663700"/>
            <a:chOff x="2836" y="196"/>
            <a:chExt cx="2776" cy="1048"/>
          </a:xfrm>
        </p:grpSpPr>
        <p:grpSp>
          <p:nvGrpSpPr>
            <p:cNvPr id="5127" name="Group 8"/>
            <p:cNvGrpSpPr>
              <a:grpSpLocks/>
            </p:cNvGrpSpPr>
            <p:nvPr/>
          </p:nvGrpSpPr>
          <p:grpSpPr bwMode="auto">
            <a:xfrm>
              <a:off x="3700" y="916"/>
              <a:ext cx="1144" cy="328"/>
              <a:chOff x="3700" y="916"/>
              <a:chExt cx="1144" cy="328"/>
            </a:xfrm>
          </p:grpSpPr>
          <p:sp>
            <p:nvSpPr>
              <p:cNvPr id="5137" name="Rectangle 6"/>
              <p:cNvSpPr>
                <a:spLocks noChangeArrowheads="1"/>
              </p:cNvSpPr>
              <p:nvPr/>
            </p:nvSpPr>
            <p:spPr bwMode="auto">
              <a:xfrm>
                <a:off x="3700" y="916"/>
                <a:ext cx="1144" cy="328"/>
              </a:xfrm>
              <a:prstGeom prst="rect">
                <a:avLst/>
              </a:prstGeom>
              <a:noFill/>
              <a:ln w="12700">
                <a:solidFill>
                  <a:schemeClr val="tx2"/>
                </a:solidFill>
                <a:miter lim="800000"/>
                <a:headEnd/>
                <a:tailEnd/>
              </a:ln>
            </p:spPr>
            <p:txBody>
              <a:bodyPr wrap="none" anchor="ctr"/>
              <a:lstStyle/>
              <a:p>
                <a:endParaRPr lang="en-US"/>
              </a:p>
            </p:txBody>
          </p:sp>
          <p:sp>
            <p:nvSpPr>
              <p:cNvPr id="5138" name="Rectangle 7"/>
              <p:cNvSpPr>
                <a:spLocks noChangeArrowheads="1"/>
              </p:cNvSpPr>
              <p:nvPr/>
            </p:nvSpPr>
            <p:spPr bwMode="auto">
              <a:xfrm>
                <a:off x="3779" y="929"/>
                <a:ext cx="959" cy="248"/>
              </a:xfrm>
              <a:prstGeom prst="rect">
                <a:avLst/>
              </a:prstGeom>
              <a:noFill/>
              <a:ln w="9525">
                <a:noFill/>
                <a:miter lim="800000"/>
                <a:headEnd/>
                <a:tailEnd/>
              </a:ln>
            </p:spPr>
            <p:txBody>
              <a:bodyPr wrap="none" lIns="90488" tIns="44450" rIns="90488" bIns="44450">
                <a:spAutoFit/>
              </a:bodyPr>
              <a:lstStyle/>
              <a:p>
                <a:r>
                  <a:rPr lang="en-US" sz="2000" b="1">
                    <a:solidFill>
                      <a:schemeClr val="tx2"/>
                    </a:solidFill>
                    <a:latin typeface="Arial" pitchFamily="34" charset="0"/>
                  </a:rPr>
                  <a:t>Employees</a:t>
                </a:r>
              </a:p>
            </p:txBody>
          </p:sp>
        </p:grpSp>
        <p:sp>
          <p:nvSpPr>
            <p:cNvPr id="5128" name="Oval 9"/>
            <p:cNvSpPr>
              <a:spLocks noChangeArrowheads="1"/>
            </p:cNvSpPr>
            <p:nvPr/>
          </p:nvSpPr>
          <p:spPr bwMode="auto">
            <a:xfrm>
              <a:off x="2836" y="340"/>
              <a:ext cx="712" cy="328"/>
            </a:xfrm>
            <a:prstGeom prst="ellipse">
              <a:avLst/>
            </a:prstGeom>
            <a:noFill/>
            <a:ln w="12700">
              <a:solidFill>
                <a:schemeClr val="tx2"/>
              </a:solidFill>
              <a:round/>
              <a:headEnd/>
              <a:tailEnd/>
            </a:ln>
          </p:spPr>
          <p:txBody>
            <a:bodyPr wrap="none" anchor="ctr"/>
            <a:lstStyle/>
            <a:p>
              <a:endParaRPr lang="en-US"/>
            </a:p>
          </p:txBody>
        </p:sp>
        <p:sp>
          <p:nvSpPr>
            <p:cNvPr id="5129" name="Rectangle 10"/>
            <p:cNvSpPr>
              <a:spLocks noChangeArrowheads="1"/>
            </p:cNvSpPr>
            <p:nvPr/>
          </p:nvSpPr>
          <p:spPr bwMode="auto">
            <a:xfrm>
              <a:off x="3010" y="400"/>
              <a:ext cx="390" cy="248"/>
            </a:xfrm>
            <a:prstGeom prst="rect">
              <a:avLst/>
            </a:prstGeom>
            <a:noFill/>
            <a:ln w="9525">
              <a:noFill/>
              <a:miter lim="800000"/>
              <a:headEnd/>
              <a:tailEnd/>
            </a:ln>
          </p:spPr>
          <p:txBody>
            <a:bodyPr wrap="none" lIns="90488" tIns="44450" rIns="90488" bIns="44450">
              <a:spAutoFit/>
            </a:bodyPr>
            <a:lstStyle/>
            <a:p>
              <a:r>
                <a:rPr lang="en-US" sz="2000" b="1" u="sng">
                  <a:solidFill>
                    <a:schemeClr val="tx2"/>
                  </a:solidFill>
                  <a:latin typeface="Arial" pitchFamily="34" charset="0"/>
                </a:rPr>
                <a:t>ssn</a:t>
              </a:r>
            </a:p>
          </p:txBody>
        </p:sp>
        <p:sp>
          <p:nvSpPr>
            <p:cNvPr id="5130" name="Oval 11"/>
            <p:cNvSpPr>
              <a:spLocks noChangeArrowheads="1"/>
            </p:cNvSpPr>
            <p:nvPr/>
          </p:nvSpPr>
          <p:spPr bwMode="auto">
            <a:xfrm>
              <a:off x="3892" y="196"/>
              <a:ext cx="712" cy="328"/>
            </a:xfrm>
            <a:prstGeom prst="ellipse">
              <a:avLst/>
            </a:prstGeom>
            <a:noFill/>
            <a:ln w="12700">
              <a:solidFill>
                <a:schemeClr val="tx2"/>
              </a:solidFill>
              <a:round/>
              <a:headEnd/>
              <a:tailEnd/>
            </a:ln>
          </p:spPr>
          <p:txBody>
            <a:bodyPr wrap="none" anchor="ctr"/>
            <a:lstStyle/>
            <a:p>
              <a:endParaRPr lang="en-US"/>
            </a:p>
          </p:txBody>
        </p:sp>
        <p:sp>
          <p:nvSpPr>
            <p:cNvPr id="5131" name="Oval 12"/>
            <p:cNvSpPr>
              <a:spLocks noChangeArrowheads="1"/>
            </p:cNvSpPr>
            <p:nvPr/>
          </p:nvSpPr>
          <p:spPr bwMode="auto">
            <a:xfrm>
              <a:off x="4900" y="340"/>
              <a:ext cx="712" cy="328"/>
            </a:xfrm>
            <a:prstGeom prst="ellipse">
              <a:avLst/>
            </a:prstGeom>
            <a:noFill/>
            <a:ln w="12700">
              <a:solidFill>
                <a:schemeClr val="tx2"/>
              </a:solidFill>
              <a:round/>
              <a:headEnd/>
              <a:tailEnd/>
            </a:ln>
          </p:spPr>
          <p:txBody>
            <a:bodyPr wrap="none" anchor="ctr"/>
            <a:lstStyle/>
            <a:p>
              <a:endParaRPr lang="en-US"/>
            </a:p>
          </p:txBody>
        </p:sp>
        <p:sp>
          <p:nvSpPr>
            <p:cNvPr id="5132" name="Rectangle 13"/>
            <p:cNvSpPr>
              <a:spLocks noChangeArrowheads="1"/>
            </p:cNvSpPr>
            <p:nvPr/>
          </p:nvSpPr>
          <p:spPr bwMode="auto">
            <a:xfrm>
              <a:off x="3923" y="257"/>
              <a:ext cx="532" cy="248"/>
            </a:xfrm>
            <a:prstGeom prst="rect">
              <a:avLst/>
            </a:prstGeom>
            <a:noFill/>
            <a:ln w="9525">
              <a:noFill/>
              <a:miter lim="800000"/>
              <a:headEnd/>
              <a:tailEnd/>
            </a:ln>
          </p:spPr>
          <p:txBody>
            <a:bodyPr wrap="none" lIns="90488" tIns="44450" rIns="90488" bIns="44450">
              <a:spAutoFit/>
            </a:bodyPr>
            <a:lstStyle/>
            <a:p>
              <a:r>
                <a:rPr lang="en-US" sz="2000" b="1">
                  <a:solidFill>
                    <a:schemeClr val="tx2"/>
                  </a:solidFill>
                  <a:latin typeface="Arial" pitchFamily="34" charset="0"/>
                </a:rPr>
                <a:t>name</a:t>
              </a:r>
            </a:p>
          </p:txBody>
        </p:sp>
        <p:sp>
          <p:nvSpPr>
            <p:cNvPr id="5133" name="Rectangle 14"/>
            <p:cNvSpPr>
              <a:spLocks noChangeArrowheads="1"/>
            </p:cNvSpPr>
            <p:nvPr/>
          </p:nvSpPr>
          <p:spPr bwMode="auto">
            <a:xfrm>
              <a:off x="5075" y="402"/>
              <a:ext cx="309" cy="248"/>
            </a:xfrm>
            <a:prstGeom prst="rect">
              <a:avLst/>
            </a:prstGeom>
            <a:noFill/>
            <a:ln w="9525">
              <a:noFill/>
              <a:miter lim="800000"/>
              <a:headEnd/>
              <a:tailEnd/>
            </a:ln>
          </p:spPr>
          <p:txBody>
            <a:bodyPr wrap="none" lIns="90488" tIns="44450" rIns="90488" bIns="44450">
              <a:spAutoFit/>
            </a:bodyPr>
            <a:lstStyle/>
            <a:p>
              <a:r>
                <a:rPr lang="en-US" sz="2000" b="1">
                  <a:solidFill>
                    <a:schemeClr val="tx2"/>
                  </a:solidFill>
                  <a:latin typeface="Arial" pitchFamily="34" charset="0"/>
                </a:rPr>
                <a:t>lot</a:t>
              </a:r>
            </a:p>
          </p:txBody>
        </p:sp>
        <p:sp>
          <p:nvSpPr>
            <p:cNvPr id="5134" name="Line 15"/>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p:spPr>
          <p:txBody>
            <a:bodyPr/>
            <a:lstStyle/>
            <a:p>
              <a:endParaRPr lang="en-US"/>
            </a:p>
          </p:txBody>
        </p:sp>
        <p:sp>
          <p:nvSpPr>
            <p:cNvPr id="5135" name="Line 16"/>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p:spPr>
          <p:txBody>
            <a:bodyPr/>
            <a:lstStyle/>
            <a:p>
              <a:endParaRPr lang="en-US"/>
            </a:p>
          </p:txBody>
        </p:sp>
        <p:sp>
          <p:nvSpPr>
            <p:cNvPr id="5136" name="Line 17"/>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p:spPr>
          <p:txBody>
            <a:bodyPr/>
            <a:lstStyle/>
            <a:p>
              <a:endParaRPr 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614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148" name="Rectangle 4"/>
          <p:cNvSpPr>
            <a:spLocks noGrp="1" noChangeArrowheads="1"/>
          </p:cNvSpPr>
          <p:nvPr>
            <p:ph type="title"/>
          </p:nvPr>
        </p:nvSpPr>
        <p:spPr>
          <a:noFill/>
        </p:spPr>
        <p:txBody>
          <a:bodyPr lIns="90488" tIns="44450" rIns="90488" bIns="44450" anchor="ctr"/>
          <a:lstStyle/>
          <a:p>
            <a:pPr eaLnBrk="1" hangingPunct="1"/>
            <a:r>
              <a:rPr lang="en-US" smtClean="0"/>
              <a:t>ER Model Basics (Contd.)</a:t>
            </a:r>
          </a:p>
        </p:txBody>
      </p:sp>
      <p:sp>
        <p:nvSpPr>
          <p:cNvPr id="6149" name="Rectangle 5"/>
          <p:cNvSpPr>
            <a:spLocks noGrp="1" noChangeArrowheads="1"/>
          </p:cNvSpPr>
          <p:nvPr>
            <p:ph type="body" idx="1"/>
          </p:nvPr>
        </p:nvSpPr>
        <p:spPr>
          <a:xfrm>
            <a:off x="685800" y="1447800"/>
            <a:ext cx="8077200" cy="3200400"/>
          </a:xfrm>
          <a:noFill/>
        </p:spPr>
        <p:txBody>
          <a:bodyPr lIns="90488" tIns="44450" rIns="90488" bIns="44450"/>
          <a:lstStyle/>
          <a:p>
            <a:pPr eaLnBrk="1" hangingPunct="1"/>
            <a:r>
              <a:rPr lang="en-US" sz="2100" i="1" u="sng" smtClean="0">
                <a:solidFill>
                  <a:schemeClr val="accent2"/>
                </a:solidFill>
              </a:rPr>
              <a:t>Relationship</a:t>
            </a:r>
            <a:r>
              <a:rPr lang="en-US" sz="2100" smtClean="0">
                <a:solidFill>
                  <a:schemeClr val="accent2"/>
                </a:solidFill>
              </a:rPr>
              <a:t>:  </a:t>
            </a:r>
            <a:r>
              <a:rPr lang="en-US" sz="2100" smtClean="0"/>
              <a:t>Association among two or more entities.  E.g., Attishoo works in Pharmacy department.</a:t>
            </a:r>
          </a:p>
          <a:p>
            <a:pPr eaLnBrk="1" hangingPunct="1"/>
            <a:r>
              <a:rPr lang="en-US" sz="2100" i="1" u="sng" smtClean="0">
                <a:solidFill>
                  <a:schemeClr val="accent2"/>
                </a:solidFill>
              </a:rPr>
              <a:t>Relationship Set</a:t>
            </a:r>
            <a:r>
              <a:rPr lang="en-US" sz="2100" smtClean="0">
                <a:solidFill>
                  <a:schemeClr val="accent2"/>
                </a:solidFill>
              </a:rPr>
              <a:t>:  </a:t>
            </a:r>
            <a:r>
              <a:rPr lang="en-US" sz="2100" smtClean="0"/>
              <a:t>Collection of similar relationships.</a:t>
            </a:r>
          </a:p>
          <a:p>
            <a:pPr lvl="1" eaLnBrk="1" hangingPunct="1">
              <a:buSzPct val="75000"/>
            </a:pPr>
            <a:r>
              <a:rPr lang="en-US" sz="1900" smtClean="0"/>
              <a:t>An n-ary relationship set  R relates n entity sets E1 ... En; each relationship in R involves entities e1    E1, ..., en     En</a:t>
            </a:r>
          </a:p>
          <a:p>
            <a:pPr lvl="1" eaLnBrk="1" hangingPunct="1"/>
            <a:r>
              <a:rPr lang="en-US" sz="1900" smtClean="0"/>
              <a:t>Same entity set could participate in different relationship sets, or in different “roles” in same set.</a:t>
            </a:r>
          </a:p>
        </p:txBody>
      </p:sp>
      <p:grpSp>
        <p:nvGrpSpPr>
          <p:cNvPr id="6150" name="Group 52"/>
          <p:cNvGrpSpPr>
            <a:grpSpLocks/>
          </p:cNvGrpSpPr>
          <p:nvPr/>
        </p:nvGrpSpPr>
        <p:grpSpPr bwMode="auto">
          <a:xfrm>
            <a:off x="457200" y="4419600"/>
            <a:ext cx="5700713" cy="1776413"/>
            <a:chOff x="193" y="1028"/>
            <a:chExt cx="3591" cy="1119"/>
          </a:xfrm>
        </p:grpSpPr>
        <p:sp>
          <p:nvSpPr>
            <p:cNvPr id="6169" name="Freeform 6"/>
            <p:cNvSpPr>
              <a:spLocks/>
            </p:cNvSpPr>
            <p:nvPr/>
          </p:nvSpPr>
          <p:spPr bwMode="auto">
            <a:xfrm>
              <a:off x="665" y="1177"/>
              <a:ext cx="528" cy="270"/>
            </a:xfrm>
            <a:custGeom>
              <a:avLst/>
              <a:gdLst>
                <a:gd name="T0" fmla="*/ 525 w 528"/>
                <a:gd name="T1" fmla="*/ 123 h 270"/>
                <a:gd name="T2" fmla="*/ 517 w 528"/>
                <a:gd name="T3" fmla="*/ 100 h 270"/>
                <a:gd name="T4" fmla="*/ 501 w 528"/>
                <a:gd name="T5" fmla="*/ 78 h 270"/>
                <a:gd name="T6" fmla="*/ 478 w 528"/>
                <a:gd name="T7" fmla="*/ 57 h 270"/>
                <a:gd name="T8" fmla="*/ 449 w 528"/>
                <a:gd name="T9" fmla="*/ 40 h 270"/>
                <a:gd name="T10" fmla="*/ 414 w 528"/>
                <a:gd name="T11" fmla="*/ 24 h 270"/>
                <a:gd name="T12" fmla="*/ 374 w 528"/>
                <a:gd name="T13" fmla="*/ 14 h 270"/>
                <a:gd name="T14" fmla="*/ 331 w 528"/>
                <a:gd name="T15" fmla="*/ 5 h 270"/>
                <a:gd name="T16" fmla="*/ 286 w 528"/>
                <a:gd name="T17" fmla="*/ 1 h 270"/>
                <a:gd name="T18" fmla="*/ 240 w 528"/>
                <a:gd name="T19" fmla="*/ 1 h 270"/>
                <a:gd name="T20" fmla="*/ 195 w 528"/>
                <a:gd name="T21" fmla="*/ 5 h 270"/>
                <a:gd name="T22" fmla="*/ 152 w 528"/>
                <a:gd name="T23" fmla="*/ 14 h 270"/>
                <a:gd name="T24" fmla="*/ 112 w 528"/>
                <a:gd name="T25" fmla="*/ 24 h 270"/>
                <a:gd name="T26" fmla="*/ 77 w 528"/>
                <a:gd name="T27" fmla="*/ 40 h 270"/>
                <a:gd name="T28" fmla="*/ 48 w 528"/>
                <a:gd name="T29" fmla="*/ 57 h 270"/>
                <a:gd name="T30" fmla="*/ 25 w 528"/>
                <a:gd name="T31" fmla="*/ 78 h 270"/>
                <a:gd name="T32" fmla="*/ 9 w 528"/>
                <a:gd name="T33" fmla="*/ 100 h 270"/>
                <a:gd name="T34" fmla="*/ 1 w 528"/>
                <a:gd name="T35" fmla="*/ 123 h 270"/>
                <a:gd name="T36" fmla="*/ 1 w 528"/>
                <a:gd name="T37" fmla="*/ 145 h 270"/>
                <a:gd name="T38" fmla="*/ 9 w 528"/>
                <a:gd name="T39" fmla="*/ 168 h 270"/>
                <a:gd name="T40" fmla="*/ 25 w 528"/>
                <a:gd name="T41" fmla="*/ 190 h 270"/>
                <a:gd name="T42" fmla="*/ 48 w 528"/>
                <a:gd name="T43" fmla="*/ 211 h 270"/>
                <a:gd name="T44" fmla="*/ 77 w 528"/>
                <a:gd name="T45" fmla="*/ 228 h 270"/>
                <a:gd name="T46" fmla="*/ 112 w 528"/>
                <a:gd name="T47" fmla="*/ 244 h 270"/>
                <a:gd name="T48" fmla="*/ 152 w 528"/>
                <a:gd name="T49" fmla="*/ 256 h 270"/>
                <a:gd name="T50" fmla="*/ 195 w 528"/>
                <a:gd name="T51" fmla="*/ 264 h 270"/>
                <a:gd name="T52" fmla="*/ 240 w 528"/>
                <a:gd name="T53" fmla="*/ 267 h 270"/>
                <a:gd name="T54" fmla="*/ 286 w 528"/>
                <a:gd name="T55" fmla="*/ 267 h 270"/>
                <a:gd name="T56" fmla="*/ 331 w 528"/>
                <a:gd name="T57" fmla="*/ 264 h 270"/>
                <a:gd name="T58" fmla="*/ 374 w 528"/>
                <a:gd name="T59" fmla="*/ 256 h 270"/>
                <a:gd name="T60" fmla="*/ 414 w 528"/>
                <a:gd name="T61" fmla="*/ 244 h 270"/>
                <a:gd name="T62" fmla="*/ 449 w 528"/>
                <a:gd name="T63" fmla="*/ 228 h 270"/>
                <a:gd name="T64" fmla="*/ 478 w 528"/>
                <a:gd name="T65" fmla="*/ 211 h 270"/>
                <a:gd name="T66" fmla="*/ 501 w 528"/>
                <a:gd name="T67" fmla="*/ 190 h 270"/>
                <a:gd name="T68" fmla="*/ 517 w 528"/>
                <a:gd name="T69" fmla="*/ 168 h 270"/>
                <a:gd name="T70" fmla="*/ 525 w 528"/>
                <a:gd name="T71" fmla="*/ 145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0" name="Freeform 7"/>
            <p:cNvSpPr>
              <a:spLocks/>
            </p:cNvSpPr>
            <p:nvPr/>
          </p:nvSpPr>
          <p:spPr bwMode="auto">
            <a:xfrm>
              <a:off x="2294" y="1383"/>
              <a:ext cx="525" cy="269"/>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1" name="Freeform 8"/>
            <p:cNvSpPr>
              <a:spLocks/>
            </p:cNvSpPr>
            <p:nvPr/>
          </p:nvSpPr>
          <p:spPr bwMode="auto">
            <a:xfrm>
              <a:off x="3259" y="1383"/>
              <a:ext cx="525" cy="269"/>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2" name="Freeform 9"/>
            <p:cNvSpPr>
              <a:spLocks/>
            </p:cNvSpPr>
            <p:nvPr/>
          </p:nvSpPr>
          <p:spPr bwMode="auto">
            <a:xfrm>
              <a:off x="1716" y="1028"/>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3" name="Freeform 10"/>
            <p:cNvSpPr>
              <a:spLocks/>
            </p:cNvSpPr>
            <p:nvPr/>
          </p:nvSpPr>
          <p:spPr bwMode="auto">
            <a:xfrm>
              <a:off x="193" y="1375"/>
              <a:ext cx="526" cy="270"/>
            </a:xfrm>
            <a:custGeom>
              <a:avLst/>
              <a:gdLst>
                <a:gd name="T0" fmla="*/ 523 w 526"/>
                <a:gd name="T1" fmla="*/ 123 h 270"/>
                <a:gd name="T2" fmla="*/ 516 w 526"/>
                <a:gd name="T3" fmla="*/ 100 h 270"/>
                <a:gd name="T4" fmla="*/ 500 w 526"/>
                <a:gd name="T5" fmla="*/ 77 h 270"/>
                <a:gd name="T6" fmla="*/ 477 w 526"/>
                <a:gd name="T7" fmla="*/ 57 h 270"/>
                <a:gd name="T8" fmla="*/ 447 w 526"/>
                <a:gd name="T9" fmla="*/ 40 h 270"/>
                <a:gd name="T10" fmla="*/ 413 w 526"/>
                <a:gd name="T11" fmla="*/ 24 h 270"/>
                <a:gd name="T12" fmla="*/ 373 w 526"/>
                <a:gd name="T13" fmla="*/ 12 h 270"/>
                <a:gd name="T14" fmla="*/ 330 w 526"/>
                <a:gd name="T15" fmla="*/ 4 h 270"/>
                <a:gd name="T16" fmla="*/ 284 w 526"/>
                <a:gd name="T17" fmla="*/ 1 h 270"/>
                <a:gd name="T18" fmla="*/ 240 w 526"/>
                <a:gd name="T19" fmla="*/ 1 h 270"/>
                <a:gd name="T20" fmla="*/ 194 w 526"/>
                <a:gd name="T21" fmla="*/ 4 h 270"/>
                <a:gd name="T22" fmla="*/ 151 w 526"/>
                <a:gd name="T23" fmla="*/ 12 h 270"/>
                <a:gd name="T24" fmla="*/ 111 w 526"/>
                <a:gd name="T25" fmla="*/ 24 h 270"/>
                <a:gd name="T26" fmla="*/ 77 w 526"/>
                <a:gd name="T27" fmla="*/ 40 h 270"/>
                <a:gd name="T28" fmla="*/ 47 w 526"/>
                <a:gd name="T29" fmla="*/ 57 h 270"/>
                <a:gd name="T30" fmla="*/ 25 w 526"/>
                <a:gd name="T31" fmla="*/ 77 h 270"/>
                <a:gd name="T32" fmla="*/ 8 w 526"/>
                <a:gd name="T33" fmla="*/ 100 h 270"/>
                <a:gd name="T34" fmla="*/ 1 w 526"/>
                <a:gd name="T35" fmla="*/ 123 h 270"/>
                <a:gd name="T36" fmla="*/ 1 w 526"/>
                <a:gd name="T37" fmla="*/ 145 h 270"/>
                <a:gd name="T38" fmla="*/ 8 w 526"/>
                <a:gd name="T39" fmla="*/ 168 h 270"/>
                <a:gd name="T40" fmla="*/ 25 w 526"/>
                <a:gd name="T41" fmla="*/ 190 h 270"/>
                <a:gd name="T42" fmla="*/ 47 w 526"/>
                <a:gd name="T43" fmla="*/ 211 h 270"/>
                <a:gd name="T44" fmla="*/ 77 w 526"/>
                <a:gd name="T45" fmla="*/ 228 h 270"/>
                <a:gd name="T46" fmla="*/ 111 w 526"/>
                <a:gd name="T47" fmla="*/ 244 h 270"/>
                <a:gd name="T48" fmla="*/ 151 w 526"/>
                <a:gd name="T49" fmla="*/ 254 h 270"/>
                <a:gd name="T50" fmla="*/ 194 w 526"/>
                <a:gd name="T51" fmla="*/ 263 h 270"/>
                <a:gd name="T52" fmla="*/ 240 w 526"/>
                <a:gd name="T53" fmla="*/ 267 h 270"/>
                <a:gd name="T54" fmla="*/ 284 w 526"/>
                <a:gd name="T55" fmla="*/ 267 h 270"/>
                <a:gd name="T56" fmla="*/ 330 w 526"/>
                <a:gd name="T57" fmla="*/ 263 h 270"/>
                <a:gd name="T58" fmla="*/ 373 w 526"/>
                <a:gd name="T59" fmla="*/ 254 h 270"/>
                <a:gd name="T60" fmla="*/ 413 w 526"/>
                <a:gd name="T61" fmla="*/ 244 h 270"/>
                <a:gd name="T62" fmla="*/ 447 w 526"/>
                <a:gd name="T63" fmla="*/ 228 h 270"/>
                <a:gd name="T64" fmla="*/ 477 w 526"/>
                <a:gd name="T65" fmla="*/ 211 h 270"/>
                <a:gd name="T66" fmla="*/ 500 w 526"/>
                <a:gd name="T67" fmla="*/ 190 h 270"/>
                <a:gd name="T68" fmla="*/ 516 w 526"/>
                <a:gd name="T69" fmla="*/ 168 h 270"/>
                <a:gd name="T70" fmla="*/ 523 w 526"/>
                <a:gd name="T71" fmla="*/ 145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4" name="Freeform 11"/>
            <p:cNvSpPr>
              <a:spLocks/>
            </p:cNvSpPr>
            <p:nvPr/>
          </p:nvSpPr>
          <p:spPr bwMode="auto">
            <a:xfrm>
              <a:off x="1159" y="1375"/>
              <a:ext cx="525" cy="270"/>
            </a:xfrm>
            <a:custGeom>
              <a:avLst/>
              <a:gdLst>
                <a:gd name="T0" fmla="*/ 1 w 525"/>
                <a:gd name="T1" fmla="*/ 145 h 270"/>
                <a:gd name="T2" fmla="*/ 8 w 525"/>
                <a:gd name="T3" fmla="*/ 168 h 270"/>
                <a:gd name="T4" fmla="*/ 23 w 525"/>
                <a:gd name="T5" fmla="*/ 190 h 270"/>
                <a:gd name="T6" fmla="*/ 46 w 525"/>
                <a:gd name="T7" fmla="*/ 211 h 270"/>
                <a:gd name="T8" fmla="*/ 76 w 525"/>
                <a:gd name="T9" fmla="*/ 228 h 270"/>
                <a:gd name="T10" fmla="*/ 111 w 525"/>
                <a:gd name="T11" fmla="*/ 244 h 270"/>
                <a:gd name="T12" fmla="*/ 151 w 525"/>
                <a:gd name="T13" fmla="*/ 254 h 270"/>
                <a:gd name="T14" fmla="*/ 194 w 525"/>
                <a:gd name="T15" fmla="*/ 263 h 270"/>
                <a:gd name="T16" fmla="*/ 239 w 525"/>
                <a:gd name="T17" fmla="*/ 267 h 270"/>
                <a:gd name="T18" fmla="*/ 284 w 525"/>
                <a:gd name="T19" fmla="*/ 267 h 270"/>
                <a:gd name="T20" fmla="*/ 329 w 525"/>
                <a:gd name="T21" fmla="*/ 263 h 270"/>
                <a:gd name="T22" fmla="*/ 372 w 525"/>
                <a:gd name="T23" fmla="*/ 254 h 270"/>
                <a:gd name="T24" fmla="*/ 412 w 525"/>
                <a:gd name="T25" fmla="*/ 243 h 270"/>
                <a:gd name="T26" fmla="*/ 446 w 525"/>
                <a:gd name="T27" fmla="*/ 228 h 270"/>
                <a:gd name="T28" fmla="*/ 476 w 525"/>
                <a:gd name="T29" fmla="*/ 210 h 270"/>
                <a:gd name="T30" fmla="*/ 498 w 525"/>
                <a:gd name="T31" fmla="*/ 190 h 270"/>
                <a:gd name="T32" fmla="*/ 515 w 525"/>
                <a:gd name="T33" fmla="*/ 168 h 270"/>
                <a:gd name="T34" fmla="*/ 522 w 525"/>
                <a:gd name="T35" fmla="*/ 145 h 270"/>
                <a:gd name="T36" fmla="*/ 522 w 525"/>
                <a:gd name="T37" fmla="*/ 123 h 270"/>
                <a:gd name="T38" fmla="*/ 515 w 525"/>
                <a:gd name="T39" fmla="*/ 100 h 270"/>
                <a:gd name="T40" fmla="*/ 498 w 525"/>
                <a:gd name="T41" fmla="*/ 77 h 270"/>
                <a:gd name="T42" fmla="*/ 476 w 525"/>
                <a:gd name="T43" fmla="*/ 57 h 270"/>
                <a:gd name="T44" fmla="*/ 446 w 525"/>
                <a:gd name="T45" fmla="*/ 40 h 270"/>
                <a:gd name="T46" fmla="*/ 412 w 525"/>
                <a:gd name="T47" fmla="*/ 24 h 270"/>
                <a:gd name="T48" fmla="*/ 372 w 525"/>
                <a:gd name="T49" fmla="*/ 12 h 270"/>
                <a:gd name="T50" fmla="*/ 329 w 525"/>
                <a:gd name="T51" fmla="*/ 4 h 270"/>
                <a:gd name="T52" fmla="*/ 284 w 525"/>
                <a:gd name="T53" fmla="*/ 1 h 270"/>
                <a:gd name="T54" fmla="*/ 239 w 525"/>
                <a:gd name="T55" fmla="*/ 1 h 270"/>
                <a:gd name="T56" fmla="*/ 193 w 525"/>
                <a:gd name="T57" fmla="*/ 4 h 270"/>
                <a:gd name="T58" fmla="*/ 151 w 525"/>
                <a:gd name="T59" fmla="*/ 12 h 270"/>
                <a:gd name="T60" fmla="*/ 111 w 525"/>
                <a:gd name="T61" fmla="*/ 24 h 270"/>
                <a:gd name="T62" fmla="*/ 76 w 525"/>
                <a:gd name="T63" fmla="*/ 40 h 270"/>
                <a:gd name="T64" fmla="*/ 46 w 525"/>
                <a:gd name="T65" fmla="*/ 57 h 270"/>
                <a:gd name="T66" fmla="*/ 23 w 525"/>
                <a:gd name="T67" fmla="*/ 77 h 270"/>
                <a:gd name="T68" fmla="*/ 8 w 525"/>
                <a:gd name="T69" fmla="*/ 100 h 270"/>
                <a:gd name="T70" fmla="*/ 1 w 525"/>
                <a:gd name="T71" fmla="*/ 12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5" name="Freeform 12"/>
            <p:cNvSpPr>
              <a:spLocks/>
            </p:cNvSpPr>
            <p:nvPr/>
          </p:nvSpPr>
          <p:spPr bwMode="auto">
            <a:xfrm>
              <a:off x="1689" y="1705"/>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6" name="Freeform 13"/>
            <p:cNvSpPr>
              <a:spLocks/>
            </p:cNvSpPr>
            <p:nvPr/>
          </p:nvSpPr>
          <p:spPr bwMode="auto">
            <a:xfrm>
              <a:off x="2766" y="1815"/>
              <a:ext cx="851" cy="278"/>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7" name="Freeform 14"/>
            <p:cNvSpPr>
              <a:spLocks/>
            </p:cNvSpPr>
            <p:nvPr/>
          </p:nvSpPr>
          <p:spPr bwMode="auto">
            <a:xfrm>
              <a:off x="600" y="1808"/>
              <a:ext cx="727" cy="277"/>
            </a:xfrm>
            <a:custGeom>
              <a:avLst/>
              <a:gdLst>
                <a:gd name="T0" fmla="*/ 726 w 727"/>
                <a:gd name="T1" fmla="*/ 276 h 277"/>
                <a:gd name="T2" fmla="*/ 726 w 727"/>
                <a:gd name="T3" fmla="*/ 0 h 277"/>
                <a:gd name="T4" fmla="*/ 0 w 727"/>
                <a:gd name="T5" fmla="*/ 0 h 277"/>
                <a:gd name="T6" fmla="*/ 0 w 727"/>
                <a:gd name="T7" fmla="*/ 276 h 277"/>
                <a:gd name="T8" fmla="*/ 726 w 727"/>
                <a:gd name="T9" fmla="*/ 276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8" name="Freeform 15"/>
            <p:cNvSpPr>
              <a:spLocks/>
            </p:cNvSpPr>
            <p:nvPr/>
          </p:nvSpPr>
          <p:spPr bwMode="auto">
            <a:xfrm>
              <a:off x="2766" y="1186"/>
              <a:ext cx="526" cy="269"/>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79" name="Rectangle 16"/>
            <p:cNvSpPr>
              <a:spLocks noChangeArrowheads="1"/>
            </p:cNvSpPr>
            <p:nvPr/>
          </p:nvSpPr>
          <p:spPr bwMode="auto">
            <a:xfrm>
              <a:off x="1238" y="1417"/>
              <a:ext cx="27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6180" name="Rectangle 17"/>
            <p:cNvSpPr>
              <a:spLocks noChangeArrowheads="1"/>
            </p:cNvSpPr>
            <p:nvPr/>
          </p:nvSpPr>
          <p:spPr bwMode="auto">
            <a:xfrm>
              <a:off x="2788" y="1211"/>
              <a:ext cx="527"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sp>
          <p:nvSpPr>
            <p:cNvPr id="6181" name="Rectangle 18"/>
            <p:cNvSpPr>
              <a:spLocks noChangeArrowheads="1"/>
            </p:cNvSpPr>
            <p:nvPr/>
          </p:nvSpPr>
          <p:spPr bwMode="auto">
            <a:xfrm>
              <a:off x="3240" y="1415"/>
              <a:ext cx="541"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6182" name="Rectangle 19"/>
            <p:cNvSpPr>
              <a:spLocks noChangeArrowheads="1"/>
            </p:cNvSpPr>
            <p:nvPr/>
          </p:nvSpPr>
          <p:spPr bwMode="auto">
            <a:xfrm>
              <a:off x="2360" y="1417"/>
              <a:ext cx="306"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sp>
          <p:nvSpPr>
            <p:cNvPr id="6183" name="Rectangle 20"/>
            <p:cNvSpPr>
              <a:spLocks noChangeArrowheads="1"/>
            </p:cNvSpPr>
            <p:nvPr/>
          </p:nvSpPr>
          <p:spPr bwMode="auto">
            <a:xfrm>
              <a:off x="1763" y="1070"/>
              <a:ext cx="441"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sp>
          <p:nvSpPr>
            <p:cNvPr id="6184" name="Rectangle 21"/>
            <p:cNvSpPr>
              <a:spLocks noChangeArrowheads="1"/>
            </p:cNvSpPr>
            <p:nvPr/>
          </p:nvSpPr>
          <p:spPr bwMode="auto">
            <a:xfrm>
              <a:off x="706" y="1204"/>
              <a:ext cx="44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6185" name="Rectangle 22"/>
            <p:cNvSpPr>
              <a:spLocks noChangeArrowheads="1"/>
            </p:cNvSpPr>
            <p:nvPr/>
          </p:nvSpPr>
          <p:spPr bwMode="auto">
            <a:xfrm>
              <a:off x="1717" y="1835"/>
              <a:ext cx="69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Works_In</a:t>
              </a:r>
            </a:p>
          </p:txBody>
        </p:sp>
        <p:sp>
          <p:nvSpPr>
            <p:cNvPr id="6186" name="Rectangle 23"/>
            <p:cNvSpPr>
              <a:spLocks noChangeArrowheads="1"/>
            </p:cNvSpPr>
            <p:nvPr/>
          </p:nvSpPr>
          <p:spPr bwMode="auto">
            <a:xfrm>
              <a:off x="2728" y="1849"/>
              <a:ext cx="896"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6187" name="Rectangle 24"/>
            <p:cNvSpPr>
              <a:spLocks noChangeArrowheads="1"/>
            </p:cNvSpPr>
            <p:nvPr/>
          </p:nvSpPr>
          <p:spPr bwMode="auto">
            <a:xfrm>
              <a:off x="561" y="1849"/>
              <a:ext cx="79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6188" name="Rectangle 25"/>
            <p:cNvSpPr>
              <a:spLocks noChangeArrowheads="1"/>
            </p:cNvSpPr>
            <p:nvPr/>
          </p:nvSpPr>
          <p:spPr bwMode="auto">
            <a:xfrm>
              <a:off x="247" y="1409"/>
              <a:ext cx="335"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ssn</a:t>
              </a:r>
            </a:p>
          </p:txBody>
        </p:sp>
        <p:sp>
          <p:nvSpPr>
            <p:cNvPr id="6189" name="Line 26"/>
            <p:cNvSpPr>
              <a:spLocks noChangeShapeType="1"/>
            </p:cNvSpPr>
            <p:nvPr/>
          </p:nvSpPr>
          <p:spPr bwMode="auto">
            <a:xfrm>
              <a:off x="908" y="1437"/>
              <a:ext cx="0" cy="336"/>
            </a:xfrm>
            <a:prstGeom prst="line">
              <a:avLst/>
            </a:prstGeom>
            <a:noFill/>
            <a:ln w="12700">
              <a:solidFill>
                <a:schemeClr val="tx2"/>
              </a:solidFill>
              <a:round/>
              <a:headEnd type="none" w="sm" len="sm"/>
              <a:tailEnd type="none" w="sm" len="sm"/>
            </a:ln>
          </p:spPr>
          <p:txBody>
            <a:bodyPr/>
            <a:lstStyle/>
            <a:p>
              <a:endParaRPr lang="en-US"/>
            </a:p>
          </p:txBody>
        </p:sp>
        <p:sp>
          <p:nvSpPr>
            <p:cNvPr id="6190" name="Line 27"/>
            <p:cNvSpPr>
              <a:spLocks noChangeShapeType="1"/>
            </p:cNvSpPr>
            <p:nvPr/>
          </p:nvSpPr>
          <p:spPr bwMode="auto">
            <a:xfrm>
              <a:off x="431" y="1655"/>
              <a:ext cx="395" cy="156"/>
            </a:xfrm>
            <a:prstGeom prst="line">
              <a:avLst/>
            </a:prstGeom>
            <a:noFill/>
            <a:ln w="12700">
              <a:solidFill>
                <a:schemeClr val="tx2"/>
              </a:solidFill>
              <a:round/>
              <a:headEnd type="none" w="sm" len="sm"/>
              <a:tailEnd type="none" w="sm" len="sm"/>
            </a:ln>
          </p:spPr>
          <p:txBody>
            <a:bodyPr/>
            <a:lstStyle/>
            <a:p>
              <a:endParaRPr lang="en-US"/>
            </a:p>
          </p:txBody>
        </p:sp>
        <p:sp>
          <p:nvSpPr>
            <p:cNvPr id="6191" name="Line 28"/>
            <p:cNvSpPr>
              <a:spLocks noChangeShapeType="1"/>
            </p:cNvSpPr>
            <p:nvPr/>
          </p:nvSpPr>
          <p:spPr bwMode="auto">
            <a:xfrm flipH="1">
              <a:off x="1172" y="1655"/>
              <a:ext cx="253" cy="142"/>
            </a:xfrm>
            <a:prstGeom prst="line">
              <a:avLst/>
            </a:prstGeom>
            <a:noFill/>
            <a:ln w="12700">
              <a:solidFill>
                <a:schemeClr val="tx2"/>
              </a:solidFill>
              <a:round/>
              <a:headEnd type="none" w="sm" len="sm"/>
              <a:tailEnd type="none" w="sm" len="sm"/>
            </a:ln>
          </p:spPr>
          <p:txBody>
            <a:bodyPr/>
            <a:lstStyle/>
            <a:p>
              <a:endParaRPr lang="en-US"/>
            </a:p>
          </p:txBody>
        </p:sp>
        <p:sp>
          <p:nvSpPr>
            <p:cNvPr id="6192" name="Line 29"/>
            <p:cNvSpPr>
              <a:spLocks noChangeShapeType="1"/>
            </p:cNvSpPr>
            <p:nvPr/>
          </p:nvSpPr>
          <p:spPr bwMode="auto">
            <a:xfrm flipH="1">
              <a:off x="1313" y="1924"/>
              <a:ext cx="366" cy="0"/>
            </a:xfrm>
            <a:prstGeom prst="line">
              <a:avLst/>
            </a:prstGeom>
            <a:noFill/>
            <a:ln w="12700">
              <a:solidFill>
                <a:schemeClr val="tx2"/>
              </a:solidFill>
              <a:round/>
              <a:headEnd type="none" w="sm" len="sm"/>
              <a:tailEnd type="none" w="sm" len="sm"/>
            </a:ln>
          </p:spPr>
          <p:txBody>
            <a:bodyPr/>
            <a:lstStyle/>
            <a:p>
              <a:endParaRPr lang="en-US"/>
            </a:p>
          </p:txBody>
        </p:sp>
        <p:sp>
          <p:nvSpPr>
            <p:cNvPr id="6193" name="Line 30"/>
            <p:cNvSpPr>
              <a:spLocks noChangeShapeType="1"/>
            </p:cNvSpPr>
            <p:nvPr/>
          </p:nvSpPr>
          <p:spPr bwMode="auto">
            <a:xfrm>
              <a:off x="2477" y="1935"/>
              <a:ext cx="266" cy="0"/>
            </a:xfrm>
            <a:prstGeom prst="line">
              <a:avLst/>
            </a:prstGeom>
            <a:noFill/>
            <a:ln w="12700">
              <a:solidFill>
                <a:schemeClr val="tx2"/>
              </a:solidFill>
              <a:round/>
              <a:headEnd type="none" w="sm" len="sm"/>
              <a:tailEnd type="none" w="sm" len="sm"/>
            </a:ln>
          </p:spPr>
          <p:txBody>
            <a:bodyPr/>
            <a:lstStyle/>
            <a:p>
              <a:endParaRPr lang="en-US"/>
            </a:p>
          </p:txBody>
        </p:sp>
        <p:sp>
          <p:nvSpPr>
            <p:cNvPr id="6194" name="Line 31"/>
            <p:cNvSpPr>
              <a:spLocks noChangeShapeType="1"/>
            </p:cNvSpPr>
            <p:nvPr/>
          </p:nvSpPr>
          <p:spPr bwMode="auto">
            <a:xfrm>
              <a:off x="1953" y="1307"/>
              <a:ext cx="117" cy="390"/>
            </a:xfrm>
            <a:prstGeom prst="line">
              <a:avLst/>
            </a:prstGeom>
            <a:noFill/>
            <a:ln w="12700">
              <a:solidFill>
                <a:schemeClr val="tx2"/>
              </a:solidFill>
              <a:round/>
              <a:headEnd type="none" w="sm" len="sm"/>
              <a:tailEnd type="none" w="sm" len="sm"/>
            </a:ln>
          </p:spPr>
          <p:txBody>
            <a:bodyPr/>
            <a:lstStyle/>
            <a:p>
              <a:endParaRPr lang="en-US"/>
            </a:p>
          </p:txBody>
        </p:sp>
        <p:sp>
          <p:nvSpPr>
            <p:cNvPr id="6195" name="Line 32"/>
            <p:cNvSpPr>
              <a:spLocks noChangeShapeType="1"/>
            </p:cNvSpPr>
            <p:nvPr/>
          </p:nvSpPr>
          <p:spPr bwMode="auto">
            <a:xfrm>
              <a:off x="2559" y="1669"/>
              <a:ext cx="350" cy="136"/>
            </a:xfrm>
            <a:prstGeom prst="line">
              <a:avLst/>
            </a:prstGeom>
            <a:noFill/>
            <a:ln w="12700">
              <a:solidFill>
                <a:schemeClr val="tx2"/>
              </a:solidFill>
              <a:round/>
              <a:headEnd type="none" w="sm" len="sm"/>
              <a:tailEnd type="none" w="sm" len="sm"/>
            </a:ln>
          </p:spPr>
          <p:txBody>
            <a:bodyPr/>
            <a:lstStyle/>
            <a:p>
              <a:endParaRPr lang="en-US"/>
            </a:p>
          </p:txBody>
        </p:sp>
        <p:sp>
          <p:nvSpPr>
            <p:cNvPr id="6196" name="Line 33"/>
            <p:cNvSpPr>
              <a:spLocks noChangeShapeType="1"/>
            </p:cNvSpPr>
            <p:nvPr/>
          </p:nvSpPr>
          <p:spPr bwMode="auto">
            <a:xfrm>
              <a:off x="3013" y="1470"/>
              <a:ext cx="75" cy="352"/>
            </a:xfrm>
            <a:prstGeom prst="line">
              <a:avLst/>
            </a:prstGeom>
            <a:noFill/>
            <a:ln w="12700">
              <a:solidFill>
                <a:schemeClr val="tx2"/>
              </a:solidFill>
              <a:round/>
              <a:headEnd type="none" w="sm" len="sm"/>
              <a:tailEnd type="none" w="sm" len="sm"/>
            </a:ln>
          </p:spPr>
          <p:txBody>
            <a:bodyPr/>
            <a:lstStyle/>
            <a:p>
              <a:endParaRPr lang="en-US"/>
            </a:p>
          </p:txBody>
        </p:sp>
        <p:sp>
          <p:nvSpPr>
            <p:cNvPr id="6197" name="Line 34"/>
            <p:cNvSpPr>
              <a:spLocks noChangeShapeType="1"/>
            </p:cNvSpPr>
            <p:nvPr/>
          </p:nvSpPr>
          <p:spPr bwMode="auto">
            <a:xfrm flipH="1">
              <a:off x="3308" y="1650"/>
              <a:ext cx="200" cy="155"/>
            </a:xfrm>
            <a:prstGeom prst="line">
              <a:avLst/>
            </a:prstGeom>
            <a:noFill/>
            <a:ln w="12700">
              <a:solidFill>
                <a:schemeClr val="tx2"/>
              </a:solidFill>
              <a:round/>
              <a:headEnd type="none" w="sm" len="sm"/>
              <a:tailEnd type="none" w="sm" len="sm"/>
            </a:ln>
          </p:spPr>
          <p:txBody>
            <a:bodyPr/>
            <a:lstStyle/>
            <a:p>
              <a:endParaRPr lang="en-US"/>
            </a:p>
          </p:txBody>
        </p:sp>
      </p:grpSp>
      <p:grpSp>
        <p:nvGrpSpPr>
          <p:cNvPr id="6151" name="Group 53"/>
          <p:cNvGrpSpPr>
            <a:grpSpLocks/>
          </p:cNvGrpSpPr>
          <p:nvPr/>
        </p:nvGrpSpPr>
        <p:grpSpPr bwMode="auto">
          <a:xfrm>
            <a:off x="6713538" y="3757613"/>
            <a:ext cx="2430462" cy="3100387"/>
            <a:chOff x="4208" y="166"/>
            <a:chExt cx="1531" cy="1953"/>
          </a:xfrm>
        </p:grpSpPr>
        <p:sp>
          <p:nvSpPr>
            <p:cNvPr id="6152" name="Rectangle 35"/>
            <p:cNvSpPr>
              <a:spLocks noChangeArrowheads="1"/>
            </p:cNvSpPr>
            <p:nvPr/>
          </p:nvSpPr>
          <p:spPr bwMode="auto">
            <a:xfrm>
              <a:off x="4536" y="1755"/>
              <a:ext cx="825"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Reports_To</a:t>
              </a:r>
            </a:p>
          </p:txBody>
        </p:sp>
        <p:sp>
          <p:nvSpPr>
            <p:cNvPr id="6153" name="Freeform 36"/>
            <p:cNvSpPr>
              <a:spLocks/>
            </p:cNvSpPr>
            <p:nvPr/>
          </p:nvSpPr>
          <p:spPr bwMode="auto">
            <a:xfrm>
              <a:off x="4563" y="166"/>
              <a:ext cx="374" cy="334"/>
            </a:xfrm>
            <a:custGeom>
              <a:avLst/>
              <a:gdLst>
                <a:gd name="T0" fmla="*/ 371 w 374"/>
                <a:gd name="T1" fmla="*/ 150 h 334"/>
                <a:gd name="T2" fmla="*/ 366 w 374"/>
                <a:gd name="T3" fmla="*/ 122 h 334"/>
                <a:gd name="T4" fmla="*/ 355 w 374"/>
                <a:gd name="T5" fmla="*/ 95 h 334"/>
                <a:gd name="T6" fmla="*/ 339 w 374"/>
                <a:gd name="T7" fmla="*/ 70 h 334"/>
                <a:gd name="T8" fmla="*/ 318 w 374"/>
                <a:gd name="T9" fmla="*/ 49 h 334"/>
                <a:gd name="T10" fmla="*/ 293 w 374"/>
                <a:gd name="T11" fmla="*/ 29 h 334"/>
                <a:gd name="T12" fmla="*/ 265 w 374"/>
                <a:gd name="T13" fmla="*/ 15 h 334"/>
                <a:gd name="T14" fmla="*/ 234 w 374"/>
                <a:gd name="T15" fmla="*/ 5 h 334"/>
                <a:gd name="T16" fmla="*/ 202 w 374"/>
                <a:gd name="T17" fmla="*/ 0 h 334"/>
                <a:gd name="T18" fmla="*/ 170 w 374"/>
                <a:gd name="T19" fmla="*/ 0 h 334"/>
                <a:gd name="T20" fmla="*/ 138 w 374"/>
                <a:gd name="T21" fmla="*/ 5 h 334"/>
                <a:gd name="T22" fmla="*/ 108 w 374"/>
                <a:gd name="T23" fmla="*/ 15 h 334"/>
                <a:gd name="T24" fmla="*/ 80 w 374"/>
                <a:gd name="T25" fmla="*/ 29 h 334"/>
                <a:gd name="T26" fmla="*/ 55 w 374"/>
                <a:gd name="T27" fmla="*/ 49 h 334"/>
                <a:gd name="T28" fmla="*/ 33 w 374"/>
                <a:gd name="T29" fmla="*/ 70 h 334"/>
                <a:gd name="T30" fmla="*/ 17 w 374"/>
                <a:gd name="T31" fmla="*/ 95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2 h 334"/>
                <a:gd name="T44" fmla="*/ 55 w 374"/>
                <a:gd name="T45" fmla="*/ 283 h 334"/>
                <a:gd name="T46" fmla="*/ 80 w 374"/>
                <a:gd name="T47" fmla="*/ 303 h 334"/>
                <a:gd name="T48" fmla="*/ 108 w 374"/>
                <a:gd name="T49" fmla="*/ 317 h 334"/>
                <a:gd name="T50" fmla="*/ 138 w 374"/>
                <a:gd name="T51" fmla="*/ 327 h 334"/>
                <a:gd name="T52" fmla="*/ 170 w 374"/>
                <a:gd name="T53" fmla="*/ 331 h 334"/>
                <a:gd name="T54" fmla="*/ 202 w 374"/>
                <a:gd name="T55" fmla="*/ 331 h 334"/>
                <a:gd name="T56" fmla="*/ 234 w 374"/>
                <a:gd name="T57" fmla="*/ 327 h 334"/>
                <a:gd name="T58" fmla="*/ 265 w 374"/>
                <a:gd name="T59" fmla="*/ 317 h 334"/>
                <a:gd name="T60" fmla="*/ 293 w 374"/>
                <a:gd name="T61" fmla="*/ 303 h 334"/>
                <a:gd name="T62" fmla="*/ 318 w 374"/>
                <a:gd name="T63" fmla="*/ 283 h 334"/>
                <a:gd name="T64" fmla="*/ 339 w 374"/>
                <a:gd name="T65" fmla="*/ 262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54" name="Freeform 37"/>
            <p:cNvSpPr>
              <a:spLocks/>
            </p:cNvSpPr>
            <p:nvPr/>
          </p:nvSpPr>
          <p:spPr bwMode="auto">
            <a:xfrm>
              <a:off x="4228" y="412"/>
              <a:ext cx="374" cy="334"/>
            </a:xfrm>
            <a:custGeom>
              <a:avLst/>
              <a:gdLst>
                <a:gd name="T0" fmla="*/ 371 w 374"/>
                <a:gd name="T1" fmla="*/ 150 h 334"/>
                <a:gd name="T2" fmla="*/ 366 w 374"/>
                <a:gd name="T3" fmla="*/ 122 h 334"/>
                <a:gd name="T4" fmla="*/ 355 w 374"/>
                <a:gd name="T5" fmla="*/ 94 h 334"/>
                <a:gd name="T6" fmla="*/ 339 w 374"/>
                <a:gd name="T7" fmla="*/ 70 h 334"/>
                <a:gd name="T8" fmla="*/ 317 w 374"/>
                <a:gd name="T9" fmla="*/ 47 h 334"/>
                <a:gd name="T10" fmla="*/ 292 w 374"/>
                <a:gd name="T11" fmla="*/ 29 h 334"/>
                <a:gd name="T12" fmla="*/ 265 w 374"/>
                <a:gd name="T13" fmla="*/ 14 h 334"/>
                <a:gd name="T14" fmla="*/ 235 w 374"/>
                <a:gd name="T15" fmla="*/ 4 h 334"/>
                <a:gd name="T16" fmla="*/ 202 w 374"/>
                <a:gd name="T17" fmla="*/ 0 h 334"/>
                <a:gd name="T18" fmla="*/ 170 w 374"/>
                <a:gd name="T19" fmla="*/ 0 h 334"/>
                <a:gd name="T20" fmla="*/ 138 w 374"/>
                <a:gd name="T21" fmla="*/ 4 h 334"/>
                <a:gd name="T22" fmla="*/ 107 w 374"/>
                <a:gd name="T23" fmla="*/ 14 h 334"/>
                <a:gd name="T24" fmla="*/ 80 w 374"/>
                <a:gd name="T25" fmla="*/ 29 h 334"/>
                <a:gd name="T26" fmla="*/ 55 w 374"/>
                <a:gd name="T27" fmla="*/ 47 h 334"/>
                <a:gd name="T28" fmla="*/ 33 w 374"/>
                <a:gd name="T29" fmla="*/ 70 h 334"/>
                <a:gd name="T30" fmla="*/ 17 w 374"/>
                <a:gd name="T31" fmla="*/ 94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1 h 334"/>
                <a:gd name="T44" fmla="*/ 55 w 374"/>
                <a:gd name="T45" fmla="*/ 283 h 334"/>
                <a:gd name="T46" fmla="*/ 80 w 374"/>
                <a:gd name="T47" fmla="*/ 301 h 334"/>
                <a:gd name="T48" fmla="*/ 107 w 374"/>
                <a:gd name="T49" fmla="*/ 316 h 334"/>
                <a:gd name="T50" fmla="*/ 138 w 374"/>
                <a:gd name="T51" fmla="*/ 325 h 334"/>
                <a:gd name="T52" fmla="*/ 170 w 374"/>
                <a:gd name="T53" fmla="*/ 331 h 334"/>
                <a:gd name="T54" fmla="*/ 202 w 374"/>
                <a:gd name="T55" fmla="*/ 331 h 334"/>
                <a:gd name="T56" fmla="*/ 235 w 374"/>
                <a:gd name="T57" fmla="*/ 325 h 334"/>
                <a:gd name="T58" fmla="*/ 265 w 374"/>
                <a:gd name="T59" fmla="*/ 316 h 334"/>
                <a:gd name="T60" fmla="*/ 292 w 374"/>
                <a:gd name="T61" fmla="*/ 301 h 334"/>
                <a:gd name="T62" fmla="*/ 317 w 374"/>
                <a:gd name="T63" fmla="*/ 283 h 334"/>
                <a:gd name="T64" fmla="*/ 339 w 374"/>
                <a:gd name="T65" fmla="*/ 261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55" name="Freeform 38"/>
            <p:cNvSpPr>
              <a:spLocks/>
            </p:cNvSpPr>
            <p:nvPr/>
          </p:nvSpPr>
          <p:spPr bwMode="auto">
            <a:xfrm>
              <a:off x="4912" y="412"/>
              <a:ext cx="373" cy="334"/>
            </a:xfrm>
            <a:custGeom>
              <a:avLst/>
              <a:gdLst>
                <a:gd name="T0" fmla="*/ 1 w 373"/>
                <a:gd name="T1" fmla="*/ 180 h 334"/>
                <a:gd name="T2" fmla="*/ 6 w 373"/>
                <a:gd name="T3" fmla="*/ 208 h 334"/>
                <a:gd name="T4" fmla="*/ 17 w 373"/>
                <a:gd name="T5" fmla="*/ 235 h 334"/>
                <a:gd name="T6" fmla="*/ 33 w 373"/>
                <a:gd name="T7" fmla="*/ 261 h 334"/>
                <a:gd name="T8" fmla="*/ 55 w 373"/>
                <a:gd name="T9" fmla="*/ 283 h 334"/>
                <a:gd name="T10" fmla="*/ 80 w 373"/>
                <a:gd name="T11" fmla="*/ 301 h 334"/>
                <a:gd name="T12" fmla="*/ 107 w 373"/>
                <a:gd name="T13" fmla="*/ 316 h 334"/>
                <a:gd name="T14" fmla="*/ 137 w 373"/>
                <a:gd name="T15" fmla="*/ 325 h 334"/>
                <a:gd name="T16" fmla="*/ 170 w 373"/>
                <a:gd name="T17" fmla="*/ 331 h 334"/>
                <a:gd name="T18" fmla="*/ 201 w 373"/>
                <a:gd name="T19" fmla="*/ 331 h 334"/>
                <a:gd name="T20" fmla="*/ 234 w 373"/>
                <a:gd name="T21" fmla="*/ 325 h 334"/>
                <a:gd name="T22" fmla="*/ 264 w 373"/>
                <a:gd name="T23" fmla="*/ 316 h 334"/>
                <a:gd name="T24" fmla="*/ 292 w 373"/>
                <a:gd name="T25" fmla="*/ 301 h 334"/>
                <a:gd name="T26" fmla="*/ 317 w 373"/>
                <a:gd name="T27" fmla="*/ 283 h 334"/>
                <a:gd name="T28" fmla="*/ 338 w 373"/>
                <a:gd name="T29" fmla="*/ 261 h 334"/>
                <a:gd name="T30" fmla="*/ 354 w 373"/>
                <a:gd name="T31" fmla="*/ 235 h 334"/>
                <a:gd name="T32" fmla="*/ 366 w 373"/>
                <a:gd name="T33" fmla="*/ 208 h 334"/>
                <a:gd name="T34" fmla="*/ 372 w 373"/>
                <a:gd name="T35" fmla="*/ 179 h 334"/>
                <a:gd name="T36" fmla="*/ 372 w 373"/>
                <a:gd name="T37" fmla="*/ 150 h 334"/>
                <a:gd name="T38" fmla="*/ 366 w 373"/>
                <a:gd name="T39" fmla="*/ 122 h 334"/>
                <a:gd name="T40" fmla="*/ 354 w 373"/>
                <a:gd name="T41" fmla="*/ 94 h 334"/>
                <a:gd name="T42" fmla="*/ 338 w 373"/>
                <a:gd name="T43" fmla="*/ 70 h 334"/>
                <a:gd name="T44" fmla="*/ 317 w 373"/>
                <a:gd name="T45" fmla="*/ 47 h 334"/>
                <a:gd name="T46" fmla="*/ 292 w 373"/>
                <a:gd name="T47" fmla="*/ 29 h 334"/>
                <a:gd name="T48" fmla="*/ 264 w 373"/>
                <a:gd name="T49" fmla="*/ 14 h 334"/>
                <a:gd name="T50" fmla="*/ 234 w 373"/>
                <a:gd name="T51" fmla="*/ 4 h 334"/>
                <a:gd name="T52" fmla="*/ 201 w 373"/>
                <a:gd name="T53" fmla="*/ 0 h 334"/>
                <a:gd name="T54" fmla="*/ 170 w 373"/>
                <a:gd name="T55" fmla="*/ 0 h 334"/>
                <a:gd name="T56" fmla="*/ 137 w 373"/>
                <a:gd name="T57" fmla="*/ 4 h 334"/>
                <a:gd name="T58" fmla="*/ 107 w 373"/>
                <a:gd name="T59" fmla="*/ 14 h 334"/>
                <a:gd name="T60" fmla="*/ 80 w 373"/>
                <a:gd name="T61" fmla="*/ 29 h 334"/>
                <a:gd name="T62" fmla="*/ 55 w 373"/>
                <a:gd name="T63" fmla="*/ 47 h 334"/>
                <a:gd name="T64" fmla="*/ 33 w 373"/>
                <a:gd name="T65" fmla="*/ 70 h 334"/>
                <a:gd name="T66" fmla="*/ 17 w 373"/>
                <a:gd name="T67" fmla="*/ 95 h 334"/>
                <a:gd name="T68" fmla="*/ 6 w 373"/>
                <a:gd name="T69" fmla="*/ 122 h 334"/>
                <a:gd name="T70" fmla="*/ 1 w 373"/>
                <a:gd name="T71" fmla="*/ 1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56" name="Freeform 39"/>
            <p:cNvSpPr>
              <a:spLocks/>
            </p:cNvSpPr>
            <p:nvPr/>
          </p:nvSpPr>
          <p:spPr bwMode="auto">
            <a:xfrm>
              <a:off x="4563" y="949"/>
              <a:ext cx="743" cy="345"/>
            </a:xfrm>
            <a:custGeom>
              <a:avLst/>
              <a:gdLst>
                <a:gd name="T0" fmla="*/ 742 w 743"/>
                <a:gd name="T1" fmla="*/ 344 h 345"/>
                <a:gd name="T2" fmla="*/ 742 w 743"/>
                <a:gd name="T3" fmla="*/ 0 h 345"/>
                <a:gd name="T4" fmla="*/ 0 w 743"/>
                <a:gd name="T5" fmla="*/ 0 h 345"/>
                <a:gd name="T6" fmla="*/ 0 w 743"/>
                <a:gd name="T7" fmla="*/ 344 h 345"/>
                <a:gd name="T8" fmla="*/ 742 w 743"/>
                <a:gd name="T9" fmla="*/ 344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57" name="Freeform 40"/>
            <p:cNvSpPr>
              <a:spLocks/>
            </p:cNvSpPr>
            <p:nvPr/>
          </p:nvSpPr>
          <p:spPr bwMode="auto">
            <a:xfrm>
              <a:off x="4462" y="1569"/>
              <a:ext cx="931" cy="550"/>
            </a:xfrm>
            <a:custGeom>
              <a:avLst/>
              <a:gdLst>
                <a:gd name="T0" fmla="*/ 0 w 931"/>
                <a:gd name="T1" fmla="*/ 273 h 550"/>
                <a:gd name="T2" fmla="*/ 460 w 931"/>
                <a:gd name="T3" fmla="*/ 0 h 550"/>
                <a:gd name="T4" fmla="*/ 930 w 931"/>
                <a:gd name="T5" fmla="*/ 283 h 550"/>
                <a:gd name="T6" fmla="*/ 460 w 931"/>
                <a:gd name="T7" fmla="*/ 549 h 550"/>
                <a:gd name="T8" fmla="*/ 0 w 931"/>
                <a:gd name="T9" fmla="*/ 273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6158" name="Rectangle 41"/>
            <p:cNvSpPr>
              <a:spLocks noChangeArrowheads="1"/>
            </p:cNvSpPr>
            <p:nvPr/>
          </p:nvSpPr>
          <p:spPr bwMode="auto">
            <a:xfrm>
              <a:off x="4951" y="490"/>
              <a:ext cx="27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6159" name="Rectangle 42"/>
            <p:cNvSpPr>
              <a:spLocks noChangeArrowheads="1"/>
            </p:cNvSpPr>
            <p:nvPr/>
          </p:nvSpPr>
          <p:spPr bwMode="auto">
            <a:xfrm>
              <a:off x="4531" y="211"/>
              <a:ext cx="44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6160" name="Rectangle 43"/>
            <p:cNvSpPr>
              <a:spLocks noChangeArrowheads="1"/>
            </p:cNvSpPr>
            <p:nvPr/>
          </p:nvSpPr>
          <p:spPr bwMode="auto">
            <a:xfrm>
              <a:off x="4518" y="1010"/>
              <a:ext cx="79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6161" name="Rectangle 44"/>
            <p:cNvSpPr>
              <a:spLocks noChangeArrowheads="1"/>
            </p:cNvSpPr>
            <p:nvPr/>
          </p:nvSpPr>
          <p:spPr bwMode="auto">
            <a:xfrm>
              <a:off x="5172" y="1348"/>
              <a:ext cx="567" cy="364"/>
            </a:xfrm>
            <a:prstGeom prst="rect">
              <a:avLst/>
            </a:prstGeom>
            <a:noFill/>
            <a:ln w="9525">
              <a:noFill/>
              <a:miter lim="800000"/>
              <a:headEnd/>
              <a:tailEnd/>
            </a:ln>
          </p:spPr>
          <p:txBody>
            <a:bodyPr lIns="90488" tIns="44450" rIns="90488" bIns="44450">
              <a:spAutoFit/>
            </a:bodyPr>
            <a:lstStyle/>
            <a:p>
              <a:r>
                <a:rPr lang="en-US" sz="1600" b="1">
                  <a:solidFill>
                    <a:srgbClr val="000000"/>
                  </a:solidFill>
                  <a:latin typeface="Arial" pitchFamily="34" charset="0"/>
                </a:rPr>
                <a:t>subor-dinate</a:t>
              </a:r>
            </a:p>
          </p:txBody>
        </p:sp>
        <p:sp>
          <p:nvSpPr>
            <p:cNvPr id="6162" name="Rectangle 45"/>
            <p:cNvSpPr>
              <a:spLocks noChangeArrowheads="1"/>
            </p:cNvSpPr>
            <p:nvPr/>
          </p:nvSpPr>
          <p:spPr bwMode="auto">
            <a:xfrm>
              <a:off x="4208" y="1300"/>
              <a:ext cx="524" cy="364"/>
            </a:xfrm>
            <a:prstGeom prst="rect">
              <a:avLst/>
            </a:prstGeom>
            <a:noFill/>
            <a:ln w="9525">
              <a:noFill/>
              <a:miter lim="800000"/>
              <a:headEnd/>
              <a:tailEnd/>
            </a:ln>
          </p:spPr>
          <p:txBody>
            <a:bodyPr lIns="90488" tIns="44450" rIns="90488" bIns="44450">
              <a:spAutoFit/>
            </a:bodyPr>
            <a:lstStyle/>
            <a:p>
              <a:r>
                <a:rPr lang="en-US" sz="1600" b="1">
                  <a:solidFill>
                    <a:srgbClr val="000000"/>
                  </a:solidFill>
                  <a:latin typeface="Arial" pitchFamily="34" charset="0"/>
                </a:rPr>
                <a:t>super-visor</a:t>
              </a:r>
            </a:p>
          </p:txBody>
        </p:sp>
        <p:sp>
          <p:nvSpPr>
            <p:cNvPr id="6163" name="Rectangle 46"/>
            <p:cNvSpPr>
              <a:spLocks noChangeArrowheads="1"/>
            </p:cNvSpPr>
            <p:nvPr/>
          </p:nvSpPr>
          <p:spPr bwMode="auto">
            <a:xfrm>
              <a:off x="4248" y="482"/>
              <a:ext cx="335"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6164" name="Line 47"/>
            <p:cNvSpPr>
              <a:spLocks noChangeShapeType="1"/>
            </p:cNvSpPr>
            <p:nvPr/>
          </p:nvSpPr>
          <p:spPr bwMode="auto">
            <a:xfrm>
              <a:off x="4713" y="1320"/>
              <a:ext cx="0" cy="348"/>
            </a:xfrm>
            <a:prstGeom prst="line">
              <a:avLst/>
            </a:prstGeom>
            <a:noFill/>
            <a:ln w="12700">
              <a:solidFill>
                <a:schemeClr val="tx2"/>
              </a:solidFill>
              <a:round/>
              <a:headEnd type="none" w="sm" len="sm"/>
              <a:tailEnd type="none" w="sm" len="sm"/>
            </a:ln>
          </p:spPr>
          <p:txBody>
            <a:bodyPr/>
            <a:lstStyle/>
            <a:p>
              <a:endParaRPr lang="en-US"/>
            </a:p>
          </p:txBody>
        </p:sp>
        <p:sp>
          <p:nvSpPr>
            <p:cNvPr id="6165" name="Line 48"/>
            <p:cNvSpPr>
              <a:spLocks noChangeShapeType="1"/>
            </p:cNvSpPr>
            <p:nvPr/>
          </p:nvSpPr>
          <p:spPr bwMode="auto">
            <a:xfrm>
              <a:off x="5133" y="1308"/>
              <a:ext cx="0" cy="384"/>
            </a:xfrm>
            <a:prstGeom prst="line">
              <a:avLst/>
            </a:prstGeom>
            <a:noFill/>
            <a:ln w="12700">
              <a:solidFill>
                <a:schemeClr val="tx2"/>
              </a:solidFill>
              <a:round/>
              <a:headEnd type="none" w="sm" len="sm"/>
              <a:tailEnd type="none" w="sm" len="sm"/>
            </a:ln>
          </p:spPr>
          <p:txBody>
            <a:bodyPr/>
            <a:lstStyle/>
            <a:p>
              <a:endParaRPr lang="en-US"/>
            </a:p>
          </p:txBody>
        </p:sp>
        <p:sp>
          <p:nvSpPr>
            <p:cNvPr id="6166" name="Line 49"/>
            <p:cNvSpPr>
              <a:spLocks noChangeShapeType="1"/>
            </p:cNvSpPr>
            <p:nvPr/>
          </p:nvSpPr>
          <p:spPr bwMode="auto">
            <a:xfrm>
              <a:off x="4412" y="736"/>
              <a:ext cx="252" cy="207"/>
            </a:xfrm>
            <a:prstGeom prst="line">
              <a:avLst/>
            </a:prstGeom>
            <a:noFill/>
            <a:ln w="12700">
              <a:solidFill>
                <a:schemeClr val="tx2"/>
              </a:solidFill>
              <a:round/>
              <a:headEnd type="none" w="sm" len="sm"/>
              <a:tailEnd type="none" w="sm" len="sm"/>
            </a:ln>
          </p:spPr>
          <p:txBody>
            <a:bodyPr/>
            <a:lstStyle/>
            <a:p>
              <a:endParaRPr lang="en-US"/>
            </a:p>
          </p:txBody>
        </p:sp>
        <p:sp>
          <p:nvSpPr>
            <p:cNvPr id="6167" name="Line 50"/>
            <p:cNvSpPr>
              <a:spLocks noChangeShapeType="1"/>
            </p:cNvSpPr>
            <p:nvPr/>
          </p:nvSpPr>
          <p:spPr bwMode="auto">
            <a:xfrm>
              <a:off x="4750" y="509"/>
              <a:ext cx="74" cy="457"/>
            </a:xfrm>
            <a:prstGeom prst="line">
              <a:avLst/>
            </a:prstGeom>
            <a:noFill/>
            <a:ln w="12700">
              <a:solidFill>
                <a:schemeClr val="tx2"/>
              </a:solidFill>
              <a:round/>
              <a:headEnd type="none" w="sm" len="sm"/>
              <a:tailEnd type="none" w="sm" len="sm"/>
            </a:ln>
          </p:spPr>
          <p:txBody>
            <a:bodyPr/>
            <a:lstStyle/>
            <a:p>
              <a:endParaRPr lang="en-US"/>
            </a:p>
          </p:txBody>
        </p:sp>
        <p:sp>
          <p:nvSpPr>
            <p:cNvPr id="6168" name="Line 51"/>
            <p:cNvSpPr>
              <a:spLocks noChangeShapeType="1"/>
            </p:cNvSpPr>
            <p:nvPr/>
          </p:nvSpPr>
          <p:spPr bwMode="auto">
            <a:xfrm flipH="1">
              <a:off x="4969" y="766"/>
              <a:ext cx="132" cy="189"/>
            </a:xfrm>
            <a:prstGeom prst="line">
              <a:avLst/>
            </a:prstGeom>
            <a:noFill/>
            <a:ln w="12700">
              <a:solidFill>
                <a:schemeClr val="tx2"/>
              </a:solidFill>
              <a:round/>
              <a:headEnd type="none" w="sm" len="sm"/>
              <a:tailEnd type="none" w="sm" len="sm"/>
            </a:ln>
          </p:spPr>
          <p:txBody>
            <a:bodyPr/>
            <a:lstStyle/>
            <a:p>
              <a:endParaRPr 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717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172" name="Rectangle 4"/>
          <p:cNvSpPr>
            <a:spLocks noGrp="1" noChangeArrowheads="1"/>
          </p:cNvSpPr>
          <p:nvPr>
            <p:ph type="title"/>
          </p:nvPr>
        </p:nvSpPr>
        <p:spPr>
          <a:xfrm>
            <a:off x="990600" y="190500"/>
            <a:ext cx="6858000" cy="1104900"/>
          </a:xfrm>
          <a:noFill/>
        </p:spPr>
        <p:txBody>
          <a:bodyPr lIns="90488" tIns="44450" rIns="90488" bIns="44450" anchor="ctr"/>
          <a:lstStyle/>
          <a:p>
            <a:pPr eaLnBrk="1" hangingPunct="1"/>
            <a:r>
              <a:rPr lang="en-US" smtClean="0"/>
              <a:t>Key Constraints</a:t>
            </a:r>
          </a:p>
        </p:txBody>
      </p:sp>
      <p:sp>
        <p:nvSpPr>
          <p:cNvPr id="7173" name="Rectangle 5"/>
          <p:cNvSpPr>
            <a:spLocks noGrp="1" noChangeArrowheads="1"/>
          </p:cNvSpPr>
          <p:nvPr>
            <p:ph type="body" sz="half" idx="1"/>
          </p:nvPr>
        </p:nvSpPr>
        <p:spPr>
          <a:xfrm>
            <a:off x="0" y="1752600"/>
            <a:ext cx="3276600" cy="4800600"/>
          </a:xfrm>
          <a:noFill/>
        </p:spPr>
        <p:txBody>
          <a:bodyPr lIns="90488" tIns="44450" rIns="90488" bIns="44450"/>
          <a:lstStyle/>
          <a:p>
            <a:pPr eaLnBrk="1" hangingPunct="1"/>
            <a:r>
              <a:rPr lang="en-US" sz="2100" smtClean="0"/>
              <a:t>Consider Works_In:  An employee can work in many departments; a dept can have many employees.</a:t>
            </a:r>
          </a:p>
          <a:p>
            <a:pPr eaLnBrk="1" hangingPunct="1"/>
            <a:r>
              <a:rPr lang="en-US" sz="2100" smtClean="0"/>
              <a:t>In contrast, each dept has at most one manager, according to the    </a:t>
            </a:r>
            <a:r>
              <a:rPr lang="en-US" sz="2100" i="1" u="sng" smtClean="0">
                <a:solidFill>
                  <a:schemeClr val="accent2"/>
                </a:solidFill>
              </a:rPr>
              <a:t>key constraint</a:t>
            </a:r>
            <a:r>
              <a:rPr lang="en-US" sz="2100" i="1" smtClean="0">
                <a:solidFill>
                  <a:schemeClr val="accent2"/>
                </a:solidFill>
              </a:rPr>
              <a:t> </a:t>
            </a:r>
            <a:r>
              <a:rPr lang="en-US" sz="2100" smtClean="0"/>
              <a:t>on Manages.</a:t>
            </a:r>
          </a:p>
        </p:txBody>
      </p:sp>
      <p:sp>
        <p:nvSpPr>
          <p:cNvPr id="7174" name="Freeform 6"/>
          <p:cNvSpPr>
            <a:spLocks/>
          </p:cNvSpPr>
          <p:nvPr/>
        </p:nvSpPr>
        <p:spPr bwMode="auto">
          <a:xfrm>
            <a:off x="3810000" y="4038600"/>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75" name="Freeform 7"/>
          <p:cNvSpPr>
            <a:spLocks/>
          </p:cNvSpPr>
          <p:nvPr/>
        </p:nvSpPr>
        <p:spPr bwMode="auto">
          <a:xfrm>
            <a:off x="4633913" y="4046538"/>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76" name="Freeform 8"/>
          <p:cNvSpPr>
            <a:spLocks/>
          </p:cNvSpPr>
          <p:nvPr/>
        </p:nvSpPr>
        <p:spPr bwMode="auto">
          <a:xfrm>
            <a:off x="5292725" y="4038600"/>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77" name="Freeform 9"/>
          <p:cNvSpPr>
            <a:spLocks/>
          </p:cNvSpPr>
          <p:nvPr/>
        </p:nvSpPr>
        <p:spPr bwMode="auto">
          <a:xfrm>
            <a:off x="6132513" y="4038600"/>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78" name="Freeform 10"/>
          <p:cNvSpPr>
            <a:spLocks/>
          </p:cNvSpPr>
          <p:nvPr/>
        </p:nvSpPr>
        <p:spPr bwMode="auto">
          <a:xfrm>
            <a:off x="6783388" y="4054475"/>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79" name="Freeform 11"/>
          <p:cNvSpPr>
            <a:spLocks/>
          </p:cNvSpPr>
          <p:nvPr/>
        </p:nvSpPr>
        <p:spPr bwMode="auto">
          <a:xfrm>
            <a:off x="3167063" y="404653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80" name="Rectangle 12"/>
          <p:cNvSpPr>
            <a:spLocks noChangeArrowheads="1"/>
          </p:cNvSpPr>
          <p:nvPr/>
        </p:nvSpPr>
        <p:spPr bwMode="auto">
          <a:xfrm>
            <a:off x="7399338" y="6246813"/>
            <a:ext cx="1546225"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Many-to-Many</a:t>
            </a:r>
          </a:p>
        </p:txBody>
      </p:sp>
      <p:sp>
        <p:nvSpPr>
          <p:cNvPr id="7181" name="Freeform 13"/>
          <p:cNvSpPr>
            <a:spLocks/>
          </p:cNvSpPr>
          <p:nvPr/>
        </p:nvSpPr>
        <p:spPr bwMode="auto">
          <a:xfrm>
            <a:off x="7615238" y="4038600"/>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82" name="Freeform 14"/>
          <p:cNvSpPr>
            <a:spLocks/>
          </p:cNvSpPr>
          <p:nvPr/>
        </p:nvSpPr>
        <p:spPr bwMode="auto">
          <a:xfrm>
            <a:off x="8258175" y="4038600"/>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183" name="Rectangle 15"/>
          <p:cNvSpPr>
            <a:spLocks noChangeArrowheads="1"/>
          </p:cNvSpPr>
          <p:nvPr/>
        </p:nvSpPr>
        <p:spPr bwMode="auto">
          <a:xfrm>
            <a:off x="3263900" y="6223000"/>
            <a:ext cx="733425"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1-to-1</a:t>
            </a:r>
          </a:p>
        </p:txBody>
      </p:sp>
      <p:sp>
        <p:nvSpPr>
          <p:cNvPr id="7184" name="Rectangle 16"/>
          <p:cNvSpPr>
            <a:spLocks noChangeArrowheads="1"/>
          </p:cNvSpPr>
          <p:nvPr/>
        </p:nvSpPr>
        <p:spPr bwMode="auto">
          <a:xfrm>
            <a:off x="4627563" y="6223000"/>
            <a:ext cx="1128712"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1-to Many</a:t>
            </a:r>
          </a:p>
        </p:txBody>
      </p:sp>
      <p:sp>
        <p:nvSpPr>
          <p:cNvPr id="7185" name="Rectangle 17"/>
          <p:cNvSpPr>
            <a:spLocks noChangeArrowheads="1"/>
          </p:cNvSpPr>
          <p:nvPr/>
        </p:nvSpPr>
        <p:spPr bwMode="auto">
          <a:xfrm>
            <a:off x="6078538" y="6223000"/>
            <a:ext cx="1139825"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Many-to-1</a:t>
            </a:r>
          </a:p>
        </p:txBody>
      </p:sp>
      <p:sp>
        <p:nvSpPr>
          <p:cNvPr id="7186" name="Line 18"/>
          <p:cNvSpPr>
            <a:spLocks noChangeShapeType="1"/>
          </p:cNvSpPr>
          <p:nvPr/>
        </p:nvSpPr>
        <p:spPr bwMode="auto">
          <a:xfrm>
            <a:off x="3351213" y="4391025"/>
            <a:ext cx="609600" cy="87313"/>
          </a:xfrm>
          <a:prstGeom prst="line">
            <a:avLst/>
          </a:prstGeom>
          <a:noFill/>
          <a:ln w="12700">
            <a:solidFill>
              <a:schemeClr val="tx2"/>
            </a:solidFill>
            <a:round/>
            <a:headEnd type="none" w="sm" len="sm"/>
            <a:tailEnd type="none" w="sm" len="sm"/>
          </a:ln>
        </p:spPr>
        <p:txBody>
          <a:bodyPr/>
          <a:lstStyle/>
          <a:p>
            <a:endParaRPr lang="en-US"/>
          </a:p>
        </p:txBody>
      </p:sp>
      <p:sp>
        <p:nvSpPr>
          <p:cNvPr id="7187" name="Line 19"/>
          <p:cNvSpPr>
            <a:spLocks noChangeShapeType="1"/>
          </p:cNvSpPr>
          <p:nvPr/>
        </p:nvSpPr>
        <p:spPr bwMode="auto">
          <a:xfrm>
            <a:off x="3332163" y="4751388"/>
            <a:ext cx="649287" cy="127000"/>
          </a:xfrm>
          <a:prstGeom prst="line">
            <a:avLst/>
          </a:prstGeom>
          <a:noFill/>
          <a:ln w="12700">
            <a:solidFill>
              <a:schemeClr val="tx2"/>
            </a:solidFill>
            <a:round/>
            <a:headEnd type="none" w="sm" len="sm"/>
            <a:tailEnd type="none" w="sm" len="sm"/>
          </a:ln>
        </p:spPr>
        <p:txBody>
          <a:bodyPr/>
          <a:lstStyle/>
          <a:p>
            <a:endParaRPr lang="en-US"/>
          </a:p>
        </p:txBody>
      </p:sp>
      <p:sp>
        <p:nvSpPr>
          <p:cNvPr id="7188" name="Line 20"/>
          <p:cNvSpPr>
            <a:spLocks noChangeShapeType="1"/>
          </p:cNvSpPr>
          <p:nvPr/>
        </p:nvSpPr>
        <p:spPr bwMode="auto">
          <a:xfrm flipV="1">
            <a:off x="3303588" y="5259388"/>
            <a:ext cx="649287" cy="635000"/>
          </a:xfrm>
          <a:prstGeom prst="line">
            <a:avLst/>
          </a:prstGeom>
          <a:noFill/>
          <a:ln w="12700">
            <a:solidFill>
              <a:schemeClr val="tx2"/>
            </a:solidFill>
            <a:round/>
            <a:headEnd type="none" w="sm" len="sm"/>
            <a:tailEnd type="none" w="sm" len="sm"/>
          </a:ln>
        </p:spPr>
        <p:txBody>
          <a:bodyPr/>
          <a:lstStyle/>
          <a:p>
            <a:endParaRPr lang="en-US"/>
          </a:p>
        </p:txBody>
      </p:sp>
      <p:sp>
        <p:nvSpPr>
          <p:cNvPr id="7189" name="Line 21"/>
          <p:cNvSpPr>
            <a:spLocks noChangeShapeType="1"/>
          </p:cNvSpPr>
          <p:nvPr/>
        </p:nvSpPr>
        <p:spPr bwMode="auto">
          <a:xfrm>
            <a:off x="4835525" y="4370388"/>
            <a:ext cx="630238" cy="107950"/>
          </a:xfrm>
          <a:prstGeom prst="line">
            <a:avLst/>
          </a:prstGeom>
          <a:noFill/>
          <a:ln w="12700">
            <a:solidFill>
              <a:schemeClr val="tx2"/>
            </a:solidFill>
            <a:round/>
            <a:headEnd type="none" w="sm" len="sm"/>
            <a:tailEnd type="none" w="sm" len="sm"/>
          </a:ln>
        </p:spPr>
        <p:txBody>
          <a:bodyPr/>
          <a:lstStyle/>
          <a:p>
            <a:endParaRPr lang="en-US"/>
          </a:p>
        </p:txBody>
      </p:sp>
      <p:sp>
        <p:nvSpPr>
          <p:cNvPr id="7190" name="Line 22"/>
          <p:cNvSpPr>
            <a:spLocks noChangeShapeType="1"/>
          </p:cNvSpPr>
          <p:nvPr/>
        </p:nvSpPr>
        <p:spPr bwMode="auto">
          <a:xfrm>
            <a:off x="4816475" y="4751388"/>
            <a:ext cx="628650" cy="147637"/>
          </a:xfrm>
          <a:prstGeom prst="line">
            <a:avLst/>
          </a:prstGeom>
          <a:noFill/>
          <a:ln w="12700">
            <a:solidFill>
              <a:schemeClr val="tx2"/>
            </a:solidFill>
            <a:round/>
            <a:headEnd type="none" w="sm" len="sm"/>
            <a:tailEnd type="none" w="sm" len="sm"/>
          </a:ln>
        </p:spPr>
        <p:txBody>
          <a:bodyPr/>
          <a:lstStyle/>
          <a:p>
            <a:endParaRPr lang="en-US"/>
          </a:p>
        </p:txBody>
      </p:sp>
      <p:sp>
        <p:nvSpPr>
          <p:cNvPr id="7191" name="Line 23"/>
          <p:cNvSpPr>
            <a:spLocks noChangeShapeType="1"/>
          </p:cNvSpPr>
          <p:nvPr/>
        </p:nvSpPr>
        <p:spPr bwMode="auto">
          <a:xfrm>
            <a:off x="4835525" y="4772025"/>
            <a:ext cx="609600" cy="928688"/>
          </a:xfrm>
          <a:prstGeom prst="line">
            <a:avLst/>
          </a:prstGeom>
          <a:noFill/>
          <a:ln w="12700">
            <a:solidFill>
              <a:schemeClr val="tx2"/>
            </a:solidFill>
            <a:round/>
            <a:headEnd type="none" w="sm" len="sm"/>
            <a:tailEnd type="none" w="sm" len="sm"/>
          </a:ln>
        </p:spPr>
        <p:txBody>
          <a:bodyPr/>
          <a:lstStyle/>
          <a:p>
            <a:endParaRPr lang="en-US"/>
          </a:p>
        </p:txBody>
      </p:sp>
      <p:sp>
        <p:nvSpPr>
          <p:cNvPr id="7192" name="Line 24"/>
          <p:cNvSpPr>
            <a:spLocks noChangeShapeType="1"/>
          </p:cNvSpPr>
          <p:nvPr/>
        </p:nvSpPr>
        <p:spPr bwMode="auto">
          <a:xfrm flipH="1">
            <a:off x="4783138" y="5292725"/>
            <a:ext cx="674687" cy="588963"/>
          </a:xfrm>
          <a:prstGeom prst="line">
            <a:avLst/>
          </a:prstGeom>
          <a:noFill/>
          <a:ln w="12700">
            <a:solidFill>
              <a:schemeClr val="tx2"/>
            </a:solidFill>
            <a:round/>
            <a:headEnd type="none" w="sm" len="sm"/>
            <a:tailEnd type="none" w="sm" len="sm"/>
          </a:ln>
        </p:spPr>
        <p:txBody>
          <a:bodyPr/>
          <a:lstStyle/>
          <a:p>
            <a:endParaRPr lang="en-US"/>
          </a:p>
        </p:txBody>
      </p:sp>
      <p:sp>
        <p:nvSpPr>
          <p:cNvPr id="7193" name="Line 25"/>
          <p:cNvSpPr>
            <a:spLocks noChangeShapeType="1"/>
          </p:cNvSpPr>
          <p:nvPr/>
        </p:nvSpPr>
        <p:spPr bwMode="auto">
          <a:xfrm>
            <a:off x="6261100" y="4370388"/>
            <a:ext cx="708025" cy="107950"/>
          </a:xfrm>
          <a:prstGeom prst="line">
            <a:avLst/>
          </a:prstGeom>
          <a:noFill/>
          <a:ln w="12700">
            <a:solidFill>
              <a:schemeClr val="tx2"/>
            </a:solidFill>
            <a:round/>
            <a:headEnd type="none" w="sm" len="sm"/>
            <a:tailEnd type="none" w="sm" len="sm"/>
          </a:ln>
        </p:spPr>
        <p:txBody>
          <a:bodyPr/>
          <a:lstStyle/>
          <a:p>
            <a:endParaRPr lang="en-US"/>
          </a:p>
        </p:txBody>
      </p:sp>
      <p:sp>
        <p:nvSpPr>
          <p:cNvPr id="7194" name="Line 26"/>
          <p:cNvSpPr>
            <a:spLocks noChangeShapeType="1"/>
          </p:cNvSpPr>
          <p:nvPr/>
        </p:nvSpPr>
        <p:spPr bwMode="auto">
          <a:xfrm>
            <a:off x="6319838" y="4751388"/>
            <a:ext cx="609600" cy="107950"/>
          </a:xfrm>
          <a:prstGeom prst="line">
            <a:avLst/>
          </a:prstGeom>
          <a:noFill/>
          <a:ln w="12700">
            <a:solidFill>
              <a:schemeClr val="tx2"/>
            </a:solidFill>
            <a:round/>
            <a:headEnd type="none" w="sm" len="sm"/>
            <a:tailEnd type="none" w="sm" len="sm"/>
          </a:ln>
        </p:spPr>
        <p:txBody>
          <a:bodyPr/>
          <a:lstStyle/>
          <a:p>
            <a:endParaRPr lang="en-US"/>
          </a:p>
        </p:txBody>
      </p:sp>
      <p:sp>
        <p:nvSpPr>
          <p:cNvPr id="7195" name="Line 27"/>
          <p:cNvSpPr>
            <a:spLocks noChangeShapeType="1"/>
          </p:cNvSpPr>
          <p:nvPr/>
        </p:nvSpPr>
        <p:spPr bwMode="auto">
          <a:xfrm>
            <a:off x="6300788" y="5132388"/>
            <a:ext cx="649287" cy="168275"/>
          </a:xfrm>
          <a:prstGeom prst="line">
            <a:avLst/>
          </a:prstGeom>
          <a:noFill/>
          <a:ln w="12700">
            <a:solidFill>
              <a:schemeClr val="tx2"/>
            </a:solidFill>
            <a:round/>
            <a:headEnd type="none" w="sm" len="sm"/>
            <a:tailEnd type="none" w="sm" len="sm"/>
          </a:ln>
        </p:spPr>
        <p:txBody>
          <a:bodyPr/>
          <a:lstStyle/>
          <a:p>
            <a:endParaRPr lang="en-US"/>
          </a:p>
        </p:txBody>
      </p:sp>
      <p:sp>
        <p:nvSpPr>
          <p:cNvPr id="7196" name="Line 28"/>
          <p:cNvSpPr>
            <a:spLocks noChangeShapeType="1"/>
          </p:cNvSpPr>
          <p:nvPr/>
        </p:nvSpPr>
        <p:spPr bwMode="auto">
          <a:xfrm flipV="1">
            <a:off x="6272213" y="5240338"/>
            <a:ext cx="649287" cy="673100"/>
          </a:xfrm>
          <a:prstGeom prst="line">
            <a:avLst/>
          </a:prstGeom>
          <a:noFill/>
          <a:ln w="12700">
            <a:solidFill>
              <a:schemeClr val="tx2"/>
            </a:solidFill>
            <a:round/>
            <a:headEnd type="none" w="sm" len="sm"/>
            <a:tailEnd type="none" w="sm" len="sm"/>
          </a:ln>
        </p:spPr>
        <p:txBody>
          <a:bodyPr/>
          <a:lstStyle/>
          <a:p>
            <a:endParaRPr lang="en-US"/>
          </a:p>
        </p:txBody>
      </p:sp>
      <p:sp>
        <p:nvSpPr>
          <p:cNvPr id="7197" name="Line 29"/>
          <p:cNvSpPr>
            <a:spLocks noChangeShapeType="1"/>
          </p:cNvSpPr>
          <p:nvPr/>
        </p:nvSpPr>
        <p:spPr bwMode="auto">
          <a:xfrm>
            <a:off x="7764463" y="4391025"/>
            <a:ext cx="630237" cy="87313"/>
          </a:xfrm>
          <a:prstGeom prst="line">
            <a:avLst/>
          </a:prstGeom>
          <a:noFill/>
          <a:ln w="12700">
            <a:solidFill>
              <a:schemeClr val="tx2"/>
            </a:solidFill>
            <a:round/>
            <a:headEnd type="none" w="sm" len="sm"/>
            <a:tailEnd type="none" w="sm" len="sm"/>
          </a:ln>
        </p:spPr>
        <p:txBody>
          <a:bodyPr/>
          <a:lstStyle/>
          <a:p>
            <a:endParaRPr lang="en-US"/>
          </a:p>
        </p:txBody>
      </p:sp>
      <p:sp>
        <p:nvSpPr>
          <p:cNvPr id="7198" name="Line 30"/>
          <p:cNvSpPr>
            <a:spLocks noChangeShapeType="1"/>
          </p:cNvSpPr>
          <p:nvPr/>
        </p:nvSpPr>
        <p:spPr bwMode="auto">
          <a:xfrm>
            <a:off x="7805738" y="4772025"/>
            <a:ext cx="649287" cy="87313"/>
          </a:xfrm>
          <a:prstGeom prst="line">
            <a:avLst/>
          </a:prstGeom>
          <a:noFill/>
          <a:ln w="12700">
            <a:solidFill>
              <a:schemeClr val="tx2"/>
            </a:solidFill>
            <a:round/>
            <a:headEnd type="none" w="sm" len="sm"/>
            <a:tailEnd type="none" w="sm" len="sm"/>
          </a:ln>
        </p:spPr>
        <p:txBody>
          <a:bodyPr/>
          <a:lstStyle/>
          <a:p>
            <a:endParaRPr lang="en-US"/>
          </a:p>
        </p:txBody>
      </p:sp>
      <p:sp>
        <p:nvSpPr>
          <p:cNvPr id="7199" name="Line 31"/>
          <p:cNvSpPr>
            <a:spLocks noChangeShapeType="1"/>
          </p:cNvSpPr>
          <p:nvPr/>
        </p:nvSpPr>
        <p:spPr bwMode="auto">
          <a:xfrm flipV="1">
            <a:off x="7785100" y="4438650"/>
            <a:ext cx="609600" cy="1054100"/>
          </a:xfrm>
          <a:prstGeom prst="line">
            <a:avLst/>
          </a:prstGeom>
          <a:noFill/>
          <a:ln w="12700">
            <a:solidFill>
              <a:schemeClr val="tx2"/>
            </a:solidFill>
            <a:round/>
            <a:headEnd type="none" w="sm" len="sm"/>
            <a:tailEnd type="none" w="sm" len="sm"/>
          </a:ln>
        </p:spPr>
        <p:txBody>
          <a:bodyPr/>
          <a:lstStyle/>
          <a:p>
            <a:endParaRPr lang="en-US"/>
          </a:p>
        </p:txBody>
      </p:sp>
      <p:sp>
        <p:nvSpPr>
          <p:cNvPr id="7200" name="Line 32"/>
          <p:cNvSpPr>
            <a:spLocks noChangeShapeType="1"/>
          </p:cNvSpPr>
          <p:nvPr/>
        </p:nvSpPr>
        <p:spPr bwMode="auto">
          <a:xfrm>
            <a:off x="7764463" y="4751388"/>
            <a:ext cx="669925" cy="930275"/>
          </a:xfrm>
          <a:prstGeom prst="line">
            <a:avLst/>
          </a:prstGeom>
          <a:noFill/>
          <a:ln w="12700">
            <a:solidFill>
              <a:schemeClr val="tx2"/>
            </a:solidFill>
            <a:round/>
            <a:headEnd type="none" w="sm" len="sm"/>
            <a:tailEnd type="none" w="sm" len="sm"/>
          </a:ln>
        </p:spPr>
        <p:txBody>
          <a:bodyPr/>
          <a:lstStyle/>
          <a:p>
            <a:endParaRPr lang="en-US"/>
          </a:p>
        </p:txBody>
      </p:sp>
      <p:sp>
        <p:nvSpPr>
          <p:cNvPr id="7201" name="Freeform 33"/>
          <p:cNvSpPr>
            <a:spLocks/>
          </p:cNvSpPr>
          <p:nvPr/>
        </p:nvSpPr>
        <p:spPr bwMode="auto">
          <a:xfrm>
            <a:off x="6762750" y="2301875"/>
            <a:ext cx="720725" cy="519113"/>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202" name="Freeform 34"/>
          <p:cNvSpPr>
            <a:spLocks/>
          </p:cNvSpPr>
          <p:nvPr/>
        </p:nvSpPr>
        <p:spPr bwMode="auto">
          <a:xfrm>
            <a:off x="8081963" y="2324100"/>
            <a:ext cx="912812" cy="496888"/>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p:spPr>
        <p:txBody>
          <a:bodyPr/>
          <a:lstStyle/>
          <a:p>
            <a:endParaRPr lang="en-US"/>
          </a:p>
        </p:txBody>
      </p:sp>
      <p:grpSp>
        <p:nvGrpSpPr>
          <p:cNvPr id="7203" name="Group 37"/>
          <p:cNvGrpSpPr>
            <a:grpSpLocks/>
          </p:cNvGrpSpPr>
          <p:nvPr/>
        </p:nvGrpSpPr>
        <p:grpSpPr bwMode="auto">
          <a:xfrm>
            <a:off x="7332663" y="1920875"/>
            <a:ext cx="939800" cy="519113"/>
            <a:chOff x="4672" y="468"/>
            <a:chExt cx="592" cy="327"/>
          </a:xfrm>
        </p:grpSpPr>
        <p:sp>
          <p:nvSpPr>
            <p:cNvPr id="7276" name="Freeform 35"/>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277" name="Rectangle 36"/>
            <p:cNvSpPr>
              <a:spLocks noChangeArrowheads="1"/>
            </p:cNvSpPr>
            <p:nvPr/>
          </p:nvSpPr>
          <p:spPr bwMode="auto">
            <a:xfrm>
              <a:off x="4696" y="507"/>
              <a:ext cx="527"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grpSp>
      <p:sp>
        <p:nvSpPr>
          <p:cNvPr id="7204" name="Rectangle 38"/>
          <p:cNvSpPr>
            <a:spLocks noChangeArrowheads="1"/>
          </p:cNvSpPr>
          <p:nvPr/>
        </p:nvSpPr>
        <p:spPr bwMode="auto">
          <a:xfrm>
            <a:off x="8137525" y="2379663"/>
            <a:ext cx="85883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7205" name="Rectangle 39"/>
          <p:cNvSpPr>
            <a:spLocks noChangeArrowheads="1"/>
          </p:cNvSpPr>
          <p:nvPr/>
        </p:nvSpPr>
        <p:spPr bwMode="auto">
          <a:xfrm>
            <a:off x="6861175" y="2379663"/>
            <a:ext cx="485775"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grpSp>
        <p:nvGrpSpPr>
          <p:cNvPr id="7206" name="Group 42"/>
          <p:cNvGrpSpPr>
            <a:grpSpLocks/>
          </p:cNvGrpSpPr>
          <p:nvPr/>
        </p:nvGrpSpPr>
        <p:grpSpPr bwMode="auto">
          <a:xfrm>
            <a:off x="5664200" y="1616075"/>
            <a:ext cx="722313" cy="519113"/>
            <a:chOff x="3621" y="276"/>
            <a:chExt cx="455" cy="327"/>
          </a:xfrm>
        </p:grpSpPr>
        <p:sp>
          <p:nvSpPr>
            <p:cNvPr id="7274" name="Freeform 40"/>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275" name="Rectangle 41"/>
            <p:cNvSpPr>
              <a:spLocks noChangeArrowheads="1"/>
            </p:cNvSpPr>
            <p:nvPr/>
          </p:nvSpPr>
          <p:spPr bwMode="auto">
            <a:xfrm>
              <a:off x="3621" y="334"/>
              <a:ext cx="441"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grpSp>
      <p:grpSp>
        <p:nvGrpSpPr>
          <p:cNvPr id="7207" name="Group 49"/>
          <p:cNvGrpSpPr>
            <a:grpSpLocks/>
          </p:cNvGrpSpPr>
          <p:nvPr/>
        </p:nvGrpSpPr>
        <p:grpSpPr bwMode="auto">
          <a:xfrm>
            <a:off x="3200400" y="1905000"/>
            <a:ext cx="2039938" cy="900113"/>
            <a:chOff x="2069" y="458"/>
            <a:chExt cx="1285" cy="567"/>
          </a:xfrm>
        </p:grpSpPr>
        <p:sp>
          <p:nvSpPr>
            <p:cNvPr id="7268" name="Freeform 43"/>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269" name="Freeform 44"/>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270" name="Freeform 45"/>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271" name="Rectangle 46"/>
            <p:cNvSpPr>
              <a:spLocks noChangeArrowheads="1"/>
            </p:cNvSpPr>
            <p:nvPr/>
          </p:nvSpPr>
          <p:spPr bwMode="auto">
            <a:xfrm>
              <a:off x="2976" y="757"/>
              <a:ext cx="27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7272" name="Rectangle 47"/>
            <p:cNvSpPr>
              <a:spLocks noChangeArrowheads="1"/>
            </p:cNvSpPr>
            <p:nvPr/>
          </p:nvSpPr>
          <p:spPr bwMode="auto">
            <a:xfrm>
              <a:off x="2470" y="497"/>
              <a:ext cx="448"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7273" name="Rectangle 48"/>
            <p:cNvSpPr>
              <a:spLocks noChangeArrowheads="1"/>
            </p:cNvSpPr>
            <p:nvPr/>
          </p:nvSpPr>
          <p:spPr bwMode="auto">
            <a:xfrm>
              <a:off x="2121" y="750"/>
              <a:ext cx="335" cy="210"/>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grpSp>
      <p:grpSp>
        <p:nvGrpSpPr>
          <p:cNvPr id="7208" name="Group 52"/>
          <p:cNvGrpSpPr>
            <a:grpSpLocks/>
          </p:cNvGrpSpPr>
          <p:nvPr/>
        </p:nvGrpSpPr>
        <p:grpSpPr bwMode="auto">
          <a:xfrm>
            <a:off x="5402263" y="2849563"/>
            <a:ext cx="1220787" cy="920750"/>
            <a:chOff x="3456" y="1053"/>
            <a:chExt cx="769" cy="580"/>
          </a:xfrm>
        </p:grpSpPr>
        <p:sp>
          <p:nvSpPr>
            <p:cNvPr id="7266" name="Rectangle 50"/>
            <p:cNvSpPr>
              <a:spLocks noChangeArrowheads="1"/>
            </p:cNvSpPr>
            <p:nvPr/>
          </p:nvSpPr>
          <p:spPr bwMode="auto">
            <a:xfrm>
              <a:off x="3522" y="1266"/>
              <a:ext cx="662"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Manages</a:t>
              </a:r>
            </a:p>
          </p:txBody>
        </p:sp>
        <p:sp>
          <p:nvSpPr>
            <p:cNvPr id="7267" name="Freeform 51"/>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p:spPr>
          <p:txBody>
            <a:bodyPr/>
            <a:lstStyle/>
            <a:p>
              <a:endParaRPr lang="en-US"/>
            </a:p>
          </p:txBody>
        </p:sp>
      </p:grpSp>
      <p:sp>
        <p:nvSpPr>
          <p:cNvPr id="7209" name="Freeform 53"/>
          <p:cNvSpPr>
            <a:spLocks/>
          </p:cNvSpPr>
          <p:nvPr/>
        </p:nvSpPr>
        <p:spPr bwMode="auto">
          <a:xfrm>
            <a:off x="7180263" y="3140075"/>
            <a:ext cx="1295400" cy="479425"/>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p:spPr>
        <p:txBody>
          <a:bodyPr/>
          <a:lstStyle/>
          <a:p>
            <a:endParaRPr lang="en-US"/>
          </a:p>
        </p:txBody>
      </p:sp>
      <p:grpSp>
        <p:nvGrpSpPr>
          <p:cNvPr id="7210" name="Group 56"/>
          <p:cNvGrpSpPr>
            <a:grpSpLocks/>
          </p:cNvGrpSpPr>
          <p:nvPr/>
        </p:nvGrpSpPr>
        <p:grpSpPr bwMode="auto">
          <a:xfrm>
            <a:off x="3611563" y="3124200"/>
            <a:ext cx="1292225" cy="468313"/>
            <a:chOff x="2328" y="1226"/>
            <a:chExt cx="814" cy="295"/>
          </a:xfrm>
        </p:grpSpPr>
        <p:sp>
          <p:nvSpPr>
            <p:cNvPr id="7264" name="Freeform 54"/>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7265" name="Rectangle 55"/>
            <p:cNvSpPr>
              <a:spLocks noChangeArrowheads="1"/>
            </p:cNvSpPr>
            <p:nvPr/>
          </p:nvSpPr>
          <p:spPr bwMode="auto">
            <a:xfrm>
              <a:off x="2336" y="1266"/>
              <a:ext cx="79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grpSp>
      <p:sp>
        <p:nvSpPr>
          <p:cNvPr id="7211" name="Rectangle 57"/>
          <p:cNvSpPr>
            <a:spLocks noChangeArrowheads="1"/>
          </p:cNvSpPr>
          <p:nvPr/>
        </p:nvSpPr>
        <p:spPr bwMode="auto">
          <a:xfrm>
            <a:off x="7092950" y="3203575"/>
            <a:ext cx="14224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7212" name="Oval 58"/>
          <p:cNvSpPr>
            <a:spLocks noChangeArrowheads="1"/>
          </p:cNvSpPr>
          <p:nvPr/>
        </p:nvSpPr>
        <p:spPr bwMode="auto">
          <a:xfrm>
            <a:off x="3265488" y="4349750"/>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13" name="Oval 59"/>
          <p:cNvSpPr>
            <a:spLocks noChangeArrowheads="1"/>
          </p:cNvSpPr>
          <p:nvPr/>
        </p:nvSpPr>
        <p:spPr bwMode="auto">
          <a:xfrm>
            <a:off x="3265488" y="4725988"/>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14" name="Oval 60"/>
          <p:cNvSpPr>
            <a:spLocks noChangeArrowheads="1"/>
          </p:cNvSpPr>
          <p:nvPr/>
        </p:nvSpPr>
        <p:spPr bwMode="auto">
          <a:xfrm>
            <a:off x="3265488" y="5092700"/>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15" name="Oval 61"/>
          <p:cNvSpPr>
            <a:spLocks noChangeArrowheads="1"/>
          </p:cNvSpPr>
          <p:nvPr/>
        </p:nvSpPr>
        <p:spPr bwMode="auto">
          <a:xfrm>
            <a:off x="3265488" y="5462588"/>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16" name="Oval 62"/>
          <p:cNvSpPr>
            <a:spLocks noChangeArrowheads="1"/>
          </p:cNvSpPr>
          <p:nvPr/>
        </p:nvSpPr>
        <p:spPr bwMode="auto">
          <a:xfrm>
            <a:off x="3265488" y="5830888"/>
            <a:ext cx="87312" cy="104775"/>
          </a:xfrm>
          <a:prstGeom prst="ellipse">
            <a:avLst/>
          </a:prstGeom>
          <a:solidFill>
            <a:schemeClr val="tx2"/>
          </a:solidFill>
          <a:ln w="12700">
            <a:solidFill>
              <a:schemeClr val="tx2"/>
            </a:solidFill>
            <a:round/>
            <a:headEnd/>
            <a:tailEnd/>
          </a:ln>
        </p:spPr>
        <p:txBody>
          <a:bodyPr wrap="none" anchor="ctr"/>
          <a:lstStyle/>
          <a:p>
            <a:endParaRPr lang="en-US"/>
          </a:p>
        </p:txBody>
      </p:sp>
      <p:grpSp>
        <p:nvGrpSpPr>
          <p:cNvPr id="7217" name="Group 68"/>
          <p:cNvGrpSpPr>
            <a:grpSpLocks/>
          </p:cNvGrpSpPr>
          <p:nvPr/>
        </p:nvGrpSpPr>
        <p:grpSpPr bwMode="auto">
          <a:xfrm>
            <a:off x="4768850" y="4327525"/>
            <a:ext cx="87313" cy="1585913"/>
            <a:chOff x="2968" y="2238"/>
            <a:chExt cx="55" cy="999"/>
          </a:xfrm>
        </p:grpSpPr>
        <p:sp>
          <p:nvSpPr>
            <p:cNvPr id="7259"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60"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61"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62"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63"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7218" name="Group 74"/>
          <p:cNvGrpSpPr>
            <a:grpSpLocks/>
          </p:cNvGrpSpPr>
          <p:nvPr/>
        </p:nvGrpSpPr>
        <p:grpSpPr bwMode="auto">
          <a:xfrm>
            <a:off x="6229350" y="4332288"/>
            <a:ext cx="87313" cy="1585912"/>
            <a:chOff x="3888" y="2241"/>
            <a:chExt cx="55" cy="999"/>
          </a:xfrm>
        </p:grpSpPr>
        <p:sp>
          <p:nvSpPr>
            <p:cNvPr id="7254"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5"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6"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7"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8"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7219" name="Group 80"/>
          <p:cNvGrpSpPr>
            <a:grpSpLocks/>
          </p:cNvGrpSpPr>
          <p:nvPr/>
        </p:nvGrpSpPr>
        <p:grpSpPr bwMode="auto">
          <a:xfrm>
            <a:off x="7723188" y="4335463"/>
            <a:ext cx="87312" cy="1585912"/>
            <a:chOff x="4829" y="2243"/>
            <a:chExt cx="55" cy="999"/>
          </a:xfrm>
        </p:grpSpPr>
        <p:sp>
          <p:nvSpPr>
            <p:cNvPr id="724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5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7220" name="Group 85"/>
          <p:cNvGrpSpPr>
            <a:grpSpLocks/>
          </p:cNvGrpSpPr>
          <p:nvPr/>
        </p:nvGrpSpPr>
        <p:grpSpPr bwMode="auto">
          <a:xfrm>
            <a:off x="3919538" y="4429125"/>
            <a:ext cx="87312" cy="1295400"/>
            <a:chOff x="2433" y="2302"/>
            <a:chExt cx="55" cy="816"/>
          </a:xfrm>
        </p:grpSpPr>
        <p:sp>
          <p:nvSpPr>
            <p:cNvPr id="72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7221" name="Group 90"/>
          <p:cNvGrpSpPr>
            <a:grpSpLocks/>
          </p:cNvGrpSpPr>
          <p:nvPr/>
        </p:nvGrpSpPr>
        <p:grpSpPr bwMode="auto">
          <a:xfrm>
            <a:off x="5413375" y="4440238"/>
            <a:ext cx="87313" cy="1295400"/>
            <a:chOff x="3374" y="2309"/>
            <a:chExt cx="55" cy="816"/>
          </a:xfrm>
        </p:grpSpPr>
        <p:sp>
          <p:nvSpPr>
            <p:cNvPr id="7241"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42"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43"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44"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7222" name="Group 95"/>
          <p:cNvGrpSpPr>
            <a:grpSpLocks/>
          </p:cNvGrpSpPr>
          <p:nvPr/>
        </p:nvGrpSpPr>
        <p:grpSpPr bwMode="auto">
          <a:xfrm>
            <a:off x="6923088" y="4425950"/>
            <a:ext cx="87312" cy="1295400"/>
            <a:chOff x="4325" y="2300"/>
            <a:chExt cx="55" cy="816"/>
          </a:xfrm>
        </p:grpSpPr>
        <p:sp>
          <p:nvSpPr>
            <p:cNvPr id="7237"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38"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39"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40"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7223" name="Group 100"/>
          <p:cNvGrpSpPr>
            <a:grpSpLocks/>
          </p:cNvGrpSpPr>
          <p:nvPr/>
        </p:nvGrpSpPr>
        <p:grpSpPr bwMode="auto">
          <a:xfrm>
            <a:off x="8393113" y="4419600"/>
            <a:ext cx="87312" cy="1295400"/>
            <a:chOff x="5251" y="2296"/>
            <a:chExt cx="55" cy="816"/>
          </a:xfrm>
        </p:grpSpPr>
        <p:sp>
          <p:nvSpPr>
            <p:cNvPr id="7233"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34"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35"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36"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p:spPr>
          <p:txBody>
            <a:bodyPr wrap="none" anchor="ctr"/>
            <a:lstStyle/>
            <a:p>
              <a:endParaRPr lang="en-US"/>
            </a:p>
          </p:txBody>
        </p:sp>
      </p:grpSp>
      <p:sp>
        <p:nvSpPr>
          <p:cNvPr id="7224" name="Line 101"/>
          <p:cNvSpPr>
            <a:spLocks noChangeShapeType="1"/>
          </p:cNvSpPr>
          <p:nvPr/>
        </p:nvSpPr>
        <p:spPr bwMode="auto">
          <a:xfrm flipH="1">
            <a:off x="4862513" y="3311525"/>
            <a:ext cx="546100" cy="0"/>
          </a:xfrm>
          <a:prstGeom prst="line">
            <a:avLst/>
          </a:prstGeom>
          <a:noFill/>
          <a:ln w="12700">
            <a:solidFill>
              <a:schemeClr val="tx2"/>
            </a:solidFill>
            <a:round/>
            <a:headEnd type="none" w="sm" len="sm"/>
            <a:tailEnd type="none" w="sm" len="sm"/>
          </a:ln>
        </p:spPr>
        <p:txBody>
          <a:bodyPr/>
          <a:lstStyle/>
          <a:p>
            <a:endParaRPr lang="en-US"/>
          </a:p>
        </p:txBody>
      </p:sp>
      <p:sp>
        <p:nvSpPr>
          <p:cNvPr id="7225" name="Line 102"/>
          <p:cNvSpPr>
            <a:spLocks noChangeShapeType="1"/>
          </p:cNvSpPr>
          <p:nvPr/>
        </p:nvSpPr>
        <p:spPr bwMode="auto">
          <a:xfrm>
            <a:off x="6627813" y="3311525"/>
            <a:ext cx="520700" cy="0"/>
          </a:xfrm>
          <a:prstGeom prst="line">
            <a:avLst/>
          </a:prstGeom>
          <a:noFill/>
          <a:ln w="12700">
            <a:solidFill>
              <a:schemeClr val="tx2"/>
            </a:solidFill>
            <a:round/>
            <a:headEnd type="stealth" w="med" len="med"/>
            <a:tailEnd type="none" w="sm" len="sm"/>
          </a:ln>
        </p:spPr>
        <p:txBody>
          <a:bodyPr/>
          <a:lstStyle/>
          <a:p>
            <a:endParaRPr lang="en-US"/>
          </a:p>
        </p:txBody>
      </p:sp>
      <p:sp>
        <p:nvSpPr>
          <p:cNvPr id="7226" name="Line 103"/>
          <p:cNvSpPr>
            <a:spLocks noChangeShapeType="1"/>
          </p:cNvSpPr>
          <p:nvPr/>
        </p:nvSpPr>
        <p:spPr bwMode="auto">
          <a:xfrm flipH="1">
            <a:off x="4633913" y="2784475"/>
            <a:ext cx="241300" cy="292100"/>
          </a:xfrm>
          <a:prstGeom prst="line">
            <a:avLst/>
          </a:prstGeom>
          <a:noFill/>
          <a:ln w="12700">
            <a:solidFill>
              <a:schemeClr val="tx2"/>
            </a:solidFill>
            <a:round/>
            <a:headEnd type="none" w="sm" len="sm"/>
            <a:tailEnd type="none" w="sm" len="sm"/>
          </a:ln>
        </p:spPr>
        <p:txBody>
          <a:bodyPr/>
          <a:lstStyle/>
          <a:p>
            <a:endParaRPr lang="en-US"/>
          </a:p>
        </p:txBody>
      </p:sp>
      <p:sp>
        <p:nvSpPr>
          <p:cNvPr id="7227" name="Line 104"/>
          <p:cNvSpPr>
            <a:spLocks noChangeShapeType="1"/>
          </p:cNvSpPr>
          <p:nvPr/>
        </p:nvSpPr>
        <p:spPr bwMode="auto">
          <a:xfrm>
            <a:off x="4183063" y="2403475"/>
            <a:ext cx="0" cy="673100"/>
          </a:xfrm>
          <a:prstGeom prst="line">
            <a:avLst/>
          </a:prstGeom>
          <a:noFill/>
          <a:ln w="12700">
            <a:solidFill>
              <a:schemeClr val="tx2"/>
            </a:solidFill>
            <a:round/>
            <a:headEnd type="none" w="sm" len="sm"/>
            <a:tailEnd type="none" w="sm" len="sm"/>
          </a:ln>
        </p:spPr>
        <p:txBody>
          <a:bodyPr/>
          <a:lstStyle/>
          <a:p>
            <a:endParaRPr lang="en-US"/>
          </a:p>
        </p:txBody>
      </p:sp>
      <p:sp>
        <p:nvSpPr>
          <p:cNvPr id="7228" name="Line 105"/>
          <p:cNvSpPr>
            <a:spLocks noChangeShapeType="1"/>
          </p:cNvSpPr>
          <p:nvPr/>
        </p:nvSpPr>
        <p:spPr bwMode="auto">
          <a:xfrm>
            <a:off x="3656013" y="2784475"/>
            <a:ext cx="139700" cy="292100"/>
          </a:xfrm>
          <a:prstGeom prst="line">
            <a:avLst/>
          </a:prstGeom>
          <a:noFill/>
          <a:ln w="12700">
            <a:solidFill>
              <a:schemeClr val="tx2"/>
            </a:solidFill>
            <a:round/>
            <a:headEnd type="none" w="sm" len="sm"/>
            <a:tailEnd type="none" w="sm" len="sm"/>
          </a:ln>
        </p:spPr>
        <p:txBody>
          <a:bodyPr/>
          <a:lstStyle/>
          <a:p>
            <a:endParaRPr lang="en-US"/>
          </a:p>
        </p:txBody>
      </p:sp>
      <p:sp>
        <p:nvSpPr>
          <p:cNvPr id="7229" name="Line 106"/>
          <p:cNvSpPr>
            <a:spLocks noChangeShapeType="1"/>
          </p:cNvSpPr>
          <p:nvPr/>
        </p:nvSpPr>
        <p:spPr bwMode="auto">
          <a:xfrm>
            <a:off x="6011863" y="2174875"/>
            <a:ext cx="0" cy="673100"/>
          </a:xfrm>
          <a:prstGeom prst="line">
            <a:avLst/>
          </a:prstGeom>
          <a:noFill/>
          <a:ln w="12700">
            <a:solidFill>
              <a:schemeClr val="tx2"/>
            </a:solidFill>
            <a:round/>
            <a:headEnd type="none" w="sm" len="sm"/>
            <a:tailEnd type="none" w="sm" len="sm"/>
          </a:ln>
        </p:spPr>
        <p:txBody>
          <a:bodyPr/>
          <a:lstStyle/>
          <a:p>
            <a:endParaRPr lang="en-US"/>
          </a:p>
        </p:txBody>
      </p:sp>
      <p:sp>
        <p:nvSpPr>
          <p:cNvPr id="7230" name="Line 107"/>
          <p:cNvSpPr>
            <a:spLocks noChangeShapeType="1"/>
          </p:cNvSpPr>
          <p:nvPr/>
        </p:nvSpPr>
        <p:spPr bwMode="auto">
          <a:xfrm>
            <a:off x="7237413" y="2784475"/>
            <a:ext cx="215900" cy="368300"/>
          </a:xfrm>
          <a:prstGeom prst="line">
            <a:avLst/>
          </a:prstGeom>
          <a:noFill/>
          <a:ln w="12700">
            <a:solidFill>
              <a:schemeClr val="tx2"/>
            </a:solidFill>
            <a:round/>
            <a:headEnd type="none" w="sm" len="sm"/>
            <a:tailEnd type="none" w="sm" len="sm"/>
          </a:ln>
        </p:spPr>
        <p:txBody>
          <a:bodyPr/>
          <a:lstStyle/>
          <a:p>
            <a:endParaRPr lang="en-US"/>
          </a:p>
        </p:txBody>
      </p:sp>
      <p:sp>
        <p:nvSpPr>
          <p:cNvPr id="7231" name="Line 108"/>
          <p:cNvSpPr>
            <a:spLocks noChangeShapeType="1"/>
          </p:cNvSpPr>
          <p:nvPr/>
        </p:nvSpPr>
        <p:spPr bwMode="auto">
          <a:xfrm>
            <a:off x="7764463" y="2479675"/>
            <a:ext cx="0" cy="673100"/>
          </a:xfrm>
          <a:prstGeom prst="line">
            <a:avLst/>
          </a:prstGeom>
          <a:noFill/>
          <a:ln w="12700">
            <a:solidFill>
              <a:schemeClr val="tx2"/>
            </a:solidFill>
            <a:round/>
            <a:headEnd type="none" w="sm" len="sm"/>
            <a:tailEnd type="none" w="sm" len="sm"/>
          </a:ln>
        </p:spPr>
        <p:txBody>
          <a:bodyPr/>
          <a:lstStyle/>
          <a:p>
            <a:endParaRPr lang="en-US"/>
          </a:p>
        </p:txBody>
      </p:sp>
      <p:sp>
        <p:nvSpPr>
          <p:cNvPr id="7232" name="Line 109"/>
          <p:cNvSpPr>
            <a:spLocks noChangeShapeType="1"/>
          </p:cNvSpPr>
          <p:nvPr/>
        </p:nvSpPr>
        <p:spPr bwMode="auto">
          <a:xfrm flipH="1">
            <a:off x="8139113" y="2784475"/>
            <a:ext cx="165100" cy="368300"/>
          </a:xfrm>
          <a:prstGeom prst="line">
            <a:avLst/>
          </a:prstGeom>
          <a:noFill/>
          <a:ln w="12700">
            <a:solidFill>
              <a:schemeClr val="tx2"/>
            </a:solidFill>
            <a:round/>
            <a:headEnd type="none" w="sm" len="sm"/>
            <a:tailEnd type="none" w="sm" len="sm"/>
          </a:ln>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30263" y="6362700"/>
            <a:ext cx="1905000" cy="457200"/>
          </a:xfrm>
          <a:prstGeom prst="rect">
            <a:avLst/>
          </a:prstGeom>
          <a:noFill/>
          <a:ln w="9525">
            <a:noFill/>
            <a:miter lim="800000"/>
            <a:headEnd/>
            <a:tailEnd/>
          </a:ln>
        </p:spPr>
        <p:txBody>
          <a:bodyPr wrap="none" anchor="ctr"/>
          <a:lstStyle/>
          <a:p>
            <a:endParaRPr lang="en-US"/>
          </a:p>
        </p:txBody>
      </p:sp>
      <p:sp>
        <p:nvSpPr>
          <p:cNvPr id="8195" name="Rectangle 3"/>
          <p:cNvSpPr>
            <a:spLocks noChangeArrowheads="1"/>
          </p:cNvSpPr>
          <p:nvPr/>
        </p:nvSpPr>
        <p:spPr bwMode="auto">
          <a:xfrm>
            <a:off x="3268663" y="6362700"/>
            <a:ext cx="2895600" cy="457200"/>
          </a:xfrm>
          <a:prstGeom prst="rect">
            <a:avLst/>
          </a:prstGeom>
          <a:noFill/>
          <a:ln w="9525">
            <a:noFill/>
            <a:miter lim="800000"/>
            <a:headEnd/>
            <a:tailEnd/>
          </a:ln>
        </p:spPr>
        <p:txBody>
          <a:bodyPr wrap="none" anchor="ctr"/>
          <a:lstStyle/>
          <a:p>
            <a:endParaRPr lang="en-US"/>
          </a:p>
        </p:txBody>
      </p:sp>
      <p:sp>
        <p:nvSpPr>
          <p:cNvPr id="8196" name="Rectangle 4"/>
          <p:cNvSpPr>
            <a:spLocks noGrp="1" noChangeArrowheads="1"/>
          </p:cNvSpPr>
          <p:nvPr>
            <p:ph type="title"/>
          </p:nvPr>
        </p:nvSpPr>
        <p:spPr>
          <a:xfrm>
            <a:off x="762000" y="304800"/>
            <a:ext cx="7772400" cy="1104900"/>
          </a:xfrm>
          <a:noFill/>
        </p:spPr>
        <p:txBody>
          <a:bodyPr lIns="90488" tIns="44450" rIns="90488" bIns="44450" anchor="ctr"/>
          <a:lstStyle/>
          <a:p>
            <a:pPr eaLnBrk="1" hangingPunct="1"/>
            <a:r>
              <a:rPr lang="en-US" smtClean="0"/>
              <a:t>Participation Constraints</a:t>
            </a:r>
          </a:p>
        </p:txBody>
      </p:sp>
      <p:sp>
        <p:nvSpPr>
          <p:cNvPr id="8197" name="Rectangle 5"/>
          <p:cNvSpPr>
            <a:spLocks noGrp="1" noChangeArrowheads="1"/>
          </p:cNvSpPr>
          <p:nvPr>
            <p:ph type="body" idx="1"/>
          </p:nvPr>
        </p:nvSpPr>
        <p:spPr>
          <a:xfrm>
            <a:off x="609600" y="1524000"/>
            <a:ext cx="8153400" cy="2133600"/>
          </a:xfrm>
          <a:noFill/>
        </p:spPr>
        <p:txBody>
          <a:bodyPr lIns="90488" tIns="44450" rIns="90488" bIns="44450"/>
          <a:lstStyle/>
          <a:p>
            <a:pPr eaLnBrk="1" hangingPunct="1"/>
            <a:r>
              <a:rPr lang="en-US" sz="2500" smtClean="0"/>
              <a:t>Does every department have a manager?</a:t>
            </a:r>
          </a:p>
          <a:p>
            <a:pPr lvl="1" eaLnBrk="1" hangingPunct="1">
              <a:buSzPct val="75000"/>
            </a:pPr>
            <a:r>
              <a:rPr lang="en-US" sz="2100" smtClean="0"/>
              <a:t>If so, this is a </a:t>
            </a:r>
            <a:r>
              <a:rPr lang="en-US" sz="2100" i="1" u="sng" smtClean="0">
                <a:solidFill>
                  <a:schemeClr val="accent2"/>
                </a:solidFill>
              </a:rPr>
              <a:t>participation constraint</a:t>
            </a:r>
            <a:r>
              <a:rPr lang="en-US" sz="2100" smtClean="0"/>
              <a:t>:  the participation of Departments in Manages is said to be </a:t>
            </a:r>
            <a:r>
              <a:rPr lang="en-US" sz="2100" i="1" smtClean="0">
                <a:solidFill>
                  <a:schemeClr val="accent2"/>
                </a:solidFill>
              </a:rPr>
              <a:t>total</a:t>
            </a:r>
            <a:r>
              <a:rPr lang="en-US" sz="2100" smtClean="0">
                <a:solidFill>
                  <a:schemeClr val="accent2"/>
                </a:solidFill>
              </a:rPr>
              <a:t> (vs. </a:t>
            </a:r>
            <a:r>
              <a:rPr lang="en-US" sz="2100" i="1" smtClean="0">
                <a:solidFill>
                  <a:schemeClr val="accent2"/>
                </a:solidFill>
              </a:rPr>
              <a:t>partial</a:t>
            </a:r>
            <a:r>
              <a:rPr lang="en-US" sz="2100" smtClean="0">
                <a:solidFill>
                  <a:schemeClr val="accent2"/>
                </a:solidFill>
              </a:rPr>
              <a:t>)</a:t>
            </a:r>
            <a:r>
              <a:rPr lang="en-US" sz="2100" smtClean="0"/>
              <a:t>.</a:t>
            </a:r>
          </a:p>
          <a:p>
            <a:pPr lvl="2" eaLnBrk="1" hangingPunct="1"/>
            <a:r>
              <a:rPr lang="en-US" smtClean="0"/>
              <a:t>Every Departments entity must appear in an instance of the Manages relationship.</a:t>
            </a:r>
          </a:p>
        </p:txBody>
      </p:sp>
      <p:sp>
        <p:nvSpPr>
          <p:cNvPr id="8198" name="Freeform 6"/>
          <p:cNvSpPr>
            <a:spLocks/>
          </p:cNvSpPr>
          <p:nvPr/>
        </p:nvSpPr>
        <p:spPr bwMode="auto">
          <a:xfrm>
            <a:off x="5500688" y="4262438"/>
            <a:ext cx="1057275" cy="371475"/>
          </a:xfrm>
          <a:custGeom>
            <a:avLst/>
            <a:gdLst>
              <a:gd name="T0" fmla="*/ 662 w 666"/>
              <a:gd name="T1" fmla="*/ 106 h 234"/>
              <a:gd name="T2" fmla="*/ 652 w 666"/>
              <a:gd name="T3" fmla="*/ 86 h 234"/>
              <a:gd name="T4" fmla="*/ 633 w 666"/>
              <a:gd name="T5" fmla="*/ 68 h 234"/>
              <a:gd name="T6" fmla="*/ 604 w 666"/>
              <a:gd name="T7" fmla="*/ 50 h 234"/>
              <a:gd name="T8" fmla="*/ 566 w 666"/>
              <a:gd name="T9" fmla="*/ 34 h 234"/>
              <a:gd name="T10" fmla="*/ 522 w 666"/>
              <a:gd name="T11" fmla="*/ 21 h 234"/>
              <a:gd name="T12" fmla="*/ 472 w 666"/>
              <a:gd name="T13" fmla="*/ 11 h 234"/>
              <a:gd name="T14" fmla="*/ 419 w 666"/>
              <a:gd name="T15" fmla="*/ 4 h 234"/>
              <a:gd name="T16" fmla="*/ 360 w 666"/>
              <a:gd name="T17" fmla="*/ 1 h 234"/>
              <a:gd name="T18" fmla="*/ 304 w 666"/>
              <a:gd name="T19" fmla="*/ 1 h 234"/>
              <a:gd name="T20" fmla="*/ 247 w 666"/>
              <a:gd name="T21" fmla="*/ 4 h 234"/>
              <a:gd name="T22" fmla="*/ 191 w 666"/>
              <a:gd name="T23" fmla="*/ 11 h 234"/>
              <a:gd name="T24" fmla="*/ 141 w 666"/>
              <a:gd name="T25" fmla="*/ 21 h 234"/>
              <a:gd name="T26" fmla="*/ 98 w 666"/>
              <a:gd name="T27" fmla="*/ 34 h 234"/>
              <a:gd name="T28" fmla="*/ 60 w 666"/>
              <a:gd name="T29" fmla="*/ 50 h 234"/>
              <a:gd name="T30" fmla="*/ 31 w 666"/>
              <a:gd name="T31" fmla="*/ 68 h 234"/>
              <a:gd name="T32" fmla="*/ 10 w 666"/>
              <a:gd name="T33" fmla="*/ 86 h 234"/>
              <a:gd name="T34" fmla="*/ 1 w 666"/>
              <a:gd name="T35" fmla="*/ 106 h 234"/>
              <a:gd name="T36" fmla="*/ 1 w 666"/>
              <a:gd name="T37" fmla="*/ 127 h 234"/>
              <a:gd name="T38" fmla="*/ 10 w 666"/>
              <a:gd name="T39" fmla="*/ 147 h 234"/>
              <a:gd name="T40" fmla="*/ 31 w 666"/>
              <a:gd name="T41" fmla="*/ 166 h 234"/>
              <a:gd name="T42" fmla="*/ 60 w 666"/>
              <a:gd name="T43" fmla="*/ 183 h 234"/>
              <a:gd name="T44" fmla="*/ 98 w 666"/>
              <a:gd name="T45" fmla="*/ 199 h 234"/>
              <a:gd name="T46" fmla="*/ 141 w 666"/>
              <a:gd name="T47" fmla="*/ 212 h 234"/>
              <a:gd name="T48" fmla="*/ 191 w 666"/>
              <a:gd name="T49" fmla="*/ 222 h 234"/>
              <a:gd name="T50" fmla="*/ 247 w 666"/>
              <a:gd name="T51" fmla="*/ 229 h 234"/>
              <a:gd name="T52" fmla="*/ 304 w 666"/>
              <a:gd name="T53" fmla="*/ 232 h 234"/>
              <a:gd name="T54" fmla="*/ 360 w 666"/>
              <a:gd name="T55" fmla="*/ 232 h 234"/>
              <a:gd name="T56" fmla="*/ 419 w 666"/>
              <a:gd name="T57" fmla="*/ 229 h 234"/>
              <a:gd name="T58" fmla="*/ 472 w 666"/>
              <a:gd name="T59" fmla="*/ 222 h 234"/>
              <a:gd name="T60" fmla="*/ 522 w 666"/>
              <a:gd name="T61" fmla="*/ 212 h 234"/>
              <a:gd name="T62" fmla="*/ 566 w 666"/>
              <a:gd name="T63" fmla="*/ 199 h 234"/>
              <a:gd name="T64" fmla="*/ 604 w 666"/>
              <a:gd name="T65" fmla="*/ 183 h 234"/>
              <a:gd name="T66" fmla="*/ 633 w 666"/>
              <a:gd name="T67" fmla="*/ 166 h 234"/>
              <a:gd name="T68" fmla="*/ 652 w 666"/>
              <a:gd name="T69" fmla="*/ 147 h 234"/>
              <a:gd name="T70" fmla="*/ 662 w 666"/>
              <a:gd name="T71" fmla="*/ 12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199" name="Freeform 7"/>
          <p:cNvSpPr>
            <a:spLocks/>
          </p:cNvSpPr>
          <p:nvPr/>
        </p:nvSpPr>
        <p:spPr bwMode="auto">
          <a:xfrm>
            <a:off x="7440613" y="4262438"/>
            <a:ext cx="1185862" cy="371475"/>
          </a:xfrm>
          <a:custGeom>
            <a:avLst/>
            <a:gdLst>
              <a:gd name="T0" fmla="*/ 1 w 747"/>
              <a:gd name="T1" fmla="*/ 127 h 234"/>
              <a:gd name="T2" fmla="*/ 12 w 747"/>
              <a:gd name="T3" fmla="*/ 147 h 234"/>
              <a:gd name="T4" fmla="*/ 35 w 747"/>
              <a:gd name="T5" fmla="*/ 166 h 234"/>
              <a:gd name="T6" fmla="*/ 66 w 747"/>
              <a:gd name="T7" fmla="*/ 183 h 234"/>
              <a:gd name="T8" fmla="*/ 108 w 747"/>
              <a:gd name="T9" fmla="*/ 199 h 234"/>
              <a:gd name="T10" fmla="*/ 159 w 747"/>
              <a:gd name="T11" fmla="*/ 212 h 234"/>
              <a:gd name="T12" fmla="*/ 215 w 747"/>
              <a:gd name="T13" fmla="*/ 222 h 234"/>
              <a:gd name="T14" fmla="*/ 276 w 747"/>
              <a:gd name="T15" fmla="*/ 229 h 234"/>
              <a:gd name="T16" fmla="*/ 340 w 747"/>
              <a:gd name="T17" fmla="*/ 232 h 234"/>
              <a:gd name="T18" fmla="*/ 405 w 747"/>
              <a:gd name="T19" fmla="*/ 232 h 234"/>
              <a:gd name="T20" fmla="*/ 469 w 747"/>
              <a:gd name="T21" fmla="*/ 229 h 234"/>
              <a:gd name="T22" fmla="*/ 530 w 747"/>
              <a:gd name="T23" fmla="*/ 222 h 234"/>
              <a:gd name="T24" fmla="*/ 586 w 747"/>
              <a:gd name="T25" fmla="*/ 212 h 234"/>
              <a:gd name="T26" fmla="*/ 637 w 747"/>
              <a:gd name="T27" fmla="*/ 198 h 234"/>
              <a:gd name="T28" fmla="*/ 677 w 747"/>
              <a:gd name="T29" fmla="*/ 183 h 234"/>
              <a:gd name="T30" fmla="*/ 710 w 747"/>
              <a:gd name="T31" fmla="*/ 166 h 234"/>
              <a:gd name="T32" fmla="*/ 733 w 747"/>
              <a:gd name="T33" fmla="*/ 146 h 234"/>
              <a:gd name="T34" fmla="*/ 744 w 747"/>
              <a:gd name="T35" fmla="*/ 126 h 234"/>
              <a:gd name="T36" fmla="*/ 744 w 747"/>
              <a:gd name="T37" fmla="*/ 106 h 234"/>
              <a:gd name="T38" fmla="*/ 733 w 747"/>
              <a:gd name="T39" fmla="*/ 86 h 234"/>
              <a:gd name="T40" fmla="*/ 710 w 747"/>
              <a:gd name="T41" fmla="*/ 67 h 234"/>
              <a:gd name="T42" fmla="*/ 677 w 747"/>
              <a:gd name="T43" fmla="*/ 50 h 234"/>
              <a:gd name="T44" fmla="*/ 637 w 747"/>
              <a:gd name="T45" fmla="*/ 34 h 234"/>
              <a:gd name="T46" fmla="*/ 586 w 747"/>
              <a:gd name="T47" fmla="*/ 21 h 234"/>
              <a:gd name="T48" fmla="*/ 530 w 747"/>
              <a:gd name="T49" fmla="*/ 11 h 234"/>
              <a:gd name="T50" fmla="*/ 469 w 747"/>
              <a:gd name="T51" fmla="*/ 4 h 234"/>
              <a:gd name="T52" fmla="*/ 405 w 747"/>
              <a:gd name="T53" fmla="*/ 1 h 234"/>
              <a:gd name="T54" fmla="*/ 340 w 747"/>
              <a:gd name="T55" fmla="*/ 1 h 234"/>
              <a:gd name="T56" fmla="*/ 276 w 747"/>
              <a:gd name="T57" fmla="*/ 4 h 234"/>
              <a:gd name="T58" fmla="*/ 215 w 747"/>
              <a:gd name="T59" fmla="*/ 11 h 234"/>
              <a:gd name="T60" fmla="*/ 159 w 747"/>
              <a:gd name="T61" fmla="*/ 21 h 234"/>
              <a:gd name="T62" fmla="*/ 108 w 747"/>
              <a:gd name="T63" fmla="*/ 34 h 234"/>
              <a:gd name="T64" fmla="*/ 66 w 747"/>
              <a:gd name="T65" fmla="*/ 50 h 234"/>
              <a:gd name="T66" fmla="*/ 35 w 747"/>
              <a:gd name="T67" fmla="*/ 68 h 234"/>
              <a:gd name="T68" fmla="*/ 12 w 747"/>
              <a:gd name="T69" fmla="*/ 86 h 234"/>
              <a:gd name="T70" fmla="*/ 1 w 747"/>
              <a:gd name="T71" fmla="*/ 10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0" name="Freeform 8"/>
          <p:cNvSpPr>
            <a:spLocks/>
          </p:cNvSpPr>
          <p:nvPr/>
        </p:nvSpPr>
        <p:spPr bwMode="auto">
          <a:xfrm>
            <a:off x="1281113" y="4251325"/>
            <a:ext cx="1055687" cy="371475"/>
          </a:xfrm>
          <a:custGeom>
            <a:avLst/>
            <a:gdLst>
              <a:gd name="T0" fmla="*/ 662 w 665"/>
              <a:gd name="T1" fmla="*/ 106 h 234"/>
              <a:gd name="T2" fmla="*/ 653 w 665"/>
              <a:gd name="T3" fmla="*/ 86 h 234"/>
              <a:gd name="T4" fmla="*/ 633 w 665"/>
              <a:gd name="T5" fmla="*/ 68 h 234"/>
              <a:gd name="T6" fmla="*/ 604 w 665"/>
              <a:gd name="T7" fmla="*/ 50 h 234"/>
              <a:gd name="T8" fmla="*/ 567 w 665"/>
              <a:gd name="T9" fmla="*/ 34 h 234"/>
              <a:gd name="T10" fmla="*/ 522 w 665"/>
              <a:gd name="T11" fmla="*/ 21 h 234"/>
              <a:gd name="T12" fmla="*/ 472 w 665"/>
              <a:gd name="T13" fmla="*/ 11 h 234"/>
              <a:gd name="T14" fmla="*/ 418 w 665"/>
              <a:gd name="T15" fmla="*/ 5 h 234"/>
              <a:gd name="T16" fmla="*/ 361 w 665"/>
              <a:gd name="T17" fmla="*/ 1 h 234"/>
              <a:gd name="T18" fmla="*/ 302 w 665"/>
              <a:gd name="T19" fmla="*/ 1 h 234"/>
              <a:gd name="T20" fmla="*/ 247 w 665"/>
              <a:gd name="T21" fmla="*/ 5 h 234"/>
              <a:gd name="T22" fmla="*/ 191 w 665"/>
              <a:gd name="T23" fmla="*/ 11 h 234"/>
              <a:gd name="T24" fmla="*/ 141 w 665"/>
              <a:gd name="T25" fmla="*/ 21 h 234"/>
              <a:gd name="T26" fmla="*/ 96 w 665"/>
              <a:gd name="T27" fmla="*/ 34 h 234"/>
              <a:gd name="T28" fmla="*/ 60 w 665"/>
              <a:gd name="T29" fmla="*/ 50 h 234"/>
              <a:gd name="T30" fmla="*/ 31 w 665"/>
              <a:gd name="T31" fmla="*/ 68 h 234"/>
              <a:gd name="T32" fmla="*/ 10 w 665"/>
              <a:gd name="T33" fmla="*/ 86 h 234"/>
              <a:gd name="T34" fmla="*/ 1 w 665"/>
              <a:gd name="T35" fmla="*/ 106 h 234"/>
              <a:gd name="T36" fmla="*/ 1 w 665"/>
              <a:gd name="T37" fmla="*/ 127 h 234"/>
              <a:gd name="T38" fmla="*/ 10 w 665"/>
              <a:gd name="T39" fmla="*/ 147 h 234"/>
              <a:gd name="T40" fmla="*/ 31 w 665"/>
              <a:gd name="T41" fmla="*/ 166 h 234"/>
              <a:gd name="T42" fmla="*/ 60 w 665"/>
              <a:gd name="T43" fmla="*/ 183 h 234"/>
              <a:gd name="T44" fmla="*/ 96 w 665"/>
              <a:gd name="T45" fmla="*/ 199 h 234"/>
              <a:gd name="T46" fmla="*/ 141 w 665"/>
              <a:gd name="T47" fmla="*/ 212 h 234"/>
              <a:gd name="T48" fmla="*/ 191 w 665"/>
              <a:gd name="T49" fmla="*/ 222 h 234"/>
              <a:gd name="T50" fmla="*/ 247 w 665"/>
              <a:gd name="T51" fmla="*/ 229 h 234"/>
              <a:gd name="T52" fmla="*/ 302 w 665"/>
              <a:gd name="T53" fmla="*/ 232 h 234"/>
              <a:gd name="T54" fmla="*/ 361 w 665"/>
              <a:gd name="T55" fmla="*/ 232 h 234"/>
              <a:gd name="T56" fmla="*/ 418 w 665"/>
              <a:gd name="T57" fmla="*/ 229 h 234"/>
              <a:gd name="T58" fmla="*/ 472 w 665"/>
              <a:gd name="T59" fmla="*/ 222 h 234"/>
              <a:gd name="T60" fmla="*/ 522 w 665"/>
              <a:gd name="T61" fmla="*/ 212 h 234"/>
              <a:gd name="T62" fmla="*/ 567 w 665"/>
              <a:gd name="T63" fmla="*/ 199 h 234"/>
              <a:gd name="T64" fmla="*/ 604 w 665"/>
              <a:gd name="T65" fmla="*/ 183 h 234"/>
              <a:gd name="T66" fmla="*/ 633 w 665"/>
              <a:gd name="T67" fmla="*/ 166 h 234"/>
              <a:gd name="T68" fmla="*/ 653 w 665"/>
              <a:gd name="T69" fmla="*/ 147 h 234"/>
              <a:gd name="T70" fmla="*/ 662 w 665"/>
              <a:gd name="T71" fmla="*/ 12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1" name="Freeform 9"/>
          <p:cNvSpPr>
            <a:spLocks/>
          </p:cNvSpPr>
          <p:nvPr/>
        </p:nvSpPr>
        <p:spPr bwMode="auto">
          <a:xfrm>
            <a:off x="2230438" y="3981450"/>
            <a:ext cx="1057275" cy="369888"/>
          </a:xfrm>
          <a:custGeom>
            <a:avLst/>
            <a:gdLst>
              <a:gd name="T0" fmla="*/ 663 w 666"/>
              <a:gd name="T1" fmla="*/ 106 h 233"/>
              <a:gd name="T2" fmla="*/ 652 w 666"/>
              <a:gd name="T3" fmla="*/ 86 h 233"/>
              <a:gd name="T4" fmla="*/ 633 w 666"/>
              <a:gd name="T5" fmla="*/ 66 h 233"/>
              <a:gd name="T6" fmla="*/ 605 w 666"/>
              <a:gd name="T7" fmla="*/ 49 h 233"/>
              <a:gd name="T8" fmla="*/ 568 w 666"/>
              <a:gd name="T9" fmla="*/ 34 h 233"/>
              <a:gd name="T10" fmla="*/ 523 w 666"/>
              <a:gd name="T11" fmla="*/ 21 h 233"/>
              <a:gd name="T12" fmla="*/ 472 w 666"/>
              <a:gd name="T13" fmla="*/ 10 h 233"/>
              <a:gd name="T14" fmla="*/ 419 w 666"/>
              <a:gd name="T15" fmla="*/ 3 h 233"/>
              <a:gd name="T16" fmla="*/ 362 w 666"/>
              <a:gd name="T17" fmla="*/ 0 h 233"/>
              <a:gd name="T18" fmla="*/ 304 w 666"/>
              <a:gd name="T19" fmla="*/ 0 h 233"/>
              <a:gd name="T20" fmla="*/ 247 w 666"/>
              <a:gd name="T21" fmla="*/ 3 h 233"/>
              <a:gd name="T22" fmla="*/ 192 w 666"/>
              <a:gd name="T23" fmla="*/ 10 h 233"/>
              <a:gd name="T24" fmla="*/ 141 w 666"/>
              <a:gd name="T25" fmla="*/ 21 h 233"/>
              <a:gd name="T26" fmla="*/ 98 w 666"/>
              <a:gd name="T27" fmla="*/ 34 h 233"/>
              <a:gd name="T28" fmla="*/ 60 w 666"/>
              <a:gd name="T29" fmla="*/ 49 h 233"/>
              <a:gd name="T30" fmla="*/ 31 w 666"/>
              <a:gd name="T31" fmla="*/ 66 h 233"/>
              <a:gd name="T32" fmla="*/ 12 w 666"/>
              <a:gd name="T33" fmla="*/ 86 h 233"/>
              <a:gd name="T34" fmla="*/ 1 w 666"/>
              <a:gd name="T35" fmla="*/ 106 h 233"/>
              <a:gd name="T36" fmla="*/ 1 w 666"/>
              <a:gd name="T37" fmla="*/ 126 h 233"/>
              <a:gd name="T38" fmla="*/ 12 w 666"/>
              <a:gd name="T39" fmla="*/ 146 h 233"/>
              <a:gd name="T40" fmla="*/ 31 w 666"/>
              <a:gd name="T41" fmla="*/ 165 h 233"/>
              <a:gd name="T42" fmla="*/ 60 w 666"/>
              <a:gd name="T43" fmla="*/ 182 h 233"/>
              <a:gd name="T44" fmla="*/ 98 w 666"/>
              <a:gd name="T45" fmla="*/ 198 h 233"/>
              <a:gd name="T46" fmla="*/ 141 w 666"/>
              <a:gd name="T47" fmla="*/ 211 h 233"/>
              <a:gd name="T48" fmla="*/ 192 w 666"/>
              <a:gd name="T49" fmla="*/ 221 h 233"/>
              <a:gd name="T50" fmla="*/ 247 w 666"/>
              <a:gd name="T51" fmla="*/ 228 h 233"/>
              <a:gd name="T52" fmla="*/ 304 w 666"/>
              <a:gd name="T53" fmla="*/ 232 h 233"/>
              <a:gd name="T54" fmla="*/ 362 w 666"/>
              <a:gd name="T55" fmla="*/ 232 h 233"/>
              <a:gd name="T56" fmla="*/ 419 w 666"/>
              <a:gd name="T57" fmla="*/ 228 h 233"/>
              <a:gd name="T58" fmla="*/ 472 w 666"/>
              <a:gd name="T59" fmla="*/ 221 h 233"/>
              <a:gd name="T60" fmla="*/ 523 w 666"/>
              <a:gd name="T61" fmla="*/ 211 h 233"/>
              <a:gd name="T62" fmla="*/ 568 w 666"/>
              <a:gd name="T63" fmla="*/ 198 h 233"/>
              <a:gd name="T64" fmla="*/ 605 w 666"/>
              <a:gd name="T65" fmla="*/ 182 h 233"/>
              <a:gd name="T66" fmla="*/ 633 w 666"/>
              <a:gd name="T67" fmla="*/ 165 h 233"/>
              <a:gd name="T68" fmla="*/ 652 w 666"/>
              <a:gd name="T69" fmla="*/ 146 h 233"/>
              <a:gd name="T70" fmla="*/ 663 w 666"/>
              <a:gd name="T71" fmla="*/ 12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2" name="Freeform 10"/>
          <p:cNvSpPr>
            <a:spLocks/>
          </p:cNvSpPr>
          <p:nvPr/>
        </p:nvSpPr>
        <p:spPr bwMode="auto">
          <a:xfrm>
            <a:off x="4340225" y="6488113"/>
            <a:ext cx="1055688" cy="369887"/>
          </a:xfrm>
          <a:custGeom>
            <a:avLst/>
            <a:gdLst>
              <a:gd name="T0" fmla="*/ 1 w 665"/>
              <a:gd name="T1" fmla="*/ 126 h 233"/>
              <a:gd name="T2" fmla="*/ 12 w 665"/>
              <a:gd name="T3" fmla="*/ 146 h 233"/>
              <a:gd name="T4" fmla="*/ 31 w 665"/>
              <a:gd name="T5" fmla="*/ 165 h 233"/>
              <a:gd name="T6" fmla="*/ 60 w 665"/>
              <a:gd name="T7" fmla="*/ 183 h 233"/>
              <a:gd name="T8" fmla="*/ 96 w 665"/>
              <a:gd name="T9" fmla="*/ 198 h 233"/>
              <a:gd name="T10" fmla="*/ 141 w 665"/>
              <a:gd name="T11" fmla="*/ 211 h 233"/>
              <a:gd name="T12" fmla="*/ 192 w 665"/>
              <a:gd name="T13" fmla="*/ 221 h 233"/>
              <a:gd name="T14" fmla="*/ 245 w 665"/>
              <a:gd name="T15" fmla="*/ 228 h 233"/>
              <a:gd name="T16" fmla="*/ 302 w 665"/>
              <a:gd name="T17" fmla="*/ 232 h 233"/>
              <a:gd name="T18" fmla="*/ 361 w 665"/>
              <a:gd name="T19" fmla="*/ 232 h 233"/>
              <a:gd name="T20" fmla="*/ 418 w 665"/>
              <a:gd name="T21" fmla="*/ 228 h 233"/>
              <a:gd name="T22" fmla="*/ 472 w 665"/>
              <a:gd name="T23" fmla="*/ 221 h 233"/>
              <a:gd name="T24" fmla="*/ 523 w 665"/>
              <a:gd name="T25" fmla="*/ 211 h 233"/>
              <a:gd name="T26" fmla="*/ 567 w 665"/>
              <a:gd name="T27" fmla="*/ 198 h 233"/>
              <a:gd name="T28" fmla="*/ 604 w 665"/>
              <a:gd name="T29" fmla="*/ 183 h 233"/>
              <a:gd name="T30" fmla="*/ 633 w 665"/>
              <a:gd name="T31" fmla="*/ 165 h 233"/>
              <a:gd name="T32" fmla="*/ 653 w 665"/>
              <a:gd name="T33" fmla="*/ 146 h 233"/>
              <a:gd name="T34" fmla="*/ 664 w 665"/>
              <a:gd name="T35" fmla="*/ 126 h 233"/>
              <a:gd name="T36" fmla="*/ 664 w 665"/>
              <a:gd name="T37" fmla="*/ 106 h 233"/>
              <a:gd name="T38" fmla="*/ 653 w 665"/>
              <a:gd name="T39" fmla="*/ 86 h 233"/>
              <a:gd name="T40" fmla="*/ 633 w 665"/>
              <a:gd name="T41" fmla="*/ 67 h 233"/>
              <a:gd name="T42" fmla="*/ 604 w 665"/>
              <a:gd name="T43" fmla="*/ 49 h 233"/>
              <a:gd name="T44" fmla="*/ 567 w 665"/>
              <a:gd name="T45" fmla="*/ 34 h 233"/>
              <a:gd name="T46" fmla="*/ 523 w 665"/>
              <a:gd name="T47" fmla="*/ 21 h 233"/>
              <a:gd name="T48" fmla="*/ 472 w 665"/>
              <a:gd name="T49" fmla="*/ 11 h 233"/>
              <a:gd name="T50" fmla="*/ 418 w 665"/>
              <a:gd name="T51" fmla="*/ 4 h 233"/>
              <a:gd name="T52" fmla="*/ 361 w 665"/>
              <a:gd name="T53" fmla="*/ 0 h 233"/>
              <a:gd name="T54" fmla="*/ 302 w 665"/>
              <a:gd name="T55" fmla="*/ 0 h 233"/>
              <a:gd name="T56" fmla="*/ 245 w 665"/>
              <a:gd name="T57" fmla="*/ 4 h 233"/>
              <a:gd name="T58" fmla="*/ 192 w 665"/>
              <a:gd name="T59" fmla="*/ 11 h 233"/>
              <a:gd name="T60" fmla="*/ 141 w 665"/>
              <a:gd name="T61" fmla="*/ 21 h 233"/>
              <a:gd name="T62" fmla="*/ 96 w 665"/>
              <a:gd name="T63" fmla="*/ 34 h 233"/>
              <a:gd name="T64" fmla="*/ 60 w 665"/>
              <a:gd name="T65" fmla="*/ 50 h 233"/>
              <a:gd name="T66" fmla="*/ 31 w 665"/>
              <a:gd name="T67" fmla="*/ 67 h 233"/>
              <a:gd name="T68" fmla="*/ 12 w 665"/>
              <a:gd name="T69" fmla="*/ 86 h 233"/>
              <a:gd name="T70" fmla="*/ 1 w 665"/>
              <a:gd name="T71" fmla="*/ 10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3" name="Freeform 11"/>
          <p:cNvSpPr>
            <a:spLocks/>
          </p:cNvSpPr>
          <p:nvPr/>
        </p:nvSpPr>
        <p:spPr bwMode="auto">
          <a:xfrm>
            <a:off x="4340225" y="3773488"/>
            <a:ext cx="1055688" cy="371475"/>
          </a:xfrm>
          <a:custGeom>
            <a:avLst/>
            <a:gdLst>
              <a:gd name="T0" fmla="*/ 1 w 665"/>
              <a:gd name="T1" fmla="*/ 127 h 234"/>
              <a:gd name="T2" fmla="*/ 12 w 665"/>
              <a:gd name="T3" fmla="*/ 147 h 234"/>
              <a:gd name="T4" fmla="*/ 31 w 665"/>
              <a:gd name="T5" fmla="*/ 166 h 234"/>
              <a:gd name="T6" fmla="*/ 60 w 665"/>
              <a:gd name="T7" fmla="*/ 183 h 234"/>
              <a:gd name="T8" fmla="*/ 96 w 665"/>
              <a:gd name="T9" fmla="*/ 199 h 234"/>
              <a:gd name="T10" fmla="*/ 141 w 665"/>
              <a:gd name="T11" fmla="*/ 212 h 234"/>
              <a:gd name="T12" fmla="*/ 192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3 w 665"/>
              <a:gd name="T25" fmla="*/ 212 h 234"/>
              <a:gd name="T26" fmla="*/ 567 w 665"/>
              <a:gd name="T27" fmla="*/ 199 h 234"/>
              <a:gd name="T28" fmla="*/ 604 w 665"/>
              <a:gd name="T29" fmla="*/ 183 h 234"/>
              <a:gd name="T30" fmla="*/ 633 w 665"/>
              <a:gd name="T31" fmla="*/ 166 h 234"/>
              <a:gd name="T32" fmla="*/ 653 w 665"/>
              <a:gd name="T33" fmla="*/ 147 h 234"/>
              <a:gd name="T34" fmla="*/ 664 w 665"/>
              <a:gd name="T35" fmla="*/ 127 h 234"/>
              <a:gd name="T36" fmla="*/ 664 w 665"/>
              <a:gd name="T37" fmla="*/ 106 h 234"/>
              <a:gd name="T38" fmla="*/ 653 w 665"/>
              <a:gd name="T39" fmla="*/ 87 h 234"/>
              <a:gd name="T40" fmla="*/ 633 w 665"/>
              <a:gd name="T41" fmla="*/ 68 h 234"/>
              <a:gd name="T42" fmla="*/ 604 w 665"/>
              <a:gd name="T43" fmla="*/ 50 h 234"/>
              <a:gd name="T44" fmla="*/ 567 w 665"/>
              <a:gd name="T45" fmla="*/ 34 h 234"/>
              <a:gd name="T46" fmla="*/ 523 w 665"/>
              <a:gd name="T47" fmla="*/ 21 h 234"/>
              <a:gd name="T48" fmla="*/ 472 w 665"/>
              <a:gd name="T49" fmla="*/ 12 h 234"/>
              <a:gd name="T50" fmla="*/ 418 w 665"/>
              <a:gd name="T51" fmla="*/ 5 h 234"/>
              <a:gd name="T52" fmla="*/ 361 w 665"/>
              <a:gd name="T53" fmla="*/ 1 h 234"/>
              <a:gd name="T54" fmla="*/ 302 w 665"/>
              <a:gd name="T55" fmla="*/ 1 h 234"/>
              <a:gd name="T56" fmla="*/ 245 w 665"/>
              <a:gd name="T57" fmla="*/ 5 h 234"/>
              <a:gd name="T58" fmla="*/ 192 w 665"/>
              <a:gd name="T59" fmla="*/ 12 h 234"/>
              <a:gd name="T60" fmla="*/ 141 w 665"/>
              <a:gd name="T61" fmla="*/ 22 h 234"/>
              <a:gd name="T62" fmla="*/ 96 w 665"/>
              <a:gd name="T63" fmla="*/ 35 h 234"/>
              <a:gd name="T64" fmla="*/ 60 w 665"/>
              <a:gd name="T65" fmla="*/ 50 h 234"/>
              <a:gd name="T66" fmla="*/ 31 w 665"/>
              <a:gd name="T67" fmla="*/ 68 h 234"/>
              <a:gd name="T68" fmla="*/ 12 w 665"/>
              <a:gd name="T69" fmla="*/ 87 h 234"/>
              <a:gd name="T70" fmla="*/ 1 w 665"/>
              <a:gd name="T71" fmla="*/ 10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4" name="Freeform 12"/>
          <p:cNvSpPr>
            <a:spLocks/>
          </p:cNvSpPr>
          <p:nvPr/>
        </p:nvSpPr>
        <p:spPr bwMode="auto">
          <a:xfrm>
            <a:off x="3221038" y="4251325"/>
            <a:ext cx="1055687" cy="371475"/>
          </a:xfrm>
          <a:custGeom>
            <a:avLst/>
            <a:gdLst>
              <a:gd name="T0" fmla="*/ 1 w 665"/>
              <a:gd name="T1" fmla="*/ 127 h 234"/>
              <a:gd name="T2" fmla="*/ 10 w 665"/>
              <a:gd name="T3" fmla="*/ 147 h 234"/>
              <a:gd name="T4" fmla="*/ 31 w 665"/>
              <a:gd name="T5" fmla="*/ 166 h 234"/>
              <a:gd name="T6" fmla="*/ 59 w 665"/>
              <a:gd name="T7" fmla="*/ 183 h 234"/>
              <a:gd name="T8" fmla="*/ 96 w 665"/>
              <a:gd name="T9" fmla="*/ 199 h 234"/>
              <a:gd name="T10" fmla="*/ 141 w 665"/>
              <a:gd name="T11" fmla="*/ 212 h 234"/>
              <a:gd name="T12" fmla="*/ 191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2 w 665"/>
              <a:gd name="T25" fmla="*/ 212 h 234"/>
              <a:gd name="T26" fmla="*/ 565 w 665"/>
              <a:gd name="T27" fmla="*/ 199 h 234"/>
              <a:gd name="T28" fmla="*/ 603 w 665"/>
              <a:gd name="T29" fmla="*/ 183 h 234"/>
              <a:gd name="T30" fmla="*/ 632 w 665"/>
              <a:gd name="T31" fmla="*/ 166 h 234"/>
              <a:gd name="T32" fmla="*/ 653 w 665"/>
              <a:gd name="T33" fmla="*/ 147 h 234"/>
              <a:gd name="T34" fmla="*/ 662 w 665"/>
              <a:gd name="T35" fmla="*/ 127 h 234"/>
              <a:gd name="T36" fmla="*/ 662 w 665"/>
              <a:gd name="T37" fmla="*/ 106 h 234"/>
              <a:gd name="T38" fmla="*/ 653 w 665"/>
              <a:gd name="T39" fmla="*/ 86 h 234"/>
              <a:gd name="T40" fmla="*/ 632 w 665"/>
              <a:gd name="T41" fmla="*/ 68 h 234"/>
              <a:gd name="T42" fmla="*/ 603 w 665"/>
              <a:gd name="T43" fmla="*/ 50 h 234"/>
              <a:gd name="T44" fmla="*/ 565 w 665"/>
              <a:gd name="T45" fmla="*/ 34 h 234"/>
              <a:gd name="T46" fmla="*/ 522 w 665"/>
              <a:gd name="T47" fmla="*/ 21 h 234"/>
              <a:gd name="T48" fmla="*/ 472 w 665"/>
              <a:gd name="T49" fmla="*/ 11 h 234"/>
              <a:gd name="T50" fmla="*/ 416 w 665"/>
              <a:gd name="T51" fmla="*/ 5 h 234"/>
              <a:gd name="T52" fmla="*/ 361 w 665"/>
              <a:gd name="T53" fmla="*/ 1 h 234"/>
              <a:gd name="T54" fmla="*/ 302 w 665"/>
              <a:gd name="T55" fmla="*/ 1 h 234"/>
              <a:gd name="T56" fmla="*/ 245 w 665"/>
              <a:gd name="T57" fmla="*/ 5 h 234"/>
              <a:gd name="T58" fmla="*/ 191 w 665"/>
              <a:gd name="T59" fmla="*/ 12 h 234"/>
              <a:gd name="T60" fmla="*/ 141 w 665"/>
              <a:gd name="T61" fmla="*/ 21 h 234"/>
              <a:gd name="T62" fmla="*/ 96 w 665"/>
              <a:gd name="T63" fmla="*/ 35 h 234"/>
              <a:gd name="T64" fmla="*/ 59 w 665"/>
              <a:gd name="T65" fmla="*/ 50 h 234"/>
              <a:gd name="T66" fmla="*/ 31 w 665"/>
              <a:gd name="T67" fmla="*/ 68 h 234"/>
              <a:gd name="T68" fmla="*/ 10 w 665"/>
              <a:gd name="T69" fmla="*/ 86 h 234"/>
              <a:gd name="T70" fmla="*/ 1 w 665"/>
              <a:gd name="T71" fmla="*/ 10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5" name="Freeform 13"/>
          <p:cNvSpPr>
            <a:spLocks/>
          </p:cNvSpPr>
          <p:nvPr/>
        </p:nvSpPr>
        <p:spPr bwMode="auto">
          <a:xfrm>
            <a:off x="4287838" y="4708525"/>
            <a:ext cx="1176337" cy="609600"/>
          </a:xfrm>
          <a:custGeom>
            <a:avLst/>
            <a:gdLst>
              <a:gd name="T0" fmla="*/ 0 w 741"/>
              <a:gd name="T1" fmla="*/ 191 h 384"/>
              <a:gd name="T2" fmla="*/ 365 w 741"/>
              <a:gd name="T3" fmla="*/ 0 h 384"/>
              <a:gd name="T4" fmla="*/ 740 w 741"/>
              <a:gd name="T5" fmla="*/ 198 h 384"/>
              <a:gd name="T6" fmla="*/ 365 w 741"/>
              <a:gd name="T7" fmla="*/ 383 h 384"/>
              <a:gd name="T8" fmla="*/ 0 w 741"/>
              <a:gd name="T9" fmla="*/ 191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6" name="Freeform 14"/>
          <p:cNvSpPr>
            <a:spLocks/>
          </p:cNvSpPr>
          <p:nvPr/>
        </p:nvSpPr>
        <p:spPr bwMode="auto">
          <a:xfrm>
            <a:off x="2230438" y="4849813"/>
            <a:ext cx="1249362" cy="331787"/>
          </a:xfrm>
          <a:custGeom>
            <a:avLst/>
            <a:gdLst>
              <a:gd name="T0" fmla="*/ 786 w 787"/>
              <a:gd name="T1" fmla="*/ 208 h 209"/>
              <a:gd name="T2" fmla="*/ 786 w 787"/>
              <a:gd name="T3" fmla="*/ 0 h 209"/>
              <a:gd name="T4" fmla="*/ 0 w 787"/>
              <a:gd name="T5" fmla="*/ 0 h 209"/>
              <a:gd name="T6" fmla="*/ 0 w 787"/>
              <a:gd name="T7" fmla="*/ 208 h 209"/>
              <a:gd name="T8" fmla="*/ 786 w 787"/>
              <a:gd name="T9" fmla="*/ 208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7" name="Freeform 15"/>
          <p:cNvSpPr>
            <a:spLocks/>
          </p:cNvSpPr>
          <p:nvPr/>
        </p:nvSpPr>
        <p:spPr bwMode="auto">
          <a:xfrm>
            <a:off x="6448425" y="3990975"/>
            <a:ext cx="1058863" cy="371475"/>
          </a:xfrm>
          <a:custGeom>
            <a:avLst/>
            <a:gdLst>
              <a:gd name="T0" fmla="*/ 664 w 667"/>
              <a:gd name="T1" fmla="*/ 107 h 234"/>
              <a:gd name="T2" fmla="*/ 655 w 667"/>
              <a:gd name="T3" fmla="*/ 86 h 234"/>
              <a:gd name="T4" fmla="*/ 634 w 667"/>
              <a:gd name="T5" fmla="*/ 67 h 234"/>
              <a:gd name="T6" fmla="*/ 606 w 667"/>
              <a:gd name="T7" fmla="*/ 50 h 234"/>
              <a:gd name="T8" fmla="*/ 568 w 667"/>
              <a:gd name="T9" fmla="*/ 35 h 234"/>
              <a:gd name="T10" fmla="*/ 524 w 667"/>
              <a:gd name="T11" fmla="*/ 21 h 234"/>
              <a:gd name="T12" fmla="*/ 474 w 667"/>
              <a:gd name="T13" fmla="*/ 11 h 234"/>
              <a:gd name="T14" fmla="*/ 419 w 667"/>
              <a:gd name="T15" fmla="*/ 4 h 234"/>
              <a:gd name="T16" fmla="*/ 362 w 667"/>
              <a:gd name="T17" fmla="*/ 1 h 234"/>
              <a:gd name="T18" fmla="*/ 304 w 667"/>
              <a:gd name="T19" fmla="*/ 1 h 234"/>
              <a:gd name="T20" fmla="*/ 247 w 667"/>
              <a:gd name="T21" fmla="*/ 4 h 234"/>
              <a:gd name="T22" fmla="*/ 192 w 667"/>
              <a:gd name="T23" fmla="*/ 11 h 234"/>
              <a:gd name="T24" fmla="*/ 143 w 667"/>
              <a:gd name="T25" fmla="*/ 21 h 234"/>
              <a:gd name="T26" fmla="*/ 98 w 667"/>
              <a:gd name="T27" fmla="*/ 35 h 234"/>
              <a:gd name="T28" fmla="*/ 60 w 667"/>
              <a:gd name="T29" fmla="*/ 50 h 234"/>
              <a:gd name="T30" fmla="*/ 31 w 667"/>
              <a:gd name="T31" fmla="*/ 67 h 234"/>
              <a:gd name="T32" fmla="*/ 12 w 667"/>
              <a:gd name="T33" fmla="*/ 86 h 234"/>
              <a:gd name="T34" fmla="*/ 2 w 667"/>
              <a:gd name="T35" fmla="*/ 107 h 234"/>
              <a:gd name="T36" fmla="*/ 2 w 667"/>
              <a:gd name="T37" fmla="*/ 127 h 234"/>
              <a:gd name="T38" fmla="*/ 12 w 667"/>
              <a:gd name="T39" fmla="*/ 147 h 234"/>
              <a:gd name="T40" fmla="*/ 31 w 667"/>
              <a:gd name="T41" fmla="*/ 166 h 234"/>
              <a:gd name="T42" fmla="*/ 60 w 667"/>
              <a:gd name="T43" fmla="*/ 183 h 234"/>
              <a:gd name="T44" fmla="*/ 98 w 667"/>
              <a:gd name="T45" fmla="*/ 199 h 234"/>
              <a:gd name="T46" fmla="*/ 143 w 667"/>
              <a:gd name="T47" fmla="*/ 212 h 234"/>
              <a:gd name="T48" fmla="*/ 192 w 667"/>
              <a:gd name="T49" fmla="*/ 222 h 234"/>
              <a:gd name="T50" fmla="*/ 247 w 667"/>
              <a:gd name="T51" fmla="*/ 229 h 234"/>
              <a:gd name="T52" fmla="*/ 304 w 667"/>
              <a:gd name="T53" fmla="*/ 232 h 234"/>
              <a:gd name="T54" fmla="*/ 362 w 667"/>
              <a:gd name="T55" fmla="*/ 232 h 234"/>
              <a:gd name="T56" fmla="*/ 419 w 667"/>
              <a:gd name="T57" fmla="*/ 229 h 234"/>
              <a:gd name="T58" fmla="*/ 474 w 667"/>
              <a:gd name="T59" fmla="*/ 222 h 234"/>
              <a:gd name="T60" fmla="*/ 524 w 667"/>
              <a:gd name="T61" fmla="*/ 212 h 234"/>
              <a:gd name="T62" fmla="*/ 568 w 667"/>
              <a:gd name="T63" fmla="*/ 199 h 234"/>
              <a:gd name="T64" fmla="*/ 606 w 667"/>
              <a:gd name="T65" fmla="*/ 183 h 234"/>
              <a:gd name="T66" fmla="*/ 634 w 667"/>
              <a:gd name="T67" fmla="*/ 166 h 234"/>
              <a:gd name="T68" fmla="*/ 655 w 667"/>
              <a:gd name="T69" fmla="*/ 147 h 234"/>
              <a:gd name="T70" fmla="*/ 664 w 667"/>
              <a:gd name="T71" fmla="*/ 12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08" name="Rectangle 16"/>
          <p:cNvSpPr>
            <a:spLocks noChangeArrowheads="1"/>
          </p:cNvSpPr>
          <p:nvPr/>
        </p:nvSpPr>
        <p:spPr bwMode="auto">
          <a:xfrm>
            <a:off x="3533775" y="4246563"/>
            <a:ext cx="4286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8209" name="Freeform 17"/>
          <p:cNvSpPr>
            <a:spLocks/>
          </p:cNvSpPr>
          <p:nvPr/>
        </p:nvSpPr>
        <p:spPr bwMode="auto">
          <a:xfrm>
            <a:off x="6448425" y="4859338"/>
            <a:ext cx="1474788" cy="361950"/>
          </a:xfrm>
          <a:custGeom>
            <a:avLst/>
            <a:gdLst>
              <a:gd name="T0" fmla="*/ 928 w 929"/>
              <a:gd name="T1" fmla="*/ 227 h 228"/>
              <a:gd name="T2" fmla="*/ 928 w 929"/>
              <a:gd name="T3" fmla="*/ 0 h 228"/>
              <a:gd name="T4" fmla="*/ 0 w 929"/>
              <a:gd name="T5" fmla="*/ 0 h 228"/>
              <a:gd name="T6" fmla="*/ 0 w 929"/>
              <a:gd name="T7" fmla="*/ 227 h 228"/>
              <a:gd name="T8" fmla="*/ 928 w 929"/>
              <a:gd name="T9" fmla="*/ 22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10" name="Freeform 18"/>
          <p:cNvSpPr>
            <a:spLocks/>
          </p:cNvSpPr>
          <p:nvPr/>
        </p:nvSpPr>
        <p:spPr bwMode="auto">
          <a:xfrm>
            <a:off x="4287838" y="5521325"/>
            <a:ext cx="1404937" cy="609600"/>
          </a:xfrm>
          <a:custGeom>
            <a:avLst/>
            <a:gdLst>
              <a:gd name="T0" fmla="*/ 0 w 885"/>
              <a:gd name="T1" fmla="*/ 192 h 384"/>
              <a:gd name="T2" fmla="*/ 436 w 885"/>
              <a:gd name="T3" fmla="*/ 0 h 384"/>
              <a:gd name="T4" fmla="*/ 884 w 885"/>
              <a:gd name="T5" fmla="*/ 198 h 384"/>
              <a:gd name="T6" fmla="*/ 436 w 885"/>
              <a:gd name="T7" fmla="*/ 383 h 384"/>
              <a:gd name="T8" fmla="*/ 0 w 885"/>
              <a:gd name="T9" fmla="*/ 192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8211" name="Rectangle 19"/>
          <p:cNvSpPr>
            <a:spLocks noChangeArrowheads="1"/>
          </p:cNvSpPr>
          <p:nvPr/>
        </p:nvSpPr>
        <p:spPr bwMode="auto">
          <a:xfrm>
            <a:off x="2463800" y="3952875"/>
            <a:ext cx="711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8212" name="Rectangle 20"/>
          <p:cNvSpPr>
            <a:spLocks noChangeArrowheads="1"/>
          </p:cNvSpPr>
          <p:nvPr/>
        </p:nvSpPr>
        <p:spPr bwMode="auto">
          <a:xfrm>
            <a:off x="6645275" y="3962400"/>
            <a:ext cx="8366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sp>
        <p:nvSpPr>
          <p:cNvPr id="8213" name="Rectangle 21"/>
          <p:cNvSpPr>
            <a:spLocks noChangeArrowheads="1"/>
          </p:cNvSpPr>
          <p:nvPr/>
        </p:nvSpPr>
        <p:spPr bwMode="auto">
          <a:xfrm>
            <a:off x="7661275" y="4244975"/>
            <a:ext cx="85883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8214" name="Rectangle 22"/>
          <p:cNvSpPr>
            <a:spLocks noChangeArrowheads="1"/>
          </p:cNvSpPr>
          <p:nvPr/>
        </p:nvSpPr>
        <p:spPr bwMode="auto">
          <a:xfrm>
            <a:off x="5786438" y="4244975"/>
            <a:ext cx="48577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did</a:t>
            </a:r>
          </a:p>
        </p:txBody>
      </p:sp>
      <p:sp>
        <p:nvSpPr>
          <p:cNvPr id="8215" name="Rectangle 23"/>
          <p:cNvSpPr>
            <a:spLocks noChangeArrowheads="1"/>
          </p:cNvSpPr>
          <p:nvPr/>
        </p:nvSpPr>
        <p:spPr bwMode="auto">
          <a:xfrm>
            <a:off x="4586288" y="3767138"/>
            <a:ext cx="700087"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sp>
        <p:nvSpPr>
          <p:cNvPr id="8216" name="Rectangle 24"/>
          <p:cNvSpPr>
            <a:spLocks noChangeArrowheads="1"/>
          </p:cNvSpPr>
          <p:nvPr/>
        </p:nvSpPr>
        <p:spPr bwMode="auto">
          <a:xfrm>
            <a:off x="2463800" y="3952875"/>
            <a:ext cx="711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8217" name="Rectangle 25"/>
          <p:cNvSpPr>
            <a:spLocks noChangeArrowheads="1"/>
          </p:cNvSpPr>
          <p:nvPr/>
        </p:nvSpPr>
        <p:spPr bwMode="auto">
          <a:xfrm>
            <a:off x="6645275" y="3962400"/>
            <a:ext cx="8366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sp>
        <p:nvSpPr>
          <p:cNvPr id="8218" name="Rectangle 26"/>
          <p:cNvSpPr>
            <a:spLocks noChangeArrowheads="1"/>
          </p:cNvSpPr>
          <p:nvPr/>
        </p:nvSpPr>
        <p:spPr bwMode="auto">
          <a:xfrm>
            <a:off x="7661275" y="4244975"/>
            <a:ext cx="85883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8219" name="Rectangle 27"/>
          <p:cNvSpPr>
            <a:spLocks noChangeArrowheads="1"/>
          </p:cNvSpPr>
          <p:nvPr/>
        </p:nvSpPr>
        <p:spPr bwMode="auto">
          <a:xfrm>
            <a:off x="5786438" y="4244975"/>
            <a:ext cx="485775"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sp>
        <p:nvSpPr>
          <p:cNvPr id="8220" name="Rectangle 28"/>
          <p:cNvSpPr>
            <a:spLocks noChangeArrowheads="1"/>
          </p:cNvSpPr>
          <p:nvPr/>
        </p:nvSpPr>
        <p:spPr bwMode="auto">
          <a:xfrm>
            <a:off x="4586288" y="3767138"/>
            <a:ext cx="700087"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sp>
        <p:nvSpPr>
          <p:cNvPr id="8221" name="Rectangle 29"/>
          <p:cNvSpPr>
            <a:spLocks noChangeArrowheads="1"/>
          </p:cNvSpPr>
          <p:nvPr/>
        </p:nvSpPr>
        <p:spPr bwMode="auto">
          <a:xfrm>
            <a:off x="4325938" y="4859338"/>
            <a:ext cx="10509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Manages</a:t>
            </a:r>
          </a:p>
        </p:txBody>
      </p:sp>
      <p:sp>
        <p:nvSpPr>
          <p:cNvPr id="8222" name="Rectangle 30"/>
          <p:cNvSpPr>
            <a:spLocks noChangeArrowheads="1"/>
          </p:cNvSpPr>
          <p:nvPr/>
        </p:nvSpPr>
        <p:spPr bwMode="auto">
          <a:xfrm>
            <a:off x="4587875" y="6480175"/>
            <a:ext cx="70008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sp>
        <p:nvSpPr>
          <p:cNvPr id="8223" name="Rectangle 31"/>
          <p:cNvSpPr>
            <a:spLocks noChangeArrowheads="1"/>
          </p:cNvSpPr>
          <p:nvPr/>
        </p:nvSpPr>
        <p:spPr bwMode="auto">
          <a:xfrm>
            <a:off x="6500813" y="4841875"/>
            <a:ext cx="14224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8224" name="Rectangle 32"/>
          <p:cNvSpPr>
            <a:spLocks noChangeArrowheads="1"/>
          </p:cNvSpPr>
          <p:nvPr/>
        </p:nvSpPr>
        <p:spPr bwMode="auto">
          <a:xfrm>
            <a:off x="2306638" y="4843463"/>
            <a:ext cx="12541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8225" name="Rectangle 33"/>
          <p:cNvSpPr>
            <a:spLocks noChangeArrowheads="1"/>
          </p:cNvSpPr>
          <p:nvPr/>
        </p:nvSpPr>
        <p:spPr bwMode="auto">
          <a:xfrm>
            <a:off x="1541463" y="4235450"/>
            <a:ext cx="531812"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8226" name="Rectangle 34"/>
          <p:cNvSpPr>
            <a:spLocks noChangeArrowheads="1"/>
          </p:cNvSpPr>
          <p:nvPr/>
        </p:nvSpPr>
        <p:spPr bwMode="auto">
          <a:xfrm>
            <a:off x="4495800" y="5645150"/>
            <a:ext cx="109537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Works_In</a:t>
            </a:r>
          </a:p>
        </p:txBody>
      </p:sp>
      <p:sp>
        <p:nvSpPr>
          <p:cNvPr id="8227" name="Line 35"/>
          <p:cNvSpPr>
            <a:spLocks noChangeShapeType="1"/>
          </p:cNvSpPr>
          <p:nvPr/>
        </p:nvSpPr>
        <p:spPr bwMode="auto">
          <a:xfrm>
            <a:off x="1806575" y="4645025"/>
            <a:ext cx="646113" cy="207963"/>
          </a:xfrm>
          <a:prstGeom prst="line">
            <a:avLst/>
          </a:prstGeom>
          <a:noFill/>
          <a:ln w="12700">
            <a:solidFill>
              <a:schemeClr val="tx2"/>
            </a:solidFill>
            <a:round/>
            <a:headEnd type="none" w="sm" len="sm"/>
            <a:tailEnd type="none" w="sm" len="sm"/>
          </a:ln>
        </p:spPr>
        <p:txBody>
          <a:bodyPr/>
          <a:lstStyle/>
          <a:p>
            <a:endParaRPr lang="en-US"/>
          </a:p>
        </p:txBody>
      </p:sp>
      <p:sp>
        <p:nvSpPr>
          <p:cNvPr id="8228" name="Line 36"/>
          <p:cNvSpPr>
            <a:spLocks noChangeShapeType="1"/>
          </p:cNvSpPr>
          <p:nvPr/>
        </p:nvSpPr>
        <p:spPr bwMode="auto">
          <a:xfrm>
            <a:off x="2749550" y="4364038"/>
            <a:ext cx="0" cy="488950"/>
          </a:xfrm>
          <a:prstGeom prst="line">
            <a:avLst/>
          </a:prstGeom>
          <a:noFill/>
          <a:ln w="12700">
            <a:solidFill>
              <a:schemeClr val="tx2"/>
            </a:solidFill>
            <a:round/>
            <a:headEnd type="none" w="sm" len="sm"/>
            <a:tailEnd type="none" w="sm" len="sm"/>
          </a:ln>
        </p:spPr>
        <p:txBody>
          <a:bodyPr/>
          <a:lstStyle/>
          <a:p>
            <a:endParaRPr lang="en-US"/>
          </a:p>
        </p:txBody>
      </p:sp>
      <p:sp>
        <p:nvSpPr>
          <p:cNvPr id="8229" name="Line 37"/>
          <p:cNvSpPr>
            <a:spLocks noChangeShapeType="1"/>
          </p:cNvSpPr>
          <p:nvPr/>
        </p:nvSpPr>
        <p:spPr bwMode="auto">
          <a:xfrm flipH="1">
            <a:off x="3060700" y="4645025"/>
            <a:ext cx="668338" cy="207963"/>
          </a:xfrm>
          <a:prstGeom prst="line">
            <a:avLst/>
          </a:prstGeom>
          <a:noFill/>
          <a:ln w="12700">
            <a:solidFill>
              <a:schemeClr val="tx2"/>
            </a:solidFill>
            <a:round/>
            <a:headEnd type="none" w="sm" len="sm"/>
            <a:tailEnd type="none" w="sm" len="sm"/>
          </a:ln>
        </p:spPr>
        <p:txBody>
          <a:bodyPr/>
          <a:lstStyle/>
          <a:p>
            <a:endParaRPr lang="en-US"/>
          </a:p>
        </p:txBody>
      </p:sp>
      <p:sp>
        <p:nvSpPr>
          <p:cNvPr id="8230" name="Line 38"/>
          <p:cNvSpPr>
            <a:spLocks noChangeShapeType="1"/>
          </p:cNvSpPr>
          <p:nvPr/>
        </p:nvSpPr>
        <p:spPr bwMode="auto">
          <a:xfrm flipV="1">
            <a:off x="4865688" y="4102100"/>
            <a:ext cx="0" cy="595313"/>
          </a:xfrm>
          <a:prstGeom prst="line">
            <a:avLst/>
          </a:prstGeom>
          <a:noFill/>
          <a:ln w="12700">
            <a:solidFill>
              <a:schemeClr val="tx2"/>
            </a:solidFill>
            <a:round/>
            <a:headEnd type="none" w="sm" len="sm"/>
            <a:tailEnd type="none" w="sm" len="sm"/>
          </a:ln>
        </p:spPr>
        <p:txBody>
          <a:bodyPr/>
          <a:lstStyle/>
          <a:p>
            <a:endParaRPr lang="en-US"/>
          </a:p>
        </p:txBody>
      </p:sp>
      <p:sp>
        <p:nvSpPr>
          <p:cNvPr id="8231" name="Line 39"/>
          <p:cNvSpPr>
            <a:spLocks noChangeShapeType="1"/>
          </p:cNvSpPr>
          <p:nvPr/>
        </p:nvSpPr>
        <p:spPr bwMode="auto">
          <a:xfrm>
            <a:off x="6015038" y="4645025"/>
            <a:ext cx="838200" cy="207963"/>
          </a:xfrm>
          <a:prstGeom prst="line">
            <a:avLst/>
          </a:prstGeom>
          <a:noFill/>
          <a:ln w="12700">
            <a:solidFill>
              <a:schemeClr val="tx2"/>
            </a:solidFill>
            <a:round/>
            <a:headEnd type="none" w="sm" len="sm"/>
            <a:tailEnd type="none" w="sm" len="sm"/>
          </a:ln>
        </p:spPr>
        <p:txBody>
          <a:bodyPr/>
          <a:lstStyle/>
          <a:p>
            <a:endParaRPr lang="en-US"/>
          </a:p>
        </p:txBody>
      </p:sp>
      <p:sp>
        <p:nvSpPr>
          <p:cNvPr id="8232" name="Line 40"/>
          <p:cNvSpPr>
            <a:spLocks noChangeShapeType="1"/>
          </p:cNvSpPr>
          <p:nvPr/>
        </p:nvSpPr>
        <p:spPr bwMode="auto">
          <a:xfrm>
            <a:off x="6980238" y="4364038"/>
            <a:ext cx="0" cy="488950"/>
          </a:xfrm>
          <a:prstGeom prst="line">
            <a:avLst/>
          </a:prstGeom>
          <a:noFill/>
          <a:ln w="12700">
            <a:solidFill>
              <a:schemeClr val="tx2"/>
            </a:solidFill>
            <a:round/>
            <a:headEnd type="none" w="sm" len="sm"/>
            <a:tailEnd type="none" w="sm" len="sm"/>
          </a:ln>
        </p:spPr>
        <p:txBody>
          <a:bodyPr/>
          <a:lstStyle/>
          <a:p>
            <a:endParaRPr lang="en-US"/>
          </a:p>
        </p:txBody>
      </p:sp>
      <p:sp>
        <p:nvSpPr>
          <p:cNvPr id="8233" name="Line 41"/>
          <p:cNvSpPr>
            <a:spLocks noChangeShapeType="1"/>
          </p:cNvSpPr>
          <p:nvPr/>
        </p:nvSpPr>
        <p:spPr bwMode="auto">
          <a:xfrm flipH="1">
            <a:off x="7435850" y="4645025"/>
            <a:ext cx="547688" cy="227013"/>
          </a:xfrm>
          <a:prstGeom prst="line">
            <a:avLst/>
          </a:prstGeom>
          <a:noFill/>
          <a:ln w="12700">
            <a:solidFill>
              <a:schemeClr val="tx2"/>
            </a:solidFill>
            <a:round/>
            <a:headEnd type="none" w="sm" len="sm"/>
            <a:tailEnd type="none" w="sm" len="sm"/>
          </a:ln>
        </p:spPr>
        <p:txBody>
          <a:bodyPr/>
          <a:lstStyle/>
          <a:p>
            <a:endParaRPr lang="en-US"/>
          </a:p>
        </p:txBody>
      </p:sp>
      <p:sp>
        <p:nvSpPr>
          <p:cNvPr id="8234" name="Line 42"/>
          <p:cNvSpPr>
            <a:spLocks noChangeShapeType="1"/>
          </p:cNvSpPr>
          <p:nvPr/>
        </p:nvSpPr>
        <p:spPr bwMode="auto">
          <a:xfrm flipH="1">
            <a:off x="4859338" y="6127750"/>
            <a:ext cx="133350" cy="368300"/>
          </a:xfrm>
          <a:prstGeom prst="line">
            <a:avLst/>
          </a:prstGeom>
          <a:noFill/>
          <a:ln w="12700">
            <a:solidFill>
              <a:schemeClr val="tx2"/>
            </a:solidFill>
            <a:round/>
            <a:headEnd type="none" w="sm" len="sm"/>
            <a:tailEnd type="none" w="sm" len="sm"/>
          </a:ln>
        </p:spPr>
        <p:txBody>
          <a:bodyPr/>
          <a:lstStyle/>
          <a:p>
            <a:endParaRPr lang="en-US"/>
          </a:p>
        </p:txBody>
      </p:sp>
      <p:sp>
        <p:nvSpPr>
          <p:cNvPr id="8235" name="Line 43"/>
          <p:cNvSpPr>
            <a:spLocks noChangeShapeType="1"/>
          </p:cNvSpPr>
          <p:nvPr/>
        </p:nvSpPr>
        <p:spPr bwMode="auto">
          <a:xfrm>
            <a:off x="5473700" y="5019675"/>
            <a:ext cx="920750" cy="0"/>
          </a:xfrm>
          <a:prstGeom prst="line">
            <a:avLst/>
          </a:prstGeom>
          <a:noFill/>
          <a:ln w="50800">
            <a:solidFill>
              <a:schemeClr val="tx2"/>
            </a:solidFill>
            <a:round/>
            <a:headEnd type="stealth" w="med" len="med"/>
            <a:tailEnd type="none" w="sm" len="sm"/>
          </a:ln>
        </p:spPr>
        <p:txBody>
          <a:bodyPr/>
          <a:lstStyle/>
          <a:p>
            <a:endParaRPr lang="en-US"/>
          </a:p>
        </p:txBody>
      </p:sp>
      <p:sp>
        <p:nvSpPr>
          <p:cNvPr id="8236" name="Line 44"/>
          <p:cNvSpPr>
            <a:spLocks noChangeShapeType="1"/>
          </p:cNvSpPr>
          <p:nvPr/>
        </p:nvSpPr>
        <p:spPr bwMode="auto">
          <a:xfrm flipH="1">
            <a:off x="3497263" y="5019675"/>
            <a:ext cx="766762" cy="0"/>
          </a:xfrm>
          <a:prstGeom prst="line">
            <a:avLst/>
          </a:prstGeom>
          <a:noFill/>
          <a:ln w="12700">
            <a:solidFill>
              <a:schemeClr val="tx2"/>
            </a:solidFill>
            <a:round/>
            <a:headEnd type="none" w="sm" len="sm"/>
            <a:tailEnd type="none" w="sm" len="sm"/>
          </a:ln>
        </p:spPr>
        <p:txBody>
          <a:bodyPr/>
          <a:lstStyle/>
          <a:p>
            <a:endParaRPr lang="en-US"/>
          </a:p>
        </p:txBody>
      </p:sp>
      <p:sp>
        <p:nvSpPr>
          <p:cNvPr id="8237" name="Line 45"/>
          <p:cNvSpPr>
            <a:spLocks noChangeShapeType="1"/>
          </p:cNvSpPr>
          <p:nvPr/>
        </p:nvSpPr>
        <p:spPr bwMode="auto">
          <a:xfrm flipH="1" flipV="1">
            <a:off x="3444875" y="5065713"/>
            <a:ext cx="830263" cy="773112"/>
          </a:xfrm>
          <a:prstGeom prst="line">
            <a:avLst/>
          </a:prstGeom>
          <a:noFill/>
          <a:ln w="50800">
            <a:solidFill>
              <a:schemeClr val="tx2"/>
            </a:solidFill>
            <a:round/>
            <a:headEnd type="none" w="sm" len="sm"/>
            <a:tailEnd type="none" w="sm" len="sm"/>
          </a:ln>
        </p:spPr>
        <p:txBody>
          <a:bodyPr/>
          <a:lstStyle/>
          <a:p>
            <a:endParaRPr lang="en-US"/>
          </a:p>
        </p:txBody>
      </p:sp>
      <p:sp>
        <p:nvSpPr>
          <p:cNvPr id="8238" name="Line 46"/>
          <p:cNvSpPr>
            <a:spLocks noChangeShapeType="1"/>
          </p:cNvSpPr>
          <p:nvPr/>
        </p:nvSpPr>
        <p:spPr bwMode="auto">
          <a:xfrm flipV="1">
            <a:off x="5692775" y="5214938"/>
            <a:ext cx="1066800" cy="650875"/>
          </a:xfrm>
          <a:prstGeom prst="line">
            <a:avLst/>
          </a:prstGeom>
          <a:noFill/>
          <a:ln w="50800">
            <a:solidFill>
              <a:schemeClr val="tx2"/>
            </a:solidFill>
            <a:round/>
            <a:headEnd type="none" w="sm" len="sm"/>
            <a:tailEnd type="none" w="sm" len="sm"/>
          </a:ln>
        </p:spPr>
        <p:txBody>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9220" name="Rectangle 4"/>
          <p:cNvSpPr>
            <a:spLocks noGrp="1" noChangeArrowheads="1"/>
          </p:cNvSpPr>
          <p:nvPr>
            <p:ph type="title"/>
          </p:nvPr>
        </p:nvSpPr>
        <p:spPr>
          <a:noFill/>
        </p:spPr>
        <p:txBody>
          <a:bodyPr lIns="90488" tIns="44450" rIns="90488" bIns="44450" anchor="ctr"/>
          <a:lstStyle/>
          <a:p>
            <a:pPr eaLnBrk="1" hangingPunct="1"/>
            <a:r>
              <a:rPr lang="en-US" smtClean="0"/>
              <a:t>Weak Entities</a:t>
            </a:r>
          </a:p>
        </p:txBody>
      </p:sp>
      <p:sp>
        <p:nvSpPr>
          <p:cNvPr id="9221" name="Rectangle 5"/>
          <p:cNvSpPr>
            <a:spLocks noGrp="1" noChangeArrowheads="1"/>
          </p:cNvSpPr>
          <p:nvPr>
            <p:ph type="body" idx="1"/>
          </p:nvPr>
        </p:nvSpPr>
        <p:spPr>
          <a:xfrm>
            <a:off x="838200" y="1600200"/>
            <a:ext cx="8229600" cy="2286000"/>
          </a:xfrm>
          <a:noFill/>
        </p:spPr>
        <p:txBody>
          <a:bodyPr lIns="90488" tIns="44450" rIns="90488" bIns="44450"/>
          <a:lstStyle/>
          <a:p>
            <a:pPr eaLnBrk="1" hangingPunct="1"/>
            <a:r>
              <a:rPr lang="en-US" sz="2100" smtClean="0"/>
              <a:t>A </a:t>
            </a:r>
            <a:r>
              <a:rPr lang="en-US" sz="2100" i="1" smtClean="0">
                <a:solidFill>
                  <a:schemeClr val="accent2"/>
                </a:solidFill>
              </a:rPr>
              <a:t>weak entity </a:t>
            </a:r>
            <a:r>
              <a:rPr lang="en-US" sz="2100" smtClean="0"/>
              <a:t>can be identified uniquely only by considering the primary key of another (</a:t>
            </a:r>
            <a:r>
              <a:rPr lang="en-US" sz="2100" i="1" smtClean="0"/>
              <a:t>owner</a:t>
            </a:r>
            <a:r>
              <a:rPr lang="en-US" sz="2100" smtClean="0"/>
              <a:t>) entity.</a:t>
            </a:r>
          </a:p>
          <a:p>
            <a:pPr lvl="1" eaLnBrk="1" hangingPunct="1">
              <a:buSzPct val="75000"/>
            </a:pPr>
            <a:r>
              <a:rPr lang="en-US" sz="1900" smtClean="0"/>
              <a:t>Owner entity set and weak entity set must participate in a one-to-many relationship set (one owner, many weak entities).</a:t>
            </a:r>
          </a:p>
          <a:p>
            <a:pPr lvl="1" eaLnBrk="1" hangingPunct="1">
              <a:buSzPct val="75000"/>
            </a:pPr>
            <a:r>
              <a:rPr lang="en-US" sz="1900" smtClean="0"/>
              <a:t>Weak entity set must have total participation in this </a:t>
            </a:r>
            <a:r>
              <a:rPr lang="en-US" sz="1900" i="1" smtClean="0">
                <a:solidFill>
                  <a:schemeClr val="accent2"/>
                </a:solidFill>
              </a:rPr>
              <a:t>identifying </a:t>
            </a:r>
            <a:r>
              <a:rPr lang="en-US" sz="1900" smtClean="0"/>
              <a:t>relationship set.  </a:t>
            </a:r>
          </a:p>
        </p:txBody>
      </p:sp>
      <p:sp>
        <p:nvSpPr>
          <p:cNvPr id="9222" name="Freeform 6"/>
          <p:cNvSpPr>
            <a:spLocks/>
          </p:cNvSpPr>
          <p:nvPr/>
        </p:nvSpPr>
        <p:spPr bwMode="auto">
          <a:xfrm>
            <a:off x="5845175" y="4722813"/>
            <a:ext cx="1254125" cy="530225"/>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9223" name="Freeform 7"/>
          <p:cNvSpPr>
            <a:spLocks/>
          </p:cNvSpPr>
          <p:nvPr/>
        </p:nvSpPr>
        <p:spPr bwMode="auto">
          <a:xfrm>
            <a:off x="7378700" y="4738688"/>
            <a:ext cx="1254125" cy="530225"/>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9224" name="Freeform 8"/>
          <p:cNvSpPr>
            <a:spLocks/>
          </p:cNvSpPr>
          <p:nvPr/>
        </p:nvSpPr>
        <p:spPr bwMode="auto">
          <a:xfrm>
            <a:off x="496888" y="4754563"/>
            <a:ext cx="1254125" cy="530225"/>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9225" name="Freeform 9"/>
          <p:cNvSpPr>
            <a:spLocks/>
          </p:cNvSpPr>
          <p:nvPr/>
        </p:nvSpPr>
        <p:spPr bwMode="auto">
          <a:xfrm>
            <a:off x="2797175" y="4754563"/>
            <a:ext cx="1252538" cy="530225"/>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9226" name="Freeform 10"/>
          <p:cNvSpPr>
            <a:spLocks/>
          </p:cNvSpPr>
          <p:nvPr/>
        </p:nvSpPr>
        <p:spPr bwMode="auto">
          <a:xfrm>
            <a:off x="4344988" y="4630738"/>
            <a:ext cx="1252537" cy="528637"/>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9227" name="Freeform 11"/>
          <p:cNvSpPr>
            <a:spLocks/>
          </p:cNvSpPr>
          <p:nvPr/>
        </p:nvSpPr>
        <p:spPr bwMode="auto">
          <a:xfrm>
            <a:off x="6627813" y="5624513"/>
            <a:ext cx="1449387" cy="544512"/>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p:spPr>
        <p:txBody>
          <a:bodyPr/>
          <a:lstStyle/>
          <a:p>
            <a:endParaRPr lang="en-US"/>
          </a:p>
        </p:txBody>
      </p:sp>
      <p:sp>
        <p:nvSpPr>
          <p:cNvPr id="9228" name="Freeform 12"/>
          <p:cNvSpPr>
            <a:spLocks/>
          </p:cNvSpPr>
          <p:nvPr/>
        </p:nvSpPr>
        <p:spPr bwMode="auto">
          <a:xfrm>
            <a:off x="1624013" y="5608638"/>
            <a:ext cx="1252537" cy="544512"/>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9229" name="Freeform 13"/>
          <p:cNvSpPr>
            <a:spLocks/>
          </p:cNvSpPr>
          <p:nvPr/>
        </p:nvSpPr>
        <p:spPr bwMode="auto">
          <a:xfrm>
            <a:off x="1624013" y="4367213"/>
            <a:ext cx="1252537" cy="528637"/>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9230" name="Rectangle 14"/>
          <p:cNvSpPr>
            <a:spLocks noChangeArrowheads="1"/>
          </p:cNvSpPr>
          <p:nvPr/>
        </p:nvSpPr>
        <p:spPr bwMode="auto">
          <a:xfrm>
            <a:off x="3233738" y="4860925"/>
            <a:ext cx="4286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9231" name="Freeform 15"/>
          <p:cNvSpPr>
            <a:spLocks/>
          </p:cNvSpPr>
          <p:nvPr/>
        </p:nvSpPr>
        <p:spPr bwMode="auto">
          <a:xfrm>
            <a:off x="4360863" y="5546725"/>
            <a:ext cx="1252537" cy="622300"/>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p:spPr>
        <p:txBody>
          <a:bodyPr/>
          <a:lstStyle/>
          <a:p>
            <a:endParaRPr lang="en-US"/>
          </a:p>
        </p:txBody>
      </p:sp>
      <p:sp>
        <p:nvSpPr>
          <p:cNvPr id="9232" name="Rectangle 16"/>
          <p:cNvSpPr>
            <a:spLocks noChangeArrowheads="1"/>
          </p:cNvSpPr>
          <p:nvPr/>
        </p:nvSpPr>
        <p:spPr bwMode="auto">
          <a:xfrm>
            <a:off x="1966913" y="4441825"/>
            <a:ext cx="711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9233" name="Rectangle 17"/>
          <p:cNvSpPr>
            <a:spLocks noChangeArrowheads="1"/>
          </p:cNvSpPr>
          <p:nvPr/>
        </p:nvSpPr>
        <p:spPr bwMode="auto">
          <a:xfrm>
            <a:off x="7797800" y="4814888"/>
            <a:ext cx="5318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age</a:t>
            </a:r>
          </a:p>
        </p:txBody>
      </p:sp>
      <p:sp>
        <p:nvSpPr>
          <p:cNvPr id="9234" name="Rectangle 18"/>
          <p:cNvSpPr>
            <a:spLocks noChangeArrowheads="1"/>
          </p:cNvSpPr>
          <p:nvPr/>
        </p:nvSpPr>
        <p:spPr bwMode="auto">
          <a:xfrm>
            <a:off x="6140450" y="4799013"/>
            <a:ext cx="8366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pname</a:t>
            </a:r>
          </a:p>
        </p:txBody>
      </p:sp>
      <p:sp>
        <p:nvSpPr>
          <p:cNvPr id="9235" name="Rectangle 19"/>
          <p:cNvSpPr>
            <a:spLocks noChangeArrowheads="1"/>
          </p:cNvSpPr>
          <p:nvPr/>
        </p:nvSpPr>
        <p:spPr bwMode="auto">
          <a:xfrm>
            <a:off x="6735763" y="5699125"/>
            <a:ext cx="134461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Dependents</a:t>
            </a:r>
          </a:p>
        </p:txBody>
      </p:sp>
      <p:sp>
        <p:nvSpPr>
          <p:cNvPr id="9236" name="Rectangle 20"/>
          <p:cNvSpPr>
            <a:spLocks noChangeArrowheads="1"/>
          </p:cNvSpPr>
          <p:nvPr/>
        </p:nvSpPr>
        <p:spPr bwMode="auto">
          <a:xfrm>
            <a:off x="1612900" y="5716588"/>
            <a:ext cx="12541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sp>
        <p:nvSpPr>
          <p:cNvPr id="9237" name="Rectangle 21"/>
          <p:cNvSpPr>
            <a:spLocks noChangeArrowheads="1"/>
          </p:cNvSpPr>
          <p:nvPr/>
        </p:nvSpPr>
        <p:spPr bwMode="auto">
          <a:xfrm>
            <a:off x="871538" y="4846638"/>
            <a:ext cx="531812"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9238" name="Rectangle 22"/>
          <p:cNvSpPr>
            <a:spLocks noChangeArrowheads="1"/>
          </p:cNvSpPr>
          <p:nvPr/>
        </p:nvSpPr>
        <p:spPr bwMode="auto">
          <a:xfrm>
            <a:off x="4587875" y="5699125"/>
            <a:ext cx="77946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Policy</a:t>
            </a:r>
          </a:p>
        </p:txBody>
      </p:sp>
      <p:sp>
        <p:nvSpPr>
          <p:cNvPr id="9239" name="Rectangle 23"/>
          <p:cNvSpPr>
            <a:spLocks noChangeArrowheads="1"/>
          </p:cNvSpPr>
          <p:nvPr/>
        </p:nvSpPr>
        <p:spPr bwMode="auto">
          <a:xfrm>
            <a:off x="4702175" y="4737100"/>
            <a:ext cx="59848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cost</a:t>
            </a:r>
          </a:p>
        </p:txBody>
      </p:sp>
      <p:sp>
        <p:nvSpPr>
          <p:cNvPr id="9240" name="Line 24"/>
          <p:cNvSpPr>
            <a:spLocks noChangeShapeType="1"/>
          </p:cNvSpPr>
          <p:nvPr/>
        </p:nvSpPr>
        <p:spPr bwMode="auto">
          <a:xfrm flipH="1">
            <a:off x="6237288" y="5108575"/>
            <a:ext cx="609600" cy="0"/>
          </a:xfrm>
          <a:prstGeom prst="line">
            <a:avLst/>
          </a:prstGeom>
          <a:noFill/>
          <a:ln w="12700">
            <a:solidFill>
              <a:schemeClr val="tx2"/>
            </a:solidFill>
            <a:prstDash val="dash"/>
            <a:round/>
            <a:headEnd type="none" w="sm" len="sm"/>
            <a:tailEnd type="none" w="sm" len="sm"/>
          </a:ln>
        </p:spPr>
        <p:txBody>
          <a:bodyPr/>
          <a:lstStyle/>
          <a:p>
            <a:endParaRPr lang="en-US"/>
          </a:p>
        </p:txBody>
      </p:sp>
      <p:sp>
        <p:nvSpPr>
          <p:cNvPr id="9241" name="Line 25"/>
          <p:cNvSpPr>
            <a:spLocks noChangeShapeType="1"/>
          </p:cNvSpPr>
          <p:nvPr/>
        </p:nvSpPr>
        <p:spPr bwMode="auto">
          <a:xfrm>
            <a:off x="2265363" y="4919663"/>
            <a:ext cx="0" cy="668337"/>
          </a:xfrm>
          <a:prstGeom prst="line">
            <a:avLst/>
          </a:prstGeom>
          <a:noFill/>
          <a:ln w="12700">
            <a:solidFill>
              <a:schemeClr val="tx2"/>
            </a:solidFill>
            <a:round/>
            <a:headEnd type="none" w="sm" len="sm"/>
            <a:tailEnd type="none" w="sm" len="sm"/>
          </a:ln>
        </p:spPr>
        <p:txBody>
          <a:bodyPr/>
          <a:lstStyle/>
          <a:p>
            <a:endParaRPr lang="en-US"/>
          </a:p>
        </p:txBody>
      </p:sp>
      <p:sp>
        <p:nvSpPr>
          <p:cNvPr id="9242" name="Line 26"/>
          <p:cNvSpPr>
            <a:spLocks noChangeShapeType="1"/>
          </p:cNvSpPr>
          <p:nvPr/>
        </p:nvSpPr>
        <p:spPr bwMode="auto">
          <a:xfrm>
            <a:off x="1108075" y="5299075"/>
            <a:ext cx="809625" cy="309563"/>
          </a:xfrm>
          <a:prstGeom prst="line">
            <a:avLst/>
          </a:prstGeom>
          <a:noFill/>
          <a:ln w="12700">
            <a:solidFill>
              <a:schemeClr val="tx2"/>
            </a:solidFill>
            <a:round/>
            <a:headEnd type="none" w="sm" len="sm"/>
            <a:tailEnd type="none" w="sm" len="sm"/>
          </a:ln>
        </p:spPr>
        <p:txBody>
          <a:bodyPr/>
          <a:lstStyle/>
          <a:p>
            <a:endParaRPr lang="en-US"/>
          </a:p>
        </p:txBody>
      </p:sp>
      <p:sp>
        <p:nvSpPr>
          <p:cNvPr id="9243" name="Line 27"/>
          <p:cNvSpPr>
            <a:spLocks noChangeShapeType="1"/>
          </p:cNvSpPr>
          <p:nvPr/>
        </p:nvSpPr>
        <p:spPr bwMode="auto">
          <a:xfrm flipH="1">
            <a:off x="2600325" y="5280025"/>
            <a:ext cx="814388" cy="328613"/>
          </a:xfrm>
          <a:prstGeom prst="line">
            <a:avLst/>
          </a:prstGeom>
          <a:noFill/>
          <a:ln w="12700">
            <a:solidFill>
              <a:schemeClr val="tx2"/>
            </a:solidFill>
            <a:round/>
            <a:headEnd type="none" w="sm" len="sm"/>
            <a:tailEnd type="none" w="sm" len="sm"/>
          </a:ln>
        </p:spPr>
        <p:txBody>
          <a:bodyPr/>
          <a:lstStyle/>
          <a:p>
            <a:endParaRPr lang="en-US"/>
          </a:p>
        </p:txBody>
      </p:sp>
      <p:sp>
        <p:nvSpPr>
          <p:cNvPr id="9244" name="Line 28"/>
          <p:cNvSpPr>
            <a:spLocks noChangeShapeType="1"/>
          </p:cNvSpPr>
          <p:nvPr/>
        </p:nvSpPr>
        <p:spPr bwMode="auto">
          <a:xfrm flipV="1">
            <a:off x="4973638" y="5138738"/>
            <a:ext cx="0" cy="414337"/>
          </a:xfrm>
          <a:prstGeom prst="line">
            <a:avLst/>
          </a:prstGeom>
          <a:noFill/>
          <a:ln w="12700">
            <a:solidFill>
              <a:schemeClr val="tx2"/>
            </a:solidFill>
            <a:round/>
            <a:headEnd type="none" w="sm" len="sm"/>
            <a:tailEnd type="none" w="sm" len="sm"/>
          </a:ln>
        </p:spPr>
        <p:txBody>
          <a:bodyPr/>
          <a:lstStyle/>
          <a:p>
            <a:endParaRPr lang="en-US"/>
          </a:p>
        </p:txBody>
      </p:sp>
      <p:sp>
        <p:nvSpPr>
          <p:cNvPr id="9245" name="Line 29"/>
          <p:cNvSpPr>
            <a:spLocks noChangeShapeType="1"/>
          </p:cNvSpPr>
          <p:nvPr/>
        </p:nvSpPr>
        <p:spPr bwMode="auto">
          <a:xfrm>
            <a:off x="6483350" y="5280025"/>
            <a:ext cx="369888" cy="347663"/>
          </a:xfrm>
          <a:prstGeom prst="line">
            <a:avLst/>
          </a:prstGeom>
          <a:noFill/>
          <a:ln w="12700">
            <a:solidFill>
              <a:schemeClr val="tx2"/>
            </a:solidFill>
            <a:round/>
            <a:headEnd type="none" w="sm" len="sm"/>
            <a:tailEnd type="none" w="sm" len="sm"/>
          </a:ln>
        </p:spPr>
        <p:txBody>
          <a:bodyPr/>
          <a:lstStyle/>
          <a:p>
            <a:endParaRPr lang="en-US"/>
          </a:p>
        </p:txBody>
      </p:sp>
      <p:sp>
        <p:nvSpPr>
          <p:cNvPr id="9246" name="Line 30"/>
          <p:cNvSpPr>
            <a:spLocks noChangeShapeType="1"/>
          </p:cNvSpPr>
          <p:nvPr/>
        </p:nvSpPr>
        <p:spPr bwMode="auto">
          <a:xfrm flipH="1">
            <a:off x="7473950" y="5280025"/>
            <a:ext cx="514350" cy="347663"/>
          </a:xfrm>
          <a:prstGeom prst="line">
            <a:avLst/>
          </a:prstGeom>
          <a:noFill/>
          <a:ln w="12700">
            <a:solidFill>
              <a:schemeClr val="tx2"/>
            </a:solidFill>
            <a:round/>
            <a:headEnd type="none" w="sm" len="sm"/>
            <a:tailEnd type="none" w="sm" len="sm"/>
          </a:ln>
        </p:spPr>
        <p:txBody>
          <a:bodyPr/>
          <a:lstStyle/>
          <a:p>
            <a:endParaRPr lang="en-US"/>
          </a:p>
        </p:txBody>
      </p:sp>
      <p:sp>
        <p:nvSpPr>
          <p:cNvPr id="9247" name="Line 31"/>
          <p:cNvSpPr>
            <a:spLocks noChangeShapeType="1"/>
          </p:cNvSpPr>
          <p:nvPr/>
        </p:nvSpPr>
        <p:spPr bwMode="auto">
          <a:xfrm flipH="1">
            <a:off x="2881313" y="5854700"/>
            <a:ext cx="1416050" cy="0"/>
          </a:xfrm>
          <a:prstGeom prst="line">
            <a:avLst/>
          </a:prstGeom>
          <a:noFill/>
          <a:ln w="12700">
            <a:solidFill>
              <a:schemeClr val="tx2"/>
            </a:solidFill>
            <a:round/>
            <a:headEnd type="none" w="sm" len="sm"/>
            <a:tailEnd type="none" w="sm" len="sm"/>
          </a:ln>
        </p:spPr>
        <p:txBody>
          <a:bodyPr/>
          <a:lstStyle/>
          <a:p>
            <a:endParaRPr lang="en-US"/>
          </a:p>
        </p:txBody>
      </p:sp>
      <p:sp>
        <p:nvSpPr>
          <p:cNvPr id="9248" name="Line 32"/>
          <p:cNvSpPr>
            <a:spLocks noChangeShapeType="1"/>
          </p:cNvSpPr>
          <p:nvPr/>
        </p:nvSpPr>
        <p:spPr bwMode="auto">
          <a:xfrm>
            <a:off x="5640388" y="5854700"/>
            <a:ext cx="931862" cy="0"/>
          </a:xfrm>
          <a:prstGeom prst="line">
            <a:avLst/>
          </a:prstGeom>
          <a:noFill/>
          <a:ln w="50800">
            <a:solidFill>
              <a:schemeClr val="tx2"/>
            </a:solidFill>
            <a:round/>
            <a:headEnd type="stealth" w="med" len="med"/>
            <a:tailEnd type="none" w="sm" len="sm"/>
          </a:ln>
        </p:spPr>
        <p:txBody>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0244" name="Rectangle 4"/>
          <p:cNvSpPr>
            <a:spLocks noGrp="1" noChangeArrowheads="1"/>
          </p:cNvSpPr>
          <p:nvPr>
            <p:ph type="title"/>
          </p:nvPr>
        </p:nvSpPr>
        <p:spPr>
          <a:noFill/>
        </p:spPr>
        <p:txBody>
          <a:bodyPr lIns="90488" tIns="44450" rIns="90488" bIns="44450" anchor="ctr"/>
          <a:lstStyle/>
          <a:p>
            <a:pPr eaLnBrk="1" hangingPunct="1"/>
            <a:r>
              <a:rPr lang="en-US" smtClean="0"/>
              <a:t>ISA (`is a’) Hierarchies</a:t>
            </a:r>
          </a:p>
        </p:txBody>
      </p:sp>
      <p:sp>
        <p:nvSpPr>
          <p:cNvPr id="10245" name="Rectangle 5"/>
          <p:cNvSpPr>
            <a:spLocks noChangeArrowheads="1"/>
          </p:cNvSpPr>
          <p:nvPr/>
        </p:nvSpPr>
        <p:spPr bwMode="auto">
          <a:xfrm>
            <a:off x="7499350" y="2781300"/>
            <a:ext cx="1495425"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Contract_Emps</a:t>
            </a:r>
          </a:p>
        </p:txBody>
      </p:sp>
      <p:sp>
        <p:nvSpPr>
          <p:cNvPr id="10246" name="Freeform 6"/>
          <p:cNvSpPr>
            <a:spLocks/>
          </p:cNvSpPr>
          <p:nvPr/>
        </p:nvSpPr>
        <p:spPr bwMode="auto">
          <a:xfrm>
            <a:off x="5781675" y="400050"/>
            <a:ext cx="1055688" cy="390525"/>
          </a:xfrm>
          <a:custGeom>
            <a:avLst/>
            <a:gdLst>
              <a:gd name="T0" fmla="*/ 662 w 665"/>
              <a:gd name="T1" fmla="*/ 111 h 246"/>
              <a:gd name="T2" fmla="*/ 653 w 665"/>
              <a:gd name="T3" fmla="*/ 90 h 246"/>
              <a:gd name="T4" fmla="*/ 633 w 665"/>
              <a:gd name="T5" fmla="*/ 70 h 246"/>
              <a:gd name="T6" fmla="*/ 604 w 665"/>
              <a:gd name="T7" fmla="*/ 52 h 246"/>
              <a:gd name="T8" fmla="*/ 567 w 665"/>
              <a:gd name="T9" fmla="*/ 35 h 246"/>
              <a:gd name="T10" fmla="*/ 522 w 665"/>
              <a:gd name="T11" fmla="*/ 23 h 246"/>
              <a:gd name="T12" fmla="*/ 473 w 665"/>
              <a:gd name="T13" fmla="*/ 11 h 246"/>
              <a:gd name="T14" fmla="*/ 418 w 665"/>
              <a:gd name="T15" fmla="*/ 4 h 246"/>
              <a:gd name="T16" fmla="*/ 361 w 665"/>
              <a:gd name="T17" fmla="*/ 1 h 246"/>
              <a:gd name="T18" fmla="*/ 303 w 665"/>
              <a:gd name="T19" fmla="*/ 1 h 246"/>
              <a:gd name="T20" fmla="*/ 246 w 665"/>
              <a:gd name="T21" fmla="*/ 4 h 246"/>
              <a:gd name="T22" fmla="*/ 192 w 665"/>
              <a:gd name="T23" fmla="*/ 11 h 246"/>
              <a:gd name="T24" fmla="*/ 141 w 665"/>
              <a:gd name="T25" fmla="*/ 23 h 246"/>
              <a:gd name="T26" fmla="*/ 98 w 665"/>
              <a:gd name="T27" fmla="*/ 35 h 246"/>
              <a:gd name="T28" fmla="*/ 60 w 665"/>
              <a:gd name="T29" fmla="*/ 52 h 246"/>
              <a:gd name="T30" fmla="*/ 31 w 665"/>
              <a:gd name="T31" fmla="*/ 70 h 246"/>
              <a:gd name="T32" fmla="*/ 11 w 665"/>
              <a:gd name="T33" fmla="*/ 90 h 246"/>
              <a:gd name="T34" fmla="*/ 1 w 665"/>
              <a:gd name="T35" fmla="*/ 111 h 246"/>
              <a:gd name="T36" fmla="*/ 1 w 665"/>
              <a:gd name="T37" fmla="*/ 133 h 246"/>
              <a:gd name="T38" fmla="*/ 11 w 665"/>
              <a:gd name="T39" fmla="*/ 154 h 246"/>
              <a:gd name="T40" fmla="*/ 31 w 665"/>
              <a:gd name="T41" fmla="*/ 174 h 246"/>
              <a:gd name="T42" fmla="*/ 60 w 665"/>
              <a:gd name="T43" fmla="*/ 193 h 246"/>
              <a:gd name="T44" fmla="*/ 98 w 665"/>
              <a:gd name="T45" fmla="*/ 209 h 246"/>
              <a:gd name="T46" fmla="*/ 141 w 665"/>
              <a:gd name="T47" fmla="*/ 223 h 246"/>
              <a:gd name="T48" fmla="*/ 192 w 665"/>
              <a:gd name="T49" fmla="*/ 233 h 246"/>
              <a:gd name="T50" fmla="*/ 246 w 665"/>
              <a:gd name="T51" fmla="*/ 240 h 246"/>
              <a:gd name="T52" fmla="*/ 303 w 665"/>
              <a:gd name="T53" fmla="*/ 245 h 246"/>
              <a:gd name="T54" fmla="*/ 361 w 665"/>
              <a:gd name="T55" fmla="*/ 245 h 246"/>
              <a:gd name="T56" fmla="*/ 418 w 665"/>
              <a:gd name="T57" fmla="*/ 240 h 246"/>
              <a:gd name="T58" fmla="*/ 473 w 665"/>
              <a:gd name="T59" fmla="*/ 233 h 246"/>
              <a:gd name="T60" fmla="*/ 522 w 665"/>
              <a:gd name="T61" fmla="*/ 223 h 246"/>
              <a:gd name="T62" fmla="*/ 567 w 665"/>
              <a:gd name="T63" fmla="*/ 209 h 246"/>
              <a:gd name="T64" fmla="*/ 604 w 665"/>
              <a:gd name="T65" fmla="*/ 193 h 246"/>
              <a:gd name="T66" fmla="*/ 633 w 665"/>
              <a:gd name="T67" fmla="*/ 174 h 246"/>
              <a:gd name="T68" fmla="*/ 653 w 665"/>
              <a:gd name="T69" fmla="*/ 154 h 246"/>
              <a:gd name="T70" fmla="*/ 662 w 665"/>
              <a:gd name="T71" fmla="*/ 133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47" name="Freeform 7"/>
          <p:cNvSpPr>
            <a:spLocks/>
          </p:cNvSpPr>
          <p:nvPr/>
        </p:nvSpPr>
        <p:spPr bwMode="auto">
          <a:xfrm>
            <a:off x="7718425" y="400050"/>
            <a:ext cx="1054100" cy="390525"/>
          </a:xfrm>
          <a:custGeom>
            <a:avLst/>
            <a:gdLst>
              <a:gd name="T0" fmla="*/ 1 w 664"/>
              <a:gd name="T1" fmla="*/ 133 h 246"/>
              <a:gd name="T2" fmla="*/ 10 w 664"/>
              <a:gd name="T3" fmla="*/ 154 h 246"/>
              <a:gd name="T4" fmla="*/ 30 w 664"/>
              <a:gd name="T5" fmla="*/ 174 h 246"/>
              <a:gd name="T6" fmla="*/ 59 w 664"/>
              <a:gd name="T7" fmla="*/ 193 h 246"/>
              <a:gd name="T8" fmla="*/ 96 w 664"/>
              <a:gd name="T9" fmla="*/ 209 h 246"/>
              <a:gd name="T10" fmla="*/ 141 w 664"/>
              <a:gd name="T11" fmla="*/ 223 h 246"/>
              <a:gd name="T12" fmla="*/ 190 w 664"/>
              <a:gd name="T13" fmla="*/ 233 h 246"/>
              <a:gd name="T14" fmla="*/ 245 w 664"/>
              <a:gd name="T15" fmla="*/ 240 h 246"/>
              <a:gd name="T16" fmla="*/ 302 w 664"/>
              <a:gd name="T17" fmla="*/ 245 h 246"/>
              <a:gd name="T18" fmla="*/ 359 w 664"/>
              <a:gd name="T19" fmla="*/ 245 h 246"/>
              <a:gd name="T20" fmla="*/ 417 w 664"/>
              <a:gd name="T21" fmla="*/ 240 h 246"/>
              <a:gd name="T22" fmla="*/ 472 w 664"/>
              <a:gd name="T23" fmla="*/ 233 h 246"/>
              <a:gd name="T24" fmla="*/ 521 w 664"/>
              <a:gd name="T25" fmla="*/ 221 h 246"/>
              <a:gd name="T26" fmla="*/ 566 w 664"/>
              <a:gd name="T27" fmla="*/ 209 h 246"/>
              <a:gd name="T28" fmla="*/ 603 w 664"/>
              <a:gd name="T29" fmla="*/ 192 h 246"/>
              <a:gd name="T30" fmla="*/ 631 w 664"/>
              <a:gd name="T31" fmla="*/ 174 h 246"/>
              <a:gd name="T32" fmla="*/ 652 w 664"/>
              <a:gd name="T33" fmla="*/ 154 h 246"/>
              <a:gd name="T34" fmla="*/ 661 w 664"/>
              <a:gd name="T35" fmla="*/ 133 h 246"/>
              <a:gd name="T36" fmla="*/ 661 w 664"/>
              <a:gd name="T37" fmla="*/ 111 h 246"/>
              <a:gd name="T38" fmla="*/ 652 w 664"/>
              <a:gd name="T39" fmla="*/ 90 h 246"/>
              <a:gd name="T40" fmla="*/ 631 w 664"/>
              <a:gd name="T41" fmla="*/ 70 h 246"/>
              <a:gd name="T42" fmla="*/ 603 w 664"/>
              <a:gd name="T43" fmla="*/ 52 h 246"/>
              <a:gd name="T44" fmla="*/ 566 w 664"/>
              <a:gd name="T45" fmla="*/ 35 h 246"/>
              <a:gd name="T46" fmla="*/ 521 w 664"/>
              <a:gd name="T47" fmla="*/ 23 h 246"/>
              <a:gd name="T48" fmla="*/ 472 w 664"/>
              <a:gd name="T49" fmla="*/ 11 h 246"/>
              <a:gd name="T50" fmla="*/ 416 w 664"/>
              <a:gd name="T51" fmla="*/ 4 h 246"/>
              <a:gd name="T52" fmla="*/ 359 w 664"/>
              <a:gd name="T53" fmla="*/ 1 h 246"/>
              <a:gd name="T54" fmla="*/ 302 w 664"/>
              <a:gd name="T55" fmla="*/ 1 h 246"/>
              <a:gd name="T56" fmla="*/ 245 w 664"/>
              <a:gd name="T57" fmla="*/ 4 h 246"/>
              <a:gd name="T58" fmla="*/ 190 w 664"/>
              <a:gd name="T59" fmla="*/ 11 h 246"/>
              <a:gd name="T60" fmla="*/ 141 w 664"/>
              <a:gd name="T61" fmla="*/ 23 h 246"/>
              <a:gd name="T62" fmla="*/ 96 w 664"/>
              <a:gd name="T63" fmla="*/ 35 h 246"/>
              <a:gd name="T64" fmla="*/ 59 w 664"/>
              <a:gd name="T65" fmla="*/ 52 h 246"/>
              <a:gd name="T66" fmla="*/ 30 w 664"/>
              <a:gd name="T67" fmla="*/ 71 h 246"/>
              <a:gd name="T68" fmla="*/ 10 w 664"/>
              <a:gd name="T69" fmla="*/ 90 h 246"/>
              <a:gd name="T70" fmla="*/ 1 w 664"/>
              <a:gd name="T71" fmla="*/ 111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48" name="Freeform 8"/>
          <p:cNvSpPr>
            <a:spLocks/>
          </p:cNvSpPr>
          <p:nvPr/>
        </p:nvSpPr>
        <p:spPr bwMode="auto">
          <a:xfrm>
            <a:off x="6732588" y="115888"/>
            <a:ext cx="1054100" cy="390525"/>
          </a:xfrm>
          <a:custGeom>
            <a:avLst/>
            <a:gdLst>
              <a:gd name="T0" fmla="*/ 661 w 664"/>
              <a:gd name="T1" fmla="*/ 111 h 246"/>
              <a:gd name="T2" fmla="*/ 651 w 664"/>
              <a:gd name="T3" fmla="*/ 90 h 246"/>
              <a:gd name="T4" fmla="*/ 632 w 664"/>
              <a:gd name="T5" fmla="*/ 70 h 246"/>
              <a:gd name="T6" fmla="*/ 603 w 664"/>
              <a:gd name="T7" fmla="*/ 51 h 246"/>
              <a:gd name="T8" fmla="*/ 566 w 664"/>
              <a:gd name="T9" fmla="*/ 35 h 246"/>
              <a:gd name="T10" fmla="*/ 521 w 664"/>
              <a:gd name="T11" fmla="*/ 21 h 246"/>
              <a:gd name="T12" fmla="*/ 471 w 664"/>
              <a:gd name="T13" fmla="*/ 11 h 246"/>
              <a:gd name="T14" fmla="*/ 416 w 664"/>
              <a:gd name="T15" fmla="*/ 4 h 246"/>
              <a:gd name="T16" fmla="*/ 361 w 664"/>
              <a:gd name="T17" fmla="*/ 0 h 246"/>
              <a:gd name="T18" fmla="*/ 303 w 664"/>
              <a:gd name="T19" fmla="*/ 0 h 246"/>
              <a:gd name="T20" fmla="*/ 246 w 664"/>
              <a:gd name="T21" fmla="*/ 4 h 246"/>
              <a:gd name="T22" fmla="*/ 191 w 664"/>
              <a:gd name="T23" fmla="*/ 11 h 246"/>
              <a:gd name="T24" fmla="*/ 141 w 664"/>
              <a:gd name="T25" fmla="*/ 21 h 246"/>
              <a:gd name="T26" fmla="*/ 96 w 664"/>
              <a:gd name="T27" fmla="*/ 35 h 246"/>
              <a:gd name="T28" fmla="*/ 59 w 664"/>
              <a:gd name="T29" fmla="*/ 51 h 246"/>
              <a:gd name="T30" fmla="*/ 31 w 664"/>
              <a:gd name="T31" fmla="*/ 70 h 246"/>
              <a:gd name="T32" fmla="*/ 11 w 664"/>
              <a:gd name="T33" fmla="*/ 90 h 246"/>
              <a:gd name="T34" fmla="*/ 1 w 664"/>
              <a:gd name="T35" fmla="*/ 111 h 246"/>
              <a:gd name="T36" fmla="*/ 1 w 664"/>
              <a:gd name="T37" fmla="*/ 133 h 246"/>
              <a:gd name="T38" fmla="*/ 11 w 664"/>
              <a:gd name="T39" fmla="*/ 154 h 246"/>
              <a:gd name="T40" fmla="*/ 31 w 664"/>
              <a:gd name="T41" fmla="*/ 173 h 246"/>
              <a:gd name="T42" fmla="*/ 59 w 664"/>
              <a:gd name="T43" fmla="*/ 192 h 246"/>
              <a:gd name="T44" fmla="*/ 96 w 664"/>
              <a:gd name="T45" fmla="*/ 209 h 246"/>
              <a:gd name="T46" fmla="*/ 141 w 664"/>
              <a:gd name="T47" fmla="*/ 221 h 246"/>
              <a:gd name="T48" fmla="*/ 191 w 664"/>
              <a:gd name="T49" fmla="*/ 233 h 246"/>
              <a:gd name="T50" fmla="*/ 246 w 664"/>
              <a:gd name="T51" fmla="*/ 240 h 246"/>
              <a:gd name="T52" fmla="*/ 303 w 664"/>
              <a:gd name="T53" fmla="*/ 243 h 246"/>
              <a:gd name="T54" fmla="*/ 361 w 664"/>
              <a:gd name="T55" fmla="*/ 243 h 246"/>
              <a:gd name="T56" fmla="*/ 416 w 664"/>
              <a:gd name="T57" fmla="*/ 240 h 246"/>
              <a:gd name="T58" fmla="*/ 471 w 664"/>
              <a:gd name="T59" fmla="*/ 233 h 246"/>
              <a:gd name="T60" fmla="*/ 521 w 664"/>
              <a:gd name="T61" fmla="*/ 221 h 246"/>
              <a:gd name="T62" fmla="*/ 566 w 664"/>
              <a:gd name="T63" fmla="*/ 209 h 246"/>
              <a:gd name="T64" fmla="*/ 603 w 664"/>
              <a:gd name="T65" fmla="*/ 192 h 246"/>
              <a:gd name="T66" fmla="*/ 632 w 664"/>
              <a:gd name="T67" fmla="*/ 173 h 246"/>
              <a:gd name="T68" fmla="*/ 651 w 664"/>
              <a:gd name="T69" fmla="*/ 154 h 246"/>
              <a:gd name="T70" fmla="*/ 661 w 664"/>
              <a:gd name="T71" fmla="*/ 133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49" name="Freeform 9"/>
          <p:cNvSpPr>
            <a:spLocks/>
          </p:cNvSpPr>
          <p:nvPr/>
        </p:nvSpPr>
        <p:spPr bwMode="auto">
          <a:xfrm>
            <a:off x="6732588" y="1027113"/>
            <a:ext cx="1196975" cy="425450"/>
          </a:xfrm>
          <a:custGeom>
            <a:avLst/>
            <a:gdLst>
              <a:gd name="T0" fmla="*/ 753 w 754"/>
              <a:gd name="T1" fmla="*/ 267 h 268"/>
              <a:gd name="T2" fmla="*/ 753 w 754"/>
              <a:gd name="T3" fmla="*/ 0 h 268"/>
              <a:gd name="T4" fmla="*/ 0 w 754"/>
              <a:gd name="T5" fmla="*/ 0 h 268"/>
              <a:gd name="T6" fmla="*/ 0 w 754"/>
              <a:gd name="T7" fmla="*/ 267 h 268"/>
              <a:gd name="T8" fmla="*/ 753 w 754"/>
              <a:gd name="T9" fmla="*/ 267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50" name="Rectangle 10"/>
          <p:cNvSpPr>
            <a:spLocks noChangeArrowheads="1"/>
          </p:cNvSpPr>
          <p:nvPr/>
        </p:nvSpPr>
        <p:spPr bwMode="auto">
          <a:xfrm>
            <a:off x="6951663" y="176213"/>
            <a:ext cx="646112"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name</a:t>
            </a:r>
          </a:p>
        </p:txBody>
      </p:sp>
      <p:sp>
        <p:nvSpPr>
          <p:cNvPr id="10251" name="Rectangle 11"/>
          <p:cNvSpPr>
            <a:spLocks noChangeArrowheads="1"/>
          </p:cNvSpPr>
          <p:nvPr/>
        </p:nvSpPr>
        <p:spPr bwMode="auto">
          <a:xfrm>
            <a:off x="6030913" y="396875"/>
            <a:ext cx="487362" cy="301625"/>
          </a:xfrm>
          <a:prstGeom prst="rect">
            <a:avLst/>
          </a:prstGeom>
          <a:noFill/>
          <a:ln w="9525">
            <a:noFill/>
            <a:miter lim="800000"/>
            <a:headEnd/>
            <a:tailEnd/>
          </a:ln>
        </p:spPr>
        <p:txBody>
          <a:bodyPr wrap="none" lIns="90488" tIns="44450" rIns="90488" bIns="44450">
            <a:spAutoFit/>
          </a:bodyPr>
          <a:lstStyle/>
          <a:p>
            <a:r>
              <a:rPr lang="en-US" sz="1400" b="1" u="sng">
                <a:solidFill>
                  <a:srgbClr val="000000"/>
                </a:solidFill>
                <a:latin typeface="Arial" pitchFamily="34" charset="0"/>
              </a:rPr>
              <a:t>ssn</a:t>
            </a:r>
          </a:p>
        </p:txBody>
      </p:sp>
      <p:sp>
        <p:nvSpPr>
          <p:cNvPr id="10252" name="Rectangle 12"/>
          <p:cNvSpPr>
            <a:spLocks noChangeArrowheads="1"/>
          </p:cNvSpPr>
          <p:nvPr/>
        </p:nvSpPr>
        <p:spPr bwMode="auto">
          <a:xfrm>
            <a:off x="6796088" y="1087438"/>
            <a:ext cx="1119187"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Employees</a:t>
            </a:r>
          </a:p>
        </p:txBody>
      </p:sp>
      <p:sp>
        <p:nvSpPr>
          <p:cNvPr id="10253" name="Rectangle 13"/>
          <p:cNvSpPr>
            <a:spLocks noChangeArrowheads="1"/>
          </p:cNvSpPr>
          <p:nvPr/>
        </p:nvSpPr>
        <p:spPr bwMode="auto">
          <a:xfrm>
            <a:off x="8016875" y="407988"/>
            <a:ext cx="398463"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lot</a:t>
            </a:r>
          </a:p>
        </p:txBody>
      </p:sp>
      <p:sp>
        <p:nvSpPr>
          <p:cNvPr id="10254" name="Line 14"/>
          <p:cNvSpPr>
            <a:spLocks noChangeShapeType="1"/>
          </p:cNvSpPr>
          <p:nvPr/>
        </p:nvSpPr>
        <p:spPr bwMode="auto">
          <a:xfrm>
            <a:off x="6300788" y="781050"/>
            <a:ext cx="644525" cy="244475"/>
          </a:xfrm>
          <a:prstGeom prst="line">
            <a:avLst/>
          </a:prstGeom>
          <a:noFill/>
          <a:ln w="12700">
            <a:solidFill>
              <a:schemeClr val="tx2"/>
            </a:solidFill>
            <a:round/>
            <a:headEnd type="none" w="sm" len="sm"/>
            <a:tailEnd type="none" w="sm" len="sm"/>
          </a:ln>
        </p:spPr>
        <p:txBody>
          <a:bodyPr/>
          <a:lstStyle/>
          <a:p>
            <a:endParaRPr lang="en-US"/>
          </a:p>
        </p:txBody>
      </p:sp>
      <p:sp>
        <p:nvSpPr>
          <p:cNvPr id="10255" name="Line 15"/>
          <p:cNvSpPr>
            <a:spLocks noChangeShapeType="1"/>
          </p:cNvSpPr>
          <p:nvPr/>
        </p:nvSpPr>
        <p:spPr bwMode="auto">
          <a:xfrm>
            <a:off x="7346950" y="523875"/>
            <a:ext cx="0" cy="501650"/>
          </a:xfrm>
          <a:prstGeom prst="line">
            <a:avLst/>
          </a:prstGeom>
          <a:noFill/>
          <a:ln w="12700">
            <a:solidFill>
              <a:schemeClr val="tx2"/>
            </a:solidFill>
            <a:round/>
            <a:headEnd type="none" w="sm" len="sm"/>
            <a:tailEnd type="none" w="sm" len="sm"/>
          </a:ln>
        </p:spPr>
        <p:txBody>
          <a:bodyPr/>
          <a:lstStyle/>
          <a:p>
            <a:endParaRPr lang="en-US"/>
          </a:p>
        </p:txBody>
      </p:sp>
      <p:sp>
        <p:nvSpPr>
          <p:cNvPr id="10256" name="Line 16"/>
          <p:cNvSpPr>
            <a:spLocks noChangeShapeType="1"/>
          </p:cNvSpPr>
          <p:nvPr/>
        </p:nvSpPr>
        <p:spPr bwMode="auto">
          <a:xfrm flipH="1">
            <a:off x="7567613" y="814388"/>
            <a:ext cx="703262" cy="211137"/>
          </a:xfrm>
          <a:prstGeom prst="line">
            <a:avLst/>
          </a:prstGeom>
          <a:noFill/>
          <a:ln w="12700">
            <a:solidFill>
              <a:schemeClr val="tx2"/>
            </a:solidFill>
            <a:round/>
            <a:headEnd type="none" w="sm" len="sm"/>
            <a:tailEnd type="none" w="sm" len="sm"/>
          </a:ln>
        </p:spPr>
        <p:txBody>
          <a:bodyPr/>
          <a:lstStyle/>
          <a:p>
            <a:endParaRPr lang="en-US"/>
          </a:p>
        </p:txBody>
      </p:sp>
      <p:sp>
        <p:nvSpPr>
          <p:cNvPr id="10257" name="Freeform 17"/>
          <p:cNvSpPr>
            <a:spLocks/>
          </p:cNvSpPr>
          <p:nvPr/>
        </p:nvSpPr>
        <p:spPr bwMode="auto">
          <a:xfrm>
            <a:off x="3886200" y="1600200"/>
            <a:ext cx="1417638" cy="468313"/>
          </a:xfrm>
          <a:custGeom>
            <a:avLst/>
            <a:gdLst>
              <a:gd name="T0" fmla="*/ 0 w 893"/>
              <a:gd name="T1" fmla="*/ 159 h 295"/>
              <a:gd name="T2" fmla="*/ 14 w 893"/>
              <a:gd name="T3" fmla="*/ 184 h 295"/>
              <a:gd name="T4" fmla="*/ 41 w 893"/>
              <a:gd name="T5" fmla="*/ 208 h 295"/>
              <a:gd name="T6" fmla="*/ 80 w 893"/>
              <a:gd name="T7" fmla="*/ 229 h 295"/>
              <a:gd name="T8" fmla="*/ 129 w 893"/>
              <a:gd name="T9" fmla="*/ 251 h 295"/>
              <a:gd name="T10" fmla="*/ 189 w 893"/>
              <a:gd name="T11" fmla="*/ 265 h 295"/>
              <a:gd name="T12" fmla="*/ 257 w 893"/>
              <a:gd name="T13" fmla="*/ 280 h 295"/>
              <a:gd name="T14" fmla="*/ 329 w 893"/>
              <a:gd name="T15" fmla="*/ 288 h 295"/>
              <a:gd name="T16" fmla="*/ 407 w 893"/>
              <a:gd name="T17" fmla="*/ 292 h 295"/>
              <a:gd name="T18" fmla="*/ 484 w 893"/>
              <a:gd name="T19" fmla="*/ 292 h 295"/>
              <a:gd name="T20" fmla="*/ 562 w 893"/>
              <a:gd name="T21" fmla="*/ 288 h 295"/>
              <a:gd name="T22" fmla="*/ 634 w 893"/>
              <a:gd name="T23" fmla="*/ 278 h 295"/>
              <a:gd name="T24" fmla="*/ 702 w 893"/>
              <a:gd name="T25" fmla="*/ 265 h 295"/>
              <a:gd name="T26" fmla="*/ 761 w 893"/>
              <a:gd name="T27" fmla="*/ 250 h 295"/>
              <a:gd name="T28" fmla="*/ 811 w 893"/>
              <a:gd name="T29" fmla="*/ 229 h 295"/>
              <a:gd name="T30" fmla="*/ 850 w 893"/>
              <a:gd name="T31" fmla="*/ 208 h 295"/>
              <a:gd name="T32" fmla="*/ 877 w 893"/>
              <a:gd name="T33" fmla="*/ 184 h 295"/>
              <a:gd name="T34" fmla="*/ 890 w 893"/>
              <a:gd name="T35" fmla="*/ 159 h 295"/>
              <a:gd name="T36" fmla="*/ 890 w 893"/>
              <a:gd name="T37" fmla="*/ 134 h 295"/>
              <a:gd name="T38" fmla="*/ 877 w 893"/>
              <a:gd name="T39" fmla="*/ 109 h 295"/>
              <a:gd name="T40" fmla="*/ 850 w 893"/>
              <a:gd name="T41" fmla="*/ 84 h 295"/>
              <a:gd name="T42" fmla="*/ 811 w 893"/>
              <a:gd name="T43" fmla="*/ 61 h 295"/>
              <a:gd name="T44" fmla="*/ 761 w 893"/>
              <a:gd name="T45" fmla="*/ 42 h 295"/>
              <a:gd name="T46" fmla="*/ 701 w 893"/>
              <a:gd name="T47" fmla="*/ 25 h 295"/>
              <a:gd name="T48" fmla="*/ 634 w 893"/>
              <a:gd name="T49" fmla="*/ 13 h 295"/>
              <a:gd name="T50" fmla="*/ 560 w 893"/>
              <a:gd name="T51" fmla="*/ 4 h 295"/>
              <a:gd name="T52" fmla="*/ 484 w 893"/>
              <a:gd name="T53" fmla="*/ 0 h 295"/>
              <a:gd name="T54" fmla="*/ 407 w 893"/>
              <a:gd name="T55" fmla="*/ 0 h 295"/>
              <a:gd name="T56" fmla="*/ 329 w 893"/>
              <a:gd name="T57" fmla="*/ 4 h 295"/>
              <a:gd name="T58" fmla="*/ 257 w 893"/>
              <a:gd name="T59" fmla="*/ 13 h 295"/>
              <a:gd name="T60" fmla="*/ 189 w 893"/>
              <a:gd name="T61" fmla="*/ 25 h 295"/>
              <a:gd name="T62" fmla="*/ 129 w 893"/>
              <a:gd name="T63" fmla="*/ 42 h 295"/>
              <a:gd name="T64" fmla="*/ 80 w 893"/>
              <a:gd name="T65" fmla="*/ 61 h 295"/>
              <a:gd name="T66" fmla="*/ 41 w 893"/>
              <a:gd name="T67" fmla="*/ 84 h 295"/>
              <a:gd name="T68" fmla="*/ 14 w 893"/>
              <a:gd name="T69" fmla="*/ 109 h 295"/>
              <a:gd name="T70" fmla="*/ 0 w 893"/>
              <a:gd name="T71" fmla="*/ 134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58" name="Rectangle 18"/>
          <p:cNvSpPr>
            <a:spLocks noChangeArrowheads="1"/>
          </p:cNvSpPr>
          <p:nvPr/>
        </p:nvSpPr>
        <p:spPr bwMode="auto">
          <a:xfrm>
            <a:off x="3884613" y="1682750"/>
            <a:ext cx="1366837"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hourly_wages</a:t>
            </a:r>
          </a:p>
        </p:txBody>
      </p:sp>
      <p:sp>
        <p:nvSpPr>
          <p:cNvPr id="10259" name="Line 19"/>
          <p:cNvSpPr>
            <a:spLocks noChangeShapeType="1"/>
          </p:cNvSpPr>
          <p:nvPr/>
        </p:nvSpPr>
        <p:spPr bwMode="auto">
          <a:xfrm>
            <a:off x="4713288" y="2078038"/>
            <a:ext cx="1143000" cy="635000"/>
          </a:xfrm>
          <a:prstGeom prst="line">
            <a:avLst/>
          </a:prstGeom>
          <a:noFill/>
          <a:ln w="12700">
            <a:solidFill>
              <a:schemeClr val="tx2"/>
            </a:solidFill>
            <a:round/>
            <a:headEnd type="none" w="sm" len="sm"/>
            <a:tailEnd type="none" w="sm" len="sm"/>
          </a:ln>
        </p:spPr>
        <p:txBody>
          <a:bodyPr/>
          <a:lstStyle/>
          <a:p>
            <a:endParaRPr lang="en-US"/>
          </a:p>
        </p:txBody>
      </p:sp>
      <p:sp>
        <p:nvSpPr>
          <p:cNvPr id="10260" name="Freeform 20"/>
          <p:cNvSpPr>
            <a:spLocks/>
          </p:cNvSpPr>
          <p:nvPr/>
        </p:nvSpPr>
        <p:spPr bwMode="auto">
          <a:xfrm>
            <a:off x="7848600" y="2057400"/>
            <a:ext cx="1085850" cy="431800"/>
          </a:xfrm>
          <a:custGeom>
            <a:avLst/>
            <a:gdLst>
              <a:gd name="T0" fmla="*/ 1 w 684"/>
              <a:gd name="T1" fmla="*/ 147 h 272"/>
              <a:gd name="T2" fmla="*/ 10 w 684"/>
              <a:gd name="T3" fmla="*/ 170 h 272"/>
              <a:gd name="T4" fmla="*/ 31 w 684"/>
              <a:gd name="T5" fmla="*/ 192 h 272"/>
              <a:gd name="T6" fmla="*/ 61 w 684"/>
              <a:gd name="T7" fmla="*/ 213 h 272"/>
              <a:gd name="T8" fmla="*/ 98 w 684"/>
              <a:gd name="T9" fmla="*/ 231 h 272"/>
              <a:gd name="T10" fmla="*/ 144 w 684"/>
              <a:gd name="T11" fmla="*/ 247 h 272"/>
              <a:gd name="T12" fmla="*/ 196 w 684"/>
              <a:gd name="T13" fmla="*/ 258 h 272"/>
              <a:gd name="T14" fmla="*/ 251 w 684"/>
              <a:gd name="T15" fmla="*/ 267 h 272"/>
              <a:gd name="T16" fmla="*/ 310 w 684"/>
              <a:gd name="T17" fmla="*/ 271 h 272"/>
              <a:gd name="T18" fmla="*/ 369 w 684"/>
              <a:gd name="T19" fmla="*/ 271 h 272"/>
              <a:gd name="T20" fmla="*/ 428 w 684"/>
              <a:gd name="T21" fmla="*/ 265 h 272"/>
              <a:gd name="T22" fmla="*/ 485 w 684"/>
              <a:gd name="T23" fmla="*/ 258 h 272"/>
              <a:gd name="T24" fmla="*/ 536 w 684"/>
              <a:gd name="T25" fmla="*/ 247 h 272"/>
              <a:gd name="T26" fmla="*/ 582 w 684"/>
              <a:gd name="T27" fmla="*/ 231 h 272"/>
              <a:gd name="T28" fmla="*/ 621 w 684"/>
              <a:gd name="T29" fmla="*/ 213 h 272"/>
              <a:gd name="T30" fmla="*/ 650 w 684"/>
              <a:gd name="T31" fmla="*/ 192 h 272"/>
              <a:gd name="T32" fmla="*/ 671 w 684"/>
              <a:gd name="T33" fmla="*/ 170 h 272"/>
              <a:gd name="T34" fmla="*/ 681 w 684"/>
              <a:gd name="T35" fmla="*/ 147 h 272"/>
              <a:gd name="T36" fmla="*/ 681 w 684"/>
              <a:gd name="T37" fmla="*/ 123 h 272"/>
              <a:gd name="T38" fmla="*/ 671 w 684"/>
              <a:gd name="T39" fmla="*/ 100 h 272"/>
              <a:gd name="T40" fmla="*/ 650 w 684"/>
              <a:gd name="T41" fmla="*/ 79 h 272"/>
              <a:gd name="T42" fmla="*/ 621 w 684"/>
              <a:gd name="T43" fmla="*/ 58 h 272"/>
              <a:gd name="T44" fmla="*/ 582 w 684"/>
              <a:gd name="T45" fmla="*/ 39 h 272"/>
              <a:gd name="T46" fmla="*/ 536 w 684"/>
              <a:gd name="T47" fmla="*/ 25 h 272"/>
              <a:gd name="T48" fmla="*/ 485 w 684"/>
              <a:gd name="T49" fmla="*/ 12 h 272"/>
              <a:gd name="T50" fmla="*/ 428 w 684"/>
              <a:gd name="T51" fmla="*/ 4 h 272"/>
              <a:gd name="T52" fmla="*/ 369 w 684"/>
              <a:gd name="T53" fmla="*/ 1 h 272"/>
              <a:gd name="T54" fmla="*/ 310 w 684"/>
              <a:gd name="T55" fmla="*/ 1 h 272"/>
              <a:gd name="T56" fmla="*/ 251 w 684"/>
              <a:gd name="T57" fmla="*/ 4 h 272"/>
              <a:gd name="T58" fmla="*/ 196 w 684"/>
              <a:gd name="T59" fmla="*/ 12 h 272"/>
              <a:gd name="T60" fmla="*/ 144 w 684"/>
              <a:gd name="T61" fmla="*/ 25 h 272"/>
              <a:gd name="T62" fmla="*/ 98 w 684"/>
              <a:gd name="T63" fmla="*/ 40 h 272"/>
              <a:gd name="T64" fmla="*/ 60 w 684"/>
              <a:gd name="T65" fmla="*/ 58 h 272"/>
              <a:gd name="T66" fmla="*/ 31 w 684"/>
              <a:gd name="T67" fmla="*/ 79 h 272"/>
              <a:gd name="T68" fmla="*/ 10 w 684"/>
              <a:gd name="T69" fmla="*/ 100 h 272"/>
              <a:gd name="T70" fmla="*/ 1 w 684"/>
              <a:gd name="T71" fmla="*/ 123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61" name="Freeform 21"/>
          <p:cNvSpPr>
            <a:spLocks/>
          </p:cNvSpPr>
          <p:nvPr/>
        </p:nvSpPr>
        <p:spPr bwMode="auto">
          <a:xfrm>
            <a:off x="5334000" y="1600200"/>
            <a:ext cx="1525588" cy="481013"/>
          </a:xfrm>
          <a:custGeom>
            <a:avLst/>
            <a:gdLst>
              <a:gd name="T0" fmla="*/ 1 w 961"/>
              <a:gd name="T1" fmla="*/ 164 h 303"/>
              <a:gd name="T2" fmla="*/ 17 w 961"/>
              <a:gd name="T3" fmla="*/ 189 h 303"/>
              <a:gd name="T4" fmla="*/ 46 w 961"/>
              <a:gd name="T5" fmla="*/ 215 h 303"/>
              <a:gd name="T6" fmla="*/ 85 w 961"/>
              <a:gd name="T7" fmla="*/ 237 h 303"/>
              <a:gd name="T8" fmla="*/ 139 w 961"/>
              <a:gd name="T9" fmla="*/ 258 h 303"/>
              <a:gd name="T10" fmla="*/ 205 w 961"/>
              <a:gd name="T11" fmla="*/ 274 h 303"/>
              <a:gd name="T12" fmla="*/ 277 w 961"/>
              <a:gd name="T13" fmla="*/ 287 h 303"/>
              <a:gd name="T14" fmla="*/ 355 w 961"/>
              <a:gd name="T15" fmla="*/ 296 h 303"/>
              <a:gd name="T16" fmla="*/ 438 w 961"/>
              <a:gd name="T17" fmla="*/ 302 h 303"/>
              <a:gd name="T18" fmla="*/ 520 w 961"/>
              <a:gd name="T19" fmla="*/ 302 h 303"/>
              <a:gd name="T20" fmla="*/ 604 w 961"/>
              <a:gd name="T21" fmla="*/ 295 h 303"/>
              <a:gd name="T22" fmla="*/ 682 w 961"/>
              <a:gd name="T23" fmla="*/ 287 h 303"/>
              <a:gd name="T24" fmla="*/ 754 w 961"/>
              <a:gd name="T25" fmla="*/ 274 h 303"/>
              <a:gd name="T26" fmla="*/ 820 w 961"/>
              <a:gd name="T27" fmla="*/ 258 h 303"/>
              <a:gd name="T28" fmla="*/ 873 w 961"/>
              <a:gd name="T29" fmla="*/ 237 h 303"/>
              <a:gd name="T30" fmla="*/ 916 w 961"/>
              <a:gd name="T31" fmla="*/ 215 h 303"/>
              <a:gd name="T32" fmla="*/ 942 w 961"/>
              <a:gd name="T33" fmla="*/ 189 h 303"/>
              <a:gd name="T34" fmla="*/ 958 w 961"/>
              <a:gd name="T35" fmla="*/ 164 h 303"/>
              <a:gd name="T36" fmla="*/ 958 w 961"/>
              <a:gd name="T37" fmla="*/ 137 h 303"/>
              <a:gd name="T38" fmla="*/ 942 w 961"/>
              <a:gd name="T39" fmla="*/ 112 h 303"/>
              <a:gd name="T40" fmla="*/ 916 w 961"/>
              <a:gd name="T41" fmla="*/ 87 h 303"/>
              <a:gd name="T42" fmla="*/ 871 w 961"/>
              <a:gd name="T43" fmla="*/ 65 h 303"/>
              <a:gd name="T44" fmla="*/ 820 w 961"/>
              <a:gd name="T45" fmla="*/ 43 h 303"/>
              <a:gd name="T46" fmla="*/ 754 w 961"/>
              <a:gd name="T47" fmla="*/ 28 h 303"/>
              <a:gd name="T48" fmla="*/ 682 w 961"/>
              <a:gd name="T49" fmla="*/ 14 h 303"/>
              <a:gd name="T50" fmla="*/ 604 w 961"/>
              <a:gd name="T51" fmla="*/ 6 h 303"/>
              <a:gd name="T52" fmla="*/ 520 w 961"/>
              <a:gd name="T53" fmla="*/ 1 h 303"/>
              <a:gd name="T54" fmla="*/ 438 w 961"/>
              <a:gd name="T55" fmla="*/ 1 h 303"/>
              <a:gd name="T56" fmla="*/ 355 w 961"/>
              <a:gd name="T57" fmla="*/ 6 h 303"/>
              <a:gd name="T58" fmla="*/ 277 w 961"/>
              <a:gd name="T59" fmla="*/ 14 h 303"/>
              <a:gd name="T60" fmla="*/ 205 w 961"/>
              <a:gd name="T61" fmla="*/ 28 h 303"/>
              <a:gd name="T62" fmla="*/ 139 w 961"/>
              <a:gd name="T63" fmla="*/ 44 h 303"/>
              <a:gd name="T64" fmla="*/ 85 w 961"/>
              <a:gd name="T65" fmla="*/ 65 h 303"/>
              <a:gd name="T66" fmla="*/ 46 w 961"/>
              <a:gd name="T67" fmla="*/ 87 h 303"/>
              <a:gd name="T68" fmla="*/ 17 w 961"/>
              <a:gd name="T69" fmla="*/ 112 h 303"/>
              <a:gd name="T70" fmla="*/ 1 w 961"/>
              <a:gd name="T71" fmla="*/ 137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62" name="Freeform 22"/>
          <p:cNvSpPr>
            <a:spLocks/>
          </p:cNvSpPr>
          <p:nvPr/>
        </p:nvSpPr>
        <p:spPr bwMode="auto">
          <a:xfrm>
            <a:off x="5734050" y="2740025"/>
            <a:ext cx="1284288" cy="431800"/>
          </a:xfrm>
          <a:custGeom>
            <a:avLst/>
            <a:gdLst>
              <a:gd name="T0" fmla="*/ 808 w 809"/>
              <a:gd name="T1" fmla="*/ 271 h 272"/>
              <a:gd name="T2" fmla="*/ 808 w 809"/>
              <a:gd name="T3" fmla="*/ 0 h 272"/>
              <a:gd name="T4" fmla="*/ 0 w 809"/>
              <a:gd name="T5" fmla="*/ 0 h 272"/>
              <a:gd name="T6" fmla="*/ 0 w 809"/>
              <a:gd name="T7" fmla="*/ 271 h 272"/>
              <a:gd name="T8" fmla="*/ 808 w 809"/>
              <a:gd name="T9" fmla="*/ 271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63" name="Freeform 23"/>
          <p:cNvSpPr>
            <a:spLocks/>
          </p:cNvSpPr>
          <p:nvPr/>
        </p:nvSpPr>
        <p:spPr bwMode="auto">
          <a:xfrm>
            <a:off x="7577138" y="2740025"/>
            <a:ext cx="1446212" cy="414338"/>
          </a:xfrm>
          <a:custGeom>
            <a:avLst/>
            <a:gdLst>
              <a:gd name="T0" fmla="*/ 910 w 911"/>
              <a:gd name="T1" fmla="*/ 260 h 261"/>
              <a:gd name="T2" fmla="*/ 910 w 911"/>
              <a:gd name="T3" fmla="*/ 0 h 261"/>
              <a:gd name="T4" fmla="*/ 0 w 911"/>
              <a:gd name="T5" fmla="*/ 0 h 261"/>
              <a:gd name="T6" fmla="*/ 0 w 911"/>
              <a:gd name="T7" fmla="*/ 260 h 261"/>
              <a:gd name="T8" fmla="*/ 910 w 911"/>
              <a:gd name="T9" fmla="*/ 260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0264" name="Freeform 24"/>
          <p:cNvSpPr>
            <a:spLocks/>
          </p:cNvSpPr>
          <p:nvPr/>
        </p:nvSpPr>
        <p:spPr bwMode="auto">
          <a:xfrm>
            <a:off x="6975475" y="1727200"/>
            <a:ext cx="722313" cy="484188"/>
          </a:xfrm>
          <a:custGeom>
            <a:avLst/>
            <a:gdLst>
              <a:gd name="T0" fmla="*/ 226 w 455"/>
              <a:gd name="T1" fmla="*/ 0 h 305"/>
              <a:gd name="T2" fmla="*/ 454 w 455"/>
              <a:gd name="T3" fmla="*/ 304 h 305"/>
              <a:gd name="T4" fmla="*/ 0 w 455"/>
              <a:gd name="T5" fmla="*/ 304 h 305"/>
              <a:gd name="T6" fmla="*/ 22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cmpd="sng">
            <a:solidFill>
              <a:schemeClr val="tx2"/>
            </a:solidFill>
            <a:prstDash val="solid"/>
            <a:round/>
            <a:headEnd type="none" w="sm" len="sm"/>
            <a:tailEnd type="none" w="sm" len="sm"/>
          </a:ln>
        </p:spPr>
        <p:txBody>
          <a:bodyPr/>
          <a:lstStyle/>
          <a:p>
            <a:endParaRPr lang="en-US"/>
          </a:p>
        </p:txBody>
      </p:sp>
      <p:sp>
        <p:nvSpPr>
          <p:cNvPr id="10265" name="Rectangle 25"/>
          <p:cNvSpPr>
            <a:spLocks noChangeArrowheads="1"/>
          </p:cNvSpPr>
          <p:nvPr/>
        </p:nvSpPr>
        <p:spPr bwMode="auto">
          <a:xfrm>
            <a:off x="7086600" y="1908175"/>
            <a:ext cx="477838" cy="301625"/>
          </a:xfrm>
          <a:prstGeom prst="rect">
            <a:avLst/>
          </a:prstGeom>
          <a:noFill/>
          <a:ln w="9525">
            <a:noFill/>
            <a:miter lim="800000"/>
            <a:headEnd/>
            <a:tailEnd/>
          </a:ln>
        </p:spPr>
        <p:txBody>
          <a:bodyPr wrap="none" lIns="90488" tIns="44450" rIns="90488" bIns="44450">
            <a:spAutoFit/>
          </a:bodyPr>
          <a:lstStyle/>
          <a:p>
            <a:r>
              <a:rPr lang="en-US" sz="1400" b="1">
                <a:solidFill>
                  <a:schemeClr val="accent2"/>
                </a:solidFill>
                <a:latin typeface="Arial" pitchFamily="34" charset="0"/>
              </a:rPr>
              <a:t>ISA</a:t>
            </a:r>
          </a:p>
        </p:txBody>
      </p:sp>
      <p:sp>
        <p:nvSpPr>
          <p:cNvPr id="10266" name="Rectangle 26"/>
          <p:cNvSpPr>
            <a:spLocks noChangeArrowheads="1"/>
          </p:cNvSpPr>
          <p:nvPr/>
        </p:nvSpPr>
        <p:spPr bwMode="auto">
          <a:xfrm>
            <a:off x="5716588" y="2822575"/>
            <a:ext cx="1327150"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Hourly_Emps</a:t>
            </a:r>
          </a:p>
        </p:txBody>
      </p:sp>
      <p:sp>
        <p:nvSpPr>
          <p:cNvPr id="10267" name="Rectangle 27"/>
          <p:cNvSpPr>
            <a:spLocks noChangeArrowheads="1"/>
          </p:cNvSpPr>
          <p:nvPr/>
        </p:nvSpPr>
        <p:spPr bwMode="auto">
          <a:xfrm>
            <a:off x="7824788" y="2128838"/>
            <a:ext cx="1039812"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contractid</a:t>
            </a:r>
          </a:p>
        </p:txBody>
      </p:sp>
      <p:sp>
        <p:nvSpPr>
          <p:cNvPr id="10268" name="Rectangle 28"/>
          <p:cNvSpPr>
            <a:spLocks noChangeArrowheads="1"/>
          </p:cNvSpPr>
          <p:nvPr/>
        </p:nvSpPr>
        <p:spPr bwMode="auto">
          <a:xfrm>
            <a:off x="5407025" y="1673225"/>
            <a:ext cx="1397000" cy="301625"/>
          </a:xfrm>
          <a:prstGeom prst="rect">
            <a:avLst/>
          </a:prstGeom>
          <a:noFill/>
          <a:ln w="9525">
            <a:noFill/>
            <a:miter lim="800000"/>
            <a:headEnd/>
            <a:tailEnd/>
          </a:ln>
        </p:spPr>
        <p:txBody>
          <a:bodyPr wrap="none" lIns="90488" tIns="44450" rIns="90488" bIns="44450">
            <a:spAutoFit/>
          </a:bodyPr>
          <a:lstStyle/>
          <a:p>
            <a:r>
              <a:rPr lang="en-US" sz="1400" b="1">
                <a:solidFill>
                  <a:srgbClr val="000000"/>
                </a:solidFill>
                <a:latin typeface="Arial" pitchFamily="34" charset="0"/>
              </a:rPr>
              <a:t>hours_worked</a:t>
            </a:r>
          </a:p>
        </p:txBody>
      </p:sp>
      <p:sp>
        <p:nvSpPr>
          <p:cNvPr id="10269" name="Line 29"/>
          <p:cNvSpPr>
            <a:spLocks noChangeShapeType="1"/>
          </p:cNvSpPr>
          <p:nvPr/>
        </p:nvSpPr>
        <p:spPr bwMode="auto">
          <a:xfrm flipH="1">
            <a:off x="6389688" y="2195513"/>
            <a:ext cx="774700" cy="534987"/>
          </a:xfrm>
          <a:prstGeom prst="line">
            <a:avLst/>
          </a:prstGeom>
          <a:noFill/>
          <a:ln w="12700">
            <a:solidFill>
              <a:schemeClr val="tx2"/>
            </a:solidFill>
            <a:round/>
            <a:headEnd type="none" w="sm" len="sm"/>
            <a:tailEnd type="none" w="sm" len="sm"/>
          </a:ln>
        </p:spPr>
        <p:txBody>
          <a:bodyPr/>
          <a:lstStyle/>
          <a:p>
            <a:endParaRPr lang="en-US"/>
          </a:p>
        </p:txBody>
      </p:sp>
      <p:sp>
        <p:nvSpPr>
          <p:cNvPr id="10270" name="Line 30"/>
          <p:cNvSpPr>
            <a:spLocks noChangeShapeType="1"/>
          </p:cNvSpPr>
          <p:nvPr/>
        </p:nvSpPr>
        <p:spPr bwMode="auto">
          <a:xfrm>
            <a:off x="7415213" y="2195513"/>
            <a:ext cx="785812" cy="534987"/>
          </a:xfrm>
          <a:prstGeom prst="line">
            <a:avLst/>
          </a:prstGeom>
          <a:noFill/>
          <a:ln w="12700">
            <a:solidFill>
              <a:schemeClr val="tx2"/>
            </a:solidFill>
            <a:round/>
            <a:headEnd type="none" w="sm" len="sm"/>
            <a:tailEnd type="none" w="sm" len="sm"/>
          </a:ln>
        </p:spPr>
        <p:txBody>
          <a:bodyPr/>
          <a:lstStyle/>
          <a:p>
            <a:endParaRPr lang="en-US"/>
          </a:p>
        </p:txBody>
      </p:sp>
      <p:sp>
        <p:nvSpPr>
          <p:cNvPr id="10271" name="Line 31"/>
          <p:cNvSpPr>
            <a:spLocks noChangeShapeType="1"/>
          </p:cNvSpPr>
          <p:nvPr/>
        </p:nvSpPr>
        <p:spPr bwMode="auto">
          <a:xfrm>
            <a:off x="8383588" y="2516188"/>
            <a:ext cx="0" cy="228600"/>
          </a:xfrm>
          <a:prstGeom prst="line">
            <a:avLst/>
          </a:prstGeom>
          <a:noFill/>
          <a:ln w="12700">
            <a:solidFill>
              <a:schemeClr val="tx2"/>
            </a:solidFill>
            <a:round/>
            <a:headEnd type="none" w="sm" len="sm"/>
            <a:tailEnd type="none" w="sm" len="sm"/>
          </a:ln>
        </p:spPr>
        <p:txBody>
          <a:bodyPr/>
          <a:lstStyle/>
          <a:p>
            <a:endParaRPr lang="en-US"/>
          </a:p>
        </p:txBody>
      </p:sp>
      <p:sp>
        <p:nvSpPr>
          <p:cNvPr id="10272" name="Line 32"/>
          <p:cNvSpPr>
            <a:spLocks noChangeShapeType="1"/>
          </p:cNvSpPr>
          <p:nvPr/>
        </p:nvSpPr>
        <p:spPr bwMode="auto">
          <a:xfrm>
            <a:off x="6076950" y="2078038"/>
            <a:ext cx="0" cy="652462"/>
          </a:xfrm>
          <a:prstGeom prst="line">
            <a:avLst/>
          </a:prstGeom>
          <a:noFill/>
          <a:ln w="12700">
            <a:solidFill>
              <a:schemeClr val="tx2"/>
            </a:solidFill>
            <a:round/>
            <a:headEnd type="none" w="sm" len="sm"/>
            <a:tailEnd type="none" w="sm" len="sm"/>
          </a:ln>
        </p:spPr>
        <p:txBody>
          <a:bodyPr/>
          <a:lstStyle/>
          <a:p>
            <a:endParaRPr lang="en-US"/>
          </a:p>
        </p:txBody>
      </p:sp>
      <p:sp>
        <p:nvSpPr>
          <p:cNvPr id="10273" name="Rectangle 33"/>
          <p:cNvSpPr>
            <a:spLocks noChangeArrowheads="1"/>
          </p:cNvSpPr>
          <p:nvPr/>
        </p:nvSpPr>
        <p:spPr bwMode="auto">
          <a:xfrm>
            <a:off x="152400" y="1676400"/>
            <a:ext cx="4703763" cy="1987550"/>
          </a:xfrm>
          <a:prstGeom prst="rect">
            <a:avLst/>
          </a:prstGeom>
          <a:noFill/>
          <a:ln w="9525">
            <a:noFill/>
            <a:miter lim="800000"/>
            <a:headEnd/>
            <a:tailEnd/>
          </a:ln>
        </p:spPr>
        <p:txBody>
          <a:bodyPr lIns="90488" tIns="44450" rIns="90488" bIns="44450">
            <a:spAutoFit/>
          </a:bodyPr>
          <a:lstStyle/>
          <a:p>
            <a:pPr>
              <a:spcBef>
                <a:spcPct val="20000"/>
              </a:spcBef>
              <a:buClr>
                <a:schemeClr val="tx1"/>
              </a:buClr>
              <a:buSzPct val="75000"/>
              <a:buFont typeface="Wingdings" pitchFamily="2" charset="2"/>
              <a:buChar char="v"/>
            </a:pPr>
            <a:r>
              <a:rPr lang="en-US" sz="2400">
                <a:latin typeface="Book Antiqua" pitchFamily="18" charset="0"/>
              </a:rPr>
              <a:t> As in C++, or other PLs, attributes are inherited.</a:t>
            </a:r>
          </a:p>
          <a:p>
            <a:pPr>
              <a:spcBef>
                <a:spcPct val="20000"/>
              </a:spcBef>
              <a:buClr>
                <a:schemeClr val="tx1"/>
              </a:buClr>
              <a:buSzPct val="75000"/>
              <a:buFont typeface="Wingdings" pitchFamily="2" charset="2"/>
              <a:buChar char="v"/>
            </a:pPr>
            <a:r>
              <a:rPr lang="en-US" sz="2400">
                <a:latin typeface="Book Antiqua" pitchFamily="18" charset="0"/>
              </a:rPr>
              <a:t> If we declare A </a:t>
            </a:r>
            <a:r>
              <a:rPr lang="en-US" sz="2000" b="1">
                <a:solidFill>
                  <a:schemeClr val="accent2"/>
                </a:solidFill>
                <a:latin typeface="Book Antiqua" pitchFamily="18" charset="0"/>
              </a:rPr>
              <a:t>ISA</a:t>
            </a:r>
            <a:r>
              <a:rPr lang="en-US" sz="2400">
                <a:latin typeface="Book Antiqua" pitchFamily="18" charset="0"/>
              </a:rPr>
              <a:t> B, every A entity is also considered to be a B entity. </a:t>
            </a:r>
          </a:p>
        </p:txBody>
      </p:sp>
      <p:sp>
        <p:nvSpPr>
          <p:cNvPr id="10274" name="Rectangle 34"/>
          <p:cNvSpPr>
            <a:spLocks noGrp="1" noChangeArrowheads="1"/>
          </p:cNvSpPr>
          <p:nvPr>
            <p:ph type="body" sz="half" idx="1"/>
          </p:nvPr>
        </p:nvSpPr>
        <p:spPr>
          <a:xfrm>
            <a:off x="228600" y="3668713"/>
            <a:ext cx="8610600" cy="2732087"/>
          </a:xfrm>
          <a:noFill/>
        </p:spPr>
        <p:txBody>
          <a:bodyPr lIns="90488" tIns="44450" rIns="90488" bIns="44450"/>
          <a:lstStyle/>
          <a:p>
            <a:pPr eaLnBrk="1" hangingPunct="1">
              <a:lnSpc>
                <a:spcPct val="90000"/>
              </a:lnSpc>
            </a:pPr>
            <a:r>
              <a:rPr lang="en-US" sz="2100" i="1" smtClean="0">
                <a:solidFill>
                  <a:schemeClr val="accent2"/>
                </a:solidFill>
              </a:rPr>
              <a:t>Overlap constraints</a:t>
            </a:r>
            <a:r>
              <a:rPr lang="en-US" sz="2100" smtClean="0"/>
              <a:t>:  Can Joe be an Hourly_Emps as well as a Contract_Emps entity?  </a:t>
            </a:r>
            <a:r>
              <a:rPr lang="en-US" sz="2100" smtClean="0">
                <a:solidFill>
                  <a:schemeClr val="accent2"/>
                </a:solidFill>
              </a:rPr>
              <a:t>(</a:t>
            </a:r>
            <a:r>
              <a:rPr lang="en-US" sz="2100" i="1" smtClean="0">
                <a:solidFill>
                  <a:schemeClr val="accent2"/>
                </a:solidFill>
              </a:rPr>
              <a:t>Allowed/disallowed</a:t>
            </a:r>
            <a:r>
              <a:rPr lang="en-US" sz="2100" smtClean="0">
                <a:solidFill>
                  <a:schemeClr val="accent2"/>
                </a:solidFill>
              </a:rPr>
              <a:t>)</a:t>
            </a:r>
          </a:p>
          <a:p>
            <a:pPr eaLnBrk="1" hangingPunct="1">
              <a:lnSpc>
                <a:spcPct val="90000"/>
              </a:lnSpc>
            </a:pPr>
            <a:r>
              <a:rPr lang="en-US" sz="2100" i="1" smtClean="0">
                <a:solidFill>
                  <a:schemeClr val="accent2"/>
                </a:solidFill>
              </a:rPr>
              <a:t>Covering constraints</a:t>
            </a:r>
            <a:r>
              <a:rPr lang="en-US" sz="2100" smtClean="0"/>
              <a:t>:  Does every Employees entity also have to be an Hourly_Emps or a Contract_Emps entity?</a:t>
            </a:r>
            <a:r>
              <a:rPr lang="en-US" sz="2100" i="1" smtClean="0">
                <a:solidFill>
                  <a:schemeClr val="accent2"/>
                </a:solidFill>
              </a:rPr>
              <a:t> (Yes/no) </a:t>
            </a:r>
            <a:endParaRPr lang="en-US" sz="2100" smtClean="0"/>
          </a:p>
          <a:p>
            <a:pPr eaLnBrk="1" hangingPunct="1">
              <a:lnSpc>
                <a:spcPct val="90000"/>
              </a:lnSpc>
            </a:pPr>
            <a:r>
              <a:rPr lang="en-US" sz="2100" smtClean="0"/>
              <a:t>Reasons for using </a:t>
            </a:r>
            <a:r>
              <a:rPr lang="en-US" sz="1900" smtClean="0"/>
              <a:t>ISA</a:t>
            </a:r>
            <a:r>
              <a:rPr lang="en-US" sz="2100" smtClean="0"/>
              <a:t>: </a:t>
            </a:r>
          </a:p>
          <a:p>
            <a:pPr lvl="1" eaLnBrk="1" hangingPunct="1">
              <a:lnSpc>
                <a:spcPct val="90000"/>
              </a:lnSpc>
              <a:buSzPct val="75000"/>
            </a:pPr>
            <a:r>
              <a:rPr lang="en-US" sz="2100" smtClean="0"/>
              <a:t>To add descriptive attributes</a:t>
            </a:r>
            <a:r>
              <a:rPr lang="en-US" sz="1900" smtClean="0"/>
              <a:t> </a:t>
            </a:r>
            <a:r>
              <a:rPr lang="en-US" sz="2100" smtClean="0"/>
              <a:t>specific to a subclass</a:t>
            </a:r>
            <a:r>
              <a:rPr lang="en-US" sz="1900" smtClean="0"/>
              <a:t>.</a:t>
            </a:r>
          </a:p>
          <a:p>
            <a:pPr lvl="1" eaLnBrk="1" hangingPunct="1">
              <a:lnSpc>
                <a:spcPct val="90000"/>
              </a:lnSpc>
              <a:buSzPct val="75000"/>
            </a:pPr>
            <a:r>
              <a:rPr lang="en-US" sz="2100" smtClean="0"/>
              <a:t>To identify entitities that participate in a relationship</a:t>
            </a:r>
            <a:r>
              <a:rPr lang="en-US" sz="1900" smtClean="0"/>
              <a:t>.</a:t>
            </a:r>
          </a:p>
        </p:txBody>
      </p:sp>
      <p:sp>
        <p:nvSpPr>
          <p:cNvPr id="10275" name="Line 35"/>
          <p:cNvSpPr>
            <a:spLocks noChangeShapeType="1"/>
          </p:cNvSpPr>
          <p:nvPr/>
        </p:nvSpPr>
        <p:spPr bwMode="auto">
          <a:xfrm flipV="1">
            <a:off x="7315200" y="1441450"/>
            <a:ext cx="0" cy="317500"/>
          </a:xfrm>
          <a:prstGeom prst="line">
            <a:avLst/>
          </a:prstGeom>
          <a:noFill/>
          <a:ln w="12700">
            <a:solidFill>
              <a:schemeClr val="tx2"/>
            </a:solidFill>
            <a:round/>
            <a:headEnd type="none" w="sm" len="sm"/>
            <a:tailEnd type="none" w="sm" len="sm"/>
          </a:ln>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1268" name="Rectangle 4"/>
          <p:cNvSpPr>
            <a:spLocks noGrp="1" noChangeArrowheads="1"/>
          </p:cNvSpPr>
          <p:nvPr>
            <p:ph type="title"/>
          </p:nvPr>
        </p:nvSpPr>
        <p:spPr>
          <a:xfrm>
            <a:off x="533400" y="419100"/>
            <a:ext cx="7772400" cy="1104900"/>
          </a:xfrm>
          <a:noFill/>
        </p:spPr>
        <p:txBody>
          <a:bodyPr lIns="90488" tIns="44450" rIns="90488" bIns="44450" anchor="ctr"/>
          <a:lstStyle/>
          <a:p>
            <a:pPr eaLnBrk="1" hangingPunct="1"/>
            <a:r>
              <a:rPr lang="en-US" smtClean="0"/>
              <a:t>Aggregation</a:t>
            </a:r>
          </a:p>
        </p:txBody>
      </p:sp>
      <p:sp>
        <p:nvSpPr>
          <p:cNvPr id="11269" name="Rectangle 5"/>
          <p:cNvSpPr>
            <a:spLocks noGrp="1" noChangeArrowheads="1"/>
          </p:cNvSpPr>
          <p:nvPr>
            <p:ph type="body" sz="half" idx="1"/>
          </p:nvPr>
        </p:nvSpPr>
        <p:spPr>
          <a:xfrm>
            <a:off x="0" y="1447800"/>
            <a:ext cx="3352800" cy="5105400"/>
          </a:xfrm>
          <a:noFill/>
        </p:spPr>
        <p:txBody>
          <a:bodyPr lIns="90488" tIns="44450" rIns="90488" bIns="44450"/>
          <a:lstStyle/>
          <a:p>
            <a:pPr eaLnBrk="1" hangingPunct="1"/>
            <a:r>
              <a:rPr lang="en-US" sz="2500" smtClean="0"/>
              <a:t>Used when we have to model a relationship involving (entitity sets and) a </a:t>
            </a:r>
            <a:r>
              <a:rPr lang="en-US" sz="2500" i="1" smtClean="0"/>
              <a:t>relationship set</a:t>
            </a:r>
            <a:r>
              <a:rPr lang="en-US" sz="2500" smtClean="0"/>
              <a:t>.</a:t>
            </a:r>
          </a:p>
          <a:p>
            <a:pPr lvl="1" eaLnBrk="1" hangingPunct="1">
              <a:buSzPct val="75000"/>
            </a:pPr>
            <a:r>
              <a:rPr lang="en-US" sz="2100" i="1" u="sng" smtClean="0">
                <a:solidFill>
                  <a:schemeClr val="accent2"/>
                </a:solidFill>
              </a:rPr>
              <a:t>Aggregation</a:t>
            </a:r>
            <a:r>
              <a:rPr lang="en-US" sz="2100" smtClean="0"/>
              <a:t> allows us to treat a relationship set as an entity set   for purposes of participation in (other) relationships.</a:t>
            </a:r>
          </a:p>
        </p:txBody>
      </p:sp>
      <p:sp>
        <p:nvSpPr>
          <p:cNvPr id="11270" name="Rectangle 6"/>
          <p:cNvSpPr>
            <a:spLocks noChangeArrowheads="1"/>
          </p:cNvSpPr>
          <p:nvPr/>
        </p:nvSpPr>
        <p:spPr bwMode="auto">
          <a:xfrm>
            <a:off x="3484563" y="4627563"/>
            <a:ext cx="5416550" cy="1914525"/>
          </a:xfrm>
          <a:prstGeom prst="rect">
            <a:avLst/>
          </a:prstGeom>
          <a:noFill/>
          <a:ln w="9525">
            <a:noFill/>
            <a:miter lim="800000"/>
            <a:headEnd/>
            <a:tailEnd/>
          </a:ln>
        </p:spPr>
        <p:txBody>
          <a:bodyPr wrap="none" lIns="90488" tIns="44450" rIns="90488" bIns="44450">
            <a:spAutoFit/>
          </a:bodyPr>
          <a:lstStyle/>
          <a:p>
            <a:pPr>
              <a:buFont typeface="Monotype Sorts" charset="2"/>
              <a:buChar char="*"/>
            </a:pPr>
            <a:r>
              <a:rPr lang="en-US" sz="2400" i="1">
                <a:latin typeface="Book Antiqua" pitchFamily="18" charset="0"/>
              </a:rPr>
              <a:t> </a:t>
            </a:r>
            <a:r>
              <a:rPr lang="en-US" sz="2400" i="1">
                <a:solidFill>
                  <a:schemeClr val="accent2"/>
                </a:solidFill>
                <a:latin typeface="Book Antiqua" pitchFamily="18" charset="0"/>
              </a:rPr>
              <a:t>Aggregation vs. ternary relationship</a:t>
            </a:r>
            <a:r>
              <a:rPr lang="en-US" sz="2400">
                <a:solidFill>
                  <a:schemeClr val="accent2"/>
                </a:solidFill>
                <a:latin typeface="Book Antiqua" pitchFamily="18" charset="0"/>
              </a:rPr>
              <a:t>:  </a:t>
            </a:r>
            <a:endParaRPr lang="en-US" sz="2400">
              <a:latin typeface="Book Antiqua" pitchFamily="18" charset="0"/>
            </a:endParaRPr>
          </a:p>
          <a:p>
            <a:pPr>
              <a:buSzPct val="75000"/>
              <a:buFont typeface="Wingdings" pitchFamily="2" charset="2"/>
              <a:buChar char="v"/>
            </a:pPr>
            <a:r>
              <a:rPr lang="en-US" sz="2400">
                <a:latin typeface="Book Antiqua" pitchFamily="18" charset="0"/>
              </a:rPr>
              <a:t> Monitors is a distinct relationship, </a:t>
            </a:r>
          </a:p>
          <a:p>
            <a:r>
              <a:rPr lang="en-US" sz="2400">
                <a:latin typeface="Book Antiqua" pitchFamily="18" charset="0"/>
              </a:rPr>
              <a:t>with a descriptive attribute.</a:t>
            </a:r>
          </a:p>
          <a:p>
            <a:pPr>
              <a:buSzPct val="75000"/>
              <a:buFont typeface="Wingdings" pitchFamily="2" charset="2"/>
              <a:buChar char="v"/>
            </a:pPr>
            <a:r>
              <a:rPr lang="en-US" sz="2400">
                <a:latin typeface="Book Antiqua" pitchFamily="18" charset="0"/>
              </a:rPr>
              <a:t>  Also, can say that each sponsorship </a:t>
            </a:r>
          </a:p>
          <a:p>
            <a:r>
              <a:rPr lang="en-US" sz="2400">
                <a:latin typeface="Book Antiqua" pitchFamily="18" charset="0"/>
              </a:rPr>
              <a:t>is monitored by at most one employee.</a:t>
            </a:r>
          </a:p>
        </p:txBody>
      </p:sp>
      <p:sp>
        <p:nvSpPr>
          <p:cNvPr id="11271" name="Freeform 7"/>
          <p:cNvSpPr>
            <a:spLocks/>
          </p:cNvSpPr>
          <p:nvPr/>
        </p:nvSpPr>
        <p:spPr bwMode="auto">
          <a:xfrm>
            <a:off x="6518275" y="3297238"/>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2" name="Freeform 8"/>
          <p:cNvSpPr>
            <a:spLocks/>
          </p:cNvSpPr>
          <p:nvPr/>
        </p:nvSpPr>
        <p:spPr bwMode="auto">
          <a:xfrm>
            <a:off x="8164513" y="3297238"/>
            <a:ext cx="896937" cy="381000"/>
          </a:xfrm>
          <a:custGeom>
            <a:avLst/>
            <a:gdLst>
              <a:gd name="T0" fmla="*/ 1 w 565"/>
              <a:gd name="T1" fmla="*/ 129 h 240"/>
              <a:gd name="T2" fmla="*/ 9 w 565"/>
              <a:gd name="T3" fmla="*/ 150 h 240"/>
              <a:gd name="T4" fmla="*/ 27 w 565"/>
              <a:gd name="T5" fmla="*/ 170 h 240"/>
              <a:gd name="T6" fmla="*/ 51 w 565"/>
              <a:gd name="T7" fmla="*/ 188 h 240"/>
              <a:gd name="T8" fmla="*/ 83 w 565"/>
              <a:gd name="T9" fmla="*/ 204 h 240"/>
              <a:gd name="T10" fmla="*/ 120 w 565"/>
              <a:gd name="T11" fmla="*/ 217 h 240"/>
              <a:gd name="T12" fmla="*/ 163 w 565"/>
              <a:gd name="T13" fmla="*/ 227 h 240"/>
              <a:gd name="T14" fmla="*/ 209 w 565"/>
              <a:gd name="T15" fmla="*/ 235 h 240"/>
              <a:gd name="T16" fmla="*/ 257 w 565"/>
              <a:gd name="T17" fmla="*/ 239 h 240"/>
              <a:gd name="T18" fmla="*/ 306 w 565"/>
              <a:gd name="T19" fmla="*/ 239 h 240"/>
              <a:gd name="T20" fmla="*/ 355 w 565"/>
              <a:gd name="T21" fmla="*/ 235 h 240"/>
              <a:gd name="T22" fmla="*/ 401 w 565"/>
              <a:gd name="T23" fmla="*/ 227 h 240"/>
              <a:gd name="T24" fmla="*/ 443 w 565"/>
              <a:gd name="T25" fmla="*/ 217 h 240"/>
              <a:gd name="T26" fmla="*/ 481 w 565"/>
              <a:gd name="T27" fmla="*/ 204 h 240"/>
              <a:gd name="T28" fmla="*/ 513 w 565"/>
              <a:gd name="T29" fmla="*/ 188 h 240"/>
              <a:gd name="T30" fmla="*/ 537 w 565"/>
              <a:gd name="T31" fmla="*/ 169 h 240"/>
              <a:gd name="T32" fmla="*/ 554 w 565"/>
              <a:gd name="T33" fmla="*/ 150 h 240"/>
              <a:gd name="T34" fmla="*/ 563 w 565"/>
              <a:gd name="T35" fmla="*/ 129 h 240"/>
              <a:gd name="T36" fmla="*/ 563 w 565"/>
              <a:gd name="T37" fmla="*/ 108 h 240"/>
              <a:gd name="T38" fmla="*/ 554 w 565"/>
              <a:gd name="T39" fmla="*/ 88 h 240"/>
              <a:gd name="T40" fmla="*/ 537 w 565"/>
              <a:gd name="T41" fmla="*/ 68 h 240"/>
              <a:gd name="T42" fmla="*/ 513 w 565"/>
              <a:gd name="T43" fmla="*/ 50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3" name="Freeform 9"/>
          <p:cNvSpPr>
            <a:spLocks/>
          </p:cNvSpPr>
          <p:nvPr/>
        </p:nvSpPr>
        <p:spPr bwMode="auto">
          <a:xfrm>
            <a:off x="4198938" y="2924175"/>
            <a:ext cx="1169987" cy="366713"/>
          </a:xfrm>
          <a:custGeom>
            <a:avLst/>
            <a:gdLst>
              <a:gd name="T0" fmla="*/ 736 w 737"/>
              <a:gd name="T1" fmla="*/ 105 h 231"/>
              <a:gd name="T2" fmla="*/ 724 w 737"/>
              <a:gd name="T3" fmla="*/ 85 h 231"/>
              <a:gd name="T4" fmla="*/ 702 w 737"/>
              <a:gd name="T5" fmla="*/ 67 h 231"/>
              <a:gd name="T6" fmla="*/ 670 w 737"/>
              <a:gd name="T7" fmla="*/ 48 h 231"/>
              <a:gd name="T8" fmla="*/ 628 w 737"/>
              <a:gd name="T9" fmla="*/ 33 h 231"/>
              <a:gd name="T10" fmla="*/ 579 w 737"/>
              <a:gd name="T11" fmla="*/ 21 h 231"/>
              <a:gd name="T12" fmla="*/ 524 w 737"/>
              <a:gd name="T13" fmla="*/ 10 h 231"/>
              <a:gd name="T14" fmla="*/ 464 w 737"/>
              <a:gd name="T15" fmla="*/ 3 h 231"/>
              <a:gd name="T16" fmla="*/ 400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400 w 737"/>
              <a:gd name="T55" fmla="*/ 229 h 231"/>
              <a:gd name="T56" fmla="*/ 464 w 737"/>
              <a:gd name="T57" fmla="*/ 226 h 231"/>
              <a:gd name="T58" fmla="*/ 524 w 737"/>
              <a:gd name="T59" fmla="*/ 219 h 231"/>
              <a:gd name="T60" fmla="*/ 579 w 737"/>
              <a:gd name="T61" fmla="*/ 208 h 231"/>
              <a:gd name="T62" fmla="*/ 628 w 737"/>
              <a:gd name="T63" fmla="*/ 196 h 231"/>
              <a:gd name="T64" fmla="*/ 670 w 737"/>
              <a:gd name="T65" fmla="*/ 181 h 231"/>
              <a:gd name="T66" fmla="*/ 702 w 737"/>
              <a:gd name="T67" fmla="*/ 163 h 231"/>
              <a:gd name="T68" fmla="*/ 724 w 737"/>
              <a:gd name="T69" fmla="*/ 144 h 231"/>
              <a:gd name="T70" fmla="*/ 736 w 737"/>
              <a:gd name="T71" fmla="*/ 125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4" name="Freeform 10"/>
          <p:cNvSpPr>
            <a:spLocks/>
          </p:cNvSpPr>
          <p:nvPr/>
        </p:nvSpPr>
        <p:spPr bwMode="auto">
          <a:xfrm>
            <a:off x="3386138" y="3297238"/>
            <a:ext cx="896937"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9 h 240"/>
              <a:gd name="T38" fmla="*/ 9 w 565"/>
              <a:gd name="T39" fmla="*/ 150 h 240"/>
              <a:gd name="T40" fmla="*/ 27 w 565"/>
              <a:gd name="T41" fmla="*/ 170 h 240"/>
              <a:gd name="T42" fmla="*/ 51 w 565"/>
              <a:gd name="T43" fmla="*/ 188 h 240"/>
              <a:gd name="T44" fmla="*/ 83 w 565"/>
              <a:gd name="T45" fmla="*/ 204 h 240"/>
              <a:gd name="T46" fmla="*/ 120 w 565"/>
              <a:gd name="T47" fmla="*/ 217 h 240"/>
              <a:gd name="T48" fmla="*/ 163 w 565"/>
              <a:gd name="T49" fmla="*/ 227 h 240"/>
              <a:gd name="T50" fmla="*/ 209 w 565"/>
              <a:gd name="T51" fmla="*/ 235 h 240"/>
              <a:gd name="T52" fmla="*/ 258 w 565"/>
              <a:gd name="T53" fmla="*/ 239 h 240"/>
              <a:gd name="T54" fmla="*/ 306 w 565"/>
              <a:gd name="T55" fmla="*/ 239 h 240"/>
              <a:gd name="T56" fmla="*/ 355 w 565"/>
              <a:gd name="T57" fmla="*/ 235 h 240"/>
              <a:gd name="T58" fmla="*/ 401 w 565"/>
              <a:gd name="T59" fmla="*/ 227 h 240"/>
              <a:gd name="T60" fmla="*/ 444 w 565"/>
              <a:gd name="T61" fmla="*/ 217 h 240"/>
              <a:gd name="T62" fmla="*/ 481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5" name="Freeform 11"/>
          <p:cNvSpPr>
            <a:spLocks/>
          </p:cNvSpPr>
          <p:nvPr/>
        </p:nvSpPr>
        <p:spPr bwMode="auto">
          <a:xfrm>
            <a:off x="5030788" y="3297238"/>
            <a:ext cx="1133475" cy="38100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6" name="Freeform 12"/>
          <p:cNvSpPr>
            <a:spLocks/>
          </p:cNvSpPr>
          <p:nvPr/>
        </p:nvSpPr>
        <p:spPr bwMode="auto">
          <a:xfrm>
            <a:off x="7324725" y="3016250"/>
            <a:ext cx="896938"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31 h 241"/>
              <a:gd name="T38" fmla="*/ 10 w 565"/>
              <a:gd name="T39" fmla="*/ 151 h 241"/>
              <a:gd name="T40" fmla="*/ 26 w 565"/>
              <a:gd name="T41" fmla="*/ 171 h 241"/>
              <a:gd name="T42" fmla="*/ 51 w 565"/>
              <a:gd name="T43" fmla="*/ 189 h 241"/>
              <a:gd name="T44" fmla="*/ 83 w 565"/>
              <a:gd name="T45" fmla="*/ 205 h 241"/>
              <a:gd name="T46" fmla="*/ 120 w 565"/>
              <a:gd name="T47" fmla="*/ 218 h 241"/>
              <a:gd name="T48" fmla="*/ 163 w 565"/>
              <a:gd name="T49" fmla="*/ 229 h 241"/>
              <a:gd name="T50" fmla="*/ 209 w 565"/>
              <a:gd name="T51" fmla="*/ 236 h 241"/>
              <a:gd name="T52" fmla="*/ 257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7" name="Freeform 13"/>
          <p:cNvSpPr>
            <a:spLocks/>
          </p:cNvSpPr>
          <p:nvPr/>
        </p:nvSpPr>
        <p:spPr bwMode="auto">
          <a:xfrm>
            <a:off x="6910388" y="1887538"/>
            <a:ext cx="898525" cy="382587"/>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0 h 241"/>
              <a:gd name="T38" fmla="*/ 10 w 566"/>
              <a:gd name="T39" fmla="*/ 151 h 241"/>
              <a:gd name="T40" fmla="*/ 27 w 566"/>
              <a:gd name="T41" fmla="*/ 170 h 241"/>
              <a:gd name="T42" fmla="*/ 51 w 566"/>
              <a:gd name="T43" fmla="*/ 188 h 241"/>
              <a:gd name="T44" fmla="*/ 83 w 566"/>
              <a:gd name="T45" fmla="*/ 205 h 241"/>
              <a:gd name="T46" fmla="*/ 120 w 566"/>
              <a:gd name="T47" fmla="*/ 218 h 241"/>
              <a:gd name="T48" fmla="*/ 163 w 566"/>
              <a:gd name="T49" fmla="*/ 228 h 241"/>
              <a:gd name="T50" fmla="*/ 209 w 566"/>
              <a:gd name="T51" fmla="*/ 236 h 241"/>
              <a:gd name="T52" fmla="*/ 258 w 566"/>
              <a:gd name="T53" fmla="*/ 239 h 241"/>
              <a:gd name="T54" fmla="*/ 307 w 566"/>
              <a:gd name="T55" fmla="*/ 239 h 241"/>
              <a:gd name="T56" fmla="*/ 355 w 566"/>
              <a:gd name="T57" fmla="*/ 236 h 241"/>
              <a:gd name="T58" fmla="*/ 401 w 566"/>
              <a:gd name="T59" fmla="*/ 228 h 241"/>
              <a:gd name="T60" fmla="*/ 444 w 566"/>
              <a:gd name="T61" fmla="*/ 218 h 241"/>
              <a:gd name="T62" fmla="*/ 482 w 566"/>
              <a:gd name="T63" fmla="*/ 205 h 241"/>
              <a:gd name="T64" fmla="*/ 513 w 566"/>
              <a:gd name="T65" fmla="*/ 188 h 241"/>
              <a:gd name="T66" fmla="*/ 538 w 566"/>
              <a:gd name="T67" fmla="*/ 170 h 241"/>
              <a:gd name="T68" fmla="*/ 555 w 566"/>
              <a:gd name="T69" fmla="*/ 151 h 241"/>
              <a:gd name="T70" fmla="*/ 563 w 566"/>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8" name="Freeform 14"/>
          <p:cNvSpPr>
            <a:spLocks/>
          </p:cNvSpPr>
          <p:nvPr/>
        </p:nvSpPr>
        <p:spPr bwMode="auto">
          <a:xfrm>
            <a:off x="7324725" y="3911600"/>
            <a:ext cx="1355725" cy="387350"/>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79" name="Freeform 15"/>
          <p:cNvSpPr>
            <a:spLocks/>
          </p:cNvSpPr>
          <p:nvPr/>
        </p:nvSpPr>
        <p:spPr bwMode="auto">
          <a:xfrm>
            <a:off x="4191000" y="3911600"/>
            <a:ext cx="896938" cy="392113"/>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80" name="Freeform 16"/>
          <p:cNvSpPr>
            <a:spLocks/>
          </p:cNvSpPr>
          <p:nvPr/>
        </p:nvSpPr>
        <p:spPr bwMode="auto">
          <a:xfrm>
            <a:off x="5434013" y="1754188"/>
            <a:ext cx="1276350" cy="627062"/>
          </a:xfrm>
          <a:custGeom>
            <a:avLst/>
            <a:gdLst>
              <a:gd name="T0" fmla="*/ 0 w 804"/>
              <a:gd name="T1" fmla="*/ 197 h 395"/>
              <a:gd name="T2" fmla="*/ 396 w 804"/>
              <a:gd name="T3" fmla="*/ 0 h 395"/>
              <a:gd name="T4" fmla="*/ 803 w 804"/>
              <a:gd name="T5" fmla="*/ 204 h 395"/>
              <a:gd name="T6" fmla="*/ 396 w 804"/>
              <a:gd name="T7" fmla="*/ 394 h 395"/>
              <a:gd name="T8" fmla="*/ 0 w 804"/>
              <a:gd name="T9" fmla="*/ 197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81" name="Freeform 17"/>
          <p:cNvSpPr>
            <a:spLocks/>
          </p:cNvSpPr>
          <p:nvPr/>
        </p:nvSpPr>
        <p:spPr bwMode="auto">
          <a:xfrm>
            <a:off x="5715000" y="3733800"/>
            <a:ext cx="1371600" cy="658813"/>
          </a:xfrm>
          <a:custGeom>
            <a:avLst/>
            <a:gdLst>
              <a:gd name="T0" fmla="*/ 0 w 864"/>
              <a:gd name="T1" fmla="*/ 208 h 415"/>
              <a:gd name="T2" fmla="*/ 426 w 864"/>
              <a:gd name="T3" fmla="*/ 0 h 415"/>
              <a:gd name="T4" fmla="*/ 863 w 864"/>
              <a:gd name="T5" fmla="*/ 214 h 415"/>
              <a:gd name="T6" fmla="*/ 426 w 864"/>
              <a:gd name="T7" fmla="*/ 414 h 415"/>
              <a:gd name="T8" fmla="*/ 0 w 864"/>
              <a:gd name="T9" fmla="*/ 208 h 415"/>
              <a:gd name="T10" fmla="*/ 0 60000 65536"/>
              <a:gd name="T11" fmla="*/ 0 60000 65536"/>
              <a:gd name="T12" fmla="*/ 0 60000 65536"/>
              <a:gd name="T13" fmla="*/ 0 60000 65536"/>
              <a:gd name="T14" fmla="*/ 0 60000 65536"/>
              <a:gd name="T15" fmla="*/ 0 w 864"/>
              <a:gd name="T16" fmla="*/ 0 h 415"/>
              <a:gd name="T17" fmla="*/ 864 w 864"/>
              <a:gd name="T18" fmla="*/ 415 h 415"/>
            </a:gdLst>
            <a:ahLst/>
            <a:cxnLst>
              <a:cxn ang="T10">
                <a:pos x="T0" y="T1"/>
              </a:cxn>
              <a:cxn ang="T11">
                <a:pos x="T2" y="T3"/>
              </a:cxn>
              <a:cxn ang="T12">
                <a:pos x="T4" y="T5"/>
              </a:cxn>
              <a:cxn ang="T13">
                <a:pos x="T6" y="T7"/>
              </a:cxn>
              <a:cxn ang="T14">
                <a:pos x="T8" y="T9"/>
              </a:cxn>
            </a:cxnLst>
            <a:rect l="T15" t="T16" r="T17" b="T18"/>
            <a:pathLst>
              <a:path w="864" h="415">
                <a:moveTo>
                  <a:pt x="0" y="208"/>
                </a:moveTo>
                <a:lnTo>
                  <a:pt x="426" y="0"/>
                </a:lnTo>
                <a:lnTo>
                  <a:pt x="863" y="214"/>
                </a:lnTo>
                <a:lnTo>
                  <a:pt x="426" y="414"/>
                </a:lnTo>
                <a:lnTo>
                  <a:pt x="0" y="208"/>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282" name="Rectangle 18"/>
          <p:cNvSpPr>
            <a:spLocks noChangeArrowheads="1"/>
          </p:cNvSpPr>
          <p:nvPr/>
        </p:nvSpPr>
        <p:spPr bwMode="auto">
          <a:xfrm>
            <a:off x="8183563" y="3324225"/>
            <a:ext cx="858837"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budget</a:t>
            </a:r>
          </a:p>
        </p:txBody>
      </p:sp>
      <p:sp>
        <p:nvSpPr>
          <p:cNvPr id="11283" name="Rectangle 19"/>
          <p:cNvSpPr>
            <a:spLocks noChangeArrowheads="1"/>
          </p:cNvSpPr>
          <p:nvPr/>
        </p:nvSpPr>
        <p:spPr bwMode="auto">
          <a:xfrm>
            <a:off x="6667500" y="3306763"/>
            <a:ext cx="485775"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did</a:t>
            </a:r>
          </a:p>
        </p:txBody>
      </p:sp>
      <p:sp>
        <p:nvSpPr>
          <p:cNvPr id="11284" name="Rectangle 20"/>
          <p:cNvSpPr>
            <a:spLocks noChangeArrowheads="1"/>
          </p:cNvSpPr>
          <p:nvPr/>
        </p:nvSpPr>
        <p:spPr bwMode="auto">
          <a:xfrm>
            <a:off x="3633788" y="3286125"/>
            <a:ext cx="485775"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pid</a:t>
            </a:r>
          </a:p>
        </p:txBody>
      </p:sp>
      <p:sp>
        <p:nvSpPr>
          <p:cNvPr id="11285" name="Rectangle 21"/>
          <p:cNvSpPr>
            <a:spLocks noChangeArrowheads="1"/>
          </p:cNvSpPr>
          <p:nvPr/>
        </p:nvSpPr>
        <p:spPr bwMode="auto">
          <a:xfrm>
            <a:off x="4171950" y="2922588"/>
            <a:ext cx="1219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started_on</a:t>
            </a:r>
          </a:p>
        </p:txBody>
      </p:sp>
      <p:sp>
        <p:nvSpPr>
          <p:cNvPr id="11286" name="Rectangle 22"/>
          <p:cNvSpPr>
            <a:spLocks noChangeArrowheads="1"/>
          </p:cNvSpPr>
          <p:nvPr/>
        </p:nvSpPr>
        <p:spPr bwMode="auto">
          <a:xfrm>
            <a:off x="5157788" y="3295650"/>
            <a:ext cx="98266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pbudget</a:t>
            </a:r>
          </a:p>
        </p:txBody>
      </p:sp>
      <p:sp>
        <p:nvSpPr>
          <p:cNvPr id="11287" name="Rectangle 23"/>
          <p:cNvSpPr>
            <a:spLocks noChangeArrowheads="1"/>
          </p:cNvSpPr>
          <p:nvPr/>
        </p:nvSpPr>
        <p:spPr bwMode="auto">
          <a:xfrm>
            <a:off x="7359650" y="3041650"/>
            <a:ext cx="836613"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dname</a:t>
            </a:r>
          </a:p>
        </p:txBody>
      </p:sp>
      <p:sp>
        <p:nvSpPr>
          <p:cNvPr id="11288" name="Rectangle 24"/>
          <p:cNvSpPr>
            <a:spLocks noChangeArrowheads="1"/>
          </p:cNvSpPr>
          <p:nvPr/>
        </p:nvSpPr>
        <p:spPr bwMode="auto">
          <a:xfrm>
            <a:off x="7042150" y="1908175"/>
            <a:ext cx="6096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until</a:t>
            </a:r>
          </a:p>
        </p:txBody>
      </p:sp>
      <p:sp>
        <p:nvSpPr>
          <p:cNvPr id="11289" name="Rectangle 25"/>
          <p:cNvSpPr>
            <a:spLocks noChangeArrowheads="1"/>
          </p:cNvSpPr>
          <p:nvPr/>
        </p:nvSpPr>
        <p:spPr bwMode="auto">
          <a:xfrm>
            <a:off x="7239000" y="3924300"/>
            <a:ext cx="14224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Departments</a:t>
            </a:r>
          </a:p>
        </p:txBody>
      </p:sp>
      <p:sp>
        <p:nvSpPr>
          <p:cNvPr id="11290" name="Rectangle 26"/>
          <p:cNvSpPr>
            <a:spLocks noChangeArrowheads="1"/>
          </p:cNvSpPr>
          <p:nvPr/>
        </p:nvSpPr>
        <p:spPr bwMode="auto">
          <a:xfrm>
            <a:off x="4138613" y="3941763"/>
            <a:ext cx="982662"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Projects</a:t>
            </a:r>
          </a:p>
        </p:txBody>
      </p:sp>
      <p:sp>
        <p:nvSpPr>
          <p:cNvPr id="11291" name="Rectangle 27"/>
          <p:cNvSpPr>
            <a:spLocks noChangeArrowheads="1"/>
          </p:cNvSpPr>
          <p:nvPr/>
        </p:nvSpPr>
        <p:spPr bwMode="auto">
          <a:xfrm>
            <a:off x="5810250" y="3900488"/>
            <a:ext cx="11176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Sponsors</a:t>
            </a:r>
          </a:p>
        </p:txBody>
      </p:sp>
      <p:grpSp>
        <p:nvGrpSpPr>
          <p:cNvPr id="11292" name="Group 30"/>
          <p:cNvGrpSpPr>
            <a:grpSpLocks/>
          </p:cNvGrpSpPr>
          <p:nvPr/>
        </p:nvGrpSpPr>
        <p:grpSpPr bwMode="auto">
          <a:xfrm>
            <a:off x="5453063" y="982663"/>
            <a:ext cx="1333500" cy="403225"/>
            <a:chOff x="3435" y="619"/>
            <a:chExt cx="840" cy="254"/>
          </a:xfrm>
        </p:grpSpPr>
        <p:sp>
          <p:nvSpPr>
            <p:cNvPr id="11318" name="Freeform 28"/>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319" name="Rectangle 29"/>
            <p:cNvSpPr>
              <a:spLocks noChangeArrowheads="1"/>
            </p:cNvSpPr>
            <p:nvPr/>
          </p:nvSpPr>
          <p:spPr bwMode="auto">
            <a:xfrm>
              <a:off x="3471" y="619"/>
              <a:ext cx="790" cy="210"/>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Employees</a:t>
              </a:r>
            </a:p>
          </p:txBody>
        </p:sp>
      </p:grpSp>
      <p:sp>
        <p:nvSpPr>
          <p:cNvPr id="11293" name="Rectangle 31"/>
          <p:cNvSpPr>
            <a:spLocks noChangeArrowheads="1"/>
          </p:cNvSpPr>
          <p:nvPr/>
        </p:nvSpPr>
        <p:spPr bwMode="auto">
          <a:xfrm>
            <a:off x="5546725" y="1874838"/>
            <a:ext cx="10382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Monitors</a:t>
            </a:r>
          </a:p>
        </p:txBody>
      </p:sp>
      <p:sp>
        <p:nvSpPr>
          <p:cNvPr id="11294" name="Rectangle 32"/>
          <p:cNvSpPr>
            <a:spLocks noChangeArrowheads="1"/>
          </p:cNvSpPr>
          <p:nvPr/>
        </p:nvSpPr>
        <p:spPr bwMode="auto">
          <a:xfrm>
            <a:off x="3319463" y="2771775"/>
            <a:ext cx="5781675" cy="1741488"/>
          </a:xfrm>
          <a:prstGeom prst="rect">
            <a:avLst/>
          </a:prstGeom>
          <a:noFill/>
          <a:ln w="25400">
            <a:solidFill>
              <a:schemeClr val="tx2"/>
            </a:solidFill>
            <a:prstDash val="sysDot"/>
            <a:miter lim="800000"/>
            <a:headEnd/>
            <a:tailEnd/>
          </a:ln>
        </p:spPr>
        <p:txBody>
          <a:bodyPr wrap="none" anchor="ctr"/>
          <a:lstStyle/>
          <a:p>
            <a:endParaRPr lang="en-US"/>
          </a:p>
        </p:txBody>
      </p:sp>
      <p:sp>
        <p:nvSpPr>
          <p:cNvPr id="11295" name="Line 33"/>
          <p:cNvSpPr>
            <a:spLocks noChangeShapeType="1"/>
          </p:cNvSpPr>
          <p:nvPr/>
        </p:nvSpPr>
        <p:spPr bwMode="auto">
          <a:xfrm>
            <a:off x="3832225" y="3694113"/>
            <a:ext cx="611188" cy="215900"/>
          </a:xfrm>
          <a:prstGeom prst="line">
            <a:avLst/>
          </a:prstGeom>
          <a:noFill/>
          <a:ln w="12700">
            <a:solidFill>
              <a:schemeClr val="tx2"/>
            </a:solidFill>
            <a:round/>
            <a:headEnd type="none" w="sm" len="sm"/>
            <a:tailEnd type="none" w="sm" len="sm"/>
          </a:ln>
        </p:spPr>
        <p:txBody>
          <a:bodyPr/>
          <a:lstStyle/>
          <a:p>
            <a:endParaRPr lang="en-US"/>
          </a:p>
        </p:txBody>
      </p:sp>
      <p:sp>
        <p:nvSpPr>
          <p:cNvPr id="11296" name="Line 34"/>
          <p:cNvSpPr>
            <a:spLocks noChangeShapeType="1"/>
          </p:cNvSpPr>
          <p:nvPr/>
        </p:nvSpPr>
        <p:spPr bwMode="auto">
          <a:xfrm>
            <a:off x="4721225" y="3294063"/>
            <a:ext cx="9525" cy="593725"/>
          </a:xfrm>
          <a:prstGeom prst="line">
            <a:avLst/>
          </a:prstGeom>
          <a:noFill/>
          <a:ln w="12700">
            <a:solidFill>
              <a:schemeClr val="tx2"/>
            </a:solidFill>
            <a:round/>
            <a:headEnd type="none" w="sm" len="sm"/>
            <a:tailEnd type="none" w="sm" len="sm"/>
          </a:ln>
        </p:spPr>
        <p:txBody>
          <a:bodyPr/>
          <a:lstStyle/>
          <a:p>
            <a:endParaRPr lang="en-US"/>
          </a:p>
        </p:txBody>
      </p:sp>
      <p:sp>
        <p:nvSpPr>
          <p:cNvPr id="11297" name="Line 35"/>
          <p:cNvSpPr>
            <a:spLocks noChangeShapeType="1"/>
          </p:cNvSpPr>
          <p:nvPr/>
        </p:nvSpPr>
        <p:spPr bwMode="auto">
          <a:xfrm flipH="1">
            <a:off x="4946650" y="3694113"/>
            <a:ext cx="606425" cy="215900"/>
          </a:xfrm>
          <a:prstGeom prst="line">
            <a:avLst/>
          </a:prstGeom>
          <a:noFill/>
          <a:ln w="12700">
            <a:solidFill>
              <a:schemeClr val="tx2"/>
            </a:solidFill>
            <a:round/>
            <a:headEnd type="none" w="sm" len="sm"/>
            <a:tailEnd type="none" w="sm" len="sm"/>
          </a:ln>
        </p:spPr>
        <p:txBody>
          <a:bodyPr/>
          <a:lstStyle/>
          <a:p>
            <a:endParaRPr lang="en-US"/>
          </a:p>
        </p:txBody>
      </p:sp>
      <p:sp>
        <p:nvSpPr>
          <p:cNvPr id="11298" name="Line 36"/>
          <p:cNvSpPr>
            <a:spLocks noChangeShapeType="1"/>
          </p:cNvSpPr>
          <p:nvPr/>
        </p:nvSpPr>
        <p:spPr bwMode="auto">
          <a:xfrm>
            <a:off x="6970713" y="3679825"/>
            <a:ext cx="490537" cy="230188"/>
          </a:xfrm>
          <a:prstGeom prst="line">
            <a:avLst/>
          </a:prstGeom>
          <a:noFill/>
          <a:ln w="12700">
            <a:solidFill>
              <a:schemeClr val="tx2"/>
            </a:solidFill>
            <a:round/>
            <a:headEnd type="none" w="sm" len="sm"/>
            <a:tailEnd type="none" w="sm" len="sm"/>
          </a:ln>
        </p:spPr>
        <p:txBody>
          <a:bodyPr/>
          <a:lstStyle/>
          <a:p>
            <a:endParaRPr lang="en-US"/>
          </a:p>
        </p:txBody>
      </p:sp>
      <p:sp>
        <p:nvSpPr>
          <p:cNvPr id="11299" name="Line 37"/>
          <p:cNvSpPr>
            <a:spLocks noChangeShapeType="1"/>
          </p:cNvSpPr>
          <p:nvPr/>
        </p:nvSpPr>
        <p:spPr bwMode="auto">
          <a:xfrm>
            <a:off x="7756525" y="3405188"/>
            <a:ext cx="0" cy="520700"/>
          </a:xfrm>
          <a:prstGeom prst="line">
            <a:avLst/>
          </a:prstGeom>
          <a:noFill/>
          <a:ln w="12700">
            <a:solidFill>
              <a:schemeClr val="tx2"/>
            </a:solidFill>
            <a:round/>
            <a:headEnd type="none" w="sm" len="sm"/>
            <a:tailEnd type="none" w="sm" len="sm"/>
          </a:ln>
        </p:spPr>
        <p:txBody>
          <a:bodyPr/>
          <a:lstStyle/>
          <a:p>
            <a:endParaRPr lang="en-US"/>
          </a:p>
        </p:txBody>
      </p:sp>
      <p:sp>
        <p:nvSpPr>
          <p:cNvPr id="11300" name="Line 38"/>
          <p:cNvSpPr>
            <a:spLocks noChangeShapeType="1"/>
          </p:cNvSpPr>
          <p:nvPr/>
        </p:nvSpPr>
        <p:spPr bwMode="auto">
          <a:xfrm flipH="1">
            <a:off x="8147050" y="3694113"/>
            <a:ext cx="347663" cy="231775"/>
          </a:xfrm>
          <a:prstGeom prst="line">
            <a:avLst/>
          </a:prstGeom>
          <a:noFill/>
          <a:ln w="12700">
            <a:solidFill>
              <a:schemeClr val="tx2"/>
            </a:solidFill>
            <a:round/>
            <a:headEnd type="none" w="sm" len="sm"/>
            <a:tailEnd type="none" w="sm" len="sm"/>
          </a:ln>
        </p:spPr>
        <p:txBody>
          <a:bodyPr/>
          <a:lstStyle/>
          <a:p>
            <a:endParaRPr lang="en-US"/>
          </a:p>
        </p:txBody>
      </p:sp>
      <p:sp>
        <p:nvSpPr>
          <p:cNvPr id="11301" name="Line 39"/>
          <p:cNvSpPr>
            <a:spLocks noChangeShapeType="1"/>
          </p:cNvSpPr>
          <p:nvPr/>
        </p:nvSpPr>
        <p:spPr bwMode="auto">
          <a:xfrm>
            <a:off x="6064250" y="2398713"/>
            <a:ext cx="0" cy="354012"/>
          </a:xfrm>
          <a:prstGeom prst="line">
            <a:avLst/>
          </a:prstGeom>
          <a:noFill/>
          <a:ln w="12700">
            <a:solidFill>
              <a:schemeClr val="tx2"/>
            </a:solidFill>
            <a:round/>
            <a:headEnd type="none" w="sm" len="sm"/>
            <a:tailEnd type="none" w="sm" len="sm"/>
          </a:ln>
        </p:spPr>
        <p:txBody>
          <a:bodyPr/>
          <a:lstStyle/>
          <a:p>
            <a:endParaRPr lang="en-US"/>
          </a:p>
        </p:txBody>
      </p:sp>
      <p:sp>
        <p:nvSpPr>
          <p:cNvPr id="11302" name="Line 40"/>
          <p:cNvSpPr>
            <a:spLocks noChangeShapeType="1"/>
          </p:cNvSpPr>
          <p:nvPr/>
        </p:nvSpPr>
        <p:spPr bwMode="auto">
          <a:xfrm>
            <a:off x="6711950" y="2073275"/>
            <a:ext cx="200025" cy="0"/>
          </a:xfrm>
          <a:prstGeom prst="line">
            <a:avLst/>
          </a:prstGeom>
          <a:noFill/>
          <a:ln w="12700">
            <a:solidFill>
              <a:schemeClr val="tx2"/>
            </a:solidFill>
            <a:round/>
            <a:headEnd type="none" w="sm" len="sm"/>
            <a:tailEnd type="none" w="sm" len="sm"/>
          </a:ln>
        </p:spPr>
        <p:txBody>
          <a:bodyPr/>
          <a:lstStyle/>
          <a:p>
            <a:endParaRPr lang="en-US"/>
          </a:p>
        </p:txBody>
      </p:sp>
      <p:sp>
        <p:nvSpPr>
          <p:cNvPr id="11303" name="Line 41"/>
          <p:cNvSpPr>
            <a:spLocks noChangeShapeType="1"/>
          </p:cNvSpPr>
          <p:nvPr/>
        </p:nvSpPr>
        <p:spPr bwMode="auto">
          <a:xfrm flipV="1">
            <a:off x="6062663" y="1381125"/>
            <a:ext cx="0" cy="361950"/>
          </a:xfrm>
          <a:prstGeom prst="line">
            <a:avLst/>
          </a:prstGeom>
          <a:noFill/>
          <a:ln w="12700">
            <a:solidFill>
              <a:schemeClr val="tx2"/>
            </a:solidFill>
            <a:round/>
            <a:headEnd type="none" w="sm" len="sm"/>
            <a:tailEnd type="none" w="sm" len="sm"/>
          </a:ln>
        </p:spPr>
        <p:txBody>
          <a:bodyPr/>
          <a:lstStyle/>
          <a:p>
            <a:endParaRPr lang="en-US"/>
          </a:p>
        </p:txBody>
      </p:sp>
      <p:sp>
        <p:nvSpPr>
          <p:cNvPr id="11304" name="Freeform 42"/>
          <p:cNvSpPr>
            <a:spLocks/>
          </p:cNvSpPr>
          <p:nvPr/>
        </p:nvSpPr>
        <p:spPr bwMode="auto">
          <a:xfrm>
            <a:off x="6445250" y="379413"/>
            <a:ext cx="896938" cy="38100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305" name="Freeform 43"/>
          <p:cNvSpPr>
            <a:spLocks/>
          </p:cNvSpPr>
          <p:nvPr/>
        </p:nvSpPr>
        <p:spPr bwMode="auto">
          <a:xfrm>
            <a:off x="4800600" y="379413"/>
            <a:ext cx="896938"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306" name="Freeform 44"/>
          <p:cNvSpPr>
            <a:spLocks/>
          </p:cNvSpPr>
          <p:nvPr/>
        </p:nvSpPr>
        <p:spPr bwMode="auto">
          <a:xfrm>
            <a:off x="5605463" y="98425"/>
            <a:ext cx="896937"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1 h 241"/>
              <a:gd name="T38" fmla="*/ 10 w 565"/>
              <a:gd name="T39" fmla="*/ 151 h 241"/>
              <a:gd name="T40" fmla="*/ 27 w 565"/>
              <a:gd name="T41" fmla="*/ 171 h 241"/>
              <a:gd name="T42" fmla="*/ 51 w 565"/>
              <a:gd name="T43" fmla="*/ 189 h 241"/>
              <a:gd name="T44" fmla="*/ 83 w 565"/>
              <a:gd name="T45" fmla="*/ 205 h 241"/>
              <a:gd name="T46" fmla="*/ 121 w 565"/>
              <a:gd name="T47" fmla="*/ 218 h 241"/>
              <a:gd name="T48" fmla="*/ 164 w 565"/>
              <a:gd name="T49" fmla="*/ 229 h 241"/>
              <a:gd name="T50" fmla="*/ 210 w 565"/>
              <a:gd name="T51" fmla="*/ 236 h 241"/>
              <a:gd name="T52" fmla="*/ 258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307" name="Rectangle 45"/>
          <p:cNvSpPr>
            <a:spLocks noChangeArrowheads="1"/>
          </p:cNvSpPr>
          <p:nvPr/>
        </p:nvSpPr>
        <p:spPr bwMode="auto">
          <a:xfrm>
            <a:off x="6638925" y="377825"/>
            <a:ext cx="428625"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lot</a:t>
            </a:r>
          </a:p>
        </p:txBody>
      </p:sp>
      <p:sp>
        <p:nvSpPr>
          <p:cNvPr id="11308" name="Rectangle 46"/>
          <p:cNvSpPr>
            <a:spLocks noChangeArrowheads="1"/>
          </p:cNvSpPr>
          <p:nvPr/>
        </p:nvSpPr>
        <p:spPr bwMode="auto">
          <a:xfrm>
            <a:off x="5732463" y="152400"/>
            <a:ext cx="711200"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name</a:t>
            </a:r>
          </a:p>
        </p:txBody>
      </p:sp>
      <p:sp>
        <p:nvSpPr>
          <p:cNvPr id="11309" name="Rectangle 47"/>
          <p:cNvSpPr>
            <a:spLocks noChangeArrowheads="1"/>
          </p:cNvSpPr>
          <p:nvPr/>
        </p:nvSpPr>
        <p:spPr bwMode="auto">
          <a:xfrm>
            <a:off x="4949825" y="368300"/>
            <a:ext cx="531813" cy="333375"/>
          </a:xfrm>
          <a:prstGeom prst="rect">
            <a:avLst/>
          </a:prstGeom>
          <a:noFill/>
          <a:ln w="9525">
            <a:noFill/>
            <a:miter lim="800000"/>
            <a:headEnd/>
            <a:tailEnd/>
          </a:ln>
        </p:spPr>
        <p:txBody>
          <a:bodyPr wrap="none" lIns="90488" tIns="44450" rIns="90488" bIns="44450">
            <a:spAutoFit/>
          </a:bodyPr>
          <a:lstStyle/>
          <a:p>
            <a:r>
              <a:rPr lang="en-US" sz="1600" b="1" u="sng">
                <a:solidFill>
                  <a:srgbClr val="000000"/>
                </a:solidFill>
                <a:latin typeface="Arial" pitchFamily="34" charset="0"/>
              </a:rPr>
              <a:t>ssn</a:t>
            </a:r>
          </a:p>
        </p:txBody>
      </p:sp>
      <p:sp>
        <p:nvSpPr>
          <p:cNvPr id="11310" name="Line 48"/>
          <p:cNvSpPr>
            <a:spLocks noChangeShapeType="1"/>
          </p:cNvSpPr>
          <p:nvPr/>
        </p:nvSpPr>
        <p:spPr bwMode="auto">
          <a:xfrm>
            <a:off x="5248275" y="784225"/>
            <a:ext cx="552450" cy="200025"/>
          </a:xfrm>
          <a:prstGeom prst="line">
            <a:avLst/>
          </a:prstGeom>
          <a:noFill/>
          <a:ln w="12700">
            <a:solidFill>
              <a:schemeClr val="tx2"/>
            </a:solidFill>
            <a:round/>
            <a:headEnd type="none" w="sm" len="sm"/>
            <a:tailEnd type="none" w="sm" len="sm"/>
          </a:ln>
        </p:spPr>
        <p:txBody>
          <a:bodyPr/>
          <a:lstStyle/>
          <a:p>
            <a:endParaRPr lang="en-US"/>
          </a:p>
        </p:txBody>
      </p:sp>
      <p:sp>
        <p:nvSpPr>
          <p:cNvPr id="11311" name="Line 49"/>
          <p:cNvSpPr>
            <a:spLocks noChangeShapeType="1"/>
          </p:cNvSpPr>
          <p:nvPr/>
        </p:nvSpPr>
        <p:spPr bwMode="auto">
          <a:xfrm>
            <a:off x="6065838" y="479425"/>
            <a:ext cx="0" cy="488950"/>
          </a:xfrm>
          <a:prstGeom prst="line">
            <a:avLst/>
          </a:prstGeom>
          <a:noFill/>
          <a:ln w="12700">
            <a:solidFill>
              <a:schemeClr val="tx2"/>
            </a:solidFill>
            <a:round/>
            <a:headEnd type="none" w="sm" len="sm"/>
            <a:tailEnd type="none" w="sm" len="sm"/>
          </a:ln>
        </p:spPr>
        <p:txBody>
          <a:bodyPr/>
          <a:lstStyle/>
          <a:p>
            <a:endParaRPr lang="en-US"/>
          </a:p>
        </p:txBody>
      </p:sp>
      <p:sp>
        <p:nvSpPr>
          <p:cNvPr id="11312" name="Line 50"/>
          <p:cNvSpPr>
            <a:spLocks noChangeShapeType="1"/>
          </p:cNvSpPr>
          <p:nvPr/>
        </p:nvSpPr>
        <p:spPr bwMode="auto">
          <a:xfrm flipH="1">
            <a:off x="6364288" y="768350"/>
            <a:ext cx="530225" cy="215900"/>
          </a:xfrm>
          <a:prstGeom prst="line">
            <a:avLst/>
          </a:prstGeom>
          <a:noFill/>
          <a:ln w="12700">
            <a:solidFill>
              <a:schemeClr val="tx2"/>
            </a:solidFill>
            <a:round/>
            <a:headEnd type="none" w="sm" len="sm"/>
            <a:tailEnd type="none" w="sm" len="sm"/>
          </a:ln>
        </p:spPr>
        <p:txBody>
          <a:bodyPr/>
          <a:lstStyle/>
          <a:p>
            <a:endParaRPr lang="en-US"/>
          </a:p>
        </p:txBody>
      </p:sp>
      <p:sp>
        <p:nvSpPr>
          <p:cNvPr id="11313" name="Line 51"/>
          <p:cNvSpPr>
            <a:spLocks noChangeShapeType="1"/>
          </p:cNvSpPr>
          <p:nvPr/>
        </p:nvSpPr>
        <p:spPr bwMode="auto">
          <a:xfrm flipH="1">
            <a:off x="5070475" y="4083050"/>
            <a:ext cx="658813" cy="0"/>
          </a:xfrm>
          <a:prstGeom prst="line">
            <a:avLst/>
          </a:prstGeom>
          <a:noFill/>
          <a:ln w="12700">
            <a:solidFill>
              <a:schemeClr val="tx2"/>
            </a:solidFill>
            <a:round/>
            <a:headEnd type="none" w="sm" len="sm"/>
            <a:tailEnd type="none" w="sm" len="sm"/>
          </a:ln>
        </p:spPr>
        <p:txBody>
          <a:bodyPr/>
          <a:lstStyle/>
          <a:p>
            <a:endParaRPr lang="en-US"/>
          </a:p>
        </p:txBody>
      </p:sp>
      <p:sp>
        <p:nvSpPr>
          <p:cNvPr id="11314" name="Line 52"/>
          <p:cNvSpPr>
            <a:spLocks noChangeShapeType="1"/>
          </p:cNvSpPr>
          <p:nvPr/>
        </p:nvSpPr>
        <p:spPr bwMode="auto">
          <a:xfrm>
            <a:off x="7048500" y="4090988"/>
            <a:ext cx="239713" cy="0"/>
          </a:xfrm>
          <a:prstGeom prst="line">
            <a:avLst/>
          </a:prstGeom>
          <a:noFill/>
          <a:ln w="50800">
            <a:solidFill>
              <a:schemeClr val="tx2"/>
            </a:solidFill>
            <a:round/>
            <a:headEnd type="none" w="sm" len="sm"/>
            <a:tailEnd type="none" w="sm" len="sm"/>
          </a:ln>
        </p:spPr>
        <p:txBody>
          <a:bodyPr/>
          <a:lstStyle/>
          <a:p>
            <a:endParaRPr lang="en-US"/>
          </a:p>
        </p:txBody>
      </p:sp>
      <p:sp>
        <p:nvSpPr>
          <p:cNvPr id="11315" name="Freeform 53"/>
          <p:cNvSpPr>
            <a:spLocks/>
          </p:cNvSpPr>
          <p:nvPr/>
        </p:nvSpPr>
        <p:spPr bwMode="auto">
          <a:xfrm>
            <a:off x="5943600" y="2895600"/>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p:spPr>
        <p:txBody>
          <a:bodyPr/>
          <a:lstStyle/>
          <a:p>
            <a:endParaRPr lang="en-US"/>
          </a:p>
        </p:txBody>
      </p:sp>
      <p:sp>
        <p:nvSpPr>
          <p:cNvPr id="11316" name="Rectangle 54"/>
          <p:cNvSpPr>
            <a:spLocks noChangeArrowheads="1"/>
          </p:cNvSpPr>
          <p:nvPr/>
        </p:nvSpPr>
        <p:spPr bwMode="auto">
          <a:xfrm>
            <a:off x="6019800" y="2895600"/>
            <a:ext cx="700088" cy="333375"/>
          </a:xfrm>
          <a:prstGeom prst="rect">
            <a:avLst/>
          </a:prstGeom>
          <a:noFill/>
          <a:ln w="9525">
            <a:noFill/>
            <a:miter lim="800000"/>
            <a:headEnd/>
            <a:tailEnd/>
          </a:ln>
        </p:spPr>
        <p:txBody>
          <a:bodyPr wrap="none" lIns="90488" tIns="44450" rIns="90488" bIns="44450">
            <a:spAutoFit/>
          </a:bodyPr>
          <a:lstStyle/>
          <a:p>
            <a:r>
              <a:rPr lang="en-US" sz="1600" b="1">
                <a:solidFill>
                  <a:srgbClr val="000000"/>
                </a:solidFill>
                <a:latin typeface="Arial" pitchFamily="34" charset="0"/>
              </a:rPr>
              <a:t>since</a:t>
            </a:r>
          </a:p>
        </p:txBody>
      </p:sp>
      <p:sp>
        <p:nvSpPr>
          <p:cNvPr id="11317" name="Line 55"/>
          <p:cNvSpPr>
            <a:spLocks noChangeShapeType="1"/>
          </p:cNvSpPr>
          <p:nvPr/>
        </p:nvSpPr>
        <p:spPr bwMode="auto">
          <a:xfrm flipV="1">
            <a:off x="6400800" y="3276600"/>
            <a:ext cx="0" cy="457200"/>
          </a:xfrm>
          <a:prstGeom prst="line">
            <a:avLst/>
          </a:prstGeom>
          <a:noFill/>
          <a:ln w="12700">
            <a:solidFill>
              <a:schemeClr val="tx2"/>
            </a:solidFill>
            <a:round/>
            <a:headEnd type="none" w="sm" len="sm"/>
            <a:tailEnd type="none" w="sm" len="sm"/>
          </a:ln>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252</TotalTime>
  <Pages>25</Pages>
  <Words>1685</Words>
  <Application>Microsoft Office PowerPoint</Application>
  <PresentationFormat>On-screen Show (4:3)</PresentationFormat>
  <Paragraphs>290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Verdana</vt:lpstr>
      <vt:lpstr>Arial</vt:lpstr>
      <vt:lpstr>Wingdings</vt:lpstr>
      <vt:lpstr>Book Antiqua</vt:lpstr>
      <vt:lpstr>Monotype Sorts</vt:lpstr>
      <vt:lpstr>Times New Roman</vt:lpstr>
      <vt:lpstr>Eclipse</vt:lpstr>
      <vt:lpstr>The Entity-Relationship (ER) Model</vt:lpstr>
      <vt:lpstr>Overview of Database Design</vt:lpstr>
      <vt:lpstr>ER Model Basics</vt:lpstr>
      <vt:lpstr>ER Model Basics (Contd.)</vt:lpstr>
      <vt:lpstr>Key Constraints</vt:lpstr>
      <vt:lpstr>Participation Constraints</vt:lpstr>
      <vt:lpstr>Weak Entities</vt:lpstr>
      <vt:lpstr>ISA (`is a’) Hierarchies</vt:lpstr>
      <vt:lpstr>Aggregation</vt:lpstr>
      <vt:lpstr>Conceptual Design Using the ER Model</vt:lpstr>
      <vt:lpstr>Entity vs. Attribute</vt:lpstr>
      <vt:lpstr>Entity vs. Attribute (Contd.)</vt:lpstr>
      <vt:lpstr>Entity vs. Relationship</vt:lpstr>
      <vt:lpstr>Binary vs. Ternary Relationships</vt:lpstr>
      <vt:lpstr>Binary vs. Ternary Relationships (Contd.)</vt:lpstr>
      <vt:lpstr>Summary of Conceptual Design</vt:lpstr>
      <vt:lpstr>Summary of ER (Contd.)</vt:lpstr>
      <vt:lpstr>Summary of ER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Entity-Relationship Model</dc:title>
  <dc:subject>Database Management Systems</dc:subject>
  <dc:creator>Raghu Ramakrishnan and Johannes Gehrke</dc:creator>
  <cp:keywords>Chapter 2</cp:keywords>
  <cp:lastModifiedBy>amelie</cp:lastModifiedBy>
  <cp:revision>9</cp:revision>
  <cp:lastPrinted>1995-11-22T12:55:14Z</cp:lastPrinted>
  <dcterms:created xsi:type="dcterms:W3CDTF">1997-01-16T14:19:00Z</dcterms:created>
  <dcterms:modified xsi:type="dcterms:W3CDTF">2011-09-20T17:01:00Z</dcterms:modified>
</cp:coreProperties>
</file>