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5" r:id="rId34"/>
    <p:sldId id="276" r:id="rId35"/>
    <p:sldId id="289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F0E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1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6"/>
    </p:cViewPr>
  </p:sorterViewPr>
  <p:notesViewPr>
    <p:cSldViewPr>
      <p:cViewPr varScale="1">
        <p:scale>
          <a:sx n="56" d="100"/>
          <a:sy n="56" d="100"/>
        </p:scale>
        <p:origin x="-174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5" name="Rectangle 3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36625"/>
            <a:r>
              <a:rPr lang="en-US" sz="1000" i="1">
                <a:latin typeface="Times New Roman" pitchFamily="18" charset="0"/>
              </a:rPr>
              <a:t>16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noFill/>
          <a:ln/>
        </p:spPr>
        <p:txBody>
          <a:bodyPr lIns="93663" tIns="46038" rIns="93663" bIns="46038"/>
          <a:lstStyle/>
          <a:p>
            <a:pPr defTabSz="936625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10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5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6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6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13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14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noFill/>
          <a:ln/>
        </p:spPr>
        <p:txBody>
          <a:bodyPr lIns="93663" tIns="46038" rIns="93663" bIns="46038"/>
          <a:lstStyle/>
          <a:p>
            <a:pPr defTabSz="936625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3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r>
              <a:rPr lang="en-US" smtClean="0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smtClean="0"/>
          </a:p>
          <a:p>
            <a:r>
              <a:rPr lang="en-US" smtClean="0"/>
              <a:t>Module (1):  Introduction (DBMS, Relational Model)</a:t>
            </a:r>
          </a:p>
          <a:p>
            <a:r>
              <a:rPr lang="en-US" smtClean="0"/>
              <a:t>Module (2):  Storage and File Organizations (Disks, Buffering, Indexes)</a:t>
            </a:r>
          </a:p>
          <a:p>
            <a:r>
              <a:rPr lang="en-US" smtClean="0"/>
              <a:t>Module (3):  Database Concepts (Relational Queries, DDL/ICs, Views and Security)</a:t>
            </a:r>
          </a:p>
          <a:p>
            <a:r>
              <a:rPr lang="en-US" smtClean="0"/>
              <a:t>Module (4):  Relational Implementation (Query Evaluation, Optimization)</a:t>
            </a:r>
          </a:p>
          <a:p>
            <a:r>
              <a:rPr lang="en-US" smtClean="0"/>
              <a:t>Module (5): Database Design (ER Model, Normalization, Physical Design, Tuning)</a:t>
            </a:r>
          </a:p>
          <a:p>
            <a:r>
              <a:rPr lang="en-US" smtClean="0"/>
              <a:t>Module (6): Transaction Processing (Concurrency Control, Recovery)</a:t>
            </a:r>
          </a:p>
          <a:p>
            <a:r>
              <a:rPr lang="en-US" smtClean="0"/>
              <a:t>Module (7): Advanced Topics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5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6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9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10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11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12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3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13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36625"/>
            <a:r>
              <a:rPr lang="en-US" sz="1000" i="1">
                <a:latin typeface="Times New Roman" pitchFamily="18" charset="0"/>
              </a:rPr>
              <a:t>18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noFill/>
          <a:ln/>
        </p:spPr>
        <p:txBody>
          <a:bodyPr lIns="93663" tIns="46038" rIns="93663" bIns="46038"/>
          <a:lstStyle/>
          <a:p>
            <a:pPr defTabSz="936625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36625"/>
            <a:r>
              <a:rPr lang="en-US" sz="1000" i="1">
                <a:latin typeface="Times New Roman" pitchFamily="18" charset="0"/>
              </a:rPr>
              <a:t>22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noFill/>
          <a:ln/>
        </p:spPr>
        <p:txBody>
          <a:bodyPr lIns="93663" tIns="46038" rIns="93663" bIns="46038"/>
          <a:lstStyle/>
          <a:p>
            <a:pPr defTabSz="936625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15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4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9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36625"/>
            <a:r>
              <a:rPr lang="en-US" sz="1000" i="1">
                <a:latin typeface="Times New Roman" pitchFamily="18" charset="0"/>
              </a:rPr>
              <a:t>15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5" name="Rectangle 7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757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906D23-1AE6-4741-96D2-0909376E4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56C5D-1958-4FF2-8072-A4040A94A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83CB-69E4-4960-B001-C3857DB66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7503-0527-433A-9EBA-8ADFF659B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E56CE-09B3-45CA-A81B-CA5CBAAA2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D75D7-FA91-4D7C-9A93-739023642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99911-1488-4895-BCEC-FE6816AD6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BC4F9-28A1-41B1-A8D0-D2EAD76A2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C649A-B1FF-4A26-A4B6-F1A4FF3E4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9E7A-1157-489A-9691-7F3D79C39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E97FA-B68D-441D-8C14-34CFD8E78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12148-3590-4021-99E4-374780F07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69235-568A-4480-94FB-D9CFD55D2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732F-025A-4165-A382-700811030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7475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475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r>
              <a:rPr lang="en-US"/>
              <a:t>Rutgers University</a:t>
            </a:r>
          </a:p>
        </p:txBody>
      </p:sp>
      <p:sp>
        <p:nvSpPr>
          <p:cNvPr id="747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912BB1-3B21-4D77-89CB-8807963C9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Microsoft_Office_Word_97_-_2003_Document2.doc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77724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mtClean="0"/>
              <a:t>The Relational Model</a:t>
            </a:r>
            <a:br>
              <a:rPr lang="en-US" smtClean="0"/>
            </a:br>
            <a:endParaRPr 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64008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endParaRPr lang="en-US" dirty="0" smtClean="0"/>
          </a:p>
          <a:p>
            <a:pPr marL="342900" indent="-342900" eaLnBrk="1" hangingPunct="1"/>
            <a:endParaRPr lang="en-US" dirty="0" smtClean="0"/>
          </a:p>
          <a:p>
            <a:pPr marL="342900" indent="-342900" eaLnBrk="1" hangingPunct="1"/>
            <a:r>
              <a:rPr lang="en-US" dirty="0" smtClean="0"/>
              <a:t>Rutgers University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774825" y="4708525"/>
            <a:ext cx="5654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Destroying and Altering Relations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77724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Destroys the relation Students.  The schema information </a:t>
            </a:r>
            <a:r>
              <a:rPr lang="en-US" i="1" smtClean="0"/>
              <a:t>and</a:t>
            </a:r>
            <a:r>
              <a:rPr lang="en-US" smtClean="0"/>
              <a:t> the tuples are deleted.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914400" y="1981200"/>
            <a:ext cx="398938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DROP TABLE  </a:t>
            </a:r>
            <a:r>
              <a:rPr lang="en-US" sz="2400">
                <a:latin typeface="Book Antiqua" pitchFamily="18" charset="0"/>
              </a:rPr>
              <a:t>Students </a:t>
            </a:r>
          </a:p>
          <a:p>
            <a:r>
              <a:rPr lang="en-US" sz="2400">
                <a:latin typeface="Book Antiqua" pitchFamily="18" charset="0"/>
              </a:rPr>
              <a:t>	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609600" y="45720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457200" y="49530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Book Antiqua" pitchFamily="18" charset="0"/>
              </a:rPr>
              <a:t>The schema of Students is altered by adding a new field; every tuple in the current instance is extended with a </a:t>
            </a:r>
            <a:r>
              <a:rPr lang="en-US" sz="2800" i="1">
                <a:solidFill>
                  <a:schemeClr val="accent2"/>
                </a:solidFill>
                <a:latin typeface="Book Antiqua" pitchFamily="18" charset="0"/>
              </a:rPr>
              <a:t>null</a:t>
            </a:r>
            <a:r>
              <a:rPr lang="en-US" sz="2800">
                <a:latin typeface="Book Antiqua" pitchFamily="18" charset="0"/>
              </a:rPr>
              <a:t> value in the new field.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685800" y="3962400"/>
            <a:ext cx="5257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ALTER TABLE  </a:t>
            </a:r>
            <a:r>
              <a:rPr lang="en-US" sz="2400">
                <a:latin typeface="Book Antiqua" pitchFamily="18" charset="0"/>
              </a:rPr>
              <a:t>Students </a:t>
            </a:r>
          </a:p>
          <a:p>
            <a:r>
              <a:rPr lang="en-US" sz="2400">
                <a:latin typeface="Book Antiqua" pitchFamily="18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ADD COLUMN </a:t>
            </a:r>
            <a:r>
              <a:rPr lang="en-US" sz="2400">
                <a:latin typeface="Book Antiqua" pitchFamily="18" charset="0"/>
              </a:rPr>
              <a:t>firstYear: integer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Adding and Deleting Tuples</a:t>
            </a:r>
          </a:p>
        </p:txBody>
      </p:sp>
      <p:sp>
        <p:nvSpPr>
          <p:cNvPr id="143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Can insert a single tuple using: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890713" y="2501900"/>
            <a:ext cx="68167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INSERT INTO  </a:t>
            </a:r>
            <a:r>
              <a:rPr lang="en-US" sz="2400">
                <a:latin typeface="Book Antiqua" pitchFamily="18" charset="0"/>
              </a:rPr>
              <a:t>Students (sid, name, login, age, gpa)</a:t>
            </a:r>
          </a:p>
          <a:p>
            <a:r>
              <a:rPr lang="en-US" sz="2000">
                <a:latin typeface="Book Antiqua" pitchFamily="18" charset="0"/>
              </a:rPr>
              <a:t>VALUES</a:t>
            </a:r>
            <a:r>
              <a:rPr lang="en-US" sz="2400">
                <a:latin typeface="Book Antiqua" pitchFamily="18" charset="0"/>
              </a:rPr>
              <a:t>  (53688, ‘Smith’, ‘smith@ee’, 18, 3.2)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838200" y="3505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Book Antiqua" pitchFamily="18" charset="0"/>
              </a:rPr>
              <a:t>Can delete all tuples satisfying some condition (e.g., name = Smith):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500313" y="4559300"/>
            <a:ext cx="3484562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DELETE</a:t>
            </a:r>
            <a:r>
              <a:rPr lang="en-US" sz="2400">
                <a:latin typeface="Book Antiqua" pitchFamily="18" charset="0"/>
              </a:rPr>
              <a:t>  </a:t>
            </a:r>
          </a:p>
          <a:p>
            <a:r>
              <a:rPr lang="en-US" sz="2000">
                <a:latin typeface="Book Antiqua" pitchFamily="18" charset="0"/>
              </a:rPr>
              <a:t>FROM</a:t>
            </a:r>
            <a:r>
              <a:rPr lang="en-US" sz="2400">
                <a:latin typeface="Book Antiqua" pitchFamily="18" charset="0"/>
              </a:rPr>
              <a:t> Students S</a:t>
            </a:r>
          </a:p>
          <a:p>
            <a:r>
              <a:rPr lang="en-US" sz="2000">
                <a:latin typeface="Book Antiqua" pitchFamily="18" charset="0"/>
              </a:rPr>
              <a:t>WHERE</a:t>
            </a:r>
            <a:r>
              <a:rPr lang="en-US" sz="2400">
                <a:latin typeface="Book Antiqua" pitchFamily="18" charset="0"/>
              </a:rPr>
              <a:t> S.name = ‘Smith’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1513" y="6005513"/>
            <a:ext cx="67738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charset="2"/>
              <a:buChar char="*"/>
            </a:pPr>
            <a:r>
              <a:rPr lang="en-US" sz="2400" i="1">
                <a:latin typeface="Book Antiqua" pitchFamily="18" charset="0"/>
              </a:rPr>
              <a:t> Powerful variants of these commands are available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Integrity Constraints (ICs)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010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>
                <a:solidFill>
                  <a:schemeClr val="accent2"/>
                </a:solidFill>
              </a:rPr>
              <a:t>IC:</a:t>
            </a:r>
            <a:r>
              <a:rPr lang="en-US" sz="2500" smtClean="0"/>
              <a:t> condition that must be true for </a:t>
            </a:r>
            <a:r>
              <a:rPr lang="en-US" sz="2500" i="1" smtClean="0">
                <a:solidFill>
                  <a:schemeClr val="accent2"/>
                </a:solidFill>
              </a:rPr>
              <a:t>any </a:t>
            </a:r>
            <a:r>
              <a:rPr lang="en-US" sz="2500" smtClean="0"/>
              <a:t>instance of the database; e.g., </a:t>
            </a:r>
            <a:r>
              <a:rPr lang="en-US" sz="2500" i="1" u="sng" smtClean="0">
                <a:solidFill>
                  <a:schemeClr val="accent2"/>
                </a:solidFill>
              </a:rPr>
              <a:t>domain constraints.</a:t>
            </a:r>
          </a:p>
          <a:p>
            <a:pPr lvl="1" eaLnBrk="1" hangingPunct="1">
              <a:buSzPct val="75000"/>
            </a:pPr>
            <a:r>
              <a:rPr lang="en-US" sz="2100" smtClean="0"/>
              <a:t>ICs are specified when schema is defined.</a:t>
            </a:r>
          </a:p>
          <a:p>
            <a:pPr lvl="1" eaLnBrk="1" hangingPunct="1">
              <a:buSzPct val="75000"/>
            </a:pPr>
            <a:r>
              <a:rPr lang="en-US" sz="2100" smtClean="0"/>
              <a:t>ICs are checked when relations are modified.</a:t>
            </a:r>
          </a:p>
          <a:p>
            <a:pPr eaLnBrk="1" hangingPunct="1"/>
            <a:r>
              <a:rPr lang="en-US" sz="2500" smtClean="0"/>
              <a:t>A </a:t>
            </a:r>
            <a:r>
              <a:rPr lang="en-US" sz="2500" i="1" smtClean="0">
                <a:solidFill>
                  <a:schemeClr val="accent2"/>
                </a:solidFill>
              </a:rPr>
              <a:t>legal</a:t>
            </a:r>
            <a:r>
              <a:rPr lang="en-US" sz="2500" smtClean="0">
                <a:solidFill>
                  <a:schemeClr val="accent2"/>
                </a:solidFill>
              </a:rPr>
              <a:t> </a:t>
            </a:r>
            <a:r>
              <a:rPr lang="en-US" sz="2500" smtClean="0"/>
              <a:t>instance of a relation is one that satisfies all specified ICs.  </a:t>
            </a:r>
          </a:p>
          <a:p>
            <a:pPr lvl="1" eaLnBrk="1" hangingPunct="1">
              <a:buSzPct val="75000"/>
            </a:pPr>
            <a:r>
              <a:rPr lang="en-US" sz="2100" smtClean="0"/>
              <a:t>DBMS should not allow illegal instances.</a:t>
            </a:r>
          </a:p>
          <a:p>
            <a:pPr eaLnBrk="1" hangingPunct="1"/>
            <a:r>
              <a:rPr lang="en-US" sz="2500" smtClean="0"/>
              <a:t>If the DBMS checks ICs, stored data is more faithful to real-world meaning.</a:t>
            </a:r>
          </a:p>
          <a:p>
            <a:pPr lvl="1" eaLnBrk="1" hangingPunct="1">
              <a:buSzPct val="75000"/>
            </a:pPr>
            <a:r>
              <a:rPr lang="en-US" sz="2100" smtClean="0"/>
              <a:t>Avoids data entry errors, too!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Constraints Beyond the ER Model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Functional dependencies: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i="1" smtClean="0"/>
              <a:t>e.g., A dept can’t order two distinct parts from the same supplier</a:t>
            </a:r>
            <a:r>
              <a:rPr lang="en-US" sz="1900" smtClean="0"/>
              <a:t>. Can’t express this wrt ternary Contracts relationship.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Normalization refines ER design by considering FDs.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Inclusion dependencies: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Special case: Foreign keys (ER model can express these).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i="1" smtClean="0"/>
              <a:t>e.g., At least 1 person must report to each manager. </a:t>
            </a:r>
            <a:r>
              <a:rPr lang="en-US" sz="1900" smtClean="0"/>
              <a:t>(Set of </a:t>
            </a:r>
            <a:r>
              <a:rPr lang="en-US" sz="1900" i="1" smtClean="0"/>
              <a:t>ssn </a:t>
            </a:r>
            <a:r>
              <a:rPr lang="en-US" sz="1900" smtClean="0"/>
              <a:t>values in Manages must be subset of </a:t>
            </a:r>
            <a:r>
              <a:rPr lang="en-US" sz="1900" i="1" smtClean="0"/>
              <a:t>supervisor_ssn </a:t>
            </a:r>
            <a:r>
              <a:rPr lang="en-US" sz="1900" smtClean="0"/>
              <a:t>values in Reports_To.) Foreign key? Expressible in ER model?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General constraints: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i="1" smtClean="0"/>
              <a:t>e.g., Manager’s discretionary budget less than 10% of the combined budget of all departments he or she manages</a:t>
            </a:r>
            <a:r>
              <a:rPr lang="en-US" sz="19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Primary Key Constraints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A set of fields is a </a:t>
            </a:r>
            <a:r>
              <a:rPr lang="en-US" sz="2500" i="1" u="sng" smtClean="0">
                <a:solidFill>
                  <a:schemeClr val="accent2"/>
                </a:solidFill>
              </a:rPr>
              <a:t>key</a:t>
            </a:r>
            <a:r>
              <a:rPr lang="en-US" sz="2500" smtClean="0">
                <a:solidFill>
                  <a:schemeClr val="accent2"/>
                </a:solidFill>
              </a:rPr>
              <a:t> </a:t>
            </a:r>
            <a:r>
              <a:rPr lang="en-US" sz="2500" smtClean="0"/>
              <a:t>for a relation if 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100" smtClean="0"/>
              <a:t>1. No two distinct tuples can have same values in all key fields, and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100" smtClean="0"/>
              <a:t>2. This is not true for any subset of the key.</a:t>
            </a:r>
          </a:p>
          <a:p>
            <a:pPr lvl="1" eaLnBrk="1" hangingPunct="1">
              <a:buSzPct val="75000"/>
            </a:pPr>
            <a:r>
              <a:rPr lang="en-US" sz="2100" smtClean="0"/>
              <a:t>Part 2 false? A </a:t>
            </a:r>
            <a:r>
              <a:rPr lang="en-US" sz="2100" i="1" smtClean="0">
                <a:solidFill>
                  <a:schemeClr val="accent2"/>
                </a:solidFill>
              </a:rPr>
              <a:t>superkey</a:t>
            </a:r>
            <a:r>
              <a:rPr lang="en-US" sz="2100" smtClean="0"/>
              <a:t>.</a:t>
            </a:r>
          </a:p>
          <a:p>
            <a:pPr lvl="1" eaLnBrk="1" hangingPunct="1">
              <a:buSzPct val="75000"/>
            </a:pPr>
            <a:r>
              <a:rPr lang="en-US" sz="2100" smtClean="0"/>
              <a:t>If there’s &gt;1 key for a relation, one of the keys is chosen (by DBA) to be the </a:t>
            </a:r>
            <a:r>
              <a:rPr lang="en-US" sz="2100" i="1" smtClean="0">
                <a:solidFill>
                  <a:schemeClr val="accent2"/>
                </a:solidFill>
              </a:rPr>
              <a:t>primary key</a:t>
            </a:r>
            <a:r>
              <a:rPr lang="en-US" sz="2100" smtClean="0"/>
              <a:t>.</a:t>
            </a:r>
          </a:p>
          <a:p>
            <a:pPr eaLnBrk="1" hangingPunct="1"/>
            <a:r>
              <a:rPr lang="en-US" sz="2500" smtClean="0"/>
              <a:t>E.g., </a:t>
            </a:r>
            <a:r>
              <a:rPr lang="en-US" sz="2500" i="1" smtClean="0"/>
              <a:t>sid </a:t>
            </a:r>
            <a:r>
              <a:rPr lang="en-US" sz="2500" smtClean="0"/>
              <a:t>is a key for Students.  (What about </a:t>
            </a:r>
            <a:r>
              <a:rPr lang="en-US" sz="2500" i="1" smtClean="0"/>
              <a:t>name</a:t>
            </a:r>
            <a:r>
              <a:rPr lang="en-US" sz="2500" smtClean="0"/>
              <a:t>?)  The set {</a:t>
            </a:r>
            <a:r>
              <a:rPr lang="en-US" sz="2500" i="1" smtClean="0"/>
              <a:t>sid, gpa</a:t>
            </a:r>
            <a:r>
              <a:rPr lang="en-US" sz="2500" smtClean="0"/>
              <a:t>} is a superkey.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Primary and Candidate Keys in SQL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763000" cy="1524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Possibly many </a:t>
            </a:r>
            <a:r>
              <a:rPr lang="en-US" sz="2500" i="1" u="sng" smtClean="0">
                <a:solidFill>
                  <a:schemeClr val="accent2"/>
                </a:solidFill>
              </a:rPr>
              <a:t>candidate keys</a:t>
            </a:r>
            <a:r>
              <a:rPr lang="en-US" sz="2500" i="1" smtClean="0">
                <a:solidFill>
                  <a:schemeClr val="accent2"/>
                </a:solidFill>
              </a:rPr>
              <a:t>  </a:t>
            </a:r>
            <a:r>
              <a:rPr lang="en-US" sz="2500" smtClean="0"/>
              <a:t>(specified using </a:t>
            </a:r>
            <a:r>
              <a:rPr lang="en-US" sz="2100" smtClean="0">
                <a:solidFill>
                  <a:schemeClr val="accent2"/>
                </a:solidFill>
              </a:rPr>
              <a:t>UNIQUE</a:t>
            </a:r>
            <a:r>
              <a:rPr lang="en-US" sz="2500" smtClean="0"/>
              <a:t>), one of which is chosen as the </a:t>
            </a:r>
            <a:r>
              <a:rPr lang="en-US" sz="2500" i="1" smtClean="0"/>
              <a:t>primary key</a:t>
            </a:r>
            <a:r>
              <a:rPr lang="en-US" sz="2500" smtClean="0"/>
              <a:t>.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562600" y="2514600"/>
            <a:ext cx="3255963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CREATE TABLE</a:t>
            </a:r>
            <a:r>
              <a:rPr lang="en-US" sz="2000">
                <a:latin typeface="Book Antiqua" pitchFamily="18" charset="0"/>
              </a:rPr>
              <a:t> Enrolled</a:t>
            </a:r>
          </a:p>
          <a:p>
            <a:r>
              <a:rPr lang="en-US" sz="2000">
                <a:latin typeface="Book Antiqua" pitchFamily="18" charset="0"/>
              </a:rPr>
              <a:t>   (sid </a:t>
            </a:r>
            <a:r>
              <a:rPr lang="en-US">
                <a:latin typeface="Book Antiqua" pitchFamily="18" charset="0"/>
              </a:rPr>
              <a:t>CHAR</a:t>
            </a:r>
            <a:r>
              <a:rPr lang="en-US" sz="2000">
                <a:latin typeface="Book Antiqua" pitchFamily="18" charset="0"/>
              </a:rPr>
              <a:t>(20)</a:t>
            </a:r>
          </a:p>
          <a:p>
            <a:r>
              <a:rPr lang="en-US" sz="2000">
                <a:latin typeface="Book Antiqua" pitchFamily="18" charset="0"/>
              </a:rPr>
              <a:t>     cid  </a:t>
            </a:r>
            <a:r>
              <a:rPr lang="en-US">
                <a:latin typeface="Book Antiqua" pitchFamily="18" charset="0"/>
              </a:rPr>
              <a:t>CHAR(20)</a:t>
            </a:r>
            <a:r>
              <a:rPr lang="en-US" sz="2000">
                <a:latin typeface="Book Antiqua" pitchFamily="18" charset="0"/>
              </a:rPr>
              <a:t>,</a:t>
            </a:r>
          </a:p>
          <a:p>
            <a:r>
              <a:rPr lang="en-US" sz="2000">
                <a:latin typeface="Book Antiqua" pitchFamily="18" charset="0"/>
              </a:rPr>
              <a:t>     grade </a:t>
            </a:r>
            <a:r>
              <a:rPr lang="en-US">
                <a:latin typeface="Book Antiqua" pitchFamily="18" charset="0"/>
              </a:rPr>
              <a:t>CHAR</a:t>
            </a:r>
            <a:r>
              <a:rPr lang="en-US" sz="2000">
                <a:latin typeface="Book Antiqua" pitchFamily="18" charset="0"/>
              </a:rPr>
              <a:t>(2),</a:t>
            </a:r>
          </a:p>
          <a:p>
            <a:r>
              <a:rPr lang="en-US" sz="2000">
                <a:latin typeface="Book Antiqua" pitchFamily="18" charset="0"/>
              </a:rPr>
              <a:t>    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 sz="2000">
                <a:latin typeface="Book Antiqua" pitchFamily="18" charset="0"/>
              </a:rPr>
              <a:t>(sid,cid) )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228600" y="2819400"/>
            <a:ext cx="5181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Book Antiqua" pitchFamily="18" charset="0"/>
              </a:rPr>
              <a:t>“For a given student and course, there is a single grade.”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vs. </a:t>
            </a:r>
            <a:r>
              <a:rPr lang="en-US" sz="2000">
                <a:latin typeface="Book Antiqua" pitchFamily="18" charset="0"/>
              </a:rPr>
              <a:t>“Students can take only one course, and receive a single grade for that course; further, no two students in a course receive the same grade.”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Book Antiqua" pitchFamily="18" charset="0"/>
              </a:rPr>
              <a:t>Used carelessly, an IC can prevent the storage of database instances that arise in practice!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5638800" y="4343400"/>
            <a:ext cx="29368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CREATE TABLE</a:t>
            </a:r>
            <a:r>
              <a:rPr lang="en-US" sz="2000">
                <a:latin typeface="Book Antiqua" pitchFamily="18" charset="0"/>
              </a:rPr>
              <a:t> Enrolled</a:t>
            </a:r>
          </a:p>
          <a:p>
            <a:r>
              <a:rPr lang="en-US" sz="2000">
                <a:latin typeface="Book Antiqua" pitchFamily="18" charset="0"/>
              </a:rPr>
              <a:t>   (sid </a:t>
            </a:r>
            <a:r>
              <a:rPr lang="en-US">
                <a:latin typeface="Book Antiqua" pitchFamily="18" charset="0"/>
              </a:rPr>
              <a:t>CHAR</a:t>
            </a:r>
            <a:r>
              <a:rPr lang="en-US" sz="2000">
                <a:latin typeface="Book Antiqua" pitchFamily="18" charset="0"/>
              </a:rPr>
              <a:t>(20)</a:t>
            </a:r>
          </a:p>
          <a:p>
            <a:r>
              <a:rPr lang="en-US" sz="2000">
                <a:latin typeface="Book Antiqua" pitchFamily="18" charset="0"/>
              </a:rPr>
              <a:t>     cid  </a:t>
            </a:r>
            <a:r>
              <a:rPr lang="en-US">
                <a:latin typeface="Book Antiqua" pitchFamily="18" charset="0"/>
              </a:rPr>
              <a:t>CHAR(20)</a:t>
            </a:r>
            <a:r>
              <a:rPr lang="en-US" sz="2000">
                <a:latin typeface="Book Antiqua" pitchFamily="18" charset="0"/>
              </a:rPr>
              <a:t>,</a:t>
            </a:r>
          </a:p>
          <a:p>
            <a:r>
              <a:rPr lang="en-US" sz="2000">
                <a:latin typeface="Book Antiqua" pitchFamily="18" charset="0"/>
              </a:rPr>
              <a:t>     grade </a:t>
            </a:r>
            <a:r>
              <a:rPr lang="en-US">
                <a:latin typeface="Book Antiqua" pitchFamily="18" charset="0"/>
              </a:rPr>
              <a:t>CHAR</a:t>
            </a:r>
            <a:r>
              <a:rPr lang="en-US" sz="2000">
                <a:latin typeface="Book Antiqua" pitchFamily="18" charset="0"/>
              </a:rPr>
              <a:t>(2),</a:t>
            </a:r>
          </a:p>
          <a:p>
            <a:r>
              <a:rPr lang="en-US" sz="2000">
                <a:latin typeface="Book Antiqua" pitchFamily="18" charset="0"/>
              </a:rPr>
              <a:t>    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 sz="2000">
                <a:latin typeface="Book Antiqua" pitchFamily="18" charset="0"/>
              </a:rPr>
              <a:t>(sid),</a:t>
            </a:r>
          </a:p>
          <a:p>
            <a:r>
              <a:rPr lang="en-US" sz="2000">
                <a:latin typeface="Book Antiqua" pitchFamily="18" charset="0"/>
              </a:rPr>
              <a:t>    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UNIQUE</a:t>
            </a:r>
            <a:r>
              <a:rPr lang="en-US" sz="2000">
                <a:latin typeface="Book Antiqua" pitchFamily="18" charset="0"/>
              </a:rPr>
              <a:t> (cid, grade) 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Foreign Keys, Referential Integrity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534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i="1" u="sng" smtClean="0">
                <a:solidFill>
                  <a:schemeClr val="accent2"/>
                </a:solidFill>
              </a:rPr>
              <a:t>Foreign key</a:t>
            </a:r>
            <a:r>
              <a:rPr lang="en-US" sz="2500" smtClean="0">
                <a:solidFill>
                  <a:schemeClr val="accent2"/>
                </a:solidFill>
              </a:rPr>
              <a:t> : </a:t>
            </a:r>
            <a:r>
              <a:rPr lang="en-US" sz="2500" smtClean="0"/>
              <a:t>Set of fields in one relation that is used to `refer’ to a tuple in another relation.  (Must correspond to primary key of the second relation.)  Like a `logical pointer’.</a:t>
            </a:r>
          </a:p>
          <a:p>
            <a:pPr eaLnBrk="1" hangingPunct="1"/>
            <a:r>
              <a:rPr lang="en-US" sz="2500" smtClean="0"/>
              <a:t>E.g. </a:t>
            </a:r>
            <a:r>
              <a:rPr lang="en-US" sz="2500" i="1" smtClean="0">
                <a:solidFill>
                  <a:srgbClr val="CF0E30"/>
                </a:solidFill>
              </a:rPr>
              <a:t>sid</a:t>
            </a:r>
            <a:r>
              <a:rPr lang="en-US" sz="2500" smtClean="0"/>
              <a:t> is a foreign key referring to </a:t>
            </a:r>
            <a:r>
              <a:rPr lang="en-US" sz="2500" smtClean="0">
                <a:solidFill>
                  <a:srgbClr val="CF0E30"/>
                </a:solidFill>
              </a:rPr>
              <a:t>Students</a:t>
            </a:r>
            <a:r>
              <a:rPr lang="en-US" sz="2500" smtClean="0"/>
              <a:t>:</a:t>
            </a:r>
          </a:p>
          <a:p>
            <a:pPr lvl="1" eaLnBrk="1" hangingPunct="1">
              <a:buSzPct val="75000"/>
            </a:pPr>
            <a:r>
              <a:rPr lang="en-US" sz="2100" smtClean="0"/>
              <a:t>Enrolled(</a:t>
            </a:r>
            <a:r>
              <a:rPr lang="en-US" sz="2100" i="1" smtClean="0">
                <a:solidFill>
                  <a:srgbClr val="CF0E30"/>
                </a:solidFill>
              </a:rPr>
              <a:t>sid</a:t>
            </a:r>
            <a:r>
              <a:rPr lang="en-US" sz="2100" smtClean="0">
                <a:solidFill>
                  <a:srgbClr val="CF0E30"/>
                </a:solidFill>
              </a:rPr>
              <a:t>: </a:t>
            </a:r>
            <a:r>
              <a:rPr lang="en-US" sz="2100" smtClean="0"/>
              <a:t>string, </a:t>
            </a:r>
            <a:r>
              <a:rPr lang="en-US" sz="2100" i="1" smtClean="0"/>
              <a:t>cid</a:t>
            </a:r>
            <a:r>
              <a:rPr lang="en-US" sz="2100" smtClean="0"/>
              <a:t>: string, </a:t>
            </a:r>
            <a:r>
              <a:rPr lang="en-US" sz="2100" i="1" smtClean="0"/>
              <a:t>grade</a:t>
            </a:r>
            <a:r>
              <a:rPr lang="en-US" sz="2100" smtClean="0"/>
              <a:t>: string)</a:t>
            </a:r>
          </a:p>
          <a:p>
            <a:pPr lvl="1" eaLnBrk="1" hangingPunct="1">
              <a:buSzPct val="75000"/>
            </a:pPr>
            <a:r>
              <a:rPr lang="en-US" sz="2100" smtClean="0"/>
              <a:t>If all foreign key constraints are enforced,  </a:t>
            </a:r>
            <a:r>
              <a:rPr lang="en-US" sz="2100" i="1" u="sng" smtClean="0">
                <a:solidFill>
                  <a:schemeClr val="accent2"/>
                </a:solidFill>
              </a:rPr>
              <a:t>referential integrity</a:t>
            </a:r>
            <a:r>
              <a:rPr lang="en-US" sz="2100" smtClean="0"/>
              <a:t> is achieved, i.e., no dangling references.</a:t>
            </a:r>
          </a:p>
          <a:p>
            <a:pPr lvl="1" eaLnBrk="1" hangingPunct="1">
              <a:buSzPct val="75000"/>
            </a:pPr>
            <a:r>
              <a:rPr lang="en-US" sz="2100" smtClean="0"/>
              <a:t>Can you name a data model w/o referential integrity? </a:t>
            </a:r>
          </a:p>
          <a:p>
            <a:pPr lvl="2" eaLnBrk="1" hangingPunct="1"/>
            <a:r>
              <a:rPr lang="en-US" sz="2000" smtClean="0"/>
              <a:t>Links in HTML!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Foreign Keys in SQL</a:t>
            </a:r>
          </a:p>
        </p:txBody>
      </p:sp>
      <p:sp>
        <p:nvSpPr>
          <p:cNvPr id="41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Only students listed in the Students relation should be allowed to enroll for courses.</a:t>
            </a:r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1204913" y="2578100"/>
            <a:ext cx="64230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CREATE TABLE</a:t>
            </a:r>
            <a:r>
              <a:rPr lang="en-US" sz="2400">
                <a:latin typeface="Book Antiqua" pitchFamily="18" charset="0"/>
              </a:rPr>
              <a:t> Enrolled</a:t>
            </a:r>
          </a:p>
          <a:p>
            <a:r>
              <a:rPr lang="en-US" sz="2400">
                <a:latin typeface="Book Antiqua" pitchFamily="18" charset="0"/>
              </a:rPr>
              <a:t>   (sid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 sz="2400">
                <a:latin typeface="Book Antiqua" pitchFamily="18" charset="0"/>
              </a:rPr>
              <a:t>(20),  cid </a:t>
            </a:r>
            <a:r>
              <a:rPr lang="en-US" sz="2000">
                <a:latin typeface="Book Antiqua" pitchFamily="18" charset="0"/>
              </a:rPr>
              <a:t>CHAR(20)</a:t>
            </a:r>
            <a:r>
              <a:rPr lang="en-US" sz="2400">
                <a:latin typeface="Book Antiqua" pitchFamily="18" charset="0"/>
              </a:rPr>
              <a:t>,  grade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 sz="2400">
                <a:latin typeface="Book Antiqua" pitchFamily="18" charset="0"/>
              </a:rPr>
              <a:t>(2),</a:t>
            </a:r>
          </a:p>
          <a:p>
            <a:r>
              <a:rPr lang="en-US" sz="2400">
                <a:latin typeface="Book Antiqua" pitchFamily="18" charset="0"/>
              </a:rPr>
              <a:t> 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 sz="2400">
                <a:latin typeface="Book Antiqua" pitchFamily="18" charset="0"/>
              </a:rPr>
              <a:t>(sid,cid),</a:t>
            </a:r>
          </a:p>
          <a:p>
            <a:r>
              <a:rPr lang="en-US" sz="2400">
                <a:latin typeface="Book Antiqua" pitchFamily="18" charset="0"/>
              </a:rPr>
              <a:t> 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sz="2400">
                <a:latin typeface="Book Antiqua" pitchFamily="18" charset="0"/>
              </a:rPr>
              <a:t>(sid)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REFERENCES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400">
                <a:latin typeface="Book Antiqua" pitchFamily="18" charset="0"/>
              </a:rPr>
              <a:t>Students )</a:t>
            </a:r>
          </a:p>
        </p:txBody>
      </p:sp>
      <p:graphicFrame>
        <p:nvGraphicFramePr>
          <p:cNvPr id="4098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0" y="4745038"/>
          <a:ext cx="4583113" cy="1757362"/>
        </p:xfrm>
        <a:graphic>
          <a:graphicData uri="http://schemas.openxmlformats.org/presentationml/2006/ole">
            <p:oleObj spid="_x0000_s4098" name="Document" r:id="rId4" imgW="4582800" imgH="1757160" progId="Word.Document.8">
              <p:embed/>
            </p:oleObj>
          </a:graphicData>
        </a:graphic>
      </p:graphicFrame>
      <p:graphicFrame>
        <p:nvGraphicFramePr>
          <p:cNvPr id="409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8138" y="4503738"/>
          <a:ext cx="3552825" cy="1900237"/>
        </p:xfrm>
        <a:graphic>
          <a:graphicData uri="http://schemas.openxmlformats.org/presentationml/2006/ole">
            <p:oleObj spid="_x0000_s4099" name="Document" r:id="rId5" imgW="3552480" imgH="1900080" progId="Word.Document.8">
              <p:embed/>
            </p:oleObj>
          </a:graphicData>
        </a:graphic>
      </p:graphicFrame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3429000" y="4953000"/>
            <a:ext cx="1143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3505200" y="5334000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 flipV="1">
            <a:off x="3429000" y="5410200"/>
            <a:ext cx="11430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>
            <a:off x="3429000" y="5715000"/>
            <a:ext cx="1143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290513" y="4100513"/>
            <a:ext cx="1341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CF0E30"/>
                </a:solidFill>
                <a:latin typeface="Book Antiqua" pitchFamily="18" charset="0"/>
              </a:rPr>
              <a:t>Enrolled</a:t>
            </a:r>
          </a:p>
        </p:txBody>
      </p:sp>
      <p:sp>
        <p:nvSpPr>
          <p:cNvPr id="4111" name="Rectangle 14"/>
          <p:cNvSpPr>
            <a:spLocks noChangeArrowheads="1"/>
          </p:cNvSpPr>
          <p:nvPr/>
        </p:nvSpPr>
        <p:spPr bwMode="auto">
          <a:xfrm>
            <a:off x="4557713" y="4329113"/>
            <a:ext cx="13620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CF0E30"/>
                </a:solidFill>
                <a:latin typeface="Book Antiqua" pitchFamily="18" charset="0"/>
              </a:rPr>
              <a:t>Students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Enforcing Referential Integrity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4800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Consider Students and Enrolled;  </a:t>
            </a:r>
            <a:r>
              <a:rPr lang="en-US" sz="2500" i="1" smtClean="0"/>
              <a:t>sid</a:t>
            </a:r>
            <a:r>
              <a:rPr lang="en-US" sz="2500" smtClean="0"/>
              <a:t> in Enrolled is a foreign key that references Students.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What should be done if an Enrolled tuple with a non-existent student id is inserted?  </a:t>
            </a:r>
            <a:endParaRPr lang="en-US" sz="25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What should be done if a Students tuple is deleted?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Also delete all Enrolled tuples that refer to it.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Disallow deletion of a Students tuple that is referred to.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Set sid in Enrolled tuples that refer to it to a </a:t>
            </a:r>
            <a:r>
              <a:rPr lang="en-US" sz="2100" i="1" smtClean="0"/>
              <a:t>default sid</a:t>
            </a:r>
            <a:r>
              <a:rPr lang="en-US" sz="2100" smtClean="0"/>
              <a:t>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(In SQL, also: Set sid in Enrolled tuples that refer to it to a special value </a:t>
            </a:r>
            <a:r>
              <a:rPr lang="en-US" sz="2100" i="1" smtClean="0">
                <a:solidFill>
                  <a:schemeClr val="accent2"/>
                </a:solidFill>
              </a:rPr>
              <a:t>null</a:t>
            </a:r>
            <a:r>
              <a:rPr lang="en-US" sz="2100" i="1" smtClean="0"/>
              <a:t>, </a:t>
            </a:r>
            <a:r>
              <a:rPr lang="en-US" sz="2100" smtClean="0"/>
              <a:t>denoting </a:t>
            </a:r>
            <a:r>
              <a:rPr lang="en-US" sz="2100" i="1" smtClean="0"/>
              <a:t>`unknown’</a:t>
            </a:r>
            <a:r>
              <a:rPr lang="en-US" sz="2100" smtClean="0"/>
              <a:t> or </a:t>
            </a:r>
            <a:r>
              <a:rPr lang="en-US" sz="2100" i="1" smtClean="0"/>
              <a:t>`inapplicable’</a:t>
            </a:r>
            <a:r>
              <a:rPr lang="en-US" sz="2100" smtClean="0"/>
              <a:t>.)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Similar if primary key of Students tuple is updated.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858000" y="2895600"/>
            <a:ext cx="143668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Reject it!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  <p:bldP spid="358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Referential Integrity in SQL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828800"/>
            <a:ext cx="4191000" cy="457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100" smtClean="0"/>
              <a:t>SQL supports options on deletes and updates.</a:t>
            </a:r>
          </a:p>
          <a:p>
            <a:pPr lvl="1" eaLnBrk="1" hangingPunct="1">
              <a:buSzPct val="75000"/>
            </a:pPr>
            <a:r>
              <a:rPr lang="en-US" sz="2100" smtClean="0"/>
              <a:t>Default is </a:t>
            </a:r>
            <a:r>
              <a:rPr lang="en-US" sz="1900" smtClean="0">
                <a:solidFill>
                  <a:schemeClr val="accent2"/>
                </a:solidFill>
              </a:rPr>
              <a:t>NO ACTION   </a:t>
            </a:r>
            <a:r>
              <a:rPr lang="en-US" sz="2100" smtClean="0"/>
              <a:t>(</a:t>
            </a:r>
            <a:r>
              <a:rPr lang="en-US" sz="2100" i="1" smtClean="0"/>
              <a:t>delete/update is rejected</a:t>
            </a:r>
            <a:r>
              <a:rPr lang="en-US" sz="2100" smtClean="0"/>
              <a:t>)</a:t>
            </a:r>
          </a:p>
          <a:p>
            <a:pPr lvl="1" eaLnBrk="1" hangingPunct="1">
              <a:buSzPct val="75000"/>
            </a:pPr>
            <a:r>
              <a:rPr lang="en-US" sz="1900" smtClean="0">
                <a:solidFill>
                  <a:schemeClr val="accent2"/>
                </a:solidFill>
              </a:rPr>
              <a:t>CASCADE</a:t>
            </a:r>
            <a:r>
              <a:rPr lang="en-US" sz="2100" smtClean="0"/>
              <a:t>  (also delete all tuples that refer to deleted tuple)</a:t>
            </a:r>
          </a:p>
          <a:p>
            <a:pPr lvl="1" eaLnBrk="1" hangingPunct="1">
              <a:buSzPct val="75000"/>
            </a:pPr>
            <a:r>
              <a:rPr lang="en-US" sz="1900" smtClean="0">
                <a:solidFill>
                  <a:schemeClr val="accent2"/>
                </a:solidFill>
              </a:rPr>
              <a:t>SET NULL </a:t>
            </a:r>
            <a:r>
              <a:rPr lang="en-US" sz="2100" smtClean="0">
                <a:solidFill>
                  <a:schemeClr val="accent2"/>
                </a:solidFill>
              </a:rPr>
              <a:t>/</a:t>
            </a:r>
            <a:r>
              <a:rPr lang="en-US" sz="1900" smtClean="0">
                <a:solidFill>
                  <a:schemeClr val="accent2"/>
                </a:solidFill>
              </a:rPr>
              <a:t> SET DEFAULT</a:t>
            </a:r>
            <a:r>
              <a:rPr lang="en-US" sz="1900" smtClean="0"/>
              <a:t>  </a:t>
            </a:r>
            <a:r>
              <a:rPr lang="en-US" sz="2100" smtClean="0"/>
              <a:t>(sets foreign key value of referencing tuple)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252913" y="1890713"/>
            <a:ext cx="4560887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CREATE TABLE</a:t>
            </a:r>
            <a:r>
              <a:rPr lang="en-US" sz="2400">
                <a:latin typeface="Book Antiqua" pitchFamily="18" charset="0"/>
              </a:rPr>
              <a:t> Enrolled</a:t>
            </a:r>
          </a:p>
          <a:p>
            <a:r>
              <a:rPr lang="en-US" sz="2400">
                <a:latin typeface="Book Antiqua" pitchFamily="18" charset="0"/>
              </a:rPr>
              <a:t>   (sid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 sz="2400">
                <a:latin typeface="Book Antiqua" pitchFamily="18" charset="0"/>
              </a:rPr>
              <a:t>(20),</a:t>
            </a:r>
          </a:p>
          <a:p>
            <a:r>
              <a:rPr lang="en-US" sz="2400">
                <a:latin typeface="Book Antiqua" pitchFamily="18" charset="0"/>
              </a:rPr>
              <a:t>    cid </a:t>
            </a:r>
            <a:r>
              <a:rPr lang="en-US" sz="2000">
                <a:latin typeface="Book Antiqua" pitchFamily="18" charset="0"/>
              </a:rPr>
              <a:t>CHAR(20)</a:t>
            </a:r>
            <a:r>
              <a:rPr lang="en-US" sz="2400">
                <a:latin typeface="Book Antiqua" pitchFamily="18" charset="0"/>
              </a:rPr>
              <a:t>,</a:t>
            </a:r>
          </a:p>
          <a:p>
            <a:r>
              <a:rPr lang="en-US" sz="2400">
                <a:latin typeface="Book Antiqua" pitchFamily="18" charset="0"/>
              </a:rPr>
              <a:t>    grade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 sz="2400">
                <a:latin typeface="Book Antiqua" pitchFamily="18" charset="0"/>
              </a:rPr>
              <a:t>(2),</a:t>
            </a:r>
          </a:p>
          <a:p>
            <a:r>
              <a:rPr lang="en-US" sz="2400">
                <a:latin typeface="Book Antiqua" pitchFamily="18" charset="0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 sz="2400">
                <a:latin typeface="Book Antiqua" pitchFamily="18" charset="0"/>
              </a:rPr>
              <a:t>(sid,cid),</a:t>
            </a:r>
          </a:p>
          <a:p>
            <a:r>
              <a:rPr lang="en-US" sz="2400">
                <a:latin typeface="Book Antiqua" pitchFamily="18" charset="0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sz="2400">
                <a:latin typeface="Book Antiqua" pitchFamily="18" charset="0"/>
              </a:rPr>
              <a:t>(sid)</a:t>
            </a:r>
          </a:p>
          <a:p>
            <a:r>
              <a:rPr lang="en-US" sz="2400">
                <a:latin typeface="Book Antiqua" pitchFamily="18" charset="0"/>
              </a:rPr>
              <a:t>  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REFERENCES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400">
                <a:latin typeface="Book Antiqua" pitchFamily="18" charset="0"/>
              </a:rPr>
              <a:t>Students</a:t>
            </a:r>
          </a:p>
          <a:p>
            <a:r>
              <a:rPr lang="en-US" sz="2400">
                <a:latin typeface="Book Antiqua" pitchFamily="18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ON DELETE CASCADE</a:t>
            </a:r>
            <a:endParaRPr lang="en-US" sz="2400">
              <a:solidFill>
                <a:schemeClr val="accent2"/>
              </a:solidFill>
              <a:latin typeface="Book Antiqua" pitchFamily="18" charset="0"/>
            </a:endParaRPr>
          </a:p>
          <a:p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ON UPDATE SET DEFAULT </a:t>
            </a:r>
            <a:r>
              <a:rPr lang="en-US" sz="2400"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200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Why Study the Relational Model?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Most widely used model.</a:t>
            </a:r>
          </a:p>
          <a:p>
            <a:pPr lvl="1" eaLnBrk="1" hangingPunct="1">
              <a:buSzPct val="75000"/>
            </a:pPr>
            <a:r>
              <a:rPr lang="en-US" sz="2100" smtClean="0"/>
              <a:t>Vendors: IBM, Informix, Microsoft, Oracle, Sybase, etc.</a:t>
            </a:r>
          </a:p>
          <a:p>
            <a:pPr eaLnBrk="1" hangingPunct="1"/>
            <a:r>
              <a:rPr lang="en-US" sz="2500" smtClean="0"/>
              <a:t>“Legacy systems” in older models </a:t>
            </a:r>
          </a:p>
          <a:p>
            <a:pPr lvl="1" eaLnBrk="1" hangingPunct="1">
              <a:buSzPct val="75000"/>
            </a:pPr>
            <a:r>
              <a:rPr lang="en-US" sz="2100" smtClean="0"/>
              <a:t>E.G., IBM’s IMS</a:t>
            </a:r>
          </a:p>
          <a:p>
            <a:pPr eaLnBrk="1" hangingPunct="1"/>
            <a:r>
              <a:rPr lang="en-US" sz="2500" smtClean="0"/>
              <a:t>Recent competitor: object-oriented model </a:t>
            </a:r>
          </a:p>
          <a:p>
            <a:pPr lvl="1" eaLnBrk="1" hangingPunct="1">
              <a:buSzPct val="75000"/>
            </a:pPr>
            <a:r>
              <a:rPr lang="en-US" sz="2100" smtClean="0"/>
              <a:t>ObjectStore, Versant, Ontos</a:t>
            </a:r>
          </a:p>
          <a:p>
            <a:pPr lvl="1" eaLnBrk="1" hangingPunct="1">
              <a:buSzPct val="75000"/>
            </a:pPr>
            <a:r>
              <a:rPr lang="en-US" sz="2100" smtClean="0"/>
              <a:t>A synthesis emerging: </a:t>
            </a:r>
            <a:r>
              <a:rPr lang="en-US" sz="2100" i="1" smtClean="0"/>
              <a:t>object-relational model</a:t>
            </a:r>
          </a:p>
          <a:p>
            <a:pPr lvl="2" eaLnBrk="1" hangingPunct="1"/>
            <a:r>
              <a:rPr lang="en-US" sz="2000" smtClean="0"/>
              <a:t>Informix Universal Server, UniSQL, O2, Oracle, DB2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Where do ICs Come From?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ICs are based upon the semantics of the real-world enterprise that is being described in the database relations. </a:t>
            </a:r>
          </a:p>
          <a:p>
            <a:pPr eaLnBrk="1" hangingPunct="1"/>
            <a:r>
              <a:rPr lang="en-US" sz="2500" smtClean="0"/>
              <a:t>We can check a database instance to see if an IC is violated, but we can </a:t>
            </a:r>
            <a:r>
              <a:rPr lang="en-US" sz="2500" smtClean="0">
                <a:solidFill>
                  <a:srgbClr val="CF0E30"/>
                </a:solidFill>
              </a:rPr>
              <a:t>NEVER</a:t>
            </a:r>
            <a:r>
              <a:rPr lang="en-US" sz="2500" smtClean="0"/>
              <a:t> infer that an IC is true by looking at an instance.</a:t>
            </a:r>
          </a:p>
          <a:p>
            <a:pPr lvl="1" eaLnBrk="1" hangingPunct="1">
              <a:buSzPct val="75000"/>
            </a:pPr>
            <a:r>
              <a:rPr lang="en-US" sz="2100" smtClean="0"/>
              <a:t>An IC is a statement about </a:t>
            </a:r>
            <a:r>
              <a:rPr lang="en-US" sz="2100" i="1" smtClean="0"/>
              <a:t>all possible </a:t>
            </a:r>
            <a:r>
              <a:rPr lang="en-US" sz="2100" smtClean="0"/>
              <a:t>instances!</a:t>
            </a:r>
          </a:p>
          <a:p>
            <a:pPr lvl="1" eaLnBrk="1" hangingPunct="1">
              <a:buSzPct val="75000"/>
            </a:pPr>
            <a:r>
              <a:rPr lang="en-US" sz="2100" smtClean="0"/>
              <a:t>From example, we know </a:t>
            </a:r>
            <a:r>
              <a:rPr lang="en-US" sz="2100" i="1" smtClean="0"/>
              <a:t>name</a:t>
            </a:r>
            <a:r>
              <a:rPr lang="en-US" sz="2100" smtClean="0"/>
              <a:t> is not a key, but the assertion that </a:t>
            </a:r>
            <a:r>
              <a:rPr lang="en-US" sz="2100" i="1" smtClean="0"/>
              <a:t>sid</a:t>
            </a:r>
            <a:r>
              <a:rPr lang="en-US" sz="2100" smtClean="0"/>
              <a:t> is a key is given to us.</a:t>
            </a:r>
          </a:p>
          <a:p>
            <a:pPr eaLnBrk="1" hangingPunct="1"/>
            <a:r>
              <a:rPr lang="en-US" sz="2500" smtClean="0"/>
              <a:t>Key and foreign key ICs are the most common; more general ICs supported too.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534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Logical DB Design: ER to Relational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57400"/>
            <a:ext cx="41910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Entity sets to tables:</a:t>
            </a:r>
            <a:endParaRPr lang="en-US" sz="2500" smtClean="0"/>
          </a:p>
          <a:p>
            <a:pPr eaLnBrk="1" hangingPunct="1"/>
            <a:endParaRPr lang="en-US" sz="2500" smtClean="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495800" y="2971800"/>
            <a:ext cx="44291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            CREATE TABLE </a:t>
            </a:r>
            <a:r>
              <a:rPr lang="en-US" sz="2400">
                <a:latin typeface="Book Antiqua" pitchFamily="18" charset="0"/>
              </a:rPr>
              <a:t>Employees </a:t>
            </a:r>
          </a:p>
          <a:p>
            <a:r>
              <a:rPr lang="en-US" sz="2400">
                <a:latin typeface="Book Antiqua" pitchFamily="18" charset="0"/>
              </a:rPr>
              <a:t>                  (ssn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 sz="2400">
                <a:latin typeface="Book Antiqua" pitchFamily="18" charset="0"/>
              </a:rPr>
              <a:t>(11),</a:t>
            </a:r>
          </a:p>
          <a:p>
            <a:r>
              <a:rPr lang="en-US" sz="2400">
                <a:latin typeface="Book Antiqua" pitchFamily="18" charset="0"/>
              </a:rPr>
              <a:t>                  name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 sz="2400">
                <a:latin typeface="Book Antiqua" pitchFamily="18" charset="0"/>
              </a:rPr>
              <a:t>(20),</a:t>
            </a:r>
          </a:p>
          <a:p>
            <a:r>
              <a:rPr lang="en-US" sz="2400">
                <a:latin typeface="Book Antiqua" pitchFamily="18" charset="0"/>
              </a:rPr>
              <a:t>                  lot  </a:t>
            </a:r>
            <a:r>
              <a:rPr lang="en-US" sz="2000">
                <a:latin typeface="Book Antiqua" pitchFamily="18" charset="0"/>
              </a:rPr>
              <a:t>INTEGER</a:t>
            </a:r>
            <a:r>
              <a:rPr lang="en-US" sz="2400">
                <a:latin typeface="Book Antiqua" pitchFamily="18" charset="0"/>
              </a:rPr>
              <a:t>,</a:t>
            </a:r>
          </a:p>
          <a:p>
            <a:r>
              <a:rPr lang="en-US" sz="2400">
                <a:latin typeface="Book Antiqua" pitchFamily="18" charset="0"/>
              </a:rPr>
              <a:t>              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(ssn)</a:t>
            </a:r>
            <a:r>
              <a:rPr lang="en-US" sz="2400">
                <a:latin typeface="Book Antiqua" pitchFamily="18" charset="0"/>
              </a:rPr>
              <a:t>)</a:t>
            </a:r>
          </a:p>
        </p:txBody>
      </p:sp>
      <p:grpSp>
        <p:nvGrpSpPr>
          <p:cNvPr id="23560" name="Group 19"/>
          <p:cNvGrpSpPr>
            <a:grpSpLocks/>
          </p:cNvGrpSpPr>
          <p:nvPr/>
        </p:nvGrpSpPr>
        <p:grpSpPr bwMode="auto">
          <a:xfrm>
            <a:off x="381000" y="3352800"/>
            <a:ext cx="4406900" cy="1663700"/>
            <a:chOff x="240" y="2112"/>
            <a:chExt cx="2776" cy="1048"/>
          </a:xfrm>
        </p:grpSpPr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23571" name="Rectangle 7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8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959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solidFill>
                      <a:schemeClr val="tx2"/>
                    </a:solidFill>
                    <a:latin typeface="Arial" pitchFamily="34" charset="0"/>
                  </a:rPr>
                  <a:t>Employees</a:t>
                </a:r>
              </a:p>
            </p:txBody>
          </p:sp>
        </p:grp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18" y="2320"/>
              <a:ext cx="39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u="sng">
                  <a:solidFill>
                    <a:schemeClr val="tx2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1331" y="2177"/>
              <a:ext cx="5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2483" y="2322"/>
              <a:ext cx="30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Relationship Sets to Tables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57400"/>
            <a:ext cx="4419600" cy="3962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100" smtClean="0"/>
              <a:t>In translating a relationship set to a relation, attributes of the relation must include:</a:t>
            </a:r>
          </a:p>
          <a:p>
            <a:pPr lvl="1" eaLnBrk="1" hangingPunct="1">
              <a:buSzPct val="75000"/>
            </a:pPr>
            <a:r>
              <a:rPr lang="en-US" sz="2100" smtClean="0"/>
              <a:t>Keys for each participating entity set  (as foreign keys).</a:t>
            </a:r>
          </a:p>
          <a:p>
            <a:pPr lvl="2" eaLnBrk="1" hangingPunct="1"/>
            <a:r>
              <a:rPr lang="en-US" sz="2400" smtClean="0"/>
              <a:t>This set of attributes forms a </a:t>
            </a:r>
            <a:r>
              <a:rPr lang="en-US" sz="2400" i="1" smtClean="0">
                <a:solidFill>
                  <a:schemeClr val="folHlink"/>
                </a:solidFill>
              </a:rPr>
              <a:t>superkey</a:t>
            </a:r>
            <a:r>
              <a:rPr lang="en-US" sz="2400" smtClean="0"/>
              <a:t> for the relation</a:t>
            </a:r>
            <a:r>
              <a:rPr lang="en-US" sz="2000" smtClean="0"/>
              <a:t>.</a:t>
            </a:r>
          </a:p>
          <a:p>
            <a:pPr lvl="1" eaLnBrk="1" hangingPunct="1">
              <a:buSzPct val="75000"/>
            </a:pPr>
            <a:r>
              <a:rPr lang="en-US" sz="2100" smtClean="0"/>
              <a:t>All descriptive attributes.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889500" y="1828800"/>
            <a:ext cx="42545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CREATE TABLE </a:t>
            </a:r>
            <a:r>
              <a:rPr lang="en-US" sz="2400">
                <a:latin typeface="Book Antiqua" pitchFamily="18" charset="0"/>
              </a:rPr>
              <a:t>Works_In(</a:t>
            </a:r>
          </a:p>
          <a:p>
            <a:r>
              <a:rPr lang="en-US" sz="2400">
                <a:latin typeface="Book Antiqua" pitchFamily="18" charset="0"/>
              </a:rPr>
              <a:t>  ssn 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 sz="2400">
                <a:latin typeface="Book Antiqua" pitchFamily="18" charset="0"/>
              </a:rPr>
              <a:t>(11),</a:t>
            </a:r>
          </a:p>
          <a:p>
            <a:r>
              <a:rPr lang="en-US" sz="2400">
                <a:latin typeface="Book Antiqua" pitchFamily="18" charset="0"/>
              </a:rPr>
              <a:t>  did  </a:t>
            </a:r>
            <a:r>
              <a:rPr lang="en-US" sz="2000">
                <a:latin typeface="Book Antiqua" pitchFamily="18" charset="0"/>
              </a:rPr>
              <a:t>INTEGER</a:t>
            </a:r>
            <a:r>
              <a:rPr lang="en-US" sz="2400">
                <a:latin typeface="Book Antiqua" pitchFamily="18" charset="0"/>
              </a:rPr>
              <a:t>,</a:t>
            </a:r>
          </a:p>
          <a:p>
            <a:r>
              <a:rPr lang="en-US" sz="2400">
                <a:latin typeface="Book Antiqua" pitchFamily="18" charset="0"/>
              </a:rPr>
              <a:t>  since  </a:t>
            </a:r>
            <a:r>
              <a:rPr lang="en-US" sz="2000">
                <a:latin typeface="Book Antiqua" pitchFamily="18" charset="0"/>
              </a:rPr>
              <a:t>DATE</a:t>
            </a:r>
            <a:r>
              <a:rPr lang="en-US" sz="2400">
                <a:latin typeface="Book Antiqua" pitchFamily="18" charset="0"/>
              </a:rPr>
              <a:t>,</a:t>
            </a:r>
          </a:p>
          <a:p>
            <a:r>
              <a:rPr lang="en-US" sz="2400">
                <a:latin typeface="Book Antiqua" pitchFamily="18" charset="0"/>
              </a:rPr>
              <a:t>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PRIMARY KEY 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(ssn, did),</a:t>
            </a:r>
          </a:p>
          <a:p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(ssn) </a:t>
            </a:r>
          </a:p>
          <a:p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        REFERENCES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 Employees,</a:t>
            </a:r>
          </a:p>
          <a:p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  FOREIGN KEY 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(did) </a:t>
            </a:r>
          </a:p>
          <a:p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        REFERENCES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 Departments</a:t>
            </a:r>
            <a:r>
              <a:rPr lang="en-US" sz="2400"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2390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Review: Key Constraints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3276600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100" smtClean="0"/>
              <a:t>Each dept has at most one manager, according to the    </a:t>
            </a:r>
            <a:r>
              <a:rPr lang="en-US" sz="2100" i="1" u="sng" smtClean="0">
                <a:solidFill>
                  <a:schemeClr val="accent2"/>
                </a:solidFill>
              </a:rPr>
              <a:t>key constraint</a:t>
            </a:r>
            <a:r>
              <a:rPr lang="en-US" sz="2100" i="1" smtClean="0">
                <a:solidFill>
                  <a:schemeClr val="accent2"/>
                </a:solidFill>
              </a:rPr>
              <a:t> </a:t>
            </a:r>
            <a:r>
              <a:rPr lang="en-US" sz="2100" smtClean="0"/>
              <a:t>on Manages.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6400800" y="4724400"/>
            <a:ext cx="23050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Book Antiqua" pitchFamily="18" charset="0"/>
              </a:rPr>
              <a:t>Translation to </a:t>
            </a:r>
          </a:p>
          <a:p>
            <a:r>
              <a:rPr lang="en-US" sz="2400" i="1">
                <a:solidFill>
                  <a:schemeClr val="accent2"/>
                </a:solidFill>
                <a:latin typeface="Book Antiqua" pitchFamily="18" charset="0"/>
              </a:rPr>
              <a:t>relational model?</a:t>
            </a:r>
          </a:p>
        </p:txBody>
      </p:sp>
      <p:sp>
        <p:nvSpPr>
          <p:cNvPr id="25608" name="Freeform 7"/>
          <p:cNvSpPr>
            <a:spLocks/>
          </p:cNvSpPr>
          <p:nvPr/>
        </p:nvSpPr>
        <p:spPr bwMode="auto">
          <a:xfrm>
            <a:off x="1149350" y="3752850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Freeform 8"/>
          <p:cNvSpPr>
            <a:spLocks/>
          </p:cNvSpPr>
          <p:nvPr/>
        </p:nvSpPr>
        <p:spPr bwMode="auto">
          <a:xfrm>
            <a:off x="1973263" y="3760788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1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1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Freeform 9"/>
          <p:cNvSpPr>
            <a:spLocks/>
          </p:cNvSpPr>
          <p:nvPr/>
        </p:nvSpPr>
        <p:spPr bwMode="auto">
          <a:xfrm>
            <a:off x="2632075" y="3752850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3471863" y="3752850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1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1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Freeform 11"/>
          <p:cNvSpPr>
            <a:spLocks/>
          </p:cNvSpPr>
          <p:nvPr/>
        </p:nvSpPr>
        <p:spPr bwMode="auto">
          <a:xfrm>
            <a:off x="4122738" y="3768725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6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6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Freeform 12"/>
          <p:cNvSpPr>
            <a:spLocks/>
          </p:cNvSpPr>
          <p:nvPr/>
        </p:nvSpPr>
        <p:spPr bwMode="auto">
          <a:xfrm>
            <a:off x="506413" y="3760788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4876800" y="5943600"/>
            <a:ext cx="1546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Many-to-Many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4954588" y="3752850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Freeform 15"/>
          <p:cNvSpPr>
            <a:spLocks/>
          </p:cNvSpPr>
          <p:nvPr/>
        </p:nvSpPr>
        <p:spPr bwMode="auto">
          <a:xfrm>
            <a:off x="5597525" y="3752850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2 w 213"/>
              <a:gd name="T7" fmla="*/ 288 h 1354"/>
              <a:gd name="T8" fmla="*/ 181 w 213"/>
              <a:gd name="T9" fmla="*/ 198 h 1354"/>
              <a:gd name="T10" fmla="*/ 166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6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6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6 w 213"/>
              <a:gd name="T61" fmla="*/ 1231 h 1354"/>
              <a:gd name="T62" fmla="*/ 181 w 213"/>
              <a:gd name="T63" fmla="*/ 1155 h 1354"/>
              <a:gd name="T64" fmla="*/ 192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609600" y="5943600"/>
            <a:ext cx="7334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1-to-1</a:t>
            </a:r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1973263" y="5943600"/>
            <a:ext cx="11287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1-to Many</a:t>
            </a:r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3424238" y="5943600"/>
            <a:ext cx="1139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Many-to-1</a:t>
            </a:r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690563" y="4105275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>
            <a:off x="671513" y="446563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V="1">
            <a:off x="660400" y="4984750"/>
            <a:ext cx="649288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>
            <a:off x="2174875" y="408463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>
            <a:off x="2155825" y="4465638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2174875" y="4486275"/>
            <a:ext cx="609600" cy="9286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 flipH="1">
            <a:off x="2122488" y="5006975"/>
            <a:ext cx="674687" cy="588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>
            <a:off x="3600450" y="408463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Line 27"/>
          <p:cNvSpPr>
            <a:spLocks noChangeShapeType="1"/>
          </p:cNvSpPr>
          <p:nvPr/>
        </p:nvSpPr>
        <p:spPr bwMode="auto">
          <a:xfrm>
            <a:off x="3659188" y="446563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Line 28"/>
          <p:cNvSpPr>
            <a:spLocks noChangeShapeType="1"/>
          </p:cNvSpPr>
          <p:nvPr/>
        </p:nvSpPr>
        <p:spPr bwMode="auto">
          <a:xfrm>
            <a:off x="3640138" y="4846638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Line 29"/>
          <p:cNvSpPr>
            <a:spLocks noChangeShapeType="1"/>
          </p:cNvSpPr>
          <p:nvPr/>
        </p:nvSpPr>
        <p:spPr bwMode="auto">
          <a:xfrm flipV="1">
            <a:off x="3606800" y="4954588"/>
            <a:ext cx="649288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Line 30"/>
          <p:cNvSpPr>
            <a:spLocks noChangeShapeType="1"/>
          </p:cNvSpPr>
          <p:nvPr/>
        </p:nvSpPr>
        <p:spPr bwMode="auto">
          <a:xfrm>
            <a:off x="5103813" y="4105275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Line 31"/>
          <p:cNvSpPr>
            <a:spLocks noChangeShapeType="1"/>
          </p:cNvSpPr>
          <p:nvPr/>
        </p:nvSpPr>
        <p:spPr bwMode="auto">
          <a:xfrm>
            <a:off x="5145088" y="4486275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Line 32"/>
          <p:cNvSpPr>
            <a:spLocks noChangeShapeType="1"/>
          </p:cNvSpPr>
          <p:nvPr/>
        </p:nvSpPr>
        <p:spPr bwMode="auto">
          <a:xfrm flipV="1">
            <a:off x="5124450" y="415290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Line 33"/>
          <p:cNvSpPr>
            <a:spLocks noChangeShapeType="1"/>
          </p:cNvSpPr>
          <p:nvPr/>
        </p:nvSpPr>
        <p:spPr bwMode="auto">
          <a:xfrm>
            <a:off x="5103813" y="4465638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Freeform 34"/>
          <p:cNvSpPr>
            <a:spLocks/>
          </p:cNvSpPr>
          <p:nvPr/>
        </p:nvSpPr>
        <p:spPr bwMode="auto">
          <a:xfrm>
            <a:off x="6911975" y="2063750"/>
            <a:ext cx="720725" cy="519113"/>
          </a:xfrm>
          <a:custGeom>
            <a:avLst/>
            <a:gdLst>
              <a:gd name="T0" fmla="*/ 451 w 454"/>
              <a:gd name="T1" fmla="*/ 148 h 327"/>
              <a:gd name="T2" fmla="*/ 445 w 454"/>
              <a:gd name="T3" fmla="*/ 120 h 327"/>
              <a:gd name="T4" fmla="*/ 431 w 454"/>
              <a:gd name="T5" fmla="*/ 94 h 327"/>
              <a:gd name="T6" fmla="*/ 411 w 454"/>
              <a:gd name="T7" fmla="*/ 68 h 327"/>
              <a:gd name="T8" fmla="*/ 386 w 454"/>
              <a:gd name="T9" fmla="*/ 47 h 327"/>
              <a:gd name="T10" fmla="*/ 356 w 454"/>
              <a:gd name="T11" fmla="*/ 29 h 327"/>
              <a:gd name="T12" fmla="*/ 322 w 454"/>
              <a:gd name="T13" fmla="*/ 15 h 327"/>
              <a:gd name="T14" fmla="*/ 285 w 454"/>
              <a:gd name="T15" fmla="*/ 5 h 327"/>
              <a:gd name="T16" fmla="*/ 246 w 454"/>
              <a:gd name="T17" fmla="*/ 0 h 327"/>
              <a:gd name="T18" fmla="*/ 206 w 454"/>
              <a:gd name="T19" fmla="*/ 0 h 327"/>
              <a:gd name="T20" fmla="*/ 167 w 454"/>
              <a:gd name="T21" fmla="*/ 5 h 327"/>
              <a:gd name="T22" fmla="*/ 130 w 454"/>
              <a:gd name="T23" fmla="*/ 15 h 327"/>
              <a:gd name="T24" fmla="*/ 96 w 454"/>
              <a:gd name="T25" fmla="*/ 29 h 327"/>
              <a:gd name="T26" fmla="*/ 65 w 454"/>
              <a:gd name="T27" fmla="*/ 47 h 327"/>
              <a:gd name="T28" fmla="*/ 40 w 454"/>
              <a:gd name="T29" fmla="*/ 68 h 327"/>
              <a:gd name="T30" fmla="*/ 21 w 454"/>
              <a:gd name="T31" fmla="*/ 94 h 327"/>
              <a:gd name="T32" fmla="*/ 7 w 454"/>
              <a:gd name="T33" fmla="*/ 120 h 327"/>
              <a:gd name="T34" fmla="*/ 1 w 454"/>
              <a:gd name="T35" fmla="*/ 148 h 327"/>
              <a:gd name="T36" fmla="*/ 1 w 454"/>
              <a:gd name="T37" fmla="*/ 177 h 327"/>
              <a:gd name="T38" fmla="*/ 7 w 454"/>
              <a:gd name="T39" fmla="*/ 205 h 327"/>
              <a:gd name="T40" fmla="*/ 21 w 454"/>
              <a:gd name="T41" fmla="*/ 231 h 327"/>
              <a:gd name="T42" fmla="*/ 40 w 454"/>
              <a:gd name="T43" fmla="*/ 255 h 327"/>
              <a:gd name="T44" fmla="*/ 65 w 454"/>
              <a:gd name="T45" fmla="*/ 278 h 327"/>
              <a:gd name="T46" fmla="*/ 96 w 454"/>
              <a:gd name="T47" fmla="*/ 296 h 327"/>
              <a:gd name="T48" fmla="*/ 130 w 454"/>
              <a:gd name="T49" fmla="*/ 310 h 327"/>
              <a:gd name="T50" fmla="*/ 167 w 454"/>
              <a:gd name="T51" fmla="*/ 320 h 327"/>
              <a:gd name="T52" fmla="*/ 206 w 454"/>
              <a:gd name="T53" fmla="*/ 326 h 327"/>
              <a:gd name="T54" fmla="*/ 246 w 454"/>
              <a:gd name="T55" fmla="*/ 326 h 327"/>
              <a:gd name="T56" fmla="*/ 285 w 454"/>
              <a:gd name="T57" fmla="*/ 320 h 327"/>
              <a:gd name="T58" fmla="*/ 322 w 454"/>
              <a:gd name="T59" fmla="*/ 310 h 327"/>
              <a:gd name="T60" fmla="*/ 356 w 454"/>
              <a:gd name="T61" fmla="*/ 296 h 327"/>
              <a:gd name="T62" fmla="*/ 386 w 454"/>
              <a:gd name="T63" fmla="*/ 278 h 327"/>
              <a:gd name="T64" fmla="*/ 411 w 454"/>
              <a:gd name="T65" fmla="*/ 255 h 327"/>
              <a:gd name="T66" fmla="*/ 431 w 454"/>
              <a:gd name="T67" fmla="*/ 231 h 327"/>
              <a:gd name="T68" fmla="*/ 445 w 454"/>
              <a:gd name="T69" fmla="*/ 205 h 327"/>
              <a:gd name="T70" fmla="*/ 451 w 454"/>
              <a:gd name="T71" fmla="*/ 17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Freeform 35"/>
          <p:cNvSpPr>
            <a:spLocks/>
          </p:cNvSpPr>
          <p:nvPr/>
        </p:nvSpPr>
        <p:spPr bwMode="auto">
          <a:xfrm>
            <a:off x="8231188" y="2085975"/>
            <a:ext cx="912812" cy="496888"/>
          </a:xfrm>
          <a:custGeom>
            <a:avLst/>
            <a:gdLst>
              <a:gd name="T0" fmla="*/ 1 w 575"/>
              <a:gd name="T1" fmla="*/ 169 h 313"/>
              <a:gd name="T2" fmla="*/ 9 w 575"/>
              <a:gd name="T3" fmla="*/ 196 h 313"/>
              <a:gd name="T4" fmla="*/ 28 w 575"/>
              <a:gd name="T5" fmla="*/ 221 h 313"/>
              <a:gd name="T6" fmla="*/ 52 w 575"/>
              <a:gd name="T7" fmla="*/ 244 h 313"/>
              <a:gd name="T8" fmla="*/ 84 w 575"/>
              <a:gd name="T9" fmla="*/ 266 h 313"/>
              <a:gd name="T10" fmla="*/ 123 w 575"/>
              <a:gd name="T11" fmla="*/ 283 h 313"/>
              <a:gd name="T12" fmla="*/ 165 w 575"/>
              <a:gd name="T13" fmla="*/ 297 h 313"/>
              <a:gd name="T14" fmla="*/ 213 w 575"/>
              <a:gd name="T15" fmla="*/ 306 h 313"/>
              <a:gd name="T16" fmla="*/ 262 w 575"/>
              <a:gd name="T17" fmla="*/ 312 h 313"/>
              <a:gd name="T18" fmla="*/ 311 w 575"/>
              <a:gd name="T19" fmla="*/ 312 h 313"/>
              <a:gd name="T20" fmla="*/ 361 w 575"/>
              <a:gd name="T21" fmla="*/ 306 h 313"/>
              <a:gd name="T22" fmla="*/ 408 w 575"/>
              <a:gd name="T23" fmla="*/ 297 h 313"/>
              <a:gd name="T24" fmla="*/ 451 w 575"/>
              <a:gd name="T25" fmla="*/ 283 h 313"/>
              <a:gd name="T26" fmla="*/ 490 w 575"/>
              <a:gd name="T27" fmla="*/ 266 h 313"/>
              <a:gd name="T28" fmla="*/ 522 w 575"/>
              <a:gd name="T29" fmla="*/ 244 h 313"/>
              <a:gd name="T30" fmla="*/ 547 w 575"/>
              <a:gd name="T31" fmla="*/ 221 h 313"/>
              <a:gd name="T32" fmla="*/ 564 w 575"/>
              <a:gd name="T33" fmla="*/ 196 h 313"/>
              <a:gd name="T34" fmla="*/ 572 w 575"/>
              <a:gd name="T35" fmla="*/ 169 h 313"/>
              <a:gd name="T36" fmla="*/ 572 w 575"/>
              <a:gd name="T37" fmla="*/ 141 h 313"/>
              <a:gd name="T38" fmla="*/ 564 w 575"/>
              <a:gd name="T39" fmla="*/ 114 h 313"/>
              <a:gd name="T40" fmla="*/ 547 w 575"/>
              <a:gd name="T41" fmla="*/ 90 h 313"/>
              <a:gd name="T42" fmla="*/ 522 w 575"/>
              <a:gd name="T43" fmla="*/ 65 h 313"/>
              <a:gd name="T44" fmla="*/ 490 w 575"/>
              <a:gd name="T45" fmla="*/ 45 h 313"/>
              <a:gd name="T46" fmla="*/ 451 w 575"/>
              <a:gd name="T47" fmla="*/ 26 h 313"/>
              <a:gd name="T48" fmla="*/ 408 w 575"/>
              <a:gd name="T49" fmla="*/ 14 h 313"/>
              <a:gd name="T50" fmla="*/ 361 w 575"/>
              <a:gd name="T51" fmla="*/ 5 h 313"/>
              <a:gd name="T52" fmla="*/ 311 w 575"/>
              <a:gd name="T53" fmla="*/ 0 h 313"/>
              <a:gd name="T54" fmla="*/ 262 w 575"/>
              <a:gd name="T55" fmla="*/ 0 h 313"/>
              <a:gd name="T56" fmla="*/ 212 w 575"/>
              <a:gd name="T57" fmla="*/ 5 h 313"/>
              <a:gd name="T58" fmla="*/ 165 w 575"/>
              <a:gd name="T59" fmla="*/ 14 h 313"/>
              <a:gd name="T60" fmla="*/ 123 w 575"/>
              <a:gd name="T61" fmla="*/ 28 h 313"/>
              <a:gd name="T62" fmla="*/ 84 w 575"/>
              <a:gd name="T63" fmla="*/ 45 h 313"/>
              <a:gd name="T64" fmla="*/ 52 w 575"/>
              <a:gd name="T65" fmla="*/ 65 h 313"/>
              <a:gd name="T66" fmla="*/ 28 w 575"/>
              <a:gd name="T67" fmla="*/ 90 h 313"/>
              <a:gd name="T68" fmla="*/ 9 w 575"/>
              <a:gd name="T69" fmla="*/ 115 h 313"/>
              <a:gd name="T70" fmla="*/ 1 w 575"/>
              <a:gd name="T71" fmla="*/ 142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5637" name="Group 38"/>
          <p:cNvGrpSpPr>
            <a:grpSpLocks/>
          </p:cNvGrpSpPr>
          <p:nvPr/>
        </p:nvGrpSpPr>
        <p:grpSpPr bwMode="auto">
          <a:xfrm>
            <a:off x="7481888" y="1682750"/>
            <a:ext cx="939800" cy="519113"/>
            <a:chOff x="4713" y="1060"/>
            <a:chExt cx="592" cy="327"/>
          </a:xfrm>
        </p:grpSpPr>
        <p:sp>
          <p:nvSpPr>
            <p:cNvPr id="25710" name="Freeform 36"/>
            <p:cNvSpPr>
              <a:spLocks/>
            </p:cNvSpPr>
            <p:nvPr/>
          </p:nvSpPr>
          <p:spPr bwMode="auto">
            <a:xfrm>
              <a:off x="4713" y="1060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1" name="Rectangle 37"/>
            <p:cNvSpPr>
              <a:spLocks noChangeArrowheads="1"/>
            </p:cNvSpPr>
            <p:nvPr/>
          </p:nvSpPr>
          <p:spPr bwMode="auto">
            <a:xfrm>
              <a:off x="4741" y="1103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</p:grpSp>
      <p:sp>
        <p:nvSpPr>
          <p:cNvPr id="25638" name="Rectangle 39"/>
          <p:cNvSpPr>
            <a:spLocks noChangeArrowheads="1"/>
          </p:cNvSpPr>
          <p:nvPr/>
        </p:nvSpPr>
        <p:spPr bwMode="auto">
          <a:xfrm>
            <a:off x="8286750" y="2133600"/>
            <a:ext cx="8588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25639" name="Rectangle 40"/>
          <p:cNvSpPr>
            <a:spLocks noChangeArrowheads="1"/>
          </p:cNvSpPr>
          <p:nvPr/>
        </p:nvSpPr>
        <p:spPr bwMode="auto">
          <a:xfrm>
            <a:off x="7016750" y="214788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grpSp>
        <p:nvGrpSpPr>
          <p:cNvPr id="25640" name="Group 43"/>
          <p:cNvGrpSpPr>
            <a:grpSpLocks/>
          </p:cNvGrpSpPr>
          <p:nvPr/>
        </p:nvGrpSpPr>
        <p:grpSpPr bwMode="auto">
          <a:xfrm>
            <a:off x="5815013" y="1377950"/>
            <a:ext cx="720725" cy="519113"/>
            <a:chOff x="3663" y="868"/>
            <a:chExt cx="454" cy="327"/>
          </a:xfrm>
        </p:grpSpPr>
        <p:sp>
          <p:nvSpPr>
            <p:cNvPr id="25708" name="Freeform 41"/>
            <p:cNvSpPr>
              <a:spLocks/>
            </p:cNvSpPr>
            <p:nvPr/>
          </p:nvSpPr>
          <p:spPr bwMode="auto">
            <a:xfrm>
              <a:off x="3663" y="868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9" name="Rectangle 42"/>
            <p:cNvSpPr>
              <a:spLocks noChangeArrowheads="1"/>
            </p:cNvSpPr>
            <p:nvPr/>
          </p:nvSpPr>
          <p:spPr bwMode="auto">
            <a:xfrm>
              <a:off x="3666" y="930"/>
              <a:ext cx="4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since</a:t>
              </a:r>
            </a:p>
          </p:txBody>
        </p:sp>
      </p:grpSp>
      <p:grpSp>
        <p:nvGrpSpPr>
          <p:cNvPr id="25641" name="Group 50"/>
          <p:cNvGrpSpPr>
            <a:grpSpLocks/>
          </p:cNvGrpSpPr>
          <p:nvPr/>
        </p:nvGrpSpPr>
        <p:grpSpPr bwMode="auto">
          <a:xfrm>
            <a:off x="3349625" y="1666875"/>
            <a:ext cx="2039938" cy="900113"/>
            <a:chOff x="2110" y="1050"/>
            <a:chExt cx="1285" cy="567"/>
          </a:xfrm>
        </p:grpSpPr>
        <p:sp>
          <p:nvSpPr>
            <p:cNvPr id="25702" name="Freeform 44"/>
            <p:cNvSpPr>
              <a:spLocks/>
            </p:cNvSpPr>
            <p:nvPr/>
          </p:nvSpPr>
          <p:spPr bwMode="auto">
            <a:xfrm>
              <a:off x="2517" y="1050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3" name="Freeform 45"/>
            <p:cNvSpPr>
              <a:spLocks/>
            </p:cNvSpPr>
            <p:nvPr/>
          </p:nvSpPr>
          <p:spPr bwMode="auto">
            <a:xfrm>
              <a:off x="2110" y="1291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4" name="Freeform 46"/>
            <p:cNvSpPr>
              <a:spLocks/>
            </p:cNvSpPr>
            <p:nvPr/>
          </p:nvSpPr>
          <p:spPr bwMode="auto">
            <a:xfrm>
              <a:off x="2943" y="1291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2"/>
                <a:gd name="T109" fmla="*/ 0 h 326"/>
                <a:gd name="T110" fmla="*/ 452 w 452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5" name="Rectangle 47"/>
            <p:cNvSpPr>
              <a:spLocks noChangeArrowheads="1"/>
            </p:cNvSpPr>
            <p:nvPr/>
          </p:nvSpPr>
          <p:spPr bwMode="auto">
            <a:xfrm>
              <a:off x="3021" y="1353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25706" name="Rectangle 48"/>
            <p:cNvSpPr>
              <a:spLocks noChangeArrowheads="1"/>
            </p:cNvSpPr>
            <p:nvPr/>
          </p:nvSpPr>
          <p:spPr bwMode="auto">
            <a:xfrm>
              <a:off x="2515" y="1093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25707" name="Rectangle 49"/>
            <p:cNvSpPr>
              <a:spLocks noChangeArrowheads="1"/>
            </p:cNvSpPr>
            <p:nvPr/>
          </p:nvSpPr>
          <p:spPr bwMode="auto">
            <a:xfrm>
              <a:off x="2166" y="1346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</p:grpSp>
      <p:grpSp>
        <p:nvGrpSpPr>
          <p:cNvPr id="25642" name="Group 53"/>
          <p:cNvGrpSpPr>
            <a:grpSpLocks/>
          </p:cNvGrpSpPr>
          <p:nvPr/>
        </p:nvGrpSpPr>
        <p:grpSpPr bwMode="auto">
          <a:xfrm>
            <a:off x="5551488" y="2616200"/>
            <a:ext cx="1220787" cy="920750"/>
            <a:chOff x="3497" y="1648"/>
            <a:chExt cx="769" cy="580"/>
          </a:xfrm>
        </p:grpSpPr>
        <p:sp>
          <p:nvSpPr>
            <p:cNvPr id="25700" name="Rectangle 51"/>
            <p:cNvSpPr>
              <a:spLocks noChangeArrowheads="1"/>
            </p:cNvSpPr>
            <p:nvPr/>
          </p:nvSpPr>
          <p:spPr bwMode="auto">
            <a:xfrm>
              <a:off x="3567" y="1865"/>
              <a:ext cx="66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Manages</a:t>
              </a:r>
            </a:p>
          </p:txBody>
        </p:sp>
        <p:sp>
          <p:nvSpPr>
            <p:cNvPr id="25701" name="Freeform 52"/>
            <p:cNvSpPr>
              <a:spLocks/>
            </p:cNvSpPr>
            <p:nvPr/>
          </p:nvSpPr>
          <p:spPr bwMode="auto">
            <a:xfrm>
              <a:off x="3497" y="1648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43" name="Freeform 54"/>
          <p:cNvSpPr>
            <a:spLocks/>
          </p:cNvSpPr>
          <p:nvPr/>
        </p:nvSpPr>
        <p:spPr bwMode="auto">
          <a:xfrm>
            <a:off x="7329488" y="2901950"/>
            <a:ext cx="1295400" cy="479425"/>
          </a:xfrm>
          <a:custGeom>
            <a:avLst/>
            <a:gdLst>
              <a:gd name="T0" fmla="*/ 815 w 816"/>
              <a:gd name="T1" fmla="*/ 301 h 302"/>
              <a:gd name="T2" fmla="*/ 815 w 816"/>
              <a:gd name="T3" fmla="*/ 0 h 302"/>
              <a:gd name="T4" fmla="*/ 0 w 816"/>
              <a:gd name="T5" fmla="*/ 0 h 302"/>
              <a:gd name="T6" fmla="*/ 0 w 816"/>
              <a:gd name="T7" fmla="*/ 301 h 302"/>
              <a:gd name="T8" fmla="*/ 815 w 816"/>
              <a:gd name="T9" fmla="*/ 301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5644" name="Group 57"/>
          <p:cNvGrpSpPr>
            <a:grpSpLocks/>
          </p:cNvGrpSpPr>
          <p:nvPr/>
        </p:nvGrpSpPr>
        <p:grpSpPr bwMode="auto">
          <a:xfrm>
            <a:off x="3760788" y="2886075"/>
            <a:ext cx="1292225" cy="468313"/>
            <a:chOff x="2369" y="1818"/>
            <a:chExt cx="814" cy="295"/>
          </a:xfrm>
        </p:grpSpPr>
        <p:sp>
          <p:nvSpPr>
            <p:cNvPr id="25698" name="Freeform 55"/>
            <p:cNvSpPr>
              <a:spLocks/>
            </p:cNvSpPr>
            <p:nvPr/>
          </p:nvSpPr>
          <p:spPr bwMode="auto">
            <a:xfrm>
              <a:off x="2369" y="1818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Rectangle 56"/>
            <p:cNvSpPr>
              <a:spLocks noChangeArrowheads="1"/>
            </p:cNvSpPr>
            <p:nvPr/>
          </p:nvSpPr>
          <p:spPr bwMode="auto">
            <a:xfrm>
              <a:off x="2381" y="1862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</p:grpSp>
      <p:sp>
        <p:nvSpPr>
          <p:cNvPr id="25645" name="Rectangle 58"/>
          <p:cNvSpPr>
            <a:spLocks noChangeArrowheads="1"/>
          </p:cNvSpPr>
          <p:nvPr/>
        </p:nvSpPr>
        <p:spPr bwMode="auto">
          <a:xfrm>
            <a:off x="7248525" y="2971800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25646" name="Oval 59"/>
          <p:cNvSpPr>
            <a:spLocks noChangeArrowheads="1"/>
          </p:cNvSpPr>
          <p:nvPr/>
        </p:nvSpPr>
        <p:spPr bwMode="auto">
          <a:xfrm>
            <a:off x="604838" y="406400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Oval 60"/>
          <p:cNvSpPr>
            <a:spLocks noChangeArrowheads="1"/>
          </p:cNvSpPr>
          <p:nvPr/>
        </p:nvSpPr>
        <p:spPr bwMode="auto">
          <a:xfrm>
            <a:off x="604838" y="44402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Oval 61"/>
          <p:cNvSpPr>
            <a:spLocks noChangeArrowheads="1"/>
          </p:cNvSpPr>
          <p:nvPr/>
        </p:nvSpPr>
        <p:spPr bwMode="auto">
          <a:xfrm>
            <a:off x="604838" y="480695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Oval 62"/>
          <p:cNvSpPr>
            <a:spLocks noChangeArrowheads="1"/>
          </p:cNvSpPr>
          <p:nvPr/>
        </p:nvSpPr>
        <p:spPr bwMode="auto">
          <a:xfrm>
            <a:off x="604838" y="51768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Oval 63"/>
          <p:cNvSpPr>
            <a:spLocks noChangeArrowheads="1"/>
          </p:cNvSpPr>
          <p:nvPr/>
        </p:nvSpPr>
        <p:spPr bwMode="auto">
          <a:xfrm>
            <a:off x="604838" y="55451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51" name="Group 69"/>
          <p:cNvGrpSpPr>
            <a:grpSpLocks/>
          </p:cNvGrpSpPr>
          <p:nvPr/>
        </p:nvGrpSpPr>
        <p:grpSpPr bwMode="auto">
          <a:xfrm>
            <a:off x="2108200" y="4041775"/>
            <a:ext cx="87313" cy="1585913"/>
            <a:chOff x="1328" y="2546"/>
            <a:chExt cx="55" cy="999"/>
          </a:xfrm>
        </p:grpSpPr>
        <p:sp>
          <p:nvSpPr>
            <p:cNvPr id="25693" name="Oval 64"/>
            <p:cNvSpPr>
              <a:spLocks noChangeArrowheads="1"/>
            </p:cNvSpPr>
            <p:nvPr/>
          </p:nvSpPr>
          <p:spPr bwMode="auto">
            <a:xfrm>
              <a:off x="1328" y="25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4" name="Oval 65"/>
            <p:cNvSpPr>
              <a:spLocks noChangeArrowheads="1"/>
            </p:cNvSpPr>
            <p:nvPr/>
          </p:nvSpPr>
          <p:spPr bwMode="auto">
            <a:xfrm>
              <a:off x="1328" y="278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5" name="Oval 66"/>
            <p:cNvSpPr>
              <a:spLocks noChangeArrowheads="1"/>
            </p:cNvSpPr>
            <p:nvPr/>
          </p:nvSpPr>
          <p:spPr bwMode="auto">
            <a:xfrm>
              <a:off x="1328" y="301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6" name="Oval 67"/>
            <p:cNvSpPr>
              <a:spLocks noChangeArrowheads="1"/>
            </p:cNvSpPr>
            <p:nvPr/>
          </p:nvSpPr>
          <p:spPr bwMode="auto">
            <a:xfrm>
              <a:off x="1328" y="32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7" name="Oval 68"/>
            <p:cNvSpPr>
              <a:spLocks noChangeArrowheads="1"/>
            </p:cNvSpPr>
            <p:nvPr/>
          </p:nvSpPr>
          <p:spPr bwMode="auto">
            <a:xfrm>
              <a:off x="1328" y="347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2" name="Group 75"/>
          <p:cNvGrpSpPr>
            <a:grpSpLocks/>
          </p:cNvGrpSpPr>
          <p:nvPr/>
        </p:nvGrpSpPr>
        <p:grpSpPr bwMode="auto">
          <a:xfrm>
            <a:off x="3568700" y="4046538"/>
            <a:ext cx="87313" cy="1585912"/>
            <a:chOff x="2248" y="2549"/>
            <a:chExt cx="55" cy="999"/>
          </a:xfrm>
        </p:grpSpPr>
        <p:sp>
          <p:nvSpPr>
            <p:cNvPr id="25688" name="Oval 70"/>
            <p:cNvSpPr>
              <a:spLocks noChangeArrowheads="1"/>
            </p:cNvSpPr>
            <p:nvPr/>
          </p:nvSpPr>
          <p:spPr bwMode="auto">
            <a:xfrm>
              <a:off x="2248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Oval 71"/>
            <p:cNvSpPr>
              <a:spLocks noChangeArrowheads="1"/>
            </p:cNvSpPr>
            <p:nvPr/>
          </p:nvSpPr>
          <p:spPr bwMode="auto">
            <a:xfrm>
              <a:off x="2248" y="278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0" name="Oval 72"/>
            <p:cNvSpPr>
              <a:spLocks noChangeArrowheads="1"/>
            </p:cNvSpPr>
            <p:nvPr/>
          </p:nvSpPr>
          <p:spPr bwMode="auto">
            <a:xfrm>
              <a:off x="2248" y="30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1" name="Oval 73"/>
            <p:cNvSpPr>
              <a:spLocks noChangeArrowheads="1"/>
            </p:cNvSpPr>
            <p:nvPr/>
          </p:nvSpPr>
          <p:spPr bwMode="auto">
            <a:xfrm>
              <a:off x="2248" y="32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2" name="Oval 74"/>
            <p:cNvSpPr>
              <a:spLocks noChangeArrowheads="1"/>
            </p:cNvSpPr>
            <p:nvPr/>
          </p:nvSpPr>
          <p:spPr bwMode="auto">
            <a:xfrm>
              <a:off x="2248" y="348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3" name="Group 81"/>
          <p:cNvGrpSpPr>
            <a:grpSpLocks/>
          </p:cNvGrpSpPr>
          <p:nvPr/>
        </p:nvGrpSpPr>
        <p:grpSpPr bwMode="auto">
          <a:xfrm>
            <a:off x="5062538" y="4049713"/>
            <a:ext cx="87312" cy="1585912"/>
            <a:chOff x="3189" y="2551"/>
            <a:chExt cx="55" cy="999"/>
          </a:xfrm>
        </p:grpSpPr>
        <p:sp>
          <p:nvSpPr>
            <p:cNvPr id="25683" name="Oval 76"/>
            <p:cNvSpPr>
              <a:spLocks noChangeArrowheads="1"/>
            </p:cNvSpPr>
            <p:nvPr/>
          </p:nvSpPr>
          <p:spPr bwMode="auto">
            <a:xfrm>
              <a:off x="3189" y="25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4" name="Oval 77"/>
            <p:cNvSpPr>
              <a:spLocks noChangeArrowheads="1"/>
            </p:cNvSpPr>
            <p:nvPr/>
          </p:nvSpPr>
          <p:spPr bwMode="auto">
            <a:xfrm>
              <a:off x="3189" y="278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5" name="Oval 78"/>
            <p:cNvSpPr>
              <a:spLocks noChangeArrowheads="1"/>
            </p:cNvSpPr>
            <p:nvPr/>
          </p:nvSpPr>
          <p:spPr bwMode="auto">
            <a:xfrm>
              <a:off x="3189" y="301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6" name="Oval 79"/>
            <p:cNvSpPr>
              <a:spLocks noChangeArrowheads="1"/>
            </p:cNvSpPr>
            <p:nvPr/>
          </p:nvSpPr>
          <p:spPr bwMode="auto">
            <a:xfrm>
              <a:off x="3189" y="3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7" name="Oval 80"/>
            <p:cNvSpPr>
              <a:spLocks noChangeArrowheads="1"/>
            </p:cNvSpPr>
            <p:nvPr/>
          </p:nvSpPr>
          <p:spPr bwMode="auto">
            <a:xfrm>
              <a:off x="3189" y="348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4" name="Group 86"/>
          <p:cNvGrpSpPr>
            <a:grpSpLocks/>
          </p:cNvGrpSpPr>
          <p:nvPr/>
        </p:nvGrpSpPr>
        <p:grpSpPr bwMode="auto">
          <a:xfrm>
            <a:off x="1258888" y="4143375"/>
            <a:ext cx="87312" cy="1295400"/>
            <a:chOff x="793" y="2610"/>
            <a:chExt cx="55" cy="816"/>
          </a:xfrm>
        </p:grpSpPr>
        <p:sp>
          <p:nvSpPr>
            <p:cNvPr id="25679" name="Oval 82"/>
            <p:cNvSpPr>
              <a:spLocks noChangeArrowheads="1"/>
            </p:cNvSpPr>
            <p:nvPr/>
          </p:nvSpPr>
          <p:spPr bwMode="auto">
            <a:xfrm>
              <a:off x="793" y="26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0" name="Oval 83"/>
            <p:cNvSpPr>
              <a:spLocks noChangeArrowheads="1"/>
            </p:cNvSpPr>
            <p:nvPr/>
          </p:nvSpPr>
          <p:spPr bwMode="auto">
            <a:xfrm>
              <a:off x="793" y="285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1" name="Oval 84"/>
            <p:cNvSpPr>
              <a:spLocks noChangeArrowheads="1"/>
            </p:cNvSpPr>
            <p:nvPr/>
          </p:nvSpPr>
          <p:spPr bwMode="auto">
            <a:xfrm>
              <a:off x="793" y="31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2" name="Oval 85"/>
            <p:cNvSpPr>
              <a:spLocks noChangeArrowheads="1"/>
            </p:cNvSpPr>
            <p:nvPr/>
          </p:nvSpPr>
          <p:spPr bwMode="auto">
            <a:xfrm>
              <a:off x="793" y="336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5" name="Group 91"/>
          <p:cNvGrpSpPr>
            <a:grpSpLocks/>
          </p:cNvGrpSpPr>
          <p:nvPr/>
        </p:nvGrpSpPr>
        <p:grpSpPr bwMode="auto">
          <a:xfrm>
            <a:off x="2752725" y="4154488"/>
            <a:ext cx="87313" cy="1295400"/>
            <a:chOff x="1734" y="2617"/>
            <a:chExt cx="55" cy="816"/>
          </a:xfrm>
        </p:grpSpPr>
        <p:sp>
          <p:nvSpPr>
            <p:cNvPr id="25675" name="Oval 87"/>
            <p:cNvSpPr>
              <a:spLocks noChangeArrowheads="1"/>
            </p:cNvSpPr>
            <p:nvPr/>
          </p:nvSpPr>
          <p:spPr bwMode="auto">
            <a:xfrm>
              <a:off x="1734" y="26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Oval 88"/>
            <p:cNvSpPr>
              <a:spLocks noChangeArrowheads="1"/>
            </p:cNvSpPr>
            <p:nvPr/>
          </p:nvSpPr>
          <p:spPr bwMode="auto">
            <a:xfrm>
              <a:off x="1734" y="286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7" name="Oval 89"/>
            <p:cNvSpPr>
              <a:spLocks noChangeArrowheads="1"/>
            </p:cNvSpPr>
            <p:nvPr/>
          </p:nvSpPr>
          <p:spPr bwMode="auto">
            <a:xfrm>
              <a:off x="1734" y="31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8" name="Oval 90"/>
            <p:cNvSpPr>
              <a:spLocks noChangeArrowheads="1"/>
            </p:cNvSpPr>
            <p:nvPr/>
          </p:nvSpPr>
          <p:spPr bwMode="auto">
            <a:xfrm>
              <a:off x="1734" y="336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6" name="Group 96"/>
          <p:cNvGrpSpPr>
            <a:grpSpLocks/>
          </p:cNvGrpSpPr>
          <p:nvPr/>
        </p:nvGrpSpPr>
        <p:grpSpPr bwMode="auto">
          <a:xfrm>
            <a:off x="4262438" y="4140200"/>
            <a:ext cx="87312" cy="1295400"/>
            <a:chOff x="2685" y="2608"/>
            <a:chExt cx="55" cy="816"/>
          </a:xfrm>
        </p:grpSpPr>
        <p:sp>
          <p:nvSpPr>
            <p:cNvPr id="25671" name="Oval 92"/>
            <p:cNvSpPr>
              <a:spLocks noChangeArrowheads="1"/>
            </p:cNvSpPr>
            <p:nvPr/>
          </p:nvSpPr>
          <p:spPr bwMode="auto">
            <a:xfrm>
              <a:off x="2685" y="26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2" name="Oval 93"/>
            <p:cNvSpPr>
              <a:spLocks noChangeArrowheads="1"/>
            </p:cNvSpPr>
            <p:nvPr/>
          </p:nvSpPr>
          <p:spPr bwMode="auto">
            <a:xfrm>
              <a:off x="2685" y="285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3" name="Oval 94"/>
            <p:cNvSpPr>
              <a:spLocks noChangeArrowheads="1"/>
            </p:cNvSpPr>
            <p:nvPr/>
          </p:nvSpPr>
          <p:spPr bwMode="auto">
            <a:xfrm>
              <a:off x="2685" y="31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4" name="Oval 95"/>
            <p:cNvSpPr>
              <a:spLocks noChangeArrowheads="1"/>
            </p:cNvSpPr>
            <p:nvPr/>
          </p:nvSpPr>
          <p:spPr bwMode="auto">
            <a:xfrm>
              <a:off x="2685" y="335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7" name="Group 101"/>
          <p:cNvGrpSpPr>
            <a:grpSpLocks/>
          </p:cNvGrpSpPr>
          <p:nvPr/>
        </p:nvGrpSpPr>
        <p:grpSpPr bwMode="auto">
          <a:xfrm>
            <a:off x="5732463" y="4133850"/>
            <a:ext cx="87312" cy="1295400"/>
            <a:chOff x="3611" y="2604"/>
            <a:chExt cx="55" cy="816"/>
          </a:xfrm>
        </p:grpSpPr>
        <p:sp>
          <p:nvSpPr>
            <p:cNvPr id="25667" name="Oval 97"/>
            <p:cNvSpPr>
              <a:spLocks noChangeArrowheads="1"/>
            </p:cNvSpPr>
            <p:nvPr/>
          </p:nvSpPr>
          <p:spPr bwMode="auto">
            <a:xfrm>
              <a:off x="3611" y="26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8" name="Oval 98"/>
            <p:cNvSpPr>
              <a:spLocks noChangeArrowheads="1"/>
            </p:cNvSpPr>
            <p:nvPr/>
          </p:nvSpPr>
          <p:spPr bwMode="auto">
            <a:xfrm>
              <a:off x="3611" y="28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9" name="Oval 99"/>
            <p:cNvSpPr>
              <a:spLocks noChangeArrowheads="1"/>
            </p:cNvSpPr>
            <p:nvPr/>
          </p:nvSpPr>
          <p:spPr bwMode="auto">
            <a:xfrm>
              <a:off x="3611" y="31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Oval 100"/>
            <p:cNvSpPr>
              <a:spLocks noChangeArrowheads="1"/>
            </p:cNvSpPr>
            <p:nvPr/>
          </p:nvSpPr>
          <p:spPr bwMode="auto">
            <a:xfrm>
              <a:off x="3611" y="335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58" name="Line 102"/>
          <p:cNvSpPr>
            <a:spLocks noChangeShapeType="1"/>
          </p:cNvSpPr>
          <p:nvPr/>
        </p:nvSpPr>
        <p:spPr bwMode="auto">
          <a:xfrm flipH="1">
            <a:off x="5011738" y="3073400"/>
            <a:ext cx="5461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9" name="Line 103"/>
          <p:cNvSpPr>
            <a:spLocks noChangeShapeType="1"/>
          </p:cNvSpPr>
          <p:nvPr/>
        </p:nvSpPr>
        <p:spPr bwMode="auto">
          <a:xfrm>
            <a:off x="6777038" y="3073400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Line 104"/>
          <p:cNvSpPr>
            <a:spLocks noChangeShapeType="1"/>
          </p:cNvSpPr>
          <p:nvPr/>
        </p:nvSpPr>
        <p:spPr bwMode="auto">
          <a:xfrm flipH="1">
            <a:off x="4783138" y="2546350"/>
            <a:ext cx="2413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1" name="Line 105"/>
          <p:cNvSpPr>
            <a:spLocks noChangeShapeType="1"/>
          </p:cNvSpPr>
          <p:nvPr/>
        </p:nvSpPr>
        <p:spPr bwMode="auto">
          <a:xfrm>
            <a:off x="4332288" y="21653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2" name="Line 106"/>
          <p:cNvSpPr>
            <a:spLocks noChangeShapeType="1"/>
          </p:cNvSpPr>
          <p:nvPr/>
        </p:nvSpPr>
        <p:spPr bwMode="auto">
          <a:xfrm>
            <a:off x="3805238" y="2546350"/>
            <a:ext cx="1397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3" name="Line 107"/>
          <p:cNvSpPr>
            <a:spLocks noChangeShapeType="1"/>
          </p:cNvSpPr>
          <p:nvPr/>
        </p:nvSpPr>
        <p:spPr bwMode="auto">
          <a:xfrm>
            <a:off x="6161088" y="19367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4" name="Line 108"/>
          <p:cNvSpPr>
            <a:spLocks noChangeShapeType="1"/>
          </p:cNvSpPr>
          <p:nvPr/>
        </p:nvSpPr>
        <p:spPr bwMode="auto">
          <a:xfrm>
            <a:off x="7386638" y="2546350"/>
            <a:ext cx="2159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5" name="Line 109"/>
          <p:cNvSpPr>
            <a:spLocks noChangeShapeType="1"/>
          </p:cNvSpPr>
          <p:nvPr/>
        </p:nvSpPr>
        <p:spPr bwMode="auto">
          <a:xfrm>
            <a:off x="7913688" y="22415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6" name="Line 110"/>
          <p:cNvSpPr>
            <a:spLocks noChangeShapeType="1"/>
          </p:cNvSpPr>
          <p:nvPr/>
        </p:nvSpPr>
        <p:spPr bwMode="auto">
          <a:xfrm flipH="1">
            <a:off x="8288338" y="2546350"/>
            <a:ext cx="1651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82296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2800" smtClean="0"/>
              <a:t>Translating ER Diagrams with Key Constraints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3429000" cy="4800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Map relationship to a table: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Note that </a:t>
            </a:r>
            <a:r>
              <a:rPr lang="en-US" sz="2100" smtClean="0">
                <a:solidFill>
                  <a:schemeClr val="accent2"/>
                </a:solidFill>
              </a:rPr>
              <a:t>did</a:t>
            </a:r>
            <a:r>
              <a:rPr lang="en-US" sz="2100" smtClean="0"/>
              <a:t> is the key now!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Separate tables for Employees and Departments.</a:t>
            </a:r>
            <a:endParaRPr lang="en-US" sz="1900" smtClean="0"/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Since each department has a unique manager, we could instead combine Manages and Departments.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3581400" y="1676400"/>
            <a:ext cx="51816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>
                <a:latin typeface="Book Antiqua" pitchFamily="18" charset="0"/>
              </a:rPr>
              <a:t>CREATE TABLE  </a:t>
            </a:r>
            <a:r>
              <a:rPr lang="en-US">
                <a:latin typeface="Book Antiqua" pitchFamily="18" charset="0"/>
              </a:rPr>
              <a:t>Manages(</a:t>
            </a:r>
          </a:p>
          <a:p>
            <a:r>
              <a:rPr lang="en-US">
                <a:latin typeface="Book Antiqua" pitchFamily="18" charset="0"/>
              </a:rPr>
              <a:t> 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ssn  </a:t>
            </a:r>
            <a:r>
              <a:rPr lang="en-US" sz="1600">
                <a:solidFill>
                  <a:srgbClr val="434FD6"/>
                </a:solidFill>
                <a:latin typeface="Book Antiqua" pitchFamily="18" charset="0"/>
              </a:rPr>
              <a:t>CHAR(11)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did  </a:t>
            </a:r>
            <a:r>
              <a:rPr lang="en-US" sz="1600">
                <a:solidFill>
                  <a:srgbClr val="434FD6"/>
                </a:solidFill>
                <a:latin typeface="Book Antiqua" pitchFamily="18" charset="0"/>
              </a:rPr>
              <a:t>INTEGER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since  </a:t>
            </a:r>
            <a:r>
              <a:rPr lang="en-US" sz="1600">
                <a:solidFill>
                  <a:srgbClr val="434FD6"/>
                </a:solidFill>
                <a:latin typeface="Book Antiqua" pitchFamily="18" charset="0"/>
              </a:rPr>
              <a:t>DATE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>
              <a:latin typeface="Book Antiqua" pitchFamily="18" charset="0"/>
            </a:endParaRPr>
          </a:p>
          <a:p>
            <a:r>
              <a:rPr lang="en-US">
                <a:latin typeface="Book Antiqua" pitchFamily="18" charset="0"/>
              </a:rPr>
              <a:t>   </a:t>
            </a:r>
            <a:r>
              <a:rPr lang="en-US" sz="1600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(did),</a:t>
            </a:r>
          </a:p>
          <a:p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   </a:t>
            </a:r>
            <a:r>
              <a:rPr lang="en-US" sz="160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(ssn) </a:t>
            </a:r>
            <a:r>
              <a:rPr lang="en-US" sz="1600">
                <a:solidFill>
                  <a:schemeClr val="accent2"/>
                </a:solidFill>
                <a:latin typeface="Book Antiqua" pitchFamily="18" charset="0"/>
              </a:rPr>
              <a:t>REFERENCES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 Employees,</a:t>
            </a:r>
          </a:p>
          <a:p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   </a:t>
            </a:r>
            <a:r>
              <a:rPr lang="en-US" sz="160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(did) </a:t>
            </a:r>
            <a:r>
              <a:rPr lang="en-US" sz="1600">
                <a:solidFill>
                  <a:schemeClr val="accent2"/>
                </a:solidFill>
                <a:latin typeface="Book Antiqua" pitchFamily="18" charset="0"/>
              </a:rPr>
              <a:t>REFERENCES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Departments)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640138" y="3838575"/>
            <a:ext cx="4883150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Book Antiqua" pitchFamily="18" charset="0"/>
              </a:rPr>
              <a:t>CREATE TABLE  </a:t>
            </a:r>
            <a:r>
              <a:rPr lang="en-US">
                <a:latin typeface="Book Antiqua" pitchFamily="18" charset="0"/>
              </a:rPr>
              <a:t>Dept_Mgr(</a:t>
            </a:r>
          </a:p>
          <a:p>
            <a:r>
              <a:rPr lang="en-US">
                <a:latin typeface="Book Antiqua" pitchFamily="18" charset="0"/>
              </a:rPr>
              <a:t> 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did  INTEGER,</a:t>
            </a:r>
            <a:endParaRPr lang="en-US">
              <a:latin typeface="Book Antiqua" pitchFamily="18" charset="0"/>
            </a:endParaRPr>
          </a:p>
          <a:p>
            <a:r>
              <a:rPr lang="en-US">
                <a:latin typeface="Book Antiqua" pitchFamily="18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dname  CHAR(20),</a:t>
            </a:r>
          </a:p>
          <a:p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   budget  REAL,</a:t>
            </a:r>
          </a:p>
          <a:p>
            <a:r>
              <a:rPr lang="en-US">
                <a:latin typeface="Book Antiqua" pitchFamily="18" charset="0"/>
              </a:rPr>
              <a:t> 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ssn  </a:t>
            </a:r>
            <a:r>
              <a:rPr lang="en-US" sz="1600">
                <a:solidFill>
                  <a:srgbClr val="434FD6"/>
                </a:solidFill>
                <a:latin typeface="Book Antiqua" pitchFamily="18" charset="0"/>
              </a:rPr>
              <a:t>CHAR(11)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>
              <a:latin typeface="Book Antiqua" pitchFamily="18" charset="0"/>
            </a:endParaRPr>
          </a:p>
          <a:p>
            <a:r>
              <a:rPr lang="en-US">
                <a:latin typeface="Book Antiqua" pitchFamily="18" charset="0"/>
              </a:rPr>
              <a:t> 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since  </a:t>
            </a:r>
            <a:r>
              <a:rPr lang="en-US" sz="1600">
                <a:solidFill>
                  <a:srgbClr val="434FD6"/>
                </a:solidFill>
                <a:latin typeface="Book Antiqua" pitchFamily="18" charset="0"/>
              </a:rPr>
              <a:t>DATE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>
              <a:latin typeface="Book Antiqua" pitchFamily="18" charset="0"/>
            </a:endParaRPr>
          </a:p>
          <a:p>
            <a:r>
              <a:rPr lang="en-US">
                <a:latin typeface="Book Antiqua" pitchFamily="18" charset="0"/>
              </a:rPr>
              <a:t>   </a:t>
            </a:r>
            <a:r>
              <a:rPr lang="en-US" sz="1600">
                <a:solidFill>
                  <a:srgbClr val="434FD6"/>
                </a:solidFill>
                <a:latin typeface="Book Antiqua" pitchFamily="18" charset="0"/>
              </a:rPr>
              <a:t>PRIMARY KEY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(did),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 sz="1600">
                <a:solidFill>
                  <a:srgbClr val="434FD6"/>
                </a:solidFill>
                <a:latin typeface="Book Antiqua" pitchFamily="18" charset="0"/>
              </a:rPr>
              <a:t>FOREIGN KEY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(ssn) </a:t>
            </a:r>
            <a:r>
              <a:rPr lang="en-US" sz="1600">
                <a:solidFill>
                  <a:srgbClr val="434FD6"/>
                </a:solidFill>
                <a:latin typeface="Book Antiqua" pitchFamily="18" charset="0"/>
              </a:rPr>
              <a:t>REFERENCES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Employees</a:t>
            </a:r>
            <a:r>
              <a:rPr lang="en-US"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90500"/>
            <a:ext cx="7772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Review: Participation Constraints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263" y="1517650"/>
            <a:ext cx="89916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Does every department have a manager?</a:t>
            </a:r>
          </a:p>
          <a:p>
            <a:pPr lvl="1" eaLnBrk="1" hangingPunct="1">
              <a:buSzPct val="75000"/>
            </a:pPr>
            <a:r>
              <a:rPr lang="en-US" sz="2100" smtClean="0"/>
              <a:t>If so, this is a </a:t>
            </a:r>
            <a:r>
              <a:rPr lang="en-US" sz="2100" i="1" u="sng" smtClean="0">
                <a:solidFill>
                  <a:schemeClr val="accent2"/>
                </a:solidFill>
              </a:rPr>
              <a:t>participation constraint</a:t>
            </a:r>
            <a:r>
              <a:rPr lang="en-US" sz="2100" smtClean="0"/>
              <a:t>:  the participation of Departments in Manages is said to be </a:t>
            </a:r>
            <a:r>
              <a:rPr lang="en-US" sz="2100" i="1" smtClean="0">
                <a:solidFill>
                  <a:schemeClr val="accent2"/>
                </a:solidFill>
              </a:rPr>
              <a:t>total</a:t>
            </a:r>
            <a:r>
              <a:rPr lang="en-US" sz="2100" smtClean="0">
                <a:solidFill>
                  <a:schemeClr val="accent2"/>
                </a:solidFill>
              </a:rPr>
              <a:t> (vs. </a:t>
            </a:r>
            <a:r>
              <a:rPr lang="en-US" sz="2100" i="1" smtClean="0">
                <a:solidFill>
                  <a:schemeClr val="accent2"/>
                </a:solidFill>
              </a:rPr>
              <a:t>partial</a:t>
            </a:r>
            <a:r>
              <a:rPr lang="en-US" sz="2100" smtClean="0">
                <a:solidFill>
                  <a:schemeClr val="accent2"/>
                </a:solidFill>
              </a:rPr>
              <a:t>)</a:t>
            </a:r>
            <a:r>
              <a:rPr lang="en-US" sz="2100" smtClean="0"/>
              <a:t>.</a:t>
            </a:r>
          </a:p>
          <a:p>
            <a:pPr lvl="2" eaLnBrk="1" hangingPunct="1"/>
            <a:r>
              <a:rPr lang="en-US" smtClean="0"/>
              <a:t>Every </a:t>
            </a:r>
            <a:r>
              <a:rPr lang="en-US" i="1" smtClean="0"/>
              <a:t>did</a:t>
            </a:r>
            <a:r>
              <a:rPr lang="en-US" smtClean="0"/>
              <a:t> value in Departments table must appear in a row of the Manages table (with a non-null </a:t>
            </a:r>
            <a:r>
              <a:rPr lang="en-US" i="1" smtClean="0"/>
              <a:t>ssn</a:t>
            </a:r>
            <a:r>
              <a:rPr lang="en-US" smtClean="0"/>
              <a:t> value!)</a:t>
            </a:r>
          </a:p>
        </p:txBody>
      </p:sp>
      <p:sp>
        <p:nvSpPr>
          <p:cNvPr id="27655" name="Freeform 6"/>
          <p:cNvSpPr>
            <a:spLocks/>
          </p:cNvSpPr>
          <p:nvPr/>
        </p:nvSpPr>
        <p:spPr bwMode="auto">
          <a:xfrm>
            <a:off x="5356225" y="4148138"/>
            <a:ext cx="1057275" cy="371475"/>
          </a:xfrm>
          <a:custGeom>
            <a:avLst/>
            <a:gdLst>
              <a:gd name="T0" fmla="*/ 662 w 666"/>
              <a:gd name="T1" fmla="*/ 106 h 234"/>
              <a:gd name="T2" fmla="*/ 652 w 666"/>
              <a:gd name="T3" fmla="*/ 86 h 234"/>
              <a:gd name="T4" fmla="*/ 633 w 666"/>
              <a:gd name="T5" fmla="*/ 68 h 234"/>
              <a:gd name="T6" fmla="*/ 604 w 666"/>
              <a:gd name="T7" fmla="*/ 50 h 234"/>
              <a:gd name="T8" fmla="*/ 566 w 666"/>
              <a:gd name="T9" fmla="*/ 34 h 234"/>
              <a:gd name="T10" fmla="*/ 522 w 666"/>
              <a:gd name="T11" fmla="*/ 21 h 234"/>
              <a:gd name="T12" fmla="*/ 472 w 666"/>
              <a:gd name="T13" fmla="*/ 11 h 234"/>
              <a:gd name="T14" fmla="*/ 419 w 666"/>
              <a:gd name="T15" fmla="*/ 4 h 234"/>
              <a:gd name="T16" fmla="*/ 360 w 666"/>
              <a:gd name="T17" fmla="*/ 1 h 234"/>
              <a:gd name="T18" fmla="*/ 304 w 666"/>
              <a:gd name="T19" fmla="*/ 1 h 234"/>
              <a:gd name="T20" fmla="*/ 247 w 666"/>
              <a:gd name="T21" fmla="*/ 4 h 234"/>
              <a:gd name="T22" fmla="*/ 191 w 666"/>
              <a:gd name="T23" fmla="*/ 11 h 234"/>
              <a:gd name="T24" fmla="*/ 141 w 666"/>
              <a:gd name="T25" fmla="*/ 21 h 234"/>
              <a:gd name="T26" fmla="*/ 98 w 666"/>
              <a:gd name="T27" fmla="*/ 34 h 234"/>
              <a:gd name="T28" fmla="*/ 60 w 666"/>
              <a:gd name="T29" fmla="*/ 50 h 234"/>
              <a:gd name="T30" fmla="*/ 31 w 666"/>
              <a:gd name="T31" fmla="*/ 68 h 234"/>
              <a:gd name="T32" fmla="*/ 10 w 666"/>
              <a:gd name="T33" fmla="*/ 86 h 234"/>
              <a:gd name="T34" fmla="*/ 1 w 666"/>
              <a:gd name="T35" fmla="*/ 106 h 234"/>
              <a:gd name="T36" fmla="*/ 1 w 666"/>
              <a:gd name="T37" fmla="*/ 127 h 234"/>
              <a:gd name="T38" fmla="*/ 10 w 666"/>
              <a:gd name="T39" fmla="*/ 147 h 234"/>
              <a:gd name="T40" fmla="*/ 31 w 666"/>
              <a:gd name="T41" fmla="*/ 166 h 234"/>
              <a:gd name="T42" fmla="*/ 60 w 666"/>
              <a:gd name="T43" fmla="*/ 183 h 234"/>
              <a:gd name="T44" fmla="*/ 98 w 666"/>
              <a:gd name="T45" fmla="*/ 199 h 234"/>
              <a:gd name="T46" fmla="*/ 141 w 666"/>
              <a:gd name="T47" fmla="*/ 212 h 234"/>
              <a:gd name="T48" fmla="*/ 191 w 666"/>
              <a:gd name="T49" fmla="*/ 222 h 234"/>
              <a:gd name="T50" fmla="*/ 247 w 666"/>
              <a:gd name="T51" fmla="*/ 229 h 234"/>
              <a:gd name="T52" fmla="*/ 304 w 666"/>
              <a:gd name="T53" fmla="*/ 232 h 234"/>
              <a:gd name="T54" fmla="*/ 360 w 666"/>
              <a:gd name="T55" fmla="*/ 232 h 234"/>
              <a:gd name="T56" fmla="*/ 419 w 666"/>
              <a:gd name="T57" fmla="*/ 229 h 234"/>
              <a:gd name="T58" fmla="*/ 472 w 666"/>
              <a:gd name="T59" fmla="*/ 222 h 234"/>
              <a:gd name="T60" fmla="*/ 522 w 666"/>
              <a:gd name="T61" fmla="*/ 212 h 234"/>
              <a:gd name="T62" fmla="*/ 566 w 666"/>
              <a:gd name="T63" fmla="*/ 199 h 234"/>
              <a:gd name="T64" fmla="*/ 604 w 666"/>
              <a:gd name="T65" fmla="*/ 183 h 234"/>
              <a:gd name="T66" fmla="*/ 633 w 666"/>
              <a:gd name="T67" fmla="*/ 166 h 234"/>
              <a:gd name="T68" fmla="*/ 652 w 666"/>
              <a:gd name="T69" fmla="*/ 147 h 234"/>
              <a:gd name="T70" fmla="*/ 662 w 666"/>
              <a:gd name="T71" fmla="*/ 12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4"/>
              <a:gd name="T110" fmla="*/ 666 w 666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Freeform 7"/>
          <p:cNvSpPr>
            <a:spLocks/>
          </p:cNvSpPr>
          <p:nvPr/>
        </p:nvSpPr>
        <p:spPr bwMode="auto">
          <a:xfrm>
            <a:off x="7296150" y="4148138"/>
            <a:ext cx="1185863" cy="371475"/>
          </a:xfrm>
          <a:custGeom>
            <a:avLst/>
            <a:gdLst>
              <a:gd name="T0" fmla="*/ 1 w 747"/>
              <a:gd name="T1" fmla="*/ 127 h 234"/>
              <a:gd name="T2" fmla="*/ 12 w 747"/>
              <a:gd name="T3" fmla="*/ 147 h 234"/>
              <a:gd name="T4" fmla="*/ 35 w 747"/>
              <a:gd name="T5" fmla="*/ 166 h 234"/>
              <a:gd name="T6" fmla="*/ 66 w 747"/>
              <a:gd name="T7" fmla="*/ 183 h 234"/>
              <a:gd name="T8" fmla="*/ 108 w 747"/>
              <a:gd name="T9" fmla="*/ 199 h 234"/>
              <a:gd name="T10" fmla="*/ 159 w 747"/>
              <a:gd name="T11" fmla="*/ 212 h 234"/>
              <a:gd name="T12" fmla="*/ 215 w 747"/>
              <a:gd name="T13" fmla="*/ 222 h 234"/>
              <a:gd name="T14" fmla="*/ 276 w 747"/>
              <a:gd name="T15" fmla="*/ 229 h 234"/>
              <a:gd name="T16" fmla="*/ 340 w 747"/>
              <a:gd name="T17" fmla="*/ 232 h 234"/>
              <a:gd name="T18" fmla="*/ 405 w 747"/>
              <a:gd name="T19" fmla="*/ 232 h 234"/>
              <a:gd name="T20" fmla="*/ 469 w 747"/>
              <a:gd name="T21" fmla="*/ 229 h 234"/>
              <a:gd name="T22" fmla="*/ 530 w 747"/>
              <a:gd name="T23" fmla="*/ 222 h 234"/>
              <a:gd name="T24" fmla="*/ 586 w 747"/>
              <a:gd name="T25" fmla="*/ 212 h 234"/>
              <a:gd name="T26" fmla="*/ 637 w 747"/>
              <a:gd name="T27" fmla="*/ 198 h 234"/>
              <a:gd name="T28" fmla="*/ 677 w 747"/>
              <a:gd name="T29" fmla="*/ 183 h 234"/>
              <a:gd name="T30" fmla="*/ 710 w 747"/>
              <a:gd name="T31" fmla="*/ 166 h 234"/>
              <a:gd name="T32" fmla="*/ 733 w 747"/>
              <a:gd name="T33" fmla="*/ 146 h 234"/>
              <a:gd name="T34" fmla="*/ 744 w 747"/>
              <a:gd name="T35" fmla="*/ 126 h 234"/>
              <a:gd name="T36" fmla="*/ 744 w 747"/>
              <a:gd name="T37" fmla="*/ 106 h 234"/>
              <a:gd name="T38" fmla="*/ 733 w 747"/>
              <a:gd name="T39" fmla="*/ 86 h 234"/>
              <a:gd name="T40" fmla="*/ 710 w 747"/>
              <a:gd name="T41" fmla="*/ 67 h 234"/>
              <a:gd name="T42" fmla="*/ 677 w 747"/>
              <a:gd name="T43" fmla="*/ 50 h 234"/>
              <a:gd name="T44" fmla="*/ 637 w 747"/>
              <a:gd name="T45" fmla="*/ 34 h 234"/>
              <a:gd name="T46" fmla="*/ 586 w 747"/>
              <a:gd name="T47" fmla="*/ 21 h 234"/>
              <a:gd name="T48" fmla="*/ 530 w 747"/>
              <a:gd name="T49" fmla="*/ 11 h 234"/>
              <a:gd name="T50" fmla="*/ 469 w 747"/>
              <a:gd name="T51" fmla="*/ 4 h 234"/>
              <a:gd name="T52" fmla="*/ 405 w 747"/>
              <a:gd name="T53" fmla="*/ 1 h 234"/>
              <a:gd name="T54" fmla="*/ 340 w 747"/>
              <a:gd name="T55" fmla="*/ 1 h 234"/>
              <a:gd name="T56" fmla="*/ 276 w 747"/>
              <a:gd name="T57" fmla="*/ 4 h 234"/>
              <a:gd name="T58" fmla="*/ 215 w 747"/>
              <a:gd name="T59" fmla="*/ 11 h 234"/>
              <a:gd name="T60" fmla="*/ 159 w 747"/>
              <a:gd name="T61" fmla="*/ 21 h 234"/>
              <a:gd name="T62" fmla="*/ 108 w 747"/>
              <a:gd name="T63" fmla="*/ 34 h 234"/>
              <a:gd name="T64" fmla="*/ 66 w 747"/>
              <a:gd name="T65" fmla="*/ 50 h 234"/>
              <a:gd name="T66" fmla="*/ 35 w 747"/>
              <a:gd name="T67" fmla="*/ 68 h 234"/>
              <a:gd name="T68" fmla="*/ 12 w 747"/>
              <a:gd name="T69" fmla="*/ 86 h 234"/>
              <a:gd name="T70" fmla="*/ 1 w 747"/>
              <a:gd name="T71" fmla="*/ 10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234"/>
              <a:gd name="T110" fmla="*/ 747 w 74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Freeform 8"/>
          <p:cNvSpPr>
            <a:spLocks/>
          </p:cNvSpPr>
          <p:nvPr/>
        </p:nvSpPr>
        <p:spPr bwMode="auto">
          <a:xfrm>
            <a:off x="1136650" y="4137025"/>
            <a:ext cx="1055688" cy="371475"/>
          </a:xfrm>
          <a:custGeom>
            <a:avLst/>
            <a:gdLst>
              <a:gd name="T0" fmla="*/ 662 w 665"/>
              <a:gd name="T1" fmla="*/ 106 h 234"/>
              <a:gd name="T2" fmla="*/ 653 w 665"/>
              <a:gd name="T3" fmla="*/ 86 h 234"/>
              <a:gd name="T4" fmla="*/ 633 w 665"/>
              <a:gd name="T5" fmla="*/ 68 h 234"/>
              <a:gd name="T6" fmla="*/ 604 w 665"/>
              <a:gd name="T7" fmla="*/ 50 h 234"/>
              <a:gd name="T8" fmla="*/ 567 w 665"/>
              <a:gd name="T9" fmla="*/ 34 h 234"/>
              <a:gd name="T10" fmla="*/ 522 w 665"/>
              <a:gd name="T11" fmla="*/ 21 h 234"/>
              <a:gd name="T12" fmla="*/ 472 w 665"/>
              <a:gd name="T13" fmla="*/ 11 h 234"/>
              <a:gd name="T14" fmla="*/ 418 w 665"/>
              <a:gd name="T15" fmla="*/ 5 h 234"/>
              <a:gd name="T16" fmla="*/ 361 w 665"/>
              <a:gd name="T17" fmla="*/ 1 h 234"/>
              <a:gd name="T18" fmla="*/ 302 w 665"/>
              <a:gd name="T19" fmla="*/ 1 h 234"/>
              <a:gd name="T20" fmla="*/ 247 w 665"/>
              <a:gd name="T21" fmla="*/ 5 h 234"/>
              <a:gd name="T22" fmla="*/ 191 w 665"/>
              <a:gd name="T23" fmla="*/ 11 h 234"/>
              <a:gd name="T24" fmla="*/ 141 w 665"/>
              <a:gd name="T25" fmla="*/ 21 h 234"/>
              <a:gd name="T26" fmla="*/ 96 w 665"/>
              <a:gd name="T27" fmla="*/ 34 h 234"/>
              <a:gd name="T28" fmla="*/ 60 w 665"/>
              <a:gd name="T29" fmla="*/ 50 h 234"/>
              <a:gd name="T30" fmla="*/ 31 w 665"/>
              <a:gd name="T31" fmla="*/ 68 h 234"/>
              <a:gd name="T32" fmla="*/ 10 w 665"/>
              <a:gd name="T33" fmla="*/ 86 h 234"/>
              <a:gd name="T34" fmla="*/ 1 w 665"/>
              <a:gd name="T35" fmla="*/ 106 h 234"/>
              <a:gd name="T36" fmla="*/ 1 w 665"/>
              <a:gd name="T37" fmla="*/ 127 h 234"/>
              <a:gd name="T38" fmla="*/ 10 w 665"/>
              <a:gd name="T39" fmla="*/ 147 h 234"/>
              <a:gd name="T40" fmla="*/ 31 w 665"/>
              <a:gd name="T41" fmla="*/ 166 h 234"/>
              <a:gd name="T42" fmla="*/ 60 w 665"/>
              <a:gd name="T43" fmla="*/ 183 h 234"/>
              <a:gd name="T44" fmla="*/ 96 w 665"/>
              <a:gd name="T45" fmla="*/ 199 h 234"/>
              <a:gd name="T46" fmla="*/ 141 w 665"/>
              <a:gd name="T47" fmla="*/ 212 h 234"/>
              <a:gd name="T48" fmla="*/ 191 w 665"/>
              <a:gd name="T49" fmla="*/ 222 h 234"/>
              <a:gd name="T50" fmla="*/ 247 w 665"/>
              <a:gd name="T51" fmla="*/ 229 h 234"/>
              <a:gd name="T52" fmla="*/ 302 w 665"/>
              <a:gd name="T53" fmla="*/ 232 h 234"/>
              <a:gd name="T54" fmla="*/ 361 w 665"/>
              <a:gd name="T55" fmla="*/ 232 h 234"/>
              <a:gd name="T56" fmla="*/ 418 w 665"/>
              <a:gd name="T57" fmla="*/ 229 h 234"/>
              <a:gd name="T58" fmla="*/ 472 w 665"/>
              <a:gd name="T59" fmla="*/ 222 h 234"/>
              <a:gd name="T60" fmla="*/ 522 w 665"/>
              <a:gd name="T61" fmla="*/ 212 h 234"/>
              <a:gd name="T62" fmla="*/ 567 w 665"/>
              <a:gd name="T63" fmla="*/ 199 h 234"/>
              <a:gd name="T64" fmla="*/ 604 w 665"/>
              <a:gd name="T65" fmla="*/ 183 h 234"/>
              <a:gd name="T66" fmla="*/ 633 w 665"/>
              <a:gd name="T67" fmla="*/ 166 h 234"/>
              <a:gd name="T68" fmla="*/ 653 w 665"/>
              <a:gd name="T69" fmla="*/ 147 h 234"/>
              <a:gd name="T70" fmla="*/ 662 w 665"/>
              <a:gd name="T71" fmla="*/ 12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Freeform 9"/>
          <p:cNvSpPr>
            <a:spLocks/>
          </p:cNvSpPr>
          <p:nvPr/>
        </p:nvSpPr>
        <p:spPr bwMode="auto">
          <a:xfrm>
            <a:off x="2085975" y="3867150"/>
            <a:ext cx="1057275" cy="369888"/>
          </a:xfrm>
          <a:custGeom>
            <a:avLst/>
            <a:gdLst>
              <a:gd name="T0" fmla="*/ 663 w 666"/>
              <a:gd name="T1" fmla="*/ 106 h 233"/>
              <a:gd name="T2" fmla="*/ 652 w 666"/>
              <a:gd name="T3" fmla="*/ 86 h 233"/>
              <a:gd name="T4" fmla="*/ 633 w 666"/>
              <a:gd name="T5" fmla="*/ 66 h 233"/>
              <a:gd name="T6" fmla="*/ 605 w 666"/>
              <a:gd name="T7" fmla="*/ 49 h 233"/>
              <a:gd name="T8" fmla="*/ 568 w 666"/>
              <a:gd name="T9" fmla="*/ 34 h 233"/>
              <a:gd name="T10" fmla="*/ 523 w 666"/>
              <a:gd name="T11" fmla="*/ 21 h 233"/>
              <a:gd name="T12" fmla="*/ 472 w 666"/>
              <a:gd name="T13" fmla="*/ 10 h 233"/>
              <a:gd name="T14" fmla="*/ 419 w 666"/>
              <a:gd name="T15" fmla="*/ 3 h 233"/>
              <a:gd name="T16" fmla="*/ 362 w 666"/>
              <a:gd name="T17" fmla="*/ 0 h 233"/>
              <a:gd name="T18" fmla="*/ 304 w 666"/>
              <a:gd name="T19" fmla="*/ 0 h 233"/>
              <a:gd name="T20" fmla="*/ 247 w 666"/>
              <a:gd name="T21" fmla="*/ 3 h 233"/>
              <a:gd name="T22" fmla="*/ 192 w 666"/>
              <a:gd name="T23" fmla="*/ 10 h 233"/>
              <a:gd name="T24" fmla="*/ 141 w 666"/>
              <a:gd name="T25" fmla="*/ 21 h 233"/>
              <a:gd name="T26" fmla="*/ 98 w 666"/>
              <a:gd name="T27" fmla="*/ 34 h 233"/>
              <a:gd name="T28" fmla="*/ 60 w 666"/>
              <a:gd name="T29" fmla="*/ 49 h 233"/>
              <a:gd name="T30" fmla="*/ 31 w 666"/>
              <a:gd name="T31" fmla="*/ 66 h 233"/>
              <a:gd name="T32" fmla="*/ 12 w 666"/>
              <a:gd name="T33" fmla="*/ 86 h 233"/>
              <a:gd name="T34" fmla="*/ 1 w 666"/>
              <a:gd name="T35" fmla="*/ 106 h 233"/>
              <a:gd name="T36" fmla="*/ 1 w 666"/>
              <a:gd name="T37" fmla="*/ 126 h 233"/>
              <a:gd name="T38" fmla="*/ 12 w 666"/>
              <a:gd name="T39" fmla="*/ 146 h 233"/>
              <a:gd name="T40" fmla="*/ 31 w 666"/>
              <a:gd name="T41" fmla="*/ 165 h 233"/>
              <a:gd name="T42" fmla="*/ 60 w 666"/>
              <a:gd name="T43" fmla="*/ 182 h 233"/>
              <a:gd name="T44" fmla="*/ 98 w 666"/>
              <a:gd name="T45" fmla="*/ 198 h 233"/>
              <a:gd name="T46" fmla="*/ 141 w 666"/>
              <a:gd name="T47" fmla="*/ 211 h 233"/>
              <a:gd name="T48" fmla="*/ 192 w 666"/>
              <a:gd name="T49" fmla="*/ 221 h 233"/>
              <a:gd name="T50" fmla="*/ 247 w 666"/>
              <a:gd name="T51" fmla="*/ 228 h 233"/>
              <a:gd name="T52" fmla="*/ 304 w 666"/>
              <a:gd name="T53" fmla="*/ 232 h 233"/>
              <a:gd name="T54" fmla="*/ 362 w 666"/>
              <a:gd name="T55" fmla="*/ 232 h 233"/>
              <a:gd name="T56" fmla="*/ 419 w 666"/>
              <a:gd name="T57" fmla="*/ 228 h 233"/>
              <a:gd name="T58" fmla="*/ 472 w 666"/>
              <a:gd name="T59" fmla="*/ 221 h 233"/>
              <a:gd name="T60" fmla="*/ 523 w 666"/>
              <a:gd name="T61" fmla="*/ 211 h 233"/>
              <a:gd name="T62" fmla="*/ 568 w 666"/>
              <a:gd name="T63" fmla="*/ 198 h 233"/>
              <a:gd name="T64" fmla="*/ 605 w 666"/>
              <a:gd name="T65" fmla="*/ 182 h 233"/>
              <a:gd name="T66" fmla="*/ 633 w 666"/>
              <a:gd name="T67" fmla="*/ 165 h 233"/>
              <a:gd name="T68" fmla="*/ 652 w 666"/>
              <a:gd name="T69" fmla="*/ 146 h 233"/>
              <a:gd name="T70" fmla="*/ 663 w 666"/>
              <a:gd name="T71" fmla="*/ 12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3"/>
              <a:gd name="T110" fmla="*/ 666 w 666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Freeform 10"/>
          <p:cNvSpPr>
            <a:spLocks/>
          </p:cNvSpPr>
          <p:nvPr/>
        </p:nvSpPr>
        <p:spPr bwMode="auto">
          <a:xfrm>
            <a:off x="4195763" y="6373813"/>
            <a:ext cx="1055687" cy="369887"/>
          </a:xfrm>
          <a:custGeom>
            <a:avLst/>
            <a:gdLst>
              <a:gd name="T0" fmla="*/ 1 w 665"/>
              <a:gd name="T1" fmla="*/ 126 h 233"/>
              <a:gd name="T2" fmla="*/ 12 w 665"/>
              <a:gd name="T3" fmla="*/ 146 h 233"/>
              <a:gd name="T4" fmla="*/ 31 w 665"/>
              <a:gd name="T5" fmla="*/ 165 h 233"/>
              <a:gd name="T6" fmla="*/ 60 w 665"/>
              <a:gd name="T7" fmla="*/ 183 h 233"/>
              <a:gd name="T8" fmla="*/ 96 w 665"/>
              <a:gd name="T9" fmla="*/ 198 h 233"/>
              <a:gd name="T10" fmla="*/ 141 w 665"/>
              <a:gd name="T11" fmla="*/ 211 h 233"/>
              <a:gd name="T12" fmla="*/ 192 w 665"/>
              <a:gd name="T13" fmla="*/ 221 h 233"/>
              <a:gd name="T14" fmla="*/ 245 w 665"/>
              <a:gd name="T15" fmla="*/ 228 h 233"/>
              <a:gd name="T16" fmla="*/ 302 w 665"/>
              <a:gd name="T17" fmla="*/ 232 h 233"/>
              <a:gd name="T18" fmla="*/ 361 w 665"/>
              <a:gd name="T19" fmla="*/ 232 h 233"/>
              <a:gd name="T20" fmla="*/ 418 w 665"/>
              <a:gd name="T21" fmla="*/ 228 h 233"/>
              <a:gd name="T22" fmla="*/ 472 w 665"/>
              <a:gd name="T23" fmla="*/ 221 h 233"/>
              <a:gd name="T24" fmla="*/ 523 w 665"/>
              <a:gd name="T25" fmla="*/ 211 h 233"/>
              <a:gd name="T26" fmla="*/ 567 w 665"/>
              <a:gd name="T27" fmla="*/ 198 h 233"/>
              <a:gd name="T28" fmla="*/ 604 w 665"/>
              <a:gd name="T29" fmla="*/ 183 h 233"/>
              <a:gd name="T30" fmla="*/ 633 w 665"/>
              <a:gd name="T31" fmla="*/ 165 h 233"/>
              <a:gd name="T32" fmla="*/ 653 w 665"/>
              <a:gd name="T33" fmla="*/ 146 h 233"/>
              <a:gd name="T34" fmla="*/ 664 w 665"/>
              <a:gd name="T35" fmla="*/ 126 h 233"/>
              <a:gd name="T36" fmla="*/ 664 w 665"/>
              <a:gd name="T37" fmla="*/ 106 h 233"/>
              <a:gd name="T38" fmla="*/ 653 w 665"/>
              <a:gd name="T39" fmla="*/ 86 h 233"/>
              <a:gd name="T40" fmla="*/ 633 w 665"/>
              <a:gd name="T41" fmla="*/ 67 h 233"/>
              <a:gd name="T42" fmla="*/ 604 w 665"/>
              <a:gd name="T43" fmla="*/ 49 h 233"/>
              <a:gd name="T44" fmla="*/ 567 w 665"/>
              <a:gd name="T45" fmla="*/ 34 h 233"/>
              <a:gd name="T46" fmla="*/ 523 w 665"/>
              <a:gd name="T47" fmla="*/ 21 h 233"/>
              <a:gd name="T48" fmla="*/ 472 w 665"/>
              <a:gd name="T49" fmla="*/ 11 h 233"/>
              <a:gd name="T50" fmla="*/ 418 w 665"/>
              <a:gd name="T51" fmla="*/ 4 h 233"/>
              <a:gd name="T52" fmla="*/ 361 w 665"/>
              <a:gd name="T53" fmla="*/ 0 h 233"/>
              <a:gd name="T54" fmla="*/ 302 w 665"/>
              <a:gd name="T55" fmla="*/ 0 h 233"/>
              <a:gd name="T56" fmla="*/ 245 w 665"/>
              <a:gd name="T57" fmla="*/ 4 h 233"/>
              <a:gd name="T58" fmla="*/ 192 w 665"/>
              <a:gd name="T59" fmla="*/ 11 h 233"/>
              <a:gd name="T60" fmla="*/ 141 w 665"/>
              <a:gd name="T61" fmla="*/ 21 h 233"/>
              <a:gd name="T62" fmla="*/ 96 w 665"/>
              <a:gd name="T63" fmla="*/ 34 h 233"/>
              <a:gd name="T64" fmla="*/ 60 w 665"/>
              <a:gd name="T65" fmla="*/ 50 h 233"/>
              <a:gd name="T66" fmla="*/ 31 w 665"/>
              <a:gd name="T67" fmla="*/ 67 h 233"/>
              <a:gd name="T68" fmla="*/ 12 w 665"/>
              <a:gd name="T69" fmla="*/ 86 h 233"/>
              <a:gd name="T70" fmla="*/ 1 w 665"/>
              <a:gd name="T71" fmla="*/ 10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3"/>
              <a:gd name="T110" fmla="*/ 665 w 665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Freeform 11"/>
          <p:cNvSpPr>
            <a:spLocks/>
          </p:cNvSpPr>
          <p:nvPr/>
        </p:nvSpPr>
        <p:spPr bwMode="auto">
          <a:xfrm>
            <a:off x="4195763" y="3659188"/>
            <a:ext cx="1055687" cy="371475"/>
          </a:xfrm>
          <a:custGeom>
            <a:avLst/>
            <a:gdLst>
              <a:gd name="T0" fmla="*/ 1 w 665"/>
              <a:gd name="T1" fmla="*/ 127 h 234"/>
              <a:gd name="T2" fmla="*/ 12 w 665"/>
              <a:gd name="T3" fmla="*/ 147 h 234"/>
              <a:gd name="T4" fmla="*/ 31 w 665"/>
              <a:gd name="T5" fmla="*/ 166 h 234"/>
              <a:gd name="T6" fmla="*/ 60 w 665"/>
              <a:gd name="T7" fmla="*/ 183 h 234"/>
              <a:gd name="T8" fmla="*/ 96 w 665"/>
              <a:gd name="T9" fmla="*/ 199 h 234"/>
              <a:gd name="T10" fmla="*/ 141 w 665"/>
              <a:gd name="T11" fmla="*/ 212 h 234"/>
              <a:gd name="T12" fmla="*/ 192 w 665"/>
              <a:gd name="T13" fmla="*/ 222 h 234"/>
              <a:gd name="T14" fmla="*/ 245 w 665"/>
              <a:gd name="T15" fmla="*/ 229 h 234"/>
              <a:gd name="T16" fmla="*/ 302 w 665"/>
              <a:gd name="T17" fmla="*/ 232 h 234"/>
              <a:gd name="T18" fmla="*/ 361 w 665"/>
              <a:gd name="T19" fmla="*/ 232 h 234"/>
              <a:gd name="T20" fmla="*/ 418 w 665"/>
              <a:gd name="T21" fmla="*/ 229 h 234"/>
              <a:gd name="T22" fmla="*/ 472 w 665"/>
              <a:gd name="T23" fmla="*/ 222 h 234"/>
              <a:gd name="T24" fmla="*/ 523 w 665"/>
              <a:gd name="T25" fmla="*/ 212 h 234"/>
              <a:gd name="T26" fmla="*/ 567 w 665"/>
              <a:gd name="T27" fmla="*/ 199 h 234"/>
              <a:gd name="T28" fmla="*/ 604 w 665"/>
              <a:gd name="T29" fmla="*/ 183 h 234"/>
              <a:gd name="T30" fmla="*/ 633 w 665"/>
              <a:gd name="T31" fmla="*/ 166 h 234"/>
              <a:gd name="T32" fmla="*/ 653 w 665"/>
              <a:gd name="T33" fmla="*/ 147 h 234"/>
              <a:gd name="T34" fmla="*/ 664 w 665"/>
              <a:gd name="T35" fmla="*/ 127 h 234"/>
              <a:gd name="T36" fmla="*/ 664 w 665"/>
              <a:gd name="T37" fmla="*/ 106 h 234"/>
              <a:gd name="T38" fmla="*/ 653 w 665"/>
              <a:gd name="T39" fmla="*/ 87 h 234"/>
              <a:gd name="T40" fmla="*/ 633 w 665"/>
              <a:gd name="T41" fmla="*/ 68 h 234"/>
              <a:gd name="T42" fmla="*/ 604 w 665"/>
              <a:gd name="T43" fmla="*/ 50 h 234"/>
              <a:gd name="T44" fmla="*/ 567 w 665"/>
              <a:gd name="T45" fmla="*/ 34 h 234"/>
              <a:gd name="T46" fmla="*/ 523 w 665"/>
              <a:gd name="T47" fmla="*/ 21 h 234"/>
              <a:gd name="T48" fmla="*/ 472 w 665"/>
              <a:gd name="T49" fmla="*/ 12 h 234"/>
              <a:gd name="T50" fmla="*/ 418 w 665"/>
              <a:gd name="T51" fmla="*/ 5 h 234"/>
              <a:gd name="T52" fmla="*/ 361 w 665"/>
              <a:gd name="T53" fmla="*/ 1 h 234"/>
              <a:gd name="T54" fmla="*/ 302 w 665"/>
              <a:gd name="T55" fmla="*/ 1 h 234"/>
              <a:gd name="T56" fmla="*/ 245 w 665"/>
              <a:gd name="T57" fmla="*/ 5 h 234"/>
              <a:gd name="T58" fmla="*/ 192 w 665"/>
              <a:gd name="T59" fmla="*/ 12 h 234"/>
              <a:gd name="T60" fmla="*/ 141 w 665"/>
              <a:gd name="T61" fmla="*/ 22 h 234"/>
              <a:gd name="T62" fmla="*/ 96 w 665"/>
              <a:gd name="T63" fmla="*/ 35 h 234"/>
              <a:gd name="T64" fmla="*/ 60 w 665"/>
              <a:gd name="T65" fmla="*/ 50 h 234"/>
              <a:gd name="T66" fmla="*/ 31 w 665"/>
              <a:gd name="T67" fmla="*/ 68 h 234"/>
              <a:gd name="T68" fmla="*/ 12 w 665"/>
              <a:gd name="T69" fmla="*/ 87 h 234"/>
              <a:gd name="T70" fmla="*/ 1 w 665"/>
              <a:gd name="T71" fmla="*/ 10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Freeform 12"/>
          <p:cNvSpPr>
            <a:spLocks/>
          </p:cNvSpPr>
          <p:nvPr/>
        </p:nvSpPr>
        <p:spPr bwMode="auto">
          <a:xfrm>
            <a:off x="3076575" y="4137025"/>
            <a:ext cx="1055688" cy="371475"/>
          </a:xfrm>
          <a:custGeom>
            <a:avLst/>
            <a:gdLst>
              <a:gd name="T0" fmla="*/ 1 w 665"/>
              <a:gd name="T1" fmla="*/ 127 h 234"/>
              <a:gd name="T2" fmla="*/ 10 w 665"/>
              <a:gd name="T3" fmla="*/ 147 h 234"/>
              <a:gd name="T4" fmla="*/ 31 w 665"/>
              <a:gd name="T5" fmla="*/ 166 h 234"/>
              <a:gd name="T6" fmla="*/ 59 w 665"/>
              <a:gd name="T7" fmla="*/ 183 h 234"/>
              <a:gd name="T8" fmla="*/ 96 w 665"/>
              <a:gd name="T9" fmla="*/ 199 h 234"/>
              <a:gd name="T10" fmla="*/ 141 w 665"/>
              <a:gd name="T11" fmla="*/ 212 h 234"/>
              <a:gd name="T12" fmla="*/ 191 w 665"/>
              <a:gd name="T13" fmla="*/ 222 h 234"/>
              <a:gd name="T14" fmla="*/ 245 w 665"/>
              <a:gd name="T15" fmla="*/ 229 h 234"/>
              <a:gd name="T16" fmla="*/ 302 w 665"/>
              <a:gd name="T17" fmla="*/ 232 h 234"/>
              <a:gd name="T18" fmla="*/ 361 w 665"/>
              <a:gd name="T19" fmla="*/ 232 h 234"/>
              <a:gd name="T20" fmla="*/ 418 w 665"/>
              <a:gd name="T21" fmla="*/ 229 h 234"/>
              <a:gd name="T22" fmla="*/ 472 w 665"/>
              <a:gd name="T23" fmla="*/ 222 h 234"/>
              <a:gd name="T24" fmla="*/ 522 w 665"/>
              <a:gd name="T25" fmla="*/ 212 h 234"/>
              <a:gd name="T26" fmla="*/ 565 w 665"/>
              <a:gd name="T27" fmla="*/ 199 h 234"/>
              <a:gd name="T28" fmla="*/ 603 w 665"/>
              <a:gd name="T29" fmla="*/ 183 h 234"/>
              <a:gd name="T30" fmla="*/ 632 w 665"/>
              <a:gd name="T31" fmla="*/ 166 h 234"/>
              <a:gd name="T32" fmla="*/ 653 w 665"/>
              <a:gd name="T33" fmla="*/ 147 h 234"/>
              <a:gd name="T34" fmla="*/ 662 w 665"/>
              <a:gd name="T35" fmla="*/ 127 h 234"/>
              <a:gd name="T36" fmla="*/ 662 w 665"/>
              <a:gd name="T37" fmla="*/ 106 h 234"/>
              <a:gd name="T38" fmla="*/ 653 w 665"/>
              <a:gd name="T39" fmla="*/ 86 h 234"/>
              <a:gd name="T40" fmla="*/ 632 w 665"/>
              <a:gd name="T41" fmla="*/ 68 h 234"/>
              <a:gd name="T42" fmla="*/ 603 w 665"/>
              <a:gd name="T43" fmla="*/ 50 h 234"/>
              <a:gd name="T44" fmla="*/ 565 w 665"/>
              <a:gd name="T45" fmla="*/ 34 h 234"/>
              <a:gd name="T46" fmla="*/ 522 w 665"/>
              <a:gd name="T47" fmla="*/ 21 h 234"/>
              <a:gd name="T48" fmla="*/ 472 w 665"/>
              <a:gd name="T49" fmla="*/ 11 h 234"/>
              <a:gd name="T50" fmla="*/ 416 w 665"/>
              <a:gd name="T51" fmla="*/ 5 h 234"/>
              <a:gd name="T52" fmla="*/ 361 w 665"/>
              <a:gd name="T53" fmla="*/ 1 h 234"/>
              <a:gd name="T54" fmla="*/ 302 w 665"/>
              <a:gd name="T55" fmla="*/ 1 h 234"/>
              <a:gd name="T56" fmla="*/ 245 w 665"/>
              <a:gd name="T57" fmla="*/ 5 h 234"/>
              <a:gd name="T58" fmla="*/ 191 w 665"/>
              <a:gd name="T59" fmla="*/ 12 h 234"/>
              <a:gd name="T60" fmla="*/ 141 w 665"/>
              <a:gd name="T61" fmla="*/ 21 h 234"/>
              <a:gd name="T62" fmla="*/ 96 w 665"/>
              <a:gd name="T63" fmla="*/ 35 h 234"/>
              <a:gd name="T64" fmla="*/ 59 w 665"/>
              <a:gd name="T65" fmla="*/ 50 h 234"/>
              <a:gd name="T66" fmla="*/ 31 w 665"/>
              <a:gd name="T67" fmla="*/ 68 h 234"/>
              <a:gd name="T68" fmla="*/ 10 w 665"/>
              <a:gd name="T69" fmla="*/ 86 h 234"/>
              <a:gd name="T70" fmla="*/ 1 w 665"/>
              <a:gd name="T71" fmla="*/ 10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Freeform 13"/>
          <p:cNvSpPr>
            <a:spLocks/>
          </p:cNvSpPr>
          <p:nvPr/>
        </p:nvSpPr>
        <p:spPr bwMode="auto">
          <a:xfrm>
            <a:off x="4143375" y="4594225"/>
            <a:ext cx="1176338" cy="609600"/>
          </a:xfrm>
          <a:custGeom>
            <a:avLst/>
            <a:gdLst>
              <a:gd name="T0" fmla="*/ 0 w 741"/>
              <a:gd name="T1" fmla="*/ 191 h 384"/>
              <a:gd name="T2" fmla="*/ 365 w 741"/>
              <a:gd name="T3" fmla="*/ 0 h 384"/>
              <a:gd name="T4" fmla="*/ 740 w 741"/>
              <a:gd name="T5" fmla="*/ 198 h 384"/>
              <a:gd name="T6" fmla="*/ 365 w 741"/>
              <a:gd name="T7" fmla="*/ 383 h 384"/>
              <a:gd name="T8" fmla="*/ 0 w 741"/>
              <a:gd name="T9" fmla="*/ 191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1"/>
              <a:gd name="T16" fmla="*/ 0 h 384"/>
              <a:gd name="T17" fmla="*/ 741 w 741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Freeform 14"/>
          <p:cNvSpPr>
            <a:spLocks/>
          </p:cNvSpPr>
          <p:nvPr/>
        </p:nvSpPr>
        <p:spPr bwMode="auto">
          <a:xfrm>
            <a:off x="2085975" y="4735513"/>
            <a:ext cx="1249363" cy="331787"/>
          </a:xfrm>
          <a:custGeom>
            <a:avLst/>
            <a:gdLst>
              <a:gd name="T0" fmla="*/ 786 w 787"/>
              <a:gd name="T1" fmla="*/ 208 h 209"/>
              <a:gd name="T2" fmla="*/ 786 w 787"/>
              <a:gd name="T3" fmla="*/ 0 h 209"/>
              <a:gd name="T4" fmla="*/ 0 w 787"/>
              <a:gd name="T5" fmla="*/ 0 h 209"/>
              <a:gd name="T6" fmla="*/ 0 w 787"/>
              <a:gd name="T7" fmla="*/ 208 h 209"/>
              <a:gd name="T8" fmla="*/ 786 w 787"/>
              <a:gd name="T9" fmla="*/ 208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09"/>
              <a:gd name="T17" fmla="*/ 787 w 787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Freeform 15"/>
          <p:cNvSpPr>
            <a:spLocks/>
          </p:cNvSpPr>
          <p:nvPr/>
        </p:nvSpPr>
        <p:spPr bwMode="auto">
          <a:xfrm>
            <a:off x="6303963" y="3876675"/>
            <a:ext cx="1058862" cy="371475"/>
          </a:xfrm>
          <a:custGeom>
            <a:avLst/>
            <a:gdLst>
              <a:gd name="T0" fmla="*/ 664 w 667"/>
              <a:gd name="T1" fmla="*/ 107 h 234"/>
              <a:gd name="T2" fmla="*/ 655 w 667"/>
              <a:gd name="T3" fmla="*/ 86 h 234"/>
              <a:gd name="T4" fmla="*/ 634 w 667"/>
              <a:gd name="T5" fmla="*/ 67 h 234"/>
              <a:gd name="T6" fmla="*/ 606 w 667"/>
              <a:gd name="T7" fmla="*/ 50 h 234"/>
              <a:gd name="T8" fmla="*/ 568 w 667"/>
              <a:gd name="T9" fmla="*/ 35 h 234"/>
              <a:gd name="T10" fmla="*/ 524 w 667"/>
              <a:gd name="T11" fmla="*/ 21 h 234"/>
              <a:gd name="T12" fmla="*/ 474 w 667"/>
              <a:gd name="T13" fmla="*/ 11 h 234"/>
              <a:gd name="T14" fmla="*/ 419 w 667"/>
              <a:gd name="T15" fmla="*/ 4 h 234"/>
              <a:gd name="T16" fmla="*/ 362 w 667"/>
              <a:gd name="T17" fmla="*/ 1 h 234"/>
              <a:gd name="T18" fmla="*/ 304 w 667"/>
              <a:gd name="T19" fmla="*/ 1 h 234"/>
              <a:gd name="T20" fmla="*/ 247 w 667"/>
              <a:gd name="T21" fmla="*/ 4 h 234"/>
              <a:gd name="T22" fmla="*/ 192 w 667"/>
              <a:gd name="T23" fmla="*/ 11 h 234"/>
              <a:gd name="T24" fmla="*/ 143 w 667"/>
              <a:gd name="T25" fmla="*/ 21 h 234"/>
              <a:gd name="T26" fmla="*/ 98 w 667"/>
              <a:gd name="T27" fmla="*/ 35 h 234"/>
              <a:gd name="T28" fmla="*/ 60 w 667"/>
              <a:gd name="T29" fmla="*/ 50 h 234"/>
              <a:gd name="T30" fmla="*/ 31 w 667"/>
              <a:gd name="T31" fmla="*/ 67 h 234"/>
              <a:gd name="T32" fmla="*/ 12 w 667"/>
              <a:gd name="T33" fmla="*/ 86 h 234"/>
              <a:gd name="T34" fmla="*/ 2 w 667"/>
              <a:gd name="T35" fmla="*/ 107 h 234"/>
              <a:gd name="T36" fmla="*/ 2 w 667"/>
              <a:gd name="T37" fmla="*/ 127 h 234"/>
              <a:gd name="T38" fmla="*/ 12 w 667"/>
              <a:gd name="T39" fmla="*/ 147 h 234"/>
              <a:gd name="T40" fmla="*/ 31 w 667"/>
              <a:gd name="T41" fmla="*/ 166 h 234"/>
              <a:gd name="T42" fmla="*/ 60 w 667"/>
              <a:gd name="T43" fmla="*/ 183 h 234"/>
              <a:gd name="T44" fmla="*/ 98 w 667"/>
              <a:gd name="T45" fmla="*/ 199 h 234"/>
              <a:gd name="T46" fmla="*/ 143 w 667"/>
              <a:gd name="T47" fmla="*/ 212 h 234"/>
              <a:gd name="T48" fmla="*/ 192 w 667"/>
              <a:gd name="T49" fmla="*/ 222 h 234"/>
              <a:gd name="T50" fmla="*/ 247 w 667"/>
              <a:gd name="T51" fmla="*/ 229 h 234"/>
              <a:gd name="T52" fmla="*/ 304 w 667"/>
              <a:gd name="T53" fmla="*/ 232 h 234"/>
              <a:gd name="T54" fmla="*/ 362 w 667"/>
              <a:gd name="T55" fmla="*/ 232 h 234"/>
              <a:gd name="T56" fmla="*/ 419 w 667"/>
              <a:gd name="T57" fmla="*/ 229 h 234"/>
              <a:gd name="T58" fmla="*/ 474 w 667"/>
              <a:gd name="T59" fmla="*/ 222 h 234"/>
              <a:gd name="T60" fmla="*/ 524 w 667"/>
              <a:gd name="T61" fmla="*/ 212 h 234"/>
              <a:gd name="T62" fmla="*/ 568 w 667"/>
              <a:gd name="T63" fmla="*/ 199 h 234"/>
              <a:gd name="T64" fmla="*/ 606 w 667"/>
              <a:gd name="T65" fmla="*/ 183 h 234"/>
              <a:gd name="T66" fmla="*/ 634 w 667"/>
              <a:gd name="T67" fmla="*/ 166 h 234"/>
              <a:gd name="T68" fmla="*/ 655 w 667"/>
              <a:gd name="T69" fmla="*/ 147 h 234"/>
              <a:gd name="T70" fmla="*/ 664 w 667"/>
              <a:gd name="T71" fmla="*/ 12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7"/>
              <a:gd name="T109" fmla="*/ 0 h 234"/>
              <a:gd name="T110" fmla="*/ 667 w 66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Rectangle 16"/>
          <p:cNvSpPr>
            <a:spLocks noChangeArrowheads="1"/>
          </p:cNvSpPr>
          <p:nvPr/>
        </p:nvSpPr>
        <p:spPr bwMode="auto">
          <a:xfrm>
            <a:off x="3395663" y="4138613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27666" name="Freeform 17"/>
          <p:cNvSpPr>
            <a:spLocks/>
          </p:cNvSpPr>
          <p:nvPr/>
        </p:nvSpPr>
        <p:spPr bwMode="auto">
          <a:xfrm>
            <a:off x="6303963" y="4745038"/>
            <a:ext cx="1474787" cy="361950"/>
          </a:xfrm>
          <a:custGeom>
            <a:avLst/>
            <a:gdLst>
              <a:gd name="T0" fmla="*/ 928 w 929"/>
              <a:gd name="T1" fmla="*/ 227 h 228"/>
              <a:gd name="T2" fmla="*/ 928 w 929"/>
              <a:gd name="T3" fmla="*/ 0 h 228"/>
              <a:gd name="T4" fmla="*/ 0 w 929"/>
              <a:gd name="T5" fmla="*/ 0 h 228"/>
              <a:gd name="T6" fmla="*/ 0 w 929"/>
              <a:gd name="T7" fmla="*/ 227 h 228"/>
              <a:gd name="T8" fmla="*/ 928 w 929"/>
              <a:gd name="T9" fmla="*/ 227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"/>
              <a:gd name="T16" fmla="*/ 0 h 228"/>
              <a:gd name="T17" fmla="*/ 929 w 9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Freeform 18"/>
          <p:cNvSpPr>
            <a:spLocks/>
          </p:cNvSpPr>
          <p:nvPr/>
        </p:nvSpPr>
        <p:spPr bwMode="auto">
          <a:xfrm>
            <a:off x="4143375" y="5407025"/>
            <a:ext cx="1404938" cy="609600"/>
          </a:xfrm>
          <a:custGeom>
            <a:avLst/>
            <a:gdLst>
              <a:gd name="T0" fmla="*/ 0 w 885"/>
              <a:gd name="T1" fmla="*/ 192 h 384"/>
              <a:gd name="T2" fmla="*/ 436 w 885"/>
              <a:gd name="T3" fmla="*/ 0 h 384"/>
              <a:gd name="T4" fmla="*/ 884 w 885"/>
              <a:gd name="T5" fmla="*/ 198 h 384"/>
              <a:gd name="T6" fmla="*/ 436 w 885"/>
              <a:gd name="T7" fmla="*/ 383 h 384"/>
              <a:gd name="T8" fmla="*/ 0 w 885"/>
              <a:gd name="T9" fmla="*/ 192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"/>
              <a:gd name="T16" fmla="*/ 0 h 384"/>
              <a:gd name="T17" fmla="*/ 885 w 885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Rectangle 19"/>
          <p:cNvSpPr>
            <a:spLocks noChangeArrowheads="1"/>
          </p:cNvSpPr>
          <p:nvPr/>
        </p:nvSpPr>
        <p:spPr bwMode="auto">
          <a:xfrm>
            <a:off x="2325688" y="3844925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27669" name="Rectangle 20"/>
          <p:cNvSpPr>
            <a:spLocks noChangeArrowheads="1"/>
          </p:cNvSpPr>
          <p:nvPr/>
        </p:nvSpPr>
        <p:spPr bwMode="auto">
          <a:xfrm>
            <a:off x="6507163" y="3854450"/>
            <a:ext cx="836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27670" name="Rectangle 21"/>
          <p:cNvSpPr>
            <a:spLocks noChangeArrowheads="1"/>
          </p:cNvSpPr>
          <p:nvPr/>
        </p:nvSpPr>
        <p:spPr bwMode="auto">
          <a:xfrm>
            <a:off x="7523163" y="4137025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27671" name="Rectangle 22"/>
          <p:cNvSpPr>
            <a:spLocks noChangeArrowheads="1"/>
          </p:cNvSpPr>
          <p:nvPr/>
        </p:nvSpPr>
        <p:spPr bwMode="auto">
          <a:xfrm>
            <a:off x="5648325" y="4137025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27672" name="Rectangle 23"/>
          <p:cNvSpPr>
            <a:spLocks noChangeArrowheads="1"/>
          </p:cNvSpPr>
          <p:nvPr/>
        </p:nvSpPr>
        <p:spPr bwMode="auto">
          <a:xfrm>
            <a:off x="4448175" y="3659188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27673" name="Rectangle 24"/>
          <p:cNvSpPr>
            <a:spLocks noChangeArrowheads="1"/>
          </p:cNvSpPr>
          <p:nvPr/>
        </p:nvSpPr>
        <p:spPr bwMode="auto">
          <a:xfrm>
            <a:off x="2325688" y="3844925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27674" name="Rectangle 25"/>
          <p:cNvSpPr>
            <a:spLocks noChangeArrowheads="1"/>
          </p:cNvSpPr>
          <p:nvPr/>
        </p:nvSpPr>
        <p:spPr bwMode="auto">
          <a:xfrm>
            <a:off x="6507163" y="3854450"/>
            <a:ext cx="836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27675" name="Rectangle 26"/>
          <p:cNvSpPr>
            <a:spLocks noChangeArrowheads="1"/>
          </p:cNvSpPr>
          <p:nvPr/>
        </p:nvSpPr>
        <p:spPr bwMode="auto">
          <a:xfrm>
            <a:off x="7523163" y="4137025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27676" name="Rectangle 27"/>
          <p:cNvSpPr>
            <a:spLocks noChangeArrowheads="1"/>
          </p:cNvSpPr>
          <p:nvPr/>
        </p:nvSpPr>
        <p:spPr bwMode="auto">
          <a:xfrm>
            <a:off x="5648325" y="4137025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27677" name="Rectangle 28"/>
          <p:cNvSpPr>
            <a:spLocks noChangeArrowheads="1"/>
          </p:cNvSpPr>
          <p:nvPr/>
        </p:nvSpPr>
        <p:spPr bwMode="auto">
          <a:xfrm>
            <a:off x="4448175" y="3659188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27678" name="Rectangle 29"/>
          <p:cNvSpPr>
            <a:spLocks noChangeArrowheads="1"/>
          </p:cNvSpPr>
          <p:nvPr/>
        </p:nvSpPr>
        <p:spPr bwMode="auto">
          <a:xfrm>
            <a:off x="4187825" y="4751388"/>
            <a:ext cx="1050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Manages</a:t>
            </a:r>
          </a:p>
        </p:txBody>
      </p:sp>
      <p:sp>
        <p:nvSpPr>
          <p:cNvPr id="27679" name="Rectangle 30"/>
          <p:cNvSpPr>
            <a:spLocks noChangeArrowheads="1"/>
          </p:cNvSpPr>
          <p:nvPr/>
        </p:nvSpPr>
        <p:spPr bwMode="auto">
          <a:xfrm>
            <a:off x="4449763" y="6372225"/>
            <a:ext cx="7000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27680" name="Rectangle 31"/>
          <p:cNvSpPr>
            <a:spLocks noChangeArrowheads="1"/>
          </p:cNvSpPr>
          <p:nvPr/>
        </p:nvSpPr>
        <p:spPr bwMode="auto">
          <a:xfrm>
            <a:off x="6362700" y="4733925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27681" name="Rectangle 32"/>
          <p:cNvSpPr>
            <a:spLocks noChangeArrowheads="1"/>
          </p:cNvSpPr>
          <p:nvPr/>
        </p:nvSpPr>
        <p:spPr bwMode="auto">
          <a:xfrm>
            <a:off x="2168525" y="4735513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27682" name="Rectangle 33"/>
          <p:cNvSpPr>
            <a:spLocks noChangeArrowheads="1"/>
          </p:cNvSpPr>
          <p:nvPr/>
        </p:nvSpPr>
        <p:spPr bwMode="auto">
          <a:xfrm>
            <a:off x="1403350" y="4127500"/>
            <a:ext cx="531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27683" name="Rectangle 34"/>
          <p:cNvSpPr>
            <a:spLocks noChangeArrowheads="1"/>
          </p:cNvSpPr>
          <p:nvPr/>
        </p:nvSpPr>
        <p:spPr bwMode="auto">
          <a:xfrm>
            <a:off x="4357688" y="5537200"/>
            <a:ext cx="1095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Works_In</a:t>
            </a:r>
          </a:p>
        </p:txBody>
      </p:sp>
      <p:sp>
        <p:nvSpPr>
          <p:cNvPr id="27684" name="Line 35"/>
          <p:cNvSpPr>
            <a:spLocks noChangeShapeType="1"/>
          </p:cNvSpPr>
          <p:nvPr/>
        </p:nvSpPr>
        <p:spPr bwMode="auto">
          <a:xfrm>
            <a:off x="1662113" y="4530725"/>
            <a:ext cx="646112" cy="20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85" name="Line 36"/>
          <p:cNvSpPr>
            <a:spLocks noChangeShapeType="1"/>
          </p:cNvSpPr>
          <p:nvPr/>
        </p:nvSpPr>
        <p:spPr bwMode="auto">
          <a:xfrm>
            <a:off x="2605088" y="4249738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86" name="Line 37"/>
          <p:cNvSpPr>
            <a:spLocks noChangeShapeType="1"/>
          </p:cNvSpPr>
          <p:nvPr/>
        </p:nvSpPr>
        <p:spPr bwMode="auto">
          <a:xfrm flipH="1">
            <a:off x="2916238" y="4530725"/>
            <a:ext cx="668337" cy="20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38"/>
          <p:cNvSpPr>
            <a:spLocks noChangeShapeType="1"/>
          </p:cNvSpPr>
          <p:nvPr/>
        </p:nvSpPr>
        <p:spPr bwMode="auto">
          <a:xfrm flipV="1">
            <a:off x="4721225" y="3983038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88" name="Line 39"/>
          <p:cNvSpPr>
            <a:spLocks noChangeShapeType="1"/>
          </p:cNvSpPr>
          <p:nvPr/>
        </p:nvSpPr>
        <p:spPr bwMode="auto">
          <a:xfrm>
            <a:off x="5870575" y="4530725"/>
            <a:ext cx="838200" cy="20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89" name="Line 40"/>
          <p:cNvSpPr>
            <a:spLocks noChangeShapeType="1"/>
          </p:cNvSpPr>
          <p:nvPr/>
        </p:nvSpPr>
        <p:spPr bwMode="auto">
          <a:xfrm>
            <a:off x="6835775" y="4249738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90" name="Line 41"/>
          <p:cNvSpPr>
            <a:spLocks noChangeShapeType="1"/>
          </p:cNvSpPr>
          <p:nvPr/>
        </p:nvSpPr>
        <p:spPr bwMode="auto">
          <a:xfrm flipH="1">
            <a:off x="7291388" y="4530725"/>
            <a:ext cx="547687" cy="227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Line 42"/>
          <p:cNvSpPr>
            <a:spLocks noChangeShapeType="1"/>
          </p:cNvSpPr>
          <p:nvPr/>
        </p:nvSpPr>
        <p:spPr bwMode="auto">
          <a:xfrm flipH="1">
            <a:off x="4714875" y="6013450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92" name="Line 43"/>
          <p:cNvSpPr>
            <a:spLocks noChangeShapeType="1"/>
          </p:cNvSpPr>
          <p:nvPr/>
        </p:nvSpPr>
        <p:spPr bwMode="auto">
          <a:xfrm>
            <a:off x="5329238" y="4905375"/>
            <a:ext cx="9207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93" name="Line 44"/>
          <p:cNvSpPr>
            <a:spLocks noChangeShapeType="1"/>
          </p:cNvSpPr>
          <p:nvPr/>
        </p:nvSpPr>
        <p:spPr bwMode="auto">
          <a:xfrm flipH="1">
            <a:off x="3352800" y="4905375"/>
            <a:ext cx="7667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94" name="Line 45"/>
          <p:cNvSpPr>
            <a:spLocks noChangeShapeType="1"/>
          </p:cNvSpPr>
          <p:nvPr/>
        </p:nvSpPr>
        <p:spPr bwMode="auto">
          <a:xfrm flipH="1" flipV="1">
            <a:off x="3295650" y="4946650"/>
            <a:ext cx="830263" cy="7731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95" name="Line 46"/>
          <p:cNvSpPr>
            <a:spLocks noChangeShapeType="1"/>
          </p:cNvSpPr>
          <p:nvPr/>
        </p:nvSpPr>
        <p:spPr bwMode="auto">
          <a:xfrm flipV="1">
            <a:off x="5548313" y="5100638"/>
            <a:ext cx="1066800" cy="650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Participation Constraints in SQL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0678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We can capture participation constraints involving one entity set in a binary relationship, but little else (without resorting to </a:t>
            </a:r>
            <a:r>
              <a:rPr lang="en-US" sz="2100" smtClean="0"/>
              <a:t>CHECK</a:t>
            </a:r>
            <a:r>
              <a:rPr lang="en-US" sz="2500" smtClean="0"/>
              <a:t> constraints).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355725" y="2954338"/>
            <a:ext cx="6248400" cy="3381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CREATE TABLE  </a:t>
            </a:r>
            <a:r>
              <a:rPr lang="en-US" sz="2400">
                <a:latin typeface="Book Antiqua" pitchFamily="18" charset="0"/>
              </a:rPr>
              <a:t>Dept_Mgr(</a:t>
            </a:r>
          </a:p>
          <a:p>
            <a:r>
              <a:rPr lang="en-US" sz="2400">
                <a:latin typeface="Book Antiqua" pitchFamily="18" charset="0"/>
              </a:rPr>
              <a:t>   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did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INTEGER,</a:t>
            </a:r>
            <a:endParaRPr lang="en-US" sz="2400">
              <a:solidFill>
                <a:srgbClr val="434FD6"/>
              </a:solidFill>
              <a:latin typeface="Book Antiqua" pitchFamily="18" charset="0"/>
            </a:endParaRPr>
          </a:p>
          <a:p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   dname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CHAR(20)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   budget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REAL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   ssn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CHAR(11)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NOT NULL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   since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DATE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PRIMARY KEY  </a:t>
            </a: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(did),</a:t>
            </a:r>
          </a:p>
          <a:p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  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FOREIGN KEY  </a:t>
            </a: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(ssn)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REFERENCES</a:t>
            </a: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 Employees,</a:t>
            </a:r>
            <a:endParaRPr lang="en-US" sz="2400">
              <a:latin typeface="Book Antiqua" pitchFamily="18" charset="0"/>
            </a:endParaRPr>
          </a:p>
          <a:p>
            <a:r>
              <a:rPr lang="en-US" sz="2400">
                <a:latin typeface="Book Antiqua" pitchFamily="18" charset="0"/>
              </a:rPr>
              <a:t>  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ON DELETE NO ACTION</a:t>
            </a:r>
            <a:r>
              <a:rPr lang="en-US" sz="2400"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Review: Weak Entities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9067800" cy="495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A </a:t>
            </a:r>
            <a:r>
              <a:rPr lang="en-US" sz="2500" i="1" smtClean="0">
                <a:solidFill>
                  <a:schemeClr val="accent2"/>
                </a:solidFill>
              </a:rPr>
              <a:t>weak entity </a:t>
            </a:r>
            <a:r>
              <a:rPr lang="en-US" sz="2500" smtClean="0"/>
              <a:t>can be identified uniquely only by considering the primary key of another (</a:t>
            </a:r>
            <a:r>
              <a:rPr lang="en-US" sz="2500" i="1" smtClean="0"/>
              <a:t>owner</a:t>
            </a:r>
            <a:r>
              <a:rPr lang="en-US" sz="2500" smtClean="0"/>
              <a:t>) entity.</a:t>
            </a:r>
          </a:p>
          <a:p>
            <a:pPr lvl="1" eaLnBrk="1" hangingPunct="1">
              <a:buSzPct val="75000"/>
            </a:pPr>
            <a:r>
              <a:rPr lang="en-US" sz="2100" smtClean="0"/>
              <a:t>Owner entity set and weak entity set must participate in a one-to-many relationship set (1 owner, many weak entities).</a:t>
            </a:r>
          </a:p>
          <a:p>
            <a:pPr lvl="1" eaLnBrk="1" hangingPunct="1">
              <a:buSzPct val="75000"/>
            </a:pPr>
            <a:r>
              <a:rPr lang="en-US" sz="2100" smtClean="0"/>
              <a:t>Weak entity set must have total participation in this </a:t>
            </a:r>
            <a:r>
              <a:rPr lang="en-US" sz="2100" i="1" smtClean="0">
                <a:solidFill>
                  <a:schemeClr val="accent2"/>
                </a:solidFill>
              </a:rPr>
              <a:t>identifying </a:t>
            </a:r>
            <a:r>
              <a:rPr lang="en-US" sz="2100" smtClean="0"/>
              <a:t>relationship set.  </a:t>
            </a:r>
          </a:p>
        </p:txBody>
      </p:sp>
      <p:sp>
        <p:nvSpPr>
          <p:cNvPr id="29703" name="Freeform 6"/>
          <p:cNvSpPr>
            <a:spLocks/>
          </p:cNvSpPr>
          <p:nvPr/>
        </p:nvSpPr>
        <p:spPr bwMode="auto">
          <a:xfrm>
            <a:off x="5845175" y="4722813"/>
            <a:ext cx="1254125" cy="530225"/>
          </a:xfrm>
          <a:custGeom>
            <a:avLst/>
            <a:gdLst>
              <a:gd name="T0" fmla="*/ 788 w 790"/>
              <a:gd name="T1" fmla="*/ 153 h 334"/>
              <a:gd name="T2" fmla="*/ 775 w 790"/>
              <a:gd name="T3" fmla="*/ 124 h 334"/>
              <a:gd name="T4" fmla="*/ 752 w 790"/>
              <a:gd name="T5" fmla="*/ 97 h 334"/>
              <a:gd name="T6" fmla="*/ 718 w 790"/>
              <a:gd name="T7" fmla="*/ 71 h 334"/>
              <a:gd name="T8" fmla="*/ 674 w 790"/>
              <a:gd name="T9" fmla="*/ 50 h 334"/>
              <a:gd name="T10" fmla="*/ 621 w 790"/>
              <a:gd name="T11" fmla="*/ 30 h 334"/>
              <a:gd name="T12" fmla="*/ 561 w 790"/>
              <a:gd name="T13" fmla="*/ 17 h 334"/>
              <a:gd name="T14" fmla="*/ 497 w 790"/>
              <a:gd name="T15" fmla="*/ 6 h 334"/>
              <a:gd name="T16" fmla="*/ 429 w 790"/>
              <a:gd name="T17" fmla="*/ 1 h 334"/>
              <a:gd name="T18" fmla="*/ 360 w 790"/>
              <a:gd name="T19" fmla="*/ 1 h 334"/>
              <a:gd name="T20" fmla="*/ 293 w 790"/>
              <a:gd name="T21" fmla="*/ 6 h 334"/>
              <a:gd name="T22" fmla="*/ 228 w 790"/>
              <a:gd name="T23" fmla="*/ 17 h 334"/>
              <a:gd name="T24" fmla="*/ 169 w 790"/>
              <a:gd name="T25" fmla="*/ 30 h 334"/>
              <a:gd name="T26" fmla="*/ 116 w 790"/>
              <a:gd name="T27" fmla="*/ 50 h 334"/>
              <a:gd name="T28" fmla="*/ 72 w 790"/>
              <a:gd name="T29" fmla="*/ 71 h 334"/>
              <a:gd name="T30" fmla="*/ 38 w 790"/>
              <a:gd name="T31" fmla="*/ 97 h 334"/>
              <a:gd name="T32" fmla="*/ 14 w 790"/>
              <a:gd name="T33" fmla="*/ 124 h 334"/>
              <a:gd name="T34" fmla="*/ 2 w 790"/>
              <a:gd name="T35" fmla="*/ 153 h 334"/>
              <a:gd name="T36" fmla="*/ 2 w 790"/>
              <a:gd name="T37" fmla="*/ 181 h 334"/>
              <a:gd name="T38" fmla="*/ 14 w 790"/>
              <a:gd name="T39" fmla="*/ 210 h 334"/>
              <a:gd name="T40" fmla="*/ 38 w 790"/>
              <a:gd name="T41" fmla="*/ 237 h 334"/>
              <a:gd name="T42" fmla="*/ 72 w 790"/>
              <a:gd name="T43" fmla="*/ 262 h 334"/>
              <a:gd name="T44" fmla="*/ 116 w 790"/>
              <a:gd name="T45" fmla="*/ 284 h 334"/>
              <a:gd name="T46" fmla="*/ 169 w 790"/>
              <a:gd name="T47" fmla="*/ 303 h 334"/>
              <a:gd name="T48" fmla="*/ 228 w 790"/>
              <a:gd name="T49" fmla="*/ 317 h 334"/>
              <a:gd name="T50" fmla="*/ 293 w 790"/>
              <a:gd name="T51" fmla="*/ 327 h 334"/>
              <a:gd name="T52" fmla="*/ 360 w 790"/>
              <a:gd name="T53" fmla="*/ 332 h 334"/>
              <a:gd name="T54" fmla="*/ 429 w 790"/>
              <a:gd name="T55" fmla="*/ 332 h 334"/>
              <a:gd name="T56" fmla="*/ 497 w 790"/>
              <a:gd name="T57" fmla="*/ 327 h 334"/>
              <a:gd name="T58" fmla="*/ 561 w 790"/>
              <a:gd name="T59" fmla="*/ 317 h 334"/>
              <a:gd name="T60" fmla="*/ 621 w 790"/>
              <a:gd name="T61" fmla="*/ 303 h 334"/>
              <a:gd name="T62" fmla="*/ 674 w 790"/>
              <a:gd name="T63" fmla="*/ 284 h 334"/>
              <a:gd name="T64" fmla="*/ 718 w 790"/>
              <a:gd name="T65" fmla="*/ 262 h 334"/>
              <a:gd name="T66" fmla="*/ 752 w 790"/>
              <a:gd name="T67" fmla="*/ 237 h 334"/>
              <a:gd name="T68" fmla="*/ 775 w 790"/>
              <a:gd name="T69" fmla="*/ 210 h 334"/>
              <a:gd name="T70" fmla="*/ 788 w 790"/>
              <a:gd name="T71" fmla="*/ 181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7378700" y="4738688"/>
            <a:ext cx="1254125" cy="530225"/>
          </a:xfrm>
          <a:custGeom>
            <a:avLst/>
            <a:gdLst>
              <a:gd name="T0" fmla="*/ 2 w 790"/>
              <a:gd name="T1" fmla="*/ 181 h 334"/>
              <a:gd name="T2" fmla="*/ 13 w 790"/>
              <a:gd name="T3" fmla="*/ 210 h 334"/>
              <a:gd name="T4" fmla="*/ 38 w 790"/>
              <a:gd name="T5" fmla="*/ 237 h 334"/>
              <a:gd name="T6" fmla="*/ 72 w 790"/>
              <a:gd name="T7" fmla="*/ 262 h 334"/>
              <a:gd name="T8" fmla="*/ 116 w 790"/>
              <a:gd name="T9" fmla="*/ 284 h 334"/>
              <a:gd name="T10" fmla="*/ 169 w 790"/>
              <a:gd name="T11" fmla="*/ 303 h 334"/>
              <a:gd name="T12" fmla="*/ 228 w 790"/>
              <a:gd name="T13" fmla="*/ 317 h 334"/>
              <a:gd name="T14" fmla="*/ 293 w 790"/>
              <a:gd name="T15" fmla="*/ 327 h 334"/>
              <a:gd name="T16" fmla="*/ 360 w 790"/>
              <a:gd name="T17" fmla="*/ 332 h 334"/>
              <a:gd name="T18" fmla="*/ 429 w 790"/>
              <a:gd name="T19" fmla="*/ 332 h 334"/>
              <a:gd name="T20" fmla="*/ 497 w 790"/>
              <a:gd name="T21" fmla="*/ 327 h 334"/>
              <a:gd name="T22" fmla="*/ 561 w 790"/>
              <a:gd name="T23" fmla="*/ 317 h 334"/>
              <a:gd name="T24" fmla="*/ 621 w 790"/>
              <a:gd name="T25" fmla="*/ 303 h 334"/>
              <a:gd name="T26" fmla="*/ 673 w 790"/>
              <a:gd name="T27" fmla="*/ 284 h 334"/>
              <a:gd name="T28" fmla="*/ 717 w 790"/>
              <a:gd name="T29" fmla="*/ 262 h 334"/>
              <a:gd name="T30" fmla="*/ 752 w 790"/>
              <a:gd name="T31" fmla="*/ 237 h 334"/>
              <a:gd name="T32" fmla="*/ 775 w 790"/>
              <a:gd name="T33" fmla="*/ 210 h 334"/>
              <a:gd name="T34" fmla="*/ 787 w 790"/>
              <a:gd name="T35" fmla="*/ 181 h 334"/>
              <a:gd name="T36" fmla="*/ 787 w 790"/>
              <a:gd name="T37" fmla="*/ 152 h 334"/>
              <a:gd name="T38" fmla="*/ 775 w 790"/>
              <a:gd name="T39" fmla="*/ 124 h 334"/>
              <a:gd name="T40" fmla="*/ 751 w 790"/>
              <a:gd name="T41" fmla="*/ 97 h 334"/>
              <a:gd name="T42" fmla="*/ 717 w 790"/>
              <a:gd name="T43" fmla="*/ 71 h 334"/>
              <a:gd name="T44" fmla="*/ 673 w 790"/>
              <a:gd name="T45" fmla="*/ 49 h 334"/>
              <a:gd name="T46" fmla="*/ 620 w 790"/>
              <a:gd name="T47" fmla="*/ 30 h 334"/>
              <a:gd name="T48" fmla="*/ 561 w 790"/>
              <a:gd name="T49" fmla="*/ 16 h 334"/>
              <a:gd name="T50" fmla="*/ 496 w 790"/>
              <a:gd name="T51" fmla="*/ 6 h 334"/>
              <a:gd name="T52" fmla="*/ 429 w 790"/>
              <a:gd name="T53" fmla="*/ 1 h 334"/>
              <a:gd name="T54" fmla="*/ 360 w 790"/>
              <a:gd name="T55" fmla="*/ 1 h 334"/>
              <a:gd name="T56" fmla="*/ 293 w 790"/>
              <a:gd name="T57" fmla="*/ 7 h 334"/>
              <a:gd name="T58" fmla="*/ 228 w 790"/>
              <a:gd name="T59" fmla="*/ 16 h 334"/>
              <a:gd name="T60" fmla="*/ 169 w 790"/>
              <a:gd name="T61" fmla="*/ 30 h 334"/>
              <a:gd name="T62" fmla="*/ 116 w 790"/>
              <a:gd name="T63" fmla="*/ 50 h 334"/>
              <a:gd name="T64" fmla="*/ 72 w 790"/>
              <a:gd name="T65" fmla="*/ 71 h 334"/>
              <a:gd name="T66" fmla="*/ 38 w 790"/>
              <a:gd name="T67" fmla="*/ 97 h 334"/>
              <a:gd name="T68" fmla="*/ 13 w 790"/>
              <a:gd name="T69" fmla="*/ 124 h 334"/>
              <a:gd name="T70" fmla="*/ 2 w 790"/>
              <a:gd name="T71" fmla="*/ 152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Freeform 8"/>
          <p:cNvSpPr>
            <a:spLocks/>
          </p:cNvSpPr>
          <p:nvPr/>
        </p:nvSpPr>
        <p:spPr bwMode="auto">
          <a:xfrm>
            <a:off x="496888" y="4754563"/>
            <a:ext cx="1254125" cy="530225"/>
          </a:xfrm>
          <a:custGeom>
            <a:avLst/>
            <a:gdLst>
              <a:gd name="T0" fmla="*/ 787 w 790"/>
              <a:gd name="T1" fmla="*/ 152 h 334"/>
              <a:gd name="T2" fmla="*/ 776 w 790"/>
              <a:gd name="T3" fmla="*/ 124 h 334"/>
              <a:gd name="T4" fmla="*/ 752 w 790"/>
              <a:gd name="T5" fmla="*/ 96 h 334"/>
              <a:gd name="T6" fmla="*/ 717 w 790"/>
              <a:gd name="T7" fmla="*/ 71 h 334"/>
              <a:gd name="T8" fmla="*/ 673 w 790"/>
              <a:gd name="T9" fmla="*/ 49 h 334"/>
              <a:gd name="T10" fmla="*/ 620 w 790"/>
              <a:gd name="T11" fmla="*/ 30 h 334"/>
              <a:gd name="T12" fmla="*/ 561 w 790"/>
              <a:gd name="T13" fmla="*/ 16 h 334"/>
              <a:gd name="T14" fmla="*/ 497 w 790"/>
              <a:gd name="T15" fmla="*/ 6 h 334"/>
              <a:gd name="T16" fmla="*/ 429 w 790"/>
              <a:gd name="T17" fmla="*/ 1 h 334"/>
              <a:gd name="T18" fmla="*/ 360 w 790"/>
              <a:gd name="T19" fmla="*/ 1 h 334"/>
              <a:gd name="T20" fmla="*/ 293 w 790"/>
              <a:gd name="T21" fmla="*/ 6 h 334"/>
              <a:gd name="T22" fmla="*/ 228 w 790"/>
              <a:gd name="T23" fmla="*/ 16 h 334"/>
              <a:gd name="T24" fmla="*/ 169 w 790"/>
              <a:gd name="T25" fmla="*/ 30 h 334"/>
              <a:gd name="T26" fmla="*/ 116 w 790"/>
              <a:gd name="T27" fmla="*/ 49 h 334"/>
              <a:gd name="T28" fmla="*/ 72 w 790"/>
              <a:gd name="T29" fmla="*/ 71 h 334"/>
              <a:gd name="T30" fmla="*/ 38 w 790"/>
              <a:gd name="T31" fmla="*/ 96 h 334"/>
              <a:gd name="T32" fmla="*/ 14 w 790"/>
              <a:gd name="T33" fmla="*/ 124 h 334"/>
              <a:gd name="T34" fmla="*/ 2 w 790"/>
              <a:gd name="T35" fmla="*/ 152 h 334"/>
              <a:gd name="T36" fmla="*/ 2 w 790"/>
              <a:gd name="T37" fmla="*/ 181 h 334"/>
              <a:gd name="T38" fmla="*/ 14 w 790"/>
              <a:gd name="T39" fmla="*/ 210 h 334"/>
              <a:gd name="T40" fmla="*/ 38 w 790"/>
              <a:gd name="T41" fmla="*/ 237 h 334"/>
              <a:gd name="T42" fmla="*/ 72 w 790"/>
              <a:gd name="T43" fmla="*/ 262 h 334"/>
              <a:gd name="T44" fmla="*/ 116 w 790"/>
              <a:gd name="T45" fmla="*/ 284 h 334"/>
              <a:gd name="T46" fmla="*/ 169 w 790"/>
              <a:gd name="T47" fmla="*/ 303 h 334"/>
              <a:gd name="T48" fmla="*/ 228 w 790"/>
              <a:gd name="T49" fmla="*/ 317 h 334"/>
              <a:gd name="T50" fmla="*/ 293 w 790"/>
              <a:gd name="T51" fmla="*/ 327 h 334"/>
              <a:gd name="T52" fmla="*/ 360 w 790"/>
              <a:gd name="T53" fmla="*/ 332 h 334"/>
              <a:gd name="T54" fmla="*/ 429 w 790"/>
              <a:gd name="T55" fmla="*/ 332 h 334"/>
              <a:gd name="T56" fmla="*/ 497 w 790"/>
              <a:gd name="T57" fmla="*/ 327 h 334"/>
              <a:gd name="T58" fmla="*/ 561 w 790"/>
              <a:gd name="T59" fmla="*/ 317 h 334"/>
              <a:gd name="T60" fmla="*/ 620 w 790"/>
              <a:gd name="T61" fmla="*/ 303 h 334"/>
              <a:gd name="T62" fmla="*/ 673 w 790"/>
              <a:gd name="T63" fmla="*/ 284 h 334"/>
              <a:gd name="T64" fmla="*/ 717 w 790"/>
              <a:gd name="T65" fmla="*/ 262 h 334"/>
              <a:gd name="T66" fmla="*/ 752 w 790"/>
              <a:gd name="T67" fmla="*/ 237 h 334"/>
              <a:gd name="T68" fmla="*/ 776 w 790"/>
              <a:gd name="T69" fmla="*/ 210 h 334"/>
              <a:gd name="T70" fmla="*/ 787 w 790"/>
              <a:gd name="T71" fmla="*/ 181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797175" y="4754563"/>
            <a:ext cx="1252538" cy="530225"/>
          </a:xfrm>
          <a:custGeom>
            <a:avLst/>
            <a:gdLst>
              <a:gd name="T0" fmla="*/ 2 w 789"/>
              <a:gd name="T1" fmla="*/ 181 h 334"/>
              <a:gd name="T2" fmla="*/ 13 w 789"/>
              <a:gd name="T3" fmla="*/ 210 h 334"/>
              <a:gd name="T4" fmla="*/ 37 w 789"/>
              <a:gd name="T5" fmla="*/ 237 h 334"/>
              <a:gd name="T6" fmla="*/ 71 w 789"/>
              <a:gd name="T7" fmla="*/ 262 h 334"/>
              <a:gd name="T8" fmla="*/ 116 w 789"/>
              <a:gd name="T9" fmla="*/ 284 h 334"/>
              <a:gd name="T10" fmla="*/ 168 w 789"/>
              <a:gd name="T11" fmla="*/ 303 h 334"/>
              <a:gd name="T12" fmla="*/ 227 w 789"/>
              <a:gd name="T13" fmla="*/ 317 h 334"/>
              <a:gd name="T14" fmla="*/ 293 w 789"/>
              <a:gd name="T15" fmla="*/ 327 h 334"/>
              <a:gd name="T16" fmla="*/ 360 w 789"/>
              <a:gd name="T17" fmla="*/ 332 h 334"/>
              <a:gd name="T18" fmla="*/ 428 w 789"/>
              <a:gd name="T19" fmla="*/ 332 h 334"/>
              <a:gd name="T20" fmla="*/ 497 w 789"/>
              <a:gd name="T21" fmla="*/ 327 h 334"/>
              <a:gd name="T22" fmla="*/ 561 w 789"/>
              <a:gd name="T23" fmla="*/ 317 h 334"/>
              <a:gd name="T24" fmla="*/ 620 w 789"/>
              <a:gd name="T25" fmla="*/ 302 h 334"/>
              <a:gd name="T26" fmla="*/ 673 w 789"/>
              <a:gd name="T27" fmla="*/ 284 h 334"/>
              <a:gd name="T28" fmla="*/ 717 w 789"/>
              <a:gd name="T29" fmla="*/ 261 h 334"/>
              <a:gd name="T30" fmla="*/ 751 w 789"/>
              <a:gd name="T31" fmla="*/ 237 h 334"/>
              <a:gd name="T32" fmla="*/ 775 w 789"/>
              <a:gd name="T33" fmla="*/ 209 h 334"/>
              <a:gd name="T34" fmla="*/ 787 w 789"/>
              <a:gd name="T35" fmla="*/ 180 h 334"/>
              <a:gd name="T36" fmla="*/ 787 w 789"/>
              <a:gd name="T37" fmla="*/ 152 h 334"/>
              <a:gd name="T38" fmla="*/ 775 w 789"/>
              <a:gd name="T39" fmla="*/ 124 h 334"/>
              <a:gd name="T40" fmla="*/ 751 w 789"/>
              <a:gd name="T41" fmla="*/ 96 h 334"/>
              <a:gd name="T42" fmla="*/ 717 w 789"/>
              <a:gd name="T43" fmla="*/ 71 h 334"/>
              <a:gd name="T44" fmla="*/ 673 w 789"/>
              <a:gd name="T45" fmla="*/ 49 h 334"/>
              <a:gd name="T46" fmla="*/ 620 w 789"/>
              <a:gd name="T47" fmla="*/ 30 h 334"/>
              <a:gd name="T48" fmla="*/ 561 w 789"/>
              <a:gd name="T49" fmla="*/ 16 h 334"/>
              <a:gd name="T50" fmla="*/ 496 w 789"/>
              <a:gd name="T51" fmla="*/ 6 h 334"/>
              <a:gd name="T52" fmla="*/ 428 w 789"/>
              <a:gd name="T53" fmla="*/ 1 h 334"/>
              <a:gd name="T54" fmla="*/ 360 w 789"/>
              <a:gd name="T55" fmla="*/ 1 h 334"/>
              <a:gd name="T56" fmla="*/ 292 w 789"/>
              <a:gd name="T57" fmla="*/ 6 h 334"/>
              <a:gd name="T58" fmla="*/ 227 w 789"/>
              <a:gd name="T59" fmla="*/ 16 h 334"/>
              <a:gd name="T60" fmla="*/ 168 w 789"/>
              <a:gd name="T61" fmla="*/ 30 h 334"/>
              <a:gd name="T62" fmla="*/ 116 w 789"/>
              <a:gd name="T63" fmla="*/ 49 h 334"/>
              <a:gd name="T64" fmla="*/ 71 w 789"/>
              <a:gd name="T65" fmla="*/ 71 h 334"/>
              <a:gd name="T66" fmla="*/ 37 w 789"/>
              <a:gd name="T67" fmla="*/ 97 h 334"/>
              <a:gd name="T68" fmla="*/ 13 w 789"/>
              <a:gd name="T69" fmla="*/ 124 h 334"/>
              <a:gd name="T70" fmla="*/ 2 w 789"/>
              <a:gd name="T71" fmla="*/ 152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4"/>
              <a:gd name="T110" fmla="*/ 789 w 789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Freeform 10"/>
          <p:cNvSpPr>
            <a:spLocks/>
          </p:cNvSpPr>
          <p:nvPr/>
        </p:nvSpPr>
        <p:spPr bwMode="auto">
          <a:xfrm>
            <a:off x="4344988" y="4630738"/>
            <a:ext cx="1252537" cy="528637"/>
          </a:xfrm>
          <a:custGeom>
            <a:avLst/>
            <a:gdLst>
              <a:gd name="T0" fmla="*/ 2 w 789"/>
              <a:gd name="T1" fmla="*/ 181 h 333"/>
              <a:gd name="T2" fmla="*/ 14 w 789"/>
              <a:gd name="T3" fmla="*/ 209 h 333"/>
              <a:gd name="T4" fmla="*/ 38 w 789"/>
              <a:gd name="T5" fmla="*/ 237 h 333"/>
              <a:gd name="T6" fmla="*/ 72 w 789"/>
              <a:gd name="T7" fmla="*/ 262 h 333"/>
              <a:gd name="T8" fmla="*/ 116 w 789"/>
              <a:gd name="T9" fmla="*/ 284 h 333"/>
              <a:gd name="T10" fmla="*/ 169 w 789"/>
              <a:gd name="T11" fmla="*/ 302 h 333"/>
              <a:gd name="T12" fmla="*/ 228 w 789"/>
              <a:gd name="T13" fmla="*/ 317 h 333"/>
              <a:gd name="T14" fmla="*/ 292 w 789"/>
              <a:gd name="T15" fmla="*/ 327 h 333"/>
              <a:gd name="T16" fmla="*/ 360 w 789"/>
              <a:gd name="T17" fmla="*/ 332 h 333"/>
              <a:gd name="T18" fmla="*/ 429 w 789"/>
              <a:gd name="T19" fmla="*/ 332 h 333"/>
              <a:gd name="T20" fmla="*/ 496 w 789"/>
              <a:gd name="T21" fmla="*/ 327 h 333"/>
              <a:gd name="T22" fmla="*/ 560 w 789"/>
              <a:gd name="T23" fmla="*/ 317 h 333"/>
              <a:gd name="T24" fmla="*/ 620 w 789"/>
              <a:gd name="T25" fmla="*/ 302 h 333"/>
              <a:gd name="T26" fmla="*/ 673 w 789"/>
              <a:gd name="T27" fmla="*/ 284 h 333"/>
              <a:gd name="T28" fmla="*/ 716 w 789"/>
              <a:gd name="T29" fmla="*/ 262 h 333"/>
              <a:gd name="T30" fmla="*/ 751 w 789"/>
              <a:gd name="T31" fmla="*/ 236 h 333"/>
              <a:gd name="T32" fmla="*/ 775 w 789"/>
              <a:gd name="T33" fmla="*/ 209 h 333"/>
              <a:gd name="T34" fmla="*/ 786 w 789"/>
              <a:gd name="T35" fmla="*/ 181 h 333"/>
              <a:gd name="T36" fmla="*/ 786 w 789"/>
              <a:gd name="T37" fmla="*/ 151 h 333"/>
              <a:gd name="T38" fmla="*/ 775 w 789"/>
              <a:gd name="T39" fmla="*/ 123 h 333"/>
              <a:gd name="T40" fmla="*/ 751 w 789"/>
              <a:gd name="T41" fmla="*/ 96 h 333"/>
              <a:gd name="T42" fmla="*/ 716 w 789"/>
              <a:gd name="T43" fmla="*/ 71 h 333"/>
              <a:gd name="T44" fmla="*/ 672 w 789"/>
              <a:gd name="T45" fmla="*/ 48 h 333"/>
              <a:gd name="T46" fmla="*/ 620 w 789"/>
              <a:gd name="T47" fmla="*/ 30 h 333"/>
              <a:gd name="T48" fmla="*/ 560 w 789"/>
              <a:gd name="T49" fmla="*/ 15 h 333"/>
              <a:gd name="T50" fmla="*/ 496 w 789"/>
              <a:gd name="T51" fmla="*/ 6 h 333"/>
              <a:gd name="T52" fmla="*/ 428 w 789"/>
              <a:gd name="T53" fmla="*/ 1 h 333"/>
              <a:gd name="T54" fmla="*/ 360 w 789"/>
              <a:gd name="T55" fmla="*/ 1 h 333"/>
              <a:gd name="T56" fmla="*/ 292 w 789"/>
              <a:gd name="T57" fmla="*/ 6 h 333"/>
              <a:gd name="T58" fmla="*/ 228 w 789"/>
              <a:gd name="T59" fmla="*/ 16 h 333"/>
              <a:gd name="T60" fmla="*/ 169 w 789"/>
              <a:gd name="T61" fmla="*/ 30 h 333"/>
              <a:gd name="T62" fmla="*/ 116 w 789"/>
              <a:gd name="T63" fmla="*/ 49 h 333"/>
              <a:gd name="T64" fmla="*/ 72 w 789"/>
              <a:gd name="T65" fmla="*/ 71 h 333"/>
              <a:gd name="T66" fmla="*/ 38 w 789"/>
              <a:gd name="T67" fmla="*/ 96 h 333"/>
              <a:gd name="T68" fmla="*/ 14 w 789"/>
              <a:gd name="T69" fmla="*/ 123 h 333"/>
              <a:gd name="T70" fmla="*/ 2 w 789"/>
              <a:gd name="T71" fmla="*/ 152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6627813" y="5624513"/>
            <a:ext cx="1449387" cy="544512"/>
          </a:xfrm>
          <a:custGeom>
            <a:avLst/>
            <a:gdLst>
              <a:gd name="T0" fmla="*/ 912 w 913"/>
              <a:gd name="T1" fmla="*/ 342 h 343"/>
              <a:gd name="T2" fmla="*/ 912 w 913"/>
              <a:gd name="T3" fmla="*/ 0 h 343"/>
              <a:gd name="T4" fmla="*/ 0 w 913"/>
              <a:gd name="T5" fmla="*/ 0 h 343"/>
              <a:gd name="T6" fmla="*/ 0 w 913"/>
              <a:gd name="T7" fmla="*/ 342 h 343"/>
              <a:gd name="T8" fmla="*/ 912 w 913"/>
              <a:gd name="T9" fmla="*/ 342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343"/>
              <a:gd name="T17" fmla="*/ 913 w 913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Freeform 12"/>
          <p:cNvSpPr>
            <a:spLocks/>
          </p:cNvSpPr>
          <p:nvPr/>
        </p:nvSpPr>
        <p:spPr bwMode="auto">
          <a:xfrm>
            <a:off x="1624013" y="5608638"/>
            <a:ext cx="1252537" cy="544512"/>
          </a:xfrm>
          <a:custGeom>
            <a:avLst/>
            <a:gdLst>
              <a:gd name="T0" fmla="*/ 788 w 789"/>
              <a:gd name="T1" fmla="*/ 342 h 343"/>
              <a:gd name="T2" fmla="*/ 788 w 789"/>
              <a:gd name="T3" fmla="*/ 0 h 343"/>
              <a:gd name="T4" fmla="*/ 0 w 789"/>
              <a:gd name="T5" fmla="*/ 0 h 343"/>
              <a:gd name="T6" fmla="*/ 0 w 789"/>
              <a:gd name="T7" fmla="*/ 342 h 343"/>
              <a:gd name="T8" fmla="*/ 788 w 789"/>
              <a:gd name="T9" fmla="*/ 342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Freeform 13"/>
          <p:cNvSpPr>
            <a:spLocks/>
          </p:cNvSpPr>
          <p:nvPr/>
        </p:nvSpPr>
        <p:spPr bwMode="auto">
          <a:xfrm>
            <a:off x="1624013" y="4367213"/>
            <a:ext cx="1252537" cy="528637"/>
          </a:xfrm>
          <a:custGeom>
            <a:avLst/>
            <a:gdLst>
              <a:gd name="T0" fmla="*/ 787 w 789"/>
              <a:gd name="T1" fmla="*/ 151 h 333"/>
              <a:gd name="T2" fmla="*/ 775 w 789"/>
              <a:gd name="T3" fmla="*/ 123 h 333"/>
              <a:gd name="T4" fmla="*/ 751 w 789"/>
              <a:gd name="T5" fmla="*/ 96 h 333"/>
              <a:gd name="T6" fmla="*/ 717 w 789"/>
              <a:gd name="T7" fmla="*/ 70 h 333"/>
              <a:gd name="T8" fmla="*/ 673 w 789"/>
              <a:gd name="T9" fmla="*/ 49 h 333"/>
              <a:gd name="T10" fmla="*/ 620 w 789"/>
              <a:gd name="T11" fmla="*/ 30 h 333"/>
              <a:gd name="T12" fmla="*/ 561 w 789"/>
              <a:gd name="T13" fmla="*/ 16 h 333"/>
              <a:gd name="T14" fmla="*/ 496 w 789"/>
              <a:gd name="T15" fmla="*/ 6 h 333"/>
              <a:gd name="T16" fmla="*/ 429 w 789"/>
              <a:gd name="T17" fmla="*/ 0 h 333"/>
              <a:gd name="T18" fmla="*/ 360 w 789"/>
              <a:gd name="T19" fmla="*/ 0 h 333"/>
              <a:gd name="T20" fmla="*/ 292 w 789"/>
              <a:gd name="T21" fmla="*/ 6 h 333"/>
              <a:gd name="T22" fmla="*/ 228 w 789"/>
              <a:gd name="T23" fmla="*/ 16 h 333"/>
              <a:gd name="T24" fmla="*/ 168 w 789"/>
              <a:gd name="T25" fmla="*/ 30 h 333"/>
              <a:gd name="T26" fmla="*/ 115 w 789"/>
              <a:gd name="T27" fmla="*/ 49 h 333"/>
              <a:gd name="T28" fmla="*/ 71 w 789"/>
              <a:gd name="T29" fmla="*/ 70 h 333"/>
              <a:gd name="T30" fmla="*/ 37 w 789"/>
              <a:gd name="T31" fmla="*/ 96 h 333"/>
              <a:gd name="T32" fmla="*/ 14 w 789"/>
              <a:gd name="T33" fmla="*/ 123 h 333"/>
              <a:gd name="T34" fmla="*/ 1 w 789"/>
              <a:gd name="T35" fmla="*/ 151 h 333"/>
              <a:gd name="T36" fmla="*/ 1 w 789"/>
              <a:gd name="T37" fmla="*/ 180 h 333"/>
              <a:gd name="T38" fmla="*/ 14 w 789"/>
              <a:gd name="T39" fmla="*/ 209 h 333"/>
              <a:gd name="T40" fmla="*/ 37 w 789"/>
              <a:gd name="T41" fmla="*/ 236 h 333"/>
              <a:gd name="T42" fmla="*/ 71 w 789"/>
              <a:gd name="T43" fmla="*/ 261 h 333"/>
              <a:gd name="T44" fmla="*/ 115 w 789"/>
              <a:gd name="T45" fmla="*/ 284 h 333"/>
              <a:gd name="T46" fmla="*/ 168 w 789"/>
              <a:gd name="T47" fmla="*/ 302 h 333"/>
              <a:gd name="T48" fmla="*/ 228 w 789"/>
              <a:gd name="T49" fmla="*/ 317 h 333"/>
              <a:gd name="T50" fmla="*/ 292 w 789"/>
              <a:gd name="T51" fmla="*/ 327 h 333"/>
              <a:gd name="T52" fmla="*/ 360 w 789"/>
              <a:gd name="T53" fmla="*/ 331 h 333"/>
              <a:gd name="T54" fmla="*/ 429 w 789"/>
              <a:gd name="T55" fmla="*/ 331 h 333"/>
              <a:gd name="T56" fmla="*/ 496 w 789"/>
              <a:gd name="T57" fmla="*/ 327 h 333"/>
              <a:gd name="T58" fmla="*/ 561 w 789"/>
              <a:gd name="T59" fmla="*/ 317 h 333"/>
              <a:gd name="T60" fmla="*/ 620 w 789"/>
              <a:gd name="T61" fmla="*/ 302 h 333"/>
              <a:gd name="T62" fmla="*/ 673 w 789"/>
              <a:gd name="T63" fmla="*/ 284 h 333"/>
              <a:gd name="T64" fmla="*/ 717 w 789"/>
              <a:gd name="T65" fmla="*/ 261 h 333"/>
              <a:gd name="T66" fmla="*/ 751 w 789"/>
              <a:gd name="T67" fmla="*/ 236 h 333"/>
              <a:gd name="T68" fmla="*/ 775 w 789"/>
              <a:gd name="T69" fmla="*/ 209 h 333"/>
              <a:gd name="T70" fmla="*/ 787 w 789"/>
              <a:gd name="T71" fmla="*/ 180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3240088" y="4867275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29712" name="Freeform 15"/>
          <p:cNvSpPr>
            <a:spLocks/>
          </p:cNvSpPr>
          <p:nvPr/>
        </p:nvSpPr>
        <p:spPr bwMode="auto">
          <a:xfrm>
            <a:off x="4360863" y="5546725"/>
            <a:ext cx="1252537" cy="622300"/>
          </a:xfrm>
          <a:custGeom>
            <a:avLst/>
            <a:gdLst>
              <a:gd name="T0" fmla="*/ 0 w 789"/>
              <a:gd name="T1" fmla="*/ 196 h 392"/>
              <a:gd name="T2" fmla="*/ 394 w 789"/>
              <a:gd name="T3" fmla="*/ 0 h 392"/>
              <a:gd name="T4" fmla="*/ 788 w 789"/>
              <a:gd name="T5" fmla="*/ 196 h 392"/>
              <a:gd name="T6" fmla="*/ 394 w 789"/>
              <a:gd name="T7" fmla="*/ 391 h 392"/>
              <a:gd name="T8" fmla="*/ 0 w 789"/>
              <a:gd name="T9" fmla="*/ 196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92"/>
              <a:gd name="T17" fmla="*/ 789 w 789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1973263" y="4448175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7804150" y="4821238"/>
            <a:ext cx="531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age</a:t>
            </a: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6146800" y="4805363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pname</a:t>
            </a:r>
          </a:p>
        </p:txBody>
      </p:sp>
      <p:sp>
        <p:nvSpPr>
          <p:cNvPr id="29716" name="Rectangle 19"/>
          <p:cNvSpPr>
            <a:spLocks noChangeArrowheads="1"/>
          </p:cNvSpPr>
          <p:nvPr/>
        </p:nvSpPr>
        <p:spPr bwMode="auto">
          <a:xfrm>
            <a:off x="6742113" y="5705475"/>
            <a:ext cx="1344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Dependents</a:t>
            </a:r>
          </a:p>
        </p:txBody>
      </p:sp>
      <p:sp>
        <p:nvSpPr>
          <p:cNvPr id="29717" name="Rectangle 20"/>
          <p:cNvSpPr>
            <a:spLocks noChangeArrowheads="1"/>
          </p:cNvSpPr>
          <p:nvPr/>
        </p:nvSpPr>
        <p:spPr bwMode="auto">
          <a:xfrm>
            <a:off x="1619250" y="5722938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877888" y="4852988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4594225" y="5705475"/>
            <a:ext cx="7794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Policy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4708525" y="4743450"/>
            <a:ext cx="5984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cost</a:t>
            </a: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H="1">
            <a:off x="6237288" y="510857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>
            <a:off x="2265363" y="4919663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>
            <a:off x="1108075" y="5299075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 flipH="1">
            <a:off x="2600325" y="5280025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 flipV="1">
            <a:off x="4973638" y="5133975"/>
            <a:ext cx="0" cy="414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6" name="Line 29"/>
          <p:cNvSpPr>
            <a:spLocks noChangeShapeType="1"/>
          </p:cNvSpPr>
          <p:nvPr/>
        </p:nvSpPr>
        <p:spPr bwMode="auto">
          <a:xfrm>
            <a:off x="6483350" y="5280025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7" name="Line 30"/>
          <p:cNvSpPr>
            <a:spLocks noChangeShapeType="1"/>
          </p:cNvSpPr>
          <p:nvPr/>
        </p:nvSpPr>
        <p:spPr bwMode="auto">
          <a:xfrm flipH="1">
            <a:off x="7473950" y="5280025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 flipH="1">
            <a:off x="2881313" y="585470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9" name="Line 32"/>
          <p:cNvSpPr>
            <a:spLocks noChangeShapeType="1"/>
          </p:cNvSpPr>
          <p:nvPr/>
        </p:nvSpPr>
        <p:spPr bwMode="auto">
          <a:xfrm>
            <a:off x="5640388" y="585470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Translating Weak Entity Sets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Weak entity set and identifying relationship set are translated into a single table.</a:t>
            </a:r>
          </a:p>
          <a:p>
            <a:pPr lvl="1" eaLnBrk="1" hangingPunct="1">
              <a:buSzPct val="75000"/>
            </a:pPr>
            <a:r>
              <a:rPr lang="en-US" sz="2100" smtClean="0">
                <a:solidFill>
                  <a:schemeClr val="accent2"/>
                </a:solidFill>
              </a:rPr>
              <a:t>When the owner entity is deleted, all owned weak entities must also be deleted.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431925" y="3106738"/>
            <a:ext cx="6248400" cy="3016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CREATE TABLE  </a:t>
            </a:r>
            <a:r>
              <a:rPr lang="en-US" sz="2400">
                <a:latin typeface="Book Antiqua" pitchFamily="18" charset="0"/>
              </a:rPr>
              <a:t>Dep_Policy (</a:t>
            </a:r>
          </a:p>
          <a:p>
            <a:r>
              <a:rPr lang="en-US" sz="2400">
                <a:latin typeface="Book Antiqua" pitchFamily="18" charset="0"/>
              </a:rPr>
              <a:t>   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pname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CHAR(20)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   age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INTEGER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   cost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REAL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   ssn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CHAR(11) NOT NULL</a:t>
            </a:r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PRIMARY KEY  </a:t>
            </a: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(pname, ssn),</a:t>
            </a:r>
          </a:p>
          <a:p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  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FOREIGN KEY  </a:t>
            </a: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(ssn)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REFERENCES</a:t>
            </a: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 Employees,</a:t>
            </a:r>
          </a:p>
          <a:p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  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ON DELETE CASCADE</a:t>
            </a:r>
            <a:r>
              <a:rPr lang="en-US" sz="2400"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Review: ISA Hierarchies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7620000" y="3514725"/>
            <a:ext cx="14922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Contract_Emps</a:t>
            </a:r>
          </a:p>
        </p:txBody>
      </p:sp>
      <p:sp>
        <p:nvSpPr>
          <p:cNvPr id="31751" name="Freeform 6"/>
          <p:cNvSpPr>
            <a:spLocks/>
          </p:cNvSpPr>
          <p:nvPr/>
        </p:nvSpPr>
        <p:spPr bwMode="auto">
          <a:xfrm>
            <a:off x="5902325" y="1133475"/>
            <a:ext cx="1055688" cy="390525"/>
          </a:xfrm>
          <a:custGeom>
            <a:avLst/>
            <a:gdLst>
              <a:gd name="T0" fmla="*/ 662 w 665"/>
              <a:gd name="T1" fmla="*/ 111 h 246"/>
              <a:gd name="T2" fmla="*/ 653 w 665"/>
              <a:gd name="T3" fmla="*/ 90 h 246"/>
              <a:gd name="T4" fmla="*/ 633 w 665"/>
              <a:gd name="T5" fmla="*/ 70 h 246"/>
              <a:gd name="T6" fmla="*/ 604 w 665"/>
              <a:gd name="T7" fmla="*/ 52 h 246"/>
              <a:gd name="T8" fmla="*/ 567 w 665"/>
              <a:gd name="T9" fmla="*/ 35 h 246"/>
              <a:gd name="T10" fmla="*/ 522 w 665"/>
              <a:gd name="T11" fmla="*/ 23 h 246"/>
              <a:gd name="T12" fmla="*/ 473 w 665"/>
              <a:gd name="T13" fmla="*/ 11 h 246"/>
              <a:gd name="T14" fmla="*/ 418 w 665"/>
              <a:gd name="T15" fmla="*/ 4 h 246"/>
              <a:gd name="T16" fmla="*/ 361 w 665"/>
              <a:gd name="T17" fmla="*/ 1 h 246"/>
              <a:gd name="T18" fmla="*/ 303 w 665"/>
              <a:gd name="T19" fmla="*/ 1 h 246"/>
              <a:gd name="T20" fmla="*/ 246 w 665"/>
              <a:gd name="T21" fmla="*/ 4 h 246"/>
              <a:gd name="T22" fmla="*/ 192 w 665"/>
              <a:gd name="T23" fmla="*/ 11 h 246"/>
              <a:gd name="T24" fmla="*/ 141 w 665"/>
              <a:gd name="T25" fmla="*/ 23 h 246"/>
              <a:gd name="T26" fmla="*/ 98 w 665"/>
              <a:gd name="T27" fmla="*/ 35 h 246"/>
              <a:gd name="T28" fmla="*/ 60 w 665"/>
              <a:gd name="T29" fmla="*/ 52 h 246"/>
              <a:gd name="T30" fmla="*/ 31 w 665"/>
              <a:gd name="T31" fmla="*/ 70 h 246"/>
              <a:gd name="T32" fmla="*/ 11 w 665"/>
              <a:gd name="T33" fmla="*/ 90 h 246"/>
              <a:gd name="T34" fmla="*/ 1 w 665"/>
              <a:gd name="T35" fmla="*/ 111 h 246"/>
              <a:gd name="T36" fmla="*/ 1 w 665"/>
              <a:gd name="T37" fmla="*/ 133 h 246"/>
              <a:gd name="T38" fmla="*/ 11 w 665"/>
              <a:gd name="T39" fmla="*/ 154 h 246"/>
              <a:gd name="T40" fmla="*/ 31 w 665"/>
              <a:gd name="T41" fmla="*/ 174 h 246"/>
              <a:gd name="T42" fmla="*/ 60 w 665"/>
              <a:gd name="T43" fmla="*/ 193 h 246"/>
              <a:gd name="T44" fmla="*/ 98 w 665"/>
              <a:gd name="T45" fmla="*/ 209 h 246"/>
              <a:gd name="T46" fmla="*/ 141 w 665"/>
              <a:gd name="T47" fmla="*/ 223 h 246"/>
              <a:gd name="T48" fmla="*/ 192 w 665"/>
              <a:gd name="T49" fmla="*/ 233 h 246"/>
              <a:gd name="T50" fmla="*/ 246 w 665"/>
              <a:gd name="T51" fmla="*/ 240 h 246"/>
              <a:gd name="T52" fmla="*/ 303 w 665"/>
              <a:gd name="T53" fmla="*/ 245 h 246"/>
              <a:gd name="T54" fmla="*/ 361 w 665"/>
              <a:gd name="T55" fmla="*/ 245 h 246"/>
              <a:gd name="T56" fmla="*/ 418 w 665"/>
              <a:gd name="T57" fmla="*/ 240 h 246"/>
              <a:gd name="T58" fmla="*/ 473 w 665"/>
              <a:gd name="T59" fmla="*/ 233 h 246"/>
              <a:gd name="T60" fmla="*/ 522 w 665"/>
              <a:gd name="T61" fmla="*/ 223 h 246"/>
              <a:gd name="T62" fmla="*/ 567 w 665"/>
              <a:gd name="T63" fmla="*/ 209 h 246"/>
              <a:gd name="T64" fmla="*/ 604 w 665"/>
              <a:gd name="T65" fmla="*/ 193 h 246"/>
              <a:gd name="T66" fmla="*/ 633 w 665"/>
              <a:gd name="T67" fmla="*/ 174 h 246"/>
              <a:gd name="T68" fmla="*/ 653 w 665"/>
              <a:gd name="T69" fmla="*/ 154 h 246"/>
              <a:gd name="T70" fmla="*/ 662 w 665"/>
              <a:gd name="T71" fmla="*/ 13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46"/>
              <a:gd name="T110" fmla="*/ 665 w 665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7839075" y="1133475"/>
            <a:ext cx="1054100" cy="390525"/>
          </a:xfrm>
          <a:custGeom>
            <a:avLst/>
            <a:gdLst>
              <a:gd name="T0" fmla="*/ 1 w 664"/>
              <a:gd name="T1" fmla="*/ 133 h 246"/>
              <a:gd name="T2" fmla="*/ 10 w 664"/>
              <a:gd name="T3" fmla="*/ 154 h 246"/>
              <a:gd name="T4" fmla="*/ 30 w 664"/>
              <a:gd name="T5" fmla="*/ 174 h 246"/>
              <a:gd name="T6" fmla="*/ 59 w 664"/>
              <a:gd name="T7" fmla="*/ 193 h 246"/>
              <a:gd name="T8" fmla="*/ 96 w 664"/>
              <a:gd name="T9" fmla="*/ 209 h 246"/>
              <a:gd name="T10" fmla="*/ 141 w 664"/>
              <a:gd name="T11" fmla="*/ 223 h 246"/>
              <a:gd name="T12" fmla="*/ 190 w 664"/>
              <a:gd name="T13" fmla="*/ 233 h 246"/>
              <a:gd name="T14" fmla="*/ 245 w 664"/>
              <a:gd name="T15" fmla="*/ 240 h 246"/>
              <a:gd name="T16" fmla="*/ 302 w 664"/>
              <a:gd name="T17" fmla="*/ 245 h 246"/>
              <a:gd name="T18" fmla="*/ 359 w 664"/>
              <a:gd name="T19" fmla="*/ 245 h 246"/>
              <a:gd name="T20" fmla="*/ 417 w 664"/>
              <a:gd name="T21" fmla="*/ 240 h 246"/>
              <a:gd name="T22" fmla="*/ 472 w 664"/>
              <a:gd name="T23" fmla="*/ 233 h 246"/>
              <a:gd name="T24" fmla="*/ 521 w 664"/>
              <a:gd name="T25" fmla="*/ 221 h 246"/>
              <a:gd name="T26" fmla="*/ 566 w 664"/>
              <a:gd name="T27" fmla="*/ 209 h 246"/>
              <a:gd name="T28" fmla="*/ 603 w 664"/>
              <a:gd name="T29" fmla="*/ 192 h 246"/>
              <a:gd name="T30" fmla="*/ 631 w 664"/>
              <a:gd name="T31" fmla="*/ 174 h 246"/>
              <a:gd name="T32" fmla="*/ 652 w 664"/>
              <a:gd name="T33" fmla="*/ 154 h 246"/>
              <a:gd name="T34" fmla="*/ 661 w 664"/>
              <a:gd name="T35" fmla="*/ 133 h 246"/>
              <a:gd name="T36" fmla="*/ 661 w 664"/>
              <a:gd name="T37" fmla="*/ 111 h 246"/>
              <a:gd name="T38" fmla="*/ 652 w 664"/>
              <a:gd name="T39" fmla="*/ 90 h 246"/>
              <a:gd name="T40" fmla="*/ 631 w 664"/>
              <a:gd name="T41" fmla="*/ 70 h 246"/>
              <a:gd name="T42" fmla="*/ 603 w 664"/>
              <a:gd name="T43" fmla="*/ 52 h 246"/>
              <a:gd name="T44" fmla="*/ 566 w 664"/>
              <a:gd name="T45" fmla="*/ 35 h 246"/>
              <a:gd name="T46" fmla="*/ 521 w 664"/>
              <a:gd name="T47" fmla="*/ 23 h 246"/>
              <a:gd name="T48" fmla="*/ 472 w 664"/>
              <a:gd name="T49" fmla="*/ 11 h 246"/>
              <a:gd name="T50" fmla="*/ 416 w 664"/>
              <a:gd name="T51" fmla="*/ 4 h 246"/>
              <a:gd name="T52" fmla="*/ 359 w 664"/>
              <a:gd name="T53" fmla="*/ 1 h 246"/>
              <a:gd name="T54" fmla="*/ 302 w 664"/>
              <a:gd name="T55" fmla="*/ 1 h 246"/>
              <a:gd name="T56" fmla="*/ 245 w 664"/>
              <a:gd name="T57" fmla="*/ 4 h 246"/>
              <a:gd name="T58" fmla="*/ 190 w 664"/>
              <a:gd name="T59" fmla="*/ 11 h 246"/>
              <a:gd name="T60" fmla="*/ 141 w 664"/>
              <a:gd name="T61" fmla="*/ 23 h 246"/>
              <a:gd name="T62" fmla="*/ 96 w 664"/>
              <a:gd name="T63" fmla="*/ 35 h 246"/>
              <a:gd name="T64" fmla="*/ 59 w 664"/>
              <a:gd name="T65" fmla="*/ 52 h 246"/>
              <a:gd name="T66" fmla="*/ 30 w 664"/>
              <a:gd name="T67" fmla="*/ 71 h 246"/>
              <a:gd name="T68" fmla="*/ 10 w 664"/>
              <a:gd name="T69" fmla="*/ 90 h 246"/>
              <a:gd name="T70" fmla="*/ 1 w 664"/>
              <a:gd name="T71" fmla="*/ 111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Freeform 8"/>
          <p:cNvSpPr>
            <a:spLocks/>
          </p:cNvSpPr>
          <p:nvPr/>
        </p:nvSpPr>
        <p:spPr bwMode="auto">
          <a:xfrm>
            <a:off x="6853238" y="849313"/>
            <a:ext cx="1054100" cy="390525"/>
          </a:xfrm>
          <a:custGeom>
            <a:avLst/>
            <a:gdLst>
              <a:gd name="T0" fmla="*/ 661 w 664"/>
              <a:gd name="T1" fmla="*/ 111 h 246"/>
              <a:gd name="T2" fmla="*/ 651 w 664"/>
              <a:gd name="T3" fmla="*/ 90 h 246"/>
              <a:gd name="T4" fmla="*/ 632 w 664"/>
              <a:gd name="T5" fmla="*/ 70 h 246"/>
              <a:gd name="T6" fmla="*/ 603 w 664"/>
              <a:gd name="T7" fmla="*/ 51 h 246"/>
              <a:gd name="T8" fmla="*/ 566 w 664"/>
              <a:gd name="T9" fmla="*/ 35 h 246"/>
              <a:gd name="T10" fmla="*/ 521 w 664"/>
              <a:gd name="T11" fmla="*/ 21 h 246"/>
              <a:gd name="T12" fmla="*/ 471 w 664"/>
              <a:gd name="T13" fmla="*/ 11 h 246"/>
              <a:gd name="T14" fmla="*/ 416 w 664"/>
              <a:gd name="T15" fmla="*/ 4 h 246"/>
              <a:gd name="T16" fmla="*/ 361 w 664"/>
              <a:gd name="T17" fmla="*/ 0 h 246"/>
              <a:gd name="T18" fmla="*/ 303 w 664"/>
              <a:gd name="T19" fmla="*/ 0 h 246"/>
              <a:gd name="T20" fmla="*/ 246 w 664"/>
              <a:gd name="T21" fmla="*/ 4 h 246"/>
              <a:gd name="T22" fmla="*/ 191 w 664"/>
              <a:gd name="T23" fmla="*/ 11 h 246"/>
              <a:gd name="T24" fmla="*/ 141 w 664"/>
              <a:gd name="T25" fmla="*/ 21 h 246"/>
              <a:gd name="T26" fmla="*/ 96 w 664"/>
              <a:gd name="T27" fmla="*/ 35 h 246"/>
              <a:gd name="T28" fmla="*/ 59 w 664"/>
              <a:gd name="T29" fmla="*/ 51 h 246"/>
              <a:gd name="T30" fmla="*/ 31 w 664"/>
              <a:gd name="T31" fmla="*/ 70 h 246"/>
              <a:gd name="T32" fmla="*/ 11 w 664"/>
              <a:gd name="T33" fmla="*/ 90 h 246"/>
              <a:gd name="T34" fmla="*/ 1 w 664"/>
              <a:gd name="T35" fmla="*/ 111 h 246"/>
              <a:gd name="T36" fmla="*/ 1 w 664"/>
              <a:gd name="T37" fmla="*/ 133 h 246"/>
              <a:gd name="T38" fmla="*/ 11 w 664"/>
              <a:gd name="T39" fmla="*/ 154 h 246"/>
              <a:gd name="T40" fmla="*/ 31 w 664"/>
              <a:gd name="T41" fmla="*/ 173 h 246"/>
              <a:gd name="T42" fmla="*/ 59 w 664"/>
              <a:gd name="T43" fmla="*/ 192 h 246"/>
              <a:gd name="T44" fmla="*/ 96 w 664"/>
              <a:gd name="T45" fmla="*/ 209 h 246"/>
              <a:gd name="T46" fmla="*/ 141 w 664"/>
              <a:gd name="T47" fmla="*/ 221 h 246"/>
              <a:gd name="T48" fmla="*/ 191 w 664"/>
              <a:gd name="T49" fmla="*/ 233 h 246"/>
              <a:gd name="T50" fmla="*/ 246 w 664"/>
              <a:gd name="T51" fmla="*/ 240 h 246"/>
              <a:gd name="T52" fmla="*/ 303 w 664"/>
              <a:gd name="T53" fmla="*/ 243 h 246"/>
              <a:gd name="T54" fmla="*/ 361 w 664"/>
              <a:gd name="T55" fmla="*/ 243 h 246"/>
              <a:gd name="T56" fmla="*/ 416 w 664"/>
              <a:gd name="T57" fmla="*/ 240 h 246"/>
              <a:gd name="T58" fmla="*/ 471 w 664"/>
              <a:gd name="T59" fmla="*/ 233 h 246"/>
              <a:gd name="T60" fmla="*/ 521 w 664"/>
              <a:gd name="T61" fmla="*/ 221 h 246"/>
              <a:gd name="T62" fmla="*/ 566 w 664"/>
              <a:gd name="T63" fmla="*/ 209 h 246"/>
              <a:gd name="T64" fmla="*/ 603 w 664"/>
              <a:gd name="T65" fmla="*/ 192 h 246"/>
              <a:gd name="T66" fmla="*/ 632 w 664"/>
              <a:gd name="T67" fmla="*/ 173 h 246"/>
              <a:gd name="T68" fmla="*/ 651 w 664"/>
              <a:gd name="T69" fmla="*/ 154 h 246"/>
              <a:gd name="T70" fmla="*/ 661 w 664"/>
              <a:gd name="T71" fmla="*/ 13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6853238" y="1760538"/>
            <a:ext cx="1196975" cy="425450"/>
          </a:xfrm>
          <a:custGeom>
            <a:avLst/>
            <a:gdLst>
              <a:gd name="T0" fmla="*/ 753 w 754"/>
              <a:gd name="T1" fmla="*/ 267 h 268"/>
              <a:gd name="T2" fmla="*/ 753 w 754"/>
              <a:gd name="T3" fmla="*/ 0 h 268"/>
              <a:gd name="T4" fmla="*/ 0 w 754"/>
              <a:gd name="T5" fmla="*/ 0 h 268"/>
              <a:gd name="T6" fmla="*/ 0 w 754"/>
              <a:gd name="T7" fmla="*/ 267 h 268"/>
              <a:gd name="T8" fmla="*/ 753 w 754"/>
              <a:gd name="T9" fmla="*/ 267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4"/>
              <a:gd name="T16" fmla="*/ 0 h 268"/>
              <a:gd name="T17" fmla="*/ 754 w 754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7072313" y="909638"/>
            <a:ext cx="6461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6151563" y="1130300"/>
            <a:ext cx="4873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6916738" y="1820863"/>
            <a:ext cx="11191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8137525" y="1141413"/>
            <a:ext cx="3984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6421438" y="1514475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7467600" y="1257300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>
            <a:off x="7688263" y="1547813"/>
            <a:ext cx="703262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Freeform 17"/>
          <p:cNvSpPr>
            <a:spLocks/>
          </p:cNvSpPr>
          <p:nvPr/>
        </p:nvSpPr>
        <p:spPr bwMode="auto">
          <a:xfrm>
            <a:off x="4006850" y="2333625"/>
            <a:ext cx="1417638" cy="468313"/>
          </a:xfrm>
          <a:custGeom>
            <a:avLst/>
            <a:gdLst>
              <a:gd name="T0" fmla="*/ 0 w 893"/>
              <a:gd name="T1" fmla="*/ 159 h 295"/>
              <a:gd name="T2" fmla="*/ 14 w 893"/>
              <a:gd name="T3" fmla="*/ 184 h 295"/>
              <a:gd name="T4" fmla="*/ 41 w 893"/>
              <a:gd name="T5" fmla="*/ 208 h 295"/>
              <a:gd name="T6" fmla="*/ 80 w 893"/>
              <a:gd name="T7" fmla="*/ 229 h 295"/>
              <a:gd name="T8" fmla="*/ 129 w 893"/>
              <a:gd name="T9" fmla="*/ 251 h 295"/>
              <a:gd name="T10" fmla="*/ 189 w 893"/>
              <a:gd name="T11" fmla="*/ 265 h 295"/>
              <a:gd name="T12" fmla="*/ 257 w 893"/>
              <a:gd name="T13" fmla="*/ 280 h 295"/>
              <a:gd name="T14" fmla="*/ 329 w 893"/>
              <a:gd name="T15" fmla="*/ 288 h 295"/>
              <a:gd name="T16" fmla="*/ 407 w 893"/>
              <a:gd name="T17" fmla="*/ 292 h 295"/>
              <a:gd name="T18" fmla="*/ 484 w 893"/>
              <a:gd name="T19" fmla="*/ 292 h 295"/>
              <a:gd name="T20" fmla="*/ 562 w 893"/>
              <a:gd name="T21" fmla="*/ 288 h 295"/>
              <a:gd name="T22" fmla="*/ 634 w 893"/>
              <a:gd name="T23" fmla="*/ 278 h 295"/>
              <a:gd name="T24" fmla="*/ 702 w 893"/>
              <a:gd name="T25" fmla="*/ 265 h 295"/>
              <a:gd name="T26" fmla="*/ 761 w 893"/>
              <a:gd name="T27" fmla="*/ 250 h 295"/>
              <a:gd name="T28" fmla="*/ 811 w 893"/>
              <a:gd name="T29" fmla="*/ 229 h 295"/>
              <a:gd name="T30" fmla="*/ 850 w 893"/>
              <a:gd name="T31" fmla="*/ 208 h 295"/>
              <a:gd name="T32" fmla="*/ 877 w 893"/>
              <a:gd name="T33" fmla="*/ 184 h 295"/>
              <a:gd name="T34" fmla="*/ 890 w 893"/>
              <a:gd name="T35" fmla="*/ 159 h 295"/>
              <a:gd name="T36" fmla="*/ 890 w 893"/>
              <a:gd name="T37" fmla="*/ 134 h 295"/>
              <a:gd name="T38" fmla="*/ 877 w 893"/>
              <a:gd name="T39" fmla="*/ 109 h 295"/>
              <a:gd name="T40" fmla="*/ 850 w 893"/>
              <a:gd name="T41" fmla="*/ 84 h 295"/>
              <a:gd name="T42" fmla="*/ 811 w 893"/>
              <a:gd name="T43" fmla="*/ 61 h 295"/>
              <a:gd name="T44" fmla="*/ 761 w 893"/>
              <a:gd name="T45" fmla="*/ 42 h 295"/>
              <a:gd name="T46" fmla="*/ 701 w 893"/>
              <a:gd name="T47" fmla="*/ 25 h 295"/>
              <a:gd name="T48" fmla="*/ 634 w 893"/>
              <a:gd name="T49" fmla="*/ 13 h 295"/>
              <a:gd name="T50" fmla="*/ 560 w 893"/>
              <a:gd name="T51" fmla="*/ 4 h 295"/>
              <a:gd name="T52" fmla="*/ 484 w 893"/>
              <a:gd name="T53" fmla="*/ 0 h 295"/>
              <a:gd name="T54" fmla="*/ 407 w 893"/>
              <a:gd name="T55" fmla="*/ 0 h 295"/>
              <a:gd name="T56" fmla="*/ 329 w 893"/>
              <a:gd name="T57" fmla="*/ 4 h 295"/>
              <a:gd name="T58" fmla="*/ 257 w 893"/>
              <a:gd name="T59" fmla="*/ 13 h 295"/>
              <a:gd name="T60" fmla="*/ 189 w 893"/>
              <a:gd name="T61" fmla="*/ 25 h 295"/>
              <a:gd name="T62" fmla="*/ 129 w 893"/>
              <a:gd name="T63" fmla="*/ 42 h 295"/>
              <a:gd name="T64" fmla="*/ 80 w 893"/>
              <a:gd name="T65" fmla="*/ 61 h 295"/>
              <a:gd name="T66" fmla="*/ 41 w 893"/>
              <a:gd name="T67" fmla="*/ 84 h 295"/>
              <a:gd name="T68" fmla="*/ 14 w 893"/>
              <a:gd name="T69" fmla="*/ 109 h 295"/>
              <a:gd name="T70" fmla="*/ 0 w 893"/>
              <a:gd name="T71" fmla="*/ 134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93"/>
              <a:gd name="T109" fmla="*/ 0 h 295"/>
              <a:gd name="T110" fmla="*/ 893 w 893"/>
              <a:gd name="T111" fmla="*/ 295 h 2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4005263" y="2416175"/>
            <a:ext cx="13620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hourly_wages</a:t>
            </a:r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>
            <a:off x="4833938" y="2811463"/>
            <a:ext cx="1143000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Freeform 20"/>
          <p:cNvSpPr>
            <a:spLocks/>
          </p:cNvSpPr>
          <p:nvPr/>
        </p:nvSpPr>
        <p:spPr bwMode="auto">
          <a:xfrm>
            <a:off x="7969250" y="2790825"/>
            <a:ext cx="1085850" cy="431800"/>
          </a:xfrm>
          <a:custGeom>
            <a:avLst/>
            <a:gdLst>
              <a:gd name="T0" fmla="*/ 1 w 684"/>
              <a:gd name="T1" fmla="*/ 147 h 272"/>
              <a:gd name="T2" fmla="*/ 10 w 684"/>
              <a:gd name="T3" fmla="*/ 170 h 272"/>
              <a:gd name="T4" fmla="*/ 31 w 684"/>
              <a:gd name="T5" fmla="*/ 192 h 272"/>
              <a:gd name="T6" fmla="*/ 61 w 684"/>
              <a:gd name="T7" fmla="*/ 213 h 272"/>
              <a:gd name="T8" fmla="*/ 98 w 684"/>
              <a:gd name="T9" fmla="*/ 231 h 272"/>
              <a:gd name="T10" fmla="*/ 144 w 684"/>
              <a:gd name="T11" fmla="*/ 247 h 272"/>
              <a:gd name="T12" fmla="*/ 196 w 684"/>
              <a:gd name="T13" fmla="*/ 258 h 272"/>
              <a:gd name="T14" fmla="*/ 251 w 684"/>
              <a:gd name="T15" fmla="*/ 267 h 272"/>
              <a:gd name="T16" fmla="*/ 310 w 684"/>
              <a:gd name="T17" fmla="*/ 271 h 272"/>
              <a:gd name="T18" fmla="*/ 369 w 684"/>
              <a:gd name="T19" fmla="*/ 271 h 272"/>
              <a:gd name="T20" fmla="*/ 428 w 684"/>
              <a:gd name="T21" fmla="*/ 265 h 272"/>
              <a:gd name="T22" fmla="*/ 485 w 684"/>
              <a:gd name="T23" fmla="*/ 258 h 272"/>
              <a:gd name="T24" fmla="*/ 536 w 684"/>
              <a:gd name="T25" fmla="*/ 247 h 272"/>
              <a:gd name="T26" fmla="*/ 582 w 684"/>
              <a:gd name="T27" fmla="*/ 231 h 272"/>
              <a:gd name="T28" fmla="*/ 621 w 684"/>
              <a:gd name="T29" fmla="*/ 213 h 272"/>
              <a:gd name="T30" fmla="*/ 650 w 684"/>
              <a:gd name="T31" fmla="*/ 192 h 272"/>
              <a:gd name="T32" fmla="*/ 671 w 684"/>
              <a:gd name="T33" fmla="*/ 170 h 272"/>
              <a:gd name="T34" fmla="*/ 681 w 684"/>
              <a:gd name="T35" fmla="*/ 147 h 272"/>
              <a:gd name="T36" fmla="*/ 681 w 684"/>
              <a:gd name="T37" fmla="*/ 123 h 272"/>
              <a:gd name="T38" fmla="*/ 671 w 684"/>
              <a:gd name="T39" fmla="*/ 100 h 272"/>
              <a:gd name="T40" fmla="*/ 650 w 684"/>
              <a:gd name="T41" fmla="*/ 79 h 272"/>
              <a:gd name="T42" fmla="*/ 621 w 684"/>
              <a:gd name="T43" fmla="*/ 58 h 272"/>
              <a:gd name="T44" fmla="*/ 582 w 684"/>
              <a:gd name="T45" fmla="*/ 39 h 272"/>
              <a:gd name="T46" fmla="*/ 536 w 684"/>
              <a:gd name="T47" fmla="*/ 25 h 272"/>
              <a:gd name="T48" fmla="*/ 485 w 684"/>
              <a:gd name="T49" fmla="*/ 12 h 272"/>
              <a:gd name="T50" fmla="*/ 428 w 684"/>
              <a:gd name="T51" fmla="*/ 4 h 272"/>
              <a:gd name="T52" fmla="*/ 369 w 684"/>
              <a:gd name="T53" fmla="*/ 1 h 272"/>
              <a:gd name="T54" fmla="*/ 310 w 684"/>
              <a:gd name="T55" fmla="*/ 1 h 272"/>
              <a:gd name="T56" fmla="*/ 251 w 684"/>
              <a:gd name="T57" fmla="*/ 4 h 272"/>
              <a:gd name="T58" fmla="*/ 196 w 684"/>
              <a:gd name="T59" fmla="*/ 12 h 272"/>
              <a:gd name="T60" fmla="*/ 144 w 684"/>
              <a:gd name="T61" fmla="*/ 25 h 272"/>
              <a:gd name="T62" fmla="*/ 98 w 684"/>
              <a:gd name="T63" fmla="*/ 40 h 272"/>
              <a:gd name="T64" fmla="*/ 60 w 684"/>
              <a:gd name="T65" fmla="*/ 58 h 272"/>
              <a:gd name="T66" fmla="*/ 31 w 684"/>
              <a:gd name="T67" fmla="*/ 79 h 272"/>
              <a:gd name="T68" fmla="*/ 10 w 684"/>
              <a:gd name="T69" fmla="*/ 100 h 272"/>
              <a:gd name="T70" fmla="*/ 1 w 684"/>
              <a:gd name="T71" fmla="*/ 123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4"/>
              <a:gd name="T109" fmla="*/ 0 h 272"/>
              <a:gd name="T110" fmla="*/ 684 w 684"/>
              <a:gd name="T111" fmla="*/ 272 h 2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Freeform 21"/>
          <p:cNvSpPr>
            <a:spLocks/>
          </p:cNvSpPr>
          <p:nvPr/>
        </p:nvSpPr>
        <p:spPr bwMode="auto">
          <a:xfrm>
            <a:off x="5454650" y="2333625"/>
            <a:ext cx="1525588" cy="481013"/>
          </a:xfrm>
          <a:custGeom>
            <a:avLst/>
            <a:gdLst>
              <a:gd name="T0" fmla="*/ 1 w 961"/>
              <a:gd name="T1" fmla="*/ 164 h 303"/>
              <a:gd name="T2" fmla="*/ 17 w 961"/>
              <a:gd name="T3" fmla="*/ 189 h 303"/>
              <a:gd name="T4" fmla="*/ 46 w 961"/>
              <a:gd name="T5" fmla="*/ 215 h 303"/>
              <a:gd name="T6" fmla="*/ 85 w 961"/>
              <a:gd name="T7" fmla="*/ 237 h 303"/>
              <a:gd name="T8" fmla="*/ 139 w 961"/>
              <a:gd name="T9" fmla="*/ 258 h 303"/>
              <a:gd name="T10" fmla="*/ 205 w 961"/>
              <a:gd name="T11" fmla="*/ 274 h 303"/>
              <a:gd name="T12" fmla="*/ 277 w 961"/>
              <a:gd name="T13" fmla="*/ 287 h 303"/>
              <a:gd name="T14" fmla="*/ 355 w 961"/>
              <a:gd name="T15" fmla="*/ 296 h 303"/>
              <a:gd name="T16" fmla="*/ 438 w 961"/>
              <a:gd name="T17" fmla="*/ 302 h 303"/>
              <a:gd name="T18" fmla="*/ 520 w 961"/>
              <a:gd name="T19" fmla="*/ 302 h 303"/>
              <a:gd name="T20" fmla="*/ 604 w 961"/>
              <a:gd name="T21" fmla="*/ 295 h 303"/>
              <a:gd name="T22" fmla="*/ 682 w 961"/>
              <a:gd name="T23" fmla="*/ 287 h 303"/>
              <a:gd name="T24" fmla="*/ 754 w 961"/>
              <a:gd name="T25" fmla="*/ 274 h 303"/>
              <a:gd name="T26" fmla="*/ 820 w 961"/>
              <a:gd name="T27" fmla="*/ 258 h 303"/>
              <a:gd name="T28" fmla="*/ 873 w 961"/>
              <a:gd name="T29" fmla="*/ 237 h 303"/>
              <a:gd name="T30" fmla="*/ 916 w 961"/>
              <a:gd name="T31" fmla="*/ 215 h 303"/>
              <a:gd name="T32" fmla="*/ 942 w 961"/>
              <a:gd name="T33" fmla="*/ 189 h 303"/>
              <a:gd name="T34" fmla="*/ 958 w 961"/>
              <a:gd name="T35" fmla="*/ 164 h 303"/>
              <a:gd name="T36" fmla="*/ 958 w 961"/>
              <a:gd name="T37" fmla="*/ 137 h 303"/>
              <a:gd name="T38" fmla="*/ 942 w 961"/>
              <a:gd name="T39" fmla="*/ 112 h 303"/>
              <a:gd name="T40" fmla="*/ 916 w 961"/>
              <a:gd name="T41" fmla="*/ 87 h 303"/>
              <a:gd name="T42" fmla="*/ 871 w 961"/>
              <a:gd name="T43" fmla="*/ 65 h 303"/>
              <a:gd name="T44" fmla="*/ 820 w 961"/>
              <a:gd name="T45" fmla="*/ 43 h 303"/>
              <a:gd name="T46" fmla="*/ 754 w 961"/>
              <a:gd name="T47" fmla="*/ 28 h 303"/>
              <a:gd name="T48" fmla="*/ 682 w 961"/>
              <a:gd name="T49" fmla="*/ 14 h 303"/>
              <a:gd name="T50" fmla="*/ 604 w 961"/>
              <a:gd name="T51" fmla="*/ 6 h 303"/>
              <a:gd name="T52" fmla="*/ 520 w 961"/>
              <a:gd name="T53" fmla="*/ 1 h 303"/>
              <a:gd name="T54" fmla="*/ 438 w 961"/>
              <a:gd name="T55" fmla="*/ 1 h 303"/>
              <a:gd name="T56" fmla="*/ 355 w 961"/>
              <a:gd name="T57" fmla="*/ 6 h 303"/>
              <a:gd name="T58" fmla="*/ 277 w 961"/>
              <a:gd name="T59" fmla="*/ 14 h 303"/>
              <a:gd name="T60" fmla="*/ 205 w 961"/>
              <a:gd name="T61" fmla="*/ 28 h 303"/>
              <a:gd name="T62" fmla="*/ 139 w 961"/>
              <a:gd name="T63" fmla="*/ 44 h 303"/>
              <a:gd name="T64" fmla="*/ 85 w 961"/>
              <a:gd name="T65" fmla="*/ 65 h 303"/>
              <a:gd name="T66" fmla="*/ 46 w 961"/>
              <a:gd name="T67" fmla="*/ 87 h 303"/>
              <a:gd name="T68" fmla="*/ 17 w 961"/>
              <a:gd name="T69" fmla="*/ 112 h 303"/>
              <a:gd name="T70" fmla="*/ 1 w 961"/>
              <a:gd name="T71" fmla="*/ 137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61"/>
              <a:gd name="T109" fmla="*/ 0 h 303"/>
              <a:gd name="T110" fmla="*/ 961 w 961"/>
              <a:gd name="T111" fmla="*/ 303 h 30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Freeform 22"/>
          <p:cNvSpPr>
            <a:spLocks/>
          </p:cNvSpPr>
          <p:nvPr/>
        </p:nvSpPr>
        <p:spPr bwMode="auto">
          <a:xfrm>
            <a:off x="5854700" y="3473450"/>
            <a:ext cx="1284288" cy="431800"/>
          </a:xfrm>
          <a:custGeom>
            <a:avLst/>
            <a:gdLst>
              <a:gd name="T0" fmla="*/ 808 w 809"/>
              <a:gd name="T1" fmla="*/ 271 h 272"/>
              <a:gd name="T2" fmla="*/ 808 w 809"/>
              <a:gd name="T3" fmla="*/ 0 h 272"/>
              <a:gd name="T4" fmla="*/ 0 w 809"/>
              <a:gd name="T5" fmla="*/ 0 h 272"/>
              <a:gd name="T6" fmla="*/ 0 w 809"/>
              <a:gd name="T7" fmla="*/ 271 h 272"/>
              <a:gd name="T8" fmla="*/ 808 w 809"/>
              <a:gd name="T9" fmla="*/ 271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272"/>
              <a:gd name="T17" fmla="*/ 809 w 809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Freeform 23"/>
          <p:cNvSpPr>
            <a:spLocks/>
          </p:cNvSpPr>
          <p:nvPr/>
        </p:nvSpPr>
        <p:spPr bwMode="auto">
          <a:xfrm>
            <a:off x="7697788" y="3473450"/>
            <a:ext cx="1446212" cy="414338"/>
          </a:xfrm>
          <a:custGeom>
            <a:avLst/>
            <a:gdLst>
              <a:gd name="T0" fmla="*/ 910 w 911"/>
              <a:gd name="T1" fmla="*/ 260 h 261"/>
              <a:gd name="T2" fmla="*/ 910 w 911"/>
              <a:gd name="T3" fmla="*/ 0 h 261"/>
              <a:gd name="T4" fmla="*/ 0 w 911"/>
              <a:gd name="T5" fmla="*/ 0 h 261"/>
              <a:gd name="T6" fmla="*/ 0 w 911"/>
              <a:gd name="T7" fmla="*/ 260 h 261"/>
              <a:gd name="T8" fmla="*/ 910 w 911"/>
              <a:gd name="T9" fmla="*/ 260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"/>
              <a:gd name="T16" fmla="*/ 0 h 261"/>
              <a:gd name="T17" fmla="*/ 911 w 911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Freeform 24"/>
          <p:cNvSpPr>
            <a:spLocks/>
          </p:cNvSpPr>
          <p:nvPr/>
        </p:nvSpPr>
        <p:spPr bwMode="auto">
          <a:xfrm>
            <a:off x="7096125" y="2460625"/>
            <a:ext cx="722313" cy="484188"/>
          </a:xfrm>
          <a:custGeom>
            <a:avLst/>
            <a:gdLst>
              <a:gd name="T0" fmla="*/ 226 w 455"/>
              <a:gd name="T1" fmla="*/ 0 h 305"/>
              <a:gd name="T2" fmla="*/ 454 w 455"/>
              <a:gd name="T3" fmla="*/ 304 h 305"/>
              <a:gd name="T4" fmla="*/ 0 w 455"/>
              <a:gd name="T5" fmla="*/ 304 h 305"/>
              <a:gd name="T6" fmla="*/ 226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5"/>
              <a:gd name="T14" fmla="*/ 455 w 455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25"/>
          <p:cNvSpPr>
            <a:spLocks noChangeArrowheads="1"/>
          </p:cNvSpPr>
          <p:nvPr/>
        </p:nvSpPr>
        <p:spPr bwMode="auto">
          <a:xfrm>
            <a:off x="7215188" y="2667000"/>
            <a:ext cx="47783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pitchFamily="34" charset="0"/>
              </a:rPr>
              <a:t>ISA</a:t>
            </a:r>
          </a:p>
        </p:txBody>
      </p:sp>
      <p:sp>
        <p:nvSpPr>
          <p:cNvPr id="31771" name="Rectangle 26"/>
          <p:cNvSpPr>
            <a:spLocks noChangeArrowheads="1"/>
          </p:cNvSpPr>
          <p:nvPr/>
        </p:nvSpPr>
        <p:spPr bwMode="auto">
          <a:xfrm>
            <a:off x="5837238" y="3556000"/>
            <a:ext cx="13271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Hourly_Emps</a:t>
            </a:r>
          </a:p>
        </p:txBody>
      </p:sp>
      <p:sp>
        <p:nvSpPr>
          <p:cNvPr id="31772" name="Rectangle 27"/>
          <p:cNvSpPr>
            <a:spLocks noChangeArrowheads="1"/>
          </p:cNvSpPr>
          <p:nvPr/>
        </p:nvSpPr>
        <p:spPr bwMode="auto">
          <a:xfrm>
            <a:off x="7945438" y="2862263"/>
            <a:ext cx="103663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contractid</a:t>
            </a:r>
          </a:p>
        </p:txBody>
      </p:sp>
      <p:sp>
        <p:nvSpPr>
          <p:cNvPr id="31773" name="Rectangle 28"/>
          <p:cNvSpPr>
            <a:spLocks noChangeArrowheads="1"/>
          </p:cNvSpPr>
          <p:nvPr/>
        </p:nvSpPr>
        <p:spPr bwMode="auto">
          <a:xfrm>
            <a:off x="5527675" y="2406650"/>
            <a:ext cx="13922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hours_worked</a:t>
            </a:r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 flipH="1">
            <a:off x="6510338" y="2928938"/>
            <a:ext cx="774700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7535863" y="2928938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>
            <a:off x="8504238" y="3249613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Line 32"/>
          <p:cNvSpPr>
            <a:spLocks noChangeShapeType="1"/>
          </p:cNvSpPr>
          <p:nvPr/>
        </p:nvSpPr>
        <p:spPr bwMode="auto">
          <a:xfrm>
            <a:off x="6197600" y="2811463"/>
            <a:ext cx="0" cy="652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33"/>
          <p:cNvSpPr>
            <a:spLocks noChangeArrowheads="1"/>
          </p:cNvSpPr>
          <p:nvPr/>
        </p:nvSpPr>
        <p:spPr bwMode="auto">
          <a:xfrm>
            <a:off x="152400" y="2057400"/>
            <a:ext cx="4703763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Book Antiqua" pitchFamily="18" charset="0"/>
              </a:rPr>
              <a:t> As in C++, or other PLs, attributes are inherited.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Book Antiqua" pitchFamily="18" charset="0"/>
              </a:rPr>
              <a:t> If we declare A </a:t>
            </a:r>
            <a:r>
              <a:rPr lang="en-US" sz="2000" b="1">
                <a:solidFill>
                  <a:schemeClr val="accent2"/>
                </a:solidFill>
                <a:latin typeface="Book Antiqua" pitchFamily="18" charset="0"/>
              </a:rPr>
              <a:t>ISA</a:t>
            </a:r>
            <a:r>
              <a:rPr lang="en-US" sz="2400">
                <a:latin typeface="Book Antiqua" pitchFamily="18" charset="0"/>
              </a:rPr>
              <a:t> B, every A entity is also considered to be a B entity. </a:t>
            </a:r>
          </a:p>
        </p:txBody>
      </p:sp>
      <p:sp>
        <p:nvSpPr>
          <p:cNvPr id="58402" name="Rectangle 3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4191000"/>
            <a:ext cx="8610600" cy="2209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100" i="1" smtClean="0">
                <a:solidFill>
                  <a:schemeClr val="accent2"/>
                </a:solidFill>
              </a:rPr>
              <a:t>Overlap constraints</a:t>
            </a:r>
            <a:r>
              <a:rPr lang="en-US" sz="2100" smtClean="0"/>
              <a:t>:  Can Joe be an Hourly_Emps as well as a Contract_Emps entity?  </a:t>
            </a:r>
            <a:r>
              <a:rPr lang="en-US" sz="2100" smtClean="0">
                <a:solidFill>
                  <a:schemeClr val="accent2"/>
                </a:solidFill>
              </a:rPr>
              <a:t>(</a:t>
            </a:r>
            <a:r>
              <a:rPr lang="en-US" sz="2100" i="1" smtClean="0">
                <a:solidFill>
                  <a:schemeClr val="accent2"/>
                </a:solidFill>
              </a:rPr>
              <a:t>Allowed/disallowed</a:t>
            </a:r>
            <a:r>
              <a:rPr lang="en-US" sz="210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r>
              <a:rPr lang="en-US" sz="2100" i="1" smtClean="0">
                <a:solidFill>
                  <a:schemeClr val="accent2"/>
                </a:solidFill>
              </a:rPr>
              <a:t>Covering constraints</a:t>
            </a:r>
            <a:r>
              <a:rPr lang="en-US" sz="2100" smtClean="0"/>
              <a:t>:  Does every Employees entity also have to be an Hourly_Emps or a Contract_Emps entity?</a:t>
            </a:r>
            <a:r>
              <a:rPr lang="en-US" sz="2100" i="1" smtClean="0">
                <a:solidFill>
                  <a:schemeClr val="accent2"/>
                </a:solidFill>
              </a:rPr>
              <a:t> (Yes/no) </a:t>
            </a:r>
          </a:p>
        </p:txBody>
      </p:sp>
      <p:sp>
        <p:nvSpPr>
          <p:cNvPr id="31780" name="Line 35"/>
          <p:cNvSpPr>
            <a:spLocks noChangeShapeType="1"/>
          </p:cNvSpPr>
          <p:nvPr/>
        </p:nvSpPr>
        <p:spPr bwMode="auto">
          <a:xfrm flipV="1">
            <a:off x="7435850" y="2174875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Relational Database: Definitions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500" i="1" smtClean="0">
                <a:solidFill>
                  <a:srgbClr val="CF0E30"/>
                </a:solidFill>
              </a:rPr>
              <a:t>Relational database</a:t>
            </a:r>
            <a:r>
              <a:rPr lang="en-US" sz="2500" i="1" smtClean="0"/>
              <a:t>:</a:t>
            </a:r>
            <a:r>
              <a:rPr lang="en-US" sz="2500" i="1" smtClean="0">
                <a:solidFill>
                  <a:schemeClr val="accent2"/>
                </a:solidFill>
              </a:rPr>
              <a:t> </a:t>
            </a:r>
            <a:r>
              <a:rPr lang="en-US" sz="2500" smtClean="0"/>
              <a:t>a set of </a:t>
            </a:r>
            <a:r>
              <a:rPr lang="en-US" sz="2500" i="1" smtClean="0">
                <a:solidFill>
                  <a:schemeClr val="folHlink"/>
                </a:solidFill>
              </a:rPr>
              <a:t>relations</a:t>
            </a:r>
            <a:endParaRPr lang="en-US" sz="25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i="1" smtClean="0">
                <a:solidFill>
                  <a:srgbClr val="CF0E30"/>
                </a:solidFill>
              </a:rPr>
              <a:t>Relation:</a:t>
            </a:r>
            <a:r>
              <a:rPr lang="en-US" sz="2500" smtClean="0"/>
              <a:t> made up of 2 parts:</a:t>
            </a:r>
            <a:endParaRPr lang="en-US" sz="2500" i="1" smtClean="0">
              <a:solidFill>
                <a:srgbClr val="CF0E30"/>
              </a:solidFill>
            </a:endParaRP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i="1" smtClean="0">
                <a:solidFill>
                  <a:srgbClr val="CF0E30"/>
                </a:solidFill>
              </a:rPr>
              <a:t>Instance</a:t>
            </a:r>
            <a:r>
              <a:rPr lang="en-US" sz="2100" smtClean="0"/>
              <a:t> : a </a:t>
            </a:r>
            <a:r>
              <a:rPr lang="en-US" sz="2100" i="1" smtClean="0">
                <a:solidFill>
                  <a:srgbClr val="CF0E30"/>
                </a:solidFill>
              </a:rPr>
              <a:t>table</a:t>
            </a:r>
            <a:r>
              <a:rPr lang="en-US" sz="2100" smtClean="0">
                <a:solidFill>
                  <a:srgbClr val="CF0E30"/>
                </a:solidFill>
              </a:rPr>
              <a:t>,</a:t>
            </a:r>
            <a:r>
              <a:rPr lang="en-US" sz="2100" smtClean="0"/>
              <a:t> with rows and columns. </a:t>
            </a:r>
            <a:br>
              <a:rPr lang="en-US" sz="2100" smtClean="0"/>
            </a:br>
            <a:r>
              <a:rPr lang="en-US" sz="2100" smtClean="0">
                <a:solidFill>
                  <a:srgbClr val="CF0E30"/>
                </a:solidFill>
              </a:rPr>
              <a:t>#Rows = </a:t>
            </a:r>
            <a:r>
              <a:rPr lang="en-US" sz="2100" i="1" smtClean="0">
                <a:solidFill>
                  <a:srgbClr val="CF0E30"/>
                </a:solidFill>
              </a:rPr>
              <a:t>cardinality</a:t>
            </a:r>
            <a:r>
              <a:rPr lang="en-US" sz="2100" smtClean="0">
                <a:solidFill>
                  <a:srgbClr val="CF0E30"/>
                </a:solidFill>
              </a:rPr>
              <a:t>, #fields = </a:t>
            </a:r>
            <a:r>
              <a:rPr lang="en-US" sz="2100" i="1" smtClean="0">
                <a:solidFill>
                  <a:srgbClr val="CF0E30"/>
                </a:solidFill>
              </a:rPr>
              <a:t>degree / arity.</a:t>
            </a:r>
            <a:endParaRPr lang="en-US" sz="2100" smtClean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i="1" smtClean="0">
                <a:solidFill>
                  <a:srgbClr val="CF0E30"/>
                </a:solidFill>
              </a:rPr>
              <a:t>Schema </a:t>
            </a:r>
            <a:r>
              <a:rPr lang="en-US" sz="2100" smtClean="0"/>
              <a:t>:</a:t>
            </a:r>
            <a:r>
              <a:rPr lang="en-US" sz="2100" i="1" smtClean="0"/>
              <a:t> </a:t>
            </a:r>
            <a:r>
              <a:rPr lang="en-US" sz="2100" smtClean="0"/>
              <a:t>specifies</a:t>
            </a:r>
            <a:r>
              <a:rPr lang="en-US" sz="2100" i="1" smtClean="0"/>
              <a:t> </a:t>
            </a:r>
            <a:r>
              <a:rPr lang="en-US" sz="2100" smtClean="0"/>
              <a:t>name of relation, plus name and type of each column.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CF0E30"/>
                </a:solidFill>
              </a:rPr>
              <a:t>E.G. Students(</a:t>
            </a:r>
            <a:r>
              <a:rPr lang="en-US" sz="2000" i="1" smtClean="0">
                <a:solidFill>
                  <a:srgbClr val="CF0E30"/>
                </a:solidFill>
              </a:rPr>
              <a:t>sid</a:t>
            </a:r>
            <a:r>
              <a:rPr lang="en-US" sz="2000" smtClean="0">
                <a:solidFill>
                  <a:srgbClr val="CF0E30"/>
                </a:solidFill>
              </a:rPr>
              <a:t>: string, </a:t>
            </a:r>
            <a:r>
              <a:rPr lang="en-US" sz="2000" i="1" smtClean="0">
                <a:solidFill>
                  <a:srgbClr val="CF0E30"/>
                </a:solidFill>
              </a:rPr>
              <a:t>name</a:t>
            </a:r>
            <a:r>
              <a:rPr lang="en-US" sz="2000" smtClean="0">
                <a:solidFill>
                  <a:srgbClr val="CF0E30"/>
                </a:solidFill>
              </a:rPr>
              <a:t>: string,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smtClean="0">
                <a:solidFill>
                  <a:srgbClr val="CF0E30"/>
                </a:solidFill>
              </a:rPr>
              <a:t>	login</a:t>
            </a:r>
            <a:r>
              <a:rPr lang="en-US" sz="2000" smtClean="0">
                <a:solidFill>
                  <a:srgbClr val="CF0E30"/>
                </a:solidFill>
              </a:rPr>
              <a:t>: string, </a:t>
            </a:r>
            <a:r>
              <a:rPr lang="en-US" sz="2000" i="1" smtClean="0">
                <a:solidFill>
                  <a:srgbClr val="CF0E30"/>
                </a:solidFill>
              </a:rPr>
              <a:t>age</a:t>
            </a:r>
            <a:r>
              <a:rPr lang="en-US" sz="2000" smtClean="0">
                <a:solidFill>
                  <a:srgbClr val="CF0E30"/>
                </a:solidFill>
              </a:rPr>
              <a:t>: integer, </a:t>
            </a:r>
            <a:r>
              <a:rPr lang="en-US" sz="2000" i="1" smtClean="0">
                <a:solidFill>
                  <a:srgbClr val="CF0E30"/>
                </a:solidFill>
              </a:rPr>
              <a:t>gpa</a:t>
            </a:r>
            <a:r>
              <a:rPr lang="en-US" sz="2000" smtClean="0">
                <a:solidFill>
                  <a:srgbClr val="CF0E30"/>
                </a:solidFill>
              </a:rPr>
              <a:t>: real).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Can think of a relation as a </a:t>
            </a:r>
            <a:r>
              <a:rPr lang="en-US" sz="2500" i="1" smtClean="0">
                <a:solidFill>
                  <a:srgbClr val="CF0E30"/>
                </a:solidFill>
              </a:rPr>
              <a:t>set</a:t>
            </a:r>
            <a:r>
              <a:rPr lang="en-US" sz="2500" i="1" smtClean="0">
                <a:solidFill>
                  <a:schemeClr val="accent2"/>
                </a:solidFill>
              </a:rPr>
              <a:t> </a:t>
            </a:r>
            <a:r>
              <a:rPr lang="en-US" sz="2500" smtClean="0"/>
              <a:t>of rows or </a:t>
            </a:r>
            <a:r>
              <a:rPr lang="en-US" sz="2500" i="1" smtClean="0">
                <a:solidFill>
                  <a:srgbClr val="CF0E30"/>
                </a:solidFill>
              </a:rPr>
              <a:t>tuples </a:t>
            </a:r>
            <a:r>
              <a:rPr lang="en-US" sz="2500" smtClean="0"/>
              <a:t>(i.e., all rows are distinct).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smtClean="0"/>
              <a:t>Translating ISA Hierarchies to Relations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991600" cy="5029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500" b="1" i="1" smtClean="0">
                <a:solidFill>
                  <a:schemeClr val="accent2"/>
                </a:solidFill>
              </a:rPr>
              <a:t>General approach:</a:t>
            </a:r>
            <a:endParaRPr lang="en-US" sz="2100" b="1" i="1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>
                <a:solidFill>
                  <a:schemeClr val="accent2"/>
                </a:solidFill>
              </a:rPr>
              <a:t>3 relations: Employees, Hourly_Emps and Contract_Emps.</a:t>
            </a:r>
            <a:endParaRPr lang="en-US" sz="2100" smtClean="0"/>
          </a:p>
          <a:p>
            <a:pPr lvl="2" eaLnBrk="1" hangingPunct="1">
              <a:lnSpc>
                <a:spcPct val="90000"/>
              </a:lnSpc>
            </a:pPr>
            <a:r>
              <a:rPr lang="en-US" i="1" smtClean="0"/>
              <a:t>Hourly_Emps</a:t>
            </a:r>
            <a:r>
              <a:rPr lang="en-US" smtClean="0"/>
              <a:t>:  Every employee is recorded in Employees.  For hourly emps, extra info recorded in Hourly_Emps (</a:t>
            </a:r>
            <a:r>
              <a:rPr lang="en-US" i="1" smtClean="0"/>
              <a:t>hourly_wages</a:t>
            </a:r>
            <a:r>
              <a:rPr lang="en-US" smtClean="0"/>
              <a:t>, </a:t>
            </a:r>
            <a:r>
              <a:rPr lang="en-US" i="1" smtClean="0"/>
              <a:t>hours_worked</a:t>
            </a:r>
            <a:r>
              <a:rPr lang="en-US" smtClean="0"/>
              <a:t>, </a:t>
            </a:r>
            <a:r>
              <a:rPr lang="en-US" i="1" u="sng" smtClean="0"/>
              <a:t>ssn</a:t>
            </a:r>
            <a:r>
              <a:rPr lang="en-US" i="1" smtClean="0"/>
              <a:t>)</a:t>
            </a:r>
            <a:r>
              <a:rPr lang="en-US" smtClean="0"/>
              <a:t>; must delete Hourly_Emps tuple if referenced Employees tuple is deleted).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Queries involving all employees easy, those involving just Hourly_Emps require a join to get some attributes.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chemeClr val="accent2"/>
                </a:solidFill>
              </a:rPr>
              <a:t>Alternative:  Just Hourly_Emps and Contract_Emps.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i="1" smtClean="0"/>
              <a:t>Hourly_Emps</a:t>
            </a:r>
            <a:r>
              <a:rPr lang="en-US" sz="2100" smtClean="0"/>
              <a:t>:  </a:t>
            </a:r>
            <a:r>
              <a:rPr lang="en-US" sz="2100" i="1" u="sng" smtClean="0"/>
              <a:t>ssn</a:t>
            </a:r>
            <a:r>
              <a:rPr lang="en-US" sz="2100" smtClean="0"/>
              <a:t>, </a:t>
            </a:r>
            <a:r>
              <a:rPr lang="en-US" sz="2100" i="1" smtClean="0"/>
              <a:t>name, lot, hourly_wages, hours_worked.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Each employee must be in one of these two subclasses</a:t>
            </a:r>
            <a:r>
              <a:rPr lang="en-US" sz="2100" i="1" smtClean="0"/>
              <a:t>.   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19100"/>
            <a:ext cx="75438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Review: Binary vs. Ternary Relationships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28956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What are the additional constraints in the 2nd diagram?</a:t>
            </a:r>
          </a:p>
        </p:txBody>
      </p:sp>
      <p:sp>
        <p:nvSpPr>
          <p:cNvPr id="33799" name="Freeform 6"/>
          <p:cNvSpPr>
            <a:spLocks/>
          </p:cNvSpPr>
          <p:nvPr/>
        </p:nvSpPr>
        <p:spPr bwMode="auto">
          <a:xfrm>
            <a:off x="6975475" y="1447800"/>
            <a:ext cx="865188" cy="314325"/>
          </a:xfrm>
          <a:custGeom>
            <a:avLst/>
            <a:gdLst>
              <a:gd name="T0" fmla="*/ 544 w 545"/>
              <a:gd name="T1" fmla="*/ 91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5 w 545"/>
              <a:gd name="T9" fmla="*/ 30 h 198"/>
              <a:gd name="T10" fmla="*/ 428 w 545"/>
              <a:gd name="T11" fmla="*/ 18 h 198"/>
              <a:gd name="T12" fmla="*/ 387 w 545"/>
              <a:gd name="T13" fmla="*/ 10 h 198"/>
              <a:gd name="T14" fmla="*/ 343 w 545"/>
              <a:gd name="T15" fmla="*/ 4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4 h 198"/>
              <a:gd name="T22" fmla="*/ 157 w 545"/>
              <a:gd name="T23" fmla="*/ 10 h 198"/>
              <a:gd name="T24" fmla="*/ 116 w 545"/>
              <a:gd name="T25" fmla="*/ 18 h 198"/>
              <a:gd name="T26" fmla="*/ 79 w 545"/>
              <a:gd name="T27" fmla="*/ 30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1 h 198"/>
              <a:gd name="T36" fmla="*/ 1 w 545"/>
              <a:gd name="T37" fmla="*/ 108 h 198"/>
              <a:gd name="T38" fmla="*/ 9 w 545"/>
              <a:gd name="T39" fmla="*/ 124 h 198"/>
              <a:gd name="T40" fmla="*/ 25 w 545"/>
              <a:gd name="T41" fmla="*/ 141 h 198"/>
              <a:gd name="T42" fmla="*/ 49 w 545"/>
              <a:gd name="T43" fmla="*/ 155 h 198"/>
              <a:gd name="T44" fmla="*/ 79 w 545"/>
              <a:gd name="T45" fmla="*/ 169 h 198"/>
              <a:gd name="T46" fmla="*/ 116 w 545"/>
              <a:gd name="T47" fmla="*/ 180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80 h 198"/>
              <a:gd name="T62" fmla="*/ 465 w 545"/>
              <a:gd name="T63" fmla="*/ 169 h 198"/>
              <a:gd name="T64" fmla="*/ 495 w 545"/>
              <a:gd name="T65" fmla="*/ 155 h 198"/>
              <a:gd name="T66" fmla="*/ 519 w 545"/>
              <a:gd name="T67" fmla="*/ 141 h 198"/>
              <a:gd name="T68" fmla="*/ 535 w 545"/>
              <a:gd name="T69" fmla="*/ 124 h 198"/>
              <a:gd name="T70" fmla="*/ 544 w 545"/>
              <a:gd name="T71" fmla="*/ 108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5"/>
              <a:gd name="T109" fmla="*/ 0 h 198"/>
              <a:gd name="T110" fmla="*/ 545 w 545"/>
              <a:gd name="T111" fmla="*/ 198 h 19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Freeform 7"/>
          <p:cNvSpPr>
            <a:spLocks/>
          </p:cNvSpPr>
          <p:nvPr/>
        </p:nvSpPr>
        <p:spPr bwMode="auto">
          <a:xfrm>
            <a:off x="8034338" y="1457325"/>
            <a:ext cx="865187" cy="314325"/>
          </a:xfrm>
          <a:custGeom>
            <a:avLst/>
            <a:gdLst>
              <a:gd name="T0" fmla="*/ 1 w 545"/>
              <a:gd name="T1" fmla="*/ 107 h 198"/>
              <a:gd name="T2" fmla="*/ 9 w 545"/>
              <a:gd name="T3" fmla="*/ 124 h 198"/>
              <a:gd name="T4" fmla="*/ 26 w 545"/>
              <a:gd name="T5" fmla="*/ 140 h 198"/>
              <a:gd name="T6" fmla="*/ 49 w 545"/>
              <a:gd name="T7" fmla="*/ 155 h 198"/>
              <a:gd name="T8" fmla="*/ 80 w 545"/>
              <a:gd name="T9" fmla="*/ 169 h 198"/>
              <a:gd name="T10" fmla="*/ 116 w 545"/>
              <a:gd name="T11" fmla="*/ 179 h 198"/>
              <a:gd name="T12" fmla="*/ 157 w 545"/>
              <a:gd name="T13" fmla="*/ 188 h 198"/>
              <a:gd name="T14" fmla="*/ 202 w 545"/>
              <a:gd name="T15" fmla="*/ 194 h 198"/>
              <a:gd name="T16" fmla="*/ 248 w 545"/>
              <a:gd name="T17" fmla="*/ 197 h 198"/>
              <a:gd name="T18" fmla="*/ 296 w 545"/>
              <a:gd name="T19" fmla="*/ 197 h 198"/>
              <a:gd name="T20" fmla="*/ 343 w 545"/>
              <a:gd name="T21" fmla="*/ 194 h 198"/>
              <a:gd name="T22" fmla="*/ 387 w 545"/>
              <a:gd name="T23" fmla="*/ 188 h 198"/>
              <a:gd name="T24" fmla="*/ 429 w 545"/>
              <a:gd name="T25" fmla="*/ 179 h 198"/>
              <a:gd name="T26" fmla="*/ 464 w 545"/>
              <a:gd name="T27" fmla="*/ 169 h 198"/>
              <a:gd name="T28" fmla="*/ 495 w 545"/>
              <a:gd name="T29" fmla="*/ 155 h 198"/>
              <a:gd name="T30" fmla="*/ 519 w 545"/>
              <a:gd name="T31" fmla="*/ 140 h 198"/>
              <a:gd name="T32" fmla="*/ 535 w 545"/>
              <a:gd name="T33" fmla="*/ 124 h 198"/>
              <a:gd name="T34" fmla="*/ 543 w 545"/>
              <a:gd name="T35" fmla="*/ 107 h 198"/>
              <a:gd name="T36" fmla="*/ 543 w 545"/>
              <a:gd name="T37" fmla="*/ 90 h 198"/>
              <a:gd name="T38" fmla="*/ 535 w 545"/>
              <a:gd name="T39" fmla="*/ 73 h 198"/>
              <a:gd name="T40" fmla="*/ 519 w 545"/>
              <a:gd name="T41" fmla="*/ 57 h 198"/>
              <a:gd name="T42" fmla="*/ 495 w 545"/>
              <a:gd name="T43" fmla="*/ 42 h 198"/>
              <a:gd name="T44" fmla="*/ 464 w 545"/>
              <a:gd name="T45" fmla="*/ 29 h 198"/>
              <a:gd name="T46" fmla="*/ 428 w 545"/>
              <a:gd name="T47" fmla="*/ 18 h 198"/>
              <a:gd name="T48" fmla="*/ 387 w 545"/>
              <a:gd name="T49" fmla="*/ 9 h 198"/>
              <a:gd name="T50" fmla="*/ 342 w 545"/>
              <a:gd name="T51" fmla="*/ 3 h 198"/>
              <a:gd name="T52" fmla="*/ 296 w 545"/>
              <a:gd name="T53" fmla="*/ 1 h 198"/>
              <a:gd name="T54" fmla="*/ 248 w 545"/>
              <a:gd name="T55" fmla="*/ 1 h 198"/>
              <a:gd name="T56" fmla="*/ 202 w 545"/>
              <a:gd name="T57" fmla="*/ 4 h 198"/>
              <a:gd name="T58" fmla="*/ 157 w 545"/>
              <a:gd name="T59" fmla="*/ 9 h 198"/>
              <a:gd name="T60" fmla="*/ 116 w 545"/>
              <a:gd name="T61" fmla="*/ 18 h 198"/>
              <a:gd name="T62" fmla="*/ 80 w 545"/>
              <a:gd name="T63" fmla="*/ 29 h 198"/>
              <a:gd name="T64" fmla="*/ 49 w 545"/>
              <a:gd name="T65" fmla="*/ 42 h 198"/>
              <a:gd name="T66" fmla="*/ 26 w 545"/>
              <a:gd name="T67" fmla="*/ 57 h 198"/>
              <a:gd name="T68" fmla="*/ 9 w 545"/>
              <a:gd name="T69" fmla="*/ 73 h 198"/>
              <a:gd name="T70" fmla="*/ 1 w 545"/>
              <a:gd name="T71" fmla="*/ 90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5"/>
              <a:gd name="T109" fmla="*/ 0 h 198"/>
              <a:gd name="T110" fmla="*/ 545 w 545"/>
              <a:gd name="T111" fmla="*/ 198 h 19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Freeform 8"/>
          <p:cNvSpPr>
            <a:spLocks/>
          </p:cNvSpPr>
          <p:nvPr/>
        </p:nvSpPr>
        <p:spPr bwMode="auto">
          <a:xfrm>
            <a:off x="5638800" y="1752600"/>
            <a:ext cx="1068388" cy="687388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Freeform 9"/>
          <p:cNvSpPr>
            <a:spLocks/>
          </p:cNvSpPr>
          <p:nvPr/>
        </p:nvSpPr>
        <p:spPr bwMode="auto">
          <a:xfrm>
            <a:off x="7515225" y="1981200"/>
            <a:ext cx="1339850" cy="293688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4"/>
              <a:gd name="T16" fmla="*/ 0 h 185"/>
              <a:gd name="T17" fmla="*/ 844 w 84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8158163" y="1463675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age</a:t>
            </a:r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6970713" y="1436688"/>
            <a:ext cx="836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pname</a:t>
            </a:r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7566025" y="1938338"/>
            <a:ext cx="1344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Dependents</a:t>
            </a: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5761038" y="1968500"/>
            <a:ext cx="869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Covers</a:t>
            </a:r>
          </a:p>
        </p:txBody>
      </p:sp>
      <p:grpSp>
        <p:nvGrpSpPr>
          <p:cNvPr id="33807" name="Group 25"/>
          <p:cNvGrpSpPr>
            <a:grpSpLocks/>
          </p:cNvGrpSpPr>
          <p:nvPr/>
        </p:nvGrpSpPr>
        <p:grpSpPr bwMode="auto">
          <a:xfrm>
            <a:off x="2900363" y="1225550"/>
            <a:ext cx="2454275" cy="1055688"/>
            <a:chOff x="1827" y="772"/>
            <a:chExt cx="1546" cy="665"/>
          </a:xfrm>
        </p:grpSpPr>
        <p:sp>
          <p:nvSpPr>
            <p:cNvPr id="33864" name="Freeform 14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5"/>
                <a:gd name="T109" fmla="*/ 0 h 198"/>
                <a:gd name="T110" fmla="*/ 545 w 545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Freeform 15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6"/>
                <a:gd name="T109" fmla="*/ 0 h 198"/>
                <a:gd name="T110" fmla="*/ 546 w 546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Freeform 16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0"/>
                <a:gd name="T16" fmla="*/ 0 h 170"/>
                <a:gd name="T17" fmla="*/ 820 w 820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Freeform 17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5"/>
                <a:gd name="T109" fmla="*/ 0 h 198"/>
                <a:gd name="T110" fmla="*/ 545 w 545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Rectangle 18"/>
            <p:cNvSpPr>
              <a:spLocks noChangeArrowheads="1"/>
            </p:cNvSpPr>
            <p:nvPr/>
          </p:nvSpPr>
          <p:spPr bwMode="auto">
            <a:xfrm>
              <a:off x="2349" y="772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33869" name="Rectangle 19"/>
            <p:cNvSpPr>
              <a:spLocks noChangeArrowheads="1"/>
            </p:cNvSpPr>
            <p:nvPr/>
          </p:nvSpPr>
          <p:spPr bwMode="auto">
            <a:xfrm>
              <a:off x="2362" y="1227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33870" name="Rectangle 20"/>
            <p:cNvSpPr>
              <a:spLocks noChangeArrowheads="1"/>
            </p:cNvSpPr>
            <p:nvPr/>
          </p:nvSpPr>
          <p:spPr bwMode="auto">
            <a:xfrm>
              <a:off x="1975" y="903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33871" name="Rectangle 21"/>
            <p:cNvSpPr>
              <a:spLocks noChangeArrowheads="1"/>
            </p:cNvSpPr>
            <p:nvPr/>
          </p:nvSpPr>
          <p:spPr bwMode="auto">
            <a:xfrm>
              <a:off x="3002" y="908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33872" name="Line 22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23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24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8" name="Line 26"/>
          <p:cNvSpPr>
            <a:spLocks noChangeShapeType="1"/>
          </p:cNvSpPr>
          <p:nvPr/>
        </p:nvSpPr>
        <p:spPr bwMode="auto">
          <a:xfrm>
            <a:off x="6696075" y="2117725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Line 27"/>
          <p:cNvSpPr>
            <a:spLocks noChangeShapeType="1"/>
          </p:cNvSpPr>
          <p:nvPr/>
        </p:nvSpPr>
        <p:spPr bwMode="auto">
          <a:xfrm>
            <a:off x="7413625" y="1774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10" name="Line 28"/>
          <p:cNvSpPr>
            <a:spLocks noChangeShapeType="1"/>
          </p:cNvSpPr>
          <p:nvPr/>
        </p:nvSpPr>
        <p:spPr bwMode="auto">
          <a:xfrm flipH="1">
            <a:off x="8223250" y="1804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11" name="Line 29"/>
          <p:cNvSpPr>
            <a:spLocks noChangeShapeType="1"/>
          </p:cNvSpPr>
          <p:nvPr/>
        </p:nvSpPr>
        <p:spPr bwMode="auto">
          <a:xfrm>
            <a:off x="7029450" y="1692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3812" name="Group 38"/>
          <p:cNvGrpSpPr>
            <a:grpSpLocks/>
          </p:cNvGrpSpPr>
          <p:nvPr/>
        </p:nvGrpSpPr>
        <p:grpSpPr bwMode="auto">
          <a:xfrm>
            <a:off x="4954588" y="2636838"/>
            <a:ext cx="2227262" cy="844550"/>
            <a:chOff x="3121" y="1661"/>
            <a:chExt cx="1403" cy="532"/>
          </a:xfrm>
        </p:grpSpPr>
        <p:sp>
          <p:nvSpPr>
            <p:cNvPr id="33856" name="Freeform 30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72"/>
                <a:gd name="T109" fmla="*/ 0 h 209"/>
                <a:gd name="T110" fmla="*/ 672 w 67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Freeform 31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6"/>
                <a:gd name="T109" fmla="*/ 0 h 198"/>
                <a:gd name="T110" fmla="*/ 546 w 546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Freeform 32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203"/>
                <a:gd name="T17" fmla="*/ 711 w 711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Rectangle 33"/>
            <p:cNvSpPr>
              <a:spLocks noChangeArrowheads="1"/>
            </p:cNvSpPr>
            <p:nvPr/>
          </p:nvSpPr>
          <p:spPr bwMode="auto">
            <a:xfrm>
              <a:off x="3670" y="1661"/>
              <a:ext cx="59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Policies</a:t>
              </a:r>
            </a:p>
          </p:txBody>
        </p:sp>
        <p:sp>
          <p:nvSpPr>
            <p:cNvPr id="33860" name="Rectangle 34"/>
            <p:cNvSpPr>
              <a:spLocks noChangeArrowheads="1"/>
            </p:cNvSpPr>
            <p:nvPr/>
          </p:nvSpPr>
          <p:spPr bwMode="auto">
            <a:xfrm>
              <a:off x="3130" y="1967"/>
              <a:ext cx="59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policyid</a:t>
              </a:r>
            </a:p>
          </p:txBody>
        </p:sp>
        <p:sp>
          <p:nvSpPr>
            <p:cNvPr id="33861" name="Rectangle 35"/>
            <p:cNvSpPr>
              <a:spLocks noChangeArrowheads="1"/>
            </p:cNvSpPr>
            <p:nvPr/>
          </p:nvSpPr>
          <p:spPr bwMode="auto">
            <a:xfrm>
              <a:off x="4118" y="1980"/>
              <a:ext cx="37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cost</a:t>
              </a:r>
            </a:p>
          </p:txBody>
        </p:sp>
        <p:sp>
          <p:nvSpPr>
            <p:cNvPr id="33862" name="Line 36"/>
            <p:cNvSpPr>
              <a:spLocks noChangeShapeType="1"/>
            </p:cNvSpPr>
            <p:nvPr/>
          </p:nvSpPr>
          <p:spPr bwMode="auto">
            <a:xfrm flipV="1">
              <a:off x="3452" y="1870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37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3" name="Group 41"/>
          <p:cNvGrpSpPr>
            <a:grpSpLocks/>
          </p:cNvGrpSpPr>
          <p:nvPr/>
        </p:nvGrpSpPr>
        <p:grpSpPr bwMode="auto">
          <a:xfrm>
            <a:off x="5975350" y="4878388"/>
            <a:ext cx="1557338" cy="584200"/>
            <a:chOff x="3764" y="3073"/>
            <a:chExt cx="981" cy="368"/>
          </a:xfrm>
        </p:grpSpPr>
        <p:sp>
          <p:nvSpPr>
            <p:cNvPr id="33854" name="Freeform 39"/>
            <p:cNvSpPr>
              <a:spLocks/>
            </p:cNvSpPr>
            <p:nvPr/>
          </p:nvSpPr>
          <p:spPr bwMode="auto">
            <a:xfrm>
              <a:off x="3764" y="3073"/>
              <a:ext cx="981" cy="368"/>
            </a:xfrm>
            <a:custGeom>
              <a:avLst/>
              <a:gdLst>
                <a:gd name="T0" fmla="*/ 0 w 981"/>
                <a:gd name="T1" fmla="*/ 183 h 368"/>
                <a:gd name="T2" fmla="*/ 483 w 981"/>
                <a:gd name="T3" fmla="*/ 0 h 368"/>
                <a:gd name="T4" fmla="*/ 980 w 981"/>
                <a:gd name="T5" fmla="*/ 189 h 368"/>
                <a:gd name="T6" fmla="*/ 483 w 981"/>
                <a:gd name="T7" fmla="*/ 367 h 368"/>
                <a:gd name="T8" fmla="*/ 0 w 981"/>
                <a:gd name="T9" fmla="*/ 183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1"/>
                <a:gd name="T16" fmla="*/ 0 h 368"/>
                <a:gd name="T17" fmla="*/ 981 w 981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1" h="368">
                  <a:moveTo>
                    <a:pt x="0" y="183"/>
                  </a:moveTo>
                  <a:lnTo>
                    <a:pt x="483" y="0"/>
                  </a:lnTo>
                  <a:lnTo>
                    <a:pt x="980" y="189"/>
                  </a:lnTo>
                  <a:lnTo>
                    <a:pt x="483" y="367"/>
                  </a:lnTo>
                  <a:lnTo>
                    <a:pt x="0" y="18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Rectangle 40"/>
            <p:cNvSpPr>
              <a:spLocks noChangeArrowheads="1"/>
            </p:cNvSpPr>
            <p:nvPr/>
          </p:nvSpPr>
          <p:spPr bwMode="auto">
            <a:xfrm>
              <a:off x="3863" y="3138"/>
              <a:ext cx="80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Beneficiary</a:t>
              </a:r>
            </a:p>
          </p:txBody>
        </p:sp>
      </p:grpSp>
      <p:sp>
        <p:nvSpPr>
          <p:cNvPr id="33814" name="Freeform 42"/>
          <p:cNvSpPr>
            <a:spLocks/>
          </p:cNvSpPr>
          <p:nvPr/>
        </p:nvSpPr>
        <p:spPr bwMode="auto">
          <a:xfrm>
            <a:off x="7010400" y="3581400"/>
            <a:ext cx="965200" cy="382588"/>
          </a:xfrm>
          <a:custGeom>
            <a:avLst/>
            <a:gdLst>
              <a:gd name="T0" fmla="*/ 606 w 608"/>
              <a:gd name="T1" fmla="*/ 110 h 241"/>
              <a:gd name="T2" fmla="*/ 596 w 608"/>
              <a:gd name="T3" fmla="*/ 89 h 241"/>
              <a:gd name="T4" fmla="*/ 579 w 608"/>
              <a:gd name="T5" fmla="*/ 69 h 241"/>
              <a:gd name="T6" fmla="*/ 552 w 608"/>
              <a:gd name="T7" fmla="*/ 51 h 241"/>
              <a:gd name="T8" fmla="*/ 519 w 608"/>
              <a:gd name="T9" fmla="*/ 36 h 241"/>
              <a:gd name="T10" fmla="*/ 477 w 608"/>
              <a:gd name="T11" fmla="*/ 22 h 241"/>
              <a:gd name="T12" fmla="*/ 431 w 608"/>
              <a:gd name="T13" fmla="*/ 11 h 241"/>
              <a:gd name="T14" fmla="*/ 382 w 608"/>
              <a:gd name="T15" fmla="*/ 5 h 241"/>
              <a:gd name="T16" fmla="*/ 331 w 608"/>
              <a:gd name="T17" fmla="*/ 1 h 241"/>
              <a:gd name="T18" fmla="*/ 277 w 608"/>
              <a:gd name="T19" fmla="*/ 1 h 241"/>
              <a:gd name="T20" fmla="*/ 225 w 608"/>
              <a:gd name="T21" fmla="*/ 5 h 241"/>
              <a:gd name="T22" fmla="*/ 176 w 608"/>
              <a:gd name="T23" fmla="*/ 11 h 241"/>
              <a:gd name="T24" fmla="*/ 130 w 608"/>
              <a:gd name="T25" fmla="*/ 22 h 241"/>
              <a:gd name="T26" fmla="*/ 88 w 608"/>
              <a:gd name="T27" fmla="*/ 36 h 241"/>
              <a:gd name="T28" fmla="*/ 55 w 608"/>
              <a:gd name="T29" fmla="*/ 51 h 241"/>
              <a:gd name="T30" fmla="*/ 29 w 608"/>
              <a:gd name="T31" fmla="*/ 69 h 241"/>
              <a:gd name="T32" fmla="*/ 11 w 608"/>
              <a:gd name="T33" fmla="*/ 89 h 241"/>
              <a:gd name="T34" fmla="*/ 1 w 608"/>
              <a:gd name="T35" fmla="*/ 110 h 241"/>
              <a:gd name="T36" fmla="*/ 1 w 608"/>
              <a:gd name="T37" fmla="*/ 130 h 241"/>
              <a:gd name="T38" fmla="*/ 11 w 608"/>
              <a:gd name="T39" fmla="*/ 151 h 241"/>
              <a:gd name="T40" fmla="*/ 29 w 608"/>
              <a:gd name="T41" fmla="*/ 171 h 241"/>
              <a:gd name="T42" fmla="*/ 55 w 608"/>
              <a:gd name="T43" fmla="*/ 189 h 241"/>
              <a:gd name="T44" fmla="*/ 88 w 608"/>
              <a:gd name="T45" fmla="*/ 206 h 241"/>
              <a:gd name="T46" fmla="*/ 130 w 608"/>
              <a:gd name="T47" fmla="*/ 218 h 241"/>
              <a:gd name="T48" fmla="*/ 176 w 608"/>
              <a:gd name="T49" fmla="*/ 229 h 241"/>
              <a:gd name="T50" fmla="*/ 225 w 608"/>
              <a:gd name="T51" fmla="*/ 236 h 241"/>
              <a:gd name="T52" fmla="*/ 277 w 608"/>
              <a:gd name="T53" fmla="*/ 240 h 241"/>
              <a:gd name="T54" fmla="*/ 331 w 608"/>
              <a:gd name="T55" fmla="*/ 240 h 241"/>
              <a:gd name="T56" fmla="*/ 382 w 608"/>
              <a:gd name="T57" fmla="*/ 236 h 241"/>
              <a:gd name="T58" fmla="*/ 431 w 608"/>
              <a:gd name="T59" fmla="*/ 229 h 241"/>
              <a:gd name="T60" fmla="*/ 477 w 608"/>
              <a:gd name="T61" fmla="*/ 218 h 241"/>
              <a:gd name="T62" fmla="*/ 519 w 608"/>
              <a:gd name="T63" fmla="*/ 206 h 241"/>
              <a:gd name="T64" fmla="*/ 552 w 608"/>
              <a:gd name="T65" fmla="*/ 189 h 241"/>
              <a:gd name="T66" fmla="*/ 579 w 608"/>
              <a:gd name="T67" fmla="*/ 171 h 241"/>
              <a:gd name="T68" fmla="*/ 596 w 608"/>
              <a:gd name="T69" fmla="*/ 151 h 241"/>
              <a:gd name="T70" fmla="*/ 606 w 608"/>
              <a:gd name="T71" fmla="*/ 130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08"/>
              <a:gd name="T109" fmla="*/ 0 h 241"/>
              <a:gd name="T110" fmla="*/ 608 w 608"/>
              <a:gd name="T111" fmla="*/ 241 h 24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08" h="241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15" name="Freeform 43"/>
          <p:cNvSpPr>
            <a:spLocks/>
          </p:cNvSpPr>
          <p:nvPr/>
        </p:nvSpPr>
        <p:spPr bwMode="auto">
          <a:xfrm>
            <a:off x="8153400" y="3657600"/>
            <a:ext cx="795338" cy="300038"/>
          </a:xfrm>
          <a:custGeom>
            <a:avLst/>
            <a:gdLst>
              <a:gd name="T0" fmla="*/ 1 w 501"/>
              <a:gd name="T1" fmla="*/ 102 h 189"/>
              <a:gd name="T2" fmla="*/ 8 w 501"/>
              <a:gd name="T3" fmla="*/ 118 h 189"/>
              <a:gd name="T4" fmla="*/ 23 w 501"/>
              <a:gd name="T5" fmla="*/ 133 h 189"/>
              <a:gd name="T6" fmla="*/ 45 w 501"/>
              <a:gd name="T7" fmla="*/ 148 h 189"/>
              <a:gd name="T8" fmla="*/ 73 w 501"/>
              <a:gd name="T9" fmla="*/ 160 h 189"/>
              <a:gd name="T10" fmla="*/ 107 w 501"/>
              <a:gd name="T11" fmla="*/ 171 h 189"/>
              <a:gd name="T12" fmla="*/ 145 w 501"/>
              <a:gd name="T13" fmla="*/ 179 h 189"/>
              <a:gd name="T14" fmla="*/ 185 w 501"/>
              <a:gd name="T15" fmla="*/ 185 h 189"/>
              <a:gd name="T16" fmla="*/ 228 w 501"/>
              <a:gd name="T17" fmla="*/ 187 h 189"/>
              <a:gd name="T18" fmla="*/ 272 w 501"/>
              <a:gd name="T19" fmla="*/ 187 h 189"/>
              <a:gd name="T20" fmla="*/ 315 w 501"/>
              <a:gd name="T21" fmla="*/ 184 h 189"/>
              <a:gd name="T22" fmla="*/ 356 w 501"/>
              <a:gd name="T23" fmla="*/ 179 h 189"/>
              <a:gd name="T24" fmla="*/ 394 w 501"/>
              <a:gd name="T25" fmla="*/ 171 h 189"/>
              <a:gd name="T26" fmla="*/ 427 w 501"/>
              <a:gd name="T27" fmla="*/ 160 h 189"/>
              <a:gd name="T28" fmla="*/ 455 w 501"/>
              <a:gd name="T29" fmla="*/ 148 h 189"/>
              <a:gd name="T30" fmla="*/ 477 w 501"/>
              <a:gd name="T31" fmla="*/ 133 h 189"/>
              <a:gd name="T32" fmla="*/ 492 w 501"/>
              <a:gd name="T33" fmla="*/ 118 h 189"/>
              <a:gd name="T34" fmla="*/ 499 w 501"/>
              <a:gd name="T35" fmla="*/ 102 h 189"/>
              <a:gd name="T36" fmla="*/ 499 w 501"/>
              <a:gd name="T37" fmla="*/ 85 h 189"/>
              <a:gd name="T38" fmla="*/ 492 w 501"/>
              <a:gd name="T39" fmla="*/ 69 h 189"/>
              <a:gd name="T40" fmla="*/ 477 w 501"/>
              <a:gd name="T41" fmla="*/ 54 h 189"/>
              <a:gd name="T42" fmla="*/ 455 w 501"/>
              <a:gd name="T43" fmla="*/ 40 h 189"/>
              <a:gd name="T44" fmla="*/ 427 w 501"/>
              <a:gd name="T45" fmla="*/ 27 h 189"/>
              <a:gd name="T46" fmla="*/ 393 w 501"/>
              <a:gd name="T47" fmla="*/ 17 h 189"/>
              <a:gd name="T48" fmla="*/ 356 w 501"/>
              <a:gd name="T49" fmla="*/ 8 h 189"/>
              <a:gd name="T50" fmla="*/ 315 w 501"/>
              <a:gd name="T51" fmla="*/ 3 h 189"/>
              <a:gd name="T52" fmla="*/ 272 w 501"/>
              <a:gd name="T53" fmla="*/ 0 h 189"/>
              <a:gd name="T54" fmla="*/ 228 w 501"/>
              <a:gd name="T55" fmla="*/ 0 h 189"/>
              <a:gd name="T56" fmla="*/ 185 w 501"/>
              <a:gd name="T57" fmla="*/ 3 h 189"/>
              <a:gd name="T58" fmla="*/ 144 w 501"/>
              <a:gd name="T59" fmla="*/ 8 h 189"/>
              <a:gd name="T60" fmla="*/ 107 w 501"/>
              <a:gd name="T61" fmla="*/ 17 h 189"/>
              <a:gd name="T62" fmla="*/ 73 w 501"/>
              <a:gd name="T63" fmla="*/ 28 h 189"/>
              <a:gd name="T64" fmla="*/ 45 w 501"/>
              <a:gd name="T65" fmla="*/ 40 h 189"/>
              <a:gd name="T66" fmla="*/ 23 w 501"/>
              <a:gd name="T67" fmla="*/ 54 h 189"/>
              <a:gd name="T68" fmla="*/ 8 w 501"/>
              <a:gd name="T69" fmla="*/ 69 h 189"/>
              <a:gd name="T70" fmla="*/ 1 w 501"/>
              <a:gd name="T71" fmla="*/ 85 h 18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1"/>
              <a:gd name="T109" fmla="*/ 0 h 189"/>
              <a:gd name="T110" fmla="*/ 501 w 501"/>
              <a:gd name="T111" fmla="*/ 189 h 18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1" h="189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16" name="Freeform 44"/>
          <p:cNvSpPr>
            <a:spLocks/>
          </p:cNvSpPr>
          <p:nvPr/>
        </p:nvSpPr>
        <p:spPr bwMode="auto">
          <a:xfrm>
            <a:off x="7675563" y="4157663"/>
            <a:ext cx="1343025" cy="279400"/>
          </a:xfrm>
          <a:custGeom>
            <a:avLst/>
            <a:gdLst>
              <a:gd name="T0" fmla="*/ 845 w 846"/>
              <a:gd name="T1" fmla="*/ 175 h 176"/>
              <a:gd name="T2" fmla="*/ 845 w 846"/>
              <a:gd name="T3" fmla="*/ 0 h 176"/>
              <a:gd name="T4" fmla="*/ 0 w 846"/>
              <a:gd name="T5" fmla="*/ 0 h 176"/>
              <a:gd name="T6" fmla="*/ 0 w 846"/>
              <a:gd name="T7" fmla="*/ 175 h 176"/>
              <a:gd name="T8" fmla="*/ 845 w 846"/>
              <a:gd name="T9" fmla="*/ 175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6"/>
              <a:gd name="T16" fmla="*/ 0 h 176"/>
              <a:gd name="T17" fmla="*/ 846 w 846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6" h="17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17" name="Rectangle 45"/>
          <p:cNvSpPr>
            <a:spLocks noChangeArrowheads="1"/>
          </p:cNvSpPr>
          <p:nvPr/>
        </p:nvSpPr>
        <p:spPr bwMode="auto">
          <a:xfrm>
            <a:off x="8323263" y="3613150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age</a:t>
            </a:r>
          </a:p>
        </p:txBody>
      </p:sp>
      <p:sp>
        <p:nvSpPr>
          <p:cNvPr id="33818" name="Rectangle 46"/>
          <p:cNvSpPr>
            <a:spLocks noChangeArrowheads="1"/>
          </p:cNvSpPr>
          <p:nvPr/>
        </p:nvSpPr>
        <p:spPr bwMode="auto">
          <a:xfrm>
            <a:off x="7086600" y="3560763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pname</a:t>
            </a:r>
          </a:p>
        </p:txBody>
      </p:sp>
      <p:sp>
        <p:nvSpPr>
          <p:cNvPr id="33819" name="Rectangle 47"/>
          <p:cNvSpPr>
            <a:spLocks noChangeArrowheads="1"/>
          </p:cNvSpPr>
          <p:nvPr/>
        </p:nvSpPr>
        <p:spPr bwMode="auto">
          <a:xfrm>
            <a:off x="7672388" y="4137025"/>
            <a:ext cx="1344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Dependents</a:t>
            </a:r>
          </a:p>
        </p:txBody>
      </p:sp>
      <p:sp>
        <p:nvSpPr>
          <p:cNvPr id="33820" name="Line 48"/>
          <p:cNvSpPr>
            <a:spLocks noChangeShapeType="1"/>
          </p:cNvSpPr>
          <p:nvPr/>
        </p:nvSpPr>
        <p:spPr bwMode="auto">
          <a:xfrm>
            <a:off x="7273925" y="3813175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21" name="Line 49"/>
          <p:cNvSpPr>
            <a:spLocks noChangeShapeType="1"/>
          </p:cNvSpPr>
          <p:nvPr/>
        </p:nvSpPr>
        <p:spPr bwMode="auto">
          <a:xfrm>
            <a:off x="7626350" y="3952875"/>
            <a:ext cx="292100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22" name="Line 50"/>
          <p:cNvSpPr>
            <a:spLocks noChangeShapeType="1"/>
          </p:cNvSpPr>
          <p:nvPr/>
        </p:nvSpPr>
        <p:spPr bwMode="auto">
          <a:xfrm flipH="1">
            <a:off x="8451850" y="3968750"/>
            <a:ext cx="1190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3823" name="Group 59"/>
          <p:cNvGrpSpPr>
            <a:grpSpLocks/>
          </p:cNvGrpSpPr>
          <p:nvPr/>
        </p:nvGrpSpPr>
        <p:grpSpPr bwMode="auto">
          <a:xfrm>
            <a:off x="4829175" y="5788025"/>
            <a:ext cx="2265363" cy="892175"/>
            <a:chOff x="3042" y="3646"/>
            <a:chExt cx="1427" cy="562"/>
          </a:xfrm>
        </p:grpSpPr>
        <p:sp>
          <p:nvSpPr>
            <p:cNvPr id="33846" name="Freeform 51"/>
            <p:cNvSpPr>
              <a:spLocks/>
            </p:cNvSpPr>
            <p:nvPr/>
          </p:nvSpPr>
          <p:spPr bwMode="auto">
            <a:xfrm>
              <a:off x="3042" y="3994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3"/>
                <a:gd name="T109" fmla="*/ 0 h 209"/>
                <a:gd name="T110" fmla="*/ 713 w 713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Freeform 52"/>
            <p:cNvSpPr>
              <a:spLocks/>
            </p:cNvSpPr>
            <p:nvPr/>
          </p:nvSpPr>
          <p:spPr bwMode="auto">
            <a:xfrm>
              <a:off x="3967" y="4019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2"/>
                <a:gd name="T109" fmla="*/ 0 h 189"/>
                <a:gd name="T110" fmla="*/ 502 w 502"/>
                <a:gd name="T111" fmla="*/ 189 h 1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Freeform 53"/>
            <p:cNvSpPr>
              <a:spLocks/>
            </p:cNvSpPr>
            <p:nvPr/>
          </p:nvSpPr>
          <p:spPr bwMode="auto">
            <a:xfrm>
              <a:off x="3613" y="3682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195"/>
                <a:gd name="T17" fmla="*/ 624 w 624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3129" y="3986"/>
              <a:ext cx="59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policyid</a:t>
              </a:r>
            </a:p>
          </p:txBody>
        </p:sp>
        <p:sp>
          <p:nvSpPr>
            <p:cNvPr id="33850" name="Rectangle 55"/>
            <p:cNvSpPr>
              <a:spLocks noChangeArrowheads="1"/>
            </p:cNvSpPr>
            <p:nvPr/>
          </p:nvSpPr>
          <p:spPr bwMode="auto">
            <a:xfrm>
              <a:off x="4017" y="3996"/>
              <a:ext cx="37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cost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3614" y="3646"/>
              <a:ext cx="59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Policies</a:t>
              </a:r>
            </a:p>
          </p:txBody>
        </p:sp>
        <p:sp>
          <p:nvSpPr>
            <p:cNvPr id="33852" name="Line 57"/>
            <p:cNvSpPr>
              <a:spLocks noChangeShapeType="1"/>
            </p:cNvSpPr>
            <p:nvPr/>
          </p:nvSpPr>
          <p:spPr bwMode="auto">
            <a:xfrm flipV="1">
              <a:off x="3471" y="3874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Line 58"/>
            <p:cNvSpPr>
              <a:spLocks noChangeShapeType="1"/>
            </p:cNvSpPr>
            <p:nvPr/>
          </p:nvSpPr>
          <p:spPr bwMode="auto">
            <a:xfrm flipH="1" flipV="1">
              <a:off x="3934" y="3874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4" name="Line 60"/>
          <p:cNvSpPr>
            <a:spLocks noChangeShapeType="1"/>
          </p:cNvSpPr>
          <p:nvPr/>
        </p:nvSpPr>
        <p:spPr bwMode="auto">
          <a:xfrm>
            <a:off x="6172200" y="2444750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25" name="Rectangle 61"/>
          <p:cNvSpPr>
            <a:spLocks noChangeArrowheads="1"/>
          </p:cNvSpPr>
          <p:nvPr/>
        </p:nvSpPr>
        <p:spPr bwMode="auto">
          <a:xfrm>
            <a:off x="4551363" y="4875213"/>
            <a:ext cx="1174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Purchaser</a:t>
            </a:r>
          </a:p>
        </p:txBody>
      </p:sp>
      <p:sp>
        <p:nvSpPr>
          <p:cNvPr id="33826" name="Freeform 62"/>
          <p:cNvSpPr>
            <a:spLocks/>
          </p:cNvSpPr>
          <p:nvPr/>
        </p:nvSpPr>
        <p:spPr bwMode="auto">
          <a:xfrm>
            <a:off x="4471988" y="4749800"/>
            <a:ext cx="1293812" cy="600075"/>
          </a:xfrm>
          <a:custGeom>
            <a:avLst/>
            <a:gdLst>
              <a:gd name="T0" fmla="*/ 0 w 815"/>
              <a:gd name="T1" fmla="*/ 188 h 378"/>
              <a:gd name="T2" fmla="*/ 402 w 815"/>
              <a:gd name="T3" fmla="*/ 0 h 378"/>
              <a:gd name="T4" fmla="*/ 814 w 815"/>
              <a:gd name="T5" fmla="*/ 194 h 378"/>
              <a:gd name="T6" fmla="*/ 402 w 815"/>
              <a:gd name="T7" fmla="*/ 377 h 378"/>
              <a:gd name="T8" fmla="*/ 0 w 815"/>
              <a:gd name="T9" fmla="*/ 188 h 3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5"/>
              <a:gd name="T16" fmla="*/ 0 h 378"/>
              <a:gd name="T17" fmla="*/ 815 w 815"/>
              <a:gd name="T18" fmla="*/ 378 h 3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3827" name="Group 74"/>
          <p:cNvGrpSpPr>
            <a:grpSpLocks/>
          </p:cNvGrpSpPr>
          <p:nvPr/>
        </p:nvGrpSpPr>
        <p:grpSpPr bwMode="auto">
          <a:xfrm>
            <a:off x="2714625" y="3548063"/>
            <a:ext cx="2257425" cy="1076325"/>
            <a:chOff x="1710" y="2235"/>
            <a:chExt cx="1422" cy="678"/>
          </a:xfrm>
        </p:grpSpPr>
        <p:sp>
          <p:nvSpPr>
            <p:cNvPr id="33835" name="Freeform 63"/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1"/>
                <a:gd name="T109" fmla="*/ 0 h 189"/>
                <a:gd name="T110" fmla="*/ 501 w 501"/>
                <a:gd name="T111" fmla="*/ 189 h 1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Freeform 64"/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2"/>
                <a:gd name="T109" fmla="*/ 0 h 189"/>
                <a:gd name="T110" fmla="*/ 502 w 502"/>
                <a:gd name="T111" fmla="*/ 189 h 1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Freeform 65"/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2"/>
                <a:gd name="T109" fmla="*/ 0 h 189"/>
                <a:gd name="T110" fmla="*/ 502 w 502"/>
                <a:gd name="T111" fmla="*/ 189 h 1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Rectangle 66"/>
            <p:cNvSpPr>
              <a:spLocks noChangeArrowheads="1"/>
            </p:cNvSpPr>
            <p:nvPr/>
          </p:nvSpPr>
          <p:spPr bwMode="auto">
            <a:xfrm>
              <a:off x="2217" y="2235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33839" name="Rectangle 67"/>
            <p:cNvSpPr>
              <a:spLocks noChangeArrowheads="1"/>
            </p:cNvSpPr>
            <p:nvPr/>
          </p:nvSpPr>
          <p:spPr bwMode="auto">
            <a:xfrm>
              <a:off x="2071" y="2703"/>
              <a:ext cx="84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33840" name="Rectangle 68"/>
            <p:cNvSpPr>
              <a:spLocks noChangeArrowheads="1"/>
            </p:cNvSpPr>
            <p:nvPr/>
          </p:nvSpPr>
          <p:spPr bwMode="auto">
            <a:xfrm>
              <a:off x="1841" y="2358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33841" name="Rectangle 69"/>
            <p:cNvSpPr>
              <a:spLocks noChangeArrowheads="1"/>
            </p:cNvSpPr>
            <p:nvPr/>
          </p:nvSpPr>
          <p:spPr bwMode="auto">
            <a:xfrm>
              <a:off x="2786" y="2363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33842" name="Freeform 70"/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1"/>
                <a:gd name="T16" fmla="*/ 0 h 170"/>
                <a:gd name="T17" fmla="*/ 751 w 75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Line 71"/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Line 72"/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73"/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8" name="Line 75"/>
          <p:cNvSpPr>
            <a:spLocks noChangeShapeType="1"/>
          </p:cNvSpPr>
          <p:nvPr/>
        </p:nvSpPr>
        <p:spPr bwMode="auto">
          <a:xfrm flipH="1" flipV="1">
            <a:off x="5461000" y="5156200"/>
            <a:ext cx="5842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9" name="Line 76"/>
          <p:cNvSpPr>
            <a:spLocks noChangeShapeType="1"/>
          </p:cNvSpPr>
          <p:nvPr/>
        </p:nvSpPr>
        <p:spPr bwMode="auto">
          <a:xfrm flipH="1">
            <a:off x="7061200" y="4445000"/>
            <a:ext cx="1193800" cy="482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30" name="Line 77"/>
          <p:cNvSpPr>
            <a:spLocks noChangeShapeType="1"/>
          </p:cNvSpPr>
          <p:nvPr/>
        </p:nvSpPr>
        <p:spPr bwMode="auto">
          <a:xfrm flipV="1">
            <a:off x="6254750" y="5403850"/>
            <a:ext cx="292100" cy="393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31" name="Line 78"/>
          <p:cNvSpPr>
            <a:spLocks noChangeShapeType="1"/>
          </p:cNvSpPr>
          <p:nvPr/>
        </p:nvSpPr>
        <p:spPr bwMode="auto">
          <a:xfrm>
            <a:off x="3968750" y="4578350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32" name="Line 79"/>
          <p:cNvSpPr>
            <a:spLocks noChangeShapeType="1"/>
          </p:cNvSpPr>
          <p:nvPr/>
        </p:nvSpPr>
        <p:spPr bwMode="auto">
          <a:xfrm flipH="1">
            <a:off x="4946650" y="2133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33" name="Rectangle 80"/>
          <p:cNvSpPr>
            <a:spLocks noChangeArrowheads="1"/>
          </p:cNvSpPr>
          <p:nvPr/>
        </p:nvSpPr>
        <p:spPr bwMode="auto">
          <a:xfrm>
            <a:off x="3262313" y="2424113"/>
            <a:ext cx="16795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CF0E30"/>
                </a:solidFill>
                <a:latin typeface="Book Antiqua" pitchFamily="18" charset="0"/>
              </a:rPr>
              <a:t>Bad design</a:t>
            </a:r>
          </a:p>
        </p:txBody>
      </p:sp>
      <p:sp>
        <p:nvSpPr>
          <p:cNvPr id="33834" name="Rectangle 81"/>
          <p:cNvSpPr>
            <a:spLocks noChangeArrowheads="1"/>
          </p:cNvSpPr>
          <p:nvPr/>
        </p:nvSpPr>
        <p:spPr bwMode="auto">
          <a:xfrm>
            <a:off x="3338513" y="5548313"/>
            <a:ext cx="19510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CF0E30"/>
                </a:solidFill>
                <a:latin typeface="Book Antiqua" pitchFamily="18" charset="0"/>
              </a:rPr>
              <a:t>Better design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80772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smtClean="0"/>
              <a:t>Binary vs. Ternary Relationships (Contd.)</a:t>
            </a: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3124200" cy="4876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The key constraints allow us to combine Purchaser with Policies and Beneficiary with Dependents.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Participation constraints lead to </a:t>
            </a:r>
            <a:r>
              <a:rPr lang="en-US" sz="1900" smtClean="0">
                <a:solidFill>
                  <a:schemeClr val="accent2"/>
                </a:solidFill>
              </a:rPr>
              <a:t>NOT NULL </a:t>
            </a:r>
            <a:r>
              <a:rPr lang="en-US" sz="2100" smtClean="0"/>
              <a:t>constraints.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What if Policies is a weak entity set?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276600" y="1600200"/>
            <a:ext cx="54102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CREATE TABLE  </a:t>
            </a:r>
            <a:r>
              <a:rPr lang="en-US" sz="2000">
                <a:latin typeface="Book Antiqua" pitchFamily="18" charset="0"/>
              </a:rPr>
              <a:t>Policies (</a:t>
            </a:r>
          </a:p>
          <a:p>
            <a:r>
              <a:rPr lang="en-US" sz="2000">
                <a:latin typeface="Book Antiqua" pitchFamily="18" charset="0"/>
              </a:rPr>
              <a:t> 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policyid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INTEGER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   cost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REAL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   ssn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CHAR(11) 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NOT NULL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PRIMARY KEY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(policyid).</a:t>
            </a:r>
          </a:p>
          <a:p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 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FOREIGN KEY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(ssn)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REFERENCES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 Employees,</a:t>
            </a:r>
          </a:p>
          <a:p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    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ON DELETE CASCADE</a:t>
            </a:r>
            <a:r>
              <a:rPr lang="en-US" sz="2000">
                <a:latin typeface="Book Antiqua" pitchFamily="18" charset="0"/>
              </a:rPr>
              <a:t>)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276600" y="3886200"/>
            <a:ext cx="5591175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CREATE TABLE </a:t>
            </a:r>
            <a:r>
              <a:rPr lang="en-US" sz="2000">
                <a:latin typeface="Book Antiqua" pitchFamily="18" charset="0"/>
              </a:rPr>
              <a:t>Dependents</a:t>
            </a:r>
            <a:r>
              <a:rPr lang="en-US">
                <a:latin typeface="Book Antiqua" pitchFamily="18" charset="0"/>
              </a:rPr>
              <a:t> </a:t>
            </a:r>
            <a:r>
              <a:rPr lang="en-US" sz="2000">
                <a:latin typeface="Book Antiqua" pitchFamily="18" charset="0"/>
              </a:rPr>
              <a:t>(</a:t>
            </a:r>
          </a:p>
          <a:p>
            <a:r>
              <a:rPr lang="en-US" sz="2000">
                <a:latin typeface="Book Antiqua" pitchFamily="18" charset="0"/>
              </a:rPr>
              <a:t> 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pname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CHAR(20)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   age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INTEGER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   policyid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INTEGER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PRIMARY KEY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(pname, policyid).</a:t>
            </a:r>
          </a:p>
          <a:p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 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FOREIGN KEY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(policyid)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REFERENCES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 Policies,</a:t>
            </a:r>
          </a:p>
          <a:p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    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ON DELETE CASCADE</a:t>
            </a:r>
            <a:r>
              <a:rPr lang="en-US" sz="2000"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Views</a:t>
            </a:r>
          </a:p>
        </p:txBody>
      </p:sp>
      <p:sp>
        <p:nvSpPr>
          <p:cNvPr id="358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A </a:t>
            </a:r>
            <a:r>
              <a:rPr lang="en-US" sz="2500" i="1" u="sng" smtClean="0">
                <a:solidFill>
                  <a:schemeClr val="accent2"/>
                </a:solidFill>
              </a:rPr>
              <a:t>view</a:t>
            </a:r>
            <a:r>
              <a:rPr lang="en-US" sz="2500" smtClean="0">
                <a:solidFill>
                  <a:schemeClr val="accent2"/>
                </a:solidFill>
              </a:rPr>
              <a:t> </a:t>
            </a:r>
            <a:r>
              <a:rPr lang="en-US" sz="2500" smtClean="0"/>
              <a:t>is just a relation, but we store a </a:t>
            </a:r>
            <a:r>
              <a:rPr lang="en-US" sz="2500" i="1" smtClean="0">
                <a:solidFill>
                  <a:schemeClr val="accent2"/>
                </a:solidFill>
              </a:rPr>
              <a:t>definition</a:t>
            </a:r>
            <a:r>
              <a:rPr lang="en-US" sz="2500" smtClean="0"/>
              <a:t>, rather than a set of tuples.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130300" y="2881313"/>
            <a:ext cx="7037388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CREATE  VIEW  </a:t>
            </a:r>
            <a:r>
              <a:rPr lang="en-US" sz="2400">
                <a:latin typeface="Book Antiqua" pitchFamily="18" charset="0"/>
              </a:rPr>
              <a:t>YoungActiveStudents (name, grade)</a:t>
            </a:r>
          </a:p>
          <a:p>
            <a:r>
              <a:rPr lang="en-US" sz="2400">
                <a:latin typeface="Book Antiqua" pitchFamily="18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AS</a:t>
            </a:r>
            <a:r>
              <a:rPr lang="en-US" sz="2000">
                <a:latin typeface="Book Antiqua" pitchFamily="18" charset="0"/>
              </a:rPr>
              <a:t>  SELECT   </a:t>
            </a:r>
            <a:r>
              <a:rPr lang="en-US" sz="2400">
                <a:latin typeface="Book Antiqua" pitchFamily="18" charset="0"/>
              </a:rPr>
              <a:t>S.name, E.grade</a:t>
            </a:r>
          </a:p>
          <a:p>
            <a:r>
              <a:rPr lang="en-US" sz="2400">
                <a:latin typeface="Book Antiqua" pitchFamily="18" charset="0"/>
              </a:rPr>
              <a:t>	</a:t>
            </a:r>
            <a:r>
              <a:rPr lang="en-US" sz="2000">
                <a:latin typeface="Book Antiqua" pitchFamily="18" charset="0"/>
              </a:rPr>
              <a:t>FROM</a:t>
            </a:r>
            <a:r>
              <a:rPr lang="en-US" sz="2400">
                <a:latin typeface="Book Antiqua" pitchFamily="18" charset="0"/>
              </a:rPr>
              <a:t>  Students S, Enrolled E</a:t>
            </a:r>
          </a:p>
          <a:p>
            <a:r>
              <a:rPr lang="en-US" sz="2400">
                <a:latin typeface="Book Antiqua" pitchFamily="18" charset="0"/>
              </a:rPr>
              <a:t>	</a:t>
            </a:r>
            <a:r>
              <a:rPr lang="en-US" sz="2000">
                <a:latin typeface="Book Antiqua" pitchFamily="18" charset="0"/>
              </a:rPr>
              <a:t>WHERE</a:t>
            </a:r>
            <a:r>
              <a:rPr lang="en-US" sz="2400">
                <a:latin typeface="Book Antiqua" pitchFamily="18" charset="0"/>
              </a:rPr>
              <a:t>  S.sid = E.sid and S.age&lt;21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0" y="45720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Book Antiqua" pitchFamily="18" charset="0"/>
              </a:rPr>
              <a:t>Views can be dropped using the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DROP VIEW </a:t>
            </a:r>
            <a:r>
              <a:rPr lang="en-US" sz="2000">
                <a:latin typeface="Book Antiqua" pitchFamily="18" charset="0"/>
              </a:rPr>
              <a:t>command.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000">
                <a:latin typeface="Book Antiqua" pitchFamily="18" charset="0"/>
              </a:rPr>
              <a:t>How to handle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DROP TABLE </a:t>
            </a:r>
            <a:r>
              <a:rPr lang="en-US" sz="2000">
                <a:latin typeface="Book Antiqua" pitchFamily="18" charset="0"/>
              </a:rPr>
              <a:t>if there’s a view on the table?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>
                <a:latin typeface="Book Antiqua" pitchFamily="18" charset="0"/>
              </a:rPr>
              <a:t>DROP TABLE </a:t>
            </a:r>
            <a:r>
              <a:rPr lang="en-US" sz="2000">
                <a:latin typeface="Book Antiqua" pitchFamily="18" charset="0"/>
              </a:rPr>
              <a:t>command has options to let the user specify this.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Views and Security</a:t>
            </a:r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Views can be used to present necessary information (or a summary), while hiding details in underlying relation(s).</a:t>
            </a:r>
          </a:p>
          <a:p>
            <a:pPr lvl="1" eaLnBrk="1" hangingPunct="1">
              <a:buSzPct val="75000"/>
            </a:pPr>
            <a:r>
              <a:rPr lang="en-US" smtClean="0"/>
              <a:t>Given YoungStudents, but not Students or Enrolled, we can find students s who have are enrolled, but not the </a:t>
            </a:r>
            <a:r>
              <a:rPr lang="en-US" i="1" smtClean="0"/>
              <a:t>cid’s </a:t>
            </a:r>
            <a:r>
              <a:rPr lang="en-US" smtClean="0"/>
              <a:t>of the courses they are enrolled in.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Relational Model: Summary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100" smtClean="0"/>
              <a:t>A tabular representation of data.</a:t>
            </a:r>
          </a:p>
          <a:p>
            <a:pPr eaLnBrk="1" hangingPunct="1"/>
            <a:r>
              <a:rPr lang="en-US" sz="2100" smtClean="0"/>
              <a:t>Simple and intuitive, currently the most widely used.</a:t>
            </a:r>
          </a:p>
          <a:p>
            <a:pPr eaLnBrk="1" hangingPunct="1"/>
            <a:r>
              <a:rPr lang="en-US" sz="2100" smtClean="0"/>
              <a:t>Integrity constraints can be specified by the DBA, based on application semantics.  DBMS checks for violations.  </a:t>
            </a:r>
          </a:p>
          <a:p>
            <a:pPr lvl="1" eaLnBrk="1" hangingPunct="1">
              <a:buSzPct val="75000"/>
            </a:pPr>
            <a:r>
              <a:rPr lang="en-US" sz="1900" smtClean="0"/>
              <a:t>Two important ICs: primary and foreign keys</a:t>
            </a:r>
          </a:p>
          <a:p>
            <a:pPr lvl="1" eaLnBrk="1" hangingPunct="1">
              <a:buSzPct val="75000"/>
            </a:pPr>
            <a:r>
              <a:rPr lang="en-US" sz="1900" smtClean="0"/>
              <a:t>In addition, we </a:t>
            </a:r>
            <a:r>
              <a:rPr lang="en-US" sz="1900" i="1" smtClean="0"/>
              <a:t>always</a:t>
            </a:r>
            <a:r>
              <a:rPr lang="en-US" sz="1900" smtClean="0"/>
              <a:t> have domain constraints.</a:t>
            </a:r>
          </a:p>
          <a:p>
            <a:pPr eaLnBrk="1" hangingPunct="1"/>
            <a:r>
              <a:rPr lang="en-US" sz="2100" smtClean="0"/>
              <a:t>Powerful and natural query languages exist.</a:t>
            </a:r>
          </a:p>
          <a:p>
            <a:pPr eaLnBrk="1" hangingPunct="1"/>
            <a:r>
              <a:rPr lang="en-US" sz="2100" smtClean="0"/>
              <a:t>Rules to translate ER to relational model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smtClean="0"/>
              <a:t>Example Instance of Students Relation</a:t>
            </a:r>
          </a:p>
        </p:txBody>
      </p:sp>
      <p:graphicFrame>
        <p:nvGraphicFramePr>
          <p:cNvPr id="102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57338" y="2079625"/>
          <a:ext cx="6519862" cy="2527300"/>
        </p:xfrm>
        <a:graphic>
          <a:graphicData uri="http://schemas.openxmlformats.org/presentationml/2006/ole">
            <p:oleObj spid="_x0000_s1026" name="Document" r:id="rId4" imgW="6519600" imgH="2527200" progId="Word.Document.8">
              <p:embed/>
            </p:oleObj>
          </a:graphicData>
        </a:graphic>
      </p:graphicFrame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73100" y="4497388"/>
            <a:ext cx="76454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 sz="2800">
                <a:latin typeface="Book Antiqua" pitchFamily="18" charset="0"/>
              </a:rPr>
              <a:t> Cardinality = 3, degree = 5, all rows distinct</a:t>
            </a: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673100" y="5121275"/>
            <a:ext cx="74612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 sz="2800">
                <a:latin typeface="Book Antiqua" pitchFamily="18" charset="0"/>
              </a:rPr>
              <a:t> Do all columns in a relation instance have to</a:t>
            </a:r>
          </a:p>
          <a:p>
            <a:r>
              <a:rPr lang="en-US" sz="2800">
                <a:latin typeface="Book Antiqua" pitchFamily="18" charset="0"/>
              </a:rPr>
              <a:t>    be distinct?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Relational Query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A major strength of the relational model: supports simple, powerful </a:t>
            </a:r>
            <a:r>
              <a:rPr lang="en-US" sz="2500" i="1" smtClean="0"/>
              <a:t>querying</a:t>
            </a:r>
            <a:r>
              <a:rPr lang="en-US" sz="2500" smtClean="0"/>
              <a:t> of data. </a:t>
            </a:r>
          </a:p>
          <a:p>
            <a:pPr eaLnBrk="1" hangingPunct="1"/>
            <a:r>
              <a:rPr lang="en-US" sz="2500" smtClean="0"/>
              <a:t>Queries can be written intuitively, and the DBMS is responsible for efficient evaluation.</a:t>
            </a:r>
          </a:p>
          <a:p>
            <a:pPr lvl="1" eaLnBrk="1" hangingPunct="1">
              <a:buSzPct val="75000"/>
            </a:pPr>
            <a:r>
              <a:rPr lang="en-US" sz="2100" smtClean="0"/>
              <a:t>The key: precise semantics for relational queries.</a:t>
            </a:r>
          </a:p>
          <a:p>
            <a:pPr lvl="1" eaLnBrk="1" hangingPunct="1">
              <a:buSzPct val="75000"/>
            </a:pPr>
            <a:r>
              <a:rPr lang="en-US" sz="2100" smtClean="0"/>
              <a:t>Allows the optimizer to extensively re-order operations, and still ensure that the answer does not change.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The SQL Query Language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Developed by IBM (system R) in the 1970s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Need for a standard since it is used by many vendors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Standards: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SQL-86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SQL-89 (minor revision)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SQL-92 (major revision)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SQL-99 (major extensions)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SQL-2003 (some XML support)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100" smtClean="0"/>
              <a:t>SQL-2006 (XML support, current standard)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1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The SQL Query Language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To find all 18 year old students, we can write: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1371600" y="2819400"/>
            <a:ext cx="25019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SELECT </a:t>
            </a:r>
            <a:r>
              <a:rPr lang="en-US" sz="2400">
                <a:latin typeface="Book Antiqua" pitchFamily="18" charset="0"/>
              </a:rPr>
              <a:t> *</a:t>
            </a:r>
          </a:p>
          <a:p>
            <a:r>
              <a:rPr lang="en-US" sz="2000">
                <a:latin typeface="Book Antiqua" pitchFamily="18" charset="0"/>
              </a:rPr>
              <a:t>FROM</a:t>
            </a:r>
            <a:r>
              <a:rPr lang="en-US" sz="2400">
                <a:latin typeface="Book Antiqua" pitchFamily="18" charset="0"/>
              </a:rPr>
              <a:t>  Students S</a:t>
            </a:r>
          </a:p>
          <a:p>
            <a:r>
              <a:rPr lang="en-US" sz="2000">
                <a:latin typeface="Book Antiqua" pitchFamily="18" charset="0"/>
              </a:rPr>
              <a:t>WHERE</a:t>
            </a:r>
            <a:r>
              <a:rPr lang="en-US" sz="2400">
                <a:latin typeface="Book Antiqua" pitchFamily="18" charset="0"/>
              </a:rPr>
              <a:t>  S.age=18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1219200" y="4419600"/>
            <a:ext cx="7239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Book Antiqua" pitchFamily="18" charset="0"/>
              </a:rPr>
              <a:t>To find just names and logins, replace the first line:</a:t>
            </a:r>
          </a:p>
        </p:txBody>
      </p:sp>
      <p:sp>
        <p:nvSpPr>
          <p:cNvPr id="2056" name="Rectangle 6"/>
          <p:cNvSpPr>
            <a:spLocks noChangeArrowheads="1"/>
          </p:cNvSpPr>
          <p:nvPr/>
        </p:nvSpPr>
        <p:spPr bwMode="auto">
          <a:xfrm>
            <a:off x="1447800" y="4953000"/>
            <a:ext cx="33289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SELECT</a:t>
            </a:r>
            <a:r>
              <a:rPr lang="en-US" sz="2400">
                <a:latin typeface="Book Antiqua" pitchFamily="18" charset="0"/>
              </a:rPr>
              <a:t>  S.name, S.login</a:t>
            </a:r>
          </a:p>
        </p:txBody>
      </p:sp>
      <p:graphicFrame>
        <p:nvGraphicFramePr>
          <p:cNvPr id="2050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91000" y="2819400"/>
          <a:ext cx="4445000" cy="1651000"/>
        </p:xfrm>
        <a:graphic>
          <a:graphicData uri="http://schemas.openxmlformats.org/presentationml/2006/ole">
            <p:oleObj spid="_x0000_s2050" name="Document" r:id="rId4" imgW="4444920" imgH="1650960" progId="Word.Document.8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 Querying Multiple Relations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8100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What does the following query compute?</a:t>
            </a:r>
          </a:p>
        </p:txBody>
      </p:sp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3657600" y="1524000"/>
            <a:ext cx="528955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SELECT </a:t>
            </a:r>
            <a:r>
              <a:rPr lang="en-US" sz="2400">
                <a:latin typeface="Book Antiqua" pitchFamily="18" charset="0"/>
              </a:rPr>
              <a:t> S.name, E.cid</a:t>
            </a:r>
          </a:p>
          <a:p>
            <a:r>
              <a:rPr lang="en-US" sz="2000">
                <a:latin typeface="Book Antiqua" pitchFamily="18" charset="0"/>
              </a:rPr>
              <a:t>FROM</a:t>
            </a:r>
            <a:r>
              <a:rPr lang="en-US" sz="2400">
                <a:latin typeface="Book Antiqua" pitchFamily="18" charset="0"/>
              </a:rPr>
              <a:t>  Students S, Enrolled E</a:t>
            </a:r>
          </a:p>
          <a:p>
            <a:r>
              <a:rPr lang="en-US" sz="2000">
                <a:latin typeface="Book Antiqua" pitchFamily="18" charset="0"/>
              </a:rPr>
              <a:t>WHERE</a:t>
            </a:r>
            <a:r>
              <a:rPr lang="en-US" sz="2400">
                <a:latin typeface="Book Antiqua" pitchFamily="18" charset="0"/>
              </a:rPr>
              <a:t>  S.sid=E.sid </a:t>
            </a:r>
            <a:r>
              <a:rPr lang="en-US" sz="2000">
                <a:latin typeface="Book Antiqua" pitchFamily="18" charset="0"/>
              </a:rPr>
              <a:t>AND</a:t>
            </a:r>
            <a:r>
              <a:rPr lang="en-US" sz="2400">
                <a:latin typeface="Book Antiqua" pitchFamily="18" charset="0"/>
              </a:rPr>
              <a:t> E.grade=“A”</a:t>
            </a:r>
          </a:p>
        </p:txBody>
      </p:sp>
      <p:graphicFrame>
        <p:nvGraphicFramePr>
          <p:cNvPr id="1741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5257800"/>
          <a:ext cx="2962275" cy="1320800"/>
        </p:xfrm>
        <a:graphic>
          <a:graphicData uri="http://schemas.openxmlformats.org/presentationml/2006/ole">
            <p:oleObj spid="_x0000_s3074" name="Document" r:id="rId4" imgW="2962080" imgH="1320480" progId="Word.Document.8">
              <p:embed/>
            </p:oleObj>
          </a:graphicData>
        </a:graphic>
      </p:graphicFrame>
      <p:graphicFrame>
        <p:nvGraphicFramePr>
          <p:cNvPr id="3075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81600" y="2895600"/>
          <a:ext cx="3552825" cy="1900238"/>
        </p:xfrm>
        <a:graphic>
          <a:graphicData uri="http://schemas.openxmlformats.org/presentationml/2006/ole">
            <p:oleObj spid="_x0000_s3075" name="Document" r:id="rId5" imgW="3552480" imgH="1900080" progId="Word.Document.8">
              <p:embed/>
            </p:oleObj>
          </a:graphicData>
        </a:graphic>
      </p:graphicFrame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228600" y="2895600"/>
            <a:ext cx="43529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Given the following instances of Enrolled and Students: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800600" y="4724400"/>
            <a:ext cx="11477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we get:</a:t>
            </a:r>
          </a:p>
        </p:txBody>
      </p:sp>
      <p:graphicFrame>
        <p:nvGraphicFramePr>
          <p:cNvPr id="3076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" y="4038600"/>
          <a:ext cx="4749800" cy="2159000"/>
        </p:xfrm>
        <a:graphic>
          <a:graphicData uri="http://schemas.openxmlformats.org/presentationml/2006/ole">
            <p:oleObj spid="_x0000_s3076" name="Document" r:id="rId6" imgW="4749480" imgH="2158920" progId="Word.Document.8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Creating Relations in SQL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5867400" cy="464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500" smtClean="0"/>
              <a:t>Creates the Students          relation. Observe that the        type </a:t>
            </a:r>
            <a:r>
              <a:rPr lang="en-US" sz="2500" smtClean="0">
                <a:solidFill>
                  <a:schemeClr val="accent2"/>
                </a:solidFill>
              </a:rPr>
              <a:t>(domain)  </a:t>
            </a:r>
            <a:r>
              <a:rPr lang="en-US" sz="2500" smtClean="0"/>
              <a:t>of each field         is specified, and enforced by     the DBMS whenever tuples       are added or modified. </a:t>
            </a:r>
          </a:p>
          <a:p>
            <a:pPr eaLnBrk="1" hangingPunct="1"/>
            <a:r>
              <a:rPr lang="en-US" sz="2500" smtClean="0"/>
              <a:t>As another example, the   Enrolled table holds    information about courses       that students take.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395913" y="1816100"/>
            <a:ext cx="3402012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CREATE TABLE Students</a:t>
            </a:r>
            <a:endParaRPr lang="en-US" sz="2400">
              <a:latin typeface="Book Antiqua" pitchFamily="18" charset="0"/>
            </a:endParaRPr>
          </a:p>
          <a:p>
            <a:r>
              <a:rPr lang="en-US" sz="2400">
                <a:latin typeface="Book Antiqua" pitchFamily="18" charset="0"/>
              </a:rPr>
              <a:t>	(sid: </a:t>
            </a:r>
            <a:r>
              <a:rPr lang="en-US" sz="2000">
                <a:latin typeface="Book Antiqua" pitchFamily="18" charset="0"/>
              </a:rPr>
              <a:t>CHAR(20)</a:t>
            </a:r>
            <a:r>
              <a:rPr lang="en-US" sz="2400">
                <a:latin typeface="Book Antiqua" pitchFamily="18" charset="0"/>
              </a:rPr>
              <a:t>, </a:t>
            </a:r>
          </a:p>
          <a:p>
            <a:r>
              <a:rPr lang="en-US" sz="2400">
                <a:latin typeface="Book Antiqua" pitchFamily="18" charset="0"/>
              </a:rPr>
              <a:t>	 name: </a:t>
            </a:r>
            <a:r>
              <a:rPr lang="en-US" sz="2000">
                <a:latin typeface="Book Antiqua" pitchFamily="18" charset="0"/>
              </a:rPr>
              <a:t>CHAR(20)</a:t>
            </a:r>
            <a:r>
              <a:rPr lang="en-US" sz="2400">
                <a:latin typeface="Book Antiqua" pitchFamily="18" charset="0"/>
              </a:rPr>
              <a:t>, </a:t>
            </a:r>
          </a:p>
          <a:p>
            <a:r>
              <a:rPr lang="en-US" sz="2400">
                <a:latin typeface="Book Antiqua" pitchFamily="18" charset="0"/>
              </a:rPr>
              <a:t>	 login: </a:t>
            </a:r>
            <a:r>
              <a:rPr lang="en-US" sz="2000">
                <a:latin typeface="Book Antiqua" pitchFamily="18" charset="0"/>
              </a:rPr>
              <a:t>CHAR(10),</a:t>
            </a:r>
          </a:p>
          <a:p>
            <a:r>
              <a:rPr lang="en-US" sz="2400">
                <a:latin typeface="Book Antiqua" pitchFamily="18" charset="0"/>
              </a:rPr>
              <a:t>	 age: </a:t>
            </a:r>
            <a:r>
              <a:rPr lang="en-US" sz="2000">
                <a:latin typeface="Book Antiqua" pitchFamily="18" charset="0"/>
              </a:rPr>
              <a:t>INTEGER</a:t>
            </a:r>
            <a:r>
              <a:rPr lang="en-US" sz="2400">
                <a:latin typeface="Book Antiqua" pitchFamily="18" charset="0"/>
              </a:rPr>
              <a:t>,</a:t>
            </a:r>
          </a:p>
          <a:p>
            <a:r>
              <a:rPr lang="en-US" sz="2400">
                <a:latin typeface="Book Antiqua" pitchFamily="18" charset="0"/>
              </a:rPr>
              <a:t>	 gpa: </a:t>
            </a:r>
            <a:r>
              <a:rPr lang="en-US" sz="2000">
                <a:latin typeface="Book Antiqua" pitchFamily="18" charset="0"/>
              </a:rPr>
              <a:t>REAL</a:t>
            </a:r>
            <a:r>
              <a:rPr lang="en-US" sz="2400">
                <a:latin typeface="Book Antiqua" pitchFamily="18" charset="0"/>
              </a:rPr>
              <a:t>)  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685800" y="45720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5395913" y="4649788"/>
            <a:ext cx="353060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CREATE TABLE Enrolled</a:t>
            </a:r>
            <a:endParaRPr lang="en-US" sz="2400">
              <a:latin typeface="Book Antiqua" pitchFamily="18" charset="0"/>
            </a:endParaRPr>
          </a:p>
          <a:p>
            <a:r>
              <a:rPr lang="en-US" sz="2400">
                <a:latin typeface="Book Antiqua" pitchFamily="18" charset="0"/>
              </a:rPr>
              <a:t>	(sid: </a:t>
            </a:r>
            <a:r>
              <a:rPr lang="en-US" sz="2000">
                <a:latin typeface="Book Antiqua" pitchFamily="18" charset="0"/>
              </a:rPr>
              <a:t>CHAR(20)</a:t>
            </a:r>
            <a:r>
              <a:rPr lang="en-US" sz="2400">
                <a:latin typeface="Book Antiqua" pitchFamily="18" charset="0"/>
              </a:rPr>
              <a:t>, </a:t>
            </a:r>
          </a:p>
          <a:p>
            <a:r>
              <a:rPr lang="en-US" sz="2400">
                <a:latin typeface="Book Antiqua" pitchFamily="18" charset="0"/>
              </a:rPr>
              <a:t>	 cid: </a:t>
            </a:r>
            <a:r>
              <a:rPr lang="en-US" sz="2000">
                <a:latin typeface="Book Antiqua" pitchFamily="18" charset="0"/>
              </a:rPr>
              <a:t>CHAR(20)</a:t>
            </a:r>
            <a:r>
              <a:rPr lang="en-US" sz="2400">
                <a:latin typeface="Book Antiqua" pitchFamily="18" charset="0"/>
              </a:rPr>
              <a:t>, </a:t>
            </a:r>
          </a:p>
          <a:p>
            <a:r>
              <a:rPr lang="en-US" sz="2400">
                <a:latin typeface="Book Antiqua" pitchFamily="18" charset="0"/>
              </a:rPr>
              <a:t>	 grade: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 sz="2400">
                <a:latin typeface="Book Antiqua" pitchFamily="18" charset="0"/>
              </a:rPr>
              <a:t>(2)) 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340</TotalTime>
  <Pages>19</Pages>
  <Words>2781</Words>
  <Application>Microsoft Office PowerPoint</Application>
  <PresentationFormat>On-screen Show (4:3)</PresentationFormat>
  <Paragraphs>447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Verdana</vt:lpstr>
      <vt:lpstr>Arial</vt:lpstr>
      <vt:lpstr>Wingdings</vt:lpstr>
      <vt:lpstr>Book Antiqua</vt:lpstr>
      <vt:lpstr>Monotype Sorts</vt:lpstr>
      <vt:lpstr>Times New Roman</vt:lpstr>
      <vt:lpstr>Eclipse</vt:lpstr>
      <vt:lpstr>Document</vt:lpstr>
      <vt:lpstr>The Relational Model </vt:lpstr>
      <vt:lpstr>Why Study the Relational Model? </vt:lpstr>
      <vt:lpstr>Relational Database: Definitions</vt:lpstr>
      <vt:lpstr>Example Instance of Students Relation</vt:lpstr>
      <vt:lpstr>Relational Query Languages</vt:lpstr>
      <vt:lpstr>The SQL Query Language</vt:lpstr>
      <vt:lpstr>The SQL Query Language</vt:lpstr>
      <vt:lpstr> Querying Multiple Relations</vt:lpstr>
      <vt:lpstr>Creating Relations in SQL</vt:lpstr>
      <vt:lpstr>Destroying and Altering Relations</vt:lpstr>
      <vt:lpstr>Adding and Deleting Tuples</vt:lpstr>
      <vt:lpstr>Integrity Constraints (ICs)</vt:lpstr>
      <vt:lpstr>Constraints Beyond the ER Model</vt:lpstr>
      <vt:lpstr>Primary Key Constraints</vt:lpstr>
      <vt:lpstr>Primary and Candidate Keys in SQL</vt:lpstr>
      <vt:lpstr>Foreign Keys, Referential Integrity</vt:lpstr>
      <vt:lpstr>Foreign Keys in SQL</vt:lpstr>
      <vt:lpstr>Enforcing Referential Integrity</vt:lpstr>
      <vt:lpstr>Referential Integrity in SQL</vt:lpstr>
      <vt:lpstr>Where do ICs Come From?</vt:lpstr>
      <vt:lpstr>Logical DB Design: ER to Relational</vt:lpstr>
      <vt:lpstr>Relationship Sets to Tables</vt:lpstr>
      <vt:lpstr>Review: Key Constraints</vt:lpstr>
      <vt:lpstr>Translating ER Diagrams with Key Constraints</vt:lpstr>
      <vt:lpstr>Review: Participation Constraints</vt:lpstr>
      <vt:lpstr>Participation Constraints in SQL</vt:lpstr>
      <vt:lpstr>Review: Weak Entities</vt:lpstr>
      <vt:lpstr>Translating Weak Entity Sets</vt:lpstr>
      <vt:lpstr>Review: ISA Hierarchies</vt:lpstr>
      <vt:lpstr>Translating ISA Hierarchies to Relations</vt:lpstr>
      <vt:lpstr>Review: Binary vs. Ternary Relationships</vt:lpstr>
      <vt:lpstr>Binary vs. Ternary Relationships (Contd.)</vt:lpstr>
      <vt:lpstr>Views</vt:lpstr>
      <vt:lpstr>Views and Security</vt:lpstr>
      <vt:lpstr>Relational Model: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subject>Database Management Systems</dc:subject>
  <dc:creator>Raghu Ramakrishnan and Johannes Gehrke</dc:creator>
  <cp:keywords>Chapter 3</cp:keywords>
  <cp:lastModifiedBy>amelie</cp:lastModifiedBy>
  <cp:revision>14</cp:revision>
  <cp:lastPrinted>1601-01-01T00:00:00Z</cp:lastPrinted>
  <dcterms:created xsi:type="dcterms:W3CDTF">1997-01-06T18:20:12Z</dcterms:created>
  <dcterms:modified xsi:type="dcterms:W3CDTF">2011-09-20T17:03:32Z</dcterms:modified>
</cp:coreProperties>
</file>