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25"/>
  </p:notesMasterIdLst>
  <p:sldIdLst>
    <p:sldId id="256" r:id="rId2"/>
    <p:sldId id="257" r:id="rId3"/>
    <p:sldId id="261" r:id="rId4"/>
    <p:sldId id="286" r:id="rId5"/>
    <p:sldId id="258" r:id="rId6"/>
    <p:sldId id="259" r:id="rId7"/>
    <p:sldId id="260" r:id="rId8"/>
    <p:sldId id="262" r:id="rId9"/>
    <p:sldId id="263" r:id="rId10"/>
    <p:sldId id="279" r:id="rId11"/>
    <p:sldId id="278" r:id="rId12"/>
    <p:sldId id="283" r:id="rId13"/>
    <p:sldId id="281" r:id="rId14"/>
    <p:sldId id="265" r:id="rId15"/>
    <p:sldId id="266" r:id="rId16"/>
    <p:sldId id="284" r:id="rId17"/>
    <p:sldId id="285" r:id="rId18"/>
    <p:sldId id="282" r:id="rId19"/>
    <p:sldId id="271" r:id="rId20"/>
    <p:sldId id="274" r:id="rId21"/>
    <p:sldId id="273" r:id="rId22"/>
    <p:sldId id="287" r:id="rId23"/>
    <p:sldId id="276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FE8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6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24CC2376-5DDE-4F4A-BECE-80F1055E14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8149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16024-684B-4EBB-B4EE-FF2C68060F06}" type="slidenum">
              <a:rPr lang="en-US"/>
              <a:pPr/>
              <a:t>13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7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363D6-BC46-4D8F-82B1-8F77A65CE6F1}" type="slidenum">
              <a:rPr lang="en-US"/>
              <a:pPr/>
              <a:t>16</a:t>
            </a:fld>
            <a:endParaRPr lang="en-US"/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6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423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FB8593-85DF-404F-A218-F12E043C6C3A}" type="slidenum">
              <a:rPr lang="en-US"/>
              <a:pPr/>
              <a:t>17</a:t>
            </a:fld>
            <a:endParaRPr lang="en-US"/>
          </a:p>
        </p:txBody>
      </p:sp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Times New Roman" pitchFamily="18" charset="0"/>
              </a:rPr>
              <a:t>7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44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en-US" smtClean="0"/>
              <a:t>Rutgers University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B80F166-29BA-48E5-BA82-CEDD198CA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Rutgers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C71B-5EF0-4A36-A468-158166B09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Rutgers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1792-B9D1-4229-B358-C7C7C9E8A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Rutgers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9D6C6C8-CD18-486C-872F-328A4AE2F7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Rutgers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F2FF8-24B7-46FE-8AED-0BF46F5CFE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Rutgers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D829-1790-4825-80CE-8CFB78D91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Rutgers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65E7-A72A-42E1-AB97-00E4F39D6F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B1CE11-0DF3-4178-8DDC-8D655E4C19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Rutgers University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US" smtClean="0"/>
              <a:t>Rutgers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C38CBF6-A7F0-4EF3-BAC8-1786AD9A0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Rutgers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8A8C-95D6-42D3-8411-7F0B5A2FE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Rutgers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2291-8003-4E86-8C38-D629C815A7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Rutgers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F2138-815B-4A45-8E38-18364B3A72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Rutgers University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206F4A1-BF5A-45BA-B035-0CE740A83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inji-wu@cs.rutgers.edu" TargetMode="External"/><Relationship Id="rId2" Type="http://schemas.openxmlformats.org/officeDocument/2006/relationships/hyperlink" Target="mailto:amelie@cs.rutgers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umaps.rutgers.edu/?q=Hill+Center" TargetMode="External"/><Relationship Id="rId2" Type="http://schemas.openxmlformats.org/officeDocument/2006/relationships/hyperlink" Target="http://www.cs.rutgers.edu/courses/336/classes/fall_2012_maria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CS336: Principles of Information and Data Management</a:t>
            </a:r>
            <a:br>
              <a:rPr lang="en-US" sz="3600" dirty="0"/>
            </a:br>
            <a:r>
              <a:rPr lang="en-US" sz="3600" dirty="0"/>
              <a:t>Fall </a:t>
            </a:r>
            <a:r>
              <a:rPr lang="en-US" sz="3600" dirty="0" smtClean="0"/>
              <a:t>2011</a:t>
            </a:r>
            <a:endParaRPr lang="en-U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99938"/>
            <a:ext cx="62484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Amélie</a:t>
            </a:r>
            <a:r>
              <a:rPr lang="en-US" dirty="0" smtClean="0"/>
              <a:t> Marian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Computer </a:t>
            </a:r>
            <a:r>
              <a:rPr lang="en-US" dirty="0"/>
              <a:t>Science Department</a:t>
            </a:r>
          </a:p>
          <a:p>
            <a:r>
              <a:rPr lang="en-US" dirty="0" smtClean="0"/>
              <a:t>	Rutgers </a:t>
            </a:r>
            <a:r>
              <a:rPr lang="en-US" dirty="0"/>
              <a:t>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/>
              <a:t>Short History of Data Management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1370013" y="1827213"/>
            <a:ext cx="7313612" cy="457358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900" dirty="0"/>
              <a:t>Evolved from file systems (1960’s)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Airline reservation systems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Banking systems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Corporate data</a:t>
            </a:r>
          </a:p>
          <a:p>
            <a:pPr>
              <a:lnSpc>
                <a:spcPct val="80000"/>
              </a:lnSpc>
            </a:pPr>
            <a:r>
              <a:rPr lang="en-US" sz="1900" dirty="0"/>
              <a:t>Relational DB systems (1970’s)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Data organized in tables and relations that model real-world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Storage structure transparent to user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High-level query language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Widely used </a:t>
            </a:r>
            <a:r>
              <a:rPr lang="en-US" sz="1700" dirty="0" smtClean="0"/>
              <a:t>today</a:t>
            </a:r>
          </a:p>
          <a:p>
            <a:pPr>
              <a:lnSpc>
                <a:spcPct val="80000"/>
              </a:lnSpc>
            </a:pPr>
            <a:r>
              <a:rPr lang="en-US" sz="1900" dirty="0" smtClean="0"/>
              <a:t>Large Scale DB</a:t>
            </a:r>
          </a:p>
          <a:p>
            <a:pPr lvl="1">
              <a:lnSpc>
                <a:spcPct val="80000"/>
              </a:lnSpc>
            </a:pPr>
            <a:r>
              <a:rPr lang="en-US" sz="1700" dirty="0" smtClean="0"/>
              <a:t>Internet Data Models, XML</a:t>
            </a:r>
          </a:p>
          <a:p>
            <a:pPr lvl="1">
              <a:lnSpc>
                <a:spcPct val="80000"/>
              </a:lnSpc>
            </a:pPr>
            <a:r>
              <a:rPr lang="en-US" sz="1700" dirty="0" err="1" smtClean="0"/>
              <a:t>NoSQL</a:t>
            </a:r>
            <a:endParaRPr lang="en-US" sz="1700" dirty="0"/>
          </a:p>
          <a:p>
            <a:pPr>
              <a:lnSpc>
                <a:spcPct val="80000"/>
              </a:lnSpc>
            </a:pPr>
            <a:r>
              <a:rPr lang="en-US" sz="1900" dirty="0"/>
              <a:t>New challenges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Distributed </a:t>
            </a:r>
            <a:r>
              <a:rPr lang="en-US" sz="1700" dirty="0" smtClean="0"/>
              <a:t>Data</a:t>
            </a:r>
            <a:endParaRPr lang="en-US" sz="1700" dirty="0"/>
          </a:p>
          <a:p>
            <a:pPr lvl="1">
              <a:lnSpc>
                <a:spcPct val="80000"/>
              </a:lnSpc>
            </a:pPr>
            <a:r>
              <a:rPr lang="en-US" sz="1700" dirty="0"/>
              <a:t>Parallel Computing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Bigger systems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Multimedia Data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Data Analysis</a:t>
            </a:r>
          </a:p>
          <a:p>
            <a:pPr lvl="1">
              <a:lnSpc>
                <a:spcPct val="80000"/>
              </a:lnSpc>
            </a:pPr>
            <a:r>
              <a:rPr lang="en-US" sz="1700" dirty="0"/>
              <a:t>Information Integration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DBMS?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Powerful tool to efficiently manage large amounts of data</a:t>
            </a:r>
          </a:p>
          <a:p>
            <a:pPr lvl="1"/>
            <a:r>
              <a:rPr lang="en-US"/>
              <a:t>Persistent storage (more flexible than a file system)</a:t>
            </a:r>
          </a:p>
          <a:p>
            <a:pPr lvl="1"/>
            <a:r>
              <a:rPr lang="en-US"/>
              <a:t>Data manipulation (complex query language)</a:t>
            </a:r>
          </a:p>
          <a:p>
            <a:pPr lvl="1"/>
            <a:r>
              <a:rPr lang="en-US"/>
              <a:t>Transaction management (simultaneous access to data)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/>
            <a:r>
              <a:rPr lang="en-US" sz="3600">
                <a:solidFill>
                  <a:schemeClr val="tx2"/>
                </a:solidFill>
                <a:latin typeface="Arial" pitchFamily="34" charset="0"/>
              </a:rPr>
              <a:t>Why Use a DBMS?</a:t>
            </a: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838200" y="2514600"/>
            <a:ext cx="77724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n-US" sz="2900"/>
              <a:t>Data independence and efficient access.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n-US" sz="2900"/>
              <a:t>Reduced application development time.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n-US" sz="2900"/>
              <a:t>Data integrity and security.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n-US" sz="2900"/>
              <a:t>Uniform data administration.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n-US" sz="2900"/>
              <a:t>Concurrent access, recovery from crashes.</a:t>
            </a: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406400" y="4835525"/>
            <a:ext cx="20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0297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30988" y="304800"/>
          <a:ext cx="979487" cy="2184400"/>
        </p:xfrm>
        <a:graphic>
          <a:graphicData uri="http://schemas.openxmlformats.org/presentationml/2006/ole">
            <p:oleObj spid="_x0000_s140299" name="Clip" r:id="rId3" imgW="979375" imgH="2182199" progId="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Why Study Databases?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idx="1"/>
          </p:nvPr>
        </p:nvSpPr>
        <p:spPr>
          <a:xfrm>
            <a:off x="1371600" y="1600200"/>
            <a:ext cx="7313613" cy="4114800"/>
          </a:xfrm>
          <a:noFill/>
          <a:ln/>
        </p:spPr>
        <p:txBody>
          <a:bodyPr lIns="90488" tIns="44450" rIns="90488" bIns="44450"/>
          <a:lstStyle/>
          <a:p>
            <a:r>
              <a:rPr lang="en-US" sz="2500"/>
              <a:t>Shift from </a:t>
            </a:r>
            <a:r>
              <a:rPr lang="en-US" sz="2500" i="1" u="sng">
                <a:solidFill>
                  <a:schemeClr val="accent2"/>
                </a:solidFill>
              </a:rPr>
              <a:t>computation</a:t>
            </a:r>
            <a:r>
              <a:rPr lang="en-US" sz="2500"/>
              <a:t> to </a:t>
            </a:r>
            <a:r>
              <a:rPr lang="en-US" sz="2500" i="1" u="sng">
                <a:solidFill>
                  <a:schemeClr val="accent2"/>
                </a:solidFill>
              </a:rPr>
              <a:t>information</a:t>
            </a:r>
            <a:endParaRPr lang="en-US" sz="2500">
              <a:solidFill>
                <a:schemeClr val="accent2"/>
              </a:solidFill>
            </a:endParaRPr>
          </a:p>
          <a:p>
            <a:pPr lvl="1">
              <a:buSzPct val="75000"/>
            </a:pPr>
            <a:r>
              <a:rPr lang="en-US" sz="2100"/>
              <a:t>at the “low end”: web information (a mess!)</a:t>
            </a:r>
          </a:p>
          <a:p>
            <a:pPr lvl="1">
              <a:buSzPct val="75000"/>
            </a:pPr>
            <a:r>
              <a:rPr lang="en-US" sz="2100"/>
              <a:t>at the “high end”: scientific applications now have information needs that exceed their processing needs</a:t>
            </a:r>
          </a:p>
          <a:p>
            <a:r>
              <a:rPr lang="en-US" sz="2500"/>
              <a:t>Datasets increasing in diversity and volume.  </a:t>
            </a:r>
          </a:p>
          <a:p>
            <a:pPr lvl="1">
              <a:buSzPct val="75000"/>
            </a:pPr>
            <a:r>
              <a:rPr lang="en-US" sz="2100"/>
              <a:t>Digital libraries, interactive video, Human Genome project, EOS project  </a:t>
            </a:r>
          </a:p>
          <a:p>
            <a:pPr lvl="1">
              <a:buSzPct val="75000"/>
            </a:pPr>
            <a:r>
              <a:rPr lang="en-US" sz="2100"/>
              <a:t>...  need for DBMS exploding</a:t>
            </a:r>
          </a:p>
          <a:p>
            <a:r>
              <a:rPr lang="en-US" sz="2500"/>
              <a:t>DBMS encompasses most of CS</a:t>
            </a:r>
          </a:p>
          <a:p>
            <a:pPr lvl="1">
              <a:buSzPct val="75000"/>
            </a:pPr>
            <a:r>
              <a:rPr lang="en-US" sz="2100"/>
              <a:t>OS, languages, theory, AI,  multimedia, logic</a:t>
            </a:r>
          </a:p>
        </p:txBody>
      </p:sp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Basics of Database Systems: </a:t>
            </a:r>
            <a:br>
              <a:rPr lang="en-US" sz="3200"/>
            </a:br>
            <a:r>
              <a:rPr lang="en-US" sz="3200"/>
              <a:t>The ER Model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Conceptual design of database</a:t>
            </a:r>
          </a:p>
          <a:p>
            <a:r>
              <a:rPr lang="en-US" sz="2500" dirty="0"/>
              <a:t>Models real-world:</a:t>
            </a:r>
          </a:p>
          <a:p>
            <a:pPr lvl="1"/>
            <a:r>
              <a:rPr lang="en-US" sz="2100" dirty="0"/>
              <a:t>Entities (Students, Professor, and Classes)</a:t>
            </a:r>
          </a:p>
          <a:p>
            <a:pPr lvl="1"/>
            <a:r>
              <a:rPr lang="en-US" sz="2100" dirty="0"/>
              <a:t>Relationships (</a:t>
            </a:r>
            <a:r>
              <a:rPr lang="en-US" sz="2100" dirty="0" err="1"/>
              <a:t>Amélie</a:t>
            </a:r>
            <a:r>
              <a:rPr lang="en-US" sz="2100" dirty="0"/>
              <a:t> Marian teaches 336)</a:t>
            </a:r>
          </a:p>
          <a:p>
            <a:pPr lvl="1"/>
            <a:r>
              <a:rPr lang="en-US" sz="2100" dirty="0"/>
              <a:t>Attributes are associated with entities (the room for </a:t>
            </a:r>
            <a:r>
              <a:rPr lang="en-US" sz="2100" dirty="0" smtClean="0"/>
              <a:t>336 </a:t>
            </a:r>
            <a:r>
              <a:rPr lang="en-US" sz="2100" dirty="0"/>
              <a:t>is </a:t>
            </a:r>
            <a:r>
              <a:rPr lang="en-US" sz="2100" dirty="0" smtClean="0"/>
              <a:t>ARC 107)</a:t>
            </a:r>
            <a:endParaRPr lang="en-US" sz="2100" dirty="0"/>
          </a:p>
          <a:p>
            <a:pPr lvl="1"/>
            <a:r>
              <a:rPr lang="en-US" sz="2100" dirty="0"/>
              <a:t>Constraints of the data</a:t>
            </a:r>
          </a:p>
          <a:p>
            <a:r>
              <a:rPr lang="en-US" sz="2500" dirty="0"/>
              <a:t>Logical schema of the data</a:t>
            </a:r>
          </a:p>
          <a:p>
            <a:pPr lvl="1"/>
            <a:endParaRPr lang="en-US" sz="2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Basics of Database Systems:</a:t>
            </a:r>
            <a:br>
              <a:rPr lang="en-US" sz="3200"/>
            </a:br>
            <a:r>
              <a:rPr lang="en-US" sz="3200"/>
              <a:t>The Relational Model	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/>
              <a:t>A </a:t>
            </a:r>
            <a:r>
              <a:rPr lang="en-US" sz="2100" i="1" u="sng">
                <a:solidFill>
                  <a:schemeClr val="accent2"/>
                </a:solidFill>
              </a:rPr>
              <a:t>data model</a:t>
            </a:r>
            <a:r>
              <a:rPr lang="en-US" sz="2100" i="1">
                <a:solidFill>
                  <a:schemeClr val="accent2"/>
                </a:solidFill>
              </a:rPr>
              <a:t> </a:t>
            </a:r>
            <a:r>
              <a:rPr lang="en-US" sz="2100">
                <a:solidFill>
                  <a:schemeClr val="accent2"/>
                </a:solidFill>
              </a:rPr>
              <a:t> </a:t>
            </a:r>
            <a:r>
              <a:rPr lang="en-US" sz="2100"/>
              <a:t>is a collection of concepts for describing data.</a:t>
            </a:r>
          </a:p>
          <a:p>
            <a:pPr>
              <a:lnSpc>
                <a:spcPct val="80000"/>
              </a:lnSpc>
            </a:pPr>
            <a:r>
              <a:rPr lang="en-US" sz="2100"/>
              <a:t>A</a:t>
            </a:r>
            <a:r>
              <a:rPr lang="en-US" sz="2100">
                <a:solidFill>
                  <a:schemeClr val="accent2"/>
                </a:solidFill>
              </a:rPr>
              <a:t> </a:t>
            </a:r>
            <a:r>
              <a:rPr lang="en-US" sz="2100" i="1" u="sng">
                <a:solidFill>
                  <a:schemeClr val="accent2"/>
                </a:solidFill>
              </a:rPr>
              <a:t>schema</a:t>
            </a:r>
            <a:r>
              <a:rPr lang="en-US" sz="2100" i="1">
                <a:solidFill>
                  <a:schemeClr val="accent2"/>
                </a:solidFill>
              </a:rPr>
              <a:t> </a:t>
            </a:r>
            <a:r>
              <a:rPr lang="en-US" sz="2100"/>
              <a:t>is a description of a particular collection of data, using the a given data model.</a:t>
            </a:r>
          </a:p>
          <a:p>
            <a:pPr>
              <a:lnSpc>
                <a:spcPct val="80000"/>
              </a:lnSpc>
            </a:pPr>
            <a:r>
              <a:rPr lang="en-US" sz="2100"/>
              <a:t>The </a:t>
            </a:r>
            <a:r>
              <a:rPr lang="en-US" sz="2100" i="1" u="sng">
                <a:solidFill>
                  <a:schemeClr val="accent2"/>
                </a:solidFill>
              </a:rPr>
              <a:t>relational model of data</a:t>
            </a:r>
            <a:r>
              <a:rPr lang="en-US" sz="2100" i="1">
                <a:solidFill>
                  <a:schemeClr val="accent2"/>
                </a:solidFill>
              </a:rPr>
              <a:t> </a:t>
            </a:r>
            <a:r>
              <a:rPr lang="en-US" sz="2100"/>
              <a:t>is the most widely used model today.</a:t>
            </a:r>
          </a:p>
          <a:p>
            <a:pPr lvl="1">
              <a:lnSpc>
                <a:spcPct val="80000"/>
              </a:lnSpc>
              <a:buSzPct val="75000"/>
            </a:pPr>
            <a:r>
              <a:rPr lang="en-US" sz="1900"/>
              <a:t>Main concept:  </a:t>
            </a:r>
            <a:r>
              <a:rPr lang="en-US" sz="1900" i="1" u="sng">
                <a:solidFill>
                  <a:schemeClr val="accent2"/>
                </a:solidFill>
              </a:rPr>
              <a:t>relation</a:t>
            </a:r>
            <a:r>
              <a:rPr lang="en-US" sz="1900"/>
              <a:t>, basically a table with rows and columns.</a:t>
            </a:r>
          </a:p>
          <a:p>
            <a:pPr lvl="1">
              <a:lnSpc>
                <a:spcPct val="80000"/>
              </a:lnSpc>
              <a:buSzPct val="75000"/>
            </a:pPr>
            <a:r>
              <a:rPr lang="en-US" sz="1900"/>
              <a:t>Every relation has a </a:t>
            </a:r>
            <a:r>
              <a:rPr lang="en-US" sz="1900" i="1" u="sng">
                <a:solidFill>
                  <a:srgbClr val="FC0128"/>
                </a:solidFill>
              </a:rPr>
              <a:t>schema</a:t>
            </a:r>
            <a:r>
              <a:rPr lang="en-US" sz="1900"/>
              <a:t>, which describes the columns, or fields.</a:t>
            </a:r>
          </a:p>
          <a:p>
            <a:pPr>
              <a:lnSpc>
                <a:spcPct val="80000"/>
              </a:lnSpc>
              <a:buSzPct val="75000"/>
            </a:pPr>
            <a:r>
              <a:rPr lang="en-US" sz="2100"/>
              <a:t>Two formal query languages</a:t>
            </a:r>
          </a:p>
          <a:p>
            <a:pPr lvl="1">
              <a:lnSpc>
                <a:spcPct val="80000"/>
              </a:lnSpc>
              <a:buSzPct val="75000"/>
            </a:pPr>
            <a:r>
              <a:rPr lang="en-US" sz="1900"/>
              <a:t>Relational algebra</a:t>
            </a:r>
          </a:p>
          <a:p>
            <a:pPr lvl="1">
              <a:lnSpc>
                <a:spcPct val="80000"/>
              </a:lnSpc>
              <a:buSzPct val="75000"/>
            </a:pPr>
            <a:r>
              <a:rPr lang="en-US" sz="1900"/>
              <a:t>Relational calculus</a:t>
            </a:r>
          </a:p>
          <a:p>
            <a:pPr>
              <a:lnSpc>
                <a:spcPct val="80000"/>
              </a:lnSpc>
              <a:buSzPct val="75000"/>
            </a:pPr>
            <a:r>
              <a:rPr lang="en-US" sz="2100"/>
              <a:t>Powerful and widely used query language: SQL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Levels of Abstraction</a:t>
            </a:r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648200" cy="4076700"/>
          </a:xfrm>
          <a:noFill/>
          <a:ln/>
        </p:spPr>
        <p:txBody>
          <a:bodyPr lIns="90488" tIns="44450" rIns="90488" bIns="44450"/>
          <a:lstStyle/>
          <a:p>
            <a:r>
              <a:rPr lang="en-US" sz="2500"/>
              <a:t>Many </a:t>
            </a:r>
            <a:r>
              <a:rPr lang="en-US" sz="2500" i="1" u="sng">
                <a:solidFill>
                  <a:schemeClr val="accent2"/>
                </a:solidFill>
              </a:rPr>
              <a:t>views</a:t>
            </a:r>
            <a:r>
              <a:rPr lang="en-US" sz="2500"/>
              <a:t>, single </a:t>
            </a:r>
            <a:r>
              <a:rPr lang="en-US" sz="2500" i="1" u="sng">
                <a:solidFill>
                  <a:schemeClr val="accent2"/>
                </a:solidFill>
              </a:rPr>
              <a:t>conceptual (logical) schema</a:t>
            </a:r>
            <a:r>
              <a:rPr lang="en-US" sz="2500" i="1">
                <a:solidFill>
                  <a:schemeClr val="accent2"/>
                </a:solidFill>
              </a:rPr>
              <a:t> </a:t>
            </a:r>
            <a:r>
              <a:rPr lang="en-US" sz="2500"/>
              <a:t>and </a:t>
            </a:r>
            <a:r>
              <a:rPr lang="en-US" sz="2500" i="1" u="sng">
                <a:solidFill>
                  <a:schemeClr val="accent2"/>
                </a:solidFill>
              </a:rPr>
              <a:t>physical schema</a:t>
            </a:r>
            <a:r>
              <a:rPr lang="en-US" sz="2500"/>
              <a:t>.</a:t>
            </a:r>
          </a:p>
          <a:p>
            <a:pPr lvl="1">
              <a:buSzPct val="75000"/>
            </a:pPr>
            <a:r>
              <a:rPr lang="en-US" sz="2100"/>
              <a:t>Views describe how users see the data.                                        </a:t>
            </a:r>
          </a:p>
          <a:p>
            <a:pPr lvl="1">
              <a:buSzPct val="75000"/>
            </a:pPr>
            <a:r>
              <a:rPr lang="en-US" sz="2100"/>
              <a:t>Conceptual schema defines logical structure</a:t>
            </a:r>
          </a:p>
          <a:p>
            <a:pPr lvl="1">
              <a:buSzPct val="75000"/>
            </a:pPr>
            <a:r>
              <a:rPr lang="en-US" sz="2100"/>
              <a:t>Physical schema describes the files and indexes used.</a:t>
            </a:r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84163" y="5646738"/>
            <a:ext cx="5537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720725" y="5794375"/>
            <a:ext cx="5605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823913" y="5594350"/>
            <a:ext cx="7577137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buFont typeface="Monotype Sorts" charset="0"/>
              <a:buChar char="*"/>
            </a:pPr>
            <a:r>
              <a:rPr lang="en-US" sz="2000" i="1">
                <a:latin typeface="Book Antiqua" pitchFamily="18" charset="0"/>
              </a:rPr>
              <a:t> Schemas are defined using DDL; data is modified/queried using DML</a:t>
            </a:r>
            <a:r>
              <a:rPr lang="en-US" sz="2000">
                <a:latin typeface="Book Antiqua" pitchFamily="18" charset="0"/>
              </a:rPr>
              <a:t>.</a:t>
            </a:r>
          </a:p>
        </p:txBody>
      </p:sp>
      <p:sp>
        <p:nvSpPr>
          <p:cNvPr id="141321" name="Oval 9"/>
          <p:cNvSpPr>
            <a:spLocks noChangeArrowheads="1"/>
          </p:cNvSpPr>
          <p:nvPr/>
        </p:nvSpPr>
        <p:spPr bwMode="auto">
          <a:xfrm>
            <a:off x="6337300" y="3975100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2" name="Line 10"/>
          <p:cNvSpPr>
            <a:spLocks noChangeShapeType="1"/>
          </p:cNvSpPr>
          <p:nvPr/>
        </p:nvSpPr>
        <p:spPr bwMode="auto">
          <a:xfrm>
            <a:off x="6321425" y="4071938"/>
            <a:ext cx="3175" cy="9572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1323" name="Oval 11"/>
          <p:cNvSpPr>
            <a:spLocks noChangeArrowheads="1"/>
          </p:cNvSpPr>
          <p:nvPr/>
        </p:nvSpPr>
        <p:spPr bwMode="auto">
          <a:xfrm>
            <a:off x="6337300" y="4889500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4" name="Line 12"/>
          <p:cNvSpPr>
            <a:spLocks noChangeShapeType="1"/>
          </p:cNvSpPr>
          <p:nvPr/>
        </p:nvSpPr>
        <p:spPr bwMode="auto">
          <a:xfrm>
            <a:off x="7391400" y="4114800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5699125" y="3338513"/>
            <a:ext cx="24225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Book Antiqua" pitchFamily="18" charset="0"/>
              </a:rPr>
              <a:t>Physical Schema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5464175" y="2652713"/>
            <a:ext cx="28463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Book Antiqua" pitchFamily="18" charset="0"/>
              </a:rPr>
              <a:t>Conceptual Schema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5013325" y="1814513"/>
            <a:ext cx="11191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Book Antiqua" pitchFamily="18" charset="0"/>
              </a:rPr>
              <a:t>View 1</a:t>
            </a: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6308725" y="1814513"/>
            <a:ext cx="11191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Book Antiqua" pitchFamily="18" charset="0"/>
              </a:rPr>
              <a:t>View 2</a:t>
            </a:r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7605713" y="1814513"/>
            <a:ext cx="111918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Book Antiqua" pitchFamily="18" charset="0"/>
              </a:rPr>
              <a:t>View 3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5041900" y="18415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auto">
          <a:xfrm>
            <a:off x="6337300" y="18415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2" name="Rectangle 20"/>
          <p:cNvSpPr>
            <a:spLocks noChangeArrowheads="1"/>
          </p:cNvSpPr>
          <p:nvPr/>
        </p:nvSpPr>
        <p:spPr bwMode="auto">
          <a:xfrm>
            <a:off x="7632700" y="1841500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5499100" y="2679700"/>
            <a:ext cx="27940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5727700" y="3365500"/>
            <a:ext cx="23368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5" name="Line 23"/>
          <p:cNvSpPr>
            <a:spLocks noChangeShapeType="1"/>
          </p:cNvSpPr>
          <p:nvPr/>
        </p:nvSpPr>
        <p:spPr bwMode="auto">
          <a:xfrm>
            <a:off x="5562600" y="2209800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1336" name="Line 24"/>
          <p:cNvSpPr>
            <a:spLocks noChangeShapeType="1"/>
          </p:cNvSpPr>
          <p:nvPr/>
        </p:nvSpPr>
        <p:spPr bwMode="auto">
          <a:xfrm>
            <a:off x="6858000" y="2209800"/>
            <a:ext cx="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 flipH="1">
            <a:off x="7620000" y="2209800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1338" name="Line 26"/>
          <p:cNvSpPr>
            <a:spLocks noChangeShapeType="1"/>
          </p:cNvSpPr>
          <p:nvPr/>
        </p:nvSpPr>
        <p:spPr bwMode="auto">
          <a:xfrm>
            <a:off x="6858000" y="3048000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1339" name="Line 27"/>
          <p:cNvSpPr>
            <a:spLocks noChangeShapeType="1"/>
          </p:cNvSpPr>
          <p:nvPr/>
        </p:nvSpPr>
        <p:spPr bwMode="auto">
          <a:xfrm>
            <a:off x="6858000" y="3733800"/>
            <a:ext cx="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29600" cy="10668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Example: University Database</a:t>
            </a:r>
          </a:p>
        </p:txBody>
      </p:sp>
      <p:sp>
        <p:nvSpPr>
          <p:cNvPr id="143365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36195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r>
              <a:rPr lang="en-US" sz="2500"/>
              <a:t>Conceptual schema:                  </a:t>
            </a:r>
          </a:p>
          <a:p>
            <a:pPr lvl="1">
              <a:buSzPct val="75000"/>
            </a:pPr>
            <a:r>
              <a:rPr lang="en-US" sz="2100"/>
              <a:t> </a:t>
            </a:r>
            <a:r>
              <a:rPr lang="en-US" sz="2100" i="1"/>
              <a:t>Students(sid: string, name: string, login: string, </a:t>
            </a:r>
          </a:p>
          <a:p>
            <a:pPr lvl="1">
              <a:buFont typeface="Wingdings" pitchFamily="2" charset="2"/>
              <a:buNone/>
            </a:pPr>
            <a:r>
              <a:rPr lang="en-US" sz="2100" i="1"/>
              <a:t>			  age: integer, gpa:real)</a:t>
            </a:r>
          </a:p>
          <a:p>
            <a:pPr lvl="1">
              <a:buSzPct val="75000"/>
            </a:pPr>
            <a:r>
              <a:rPr lang="en-US" sz="2100" i="1"/>
              <a:t> Courses(cid: string, cname:string, credits:integer) </a:t>
            </a:r>
          </a:p>
          <a:p>
            <a:pPr lvl="1">
              <a:buSzPct val="75000"/>
            </a:pPr>
            <a:r>
              <a:rPr lang="en-US" sz="2100" i="1"/>
              <a:t> Enrolled(sid:string, cid:string, grade:string)</a:t>
            </a:r>
          </a:p>
          <a:p>
            <a:r>
              <a:rPr lang="en-US" sz="2500"/>
              <a:t>Physical schema:</a:t>
            </a:r>
          </a:p>
          <a:p>
            <a:pPr lvl="1">
              <a:buSzPct val="75000"/>
            </a:pPr>
            <a:r>
              <a:rPr lang="en-US" sz="2100"/>
              <a:t>Relations stored as unordered files. </a:t>
            </a:r>
          </a:p>
          <a:p>
            <a:pPr lvl="1">
              <a:buSzPct val="75000"/>
            </a:pPr>
            <a:r>
              <a:rPr lang="en-US" sz="2100"/>
              <a:t>Index on first column of Students.</a:t>
            </a:r>
          </a:p>
          <a:p>
            <a:r>
              <a:rPr lang="en-US" sz="2500"/>
              <a:t>External Schema (View): </a:t>
            </a:r>
          </a:p>
          <a:p>
            <a:pPr lvl="1">
              <a:buSzPct val="75000"/>
            </a:pPr>
            <a:r>
              <a:rPr lang="en-US" sz="2100" i="1"/>
              <a:t>Course_info(cid:string,enrollment:integer)</a:t>
            </a:r>
          </a:p>
        </p:txBody>
      </p:sp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/>
            <a:r>
              <a:rPr lang="en-US" sz="3600">
                <a:solidFill>
                  <a:schemeClr val="tx2"/>
                </a:solidFill>
                <a:latin typeface="Arial" pitchFamily="34" charset="0"/>
              </a:rPr>
              <a:t>Data Independence *</a:t>
            </a: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n-US" sz="2500"/>
              <a:t>Applications insulated from how data is structured and stored.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n-US" sz="2500" i="1" u="sng">
                <a:solidFill>
                  <a:schemeClr val="accent2"/>
                </a:solidFill>
              </a:rPr>
              <a:t>Logical data independence</a:t>
            </a:r>
            <a:r>
              <a:rPr lang="en-US" sz="2500">
                <a:solidFill>
                  <a:schemeClr val="accent2"/>
                </a:solidFill>
              </a:rPr>
              <a:t>:  </a:t>
            </a:r>
            <a:r>
              <a:rPr lang="en-US" sz="2500"/>
              <a:t>Protection from changes in </a:t>
            </a:r>
            <a:r>
              <a:rPr lang="en-US" sz="2500" i="1"/>
              <a:t>logical </a:t>
            </a:r>
            <a:r>
              <a:rPr lang="en-US" sz="2500"/>
              <a:t>structure of data.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n-US" sz="2500" i="1" u="sng">
                <a:solidFill>
                  <a:schemeClr val="accent2"/>
                </a:solidFill>
              </a:rPr>
              <a:t>Physical data independence</a:t>
            </a:r>
            <a:r>
              <a:rPr lang="en-US" sz="2500">
                <a:solidFill>
                  <a:schemeClr val="accent2"/>
                </a:solidFill>
              </a:rPr>
              <a:t>:   </a:t>
            </a:r>
            <a:r>
              <a:rPr lang="en-US" sz="2500"/>
              <a:t>Protection from changes in </a:t>
            </a:r>
            <a:r>
              <a:rPr lang="en-US" sz="2500" i="1"/>
              <a:t>physical</a:t>
            </a:r>
            <a:r>
              <a:rPr lang="en-US" sz="2500"/>
              <a:t> structure of data.</a:t>
            </a:r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976313" y="5434013"/>
            <a:ext cx="7010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buFont typeface="Monotype Sorts" charset="0"/>
              <a:buChar char="*"/>
            </a:pPr>
            <a:r>
              <a:rPr lang="en-US" sz="2400" i="1">
                <a:latin typeface="Book Antiqua" pitchFamily="18" charset="0"/>
              </a:rPr>
              <a:t> One of the most important benefits of using a DBMS!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Basics of Database Systems:</a:t>
            </a:r>
            <a:br>
              <a:rPr lang="en-US" sz="3200"/>
            </a:br>
            <a:r>
              <a:rPr lang="en-US" sz="3200"/>
              <a:t>Logical Data Management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i="1">
                <a:solidFill>
                  <a:schemeClr val="accent2"/>
                </a:solidFill>
              </a:rPr>
              <a:t>Redundancy</a:t>
            </a:r>
            <a:r>
              <a:rPr lang="en-US" sz="2100">
                <a:solidFill>
                  <a:schemeClr val="accent2"/>
                </a:solidFill>
              </a:rPr>
              <a:t> </a:t>
            </a:r>
            <a:r>
              <a:rPr lang="en-US" sz="2100"/>
              <a:t>is at the root of several problems associated with relational schemas: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1900">
                <a:solidFill>
                  <a:schemeClr val="accent2"/>
                </a:solidFill>
              </a:rPr>
              <a:t>redundant storage, insert/delete/update anomalies</a:t>
            </a:r>
            <a:endParaRPr lang="en-US" sz="1900"/>
          </a:p>
          <a:p>
            <a:pPr>
              <a:lnSpc>
                <a:spcPct val="90000"/>
              </a:lnSpc>
            </a:pPr>
            <a:r>
              <a:rPr lang="en-US" sz="2100"/>
              <a:t>Integrity constraints, in particular</a:t>
            </a:r>
            <a:r>
              <a:rPr lang="en-US" sz="2100" i="1"/>
              <a:t> </a:t>
            </a:r>
            <a:r>
              <a:rPr lang="en-US" sz="2100" i="1">
                <a:solidFill>
                  <a:schemeClr val="accent2"/>
                </a:solidFill>
              </a:rPr>
              <a:t>functional dependencies</a:t>
            </a:r>
            <a:r>
              <a:rPr lang="en-US" sz="2100"/>
              <a:t>, can be used to identify schemas with such problems and to suggest refinements.</a:t>
            </a:r>
          </a:p>
          <a:p>
            <a:pPr>
              <a:lnSpc>
                <a:spcPct val="90000"/>
              </a:lnSpc>
            </a:pPr>
            <a:r>
              <a:rPr lang="en-US" sz="2100"/>
              <a:t>Main refinement technique:  </a:t>
            </a:r>
            <a:r>
              <a:rPr lang="en-US" sz="2100" i="1" u="sng">
                <a:solidFill>
                  <a:schemeClr val="accent2"/>
                </a:solidFill>
              </a:rPr>
              <a:t>decomposition</a:t>
            </a:r>
            <a:r>
              <a:rPr lang="en-US" sz="2100"/>
              <a:t> (replacing ABCD with, say, AB and BCD, or ACD and ABD).</a:t>
            </a:r>
          </a:p>
          <a:p>
            <a:pPr>
              <a:lnSpc>
                <a:spcPct val="90000"/>
              </a:lnSpc>
            </a:pPr>
            <a:r>
              <a:rPr lang="en-US" sz="2100"/>
              <a:t>Decomposition should be used judiciously: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1900"/>
              <a:t>Is there reason to decompose a relation?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1900"/>
              <a:t>What problems (if any) does the decomposition cause?</a:t>
            </a:r>
          </a:p>
          <a:p>
            <a:pPr lvl="1">
              <a:lnSpc>
                <a:spcPct val="90000"/>
              </a:lnSpc>
              <a:buSzPct val="75000"/>
            </a:pPr>
            <a:endParaRPr lang="en-US"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/>
              <a:t>Instructor: </a:t>
            </a:r>
            <a:r>
              <a:rPr lang="en-US" sz="2500" dirty="0" err="1"/>
              <a:t>Amélie</a:t>
            </a:r>
            <a:r>
              <a:rPr lang="en-US" sz="2500" dirty="0"/>
              <a:t> Marian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>
                <a:hlinkClick r:id="rId2"/>
              </a:rPr>
              <a:t>amelie@cs.rutgers.edu</a:t>
            </a:r>
            <a:endParaRPr lang="en-US" sz="21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 err="1"/>
              <a:t>CoRE</a:t>
            </a:r>
            <a:r>
              <a:rPr lang="en-US" sz="2100" dirty="0"/>
              <a:t> 324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(732) 445 0636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Office Hours: </a:t>
            </a:r>
            <a:r>
              <a:rPr lang="en-US" sz="2100" dirty="0" smtClean="0"/>
              <a:t>Tuesdays </a:t>
            </a:r>
            <a:r>
              <a:rPr lang="en-US" sz="2100" dirty="0"/>
              <a:t>2-3pm or by appointment</a:t>
            </a:r>
          </a:p>
          <a:p>
            <a:pPr>
              <a:lnSpc>
                <a:spcPct val="80000"/>
              </a:lnSpc>
            </a:pPr>
            <a:r>
              <a:rPr lang="en-US" sz="2500" dirty="0"/>
              <a:t>TAs:</a:t>
            </a:r>
          </a:p>
          <a:p>
            <a:pPr lvl="1">
              <a:lnSpc>
                <a:spcPct val="80000"/>
              </a:lnSpc>
            </a:pPr>
            <a:r>
              <a:rPr lang="en-US" sz="2100" dirty="0" err="1" smtClean="0"/>
              <a:t>Minji</a:t>
            </a:r>
            <a:r>
              <a:rPr lang="en-US" sz="2100" dirty="0" smtClean="0"/>
              <a:t> Wu</a:t>
            </a:r>
            <a:endParaRPr lang="en-US" sz="21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	</a:t>
            </a:r>
            <a:r>
              <a:rPr lang="en-US" sz="2100" dirty="0" smtClean="0">
                <a:hlinkClick r:id="rId3"/>
              </a:rPr>
              <a:t>minji-wu@cs.rutgers.edu</a:t>
            </a:r>
            <a:endParaRPr lang="en-US" sz="21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	Office </a:t>
            </a:r>
            <a:r>
              <a:rPr lang="en-US" sz="2100" dirty="0" smtClean="0"/>
              <a:t>Hours: TBA</a:t>
            </a:r>
            <a:endParaRPr lang="en-US" sz="2100" dirty="0"/>
          </a:p>
          <a:p>
            <a:pPr lvl="1">
              <a:lnSpc>
                <a:spcPct val="80000"/>
              </a:lnSpc>
            </a:pPr>
            <a:r>
              <a:rPr lang="en-US" sz="2100" dirty="0" err="1" smtClean="0"/>
              <a:t>Vignesh</a:t>
            </a:r>
            <a:r>
              <a:rPr lang="en-US" sz="2100" dirty="0" smtClean="0"/>
              <a:t> </a:t>
            </a:r>
            <a:r>
              <a:rPr lang="en-US" sz="2100" dirty="0" err="1" smtClean="0"/>
              <a:t>Radhakrishnan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u="sng" dirty="0" smtClean="0">
                <a:solidFill>
                  <a:schemeClr val="accent6"/>
                </a:solidFill>
              </a:rPr>
              <a:t>vr178@cs.rutgers.edu</a:t>
            </a:r>
            <a:endParaRPr lang="en-US" sz="2100" u="sng" dirty="0">
              <a:solidFill>
                <a:schemeClr val="accent6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	</a:t>
            </a:r>
            <a:r>
              <a:rPr lang="en-US" sz="2100" dirty="0" smtClean="0"/>
              <a:t>Office </a:t>
            </a:r>
            <a:r>
              <a:rPr lang="en-US" sz="2100" dirty="0"/>
              <a:t>Hours: TBA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and Web Data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/>
              <a:t>No application interoperability in the web today: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HTML not understood by applications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screen scraping brittle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Database technology: client-server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still vendor specific </a:t>
            </a:r>
          </a:p>
          <a:p>
            <a:pPr>
              <a:lnSpc>
                <a:spcPct val="80000"/>
              </a:lnSpc>
            </a:pPr>
            <a:r>
              <a:rPr lang="en-US" sz="2500"/>
              <a:t>New Universal Data Exchange Format: XML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XML = semi-structured data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XML generated by applications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XML consumed by applications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Easy access: across platforms, organizations</a:t>
            </a:r>
          </a:p>
          <a:p>
            <a:pPr>
              <a:lnSpc>
                <a:spcPct val="80000"/>
              </a:lnSpc>
            </a:pPr>
            <a:endParaRPr lang="en-US"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Information Retrieval and Web Search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Keyword search over text (unstructured) data </a:t>
            </a:r>
          </a:p>
          <a:p>
            <a:r>
              <a:rPr lang="en-US" sz="2500" dirty="0">
                <a:solidFill>
                  <a:schemeClr val="accent2"/>
                </a:solidFill>
              </a:rPr>
              <a:t>User Expectations:</a:t>
            </a:r>
            <a:endParaRPr lang="en-US" sz="2500" dirty="0"/>
          </a:p>
          <a:p>
            <a:pPr lvl="1"/>
            <a:r>
              <a:rPr lang="en-US" sz="2100" dirty="0"/>
              <a:t>Many say </a:t>
            </a:r>
            <a:r>
              <a:rPr lang="en-US" sz="2100" dirty="0">
                <a:solidFill>
                  <a:schemeClr val="accent2"/>
                </a:solidFill>
              </a:rPr>
              <a:t>“The first item shown should be what I want to see!”</a:t>
            </a:r>
          </a:p>
          <a:p>
            <a:pPr lvl="1"/>
            <a:r>
              <a:rPr lang="en-US" sz="2100" dirty="0"/>
              <a:t>This works if the user has the most popular/common notion in mind, not otherwise.</a:t>
            </a:r>
          </a:p>
          <a:p>
            <a:r>
              <a:rPr lang="en-US" sz="2500" dirty="0"/>
              <a:t>Widely used today</a:t>
            </a:r>
          </a:p>
          <a:p>
            <a:r>
              <a:rPr lang="en-US" sz="2500" dirty="0"/>
              <a:t>Top-k query model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only SQL</a:t>
            </a:r>
          </a:p>
          <a:p>
            <a:r>
              <a:rPr lang="en-US" dirty="0" smtClean="0"/>
              <a:t>New (and not so new) data models for large, mostly distributed, databases</a:t>
            </a:r>
          </a:p>
          <a:p>
            <a:pPr lvl="1"/>
            <a:r>
              <a:rPr lang="en-US" dirty="0" smtClean="0"/>
              <a:t>Column store</a:t>
            </a:r>
          </a:p>
          <a:p>
            <a:pPr lvl="1"/>
            <a:r>
              <a:rPr lang="en-US" dirty="0" smtClean="0"/>
              <a:t>Document store (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Key-value store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Advanced Topics in Data Management:</a:t>
            </a:r>
            <a:br>
              <a:rPr lang="en-US" sz="3200"/>
            </a:br>
            <a:r>
              <a:rPr lang="en-US" sz="3200"/>
              <a:t>and more…	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Distributed Databases</a:t>
            </a:r>
          </a:p>
          <a:p>
            <a:pPr>
              <a:lnSpc>
                <a:spcPct val="90000"/>
              </a:lnSpc>
            </a:pPr>
            <a:r>
              <a:rPr lang="en-US" sz="2500"/>
              <a:t>Parallel Databases</a:t>
            </a:r>
          </a:p>
          <a:p>
            <a:pPr>
              <a:lnSpc>
                <a:spcPct val="90000"/>
              </a:lnSpc>
            </a:pPr>
            <a:r>
              <a:rPr lang="en-US" sz="2500"/>
              <a:t>ORDBMS</a:t>
            </a:r>
          </a:p>
          <a:p>
            <a:pPr>
              <a:lnSpc>
                <a:spcPct val="90000"/>
              </a:lnSpc>
            </a:pPr>
            <a:r>
              <a:rPr lang="en-US" sz="2500"/>
              <a:t>Data Cleaning</a:t>
            </a:r>
          </a:p>
          <a:p>
            <a:pPr>
              <a:lnSpc>
                <a:spcPct val="90000"/>
              </a:lnSpc>
            </a:pPr>
            <a:r>
              <a:rPr lang="en-US" sz="2500"/>
              <a:t>Data Warehousing</a:t>
            </a:r>
          </a:p>
          <a:p>
            <a:pPr>
              <a:lnSpc>
                <a:spcPct val="90000"/>
              </a:lnSpc>
            </a:pPr>
            <a:r>
              <a:rPr lang="en-US" sz="2500"/>
              <a:t>Data Streams</a:t>
            </a:r>
          </a:p>
          <a:p>
            <a:pPr>
              <a:lnSpc>
                <a:spcPct val="90000"/>
              </a:lnSpc>
            </a:pPr>
            <a:r>
              <a:rPr lang="en-US" sz="2500"/>
              <a:t>Data Mining</a:t>
            </a:r>
          </a:p>
          <a:p>
            <a:pPr>
              <a:lnSpc>
                <a:spcPct val="90000"/>
              </a:lnSpc>
            </a:pPr>
            <a:r>
              <a:rPr lang="en-US" sz="2500"/>
              <a:t>Data Integration</a:t>
            </a:r>
          </a:p>
          <a:p>
            <a:pPr>
              <a:lnSpc>
                <a:spcPct val="90000"/>
              </a:lnSpc>
            </a:pPr>
            <a:r>
              <a:rPr lang="en-US" sz="2500"/>
              <a:t>…</a:t>
            </a:r>
          </a:p>
          <a:p>
            <a:pPr>
              <a:lnSpc>
                <a:spcPct val="90000"/>
              </a:lnSpc>
            </a:pPr>
            <a:endParaRPr lang="en-US" sz="2500"/>
          </a:p>
          <a:p>
            <a:pPr>
              <a:lnSpc>
                <a:spcPct val="90000"/>
              </a:lnSpc>
            </a:pPr>
            <a:endParaRPr lang="en-US" sz="2500"/>
          </a:p>
          <a:p>
            <a:pPr>
              <a:lnSpc>
                <a:spcPct val="90000"/>
              </a:lnSpc>
            </a:pPr>
            <a:endParaRPr lang="en-US"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Information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500" dirty="0"/>
          </a:p>
          <a:p>
            <a:r>
              <a:rPr lang="en-US" sz="2500" dirty="0"/>
              <a:t>Web page:</a:t>
            </a:r>
          </a:p>
          <a:p>
            <a:pPr lvl="1">
              <a:buFont typeface="Wingdings" pitchFamily="2" charset="2"/>
              <a:buNone/>
            </a:pPr>
            <a:r>
              <a:rPr lang="en-US" sz="1700" dirty="0" smtClean="0">
                <a:hlinkClick r:id="rId2"/>
              </a:rPr>
              <a:t>http://</a:t>
            </a:r>
            <a:r>
              <a:rPr lang="en-US" sz="1700" dirty="0" smtClean="0">
                <a:hlinkClick r:id="rId2"/>
              </a:rPr>
              <a:t>www.cs.rutgers.edu/courses/336/classes/fall_2012_marian</a:t>
            </a:r>
            <a:r>
              <a:rPr lang="en-US" sz="1700" dirty="0" smtClean="0">
                <a:hlinkClick r:id="rId2"/>
              </a:rPr>
              <a:t>/</a:t>
            </a:r>
            <a:endParaRPr lang="en-US" sz="1700" dirty="0" smtClean="0"/>
          </a:p>
          <a:p>
            <a:r>
              <a:rPr lang="en-US" sz="2400" dirty="0" smtClean="0"/>
              <a:t>Sakai</a:t>
            </a:r>
          </a:p>
          <a:p>
            <a:pPr lvl="1">
              <a:buFont typeface="Wingdings" pitchFamily="2" charset="2"/>
              <a:buNone/>
            </a:pPr>
            <a:r>
              <a:rPr lang="en-US" sz="2100" dirty="0" smtClean="0">
                <a:solidFill>
                  <a:srgbClr val="A50021"/>
                </a:solidFill>
              </a:rPr>
              <a:t>Check Sakai regularly </a:t>
            </a:r>
            <a:r>
              <a:rPr lang="en-US" sz="2100" dirty="0">
                <a:solidFill>
                  <a:srgbClr val="A50021"/>
                </a:solidFill>
              </a:rPr>
              <a:t>for announcements</a:t>
            </a:r>
            <a:r>
              <a:rPr lang="en-US" sz="2100" dirty="0" smtClean="0">
                <a:solidFill>
                  <a:srgbClr val="A50021"/>
                </a:solidFill>
              </a:rPr>
              <a:t>!</a:t>
            </a:r>
          </a:p>
          <a:p>
            <a:pPr lvl="1">
              <a:buFont typeface="Wingdings" pitchFamily="2" charset="2"/>
              <a:buNone/>
            </a:pPr>
            <a:r>
              <a:rPr lang="en-US" sz="2100" dirty="0" smtClean="0">
                <a:solidFill>
                  <a:srgbClr val="A50021"/>
                </a:solidFill>
              </a:rPr>
              <a:t> </a:t>
            </a:r>
            <a:r>
              <a:rPr lang="en-US" sz="2100" dirty="0" smtClean="0">
                <a:solidFill>
                  <a:schemeClr val="tx1"/>
                </a:solidFill>
              </a:rPr>
              <a:t>Lecture notes and </a:t>
            </a:r>
            <a:r>
              <a:rPr lang="en-US" sz="2100" dirty="0" err="1" smtClean="0">
                <a:solidFill>
                  <a:schemeClr val="tx1"/>
                </a:solidFill>
              </a:rPr>
              <a:t>assignements</a:t>
            </a:r>
            <a:r>
              <a:rPr lang="en-US" sz="2100" dirty="0" smtClean="0">
                <a:solidFill>
                  <a:schemeClr val="tx1"/>
                </a:solidFill>
              </a:rPr>
              <a:t> will also be on Sakai</a:t>
            </a:r>
            <a:endParaRPr lang="en-US" sz="2100" dirty="0">
              <a:solidFill>
                <a:schemeClr val="tx1"/>
              </a:solidFill>
            </a:endParaRPr>
          </a:p>
          <a:p>
            <a:r>
              <a:rPr lang="en-US" sz="2500" dirty="0" smtClean="0"/>
              <a:t>Meets </a:t>
            </a:r>
            <a:r>
              <a:rPr lang="en-US" sz="2500" dirty="0"/>
              <a:t>Tuesdays and Thursdays 3:20-4:40pm in </a:t>
            </a:r>
            <a:r>
              <a:rPr lang="en-US" sz="2500" dirty="0" smtClean="0"/>
              <a:t>ARC 107</a:t>
            </a:r>
          </a:p>
          <a:p>
            <a:r>
              <a:rPr lang="en-US" sz="2500" dirty="0" smtClean="0"/>
              <a:t>Recitations:</a:t>
            </a:r>
          </a:p>
          <a:p>
            <a:pPr lvl="1"/>
            <a:r>
              <a:rPr lang="en-US" sz="2300" dirty="0" smtClean="0"/>
              <a:t>Section 1</a:t>
            </a:r>
            <a:r>
              <a:rPr lang="en-US" sz="1900" dirty="0" smtClean="0"/>
              <a:t>: Tuesday 5:15 </a:t>
            </a:r>
            <a:r>
              <a:rPr lang="en-US" sz="1900" dirty="0" smtClean="0"/>
              <a:t>PM - 6:10 </a:t>
            </a:r>
            <a:r>
              <a:rPr lang="en-US" sz="1900" dirty="0" smtClean="0"/>
              <a:t>PM </a:t>
            </a:r>
            <a:r>
              <a:rPr lang="en-US" sz="1900" dirty="0" smtClean="0">
                <a:hlinkClick r:id="rId3"/>
              </a:rPr>
              <a:t>HLL-250</a:t>
            </a:r>
            <a:endParaRPr lang="en-US" sz="1900" dirty="0" smtClean="0"/>
          </a:p>
          <a:p>
            <a:pPr lvl="1"/>
            <a:r>
              <a:rPr lang="en-US" sz="2300" dirty="0" smtClean="0"/>
              <a:t>Section 2</a:t>
            </a:r>
            <a:r>
              <a:rPr lang="en-US" sz="2300" dirty="0" smtClean="0"/>
              <a:t>: </a:t>
            </a:r>
            <a:r>
              <a:rPr lang="en-US" sz="1900" dirty="0" smtClean="0"/>
              <a:t>Thursday6:55 </a:t>
            </a:r>
            <a:r>
              <a:rPr lang="en-US" sz="1900" dirty="0" smtClean="0"/>
              <a:t>PM - 7:50 </a:t>
            </a:r>
            <a:r>
              <a:rPr lang="en-US" sz="1900" dirty="0" smtClean="0"/>
              <a:t>PM SEC-220</a:t>
            </a:r>
            <a:endParaRPr lang="en-US" sz="1900" dirty="0" smtClean="0"/>
          </a:p>
          <a:p>
            <a:pPr lvl="1"/>
            <a:r>
              <a:rPr lang="en-US" sz="2300" dirty="0" smtClean="0"/>
              <a:t>No recitation this week.</a:t>
            </a:r>
            <a:endParaRPr lang="en-US" sz="2300" dirty="0" smtClean="0"/>
          </a:p>
          <a:p>
            <a:r>
              <a:rPr lang="en-US" sz="2500" dirty="0" smtClean="0"/>
              <a:t>Prerequisites</a:t>
            </a:r>
            <a:r>
              <a:rPr lang="en-US" sz="2500" dirty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2100" dirty="0"/>
              <a:t>CS112 and </a:t>
            </a:r>
            <a:r>
              <a:rPr lang="en-US" sz="2100" dirty="0" smtClean="0"/>
              <a:t>(CS205 or 202 or 312); </a:t>
            </a:r>
            <a:r>
              <a:rPr lang="en-US" sz="2100" u="sng" dirty="0" smtClean="0"/>
              <a:t>or</a:t>
            </a:r>
            <a:r>
              <a:rPr lang="en-US" sz="2100" dirty="0" smtClean="0"/>
              <a:t> </a:t>
            </a:r>
            <a:r>
              <a:rPr lang="en-US" sz="2100" dirty="0"/>
              <a:t>instructor’s permission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 smtClean="0"/>
              <a:t>NEED to come and talk to me after class today to be put on the list to get 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will give out special permission numbers until we reach room capacity.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370013" y="1827213"/>
            <a:ext cx="7313612" cy="4268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 smtClean="0"/>
              <a:t>10% </a:t>
            </a:r>
            <a:r>
              <a:rPr lang="en-US" sz="2500" dirty="0"/>
              <a:t>Homework (4-5)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Submitted via Sakai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500" dirty="0" smtClean="0"/>
              <a:t>30% Project</a:t>
            </a:r>
            <a:endParaRPr lang="en-US" sz="2500" dirty="0"/>
          </a:p>
          <a:p>
            <a:pPr lvl="1">
              <a:lnSpc>
                <a:spcPct val="90000"/>
              </a:lnSpc>
            </a:pPr>
            <a:r>
              <a:rPr lang="en-US" sz="2100" dirty="0" smtClean="0"/>
              <a:t>Web-based </a:t>
            </a:r>
            <a:r>
              <a:rPr lang="en-US" sz="2100" dirty="0"/>
              <a:t>information system management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In teams 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More details </a:t>
            </a:r>
            <a:r>
              <a:rPr lang="en-US" sz="2100" dirty="0" smtClean="0"/>
              <a:t> in the coming weeks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500" dirty="0"/>
              <a:t>25% Midterm Exam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Scheduled </a:t>
            </a:r>
            <a:r>
              <a:rPr lang="en-US" sz="2100" dirty="0"/>
              <a:t>for October </a:t>
            </a:r>
            <a:r>
              <a:rPr lang="en-US" sz="2100" dirty="0" smtClean="0"/>
              <a:t>18, </a:t>
            </a:r>
            <a:r>
              <a:rPr lang="en-US" sz="2100" dirty="0" smtClean="0"/>
              <a:t>in class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500" dirty="0"/>
              <a:t>35% Final Exam</a:t>
            </a:r>
            <a:r>
              <a:rPr lang="en-US" sz="21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Scheduled for </a:t>
            </a:r>
            <a:r>
              <a:rPr lang="en-US" sz="2100" dirty="0" smtClean="0"/>
              <a:t>Friday December </a:t>
            </a:r>
            <a:r>
              <a:rPr lang="en-US" sz="2100" dirty="0" smtClean="0"/>
              <a:t>14, </a:t>
            </a:r>
            <a:r>
              <a:rPr lang="en-US" sz="2100" dirty="0" smtClean="0"/>
              <a:t>8-11am</a:t>
            </a:r>
            <a:endParaRPr lang="en-US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Collaboration Policy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DCS Academic Integrity Policy </a:t>
            </a:r>
          </a:p>
          <a:p>
            <a:r>
              <a:rPr lang="en-US" dirty="0"/>
              <a:t>Homework and exams are to be done individually</a:t>
            </a:r>
          </a:p>
          <a:p>
            <a:r>
              <a:rPr lang="en-US" dirty="0"/>
              <a:t>Project is to done in teams </a:t>
            </a:r>
            <a:r>
              <a:rPr lang="en-US" dirty="0" smtClean="0"/>
              <a:t>with </a:t>
            </a:r>
            <a:r>
              <a:rPr lang="en-US" dirty="0"/>
              <a:t>no collaboration between teams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Material	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Textbook:</a:t>
            </a:r>
          </a:p>
          <a:p>
            <a:pPr lvl="1">
              <a:buFont typeface="Wingdings" pitchFamily="2" charset="2"/>
              <a:buNone/>
            </a:pPr>
            <a:r>
              <a:rPr lang="en-US" sz="2100" i="1" dirty="0" err="1"/>
              <a:t>Raghu</a:t>
            </a:r>
            <a:r>
              <a:rPr lang="en-US" sz="2100" i="1" dirty="0"/>
              <a:t> </a:t>
            </a:r>
            <a:r>
              <a:rPr lang="en-US" sz="2100" i="1" dirty="0" err="1"/>
              <a:t>Ramakrishnan</a:t>
            </a:r>
            <a:r>
              <a:rPr lang="en-US" sz="2100" i="1" dirty="0"/>
              <a:t>, Johannes </a:t>
            </a:r>
            <a:r>
              <a:rPr lang="en-US" sz="2100" i="1" dirty="0" err="1"/>
              <a:t>Gehrke</a:t>
            </a:r>
            <a:r>
              <a:rPr lang="en-US" sz="2100" i="1" dirty="0"/>
              <a:t>: Database Management Systems, </a:t>
            </a:r>
            <a:r>
              <a:rPr lang="en-US" sz="2100" b="1" i="1" dirty="0"/>
              <a:t>3rd edition</a:t>
            </a:r>
            <a:r>
              <a:rPr lang="en-US" sz="2100" i="1" dirty="0"/>
              <a:t>, McGraw-Hill, 2002 </a:t>
            </a:r>
          </a:p>
          <a:p>
            <a:r>
              <a:rPr lang="en-US" dirty="0"/>
              <a:t>Class </a:t>
            </a:r>
            <a:r>
              <a:rPr lang="en-US" dirty="0" smtClean="0"/>
              <a:t>Sakai:</a:t>
            </a:r>
            <a:endParaRPr lang="en-US" dirty="0"/>
          </a:p>
          <a:p>
            <a:pPr lvl="1"/>
            <a:r>
              <a:rPr lang="en-US" sz="2100" dirty="0"/>
              <a:t>Lecture Notes</a:t>
            </a:r>
          </a:p>
          <a:p>
            <a:pPr lvl="1"/>
            <a:r>
              <a:rPr lang="en-US" sz="2100" dirty="0"/>
              <a:t>Additional readings</a:t>
            </a:r>
          </a:p>
          <a:p>
            <a:pPr lvl="1"/>
            <a:r>
              <a:rPr lang="en-US" sz="2100" dirty="0"/>
              <a:t>Research Papers (for advanced topics towards the end of the semester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Assignments and submissions</a:t>
            </a:r>
          </a:p>
          <a:p>
            <a:pPr lvl="1"/>
            <a:r>
              <a:rPr lang="en-US" sz="2100" dirty="0" smtClean="0"/>
              <a:t>Wiki</a:t>
            </a:r>
          </a:p>
          <a:p>
            <a:pPr lvl="1"/>
            <a:r>
              <a:rPr lang="en-US" sz="2100" dirty="0" smtClean="0"/>
              <a:t>Discussion board</a:t>
            </a:r>
            <a:endParaRPr lang="en-US" sz="2100" dirty="0"/>
          </a:p>
          <a:p>
            <a:pPr lvl="1"/>
            <a:endParaRPr lang="en-US" sz="2100" dirty="0"/>
          </a:p>
          <a:p>
            <a:pPr lvl="1"/>
            <a:endParaRPr lang="en-US" sz="2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Please send me email, come to my office hour, or contact the TAs if you have questions on the material, complaints, or feedback on how to improve the course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/>
              <a:t>Class Organization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1370013" y="1827213"/>
            <a:ext cx="7313612" cy="42687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Basics of Database Systems 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What is a DBMS?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Why do we need one?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What </a:t>
            </a:r>
            <a:r>
              <a:rPr lang="en-US" sz="1900" dirty="0"/>
              <a:t>are the common problems in DBMS?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Database Design</a:t>
            </a:r>
            <a:endParaRPr lang="en-US" sz="2100" dirty="0"/>
          </a:p>
          <a:p>
            <a:pPr lvl="1">
              <a:lnSpc>
                <a:spcPct val="90000"/>
              </a:lnSpc>
            </a:pPr>
            <a:r>
              <a:rPr lang="en-US" sz="1900" dirty="0" smtClean="0"/>
              <a:t>Data Models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Refinements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Data Manipulation</a:t>
            </a:r>
          </a:p>
          <a:p>
            <a:pPr lvl="1">
              <a:lnSpc>
                <a:spcPct val="90000"/>
              </a:lnSpc>
            </a:pPr>
            <a:r>
              <a:rPr lang="en-US" sz="1900" dirty="0" smtClean="0"/>
              <a:t>Query Models</a:t>
            </a:r>
            <a:endParaRPr lang="en-US" sz="1900" dirty="0"/>
          </a:p>
          <a:p>
            <a:pPr lvl="1">
              <a:lnSpc>
                <a:spcPct val="90000"/>
              </a:lnSpc>
            </a:pPr>
            <a:r>
              <a:rPr lang="en-US" sz="1900" dirty="0"/>
              <a:t>How can we efficiently access the data we need?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Information Retrieval and Web Data Management</a:t>
            </a:r>
            <a:endParaRPr lang="en-US" sz="21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900" dirty="0"/>
              <a:t>How do we deal with huge amounts of text data?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What are the new challenges brought by the internet?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How should DBMS evolve?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492</TotalTime>
  <Words>1119</Words>
  <Application>Microsoft Office PowerPoint</Application>
  <PresentationFormat>On-screen Show (4:3)</PresentationFormat>
  <Paragraphs>209</Paragraphs>
  <Slides>23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Urban</vt:lpstr>
      <vt:lpstr>Clip</vt:lpstr>
      <vt:lpstr>CS336: Principles of Information and Data Management Fall 2011</vt:lpstr>
      <vt:lpstr>Administration</vt:lpstr>
      <vt:lpstr>Class Information</vt:lpstr>
      <vt:lpstr>Special Permissions</vt:lpstr>
      <vt:lpstr>Grading</vt:lpstr>
      <vt:lpstr>Collaboration Policy</vt:lpstr>
      <vt:lpstr>Supporting Material </vt:lpstr>
      <vt:lpstr>Communication</vt:lpstr>
      <vt:lpstr>Class Organization</vt:lpstr>
      <vt:lpstr>Short History of Data Management</vt:lpstr>
      <vt:lpstr>What is a DBMS?</vt:lpstr>
      <vt:lpstr>Slide 12</vt:lpstr>
      <vt:lpstr>Why Study Databases?</vt:lpstr>
      <vt:lpstr>Basics of Database Systems:  The ER Model</vt:lpstr>
      <vt:lpstr>Basics of Database Systems: The Relational Model </vt:lpstr>
      <vt:lpstr>Levels of Abstraction</vt:lpstr>
      <vt:lpstr>Example: University Database</vt:lpstr>
      <vt:lpstr>Slide 18</vt:lpstr>
      <vt:lpstr>Basics of Database Systems: Logical Data Management</vt:lpstr>
      <vt:lpstr>XML and Web Data</vt:lpstr>
      <vt:lpstr>Information Retrieval and Web Search</vt:lpstr>
      <vt:lpstr>NoSQL</vt:lpstr>
      <vt:lpstr>Advanced Topics in Data Management: and more… </vt:lpstr>
    </vt:vector>
  </TitlesOfParts>
  <Company>rutgers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CS336 Fall2011</dc:title>
  <dc:creator>amelie</dc:creator>
  <cp:lastModifiedBy>amelie</cp:lastModifiedBy>
  <cp:revision>28</cp:revision>
  <dcterms:created xsi:type="dcterms:W3CDTF">2006-01-17T23:30:12Z</dcterms:created>
  <dcterms:modified xsi:type="dcterms:W3CDTF">2012-09-04T16:33:46Z</dcterms:modified>
</cp:coreProperties>
</file>