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B67B184-7B8C-4962-B639-5FFB02EFBACB}" type="datetimeFigureOut">
              <a:rPr lang="it-IT" smtClean="0"/>
              <a:t>06/01/2025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F755179-4C5B-46C3-9A37-BF7132BFBA17}" type="slidenum">
              <a:rPr lang="it-IT" smtClean="0"/>
              <a:t>‹N›</a:t>
            </a:fld>
            <a:endParaRPr lang="it-IT"/>
          </a:p>
        </p:txBody>
      </p:sp>
    </p:spTree>
    <p:extLst>
      <p:ext uri="{BB962C8B-B14F-4D97-AF65-F5344CB8AC3E}">
        <p14:creationId xmlns:p14="http://schemas.microsoft.com/office/powerpoint/2010/main" val="287008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B67B184-7B8C-4962-B639-5FFB02EFBACB}" type="datetimeFigureOut">
              <a:rPr lang="it-IT" smtClean="0"/>
              <a:t>06/01/2025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F755179-4C5B-46C3-9A37-BF7132BFBA17}" type="slidenum">
              <a:rPr lang="it-IT" smtClean="0"/>
              <a:t>‹N›</a:t>
            </a:fld>
            <a:endParaRPr lang="it-IT"/>
          </a:p>
        </p:txBody>
      </p:sp>
    </p:spTree>
    <p:extLst>
      <p:ext uri="{BB962C8B-B14F-4D97-AF65-F5344CB8AC3E}">
        <p14:creationId xmlns:p14="http://schemas.microsoft.com/office/powerpoint/2010/main" val="324882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B67B184-7B8C-4962-B639-5FFB02EFBACB}" type="datetimeFigureOut">
              <a:rPr lang="it-IT" smtClean="0"/>
              <a:t>06/01/2025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F755179-4C5B-46C3-9A37-BF7132BFBA17}" type="slidenum">
              <a:rPr lang="it-IT" smtClean="0"/>
              <a:t>‹N›</a:t>
            </a:fld>
            <a:endParaRPr lang="it-IT"/>
          </a:p>
        </p:txBody>
      </p:sp>
    </p:spTree>
    <p:extLst>
      <p:ext uri="{BB962C8B-B14F-4D97-AF65-F5344CB8AC3E}">
        <p14:creationId xmlns:p14="http://schemas.microsoft.com/office/powerpoint/2010/main" val="186034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B67B184-7B8C-4962-B639-5FFB02EFBACB}" type="datetimeFigureOut">
              <a:rPr lang="it-IT" smtClean="0"/>
              <a:t>06/01/2025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F755179-4C5B-46C3-9A37-BF7132BFBA17}" type="slidenum">
              <a:rPr lang="it-IT" smtClean="0"/>
              <a:t>‹N›</a:t>
            </a:fld>
            <a:endParaRPr lang="it-IT"/>
          </a:p>
        </p:txBody>
      </p:sp>
    </p:spTree>
    <p:extLst>
      <p:ext uri="{BB962C8B-B14F-4D97-AF65-F5344CB8AC3E}">
        <p14:creationId xmlns:p14="http://schemas.microsoft.com/office/powerpoint/2010/main" val="29760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B67B184-7B8C-4962-B639-5FFB02EFBACB}" type="datetimeFigureOut">
              <a:rPr lang="it-IT" smtClean="0"/>
              <a:t>06/01/2025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F755179-4C5B-46C3-9A37-BF7132BFBA17}" type="slidenum">
              <a:rPr lang="it-IT" smtClean="0"/>
              <a:t>‹N›</a:t>
            </a:fld>
            <a:endParaRPr lang="it-IT"/>
          </a:p>
        </p:txBody>
      </p:sp>
    </p:spTree>
    <p:extLst>
      <p:ext uri="{BB962C8B-B14F-4D97-AF65-F5344CB8AC3E}">
        <p14:creationId xmlns:p14="http://schemas.microsoft.com/office/powerpoint/2010/main" val="1372133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B67B184-7B8C-4962-B639-5FFB02EFBACB}" type="datetimeFigureOut">
              <a:rPr lang="it-IT" smtClean="0"/>
              <a:t>06/01/2025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F755179-4C5B-46C3-9A37-BF7132BFBA17}" type="slidenum">
              <a:rPr lang="it-IT" smtClean="0"/>
              <a:t>‹N›</a:t>
            </a:fld>
            <a:endParaRPr lang="it-IT"/>
          </a:p>
        </p:txBody>
      </p:sp>
    </p:spTree>
    <p:extLst>
      <p:ext uri="{BB962C8B-B14F-4D97-AF65-F5344CB8AC3E}">
        <p14:creationId xmlns:p14="http://schemas.microsoft.com/office/powerpoint/2010/main" val="332561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B67B184-7B8C-4962-B639-5FFB02EFBACB}" type="datetimeFigureOut">
              <a:rPr lang="it-IT" smtClean="0"/>
              <a:t>06/01/2025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F755179-4C5B-46C3-9A37-BF7132BFBA17}" type="slidenum">
              <a:rPr lang="it-IT" smtClean="0"/>
              <a:t>‹N›</a:t>
            </a:fld>
            <a:endParaRPr lang="it-IT"/>
          </a:p>
        </p:txBody>
      </p:sp>
    </p:spTree>
    <p:extLst>
      <p:ext uri="{BB962C8B-B14F-4D97-AF65-F5344CB8AC3E}">
        <p14:creationId xmlns:p14="http://schemas.microsoft.com/office/powerpoint/2010/main" val="327065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B67B184-7B8C-4962-B639-5FFB02EFBACB}" type="datetimeFigureOut">
              <a:rPr lang="it-IT" smtClean="0"/>
              <a:t>06/01/2025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8F755179-4C5B-46C3-9A37-BF7132BFBA17}" type="slidenum">
              <a:rPr lang="it-IT" smtClean="0"/>
              <a:t>‹N›</a:t>
            </a:fld>
            <a:endParaRPr lang="it-IT"/>
          </a:p>
        </p:txBody>
      </p:sp>
    </p:spTree>
    <p:extLst>
      <p:ext uri="{BB962C8B-B14F-4D97-AF65-F5344CB8AC3E}">
        <p14:creationId xmlns:p14="http://schemas.microsoft.com/office/powerpoint/2010/main" val="203636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7B184-7B8C-4962-B639-5FFB02EFBACB}" type="datetimeFigureOut">
              <a:rPr lang="it-IT" smtClean="0"/>
              <a:t>06/01/2025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8F755179-4C5B-46C3-9A37-BF7132BFBA17}" type="slidenum">
              <a:rPr lang="it-IT" smtClean="0"/>
              <a:t>‹N›</a:t>
            </a:fld>
            <a:endParaRPr lang="it-IT"/>
          </a:p>
        </p:txBody>
      </p:sp>
    </p:spTree>
    <p:extLst>
      <p:ext uri="{BB962C8B-B14F-4D97-AF65-F5344CB8AC3E}">
        <p14:creationId xmlns:p14="http://schemas.microsoft.com/office/powerpoint/2010/main" val="160924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67B184-7B8C-4962-B639-5FFB02EFBACB}" type="datetimeFigureOut">
              <a:rPr lang="it-IT" smtClean="0"/>
              <a:t>06/01/2025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F755179-4C5B-46C3-9A37-BF7132BFBA17}" type="slidenum">
              <a:rPr lang="it-IT" smtClean="0"/>
              <a:t>‹N›</a:t>
            </a:fld>
            <a:endParaRPr lang="it-IT"/>
          </a:p>
        </p:txBody>
      </p:sp>
    </p:spTree>
    <p:extLst>
      <p:ext uri="{BB962C8B-B14F-4D97-AF65-F5344CB8AC3E}">
        <p14:creationId xmlns:p14="http://schemas.microsoft.com/office/powerpoint/2010/main" val="7672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67B184-7B8C-4962-B639-5FFB02EFBACB}" type="datetimeFigureOut">
              <a:rPr lang="it-IT" smtClean="0"/>
              <a:t>06/01/2025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F755179-4C5B-46C3-9A37-BF7132BFBA17}" type="slidenum">
              <a:rPr lang="it-IT" smtClean="0"/>
              <a:t>‹N›</a:t>
            </a:fld>
            <a:endParaRPr lang="it-IT"/>
          </a:p>
        </p:txBody>
      </p:sp>
    </p:spTree>
    <p:extLst>
      <p:ext uri="{BB962C8B-B14F-4D97-AF65-F5344CB8AC3E}">
        <p14:creationId xmlns:p14="http://schemas.microsoft.com/office/powerpoint/2010/main" val="15215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7B184-7B8C-4962-B639-5FFB02EFBACB}" type="datetimeFigureOut">
              <a:rPr lang="it-IT" smtClean="0"/>
              <a:t>06/01/2025</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55179-4C5B-46C3-9A37-BF7132BFBA17}" type="slidenum">
              <a:rPr lang="it-IT" smtClean="0"/>
              <a:t>‹N›</a:t>
            </a:fld>
            <a:endParaRPr lang="it-IT"/>
          </a:p>
        </p:txBody>
      </p:sp>
    </p:spTree>
    <p:extLst>
      <p:ext uri="{BB962C8B-B14F-4D97-AF65-F5344CB8AC3E}">
        <p14:creationId xmlns:p14="http://schemas.microsoft.com/office/powerpoint/2010/main" val="21702726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53EDDA-0596-6092-CA8C-1857E8702148}"/>
              </a:ext>
            </a:extLst>
          </p:cNvPr>
          <p:cNvSpPr>
            <a:spLocks noGrp="1"/>
          </p:cNvSpPr>
          <p:nvPr>
            <p:ph type="ctrTitle"/>
          </p:nvPr>
        </p:nvSpPr>
        <p:spPr>
          <a:xfrm>
            <a:off x="0" y="2917031"/>
            <a:ext cx="12192000" cy="1023938"/>
          </a:xfrm>
        </p:spPr>
        <p:txBody>
          <a:bodyPr>
            <a:normAutofit/>
          </a:bodyPr>
          <a:lstStyle/>
          <a:p>
            <a:r>
              <a:rPr lang="it-IT" dirty="0">
                <a:solidFill>
                  <a:srgbClr val="FF0000"/>
                </a:solidFill>
                <a:latin typeface="Comic Sans MS" panose="030F0702030302020204" pitchFamily="66" charset="0"/>
              </a:rPr>
              <a:t>Whatsapp </a:t>
            </a:r>
            <a:r>
              <a:rPr lang="it-IT" dirty="0" err="1">
                <a:solidFill>
                  <a:srgbClr val="FF0000"/>
                </a:solidFill>
                <a:latin typeface="Comic Sans MS" panose="030F0702030302020204" pitchFamily="66" charset="0"/>
              </a:rPr>
              <a:t>chatbox</a:t>
            </a:r>
            <a:r>
              <a:rPr lang="it-IT" dirty="0">
                <a:solidFill>
                  <a:srgbClr val="FF0000"/>
                </a:solidFill>
                <a:latin typeface="Comic Sans MS" panose="030F0702030302020204" pitchFamily="66" charset="0"/>
              </a:rPr>
              <a:t> in </a:t>
            </a:r>
            <a:r>
              <a:rPr lang="it-IT" dirty="0" err="1">
                <a:solidFill>
                  <a:srgbClr val="FF0000"/>
                </a:solidFill>
                <a:latin typeface="Comic Sans MS" panose="030F0702030302020204" pitchFamily="66" charset="0"/>
              </a:rPr>
              <a:t>python</a:t>
            </a:r>
            <a:endParaRPr lang="it-IT"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14318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B434B97-30F4-4F73-BFEA-28CC10DE035C}"/>
              </a:ext>
            </a:extLst>
          </p:cNvPr>
          <p:cNvSpPr txBox="1"/>
          <p:nvPr/>
        </p:nvSpPr>
        <p:spPr>
          <a:xfrm>
            <a:off x="821093" y="1334278"/>
            <a:ext cx="5812972" cy="1200329"/>
          </a:xfrm>
          <a:prstGeom prst="rect">
            <a:avLst/>
          </a:prstGeom>
          <a:noFill/>
        </p:spPr>
        <p:txBody>
          <a:bodyPr wrap="square" rtlCol="0">
            <a:spAutoFit/>
          </a:bodyPr>
          <a:lstStyle/>
          <a:p>
            <a:r>
              <a:rPr lang="en-US" dirty="0">
                <a:latin typeface="Comic Sans MS" panose="030F0702030302020204" pitchFamily="66" charset="0"/>
              </a:rPr>
              <a:t>Our target is to create a python program that is similar to a version of WhatsApp web the work was very complicated, especially for hyperthreading and the graphical interface</a:t>
            </a:r>
            <a:endParaRPr lang="it-IT" dirty="0">
              <a:latin typeface="Comic Sans MS" panose="030F0702030302020204" pitchFamily="66" charset="0"/>
            </a:endParaRPr>
          </a:p>
        </p:txBody>
      </p:sp>
      <p:sp>
        <p:nvSpPr>
          <p:cNvPr id="11" name="CasellaDiTesto 10">
            <a:extLst>
              <a:ext uri="{FF2B5EF4-FFF2-40B4-BE49-F238E27FC236}">
                <a16:creationId xmlns:a16="http://schemas.microsoft.com/office/drawing/2014/main" id="{E4ED88BE-6DFA-4EB2-F2EB-A861C21C0E58}"/>
              </a:ext>
            </a:extLst>
          </p:cNvPr>
          <p:cNvSpPr txBox="1"/>
          <p:nvPr/>
        </p:nvSpPr>
        <p:spPr>
          <a:xfrm>
            <a:off x="821093" y="725069"/>
            <a:ext cx="6097554" cy="461665"/>
          </a:xfrm>
          <a:prstGeom prst="rect">
            <a:avLst/>
          </a:prstGeom>
          <a:noFill/>
        </p:spPr>
        <p:txBody>
          <a:bodyPr wrap="square">
            <a:spAutoFit/>
          </a:bodyPr>
          <a:lstStyle/>
          <a:p>
            <a:r>
              <a:rPr lang="it-IT" sz="2400" dirty="0" err="1">
                <a:solidFill>
                  <a:srgbClr val="FF0000"/>
                </a:solidFill>
                <a:latin typeface="Comic Sans MS" panose="030F0702030302020204" pitchFamily="66" charset="0"/>
              </a:rPr>
              <a:t>Our</a:t>
            </a:r>
            <a:r>
              <a:rPr lang="it-IT" sz="2400" dirty="0">
                <a:solidFill>
                  <a:srgbClr val="FFFF00"/>
                </a:solidFill>
                <a:latin typeface="Comic Sans MS" panose="030F0702030302020204" pitchFamily="66" charset="0"/>
              </a:rPr>
              <a:t> </a:t>
            </a:r>
            <a:r>
              <a:rPr lang="it-IT" sz="2400" dirty="0">
                <a:solidFill>
                  <a:srgbClr val="FF0000"/>
                </a:solidFill>
                <a:latin typeface="Comic Sans MS" panose="030F0702030302020204" pitchFamily="66" charset="0"/>
              </a:rPr>
              <a:t>Target</a:t>
            </a:r>
          </a:p>
        </p:txBody>
      </p:sp>
      <p:sp>
        <p:nvSpPr>
          <p:cNvPr id="13" name="CasellaDiTesto 12">
            <a:extLst>
              <a:ext uri="{FF2B5EF4-FFF2-40B4-BE49-F238E27FC236}">
                <a16:creationId xmlns:a16="http://schemas.microsoft.com/office/drawing/2014/main" id="{45CB966D-9273-483A-CB3C-10358000E632}"/>
              </a:ext>
            </a:extLst>
          </p:cNvPr>
          <p:cNvSpPr txBox="1"/>
          <p:nvPr/>
        </p:nvSpPr>
        <p:spPr>
          <a:xfrm>
            <a:off x="5717333" y="4480354"/>
            <a:ext cx="6097554" cy="1200329"/>
          </a:xfrm>
          <a:prstGeom prst="rect">
            <a:avLst/>
          </a:prstGeom>
          <a:noFill/>
        </p:spPr>
        <p:txBody>
          <a:bodyPr wrap="square">
            <a:spAutoFit/>
          </a:bodyPr>
          <a:lstStyle/>
          <a:p>
            <a:r>
              <a:rPr lang="en-US" dirty="0">
                <a:latin typeface="Comic Sans MS" panose="030F0702030302020204" pitchFamily="66" charset="0"/>
              </a:rPr>
              <a:t>to be able to reproduce it we encountered many difficulties but fortunately we managed to overcome them all obviously this program still needs to be perfected but with time we will be able to complete it</a:t>
            </a:r>
            <a:endParaRPr lang="it-IT" dirty="0">
              <a:latin typeface="Comic Sans MS" panose="030F0702030302020204" pitchFamily="66" charset="0"/>
            </a:endParaRPr>
          </a:p>
        </p:txBody>
      </p:sp>
    </p:spTree>
    <p:extLst>
      <p:ext uri="{BB962C8B-B14F-4D97-AF65-F5344CB8AC3E}">
        <p14:creationId xmlns:p14="http://schemas.microsoft.com/office/powerpoint/2010/main" val="101712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8350C1B-B65D-6C56-EE79-BBE1BEA5589F}"/>
              </a:ext>
            </a:extLst>
          </p:cNvPr>
          <p:cNvPicPr>
            <a:picLocks noChangeAspect="1"/>
          </p:cNvPicPr>
          <p:nvPr/>
        </p:nvPicPr>
        <p:blipFill>
          <a:blip r:embed="rId2">
            <a:extLst>
              <a:ext uri="{28A0092B-C50C-407E-A947-70E740481C1C}">
                <a14:useLocalDpi xmlns:a14="http://schemas.microsoft.com/office/drawing/2010/main" val="0"/>
              </a:ext>
            </a:extLst>
          </a:blip>
          <a:srcRect l="4860" t="5976" r="6047" b="9777"/>
          <a:stretch/>
        </p:blipFill>
        <p:spPr>
          <a:xfrm>
            <a:off x="6973591" y="424543"/>
            <a:ext cx="4437748" cy="3121725"/>
          </a:xfrm>
          <a:prstGeom prst="rect">
            <a:avLst/>
          </a:prstGeom>
        </p:spPr>
      </p:pic>
      <p:pic>
        <p:nvPicPr>
          <p:cNvPr id="5" name="Immagine 4">
            <a:extLst>
              <a:ext uri="{FF2B5EF4-FFF2-40B4-BE49-F238E27FC236}">
                <a16:creationId xmlns:a16="http://schemas.microsoft.com/office/drawing/2014/main" id="{458FC898-ADE7-B4FB-9198-FE3ED68AE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90" y="3219412"/>
            <a:ext cx="4437748" cy="3333858"/>
          </a:xfrm>
          <a:prstGeom prst="rect">
            <a:avLst/>
          </a:prstGeom>
        </p:spPr>
      </p:pic>
      <p:sp>
        <p:nvSpPr>
          <p:cNvPr id="6" name="CasellaDiTesto 5">
            <a:extLst>
              <a:ext uri="{FF2B5EF4-FFF2-40B4-BE49-F238E27FC236}">
                <a16:creationId xmlns:a16="http://schemas.microsoft.com/office/drawing/2014/main" id="{1FFB5B0C-0B65-86CE-2449-B5A4778AF0FB}"/>
              </a:ext>
            </a:extLst>
          </p:cNvPr>
          <p:cNvSpPr txBox="1"/>
          <p:nvPr/>
        </p:nvSpPr>
        <p:spPr>
          <a:xfrm>
            <a:off x="496763" y="2256204"/>
            <a:ext cx="5094514" cy="584775"/>
          </a:xfrm>
          <a:prstGeom prst="rect">
            <a:avLst/>
          </a:prstGeom>
          <a:noFill/>
        </p:spPr>
        <p:txBody>
          <a:bodyPr wrap="square" rtlCol="0">
            <a:spAutoFit/>
          </a:bodyPr>
          <a:lstStyle/>
          <a:p>
            <a:r>
              <a:rPr lang="it-IT" sz="1600" dirty="0">
                <a:latin typeface="Comic Sans MS" panose="030F0702030302020204" pitchFamily="66" charset="0"/>
              </a:rPr>
              <a:t>Questa è la nostra versione molto più basilare ma comunque funzionale per le nostre nozioni attuali</a:t>
            </a:r>
          </a:p>
        </p:txBody>
      </p:sp>
      <p:sp>
        <p:nvSpPr>
          <p:cNvPr id="7" name="CasellaDiTesto 6">
            <a:extLst>
              <a:ext uri="{FF2B5EF4-FFF2-40B4-BE49-F238E27FC236}">
                <a16:creationId xmlns:a16="http://schemas.microsoft.com/office/drawing/2014/main" id="{F73098F6-3D62-AD45-8D70-3D085E6B1701}"/>
              </a:ext>
            </a:extLst>
          </p:cNvPr>
          <p:cNvSpPr txBox="1"/>
          <p:nvPr/>
        </p:nvSpPr>
        <p:spPr>
          <a:xfrm>
            <a:off x="6973591" y="3666931"/>
            <a:ext cx="4437748" cy="584775"/>
          </a:xfrm>
          <a:prstGeom prst="rect">
            <a:avLst/>
          </a:prstGeom>
          <a:noFill/>
        </p:spPr>
        <p:txBody>
          <a:bodyPr wrap="square" rtlCol="0">
            <a:spAutoFit/>
          </a:bodyPr>
          <a:lstStyle/>
          <a:p>
            <a:r>
              <a:rPr lang="it-IT" sz="1600" dirty="0">
                <a:latin typeface="Comic Sans MS" panose="030F0702030302020204" pitchFamily="66" charset="0"/>
              </a:rPr>
              <a:t>Questa invece e la versione originale con una grafica più sviluppata</a:t>
            </a:r>
          </a:p>
        </p:txBody>
      </p:sp>
      <p:sp>
        <p:nvSpPr>
          <p:cNvPr id="8" name="CasellaDiTesto 7">
            <a:extLst>
              <a:ext uri="{FF2B5EF4-FFF2-40B4-BE49-F238E27FC236}">
                <a16:creationId xmlns:a16="http://schemas.microsoft.com/office/drawing/2014/main" id="{A09FFBC4-4823-228B-2766-53F276E02ECC}"/>
              </a:ext>
            </a:extLst>
          </p:cNvPr>
          <p:cNvSpPr txBox="1"/>
          <p:nvPr/>
        </p:nvSpPr>
        <p:spPr>
          <a:xfrm>
            <a:off x="655996" y="424543"/>
            <a:ext cx="5440003" cy="830997"/>
          </a:xfrm>
          <a:prstGeom prst="rect">
            <a:avLst/>
          </a:prstGeom>
          <a:noFill/>
        </p:spPr>
        <p:txBody>
          <a:bodyPr wrap="square" rtlCol="0">
            <a:spAutoFit/>
          </a:bodyPr>
          <a:lstStyle/>
          <a:p>
            <a:r>
              <a:rPr lang="it-IT" sz="2400" dirty="0">
                <a:solidFill>
                  <a:srgbClr val="0070C0"/>
                </a:solidFill>
                <a:latin typeface="Comic Sans MS" panose="030F0702030302020204" pitchFamily="66" charset="0"/>
              </a:rPr>
              <a:t>Differenze visive </a:t>
            </a:r>
          </a:p>
          <a:p>
            <a:r>
              <a:rPr lang="it-IT" sz="2400" dirty="0">
                <a:solidFill>
                  <a:srgbClr val="0070C0"/>
                </a:solidFill>
                <a:latin typeface="Comic Sans MS" panose="030F0702030302020204" pitchFamily="66" charset="0"/>
              </a:rPr>
              <a:t>ad una prima occhiata</a:t>
            </a:r>
          </a:p>
        </p:txBody>
      </p:sp>
    </p:spTree>
    <p:extLst>
      <p:ext uri="{BB962C8B-B14F-4D97-AF65-F5344CB8AC3E}">
        <p14:creationId xmlns:p14="http://schemas.microsoft.com/office/powerpoint/2010/main" val="228006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C681FF9-E15A-3651-CB5A-B8A5803CD3A4}"/>
              </a:ext>
            </a:extLst>
          </p:cNvPr>
          <p:cNvSpPr txBox="1"/>
          <p:nvPr/>
        </p:nvSpPr>
        <p:spPr>
          <a:xfrm>
            <a:off x="436207" y="389167"/>
            <a:ext cx="6097554" cy="461665"/>
          </a:xfrm>
          <a:prstGeom prst="rect">
            <a:avLst/>
          </a:prstGeom>
          <a:noFill/>
        </p:spPr>
        <p:txBody>
          <a:bodyPr wrap="square">
            <a:spAutoFit/>
          </a:bodyPr>
          <a:lstStyle/>
          <a:p>
            <a:r>
              <a:rPr lang="it-IT" sz="2400" dirty="0" err="1">
                <a:solidFill>
                  <a:srgbClr val="FF0000"/>
                </a:solidFill>
                <a:latin typeface="Comic Sans MS" panose="030F0702030302020204" pitchFamily="66" charset="0"/>
              </a:rPr>
              <a:t>What</a:t>
            </a:r>
            <a:r>
              <a:rPr lang="it-IT" sz="2400" dirty="0">
                <a:solidFill>
                  <a:srgbClr val="FF0000"/>
                </a:solidFill>
                <a:latin typeface="Comic Sans MS" panose="030F0702030302020204" pitchFamily="66" charset="0"/>
              </a:rPr>
              <a:t> </a:t>
            </a:r>
            <a:r>
              <a:rPr lang="it-IT" sz="2400" dirty="0" err="1">
                <a:solidFill>
                  <a:srgbClr val="FF0000"/>
                </a:solidFill>
                <a:latin typeface="Comic Sans MS" panose="030F0702030302020204" pitchFamily="66" charset="0"/>
              </a:rPr>
              <a:t>our</a:t>
            </a:r>
            <a:r>
              <a:rPr lang="it-IT" sz="2400" dirty="0">
                <a:solidFill>
                  <a:srgbClr val="FF0000"/>
                </a:solidFill>
                <a:latin typeface="Comic Sans MS" panose="030F0702030302020204" pitchFamily="66" charset="0"/>
              </a:rPr>
              <a:t> </a:t>
            </a:r>
            <a:r>
              <a:rPr lang="it-IT" sz="2400" dirty="0" err="1">
                <a:solidFill>
                  <a:srgbClr val="FF0000"/>
                </a:solidFill>
                <a:latin typeface="Comic Sans MS" panose="030F0702030302020204" pitchFamily="66" charset="0"/>
              </a:rPr>
              <a:t>program</a:t>
            </a:r>
            <a:r>
              <a:rPr lang="it-IT" sz="2400" dirty="0">
                <a:solidFill>
                  <a:srgbClr val="FF0000"/>
                </a:solidFill>
                <a:latin typeface="Comic Sans MS" panose="030F0702030302020204" pitchFamily="66" charset="0"/>
              </a:rPr>
              <a:t> </a:t>
            </a:r>
            <a:r>
              <a:rPr lang="it-IT" sz="2400" dirty="0" err="1">
                <a:solidFill>
                  <a:srgbClr val="FF0000"/>
                </a:solidFill>
                <a:latin typeface="Comic Sans MS" panose="030F0702030302020204" pitchFamily="66" charset="0"/>
              </a:rPr>
              <a:t>does</a:t>
            </a:r>
            <a:endParaRPr lang="it-IT" sz="2400" dirty="0">
              <a:solidFill>
                <a:srgbClr val="FF0000"/>
              </a:solidFill>
              <a:latin typeface="Comic Sans MS" panose="030F0702030302020204" pitchFamily="66" charset="0"/>
            </a:endParaRPr>
          </a:p>
        </p:txBody>
      </p:sp>
      <p:sp>
        <p:nvSpPr>
          <p:cNvPr id="7" name="CasellaDiTesto 6">
            <a:extLst>
              <a:ext uri="{FF2B5EF4-FFF2-40B4-BE49-F238E27FC236}">
                <a16:creationId xmlns:a16="http://schemas.microsoft.com/office/drawing/2014/main" id="{DA6BB306-4C69-07BE-B23A-81BF693370B3}"/>
              </a:ext>
            </a:extLst>
          </p:cNvPr>
          <p:cNvSpPr txBox="1"/>
          <p:nvPr/>
        </p:nvSpPr>
        <p:spPr>
          <a:xfrm>
            <a:off x="436207" y="989243"/>
            <a:ext cx="6097554" cy="923330"/>
          </a:xfrm>
          <a:prstGeom prst="rect">
            <a:avLst/>
          </a:prstGeom>
          <a:noFill/>
        </p:spPr>
        <p:txBody>
          <a:bodyPr wrap="square">
            <a:spAutoFit/>
          </a:bodyPr>
          <a:lstStyle/>
          <a:p>
            <a:r>
              <a:rPr lang="en-US" dirty="0">
                <a:latin typeface="Comic Sans MS" panose="030F0702030302020204" pitchFamily="66" charset="0"/>
              </a:rPr>
              <a:t>the program imitates a chat with people through a bot that gives you an answer obviously you can chat with different people with a variety of different answers</a:t>
            </a:r>
            <a:endParaRPr lang="it-IT" dirty="0">
              <a:latin typeface="Comic Sans MS" panose="030F0702030302020204" pitchFamily="66" charset="0"/>
            </a:endParaRPr>
          </a:p>
        </p:txBody>
      </p:sp>
      <p:sp>
        <p:nvSpPr>
          <p:cNvPr id="9" name="CasellaDiTesto 8">
            <a:extLst>
              <a:ext uri="{FF2B5EF4-FFF2-40B4-BE49-F238E27FC236}">
                <a16:creationId xmlns:a16="http://schemas.microsoft.com/office/drawing/2014/main" id="{1B0EBD34-4602-68AA-9296-0FB2F56257E1}"/>
              </a:ext>
            </a:extLst>
          </p:cNvPr>
          <p:cNvSpPr txBox="1"/>
          <p:nvPr/>
        </p:nvSpPr>
        <p:spPr>
          <a:xfrm>
            <a:off x="6178422" y="4945428"/>
            <a:ext cx="6097554" cy="923330"/>
          </a:xfrm>
          <a:prstGeom prst="rect">
            <a:avLst/>
          </a:prstGeom>
          <a:noFill/>
        </p:spPr>
        <p:txBody>
          <a:bodyPr wrap="square">
            <a:spAutoFit/>
          </a:bodyPr>
          <a:lstStyle/>
          <a:p>
            <a:r>
              <a:rPr lang="en-US" dirty="0">
                <a:latin typeface="Comic Sans MS" panose="030F0702030302020204" pitchFamily="66" charset="0"/>
              </a:rPr>
              <a:t>we have added a variant of invented characters with their profile photo, obviously they can be expanded and added even more</a:t>
            </a:r>
            <a:endParaRPr lang="it-IT" dirty="0">
              <a:latin typeface="Comic Sans MS" panose="030F0702030302020204" pitchFamily="66" charset="0"/>
            </a:endParaRPr>
          </a:p>
        </p:txBody>
      </p:sp>
      <p:pic>
        <p:nvPicPr>
          <p:cNvPr id="11" name="Immagine 10">
            <a:extLst>
              <a:ext uri="{FF2B5EF4-FFF2-40B4-BE49-F238E27FC236}">
                <a16:creationId xmlns:a16="http://schemas.microsoft.com/office/drawing/2014/main" id="{2F240796-16B3-004B-763F-C2ACE7E82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52" y="2140306"/>
            <a:ext cx="5348827" cy="3988160"/>
          </a:xfrm>
          <a:prstGeom prst="rect">
            <a:avLst/>
          </a:prstGeom>
        </p:spPr>
      </p:pic>
    </p:spTree>
    <p:extLst>
      <p:ext uri="{BB962C8B-B14F-4D97-AF65-F5344CB8AC3E}">
        <p14:creationId xmlns:p14="http://schemas.microsoft.com/office/powerpoint/2010/main" val="272098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0582DDB-76E8-7E3F-FDC4-D25118F1E8B8}"/>
              </a:ext>
            </a:extLst>
          </p:cNvPr>
          <p:cNvSpPr txBox="1"/>
          <p:nvPr/>
        </p:nvSpPr>
        <p:spPr>
          <a:xfrm>
            <a:off x="562554" y="412812"/>
            <a:ext cx="3498980" cy="461665"/>
          </a:xfrm>
          <a:prstGeom prst="rect">
            <a:avLst/>
          </a:prstGeom>
          <a:noFill/>
        </p:spPr>
        <p:txBody>
          <a:bodyPr wrap="square" rtlCol="0">
            <a:spAutoFit/>
          </a:bodyPr>
          <a:lstStyle/>
          <a:p>
            <a:r>
              <a:rPr lang="it-IT" sz="2400" dirty="0">
                <a:solidFill>
                  <a:srgbClr val="00B0F0"/>
                </a:solidFill>
                <a:latin typeface="Comic Sans MS" panose="030F0702030302020204" pitchFamily="66" charset="0"/>
              </a:rPr>
              <a:t>Il’ multithreading</a:t>
            </a:r>
          </a:p>
        </p:txBody>
      </p:sp>
      <p:sp>
        <p:nvSpPr>
          <p:cNvPr id="4" name="CasellaDiTesto 3">
            <a:extLst>
              <a:ext uri="{FF2B5EF4-FFF2-40B4-BE49-F238E27FC236}">
                <a16:creationId xmlns:a16="http://schemas.microsoft.com/office/drawing/2014/main" id="{21E8A010-7A0E-E3F4-5316-EB73E2400946}"/>
              </a:ext>
            </a:extLst>
          </p:cNvPr>
          <p:cNvSpPr txBox="1"/>
          <p:nvPr/>
        </p:nvSpPr>
        <p:spPr>
          <a:xfrm>
            <a:off x="562554" y="874477"/>
            <a:ext cx="7649292" cy="2308324"/>
          </a:xfrm>
          <a:prstGeom prst="rect">
            <a:avLst/>
          </a:prstGeom>
          <a:noFill/>
        </p:spPr>
        <p:txBody>
          <a:bodyPr wrap="square">
            <a:spAutoFit/>
          </a:bodyPr>
          <a:lstStyle/>
          <a:p>
            <a:r>
              <a:rPr lang="it-IT" dirty="0" err="1"/>
              <a:t>ll</a:t>
            </a:r>
            <a:r>
              <a:rPr lang="it-IT" dirty="0"/>
              <a:t> multithreading in Python è una tecnica di programmazione che consente di eseguire più </a:t>
            </a:r>
            <a:r>
              <a:rPr lang="it-IT" dirty="0" err="1"/>
              <a:t>thread</a:t>
            </a:r>
            <a:r>
              <a:rPr lang="it-IT" dirty="0"/>
              <a:t> in parallelo all'interno di un singolo processo. Ogni </a:t>
            </a:r>
            <a:r>
              <a:rPr lang="it-IT" dirty="0" err="1"/>
              <a:t>thread</a:t>
            </a:r>
            <a:r>
              <a:rPr lang="it-IT" dirty="0"/>
              <a:t> è un'unità di esecuzione che può gestire un compito specifico, e il multithreading può essere utile per migliorare le prestazioni dell'applicazione. In sintesi, il multithreading permette di gestire più compiti contemporaneamente, migliorando l'efficienza nelle operazioni di I/O, anche se potrebbe non portare a un reale miglioramento delle performance per i calcoli intensivi a causa del GIL.</a:t>
            </a:r>
          </a:p>
          <a:p>
            <a:endParaRPr lang="it-IT" dirty="0"/>
          </a:p>
        </p:txBody>
      </p:sp>
      <p:pic>
        <p:nvPicPr>
          <p:cNvPr id="8" name="Immagine 7">
            <a:extLst>
              <a:ext uri="{FF2B5EF4-FFF2-40B4-BE49-F238E27FC236}">
                <a16:creationId xmlns:a16="http://schemas.microsoft.com/office/drawing/2014/main" id="{F4668F77-C5FA-3FB4-2521-ECEF0F64A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54" y="3029571"/>
            <a:ext cx="9370906" cy="1583510"/>
          </a:xfrm>
          <a:prstGeom prst="rect">
            <a:avLst/>
          </a:prstGeom>
        </p:spPr>
      </p:pic>
      <p:sp>
        <p:nvSpPr>
          <p:cNvPr id="5" name="CasellaDiTesto 4">
            <a:extLst>
              <a:ext uri="{FF2B5EF4-FFF2-40B4-BE49-F238E27FC236}">
                <a16:creationId xmlns:a16="http://schemas.microsoft.com/office/drawing/2014/main" id="{55E1B131-FFF9-A161-0926-2176B1672F48}"/>
              </a:ext>
            </a:extLst>
          </p:cNvPr>
          <p:cNvSpPr txBox="1"/>
          <p:nvPr/>
        </p:nvSpPr>
        <p:spPr>
          <a:xfrm>
            <a:off x="562554" y="4876230"/>
            <a:ext cx="6496050" cy="923330"/>
          </a:xfrm>
          <a:prstGeom prst="rect">
            <a:avLst/>
          </a:prstGeom>
          <a:noFill/>
        </p:spPr>
        <p:txBody>
          <a:bodyPr wrap="square">
            <a:spAutoFit/>
          </a:bodyPr>
          <a:lstStyle/>
          <a:p>
            <a:r>
              <a:rPr lang="it-IT" dirty="0"/>
              <a:t>Nel nostro caso il multithreading è servito per fare un operazione in parallelo che non disturbasse il resto del programma già impegnato nella gestione della GUI e dell’I/O</a:t>
            </a:r>
          </a:p>
        </p:txBody>
      </p:sp>
    </p:spTree>
    <p:extLst>
      <p:ext uri="{BB962C8B-B14F-4D97-AF65-F5344CB8AC3E}">
        <p14:creationId xmlns:p14="http://schemas.microsoft.com/office/powerpoint/2010/main" val="254881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9A16C38-5E0C-408D-BAA3-47AA59ACB3F0}"/>
              </a:ext>
            </a:extLst>
          </p:cNvPr>
          <p:cNvSpPr txBox="1"/>
          <p:nvPr/>
        </p:nvSpPr>
        <p:spPr>
          <a:xfrm>
            <a:off x="683581" y="648070"/>
            <a:ext cx="4882719" cy="461665"/>
          </a:xfrm>
          <a:prstGeom prst="rect">
            <a:avLst/>
          </a:prstGeom>
          <a:noFill/>
        </p:spPr>
        <p:txBody>
          <a:bodyPr wrap="square" rtlCol="0">
            <a:spAutoFit/>
          </a:bodyPr>
          <a:lstStyle/>
          <a:p>
            <a:r>
              <a:rPr lang="it-IT" sz="2400" dirty="0">
                <a:solidFill>
                  <a:srgbClr val="FF0000"/>
                </a:solidFill>
                <a:latin typeface="Comic Sans MS" panose="030F0702030302020204" pitchFamily="66" charset="0"/>
              </a:rPr>
              <a:t>La gestione tramite i .</a:t>
            </a:r>
            <a:r>
              <a:rPr lang="it-IT" sz="2400" dirty="0" err="1">
                <a:solidFill>
                  <a:srgbClr val="FF0000"/>
                </a:solidFill>
                <a:latin typeface="Comic Sans MS" panose="030F0702030302020204" pitchFamily="66" charset="0"/>
              </a:rPr>
              <a:t>json</a:t>
            </a:r>
            <a:r>
              <a:rPr lang="it-IT" sz="2400" dirty="0">
                <a:solidFill>
                  <a:srgbClr val="FF0000"/>
                </a:solidFill>
                <a:latin typeface="Comic Sans MS" panose="030F0702030302020204" pitchFamily="66" charset="0"/>
              </a:rPr>
              <a:t> file</a:t>
            </a:r>
          </a:p>
        </p:txBody>
      </p:sp>
      <p:pic>
        <p:nvPicPr>
          <p:cNvPr id="4" name="Immagine 3">
            <a:extLst>
              <a:ext uri="{FF2B5EF4-FFF2-40B4-BE49-F238E27FC236}">
                <a16:creationId xmlns:a16="http://schemas.microsoft.com/office/drawing/2014/main" id="{68F55A47-83C1-2C0B-2852-2DA2E0A5D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81" y="1235263"/>
            <a:ext cx="8459381" cy="1009791"/>
          </a:xfrm>
          <a:prstGeom prst="rect">
            <a:avLst/>
          </a:prstGeom>
        </p:spPr>
      </p:pic>
      <p:sp>
        <p:nvSpPr>
          <p:cNvPr id="5" name="CasellaDiTesto 4">
            <a:extLst>
              <a:ext uri="{FF2B5EF4-FFF2-40B4-BE49-F238E27FC236}">
                <a16:creationId xmlns:a16="http://schemas.microsoft.com/office/drawing/2014/main" id="{6C6E9C6B-B929-8E69-7209-5CC0D57F1AF4}"/>
              </a:ext>
            </a:extLst>
          </p:cNvPr>
          <p:cNvSpPr txBox="1"/>
          <p:nvPr/>
        </p:nvSpPr>
        <p:spPr>
          <a:xfrm>
            <a:off x="683581" y="2460763"/>
            <a:ext cx="8459381" cy="923330"/>
          </a:xfrm>
          <a:prstGeom prst="rect">
            <a:avLst/>
          </a:prstGeom>
          <a:noFill/>
        </p:spPr>
        <p:txBody>
          <a:bodyPr wrap="square" rtlCol="0">
            <a:spAutoFit/>
          </a:bodyPr>
          <a:lstStyle/>
          <a:p>
            <a:r>
              <a:rPr lang="it-IT" dirty="0"/>
              <a:t>In questo caso abbiamo usato un file .</a:t>
            </a:r>
            <a:r>
              <a:rPr lang="it-IT" dirty="0" err="1"/>
              <a:t>json</a:t>
            </a:r>
            <a:r>
              <a:rPr lang="it-IT" dirty="0"/>
              <a:t> per lo storage momentaneo delle chat, in questo modo oltre a poter gestire più chat non abbiamo avuto il problema di incorporare chat semi-statiche al nostro programma </a:t>
            </a:r>
          </a:p>
        </p:txBody>
      </p:sp>
    </p:spTree>
    <p:extLst>
      <p:ext uri="{BB962C8B-B14F-4D97-AF65-F5344CB8AC3E}">
        <p14:creationId xmlns:p14="http://schemas.microsoft.com/office/powerpoint/2010/main" val="222398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072F0F-6AFB-7BDC-D2D1-C08B2073D262}"/>
              </a:ext>
            </a:extLst>
          </p:cNvPr>
          <p:cNvSpPr txBox="1"/>
          <p:nvPr/>
        </p:nvSpPr>
        <p:spPr>
          <a:xfrm>
            <a:off x="3208171" y="2397948"/>
            <a:ext cx="5775649" cy="523220"/>
          </a:xfrm>
          <a:prstGeom prst="rect">
            <a:avLst/>
          </a:prstGeom>
          <a:noFill/>
        </p:spPr>
        <p:txBody>
          <a:bodyPr wrap="square" rtlCol="0">
            <a:spAutoFit/>
          </a:bodyPr>
          <a:lstStyle/>
          <a:p>
            <a:pPr algn="ctr"/>
            <a:r>
              <a:rPr lang="it-IT" sz="2800" dirty="0">
                <a:solidFill>
                  <a:srgbClr val="FF0000"/>
                </a:solidFill>
                <a:latin typeface="Comic Sans MS" panose="030F0702030302020204" pitchFamily="66" charset="0"/>
              </a:rPr>
              <a:t>Conclusioni </a:t>
            </a:r>
          </a:p>
        </p:txBody>
      </p:sp>
      <p:sp>
        <p:nvSpPr>
          <p:cNvPr id="3" name="CasellaDiTesto 2">
            <a:extLst>
              <a:ext uri="{FF2B5EF4-FFF2-40B4-BE49-F238E27FC236}">
                <a16:creationId xmlns:a16="http://schemas.microsoft.com/office/drawing/2014/main" id="{3657B037-491C-5C82-0060-940535DF5221}"/>
              </a:ext>
            </a:extLst>
          </p:cNvPr>
          <p:cNvSpPr txBox="1"/>
          <p:nvPr/>
        </p:nvSpPr>
        <p:spPr>
          <a:xfrm>
            <a:off x="1789919" y="2921168"/>
            <a:ext cx="8612155" cy="1323439"/>
          </a:xfrm>
          <a:prstGeom prst="rect">
            <a:avLst/>
          </a:prstGeom>
          <a:noFill/>
        </p:spPr>
        <p:txBody>
          <a:bodyPr wrap="square" rtlCol="0">
            <a:spAutoFit/>
          </a:bodyPr>
          <a:lstStyle/>
          <a:p>
            <a:pPr algn="ctr"/>
            <a:r>
              <a:rPr lang="it-IT" sz="2000" dirty="0">
                <a:latin typeface="Comic Sans MS" panose="030F0702030302020204" pitchFamily="66" charset="0"/>
              </a:rPr>
              <a:t>In conclusione la realizzazione di questo progetto ci ha aiutato ad entrare nel mondo del multithreading e della programmazione parallela oltre che a farci capire meglio come gestire le interfacce grafiche usando un linguaggio super duttile come il </a:t>
            </a:r>
            <a:r>
              <a:rPr lang="it-IT" sz="2000" dirty="0" err="1">
                <a:latin typeface="Comic Sans MS" panose="030F0702030302020204" pitchFamily="66" charset="0"/>
              </a:rPr>
              <a:t>python</a:t>
            </a:r>
            <a:r>
              <a:rPr lang="it-IT" sz="2000" dirty="0">
                <a:latin typeface="Comic Sans MS" panose="030F0702030302020204" pitchFamily="66" charset="0"/>
              </a:rPr>
              <a:t> </a:t>
            </a:r>
          </a:p>
        </p:txBody>
      </p:sp>
    </p:spTree>
    <p:extLst>
      <p:ext uri="{BB962C8B-B14F-4D97-AF65-F5344CB8AC3E}">
        <p14:creationId xmlns:p14="http://schemas.microsoft.com/office/powerpoint/2010/main" val="405757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3A7F2-C4BA-CF81-0C0E-17F471C57CBE}"/>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D258F517-973B-BF16-32F7-3B5B9D868607}"/>
              </a:ext>
            </a:extLst>
          </p:cNvPr>
          <p:cNvSpPr txBox="1"/>
          <p:nvPr/>
        </p:nvSpPr>
        <p:spPr>
          <a:xfrm>
            <a:off x="-1497179" y="435798"/>
            <a:ext cx="5775649" cy="523220"/>
          </a:xfrm>
          <a:prstGeom prst="rect">
            <a:avLst/>
          </a:prstGeom>
          <a:noFill/>
        </p:spPr>
        <p:txBody>
          <a:bodyPr wrap="square" rtlCol="0">
            <a:spAutoFit/>
          </a:bodyPr>
          <a:lstStyle/>
          <a:p>
            <a:pPr algn="ctr"/>
            <a:r>
              <a:rPr lang="it-IT" sz="2800" dirty="0">
                <a:solidFill>
                  <a:srgbClr val="FF0000"/>
                </a:solidFill>
                <a:latin typeface="Comic Sans MS" panose="030F0702030302020204" pitchFamily="66" charset="0"/>
              </a:rPr>
              <a:t>Fatto da: </a:t>
            </a:r>
          </a:p>
        </p:txBody>
      </p:sp>
      <p:sp>
        <p:nvSpPr>
          <p:cNvPr id="3" name="CasellaDiTesto 2">
            <a:extLst>
              <a:ext uri="{FF2B5EF4-FFF2-40B4-BE49-F238E27FC236}">
                <a16:creationId xmlns:a16="http://schemas.microsoft.com/office/drawing/2014/main" id="{D0ABE773-8A24-EC4A-1FB4-0DAD38D0B542}"/>
              </a:ext>
            </a:extLst>
          </p:cNvPr>
          <p:cNvSpPr txBox="1"/>
          <p:nvPr/>
        </p:nvSpPr>
        <p:spPr>
          <a:xfrm>
            <a:off x="189719" y="1244768"/>
            <a:ext cx="8612155" cy="1323439"/>
          </a:xfrm>
          <a:prstGeom prst="rect">
            <a:avLst/>
          </a:prstGeom>
          <a:noFill/>
        </p:spPr>
        <p:txBody>
          <a:bodyPr wrap="square" rtlCol="0">
            <a:spAutoFit/>
          </a:bodyPr>
          <a:lstStyle/>
          <a:p>
            <a:r>
              <a:rPr lang="it-IT" sz="2000" dirty="0">
                <a:latin typeface="Comic Sans MS" panose="030F0702030302020204" pitchFamily="66" charset="0"/>
              </a:rPr>
              <a:t>Matrone Pasquale</a:t>
            </a:r>
          </a:p>
          <a:p>
            <a:r>
              <a:rPr lang="it-IT" sz="2000" dirty="0">
                <a:latin typeface="Comic Sans MS" panose="030F0702030302020204" pitchFamily="66" charset="0"/>
              </a:rPr>
              <a:t>Marcarini Roberto</a:t>
            </a:r>
          </a:p>
          <a:p>
            <a:r>
              <a:rPr lang="it-IT" sz="2000" dirty="0">
                <a:latin typeface="Comic Sans MS" panose="030F0702030302020204" pitchFamily="66" charset="0"/>
              </a:rPr>
              <a:t>Giuseppe Casabona</a:t>
            </a:r>
          </a:p>
          <a:p>
            <a:r>
              <a:rPr lang="it-IT" sz="2000" dirty="0">
                <a:latin typeface="Comic Sans MS" panose="030F0702030302020204" pitchFamily="66" charset="0"/>
              </a:rPr>
              <a:t>Giuseppe Longobardi</a:t>
            </a:r>
          </a:p>
        </p:txBody>
      </p:sp>
    </p:spTree>
    <p:extLst>
      <p:ext uri="{BB962C8B-B14F-4D97-AF65-F5344CB8AC3E}">
        <p14:creationId xmlns:p14="http://schemas.microsoft.com/office/powerpoint/2010/main" val="1695388306"/>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184</TotalTime>
  <Words>376</Words>
  <Application>Microsoft Office PowerPoint</Application>
  <PresentationFormat>Widescreen</PresentationFormat>
  <Paragraphs>23</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Calibri Light</vt:lpstr>
      <vt:lpstr>Comic Sans MS</vt:lpstr>
      <vt:lpstr>Tema di Office</vt:lpstr>
      <vt:lpstr>Whatsapp chatbox in python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Roberto Marcarini</dc:creator>
  <cp:lastModifiedBy>Pasquale O Boss</cp:lastModifiedBy>
  <cp:revision>4</cp:revision>
  <dcterms:created xsi:type="dcterms:W3CDTF">2025-01-06T09:04:38Z</dcterms:created>
  <dcterms:modified xsi:type="dcterms:W3CDTF">2025-01-06T20:43:41Z</dcterms:modified>
</cp:coreProperties>
</file>