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80" r:id="rId3"/>
    <p:sldId id="267" r:id="rId4"/>
    <p:sldId id="268" r:id="rId5"/>
    <p:sldId id="269" r:id="rId6"/>
    <p:sldId id="270" r:id="rId7"/>
    <p:sldId id="271" r:id="rId8"/>
    <p:sldId id="272" r:id="rId9"/>
    <p:sldId id="257" r:id="rId10"/>
    <p:sldId id="258" r:id="rId11"/>
    <p:sldId id="259" r:id="rId12"/>
    <p:sldId id="260" r:id="rId13"/>
    <p:sldId id="261" r:id="rId14"/>
    <p:sldId id="262" r:id="rId15"/>
    <p:sldId id="263" r:id="rId16"/>
    <p:sldId id="264" r:id="rId17"/>
    <p:sldId id="265" r:id="rId18"/>
    <p:sldId id="266" r:id="rId19"/>
    <p:sldId id="274" r:id="rId20"/>
    <p:sldId id="273" r:id="rId21"/>
    <p:sldId id="279" r:id="rId22"/>
    <p:sldId id="277" r:id="rId23"/>
    <p:sldId id="275" r:id="rId24"/>
    <p:sldId id="281" r:id="rId25"/>
  </p:sldIdLst>
  <p:sldSz cx="9144000" cy="5143500" type="screen16x9"/>
  <p:notesSz cx="6858000" cy="9144000"/>
  <p:embeddedFontLst>
    <p:embeddedFont>
      <p:font typeface="Cairo" panose="020B0604020202020204" charset="-78"/>
      <p:regular r:id="rId27"/>
      <p:bold r:id="rId28"/>
    </p:embeddedFont>
    <p:embeddedFont>
      <p:font typeface="Lato" panose="020B0604020202020204" charset="0"/>
      <p:regular r:id="rId29"/>
      <p:bold r:id="rId30"/>
      <p:italic r:id="rId31"/>
      <p:boldItalic r:id="rId32"/>
    </p:embeddedFont>
    <p:embeddedFont>
      <p:font typeface="Raleway" panose="020B0604020202020204"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e02dcf512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e02dcf51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e02dcf51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e02dcf51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e02dcf512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e02dcf51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e02dcf51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e02dcf51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be02dcf512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be02dcf512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e02dcf512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e02dcf512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be02dcf512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be02dcf512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be02dcf512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be02dcf512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be02dcf512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be02dcf512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e02dcf51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e02dcf51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116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be02dcf512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be02dcf512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be02dcf512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be02dcf512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248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e02dcf51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e02dcf51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922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be02dcf512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be02dcf512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be02dcf512_0_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be02dcf512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be02dcf512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be02dcf512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be02dcf512_0_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be02dcf512_0_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be02dcf512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be02dcf512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be02dcf512_0_5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be02dcf512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9.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12.jp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15.jp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18.jpg"/><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21.jpg"/><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24.jpg"/><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27.jpg"/><Relationship Id="rId4" Type="http://schemas.openxmlformats.org/officeDocument/2006/relationships/image" Target="../media/image26.jpg"/></Relationships>
</file>

<file path=ppt/slides/_rels/slide1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30.jpg"/><Relationship Id="rId4" Type="http://schemas.openxmlformats.org/officeDocument/2006/relationships/image" Target="../media/image29.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27.jpg"/></Relationships>
</file>

<file path=ppt/slides/_rels/slide2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image" Target="../media/image34.jpg"/><Relationship Id="rId4" Type="http://schemas.openxmlformats.org/officeDocument/2006/relationships/image" Target="../media/image33.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researchgate.net/publication/338568584_Acute_lymphoblastic_leukemia_image_segmentation_driven_by_stochastic_fractal_search" TargetMode="External"/><Relationship Id="rId2" Type="http://schemas.openxmlformats.org/officeDocument/2006/relationships/hyperlink" Target="https://mse.redwoods.edu/darnold/math45/laproj/fall2005/ninabeth/FinalPresentation.pdf" TargetMode="External"/><Relationship Id="rId1" Type="http://schemas.openxmlformats.org/officeDocument/2006/relationships/slideLayout" Target="../slideLayouts/slideLayout7.xml"/><Relationship Id="rId5" Type="http://schemas.openxmlformats.org/officeDocument/2006/relationships/hyperlink" Target="https://www.researchgate.net/institution/University-of-Surrey" TargetMode="External"/><Relationship Id="rId4" Type="http://schemas.openxmlformats.org/officeDocument/2006/relationships/hyperlink" Target="https://www.researchgate.net/profile/Mark-Plumble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0" y="630224"/>
            <a:ext cx="9314122" cy="21555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SC</a:t>
            </a:r>
            <a:r>
              <a:rPr lang="en" dirty="0"/>
              <a:t> Project</a:t>
            </a:r>
            <a:br>
              <a:rPr lang="en" dirty="0"/>
            </a:br>
            <a:r>
              <a:rPr lang="en" sz="4400" dirty="0"/>
              <a:t>SVD combined with HillClimbing</a:t>
            </a:r>
            <a:endParaRPr sz="4400" dirty="0"/>
          </a:p>
          <a:p>
            <a:pPr marL="0" lvl="0" indent="0" algn="l" rtl="0">
              <a:spcBef>
                <a:spcPts val="0"/>
              </a:spcBef>
              <a:spcAft>
                <a:spcPts val="0"/>
              </a:spcAft>
              <a:buNone/>
            </a:pPr>
            <a:r>
              <a:rPr lang="en" sz="3900" dirty="0"/>
              <a:t>Mohammad amin Roshani</a:t>
            </a:r>
            <a:endParaRPr sz="3900" dirty="0"/>
          </a:p>
          <a:p>
            <a:pPr marL="0" lvl="0" indent="0" algn="l" rtl="0">
              <a:spcBef>
                <a:spcPts val="0"/>
              </a:spcBef>
              <a:spcAft>
                <a:spcPts val="0"/>
              </a:spcAft>
              <a:buNone/>
            </a:pPr>
            <a:r>
              <a:rPr lang="en" sz="3900" dirty="0">
                <a:latin typeface="Lato"/>
                <a:ea typeface="Lato"/>
                <a:cs typeface="Lato"/>
                <a:sym typeface="Lato"/>
              </a:rPr>
              <a:t>610396104</a:t>
            </a:r>
            <a:endParaRPr sz="3900" dirty="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cxnSp>
        <p:nvCxnSpPr>
          <p:cNvPr id="112" name="Google Shape;112;p15"/>
          <p:cNvCxnSpPr/>
          <p:nvPr/>
        </p:nvCxnSpPr>
        <p:spPr>
          <a:xfrm>
            <a:off x="105175" y="2458750"/>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113" name="Google Shape;113;p15"/>
          <p:cNvCxnSpPr/>
          <p:nvPr/>
        </p:nvCxnSpPr>
        <p:spPr>
          <a:xfrm>
            <a:off x="105175" y="33369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114" name="Google Shape;114;p15"/>
          <p:cNvCxnSpPr/>
          <p:nvPr/>
        </p:nvCxnSpPr>
        <p:spPr>
          <a:xfrm>
            <a:off x="105175" y="39100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115" name="Google Shape;115;p15"/>
          <p:cNvCxnSpPr/>
          <p:nvPr/>
        </p:nvCxnSpPr>
        <p:spPr>
          <a:xfrm>
            <a:off x="105175" y="39100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116" name="Google Shape;116;p15"/>
          <p:cNvCxnSpPr/>
          <p:nvPr/>
        </p:nvCxnSpPr>
        <p:spPr>
          <a:xfrm>
            <a:off x="105175" y="44832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117" name="Google Shape;117;p15"/>
          <p:cNvCxnSpPr/>
          <p:nvPr/>
        </p:nvCxnSpPr>
        <p:spPr>
          <a:xfrm>
            <a:off x="105175" y="44832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118" name="Google Shape;118;p15"/>
          <p:cNvCxnSpPr/>
          <p:nvPr/>
        </p:nvCxnSpPr>
        <p:spPr>
          <a:xfrm>
            <a:off x="105175" y="50563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119" name="Google Shape;119;p15"/>
          <p:cNvCxnSpPr/>
          <p:nvPr/>
        </p:nvCxnSpPr>
        <p:spPr>
          <a:xfrm>
            <a:off x="1840725" y="2448225"/>
            <a:ext cx="0" cy="2590200"/>
          </a:xfrm>
          <a:prstGeom prst="straightConnector1">
            <a:avLst/>
          </a:prstGeom>
          <a:noFill/>
          <a:ln w="76200" cap="flat" cmpd="sng">
            <a:solidFill>
              <a:srgbClr val="FF9900"/>
            </a:solidFill>
            <a:prstDash val="solid"/>
            <a:round/>
            <a:headEnd type="none" w="med" len="med"/>
            <a:tailEnd type="none" w="med" len="med"/>
          </a:ln>
        </p:spPr>
      </p:cxnSp>
      <p:sp>
        <p:nvSpPr>
          <p:cNvPr id="120" name="Google Shape;120;p15"/>
          <p:cNvSpPr txBox="1"/>
          <p:nvPr/>
        </p:nvSpPr>
        <p:spPr>
          <a:xfrm>
            <a:off x="262950" y="2628425"/>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Colors</a:t>
            </a:r>
            <a:endParaRPr sz="2300" b="1">
              <a:solidFill>
                <a:schemeClr val="accent1"/>
              </a:solidFill>
              <a:latin typeface="Times New Roman"/>
              <a:ea typeface="Times New Roman"/>
              <a:cs typeface="Times New Roman"/>
              <a:sym typeface="Times New Roman"/>
            </a:endParaRPr>
          </a:p>
        </p:txBody>
      </p:sp>
      <p:sp>
        <p:nvSpPr>
          <p:cNvPr id="121" name="Google Shape;121;p15"/>
          <p:cNvSpPr txBox="1"/>
          <p:nvPr/>
        </p:nvSpPr>
        <p:spPr>
          <a:xfrm>
            <a:off x="105175" y="3336900"/>
            <a:ext cx="1735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Fitness (pp)</a:t>
            </a:r>
            <a:endParaRPr sz="2300" b="1">
              <a:solidFill>
                <a:schemeClr val="accent1"/>
              </a:solidFill>
              <a:latin typeface="Times New Roman"/>
              <a:ea typeface="Times New Roman"/>
              <a:cs typeface="Times New Roman"/>
              <a:sym typeface="Times New Roman"/>
            </a:endParaRPr>
          </a:p>
        </p:txBody>
      </p:sp>
      <p:sp>
        <p:nvSpPr>
          <p:cNvPr id="122" name="Google Shape;122;p15"/>
          <p:cNvSpPr txBox="1"/>
          <p:nvPr/>
        </p:nvSpPr>
        <p:spPr>
          <a:xfrm>
            <a:off x="262950" y="3927250"/>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PSNR</a:t>
            </a:r>
            <a:endParaRPr sz="2300" b="1">
              <a:solidFill>
                <a:schemeClr val="accent1"/>
              </a:solidFill>
              <a:latin typeface="Times New Roman"/>
              <a:ea typeface="Times New Roman"/>
              <a:cs typeface="Times New Roman"/>
              <a:sym typeface="Times New Roman"/>
            </a:endParaRPr>
          </a:p>
        </p:txBody>
      </p:sp>
      <p:sp>
        <p:nvSpPr>
          <p:cNvPr id="123" name="Google Shape;123;p15"/>
          <p:cNvSpPr txBox="1"/>
          <p:nvPr/>
        </p:nvSpPr>
        <p:spPr>
          <a:xfrm>
            <a:off x="105175" y="4500400"/>
            <a:ext cx="1588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Time (min)</a:t>
            </a:r>
            <a:endParaRPr sz="2300" b="1">
              <a:solidFill>
                <a:schemeClr val="accent1"/>
              </a:solidFill>
              <a:latin typeface="Times New Roman"/>
              <a:ea typeface="Times New Roman"/>
              <a:cs typeface="Times New Roman"/>
              <a:sym typeface="Times New Roman"/>
            </a:endParaRPr>
          </a:p>
        </p:txBody>
      </p:sp>
      <p:cxnSp>
        <p:nvCxnSpPr>
          <p:cNvPr id="124" name="Google Shape;124;p15"/>
          <p:cNvCxnSpPr/>
          <p:nvPr/>
        </p:nvCxnSpPr>
        <p:spPr>
          <a:xfrm rot="10800000">
            <a:off x="4191475" y="2448200"/>
            <a:ext cx="0" cy="2632200"/>
          </a:xfrm>
          <a:prstGeom prst="straightConnector1">
            <a:avLst/>
          </a:prstGeom>
          <a:noFill/>
          <a:ln w="38100" cap="flat" cmpd="sng">
            <a:solidFill>
              <a:srgbClr val="4A86E8"/>
            </a:solidFill>
            <a:prstDash val="solid"/>
            <a:round/>
            <a:headEnd type="none" w="med" len="med"/>
            <a:tailEnd type="none" w="med" len="med"/>
          </a:ln>
        </p:spPr>
      </p:cxnSp>
      <p:cxnSp>
        <p:nvCxnSpPr>
          <p:cNvPr id="125" name="Google Shape;125;p15"/>
          <p:cNvCxnSpPr/>
          <p:nvPr/>
        </p:nvCxnSpPr>
        <p:spPr>
          <a:xfrm rot="10800000" flipH="1">
            <a:off x="6647400" y="2471925"/>
            <a:ext cx="300" cy="2587500"/>
          </a:xfrm>
          <a:prstGeom prst="straightConnector1">
            <a:avLst/>
          </a:prstGeom>
          <a:noFill/>
          <a:ln w="38100" cap="flat" cmpd="sng">
            <a:solidFill>
              <a:srgbClr val="4A86E8"/>
            </a:solidFill>
            <a:prstDash val="solid"/>
            <a:round/>
            <a:headEnd type="none" w="med" len="med"/>
            <a:tailEnd type="none" w="med" len="med"/>
          </a:ln>
        </p:spPr>
      </p:cxnSp>
      <p:cxnSp>
        <p:nvCxnSpPr>
          <p:cNvPr id="126" name="Google Shape;126;p15"/>
          <p:cNvCxnSpPr/>
          <p:nvPr/>
        </p:nvCxnSpPr>
        <p:spPr>
          <a:xfrm rot="10800000" flipH="1">
            <a:off x="8943775" y="2449575"/>
            <a:ext cx="300" cy="2587500"/>
          </a:xfrm>
          <a:prstGeom prst="straightConnector1">
            <a:avLst/>
          </a:prstGeom>
          <a:noFill/>
          <a:ln w="38100" cap="flat" cmpd="sng">
            <a:solidFill>
              <a:srgbClr val="4A86E8"/>
            </a:solidFill>
            <a:prstDash val="solid"/>
            <a:round/>
            <a:headEnd type="none" w="med" len="med"/>
            <a:tailEnd type="none" w="med" len="med"/>
          </a:ln>
        </p:spPr>
      </p:cxnSp>
      <p:sp>
        <p:nvSpPr>
          <p:cNvPr id="127" name="Google Shape;127;p15"/>
          <p:cNvSpPr txBox="1"/>
          <p:nvPr/>
        </p:nvSpPr>
        <p:spPr>
          <a:xfrm>
            <a:off x="1949450" y="2571750"/>
            <a:ext cx="2133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[[165.90797656 167.01545533 167.06279329]</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[130.82538898 121.73764185 143.640676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[119.26736582  19.82133549  75.8107761 ]]</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128" name="Google Shape;128;p15"/>
          <p:cNvSpPr txBox="1"/>
          <p:nvPr/>
        </p:nvSpPr>
        <p:spPr>
          <a:xfrm>
            <a:off x="4300588" y="2536188"/>
            <a:ext cx="2237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[[164.40518491 165.66100313 165.66100313]</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[126.5159547  117.16795827 140.53002921]</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[143.         137.48302937 152.48302937]</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[117.6892031   20.          75.        ]]</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129" name="Google Shape;129;p15"/>
          <p:cNvSpPr txBox="1"/>
          <p:nvPr/>
        </p:nvSpPr>
        <p:spPr>
          <a:xfrm>
            <a:off x="6676888" y="2536197"/>
            <a:ext cx="2237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[[141.15556012 137.35734317 154.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[125.71594573 120.         142.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[110.254725    11.          60.76277399]</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[122.          19.9742375   82.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[167.         167.         167.        ]]</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130" name="Google Shape;130;p15"/>
          <p:cNvSpPr txBox="1"/>
          <p:nvPr/>
        </p:nvSpPr>
        <p:spPr>
          <a:xfrm>
            <a:off x="2064950" y="34234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11.695370549948773</a:t>
            </a:r>
            <a:endParaRPr sz="1300">
              <a:latin typeface="Lato"/>
              <a:ea typeface="Lato"/>
              <a:cs typeface="Lato"/>
              <a:sym typeface="Lato"/>
            </a:endParaRPr>
          </a:p>
        </p:txBody>
      </p:sp>
      <p:sp>
        <p:nvSpPr>
          <p:cNvPr id="131" name="Google Shape;131;p15"/>
          <p:cNvSpPr txBox="1"/>
          <p:nvPr/>
        </p:nvSpPr>
        <p:spPr>
          <a:xfrm>
            <a:off x="4468288" y="34310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10.053562700325081</a:t>
            </a:r>
            <a:endParaRPr sz="1300">
              <a:latin typeface="Lato"/>
              <a:ea typeface="Lato"/>
              <a:cs typeface="Lato"/>
              <a:sym typeface="Lato"/>
            </a:endParaRPr>
          </a:p>
        </p:txBody>
      </p:sp>
      <p:sp>
        <p:nvSpPr>
          <p:cNvPr id="132" name="Google Shape;132;p15"/>
          <p:cNvSpPr txBox="1"/>
          <p:nvPr/>
        </p:nvSpPr>
        <p:spPr>
          <a:xfrm>
            <a:off x="6844588" y="34310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9.469696220655441</a:t>
            </a:r>
            <a:endParaRPr sz="1300">
              <a:latin typeface="Lato"/>
              <a:ea typeface="Lato"/>
              <a:cs typeface="Lato"/>
              <a:sym typeface="Lato"/>
            </a:endParaRPr>
          </a:p>
        </p:txBody>
      </p:sp>
      <p:sp>
        <p:nvSpPr>
          <p:cNvPr id="133" name="Google Shape;133;p15"/>
          <p:cNvSpPr txBox="1"/>
          <p:nvPr/>
        </p:nvSpPr>
        <p:spPr>
          <a:xfrm>
            <a:off x="2064950"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24.20295178150863</a:t>
            </a:r>
            <a:endParaRPr sz="1300">
              <a:latin typeface="Lato"/>
              <a:ea typeface="Lato"/>
              <a:cs typeface="Lato"/>
              <a:sym typeface="Lato"/>
            </a:endParaRPr>
          </a:p>
        </p:txBody>
      </p:sp>
      <p:sp>
        <p:nvSpPr>
          <p:cNvPr id="134" name="Google Shape;134;p15"/>
          <p:cNvSpPr txBox="1"/>
          <p:nvPr/>
        </p:nvSpPr>
        <p:spPr>
          <a:xfrm>
            <a:off x="2064950"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6.026001453399658</a:t>
            </a:r>
            <a:endParaRPr sz="1300">
              <a:latin typeface="Lato"/>
              <a:ea typeface="Lato"/>
              <a:cs typeface="Lato"/>
              <a:sym typeface="Lato"/>
            </a:endParaRPr>
          </a:p>
        </p:txBody>
      </p:sp>
      <p:sp>
        <p:nvSpPr>
          <p:cNvPr id="135" name="Google Shape;135;p15"/>
          <p:cNvSpPr txBox="1"/>
          <p:nvPr/>
        </p:nvSpPr>
        <p:spPr>
          <a:xfrm>
            <a:off x="4468288"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25.16312024429682</a:t>
            </a:r>
            <a:endParaRPr sz="1300">
              <a:latin typeface="Lato"/>
              <a:ea typeface="Lato"/>
              <a:cs typeface="Lato"/>
              <a:sym typeface="Lato"/>
            </a:endParaRPr>
          </a:p>
        </p:txBody>
      </p:sp>
      <p:sp>
        <p:nvSpPr>
          <p:cNvPr id="136" name="Google Shape;136;p15"/>
          <p:cNvSpPr txBox="1"/>
          <p:nvPr/>
        </p:nvSpPr>
        <p:spPr>
          <a:xfrm>
            <a:off x="4468275"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6.976185131072998</a:t>
            </a:r>
            <a:endParaRPr sz="1300">
              <a:latin typeface="Lato"/>
              <a:ea typeface="Lato"/>
              <a:cs typeface="Lato"/>
              <a:sym typeface="Lato"/>
            </a:endParaRPr>
          </a:p>
        </p:txBody>
      </p:sp>
      <p:sp>
        <p:nvSpPr>
          <p:cNvPr id="137" name="Google Shape;137;p15"/>
          <p:cNvSpPr txBox="1"/>
          <p:nvPr/>
        </p:nvSpPr>
        <p:spPr>
          <a:xfrm>
            <a:off x="6844588"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26.48345301057405</a:t>
            </a:r>
            <a:endParaRPr sz="1300">
              <a:latin typeface="Lato"/>
              <a:ea typeface="Lato"/>
              <a:cs typeface="Lato"/>
              <a:sym typeface="Lato"/>
            </a:endParaRPr>
          </a:p>
        </p:txBody>
      </p:sp>
      <p:sp>
        <p:nvSpPr>
          <p:cNvPr id="138" name="Google Shape;138;p15"/>
          <p:cNvSpPr txBox="1"/>
          <p:nvPr/>
        </p:nvSpPr>
        <p:spPr>
          <a:xfrm>
            <a:off x="6844588"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9.152117590109507</a:t>
            </a:r>
            <a:endParaRPr sz="1300">
              <a:latin typeface="Lato"/>
              <a:ea typeface="Lato"/>
              <a:cs typeface="Lato"/>
              <a:sym typeface="Lato"/>
            </a:endParaRPr>
          </a:p>
        </p:txBody>
      </p:sp>
      <p:sp>
        <p:nvSpPr>
          <p:cNvPr id="139" name="Google Shape;139;p15"/>
          <p:cNvSpPr txBox="1"/>
          <p:nvPr/>
        </p:nvSpPr>
        <p:spPr>
          <a:xfrm>
            <a:off x="315475" y="1041800"/>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E69138"/>
                </a:solidFill>
                <a:latin typeface="Times New Roman"/>
                <a:ea typeface="Times New Roman"/>
                <a:cs typeface="Times New Roman"/>
                <a:sym typeface="Times New Roman"/>
              </a:rPr>
              <a:t>img002</a:t>
            </a:r>
            <a:endParaRPr sz="2300" b="1">
              <a:solidFill>
                <a:srgbClr val="E69138"/>
              </a:solidFill>
              <a:latin typeface="Times New Roman"/>
              <a:ea typeface="Times New Roman"/>
              <a:cs typeface="Times New Roman"/>
              <a:sym typeface="Times New Roman"/>
            </a:endParaRPr>
          </a:p>
        </p:txBody>
      </p:sp>
      <p:pic>
        <p:nvPicPr>
          <p:cNvPr id="140" name="Google Shape;140;p15"/>
          <p:cNvPicPr preferRelativeResize="0"/>
          <p:nvPr/>
        </p:nvPicPr>
        <p:blipFill>
          <a:blip r:embed="rId3">
            <a:alphaModFix/>
          </a:blip>
          <a:stretch>
            <a:fillRect/>
          </a:stretch>
        </p:blipFill>
        <p:spPr>
          <a:xfrm>
            <a:off x="6725475" y="268700"/>
            <a:ext cx="2198925" cy="2198925"/>
          </a:xfrm>
          <a:prstGeom prst="rect">
            <a:avLst/>
          </a:prstGeom>
          <a:noFill/>
          <a:ln>
            <a:noFill/>
          </a:ln>
        </p:spPr>
      </p:pic>
      <p:pic>
        <p:nvPicPr>
          <p:cNvPr id="141" name="Google Shape;141;p15"/>
          <p:cNvPicPr preferRelativeResize="0"/>
          <p:nvPr/>
        </p:nvPicPr>
        <p:blipFill>
          <a:blip r:embed="rId4">
            <a:alphaModFix/>
          </a:blip>
          <a:stretch>
            <a:fillRect/>
          </a:stretch>
        </p:blipFill>
        <p:spPr>
          <a:xfrm>
            <a:off x="1955553" y="259838"/>
            <a:ext cx="2198925" cy="2198925"/>
          </a:xfrm>
          <a:prstGeom prst="rect">
            <a:avLst/>
          </a:prstGeom>
          <a:noFill/>
          <a:ln>
            <a:noFill/>
          </a:ln>
        </p:spPr>
      </p:pic>
      <p:pic>
        <p:nvPicPr>
          <p:cNvPr id="142" name="Google Shape;142;p15"/>
          <p:cNvPicPr preferRelativeResize="0"/>
          <p:nvPr/>
        </p:nvPicPr>
        <p:blipFill>
          <a:blip r:embed="rId5">
            <a:alphaModFix/>
          </a:blip>
          <a:stretch>
            <a:fillRect/>
          </a:stretch>
        </p:blipFill>
        <p:spPr>
          <a:xfrm>
            <a:off x="4314075" y="259875"/>
            <a:ext cx="2198900" cy="219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cxnSp>
        <p:nvCxnSpPr>
          <p:cNvPr id="147" name="Google Shape;147;p16"/>
          <p:cNvCxnSpPr/>
          <p:nvPr/>
        </p:nvCxnSpPr>
        <p:spPr>
          <a:xfrm>
            <a:off x="105175" y="2458750"/>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148" name="Google Shape;148;p16"/>
          <p:cNvCxnSpPr/>
          <p:nvPr/>
        </p:nvCxnSpPr>
        <p:spPr>
          <a:xfrm>
            <a:off x="105175" y="33369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149" name="Google Shape;149;p16"/>
          <p:cNvCxnSpPr/>
          <p:nvPr/>
        </p:nvCxnSpPr>
        <p:spPr>
          <a:xfrm>
            <a:off x="105175" y="39100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150" name="Google Shape;150;p16"/>
          <p:cNvCxnSpPr/>
          <p:nvPr/>
        </p:nvCxnSpPr>
        <p:spPr>
          <a:xfrm>
            <a:off x="105175" y="39100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151" name="Google Shape;151;p16"/>
          <p:cNvCxnSpPr/>
          <p:nvPr/>
        </p:nvCxnSpPr>
        <p:spPr>
          <a:xfrm>
            <a:off x="105175" y="44832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152" name="Google Shape;152;p16"/>
          <p:cNvCxnSpPr/>
          <p:nvPr/>
        </p:nvCxnSpPr>
        <p:spPr>
          <a:xfrm>
            <a:off x="105175" y="44832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153" name="Google Shape;153;p16"/>
          <p:cNvCxnSpPr/>
          <p:nvPr/>
        </p:nvCxnSpPr>
        <p:spPr>
          <a:xfrm>
            <a:off x="105175" y="50563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154" name="Google Shape;154;p16"/>
          <p:cNvCxnSpPr/>
          <p:nvPr/>
        </p:nvCxnSpPr>
        <p:spPr>
          <a:xfrm>
            <a:off x="1840725" y="2448225"/>
            <a:ext cx="0" cy="2590200"/>
          </a:xfrm>
          <a:prstGeom prst="straightConnector1">
            <a:avLst/>
          </a:prstGeom>
          <a:noFill/>
          <a:ln w="76200" cap="flat" cmpd="sng">
            <a:solidFill>
              <a:srgbClr val="FF9900"/>
            </a:solidFill>
            <a:prstDash val="solid"/>
            <a:round/>
            <a:headEnd type="none" w="med" len="med"/>
            <a:tailEnd type="none" w="med" len="med"/>
          </a:ln>
        </p:spPr>
      </p:cxnSp>
      <p:sp>
        <p:nvSpPr>
          <p:cNvPr id="155" name="Google Shape;155;p16"/>
          <p:cNvSpPr txBox="1"/>
          <p:nvPr/>
        </p:nvSpPr>
        <p:spPr>
          <a:xfrm>
            <a:off x="262950" y="2628425"/>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Colors</a:t>
            </a:r>
            <a:endParaRPr sz="2300" b="1">
              <a:solidFill>
                <a:schemeClr val="accent1"/>
              </a:solidFill>
              <a:latin typeface="Times New Roman"/>
              <a:ea typeface="Times New Roman"/>
              <a:cs typeface="Times New Roman"/>
              <a:sym typeface="Times New Roman"/>
            </a:endParaRPr>
          </a:p>
        </p:txBody>
      </p:sp>
      <p:sp>
        <p:nvSpPr>
          <p:cNvPr id="156" name="Google Shape;156;p16"/>
          <p:cNvSpPr txBox="1"/>
          <p:nvPr/>
        </p:nvSpPr>
        <p:spPr>
          <a:xfrm>
            <a:off x="105175" y="3336900"/>
            <a:ext cx="1735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Fitness (pp)</a:t>
            </a:r>
            <a:endParaRPr sz="2300" b="1">
              <a:solidFill>
                <a:schemeClr val="accent1"/>
              </a:solidFill>
              <a:latin typeface="Times New Roman"/>
              <a:ea typeface="Times New Roman"/>
              <a:cs typeface="Times New Roman"/>
              <a:sym typeface="Times New Roman"/>
            </a:endParaRPr>
          </a:p>
        </p:txBody>
      </p:sp>
      <p:sp>
        <p:nvSpPr>
          <p:cNvPr id="157" name="Google Shape;157;p16"/>
          <p:cNvSpPr txBox="1"/>
          <p:nvPr/>
        </p:nvSpPr>
        <p:spPr>
          <a:xfrm>
            <a:off x="262950" y="3927250"/>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PSNR</a:t>
            </a:r>
            <a:endParaRPr sz="2300" b="1">
              <a:solidFill>
                <a:schemeClr val="accent1"/>
              </a:solidFill>
              <a:latin typeface="Times New Roman"/>
              <a:ea typeface="Times New Roman"/>
              <a:cs typeface="Times New Roman"/>
              <a:sym typeface="Times New Roman"/>
            </a:endParaRPr>
          </a:p>
        </p:txBody>
      </p:sp>
      <p:sp>
        <p:nvSpPr>
          <p:cNvPr id="158" name="Google Shape;158;p16"/>
          <p:cNvSpPr txBox="1"/>
          <p:nvPr/>
        </p:nvSpPr>
        <p:spPr>
          <a:xfrm>
            <a:off x="105175" y="4500400"/>
            <a:ext cx="1588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Time (min)</a:t>
            </a:r>
            <a:endParaRPr sz="2300" b="1">
              <a:solidFill>
                <a:schemeClr val="accent1"/>
              </a:solidFill>
              <a:latin typeface="Times New Roman"/>
              <a:ea typeface="Times New Roman"/>
              <a:cs typeface="Times New Roman"/>
              <a:sym typeface="Times New Roman"/>
            </a:endParaRPr>
          </a:p>
        </p:txBody>
      </p:sp>
      <p:cxnSp>
        <p:nvCxnSpPr>
          <p:cNvPr id="159" name="Google Shape;159;p16"/>
          <p:cNvCxnSpPr/>
          <p:nvPr/>
        </p:nvCxnSpPr>
        <p:spPr>
          <a:xfrm rot="10800000">
            <a:off x="4191475" y="2448200"/>
            <a:ext cx="0" cy="2632200"/>
          </a:xfrm>
          <a:prstGeom prst="straightConnector1">
            <a:avLst/>
          </a:prstGeom>
          <a:noFill/>
          <a:ln w="38100" cap="flat" cmpd="sng">
            <a:solidFill>
              <a:srgbClr val="4A86E8"/>
            </a:solidFill>
            <a:prstDash val="solid"/>
            <a:round/>
            <a:headEnd type="none" w="med" len="med"/>
            <a:tailEnd type="none" w="med" len="med"/>
          </a:ln>
        </p:spPr>
      </p:cxnSp>
      <p:cxnSp>
        <p:nvCxnSpPr>
          <p:cNvPr id="160" name="Google Shape;160;p16"/>
          <p:cNvCxnSpPr/>
          <p:nvPr/>
        </p:nvCxnSpPr>
        <p:spPr>
          <a:xfrm rot="10800000" flipH="1">
            <a:off x="6647400" y="2471925"/>
            <a:ext cx="300" cy="2587500"/>
          </a:xfrm>
          <a:prstGeom prst="straightConnector1">
            <a:avLst/>
          </a:prstGeom>
          <a:noFill/>
          <a:ln w="38100" cap="flat" cmpd="sng">
            <a:solidFill>
              <a:srgbClr val="4A86E8"/>
            </a:solidFill>
            <a:prstDash val="solid"/>
            <a:round/>
            <a:headEnd type="none" w="med" len="med"/>
            <a:tailEnd type="none" w="med" len="med"/>
          </a:ln>
        </p:spPr>
      </p:cxnSp>
      <p:cxnSp>
        <p:nvCxnSpPr>
          <p:cNvPr id="161" name="Google Shape;161;p16"/>
          <p:cNvCxnSpPr/>
          <p:nvPr/>
        </p:nvCxnSpPr>
        <p:spPr>
          <a:xfrm rot="10800000" flipH="1">
            <a:off x="8943775" y="2449575"/>
            <a:ext cx="300" cy="2587500"/>
          </a:xfrm>
          <a:prstGeom prst="straightConnector1">
            <a:avLst/>
          </a:prstGeom>
          <a:noFill/>
          <a:ln w="38100" cap="flat" cmpd="sng">
            <a:solidFill>
              <a:srgbClr val="4A86E8"/>
            </a:solidFill>
            <a:prstDash val="solid"/>
            <a:round/>
            <a:headEnd type="none" w="med" len="med"/>
            <a:tailEnd type="none" w="med" len="med"/>
          </a:ln>
        </p:spPr>
      </p:cxnSp>
      <p:sp>
        <p:nvSpPr>
          <p:cNvPr id="162" name="Google Shape;162;p16"/>
          <p:cNvSpPr txBox="1"/>
          <p:nvPr/>
        </p:nvSpPr>
        <p:spPr>
          <a:xfrm>
            <a:off x="1949450" y="2571750"/>
            <a:ext cx="2133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[[123.96639162 114.54303894 136.88979206]</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[112.28193056  17.07808393  65.35858735]</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[161.70037352 161.95370061 160.82225579]]</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163" name="Google Shape;163;p16"/>
          <p:cNvSpPr txBox="1"/>
          <p:nvPr/>
        </p:nvSpPr>
        <p:spPr>
          <a:xfrm>
            <a:off x="4300588" y="2536188"/>
            <a:ext cx="2237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[[162.48462699 163.         162.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[132.60348135 123.60348135 143.60348135]</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[114.6990929  105.         132.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[111.20811482  15.44006171  65.85779933]]</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164" name="Google Shape;164;p16"/>
          <p:cNvSpPr txBox="1"/>
          <p:nvPr/>
        </p:nvSpPr>
        <p:spPr>
          <a:xfrm>
            <a:off x="6676888" y="2536197"/>
            <a:ext cx="2237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[[162.         164.         159.53546425]</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[116.9791205  106.64288407 131.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[129.98671105  43.85455847  90.34960702]</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[129.         120.         141.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[112.25738824  13.          63.54066658]]</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165" name="Google Shape;165;p16"/>
          <p:cNvSpPr txBox="1"/>
          <p:nvPr/>
        </p:nvSpPr>
        <p:spPr>
          <a:xfrm>
            <a:off x="2064950" y="34234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10.69984801058484</a:t>
            </a:r>
            <a:endParaRPr sz="1300">
              <a:latin typeface="Lato"/>
              <a:ea typeface="Lato"/>
              <a:cs typeface="Lato"/>
              <a:sym typeface="Lato"/>
            </a:endParaRPr>
          </a:p>
        </p:txBody>
      </p:sp>
      <p:sp>
        <p:nvSpPr>
          <p:cNvPr id="166" name="Google Shape;166;p16"/>
          <p:cNvSpPr txBox="1"/>
          <p:nvPr/>
        </p:nvSpPr>
        <p:spPr>
          <a:xfrm>
            <a:off x="4468288" y="34310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9.18410522830858</a:t>
            </a:r>
            <a:endParaRPr sz="1300">
              <a:latin typeface="Lato"/>
              <a:ea typeface="Lato"/>
              <a:cs typeface="Lato"/>
              <a:sym typeface="Lato"/>
            </a:endParaRPr>
          </a:p>
        </p:txBody>
      </p:sp>
      <p:sp>
        <p:nvSpPr>
          <p:cNvPr id="167" name="Google Shape;167;p16"/>
          <p:cNvSpPr txBox="1"/>
          <p:nvPr/>
        </p:nvSpPr>
        <p:spPr>
          <a:xfrm>
            <a:off x="6844588" y="34310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9.055969449184884</a:t>
            </a:r>
            <a:endParaRPr sz="1300">
              <a:latin typeface="Lato"/>
              <a:ea typeface="Lato"/>
              <a:cs typeface="Lato"/>
              <a:sym typeface="Lato"/>
            </a:endParaRPr>
          </a:p>
        </p:txBody>
      </p:sp>
      <p:sp>
        <p:nvSpPr>
          <p:cNvPr id="168" name="Google Shape;168;p16"/>
          <p:cNvSpPr txBox="1"/>
          <p:nvPr/>
        </p:nvSpPr>
        <p:spPr>
          <a:xfrm>
            <a:off x="2064950"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25.37375250666375</a:t>
            </a:r>
            <a:endParaRPr sz="1300">
              <a:latin typeface="Lato"/>
              <a:ea typeface="Lato"/>
              <a:cs typeface="Lato"/>
              <a:sym typeface="Lato"/>
            </a:endParaRPr>
          </a:p>
        </p:txBody>
      </p:sp>
      <p:sp>
        <p:nvSpPr>
          <p:cNvPr id="169" name="Google Shape;169;p16"/>
          <p:cNvSpPr txBox="1"/>
          <p:nvPr/>
        </p:nvSpPr>
        <p:spPr>
          <a:xfrm>
            <a:off x="2064950"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7.14731407960256</a:t>
            </a:r>
            <a:endParaRPr sz="1300">
              <a:latin typeface="Lato"/>
              <a:ea typeface="Lato"/>
              <a:cs typeface="Lato"/>
              <a:sym typeface="Lato"/>
            </a:endParaRPr>
          </a:p>
        </p:txBody>
      </p:sp>
      <p:sp>
        <p:nvSpPr>
          <p:cNvPr id="170" name="Google Shape;170;p16"/>
          <p:cNvSpPr txBox="1"/>
          <p:nvPr/>
        </p:nvSpPr>
        <p:spPr>
          <a:xfrm>
            <a:off x="4468288"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26.70360082307472</a:t>
            </a:r>
            <a:endParaRPr sz="1300">
              <a:latin typeface="Lato"/>
              <a:ea typeface="Lato"/>
              <a:cs typeface="Lato"/>
              <a:sym typeface="Lato"/>
            </a:endParaRPr>
          </a:p>
        </p:txBody>
      </p:sp>
      <p:sp>
        <p:nvSpPr>
          <p:cNvPr id="171" name="Google Shape;171;p16"/>
          <p:cNvSpPr txBox="1"/>
          <p:nvPr/>
        </p:nvSpPr>
        <p:spPr>
          <a:xfrm>
            <a:off x="4468288"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7.621532622973124</a:t>
            </a:r>
            <a:endParaRPr sz="1300">
              <a:latin typeface="Lato"/>
              <a:ea typeface="Lato"/>
              <a:cs typeface="Lato"/>
              <a:sym typeface="Lato"/>
            </a:endParaRPr>
          </a:p>
        </p:txBody>
      </p:sp>
      <p:sp>
        <p:nvSpPr>
          <p:cNvPr id="172" name="Google Shape;172;p16"/>
          <p:cNvSpPr txBox="1"/>
          <p:nvPr/>
        </p:nvSpPr>
        <p:spPr>
          <a:xfrm>
            <a:off x="6844588"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26.97959157884431</a:t>
            </a:r>
            <a:endParaRPr sz="1300">
              <a:latin typeface="Lato"/>
              <a:ea typeface="Lato"/>
              <a:cs typeface="Lato"/>
              <a:sym typeface="Lato"/>
            </a:endParaRPr>
          </a:p>
        </p:txBody>
      </p:sp>
      <p:sp>
        <p:nvSpPr>
          <p:cNvPr id="173" name="Google Shape;173;p16"/>
          <p:cNvSpPr txBox="1"/>
          <p:nvPr/>
        </p:nvSpPr>
        <p:spPr>
          <a:xfrm>
            <a:off x="6844588"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8.876194655895233</a:t>
            </a:r>
            <a:endParaRPr sz="1300">
              <a:latin typeface="Lato"/>
              <a:ea typeface="Lato"/>
              <a:cs typeface="Lato"/>
              <a:sym typeface="Lato"/>
            </a:endParaRPr>
          </a:p>
        </p:txBody>
      </p:sp>
      <p:sp>
        <p:nvSpPr>
          <p:cNvPr id="174" name="Google Shape;174;p16"/>
          <p:cNvSpPr txBox="1"/>
          <p:nvPr/>
        </p:nvSpPr>
        <p:spPr>
          <a:xfrm>
            <a:off x="315475" y="1041800"/>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E69138"/>
                </a:solidFill>
                <a:latin typeface="Times New Roman"/>
                <a:ea typeface="Times New Roman"/>
                <a:cs typeface="Times New Roman"/>
                <a:sym typeface="Times New Roman"/>
              </a:rPr>
              <a:t>img003</a:t>
            </a:r>
            <a:endParaRPr sz="2300" b="1">
              <a:solidFill>
                <a:srgbClr val="E69138"/>
              </a:solidFill>
              <a:latin typeface="Times New Roman"/>
              <a:ea typeface="Times New Roman"/>
              <a:cs typeface="Times New Roman"/>
              <a:sym typeface="Times New Roman"/>
            </a:endParaRPr>
          </a:p>
        </p:txBody>
      </p:sp>
      <p:pic>
        <p:nvPicPr>
          <p:cNvPr id="175" name="Google Shape;175;p16"/>
          <p:cNvPicPr preferRelativeResize="0"/>
          <p:nvPr/>
        </p:nvPicPr>
        <p:blipFill>
          <a:blip r:embed="rId3">
            <a:alphaModFix/>
          </a:blip>
          <a:stretch>
            <a:fillRect/>
          </a:stretch>
        </p:blipFill>
        <p:spPr>
          <a:xfrm>
            <a:off x="6696099" y="259874"/>
            <a:ext cx="2198900" cy="2198900"/>
          </a:xfrm>
          <a:prstGeom prst="rect">
            <a:avLst/>
          </a:prstGeom>
          <a:noFill/>
          <a:ln>
            <a:noFill/>
          </a:ln>
        </p:spPr>
      </p:pic>
      <p:pic>
        <p:nvPicPr>
          <p:cNvPr id="176" name="Google Shape;176;p16"/>
          <p:cNvPicPr preferRelativeResize="0"/>
          <p:nvPr/>
        </p:nvPicPr>
        <p:blipFill>
          <a:blip r:embed="rId4">
            <a:alphaModFix/>
          </a:blip>
          <a:stretch>
            <a:fillRect/>
          </a:stretch>
        </p:blipFill>
        <p:spPr>
          <a:xfrm>
            <a:off x="4319986" y="259874"/>
            <a:ext cx="2198900" cy="2198900"/>
          </a:xfrm>
          <a:prstGeom prst="rect">
            <a:avLst/>
          </a:prstGeom>
          <a:noFill/>
          <a:ln>
            <a:noFill/>
          </a:ln>
        </p:spPr>
      </p:pic>
      <p:pic>
        <p:nvPicPr>
          <p:cNvPr id="177" name="Google Shape;177;p16"/>
          <p:cNvPicPr preferRelativeResize="0"/>
          <p:nvPr/>
        </p:nvPicPr>
        <p:blipFill>
          <a:blip r:embed="rId5">
            <a:alphaModFix/>
          </a:blip>
          <a:stretch>
            <a:fillRect/>
          </a:stretch>
        </p:blipFill>
        <p:spPr>
          <a:xfrm>
            <a:off x="1943849" y="259855"/>
            <a:ext cx="2198900" cy="219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cxnSp>
        <p:nvCxnSpPr>
          <p:cNvPr id="182" name="Google Shape;182;p17"/>
          <p:cNvCxnSpPr/>
          <p:nvPr/>
        </p:nvCxnSpPr>
        <p:spPr>
          <a:xfrm>
            <a:off x="105175" y="2458750"/>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183" name="Google Shape;183;p17"/>
          <p:cNvCxnSpPr/>
          <p:nvPr/>
        </p:nvCxnSpPr>
        <p:spPr>
          <a:xfrm>
            <a:off x="105175" y="33369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184" name="Google Shape;184;p17"/>
          <p:cNvCxnSpPr/>
          <p:nvPr/>
        </p:nvCxnSpPr>
        <p:spPr>
          <a:xfrm>
            <a:off x="105175" y="39100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185" name="Google Shape;185;p17"/>
          <p:cNvCxnSpPr/>
          <p:nvPr/>
        </p:nvCxnSpPr>
        <p:spPr>
          <a:xfrm>
            <a:off x="105175" y="39100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186" name="Google Shape;186;p17"/>
          <p:cNvCxnSpPr/>
          <p:nvPr/>
        </p:nvCxnSpPr>
        <p:spPr>
          <a:xfrm>
            <a:off x="105175" y="44832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187" name="Google Shape;187;p17"/>
          <p:cNvCxnSpPr/>
          <p:nvPr/>
        </p:nvCxnSpPr>
        <p:spPr>
          <a:xfrm>
            <a:off x="105175" y="44832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188" name="Google Shape;188;p17"/>
          <p:cNvCxnSpPr/>
          <p:nvPr/>
        </p:nvCxnSpPr>
        <p:spPr>
          <a:xfrm>
            <a:off x="105175" y="50563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189" name="Google Shape;189;p17"/>
          <p:cNvCxnSpPr/>
          <p:nvPr/>
        </p:nvCxnSpPr>
        <p:spPr>
          <a:xfrm>
            <a:off x="1840725" y="2448225"/>
            <a:ext cx="0" cy="2590200"/>
          </a:xfrm>
          <a:prstGeom prst="straightConnector1">
            <a:avLst/>
          </a:prstGeom>
          <a:noFill/>
          <a:ln w="76200" cap="flat" cmpd="sng">
            <a:solidFill>
              <a:srgbClr val="FF9900"/>
            </a:solidFill>
            <a:prstDash val="solid"/>
            <a:round/>
            <a:headEnd type="none" w="med" len="med"/>
            <a:tailEnd type="none" w="med" len="med"/>
          </a:ln>
        </p:spPr>
      </p:cxnSp>
      <p:sp>
        <p:nvSpPr>
          <p:cNvPr id="190" name="Google Shape;190;p17"/>
          <p:cNvSpPr txBox="1"/>
          <p:nvPr/>
        </p:nvSpPr>
        <p:spPr>
          <a:xfrm>
            <a:off x="262950" y="2628425"/>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Colors</a:t>
            </a:r>
            <a:endParaRPr sz="2300" b="1">
              <a:solidFill>
                <a:schemeClr val="accent1"/>
              </a:solidFill>
              <a:latin typeface="Times New Roman"/>
              <a:ea typeface="Times New Roman"/>
              <a:cs typeface="Times New Roman"/>
              <a:sym typeface="Times New Roman"/>
            </a:endParaRPr>
          </a:p>
        </p:txBody>
      </p:sp>
      <p:sp>
        <p:nvSpPr>
          <p:cNvPr id="191" name="Google Shape;191;p17"/>
          <p:cNvSpPr txBox="1"/>
          <p:nvPr/>
        </p:nvSpPr>
        <p:spPr>
          <a:xfrm>
            <a:off x="105175" y="3336900"/>
            <a:ext cx="1735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Fitness (pp)</a:t>
            </a:r>
            <a:endParaRPr sz="2300" b="1">
              <a:solidFill>
                <a:schemeClr val="accent1"/>
              </a:solidFill>
              <a:latin typeface="Times New Roman"/>
              <a:ea typeface="Times New Roman"/>
              <a:cs typeface="Times New Roman"/>
              <a:sym typeface="Times New Roman"/>
            </a:endParaRPr>
          </a:p>
        </p:txBody>
      </p:sp>
      <p:sp>
        <p:nvSpPr>
          <p:cNvPr id="192" name="Google Shape;192;p17"/>
          <p:cNvSpPr txBox="1"/>
          <p:nvPr/>
        </p:nvSpPr>
        <p:spPr>
          <a:xfrm>
            <a:off x="262950" y="3927250"/>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PSNR</a:t>
            </a:r>
            <a:endParaRPr sz="2300" b="1">
              <a:solidFill>
                <a:schemeClr val="accent1"/>
              </a:solidFill>
              <a:latin typeface="Times New Roman"/>
              <a:ea typeface="Times New Roman"/>
              <a:cs typeface="Times New Roman"/>
              <a:sym typeface="Times New Roman"/>
            </a:endParaRPr>
          </a:p>
        </p:txBody>
      </p:sp>
      <p:sp>
        <p:nvSpPr>
          <p:cNvPr id="193" name="Google Shape;193;p17"/>
          <p:cNvSpPr txBox="1"/>
          <p:nvPr/>
        </p:nvSpPr>
        <p:spPr>
          <a:xfrm>
            <a:off x="105175" y="4500400"/>
            <a:ext cx="1588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Time (min)</a:t>
            </a:r>
            <a:endParaRPr sz="2300" b="1">
              <a:solidFill>
                <a:schemeClr val="accent1"/>
              </a:solidFill>
              <a:latin typeface="Times New Roman"/>
              <a:ea typeface="Times New Roman"/>
              <a:cs typeface="Times New Roman"/>
              <a:sym typeface="Times New Roman"/>
            </a:endParaRPr>
          </a:p>
        </p:txBody>
      </p:sp>
      <p:cxnSp>
        <p:nvCxnSpPr>
          <p:cNvPr id="194" name="Google Shape;194;p17"/>
          <p:cNvCxnSpPr/>
          <p:nvPr/>
        </p:nvCxnSpPr>
        <p:spPr>
          <a:xfrm rot="10800000">
            <a:off x="4191475" y="2448200"/>
            <a:ext cx="0" cy="2632200"/>
          </a:xfrm>
          <a:prstGeom prst="straightConnector1">
            <a:avLst/>
          </a:prstGeom>
          <a:noFill/>
          <a:ln w="38100" cap="flat" cmpd="sng">
            <a:solidFill>
              <a:srgbClr val="4A86E8"/>
            </a:solidFill>
            <a:prstDash val="solid"/>
            <a:round/>
            <a:headEnd type="none" w="med" len="med"/>
            <a:tailEnd type="none" w="med" len="med"/>
          </a:ln>
        </p:spPr>
      </p:cxnSp>
      <p:cxnSp>
        <p:nvCxnSpPr>
          <p:cNvPr id="195" name="Google Shape;195;p17"/>
          <p:cNvCxnSpPr/>
          <p:nvPr/>
        </p:nvCxnSpPr>
        <p:spPr>
          <a:xfrm rot="10800000" flipH="1">
            <a:off x="6647400" y="2471925"/>
            <a:ext cx="300" cy="2587500"/>
          </a:xfrm>
          <a:prstGeom prst="straightConnector1">
            <a:avLst/>
          </a:prstGeom>
          <a:noFill/>
          <a:ln w="38100" cap="flat" cmpd="sng">
            <a:solidFill>
              <a:srgbClr val="4A86E8"/>
            </a:solidFill>
            <a:prstDash val="solid"/>
            <a:round/>
            <a:headEnd type="none" w="med" len="med"/>
            <a:tailEnd type="none" w="med" len="med"/>
          </a:ln>
        </p:spPr>
      </p:cxnSp>
      <p:cxnSp>
        <p:nvCxnSpPr>
          <p:cNvPr id="196" name="Google Shape;196;p17"/>
          <p:cNvCxnSpPr/>
          <p:nvPr/>
        </p:nvCxnSpPr>
        <p:spPr>
          <a:xfrm rot="10800000" flipH="1">
            <a:off x="8943775" y="2449575"/>
            <a:ext cx="300" cy="2587500"/>
          </a:xfrm>
          <a:prstGeom prst="straightConnector1">
            <a:avLst/>
          </a:prstGeom>
          <a:noFill/>
          <a:ln w="38100" cap="flat" cmpd="sng">
            <a:solidFill>
              <a:srgbClr val="4A86E8"/>
            </a:solidFill>
            <a:prstDash val="solid"/>
            <a:round/>
            <a:headEnd type="none" w="med" len="med"/>
            <a:tailEnd type="none" w="med" len="med"/>
          </a:ln>
        </p:spPr>
      </p:cxnSp>
      <p:sp>
        <p:nvSpPr>
          <p:cNvPr id="197" name="Google Shape;197;p17"/>
          <p:cNvSpPr txBox="1"/>
          <p:nvPr/>
        </p:nvSpPr>
        <p:spPr>
          <a:xfrm>
            <a:off x="1949450" y="2571750"/>
            <a:ext cx="2133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[[160.3493157  160.00969924 158.87150621]</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[127.22054544 120.12540095 139.06605524]</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[106.36818426  14.1118438   60.10408782]]</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198" name="Google Shape;198;p17"/>
          <p:cNvSpPr txBox="1"/>
          <p:nvPr/>
        </p:nvSpPr>
        <p:spPr>
          <a:xfrm>
            <a:off x="4300588" y="2536188"/>
            <a:ext cx="2237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[[123.55720534 114.         136.60037439]</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[161.22930399 159.         159.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[134.35659248 126.63265781 144.21147299]</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[107.95634501  14.          58.3777964 ]]</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199" name="Google Shape;199;p17"/>
          <p:cNvSpPr txBox="1"/>
          <p:nvPr/>
        </p:nvSpPr>
        <p:spPr>
          <a:xfrm>
            <a:off x="6676888" y="2536197"/>
            <a:ext cx="2237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[[131.27093291 131.         145.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[134.42795     84.988605   103.90345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[159.         160.         158.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[125.         115.         138.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[109.          11.          57.        ]]</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200" name="Google Shape;200;p17"/>
          <p:cNvSpPr txBox="1"/>
          <p:nvPr/>
        </p:nvSpPr>
        <p:spPr>
          <a:xfrm>
            <a:off x="2064950" y="34234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10.33195287461982</a:t>
            </a:r>
            <a:endParaRPr sz="1300">
              <a:latin typeface="Lato"/>
              <a:ea typeface="Lato"/>
              <a:cs typeface="Lato"/>
              <a:sym typeface="Lato"/>
            </a:endParaRPr>
          </a:p>
        </p:txBody>
      </p:sp>
      <p:sp>
        <p:nvSpPr>
          <p:cNvPr id="201" name="Google Shape;201;p17"/>
          <p:cNvSpPr txBox="1"/>
          <p:nvPr/>
        </p:nvSpPr>
        <p:spPr>
          <a:xfrm>
            <a:off x="4468288" y="34310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9.029098187888806</a:t>
            </a:r>
            <a:endParaRPr sz="1300">
              <a:latin typeface="Lato"/>
              <a:ea typeface="Lato"/>
              <a:cs typeface="Lato"/>
              <a:sym typeface="Lato"/>
            </a:endParaRPr>
          </a:p>
        </p:txBody>
      </p:sp>
      <p:sp>
        <p:nvSpPr>
          <p:cNvPr id="202" name="Google Shape;202;p17"/>
          <p:cNvSpPr txBox="1"/>
          <p:nvPr/>
        </p:nvSpPr>
        <p:spPr>
          <a:xfrm>
            <a:off x="6844588" y="34310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8.557398658418439</a:t>
            </a:r>
            <a:endParaRPr sz="1300">
              <a:latin typeface="Lato"/>
              <a:ea typeface="Lato"/>
              <a:cs typeface="Lato"/>
              <a:sym typeface="Lato"/>
            </a:endParaRPr>
          </a:p>
        </p:txBody>
      </p:sp>
      <p:sp>
        <p:nvSpPr>
          <p:cNvPr id="203" name="Google Shape;203;p17"/>
          <p:cNvSpPr txBox="1"/>
          <p:nvPr/>
        </p:nvSpPr>
        <p:spPr>
          <a:xfrm>
            <a:off x="2064950"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27.58989310940424</a:t>
            </a:r>
            <a:endParaRPr sz="1300">
              <a:latin typeface="Lato"/>
              <a:ea typeface="Lato"/>
              <a:cs typeface="Lato"/>
              <a:sym typeface="Lato"/>
            </a:endParaRPr>
          </a:p>
        </p:txBody>
      </p:sp>
      <p:sp>
        <p:nvSpPr>
          <p:cNvPr id="204" name="Google Shape;204;p17"/>
          <p:cNvSpPr txBox="1"/>
          <p:nvPr/>
        </p:nvSpPr>
        <p:spPr>
          <a:xfrm>
            <a:off x="2064950"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5.695690854390462</a:t>
            </a:r>
            <a:endParaRPr sz="1300">
              <a:latin typeface="Lato"/>
              <a:ea typeface="Lato"/>
              <a:cs typeface="Lato"/>
              <a:sym typeface="Lato"/>
            </a:endParaRPr>
          </a:p>
        </p:txBody>
      </p:sp>
      <p:sp>
        <p:nvSpPr>
          <p:cNvPr id="205" name="Google Shape;205;p17"/>
          <p:cNvSpPr txBox="1"/>
          <p:nvPr/>
        </p:nvSpPr>
        <p:spPr>
          <a:xfrm>
            <a:off x="4468288"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28.26596529075371</a:t>
            </a:r>
            <a:endParaRPr sz="1300">
              <a:latin typeface="Lato"/>
              <a:ea typeface="Lato"/>
              <a:cs typeface="Lato"/>
              <a:sym typeface="Lato"/>
            </a:endParaRPr>
          </a:p>
        </p:txBody>
      </p:sp>
      <p:sp>
        <p:nvSpPr>
          <p:cNvPr id="206" name="Google Shape;206;p17"/>
          <p:cNvSpPr txBox="1"/>
          <p:nvPr/>
        </p:nvSpPr>
        <p:spPr>
          <a:xfrm>
            <a:off x="4468288"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6.216168165206909</a:t>
            </a:r>
            <a:endParaRPr sz="1300">
              <a:latin typeface="Lato"/>
              <a:ea typeface="Lato"/>
              <a:cs typeface="Lato"/>
              <a:sym typeface="Lato"/>
            </a:endParaRPr>
          </a:p>
        </p:txBody>
      </p:sp>
      <p:sp>
        <p:nvSpPr>
          <p:cNvPr id="207" name="Google Shape;207;p17"/>
          <p:cNvSpPr txBox="1"/>
          <p:nvPr/>
        </p:nvSpPr>
        <p:spPr>
          <a:xfrm>
            <a:off x="6844588"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29.35924597104929</a:t>
            </a:r>
            <a:endParaRPr sz="1300">
              <a:latin typeface="Lato"/>
              <a:ea typeface="Lato"/>
              <a:cs typeface="Lato"/>
              <a:sym typeface="Lato"/>
            </a:endParaRPr>
          </a:p>
        </p:txBody>
      </p:sp>
      <p:sp>
        <p:nvSpPr>
          <p:cNvPr id="208" name="Google Shape;208;p17"/>
          <p:cNvSpPr txBox="1"/>
          <p:nvPr/>
        </p:nvSpPr>
        <p:spPr>
          <a:xfrm>
            <a:off x="6844588"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9.306481432914733</a:t>
            </a:r>
            <a:endParaRPr sz="1300">
              <a:latin typeface="Lato"/>
              <a:ea typeface="Lato"/>
              <a:cs typeface="Lato"/>
              <a:sym typeface="Lato"/>
            </a:endParaRPr>
          </a:p>
        </p:txBody>
      </p:sp>
      <p:sp>
        <p:nvSpPr>
          <p:cNvPr id="209" name="Google Shape;209;p17"/>
          <p:cNvSpPr txBox="1"/>
          <p:nvPr/>
        </p:nvSpPr>
        <p:spPr>
          <a:xfrm>
            <a:off x="315475" y="1041800"/>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E69138"/>
                </a:solidFill>
                <a:latin typeface="Times New Roman"/>
                <a:ea typeface="Times New Roman"/>
                <a:cs typeface="Times New Roman"/>
                <a:sym typeface="Times New Roman"/>
              </a:rPr>
              <a:t>img004</a:t>
            </a:r>
            <a:endParaRPr sz="2300" b="1">
              <a:solidFill>
                <a:srgbClr val="E69138"/>
              </a:solidFill>
              <a:latin typeface="Times New Roman"/>
              <a:ea typeface="Times New Roman"/>
              <a:cs typeface="Times New Roman"/>
              <a:sym typeface="Times New Roman"/>
            </a:endParaRPr>
          </a:p>
        </p:txBody>
      </p:sp>
      <p:pic>
        <p:nvPicPr>
          <p:cNvPr id="210" name="Google Shape;210;p17"/>
          <p:cNvPicPr preferRelativeResize="0"/>
          <p:nvPr/>
        </p:nvPicPr>
        <p:blipFill>
          <a:blip r:embed="rId3">
            <a:alphaModFix/>
          </a:blip>
          <a:stretch>
            <a:fillRect/>
          </a:stretch>
        </p:blipFill>
        <p:spPr>
          <a:xfrm>
            <a:off x="4330749" y="259849"/>
            <a:ext cx="2198925" cy="2198925"/>
          </a:xfrm>
          <a:prstGeom prst="rect">
            <a:avLst/>
          </a:prstGeom>
          <a:noFill/>
          <a:ln>
            <a:noFill/>
          </a:ln>
        </p:spPr>
      </p:pic>
      <p:pic>
        <p:nvPicPr>
          <p:cNvPr id="211" name="Google Shape;211;p17"/>
          <p:cNvPicPr preferRelativeResize="0"/>
          <p:nvPr/>
        </p:nvPicPr>
        <p:blipFill>
          <a:blip r:embed="rId4">
            <a:alphaModFix/>
          </a:blip>
          <a:stretch>
            <a:fillRect/>
          </a:stretch>
        </p:blipFill>
        <p:spPr>
          <a:xfrm>
            <a:off x="6696274" y="259849"/>
            <a:ext cx="2198925" cy="2198925"/>
          </a:xfrm>
          <a:prstGeom prst="rect">
            <a:avLst/>
          </a:prstGeom>
          <a:noFill/>
          <a:ln>
            <a:noFill/>
          </a:ln>
        </p:spPr>
      </p:pic>
      <p:pic>
        <p:nvPicPr>
          <p:cNvPr id="212" name="Google Shape;212;p17"/>
          <p:cNvPicPr preferRelativeResize="0"/>
          <p:nvPr/>
        </p:nvPicPr>
        <p:blipFill>
          <a:blip r:embed="rId5">
            <a:alphaModFix/>
          </a:blip>
          <a:stretch>
            <a:fillRect/>
          </a:stretch>
        </p:blipFill>
        <p:spPr>
          <a:xfrm>
            <a:off x="1916636" y="249324"/>
            <a:ext cx="2198925" cy="2198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cxnSp>
        <p:nvCxnSpPr>
          <p:cNvPr id="217" name="Google Shape;217;p18"/>
          <p:cNvCxnSpPr/>
          <p:nvPr/>
        </p:nvCxnSpPr>
        <p:spPr>
          <a:xfrm>
            <a:off x="105175" y="2458750"/>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218" name="Google Shape;218;p18"/>
          <p:cNvCxnSpPr/>
          <p:nvPr/>
        </p:nvCxnSpPr>
        <p:spPr>
          <a:xfrm>
            <a:off x="105175" y="33369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219" name="Google Shape;219;p18"/>
          <p:cNvCxnSpPr/>
          <p:nvPr/>
        </p:nvCxnSpPr>
        <p:spPr>
          <a:xfrm>
            <a:off x="105175" y="39100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220" name="Google Shape;220;p18"/>
          <p:cNvCxnSpPr/>
          <p:nvPr/>
        </p:nvCxnSpPr>
        <p:spPr>
          <a:xfrm>
            <a:off x="105175" y="39100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221" name="Google Shape;221;p18"/>
          <p:cNvCxnSpPr/>
          <p:nvPr/>
        </p:nvCxnSpPr>
        <p:spPr>
          <a:xfrm>
            <a:off x="105175" y="44832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222" name="Google Shape;222;p18"/>
          <p:cNvCxnSpPr/>
          <p:nvPr/>
        </p:nvCxnSpPr>
        <p:spPr>
          <a:xfrm>
            <a:off x="105175" y="44832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223" name="Google Shape;223;p18"/>
          <p:cNvCxnSpPr/>
          <p:nvPr/>
        </p:nvCxnSpPr>
        <p:spPr>
          <a:xfrm>
            <a:off x="105175" y="50563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224" name="Google Shape;224;p18"/>
          <p:cNvCxnSpPr/>
          <p:nvPr/>
        </p:nvCxnSpPr>
        <p:spPr>
          <a:xfrm>
            <a:off x="1840725" y="2448225"/>
            <a:ext cx="0" cy="2590200"/>
          </a:xfrm>
          <a:prstGeom prst="straightConnector1">
            <a:avLst/>
          </a:prstGeom>
          <a:noFill/>
          <a:ln w="76200" cap="flat" cmpd="sng">
            <a:solidFill>
              <a:srgbClr val="FF9900"/>
            </a:solidFill>
            <a:prstDash val="solid"/>
            <a:round/>
            <a:headEnd type="none" w="med" len="med"/>
            <a:tailEnd type="none" w="med" len="med"/>
          </a:ln>
        </p:spPr>
      </p:cxnSp>
      <p:sp>
        <p:nvSpPr>
          <p:cNvPr id="225" name="Google Shape;225;p18"/>
          <p:cNvSpPr txBox="1"/>
          <p:nvPr/>
        </p:nvSpPr>
        <p:spPr>
          <a:xfrm>
            <a:off x="262950" y="2628425"/>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Colors</a:t>
            </a:r>
            <a:endParaRPr sz="2300" b="1">
              <a:solidFill>
                <a:schemeClr val="accent1"/>
              </a:solidFill>
              <a:latin typeface="Times New Roman"/>
              <a:ea typeface="Times New Roman"/>
              <a:cs typeface="Times New Roman"/>
              <a:sym typeface="Times New Roman"/>
            </a:endParaRPr>
          </a:p>
        </p:txBody>
      </p:sp>
      <p:sp>
        <p:nvSpPr>
          <p:cNvPr id="226" name="Google Shape;226;p18"/>
          <p:cNvSpPr txBox="1"/>
          <p:nvPr/>
        </p:nvSpPr>
        <p:spPr>
          <a:xfrm>
            <a:off x="105175" y="3336900"/>
            <a:ext cx="1735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Fitness (pp)</a:t>
            </a:r>
            <a:endParaRPr sz="2300" b="1">
              <a:solidFill>
                <a:schemeClr val="accent1"/>
              </a:solidFill>
              <a:latin typeface="Times New Roman"/>
              <a:ea typeface="Times New Roman"/>
              <a:cs typeface="Times New Roman"/>
              <a:sym typeface="Times New Roman"/>
            </a:endParaRPr>
          </a:p>
        </p:txBody>
      </p:sp>
      <p:sp>
        <p:nvSpPr>
          <p:cNvPr id="227" name="Google Shape;227;p18"/>
          <p:cNvSpPr txBox="1"/>
          <p:nvPr/>
        </p:nvSpPr>
        <p:spPr>
          <a:xfrm>
            <a:off x="262950" y="3927250"/>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PSNR</a:t>
            </a:r>
            <a:endParaRPr sz="2300" b="1">
              <a:solidFill>
                <a:schemeClr val="accent1"/>
              </a:solidFill>
              <a:latin typeface="Times New Roman"/>
              <a:ea typeface="Times New Roman"/>
              <a:cs typeface="Times New Roman"/>
              <a:sym typeface="Times New Roman"/>
            </a:endParaRPr>
          </a:p>
        </p:txBody>
      </p:sp>
      <p:sp>
        <p:nvSpPr>
          <p:cNvPr id="228" name="Google Shape;228;p18"/>
          <p:cNvSpPr txBox="1"/>
          <p:nvPr/>
        </p:nvSpPr>
        <p:spPr>
          <a:xfrm>
            <a:off x="105175" y="4500400"/>
            <a:ext cx="1588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Time (min)</a:t>
            </a:r>
            <a:endParaRPr sz="2300" b="1">
              <a:solidFill>
                <a:schemeClr val="accent1"/>
              </a:solidFill>
              <a:latin typeface="Times New Roman"/>
              <a:ea typeface="Times New Roman"/>
              <a:cs typeface="Times New Roman"/>
              <a:sym typeface="Times New Roman"/>
            </a:endParaRPr>
          </a:p>
        </p:txBody>
      </p:sp>
      <p:cxnSp>
        <p:nvCxnSpPr>
          <p:cNvPr id="229" name="Google Shape;229;p18"/>
          <p:cNvCxnSpPr/>
          <p:nvPr/>
        </p:nvCxnSpPr>
        <p:spPr>
          <a:xfrm rot="10800000">
            <a:off x="4191475" y="2448200"/>
            <a:ext cx="0" cy="2632200"/>
          </a:xfrm>
          <a:prstGeom prst="straightConnector1">
            <a:avLst/>
          </a:prstGeom>
          <a:noFill/>
          <a:ln w="38100" cap="flat" cmpd="sng">
            <a:solidFill>
              <a:srgbClr val="4A86E8"/>
            </a:solidFill>
            <a:prstDash val="solid"/>
            <a:round/>
            <a:headEnd type="none" w="med" len="med"/>
            <a:tailEnd type="none" w="med" len="med"/>
          </a:ln>
        </p:spPr>
      </p:cxnSp>
      <p:cxnSp>
        <p:nvCxnSpPr>
          <p:cNvPr id="230" name="Google Shape;230;p18"/>
          <p:cNvCxnSpPr/>
          <p:nvPr/>
        </p:nvCxnSpPr>
        <p:spPr>
          <a:xfrm rot="10800000" flipH="1">
            <a:off x="6647400" y="2471925"/>
            <a:ext cx="300" cy="2587500"/>
          </a:xfrm>
          <a:prstGeom prst="straightConnector1">
            <a:avLst/>
          </a:prstGeom>
          <a:noFill/>
          <a:ln w="38100" cap="flat" cmpd="sng">
            <a:solidFill>
              <a:srgbClr val="4A86E8"/>
            </a:solidFill>
            <a:prstDash val="solid"/>
            <a:round/>
            <a:headEnd type="none" w="med" len="med"/>
            <a:tailEnd type="none" w="med" len="med"/>
          </a:ln>
        </p:spPr>
      </p:cxnSp>
      <p:cxnSp>
        <p:nvCxnSpPr>
          <p:cNvPr id="231" name="Google Shape;231;p18"/>
          <p:cNvCxnSpPr/>
          <p:nvPr/>
        </p:nvCxnSpPr>
        <p:spPr>
          <a:xfrm rot="10800000" flipH="1">
            <a:off x="8943775" y="2449575"/>
            <a:ext cx="300" cy="2587500"/>
          </a:xfrm>
          <a:prstGeom prst="straightConnector1">
            <a:avLst/>
          </a:prstGeom>
          <a:noFill/>
          <a:ln w="38100" cap="flat" cmpd="sng">
            <a:solidFill>
              <a:srgbClr val="4A86E8"/>
            </a:solidFill>
            <a:prstDash val="solid"/>
            <a:round/>
            <a:headEnd type="none" w="med" len="med"/>
            <a:tailEnd type="none" w="med" len="med"/>
          </a:ln>
        </p:spPr>
      </p:cxnSp>
      <p:sp>
        <p:nvSpPr>
          <p:cNvPr id="232" name="Google Shape;232;p18"/>
          <p:cNvSpPr txBox="1"/>
          <p:nvPr/>
        </p:nvSpPr>
        <p:spPr>
          <a:xfrm>
            <a:off x="1949450" y="2571750"/>
            <a:ext cx="2133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[[108.99946076  15.52477703  63.61165856]</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[151.96744843 152.72597685 155.24226716]</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[121.42440455 119.6112347  138.57462068]]</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233" name="Google Shape;233;p18"/>
          <p:cNvSpPr txBox="1"/>
          <p:nvPr/>
        </p:nvSpPr>
        <p:spPr>
          <a:xfrm>
            <a:off x="4300588" y="2536188"/>
            <a:ext cx="2237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[[121.         117.36369495 136.53740083]</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[107.50376927  14.45507292  63.87735837]</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[132.37579056 132.37579056 147.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[153.         155.         156.        ]]</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234" name="Google Shape;234;p18"/>
          <p:cNvSpPr txBox="1"/>
          <p:nvPr/>
        </p:nvSpPr>
        <p:spPr>
          <a:xfrm>
            <a:off x="6676888" y="2536197"/>
            <a:ext cx="2237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[[119.18119846 115.7083009  138.32818167]</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[126.50664093 126.0257625  142.50664093]</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[153.         156.32744951 156.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[137.31372038 139.31579327 148.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[109.          17.          61.62132958]]</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235" name="Google Shape;235;p18"/>
          <p:cNvSpPr txBox="1"/>
          <p:nvPr/>
        </p:nvSpPr>
        <p:spPr>
          <a:xfrm>
            <a:off x="2064950" y="34234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10.597367561369337</a:t>
            </a:r>
            <a:endParaRPr sz="1300">
              <a:latin typeface="Lato"/>
              <a:ea typeface="Lato"/>
              <a:cs typeface="Lato"/>
              <a:sym typeface="Lato"/>
            </a:endParaRPr>
          </a:p>
        </p:txBody>
      </p:sp>
      <p:sp>
        <p:nvSpPr>
          <p:cNvPr id="236" name="Google Shape;236;p18"/>
          <p:cNvSpPr txBox="1"/>
          <p:nvPr/>
        </p:nvSpPr>
        <p:spPr>
          <a:xfrm>
            <a:off x="4468288" y="34310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8.976727102402068</a:t>
            </a:r>
            <a:endParaRPr sz="1300">
              <a:latin typeface="Lato"/>
              <a:ea typeface="Lato"/>
              <a:cs typeface="Lato"/>
              <a:sym typeface="Lato"/>
            </a:endParaRPr>
          </a:p>
        </p:txBody>
      </p:sp>
      <p:sp>
        <p:nvSpPr>
          <p:cNvPr id="237" name="Google Shape;237;p18"/>
          <p:cNvSpPr txBox="1"/>
          <p:nvPr/>
        </p:nvSpPr>
        <p:spPr>
          <a:xfrm>
            <a:off x="6844588" y="34310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8.351125606223805</a:t>
            </a:r>
            <a:endParaRPr sz="1300">
              <a:latin typeface="Lato"/>
              <a:ea typeface="Lato"/>
              <a:cs typeface="Lato"/>
              <a:sym typeface="Lato"/>
            </a:endParaRPr>
          </a:p>
        </p:txBody>
      </p:sp>
      <p:sp>
        <p:nvSpPr>
          <p:cNvPr id="238" name="Google Shape;238;p18"/>
          <p:cNvSpPr txBox="1"/>
          <p:nvPr/>
        </p:nvSpPr>
        <p:spPr>
          <a:xfrm>
            <a:off x="2064950"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26.20896557477546</a:t>
            </a:r>
            <a:endParaRPr sz="1300">
              <a:latin typeface="Lato"/>
              <a:ea typeface="Lato"/>
              <a:cs typeface="Lato"/>
              <a:sym typeface="Lato"/>
            </a:endParaRPr>
          </a:p>
        </p:txBody>
      </p:sp>
      <p:sp>
        <p:nvSpPr>
          <p:cNvPr id="239" name="Google Shape;239;p18"/>
          <p:cNvSpPr txBox="1"/>
          <p:nvPr/>
        </p:nvSpPr>
        <p:spPr>
          <a:xfrm>
            <a:off x="2064950"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6.725853097438812</a:t>
            </a:r>
            <a:endParaRPr sz="1300">
              <a:latin typeface="Lato"/>
              <a:ea typeface="Lato"/>
              <a:cs typeface="Lato"/>
              <a:sym typeface="Lato"/>
            </a:endParaRPr>
          </a:p>
        </p:txBody>
      </p:sp>
      <p:sp>
        <p:nvSpPr>
          <p:cNvPr id="240" name="Google Shape;240;p18"/>
          <p:cNvSpPr txBox="1"/>
          <p:nvPr/>
        </p:nvSpPr>
        <p:spPr>
          <a:xfrm>
            <a:off x="4468288"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27.91157110113545</a:t>
            </a:r>
            <a:endParaRPr sz="1300">
              <a:latin typeface="Lato"/>
              <a:ea typeface="Lato"/>
              <a:cs typeface="Lato"/>
              <a:sym typeface="Lato"/>
            </a:endParaRPr>
          </a:p>
        </p:txBody>
      </p:sp>
      <p:sp>
        <p:nvSpPr>
          <p:cNvPr id="241" name="Google Shape;241;p18"/>
          <p:cNvSpPr txBox="1"/>
          <p:nvPr/>
        </p:nvSpPr>
        <p:spPr>
          <a:xfrm>
            <a:off x="4468288"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7.437700355052948</a:t>
            </a:r>
            <a:endParaRPr sz="1300">
              <a:latin typeface="Lato"/>
              <a:ea typeface="Lato"/>
              <a:cs typeface="Lato"/>
              <a:sym typeface="Lato"/>
            </a:endParaRPr>
          </a:p>
        </p:txBody>
      </p:sp>
      <p:sp>
        <p:nvSpPr>
          <p:cNvPr id="242" name="Google Shape;242;p18"/>
          <p:cNvSpPr txBox="1"/>
          <p:nvPr/>
        </p:nvSpPr>
        <p:spPr>
          <a:xfrm>
            <a:off x="6844588"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28.38748408557639</a:t>
            </a:r>
            <a:endParaRPr sz="1300">
              <a:latin typeface="Lato"/>
              <a:ea typeface="Lato"/>
              <a:cs typeface="Lato"/>
              <a:sym typeface="Lato"/>
            </a:endParaRPr>
          </a:p>
        </p:txBody>
      </p:sp>
      <p:sp>
        <p:nvSpPr>
          <p:cNvPr id="243" name="Google Shape;243;p18"/>
          <p:cNvSpPr txBox="1"/>
          <p:nvPr/>
        </p:nvSpPr>
        <p:spPr>
          <a:xfrm>
            <a:off x="6844588"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11.07057458559672</a:t>
            </a:r>
            <a:endParaRPr sz="1300">
              <a:latin typeface="Lato"/>
              <a:ea typeface="Lato"/>
              <a:cs typeface="Lato"/>
              <a:sym typeface="Lato"/>
            </a:endParaRPr>
          </a:p>
        </p:txBody>
      </p:sp>
      <p:sp>
        <p:nvSpPr>
          <p:cNvPr id="244" name="Google Shape;244;p18"/>
          <p:cNvSpPr txBox="1"/>
          <p:nvPr/>
        </p:nvSpPr>
        <p:spPr>
          <a:xfrm>
            <a:off x="315475" y="1041800"/>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E69138"/>
                </a:solidFill>
                <a:latin typeface="Times New Roman"/>
                <a:ea typeface="Times New Roman"/>
                <a:cs typeface="Times New Roman"/>
                <a:sym typeface="Times New Roman"/>
              </a:rPr>
              <a:t>img005</a:t>
            </a:r>
            <a:endParaRPr sz="2300" b="1">
              <a:solidFill>
                <a:srgbClr val="E69138"/>
              </a:solidFill>
              <a:latin typeface="Times New Roman"/>
              <a:ea typeface="Times New Roman"/>
              <a:cs typeface="Times New Roman"/>
              <a:sym typeface="Times New Roman"/>
            </a:endParaRPr>
          </a:p>
        </p:txBody>
      </p:sp>
      <p:pic>
        <p:nvPicPr>
          <p:cNvPr id="245" name="Google Shape;245;p18"/>
          <p:cNvPicPr preferRelativeResize="0"/>
          <p:nvPr/>
        </p:nvPicPr>
        <p:blipFill>
          <a:blip r:embed="rId3">
            <a:alphaModFix/>
          </a:blip>
          <a:stretch>
            <a:fillRect/>
          </a:stretch>
        </p:blipFill>
        <p:spPr>
          <a:xfrm>
            <a:off x="4314075" y="259875"/>
            <a:ext cx="2198900" cy="2198900"/>
          </a:xfrm>
          <a:prstGeom prst="rect">
            <a:avLst/>
          </a:prstGeom>
          <a:noFill/>
          <a:ln>
            <a:noFill/>
          </a:ln>
        </p:spPr>
      </p:pic>
      <p:pic>
        <p:nvPicPr>
          <p:cNvPr id="246" name="Google Shape;246;p18"/>
          <p:cNvPicPr preferRelativeResize="0"/>
          <p:nvPr/>
        </p:nvPicPr>
        <p:blipFill>
          <a:blip r:embed="rId4">
            <a:alphaModFix/>
          </a:blip>
          <a:stretch>
            <a:fillRect/>
          </a:stretch>
        </p:blipFill>
        <p:spPr>
          <a:xfrm>
            <a:off x="6711500" y="259850"/>
            <a:ext cx="2198900" cy="2198900"/>
          </a:xfrm>
          <a:prstGeom prst="rect">
            <a:avLst/>
          </a:prstGeom>
          <a:noFill/>
          <a:ln>
            <a:noFill/>
          </a:ln>
        </p:spPr>
      </p:pic>
      <p:pic>
        <p:nvPicPr>
          <p:cNvPr id="247" name="Google Shape;247;p18"/>
          <p:cNvPicPr preferRelativeResize="0"/>
          <p:nvPr/>
        </p:nvPicPr>
        <p:blipFill>
          <a:blip r:embed="rId5">
            <a:alphaModFix/>
          </a:blip>
          <a:stretch>
            <a:fillRect/>
          </a:stretch>
        </p:blipFill>
        <p:spPr>
          <a:xfrm>
            <a:off x="1916650" y="259850"/>
            <a:ext cx="2198900" cy="219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cxnSp>
        <p:nvCxnSpPr>
          <p:cNvPr id="252" name="Google Shape;252;p19"/>
          <p:cNvCxnSpPr/>
          <p:nvPr/>
        </p:nvCxnSpPr>
        <p:spPr>
          <a:xfrm>
            <a:off x="105175" y="2458750"/>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253" name="Google Shape;253;p19"/>
          <p:cNvCxnSpPr/>
          <p:nvPr/>
        </p:nvCxnSpPr>
        <p:spPr>
          <a:xfrm>
            <a:off x="105175" y="33369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254" name="Google Shape;254;p19"/>
          <p:cNvCxnSpPr/>
          <p:nvPr/>
        </p:nvCxnSpPr>
        <p:spPr>
          <a:xfrm>
            <a:off x="105175" y="39100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255" name="Google Shape;255;p19"/>
          <p:cNvCxnSpPr/>
          <p:nvPr/>
        </p:nvCxnSpPr>
        <p:spPr>
          <a:xfrm>
            <a:off x="105175" y="39100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256" name="Google Shape;256;p19"/>
          <p:cNvCxnSpPr/>
          <p:nvPr/>
        </p:nvCxnSpPr>
        <p:spPr>
          <a:xfrm>
            <a:off x="105175" y="44832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257" name="Google Shape;257;p19"/>
          <p:cNvCxnSpPr/>
          <p:nvPr/>
        </p:nvCxnSpPr>
        <p:spPr>
          <a:xfrm>
            <a:off x="105175" y="44832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258" name="Google Shape;258;p19"/>
          <p:cNvCxnSpPr/>
          <p:nvPr/>
        </p:nvCxnSpPr>
        <p:spPr>
          <a:xfrm>
            <a:off x="105175" y="50563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259" name="Google Shape;259;p19"/>
          <p:cNvCxnSpPr/>
          <p:nvPr/>
        </p:nvCxnSpPr>
        <p:spPr>
          <a:xfrm>
            <a:off x="1840725" y="2448225"/>
            <a:ext cx="0" cy="2590200"/>
          </a:xfrm>
          <a:prstGeom prst="straightConnector1">
            <a:avLst/>
          </a:prstGeom>
          <a:noFill/>
          <a:ln w="76200" cap="flat" cmpd="sng">
            <a:solidFill>
              <a:srgbClr val="FF9900"/>
            </a:solidFill>
            <a:prstDash val="solid"/>
            <a:round/>
            <a:headEnd type="none" w="med" len="med"/>
            <a:tailEnd type="none" w="med" len="med"/>
          </a:ln>
        </p:spPr>
      </p:cxnSp>
      <p:sp>
        <p:nvSpPr>
          <p:cNvPr id="260" name="Google Shape;260;p19"/>
          <p:cNvSpPr txBox="1"/>
          <p:nvPr/>
        </p:nvSpPr>
        <p:spPr>
          <a:xfrm>
            <a:off x="262950" y="2628425"/>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Colors</a:t>
            </a:r>
            <a:endParaRPr sz="2300" b="1">
              <a:solidFill>
                <a:schemeClr val="accent1"/>
              </a:solidFill>
              <a:latin typeface="Times New Roman"/>
              <a:ea typeface="Times New Roman"/>
              <a:cs typeface="Times New Roman"/>
              <a:sym typeface="Times New Roman"/>
            </a:endParaRPr>
          </a:p>
        </p:txBody>
      </p:sp>
      <p:sp>
        <p:nvSpPr>
          <p:cNvPr id="261" name="Google Shape;261;p19"/>
          <p:cNvSpPr txBox="1"/>
          <p:nvPr/>
        </p:nvSpPr>
        <p:spPr>
          <a:xfrm>
            <a:off x="105175" y="3336900"/>
            <a:ext cx="1735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Fitness (pp)</a:t>
            </a:r>
            <a:endParaRPr sz="2300" b="1">
              <a:solidFill>
                <a:schemeClr val="accent1"/>
              </a:solidFill>
              <a:latin typeface="Times New Roman"/>
              <a:ea typeface="Times New Roman"/>
              <a:cs typeface="Times New Roman"/>
              <a:sym typeface="Times New Roman"/>
            </a:endParaRPr>
          </a:p>
        </p:txBody>
      </p:sp>
      <p:sp>
        <p:nvSpPr>
          <p:cNvPr id="262" name="Google Shape;262;p19"/>
          <p:cNvSpPr txBox="1"/>
          <p:nvPr/>
        </p:nvSpPr>
        <p:spPr>
          <a:xfrm>
            <a:off x="262950" y="3927250"/>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PSNR</a:t>
            </a:r>
            <a:endParaRPr sz="2300" b="1">
              <a:solidFill>
                <a:schemeClr val="accent1"/>
              </a:solidFill>
              <a:latin typeface="Times New Roman"/>
              <a:ea typeface="Times New Roman"/>
              <a:cs typeface="Times New Roman"/>
              <a:sym typeface="Times New Roman"/>
            </a:endParaRPr>
          </a:p>
        </p:txBody>
      </p:sp>
      <p:sp>
        <p:nvSpPr>
          <p:cNvPr id="263" name="Google Shape;263;p19"/>
          <p:cNvSpPr txBox="1"/>
          <p:nvPr/>
        </p:nvSpPr>
        <p:spPr>
          <a:xfrm>
            <a:off x="105175" y="4500400"/>
            <a:ext cx="1588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Time (min)</a:t>
            </a:r>
            <a:endParaRPr sz="2300" b="1">
              <a:solidFill>
                <a:schemeClr val="accent1"/>
              </a:solidFill>
              <a:latin typeface="Times New Roman"/>
              <a:ea typeface="Times New Roman"/>
              <a:cs typeface="Times New Roman"/>
              <a:sym typeface="Times New Roman"/>
            </a:endParaRPr>
          </a:p>
        </p:txBody>
      </p:sp>
      <p:cxnSp>
        <p:nvCxnSpPr>
          <p:cNvPr id="264" name="Google Shape;264;p19"/>
          <p:cNvCxnSpPr/>
          <p:nvPr/>
        </p:nvCxnSpPr>
        <p:spPr>
          <a:xfrm rot="10800000">
            <a:off x="4191475" y="2448200"/>
            <a:ext cx="0" cy="2632200"/>
          </a:xfrm>
          <a:prstGeom prst="straightConnector1">
            <a:avLst/>
          </a:prstGeom>
          <a:noFill/>
          <a:ln w="38100" cap="flat" cmpd="sng">
            <a:solidFill>
              <a:srgbClr val="4A86E8"/>
            </a:solidFill>
            <a:prstDash val="solid"/>
            <a:round/>
            <a:headEnd type="none" w="med" len="med"/>
            <a:tailEnd type="none" w="med" len="med"/>
          </a:ln>
        </p:spPr>
      </p:cxnSp>
      <p:cxnSp>
        <p:nvCxnSpPr>
          <p:cNvPr id="265" name="Google Shape;265;p19"/>
          <p:cNvCxnSpPr/>
          <p:nvPr/>
        </p:nvCxnSpPr>
        <p:spPr>
          <a:xfrm rot="10800000" flipH="1">
            <a:off x="6647400" y="2471925"/>
            <a:ext cx="300" cy="2587500"/>
          </a:xfrm>
          <a:prstGeom prst="straightConnector1">
            <a:avLst/>
          </a:prstGeom>
          <a:noFill/>
          <a:ln w="38100" cap="flat" cmpd="sng">
            <a:solidFill>
              <a:srgbClr val="4A86E8"/>
            </a:solidFill>
            <a:prstDash val="solid"/>
            <a:round/>
            <a:headEnd type="none" w="med" len="med"/>
            <a:tailEnd type="none" w="med" len="med"/>
          </a:ln>
        </p:spPr>
      </p:cxnSp>
      <p:cxnSp>
        <p:nvCxnSpPr>
          <p:cNvPr id="266" name="Google Shape;266;p19"/>
          <p:cNvCxnSpPr/>
          <p:nvPr/>
        </p:nvCxnSpPr>
        <p:spPr>
          <a:xfrm rot="10800000" flipH="1">
            <a:off x="8943775" y="2449575"/>
            <a:ext cx="300" cy="2587500"/>
          </a:xfrm>
          <a:prstGeom prst="straightConnector1">
            <a:avLst/>
          </a:prstGeom>
          <a:noFill/>
          <a:ln w="38100" cap="flat" cmpd="sng">
            <a:solidFill>
              <a:srgbClr val="4A86E8"/>
            </a:solidFill>
            <a:prstDash val="solid"/>
            <a:round/>
            <a:headEnd type="none" w="med" len="med"/>
            <a:tailEnd type="none" w="med" len="med"/>
          </a:ln>
        </p:spPr>
      </p:cxnSp>
      <p:sp>
        <p:nvSpPr>
          <p:cNvPr id="267" name="Google Shape;267;p19"/>
          <p:cNvSpPr txBox="1"/>
          <p:nvPr/>
        </p:nvSpPr>
        <p:spPr>
          <a:xfrm>
            <a:off x="1949450" y="2571750"/>
            <a:ext cx="2133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[[122.56161585 118.89758915 135.48832439]</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[154.26026551 156.86530229 155.77345769]</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[105.55035289  15.80282671  60.63359382]]</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268" name="Google Shape;268;p19"/>
          <p:cNvSpPr txBox="1"/>
          <p:nvPr/>
        </p:nvSpPr>
        <p:spPr>
          <a:xfrm>
            <a:off x="4300588" y="2536188"/>
            <a:ext cx="2237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[[105.          14.89973487  59.42225529]</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[119.51697063 115.35073498 133.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[155.         156.57380545 154.82346383]</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[132.90516999 128.72521212 141.        ]]</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269" name="Google Shape;269;p19"/>
          <p:cNvSpPr txBox="1"/>
          <p:nvPr/>
        </p:nvSpPr>
        <p:spPr>
          <a:xfrm>
            <a:off x="6676888" y="2536197"/>
            <a:ext cx="2237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[[133.6499851  129.50259182 142.73157909]</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[153.         157.31579327 153.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[107.30699608  14.44405156  59.27817675]</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[116.62220725 114.         131.06109201]</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[157.         160.         158.        ]]</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270" name="Google Shape;270;p19"/>
          <p:cNvSpPr txBox="1"/>
          <p:nvPr/>
        </p:nvSpPr>
        <p:spPr>
          <a:xfrm>
            <a:off x="2064950" y="34234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9.043612773308277</a:t>
            </a:r>
            <a:endParaRPr sz="1300">
              <a:latin typeface="Lato"/>
              <a:ea typeface="Lato"/>
              <a:cs typeface="Lato"/>
              <a:sym typeface="Lato"/>
            </a:endParaRPr>
          </a:p>
        </p:txBody>
      </p:sp>
      <p:sp>
        <p:nvSpPr>
          <p:cNvPr id="271" name="Google Shape;271;p19"/>
          <p:cNvSpPr txBox="1"/>
          <p:nvPr/>
        </p:nvSpPr>
        <p:spPr>
          <a:xfrm>
            <a:off x="4468288" y="34310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8.166031553483297</a:t>
            </a:r>
            <a:endParaRPr sz="1300">
              <a:latin typeface="Lato"/>
              <a:ea typeface="Lato"/>
              <a:cs typeface="Lato"/>
              <a:sym typeface="Lato"/>
            </a:endParaRPr>
          </a:p>
        </p:txBody>
      </p:sp>
      <p:sp>
        <p:nvSpPr>
          <p:cNvPr id="272" name="Google Shape;272;p19"/>
          <p:cNvSpPr txBox="1"/>
          <p:nvPr/>
        </p:nvSpPr>
        <p:spPr>
          <a:xfrm>
            <a:off x="6844588" y="34310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7.6654269984021735</a:t>
            </a:r>
            <a:endParaRPr sz="1300">
              <a:latin typeface="Lato"/>
              <a:ea typeface="Lato"/>
              <a:cs typeface="Lato"/>
              <a:sym typeface="Lato"/>
            </a:endParaRPr>
          </a:p>
        </p:txBody>
      </p:sp>
      <p:sp>
        <p:nvSpPr>
          <p:cNvPr id="273" name="Google Shape;273;p19"/>
          <p:cNvSpPr txBox="1"/>
          <p:nvPr/>
        </p:nvSpPr>
        <p:spPr>
          <a:xfrm>
            <a:off x="2064950"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28.49024063580349</a:t>
            </a:r>
            <a:endParaRPr sz="1300">
              <a:latin typeface="Lato"/>
              <a:ea typeface="Lato"/>
              <a:cs typeface="Lato"/>
              <a:sym typeface="Lato"/>
            </a:endParaRPr>
          </a:p>
        </p:txBody>
      </p:sp>
      <p:sp>
        <p:nvSpPr>
          <p:cNvPr id="274" name="Google Shape;274;p19"/>
          <p:cNvSpPr txBox="1"/>
          <p:nvPr/>
        </p:nvSpPr>
        <p:spPr>
          <a:xfrm>
            <a:off x="2064950"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7.173699676990509</a:t>
            </a:r>
            <a:endParaRPr sz="1300">
              <a:latin typeface="Lato"/>
              <a:ea typeface="Lato"/>
              <a:cs typeface="Lato"/>
              <a:sym typeface="Lato"/>
            </a:endParaRPr>
          </a:p>
        </p:txBody>
      </p:sp>
      <p:sp>
        <p:nvSpPr>
          <p:cNvPr id="275" name="Google Shape;275;p19"/>
          <p:cNvSpPr txBox="1"/>
          <p:nvPr/>
        </p:nvSpPr>
        <p:spPr>
          <a:xfrm>
            <a:off x="4468288"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29.46279429522818</a:t>
            </a:r>
            <a:endParaRPr sz="1300">
              <a:latin typeface="Lato"/>
              <a:ea typeface="Lato"/>
              <a:cs typeface="Lato"/>
              <a:sym typeface="Lato"/>
            </a:endParaRPr>
          </a:p>
        </p:txBody>
      </p:sp>
      <p:sp>
        <p:nvSpPr>
          <p:cNvPr id="276" name="Google Shape;276;p19"/>
          <p:cNvSpPr txBox="1"/>
          <p:nvPr/>
        </p:nvSpPr>
        <p:spPr>
          <a:xfrm>
            <a:off x="4468288"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8.000317911307016</a:t>
            </a:r>
            <a:endParaRPr sz="1300">
              <a:latin typeface="Lato"/>
              <a:ea typeface="Lato"/>
              <a:cs typeface="Lato"/>
              <a:sym typeface="Lato"/>
            </a:endParaRPr>
          </a:p>
        </p:txBody>
      </p:sp>
      <p:sp>
        <p:nvSpPr>
          <p:cNvPr id="277" name="Google Shape;277;p19"/>
          <p:cNvSpPr txBox="1"/>
          <p:nvPr/>
        </p:nvSpPr>
        <p:spPr>
          <a:xfrm>
            <a:off x="6844588"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30.47159914192822</a:t>
            </a:r>
            <a:endParaRPr sz="1300">
              <a:latin typeface="Lato"/>
              <a:ea typeface="Lato"/>
              <a:cs typeface="Lato"/>
              <a:sym typeface="Lato"/>
            </a:endParaRPr>
          </a:p>
        </p:txBody>
      </p:sp>
      <p:sp>
        <p:nvSpPr>
          <p:cNvPr id="278" name="Google Shape;278;p19"/>
          <p:cNvSpPr txBox="1"/>
          <p:nvPr/>
        </p:nvSpPr>
        <p:spPr>
          <a:xfrm>
            <a:off x="6844588"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8.509229183197021</a:t>
            </a:r>
            <a:endParaRPr sz="1300">
              <a:latin typeface="Lato"/>
              <a:ea typeface="Lato"/>
              <a:cs typeface="Lato"/>
              <a:sym typeface="Lato"/>
            </a:endParaRPr>
          </a:p>
        </p:txBody>
      </p:sp>
      <p:sp>
        <p:nvSpPr>
          <p:cNvPr id="279" name="Google Shape;279;p19"/>
          <p:cNvSpPr txBox="1"/>
          <p:nvPr/>
        </p:nvSpPr>
        <p:spPr>
          <a:xfrm>
            <a:off x="315475" y="1041800"/>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E69138"/>
                </a:solidFill>
                <a:latin typeface="Times New Roman"/>
                <a:ea typeface="Times New Roman"/>
                <a:cs typeface="Times New Roman"/>
                <a:sym typeface="Times New Roman"/>
              </a:rPr>
              <a:t>img006</a:t>
            </a:r>
            <a:endParaRPr sz="2300" b="1">
              <a:solidFill>
                <a:srgbClr val="E69138"/>
              </a:solidFill>
              <a:latin typeface="Times New Roman"/>
              <a:ea typeface="Times New Roman"/>
              <a:cs typeface="Times New Roman"/>
              <a:sym typeface="Times New Roman"/>
            </a:endParaRPr>
          </a:p>
        </p:txBody>
      </p:sp>
      <p:pic>
        <p:nvPicPr>
          <p:cNvPr id="280" name="Google Shape;280;p19"/>
          <p:cNvPicPr preferRelativeResize="0"/>
          <p:nvPr/>
        </p:nvPicPr>
        <p:blipFill>
          <a:blip r:embed="rId3">
            <a:alphaModFix/>
          </a:blip>
          <a:stretch>
            <a:fillRect/>
          </a:stretch>
        </p:blipFill>
        <p:spPr>
          <a:xfrm>
            <a:off x="4306474" y="259874"/>
            <a:ext cx="2198900" cy="2198900"/>
          </a:xfrm>
          <a:prstGeom prst="rect">
            <a:avLst/>
          </a:prstGeom>
          <a:noFill/>
          <a:ln>
            <a:noFill/>
          </a:ln>
        </p:spPr>
      </p:pic>
      <p:pic>
        <p:nvPicPr>
          <p:cNvPr id="281" name="Google Shape;281;p19"/>
          <p:cNvPicPr preferRelativeResize="0"/>
          <p:nvPr/>
        </p:nvPicPr>
        <p:blipFill>
          <a:blip r:embed="rId4">
            <a:alphaModFix/>
          </a:blip>
          <a:stretch>
            <a:fillRect/>
          </a:stretch>
        </p:blipFill>
        <p:spPr>
          <a:xfrm>
            <a:off x="6696299" y="259849"/>
            <a:ext cx="2198900" cy="2198900"/>
          </a:xfrm>
          <a:prstGeom prst="rect">
            <a:avLst/>
          </a:prstGeom>
          <a:noFill/>
          <a:ln>
            <a:noFill/>
          </a:ln>
        </p:spPr>
      </p:pic>
      <p:pic>
        <p:nvPicPr>
          <p:cNvPr id="282" name="Google Shape;282;p19"/>
          <p:cNvPicPr preferRelativeResize="0"/>
          <p:nvPr/>
        </p:nvPicPr>
        <p:blipFill>
          <a:blip r:embed="rId5">
            <a:alphaModFix/>
          </a:blip>
          <a:stretch>
            <a:fillRect/>
          </a:stretch>
        </p:blipFill>
        <p:spPr>
          <a:xfrm>
            <a:off x="1916661" y="264274"/>
            <a:ext cx="2198900" cy="219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cxnSp>
        <p:nvCxnSpPr>
          <p:cNvPr id="287" name="Google Shape;287;p20"/>
          <p:cNvCxnSpPr/>
          <p:nvPr/>
        </p:nvCxnSpPr>
        <p:spPr>
          <a:xfrm>
            <a:off x="105175" y="2458750"/>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288" name="Google Shape;288;p20"/>
          <p:cNvCxnSpPr/>
          <p:nvPr/>
        </p:nvCxnSpPr>
        <p:spPr>
          <a:xfrm>
            <a:off x="105175" y="33369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289" name="Google Shape;289;p20"/>
          <p:cNvCxnSpPr/>
          <p:nvPr/>
        </p:nvCxnSpPr>
        <p:spPr>
          <a:xfrm>
            <a:off x="105175" y="39100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290" name="Google Shape;290;p20"/>
          <p:cNvCxnSpPr/>
          <p:nvPr/>
        </p:nvCxnSpPr>
        <p:spPr>
          <a:xfrm>
            <a:off x="105175" y="39100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291" name="Google Shape;291;p20"/>
          <p:cNvCxnSpPr/>
          <p:nvPr/>
        </p:nvCxnSpPr>
        <p:spPr>
          <a:xfrm>
            <a:off x="105175" y="44832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292" name="Google Shape;292;p20"/>
          <p:cNvCxnSpPr/>
          <p:nvPr/>
        </p:nvCxnSpPr>
        <p:spPr>
          <a:xfrm>
            <a:off x="105175" y="44832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293" name="Google Shape;293;p20"/>
          <p:cNvCxnSpPr/>
          <p:nvPr/>
        </p:nvCxnSpPr>
        <p:spPr>
          <a:xfrm>
            <a:off x="105175" y="50563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294" name="Google Shape;294;p20"/>
          <p:cNvCxnSpPr/>
          <p:nvPr/>
        </p:nvCxnSpPr>
        <p:spPr>
          <a:xfrm>
            <a:off x="1840725" y="2448225"/>
            <a:ext cx="0" cy="2590200"/>
          </a:xfrm>
          <a:prstGeom prst="straightConnector1">
            <a:avLst/>
          </a:prstGeom>
          <a:noFill/>
          <a:ln w="76200" cap="flat" cmpd="sng">
            <a:solidFill>
              <a:srgbClr val="FF9900"/>
            </a:solidFill>
            <a:prstDash val="solid"/>
            <a:round/>
            <a:headEnd type="none" w="med" len="med"/>
            <a:tailEnd type="none" w="med" len="med"/>
          </a:ln>
        </p:spPr>
      </p:cxnSp>
      <p:sp>
        <p:nvSpPr>
          <p:cNvPr id="295" name="Google Shape;295;p20"/>
          <p:cNvSpPr txBox="1"/>
          <p:nvPr/>
        </p:nvSpPr>
        <p:spPr>
          <a:xfrm>
            <a:off x="262950" y="2628425"/>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Colors</a:t>
            </a:r>
            <a:endParaRPr sz="2300" b="1">
              <a:solidFill>
                <a:schemeClr val="accent1"/>
              </a:solidFill>
              <a:latin typeface="Times New Roman"/>
              <a:ea typeface="Times New Roman"/>
              <a:cs typeface="Times New Roman"/>
              <a:sym typeface="Times New Roman"/>
            </a:endParaRPr>
          </a:p>
        </p:txBody>
      </p:sp>
      <p:sp>
        <p:nvSpPr>
          <p:cNvPr id="296" name="Google Shape;296;p20"/>
          <p:cNvSpPr txBox="1"/>
          <p:nvPr/>
        </p:nvSpPr>
        <p:spPr>
          <a:xfrm>
            <a:off x="105175" y="3336900"/>
            <a:ext cx="1735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Fitness (pp)</a:t>
            </a:r>
            <a:endParaRPr sz="2300" b="1">
              <a:solidFill>
                <a:schemeClr val="accent1"/>
              </a:solidFill>
              <a:latin typeface="Times New Roman"/>
              <a:ea typeface="Times New Roman"/>
              <a:cs typeface="Times New Roman"/>
              <a:sym typeface="Times New Roman"/>
            </a:endParaRPr>
          </a:p>
        </p:txBody>
      </p:sp>
      <p:sp>
        <p:nvSpPr>
          <p:cNvPr id="297" name="Google Shape;297;p20"/>
          <p:cNvSpPr txBox="1"/>
          <p:nvPr/>
        </p:nvSpPr>
        <p:spPr>
          <a:xfrm>
            <a:off x="262950" y="3927250"/>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PSNR</a:t>
            </a:r>
            <a:endParaRPr sz="2300" b="1">
              <a:solidFill>
                <a:schemeClr val="accent1"/>
              </a:solidFill>
              <a:latin typeface="Times New Roman"/>
              <a:ea typeface="Times New Roman"/>
              <a:cs typeface="Times New Roman"/>
              <a:sym typeface="Times New Roman"/>
            </a:endParaRPr>
          </a:p>
        </p:txBody>
      </p:sp>
      <p:sp>
        <p:nvSpPr>
          <p:cNvPr id="298" name="Google Shape;298;p20"/>
          <p:cNvSpPr txBox="1"/>
          <p:nvPr/>
        </p:nvSpPr>
        <p:spPr>
          <a:xfrm>
            <a:off x="105175" y="4500400"/>
            <a:ext cx="1588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Time (min)</a:t>
            </a:r>
            <a:endParaRPr sz="2300" b="1">
              <a:solidFill>
                <a:schemeClr val="accent1"/>
              </a:solidFill>
              <a:latin typeface="Times New Roman"/>
              <a:ea typeface="Times New Roman"/>
              <a:cs typeface="Times New Roman"/>
              <a:sym typeface="Times New Roman"/>
            </a:endParaRPr>
          </a:p>
        </p:txBody>
      </p:sp>
      <p:cxnSp>
        <p:nvCxnSpPr>
          <p:cNvPr id="299" name="Google Shape;299;p20"/>
          <p:cNvCxnSpPr/>
          <p:nvPr/>
        </p:nvCxnSpPr>
        <p:spPr>
          <a:xfrm rot="10800000">
            <a:off x="4191475" y="2448200"/>
            <a:ext cx="0" cy="2632200"/>
          </a:xfrm>
          <a:prstGeom prst="straightConnector1">
            <a:avLst/>
          </a:prstGeom>
          <a:noFill/>
          <a:ln w="38100" cap="flat" cmpd="sng">
            <a:solidFill>
              <a:srgbClr val="4A86E8"/>
            </a:solidFill>
            <a:prstDash val="solid"/>
            <a:round/>
            <a:headEnd type="none" w="med" len="med"/>
            <a:tailEnd type="none" w="med" len="med"/>
          </a:ln>
        </p:spPr>
      </p:cxnSp>
      <p:cxnSp>
        <p:nvCxnSpPr>
          <p:cNvPr id="300" name="Google Shape;300;p20"/>
          <p:cNvCxnSpPr/>
          <p:nvPr/>
        </p:nvCxnSpPr>
        <p:spPr>
          <a:xfrm rot="10800000" flipH="1">
            <a:off x="6647400" y="2471925"/>
            <a:ext cx="300" cy="2587500"/>
          </a:xfrm>
          <a:prstGeom prst="straightConnector1">
            <a:avLst/>
          </a:prstGeom>
          <a:noFill/>
          <a:ln w="38100" cap="flat" cmpd="sng">
            <a:solidFill>
              <a:srgbClr val="4A86E8"/>
            </a:solidFill>
            <a:prstDash val="solid"/>
            <a:round/>
            <a:headEnd type="none" w="med" len="med"/>
            <a:tailEnd type="none" w="med" len="med"/>
          </a:ln>
        </p:spPr>
      </p:cxnSp>
      <p:cxnSp>
        <p:nvCxnSpPr>
          <p:cNvPr id="301" name="Google Shape;301;p20"/>
          <p:cNvCxnSpPr/>
          <p:nvPr/>
        </p:nvCxnSpPr>
        <p:spPr>
          <a:xfrm rot="10800000" flipH="1">
            <a:off x="8943775" y="2449575"/>
            <a:ext cx="300" cy="2587500"/>
          </a:xfrm>
          <a:prstGeom prst="straightConnector1">
            <a:avLst/>
          </a:prstGeom>
          <a:noFill/>
          <a:ln w="38100" cap="flat" cmpd="sng">
            <a:solidFill>
              <a:srgbClr val="4A86E8"/>
            </a:solidFill>
            <a:prstDash val="solid"/>
            <a:round/>
            <a:headEnd type="none" w="med" len="med"/>
            <a:tailEnd type="none" w="med" len="med"/>
          </a:ln>
        </p:spPr>
      </p:cxnSp>
      <p:sp>
        <p:nvSpPr>
          <p:cNvPr id="302" name="Google Shape;302;p20"/>
          <p:cNvSpPr txBox="1"/>
          <p:nvPr/>
        </p:nvSpPr>
        <p:spPr>
          <a:xfrm>
            <a:off x="1949450" y="2571750"/>
            <a:ext cx="2133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[[137.58363093 125.33895947 150.12894999]</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[179.74365129 177.86055308 177.88855732]</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[134.53751936  25.84523095  89.34283027]]</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303" name="Google Shape;303;p20"/>
          <p:cNvSpPr txBox="1"/>
          <p:nvPr/>
        </p:nvSpPr>
        <p:spPr>
          <a:xfrm>
            <a:off x="4300588" y="2536188"/>
            <a:ext cx="2237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dirty="0">
                <a:latin typeface="Lato"/>
                <a:ea typeface="Lato"/>
                <a:cs typeface="Lato"/>
                <a:sym typeface="Lato"/>
              </a:rPr>
              <a:t>[[131.         122.         148.        ]</a:t>
            </a:r>
            <a:endParaRPr sz="700" b="1" dirty="0">
              <a:latin typeface="Lato"/>
              <a:ea typeface="Lato"/>
              <a:cs typeface="Lato"/>
              <a:sym typeface="Lato"/>
            </a:endParaRPr>
          </a:p>
          <a:p>
            <a:pPr marL="0" lvl="0" indent="0" algn="l" rtl="0">
              <a:spcBef>
                <a:spcPts val="0"/>
              </a:spcBef>
              <a:spcAft>
                <a:spcPts val="0"/>
              </a:spcAft>
              <a:buNone/>
            </a:pPr>
            <a:r>
              <a:rPr lang="en" sz="700" b="1" dirty="0">
                <a:latin typeface="Lato"/>
                <a:ea typeface="Lato"/>
                <a:cs typeface="Lato"/>
                <a:sym typeface="Lato"/>
              </a:rPr>
              <a:t> [182.01700553 180.37682556 179.93547364]</a:t>
            </a:r>
            <a:endParaRPr sz="700" b="1" dirty="0">
              <a:latin typeface="Lato"/>
              <a:ea typeface="Lato"/>
              <a:cs typeface="Lato"/>
              <a:sym typeface="Lato"/>
            </a:endParaRPr>
          </a:p>
          <a:p>
            <a:pPr marL="0" lvl="0" indent="0" algn="l" rtl="0">
              <a:spcBef>
                <a:spcPts val="0"/>
              </a:spcBef>
              <a:spcAft>
                <a:spcPts val="0"/>
              </a:spcAft>
              <a:buNone/>
            </a:pPr>
            <a:r>
              <a:rPr lang="en" sz="700" b="1" dirty="0">
                <a:latin typeface="Lato"/>
                <a:ea typeface="Lato"/>
                <a:cs typeface="Lato"/>
                <a:sym typeface="Lato"/>
              </a:rPr>
              <a:t> [136.33849156  27.47043577  89.86564886]</a:t>
            </a:r>
            <a:endParaRPr sz="700" b="1" dirty="0">
              <a:latin typeface="Lato"/>
              <a:ea typeface="Lato"/>
              <a:cs typeface="Lato"/>
              <a:sym typeface="Lato"/>
            </a:endParaRPr>
          </a:p>
          <a:p>
            <a:pPr marL="0" lvl="0" indent="0" algn="l" rtl="0">
              <a:spcBef>
                <a:spcPts val="0"/>
              </a:spcBef>
              <a:spcAft>
                <a:spcPts val="0"/>
              </a:spcAft>
              <a:buNone/>
            </a:pPr>
            <a:r>
              <a:rPr lang="en" sz="700" b="1" dirty="0">
                <a:latin typeface="Lato"/>
                <a:ea typeface="Lato"/>
                <a:cs typeface="Lato"/>
                <a:sym typeface="Lato"/>
              </a:rPr>
              <a:t> [162.6287935  142.51971574 153.37038802]]</a:t>
            </a:r>
            <a:endParaRPr sz="700" b="1" dirty="0">
              <a:latin typeface="Lato"/>
              <a:ea typeface="Lato"/>
              <a:cs typeface="Lato"/>
              <a:sym typeface="Lato"/>
            </a:endParaRPr>
          </a:p>
          <a:p>
            <a:pPr marL="0" lvl="0" indent="0" algn="l" rtl="0">
              <a:spcBef>
                <a:spcPts val="0"/>
              </a:spcBef>
              <a:spcAft>
                <a:spcPts val="0"/>
              </a:spcAft>
              <a:buNone/>
            </a:pPr>
            <a:endParaRPr sz="700" b="1" dirty="0">
              <a:latin typeface="Lato"/>
              <a:ea typeface="Lato"/>
              <a:cs typeface="Lato"/>
              <a:sym typeface="Lato"/>
            </a:endParaRPr>
          </a:p>
          <a:p>
            <a:pPr marL="0" lvl="0" indent="0" algn="l" rtl="0">
              <a:spcBef>
                <a:spcPts val="0"/>
              </a:spcBef>
              <a:spcAft>
                <a:spcPts val="0"/>
              </a:spcAft>
              <a:buNone/>
            </a:pPr>
            <a:endParaRPr sz="700" b="1" dirty="0">
              <a:latin typeface="Lato"/>
              <a:ea typeface="Lato"/>
              <a:cs typeface="Lato"/>
              <a:sym typeface="Lato"/>
            </a:endParaRPr>
          </a:p>
        </p:txBody>
      </p:sp>
      <p:sp>
        <p:nvSpPr>
          <p:cNvPr id="304" name="Google Shape;304;p20"/>
          <p:cNvSpPr txBox="1"/>
          <p:nvPr/>
        </p:nvSpPr>
        <p:spPr>
          <a:xfrm>
            <a:off x="6676888" y="2536197"/>
            <a:ext cx="2237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[[132.49661237 118.         147.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[175.41251047 139.         144.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[147.07467766 142.88674752 159.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[181.         179.         178.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[132.1864231   22.97833855  86.1864231 ]]</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305" name="Google Shape;305;p20"/>
          <p:cNvSpPr txBox="1"/>
          <p:nvPr/>
        </p:nvSpPr>
        <p:spPr>
          <a:xfrm>
            <a:off x="2064950" y="34234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16.047128013619226</a:t>
            </a:r>
            <a:endParaRPr sz="1300">
              <a:latin typeface="Lato"/>
              <a:ea typeface="Lato"/>
              <a:cs typeface="Lato"/>
              <a:sym typeface="Lato"/>
            </a:endParaRPr>
          </a:p>
        </p:txBody>
      </p:sp>
      <p:sp>
        <p:nvSpPr>
          <p:cNvPr id="306" name="Google Shape;306;p20"/>
          <p:cNvSpPr txBox="1"/>
          <p:nvPr/>
        </p:nvSpPr>
        <p:spPr>
          <a:xfrm>
            <a:off x="4468288" y="34310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13.528098315773175</a:t>
            </a:r>
            <a:endParaRPr sz="1300">
              <a:latin typeface="Lato"/>
              <a:ea typeface="Lato"/>
              <a:cs typeface="Lato"/>
              <a:sym typeface="Lato"/>
            </a:endParaRPr>
          </a:p>
        </p:txBody>
      </p:sp>
      <p:sp>
        <p:nvSpPr>
          <p:cNvPr id="307" name="Google Shape;307;p20"/>
          <p:cNvSpPr txBox="1"/>
          <p:nvPr/>
        </p:nvSpPr>
        <p:spPr>
          <a:xfrm>
            <a:off x="6844588" y="34310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12.587268468423343</a:t>
            </a:r>
            <a:endParaRPr sz="1300">
              <a:latin typeface="Lato"/>
              <a:ea typeface="Lato"/>
              <a:cs typeface="Lato"/>
              <a:sym typeface="Lato"/>
            </a:endParaRPr>
          </a:p>
        </p:txBody>
      </p:sp>
      <p:sp>
        <p:nvSpPr>
          <p:cNvPr id="308" name="Google Shape;308;p20"/>
          <p:cNvSpPr txBox="1"/>
          <p:nvPr/>
        </p:nvSpPr>
        <p:spPr>
          <a:xfrm>
            <a:off x="2064950"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20.37724127712698</a:t>
            </a:r>
            <a:endParaRPr sz="1300">
              <a:latin typeface="Lato"/>
              <a:ea typeface="Lato"/>
              <a:cs typeface="Lato"/>
              <a:sym typeface="Lato"/>
            </a:endParaRPr>
          </a:p>
        </p:txBody>
      </p:sp>
      <p:sp>
        <p:nvSpPr>
          <p:cNvPr id="309" name="Google Shape;309;p20"/>
          <p:cNvSpPr txBox="1"/>
          <p:nvPr/>
        </p:nvSpPr>
        <p:spPr>
          <a:xfrm>
            <a:off x="2064950"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5.22511016925176</a:t>
            </a:r>
            <a:endParaRPr sz="1300">
              <a:latin typeface="Lato"/>
              <a:ea typeface="Lato"/>
              <a:cs typeface="Lato"/>
              <a:sym typeface="Lato"/>
            </a:endParaRPr>
          </a:p>
        </p:txBody>
      </p:sp>
      <p:sp>
        <p:nvSpPr>
          <p:cNvPr id="310" name="Google Shape;310;p20"/>
          <p:cNvSpPr txBox="1"/>
          <p:nvPr/>
        </p:nvSpPr>
        <p:spPr>
          <a:xfrm>
            <a:off x="4468288"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23.42715256458031</a:t>
            </a:r>
            <a:endParaRPr sz="1300">
              <a:latin typeface="Lato"/>
              <a:ea typeface="Lato"/>
              <a:cs typeface="Lato"/>
              <a:sym typeface="Lato"/>
            </a:endParaRPr>
          </a:p>
        </p:txBody>
      </p:sp>
      <p:sp>
        <p:nvSpPr>
          <p:cNvPr id="311" name="Google Shape;311;p20"/>
          <p:cNvSpPr txBox="1"/>
          <p:nvPr/>
        </p:nvSpPr>
        <p:spPr>
          <a:xfrm>
            <a:off x="4468288"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6.748797802130381</a:t>
            </a:r>
            <a:endParaRPr sz="1300">
              <a:latin typeface="Lato"/>
              <a:ea typeface="Lato"/>
              <a:cs typeface="Lato"/>
              <a:sym typeface="Lato"/>
            </a:endParaRPr>
          </a:p>
        </p:txBody>
      </p:sp>
      <p:sp>
        <p:nvSpPr>
          <p:cNvPr id="312" name="Google Shape;312;p20"/>
          <p:cNvSpPr txBox="1"/>
          <p:nvPr/>
        </p:nvSpPr>
        <p:spPr>
          <a:xfrm>
            <a:off x="6844588"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24.79287357464852</a:t>
            </a:r>
            <a:endParaRPr sz="1300">
              <a:latin typeface="Lato"/>
              <a:ea typeface="Lato"/>
              <a:cs typeface="Lato"/>
              <a:sym typeface="Lato"/>
            </a:endParaRPr>
          </a:p>
        </p:txBody>
      </p:sp>
      <p:sp>
        <p:nvSpPr>
          <p:cNvPr id="313" name="Google Shape;313;p20"/>
          <p:cNvSpPr txBox="1"/>
          <p:nvPr/>
        </p:nvSpPr>
        <p:spPr>
          <a:xfrm>
            <a:off x="6844588"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9.639236807823181</a:t>
            </a:r>
            <a:endParaRPr sz="1300">
              <a:latin typeface="Lato"/>
              <a:ea typeface="Lato"/>
              <a:cs typeface="Lato"/>
              <a:sym typeface="Lato"/>
            </a:endParaRPr>
          </a:p>
        </p:txBody>
      </p:sp>
      <p:sp>
        <p:nvSpPr>
          <p:cNvPr id="314" name="Google Shape;314;p20"/>
          <p:cNvSpPr txBox="1"/>
          <p:nvPr/>
        </p:nvSpPr>
        <p:spPr>
          <a:xfrm>
            <a:off x="315475" y="1041800"/>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E69138"/>
                </a:solidFill>
                <a:latin typeface="Times New Roman"/>
                <a:ea typeface="Times New Roman"/>
                <a:cs typeface="Times New Roman"/>
                <a:sym typeface="Times New Roman"/>
              </a:rPr>
              <a:t>img007</a:t>
            </a:r>
            <a:endParaRPr sz="2300" b="1">
              <a:solidFill>
                <a:srgbClr val="E69138"/>
              </a:solidFill>
              <a:latin typeface="Times New Roman"/>
              <a:ea typeface="Times New Roman"/>
              <a:cs typeface="Times New Roman"/>
              <a:sym typeface="Times New Roman"/>
            </a:endParaRPr>
          </a:p>
        </p:txBody>
      </p:sp>
      <p:pic>
        <p:nvPicPr>
          <p:cNvPr id="315" name="Google Shape;315;p20"/>
          <p:cNvPicPr preferRelativeResize="0"/>
          <p:nvPr/>
        </p:nvPicPr>
        <p:blipFill>
          <a:blip r:embed="rId3">
            <a:alphaModFix/>
          </a:blip>
          <a:stretch>
            <a:fillRect/>
          </a:stretch>
        </p:blipFill>
        <p:spPr>
          <a:xfrm>
            <a:off x="4319974" y="259849"/>
            <a:ext cx="2198925" cy="2198925"/>
          </a:xfrm>
          <a:prstGeom prst="rect">
            <a:avLst/>
          </a:prstGeom>
          <a:noFill/>
          <a:ln>
            <a:noFill/>
          </a:ln>
        </p:spPr>
      </p:pic>
      <p:pic>
        <p:nvPicPr>
          <p:cNvPr id="316" name="Google Shape;316;p20"/>
          <p:cNvPicPr preferRelativeResize="0"/>
          <p:nvPr/>
        </p:nvPicPr>
        <p:blipFill>
          <a:blip r:embed="rId4">
            <a:alphaModFix/>
          </a:blip>
          <a:stretch>
            <a:fillRect/>
          </a:stretch>
        </p:blipFill>
        <p:spPr>
          <a:xfrm>
            <a:off x="6723324" y="259824"/>
            <a:ext cx="2198925" cy="2198925"/>
          </a:xfrm>
          <a:prstGeom prst="rect">
            <a:avLst/>
          </a:prstGeom>
          <a:noFill/>
          <a:ln>
            <a:noFill/>
          </a:ln>
        </p:spPr>
      </p:pic>
      <p:pic>
        <p:nvPicPr>
          <p:cNvPr id="317" name="Google Shape;317;p20"/>
          <p:cNvPicPr preferRelativeResize="0"/>
          <p:nvPr/>
        </p:nvPicPr>
        <p:blipFill>
          <a:blip r:embed="rId5">
            <a:alphaModFix/>
          </a:blip>
          <a:stretch>
            <a:fillRect/>
          </a:stretch>
        </p:blipFill>
        <p:spPr>
          <a:xfrm>
            <a:off x="1916636" y="264274"/>
            <a:ext cx="2198925" cy="2198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cxnSp>
        <p:nvCxnSpPr>
          <p:cNvPr id="322" name="Google Shape;322;p21"/>
          <p:cNvCxnSpPr/>
          <p:nvPr/>
        </p:nvCxnSpPr>
        <p:spPr>
          <a:xfrm>
            <a:off x="105175" y="2458750"/>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323" name="Google Shape;323;p21"/>
          <p:cNvCxnSpPr/>
          <p:nvPr/>
        </p:nvCxnSpPr>
        <p:spPr>
          <a:xfrm>
            <a:off x="105175" y="33369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324" name="Google Shape;324;p21"/>
          <p:cNvCxnSpPr/>
          <p:nvPr/>
        </p:nvCxnSpPr>
        <p:spPr>
          <a:xfrm>
            <a:off x="105175" y="39100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325" name="Google Shape;325;p21"/>
          <p:cNvCxnSpPr/>
          <p:nvPr/>
        </p:nvCxnSpPr>
        <p:spPr>
          <a:xfrm>
            <a:off x="105175" y="39100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326" name="Google Shape;326;p21"/>
          <p:cNvCxnSpPr/>
          <p:nvPr/>
        </p:nvCxnSpPr>
        <p:spPr>
          <a:xfrm>
            <a:off x="105175" y="44832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327" name="Google Shape;327;p21"/>
          <p:cNvCxnSpPr/>
          <p:nvPr/>
        </p:nvCxnSpPr>
        <p:spPr>
          <a:xfrm>
            <a:off x="105175" y="44832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328" name="Google Shape;328;p21"/>
          <p:cNvCxnSpPr/>
          <p:nvPr/>
        </p:nvCxnSpPr>
        <p:spPr>
          <a:xfrm>
            <a:off x="105175" y="50563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329" name="Google Shape;329;p21"/>
          <p:cNvCxnSpPr/>
          <p:nvPr/>
        </p:nvCxnSpPr>
        <p:spPr>
          <a:xfrm>
            <a:off x="1840725" y="2448225"/>
            <a:ext cx="0" cy="2590200"/>
          </a:xfrm>
          <a:prstGeom prst="straightConnector1">
            <a:avLst/>
          </a:prstGeom>
          <a:noFill/>
          <a:ln w="76200" cap="flat" cmpd="sng">
            <a:solidFill>
              <a:srgbClr val="FF9900"/>
            </a:solidFill>
            <a:prstDash val="solid"/>
            <a:round/>
            <a:headEnd type="none" w="med" len="med"/>
            <a:tailEnd type="none" w="med" len="med"/>
          </a:ln>
        </p:spPr>
      </p:cxnSp>
      <p:sp>
        <p:nvSpPr>
          <p:cNvPr id="330" name="Google Shape;330;p21"/>
          <p:cNvSpPr txBox="1"/>
          <p:nvPr/>
        </p:nvSpPr>
        <p:spPr>
          <a:xfrm>
            <a:off x="262950" y="2628425"/>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Colors</a:t>
            </a:r>
            <a:endParaRPr sz="2300" b="1">
              <a:solidFill>
                <a:schemeClr val="accent1"/>
              </a:solidFill>
              <a:latin typeface="Times New Roman"/>
              <a:ea typeface="Times New Roman"/>
              <a:cs typeface="Times New Roman"/>
              <a:sym typeface="Times New Roman"/>
            </a:endParaRPr>
          </a:p>
        </p:txBody>
      </p:sp>
      <p:sp>
        <p:nvSpPr>
          <p:cNvPr id="331" name="Google Shape;331;p21"/>
          <p:cNvSpPr txBox="1"/>
          <p:nvPr/>
        </p:nvSpPr>
        <p:spPr>
          <a:xfrm>
            <a:off x="105175" y="3336900"/>
            <a:ext cx="1735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Fitness (pp)</a:t>
            </a:r>
            <a:endParaRPr sz="2300" b="1">
              <a:solidFill>
                <a:schemeClr val="accent1"/>
              </a:solidFill>
              <a:latin typeface="Times New Roman"/>
              <a:ea typeface="Times New Roman"/>
              <a:cs typeface="Times New Roman"/>
              <a:sym typeface="Times New Roman"/>
            </a:endParaRPr>
          </a:p>
        </p:txBody>
      </p:sp>
      <p:sp>
        <p:nvSpPr>
          <p:cNvPr id="332" name="Google Shape;332;p21"/>
          <p:cNvSpPr txBox="1"/>
          <p:nvPr/>
        </p:nvSpPr>
        <p:spPr>
          <a:xfrm>
            <a:off x="262950" y="3927250"/>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PSNR</a:t>
            </a:r>
            <a:endParaRPr sz="2300" b="1">
              <a:solidFill>
                <a:schemeClr val="accent1"/>
              </a:solidFill>
              <a:latin typeface="Times New Roman"/>
              <a:ea typeface="Times New Roman"/>
              <a:cs typeface="Times New Roman"/>
              <a:sym typeface="Times New Roman"/>
            </a:endParaRPr>
          </a:p>
        </p:txBody>
      </p:sp>
      <p:sp>
        <p:nvSpPr>
          <p:cNvPr id="333" name="Google Shape;333;p21"/>
          <p:cNvSpPr txBox="1"/>
          <p:nvPr/>
        </p:nvSpPr>
        <p:spPr>
          <a:xfrm>
            <a:off x="105175" y="4500400"/>
            <a:ext cx="1588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Time (min)</a:t>
            </a:r>
            <a:endParaRPr sz="2300" b="1">
              <a:solidFill>
                <a:schemeClr val="accent1"/>
              </a:solidFill>
              <a:latin typeface="Times New Roman"/>
              <a:ea typeface="Times New Roman"/>
              <a:cs typeface="Times New Roman"/>
              <a:sym typeface="Times New Roman"/>
            </a:endParaRPr>
          </a:p>
        </p:txBody>
      </p:sp>
      <p:cxnSp>
        <p:nvCxnSpPr>
          <p:cNvPr id="334" name="Google Shape;334;p21"/>
          <p:cNvCxnSpPr/>
          <p:nvPr/>
        </p:nvCxnSpPr>
        <p:spPr>
          <a:xfrm rot="10800000">
            <a:off x="4191475" y="2448200"/>
            <a:ext cx="0" cy="2632200"/>
          </a:xfrm>
          <a:prstGeom prst="straightConnector1">
            <a:avLst/>
          </a:prstGeom>
          <a:noFill/>
          <a:ln w="38100" cap="flat" cmpd="sng">
            <a:solidFill>
              <a:srgbClr val="4A86E8"/>
            </a:solidFill>
            <a:prstDash val="solid"/>
            <a:round/>
            <a:headEnd type="none" w="med" len="med"/>
            <a:tailEnd type="none" w="med" len="med"/>
          </a:ln>
        </p:spPr>
      </p:cxnSp>
      <p:cxnSp>
        <p:nvCxnSpPr>
          <p:cNvPr id="335" name="Google Shape;335;p21"/>
          <p:cNvCxnSpPr/>
          <p:nvPr/>
        </p:nvCxnSpPr>
        <p:spPr>
          <a:xfrm rot="10800000" flipH="1">
            <a:off x="6647400" y="2471925"/>
            <a:ext cx="300" cy="2587500"/>
          </a:xfrm>
          <a:prstGeom prst="straightConnector1">
            <a:avLst/>
          </a:prstGeom>
          <a:noFill/>
          <a:ln w="38100" cap="flat" cmpd="sng">
            <a:solidFill>
              <a:srgbClr val="4A86E8"/>
            </a:solidFill>
            <a:prstDash val="solid"/>
            <a:round/>
            <a:headEnd type="none" w="med" len="med"/>
            <a:tailEnd type="none" w="med" len="med"/>
          </a:ln>
        </p:spPr>
      </p:cxnSp>
      <p:cxnSp>
        <p:nvCxnSpPr>
          <p:cNvPr id="336" name="Google Shape;336;p21"/>
          <p:cNvCxnSpPr/>
          <p:nvPr/>
        </p:nvCxnSpPr>
        <p:spPr>
          <a:xfrm rot="10800000" flipH="1">
            <a:off x="8943775" y="2449575"/>
            <a:ext cx="300" cy="2587500"/>
          </a:xfrm>
          <a:prstGeom prst="straightConnector1">
            <a:avLst/>
          </a:prstGeom>
          <a:noFill/>
          <a:ln w="38100" cap="flat" cmpd="sng">
            <a:solidFill>
              <a:srgbClr val="4A86E8"/>
            </a:solidFill>
            <a:prstDash val="solid"/>
            <a:round/>
            <a:headEnd type="none" w="med" len="med"/>
            <a:tailEnd type="none" w="med" len="med"/>
          </a:ln>
        </p:spPr>
      </p:cxnSp>
      <p:sp>
        <p:nvSpPr>
          <p:cNvPr id="337" name="Google Shape;337;p21"/>
          <p:cNvSpPr txBox="1"/>
          <p:nvPr/>
        </p:nvSpPr>
        <p:spPr>
          <a:xfrm>
            <a:off x="1949450" y="2571750"/>
            <a:ext cx="2133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[[178.67502017 175.7771419  175.85689333]</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[129.27447752  24.182075    80.72762095]</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[130.87821756 122.26907769 147.93349475]]</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338" name="Google Shape;338;p21"/>
          <p:cNvSpPr txBox="1"/>
          <p:nvPr/>
        </p:nvSpPr>
        <p:spPr>
          <a:xfrm>
            <a:off x="4300588" y="2536188"/>
            <a:ext cx="2237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[[129.          24.          83.23564528]</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[124.         118.15071698 141.94133426]</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[142.89083921 140.16746331 154.49659063]</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[179.         177.         176.        ]]</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339" name="Google Shape;339;p21"/>
          <p:cNvSpPr txBox="1"/>
          <p:nvPr/>
        </p:nvSpPr>
        <p:spPr>
          <a:xfrm>
            <a:off x="6676888" y="2536197"/>
            <a:ext cx="2237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[[151.         140.         160.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[149.59847716  57.59847716 108.00287996]</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[129.         120.         147.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[129.          19.          78.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[180.         178.         177.        ]]</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340" name="Google Shape;340;p21"/>
          <p:cNvSpPr txBox="1"/>
          <p:nvPr/>
        </p:nvSpPr>
        <p:spPr>
          <a:xfrm>
            <a:off x="2064950" y="34234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14.286955470729337</a:t>
            </a:r>
            <a:endParaRPr sz="1300">
              <a:latin typeface="Lato"/>
              <a:ea typeface="Lato"/>
              <a:cs typeface="Lato"/>
              <a:sym typeface="Lato"/>
            </a:endParaRPr>
          </a:p>
        </p:txBody>
      </p:sp>
      <p:sp>
        <p:nvSpPr>
          <p:cNvPr id="341" name="Google Shape;341;p21"/>
          <p:cNvSpPr txBox="1"/>
          <p:nvPr/>
        </p:nvSpPr>
        <p:spPr>
          <a:xfrm>
            <a:off x="4468288" y="34310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11.74208506173433</a:t>
            </a:r>
            <a:endParaRPr sz="1300">
              <a:latin typeface="Lato"/>
              <a:ea typeface="Lato"/>
              <a:cs typeface="Lato"/>
              <a:sym typeface="Lato"/>
            </a:endParaRPr>
          </a:p>
        </p:txBody>
      </p:sp>
      <p:sp>
        <p:nvSpPr>
          <p:cNvPr id="342" name="Google Shape;342;p21"/>
          <p:cNvSpPr txBox="1"/>
          <p:nvPr/>
        </p:nvSpPr>
        <p:spPr>
          <a:xfrm>
            <a:off x="6844588" y="34310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10.878644512864748</a:t>
            </a:r>
            <a:endParaRPr sz="1300">
              <a:latin typeface="Lato"/>
              <a:ea typeface="Lato"/>
              <a:cs typeface="Lato"/>
              <a:sym typeface="Lato"/>
            </a:endParaRPr>
          </a:p>
        </p:txBody>
      </p:sp>
      <p:sp>
        <p:nvSpPr>
          <p:cNvPr id="343" name="Google Shape;343;p21"/>
          <p:cNvSpPr txBox="1"/>
          <p:nvPr/>
        </p:nvSpPr>
        <p:spPr>
          <a:xfrm>
            <a:off x="2064950"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21.39986906972702</a:t>
            </a:r>
            <a:endParaRPr sz="1300">
              <a:latin typeface="Lato"/>
              <a:ea typeface="Lato"/>
              <a:cs typeface="Lato"/>
              <a:sym typeface="Lato"/>
            </a:endParaRPr>
          </a:p>
        </p:txBody>
      </p:sp>
      <p:sp>
        <p:nvSpPr>
          <p:cNvPr id="344" name="Google Shape;344;p21"/>
          <p:cNvSpPr txBox="1"/>
          <p:nvPr/>
        </p:nvSpPr>
        <p:spPr>
          <a:xfrm>
            <a:off x="2064950"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5.31704181432724</a:t>
            </a:r>
            <a:endParaRPr sz="1300">
              <a:latin typeface="Lato"/>
              <a:ea typeface="Lato"/>
              <a:cs typeface="Lato"/>
              <a:sym typeface="Lato"/>
            </a:endParaRPr>
          </a:p>
        </p:txBody>
      </p:sp>
      <p:sp>
        <p:nvSpPr>
          <p:cNvPr id="345" name="Google Shape;345;p21"/>
          <p:cNvSpPr txBox="1"/>
          <p:nvPr/>
        </p:nvSpPr>
        <p:spPr>
          <a:xfrm>
            <a:off x="4468288"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24.95458178191465</a:t>
            </a:r>
            <a:endParaRPr sz="1300">
              <a:latin typeface="Lato"/>
              <a:ea typeface="Lato"/>
              <a:cs typeface="Lato"/>
              <a:sym typeface="Lato"/>
            </a:endParaRPr>
          </a:p>
        </p:txBody>
      </p:sp>
      <p:sp>
        <p:nvSpPr>
          <p:cNvPr id="346" name="Google Shape;346;p21"/>
          <p:cNvSpPr txBox="1"/>
          <p:nvPr/>
        </p:nvSpPr>
        <p:spPr>
          <a:xfrm>
            <a:off x="4468288"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5.4144727945327755</a:t>
            </a:r>
            <a:endParaRPr sz="1300">
              <a:latin typeface="Lato"/>
              <a:ea typeface="Lato"/>
              <a:cs typeface="Lato"/>
              <a:sym typeface="Lato"/>
            </a:endParaRPr>
          </a:p>
        </p:txBody>
      </p:sp>
      <p:sp>
        <p:nvSpPr>
          <p:cNvPr id="347" name="Google Shape;347;p21"/>
          <p:cNvSpPr txBox="1"/>
          <p:nvPr/>
        </p:nvSpPr>
        <p:spPr>
          <a:xfrm>
            <a:off x="6844588"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25.12823600534301</a:t>
            </a:r>
            <a:endParaRPr sz="1300">
              <a:latin typeface="Lato"/>
              <a:ea typeface="Lato"/>
              <a:cs typeface="Lato"/>
              <a:sym typeface="Lato"/>
            </a:endParaRPr>
          </a:p>
        </p:txBody>
      </p:sp>
      <p:sp>
        <p:nvSpPr>
          <p:cNvPr id="348" name="Google Shape;348;p21"/>
          <p:cNvSpPr txBox="1"/>
          <p:nvPr/>
        </p:nvSpPr>
        <p:spPr>
          <a:xfrm>
            <a:off x="6844588"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8.286703701814016</a:t>
            </a:r>
            <a:endParaRPr sz="1300">
              <a:latin typeface="Lato"/>
              <a:ea typeface="Lato"/>
              <a:cs typeface="Lato"/>
              <a:sym typeface="Lato"/>
            </a:endParaRPr>
          </a:p>
        </p:txBody>
      </p:sp>
      <p:sp>
        <p:nvSpPr>
          <p:cNvPr id="349" name="Google Shape;349;p21"/>
          <p:cNvSpPr txBox="1"/>
          <p:nvPr/>
        </p:nvSpPr>
        <p:spPr>
          <a:xfrm>
            <a:off x="315475" y="1041800"/>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E69138"/>
                </a:solidFill>
                <a:latin typeface="Times New Roman"/>
                <a:ea typeface="Times New Roman"/>
                <a:cs typeface="Times New Roman"/>
                <a:sym typeface="Times New Roman"/>
              </a:rPr>
              <a:t>img008</a:t>
            </a:r>
            <a:endParaRPr sz="2300" b="1">
              <a:solidFill>
                <a:srgbClr val="E69138"/>
              </a:solidFill>
              <a:latin typeface="Times New Roman"/>
              <a:ea typeface="Times New Roman"/>
              <a:cs typeface="Times New Roman"/>
              <a:sym typeface="Times New Roman"/>
            </a:endParaRPr>
          </a:p>
        </p:txBody>
      </p:sp>
      <p:pic>
        <p:nvPicPr>
          <p:cNvPr id="350" name="Google Shape;350;p21"/>
          <p:cNvPicPr preferRelativeResize="0"/>
          <p:nvPr/>
        </p:nvPicPr>
        <p:blipFill>
          <a:blip r:embed="rId3">
            <a:alphaModFix/>
          </a:blip>
          <a:stretch>
            <a:fillRect/>
          </a:stretch>
        </p:blipFill>
        <p:spPr>
          <a:xfrm>
            <a:off x="4319986" y="259874"/>
            <a:ext cx="2198900" cy="2198900"/>
          </a:xfrm>
          <a:prstGeom prst="rect">
            <a:avLst/>
          </a:prstGeom>
          <a:noFill/>
          <a:ln>
            <a:noFill/>
          </a:ln>
        </p:spPr>
      </p:pic>
      <p:pic>
        <p:nvPicPr>
          <p:cNvPr id="351" name="Google Shape;351;p21"/>
          <p:cNvPicPr preferRelativeResize="0"/>
          <p:nvPr/>
        </p:nvPicPr>
        <p:blipFill>
          <a:blip r:embed="rId4">
            <a:alphaModFix/>
          </a:blip>
          <a:stretch>
            <a:fillRect/>
          </a:stretch>
        </p:blipFill>
        <p:spPr>
          <a:xfrm>
            <a:off x="6716374" y="259874"/>
            <a:ext cx="2198900" cy="2198900"/>
          </a:xfrm>
          <a:prstGeom prst="rect">
            <a:avLst/>
          </a:prstGeom>
          <a:noFill/>
          <a:ln>
            <a:noFill/>
          </a:ln>
        </p:spPr>
      </p:pic>
      <p:pic>
        <p:nvPicPr>
          <p:cNvPr id="352" name="Google Shape;352;p21"/>
          <p:cNvPicPr preferRelativeResize="0"/>
          <p:nvPr/>
        </p:nvPicPr>
        <p:blipFill>
          <a:blip r:embed="rId5">
            <a:alphaModFix/>
          </a:blip>
          <a:stretch>
            <a:fillRect/>
          </a:stretch>
        </p:blipFill>
        <p:spPr>
          <a:xfrm>
            <a:off x="1923586" y="259849"/>
            <a:ext cx="2198900" cy="219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cxnSp>
        <p:nvCxnSpPr>
          <p:cNvPr id="357" name="Google Shape;357;p22"/>
          <p:cNvCxnSpPr/>
          <p:nvPr/>
        </p:nvCxnSpPr>
        <p:spPr>
          <a:xfrm>
            <a:off x="105175" y="2458750"/>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358" name="Google Shape;358;p22"/>
          <p:cNvCxnSpPr/>
          <p:nvPr/>
        </p:nvCxnSpPr>
        <p:spPr>
          <a:xfrm>
            <a:off x="105175" y="33369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359" name="Google Shape;359;p22"/>
          <p:cNvCxnSpPr/>
          <p:nvPr/>
        </p:nvCxnSpPr>
        <p:spPr>
          <a:xfrm>
            <a:off x="105175" y="39100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360" name="Google Shape;360;p22"/>
          <p:cNvCxnSpPr/>
          <p:nvPr/>
        </p:nvCxnSpPr>
        <p:spPr>
          <a:xfrm>
            <a:off x="105175" y="39100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361" name="Google Shape;361;p22"/>
          <p:cNvCxnSpPr/>
          <p:nvPr/>
        </p:nvCxnSpPr>
        <p:spPr>
          <a:xfrm>
            <a:off x="105175" y="44832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362" name="Google Shape;362;p22"/>
          <p:cNvCxnSpPr/>
          <p:nvPr/>
        </p:nvCxnSpPr>
        <p:spPr>
          <a:xfrm>
            <a:off x="105175" y="44832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363" name="Google Shape;363;p22"/>
          <p:cNvCxnSpPr/>
          <p:nvPr/>
        </p:nvCxnSpPr>
        <p:spPr>
          <a:xfrm>
            <a:off x="105175" y="50563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364" name="Google Shape;364;p22"/>
          <p:cNvCxnSpPr/>
          <p:nvPr/>
        </p:nvCxnSpPr>
        <p:spPr>
          <a:xfrm>
            <a:off x="1840725" y="2448225"/>
            <a:ext cx="0" cy="2590200"/>
          </a:xfrm>
          <a:prstGeom prst="straightConnector1">
            <a:avLst/>
          </a:prstGeom>
          <a:noFill/>
          <a:ln w="76200" cap="flat" cmpd="sng">
            <a:solidFill>
              <a:srgbClr val="FF9900"/>
            </a:solidFill>
            <a:prstDash val="solid"/>
            <a:round/>
            <a:headEnd type="none" w="med" len="med"/>
            <a:tailEnd type="none" w="med" len="med"/>
          </a:ln>
        </p:spPr>
      </p:cxnSp>
      <p:sp>
        <p:nvSpPr>
          <p:cNvPr id="365" name="Google Shape;365;p22"/>
          <p:cNvSpPr txBox="1"/>
          <p:nvPr/>
        </p:nvSpPr>
        <p:spPr>
          <a:xfrm>
            <a:off x="262950" y="2628425"/>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Colors</a:t>
            </a:r>
            <a:endParaRPr sz="2300" b="1">
              <a:solidFill>
                <a:schemeClr val="accent1"/>
              </a:solidFill>
              <a:latin typeface="Times New Roman"/>
              <a:ea typeface="Times New Roman"/>
              <a:cs typeface="Times New Roman"/>
              <a:sym typeface="Times New Roman"/>
            </a:endParaRPr>
          </a:p>
        </p:txBody>
      </p:sp>
      <p:sp>
        <p:nvSpPr>
          <p:cNvPr id="366" name="Google Shape;366;p22"/>
          <p:cNvSpPr txBox="1"/>
          <p:nvPr/>
        </p:nvSpPr>
        <p:spPr>
          <a:xfrm>
            <a:off x="105175" y="3336900"/>
            <a:ext cx="1735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Fitness (pp)</a:t>
            </a:r>
            <a:endParaRPr sz="2300" b="1">
              <a:solidFill>
                <a:schemeClr val="accent1"/>
              </a:solidFill>
              <a:latin typeface="Times New Roman"/>
              <a:ea typeface="Times New Roman"/>
              <a:cs typeface="Times New Roman"/>
              <a:sym typeface="Times New Roman"/>
            </a:endParaRPr>
          </a:p>
        </p:txBody>
      </p:sp>
      <p:sp>
        <p:nvSpPr>
          <p:cNvPr id="367" name="Google Shape;367;p22"/>
          <p:cNvSpPr txBox="1"/>
          <p:nvPr/>
        </p:nvSpPr>
        <p:spPr>
          <a:xfrm>
            <a:off x="262950" y="3927250"/>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PSNR</a:t>
            </a:r>
            <a:endParaRPr sz="2300" b="1">
              <a:solidFill>
                <a:schemeClr val="accent1"/>
              </a:solidFill>
              <a:latin typeface="Times New Roman"/>
              <a:ea typeface="Times New Roman"/>
              <a:cs typeface="Times New Roman"/>
              <a:sym typeface="Times New Roman"/>
            </a:endParaRPr>
          </a:p>
        </p:txBody>
      </p:sp>
      <p:sp>
        <p:nvSpPr>
          <p:cNvPr id="368" name="Google Shape;368;p22"/>
          <p:cNvSpPr txBox="1"/>
          <p:nvPr/>
        </p:nvSpPr>
        <p:spPr>
          <a:xfrm>
            <a:off x="105175" y="4500400"/>
            <a:ext cx="1588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Time (min)</a:t>
            </a:r>
            <a:endParaRPr sz="2300" b="1">
              <a:solidFill>
                <a:schemeClr val="accent1"/>
              </a:solidFill>
              <a:latin typeface="Times New Roman"/>
              <a:ea typeface="Times New Roman"/>
              <a:cs typeface="Times New Roman"/>
              <a:sym typeface="Times New Roman"/>
            </a:endParaRPr>
          </a:p>
        </p:txBody>
      </p:sp>
      <p:cxnSp>
        <p:nvCxnSpPr>
          <p:cNvPr id="369" name="Google Shape;369;p22"/>
          <p:cNvCxnSpPr/>
          <p:nvPr/>
        </p:nvCxnSpPr>
        <p:spPr>
          <a:xfrm rot="10800000">
            <a:off x="4191475" y="2448200"/>
            <a:ext cx="0" cy="2632200"/>
          </a:xfrm>
          <a:prstGeom prst="straightConnector1">
            <a:avLst/>
          </a:prstGeom>
          <a:noFill/>
          <a:ln w="38100" cap="flat" cmpd="sng">
            <a:solidFill>
              <a:srgbClr val="4A86E8"/>
            </a:solidFill>
            <a:prstDash val="solid"/>
            <a:round/>
            <a:headEnd type="none" w="med" len="med"/>
            <a:tailEnd type="none" w="med" len="med"/>
          </a:ln>
        </p:spPr>
      </p:cxnSp>
      <p:cxnSp>
        <p:nvCxnSpPr>
          <p:cNvPr id="370" name="Google Shape;370;p22"/>
          <p:cNvCxnSpPr/>
          <p:nvPr/>
        </p:nvCxnSpPr>
        <p:spPr>
          <a:xfrm rot="10800000" flipH="1">
            <a:off x="6647400" y="2471925"/>
            <a:ext cx="300" cy="2587500"/>
          </a:xfrm>
          <a:prstGeom prst="straightConnector1">
            <a:avLst/>
          </a:prstGeom>
          <a:noFill/>
          <a:ln w="38100" cap="flat" cmpd="sng">
            <a:solidFill>
              <a:srgbClr val="4A86E8"/>
            </a:solidFill>
            <a:prstDash val="solid"/>
            <a:round/>
            <a:headEnd type="none" w="med" len="med"/>
            <a:tailEnd type="none" w="med" len="med"/>
          </a:ln>
        </p:spPr>
      </p:cxnSp>
      <p:cxnSp>
        <p:nvCxnSpPr>
          <p:cNvPr id="371" name="Google Shape;371;p22"/>
          <p:cNvCxnSpPr/>
          <p:nvPr/>
        </p:nvCxnSpPr>
        <p:spPr>
          <a:xfrm rot="10800000" flipH="1">
            <a:off x="8943775" y="2449575"/>
            <a:ext cx="300" cy="2587500"/>
          </a:xfrm>
          <a:prstGeom prst="straightConnector1">
            <a:avLst/>
          </a:prstGeom>
          <a:noFill/>
          <a:ln w="38100" cap="flat" cmpd="sng">
            <a:solidFill>
              <a:srgbClr val="4A86E8"/>
            </a:solidFill>
            <a:prstDash val="solid"/>
            <a:round/>
            <a:headEnd type="none" w="med" len="med"/>
            <a:tailEnd type="none" w="med" len="med"/>
          </a:ln>
        </p:spPr>
      </p:cxnSp>
      <p:sp>
        <p:nvSpPr>
          <p:cNvPr id="372" name="Google Shape;372;p22"/>
          <p:cNvSpPr txBox="1"/>
          <p:nvPr/>
        </p:nvSpPr>
        <p:spPr>
          <a:xfrm>
            <a:off x="1949450" y="2571750"/>
            <a:ext cx="2133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solidFill>
                  <a:schemeClr val="dk2"/>
                </a:solidFill>
                <a:latin typeface="Lato"/>
                <a:ea typeface="Lato"/>
                <a:cs typeface="Lato"/>
                <a:sym typeface="Lato"/>
              </a:rPr>
              <a:t>[[140.17560261 128.03699817 151.87967467]</a:t>
            </a:r>
            <a:endParaRPr sz="700" b="1">
              <a:solidFill>
                <a:schemeClr val="dk2"/>
              </a:solidFill>
              <a:latin typeface="Lato"/>
              <a:ea typeface="Lato"/>
              <a:cs typeface="Lato"/>
              <a:sym typeface="Lato"/>
            </a:endParaRPr>
          </a:p>
          <a:p>
            <a:pPr marL="0" lvl="0" indent="0" algn="l" rtl="0">
              <a:spcBef>
                <a:spcPts val="0"/>
              </a:spcBef>
              <a:spcAft>
                <a:spcPts val="0"/>
              </a:spcAft>
              <a:buNone/>
            </a:pPr>
            <a:r>
              <a:rPr lang="en" sz="700" b="1">
                <a:solidFill>
                  <a:schemeClr val="dk2"/>
                </a:solidFill>
                <a:latin typeface="Lato"/>
                <a:ea typeface="Lato"/>
                <a:cs typeface="Lato"/>
                <a:sym typeface="Lato"/>
              </a:rPr>
              <a:t> [176.64421492 175.30007546 175.93095106]</a:t>
            </a:r>
            <a:endParaRPr sz="700" b="1">
              <a:solidFill>
                <a:schemeClr val="dk2"/>
              </a:solidFill>
              <a:latin typeface="Lato"/>
              <a:ea typeface="Lato"/>
              <a:cs typeface="Lato"/>
              <a:sym typeface="Lato"/>
            </a:endParaRPr>
          </a:p>
          <a:p>
            <a:pPr marL="0" lvl="0" indent="0" algn="l" rtl="0">
              <a:spcBef>
                <a:spcPts val="0"/>
              </a:spcBef>
              <a:spcAft>
                <a:spcPts val="0"/>
              </a:spcAft>
              <a:buNone/>
            </a:pPr>
            <a:r>
              <a:rPr lang="en" sz="700" b="1">
                <a:solidFill>
                  <a:schemeClr val="dk2"/>
                </a:solidFill>
                <a:latin typeface="Lato"/>
                <a:ea typeface="Lato"/>
                <a:cs typeface="Lato"/>
                <a:sym typeface="Lato"/>
              </a:rPr>
              <a:t> [131.73155149  25.71763357  87.30391448]]</a:t>
            </a:r>
            <a:endParaRPr sz="700" b="1">
              <a:solidFill>
                <a:schemeClr val="dk2"/>
              </a:solidFill>
              <a:latin typeface="Lato"/>
              <a:ea typeface="Lato"/>
              <a:cs typeface="Lato"/>
              <a:sym typeface="Lato"/>
            </a:endParaRPr>
          </a:p>
          <a:p>
            <a:pPr marL="0" lvl="0" indent="0" algn="l" rtl="0">
              <a:spcBef>
                <a:spcPts val="0"/>
              </a:spcBef>
              <a:spcAft>
                <a:spcPts val="0"/>
              </a:spcAft>
              <a:buNone/>
            </a:pPr>
            <a:endParaRPr sz="700" b="1">
              <a:solidFill>
                <a:schemeClr val="dk2"/>
              </a:solidFill>
              <a:latin typeface="Lato"/>
              <a:ea typeface="Lato"/>
              <a:cs typeface="Lato"/>
              <a:sym typeface="Lato"/>
            </a:endParaRPr>
          </a:p>
        </p:txBody>
      </p:sp>
      <p:sp>
        <p:nvSpPr>
          <p:cNvPr id="373" name="Google Shape;373;p22"/>
          <p:cNvSpPr txBox="1"/>
          <p:nvPr/>
        </p:nvSpPr>
        <p:spPr>
          <a:xfrm>
            <a:off x="4300588" y="2536188"/>
            <a:ext cx="2237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[[148.16832802 142.56561076 160.5983785 ]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[135.         123.33489275 149.33489275]</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[130.05933422  24.71329842  86.17322356]</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[178.         176.         176.        ]]</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374" name="Google Shape;374;p22"/>
          <p:cNvSpPr txBox="1"/>
          <p:nvPr/>
        </p:nvSpPr>
        <p:spPr>
          <a:xfrm>
            <a:off x="6676888" y="2536197"/>
            <a:ext cx="2237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[[180.         178.         177.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[131.         122.         149.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[129.          20.          82.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[149.         138.         158.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[137.          38.82938392  99.        ]]</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375" name="Google Shape;375;p22"/>
          <p:cNvSpPr txBox="1"/>
          <p:nvPr/>
        </p:nvSpPr>
        <p:spPr>
          <a:xfrm>
            <a:off x="2064950" y="34234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13.817759126653872</a:t>
            </a:r>
            <a:endParaRPr sz="1300">
              <a:latin typeface="Lato"/>
              <a:ea typeface="Lato"/>
              <a:cs typeface="Lato"/>
              <a:sym typeface="Lato"/>
            </a:endParaRPr>
          </a:p>
        </p:txBody>
      </p:sp>
      <p:sp>
        <p:nvSpPr>
          <p:cNvPr id="376" name="Google Shape;376;p22"/>
          <p:cNvSpPr txBox="1"/>
          <p:nvPr/>
        </p:nvSpPr>
        <p:spPr>
          <a:xfrm>
            <a:off x="4468288" y="34310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11.141867700160676</a:t>
            </a:r>
            <a:endParaRPr sz="1300">
              <a:latin typeface="Lato"/>
              <a:ea typeface="Lato"/>
              <a:cs typeface="Lato"/>
              <a:sym typeface="Lato"/>
            </a:endParaRPr>
          </a:p>
        </p:txBody>
      </p:sp>
      <p:sp>
        <p:nvSpPr>
          <p:cNvPr id="377" name="Google Shape;377;p22"/>
          <p:cNvSpPr txBox="1"/>
          <p:nvPr/>
        </p:nvSpPr>
        <p:spPr>
          <a:xfrm>
            <a:off x="6844588" y="34310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10.525901296802893</a:t>
            </a:r>
            <a:endParaRPr sz="1300">
              <a:latin typeface="Lato"/>
              <a:ea typeface="Lato"/>
              <a:cs typeface="Lato"/>
              <a:sym typeface="Lato"/>
            </a:endParaRPr>
          </a:p>
        </p:txBody>
      </p:sp>
      <p:sp>
        <p:nvSpPr>
          <p:cNvPr id="378" name="Google Shape;378;p22"/>
          <p:cNvSpPr txBox="1"/>
          <p:nvPr/>
        </p:nvSpPr>
        <p:spPr>
          <a:xfrm>
            <a:off x="2064950"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31.86992589678724</a:t>
            </a:r>
            <a:endParaRPr sz="1300">
              <a:latin typeface="Lato"/>
              <a:ea typeface="Lato"/>
              <a:cs typeface="Lato"/>
              <a:sym typeface="Lato"/>
            </a:endParaRPr>
          </a:p>
        </p:txBody>
      </p:sp>
      <p:sp>
        <p:nvSpPr>
          <p:cNvPr id="379" name="Google Shape;379;p22"/>
          <p:cNvSpPr txBox="1"/>
          <p:nvPr/>
        </p:nvSpPr>
        <p:spPr>
          <a:xfrm>
            <a:off x="2064950"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7.29641858736674</a:t>
            </a:r>
            <a:endParaRPr sz="1300">
              <a:latin typeface="Lato"/>
              <a:ea typeface="Lato"/>
              <a:cs typeface="Lato"/>
              <a:sym typeface="Lato"/>
            </a:endParaRPr>
          </a:p>
        </p:txBody>
      </p:sp>
      <p:sp>
        <p:nvSpPr>
          <p:cNvPr id="380" name="Google Shape;380;p22"/>
          <p:cNvSpPr txBox="1"/>
          <p:nvPr/>
        </p:nvSpPr>
        <p:spPr>
          <a:xfrm>
            <a:off x="4468288"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33.4073715162413</a:t>
            </a:r>
            <a:endParaRPr sz="1300">
              <a:latin typeface="Lato"/>
              <a:ea typeface="Lato"/>
              <a:cs typeface="Lato"/>
              <a:sym typeface="Lato"/>
            </a:endParaRPr>
          </a:p>
        </p:txBody>
      </p:sp>
      <p:sp>
        <p:nvSpPr>
          <p:cNvPr id="381" name="Google Shape;381;p22"/>
          <p:cNvSpPr txBox="1"/>
          <p:nvPr/>
        </p:nvSpPr>
        <p:spPr>
          <a:xfrm>
            <a:off x="4468288"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8.464795060952504</a:t>
            </a:r>
            <a:endParaRPr sz="1300">
              <a:latin typeface="Lato"/>
              <a:ea typeface="Lato"/>
              <a:cs typeface="Lato"/>
              <a:sym typeface="Lato"/>
            </a:endParaRPr>
          </a:p>
        </p:txBody>
      </p:sp>
      <p:sp>
        <p:nvSpPr>
          <p:cNvPr id="382" name="Google Shape;382;p22"/>
          <p:cNvSpPr txBox="1"/>
          <p:nvPr/>
        </p:nvSpPr>
        <p:spPr>
          <a:xfrm>
            <a:off x="6844588"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35.98471383561312</a:t>
            </a:r>
            <a:endParaRPr sz="1300">
              <a:latin typeface="Lato"/>
              <a:ea typeface="Lato"/>
              <a:cs typeface="Lato"/>
              <a:sym typeface="Lato"/>
            </a:endParaRPr>
          </a:p>
        </p:txBody>
      </p:sp>
      <p:sp>
        <p:nvSpPr>
          <p:cNvPr id="383" name="Google Shape;383;p22"/>
          <p:cNvSpPr txBox="1"/>
          <p:nvPr/>
        </p:nvSpPr>
        <p:spPr>
          <a:xfrm>
            <a:off x="6844588"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8.5146426598231</a:t>
            </a:r>
            <a:endParaRPr sz="1300">
              <a:latin typeface="Lato"/>
              <a:ea typeface="Lato"/>
              <a:cs typeface="Lato"/>
              <a:sym typeface="Lato"/>
            </a:endParaRPr>
          </a:p>
        </p:txBody>
      </p:sp>
      <p:sp>
        <p:nvSpPr>
          <p:cNvPr id="384" name="Google Shape;384;p22"/>
          <p:cNvSpPr txBox="1"/>
          <p:nvPr/>
        </p:nvSpPr>
        <p:spPr>
          <a:xfrm>
            <a:off x="315475" y="1041800"/>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E69138"/>
                </a:solidFill>
                <a:latin typeface="Times New Roman"/>
                <a:ea typeface="Times New Roman"/>
                <a:cs typeface="Times New Roman"/>
                <a:sym typeface="Times New Roman"/>
              </a:rPr>
              <a:t>img009</a:t>
            </a:r>
            <a:endParaRPr sz="2300" b="1">
              <a:solidFill>
                <a:srgbClr val="E69138"/>
              </a:solidFill>
              <a:latin typeface="Times New Roman"/>
              <a:ea typeface="Times New Roman"/>
              <a:cs typeface="Times New Roman"/>
              <a:sym typeface="Times New Roman"/>
            </a:endParaRPr>
          </a:p>
        </p:txBody>
      </p:sp>
      <p:pic>
        <p:nvPicPr>
          <p:cNvPr id="385" name="Google Shape;385;p22"/>
          <p:cNvPicPr preferRelativeResize="0"/>
          <p:nvPr/>
        </p:nvPicPr>
        <p:blipFill>
          <a:blip r:embed="rId3">
            <a:alphaModFix/>
          </a:blip>
          <a:stretch>
            <a:fillRect/>
          </a:stretch>
        </p:blipFill>
        <p:spPr>
          <a:xfrm>
            <a:off x="4306461" y="259874"/>
            <a:ext cx="2198900" cy="2198900"/>
          </a:xfrm>
          <a:prstGeom prst="rect">
            <a:avLst/>
          </a:prstGeom>
          <a:noFill/>
          <a:ln>
            <a:noFill/>
          </a:ln>
        </p:spPr>
      </p:pic>
      <p:pic>
        <p:nvPicPr>
          <p:cNvPr id="386" name="Google Shape;386;p22"/>
          <p:cNvPicPr preferRelativeResize="0"/>
          <p:nvPr/>
        </p:nvPicPr>
        <p:blipFill>
          <a:blip r:embed="rId4">
            <a:alphaModFix/>
          </a:blip>
          <a:stretch>
            <a:fillRect/>
          </a:stretch>
        </p:blipFill>
        <p:spPr>
          <a:xfrm>
            <a:off x="6696286" y="259849"/>
            <a:ext cx="2198900" cy="2198900"/>
          </a:xfrm>
          <a:prstGeom prst="rect">
            <a:avLst/>
          </a:prstGeom>
          <a:noFill/>
          <a:ln>
            <a:noFill/>
          </a:ln>
        </p:spPr>
      </p:pic>
      <p:pic>
        <p:nvPicPr>
          <p:cNvPr id="387" name="Google Shape;387;p22"/>
          <p:cNvPicPr preferRelativeResize="0"/>
          <p:nvPr/>
        </p:nvPicPr>
        <p:blipFill>
          <a:blip r:embed="rId5">
            <a:alphaModFix/>
          </a:blip>
          <a:stretch>
            <a:fillRect/>
          </a:stretch>
        </p:blipFill>
        <p:spPr>
          <a:xfrm>
            <a:off x="1916649" y="259849"/>
            <a:ext cx="2198900" cy="219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cxnSp>
        <p:nvCxnSpPr>
          <p:cNvPr id="392" name="Google Shape;392;p23"/>
          <p:cNvCxnSpPr/>
          <p:nvPr/>
        </p:nvCxnSpPr>
        <p:spPr>
          <a:xfrm>
            <a:off x="105175" y="2458750"/>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393" name="Google Shape;393;p23"/>
          <p:cNvCxnSpPr/>
          <p:nvPr/>
        </p:nvCxnSpPr>
        <p:spPr>
          <a:xfrm>
            <a:off x="105175" y="33369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394" name="Google Shape;394;p23"/>
          <p:cNvCxnSpPr/>
          <p:nvPr/>
        </p:nvCxnSpPr>
        <p:spPr>
          <a:xfrm>
            <a:off x="105175" y="39100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395" name="Google Shape;395;p23"/>
          <p:cNvCxnSpPr/>
          <p:nvPr/>
        </p:nvCxnSpPr>
        <p:spPr>
          <a:xfrm>
            <a:off x="105175" y="39100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396" name="Google Shape;396;p23"/>
          <p:cNvCxnSpPr/>
          <p:nvPr/>
        </p:nvCxnSpPr>
        <p:spPr>
          <a:xfrm>
            <a:off x="105175" y="44832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397" name="Google Shape;397;p23"/>
          <p:cNvCxnSpPr/>
          <p:nvPr/>
        </p:nvCxnSpPr>
        <p:spPr>
          <a:xfrm>
            <a:off x="105175" y="44832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398" name="Google Shape;398;p23"/>
          <p:cNvCxnSpPr/>
          <p:nvPr/>
        </p:nvCxnSpPr>
        <p:spPr>
          <a:xfrm>
            <a:off x="105175" y="50563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399" name="Google Shape;399;p23"/>
          <p:cNvCxnSpPr/>
          <p:nvPr/>
        </p:nvCxnSpPr>
        <p:spPr>
          <a:xfrm>
            <a:off x="1840725" y="2448225"/>
            <a:ext cx="0" cy="2590200"/>
          </a:xfrm>
          <a:prstGeom prst="straightConnector1">
            <a:avLst/>
          </a:prstGeom>
          <a:noFill/>
          <a:ln w="76200" cap="flat" cmpd="sng">
            <a:solidFill>
              <a:srgbClr val="FF9900"/>
            </a:solidFill>
            <a:prstDash val="solid"/>
            <a:round/>
            <a:headEnd type="none" w="med" len="med"/>
            <a:tailEnd type="none" w="med" len="med"/>
          </a:ln>
        </p:spPr>
      </p:cxnSp>
      <p:sp>
        <p:nvSpPr>
          <p:cNvPr id="400" name="Google Shape;400;p23"/>
          <p:cNvSpPr txBox="1"/>
          <p:nvPr/>
        </p:nvSpPr>
        <p:spPr>
          <a:xfrm>
            <a:off x="262950" y="2628425"/>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Colors</a:t>
            </a:r>
            <a:endParaRPr sz="2300" b="1">
              <a:solidFill>
                <a:schemeClr val="accent1"/>
              </a:solidFill>
              <a:latin typeface="Times New Roman"/>
              <a:ea typeface="Times New Roman"/>
              <a:cs typeface="Times New Roman"/>
              <a:sym typeface="Times New Roman"/>
            </a:endParaRPr>
          </a:p>
        </p:txBody>
      </p:sp>
      <p:sp>
        <p:nvSpPr>
          <p:cNvPr id="401" name="Google Shape;401;p23"/>
          <p:cNvSpPr txBox="1"/>
          <p:nvPr/>
        </p:nvSpPr>
        <p:spPr>
          <a:xfrm>
            <a:off x="105175" y="3336900"/>
            <a:ext cx="1735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Fitness (pp)</a:t>
            </a:r>
            <a:endParaRPr sz="2300" b="1">
              <a:solidFill>
                <a:schemeClr val="accent1"/>
              </a:solidFill>
              <a:latin typeface="Times New Roman"/>
              <a:ea typeface="Times New Roman"/>
              <a:cs typeface="Times New Roman"/>
              <a:sym typeface="Times New Roman"/>
            </a:endParaRPr>
          </a:p>
        </p:txBody>
      </p:sp>
      <p:sp>
        <p:nvSpPr>
          <p:cNvPr id="402" name="Google Shape;402;p23"/>
          <p:cNvSpPr txBox="1"/>
          <p:nvPr/>
        </p:nvSpPr>
        <p:spPr>
          <a:xfrm>
            <a:off x="262950" y="3927250"/>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PSNR</a:t>
            </a:r>
            <a:endParaRPr sz="2300" b="1">
              <a:solidFill>
                <a:schemeClr val="accent1"/>
              </a:solidFill>
              <a:latin typeface="Times New Roman"/>
              <a:ea typeface="Times New Roman"/>
              <a:cs typeface="Times New Roman"/>
              <a:sym typeface="Times New Roman"/>
            </a:endParaRPr>
          </a:p>
        </p:txBody>
      </p:sp>
      <p:sp>
        <p:nvSpPr>
          <p:cNvPr id="403" name="Google Shape;403;p23"/>
          <p:cNvSpPr txBox="1"/>
          <p:nvPr/>
        </p:nvSpPr>
        <p:spPr>
          <a:xfrm>
            <a:off x="105175" y="4500400"/>
            <a:ext cx="1588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Time (min)</a:t>
            </a:r>
            <a:endParaRPr sz="2300" b="1">
              <a:solidFill>
                <a:schemeClr val="accent1"/>
              </a:solidFill>
              <a:latin typeface="Times New Roman"/>
              <a:ea typeface="Times New Roman"/>
              <a:cs typeface="Times New Roman"/>
              <a:sym typeface="Times New Roman"/>
            </a:endParaRPr>
          </a:p>
        </p:txBody>
      </p:sp>
      <p:cxnSp>
        <p:nvCxnSpPr>
          <p:cNvPr id="404" name="Google Shape;404;p23"/>
          <p:cNvCxnSpPr/>
          <p:nvPr/>
        </p:nvCxnSpPr>
        <p:spPr>
          <a:xfrm rot="10800000">
            <a:off x="4191475" y="2448200"/>
            <a:ext cx="0" cy="2632200"/>
          </a:xfrm>
          <a:prstGeom prst="straightConnector1">
            <a:avLst/>
          </a:prstGeom>
          <a:noFill/>
          <a:ln w="38100" cap="flat" cmpd="sng">
            <a:solidFill>
              <a:srgbClr val="4A86E8"/>
            </a:solidFill>
            <a:prstDash val="solid"/>
            <a:round/>
            <a:headEnd type="none" w="med" len="med"/>
            <a:tailEnd type="none" w="med" len="med"/>
          </a:ln>
        </p:spPr>
      </p:cxnSp>
      <p:cxnSp>
        <p:nvCxnSpPr>
          <p:cNvPr id="405" name="Google Shape;405;p23"/>
          <p:cNvCxnSpPr/>
          <p:nvPr/>
        </p:nvCxnSpPr>
        <p:spPr>
          <a:xfrm rot="10800000" flipH="1">
            <a:off x="6647400" y="2471925"/>
            <a:ext cx="300" cy="2587500"/>
          </a:xfrm>
          <a:prstGeom prst="straightConnector1">
            <a:avLst/>
          </a:prstGeom>
          <a:noFill/>
          <a:ln w="38100" cap="flat" cmpd="sng">
            <a:solidFill>
              <a:srgbClr val="4A86E8"/>
            </a:solidFill>
            <a:prstDash val="solid"/>
            <a:round/>
            <a:headEnd type="none" w="med" len="med"/>
            <a:tailEnd type="none" w="med" len="med"/>
          </a:ln>
        </p:spPr>
      </p:cxnSp>
      <p:cxnSp>
        <p:nvCxnSpPr>
          <p:cNvPr id="406" name="Google Shape;406;p23"/>
          <p:cNvCxnSpPr/>
          <p:nvPr/>
        </p:nvCxnSpPr>
        <p:spPr>
          <a:xfrm rot="10800000" flipH="1">
            <a:off x="8943775" y="2449575"/>
            <a:ext cx="300" cy="2587500"/>
          </a:xfrm>
          <a:prstGeom prst="straightConnector1">
            <a:avLst/>
          </a:prstGeom>
          <a:noFill/>
          <a:ln w="38100" cap="flat" cmpd="sng">
            <a:solidFill>
              <a:srgbClr val="4A86E8"/>
            </a:solidFill>
            <a:prstDash val="solid"/>
            <a:round/>
            <a:headEnd type="none" w="med" len="med"/>
            <a:tailEnd type="none" w="med" len="med"/>
          </a:ln>
        </p:spPr>
      </p:cxnSp>
      <p:sp>
        <p:nvSpPr>
          <p:cNvPr id="407" name="Google Shape;407;p23"/>
          <p:cNvSpPr txBox="1"/>
          <p:nvPr/>
        </p:nvSpPr>
        <p:spPr>
          <a:xfrm>
            <a:off x="1949450" y="2571750"/>
            <a:ext cx="2133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[[137.29635566 126.61982563 154.95994464]</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[133.68430317  24.78966737  89.55267694]</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[180.4500918  179.16009016 181.74216975]]</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408" name="Google Shape;408;p23"/>
          <p:cNvSpPr txBox="1"/>
          <p:nvPr/>
        </p:nvSpPr>
        <p:spPr>
          <a:xfrm>
            <a:off x="4300588" y="2536188"/>
            <a:ext cx="2237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[[151.41680818 144.91750038 165.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[179.57557883 180.         180.54405587]</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[134.36153725  23.44006171  89.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[129.73365749 120.         151.        ]]</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409" name="Google Shape;409;p23"/>
          <p:cNvSpPr txBox="1"/>
          <p:nvPr/>
        </p:nvSpPr>
        <p:spPr>
          <a:xfrm>
            <a:off x="6676888" y="2536197"/>
            <a:ext cx="2237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[[127.         118.5416364  149.91499901]</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[133.          26.45619616  88.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[181.         182.17323733 183.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[158.4172287  155.14637776 171.06766482]</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[141.         130.         156.        ]]</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410" name="Google Shape;410;p23"/>
          <p:cNvSpPr txBox="1"/>
          <p:nvPr/>
        </p:nvSpPr>
        <p:spPr>
          <a:xfrm>
            <a:off x="2064950" y="34234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15.993253592808642</a:t>
            </a:r>
            <a:endParaRPr sz="1300">
              <a:latin typeface="Lato"/>
              <a:ea typeface="Lato"/>
              <a:cs typeface="Lato"/>
              <a:sym typeface="Lato"/>
            </a:endParaRPr>
          </a:p>
        </p:txBody>
      </p:sp>
      <p:sp>
        <p:nvSpPr>
          <p:cNvPr id="411" name="Google Shape;411;p23"/>
          <p:cNvSpPr txBox="1"/>
          <p:nvPr/>
        </p:nvSpPr>
        <p:spPr>
          <a:xfrm>
            <a:off x="4468288" y="34310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12.528372365041637</a:t>
            </a:r>
            <a:endParaRPr sz="1300">
              <a:latin typeface="Lato"/>
              <a:ea typeface="Lato"/>
              <a:cs typeface="Lato"/>
              <a:sym typeface="Lato"/>
            </a:endParaRPr>
          </a:p>
        </p:txBody>
      </p:sp>
      <p:sp>
        <p:nvSpPr>
          <p:cNvPr id="412" name="Google Shape;412;p23"/>
          <p:cNvSpPr txBox="1"/>
          <p:nvPr/>
        </p:nvSpPr>
        <p:spPr>
          <a:xfrm>
            <a:off x="6844588" y="34310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11.543654010602323</a:t>
            </a:r>
            <a:endParaRPr sz="1300">
              <a:latin typeface="Lato"/>
              <a:ea typeface="Lato"/>
              <a:cs typeface="Lato"/>
              <a:sym typeface="Lato"/>
            </a:endParaRPr>
          </a:p>
        </p:txBody>
      </p:sp>
      <p:sp>
        <p:nvSpPr>
          <p:cNvPr id="413" name="Google Shape;413;p23"/>
          <p:cNvSpPr txBox="1"/>
          <p:nvPr/>
        </p:nvSpPr>
        <p:spPr>
          <a:xfrm>
            <a:off x="2064950"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20.53121707507172</a:t>
            </a:r>
            <a:endParaRPr sz="1300">
              <a:latin typeface="Lato"/>
              <a:ea typeface="Lato"/>
              <a:cs typeface="Lato"/>
              <a:sym typeface="Lato"/>
            </a:endParaRPr>
          </a:p>
        </p:txBody>
      </p:sp>
      <p:sp>
        <p:nvSpPr>
          <p:cNvPr id="414" name="Google Shape;414;p23"/>
          <p:cNvSpPr txBox="1"/>
          <p:nvPr/>
        </p:nvSpPr>
        <p:spPr>
          <a:xfrm>
            <a:off x="2064950"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6.295353106657664</a:t>
            </a:r>
            <a:endParaRPr sz="1300">
              <a:latin typeface="Lato"/>
              <a:ea typeface="Lato"/>
              <a:cs typeface="Lato"/>
              <a:sym typeface="Lato"/>
            </a:endParaRPr>
          </a:p>
        </p:txBody>
      </p:sp>
      <p:sp>
        <p:nvSpPr>
          <p:cNvPr id="415" name="Google Shape;415;p23"/>
          <p:cNvSpPr txBox="1"/>
          <p:nvPr/>
        </p:nvSpPr>
        <p:spPr>
          <a:xfrm>
            <a:off x="4468288"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23.56363695366555</a:t>
            </a:r>
            <a:endParaRPr sz="1300">
              <a:latin typeface="Lato"/>
              <a:ea typeface="Lato"/>
              <a:cs typeface="Lato"/>
              <a:sym typeface="Lato"/>
            </a:endParaRPr>
          </a:p>
        </p:txBody>
      </p:sp>
      <p:sp>
        <p:nvSpPr>
          <p:cNvPr id="416" name="Google Shape;416;p23"/>
          <p:cNvSpPr txBox="1"/>
          <p:nvPr/>
        </p:nvSpPr>
        <p:spPr>
          <a:xfrm>
            <a:off x="4468288"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7.026523427168528</a:t>
            </a:r>
            <a:endParaRPr sz="1300">
              <a:latin typeface="Lato"/>
              <a:ea typeface="Lato"/>
              <a:cs typeface="Lato"/>
              <a:sym typeface="Lato"/>
            </a:endParaRPr>
          </a:p>
        </p:txBody>
      </p:sp>
      <p:sp>
        <p:nvSpPr>
          <p:cNvPr id="417" name="Google Shape;417;p23"/>
          <p:cNvSpPr txBox="1"/>
          <p:nvPr/>
        </p:nvSpPr>
        <p:spPr>
          <a:xfrm>
            <a:off x="6844588"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24.33387171222647</a:t>
            </a:r>
            <a:endParaRPr sz="1300">
              <a:latin typeface="Lato"/>
              <a:ea typeface="Lato"/>
              <a:cs typeface="Lato"/>
              <a:sym typeface="Lato"/>
            </a:endParaRPr>
          </a:p>
        </p:txBody>
      </p:sp>
      <p:sp>
        <p:nvSpPr>
          <p:cNvPr id="418" name="Google Shape;418;p23"/>
          <p:cNvSpPr txBox="1"/>
          <p:nvPr/>
        </p:nvSpPr>
        <p:spPr>
          <a:xfrm>
            <a:off x="6844588"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10.89017915725708</a:t>
            </a:r>
            <a:endParaRPr sz="1300">
              <a:latin typeface="Lato"/>
              <a:ea typeface="Lato"/>
              <a:cs typeface="Lato"/>
              <a:sym typeface="Lato"/>
            </a:endParaRPr>
          </a:p>
        </p:txBody>
      </p:sp>
      <p:sp>
        <p:nvSpPr>
          <p:cNvPr id="419" name="Google Shape;419;p23"/>
          <p:cNvSpPr txBox="1"/>
          <p:nvPr/>
        </p:nvSpPr>
        <p:spPr>
          <a:xfrm>
            <a:off x="315475" y="1041800"/>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E69138"/>
                </a:solidFill>
                <a:latin typeface="Times New Roman"/>
                <a:ea typeface="Times New Roman"/>
                <a:cs typeface="Times New Roman"/>
                <a:sym typeface="Times New Roman"/>
              </a:rPr>
              <a:t>img010</a:t>
            </a:r>
            <a:endParaRPr sz="2300" b="1">
              <a:solidFill>
                <a:srgbClr val="E69138"/>
              </a:solidFill>
              <a:latin typeface="Times New Roman"/>
              <a:ea typeface="Times New Roman"/>
              <a:cs typeface="Times New Roman"/>
              <a:sym typeface="Times New Roman"/>
            </a:endParaRPr>
          </a:p>
        </p:txBody>
      </p:sp>
      <p:pic>
        <p:nvPicPr>
          <p:cNvPr id="420" name="Google Shape;420;p23"/>
          <p:cNvPicPr preferRelativeResize="0"/>
          <p:nvPr/>
        </p:nvPicPr>
        <p:blipFill>
          <a:blip r:embed="rId3">
            <a:alphaModFix/>
          </a:blip>
          <a:stretch>
            <a:fillRect/>
          </a:stretch>
        </p:blipFill>
        <p:spPr>
          <a:xfrm>
            <a:off x="4314074" y="259874"/>
            <a:ext cx="2198900" cy="2198900"/>
          </a:xfrm>
          <a:prstGeom prst="rect">
            <a:avLst/>
          </a:prstGeom>
          <a:noFill/>
          <a:ln>
            <a:noFill/>
          </a:ln>
        </p:spPr>
      </p:pic>
      <p:pic>
        <p:nvPicPr>
          <p:cNvPr id="421" name="Google Shape;421;p23"/>
          <p:cNvPicPr preferRelativeResize="0"/>
          <p:nvPr/>
        </p:nvPicPr>
        <p:blipFill>
          <a:blip r:embed="rId4">
            <a:alphaModFix/>
          </a:blip>
          <a:stretch>
            <a:fillRect/>
          </a:stretch>
        </p:blipFill>
        <p:spPr>
          <a:xfrm>
            <a:off x="6711499" y="249324"/>
            <a:ext cx="2198900" cy="2198900"/>
          </a:xfrm>
          <a:prstGeom prst="rect">
            <a:avLst/>
          </a:prstGeom>
          <a:noFill/>
          <a:ln>
            <a:noFill/>
          </a:ln>
        </p:spPr>
      </p:pic>
      <p:pic>
        <p:nvPicPr>
          <p:cNvPr id="422" name="Google Shape;422;p23"/>
          <p:cNvPicPr preferRelativeResize="0"/>
          <p:nvPr/>
        </p:nvPicPr>
        <p:blipFill>
          <a:blip r:embed="rId5">
            <a:alphaModFix/>
          </a:blip>
          <a:stretch>
            <a:fillRect/>
          </a:stretch>
        </p:blipFill>
        <p:spPr>
          <a:xfrm>
            <a:off x="1916649" y="249324"/>
            <a:ext cx="2198900" cy="219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1"/>
          <p:cNvSpPr txBox="1">
            <a:spLocks noGrp="1"/>
          </p:cNvSpPr>
          <p:nvPr>
            <p:ph type="title"/>
          </p:nvPr>
        </p:nvSpPr>
        <p:spPr>
          <a:xfrm>
            <a:off x="256200" y="712150"/>
            <a:ext cx="8631600" cy="38355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1800" dirty="0">
                <a:solidFill>
                  <a:srgbClr val="6D9EEB"/>
                </a:solidFill>
                <a:latin typeface="Cairo"/>
                <a:ea typeface="Cairo"/>
                <a:cs typeface="Cairo"/>
                <a:sym typeface="Cairo"/>
              </a:rPr>
              <a:t>مقایسه نتایج با مقاله:</a:t>
            </a:r>
            <a:endParaRPr sz="1800" dirty="0">
              <a:solidFill>
                <a:srgbClr val="6D9EEB"/>
              </a:solidFill>
              <a:latin typeface="Cairo"/>
              <a:ea typeface="Cairo"/>
              <a:cs typeface="Cairo"/>
              <a:sym typeface="Cairo"/>
            </a:endParaRPr>
          </a:p>
          <a:p>
            <a:pPr marL="0" lvl="0" indent="0" algn="r" rtl="1">
              <a:spcBef>
                <a:spcPts val="0"/>
              </a:spcBef>
              <a:spcAft>
                <a:spcPts val="0"/>
              </a:spcAft>
              <a:buNone/>
            </a:pPr>
            <a:r>
              <a:rPr lang="en" sz="1800" dirty="0">
                <a:latin typeface="Cairo"/>
                <a:ea typeface="Cairo"/>
                <a:cs typeface="Cairo"/>
                <a:sym typeface="Cairo"/>
              </a:rPr>
              <a:t>همانطور که مشاهده میشود در عکس 009 الگوریتم ما از مقاله فیتنس بهتر و PSNR بدتری داده است.</a:t>
            </a:r>
            <a:endParaRPr sz="1800" dirty="0">
              <a:latin typeface="Cairo"/>
              <a:ea typeface="Cairo"/>
              <a:cs typeface="Cairo"/>
              <a:sym typeface="Cairo"/>
            </a:endParaRPr>
          </a:p>
          <a:p>
            <a:pPr marL="0" lvl="0" indent="0" algn="r" rtl="1">
              <a:spcBef>
                <a:spcPts val="0"/>
              </a:spcBef>
              <a:spcAft>
                <a:spcPts val="0"/>
              </a:spcAft>
              <a:buNone/>
            </a:pPr>
            <a:r>
              <a:rPr lang="en" sz="1800" dirty="0">
                <a:latin typeface="Cairo"/>
                <a:ea typeface="Cairo"/>
                <a:cs typeface="Cairo"/>
                <a:sym typeface="Cairo"/>
              </a:rPr>
              <a:t>زمان مقاله هم مطابق گزارش بسیار بهتر است.</a:t>
            </a:r>
            <a:endParaRPr sz="1800" dirty="0">
              <a:latin typeface="Cairo"/>
              <a:ea typeface="Cairo"/>
              <a:cs typeface="Cairo"/>
              <a:sym typeface="Cairo"/>
            </a:endParaRPr>
          </a:p>
          <a:p>
            <a:pPr marL="0" lvl="0" indent="0" algn="r" rtl="1">
              <a:spcBef>
                <a:spcPts val="0"/>
              </a:spcBef>
              <a:spcAft>
                <a:spcPts val="0"/>
              </a:spcAft>
              <a:buNone/>
            </a:pPr>
            <a:endParaRPr sz="1800" dirty="0">
              <a:latin typeface="Cairo"/>
              <a:ea typeface="Cairo"/>
              <a:cs typeface="Cairo"/>
              <a:sym typeface="Cairo"/>
            </a:endParaRPr>
          </a:p>
          <a:p>
            <a:pPr marL="0" lvl="0" indent="0" algn="r" rtl="1">
              <a:spcBef>
                <a:spcPts val="0"/>
              </a:spcBef>
              <a:spcAft>
                <a:spcPts val="0"/>
              </a:spcAft>
              <a:buNone/>
            </a:pPr>
            <a:endParaRPr sz="1800" dirty="0">
              <a:latin typeface="Cairo"/>
              <a:ea typeface="Cairo"/>
              <a:cs typeface="Cairo"/>
              <a:sym typeface="Cai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4"/>
          <p:cNvSpPr txBox="1">
            <a:spLocks noGrp="1"/>
          </p:cNvSpPr>
          <p:nvPr>
            <p:ph type="title"/>
          </p:nvPr>
        </p:nvSpPr>
        <p:spPr>
          <a:xfrm>
            <a:off x="283100" y="712150"/>
            <a:ext cx="8631600" cy="38355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1800" dirty="0">
                <a:solidFill>
                  <a:srgbClr val="F9CB9C"/>
                </a:solidFill>
                <a:latin typeface="Cairo"/>
                <a:ea typeface="Cairo"/>
                <a:cs typeface="Cairo"/>
                <a:sym typeface="Cairo"/>
              </a:rPr>
              <a:t>ایده انجام پروژه</a:t>
            </a:r>
            <a:r>
              <a:rPr lang="en" sz="1800" dirty="0">
                <a:solidFill>
                  <a:srgbClr val="F9CB9C"/>
                </a:solidFill>
                <a:latin typeface="Cairo"/>
                <a:ea typeface="Cairo"/>
                <a:cs typeface="Cairo"/>
                <a:sym typeface="Cairo"/>
              </a:rPr>
              <a:t>:</a:t>
            </a:r>
            <a:r>
              <a:rPr lang="fa-IR" sz="1800" dirty="0">
                <a:solidFill>
                  <a:srgbClr val="F9CB9C"/>
                </a:solidFill>
                <a:latin typeface="Cairo"/>
                <a:ea typeface="Cairo"/>
                <a:cs typeface="Cairo"/>
                <a:sym typeface="Cairo"/>
              </a:rPr>
              <a:t> </a:t>
            </a:r>
            <a:r>
              <a:rPr lang="fa-IR" sz="1800" dirty="0">
                <a:latin typeface="Cairo"/>
                <a:cs typeface="Cairo"/>
                <a:sym typeface="Cairo"/>
              </a:rPr>
              <a:t>به هنگام استفاده از </a:t>
            </a:r>
            <a:r>
              <a:rPr lang="en-US" sz="1800" dirty="0" err="1">
                <a:latin typeface="Cairo"/>
                <a:cs typeface="Cairo"/>
                <a:sym typeface="Cairo"/>
              </a:rPr>
              <a:t>svd</a:t>
            </a:r>
            <a:r>
              <a:rPr lang="fa-IR" sz="1800" dirty="0">
                <a:latin typeface="Cairo"/>
                <a:cs typeface="Cairo"/>
                <a:sym typeface="Cairo"/>
              </a:rPr>
              <a:t> مشاهده شد که در عکس های با تنوع رنگی بالا تشخیص جزییات سخت میشود پس در عکس هایی که به تعداد محدودی رنگ نیاز از میتوان ابتدا رنگ ها را محدود کرده (که خود حجم را کاهش می دهد) و سپس از </a:t>
            </a:r>
            <a:r>
              <a:rPr lang="en-US" sz="1800" dirty="0" err="1">
                <a:latin typeface="Cairo"/>
                <a:cs typeface="Cairo"/>
                <a:sym typeface="Cairo"/>
              </a:rPr>
              <a:t>svd</a:t>
            </a:r>
            <a:r>
              <a:rPr lang="en-US" sz="1800" dirty="0">
                <a:latin typeface="Cairo"/>
                <a:cs typeface="Cairo"/>
                <a:sym typeface="Cairo"/>
              </a:rPr>
              <a:t> </a:t>
            </a:r>
            <a:r>
              <a:rPr lang="fa-IR" sz="1800" dirty="0">
                <a:latin typeface="Cairo"/>
                <a:cs typeface="Cairo"/>
                <a:sym typeface="Cairo"/>
              </a:rPr>
              <a:t> بهره برد.</a:t>
            </a:r>
            <a:br>
              <a:rPr lang="fa-IR" sz="1800" dirty="0">
                <a:latin typeface="Cairo"/>
                <a:cs typeface="Cairo"/>
                <a:sym typeface="Cairo"/>
              </a:rPr>
            </a:br>
            <a:r>
              <a:rPr lang="fa-IR" sz="1800" dirty="0">
                <a:latin typeface="Cairo"/>
                <a:cs typeface="Cairo"/>
                <a:sym typeface="Cairo"/>
              </a:rPr>
              <a:t>همچنین کاهش رنگ ها خود باعث تشخیص مواردی مانند نقاط سرطانی سلول و غیره می شوند.</a:t>
            </a:r>
            <a:endParaRPr sz="1800" dirty="0">
              <a:latin typeface="Cairo"/>
              <a:cs typeface="Cairo"/>
              <a:sym typeface="Cairo"/>
            </a:endParaRPr>
          </a:p>
          <a:p>
            <a:pPr marL="0" lvl="0" indent="0" algn="r" rtl="1">
              <a:spcBef>
                <a:spcPts val="0"/>
              </a:spcBef>
              <a:spcAft>
                <a:spcPts val="0"/>
              </a:spcAft>
              <a:buNone/>
            </a:pPr>
            <a:endParaRPr sz="1800" dirty="0">
              <a:latin typeface="Cairo"/>
              <a:ea typeface="Cairo"/>
              <a:cs typeface="Cairo"/>
              <a:sym typeface="Cairo"/>
            </a:endParaRPr>
          </a:p>
          <a:p>
            <a:pPr marL="0" lvl="0" indent="0" algn="r" rtl="1">
              <a:spcBef>
                <a:spcPts val="0"/>
              </a:spcBef>
              <a:spcAft>
                <a:spcPts val="0"/>
              </a:spcAft>
              <a:buNone/>
            </a:pPr>
            <a:endParaRPr sz="1800" dirty="0">
              <a:latin typeface="Cairo"/>
              <a:ea typeface="Cairo"/>
              <a:cs typeface="Cairo"/>
              <a:sym typeface="Cairo"/>
            </a:endParaRPr>
          </a:p>
        </p:txBody>
      </p:sp>
    </p:spTree>
    <p:extLst>
      <p:ext uri="{BB962C8B-B14F-4D97-AF65-F5344CB8AC3E}">
        <p14:creationId xmlns:p14="http://schemas.microsoft.com/office/powerpoint/2010/main" val="4222758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cxnSp>
        <p:nvCxnSpPr>
          <p:cNvPr id="458" name="Google Shape;458;p30"/>
          <p:cNvCxnSpPr/>
          <p:nvPr/>
        </p:nvCxnSpPr>
        <p:spPr>
          <a:xfrm>
            <a:off x="105175" y="2458750"/>
            <a:ext cx="6564600" cy="13800"/>
          </a:xfrm>
          <a:prstGeom prst="straightConnector1">
            <a:avLst/>
          </a:prstGeom>
          <a:noFill/>
          <a:ln w="38100" cap="flat" cmpd="sng">
            <a:solidFill>
              <a:srgbClr val="4A86E8"/>
            </a:solidFill>
            <a:prstDash val="solid"/>
            <a:round/>
            <a:headEnd type="none" w="med" len="med"/>
            <a:tailEnd type="none" w="med" len="med"/>
          </a:ln>
        </p:spPr>
      </p:cxnSp>
      <p:cxnSp>
        <p:nvCxnSpPr>
          <p:cNvPr id="459" name="Google Shape;459;p30"/>
          <p:cNvCxnSpPr/>
          <p:nvPr/>
        </p:nvCxnSpPr>
        <p:spPr>
          <a:xfrm>
            <a:off x="105175" y="3336925"/>
            <a:ext cx="6534000" cy="0"/>
          </a:xfrm>
          <a:prstGeom prst="straightConnector1">
            <a:avLst/>
          </a:prstGeom>
          <a:noFill/>
          <a:ln w="38100" cap="flat" cmpd="sng">
            <a:solidFill>
              <a:srgbClr val="4A86E8"/>
            </a:solidFill>
            <a:prstDash val="solid"/>
            <a:round/>
            <a:headEnd type="none" w="med" len="med"/>
            <a:tailEnd type="none" w="med" len="med"/>
          </a:ln>
        </p:spPr>
      </p:cxnSp>
      <p:cxnSp>
        <p:nvCxnSpPr>
          <p:cNvPr id="460" name="Google Shape;460;p30"/>
          <p:cNvCxnSpPr/>
          <p:nvPr/>
        </p:nvCxnSpPr>
        <p:spPr>
          <a:xfrm>
            <a:off x="105175" y="3910075"/>
            <a:ext cx="6564600" cy="0"/>
          </a:xfrm>
          <a:prstGeom prst="straightConnector1">
            <a:avLst/>
          </a:prstGeom>
          <a:noFill/>
          <a:ln w="38100" cap="flat" cmpd="sng">
            <a:solidFill>
              <a:srgbClr val="4A86E8"/>
            </a:solidFill>
            <a:prstDash val="solid"/>
            <a:round/>
            <a:headEnd type="none" w="med" len="med"/>
            <a:tailEnd type="none" w="med" len="med"/>
          </a:ln>
        </p:spPr>
      </p:cxnSp>
      <p:cxnSp>
        <p:nvCxnSpPr>
          <p:cNvPr id="461" name="Google Shape;461;p30"/>
          <p:cNvCxnSpPr/>
          <p:nvPr/>
        </p:nvCxnSpPr>
        <p:spPr>
          <a:xfrm>
            <a:off x="105175" y="3910075"/>
            <a:ext cx="6564600" cy="0"/>
          </a:xfrm>
          <a:prstGeom prst="straightConnector1">
            <a:avLst/>
          </a:prstGeom>
          <a:noFill/>
          <a:ln w="38100" cap="flat" cmpd="sng">
            <a:solidFill>
              <a:srgbClr val="4A86E8"/>
            </a:solidFill>
            <a:prstDash val="solid"/>
            <a:round/>
            <a:headEnd type="none" w="med" len="med"/>
            <a:tailEnd type="none" w="med" len="med"/>
          </a:ln>
        </p:spPr>
      </p:cxnSp>
      <p:cxnSp>
        <p:nvCxnSpPr>
          <p:cNvPr id="462" name="Google Shape;462;p30"/>
          <p:cNvCxnSpPr/>
          <p:nvPr/>
        </p:nvCxnSpPr>
        <p:spPr>
          <a:xfrm>
            <a:off x="105175" y="4483225"/>
            <a:ext cx="6564600" cy="0"/>
          </a:xfrm>
          <a:prstGeom prst="straightConnector1">
            <a:avLst/>
          </a:prstGeom>
          <a:noFill/>
          <a:ln w="38100" cap="flat" cmpd="sng">
            <a:solidFill>
              <a:srgbClr val="4A86E8"/>
            </a:solidFill>
            <a:prstDash val="solid"/>
            <a:round/>
            <a:headEnd type="none" w="med" len="med"/>
            <a:tailEnd type="none" w="med" len="med"/>
          </a:ln>
        </p:spPr>
      </p:cxnSp>
      <p:cxnSp>
        <p:nvCxnSpPr>
          <p:cNvPr id="463" name="Google Shape;463;p30"/>
          <p:cNvCxnSpPr/>
          <p:nvPr/>
        </p:nvCxnSpPr>
        <p:spPr>
          <a:xfrm>
            <a:off x="105175" y="4483225"/>
            <a:ext cx="6564600" cy="0"/>
          </a:xfrm>
          <a:prstGeom prst="straightConnector1">
            <a:avLst/>
          </a:prstGeom>
          <a:noFill/>
          <a:ln w="38100" cap="flat" cmpd="sng">
            <a:solidFill>
              <a:srgbClr val="4A86E8"/>
            </a:solidFill>
            <a:prstDash val="solid"/>
            <a:round/>
            <a:headEnd type="none" w="med" len="med"/>
            <a:tailEnd type="none" w="med" len="med"/>
          </a:ln>
        </p:spPr>
      </p:cxnSp>
      <p:cxnSp>
        <p:nvCxnSpPr>
          <p:cNvPr id="464" name="Google Shape;464;p30"/>
          <p:cNvCxnSpPr/>
          <p:nvPr/>
        </p:nvCxnSpPr>
        <p:spPr>
          <a:xfrm>
            <a:off x="105175" y="5056375"/>
            <a:ext cx="6564600" cy="0"/>
          </a:xfrm>
          <a:prstGeom prst="straightConnector1">
            <a:avLst/>
          </a:prstGeom>
          <a:noFill/>
          <a:ln w="38100" cap="flat" cmpd="sng">
            <a:solidFill>
              <a:srgbClr val="4A86E8"/>
            </a:solidFill>
            <a:prstDash val="solid"/>
            <a:round/>
            <a:headEnd type="none" w="med" len="med"/>
            <a:tailEnd type="none" w="med" len="med"/>
          </a:ln>
        </p:spPr>
      </p:cxnSp>
      <p:cxnSp>
        <p:nvCxnSpPr>
          <p:cNvPr id="465" name="Google Shape;465;p30"/>
          <p:cNvCxnSpPr/>
          <p:nvPr/>
        </p:nvCxnSpPr>
        <p:spPr>
          <a:xfrm>
            <a:off x="1840725" y="2448225"/>
            <a:ext cx="0" cy="2590200"/>
          </a:xfrm>
          <a:prstGeom prst="straightConnector1">
            <a:avLst/>
          </a:prstGeom>
          <a:noFill/>
          <a:ln w="76200" cap="flat" cmpd="sng">
            <a:solidFill>
              <a:srgbClr val="FF9900"/>
            </a:solidFill>
            <a:prstDash val="solid"/>
            <a:round/>
            <a:headEnd type="none" w="med" len="med"/>
            <a:tailEnd type="none" w="med" len="med"/>
          </a:ln>
        </p:spPr>
      </p:cxnSp>
      <p:sp>
        <p:nvSpPr>
          <p:cNvPr id="466" name="Google Shape;466;p30"/>
          <p:cNvSpPr txBox="1"/>
          <p:nvPr/>
        </p:nvSpPr>
        <p:spPr>
          <a:xfrm>
            <a:off x="262950" y="2628425"/>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Colors</a:t>
            </a:r>
            <a:endParaRPr sz="2300" b="1">
              <a:solidFill>
                <a:schemeClr val="accent1"/>
              </a:solidFill>
              <a:latin typeface="Times New Roman"/>
              <a:ea typeface="Times New Roman"/>
              <a:cs typeface="Times New Roman"/>
              <a:sym typeface="Times New Roman"/>
            </a:endParaRPr>
          </a:p>
        </p:txBody>
      </p:sp>
      <p:sp>
        <p:nvSpPr>
          <p:cNvPr id="467" name="Google Shape;467;p30"/>
          <p:cNvSpPr txBox="1"/>
          <p:nvPr/>
        </p:nvSpPr>
        <p:spPr>
          <a:xfrm>
            <a:off x="105175" y="3336900"/>
            <a:ext cx="1735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Fitness (pp)</a:t>
            </a:r>
            <a:endParaRPr sz="2300" b="1">
              <a:solidFill>
                <a:schemeClr val="accent1"/>
              </a:solidFill>
              <a:latin typeface="Times New Roman"/>
              <a:ea typeface="Times New Roman"/>
              <a:cs typeface="Times New Roman"/>
              <a:sym typeface="Times New Roman"/>
            </a:endParaRPr>
          </a:p>
        </p:txBody>
      </p:sp>
      <p:sp>
        <p:nvSpPr>
          <p:cNvPr id="468" name="Google Shape;468;p30"/>
          <p:cNvSpPr txBox="1"/>
          <p:nvPr/>
        </p:nvSpPr>
        <p:spPr>
          <a:xfrm>
            <a:off x="262950" y="3927250"/>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PSNR</a:t>
            </a:r>
            <a:endParaRPr sz="2300" b="1">
              <a:solidFill>
                <a:schemeClr val="accent1"/>
              </a:solidFill>
              <a:latin typeface="Times New Roman"/>
              <a:ea typeface="Times New Roman"/>
              <a:cs typeface="Times New Roman"/>
              <a:sym typeface="Times New Roman"/>
            </a:endParaRPr>
          </a:p>
        </p:txBody>
      </p:sp>
      <p:sp>
        <p:nvSpPr>
          <p:cNvPr id="469" name="Google Shape;469;p30"/>
          <p:cNvSpPr txBox="1"/>
          <p:nvPr/>
        </p:nvSpPr>
        <p:spPr>
          <a:xfrm>
            <a:off x="105175" y="4500400"/>
            <a:ext cx="1588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Time (min)</a:t>
            </a:r>
            <a:endParaRPr sz="2300" b="1">
              <a:solidFill>
                <a:schemeClr val="accent1"/>
              </a:solidFill>
              <a:latin typeface="Times New Roman"/>
              <a:ea typeface="Times New Roman"/>
              <a:cs typeface="Times New Roman"/>
              <a:sym typeface="Times New Roman"/>
            </a:endParaRPr>
          </a:p>
        </p:txBody>
      </p:sp>
      <p:cxnSp>
        <p:nvCxnSpPr>
          <p:cNvPr id="470" name="Google Shape;470;p30"/>
          <p:cNvCxnSpPr/>
          <p:nvPr/>
        </p:nvCxnSpPr>
        <p:spPr>
          <a:xfrm rot="10800000">
            <a:off x="4191475" y="2448200"/>
            <a:ext cx="0" cy="2632200"/>
          </a:xfrm>
          <a:prstGeom prst="straightConnector1">
            <a:avLst/>
          </a:prstGeom>
          <a:noFill/>
          <a:ln w="38100" cap="flat" cmpd="sng">
            <a:solidFill>
              <a:srgbClr val="4A86E8"/>
            </a:solidFill>
            <a:prstDash val="solid"/>
            <a:round/>
            <a:headEnd type="none" w="med" len="med"/>
            <a:tailEnd type="none" w="med" len="med"/>
          </a:ln>
        </p:spPr>
      </p:cxnSp>
      <p:cxnSp>
        <p:nvCxnSpPr>
          <p:cNvPr id="471" name="Google Shape;471;p30"/>
          <p:cNvCxnSpPr/>
          <p:nvPr/>
        </p:nvCxnSpPr>
        <p:spPr>
          <a:xfrm rot="10800000" flipH="1">
            <a:off x="6647400" y="2471925"/>
            <a:ext cx="300" cy="2587500"/>
          </a:xfrm>
          <a:prstGeom prst="straightConnector1">
            <a:avLst/>
          </a:prstGeom>
          <a:noFill/>
          <a:ln w="38100" cap="flat" cmpd="sng">
            <a:solidFill>
              <a:srgbClr val="4A86E8"/>
            </a:solidFill>
            <a:prstDash val="solid"/>
            <a:round/>
            <a:headEnd type="none" w="med" len="med"/>
            <a:tailEnd type="none" w="med" len="med"/>
          </a:ln>
        </p:spPr>
      </p:cxnSp>
      <p:sp>
        <p:nvSpPr>
          <p:cNvPr id="472" name="Google Shape;472;p30"/>
          <p:cNvSpPr txBox="1"/>
          <p:nvPr/>
        </p:nvSpPr>
        <p:spPr>
          <a:xfrm>
            <a:off x="1949450" y="2571750"/>
            <a:ext cx="2133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solidFill>
                  <a:schemeClr val="dk2"/>
                </a:solidFill>
                <a:latin typeface="Lato"/>
                <a:ea typeface="Lato"/>
                <a:cs typeface="Lato"/>
                <a:sym typeface="Lato"/>
              </a:rPr>
              <a:t>[[140.17560261 128.03699817 151.87967467]</a:t>
            </a:r>
            <a:endParaRPr sz="700" b="1">
              <a:solidFill>
                <a:schemeClr val="dk2"/>
              </a:solidFill>
              <a:latin typeface="Lato"/>
              <a:ea typeface="Lato"/>
              <a:cs typeface="Lato"/>
              <a:sym typeface="Lato"/>
            </a:endParaRPr>
          </a:p>
          <a:p>
            <a:pPr marL="0" lvl="0" indent="0" algn="l" rtl="0">
              <a:spcBef>
                <a:spcPts val="0"/>
              </a:spcBef>
              <a:spcAft>
                <a:spcPts val="0"/>
              </a:spcAft>
              <a:buNone/>
            </a:pPr>
            <a:r>
              <a:rPr lang="en" sz="700" b="1">
                <a:solidFill>
                  <a:schemeClr val="dk2"/>
                </a:solidFill>
                <a:latin typeface="Lato"/>
                <a:ea typeface="Lato"/>
                <a:cs typeface="Lato"/>
                <a:sym typeface="Lato"/>
              </a:rPr>
              <a:t> [176.64421492 175.30007546 175.93095106]</a:t>
            </a:r>
            <a:endParaRPr sz="700" b="1">
              <a:solidFill>
                <a:schemeClr val="dk2"/>
              </a:solidFill>
              <a:latin typeface="Lato"/>
              <a:ea typeface="Lato"/>
              <a:cs typeface="Lato"/>
              <a:sym typeface="Lato"/>
            </a:endParaRPr>
          </a:p>
          <a:p>
            <a:pPr marL="0" lvl="0" indent="0" algn="l" rtl="0">
              <a:spcBef>
                <a:spcPts val="0"/>
              </a:spcBef>
              <a:spcAft>
                <a:spcPts val="0"/>
              </a:spcAft>
              <a:buNone/>
            </a:pPr>
            <a:r>
              <a:rPr lang="en" sz="700" b="1">
                <a:solidFill>
                  <a:schemeClr val="dk2"/>
                </a:solidFill>
                <a:latin typeface="Lato"/>
                <a:ea typeface="Lato"/>
                <a:cs typeface="Lato"/>
                <a:sym typeface="Lato"/>
              </a:rPr>
              <a:t> [131.73155149  25.71763357  87.30391448]]</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473" name="Google Shape;473;p30"/>
          <p:cNvSpPr txBox="1"/>
          <p:nvPr/>
        </p:nvSpPr>
        <p:spPr>
          <a:xfrm>
            <a:off x="4300588" y="2536188"/>
            <a:ext cx="22377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[[140 128 150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[175 173  175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[133  31  87            ]]</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474" name="Google Shape;474;p30"/>
          <p:cNvSpPr txBox="1"/>
          <p:nvPr/>
        </p:nvSpPr>
        <p:spPr>
          <a:xfrm>
            <a:off x="2064950" y="3423400"/>
            <a:ext cx="1902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300">
                <a:solidFill>
                  <a:schemeClr val="dk2"/>
                </a:solidFill>
                <a:latin typeface="Lato"/>
                <a:ea typeface="Lato"/>
                <a:cs typeface="Lato"/>
                <a:sym typeface="Lato"/>
              </a:rPr>
              <a:t>13.817759126653872</a:t>
            </a:r>
            <a:endParaRPr sz="1300">
              <a:solidFill>
                <a:schemeClr val="dk2"/>
              </a:solidFill>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p:txBody>
      </p:sp>
      <p:sp>
        <p:nvSpPr>
          <p:cNvPr id="475" name="Google Shape;475;p30"/>
          <p:cNvSpPr txBox="1"/>
          <p:nvPr/>
        </p:nvSpPr>
        <p:spPr>
          <a:xfrm>
            <a:off x="4468288" y="34310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14.6596179889018</a:t>
            </a:r>
            <a:endParaRPr sz="1300">
              <a:latin typeface="Lato"/>
              <a:ea typeface="Lato"/>
              <a:cs typeface="Lato"/>
              <a:sym typeface="Lato"/>
            </a:endParaRPr>
          </a:p>
        </p:txBody>
      </p:sp>
      <p:sp>
        <p:nvSpPr>
          <p:cNvPr id="476" name="Google Shape;476;p30"/>
          <p:cNvSpPr txBox="1"/>
          <p:nvPr/>
        </p:nvSpPr>
        <p:spPr>
          <a:xfrm>
            <a:off x="2064950" y="4004200"/>
            <a:ext cx="1902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300">
                <a:solidFill>
                  <a:schemeClr val="dk2"/>
                </a:solidFill>
                <a:latin typeface="Lato"/>
                <a:ea typeface="Lato"/>
                <a:cs typeface="Lato"/>
                <a:sym typeface="Lato"/>
              </a:rPr>
              <a:t>28.155306556846913</a:t>
            </a:r>
            <a:endParaRPr sz="1300">
              <a:solidFill>
                <a:schemeClr val="dk2"/>
              </a:solidFill>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p:txBody>
      </p:sp>
      <p:sp>
        <p:nvSpPr>
          <p:cNvPr id="477" name="Google Shape;477;p30"/>
          <p:cNvSpPr txBox="1"/>
          <p:nvPr/>
        </p:nvSpPr>
        <p:spPr>
          <a:xfrm>
            <a:off x="2064950" y="4577350"/>
            <a:ext cx="1902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300">
                <a:solidFill>
                  <a:schemeClr val="dk2"/>
                </a:solidFill>
                <a:latin typeface="Lato"/>
                <a:ea typeface="Lato"/>
                <a:cs typeface="Lato"/>
                <a:sym typeface="Lato"/>
              </a:rPr>
              <a:t>7.29641858736674</a:t>
            </a:r>
            <a:endParaRPr sz="1300">
              <a:solidFill>
                <a:schemeClr val="dk2"/>
              </a:solidFill>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p:txBody>
      </p:sp>
      <p:sp>
        <p:nvSpPr>
          <p:cNvPr id="478" name="Google Shape;478;p30"/>
          <p:cNvSpPr txBox="1"/>
          <p:nvPr/>
        </p:nvSpPr>
        <p:spPr>
          <a:xfrm>
            <a:off x="4468288"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28.3576</a:t>
            </a:r>
            <a:endParaRPr sz="1300">
              <a:latin typeface="Lato"/>
              <a:ea typeface="Lato"/>
              <a:cs typeface="Lato"/>
              <a:sym typeface="Lato"/>
            </a:endParaRPr>
          </a:p>
        </p:txBody>
      </p:sp>
      <p:sp>
        <p:nvSpPr>
          <p:cNvPr id="479" name="Google Shape;479;p30"/>
          <p:cNvSpPr txBox="1"/>
          <p:nvPr/>
        </p:nvSpPr>
        <p:spPr>
          <a:xfrm>
            <a:off x="4468288"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a:t>
            </a:r>
            <a:endParaRPr sz="1300">
              <a:latin typeface="Lato"/>
              <a:ea typeface="Lato"/>
              <a:cs typeface="Lato"/>
              <a:sym typeface="Lato"/>
            </a:endParaRPr>
          </a:p>
        </p:txBody>
      </p:sp>
      <p:sp>
        <p:nvSpPr>
          <p:cNvPr id="480" name="Google Shape;480;p30"/>
          <p:cNvSpPr txBox="1"/>
          <p:nvPr/>
        </p:nvSpPr>
        <p:spPr>
          <a:xfrm>
            <a:off x="0" y="1041800"/>
            <a:ext cx="18408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E69138"/>
                </a:solidFill>
                <a:latin typeface="Times New Roman"/>
                <a:ea typeface="Times New Roman"/>
                <a:cs typeface="Times New Roman"/>
                <a:sym typeface="Times New Roman"/>
              </a:rPr>
              <a:t>Comparison</a:t>
            </a:r>
            <a:endParaRPr sz="1600" b="1">
              <a:solidFill>
                <a:srgbClr val="E69138"/>
              </a:solidFill>
              <a:latin typeface="Times New Roman"/>
              <a:ea typeface="Times New Roman"/>
              <a:cs typeface="Times New Roman"/>
              <a:sym typeface="Times New Roman"/>
            </a:endParaRPr>
          </a:p>
          <a:p>
            <a:pPr marL="0" lvl="0" indent="0" algn="l" rtl="0">
              <a:spcBef>
                <a:spcPts val="0"/>
              </a:spcBef>
              <a:spcAft>
                <a:spcPts val="0"/>
              </a:spcAft>
              <a:buNone/>
            </a:pPr>
            <a:r>
              <a:rPr lang="en" sz="1600" b="1">
                <a:solidFill>
                  <a:srgbClr val="E69138"/>
                </a:solidFill>
                <a:latin typeface="Times New Roman"/>
                <a:ea typeface="Times New Roman"/>
                <a:cs typeface="Times New Roman"/>
                <a:sym typeface="Times New Roman"/>
              </a:rPr>
              <a:t>Img009</a:t>
            </a:r>
            <a:endParaRPr sz="1600" b="1">
              <a:solidFill>
                <a:srgbClr val="E69138"/>
              </a:solidFill>
              <a:latin typeface="Times New Roman"/>
              <a:ea typeface="Times New Roman"/>
              <a:cs typeface="Times New Roman"/>
              <a:sym typeface="Times New Roman"/>
            </a:endParaRPr>
          </a:p>
          <a:p>
            <a:pPr marL="0" lvl="0" indent="0" algn="l" rtl="0">
              <a:spcBef>
                <a:spcPts val="0"/>
              </a:spcBef>
              <a:spcAft>
                <a:spcPts val="0"/>
              </a:spcAft>
              <a:buNone/>
            </a:pPr>
            <a:r>
              <a:rPr lang="en" sz="1600" b="1">
                <a:solidFill>
                  <a:srgbClr val="E69138"/>
                </a:solidFill>
                <a:latin typeface="Times New Roman"/>
                <a:ea typeface="Times New Roman"/>
                <a:cs typeface="Times New Roman"/>
                <a:sym typeface="Times New Roman"/>
              </a:rPr>
              <a:t>Left: my result</a:t>
            </a:r>
            <a:endParaRPr sz="1600" b="1">
              <a:solidFill>
                <a:srgbClr val="E69138"/>
              </a:solidFill>
              <a:latin typeface="Times New Roman"/>
              <a:ea typeface="Times New Roman"/>
              <a:cs typeface="Times New Roman"/>
              <a:sym typeface="Times New Roman"/>
            </a:endParaRPr>
          </a:p>
          <a:p>
            <a:pPr marL="0" lvl="0" indent="0" algn="l" rtl="0">
              <a:spcBef>
                <a:spcPts val="0"/>
              </a:spcBef>
              <a:spcAft>
                <a:spcPts val="0"/>
              </a:spcAft>
              <a:buNone/>
            </a:pPr>
            <a:r>
              <a:rPr lang="en" sz="1600" b="1">
                <a:solidFill>
                  <a:srgbClr val="E69138"/>
                </a:solidFill>
                <a:latin typeface="Times New Roman"/>
                <a:ea typeface="Times New Roman"/>
                <a:cs typeface="Times New Roman"/>
                <a:sym typeface="Times New Roman"/>
              </a:rPr>
              <a:t>Right: paper result</a:t>
            </a:r>
            <a:endParaRPr sz="1600" b="1">
              <a:solidFill>
                <a:srgbClr val="E69138"/>
              </a:solidFill>
              <a:latin typeface="Times New Roman"/>
              <a:ea typeface="Times New Roman"/>
              <a:cs typeface="Times New Roman"/>
              <a:sym typeface="Times New Roman"/>
            </a:endParaRPr>
          </a:p>
        </p:txBody>
      </p:sp>
      <p:pic>
        <p:nvPicPr>
          <p:cNvPr id="481" name="Google Shape;481;p30"/>
          <p:cNvPicPr preferRelativeResize="0"/>
          <p:nvPr/>
        </p:nvPicPr>
        <p:blipFill>
          <a:blip r:embed="rId3">
            <a:alphaModFix/>
          </a:blip>
          <a:stretch>
            <a:fillRect/>
          </a:stretch>
        </p:blipFill>
        <p:spPr>
          <a:xfrm>
            <a:off x="4334725" y="234950"/>
            <a:ext cx="2237700" cy="2237700"/>
          </a:xfrm>
          <a:prstGeom prst="rect">
            <a:avLst/>
          </a:prstGeom>
          <a:noFill/>
          <a:ln>
            <a:noFill/>
          </a:ln>
        </p:spPr>
      </p:pic>
      <p:pic>
        <p:nvPicPr>
          <p:cNvPr id="482" name="Google Shape;482;p30"/>
          <p:cNvPicPr preferRelativeResize="0"/>
          <p:nvPr/>
        </p:nvPicPr>
        <p:blipFill>
          <a:blip r:embed="rId4">
            <a:alphaModFix/>
          </a:blip>
          <a:stretch>
            <a:fillRect/>
          </a:stretch>
        </p:blipFill>
        <p:spPr>
          <a:xfrm>
            <a:off x="1895200" y="254250"/>
            <a:ext cx="2237700" cy="2237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cxnSp>
        <p:nvCxnSpPr>
          <p:cNvPr id="458" name="Google Shape;458;p30"/>
          <p:cNvCxnSpPr/>
          <p:nvPr/>
        </p:nvCxnSpPr>
        <p:spPr>
          <a:xfrm>
            <a:off x="105175" y="2458750"/>
            <a:ext cx="6564600" cy="13800"/>
          </a:xfrm>
          <a:prstGeom prst="straightConnector1">
            <a:avLst/>
          </a:prstGeom>
          <a:noFill/>
          <a:ln w="38100" cap="flat" cmpd="sng">
            <a:solidFill>
              <a:srgbClr val="4A86E8"/>
            </a:solidFill>
            <a:prstDash val="solid"/>
            <a:round/>
            <a:headEnd type="none" w="med" len="med"/>
            <a:tailEnd type="none" w="med" len="med"/>
          </a:ln>
        </p:spPr>
      </p:cxnSp>
      <p:cxnSp>
        <p:nvCxnSpPr>
          <p:cNvPr id="459" name="Google Shape;459;p30"/>
          <p:cNvCxnSpPr/>
          <p:nvPr/>
        </p:nvCxnSpPr>
        <p:spPr>
          <a:xfrm>
            <a:off x="105175" y="3336925"/>
            <a:ext cx="6534000" cy="0"/>
          </a:xfrm>
          <a:prstGeom prst="straightConnector1">
            <a:avLst/>
          </a:prstGeom>
          <a:noFill/>
          <a:ln w="38100" cap="flat" cmpd="sng">
            <a:solidFill>
              <a:srgbClr val="4A86E8"/>
            </a:solidFill>
            <a:prstDash val="solid"/>
            <a:round/>
            <a:headEnd type="none" w="med" len="med"/>
            <a:tailEnd type="none" w="med" len="med"/>
          </a:ln>
        </p:spPr>
      </p:cxnSp>
      <p:cxnSp>
        <p:nvCxnSpPr>
          <p:cNvPr id="460" name="Google Shape;460;p30"/>
          <p:cNvCxnSpPr/>
          <p:nvPr/>
        </p:nvCxnSpPr>
        <p:spPr>
          <a:xfrm>
            <a:off x="105175" y="3910075"/>
            <a:ext cx="6564600" cy="0"/>
          </a:xfrm>
          <a:prstGeom prst="straightConnector1">
            <a:avLst/>
          </a:prstGeom>
          <a:noFill/>
          <a:ln w="38100" cap="flat" cmpd="sng">
            <a:solidFill>
              <a:srgbClr val="4A86E8"/>
            </a:solidFill>
            <a:prstDash val="solid"/>
            <a:round/>
            <a:headEnd type="none" w="med" len="med"/>
            <a:tailEnd type="none" w="med" len="med"/>
          </a:ln>
        </p:spPr>
      </p:cxnSp>
      <p:cxnSp>
        <p:nvCxnSpPr>
          <p:cNvPr id="461" name="Google Shape;461;p30"/>
          <p:cNvCxnSpPr/>
          <p:nvPr/>
        </p:nvCxnSpPr>
        <p:spPr>
          <a:xfrm>
            <a:off x="105175" y="3910075"/>
            <a:ext cx="6564600" cy="0"/>
          </a:xfrm>
          <a:prstGeom prst="straightConnector1">
            <a:avLst/>
          </a:prstGeom>
          <a:noFill/>
          <a:ln w="38100" cap="flat" cmpd="sng">
            <a:solidFill>
              <a:srgbClr val="4A86E8"/>
            </a:solidFill>
            <a:prstDash val="solid"/>
            <a:round/>
            <a:headEnd type="none" w="med" len="med"/>
            <a:tailEnd type="none" w="med" len="med"/>
          </a:ln>
        </p:spPr>
      </p:cxnSp>
      <p:cxnSp>
        <p:nvCxnSpPr>
          <p:cNvPr id="462" name="Google Shape;462;p30"/>
          <p:cNvCxnSpPr/>
          <p:nvPr/>
        </p:nvCxnSpPr>
        <p:spPr>
          <a:xfrm>
            <a:off x="105175" y="4483225"/>
            <a:ext cx="6564600" cy="0"/>
          </a:xfrm>
          <a:prstGeom prst="straightConnector1">
            <a:avLst/>
          </a:prstGeom>
          <a:noFill/>
          <a:ln w="38100" cap="flat" cmpd="sng">
            <a:solidFill>
              <a:srgbClr val="4A86E8"/>
            </a:solidFill>
            <a:prstDash val="solid"/>
            <a:round/>
            <a:headEnd type="none" w="med" len="med"/>
            <a:tailEnd type="none" w="med" len="med"/>
          </a:ln>
        </p:spPr>
      </p:cxnSp>
      <p:cxnSp>
        <p:nvCxnSpPr>
          <p:cNvPr id="463" name="Google Shape;463;p30"/>
          <p:cNvCxnSpPr/>
          <p:nvPr/>
        </p:nvCxnSpPr>
        <p:spPr>
          <a:xfrm>
            <a:off x="105175" y="4483225"/>
            <a:ext cx="6564600" cy="0"/>
          </a:xfrm>
          <a:prstGeom prst="straightConnector1">
            <a:avLst/>
          </a:prstGeom>
          <a:noFill/>
          <a:ln w="38100" cap="flat" cmpd="sng">
            <a:solidFill>
              <a:srgbClr val="4A86E8"/>
            </a:solidFill>
            <a:prstDash val="solid"/>
            <a:round/>
            <a:headEnd type="none" w="med" len="med"/>
            <a:tailEnd type="none" w="med" len="med"/>
          </a:ln>
        </p:spPr>
      </p:cxnSp>
      <p:cxnSp>
        <p:nvCxnSpPr>
          <p:cNvPr id="464" name="Google Shape;464;p30"/>
          <p:cNvCxnSpPr/>
          <p:nvPr/>
        </p:nvCxnSpPr>
        <p:spPr>
          <a:xfrm>
            <a:off x="105175" y="5056375"/>
            <a:ext cx="6564600" cy="0"/>
          </a:xfrm>
          <a:prstGeom prst="straightConnector1">
            <a:avLst/>
          </a:prstGeom>
          <a:noFill/>
          <a:ln w="38100" cap="flat" cmpd="sng">
            <a:solidFill>
              <a:srgbClr val="4A86E8"/>
            </a:solidFill>
            <a:prstDash val="solid"/>
            <a:round/>
            <a:headEnd type="none" w="med" len="med"/>
            <a:tailEnd type="none" w="med" len="med"/>
          </a:ln>
        </p:spPr>
      </p:cxnSp>
      <p:cxnSp>
        <p:nvCxnSpPr>
          <p:cNvPr id="465" name="Google Shape;465;p30"/>
          <p:cNvCxnSpPr/>
          <p:nvPr/>
        </p:nvCxnSpPr>
        <p:spPr>
          <a:xfrm>
            <a:off x="1840725" y="2448225"/>
            <a:ext cx="0" cy="2590200"/>
          </a:xfrm>
          <a:prstGeom prst="straightConnector1">
            <a:avLst/>
          </a:prstGeom>
          <a:noFill/>
          <a:ln w="76200" cap="flat" cmpd="sng">
            <a:solidFill>
              <a:srgbClr val="FF9900"/>
            </a:solidFill>
            <a:prstDash val="solid"/>
            <a:round/>
            <a:headEnd type="none" w="med" len="med"/>
            <a:tailEnd type="none" w="med" len="med"/>
          </a:ln>
        </p:spPr>
      </p:cxnSp>
      <p:sp>
        <p:nvSpPr>
          <p:cNvPr id="466" name="Google Shape;466;p30"/>
          <p:cNvSpPr txBox="1"/>
          <p:nvPr/>
        </p:nvSpPr>
        <p:spPr>
          <a:xfrm>
            <a:off x="262950" y="2628425"/>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Colors</a:t>
            </a:r>
            <a:endParaRPr sz="2300" b="1">
              <a:solidFill>
                <a:schemeClr val="accent1"/>
              </a:solidFill>
              <a:latin typeface="Times New Roman"/>
              <a:ea typeface="Times New Roman"/>
              <a:cs typeface="Times New Roman"/>
              <a:sym typeface="Times New Roman"/>
            </a:endParaRPr>
          </a:p>
        </p:txBody>
      </p:sp>
      <p:sp>
        <p:nvSpPr>
          <p:cNvPr id="467" name="Google Shape;467;p30"/>
          <p:cNvSpPr txBox="1"/>
          <p:nvPr/>
        </p:nvSpPr>
        <p:spPr>
          <a:xfrm>
            <a:off x="105175" y="3336900"/>
            <a:ext cx="1735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Fitness (pp)</a:t>
            </a:r>
            <a:endParaRPr sz="2300" b="1">
              <a:solidFill>
                <a:schemeClr val="accent1"/>
              </a:solidFill>
              <a:latin typeface="Times New Roman"/>
              <a:ea typeface="Times New Roman"/>
              <a:cs typeface="Times New Roman"/>
              <a:sym typeface="Times New Roman"/>
            </a:endParaRPr>
          </a:p>
        </p:txBody>
      </p:sp>
      <p:sp>
        <p:nvSpPr>
          <p:cNvPr id="468" name="Google Shape;468;p30"/>
          <p:cNvSpPr txBox="1"/>
          <p:nvPr/>
        </p:nvSpPr>
        <p:spPr>
          <a:xfrm>
            <a:off x="262950" y="3927250"/>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PSNR</a:t>
            </a:r>
            <a:endParaRPr sz="2300" b="1">
              <a:solidFill>
                <a:schemeClr val="accent1"/>
              </a:solidFill>
              <a:latin typeface="Times New Roman"/>
              <a:ea typeface="Times New Roman"/>
              <a:cs typeface="Times New Roman"/>
              <a:sym typeface="Times New Roman"/>
            </a:endParaRPr>
          </a:p>
        </p:txBody>
      </p:sp>
      <p:sp>
        <p:nvSpPr>
          <p:cNvPr id="469" name="Google Shape;469;p30"/>
          <p:cNvSpPr txBox="1"/>
          <p:nvPr/>
        </p:nvSpPr>
        <p:spPr>
          <a:xfrm>
            <a:off x="105175" y="4500400"/>
            <a:ext cx="1588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Time (min)</a:t>
            </a:r>
            <a:endParaRPr sz="2300" b="1">
              <a:solidFill>
                <a:schemeClr val="accent1"/>
              </a:solidFill>
              <a:latin typeface="Times New Roman"/>
              <a:ea typeface="Times New Roman"/>
              <a:cs typeface="Times New Roman"/>
              <a:sym typeface="Times New Roman"/>
            </a:endParaRPr>
          </a:p>
        </p:txBody>
      </p:sp>
      <p:cxnSp>
        <p:nvCxnSpPr>
          <p:cNvPr id="470" name="Google Shape;470;p30"/>
          <p:cNvCxnSpPr/>
          <p:nvPr/>
        </p:nvCxnSpPr>
        <p:spPr>
          <a:xfrm rot="10800000">
            <a:off x="4191475" y="2448200"/>
            <a:ext cx="0" cy="2632200"/>
          </a:xfrm>
          <a:prstGeom prst="straightConnector1">
            <a:avLst/>
          </a:prstGeom>
          <a:noFill/>
          <a:ln w="38100" cap="flat" cmpd="sng">
            <a:solidFill>
              <a:srgbClr val="4A86E8"/>
            </a:solidFill>
            <a:prstDash val="solid"/>
            <a:round/>
            <a:headEnd type="none" w="med" len="med"/>
            <a:tailEnd type="none" w="med" len="med"/>
          </a:ln>
        </p:spPr>
      </p:cxnSp>
      <p:cxnSp>
        <p:nvCxnSpPr>
          <p:cNvPr id="471" name="Google Shape;471;p30"/>
          <p:cNvCxnSpPr/>
          <p:nvPr/>
        </p:nvCxnSpPr>
        <p:spPr>
          <a:xfrm rot="10800000" flipH="1">
            <a:off x="6647400" y="2471925"/>
            <a:ext cx="300" cy="2587500"/>
          </a:xfrm>
          <a:prstGeom prst="straightConnector1">
            <a:avLst/>
          </a:prstGeom>
          <a:noFill/>
          <a:ln w="38100" cap="flat" cmpd="sng">
            <a:solidFill>
              <a:srgbClr val="4A86E8"/>
            </a:solidFill>
            <a:prstDash val="solid"/>
            <a:round/>
            <a:headEnd type="none" w="med" len="med"/>
            <a:tailEnd type="none" w="med" len="med"/>
          </a:ln>
        </p:spPr>
      </p:cxnSp>
      <p:sp>
        <p:nvSpPr>
          <p:cNvPr id="474" name="Google Shape;474;p30"/>
          <p:cNvSpPr txBox="1"/>
          <p:nvPr/>
        </p:nvSpPr>
        <p:spPr>
          <a:xfrm>
            <a:off x="2064950" y="3423400"/>
            <a:ext cx="19023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US" sz="1300" dirty="0">
                <a:latin typeface="Lato"/>
              </a:rPr>
              <a:t>29.360842851244005</a:t>
            </a:r>
            <a:endParaRPr sz="1300" dirty="0">
              <a:latin typeface="Lato"/>
              <a:sym typeface="Lato"/>
            </a:endParaRPr>
          </a:p>
          <a:p>
            <a:pPr marL="0" lvl="0" indent="0" algn="l" rtl="0">
              <a:spcBef>
                <a:spcPts val="0"/>
              </a:spcBef>
              <a:spcAft>
                <a:spcPts val="0"/>
              </a:spcAft>
              <a:buNone/>
            </a:pPr>
            <a:endParaRPr sz="1300" dirty="0">
              <a:latin typeface="Lato"/>
              <a:ea typeface="Lato"/>
              <a:cs typeface="Lato"/>
              <a:sym typeface="Lato"/>
            </a:endParaRPr>
          </a:p>
        </p:txBody>
      </p:sp>
      <p:sp>
        <p:nvSpPr>
          <p:cNvPr id="475" name="Google Shape;475;p30"/>
          <p:cNvSpPr txBox="1"/>
          <p:nvPr/>
        </p:nvSpPr>
        <p:spPr>
          <a:xfrm>
            <a:off x="4468288" y="34310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latin typeface="Lato"/>
                <a:ea typeface="Lato"/>
                <a:cs typeface="Lato"/>
                <a:sym typeface="Lato"/>
              </a:rPr>
              <a:t>32.6596179889018</a:t>
            </a:r>
            <a:endParaRPr sz="1300" dirty="0">
              <a:latin typeface="Lato"/>
              <a:ea typeface="Lato"/>
              <a:cs typeface="Lato"/>
              <a:sym typeface="Lato"/>
            </a:endParaRPr>
          </a:p>
        </p:txBody>
      </p:sp>
      <p:sp>
        <p:nvSpPr>
          <p:cNvPr id="476" name="Google Shape;476;p30"/>
          <p:cNvSpPr txBox="1"/>
          <p:nvPr/>
        </p:nvSpPr>
        <p:spPr>
          <a:xfrm>
            <a:off x="2064950" y="4004200"/>
            <a:ext cx="1902300" cy="3846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US" sz="1300" dirty="0">
                <a:latin typeface="Lato"/>
              </a:rPr>
              <a:t>22.78209367977012</a:t>
            </a:r>
            <a:endParaRPr sz="1300" dirty="0">
              <a:latin typeface="Lato"/>
              <a:sym typeface="Lato"/>
            </a:endParaRPr>
          </a:p>
        </p:txBody>
      </p:sp>
      <p:sp>
        <p:nvSpPr>
          <p:cNvPr id="477" name="Google Shape;477;p30"/>
          <p:cNvSpPr txBox="1"/>
          <p:nvPr/>
        </p:nvSpPr>
        <p:spPr>
          <a:xfrm>
            <a:off x="2064950" y="4577350"/>
            <a:ext cx="1902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300">
                <a:solidFill>
                  <a:schemeClr val="dk2"/>
                </a:solidFill>
                <a:latin typeface="Lato"/>
                <a:ea typeface="Lato"/>
                <a:cs typeface="Lato"/>
                <a:sym typeface="Lato"/>
              </a:rPr>
              <a:t>7.29641858736674</a:t>
            </a:r>
            <a:endParaRPr sz="1300">
              <a:solidFill>
                <a:schemeClr val="dk2"/>
              </a:solidFill>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p:txBody>
      </p:sp>
      <p:sp>
        <p:nvSpPr>
          <p:cNvPr id="478" name="Google Shape;478;p30"/>
          <p:cNvSpPr txBox="1"/>
          <p:nvPr/>
        </p:nvSpPr>
        <p:spPr>
          <a:xfrm>
            <a:off x="4468288"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latin typeface="Lato"/>
                <a:ea typeface="Lato"/>
                <a:cs typeface="Lato"/>
                <a:sym typeface="Lato"/>
              </a:rPr>
              <a:t>27.3576839843984</a:t>
            </a:r>
            <a:endParaRPr sz="1300" dirty="0">
              <a:latin typeface="Lato"/>
              <a:ea typeface="Lato"/>
              <a:cs typeface="Lato"/>
              <a:sym typeface="Lato"/>
            </a:endParaRPr>
          </a:p>
        </p:txBody>
      </p:sp>
      <p:sp>
        <p:nvSpPr>
          <p:cNvPr id="479" name="Google Shape;479;p30"/>
          <p:cNvSpPr txBox="1"/>
          <p:nvPr/>
        </p:nvSpPr>
        <p:spPr>
          <a:xfrm>
            <a:off x="4468288"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a:t>
            </a:r>
            <a:endParaRPr sz="1300">
              <a:latin typeface="Lato"/>
              <a:ea typeface="Lato"/>
              <a:cs typeface="Lato"/>
              <a:sym typeface="Lato"/>
            </a:endParaRPr>
          </a:p>
        </p:txBody>
      </p:sp>
      <p:pic>
        <p:nvPicPr>
          <p:cNvPr id="27" name="Picture 26">
            <a:extLst>
              <a:ext uri="{FF2B5EF4-FFF2-40B4-BE49-F238E27FC236}">
                <a16:creationId xmlns:a16="http://schemas.microsoft.com/office/drawing/2014/main" id="{881E3B9E-7D17-4201-A4D4-430AC2A8DEDB}"/>
              </a:ext>
            </a:extLst>
          </p:cNvPr>
          <p:cNvPicPr>
            <a:picLocks noChangeAspect="1"/>
          </p:cNvPicPr>
          <p:nvPr/>
        </p:nvPicPr>
        <p:blipFill>
          <a:blip r:embed="rId3"/>
          <a:stretch>
            <a:fillRect/>
          </a:stretch>
        </p:blipFill>
        <p:spPr>
          <a:xfrm>
            <a:off x="2080588" y="229210"/>
            <a:ext cx="1834073" cy="2226492"/>
          </a:xfrm>
          <a:prstGeom prst="rect">
            <a:avLst/>
          </a:prstGeom>
        </p:spPr>
      </p:pic>
      <p:pic>
        <p:nvPicPr>
          <p:cNvPr id="28" name="Picture 27">
            <a:extLst>
              <a:ext uri="{FF2B5EF4-FFF2-40B4-BE49-F238E27FC236}">
                <a16:creationId xmlns:a16="http://schemas.microsoft.com/office/drawing/2014/main" id="{03C2D4E6-E195-437C-B26E-72C7FD2995B7}"/>
              </a:ext>
            </a:extLst>
          </p:cNvPr>
          <p:cNvPicPr>
            <a:picLocks noChangeAspect="1"/>
          </p:cNvPicPr>
          <p:nvPr/>
        </p:nvPicPr>
        <p:blipFill>
          <a:blip r:embed="rId4"/>
          <a:stretch>
            <a:fillRect/>
          </a:stretch>
        </p:blipFill>
        <p:spPr>
          <a:xfrm>
            <a:off x="4334726" y="229210"/>
            <a:ext cx="1843306" cy="2237701"/>
          </a:xfrm>
          <a:prstGeom prst="rect">
            <a:avLst/>
          </a:prstGeom>
        </p:spPr>
      </p:pic>
      <p:pic>
        <p:nvPicPr>
          <p:cNvPr id="29" name="Picture 28">
            <a:extLst>
              <a:ext uri="{FF2B5EF4-FFF2-40B4-BE49-F238E27FC236}">
                <a16:creationId xmlns:a16="http://schemas.microsoft.com/office/drawing/2014/main" id="{B3365B8E-8DB1-44A2-9093-0DAAAD4A0550}"/>
              </a:ext>
            </a:extLst>
          </p:cNvPr>
          <p:cNvPicPr>
            <a:picLocks noChangeAspect="1"/>
          </p:cNvPicPr>
          <p:nvPr/>
        </p:nvPicPr>
        <p:blipFill>
          <a:blip r:embed="rId5"/>
          <a:stretch>
            <a:fillRect/>
          </a:stretch>
        </p:blipFill>
        <p:spPr>
          <a:xfrm>
            <a:off x="105175" y="229210"/>
            <a:ext cx="1805424" cy="2191714"/>
          </a:xfrm>
          <a:prstGeom prst="rect">
            <a:avLst/>
          </a:prstGeom>
        </p:spPr>
      </p:pic>
      <p:sp>
        <p:nvSpPr>
          <p:cNvPr id="30" name="Google Shape;407;p23">
            <a:extLst>
              <a:ext uri="{FF2B5EF4-FFF2-40B4-BE49-F238E27FC236}">
                <a16:creationId xmlns:a16="http://schemas.microsoft.com/office/drawing/2014/main" id="{549B0ECC-6B3D-404D-AA90-548307CDE831}"/>
              </a:ext>
            </a:extLst>
          </p:cNvPr>
          <p:cNvSpPr txBox="1"/>
          <p:nvPr/>
        </p:nvSpPr>
        <p:spPr>
          <a:xfrm>
            <a:off x="4334726" y="2615351"/>
            <a:ext cx="2133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[[137.29635566 126.61982563 154.95994464]</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[133.68430317  24.78966737  89.55267694]</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[180.4500918  179.16009016 181.74216975]]</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31" name="Google Shape;303;p20">
            <a:extLst>
              <a:ext uri="{FF2B5EF4-FFF2-40B4-BE49-F238E27FC236}">
                <a16:creationId xmlns:a16="http://schemas.microsoft.com/office/drawing/2014/main" id="{EF56A9B4-C7E7-4147-9C49-593141862DFD}"/>
              </a:ext>
            </a:extLst>
          </p:cNvPr>
          <p:cNvSpPr txBox="1"/>
          <p:nvPr/>
        </p:nvSpPr>
        <p:spPr>
          <a:xfrm>
            <a:off x="2025401" y="2506925"/>
            <a:ext cx="2237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dirty="0">
                <a:latin typeface="Lato"/>
                <a:ea typeface="Lato"/>
                <a:cs typeface="Lato"/>
                <a:sym typeface="Lato"/>
              </a:rPr>
              <a:t>[[131.         122.         148.        ]</a:t>
            </a:r>
            <a:endParaRPr sz="700" b="1" dirty="0">
              <a:latin typeface="Lato"/>
              <a:ea typeface="Lato"/>
              <a:cs typeface="Lato"/>
              <a:sym typeface="Lato"/>
            </a:endParaRPr>
          </a:p>
          <a:p>
            <a:pPr marL="0" lvl="0" indent="0" algn="l" rtl="0">
              <a:spcBef>
                <a:spcPts val="0"/>
              </a:spcBef>
              <a:spcAft>
                <a:spcPts val="0"/>
              </a:spcAft>
              <a:buNone/>
            </a:pPr>
            <a:r>
              <a:rPr lang="en" sz="700" b="1" dirty="0">
                <a:latin typeface="Lato"/>
                <a:ea typeface="Lato"/>
                <a:cs typeface="Lato"/>
                <a:sym typeface="Lato"/>
              </a:rPr>
              <a:t> [182.01700553 180.37682556 179.93547364]</a:t>
            </a:r>
            <a:endParaRPr sz="700" b="1" dirty="0">
              <a:latin typeface="Lato"/>
              <a:ea typeface="Lato"/>
              <a:cs typeface="Lato"/>
              <a:sym typeface="Lato"/>
            </a:endParaRPr>
          </a:p>
          <a:p>
            <a:pPr marL="0" lvl="0" indent="0" algn="l" rtl="0">
              <a:spcBef>
                <a:spcPts val="0"/>
              </a:spcBef>
              <a:spcAft>
                <a:spcPts val="0"/>
              </a:spcAft>
              <a:buNone/>
            </a:pPr>
            <a:r>
              <a:rPr lang="en" sz="700" b="1" dirty="0">
                <a:latin typeface="Lato"/>
                <a:ea typeface="Lato"/>
                <a:cs typeface="Lato"/>
                <a:sym typeface="Lato"/>
              </a:rPr>
              <a:t> [136.33849156  27.47043577  89.86564886]</a:t>
            </a:r>
            <a:endParaRPr sz="700" b="1" dirty="0">
              <a:latin typeface="Lato"/>
              <a:ea typeface="Lato"/>
              <a:cs typeface="Lato"/>
              <a:sym typeface="Lato"/>
            </a:endParaRPr>
          </a:p>
          <a:p>
            <a:pPr marL="0" lvl="0" indent="0" algn="l" rtl="0">
              <a:spcBef>
                <a:spcPts val="0"/>
              </a:spcBef>
              <a:spcAft>
                <a:spcPts val="0"/>
              </a:spcAft>
              <a:buNone/>
            </a:pPr>
            <a:r>
              <a:rPr lang="en" sz="700" b="1" dirty="0">
                <a:latin typeface="Lato"/>
                <a:ea typeface="Lato"/>
                <a:cs typeface="Lato"/>
                <a:sym typeface="Lato"/>
              </a:rPr>
              <a:t> [162.6287935  142.51971574 153.37038802]]</a:t>
            </a:r>
            <a:endParaRPr sz="700" b="1" dirty="0">
              <a:latin typeface="Lato"/>
              <a:ea typeface="Lato"/>
              <a:cs typeface="Lato"/>
              <a:sym typeface="Lato"/>
            </a:endParaRPr>
          </a:p>
          <a:p>
            <a:pPr marL="0" lvl="0" indent="0" algn="l" rtl="0">
              <a:spcBef>
                <a:spcPts val="0"/>
              </a:spcBef>
              <a:spcAft>
                <a:spcPts val="0"/>
              </a:spcAft>
              <a:buNone/>
            </a:pPr>
            <a:endParaRPr sz="700" b="1" dirty="0">
              <a:latin typeface="Lato"/>
              <a:ea typeface="Lato"/>
              <a:cs typeface="Lato"/>
              <a:sym typeface="Lato"/>
            </a:endParaRPr>
          </a:p>
          <a:p>
            <a:pPr marL="0" lvl="0" indent="0" algn="l" rtl="0">
              <a:spcBef>
                <a:spcPts val="0"/>
              </a:spcBef>
              <a:spcAft>
                <a:spcPts val="0"/>
              </a:spcAft>
              <a:buNone/>
            </a:pPr>
            <a:endParaRPr sz="700" b="1" dirty="0">
              <a:latin typeface="Lato"/>
              <a:ea typeface="Lato"/>
              <a:cs typeface="Lato"/>
              <a:sym typeface="Lato"/>
            </a:endParaRPr>
          </a:p>
        </p:txBody>
      </p:sp>
    </p:spTree>
    <p:extLst>
      <p:ext uri="{BB962C8B-B14F-4D97-AF65-F5344CB8AC3E}">
        <p14:creationId xmlns:p14="http://schemas.microsoft.com/office/powerpoint/2010/main" val="56161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1"/>
          <p:cNvSpPr txBox="1">
            <a:spLocks noGrp="1"/>
          </p:cNvSpPr>
          <p:nvPr>
            <p:ph type="title"/>
          </p:nvPr>
        </p:nvSpPr>
        <p:spPr>
          <a:xfrm>
            <a:off x="170121" y="712150"/>
            <a:ext cx="8744579" cy="38355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1800" dirty="0">
                <a:solidFill>
                  <a:srgbClr val="6D9EEB"/>
                </a:solidFill>
                <a:latin typeface="Cairo"/>
                <a:ea typeface="Cairo"/>
                <a:cs typeface="Cairo"/>
                <a:sym typeface="Cairo"/>
              </a:rPr>
              <a:t>کاربرد:</a:t>
            </a:r>
            <a:endParaRPr sz="1800" dirty="0">
              <a:solidFill>
                <a:srgbClr val="6D9EEB"/>
              </a:solidFill>
              <a:latin typeface="Cairo"/>
              <a:ea typeface="Cairo"/>
              <a:cs typeface="Cairo"/>
              <a:sym typeface="Cairo"/>
            </a:endParaRPr>
          </a:p>
          <a:p>
            <a:pPr marL="0" lvl="0" indent="0" algn="r" rtl="1">
              <a:spcBef>
                <a:spcPts val="0"/>
              </a:spcBef>
              <a:spcAft>
                <a:spcPts val="0"/>
              </a:spcAft>
              <a:buNone/>
            </a:pPr>
            <a:r>
              <a:rPr lang="fa-IR" sz="1800" dirty="0">
                <a:latin typeface="Cairo"/>
                <a:ea typeface="Cairo"/>
                <a:cs typeface="Cairo"/>
                <a:sym typeface="Cairo"/>
              </a:rPr>
              <a:t>مشخصا استفاده این پروژه در موارد پزشکی و تشخیص سلول های سرطانی بوده و مراکزی که نیاز به ذخیره سازی عکس ها در اسکیل بسیار بالا دارند و برای تشخیص عکس ها تنها نیازی به تعداد محدودی رنگ دارند میتوانند از این مورد بهره برده و </a:t>
            </a:r>
            <a:r>
              <a:rPr lang="en-US" sz="1800" dirty="0" err="1">
                <a:latin typeface="Cairo"/>
                <a:ea typeface="Cairo"/>
                <a:cs typeface="Cairo"/>
                <a:sym typeface="Cairo"/>
              </a:rPr>
              <a:t>svd</a:t>
            </a:r>
            <a:r>
              <a:rPr lang="fa-IR" sz="1800" dirty="0">
                <a:latin typeface="Cairo"/>
                <a:ea typeface="Cairo"/>
                <a:cs typeface="Cairo"/>
                <a:sym typeface="Cairo"/>
              </a:rPr>
              <a:t> نیز به پایین آوردن حجم و ذخیره عکس ها در تعداد بالا کمک خواهد کرد.</a:t>
            </a:r>
            <a:endParaRPr sz="1800" dirty="0">
              <a:latin typeface="Cairo"/>
              <a:ea typeface="Cairo"/>
              <a:cs typeface="Cairo"/>
              <a:sym typeface="Cairo"/>
            </a:endParaRPr>
          </a:p>
          <a:p>
            <a:pPr marL="0" lvl="0" indent="0" algn="r" rtl="1">
              <a:spcBef>
                <a:spcPts val="0"/>
              </a:spcBef>
              <a:spcAft>
                <a:spcPts val="0"/>
              </a:spcAft>
              <a:buNone/>
            </a:pPr>
            <a:endParaRPr sz="1800" dirty="0">
              <a:latin typeface="Cairo"/>
              <a:ea typeface="Cairo"/>
              <a:cs typeface="Cairo"/>
              <a:sym typeface="Cairo"/>
            </a:endParaRPr>
          </a:p>
          <a:p>
            <a:pPr marL="0" lvl="0" indent="0" algn="r" rtl="1">
              <a:spcBef>
                <a:spcPts val="0"/>
              </a:spcBef>
              <a:spcAft>
                <a:spcPts val="0"/>
              </a:spcAft>
              <a:buNone/>
            </a:pPr>
            <a:endParaRPr sz="1800" dirty="0">
              <a:latin typeface="Cairo"/>
              <a:ea typeface="Cairo"/>
              <a:cs typeface="Cairo"/>
              <a:sym typeface="Cairo"/>
            </a:endParaRPr>
          </a:p>
        </p:txBody>
      </p:sp>
    </p:spTree>
    <p:extLst>
      <p:ext uri="{BB962C8B-B14F-4D97-AF65-F5344CB8AC3E}">
        <p14:creationId xmlns:p14="http://schemas.microsoft.com/office/powerpoint/2010/main" val="675985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2"/>
          <p:cNvSpPr txBox="1">
            <a:spLocks noGrp="1"/>
          </p:cNvSpPr>
          <p:nvPr>
            <p:ph type="title"/>
          </p:nvPr>
        </p:nvSpPr>
        <p:spPr>
          <a:xfrm>
            <a:off x="283100" y="712150"/>
            <a:ext cx="8631600" cy="38355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1800" dirty="0">
                <a:solidFill>
                  <a:srgbClr val="6D9EEB"/>
                </a:solidFill>
                <a:latin typeface="Cairo"/>
                <a:ea typeface="Cairo"/>
                <a:cs typeface="Cairo"/>
                <a:sym typeface="Cairo"/>
              </a:rPr>
              <a:t>نحوه اجرای کد</a:t>
            </a:r>
            <a:endParaRPr sz="1800" dirty="0">
              <a:solidFill>
                <a:srgbClr val="6D9EEB"/>
              </a:solidFill>
              <a:latin typeface="Cairo"/>
              <a:ea typeface="Cairo"/>
              <a:cs typeface="Cairo"/>
              <a:sym typeface="Cairo"/>
            </a:endParaRPr>
          </a:p>
          <a:p>
            <a:pPr marL="0" lvl="0" indent="0" algn="r" rtl="1">
              <a:spcBef>
                <a:spcPts val="0"/>
              </a:spcBef>
              <a:spcAft>
                <a:spcPts val="0"/>
              </a:spcAft>
              <a:buNone/>
            </a:pPr>
            <a:r>
              <a:rPr lang="en" sz="1800" dirty="0">
                <a:latin typeface="Cairo"/>
                <a:ea typeface="Cairo"/>
                <a:cs typeface="Cairo"/>
                <a:sym typeface="Cairo"/>
              </a:rPr>
              <a:t>آدرس ورودی و خروجی عکس را به ترتیب در img_path_input و img_path_output قرار دهید.</a:t>
            </a:r>
            <a:endParaRPr sz="1800" dirty="0">
              <a:latin typeface="Cairo"/>
              <a:ea typeface="Cairo"/>
              <a:cs typeface="Cairo"/>
              <a:sym typeface="Cairo"/>
            </a:endParaRPr>
          </a:p>
          <a:p>
            <a:pPr marL="0" lvl="0" indent="0" algn="r" rtl="1">
              <a:spcBef>
                <a:spcPts val="0"/>
              </a:spcBef>
              <a:spcAft>
                <a:spcPts val="0"/>
              </a:spcAft>
              <a:buNone/>
            </a:pPr>
            <a:r>
              <a:rPr lang="en" sz="1800" dirty="0">
                <a:latin typeface="Cairo"/>
                <a:ea typeface="Cairo"/>
                <a:cs typeface="Cairo"/>
                <a:sym typeface="Cairo"/>
              </a:rPr>
              <a:t>همچنین کانفیگ مناسب هر تعداد رنگ را میتوانید در config.txt ببینید.</a:t>
            </a:r>
            <a:br>
              <a:rPr lang="fa-IR" sz="1800" dirty="0">
                <a:latin typeface="Cairo"/>
                <a:ea typeface="Cairo"/>
                <a:cs typeface="Cairo"/>
                <a:sym typeface="Cairo"/>
              </a:rPr>
            </a:br>
            <a:r>
              <a:rPr lang="fa-IR" sz="1800" dirty="0">
                <a:latin typeface="Cairo"/>
                <a:ea typeface="Cairo"/>
                <a:cs typeface="Cairo"/>
                <a:sym typeface="Cairo"/>
              </a:rPr>
              <a:t>همچنین مستقلا میتوانید فشرده سازی عکس را مستقل از الگوریتم هیل کلایمبینگ ران کنید. (فراموش نکنید که سلول اولیه را همواره اجرا کنید.)</a:t>
            </a:r>
            <a:endParaRPr sz="1800" dirty="0">
              <a:latin typeface="Cairo"/>
              <a:ea typeface="Cairo"/>
              <a:cs typeface="Cairo"/>
              <a:sym typeface="Cairo"/>
            </a:endParaRPr>
          </a:p>
          <a:p>
            <a:pPr marL="0" lvl="0" indent="0" algn="r" rtl="1">
              <a:spcBef>
                <a:spcPts val="0"/>
              </a:spcBef>
              <a:spcAft>
                <a:spcPts val="0"/>
              </a:spcAft>
              <a:buNone/>
            </a:pPr>
            <a:endParaRPr sz="1800" dirty="0">
              <a:latin typeface="Cairo"/>
              <a:ea typeface="Cairo"/>
              <a:cs typeface="Cairo"/>
              <a:sym typeface="Cairo"/>
            </a:endParaRPr>
          </a:p>
          <a:p>
            <a:pPr marL="0" lvl="0" indent="0" algn="r" rtl="1">
              <a:spcBef>
                <a:spcPts val="0"/>
              </a:spcBef>
              <a:spcAft>
                <a:spcPts val="0"/>
              </a:spcAft>
              <a:buNone/>
            </a:pPr>
            <a:endParaRPr sz="1800" dirty="0">
              <a:latin typeface="Cairo"/>
              <a:ea typeface="Cairo"/>
              <a:cs typeface="Cairo"/>
              <a:sym typeface="Cair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F3033-FD10-4BD9-A064-65FABD8773EA}"/>
              </a:ext>
            </a:extLst>
          </p:cNvPr>
          <p:cNvSpPr>
            <a:spLocks noGrp="1"/>
          </p:cNvSpPr>
          <p:nvPr>
            <p:ph type="title"/>
          </p:nvPr>
        </p:nvSpPr>
        <p:spPr>
          <a:xfrm>
            <a:off x="92148" y="1644502"/>
            <a:ext cx="8151628" cy="2844998"/>
          </a:xfrm>
        </p:spPr>
        <p:txBody>
          <a:bodyPr/>
          <a:lstStyle/>
          <a:p>
            <a:pPr fontAlgn="ctr"/>
            <a:br>
              <a:rPr lang="en-US" sz="1200" dirty="0">
                <a:solidFill>
                  <a:schemeClr val="accent5">
                    <a:lumMod val="40000"/>
                    <a:lumOff val="60000"/>
                  </a:schemeClr>
                </a:solidFill>
                <a:hlinkClick r:id="rId2">
                  <a:extLst>
                    <a:ext uri="{A12FA001-AC4F-418D-AE19-62706E023703}">
                      <ahyp:hlinkClr xmlns:ahyp="http://schemas.microsoft.com/office/drawing/2018/hyperlinkcolor" val="tx"/>
                    </a:ext>
                  </a:extLst>
                </a:hlinkClick>
              </a:rPr>
            </a:br>
            <a:r>
              <a:rPr lang="en-US" sz="1200" dirty="0">
                <a:solidFill>
                  <a:schemeClr val="accent5">
                    <a:lumMod val="40000"/>
                    <a:lumOff val="60000"/>
                  </a:schemeClr>
                </a:solidFill>
                <a:hlinkClick r:id="rId2">
                  <a:extLst>
                    <a:ext uri="{A12FA001-AC4F-418D-AE19-62706E023703}">
                      <ahyp:hlinkClr xmlns:ahyp="http://schemas.microsoft.com/office/drawing/2018/hyperlinkcolor" val="tx"/>
                    </a:ext>
                  </a:extLst>
                </a:hlinkClick>
              </a:rPr>
              <a:t>- Singular Value Decomposition: Compression of Color Images - by Bethany Adams and Nina </a:t>
            </a:r>
            <a:r>
              <a:rPr lang="en-US" sz="1200" dirty="0" err="1">
                <a:solidFill>
                  <a:schemeClr val="accent5">
                    <a:lumMod val="40000"/>
                    <a:lumOff val="60000"/>
                  </a:schemeClr>
                </a:solidFill>
                <a:hlinkClick r:id="rId2">
                  <a:extLst>
                    <a:ext uri="{A12FA001-AC4F-418D-AE19-62706E023703}">
                      <ahyp:hlinkClr xmlns:ahyp="http://schemas.microsoft.com/office/drawing/2018/hyperlinkcolor" val="tx"/>
                    </a:ext>
                  </a:extLst>
                </a:hlinkClick>
              </a:rPr>
              <a:t>Magnoni</a:t>
            </a:r>
            <a:r>
              <a:rPr lang="en-US" sz="1200" dirty="0">
                <a:solidFill>
                  <a:schemeClr val="accent5">
                    <a:lumMod val="40000"/>
                    <a:lumOff val="60000"/>
                  </a:schemeClr>
                </a:solidFill>
                <a:hlinkClick r:id="rId2">
                  <a:extLst>
                    <a:ext uri="{A12FA001-AC4F-418D-AE19-62706E023703}">
                      <ahyp:hlinkClr xmlns:ahyp="http://schemas.microsoft.com/office/drawing/2018/hyperlinkcolor" val="tx"/>
                    </a:ext>
                  </a:extLst>
                </a:hlinkClick>
              </a:rPr>
              <a:t> page 16-26</a:t>
            </a:r>
            <a:br>
              <a:rPr lang="en-US" sz="1200" dirty="0">
                <a:solidFill>
                  <a:schemeClr val="accent5">
                    <a:lumMod val="40000"/>
                    <a:lumOff val="60000"/>
                  </a:schemeClr>
                </a:solidFill>
              </a:rPr>
            </a:br>
            <a:br>
              <a:rPr lang="en-US" sz="1200" dirty="0">
                <a:solidFill>
                  <a:schemeClr val="accent5">
                    <a:lumMod val="40000"/>
                    <a:lumOff val="60000"/>
                  </a:schemeClr>
                </a:solidFill>
              </a:rPr>
            </a:br>
            <a:r>
              <a:rPr lang="en-US" sz="1200" dirty="0">
                <a:solidFill>
                  <a:schemeClr val="accent5">
                    <a:lumMod val="40000"/>
                    <a:lumOff val="60000"/>
                  </a:schemeClr>
                </a:solidFill>
              </a:rPr>
              <a:t>- </a:t>
            </a:r>
            <a:r>
              <a:rPr lang="en-US" sz="1200" dirty="0">
                <a:solidFill>
                  <a:schemeClr val="accent5">
                    <a:lumMod val="40000"/>
                    <a:lumOff val="60000"/>
                  </a:schemeClr>
                </a:solidFill>
                <a:hlinkClick r:id="rId3">
                  <a:extLst>
                    <a:ext uri="{A12FA001-AC4F-418D-AE19-62706E023703}">
                      <ahyp:hlinkClr xmlns:ahyp="http://schemas.microsoft.com/office/drawing/2018/hyperlinkcolor" val="tx"/>
                    </a:ext>
                  </a:extLst>
                </a:hlinkClick>
              </a:rPr>
              <a:t>Acute lymphoblastic leukemia image segmentation driven by stochastic fractal search – by Krishna Gopal Dha</a:t>
            </a:r>
            <a:r>
              <a:rPr lang="en-US" sz="1200" dirty="0">
                <a:solidFill>
                  <a:schemeClr val="accent5">
                    <a:lumMod val="40000"/>
                    <a:lumOff val="60000"/>
                  </a:schemeClr>
                </a:solidFill>
                <a:hlinkClick r:id="rId3">
                  <a:extLst>
                    <a:ext uri="{A12FA001-AC4F-418D-AE19-62706E023703}">
                      <ahyp:hlinkClr xmlns:ahyp="http://schemas.microsoft.com/office/drawing/2018/hyperlinkcolor" val="tx"/>
                    </a:ext>
                  </a:extLst>
                </a:hlinkClick>
              </a:rPr>
              <a:t>l</a:t>
            </a:r>
            <a:r>
              <a:rPr lang="en-US" sz="1200" dirty="0">
                <a:solidFill>
                  <a:schemeClr val="accent5">
                    <a:lumMod val="40000"/>
                    <a:lumOff val="60000"/>
                  </a:schemeClr>
                </a:solidFill>
                <a:hlinkClick r:id="rId3">
                  <a:extLst>
                    <a:ext uri="{A12FA001-AC4F-418D-AE19-62706E023703}">
                      <ahyp:hlinkClr xmlns:ahyp="http://schemas.microsoft.com/office/drawing/2018/hyperlinkcolor" val="tx"/>
                    </a:ext>
                  </a:extLst>
                </a:hlinkClick>
              </a:rPr>
              <a:t> &amp; Jorge Gálvez2 &amp; </a:t>
            </a:r>
            <a:r>
              <a:rPr lang="en-US" sz="1200" dirty="0" err="1">
                <a:solidFill>
                  <a:schemeClr val="accent5">
                    <a:lumMod val="40000"/>
                    <a:lumOff val="60000"/>
                  </a:schemeClr>
                </a:solidFill>
                <a:hlinkClick r:id="rId3">
                  <a:extLst>
                    <a:ext uri="{A12FA001-AC4F-418D-AE19-62706E023703}">
                      <ahyp:hlinkClr xmlns:ahyp="http://schemas.microsoft.com/office/drawing/2018/hyperlinkcolor" val="tx"/>
                    </a:ext>
                  </a:extLst>
                </a:hlinkClick>
              </a:rPr>
              <a:t>Swarnajit</a:t>
            </a:r>
            <a:r>
              <a:rPr lang="en-US" sz="1200" dirty="0">
                <a:solidFill>
                  <a:schemeClr val="accent5">
                    <a:lumMod val="40000"/>
                    <a:lumOff val="60000"/>
                  </a:schemeClr>
                </a:solidFill>
                <a:hlinkClick r:id="rId3">
                  <a:extLst>
                    <a:ext uri="{A12FA001-AC4F-418D-AE19-62706E023703}">
                      <ahyp:hlinkClr xmlns:ahyp="http://schemas.microsoft.com/office/drawing/2018/hyperlinkcolor" val="tx"/>
                    </a:ext>
                  </a:extLst>
                </a:hlinkClick>
              </a:rPr>
              <a:t> Ray &amp; </a:t>
            </a:r>
            <a:r>
              <a:rPr lang="en-US" sz="1200" dirty="0" err="1">
                <a:solidFill>
                  <a:schemeClr val="accent5">
                    <a:lumMod val="40000"/>
                    <a:lumOff val="60000"/>
                  </a:schemeClr>
                </a:solidFill>
                <a:hlinkClick r:id="rId3">
                  <a:extLst>
                    <a:ext uri="{A12FA001-AC4F-418D-AE19-62706E023703}">
                      <ahyp:hlinkClr xmlns:ahyp="http://schemas.microsoft.com/office/drawing/2018/hyperlinkcolor" val="tx"/>
                    </a:ext>
                  </a:extLst>
                </a:hlinkClick>
              </a:rPr>
              <a:t>Arunita</a:t>
            </a:r>
            <a:r>
              <a:rPr lang="en-US" sz="1200" dirty="0">
                <a:solidFill>
                  <a:schemeClr val="accent5">
                    <a:lumMod val="40000"/>
                    <a:lumOff val="60000"/>
                  </a:schemeClr>
                </a:solidFill>
                <a:hlinkClick r:id="rId3">
                  <a:extLst>
                    <a:ext uri="{A12FA001-AC4F-418D-AE19-62706E023703}">
                      <ahyp:hlinkClr xmlns:ahyp="http://schemas.microsoft.com/office/drawing/2018/hyperlinkcolor" val="tx"/>
                    </a:ext>
                  </a:extLst>
                </a:hlinkClick>
              </a:rPr>
              <a:t> Das &amp; Sanjoy Das</a:t>
            </a:r>
            <a:br>
              <a:rPr lang="en-US" sz="1200" dirty="0">
                <a:solidFill>
                  <a:schemeClr val="accent5">
                    <a:lumMod val="40000"/>
                    <a:lumOff val="60000"/>
                  </a:schemeClr>
                </a:solidFill>
              </a:rPr>
            </a:br>
            <a:br>
              <a:rPr lang="en-US" sz="1200" dirty="0">
                <a:solidFill>
                  <a:schemeClr val="accent5">
                    <a:lumMod val="40000"/>
                    <a:lumOff val="60000"/>
                  </a:schemeClr>
                </a:solidFill>
              </a:rPr>
            </a:br>
            <a:r>
              <a:rPr lang="en-US" sz="1200" dirty="0">
                <a:solidFill>
                  <a:schemeClr val="accent5">
                    <a:lumMod val="40000"/>
                    <a:lumOff val="60000"/>
                  </a:schemeClr>
                </a:solidFill>
              </a:rPr>
              <a:t>- </a:t>
            </a:r>
            <a:r>
              <a:rPr lang="en-US" sz="1200" dirty="0">
                <a:solidFill>
                  <a:schemeClr val="accent5">
                    <a:lumMod val="40000"/>
                    <a:lumOff val="60000"/>
                  </a:schemeClr>
                </a:solidFill>
                <a:hlinkClick r:id="rId4">
                  <a:extLst>
                    <a:ext uri="{A12FA001-AC4F-418D-AE19-62706E023703}">
                      <ahyp:hlinkClr xmlns:ahyp="http://schemas.microsoft.com/office/drawing/2018/hyperlinkcolor" val="tx"/>
                    </a:ext>
                  </a:extLst>
                </a:hlinkClick>
              </a:rPr>
              <a:t>A New Hillclimber for Classifier Systems – by Kwok Ching </a:t>
            </a:r>
            <a:r>
              <a:rPr lang="en-US" sz="1200" dirty="0" err="1">
                <a:solidFill>
                  <a:schemeClr val="accent5">
                    <a:lumMod val="40000"/>
                    <a:lumOff val="60000"/>
                  </a:schemeClr>
                </a:solidFill>
                <a:hlinkClick r:id="rId4">
                  <a:extLst>
                    <a:ext uri="{A12FA001-AC4F-418D-AE19-62706E023703}">
                      <ahyp:hlinkClr xmlns:ahyp="http://schemas.microsoft.com/office/drawing/2018/hyperlinkcolor" val="tx"/>
                    </a:ext>
                  </a:extLst>
                </a:hlinkClick>
              </a:rPr>
              <a:t>Tsui</a:t>
            </a:r>
            <a:r>
              <a:rPr lang="en-US" sz="1200" dirty="0">
                <a:solidFill>
                  <a:schemeClr val="accent5">
                    <a:lumMod val="40000"/>
                    <a:lumOff val="60000"/>
                  </a:schemeClr>
                </a:solidFill>
                <a:hlinkClick r:id="rId4">
                  <a:extLst>
                    <a:ext uri="{A12FA001-AC4F-418D-AE19-62706E023703}">
                      <ahyp:hlinkClr xmlns:ahyp="http://schemas.microsoft.com/office/drawing/2018/hyperlinkcolor" val="tx"/>
                    </a:ext>
                  </a:extLst>
                </a:hlinkClick>
              </a:rPr>
              <a:t> and  Mark D. </a:t>
            </a:r>
            <a:r>
              <a:rPr lang="en-US" sz="1200" dirty="0" err="1">
                <a:solidFill>
                  <a:schemeClr val="accent5">
                    <a:lumMod val="40000"/>
                    <a:lumOff val="60000"/>
                  </a:schemeClr>
                </a:solidFill>
                <a:hlinkClick r:id="rId4">
                  <a:extLst>
                    <a:ext uri="{A12FA001-AC4F-418D-AE19-62706E023703}">
                      <ahyp:hlinkClr xmlns:ahyp="http://schemas.microsoft.com/office/drawing/2018/hyperlinkcolor" val="tx"/>
                    </a:ext>
                  </a:extLst>
                </a:hlinkClick>
              </a:rPr>
              <a:t>Plumbley</a:t>
            </a:r>
            <a:br>
              <a:rPr lang="en-US" sz="800" b="0" i="0" dirty="0">
                <a:solidFill>
                  <a:schemeClr val="accent5">
                    <a:lumMod val="40000"/>
                    <a:lumOff val="60000"/>
                  </a:schemeClr>
                </a:solidFill>
                <a:effectLst/>
                <a:latin typeface="Roboto" panose="02000000000000000000" pitchFamily="2" charset="0"/>
              </a:rPr>
            </a:br>
            <a:br>
              <a:rPr lang="en-US" sz="800" b="0" i="0" u="none" strike="noStrike" dirty="0">
                <a:solidFill>
                  <a:schemeClr val="accent5">
                    <a:lumMod val="40000"/>
                    <a:lumOff val="60000"/>
                  </a:schemeClr>
                </a:solidFill>
                <a:effectLst/>
                <a:latin typeface="inherit"/>
                <a:hlinkClick r:id="rId5">
                  <a:extLst>
                    <a:ext uri="{A12FA001-AC4F-418D-AE19-62706E023703}">
                      <ahyp:hlinkClr xmlns:ahyp="http://schemas.microsoft.com/office/drawing/2018/hyperlinkcolor" val="tx"/>
                    </a:ext>
                  </a:extLst>
                </a:hlinkClick>
              </a:rPr>
            </a:br>
            <a:br>
              <a:rPr lang="en-US" sz="800" b="0" i="0" dirty="0">
                <a:solidFill>
                  <a:schemeClr val="accent5">
                    <a:lumMod val="40000"/>
                    <a:lumOff val="60000"/>
                  </a:schemeClr>
                </a:solidFill>
                <a:effectLst/>
                <a:latin typeface="Roboto" panose="02000000000000000000" pitchFamily="2" charset="0"/>
              </a:rPr>
            </a:br>
            <a:br>
              <a:rPr lang="en-US" sz="800" dirty="0">
                <a:solidFill>
                  <a:schemeClr val="accent5">
                    <a:lumMod val="40000"/>
                    <a:lumOff val="60000"/>
                  </a:schemeClr>
                </a:solidFill>
              </a:rPr>
            </a:br>
            <a:br>
              <a:rPr lang="en-US" sz="1200" dirty="0">
                <a:solidFill>
                  <a:schemeClr val="accent5">
                    <a:lumMod val="40000"/>
                    <a:lumOff val="60000"/>
                  </a:schemeClr>
                </a:solidFill>
              </a:rPr>
            </a:br>
            <a:br>
              <a:rPr lang="en-US" sz="1200" dirty="0">
                <a:solidFill>
                  <a:schemeClr val="accent5">
                    <a:lumMod val="40000"/>
                    <a:lumOff val="60000"/>
                  </a:schemeClr>
                </a:solidFill>
              </a:rPr>
            </a:br>
            <a:endParaRPr lang="en-US" sz="1200" dirty="0">
              <a:solidFill>
                <a:schemeClr val="accent5">
                  <a:lumMod val="40000"/>
                  <a:lumOff val="60000"/>
                </a:schemeClr>
              </a:solidFill>
            </a:endParaRPr>
          </a:p>
        </p:txBody>
      </p:sp>
      <p:sp>
        <p:nvSpPr>
          <p:cNvPr id="3" name="TextBox 2">
            <a:extLst>
              <a:ext uri="{FF2B5EF4-FFF2-40B4-BE49-F238E27FC236}">
                <a16:creationId xmlns:a16="http://schemas.microsoft.com/office/drawing/2014/main" id="{4708E246-25DC-436A-8E4F-C6DB357C69F1}"/>
              </a:ext>
            </a:extLst>
          </p:cNvPr>
          <p:cNvSpPr txBox="1"/>
          <p:nvPr/>
        </p:nvSpPr>
        <p:spPr>
          <a:xfrm>
            <a:off x="7839008" y="307803"/>
            <a:ext cx="809535" cy="369332"/>
          </a:xfrm>
          <a:prstGeom prst="rect">
            <a:avLst/>
          </a:prstGeom>
          <a:noFill/>
        </p:spPr>
        <p:txBody>
          <a:bodyPr wrap="square" rtlCol="0">
            <a:spAutoFit/>
          </a:bodyPr>
          <a:lstStyle>
            <a:defPPr marR="0" lvl="0" algn="l" rtl="0">
              <a:lnSpc>
                <a:spcPct val="100000"/>
              </a:lnSpc>
              <a:spcBef>
                <a:spcPts val="0"/>
              </a:spcBef>
              <a:spcAft>
                <a:spcPts val="0"/>
              </a:spcAft>
              <a:defRPr/>
            </a:defPPr>
          </a:lstStyle>
          <a:p>
            <a:r>
              <a:rPr lang="fa-IR" sz="1800" b="1" dirty="0">
                <a:solidFill>
                  <a:schemeClr val="accent5">
                    <a:lumMod val="40000"/>
                    <a:lumOff val="60000"/>
                  </a:schemeClr>
                </a:solidFill>
                <a:latin typeface="Cairo"/>
                <a:cs typeface="Cairo"/>
                <a:sym typeface="Raleway"/>
              </a:rPr>
              <a:t>منابع</a:t>
            </a:r>
            <a:r>
              <a:rPr lang="fa-IR" dirty="0">
                <a:solidFill>
                  <a:schemeClr val="accent5">
                    <a:lumMod val="40000"/>
                    <a:lumOff val="60000"/>
                  </a:schemeClr>
                </a:solidFill>
              </a:rPr>
              <a:t>:</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532246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4"/>
          <p:cNvSpPr txBox="1">
            <a:spLocks noGrp="1"/>
          </p:cNvSpPr>
          <p:nvPr>
            <p:ph type="title"/>
          </p:nvPr>
        </p:nvSpPr>
        <p:spPr>
          <a:xfrm>
            <a:off x="283100" y="712150"/>
            <a:ext cx="8631600" cy="38355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1800" dirty="0">
                <a:solidFill>
                  <a:srgbClr val="F9CB9C"/>
                </a:solidFill>
                <a:latin typeface="Cairo"/>
                <a:ea typeface="Cairo"/>
                <a:cs typeface="Cairo"/>
                <a:sym typeface="Cairo"/>
              </a:rPr>
              <a:t>توضیح الگوریتم:</a:t>
            </a:r>
            <a:endParaRPr sz="1800" dirty="0">
              <a:solidFill>
                <a:srgbClr val="F9CB9C"/>
              </a:solidFill>
              <a:latin typeface="Cairo"/>
              <a:ea typeface="Cairo"/>
              <a:cs typeface="Cairo"/>
              <a:sym typeface="Cairo"/>
            </a:endParaRPr>
          </a:p>
          <a:p>
            <a:pPr marL="0" lvl="0" indent="0" algn="r" rtl="1">
              <a:spcBef>
                <a:spcPts val="0"/>
              </a:spcBef>
              <a:spcAft>
                <a:spcPts val="0"/>
              </a:spcAft>
              <a:buNone/>
            </a:pPr>
            <a:r>
              <a:rPr lang="en" sz="1800" dirty="0">
                <a:latin typeface="Cairo"/>
                <a:ea typeface="Cairo"/>
                <a:cs typeface="Cairo"/>
                <a:sym typeface="Cairo"/>
              </a:rPr>
              <a:t>الگوریتمی که برای پیاده سازی کد استفاده شده هیل کلایمبینگ با گام های متغیر میباشد. بدین صورت که در ابتدا گام های جستجو بزرگ قرار داده شده و در ادامه که نقاط به نتیجه نزدیک تر می شدند گام ها کوچکتر می شد. </a:t>
            </a:r>
            <a:endParaRPr sz="1800" dirty="0">
              <a:latin typeface="Cairo"/>
              <a:ea typeface="Cairo"/>
              <a:cs typeface="Cairo"/>
              <a:sym typeface="Cairo"/>
            </a:endParaRPr>
          </a:p>
          <a:p>
            <a:pPr marL="0" lvl="0" indent="0" algn="r" rtl="1">
              <a:spcBef>
                <a:spcPts val="0"/>
              </a:spcBef>
              <a:spcAft>
                <a:spcPts val="0"/>
              </a:spcAft>
              <a:buNone/>
            </a:pPr>
            <a:r>
              <a:rPr lang="en" sz="1800" dirty="0">
                <a:latin typeface="Cairo"/>
                <a:ea typeface="Cairo"/>
                <a:cs typeface="Cairo"/>
                <a:sym typeface="Cairo"/>
              </a:rPr>
              <a:t>علت انتخاب متغیر گام ها این بود که گاهی جواب مطلوب آنقدر فاصله داشت که نیاز بود ابتدا با گام های بزرگ به آن نزدیک شد.</a:t>
            </a:r>
            <a:endParaRPr sz="1800" dirty="0">
              <a:latin typeface="Cairo"/>
              <a:ea typeface="Cairo"/>
              <a:cs typeface="Cairo"/>
              <a:sym typeface="Cairo"/>
            </a:endParaRPr>
          </a:p>
          <a:p>
            <a:pPr marL="0" lvl="0" indent="0" algn="r" rtl="1">
              <a:spcBef>
                <a:spcPts val="0"/>
              </a:spcBef>
              <a:spcAft>
                <a:spcPts val="0"/>
              </a:spcAft>
              <a:buNone/>
            </a:pPr>
            <a:r>
              <a:rPr lang="en" sz="1800" dirty="0">
                <a:latin typeface="Cairo"/>
                <a:ea typeface="Cairo"/>
                <a:cs typeface="Cairo"/>
                <a:sym typeface="Cairo"/>
              </a:rPr>
              <a:t>در ابتدای الگوریتم تعدادی نقطه رندوم از داخل عکس (موجب بهبود بسیار در نتیجه و زمان خواهد شد) انتخاب می شود (مثلا 2000 تا) و از میان آن ها بهترین ها (بر اساس تابع برازش) برای جستجو شروع به کار می کنند.</a:t>
            </a:r>
            <a:endParaRPr sz="1800" dirty="0">
              <a:latin typeface="Cairo"/>
              <a:ea typeface="Cairo"/>
              <a:cs typeface="Cairo"/>
              <a:sym typeface="Cairo"/>
            </a:endParaRPr>
          </a:p>
          <a:p>
            <a:pPr marL="0" lvl="0" indent="0" algn="r" rtl="1">
              <a:spcBef>
                <a:spcPts val="0"/>
              </a:spcBef>
              <a:spcAft>
                <a:spcPts val="0"/>
              </a:spcAft>
              <a:buNone/>
            </a:pPr>
            <a:r>
              <a:rPr lang="en" sz="1800" dirty="0">
                <a:latin typeface="Cairo"/>
                <a:ea typeface="Cairo"/>
                <a:cs typeface="Cairo"/>
                <a:sym typeface="Cairo"/>
              </a:rPr>
              <a:t>تعداد همسایه ها برابر تعداد رنگ ها * (3^3 = 27) است. زیرا هر کدام از مولفه های رنگی 3 حالت سکون، افزایش و کاهش را دارند و برای صرفه زمانی در هر مرحله تنها 1 رنگ تغییر می کند.</a:t>
            </a:r>
            <a:endParaRPr sz="1800" dirty="0">
              <a:latin typeface="Cairo"/>
              <a:ea typeface="Cairo"/>
              <a:cs typeface="Cairo"/>
              <a:sym typeface="Cairo"/>
            </a:endParaRPr>
          </a:p>
          <a:p>
            <a:pPr marL="0" lvl="0" indent="0" algn="r" rtl="1">
              <a:spcBef>
                <a:spcPts val="0"/>
              </a:spcBef>
              <a:spcAft>
                <a:spcPts val="0"/>
              </a:spcAft>
              <a:buNone/>
            </a:pPr>
            <a:endParaRPr sz="1800" dirty="0">
              <a:latin typeface="Cairo"/>
              <a:ea typeface="Cairo"/>
              <a:cs typeface="Cairo"/>
              <a:sym typeface="Cairo"/>
            </a:endParaRPr>
          </a:p>
          <a:p>
            <a:pPr marL="0" lvl="0" indent="0" algn="r" rtl="1">
              <a:spcBef>
                <a:spcPts val="0"/>
              </a:spcBef>
              <a:spcAft>
                <a:spcPts val="0"/>
              </a:spcAft>
              <a:buNone/>
            </a:pPr>
            <a:endParaRPr sz="1800" dirty="0">
              <a:latin typeface="Cairo"/>
              <a:ea typeface="Cairo"/>
              <a:cs typeface="Cairo"/>
              <a:sym typeface="Cai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5"/>
          <p:cNvSpPr txBox="1">
            <a:spLocks noGrp="1"/>
          </p:cNvSpPr>
          <p:nvPr>
            <p:ph type="title"/>
          </p:nvPr>
        </p:nvSpPr>
        <p:spPr>
          <a:xfrm>
            <a:off x="283100" y="712149"/>
            <a:ext cx="8631600" cy="4214269"/>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1800" dirty="0">
                <a:latin typeface="Cairo"/>
                <a:ea typeface="Cairo"/>
                <a:cs typeface="Cairo"/>
                <a:sym typeface="Cairo"/>
              </a:rPr>
              <a:t>با در نظر گرفتن متغیر گام ها مشکل دور بودن رنگ ها از رنگ های بهینه رفع شد اما مشکل جدیدی که به وجود آمد این بود که در گام های بزرگ اولیه برخی از رنگ ها که از همان ابتدا هم خوب بودن تکان نمی خوردند و از دور گردش خارج شده و قابلیت بهبود را از دست می دادند، راه حلی که برای این مشکل ارایه دادم این بود که گام مشخصی را تعیین میکردم که تا قبل از رسیدن به آن هیچ نقطه ای حتی در صورت سکون از دور گردش خارج نمی شد و پس از آن قابلیت خروج را داشتند و تا آن موقع به اندازه کافی بهبود یافته اند.</a:t>
            </a:r>
            <a:endParaRPr sz="1800" dirty="0">
              <a:latin typeface="Cairo"/>
              <a:ea typeface="Cairo"/>
              <a:cs typeface="Cairo"/>
              <a:sym typeface="Cairo"/>
            </a:endParaRPr>
          </a:p>
          <a:p>
            <a:pPr marL="0" lvl="0" indent="0" algn="r" rtl="1">
              <a:spcBef>
                <a:spcPts val="0"/>
              </a:spcBef>
              <a:spcAft>
                <a:spcPts val="0"/>
              </a:spcAft>
              <a:buNone/>
            </a:pPr>
            <a:r>
              <a:rPr lang="en" sz="1800" dirty="0">
                <a:latin typeface="Cairo"/>
                <a:ea typeface="Cairo"/>
                <a:cs typeface="Cairo"/>
                <a:sym typeface="Cairo"/>
              </a:rPr>
              <a:t>مشکل دیگری که نیاز به حل داشت این بود که سرعت کاهش گام در اواخر کار بایستی بسیار کم میشد زیرا در بسیاری از نقاط قابلیت گردش بالایی هنوز احساس میشد برای همین پس از رسیدن به نقطه ای که اجازه خروج به نقاط داده میشد سرعت کاهش گام ها هم کاهش میابد. همچنین به علت اوردر بالای الگوریتم برای محاسبه برازش و پیدا کردن همسایه ها از نسخه فشرده عکس استفاده می کنیم.</a:t>
            </a:r>
            <a:br>
              <a:rPr lang="en" sz="1800" dirty="0">
                <a:latin typeface="Cairo"/>
                <a:ea typeface="Cairo"/>
                <a:cs typeface="Cairo"/>
                <a:sym typeface="Cairo"/>
              </a:rPr>
            </a:br>
            <a:r>
              <a:rPr lang="fa-IR" sz="1800" dirty="0">
                <a:latin typeface="Cairo"/>
                <a:ea typeface="Cairo"/>
                <a:cs typeface="Cairo"/>
                <a:sym typeface="Cairo"/>
              </a:rPr>
              <a:t>در ادامه از ویژگی عکس موجود یعنی تعداد رنگ های کم استفاده کرده و با استفاده از </a:t>
            </a:r>
            <a:r>
              <a:rPr lang="en-US" sz="1800" dirty="0" err="1">
                <a:latin typeface="Cairo"/>
                <a:ea typeface="Cairo"/>
                <a:cs typeface="Cairo"/>
                <a:sym typeface="Cairo"/>
              </a:rPr>
              <a:t>svd</a:t>
            </a:r>
            <a:r>
              <a:rPr lang="fa-IR" sz="1800" dirty="0">
                <a:latin typeface="Cairo"/>
                <a:ea typeface="Cairo"/>
                <a:cs typeface="Cairo"/>
                <a:sym typeface="Cairo"/>
              </a:rPr>
              <a:t> به فشرده سازی بیشتر عکس میپردازیم.</a:t>
            </a:r>
            <a:endParaRPr sz="1800" dirty="0">
              <a:latin typeface="Cairo"/>
              <a:ea typeface="Cairo"/>
              <a:cs typeface="Cairo"/>
              <a:sym typeface="Cairo"/>
            </a:endParaRPr>
          </a:p>
          <a:p>
            <a:pPr marL="0" lvl="0" indent="0" algn="r" rtl="1">
              <a:spcBef>
                <a:spcPts val="0"/>
              </a:spcBef>
              <a:spcAft>
                <a:spcPts val="0"/>
              </a:spcAft>
              <a:buNone/>
            </a:pPr>
            <a:endParaRPr sz="1800" dirty="0">
              <a:latin typeface="Cairo"/>
              <a:ea typeface="Cairo"/>
              <a:cs typeface="Cairo"/>
              <a:sym typeface="Cairo"/>
            </a:endParaRPr>
          </a:p>
          <a:p>
            <a:pPr marL="0" lvl="0" indent="0" algn="r" rtl="1">
              <a:spcBef>
                <a:spcPts val="0"/>
              </a:spcBef>
              <a:spcAft>
                <a:spcPts val="0"/>
              </a:spcAft>
              <a:buNone/>
            </a:pPr>
            <a:endParaRPr sz="1800" dirty="0">
              <a:latin typeface="Cairo"/>
              <a:ea typeface="Cairo"/>
              <a:cs typeface="Cairo"/>
              <a:sym typeface="Cai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6"/>
          <p:cNvSpPr txBox="1">
            <a:spLocks noGrp="1"/>
          </p:cNvSpPr>
          <p:nvPr>
            <p:ph type="title"/>
          </p:nvPr>
        </p:nvSpPr>
        <p:spPr>
          <a:xfrm>
            <a:off x="283100" y="712150"/>
            <a:ext cx="8631600" cy="38355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1800" dirty="0">
                <a:solidFill>
                  <a:srgbClr val="6D9EEB"/>
                </a:solidFill>
                <a:latin typeface="Cairo"/>
                <a:ea typeface="Cairo"/>
                <a:cs typeface="Cairo"/>
                <a:sym typeface="Cairo"/>
              </a:rPr>
              <a:t>توابع : </a:t>
            </a:r>
            <a:endParaRPr sz="1800" dirty="0">
              <a:solidFill>
                <a:srgbClr val="6D9EEB"/>
              </a:solidFill>
              <a:latin typeface="Cairo"/>
              <a:ea typeface="Cairo"/>
              <a:cs typeface="Cairo"/>
              <a:sym typeface="Cairo"/>
            </a:endParaRPr>
          </a:p>
          <a:p>
            <a:pPr marL="457200" lvl="0" indent="-342900" algn="r" rtl="1">
              <a:spcBef>
                <a:spcPts val="0"/>
              </a:spcBef>
              <a:spcAft>
                <a:spcPts val="0"/>
              </a:spcAft>
              <a:buSzPts val="1800"/>
              <a:buFont typeface="Cairo"/>
              <a:buChar char="●"/>
            </a:pPr>
            <a:r>
              <a:rPr lang="en" sz="1800" dirty="0">
                <a:latin typeface="Cairo"/>
                <a:ea typeface="Cairo"/>
                <a:cs typeface="Cairo"/>
                <a:sym typeface="Cairo"/>
              </a:rPr>
              <a:t>Make image: نقطه (رنگها) را به عنوان ورودی میگیرد و پس از رنگ آمیزی عکس نهایی را به عنوان خروجی میدهد.</a:t>
            </a:r>
            <a:endParaRPr sz="1800" dirty="0">
              <a:latin typeface="Cairo"/>
              <a:ea typeface="Cairo"/>
              <a:cs typeface="Cairo"/>
              <a:sym typeface="Cairo"/>
            </a:endParaRPr>
          </a:p>
          <a:p>
            <a:pPr marL="457200" lvl="0" indent="-342900" algn="r" rtl="1">
              <a:spcBef>
                <a:spcPts val="0"/>
              </a:spcBef>
              <a:spcAft>
                <a:spcPts val="0"/>
              </a:spcAft>
              <a:buSzPts val="1800"/>
              <a:buFont typeface="Cairo"/>
              <a:buChar char="●"/>
            </a:pPr>
            <a:r>
              <a:rPr lang="en" sz="1800" dirty="0">
                <a:latin typeface="Cairo"/>
                <a:ea typeface="Cairo"/>
                <a:cs typeface="Cairo"/>
                <a:sym typeface="Cairo"/>
              </a:rPr>
              <a:t>Fitness: نقطه را به عنوان ورودی گرفته و برازش آن را به صورت اقلیدسی بر روی تمام پیکسل های عکس محاسبه می کند.</a:t>
            </a:r>
            <a:endParaRPr sz="1800" dirty="0">
              <a:latin typeface="Cairo"/>
              <a:ea typeface="Cairo"/>
              <a:cs typeface="Cairo"/>
              <a:sym typeface="Cairo"/>
            </a:endParaRPr>
          </a:p>
          <a:p>
            <a:pPr marL="457200" lvl="0" indent="-342900" algn="r" rtl="1">
              <a:spcBef>
                <a:spcPts val="0"/>
              </a:spcBef>
              <a:spcAft>
                <a:spcPts val="0"/>
              </a:spcAft>
              <a:buSzPts val="1800"/>
              <a:buFont typeface="Cairo"/>
              <a:buChar char="●"/>
            </a:pPr>
            <a:r>
              <a:rPr lang="en" sz="1800" dirty="0">
                <a:latin typeface="Cairo"/>
                <a:ea typeface="Cairo"/>
                <a:cs typeface="Cairo"/>
                <a:sym typeface="Cairo"/>
              </a:rPr>
              <a:t>Best_neighbour: نقطه را به عنوان ورودی گرفته و از میان خودش و تمام همسایه هایش بالا ترین فیتنس را به عنوان نقطه جدید خروجی میدهد، به صورتی که بهترین برازش، مشخصات آن (نقطه) و سکون و یا عدم سکون با تعیین میکند.</a:t>
            </a:r>
            <a:endParaRPr sz="1800" dirty="0">
              <a:latin typeface="Cairo"/>
              <a:ea typeface="Cairo"/>
              <a:cs typeface="Cairo"/>
              <a:sym typeface="Cairo"/>
            </a:endParaRPr>
          </a:p>
          <a:p>
            <a:pPr marL="457200" lvl="0" indent="-342900" algn="r" rtl="1">
              <a:spcBef>
                <a:spcPts val="0"/>
              </a:spcBef>
              <a:spcAft>
                <a:spcPts val="0"/>
              </a:spcAft>
              <a:buSzPts val="1800"/>
              <a:buFont typeface="Cairo"/>
              <a:buChar char="●"/>
            </a:pPr>
            <a:r>
              <a:rPr lang="en" sz="1800" dirty="0">
                <a:latin typeface="Cairo"/>
                <a:ea typeface="Cairo"/>
                <a:cs typeface="Cairo"/>
                <a:sym typeface="Cairo"/>
              </a:rPr>
              <a:t>PSNR: این تابع کامنت شده زیرا تابع cv2.PSNR نتایج دقیق تری میدهد، اما از آن هم می توان استفاده کرد.</a:t>
            </a:r>
            <a:br>
              <a:rPr lang="fa-IR" sz="1800" dirty="0">
                <a:latin typeface="Cairo"/>
                <a:ea typeface="Cairo"/>
                <a:cs typeface="Cairo"/>
                <a:sym typeface="Cairo"/>
              </a:rPr>
            </a:br>
            <a:r>
              <a:rPr lang="en-US" sz="1800" dirty="0" err="1">
                <a:latin typeface="Cairo"/>
                <a:ea typeface="Cairo"/>
                <a:cs typeface="Cairo"/>
                <a:sym typeface="Cairo"/>
              </a:rPr>
              <a:t>Show_images</a:t>
            </a:r>
            <a:r>
              <a:rPr lang="en-US" sz="1800" dirty="0">
                <a:latin typeface="Cairo"/>
                <a:ea typeface="Cairo"/>
                <a:cs typeface="Cairo"/>
                <a:sym typeface="Cairo"/>
              </a:rPr>
              <a:t>:</a:t>
            </a:r>
            <a:r>
              <a:rPr lang="fa-IR" sz="1800" dirty="0">
                <a:latin typeface="Cairo"/>
                <a:ea typeface="Cairo"/>
                <a:cs typeface="Cairo"/>
                <a:sym typeface="Cairo"/>
              </a:rPr>
              <a:t> برای چاپ عکس</a:t>
            </a:r>
            <a:br>
              <a:rPr lang="en" sz="1800" dirty="0">
                <a:latin typeface="Cairo"/>
                <a:ea typeface="Cairo"/>
                <a:cs typeface="Cairo"/>
                <a:sym typeface="Cairo"/>
              </a:rPr>
            </a:br>
            <a:r>
              <a:rPr lang="en-US" sz="1800" dirty="0">
                <a:latin typeface="Cairo"/>
                <a:ea typeface="Cairo"/>
                <a:cs typeface="Cairo"/>
                <a:sym typeface="Cairo"/>
              </a:rPr>
              <a:t>C</a:t>
            </a:r>
            <a:r>
              <a:rPr lang="en" sz="1800" dirty="0">
                <a:latin typeface="Cairo"/>
                <a:ea typeface="Cairo"/>
                <a:cs typeface="Cairo"/>
                <a:sym typeface="Cairo"/>
              </a:rPr>
              <a:t>ompress_image:</a:t>
            </a:r>
            <a:r>
              <a:rPr lang="fa-IR" sz="1800" dirty="0">
                <a:latin typeface="Cairo"/>
                <a:ea typeface="Cairo"/>
                <a:cs typeface="Cairo"/>
                <a:sym typeface="Cairo"/>
              </a:rPr>
              <a:t> برای فشرده سازی یک عکس رنگی ار جی بی توسط اس وی دی.</a:t>
            </a:r>
            <a:endParaRPr sz="1800" dirty="0">
              <a:latin typeface="Cairo"/>
              <a:ea typeface="Cairo"/>
              <a:cs typeface="Cairo"/>
              <a:sym typeface="Cairo"/>
            </a:endParaRPr>
          </a:p>
          <a:p>
            <a:pPr marL="0" lvl="0" indent="0" algn="r" rtl="1">
              <a:spcBef>
                <a:spcPts val="0"/>
              </a:spcBef>
              <a:spcAft>
                <a:spcPts val="0"/>
              </a:spcAft>
              <a:buNone/>
            </a:pPr>
            <a:endParaRPr sz="1800" dirty="0">
              <a:latin typeface="Cairo"/>
              <a:ea typeface="Cairo"/>
              <a:cs typeface="Cairo"/>
              <a:sym typeface="Cairo"/>
            </a:endParaRPr>
          </a:p>
          <a:p>
            <a:pPr marL="0" lvl="0" indent="0" algn="r" rtl="1">
              <a:spcBef>
                <a:spcPts val="0"/>
              </a:spcBef>
              <a:spcAft>
                <a:spcPts val="0"/>
              </a:spcAft>
              <a:buNone/>
            </a:pPr>
            <a:endParaRPr sz="1800" dirty="0">
              <a:latin typeface="Cairo"/>
              <a:ea typeface="Cairo"/>
              <a:cs typeface="Cairo"/>
              <a:sym typeface="Cai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7"/>
          <p:cNvSpPr txBox="1">
            <a:spLocks noGrp="1"/>
          </p:cNvSpPr>
          <p:nvPr>
            <p:ph type="title"/>
          </p:nvPr>
        </p:nvSpPr>
        <p:spPr>
          <a:xfrm>
            <a:off x="283100" y="712150"/>
            <a:ext cx="8631600" cy="38355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1800" dirty="0">
                <a:solidFill>
                  <a:srgbClr val="6D9EEB"/>
                </a:solidFill>
                <a:latin typeface="Cairo"/>
                <a:ea typeface="Cairo"/>
                <a:cs typeface="Cairo"/>
                <a:sym typeface="Cairo"/>
              </a:rPr>
              <a:t>متغیر های مهم: </a:t>
            </a:r>
            <a:endParaRPr sz="1800" dirty="0">
              <a:solidFill>
                <a:srgbClr val="6D9EEB"/>
              </a:solidFill>
              <a:latin typeface="Cairo"/>
              <a:ea typeface="Cairo"/>
              <a:cs typeface="Cairo"/>
              <a:sym typeface="Cairo"/>
            </a:endParaRPr>
          </a:p>
          <a:p>
            <a:pPr marL="114300" lvl="0" algn="r" rtl="1">
              <a:spcBef>
                <a:spcPts val="0"/>
              </a:spcBef>
              <a:spcAft>
                <a:spcPts val="0"/>
              </a:spcAft>
              <a:buSzPts val="1800"/>
            </a:pPr>
            <a:r>
              <a:rPr lang="en" sz="1800" dirty="0">
                <a:latin typeface="Cairo"/>
                <a:ea typeface="Cairo"/>
                <a:cs typeface="Cairo"/>
                <a:sym typeface="Cairo"/>
              </a:rPr>
              <a:t> n_colors: تعداد رنگ های مورد استفاده برای رنگ آمیزی.</a:t>
            </a:r>
            <a:endParaRPr sz="1800" dirty="0">
              <a:latin typeface="Cairo"/>
              <a:ea typeface="Cairo"/>
              <a:cs typeface="Cairo"/>
              <a:sym typeface="Cairo"/>
            </a:endParaRPr>
          </a:p>
          <a:p>
            <a:pPr marL="114300" lvl="0" algn="r" rtl="1">
              <a:spcBef>
                <a:spcPts val="0"/>
              </a:spcBef>
              <a:spcAft>
                <a:spcPts val="0"/>
              </a:spcAft>
              <a:buSzPts val="1800"/>
            </a:pPr>
            <a:r>
              <a:rPr lang="en" sz="1800" dirty="0">
                <a:latin typeface="Cairo"/>
                <a:ea typeface="Cairo"/>
                <a:cs typeface="Cairo"/>
                <a:sym typeface="Cairo"/>
              </a:rPr>
              <a:t> alpha: گام شروع گردش را تعیین میکند.</a:t>
            </a:r>
            <a:endParaRPr sz="1800" dirty="0">
              <a:latin typeface="Cairo"/>
              <a:ea typeface="Cairo"/>
              <a:cs typeface="Cairo"/>
              <a:sym typeface="Cairo"/>
            </a:endParaRPr>
          </a:p>
          <a:p>
            <a:pPr marL="114300" lvl="0" algn="r" rtl="1">
              <a:spcBef>
                <a:spcPts val="0"/>
              </a:spcBef>
              <a:spcAft>
                <a:spcPts val="0"/>
              </a:spcAft>
              <a:buSzPts val="1800"/>
            </a:pPr>
            <a:r>
              <a:rPr lang="en" sz="1800" dirty="0">
                <a:latin typeface="Cairo"/>
                <a:ea typeface="Cairo"/>
                <a:cs typeface="Cairo"/>
                <a:sym typeface="Cairo"/>
              </a:rPr>
              <a:t> img_path_input: مسیر خواندن عکس ورودی.</a:t>
            </a:r>
            <a:endParaRPr sz="1800" dirty="0">
              <a:latin typeface="Cairo"/>
              <a:ea typeface="Cairo"/>
              <a:cs typeface="Cairo"/>
              <a:sym typeface="Cairo"/>
            </a:endParaRPr>
          </a:p>
          <a:p>
            <a:pPr marL="114300" lvl="0" algn="r" rtl="1">
              <a:spcBef>
                <a:spcPts val="0"/>
              </a:spcBef>
              <a:spcAft>
                <a:spcPts val="0"/>
              </a:spcAft>
              <a:buSzPts val="1800"/>
            </a:pPr>
            <a:r>
              <a:rPr lang="en" sz="1800" dirty="0">
                <a:latin typeface="Cairo"/>
                <a:ea typeface="Cairo"/>
                <a:cs typeface="Cairo"/>
                <a:sym typeface="Cairo"/>
              </a:rPr>
              <a:t> img_path_output: مسیر ذخیره عکس خروجی.</a:t>
            </a:r>
            <a:endParaRPr sz="1800" dirty="0">
              <a:latin typeface="Cairo"/>
              <a:ea typeface="Cairo"/>
              <a:cs typeface="Cairo"/>
              <a:sym typeface="Cairo"/>
            </a:endParaRPr>
          </a:p>
          <a:p>
            <a:pPr marL="114300" lvl="0" algn="r" rtl="1">
              <a:spcBef>
                <a:spcPts val="0"/>
              </a:spcBef>
              <a:spcAft>
                <a:spcPts val="0"/>
              </a:spcAft>
              <a:buSzPts val="1800"/>
            </a:pPr>
            <a:r>
              <a:rPr lang="en" sz="1800" dirty="0">
                <a:latin typeface="Cairo"/>
                <a:ea typeface="Cairo"/>
                <a:cs typeface="Cairo"/>
                <a:sym typeface="Cairo"/>
              </a:rPr>
              <a:t> n_iterations: تعداد گردش های الگوریتم را تعیین میکند.</a:t>
            </a:r>
            <a:endParaRPr sz="1800" dirty="0">
              <a:latin typeface="Cairo"/>
              <a:ea typeface="Cairo"/>
              <a:cs typeface="Cairo"/>
              <a:sym typeface="Cairo"/>
            </a:endParaRPr>
          </a:p>
          <a:p>
            <a:pPr marL="114300" lvl="0" algn="r" rtl="1">
              <a:spcBef>
                <a:spcPts val="0"/>
              </a:spcBef>
              <a:spcAft>
                <a:spcPts val="0"/>
              </a:spcAft>
              <a:buSzPts val="1800"/>
            </a:pPr>
            <a:r>
              <a:rPr lang="en" sz="1800" dirty="0">
                <a:latin typeface="Cairo"/>
                <a:ea typeface="Cairo"/>
                <a:cs typeface="Cairo"/>
                <a:sym typeface="Cairo"/>
              </a:rPr>
              <a:t> n_initial_points: تعداد نقاط آغازین (رندوم از داخل عکس).</a:t>
            </a:r>
            <a:endParaRPr sz="1800" dirty="0">
              <a:latin typeface="Cairo"/>
              <a:ea typeface="Cairo"/>
              <a:cs typeface="Cairo"/>
              <a:sym typeface="Cairo"/>
            </a:endParaRPr>
          </a:p>
          <a:p>
            <a:pPr marL="114300" lvl="0" algn="r" rtl="1">
              <a:spcBef>
                <a:spcPts val="0"/>
              </a:spcBef>
              <a:spcAft>
                <a:spcPts val="0"/>
              </a:spcAft>
              <a:buSzPts val="1800"/>
            </a:pPr>
            <a:r>
              <a:rPr lang="en" sz="1800" dirty="0">
                <a:latin typeface="Cairo"/>
                <a:ea typeface="Cairo"/>
                <a:cs typeface="Cairo"/>
                <a:sym typeface="Cairo"/>
              </a:rPr>
              <a:t> n_points: تعداد نقاط برگزیده برای شروع جستجو.</a:t>
            </a:r>
            <a:endParaRPr sz="1800" dirty="0">
              <a:latin typeface="Cairo"/>
              <a:ea typeface="Cairo"/>
              <a:cs typeface="Cairo"/>
              <a:sym typeface="Cairo"/>
            </a:endParaRPr>
          </a:p>
          <a:p>
            <a:pPr marL="114300" lvl="0" algn="r" rtl="1">
              <a:spcBef>
                <a:spcPts val="0"/>
              </a:spcBef>
              <a:spcAft>
                <a:spcPts val="0"/>
              </a:spcAft>
              <a:buSzPts val="1800"/>
            </a:pPr>
            <a:r>
              <a:rPr lang="en" sz="1800" dirty="0">
                <a:latin typeface="Cairo"/>
                <a:ea typeface="Cairo"/>
                <a:cs typeface="Cairo"/>
                <a:sym typeface="Cairo"/>
              </a:rPr>
              <a:t> stop_stuck: گام گردشی که پس از آن اجازه خروج نقاط ساکن صادر میشود.</a:t>
            </a:r>
            <a:endParaRPr sz="1800" dirty="0">
              <a:latin typeface="Cairo"/>
              <a:ea typeface="Cairo"/>
              <a:cs typeface="Cairo"/>
              <a:sym typeface="Cairo"/>
            </a:endParaRPr>
          </a:p>
          <a:p>
            <a:pPr marL="114300" lvl="0" algn="r" rtl="1">
              <a:spcBef>
                <a:spcPts val="0"/>
              </a:spcBef>
              <a:spcAft>
                <a:spcPts val="0"/>
              </a:spcAft>
              <a:buSzPts val="1800"/>
            </a:pPr>
            <a:r>
              <a:rPr lang="en" sz="1800" dirty="0">
                <a:latin typeface="Cairo"/>
                <a:ea typeface="Cairo"/>
                <a:cs typeface="Cairo"/>
                <a:sym typeface="Cairo"/>
              </a:rPr>
              <a:t> alpha_dec: ضریب کاهش گام شروع گردش (alpha).</a:t>
            </a:r>
            <a:endParaRPr sz="1800" dirty="0">
              <a:latin typeface="Cairo"/>
              <a:ea typeface="Cairo"/>
              <a:cs typeface="Cairo"/>
              <a:sym typeface="Cairo"/>
            </a:endParaRPr>
          </a:p>
          <a:p>
            <a:pPr marL="114300" lvl="0" algn="r" rtl="1">
              <a:spcBef>
                <a:spcPts val="0"/>
              </a:spcBef>
              <a:spcAft>
                <a:spcPts val="0"/>
              </a:spcAft>
              <a:buSzPts val="1800"/>
            </a:pPr>
            <a:r>
              <a:rPr lang="en" sz="1800" dirty="0">
                <a:latin typeface="Cairo"/>
                <a:ea typeface="Cairo"/>
                <a:cs typeface="Cairo"/>
                <a:sym typeface="Cairo"/>
              </a:rPr>
              <a:t> points: دیکشنری نقاط الگوریتم به صورت {رنگ : برازش}.</a:t>
            </a:r>
            <a:endParaRPr sz="1800" dirty="0">
              <a:latin typeface="Cairo"/>
              <a:ea typeface="Cairo"/>
              <a:cs typeface="Cairo"/>
              <a:sym typeface="Cairo"/>
            </a:endParaRPr>
          </a:p>
          <a:p>
            <a:pPr marL="114300" lvl="0" algn="r" rtl="1">
              <a:spcBef>
                <a:spcPts val="0"/>
              </a:spcBef>
              <a:spcAft>
                <a:spcPts val="0"/>
              </a:spcAft>
              <a:buSzPts val="1800"/>
            </a:pPr>
            <a:r>
              <a:rPr lang="en" sz="1800" dirty="0">
                <a:latin typeface="Cairo"/>
                <a:ea typeface="Cairo"/>
                <a:cs typeface="Cairo"/>
                <a:sym typeface="Cairo"/>
              </a:rPr>
              <a:t> final_points: نقاط پس از اتمام ادوار گردش به صورت دیکشنری.</a:t>
            </a:r>
            <a:br>
              <a:rPr lang="en" sz="1800" dirty="0">
                <a:latin typeface="Cairo"/>
                <a:ea typeface="Cairo"/>
                <a:cs typeface="Cairo"/>
                <a:sym typeface="Cairo"/>
              </a:rPr>
            </a:br>
            <a:r>
              <a:rPr lang="en" sz="1800" dirty="0">
                <a:latin typeface="Cairo"/>
                <a:ea typeface="Cairo"/>
                <a:cs typeface="Cairo"/>
                <a:sym typeface="Cairo"/>
              </a:rPr>
              <a:t>rr,rg,rb: </a:t>
            </a:r>
            <a:r>
              <a:rPr lang="fa-IR" sz="1800" dirty="0">
                <a:latin typeface="Cairo"/>
                <a:ea typeface="Cairo"/>
                <a:cs typeface="Cairo"/>
                <a:sym typeface="Cairo"/>
              </a:rPr>
              <a:t> ماتریس ساخته شده از </a:t>
            </a:r>
            <a:r>
              <a:rPr lang="en-US" sz="1800" dirty="0" err="1">
                <a:latin typeface="Cairo"/>
                <a:ea typeface="Cairo"/>
                <a:cs typeface="Cairo"/>
                <a:sym typeface="Cairo"/>
              </a:rPr>
              <a:t>svd</a:t>
            </a:r>
            <a:r>
              <a:rPr lang="fa-IR" sz="1800" dirty="0">
                <a:latin typeface="Cairo"/>
                <a:ea typeface="Cairo"/>
                <a:cs typeface="Cairo"/>
                <a:sym typeface="Cairo"/>
              </a:rPr>
              <a:t> آر، جی و بی.</a:t>
            </a:r>
            <a:endParaRPr sz="1800" dirty="0">
              <a:latin typeface="Cairo"/>
              <a:ea typeface="Cairo"/>
              <a:cs typeface="Cairo"/>
              <a:sym typeface="Cairo"/>
            </a:endParaRPr>
          </a:p>
          <a:p>
            <a:pPr marL="0" lvl="0" indent="0" algn="r" rtl="1">
              <a:spcBef>
                <a:spcPts val="0"/>
              </a:spcBef>
              <a:spcAft>
                <a:spcPts val="0"/>
              </a:spcAft>
              <a:buNone/>
            </a:pPr>
            <a:r>
              <a:rPr lang="en-US" sz="1800" dirty="0">
                <a:latin typeface="Cairo"/>
                <a:ea typeface="Cairo"/>
                <a:cs typeface="Cairo"/>
                <a:sym typeface="Cairo"/>
              </a:rPr>
              <a:t> </a:t>
            </a:r>
            <a:endParaRPr sz="1800" dirty="0">
              <a:latin typeface="Cairo"/>
              <a:ea typeface="Cairo"/>
              <a:cs typeface="Cairo"/>
              <a:sym typeface="Cai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8"/>
          <p:cNvSpPr txBox="1">
            <a:spLocks noGrp="1"/>
          </p:cNvSpPr>
          <p:nvPr>
            <p:ph type="title"/>
          </p:nvPr>
        </p:nvSpPr>
        <p:spPr>
          <a:xfrm>
            <a:off x="283100" y="712149"/>
            <a:ext cx="8631600" cy="2201171"/>
          </a:xfrm>
          <a:prstGeom prst="rect">
            <a:avLst/>
          </a:prstGeom>
        </p:spPr>
        <p:txBody>
          <a:bodyPr spcFirstLastPara="1" wrap="square" lIns="91425" tIns="91425" rIns="91425" bIns="91425" anchor="t" anchorCtr="0">
            <a:noAutofit/>
          </a:bodyPr>
          <a:lstStyle/>
          <a:p>
            <a:pPr lvl="0" algn="r" rtl="1">
              <a:spcBef>
                <a:spcPts val="0"/>
              </a:spcBef>
              <a:spcAft>
                <a:spcPts val="0"/>
              </a:spcAft>
            </a:pPr>
            <a:r>
              <a:rPr lang="en" sz="1800" dirty="0">
                <a:solidFill>
                  <a:srgbClr val="BF9000"/>
                </a:solidFill>
                <a:latin typeface="Cairo"/>
                <a:ea typeface="Cairo"/>
                <a:cs typeface="Cairo"/>
                <a:sym typeface="Cairo"/>
              </a:rPr>
              <a:t>نقاط قوت الگوریتم:</a:t>
            </a:r>
            <a:endParaRPr sz="1800" dirty="0">
              <a:solidFill>
                <a:srgbClr val="BF9000"/>
              </a:solidFill>
              <a:latin typeface="Cairo"/>
              <a:ea typeface="Cairo"/>
              <a:cs typeface="Cairo"/>
              <a:sym typeface="Cairo"/>
            </a:endParaRPr>
          </a:p>
          <a:p>
            <a:pPr marL="114300" lvl="0" algn="r" rtl="1">
              <a:spcBef>
                <a:spcPts val="0"/>
              </a:spcBef>
              <a:spcAft>
                <a:spcPts val="0"/>
              </a:spcAft>
              <a:buSzPts val="1800"/>
            </a:pPr>
            <a:r>
              <a:rPr lang="fa-IR" sz="1800" dirty="0">
                <a:latin typeface="Cairo"/>
                <a:ea typeface="Cairo"/>
                <a:cs typeface="Cairo"/>
                <a:sym typeface="Cairo"/>
              </a:rPr>
              <a:t>- </a:t>
            </a:r>
            <a:r>
              <a:rPr lang="en" sz="1800" dirty="0">
                <a:latin typeface="Cairo"/>
                <a:ea typeface="Cairo"/>
                <a:cs typeface="Cairo"/>
                <a:sym typeface="Cairo"/>
              </a:rPr>
              <a:t>قدرت گردش بالا و عدم قرار گیری در بهینه موضعی</a:t>
            </a:r>
            <a:endParaRPr sz="1800" dirty="0">
              <a:latin typeface="Cairo"/>
              <a:ea typeface="Cairo"/>
              <a:cs typeface="Cairo"/>
              <a:sym typeface="Cairo"/>
            </a:endParaRPr>
          </a:p>
          <a:p>
            <a:pPr marL="114300" lvl="0" algn="r" rtl="1">
              <a:spcBef>
                <a:spcPts val="0"/>
              </a:spcBef>
              <a:spcAft>
                <a:spcPts val="0"/>
              </a:spcAft>
              <a:buSzPts val="1800"/>
            </a:pPr>
            <a:r>
              <a:rPr lang="fa-IR" sz="1800" dirty="0">
                <a:latin typeface="Cairo"/>
                <a:ea typeface="Cairo"/>
                <a:cs typeface="Cairo"/>
                <a:sym typeface="Cairo"/>
              </a:rPr>
              <a:t>- </a:t>
            </a:r>
            <a:r>
              <a:rPr lang="en" sz="1800" dirty="0">
                <a:latin typeface="Cairo"/>
                <a:ea typeface="Cairo"/>
                <a:cs typeface="Cairo"/>
                <a:sym typeface="Cairo"/>
              </a:rPr>
              <a:t>فیتنس های بسیار بالا به علت بهینه سازی گام های گردش</a:t>
            </a:r>
            <a:endParaRPr sz="1800" dirty="0">
              <a:latin typeface="Cairo"/>
              <a:ea typeface="Cairo"/>
              <a:cs typeface="Cairo"/>
              <a:sym typeface="Cairo"/>
            </a:endParaRPr>
          </a:p>
          <a:p>
            <a:pPr marL="114300" algn="r" rtl="1">
              <a:buSzPts val="1800"/>
            </a:pPr>
            <a:r>
              <a:rPr lang="fa-IR" sz="1800" dirty="0">
                <a:latin typeface="Cairo"/>
                <a:cs typeface="Cairo"/>
                <a:sym typeface="Cairo"/>
              </a:rPr>
              <a:t>- </a:t>
            </a:r>
            <a:r>
              <a:rPr lang="en" sz="1800" dirty="0">
                <a:latin typeface="Cairo"/>
                <a:cs typeface="Cairo"/>
                <a:sym typeface="Cairo"/>
              </a:rPr>
              <a:t>گردش خوب به علت تعداد بالای همسایه ها</a:t>
            </a:r>
            <a:endParaRPr sz="1800" dirty="0">
              <a:latin typeface="Cairo"/>
              <a:cs typeface="Cairo"/>
              <a:sym typeface="Cairo"/>
            </a:endParaRPr>
          </a:p>
          <a:p>
            <a:pPr marL="114300" algn="r" rtl="1">
              <a:buSzPts val="1800"/>
            </a:pPr>
            <a:r>
              <a:rPr lang="fa-IR" sz="1800" dirty="0">
                <a:latin typeface="Cairo"/>
                <a:cs typeface="Cairo"/>
                <a:sym typeface="Cairo"/>
              </a:rPr>
              <a:t>- </a:t>
            </a:r>
            <a:r>
              <a:rPr lang="en" sz="1800" dirty="0">
                <a:latin typeface="Cairo"/>
                <a:cs typeface="Cairo"/>
                <a:sym typeface="Cairo"/>
              </a:rPr>
              <a:t>نتایج بسیار دقیق به علت انتخاب رنگ های اولیه از داخل عکس</a:t>
            </a:r>
            <a:br>
              <a:rPr lang="fa-IR" sz="1800" dirty="0">
                <a:latin typeface="Cairo"/>
                <a:cs typeface="Cairo"/>
                <a:sym typeface="Cairo"/>
              </a:rPr>
            </a:br>
            <a:r>
              <a:rPr lang="fa-IR" sz="1800" dirty="0">
                <a:latin typeface="Cairo"/>
                <a:cs typeface="Cairo"/>
                <a:sym typeface="Cairo"/>
              </a:rPr>
              <a:t>- کاهش حجم بسیار بالا با تغییر بسیار کم کیفیت تصویر</a:t>
            </a:r>
            <a:br>
              <a:rPr lang="fa-IR" sz="1800" dirty="0">
                <a:latin typeface="Cairo"/>
                <a:cs typeface="Cairo"/>
                <a:sym typeface="Cairo"/>
              </a:rPr>
            </a:br>
            <a:r>
              <a:rPr lang="fa-IR" sz="1800" dirty="0">
                <a:latin typeface="Cairo"/>
                <a:cs typeface="Cairo"/>
                <a:sym typeface="Cairo"/>
              </a:rPr>
              <a:t>- قابلیت استفاده در داده های بزرگ با بخش بندی واضح</a:t>
            </a:r>
            <a:br>
              <a:rPr lang="fa-IR" sz="1800" dirty="0">
                <a:latin typeface="Cairo"/>
                <a:cs typeface="Cairo"/>
                <a:sym typeface="Cairo"/>
              </a:rPr>
            </a:br>
            <a:br>
              <a:rPr lang="en" sz="1800" dirty="0">
                <a:latin typeface="Cairo"/>
                <a:ea typeface="Cairo"/>
                <a:cs typeface="Cairo"/>
                <a:sym typeface="Cairo"/>
              </a:rPr>
            </a:br>
            <a:endParaRPr sz="1800" dirty="0">
              <a:latin typeface="Cairo"/>
              <a:ea typeface="Cairo"/>
              <a:cs typeface="Cairo"/>
              <a:sym typeface="Cairo"/>
            </a:endParaRPr>
          </a:p>
          <a:p>
            <a:pPr marL="457200" lvl="0" algn="r" rtl="1">
              <a:spcBef>
                <a:spcPts val="0"/>
              </a:spcBef>
              <a:spcAft>
                <a:spcPts val="0"/>
              </a:spcAft>
            </a:pPr>
            <a:endParaRPr sz="1800" dirty="0">
              <a:latin typeface="Cairo"/>
              <a:ea typeface="Cairo"/>
              <a:cs typeface="Cairo"/>
              <a:sym typeface="Cairo"/>
            </a:endParaRPr>
          </a:p>
          <a:p>
            <a:pPr lvl="0" algn="r" rtl="1">
              <a:spcBef>
                <a:spcPts val="0"/>
              </a:spcBef>
              <a:spcAft>
                <a:spcPts val="0"/>
              </a:spcAft>
            </a:pPr>
            <a:endParaRPr sz="1800" dirty="0">
              <a:latin typeface="Cairo"/>
              <a:ea typeface="Cairo"/>
              <a:cs typeface="Cairo"/>
              <a:sym typeface="Cairo"/>
            </a:endParaRPr>
          </a:p>
          <a:p>
            <a:pPr lvl="0" algn="r" rtl="1">
              <a:spcBef>
                <a:spcPts val="0"/>
              </a:spcBef>
              <a:spcAft>
                <a:spcPts val="0"/>
              </a:spcAft>
            </a:pPr>
            <a:endParaRPr sz="1800" dirty="0">
              <a:latin typeface="Cairo"/>
              <a:ea typeface="Cairo"/>
              <a:cs typeface="Cairo"/>
              <a:sym typeface="Cairo"/>
            </a:endParaRPr>
          </a:p>
        </p:txBody>
      </p:sp>
      <p:sp>
        <p:nvSpPr>
          <p:cNvPr id="448" name="Google Shape;448;p28"/>
          <p:cNvSpPr txBox="1">
            <a:spLocks noGrp="1"/>
          </p:cNvSpPr>
          <p:nvPr>
            <p:ph type="title"/>
          </p:nvPr>
        </p:nvSpPr>
        <p:spPr>
          <a:xfrm>
            <a:off x="283100" y="2858725"/>
            <a:ext cx="8631600" cy="1859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1800" dirty="0">
                <a:solidFill>
                  <a:srgbClr val="CC4125"/>
                </a:solidFill>
                <a:latin typeface="Cairo"/>
                <a:ea typeface="Cairo"/>
                <a:cs typeface="Cairo"/>
                <a:sym typeface="Cairo"/>
              </a:rPr>
              <a:t>نقاط ضعف الگوریتم:</a:t>
            </a:r>
            <a:endParaRPr sz="1800" dirty="0">
              <a:solidFill>
                <a:srgbClr val="CC4125"/>
              </a:solidFill>
              <a:latin typeface="Cairo"/>
              <a:ea typeface="Cairo"/>
              <a:cs typeface="Cairo"/>
              <a:sym typeface="Cairo"/>
            </a:endParaRPr>
          </a:p>
          <a:p>
            <a:pPr marL="457200" lvl="0" indent="-342900" algn="r" rtl="1">
              <a:spcBef>
                <a:spcPts val="0"/>
              </a:spcBef>
              <a:spcAft>
                <a:spcPts val="0"/>
              </a:spcAft>
              <a:buSzPts val="1800"/>
              <a:buFont typeface="Cairo"/>
              <a:buChar char="●"/>
            </a:pPr>
            <a:r>
              <a:rPr lang="en" sz="1800" dirty="0">
                <a:latin typeface="Cairo"/>
                <a:ea typeface="Cairo"/>
                <a:cs typeface="Cairo"/>
                <a:sym typeface="Cairo"/>
              </a:rPr>
              <a:t>زمان نسبتا بالای الگوریتم (حدود 8 دقیقه به طور میانگین برای 3،4 و 5 رنگ)</a:t>
            </a:r>
            <a:br>
              <a:rPr lang="fa-IR" sz="1800" dirty="0">
                <a:latin typeface="Cairo"/>
                <a:ea typeface="Cairo"/>
                <a:cs typeface="Cairo"/>
                <a:sym typeface="Cairo"/>
              </a:rPr>
            </a:br>
            <a:endParaRPr sz="1800" dirty="0">
              <a:latin typeface="Cairo"/>
              <a:ea typeface="Cairo"/>
              <a:cs typeface="Cairo"/>
              <a:sym typeface="Cairo"/>
            </a:endParaRPr>
          </a:p>
          <a:p>
            <a:pPr marL="457200" lvl="0" indent="0" algn="r" rtl="1">
              <a:spcBef>
                <a:spcPts val="0"/>
              </a:spcBef>
              <a:spcAft>
                <a:spcPts val="0"/>
              </a:spcAft>
              <a:buNone/>
            </a:pPr>
            <a:endParaRPr sz="1800" dirty="0">
              <a:latin typeface="Cairo"/>
              <a:ea typeface="Cairo"/>
              <a:cs typeface="Cairo"/>
              <a:sym typeface="Cairo"/>
            </a:endParaRPr>
          </a:p>
          <a:p>
            <a:pPr marL="457200" lvl="0" indent="0" algn="r" rtl="1">
              <a:spcBef>
                <a:spcPts val="0"/>
              </a:spcBef>
              <a:spcAft>
                <a:spcPts val="0"/>
              </a:spcAft>
              <a:buNone/>
            </a:pPr>
            <a:endParaRPr sz="1800" dirty="0">
              <a:latin typeface="Cairo"/>
              <a:ea typeface="Cairo"/>
              <a:cs typeface="Cairo"/>
              <a:sym typeface="Cairo"/>
            </a:endParaRPr>
          </a:p>
          <a:p>
            <a:pPr marL="0" lvl="0" indent="0" algn="r" rtl="1">
              <a:spcBef>
                <a:spcPts val="0"/>
              </a:spcBef>
              <a:spcAft>
                <a:spcPts val="0"/>
              </a:spcAft>
              <a:buNone/>
            </a:pPr>
            <a:endParaRPr sz="1800" dirty="0">
              <a:latin typeface="Cairo"/>
              <a:ea typeface="Cairo"/>
              <a:cs typeface="Cairo"/>
              <a:sym typeface="Cairo"/>
            </a:endParaRPr>
          </a:p>
          <a:p>
            <a:pPr marL="0" lvl="0" indent="0" algn="r" rtl="1">
              <a:spcBef>
                <a:spcPts val="0"/>
              </a:spcBef>
              <a:spcAft>
                <a:spcPts val="0"/>
              </a:spcAft>
              <a:buNone/>
            </a:pPr>
            <a:endParaRPr sz="1800" dirty="0">
              <a:latin typeface="Cairo"/>
              <a:ea typeface="Cairo"/>
              <a:cs typeface="Cairo"/>
              <a:sym typeface="Cai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9"/>
          <p:cNvSpPr txBox="1">
            <a:spLocks noGrp="1"/>
          </p:cNvSpPr>
          <p:nvPr>
            <p:ph type="title"/>
          </p:nvPr>
        </p:nvSpPr>
        <p:spPr>
          <a:xfrm>
            <a:off x="283100" y="712150"/>
            <a:ext cx="8631600" cy="38355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1800">
                <a:solidFill>
                  <a:srgbClr val="6D9EEB"/>
                </a:solidFill>
                <a:latin typeface="Cairo"/>
                <a:ea typeface="Cairo"/>
                <a:cs typeface="Cairo"/>
                <a:sym typeface="Cairo"/>
              </a:rPr>
              <a:t>بررسی بهترین و بدترین نتایج:</a:t>
            </a:r>
            <a:endParaRPr sz="1800">
              <a:solidFill>
                <a:srgbClr val="6D9EEB"/>
              </a:solidFill>
              <a:latin typeface="Cairo"/>
              <a:ea typeface="Cairo"/>
              <a:cs typeface="Cairo"/>
              <a:sym typeface="Cairo"/>
            </a:endParaRPr>
          </a:p>
          <a:p>
            <a:pPr marL="0" lvl="0" indent="0" algn="r" rtl="1">
              <a:spcBef>
                <a:spcPts val="0"/>
              </a:spcBef>
              <a:spcAft>
                <a:spcPts val="0"/>
              </a:spcAft>
              <a:buNone/>
            </a:pPr>
            <a:r>
              <a:rPr lang="en" sz="1800">
                <a:latin typeface="Cairo"/>
                <a:ea typeface="Cairo"/>
                <a:cs typeface="Cairo"/>
                <a:sym typeface="Cairo"/>
              </a:rPr>
              <a:t>در نتایج ما عکس 006 با برازش 9.0436 و عکس 007 با برازش 16.0471 (هر دو در 3 رنگ) به ترتیب بهترین و بدترین نتیجه هستند.</a:t>
            </a:r>
            <a:endParaRPr sz="1800">
              <a:latin typeface="Cairo"/>
              <a:ea typeface="Cairo"/>
              <a:cs typeface="Cairo"/>
              <a:sym typeface="Cairo"/>
            </a:endParaRPr>
          </a:p>
          <a:p>
            <a:pPr marL="0" lvl="0" indent="0" algn="r" rtl="1">
              <a:spcBef>
                <a:spcPts val="0"/>
              </a:spcBef>
              <a:spcAft>
                <a:spcPts val="0"/>
              </a:spcAft>
              <a:buNone/>
            </a:pPr>
            <a:r>
              <a:rPr lang="en" sz="1800">
                <a:latin typeface="Cairo"/>
                <a:ea typeface="Cairo"/>
                <a:cs typeface="Cairo"/>
                <a:sym typeface="Cairo"/>
              </a:rPr>
              <a:t>با بررسی آن ها متوجه میشویم که الگوریتم به صورت بسیار منطقی عمل کرده و به ازای هر عکس هر چه تعداد سطوح رنگی بیشتر باشد، برازش نیز بیشتر است. بدین معنا که انتخاب تعداد محدود رنگ هر چند بهینه برای رنگ آمیزی آن خطای بالایی میدهد.</a:t>
            </a:r>
            <a:endParaRPr sz="1800">
              <a:latin typeface="Cairo"/>
              <a:ea typeface="Cairo"/>
              <a:cs typeface="Cairo"/>
              <a:sym typeface="Cairo"/>
            </a:endParaRPr>
          </a:p>
          <a:p>
            <a:pPr marL="0" lvl="0" indent="0" algn="r" rtl="1">
              <a:spcBef>
                <a:spcPts val="0"/>
              </a:spcBef>
              <a:spcAft>
                <a:spcPts val="0"/>
              </a:spcAft>
              <a:buNone/>
            </a:pPr>
            <a:endParaRPr sz="1800">
              <a:latin typeface="Cairo"/>
              <a:ea typeface="Cairo"/>
              <a:cs typeface="Cairo"/>
              <a:sym typeface="Cairo"/>
            </a:endParaRPr>
          </a:p>
          <a:p>
            <a:pPr marL="0" lvl="0" indent="0" algn="r" rtl="1">
              <a:spcBef>
                <a:spcPts val="0"/>
              </a:spcBef>
              <a:spcAft>
                <a:spcPts val="0"/>
              </a:spcAft>
              <a:buNone/>
            </a:pPr>
            <a:endParaRPr sz="1800">
              <a:latin typeface="Cairo"/>
              <a:ea typeface="Cairo"/>
              <a:cs typeface="Cairo"/>
              <a:sym typeface="Cai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4"/>
          <p:cNvPicPr preferRelativeResize="0"/>
          <p:nvPr/>
        </p:nvPicPr>
        <p:blipFill>
          <a:blip r:embed="rId3">
            <a:alphaModFix/>
          </a:blip>
          <a:stretch>
            <a:fillRect/>
          </a:stretch>
        </p:blipFill>
        <p:spPr>
          <a:xfrm>
            <a:off x="4314077" y="249336"/>
            <a:ext cx="2198909" cy="2198889"/>
          </a:xfrm>
          <a:prstGeom prst="rect">
            <a:avLst/>
          </a:prstGeom>
          <a:noFill/>
          <a:ln>
            <a:noFill/>
          </a:ln>
        </p:spPr>
      </p:pic>
      <p:pic>
        <p:nvPicPr>
          <p:cNvPr id="78" name="Google Shape;78;p14"/>
          <p:cNvPicPr preferRelativeResize="0"/>
          <p:nvPr/>
        </p:nvPicPr>
        <p:blipFill>
          <a:blip r:embed="rId4">
            <a:alphaModFix/>
          </a:blip>
          <a:stretch>
            <a:fillRect/>
          </a:stretch>
        </p:blipFill>
        <p:spPr>
          <a:xfrm>
            <a:off x="6744865" y="249336"/>
            <a:ext cx="2198909" cy="2198889"/>
          </a:xfrm>
          <a:prstGeom prst="rect">
            <a:avLst/>
          </a:prstGeom>
          <a:noFill/>
          <a:ln>
            <a:noFill/>
          </a:ln>
        </p:spPr>
      </p:pic>
      <p:pic>
        <p:nvPicPr>
          <p:cNvPr id="79" name="Google Shape;79;p14"/>
          <p:cNvPicPr preferRelativeResize="0"/>
          <p:nvPr/>
        </p:nvPicPr>
        <p:blipFill>
          <a:blip r:embed="rId5">
            <a:alphaModFix/>
          </a:blip>
          <a:stretch>
            <a:fillRect/>
          </a:stretch>
        </p:blipFill>
        <p:spPr>
          <a:xfrm>
            <a:off x="1883255" y="249325"/>
            <a:ext cx="2198909" cy="2198889"/>
          </a:xfrm>
          <a:prstGeom prst="rect">
            <a:avLst/>
          </a:prstGeom>
          <a:noFill/>
          <a:ln>
            <a:noFill/>
          </a:ln>
        </p:spPr>
      </p:pic>
      <p:cxnSp>
        <p:nvCxnSpPr>
          <p:cNvPr id="80" name="Google Shape;80;p14"/>
          <p:cNvCxnSpPr/>
          <p:nvPr/>
        </p:nvCxnSpPr>
        <p:spPr>
          <a:xfrm>
            <a:off x="105175" y="2458750"/>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81" name="Google Shape;81;p14"/>
          <p:cNvCxnSpPr/>
          <p:nvPr/>
        </p:nvCxnSpPr>
        <p:spPr>
          <a:xfrm>
            <a:off x="105175" y="33369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82" name="Google Shape;82;p14"/>
          <p:cNvCxnSpPr/>
          <p:nvPr/>
        </p:nvCxnSpPr>
        <p:spPr>
          <a:xfrm>
            <a:off x="105175" y="39100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83" name="Google Shape;83;p14"/>
          <p:cNvCxnSpPr/>
          <p:nvPr/>
        </p:nvCxnSpPr>
        <p:spPr>
          <a:xfrm>
            <a:off x="105175" y="39100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84" name="Google Shape;84;p14"/>
          <p:cNvCxnSpPr/>
          <p:nvPr/>
        </p:nvCxnSpPr>
        <p:spPr>
          <a:xfrm>
            <a:off x="105175" y="44832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85" name="Google Shape;85;p14"/>
          <p:cNvCxnSpPr/>
          <p:nvPr/>
        </p:nvCxnSpPr>
        <p:spPr>
          <a:xfrm>
            <a:off x="105175" y="448322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86" name="Google Shape;86;p14"/>
          <p:cNvCxnSpPr/>
          <p:nvPr/>
        </p:nvCxnSpPr>
        <p:spPr>
          <a:xfrm>
            <a:off x="105175" y="5056375"/>
            <a:ext cx="8856600" cy="0"/>
          </a:xfrm>
          <a:prstGeom prst="straightConnector1">
            <a:avLst/>
          </a:prstGeom>
          <a:noFill/>
          <a:ln w="38100" cap="flat" cmpd="sng">
            <a:solidFill>
              <a:srgbClr val="4A86E8"/>
            </a:solidFill>
            <a:prstDash val="solid"/>
            <a:round/>
            <a:headEnd type="none" w="med" len="med"/>
            <a:tailEnd type="none" w="med" len="med"/>
          </a:ln>
        </p:spPr>
      </p:cxnSp>
      <p:cxnSp>
        <p:nvCxnSpPr>
          <p:cNvPr id="87" name="Google Shape;87;p14"/>
          <p:cNvCxnSpPr/>
          <p:nvPr/>
        </p:nvCxnSpPr>
        <p:spPr>
          <a:xfrm>
            <a:off x="1840725" y="2448225"/>
            <a:ext cx="0" cy="2590200"/>
          </a:xfrm>
          <a:prstGeom prst="straightConnector1">
            <a:avLst/>
          </a:prstGeom>
          <a:noFill/>
          <a:ln w="76200" cap="flat" cmpd="sng">
            <a:solidFill>
              <a:srgbClr val="FF9900"/>
            </a:solidFill>
            <a:prstDash val="solid"/>
            <a:round/>
            <a:headEnd type="none" w="med" len="med"/>
            <a:tailEnd type="none" w="med" len="med"/>
          </a:ln>
        </p:spPr>
      </p:cxnSp>
      <p:sp>
        <p:nvSpPr>
          <p:cNvPr id="88" name="Google Shape;88;p14"/>
          <p:cNvSpPr txBox="1"/>
          <p:nvPr/>
        </p:nvSpPr>
        <p:spPr>
          <a:xfrm>
            <a:off x="262950" y="2628425"/>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Colors</a:t>
            </a:r>
            <a:endParaRPr sz="2300" b="1">
              <a:solidFill>
                <a:schemeClr val="accent1"/>
              </a:solidFill>
              <a:latin typeface="Times New Roman"/>
              <a:ea typeface="Times New Roman"/>
              <a:cs typeface="Times New Roman"/>
              <a:sym typeface="Times New Roman"/>
            </a:endParaRPr>
          </a:p>
        </p:txBody>
      </p:sp>
      <p:sp>
        <p:nvSpPr>
          <p:cNvPr id="89" name="Google Shape;89;p14"/>
          <p:cNvSpPr txBox="1"/>
          <p:nvPr/>
        </p:nvSpPr>
        <p:spPr>
          <a:xfrm>
            <a:off x="105175" y="3336900"/>
            <a:ext cx="1735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Fitness (pp)</a:t>
            </a:r>
            <a:endParaRPr sz="2300" b="1">
              <a:solidFill>
                <a:schemeClr val="accent1"/>
              </a:solidFill>
              <a:latin typeface="Times New Roman"/>
              <a:ea typeface="Times New Roman"/>
              <a:cs typeface="Times New Roman"/>
              <a:sym typeface="Times New Roman"/>
            </a:endParaRPr>
          </a:p>
        </p:txBody>
      </p:sp>
      <p:sp>
        <p:nvSpPr>
          <p:cNvPr id="90" name="Google Shape;90;p14"/>
          <p:cNvSpPr txBox="1"/>
          <p:nvPr/>
        </p:nvSpPr>
        <p:spPr>
          <a:xfrm>
            <a:off x="262950" y="3927250"/>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PSNR</a:t>
            </a:r>
            <a:endParaRPr sz="2300" b="1">
              <a:solidFill>
                <a:schemeClr val="accent1"/>
              </a:solidFill>
              <a:latin typeface="Times New Roman"/>
              <a:ea typeface="Times New Roman"/>
              <a:cs typeface="Times New Roman"/>
              <a:sym typeface="Times New Roman"/>
            </a:endParaRPr>
          </a:p>
        </p:txBody>
      </p:sp>
      <p:sp>
        <p:nvSpPr>
          <p:cNvPr id="91" name="Google Shape;91;p14"/>
          <p:cNvSpPr txBox="1"/>
          <p:nvPr/>
        </p:nvSpPr>
        <p:spPr>
          <a:xfrm>
            <a:off x="105175" y="4500400"/>
            <a:ext cx="1588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Times New Roman"/>
                <a:ea typeface="Times New Roman"/>
                <a:cs typeface="Times New Roman"/>
                <a:sym typeface="Times New Roman"/>
              </a:rPr>
              <a:t>Time (min)</a:t>
            </a:r>
            <a:endParaRPr sz="2300" b="1">
              <a:solidFill>
                <a:schemeClr val="accent1"/>
              </a:solidFill>
              <a:latin typeface="Times New Roman"/>
              <a:ea typeface="Times New Roman"/>
              <a:cs typeface="Times New Roman"/>
              <a:sym typeface="Times New Roman"/>
            </a:endParaRPr>
          </a:p>
        </p:txBody>
      </p:sp>
      <p:cxnSp>
        <p:nvCxnSpPr>
          <p:cNvPr id="92" name="Google Shape;92;p14"/>
          <p:cNvCxnSpPr/>
          <p:nvPr/>
        </p:nvCxnSpPr>
        <p:spPr>
          <a:xfrm rot="10800000">
            <a:off x="4191475" y="2448200"/>
            <a:ext cx="0" cy="2632200"/>
          </a:xfrm>
          <a:prstGeom prst="straightConnector1">
            <a:avLst/>
          </a:prstGeom>
          <a:noFill/>
          <a:ln w="38100" cap="flat" cmpd="sng">
            <a:solidFill>
              <a:srgbClr val="4A86E8"/>
            </a:solidFill>
            <a:prstDash val="solid"/>
            <a:round/>
            <a:headEnd type="none" w="med" len="med"/>
            <a:tailEnd type="none" w="med" len="med"/>
          </a:ln>
        </p:spPr>
      </p:cxnSp>
      <p:cxnSp>
        <p:nvCxnSpPr>
          <p:cNvPr id="93" name="Google Shape;93;p14"/>
          <p:cNvCxnSpPr/>
          <p:nvPr/>
        </p:nvCxnSpPr>
        <p:spPr>
          <a:xfrm rot="10800000" flipH="1">
            <a:off x="6647400" y="2471925"/>
            <a:ext cx="300" cy="2587500"/>
          </a:xfrm>
          <a:prstGeom prst="straightConnector1">
            <a:avLst/>
          </a:prstGeom>
          <a:noFill/>
          <a:ln w="38100" cap="flat" cmpd="sng">
            <a:solidFill>
              <a:srgbClr val="4A86E8"/>
            </a:solidFill>
            <a:prstDash val="solid"/>
            <a:round/>
            <a:headEnd type="none" w="med" len="med"/>
            <a:tailEnd type="none" w="med" len="med"/>
          </a:ln>
        </p:spPr>
      </p:cxnSp>
      <p:cxnSp>
        <p:nvCxnSpPr>
          <p:cNvPr id="94" name="Google Shape;94;p14"/>
          <p:cNvCxnSpPr/>
          <p:nvPr/>
        </p:nvCxnSpPr>
        <p:spPr>
          <a:xfrm rot="10800000" flipH="1">
            <a:off x="8943775" y="2449575"/>
            <a:ext cx="300" cy="2587500"/>
          </a:xfrm>
          <a:prstGeom prst="straightConnector1">
            <a:avLst/>
          </a:prstGeom>
          <a:noFill/>
          <a:ln w="38100" cap="flat" cmpd="sng">
            <a:solidFill>
              <a:srgbClr val="4A86E8"/>
            </a:solidFill>
            <a:prstDash val="solid"/>
            <a:round/>
            <a:headEnd type="none" w="med" len="med"/>
            <a:tailEnd type="none" w="med" len="med"/>
          </a:ln>
        </p:spPr>
      </p:cxnSp>
      <p:sp>
        <p:nvSpPr>
          <p:cNvPr id="95" name="Google Shape;95;p14"/>
          <p:cNvSpPr txBox="1"/>
          <p:nvPr/>
        </p:nvSpPr>
        <p:spPr>
          <a:xfrm>
            <a:off x="1949450" y="2571750"/>
            <a:ext cx="21333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700" b="1">
                <a:latin typeface="Lato"/>
                <a:ea typeface="Lato"/>
                <a:cs typeface="Lato"/>
                <a:sym typeface="Lato"/>
              </a:rPr>
              <a:t>[[117.19007576  22.63611031  72.39650773]</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[161.18360402 166.19242403 162.93632346]</a:t>
            </a:r>
            <a:endParaRPr sz="700" b="1">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en" sz="700" b="1">
                <a:latin typeface="Lato"/>
                <a:ea typeface="Lato"/>
                <a:cs typeface="Lato"/>
                <a:sym typeface="Lato"/>
              </a:rPr>
              <a:t> [129.20422291 123.46271389 139.70035282]</a:t>
            </a:r>
            <a:r>
              <a:rPr lang="en" sz="700">
                <a:latin typeface="Lato"/>
                <a:ea typeface="Lato"/>
                <a:cs typeface="Lato"/>
                <a:sym typeface="Lato"/>
              </a:rPr>
              <a:t>]</a:t>
            </a:r>
            <a:endParaRPr sz="700">
              <a:latin typeface="Lato"/>
              <a:ea typeface="Lato"/>
              <a:cs typeface="Lato"/>
              <a:sym typeface="Lato"/>
            </a:endParaRPr>
          </a:p>
        </p:txBody>
      </p:sp>
      <p:sp>
        <p:nvSpPr>
          <p:cNvPr id="96" name="Google Shape;96;p14"/>
          <p:cNvSpPr txBox="1"/>
          <p:nvPr/>
        </p:nvSpPr>
        <p:spPr>
          <a:xfrm>
            <a:off x="4300588" y="2536188"/>
            <a:ext cx="22377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[[144.36252978  97.50268406 111.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[127.01306749 124.3474122  140.3474122 ]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[117.42546986  21.          72.90291428]</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[161.         167.         162.        ]]</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97" name="Google Shape;97;p14"/>
          <p:cNvSpPr txBox="1"/>
          <p:nvPr/>
        </p:nvSpPr>
        <p:spPr>
          <a:xfrm>
            <a:off x="6676888" y="2536197"/>
            <a:ext cx="2237700" cy="93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latin typeface="Lato"/>
                <a:ea typeface="Lato"/>
                <a:cs typeface="Lato"/>
                <a:sym typeface="Lato"/>
              </a:rPr>
              <a:t>[[143.23774733 144.94254349 152.90094789]</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[119.60000901  22.          72.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[160.         167.         162.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[128.93953617 123.         140.        ]</a:t>
            </a:r>
            <a:endParaRPr sz="700" b="1">
              <a:latin typeface="Lato"/>
              <a:ea typeface="Lato"/>
              <a:cs typeface="Lato"/>
              <a:sym typeface="Lato"/>
            </a:endParaRPr>
          </a:p>
          <a:p>
            <a:pPr marL="0" lvl="0" indent="0" algn="l" rtl="0">
              <a:spcBef>
                <a:spcPts val="0"/>
              </a:spcBef>
              <a:spcAft>
                <a:spcPts val="0"/>
              </a:spcAft>
              <a:buNone/>
            </a:pPr>
            <a:r>
              <a:rPr lang="en" sz="700" b="1">
                <a:latin typeface="Lato"/>
                <a:ea typeface="Lato"/>
                <a:cs typeface="Lato"/>
                <a:sym typeface="Lato"/>
              </a:rPr>
              <a:t> [140.1558242   96.         114.74193267]]</a:t>
            </a: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a:p>
            <a:pPr marL="0" lvl="0" indent="0" algn="l" rtl="0">
              <a:spcBef>
                <a:spcPts val="0"/>
              </a:spcBef>
              <a:spcAft>
                <a:spcPts val="0"/>
              </a:spcAft>
              <a:buNone/>
            </a:pPr>
            <a:endParaRPr sz="700" b="1">
              <a:latin typeface="Lato"/>
              <a:ea typeface="Lato"/>
              <a:cs typeface="Lato"/>
              <a:sym typeface="Lato"/>
            </a:endParaRPr>
          </a:p>
        </p:txBody>
      </p:sp>
      <p:sp>
        <p:nvSpPr>
          <p:cNvPr id="98" name="Google Shape;98;p14"/>
          <p:cNvSpPr txBox="1"/>
          <p:nvPr/>
        </p:nvSpPr>
        <p:spPr>
          <a:xfrm>
            <a:off x="2064950" y="34234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10.776908808066891</a:t>
            </a:r>
            <a:endParaRPr sz="1300">
              <a:latin typeface="Lato"/>
              <a:ea typeface="Lato"/>
              <a:cs typeface="Lato"/>
              <a:sym typeface="Lato"/>
            </a:endParaRPr>
          </a:p>
        </p:txBody>
      </p:sp>
      <p:sp>
        <p:nvSpPr>
          <p:cNvPr id="99" name="Google Shape;99;p14"/>
          <p:cNvSpPr txBox="1"/>
          <p:nvPr/>
        </p:nvSpPr>
        <p:spPr>
          <a:xfrm>
            <a:off x="4468288" y="34310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9.444770548024915</a:t>
            </a:r>
            <a:endParaRPr sz="1300">
              <a:latin typeface="Lato"/>
              <a:ea typeface="Lato"/>
              <a:cs typeface="Lato"/>
              <a:sym typeface="Lato"/>
            </a:endParaRPr>
          </a:p>
        </p:txBody>
      </p:sp>
      <p:sp>
        <p:nvSpPr>
          <p:cNvPr id="100" name="Google Shape;100;p14"/>
          <p:cNvSpPr txBox="1"/>
          <p:nvPr/>
        </p:nvSpPr>
        <p:spPr>
          <a:xfrm>
            <a:off x="6844588" y="34310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8.822344178653832</a:t>
            </a:r>
            <a:endParaRPr sz="1300">
              <a:latin typeface="Lato"/>
              <a:ea typeface="Lato"/>
              <a:cs typeface="Lato"/>
              <a:sym typeface="Lato"/>
            </a:endParaRPr>
          </a:p>
        </p:txBody>
      </p:sp>
      <p:sp>
        <p:nvSpPr>
          <p:cNvPr id="101" name="Google Shape;101;p14"/>
          <p:cNvSpPr txBox="1"/>
          <p:nvPr/>
        </p:nvSpPr>
        <p:spPr>
          <a:xfrm>
            <a:off x="2064950"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25.97473973982959</a:t>
            </a:r>
            <a:endParaRPr sz="1300">
              <a:latin typeface="Lato"/>
              <a:ea typeface="Lato"/>
              <a:cs typeface="Lato"/>
              <a:sym typeface="Lato"/>
            </a:endParaRPr>
          </a:p>
        </p:txBody>
      </p:sp>
      <p:sp>
        <p:nvSpPr>
          <p:cNvPr id="102" name="Google Shape;102;p14"/>
          <p:cNvSpPr txBox="1"/>
          <p:nvPr/>
        </p:nvSpPr>
        <p:spPr>
          <a:xfrm>
            <a:off x="2064950"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7.502982529004415</a:t>
            </a:r>
            <a:endParaRPr sz="1300">
              <a:latin typeface="Lato"/>
              <a:ea typeface="Lato"/>
              <a:cs typeface="Lato"/>
              <a:sym typeface="Lato"/>
            </a:endParaRPr>
          </a:p>
        </p:txBody>
      </p:sp>
      <p:sp>
        <p:nvSpPr>
          <p:cNvPr id="103" name="Google Shape;103;p14"/>
          <p:cNvSpPr txBox="1"/>
          <p:nvPr/>
        </p:nvSpPr>
        <p:spPr>
          <a:xfrm>
            <a:off x="4468288"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26.90834888358835</a:t>
            </a:r>
            <a:endParaRPr sz="1300">
              <a:latin typeface="Lato"/>
              <a:ea typeface="Lato"/>
              <a:cs typeface="Lato"/>
              <a:sym typeface="Lato"/>
            </a:endParaRPr>
          </a:p>
        </p:txBody>
      </p:sp>
      <p:sp>
        <p:nvSpPr>
          <p:cNvPr id="104" name="Google Shape;104;p14"/>
          <p:cNvSpPr txBox="1"/>
          <p:nvPr/>
        </p:nvSpPr>
        <p:spPr>
          <a:xfrm>
            <a:off x="4468288"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9.446418865521748</a:t>
            </a:r>
            <a:endParaRPr sz="1300">
              <a:latin typeface="Lato"/>
              <a:ea typeface="Lato"/>
              <a:cs typeface="Lato"/>
              <a:sym typeface="Lato"/>
            </a:endParaRPr>
          </a:p>
        </p:txBody>
      </p:sp>
      <p:sp>
        <p:nvSpPr>
          <p:cNvPr id="105" name="Google Shape;105;p14"/>
          <p:cNvSpPr txBox="1"/>
          <p:nvPr/>
        </p:nvSpPr>
        <p:spPr>
          <a:xfrm>
            <a:off x="6844588" y="400420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27.45651456083154</a:t>
            </a:r>
            <a:endParaRPr sz="1300">
              <a:latin typeface="Lato"/>
              <a:ea typeface="Lato"/>
              <a:cs typeface="Lato"/>
              <a:sym typeface="Lato"/>
            </a:endParaRPr>
          </a:p>
        </p:txBody>
      </p:sp>
      <p:sp>
        <p:nvSpPr>
          <p:cNvPr id="106" name="Google Shape;106;p14"/>
          <p:cNvSpPr txBox="1"/>
          <p:nvPr/>
        </p:nvSpPr>
        <p:spPr>
          <a:xfrm>
            <a:off x="6844588" y="4577350"/>
            <a:ext cx="1902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10.183902855714162</a:t>
            </a:r>
            <a:endParaRPr sz="1300">
              <a:latin typeface="Lato"/>
              <a:ea typeface="Lato"/>
              <a:cs typeface="Lato"/>
              <a:sym typeface="Lato"/>
            </a:endParaRPr>
          </a:p>
        </p:txBody>
      </p:sp>
      <p:sp>
        <p:nvSpPr>
          <p:cNvPr id="107" name="Google Shape;107;p14"/>
          <p:cNvSpPr txBox="1"/>
          <p:nvPr/>
        </p:nvSpPr>
        <p:spPr>
          <a:xfrm>
            <a:off x="315475" y="1041800"/>
            <a:ext cx="1167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E69138"/>
                </a:solidFill>
                <a:latin typeface="Times New Roman"/>
                <a:ea typeface="Times New Roman"/>
                <a:cs typeface="Times New Roman"/>
                <a:sym typeface="Times New Roman"/>
              </a:rPr>
              <a:t>img001</a:t>
            </a:r>
            <a:endParaRPr sz="2300" b="1">
              <a:solidFill>
                <a:srgbClr val="E69138"/>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2363</Words>
  <Application>Microsoft Office PowerPoint</Application>
  <PresentationFormat>On-screen Show (16:9)</PresentationFormat>
  <Paragraphs>358</Paragraphs>
  <Slides>24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Raleway</vt:lpstr>
      <vt:lpstr>inherit</vt:lpstr>
      <vt:lpstr>Roboto</vt:lpstr>
      <vt:lpstr>Cairo</vt:lpstr>
      <vt:lpstr>Lato</vt:lpstr>
      <vt:lpstr>Arial</vt:lpstr>
      <vt:lpstr>Times New Roman</vt:lpstr>
      <vt:lpstr>Swiss</vt:lpstr>
      <vt:lpstr>SC Project SVD combined with HillClimbing Mohammad amin Roshani 610396104</vt:lpstr>
      <vt:lpstr>ایده انجام پروژه: به هنگام استفاده از svd مشاهده شد که در عکس های با تنوع رنگی بالا تشخیص جزییات سخت میشود پس در عکس هایی که به تعداد محدودی رنگ نیاز از میتوان ابتدا رنگ ها را محدود کرده (که خود حجم را کاهش می دهد) و سپس از svd  بهره برد. همچنین کاهش رنگ ها خود باعث تشخیص مواردی مانند نقاط سرطانی سلول و غیره می شوند.  </vt:lpstr>
      <vt:lpstr>توضیح الگوریتم: الگوریتمی که برای پیاده سازی کد استفاده شده هیل کلایمبینگ با گام های متغیر میباشد. بدین صورت که در ابتدا گام های جستجو بزرگ قرار داده شده و در ادامه که نقاط به نتیجه نزدیک تر می شدند گام ها کوچکتر می شد.  علت انتخاب متغیر گام ها این بود که گاهی جواب مطلوب آنقدر فاصله داشت که نیاز بود ابتدا با گام های بزرگ به آن نزدیک شد. در ابتدای الگوریتم تعدادی نقطه رندوم از داخل عکس (موجب بهبود بسیار در نتیجه و زمان خواهد شد) انتخاب می شود (مثلا 2000 تا) و از میان آن ها بهترین ها (بر اساس تابع برازش) برای جستجو شروع به کار می کنند. تعداد همسایه ها برابر تعداد رنگ ها * (3^3 = 27) است. زیرا هر کدام از مولفه های رنگی 3 حالت سکون، افزایش و کاهش را دارند و برای صرفه زمانی در هر مرحله تنها 1 رنگ تغییر می کند.  </vt:lpstr>
      <vt:lpstr>با در نظر گرفتن متغیر گام ها مشکل دور بودن رنگ ها از رنگ های بهینه رفع شد اما مشکل جدیدی که به وجود آمد این بود که در گام های بزرگ اولیه برخی از رنگ ها که از همان ابتدا هم خوب بودن تکان نمی خوردند و از دور گردش خارج شده و قابلیت بهبود را از دست می دادند، راه حلی که برای این مشکل ارایه دادم این بود که گام مشخصی را تعیین میکردم که تا قبل از رسیدن به آن هیچ نقطه ای حتی در صورت سکون از دور گردش خارج نمی شد و پس از آن قابلیت خروج را داشتند و تا آن موقع به اندازه کافی بهبود یافته اند. مشکل دیگری که نیاز به حل داشت این بود که سرعت کاهش گام در اواخر کار بایستی بسیار کم میشد زیرا در بسیاری از نقاط قابلیت گردش بالایی هنوز احساس میشد برای همین پس از رسیدن به نقطه ای که اجازه خروج به نقاط داده میشد سرعت کاهش گام ها هم کاهش میابد. همچنین به علت اوردر بالای الگوریتم برای محاسبه برازش و پیدا کردن همسایه ها از نسخه فشرده عکس استفاده می کنیم. در ادامه از ویژگی عکس موجود یعنی تعداد رنگ های کم استفاده کرده و با استفاده از svd به فشرده سازی بیشتر عکس میپردازیم.  </vt:lpstr>
      <vt:lpstr>توابع :  Make image: نقطه (رنگها) را به عنوان ورودی میگیرد و پس از رنگ آمیزی عکس نهایی را به عنوان خروجی میدهد. Fitness: نقطه را به عنوان ورودی گرفته و برازش آن را به صورت اقلیدسی بر روی تمام پیکسل های عکس محاسبه می کند. Best_neighbour: نقطه را به عنوان ورودی گرفته و از میان خودش و تمام همسایه هایش بالا ترین فیتنس را به عنوان نقطه جدید خروجی میدهد، به صورتی که بهترین برازش، مشخصات آن (نقطه) و سکون و یا عدم سکون با تعیین میکند. PSNR: این تابع کامنت شده زیرا تابع cv2.PSNR نتایج دقیق تری میدهد، اما از آن هم می توان استفاده کرد. Show_images: برای چاپ عکس Compress_image: برای فشرده سازی یک عکس رنگی ار جی بی توسط اس وی دی.  </vt:lpstr>
      <vt:lpstr>متغیر های مهم:   n_colors: تعداد رنگ های مورد استفاده برای رنگ آمیزی.  alpha: گام شروع گردش را تعیین میکند.  img_path_input: مسیر خواندن عکس ورودی.  img_path_output: مسیر ذخیره عکس خروجی.  n_iterations: تعداد گردش های الگوریتم را تعیین میکند.  n_initial_points: تعداد نقاط آغازین (رندوم از داخل عکس).  n_points: تعداد نقاط برگزیده برای شروع جستجو.  stop_stuck: گام گردشی که پس از آن اجازه خروج نقاط ساکن صادر میشود.  alpha_dec: ضریب کاهش گام شروع گردش (alpha).  points: دیکشنری نقاط الگوریتم به صورت {رنگ : برازش}.  final_points: نقاط پس از اتمام ادوار گردش به صورت دیکشنری. rr,rg,rb:  ماتریس ساخته شده از svd آر، جی و بی.  </vt:lpstr>
      <vt:lpstr>نقاط قوت الگوریتم: - قدرت گردش بالا و عدم قرار گیری در بهینه موضعی - فیتنس های بسیار بالا به علت بهینه سازی گام های گردش - گردش خوب به علت تعداد بالای همسایه ها - نتایج بسیار دقیق به علت انتخاب رنگ های اولیه از داخل عکس - کاهش حجم بسیار بالا با تغییر بسیار کم کیفیت تصویر - قابلیت استفاده در داده های بزرگ با بخش بندی واضح     </vt:lpstr>
      <vt:lpstr>بررسی بهترین و بدترین نتایج: در نتایج ما عکس 006 با برازش 9.0436 و عکس 007 با برازش 16.0471 (هر دو در 3 رنگ) به ترتیب بهترین و بدترین نتیجه هستند. با بررسی آن ها متوجه میشویم که الگوریتم به صورت بسیار منطقی عمل کرده و به ازای هر عکس هر چه تعداد سطوح رنگی بیشتر باشد، برازش نیز بیشتر است. بدین معنا که انتخاب تعداد محدود رنگ هر چند بهینه برای رنگ آمیزی آن خطای بالایی میدهد.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مقایسه نتایج با مقاله: همانطور که مشاهده میشود در عکس 009 الگوریتم ما از مقاله فیتنس بهتر و PSNR بدتری داده است. زمان مقاله هم مطابق گزارش بسیار بهتر است.  </vt:lpstr>
      <vt:lpstr>PowerPoint Presentation</vt:lpstr>
      <vt:lpstr>PowerPoint Presentation</vt:lpstr>
      <vt:lpstr>کاربرد: مشخصا استفاده این پروژه در موارد پزشکی و تشخیص سلول های سرطانی بوده و مراکزی که نیاز به ذخیره سازی عکس ها در اسکیل بسیار بالا دارند و برای تشخیص عکس ها تنها نیازی به تعداد محدودی رنگ دارند میتوانند از این مورد بهره برده و svd نیز به پایین آوردن حجم و ذخیره عکس ها در تعداد بالا کمک خواهد کرد.  </vt:lpstr>
      <vt:lpstr>نحوه اجرای کد آدرس ورودی و خروجی عکس را به ترتیب در img_path_input و img_path_output قرار دهید. همچنین کانفیگ مناسب هر تعداد رنگ را میتوانید در config.txt ببینید. همچنین مستقلا میتوانید فشرده سازی عکس را مستقل از الگوریتم هیل کلایمبینگ ران کنید. (فراموش نکنید که سلول اولیه را همواره اجرا کنید.)  </vt:lpstr>
      <vt:lpstr> - Singular Value Decomposition: Compression of Color Images - by Bethany Adams and Nina Magnoni page 16-26  - Acute lymphoblastic leukemia image segmentation driven by stochastic fractal search – by Krishna Gopal Dhal &amp; Jorge Gálvez2 &amp; Swarnajit Ray &amp; Arunita Das &amp; Sanjoy Das  - A New Hillclimber for Classifier Systems – by Kwok Ching Tsui and  Mark D. Plumbley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 Project Mohammad amin Roshani 610396104</dc:title>
  <cp:lastModifiedBy>Mohammad Roshan</cp:lastModifiedBy>
  <cp:revision>5</cp:revision>
  <dcterms:modified xsi:type="dcterms:W3CDTF">2021-07-18T15:23:02Z</dcterms:modified>
</cp:coreProperties>
</file>