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1" r:id="rId24"/>
    <p:sldId id="282" r:id="rId25"/>
    <p:sldId id="283" r:id="rId26"/>
    <p:sldId id="284" r:id="rId27"/>
    <p:sldId id="285"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3" autoAdjust="0"/>
    <p:restoredTop sz="94660"/>
  </p:normalViewPr>
  <p:slideViewPr>
    <p:cSldViewPr snapToGrid="0">
      <p:cViewPr varScale="1">
        <p:scale>
          <a:sx n="89" d="100"/>
          <a:sy n="89" d="100"/>
        </p:scale>
        <p:origin x="23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353054-60F6-4240-854D-7CDAA9EB41E8}"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C5844-E89F-4217-AFAE-1BA66A36275F}" type="slidenum">
              <a:rPr lang="en-US" smtClean="0"/>
              <a:t>‹#›</a:t>
            </a:fld>
            <a:endParaRPr lang="en-US"/>
          </a:p>
        </p:txBody>
      </p:sp>
    </p:spTree>
    <p:extLst>
      <p:ext uri="{BB962C8B-B14F-4D97-AF65-F5344CB8AC3E}">
        <p14:creationId xmlns:p14="http://schemas.microsoft.com/office/powerpoint/2010/main" val="769078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353054-60F6-4240-854D-7CDAA9EB41E8}"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C5844-E89F-4217-AFAE-1BA66A36275F}" type="slidenum">
              <a:rPr lang="en-US" smtClean="0"/>
              <a:t>‹#›</a:t>
            </a:fld>
            <a:endParaRPr lang="en-US"/>
          </a:p>
        </p:txBody>
      </p:sp>
    </p:spTree>
    <p:extLst>
      <p:ext uri="{BB962C8B-B14F-4D97-AF65-F5344CB8AC3E}">
        <p14:creationId xmlns:p14="http://schemas.microsoft.com/office/powerpoint/2010/main" val="357644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353054-60F6-4240-854D-7CDAA9EB41E8}"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C5844-E89F-4217-AFAE-1BA66A36275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86323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353054-60F6-4240-854D-7CDAA9EB41E8}"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C5844-E89F-4217-AFAE-1BA66A36275F}" type="slidenum">
              <a:rPr lang="en-US" smtClean="0"/>
              <a:t>‹#›</a:t>
            </a:fld>
            <a:endParaRPr lang="en-US"/>
          </a:p>
        </p:txBody>
      </p:sp>
    </p:spTree>
    <p:extLst>
      <p:ext uri="{BB962C8B-B14F-4D97-AF65-F5344CB8AC3E}">
        <p14:creationId xmlns:p14="http://schemas.microsoft.com/office/powerpoint/2010/main" val="1458980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353054-60F6-4240-854D-7CDAA9EB41E8}"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C5844-E89F-4217-AFAE-1BA66A36275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115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353054-60F6-4240-854D-7CDAA9EB41E8}"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C5844-E89F-4217-AFAE-1BA66A36275F}" type="slidenum">
              <a:rPr lang="en-US" smtClean="0"/>
              <a:t>‹#›</a:t>
            </a:fld>
            <a:endParaRPr lang="en-US"/>
          </a:p>
        </p:txBody>
      </p:sp>
    </p:spTree>
    <p:extLst>
      <p:ext uri="{BB962C8B-B14F-4D97-AF65-F5344CB8AC3E}">
        <p14:creationId xmlns:p14="http://schemas.microsoft.com/office/powerpoint/2010/main" val="2867404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353054-60F6-4240-854D-7CDAA9EB41E8}"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C5844-E89F-4217-AFAE-1BA66A36275F}" type="slidenum">
              <a:rPr lang="en-US" smtClean="0"/>
              <a:t>‹#›</a:t>
            </a:fld>
            <a:endParaRPr lang="en-US"/>
          </a:p>
        </p:txBody>
      </p:sp>
    </p:spTree>
    <p:extLst>
      <p:ext uri="{BB962C8B-B14F-4D97-AF65-F5344CB8AC3E}">
        <p14:creationId xmlns:p14="http://schemas.microsoft.com/office/powerpoint/2010/main" val="506265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353054-60F6-4240-854D-7CDAA9EB41E8}"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C5844-E89F-4217-AFAE-1BA66A36275F}" type="slidenum">
              <a:rPr lang="en-US" smtClean="0"/>
              <a:t>‹#›</a:t>
            </a:fld>
            <a:endParaRPr lang="en-US"/>
          </a:p>
        </p:txBody>
      </p:sp>
    </p:spTree>
    <p:extLst>
      <p:ext uri="{BB962C8B-B14F-4D97-AF65-F5344CB8AC3E}">
        <p14:creationId xmlns:p14="http://schemas.microsoft.com/office/powerpoint/2010/main" val="870869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353054-60F6-4240-854D-7CDAA9EB41E8}"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C5844-E89F-4217-AFAE-1BA66A36275F}" type="slidenum">
              <a:rPr lang="en-US" smtClean="0"/>
              <a:t>‹#›</a:t>
            </a:fld>
            <a:endParaRPr lang="en-US"/>
          </a:p>
        </p:txBody>
      </p:sp>
    </p:spTree>
    <p:extLst>
      <p:ext uri="{BB962C8B-B14F-4D97-AF65-F5344CB8AC3E}">
        <p14:creationId xmlns:p14="http://schemas.microsoft.com/office/powerpoint/2010/main" val="3775877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353054-60F6-4240-854D-7CDAA9EB41E8}"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C5844-E89F-4217-AFAE-1BA66A36275F}" type="slidenum">
              <a:rPr lang="en-US" smtClean="0"/>
              <a:t>‹#›</a:t>
            </a:fld>
            <a:endParaRPr lang="en-US"/>
          </a:p>
        </p:txBody>
      </p:sp>
    </p:spTree>
    <p:extLst>
      <p:ext uri="{BB962C8B-B14F-4D97-AF65-F5344CB8AC3E}">
        <p14:creationId xmlns:p14="http://schemas.microsoft.com/office/powerpoint/2010/main" val="2078250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353054-60F6-4240-854D-7CDAA9EB41E8}"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C5844-E89F-4217-AFAE-1BA66A36275F}" type="slidenum">
              <a:rPr lang="en-US" smtClean="0"/>
              <a:t>‹#›</a:t>
            </a:fld>
            <a:endParaRPr lang="en-US"/>
          </a:p>
        </p:txBody>
      </p:sp>
    </p:spTree>
    <p:extLst>
      <p:ext uri="{BB962C8B-B14F-4D97-AF65-F5344CB8AC3E}">
        <p14:creationId xmlns:p14="http://schemas.microsoft.com/office/powerpoint/2010/main" val="2399358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353054-60F6-4240-854D-7CDAA9EB41E8}" type="datetimeFigureOut">
              <a:rPr lang="en-US" smtClean="0"/>
              <a:t>2/24/2021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EC5844-E89F-4217-AFAE-1BA66A36275F}" type="slidenum">
              <a:rPr lang="en-US" smtClean="0"/>
              <a:t>‹#›</a:t>
            </a:fld>
            <a:endParaRPr lang="en-US"/>
          </a:p>
        </p:txBody>
      </p:sp>
    </p:spTree>
    <p:extLst>
      <p:ext uri="{BB962C8B-B14F-4D97-AF65-F5344CB8AC3E}">
        <p14:creationId xmlns:p14="http://schemas.microsoft.com/office/powerpoint/2010/main" val="1587826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353054-60F6-4240-854D-7CDAA9EB41E8}" type="datetimeFigureOut">
              <a:rPr lang="en-US" smtClean="0"/>
              <a:t>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EC5844-E89F-4217-AFAE-1BA66A36275F}" type="slidenum">
              <a:rPr lang="en-US" smtClean="0"/>
              <a:t>‹#›</a:t>
            </a:fld>
            <a:endParaRPr lang="en-US"/>
          </a:p>
        </p:txBody>
      </p:sp>
    </p:spTree>
    <p:extLst>
      <p:ext uri="{BB962C8B-B14F-4D97-AF65-F5344CB8AC3E}">
        <p14:creationId xmlns:p14="http://schemas.microsoft.com/office/powerpoint/2010/main" val="2863186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53054-60F6-4240-854D-7CDAA9EB41E8}" type="datetimeFigureOut">
              <a:rPr lang="en-US" smtClean="0"/>
              <a:t>2/24/2021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EC5844-E89F-4217-AFAE-1BA66A36275F}" type="slidenum">
              <a:rPr lang="en-US" smtClean="0"/>
              <a:t>‹#›</a:t>
            </a:fld>
            <a:endParaRPr lang="en-US"/>
          </a:p>
        </p:txBody>
      </p:sp>
    </p:spTree>
    <p:extLst>
      <p:ext uri="{BB962C8B-B14F-4D97-AF65-F5344CB8AC3E}">
        <p14:creationId xmlns:p14="http://schemas.microsoft.com/office/powerpoint/2010/main" val="3285284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353054-60F6-4240-854D-7CDAA9EB41E8}"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C5844-E89F-4217-AFAE-1BA66A36275F}" type="slidenum">
              <a:rPr lang="en-US" smtClean="0"/>
              <a:t>‹#›</a:t>
            </a:fld>
            <a:endParaRPr lang="en-US"/>
          </a:p>
        </p:txBody>
      </p:sp>
    </p:spTree>
    <p:extLst>
      <p:ext uri="{BB962C8B-B14F-4D97-AF65-F5344CB8AC3E}">
        <p14:creationId xmlns:p14="http://schemas.microsoft.com/office/powerpoint/2010/main" val="414726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353054-60F6-4240-854D-7CDAA9EB41E8}"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C5844-E89F-4217-AFAE-1BA66A36275F}" type="slidenum">
              <a:rPr lang="en-US" smtClean="0"/>
              <a:t>‹#›</a:t>
            </a:fld>
            <a:endParaRPr lang="en-US"/>
          </a:p>
        </p:txBody>
      </p:sp>
    </p:spTree>
    <p:extLst>
      <p:ext uri="{BB962C8B-B14F-4D97-AF65-F5344CB8AC3E}">
        <p14:creationId xmlns:p14="http://schemas.microsoft.com/office/powerpoint/2010/main" val="3156999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353054-60F6-4240-854D-7CDAA9EB41E8}" type="datetimeFigureOut">
              <a:rPr lang="en-US" smtClean="0"/>
              <a:t>2/24/2021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EC5844-E89F-4217-AFAE-1BA66A36275F}" type="slidenum">
              <a:rPr lang="en-US" smtClean="0"/>
              <a:t>‹#›</a:t>
            </a:fld>
            <a:endParaRPr lang="en-US"/>
          </a:p>
        </p:txBody>
      </p:sp>
    </p:spTree>
    <p:extLst>
      <p:ext uri="{BB962C8B-B14F-4D97-AF65-F5344CB8AC3E}">
        <p14:creationId xmlns:p14="http://schemas.microsoft.com/office/powerpoint/2010/main" val="12628951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blog.sqreen.com/top-6-security-best-practices-for-go/"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medium.com/backend-habit/setting-golang-plugin-on-vscode-for-autocomplete-and-auto-import-30bf5c58138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400050"/>
            <a:ext cx="7766936" cy="2843213"/>
          </a:xfrm>
        </p:spPr>
        <p:txBody>
          <a:bodyPr/>
          <a:lstStyle/>
          <a:p>
            <a:r>
              <a:rPr lang="fa-IR" b="1" dirty="0">
                <a:solidFill>
                  <a:schemeClr val="accent6">
                    <a:lumMod val="75000"/>
                  </a:schemeClr>
                </a:solidFill>
                <a:cs typeface="B Roya" panose="00000400000000000000" pitchFamily="2" charset="-78"/>
              </a:rPr>
              <a:t>پروژه برنامه سازی</a:t>
            </a:r>
            <a:br>
              <a:rPr lang="fa-IR" b="1" dirty="0">
                <a:solidFill>
                  <a:schemeClr val="accent6">
                    <a:lumMod val="75000"/>
                  </a:schemeClr>
                </a:solidFill>
                <a:cs typeface="B Roya" panose="00000400000000000000" pitchFamily="2" charset="-78"/>
              </a:rPr>
            </a:br>
            <a:r>
              <a:rPr lang="en-US" b="1" dirty="0">
                <a:solidFill>
                  <a:schemeClr val="accent6">
                    <a:lumMod val="75000"/>
                  </a:schemeClr>
                </a:solidFill>
                <a:cs typeface="B Roya" panose="00000400000000000000" pitchFamily="2" charset="-78"/>
              </a:rPr>
              <a:t>Go </a:t>
            </a:r>
            <a:r>
              <a:rPr lang="fa-IR" b="1" dirty="0">
                <a:solidFill>
                  <a:schemeClr val="accent6">
                    <a:lumMod val="75000"/>
                  </a:schemeClr>
                </a:solidFill>
                <a:cs typeface="B Roya" panose="00000400000000000000" pitchFamily="2" charset="-78"/>
              </a:rPr>
              <a:t>زبان برنامه </a:t>
            </a:r>
            <a:r>
              <a:rPr lang="fa-IR" b="1" dirty="0" smtClean="0">
                <a:solidFill>
                  <a:schemeClr val="accent6">
                    <a:lumMod val="75000"/>
                  </a:schemeClr>
                </a:solidFill>
                <a:cs typeface="B Roya" panose="00000400000000000000" pitchFamily="2" charset="-78"/>
              </a:rPr>
              <a:t>نویسی</a:t>
            </a:r>
            <a:r>
              <a:rPr lang="fa-IR" b="1" dirty="0">
                <a:solidFill>
                  <a:schemeClr val="accent6">
                    <a:lumMod val="75000"/>
                  </a:schemeClr>
                </a:solidFill>
                <a:cs typeface="B Roya" panose="00000400000000000000" pitchFamily="2" charset="-78"/>
              </a:rPr>
              <a:t/>
            </a:r>
            <a:br>
              <a:rPr lang="fa-IR" b="1" dirty="0">
                <a:solidFill>
                  <a:schemeClr val="accent6">
                    <a:lumMod val="75000"/>
                  </a:schemeClr>
                </a:solidFill>
                <a:cs typeface="B Roya" panose="00000400000000000000" pitchFamily="2" charset="-78"/>
              </a:rPr>
            </a:br>
            <a:endParaRPr lang="en-US" b="1" dirty="0">
              <a:solidFill>
                <a:schemeClr val="accent6">
                  <a:lumMod val="75000"/>
                </a:schemeClr>
              </a:solidFill>
              <a:cs typeface="B Roya" panose="00000400000000000000" pitchFamily="2" charset="-78"/>
            </a:endParaRPr>
          </a:p>
        </p:txBody>
      </p:sp>
      <p:sp>
        <p:nvSpPr>
          <p:cNvPr id="3" name="Subtitle 2"/>
          <p:cNvSpPr>
            <a:spLocks noGrp="1"/>
          </p:cNvSpPr>
          <p:nvPr>
            <p:ph type="subTitle" idx="1"/>
          </p:nvPr>
        </p:nvSpPr>
        <p:spPr/>
        <p:txBody>
          <a:bodyPr>
            <a:normAutofit fontScale="92500" lnSpcReduction="10000"/>
          </a:bodyPr>
          <a:lstStyle/>
          <a:p>
            <a:r>
              <a:rPr lang="fa-IR" sz="3200" dirty="0">
                <a:cs typeface="B Sina" panose="00000700000000000000" pitchFamily="2" charset="-78"/>
              </a:rPr>
              <a:t>محمدامین روشنی - 610396104</a:t>
            </a:r>
          </a:p>
          <a:p>
            <a:r>
              <a:rPr lang="fa-IR" dirty="0"/>
              <a:t/>
            </a:r>
            <a:br>
              <a:rPr lang="fa-IR" dirty="0"/>
            </a:br>
            <a:endParaRPr lang="en-US" dirty="0"/>
          </a:p>
        </p:txBody>
      </p:sp>
    </p:spTree>
    <p:extLst>
      <p:ext uri="{BB962C8B-B14F-4D97-AF65-F5344CB8AC3E}">
        <p14:creationId xmlns:p14="http://schemas.microsoft.com/office/powerpoint/2010/main" val="520337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8613"/>
            <a:ext cx="8596668" cy="6401371"/>
          </a:xfrm>
        </p:spPr>
        <p:txBody>
          <a:bodyPr>
            <a:normAutofit fontScale="92500" lnSpcReduction="20000"/>
          </a:bodyPr>
          <a:lstStyle/>
          <a:p>
            <a:pPr algn="r" rtl="1"/>
            <a:r>
              <a:rPr lang="fa-IR" dirty="0">
                <a:cs typeface="B Yekan" panose="00000400000000000000" pitchFamily="2" charset="-78"/>
              </a:rPr>
              <a:t>همروندی در </a:t>
            </a:r>
            <a:r>
              <a:rPr lang="en-US" dirty="0" err="1">
                <a:cs typeface="B Yekan" panose="00000400000000000000" pitchFamily="2" charset="-78"/>
              </a:rPr>
              <a:t>Golang</a:t>
            </a:r>
            <a:endParaRPr lang="en-US" dirty="0">
              <a:cs typeface="B Yekan" panose="00000400000000000000" pitchFamily="2" charset="-78"/>
            </a:endParaRPr>
          </a:p>
          <a:p>
            <a:pPr marL="0" indent="0" algn="r" rtl="1">
              <a:buNone/>
            </a:pPr>
            <a:r>
              <a:rPr lang="fa-IR" dirty="0">
                <a:cs typeface="B Yekan" panose="00000400000000000000" pitchFamily="2" charset="-78"/>
              </a:rPr>
              <a:t>ویژگی دیگری که بر محبوبیت زبان </a:t>
            </a:r>
            <a:r>
              <a:rPr lang="en-US" dirty="0" smtClean="0">
                <a:cs typeface="B Yekan" panose="00000400000000000000" pitchFamily="2" charset="-78"/>
              </a:rPr>
              <a:t>Go</a:t>
            </a:r>
            <a:r>
              <a:rPr lang="fa-IR" dirty="0" smtClean="0">
                <a:cs typeface="B Yekan" panose="00000400000000000000" pitchFamily="2" charset="-78"/>
              </a:rPr>
              <a:t>افزوده </a:t>
            </a:r>
            <a:r>
              <a:rPr lang="fa-IR" dirty="0">
                <a:cs typeface="B Yekan" panose="00000400000000000000" pitchFamily="2" charset="-78"/>
              </a:rPr>
              <a:t>است، ویژگی «همروندی» </a:t>
            </a:r>
            <a:r>
              <a:rPr lang="fa-IR" dirty="0" smtClean="0">
                <a:cs typeface="B Yekan" panose="00000400000000000000" pitchFamily="2" charset="-78"/>
              </a:rPr>
              <a:t>آن </a:t>
            </a:r>
            <a:r>
              <a:rPr lang="fa-IR" dirty="0">
                <a:cs typeface="B Yekan" panose="00000400000000000000" pitchFamily="2" charset="-78"/>
              </a:rPr>
              <a:t>است. زبان </a:t>
            </a:r>
            <a:r>
              <a:rPr lang="en-US" dirty="0" smtClean="0">
                <a:cs typeface="B Yekan" panose="00000400000000000000" pitchFamily="2" charset="-78"/>
              </a:rPr>
              <a:t>Go</a:t>
            </a:r>
            <a:r>
              <a:rPr lang="fa-IR" dirty="0">
                <a:cs typeface="B Yekan" panose="00000400000000000000" pitchFamily="2" charset="-78"/>
              </a:rPr>
              <a:t> </a:t>
            </a:r>
            <a:r>
              <a:rPr lang="fa-IR" dirty="0" smtClean="0">
                <a:cs typeface="B Yekan" panose="00000400000000000000" pitchFamily="2" charset="-78"/>
              </a:rPr>
              <a:t>از</a:t>
            </a:r>
            <a:r>
              <a:rPr lang="en-US" dirty="0" err="1" smtClean="0">
                <a:cs typeface="B Yekan" panose="00000400000000000000" pitchFamily="2" charset="-78"/>
              </a:rPr>
              <a:t>Goroutine</a:t>
            </a:r>
            <a:r>
              <a:rPr lang="en-US" dirty="0" smtClean="0">
                <a:cs typeface="B Yekan" panose="00000400000000000000" pitchFamily="2" charset="-78"/>
              </a:rPr>
              <a:t> </a:t>
            </a:r>
            <a:r>
              <a:rPr lang="fa-IR" dirty="0" smtClean="0">
                <a:cs typeface="B Yekan" panose="00000400000000000000" pitchFamily="2" charset="-78"/>
              </a:rPr>
              <a:t> و </a:t>
            </a:r>
            <a:r>
              <a:rPr lang="fa-IR" dirty="0">
                <a:cs typeface="B Yekan" panose="00000400000000000000" pitchFamily="2" charset="-78"/>
              </a:rPr>
              <a:t>کانال‌ها برای اجرای همروندی استفاده می‌کند. همروندی به بهره‌گیری مؤثر از معماری چند‌پردازنده‌ای کمک می‌کند. همروندی به مقیاس‌بندی بهتر اپلیکیشن‌های بزرگ نیز کمک می‌کند. برخی کاربردهای مشهور پروژه‌هایی که با استفاده </a:t>
            </a:r>
            <a:r>
              <a:rPr lang="fa-IR" dirty="0" smtClean="0">
                <a:cs typeface="B Yekan" panose="00000400000000000000" pitchFamily="2" charset="-78"/>
              </a:rPr>
              <a:t>از </a:t>
            </a:r>
            <a:r>
              <a:rPr lang="en-US" dirty="0" smtClean="0">
                <a:cs typeface="B Yekan" panose="00000400000000000000" pitchFamily="2" charset="-78"/>
              </a:rPr>
              <a:t>Go</a:t>
            </a:r>
            <a:r>
              <a:rPr lang="fa-IR" dirty="0" smtClean="0">
                <a:cs typeface="B Yekan" panose="00000400000000000000" pitchFamily="2" charset="-78"/>
              </a:rPr>
              <a:t> نوشته </a:t>
            </a:r>
            <a:r>
              <a:rPr lang="fa-IR" dirty="0">
                <a:cs typeface="B Yekan" panose="00000400000000000000" pitchFamily="2" charset="-78"/>
              </a:rPr>
              <a:t>شده‌اند </a:t>
            </a:r>
            <a:r>
              <a:rPr lang="fa-IR" dirty="0" smtClean="0">
                <a:cs typeface="B Yekan" panose="00000400000000000000" pitchFamily="2" charset="-78"/>
              </a:rPr>
              <a:t>شامل</a:t>
            </a:r>
            <a:r>
              <a:rPr lang="en-US" dirty="0" smtClean="0">
                <a:cs typeface="B Yekan" panose="00000400000000000000" pitchFamily="2" charset="-78"/>
              </a:rPr>
              <a:t>Docker </a:t>
            </a:r>
            <a:r>
              <a:rPr lang="en-US" dirty="0">
                <a:cs typeface="B Yekan" panose="00000400000000000000" pitchFamily="2" charset="-78"/>
              </a:rPr>
              <a:t>،Kubernetes ،Dropbox </a:t>
            </a:r>
            <a:r>
              <a:rPr lang="fa-IR" dirty="0">
                <a:cs typeface="B Yekan" panose="00000400000000000000" pitchFamily="2" charset="-78"/>
              </a:rPr>
              <a:t>و </a:t>
            </a:r>
            <a:r>
              <a:rPr lang="en-US" dirty="0" smtClean="0">
                <a:cs typeface="B Yekan" panose="00000400000000000000" pitchFamily="2" charset="-78"/>
              </a:rPr>
              <a:t>Hugo</a:t>
            </a:r>
            <a:r>
              <a:rPr lang="fa-IR" dirty="0" smtClean="0">
                <a:cs typeface="B Yekan" panose="00000400000000000000" pitchFamily="2" charset="-78"/>
              </a:rPr>
              <a:t> هستند.</a:t>
            </a:r>
            <a:endParaRPr lang="fa-IR" dirty="0">
              <a:cs typeface="B Yekan" panose="00000400000000000000" pitchFamily="2" charset="-78"/>
            </a:endParaRPr>
          </a:p>
          <a:p>
            <a:pPr algn="r" rtl="1"/>
            <a:r>
              <a:rPr lang="fa-IR" dirty="0">
                <a:cs typeface="B Yekan" panose="00000400000000000000" pitchFamily="2" charset="-78"/>
              </a:rPr>
              <a:t>ساخت </a:t>
            </a:r>
            <a:r>
              <a:rPr lang="fa-IR" dirty="0" smtClean="0">
                <a:cs typeface="B Yekan" panose="00000400000000000000" pitchFamily="2" charset="-78"/>
              </a:rPr>
              <a:t>وب ‌اپلیکیشن</a:t>
            </a:r>
            <a:endParaRPr lang="fa-IR" dirty="0">
              <a:cs typeface="B Yekan" panose="00000400000000000000" pitchFamily="2" charset="-78"/>
            </a:endParaRPr>
          </a:p>
          <a:p>
            <a:pPr marL="0" indent="0" algn="r" rtl="1">
              <a:buNone/>
            </a:pPr>
            <a:r>
              <a:rPr lang="en-US" dirty="0" smtClean="0">
                <a:cs typeface="B Yekan" panose="00000400000000000000" pitchFamily="2" charset="-78"/>
              </a:rPr>
              <a:t>Go</a:t>
            </a:r>
            <a:r>
              <a:rPr lang="fa-IR" dirty="0" smtClean="0">
                <a:cs typeface="B Yekan" panose="00000400000000000000" pitchFamily="2" charset="-78"/>
              </a:rPr>
              <a:t> به </a:t>
            </a:r>
            <a:r>
              <a:rPr lang="fa-IR" dirty="0">
                <a:cs typeface="B Yekan" panose="00000400000000000000" pitchFamily="2" charset="-78"/>
              </a:rPr>
              <a:t>عنوان یک زبان ساخت </a:t>
            </a:r>
            <a:r>
              <a:rPr lang="fa-IR" dirty="0" smtClean="0">
                <a:cs typeface="B Yekan" panose="00000400000000000000" pitchFamily="2" charset="-78"/>
              </a:rPr>
              <a:t>وب ‌اپلیکیشن </a:t>
            </a:r>
            <a:r>
              <a:rPr lang="fa-IR" dirty="0">
                <a:cs typeface="B Yekan" panose="00000400000000000000" pitchFamily="2" charset="-78"/>
              </a:rPr>
              <a:t>مشهور شده است، زیرا ساختار ساده‌ای دارد و سرعت اجرای آن نیز زیاد است. </a:t>
            </a:r>
            <a:r>
              <a:rPr lang="fa-IR" dirty="0" smtClean="0">
                <a:cs typeface="B Yekan" panose="00000400000000000000" pitchFamily="2" charset="-78"/>
              </a:rPr>
              <a:t>راهنما های </a:t>
            </a:r>
            <a:r>
              <a:rPr lang="fa-IR" dirty="0">
                <a:cs typeface="B Yekan" panose="00000400000000000000" pitchFamily="2" charset="-78"/>
              </a:rPr>
              <a:t>آنلاین زیادی وجود دارند که با استفاده از آن‌ها می‌توانید </a:t>
            </a:r>
            <a:r>
              <a:rPr lang="fa-IR" dirty="0" smtClean="0">
                <a:cs typeface="B Yekan" panose="00000400000000000000" pitchFamily="2" charset="-78"/>
              </a:rPr>
              <a:t>از</a:t>
            </a:r>
            <a:r>
              <a:rPr lang="en-US" dirty="0" smtClean="0">
                <a:cs typeface="B Yekan" panose="00000400000000000000" pitchFamily="2" charset="-78"/>
              </a:rPr>
              <a:t>Go</a:t>
            </a:r>
            <a:r>
              <a:rPr lang="fa-IR" dirty="0" smtClean="0">
                <a:cs typeface="B Yekan" panose="00000400000000000000" pitchFamily="2" charset="-78"/>
              </a:rPr>
              <a:t> برای </a:t>
            </a:r>
            <a:r>
              <a:rPr lang="fa-IR" dirty="0">
                <a:cs typeface="B Yekan" panose="00000400000000000000" pitchFamily="2" charset="-78"/>
              </a:rPr>
              <a:t>ساخت </a:t>
            </a:r>
            <a:r>
              <a:rPr lang="fa-IR" dirty="0" smtClean="0">
                <a:cs typeface="B Yekan" panose="00000400000000000000" pitchFamily="2" charset="-78"/>
              </a:rPr>
              <a:t>وب‌ اپلیکیشن </a:t>
            </a:r>
            <a:r>
              <a:rPr lang="fa-IR" dirty="0">
                <a:cs typeface="B Yekan" panose="00000400000000000000" pitchFamily="2" charset="-78"/>
              </a:rPr>
              <a:t>بهره بگیرید.</a:t>
            </a:r>
          </a:p>
          <a:p>
            <a:pPr algn="r" rtl="1"/>
            <a:r>
              <a:rPr lang="fa-IR" dirty="0">
                <a:cs typeface="B Yekan" panose="00000400000000000000" pitchFamily="2" charset="-78"/>
              </a:rPr>
              <a:t>پشتیبانی از تست</a:t>
            </a:r>
          </a:p>
          <a:p>
            <a:pPr marL="0" indent="0" algn="r" rtl="1">
              <a:buNone/>
            </a:pPr>
            <a:r>
              <a:rPr lang="en-US" dirty="0" smtClean="0">
                <a:cs typeface="B Yekan" panose="00000400000000000000" pitchFamily="2" charset="-78"/>
              </a:rPr>
              <a:t>Go</a:t>
            </a:r>
            <a:r>
              <a:rPr lang="fa-IR" dirty="0" smtClean="0">
                <a:cs typeface="B Yekan" panose="00000400000000000000" pitchFamily="2" charset="-78"/>
              </a:rPr>
              <a:t> یک </a:t>
            </a:r>
            <a:r>
              <a:rPr lang="fa-IR" dirty="0">
                <a:cs typeface="B Yekan" panose="00000400000000000000" pitchFamily="2" charset="-78"/>
              </a:rPr>
              <a:t>روش برای تست پکیجی که نوشته‌اید ارائه می‌کند. شما </a:t>
            </a:r>
            <a:r>
              <a:rPr lang="fa-IR" dirty="0" smtClean="0">
                <a:cs typeface="B Yekan" panose="00000400000000000000" pitchFamily="2" charset="-78"/>
              </a:rPr>
              <a:t>می ‌توانید </a:t>
            </a:r>
            <a:r>
              <a:rPr lang="fa-IR" dirty="0">
                <a:cs typeface="B Yekan" panose="00000400000000000000" pitchFamily="2" charset="-78"/>
              </a:rPr>
              <a:t>تنها با استفاده از </a:t>
            </a:r>
            <a:r>
              <a:rPr lang="fa-IR" dirty="0" smtClean="0">
                <a:cs typeface="B Yekan" panose="00000400000000000000" pitchFamily="2" charset="-78"/>
              </a:rPr>
              <a:t>دستور </a:t>
            </a:r>
            <a:r>
              <a:rPr lang="en-US" dirty="0" smtClean="0">
                <a:cs typeface="B Yekan" panose="00000400000000000000" pitchFamily="2" charset="-78"/>
              </a:rPr>
              <a:t>go</a:t>
            </a:r>
            <a:r>
              <a:rPr lang="fa-IR" dirty="0" smtClean="0">
                <a:cs typeface="B Yekan" panose="00000400000000000000" pitchFamily="2" charset="-78"/>
              </a:rPr>
              <a:t> </a:t>
            </a:r>
            <a:r>
              <a:rPr lang="en-US" dirty="0" smtClean="0">
                <a:cs typeface="B Yekan" panose="00000400000000000000" pitchFamily="2" charset="-78"/>
              </a:rPr>
              <a:t>test</a:t>
            </a:r>
            <a:r>
              <a:rPr lang="fa-IR" dirty="0" smtClean="0">
                <a:cs typeface="B Yekan" panose="00000400000000000000" pitchFamily="2" charset="-78"/>
              </a:rPr>
              <a:t> کدی </a:t>
            </a:r>
            <a:r>
              <a:rPr lang="fa-IR" dirty="0">
                <a:cs typeface="B Yekan" panose="00000400000000000000" pitchFamily="2" charset="-78"/>
              </a:rPr>
              <a:t>که را در فایل‌های </a:t>
            </a:r>
            <a:r>
              <a:rPr lang="en-US" dirty="0" smtClean="0">
                <a:cs typeface="B Yekan" panose="00000400000000000000" pitchFamily="2" charset="-78"/>
              </a:rPr>
              <a:t>*_</a:t>
            </a:r>
            <a:r>
              <a:rPr lang="en-US" dirty="0" err="1" smtClean="0">
                <a:cs typeface="B Yekan" panose="00000400000000000000" pitchFamily="2" charset="-78"/>
              </a:rPr>
              <a:t>test.go</a:t>
            </a:r>
            <a:r>
              <a:rPr lang="fa-IR" dirty="0" smtClean="0">
                <a:cs typeface="B Yekan" panose="00000400000000000000" pitchFamily="2" charset="-78"/>
              </a:rPr>
              <a:t> نوشته‌اید</a:t>
            </a:r>
            <a:r>
              <a:rPr lang="fa-IR" dirty="0">
                <a:cs typeface="B Yekan" panose="00000400000000000000" pitchFamily="2" charset="-78"/>
              </a:rPr>
              <a:t>، تست کنید. برای این که یک برنامه پایداری بیشتری داشته باشد، باید تست اجرا شود. بنابراین می‌توانید در زمان کدنویسی، تابع تست را نیز همراه با تابع واقعی اضافه کنید</a:t>
            </a:r>
            <a:r>
              <a:rPr lang="fa-IR" dirty="0" smtClean="0">
                <a:cs typeface="B Yekan" panose="00000400000000000000" pitchFamily="2" charset="-78"/>
              </a:rPr>
              <a:t>.</a:t>
            </a:r>
          </a:p>
          <a:p>
            <a:pPr algn="r" rtl="1"/>
            <a:r>
              <a:rPr lang="fa-IR" sz="1900" dirty="0">
                <a:cs typeface="B Yekan" panose="00000400000000000000" pitchFamily="2" charset="-78"/>
              </a:rPr>
              <a:t>ماهیت </a:t>
            </a:r>
            <a:r>
              <a:rPr lang="fa-IR" sz="1900" dirty="0" smtClean="0">
                <a:cs typeface="B Yekan" panose="00000400000000000000" pitchFamily="2" charset="-78"/>
              </a:rPr>
              <a:t>شیء‌گرا</a:t>
            </a:r>
            <a:endParaRPr lang="en-US" dirty="0">
              <a:cs typeface="B Yekan" panose="00000400000000000000" pitchFamily="2" charset="-78"/>
            </a:endParaRPr>
          </a:p>
          <a:p>
            <a:pPr marL="0" indent="0" algn="r" rtl="1">
              <a:buNone/>
            </a:pPr>
            <a:r>
              <a:rPr lang="fa-IR" dirty="0" smtClean="0">
                <a:cs typeface="B Yekan" panose="00000400000000000000" pitchFamily="2" charset="-78"/>
              </a:rPr>
              <a:t>با </a:t>
            </a:r>
            <a:r>
              <a:rPr lang="fa-IR" dirty="0">
                <a:cs typeface="B Yekan" panose="00000400000000000000" pitchFamily="2" charset="-78"/>
              </a:rPr>
              <a:t>این که این زبان از مفهوم کلاس‌ها و اشیا استفاده نمی‌کند، اما </a:t>
            </a:r>
            <a:r>
              <a:rPr lang="en-US" dirty="0" smtClean="0">
                <a:cs typeface="B Yekan" panose="00000400000000000000" pitchFamily="2" charset="-78"/>
              </a:rPr>
              <a:t> </a:t>
            </a:r>
            <a:r>
              <a:rPr lang="en-US" dirty="0" err="1" smtClean="0">
                <a:cs typeface="B Yekan" panose="00000400000000000000" pitchFamily="2" charset="-78"/>
              </a:rPr>
              <a:t>struct</a:t>
            </a:r>
            <a:r>
              <a:rPr lang="fa-IR" dirty="0" smtClean="0">
                <a:cs typeface="B Yekan" panose="00000400000000000000" pitchFamily="2" charset="-78"/>
              </a:rPr>
              <a:t>ها </a:t>
            </a:r>
            <a:r>
              <a:rPr lang="fa-IR" dirty="0">
                <a:cs typeface="B Yekan" panose="00000400000000000000" pitchFamily="2" charset="-78"/>
              </a:rPr>
              <a:t>در </a:t>
            </a:r>
            <a:r>
              <a:rPr lang="en-US" dirty="0" smtClean="0">
                <a:cs typeface="B Yekan" panose="00000400000000000000" pitchFamily="2" charset="-78"/>
              </a:rPr>
              <a:t> </a:t>
            </a:r>
            <a:r>
              <a:rPr lang="en-US" dirty="0" err="1" smtClean="0">
                <a:cs typeface="B Yekan" panose="00000400000000000000" pitchFamily="2" charset="-78"/>
              </a:rPr>
              <a:t>Golang</a:t>
            </a:r>
            <a:r>
              <a:rPr lang="fa-IR" dirty="0" smtClean="0">
                <a:cs typeface="B Yekan" panose="00000400000000000000" pitchFamily="2" charset="-78"/>
              </a:rPr>
              <a:t>به </a:t>
            </a:r>
            <a:r>
              <a:rPr lang="fa-IR" dirty="0">
                <a:cs typeface="B Yekan" panose="00000400000000000000" pitchFamily="2" charset="-78"/>
              </a:rPr>
              <a:t>صورت گسترده‌ای به عنوان جایگزین کلا‌س‌ها مورد استفاده قرار می‌گیرند. بنابراین گرچه </a:t>
            </a:r>
            <a:r>
              <a:rPr lang="en-US" dirty="0" smtClean="0">
                <a:cs typeface="B Yekan" panose="00000400000000000000" pitchFamily="2" charset="-78"/>
              </a:rPr>
              <a:t> Go</a:t>
            </a:r>
            <a:r>
              <a:rPr lang="fa-IR" dirty="0" smtClean="0">
                <a:cs typeface="B Yekan" panose="00000400000000000000" pitchFamily="2" charset="-78"/>
              </a:rPr>
              <a:t>در </a:t>
            </a:r>
            <a:r>
              <a:rPr lang="fa-IR" dirty="0">
                <a:cs typeface="B Yekan" panose="00000400000000000000" pitchFamily="2" charset="-78"/>
              </a:rPr>
              <a:t>عمل شبیه یک زبان شیء‌گرا به نظر نمی‌رسد، اما در واقعیت چنین است</a:t>
            </a:r>
            <a:r>
              <a:rPr lang="fa-IR" dirty="0" smtClean="0">
                <a:cs typeface="B Yekan" panose="00000400000000000000" pitchFamily="2" charset="-78"/>
              </a:rPr>
              <a:t>.</a:t>
            </a:r>
          </a:p>
          <a:p>
            <a:pPr algn="r" rtl="1"/>
            <a:r>
              <a:rPr lang="fa-IR" dirty="0">
                <a:cs typeface="B Yekan" panose="00000400000000000000" pitchFamily="2" charset="-78"/>
              </a:rPr>
              <a:t>سرعت </a:t>
            </a:r>
            <a:r>
              <a:rPr lang="fa-IR" dirty="0" smtClean="0">
                <a:cs typeface="B Yekan" panose="00000400000000000000" pitchFamily="2" charset="-78"/>
              </a:rPr>
              <a:t>کامپایل</a:t>
            </a:r>
            <a:endParaRPr lang="en-US" dirty="0" smtClean="0">
              <a:cs typeface="B Yekan" panose="00000400000000000000" pitchFamily="2" charset="-78"/>
            </a:endParaRPr>
          </a:p>
          <a:p>
            <a:pPr marL="0" indent="0" algn="r" rtl="1">
              <a:buNone/>
            </a:pPr>
            <a:r>
              <a:rPr lang="fa-IR" dirty="0">
                <a:cs typeface="B Yekan" panose="00000400000000000000" pitchFamily="2" charset="-78"/>
              </a:rPr>
              <a:t>این نکته‌ای است که موجب خشنودی بسیاری از برنامه‌نویسان می‌شود، زیرا سرعت کامپایل شدن و اجرای کد </a:t>
            </a:r>
            <a:r>
              <a:rPr lang="fa-IR" dirty="0" smtClean="0">
                <a:cs typeface="B Yekan" panose="00000400000000000000" pitchFamily="2" charset="-78"/>
              </a:rPr>
              <a:t>در</a:t>
            </a:r>
            <a:r>
              <a:rPr lang="en-US" dirty="0" smtClean="0">
                <a:cs typeface="B Yekan" panose="00000400000000000000" pitchFamily="2" charset="-78"/>
              </a:rPr>
              <a:t> Go </a:t>
            </a:r>
            <a:r>
              <a:rPr lang="fa-IR" dirty="0" smtClean="0">
                <a:cs typeface="B Yekan" panose="00000400000000000000" pitchFamily="2" charset="-78"/>
              </a:rPr>
              <a:t>بسیار </a:t>
            </a:r>
            <a:r>
              <a:rPr lang="fa-IR" dirty="0">
                <a:cs typeface="B Yekan" panose="00000400000000000000" pitchFamily="2" charset="-78"/>
              </a:rPr>
              <a:t>بهتر از زبان‌های دیگر برنامه‌نویسی از قبیل پایتون، جاوا و غیره است</a:t>
            </a:r>
            <a:r>
              <a:rPr lang="fa-IR" dirty="0" smtClean="0">
                <a:cs typeface="B Yekan" panose="00000400000000000000" pitchFamily="2" charset="-78"/>
              </a:rPr>
              <a:t>. </a:t>
            </a:r>
            <a:r>
              <a:rPr lang="en-US" dirty="0" smtClean="0">
                <a:cs typeface="B Yekan" panose="00000400000000000000" pitchFamily="2" charset="-78"/>
              </a:rPr>
              <a:t> </a:t>
            </a:r>
            <a:r>
              <a:rPr lang="en-US" dirty="0" err="1" smtClean="0">
                <a:cs typeface="B Yekan" panose="00000400000000000000" pitchFamily="2" charset="-78"/>
              </a:rPr>
              <a:t>Golang</a:t>
            </a:r>
            <a:r>
              <a:rPr lang="fa-IR" dirty="0" smtClean="0">
                <a:cs typeface="B Yekan" panose="00000400000000000000" pitchFamily="2" charset="-78"/>
              </a:rPr>
              <a:t>بدون </a:t>
            </a:r>
            <a:r>
              <a:rPr lang="fa-IR" dirty="0">
                <a:cs typeface="B Yekan" panose="00000400000000000000" pitchFamily="2" charset="-78"/>
              </a:rPr>
              <a:t>وجود یک «جدول نماد» </a:t>
            </a:r>
            <a:r>
              <a:rPr lang="fa-IR" dirty="0" smtClean="0">
                <a:cs typeface="B Yekan" panose="00000400000000000000" pitchFamily="2" charset="-78"/>
              </a:rPr>
              <a:t>به </a:t>
            </a:r>
            <a:r>
              <a:rPr lang="fa-IR" dirty="0">
                <a:cs typeface="B Yekan" panose="00000400000000000000" pitchFamily="2" charset="-78"/>
              </a:rPr>
              <a:t>سادگی قابل تجزیه است. طراحی </a:t>
            </a:r>
            <a:r>
              <a:rPr lang="en-US" dirty="0" smtClean="0">
                <a:cs typeface="B Yekan" panose="00000400000000000000" pitchFamily="2" charset="-78"/>
              </a:rPr>
              <a:t> </a:t>
            </a:r>
            <a:r>
              <a:rPr lang="en-US" dirty="0" err="1" smtClean="0">
                <a:cs typeface="B Yekan" panose="00000400000000000000" pitchFamily="2" charset="-78"/>
              </a:rPr>
              <a:t>Golang</a:t>
            </a:r>
            <a:r>
              <a:rPr lang="fa-IR" dirty="0" smtClean="0">
                <a:cs typeface="B Yekan" panose="00000400000000000000" pitchFamily="2" charset="-78"/>
              </a:rPr>
              <a:t>و </a:t>
            </a:r>
            <a:r>
              <a:rPr lang="fa-IR" dirty="0">
                <a:cs typeface="B Yekan" panose="00000400000000000000" pitchFamily="2" charset="-78"/>
              </a:rPr>
              <a:t>کامپایلرش موجب شده که سرعت کامپایل و اجرای کد کاملاً بالا باشد.</a:t>
            </a:r>
            <a:endParaRPr lang="en-US" dirty="0">
              <a:cs typeface="B Yekan" panose="00000400000000000000" pitchFamily="2" charset="-78"/>
            </a:endParaRPr>
          </a:p>
        </p:txBody>
      </p:sp>
    </p:spTree>
    <p:extLst>
      <p:ext uri="{BB962C8B-B14F-4D97-AF65-F5344CB8AC3E}">
        <p14:creationId xmlns:p14="http://schemas.microsoft.com/office/powerpoint/2010/main" val="1712156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0588"/>
          </a:xfrm>
        </p:spPr>
        <p:txBody>
          <a:bodyPr>
            <a:normAutofit/>
          </a:bodyPr>
          <a:lstStyle/>
          <a:p>
            <a:pPr algn="r" rtl="1"/>
            <a:r>
              <a:rPr lang="en-US" dirty="0" smtClean="0">
                <a:cs typeface="Sultan Adan" panose="00000400000000000000" pitchFamily="2" charset="-78"/>
              </a:rPr>
              <a:t>-</a:t>
            </a:r>
            <a:r>
              <a:rPr lang="fa-IR" dirty="0" smtClean="0">
                <a:cs typeface="Sultan Adan" panose="00000400000000000000" pitchFamily="2" charset="-78"/>
              </a:rPr>
              <a:t>معرفی مواردی در زبان </a:t>
            </a:r>
            <a:r>
              <a:rPr lang="en-US" dirty="0" smtClean="0">
                <a:cs typeface="Sultan Adan" panose="00000400000000000000" pitchFamily="2" charset="-78"/>
              </a:rPr>
              <a:t>Go</a:t>
            </a:r>
            <a:endParaRPr lang="en-US" dirty="0">
              <a:cs typeface="Sultan Adan" panose="00000400000000000000" pitchFamily="2" charset="-78"/>
            </a:endParaRPr>
          </a:p>
        </p:txBody>
      </p:sp>
      <p:sp>
        <p:nvSpPr>
          <p:cNvPr id="3" name="Content Placeholder 2"/>
          <p:cNvSpPr>
            <a:spLocks noGrp="1"/>
          </p:cNvSpPr>
          <p:nvPr>
            <p:ph idx="1"/>
          </p:nvPr>
        </p:nvSpPr>
        <p:spPr>
          <a:xfrm>
            <a:off x="677334" y="1360489"/>
            <a:ext cx="8596668" cy="4983161"/>
          </a:xfrm>
        </p:spPr>
        <p:txBody>
          <a:bodyPr>
            <a:normAutofit/>
          </a:bodyPr>
          <a:lstStyle/>
          <a:p>
            <a:pPr algn="r" rtl="1"/>
            <a:r>
              <a:rPr lang="fa-IR" b="1" dirty="0" smtClean="0">
                <a:cs typeface="B Yekan" panose="00000400000000000000" pitchFamily="2" charset="-78"/>
              </a:rPr>
              <a:t>سادگی دستور زبان</a:t>
            </a:r>
          </a:p>
          <a:p>
            <a:pPr marL="0" indent="0" algn="r" rtl="1">
              <a:buNone/>
            </a:pPr>
            <a:r>
              <a:rPr lang="fa-IR" dirty="0" smtClean="0">
                <a:cs typeface="B Yekan" panose="00000400000000000000" pitchFamily="2" charset="-78"/>
              </a:rPr>
              <a:t>این مورد باعث شده زبان گو دارای قابلیت خوانایی بسیار بالایی باشد، در حدی که افرادی که سابقه برنامه نویسی </a:t>
            </a:r>
            <a:r>
              <a:rPr lang="en-US" dirty="0" smtClean="0">
                <a:cs typeface="B Yekan" panose="00000400000000000000" pitchFamily="2" charset="-78"/>
              </a:rPr>
              <a:t>C</a:t>
            </a:r>
            <a:r>
              <a:rPr lang="fa-IR" dirty="0" smtClean="0">
                <a:cs typeface="B Yekan" panose="00000400000000000000" pitchFamily="2" charset="-78"/>
              </a:rPr>
              <a:t> را دارند بدون آشنایی با این زبان هم می توانند درصد بالایی از کد را درک کنند.</a:t>
            </a:r>
          </a:p>
          <a:p>
            <a:pPr marL="0" indent="0" algn="r" rtl="1">
              <a:buNone/>
            </a:pPr>
            <a:r>
              <a:rPr lang="fa-IR" dirty="0" smtClean="0">
                <a:cs typeface="B Yekan" panose="00000400000000000000" pitchFamily="2" charset="-78"/>
              </a:rPr>
              <a:t>همچنین قابلیت های نوشتار هم همچنان بالا مانده است.</a:t>
            </a:r>
          </a:p>
          <a:p>
            <a:pPr algn="r" rtl="1"/>
            <a:r>
              <a:rPr lang="fa-IR" b="1" dirty="0" smtClean="0">
                <a:cs typeface="B Yekan" panose="00000400000000000000" pitchFamily="2" charset="-78"/>
              </a:rPr>
              <a:t>سرعت</a:t>
            </a:r>
            <a:r>
              <a:rPr lang="fa-IR" dirty="0" smtClean="0">
                <a:cs typeface="B Yekan" panose="00000400000000000000" pitchFamily="2" charset="-78"/>
              </a:rPr>
              <a:t> </a:t>
            </a:r>
          </a:p>
          <a:p>
            <a:pPr marL="0" indent="0" algn="r" rtl="1">
              <a:buNone/>
            </a:pPr>
            <a:r>
              <a:rPr lang="fa-IR" dirty="0" smtClean="0">
                <a:cs typeface="B Yekan" panose="00000400000000000000" pitchFamily="2" charset="-78"/>
              </a:rPr>
              <a:t>سرعت کامپایل کد در گو بسیار بالا بوده (بالاتر از </a:t>
            </a:r>
            <a:r>
              <a:rPr lang="en-US" dirty="0" err="1" smtClean="0">
                <a:cs typeface="B Yekan" panose="00000400000000000000" pitchFamily="2" charset="-78"/>
              </a:rPr>
              <a:t>c++</a:t>
            </a:r>
            <a:r>
              <a:rPr lang="fa-IR" dirty="0" smtClean="0">
                <a:cs typeface="B Yekan" panose="00000400000000000000" pitchFamily="2" charset="-78"/>
              </a:rPr>
              <a:t>) و در تعداد کامپایل های بالای یک برنامه که به دنبال خطا می گردیم این اختلاف اندک نیز به چشم می آید.</a:t>
            </a:r>
          </a:p>
          <a:p>
            <a:pPr marL="0" indent="0" algn="r" rtl="1">
              <a:buNone/>
            </a:pPr>
            <a:endParaRPr lang="en-US" dirty="0">
              <a:cs typeface="B Yekan" panose="00000400000000000000" pitchFamily="2" charset="-78"/>
            </a:endParaRPr>
          </a:p>
        </p:txBody>
      </p:sp>
    </p:spTree>
    <p:extLst>
      <p:ext uri="{BB962C8B-B14F-4D97-AF65-F5344CB8AC3E}">
        <p14:creationId xmlns:p14="http://schemas.microsoft.com/office/powerpoint/2010/main" val="3927583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8613"/>
            <a:ext cx="8596668" cy="6401371"/>
          </a:xfrm>
        </p:spPr>
        <p:txBody>
          <a:bodyPr>
            <a:normAutofit/>
          </a:bodyPr>
          <a:lstStyle/>
          <a:p>
            <a:pPr algn="r" rtl="1"/>
            <a:r>
              <a:rPr lang="fa-IR" b="1" dirty="0" smtClean="0">
                <a:cs typeface="B Yekan" panose="00000400000000000000" pitchFamily="2" charset="-78"/>
              </a:rPr>
              <a:t>مدیریت حافظه </a:t>
            </a:r>
            <a:r>
              <a:rPr lang="en-US" b="1" dirty="0" smtClean="0">
                <a:cs typeface="B Yekan" panose="00000400000000000000" pitchFamily="2" charset="-78"/>
              </a:rPr>
              <a:t>Go</a:t>
            </a:r>
            <a:endParaRPr lang="en-US" b="1" dirty="0">
              <a:cs typeface="B Yekan" panose="00000400000000000000" pitchFamily="2" charset="-78"/>
            </a:endParaRPr>
          </a:p>
          <a:p>
            <a:pPr marL="0" indent="0" algn="r" rtl="1">
              <a:buNone/>
            </a:pPr>
            <a:r>
              <a:rPr lang="fa-IR" dirty="0">
                <a:cs typeface="B Yekan" panose="00000400000000000000" pitchFamily="2" charset="-78"/>
              </a:rPr>
              <a:t>مدیریت حافظه </a:t>
            </a:r>
            <a:r>
              <a:rPr lang="en-US" dirty="0" smtClean="0">
                <a:cs typeface="B Yekan" panose="00000400000000000000" pitchFamily="2" charset="-78"/>
              </a:rPr>
              <a:t> Go</a:t>
            </a:r>
            <a:r>
              <a:rPr lang="fa-IR" dirty="0" smtClean="0">
                <a:cs typeface="B Yekan" panose="00000400000000000000" pitchFamily="2" charset="-78"/>
              </a:rPr>
              <a:t>شامل </a:t>
            </a:r>
            <a:r>
              <a:rPr lang="fa-IR" dirty="0">
                <a:cs typeface="B Yekan" panose="00000400000000000000" pitchFamily="2" charset="-78"/>
              </a:rPr>
              <a:t>تخصیص خودکار در صورت نیاز به حافظه و جمع آوری زباله در صورت عدم نیاز به حافظه است. این توسط کتابخانه استاندارد انجام می شود. بر خلاف </a:t>
            </a:r>
            <a:r>
              <a:rPr lang="en-US" dirty="0">
                <a:cs typeface="B Yekan" panose="00000400000000000000" pitchFamily="2" charset="-78"/>
              </a:rPr>
              <a:t>C / C ++ ، </a:t>
            </a:r>
            <a:r>
              <a:rPr lang="fa-IR" dirty="0">
                <a:cs typeface="B Yekan" panose="00000400000000000000" pitchFamily="2" charset="-78"/>
              </a:rPr>
              <a:t>توسعه دهنده مجبور نیست با آن </a:t>
            </a:r>
            <a:r>
              <a:rPr lang="fa-IR" dirty="0" smtClean="0">
                <a:cs typeface="B Yekan" panose="00000400000000000000" pitchFamily="2" charset="-78"/>
              </a:rPr>
              <a:t>دست و پنجه نرم </a:t>
            </a:r>
            <a:r>
              <a:rPr lang="fa-IR" dirty="0">
                <a:cs typeface="B Yekan" panose="00000400000000000000" pitchFamily="2" charset="-78"/>
              </a:rPr>
              <a:t>کند و مدیریت </a:t>
            </a:r>
            <a:r>
              <a:rPr lang="fa-IR" dirty="0" smtClean="0">
                <a:cs typeface="B Yekan" panose="00000400000000000000" pitchFamily="2" charset="-78"/>
              </a:rPr>
              <a:t>انجام </a:t>
            </a:r>
            <a:r>
              <a:rPr lang="fa-IR" dirty="0">
                <a:cs typeface="B Yekan" panose="00000400000000000000" pitchFamily="2" charset="-78"/>
              </a:rPr>
              <a:t>شده توسط </a:t>
            </a:r>
            <a:r>
              <a:rPr lang="en-US" dirty="0" smtClean="0">
                <a:cs typeface="B Yekan" panose="00000400000000000000" pitchFamily="2" charset="-78"/>
              </a:rPr>
              <a:t>Go</a:t>
            </a:r>
            <a:r>
              <a:rPr lang="fa-IR" dirty="0" smtClean="0">
                <a:cs typeface="B Yekan" panose="00000400000000000000" pitchFamily="2" charset="-78"/>
              </a:rPr>
              <a:t> بهینه </a:t>
            </a:r>
            <a:r>
              <a:rPr lang="fa-IR" dirty="0">
                <a:cs typeface="B Yekan" panose="00000400000000000000" pitchFamily="2" charset="-78"/>
              </a:rPr>
              <a:t>و کارآمد است</a:t>
            </a:r>
            <a:r>
              <a:rPr lang="fa-IR" dirty="0" smtClean="0">
                <a:cs typeface="B Yekan" panose="00000400000000000000" pitchFamily="2" charset="-78"/>
              </a:rPr>
              <a:t>.</a:t>
            </a:r>
          </a:p>
          <a:p>
            <a:pPr lvl="1" algn="r" rtl="1"/>
            <a:r>
              <a:rPr lang="fa-IR" dirty="0" smtClean="0">
                <a:cs typeface="B Yekan" panose="00000400000000000000" pitchFamily="2" charset="-78"/>
              </a:rPr>
              <a:t>بسیار کوچک (</a:t>
            </a:r>
            <a:r>
              <a:rPr lang="en-US" dirty="0" smtClean="0">
                <a:cs typeface="B Yekan" panose="00000400000000000000" pitchFamily="2" charset="-78"/>
              </a:rPr>
              <a:t>&lt; 16B</a:t>
            </a:r>
            <a:r>
              <a:rPr lang="fa-IR" dirty="0" smtClean="0">
                <a:cs typeface="B Yekan" panose="00000400000000000000" pitchFamily="2" charset="-78"/>
              </a:rPr>
              <a:t>):</a:t>
            </a:r>
          </a:p>
          <a:p>
            <a:pPr marL="457200" lvl="1" indent="0" algn="r" rtl="1">
              <a:buNone/>
            </a:pPr>
            <a:r>
              <a:rPr lang="fa-IR" dirty="0">
                <a:cs typeface="B Yekan" panose="00000400000000000000" pitchFamily="2" charset="-78"/>
              </a:rPr>
              <a:t>اشیا </a:t>
            </a:r>
            <a:r>
              <a:rPr lang="fa-IR" dirty="0" smtClean="0">
                <a:cs typeface="B Yekan" panose="00000400000000000000" pitchFamily="2" charset="-78"/>
              </a:rPr>
              <a:t>با </a:t>
            </a:r>
            <a:r>
              <a:rPr lang="fa-IR" dirty="0">
                <a:cs typeface="B Yekan" panose="00000400000000000000" pitchFamily="2" charset="-78"/>
              </a:rPr>
              <a:t>اندازه کمتر از 16 بایت با استفاده از تخصیص دهنده </a:t>
            </a:r>
            <a:r>
              <a:rPr lang="fa-IR" dirty="0" smtClean="0">
                <a:cs typeface="B Yekan" panose="00000400000000000000" pitchFamily="2" charset="-78"/>
              </a:rPr>
              <a:t>بسیار کوچک </a:t>
            </a:r>
            <a:r>
              <a:rPr lang="en-US" dirty="0" smtClean="0">
                <a:cs typeface="B Yekan" panose="00000400000000000000" pitchFamily="2" charset="-78"/>
              </a:rPr>
              <a:t> </a:t>
            </a:r>
            <a:r>
              <a:rPr lang="en-US" dirty="0" err="1" smtClean="0">
                <a:cs typeface="B Yekan" panose="00000400000000000000" pitchFamily="2" charset="-78"/>
              </a:rPr>
              <a:t>mcache</a:t>
            </a:r>
            <a:r>
              <a:rPr lang="fa-IR" dirty="0" smtClean="0">
                <a:cs typeface="B Yekan" panose="00000400000000000000" pitchFamily="2" charset="-78"/>
              </a:rPr>
              <a:t>اختصاص </a:t>
            </a:r>
            <a:r>
              <a:rPr lang="fa-IR" dirty="0">
                <a:cs typeface="B Yekan" panose="00000400000000000000" pitchFamily="2" charset="-78"/>
              </a:rPr>
              <a:t>داده می شوند. این </a:t>
            </a:r>
            <a:r>
              <a:rPr lang="fa-IR" dirty="0" smtClean="0">
                <a:cs typeface="B Yekan" panose="00000400000000000000" pitchFamily="2" charset="-78"/>
              </a:rPr>
              <a:t>روش کارآمد </a:t>
            </a:r>
            <a:r>
              <a:rPr lang="fa-IR" dirty="0">
                <a:cs typeface="B Yekan" panose="00000400000000000000" pitchFamily="2" charset="-78"/>
              </a:rPr>
              <a:t>است و چند تخصیص کوچک در یک بلوک 16 بیتی منفرد انجام می شود.</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302" y="2769155"/>
            <a:ext cx="7047738" cy="3960829"/>
          </a:xfrm>
          <a:prstGeom prst="rect">
            <a:avLst/>
          </a:prstGeom>
        </p:spPr>
      </p:pic>
    </p:spTree>
    <p:extLst>
      <p:ext uri="{BB962C8B-B14F-4D97-AF65-F5344CB8AC3E}">
        <p14:creationId xmlns:p14="http://schemas.microsoft.com/office/powerpoint/2010/main" val="3372904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8613"/>
            <a:ext cx="8596668" cy="6401371"/>
          </a:xfrm>
        </p:spPr>
        <p:txBody>
          <a:bodyPr>
            <a:normAutofit/>
          </a:bodyPr>
          <a:lstStyle/>
          <a:p>
            <a:pPr lvl="1" algn="r" rtl="1"/>
            <a:r>
              <a:rPr lang="fa-IR" b="1" dirty="0" smtClean="0">
                <a:cs typeface="B Yekan" panose="00000400000000000000" pitchFamily="2" charset="-78"/>
              </a:rPr>
              <a:t>کوچک (</a:t>
            </a:r>
            <a:r>
              <a:rPr lang="en-US" b="1" dirty="0" smtClean="0">
                <a:cs typeface="B Yekan" panose="00000400000000000000" pitchFamily="2" charset="-78"/>
              </a:rPr>
              <a:t>16B &lt; 32KB</a:t>
            </a:r>
            <a:r>
              <a:rPr lang="fa-IR" b="1" dirty="0" smtClean="0">
                <a:cs typeface="B Yekan" panose="00000400000000000000" pitchFamily="2" charset="-78"/>
              </a:rPr>
              <a:t>):</a:t>
            </a:r>
          </a:p>
          <a:p>
            <a:pPr marL="457200" lvl="1" indent="0" algn="r" rtl="1">
              <a:buNone/>
            </a:pPr>
            <a:r>
              <a:rPr lang="fa-IR" dirty="0" smtClean="0">
                <a:cs typeface="B Yekan" panose="00000400000000000000" pitchFamily="2" charset="-78"/>
              </a:rPr>
              <a:t>اشیا با اندازه از 16 بایت تا 32 کیلوبایت در سایز مربوطه ی کلاس (</a:t>
            </a:r>
            <a:r>
              <a:rPr lang="en-US" dirty="0" err="1" smtClean="0">
                <a:cs typeface="B Yekan" panose="00000400000000000000" pitchFamily="2" charset="-78"/>
              </a:rPr>
              <a:t>mspan</a:t>
            </a:r>
            <a:r>
              <a:rPr lang="fa-IR" dirty="0" smtClean="0">
                <a:cs typeface="B Yekan" panose="00000400000000000000" pitchFamily="2" charset="-78"/>
              </a:rPr>
              <a:t>) روی </a:t>
            </a:r>
            <a:r>
              <a:rPr lang="en-US" dirty="0" err="1" smtClean="0">
                <a:cs typeface="B Yekan" panose="00000400000000000000" pitchFamily="2" charset="-78"/>
              </a:rPr>
              <a:t>mcache</a:t>
            </a:r>
            <a:r>
              <a:rPr lang="fa-IR" dirty="0" smtClean="0">
                <a:cs typeface="B Yekan" panose="00000400000000000000" pitchFamily="2" charset="-78"/>
              </a:rPr>
              <a:t> از </a:t>
            </a:r>
            <a:r>
              <a:rPr lang="en-US" dirty="0" smtClean="0">
                <a:cs typeface="B Yekan" panose="00000400000000000000" pitchFamily="2" charset="-78"/>
              </a:rPr>
              <a:t>P</a:t>
            </a:r>
            <a:r>
              <a:rPr lang="fa-IR" dirty="0" smtClean="0">
                <a:cs typeface="B Yekan" panose="00000400000000000000" pitchFamily="2" charset="-78"/>
              </a:rPr>
              <a:t> در جایی که </a:t>
            </a:r>
            <a:r>
              <a:rPr lang="en-US" dirty="0" smtClean="0">
                <a:cs typeface="B Yekan" panose="00000400000000000000" pitchFamily="2" charset="-78"/>
              </a:rPr>
              <a:t>G</a:t>
            </a:r>
            <a:r>
              <a:rPr lang="fa-IR" dirty="0" smtClean="0">
                <a:cs typeface="B Yekan" panose="00000400000000000000" pitchFamily="2" charset="-78"/>
              </a:rPr>
              <a:t> اجرا می شود اختصاص داده می شوند.</a:t>
            </a:r>
          </a:p>
          <a:p>
            <a:pPr marL="457200" lvl="1" indent="0" algn="r" rtl="1">
              <a:buNone/>
            </a:pPr>
            <a:r>
              <a:rPr lang="fa-IR" dirty="0" smtClean="0">
                <a:cs typeface="B Yekan" panose="00000400000000000000" pitchFamily="2" charset="-78"/>
              </a:rPr>
              <a:t>در هردو  تخصیص بسیار کوچک </a:t>
            </a:r>
            <a:r>
              <a:rPr lang="fa-IR" dirty="0">
                <a:cs typeface="B Yekan" panose="00000400000000000000" pitchFamily="2" charset="-78"/>
              </a:rPr>
              <a:t>و کوچک اگر لیست </a:t>
            </a:r>
            <a:r>
              <a:rPr lang="en-US" dirty="0" err="1" smtClean="0">
                <a:cs typeface="B Yekan" panose="00000400000000000000" pitchFamily="2" charset="-78"/>
              </a:rPr>
              <a:t>mspan</a:t>
            </a:r>
            <a:r>
              <a:rPr lang="fa-IR" dirty="0" smtClean="0">
                <a:cs typeface="B Yekan" panose="00000400000000000000" pitchFamily="2" charset="-78"/>
              </a:rPr>
              <a:t> خالی </a:t>
            </a:r>
            <a:r>
              <a:rPr lang="fa-IR" dirty="0">
                <a:cs typeface="B Yekan" panose="00000400000000000000" pitchFamily="2" charset="-78"/>
              </a:rPr>
              <a:t>باشد ، تخصیص دهنده چند صفحه از </a:t>
            </a:r>
            <a:r>
              <a:rPr lang="en-US" dirty="0" err="1" smtClean="0">
                <a:cs typeface="B Yekan" panose="00000400000000000000" pitchFamily="2" charset="-78"/>
              </a:rPr>
              <a:t>mheap</a:t>
            </a:r>
            <a:r>
              <a:rPr lang="fa-IR" dirty="0" smtClean="0">
                <a:cs typeface="B Yekan" panose="00000400000000000000" pitchFamily="2" charset="-78"/>
              </a:rPr>
              <a:t> برای </a:t>
            </a:r>
            <a:r>
              <a:rPr lang="fa-IR" dirty="0">
                <a:cs typeface="B Yekan" panose="00000400000000000000" pitchFamily="2" charset="-78"/>
              </a:rPr>
              <a:t>استفاده </a:t>
            </a:r>
            <a:r>
              <a:rPr lang="fa-IR" dirty="0" smtClean="0">
                <a:cs typeface="B Yekan" panose="00000400000000000000" pitchFamily="2" charset="-78"/>
              </a:rPr>
              <a:t>برای</a:t>
            </a:r>
            <a:r>
              <a:rPr lang="en-US" dirty="0" err="1" smtClean="0">
                <a:cs typeface="B Yekan" panose="00000400000000000000" pitchFamily="2" charset="-78"/>
              </a:rPr>
              <a:t>mspan</a:t>
            </a:r>
            <a:r>
              <a:rPr lang="en-US" dirty="0" smtClean="0">
                <a:cs typeface="B Yekan" panose="00000400000000000000" pitchFamily="2" charset="-78"/>
              </a:rPr>
              <a:t> </a:t>
            </a:r>
            <a:r>
              <a:rPr lang="fa-IR" dirty="0" smtClean="0">
                <a:cs typeface="B Yekan" panose="00000400000000000000" pitchFamily="2" charset="-78"/>
              </a:rPr>
              <a:t> به </a:t>
            </a:r>
            <a:r>
              <a:rPr lang="fa-IR" dirty="0">
                <a:cs typeface="B Yekan" panose="00000400000000000000" pitchFamily="2" charset="-78"/>
              </a:rPr>
              <a:t>دست می آورد. </a:t>
            </a:r>
            <a:r>
              <a:rPr lang="fa-IR" dirty="0" smtClean="0">
                <a:cs typeface="B Yekan" panose="00000400000000000000" pitchFamily="2" charset="-78"/>
              </a:rPr>
              <a:t>اگر</a:t>
            </a:r>
            <a:r>
              <a:rPr lang="en-US" dirty="0" err="1" smtClean="0">
                <a:cs typeface="B Yekan" panose="00000400000000000000" pitchFamily="2" charset="-78"/>
              </a:rPr>
              <a:t>mheap</a:t>
            </a:r>
            <a:r>
              <a:rPr lang="en-US" dirty="0" smtClean="0">
                <a:cs typeface="B Yekan" panose="00000400000000000000" pitchFamily="2" charset="-78"/>
              </a:rPr>
              <a:t> </a:t>
            </a:r>
            <a:r>
              <a:rPr lang="fa-IR" dirty="0" smtClean="0">
                <a:cs typeface="B Yekan" panose="00000400000000000000" pitchFamily="2" charset="-78"/>
              </a:rPr>
              <a:t> خالی </a:t>
            </a:r>
            <a:r>
              <a:rPr lang="fa-IR" dirty="0">
                <a:cs typeface="B Yekan" panose="00000400000000000000" pitchFamily="2" charset="-78"/>
              </a:rPr>
              <a:t>باشد یا هیچ صفحه ای به اندازه کافی بزرگ اجرا </a:t>
            </a:r>
            <a:r>
              <a:rPr lang="fa-IR" dirty="0" smtClean="0">
                <a:cs typeface="B Yekan" panose="00000400000000000000" pitchFamily="2" charset="-78"/>
              </a:rPr>
              <a:t>نشود، </a:t>
            </a:r>
            <a:r>
              <a:rPr lang="fa-IR" dirty="0">
                <a:cs typeface="B Yekan" panose="00000400000000000000" pitchFamily="2" charset="-78"/>
              </a:rPr>
              <a:t>گروه جدیدی از صفحات (حداقل 1 مگابایت) را از سیستم عامل اختصاص می دهد.</a:t>
            </a:r>
          </a:p>
        </p:txBody>
      </p:sp>
      <p:sp>
        <p:nvSpPr>
          <p:cNvPr id="4" name="AutoShape 2" descr="Small allo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302" y="2769155"/>
            <a:ext cx="7047738" cy="3960829"/>
          </a:xfrm>
          <a:prstGeom prst="rect">
            <a:avLst/>
          </a:prstGeom>
        </p:spPr>
      </p:pic>
    </p:spTree>
    <p:extLst>
      <p:ext uri="{BB962C8B-B14F-4D97-AF65-F5344CB8AC3E}">
        <p14:creationId xmlns:p14="http://schemas.microsoft.com/office/powerpoint/2010/main" val="1589574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8613"/>
            <a:ext cx="8596668" cy="6401371"/>
          </a:xfrm>
        </p:spPr>
        <p:txBody>
          <a:bodyPr>
            <a:normAutofit/>
          </a:bodyPr>
          <a:lstStyle/>
          <a:p>
            <a:pPr lvl="1" algn="r" rtl="1"/>
            <a:r>
              <a:rPr lang="fa-IR" b="1" dirty="0" smtClean="0">
                <a:cs typeface="B Yekan" panose="00000400000000000000" pitchFamily="2" charset="-78"/>
              </a:rPr>
              <a:t>بزرگ (</a:t>
            </a:r>
            <a:r>
              <a:rPr lang="en-US" b="1" dirty="0" smtClean="0">
                <a:cs typeface="B Yekan" panose="00000400000000000000" pitchFamily="2" charset="-78"/>
              </a:rPr>
              <a:t>&gt; 32KB</a:t>
            </a:r>
            <a:r>
              <a:rPr lang="fa-IR" b="1" dirty="0" smtClean="0">
                <a:cs typeface="B Yekan" panose="00000400000000000000" pitchFamily="2" charset="-78"/>
              </a:rPr>
              <a:t>):</a:t>
            </a:r>
          </a:p>
          <a:p>
            <a:pPr marL="457200" lvl="1" indent="0" algn="r" rtl="1">
              <a:buNone/>
            </a:pPr>
            <a:r>
              <a:rPr lang="fa-IR" dirty="0">
                <a:cs typeface="B Yekan" panose="00000400000000000000" pitchFamily="2" charset="-78"/>
              </a:rPr>
              <a:t>اشیا </a:t>
            </a:r>
            <a:r>
              <a:rPr lang="fa-IR" dirty="0" smtClean="0">
                <a:cs typeface="B Yekan" panose="00000400000000000000" pitchFamily="2" charset="-78"/>
              </a:rPr>
              <a:t>با </a:t>
            </a:r>
            <a:r>
              <a:rPr lang="fa-IR" dirty="0">
                <a:cs typeface="B Yekan" panose="00000400000000000000" pitchFamily="2" charset="-78"/>
              </a:rPr>
              <a:t>اندازه بیشتر از 32 کیلوبایت مستقیماً بر اساس کلاس اندازه مربوط به </a:t>
            </a:r>
            <a:r>
              <a:rPr lang="en-US" dirty="0" err="1" smtClean="0">
                <a:cs typeface="B Yekan" panose="00000400000000000000" pitchFamily="2" charset="-78"/>
              </a:rPr>
              <a:t>mheap</a:t>
            </a:r>
            <a:r>
              <a:rPr lang="fa-IR" dirty="0" smtClean="0">
                <a:cs typeface="B Yekan" panose="00000400000000000000" pitchFamily="2" charset="-78"/>
              </a:rPr>
              <a:t> تخصیص </a:t>
            </a:r>
            <a:r>
              <a:rPr lang="fa-IR" dirty="0">
                <a:cs typeface="B Yekan" panose="00000400000000000000" pitchFamily="2" charset="-78"/>
              </a:rPr>
              <a:t>می یابند. </a:t>
            </a:r>
            <a:r>
              <a:rPr lang="fa-IR" dirty="0" smtClean="0">
                <a:cs typeface="B Yekan" panose="00000400000000000000" pitchFamily="2" charset="-78"/>
              </a:rPr>
              <a:t>اگر</a:t>
            </a:r>
            <a:r>
              <a:rPr lang="en-US" dirty="0" err="1" smtClean="0">
                <a:cs typeface="B Yekan" panose="00000400000000000000" pitchFamily="2" charset="-78"/>
              </a:rPr>
              <a:t>mheap</a:t>
            </a:r>
            <a:r>
              <a:rPr lang="en-US" dirty="0" smtClean="0">
                <a:cs typeface="B Yekan" panose="00000400000000000000" pitchFamily="2" charset="-78"/>
              </a:rPr>
              <a:t> </a:t>
            </a:r>
            <a:r>
              <a:rPr lang="fa-IR" dirty="0" smtClean="0">
                <a:cs typeface="B Yekan" panose="00000400000000000000" pitchFamily="2" charset="-78"/>
              </a:rPr>
              <a:t> خالی </a:t>
            </a:r>
            <a:r>
              <a:rPr lang="fa-IR" dirty="0">
                <a:cs typeface="B Yekan" panose="00000400000000000000" pitchFamily="2" charset="-78"/>
              </a:rPr>
              <a:t>باشد یا هیچ صفحه ای به اندازه کافی بزرگ اجرا </a:t>
            </a:r>
            <a:r>
              <a:rPr lang="fa-IR" dirty="0" smtClean="0">
                <a:cs typeface="B Yekan" panose="00000400000000000000" pitchFamily="2" charset="-78"/>
              </a:rPr>
              <a:t>نشود، </a:t>
            </a:r>
            <a:r>
              <a:rPr lang="fa-IR" dirty="0">
                <a:cs typeface="B Yekan" panose="00000400000000000000" pitchFamily="2" charset="-78"/>
              </a:rPr>
              <a:t>گروه جدیدی از صفحات (حداقل 1 مگابایت) را از سیستم عامل اختصاص می دهد.</a:t>
            </a:r>
          </a:p>
        </p:txBody>
      </p:sp>
      <p:sp>
        <p:nvSpPr>
          <p:cNvPr id="4" name="AutoShape 2" descr="Small allo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302" y="2769155"/>
            <a:ext cx="7047738" cy="3960829"/>
          </a:xfrm>
          <a:prstGeom prst="rect">
            <a:avLst/>
          </a:prstGeom>
        </p:spPr>
      </p:pic>
    </p:spTree>
    <p:extLst>
      <p:ext uri="{BB962C8B-B14F-4D97-AF65-F5344CB8AC3E}">
        <p14:creationId xmlns:p14="http://schemas.microsoft.com/office/powerpoint/2010/main" val="23855611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8613"/>
            <a:ext cx="8596668" cy="6401371"/>
          </a:xfrm>
        </p:spPr>
        <p:txBody>
          <a:bodyPr>
            <a:normAutofit/>
          </a:bodyPr>
          <a:lstStyle/>
          <a:p>
            <a:pPr algn="r" rtl="1"/>
            <a:r>
              <a:rPr lang="fa-IR" b="1" dirty="0" smtClean="0">
                <a:cs typeface="B Yekan" panose="00000400000000000000" pitchFamily="2" charset="-78"/>
              </a:rPr>
              <a:t>ارجاع معلق</a:t>
            </a:r>
            <a:endParaRPr lang="en-US" b="1" dirty="0">
              <a:cs typeface="B Yekan" panose="00000400000000000000" pitchFamily="2" charset="-78"/>
            </a:endParaRPr>
          </a:p>
          <a:p>
            <a:pPr marL="0" indent="0" algn="r" rtl="1">
              <a:buNone/>
            </a:pPr>
            <a:r>
              <a:rPr lang="fa-IR" dirty="0">
                <a:cs typeface="B Yekan" panose="00000400000000000000" pitchFamily="2" charset="-78"/>
              </a:rPr>
              <a:t>توجه داشته باشید که برخلاف </a:t>
            </a:r>
            <a:r>
              <a:rPr lang="en-US" dirty="0">
                <a:cs typeface="B Yekan" panose="00000400000000000000" pitchFamily="2" charset="-78"/>
              </a:rPr>
              <a:t>C ، </a:t>
            </a:r>
            <a:r>
              <a:rPr lang="fa-IR" dirty="0">
                <a:cs typeface="B Yekan" panose="00000400000000000000" pitchFamily="2" charset="-78"/>
              </a:rPr>
              <a:t>برگشتن آدرس یک متغیر محلی کاملاً درست است. </a:t>
            </a:r>
            <a:r>
              <a:rPr lang="fa-IR" dirty="0" smtClean="0">
                <a:cs typeface="B Yekan" panose="00000400000000000000" pitchFamily="2" charset="-78"/>
              </a:rPr>
              <a:t>حافظه مرتبط </a:t>
            </a:r>
            <a:r>
              <a:rPr lang="fa-IR" dirty="0">
                <a:cs typeface="B Yekan" panose="00000400000000000000" pitchFamily="2" charset="-78"/>
              </a:rPr>
              <a:t>با متغیر پس از بازگشت تابع </a:t>
            </a:r>
            <a:r>
              <a:rPr lang="fa-IR" dirty="0" smtClean="0">
                <a:cs typeface="B Yekan" panose="00000400000000000000" pitchFamily="2" charset="-78"/>
              </a:rPr>
              <a:t>نجات پیدا </a:t>
            </a:r>
            <a:r>
              <a:rPr lang="fa-IR" dirty="0">
                <a:cs typeface="B Yekan" panose="00000400000000000000" pitchFamily="2" charset="-78"/>
              </a:rPr>
              <a:t>می </a:t>
            </a:r>
            <a:r>
              <a:rPr lang="fa-IR" dirty="0" smtClean="0">
                <a:cs typeface="B Yekan" panose="00000400000000000000" pitchFamily="2" charset="-78"/>
              </a:rPr>
              <a:t>کند. پس در </a:t>
            </a:r>
            <a:r>
              <a:rPr lang="en-US" dirty="0" smtClean="0">
                <a:cs typeface="B Yekan" panose="00000400000000000000" pitchFamily="2" charset="-78"/>
              </a:rPr>
              <a:t>Go</a:t>
            </a:r>
            <a:r>
              <a:rPr lang="fa-IR" dirty="0" smtClean="0">
                <a:cs typeface="B Yekan" panose="00000400000000000000" pitchFamily="2" charset="-78"/>
              </a:rPr>
              <a:t> ارجاع معلق نداریم.</a:t>
            </a:r>
            <a:endParaRPr lang="fa-IR" dirty="0">
              <a:cs typeface="B Yekan" panose="00000400000000000000" pitchFamily="2" charset="-78"/>
            </a:endParaRPr>
          </a:p>
          <a:p>
            <a:pPr algn="r" rtl="1"/>
            <a:r>
              <a:rPr lang="fa-IR" b="1" dirty="0">
                <a:cs typeface="B Yekan" panose="00000400000000000000" pitchFamily="2" charset="-78"/>
              </a:rPr>
              <a:t>جمع آوری حافظه مازاد</a:t>
            </a:r>
          </a:p>
          <a:p>
            <a:pPr marL="0" indent="0" algn="r" rtl="1">
              <a:buNone/>
            </a:pPr>
            <a:r>
              <a:rPr lang="fa-IR" dirty="0" smtClean="0">
                <a:cs typeface="B Yekan" panose="00000400000000000000" pitchFamily="2" charset="-78"/>
              </a:rPr>
              <a:t>برخلاف </a:t>
            </a:r>
            <a:r>
              <a:rPr lang="en-US" dirty="0" err="1" smtClean="0">
                <a:cs typeface="B Yekan" panose="00000400000000000000" pitchFamily="2" charset="-78"/>
              </a:rPr>
              <a:t>c++</a:t>
            </a:r>
            <a:r>
              <a:rPr lang="fa-IR" dirty="0" smtClean="0">
                <a:cs typeface="B Yekan" panose="00000400000000000000" pitchFamily="2" charset="-78"/>
              </a:rPr>
              <a:t> زبان گو از یک </a:t>
            </a:r>
            <a:r>
              <a:rPr lang="en-US" dirty="0" smtClean="0">
                <a:cs typeface="B Yekan" panose="00000400000000000000" pitchFamily="2" charset="-78"/>
              </a:rPr>
              <a:t>GC</a:t>
            </a:r>
            <a:r>
              <a:rPr lang="fa-IR" dirty="0" smtClean="0">
                <a:cs typeface="B Yekan" panose="00000400000000000000" pitchFamily="2" charset="-78"/>
              </a:rPr>
              <a:t> داخلی بسیار قدرتمند استفاده می کند که هیچ جای نگرانی ای را برای کاربر باقی نمی گذارد.</a:t>
            </a:r>
          </a:p>
          <a:p>
            <a:pPr algn="r" rtl="1"/>
            <a:r>
              <a:rPr lang="fa-IR" sz="1900" b="1" dirty="0">
                <a:cs typeface="B Yekan" panose="00000400000000000000" pitchFamily="2" charset="-78"/>
              </a:rPr>
              <a:t>ماهیت </a:t>
            </a:r>
            <a:r>
              <a:rPr lang="fa-IR" sz="1900" b="1" dirty="0" smtClean="0">
                <a:cs typeface="B Yekan" panose="00000400000000000000" pitchFamily="2" charset="-78"/>
              </a:rPr>
              <a:t>شیء‌گرا</a:t>
            </a:r>
            <a:endParaRPr lang="en-US" b="1" dirty="0">
              <a:cs typeface="B Yekan" panose="00000400000000000000" pitchFamily="2" charset="-78"/>
            </a:endParaRPr>
          </a:p>
          <a:p>
            <a:pPr marL="0" indent="0" algn="r" rtl="1">
              <a:buNone/>
            </a:pPr>
            <a:r>
              <a:rPr lang="fa-IR" dirty="0" smtClean="0">
                <a:cs typeface="B Yekan" panose="00000400000000000000" pitchFamily="2" charset="-78"/>
              </a:rPr>
              <a:t>با </a:t>
            </a:r>
            <a:r>
              <a:rPr lang="fa-IR" dirty="0">
                <a:cs typeface="B Yekan" panose="00000400000000000000" pitchFamily="2" charset="-78"/>
              </a:rPr>
              <a:t>این که این زبان از مفهوم کلاس‌ها و اشیا استفاده نمی‌کند، اما </a:t>
            </a:r>
            <a:r>
              <a:rPr lang="en-US" dirty="0" smtClean="0">
                <a:cs typeface="B Yekan" panose="00000400000000000000" pitchFamily="2" charset="-78"/>
              </a:rPr>
              <a:t> </a:t>
            </a:r>
            <a:r>
              <a:rPr lang="en-US" dirty="0" err="1" smtClean="0">
                <a:cs typeface="B Yekan" panose="00000400000000000000" pitchFamily="2" charset="-78"/>
              </a:rPr>
              <a:t>struct</a:t>
            </a:r>
            <a:r>
              <a:rPr lang="fa-IR" dirty="0" smtClean="0">
                <a:cs typeface="B Yekan" panose="00000400000000000000" pitchFamily="2" charset="-78"/>
              </a:rPr>
              <a:t>ها </a:t>
            </a:r>
            <a:r>
              <a:rPr lang="fa-IR" dirty="0">
                <a:cs typeface="B Yekan" panose="00000400000000000000" pitchFamily="2" charset="-78"/>
              </a:rPr>
              <a:t>در </a:t>
            </a:r>
            <a:r>
              <a:rPr lang="en-US" dirty="0" smtClean="0">
                <a:cs typeface="B Yekan" panose="00000400000000000000" pitchFamily="2" charset="-78"/>
              </a:rPr>
              <a:t> </a:t>
            </a:r>
            <a:r>
              <a:rPr lang="en-US" dirty="0" err="1" smtClean="0">
                <a:cs typeface="B Yekan" panose="00000400000000000000" pitchFamily="2" charset="-78"/>
              </a:rPr>
              <a:t>Golang</a:t>
            </a:r>
            <a:r>
              <a:rPr lang="fa-IR" dirty="0" smtClean="0">
                <a:cs typeface="B Yekan" panose="00000400000000000000" pitchFamily="2" charset="-78"/>
              </a:rPr>
              <a:t>به </a:t>
            </a:r>
            <a:r>
              <a:rPr lang="fa-IR" dirty="0">
                <a:cs typeface="B Yekan" panose="00000400000000000000" pitchFamily="2" charset="-78"/>
              </a:rPr>
              <a:t>صورت گسترده‌ای به عنوان جایگزین کلا‌س‌ها مورد استفاده قرار می‌گیرند. بنابراین گرچه </a:t>
            </a:r>
            <a:r>
              <a:rPr lang="en-US" dirty="0" smtClean="0">
                <a:cs typeface="B Yekan" panose="00000400000000000000" pitchFamily="2" charset="-78"/>
              </a:rPr>
              <a:t> Go</a:t>
            </a:r>
            <a:r>
              <a:rPr lang="fa-IR" dirty="0" smtClean="0">
                <a:cs typeface="B Yekan" panose="00000400000000000000" pitchFamily="2" charset="-78"/>
              </a:rPr>
              <a:t>در </a:t>
            </a:r>
            <a:r>
              <a:rPr lang="fa-IR" dirty="0">
                <a:cs typeface="B Yekan" panose="00000400000000000000" pitchFamily="2" charset="-78"/>
              </a:rPr>
              <a:t>عمل شبیه یک زبان شیء‌گرا به نظر نمی‌رسد، اما در واقعیت چنین است</a:t>
            </a:r>
            <a:r>
              <a:rPr lang="fa-IR" dirty="0" smtClean="0">
                <a:cs typeface="B Yekan" panose="00000400000000000000" pitchFamily="2" charset="-78"/>
              </a:rPr>
              <a:t>.</a:t>
            </a:r>
          </a:p>
          <a:p>
            <a:pPr algn="r" rtl="1"/>
            <a:r>
              <a:rPr lang="fa-IR" b="1" dirty="0">
                <a:cs typeface="B Yekan" panose="00000400000000000000" pitchFamily="2" charset="-78"/>
              </a:rPr>
              <a:t>سرعت </a:t>
            </a:r>
            <a:r>
              <a:rPr lang="fa-IR" b="1" dirty="0" smtClean="0">
                <a:cs typeface="B Yekan" panose="00000400000000000000" pitchFamily="2" charset="-78"/>
              </a:rPr>
              <a:t>کامپایل</a:t>
            </a:r>
            <a:endParaRPr lang="en-US" b="1" dirty="0" smtClean="0">
              <a:cs typeface="B Yekan" panose="00000400000000000000" pitchFamily="2" charset="-78"/>
            </a:endParaRPr>
          </a:p>
          <a:p>
            <a:pPr marL="0" indent="0" algn="r" rtl="1">
              <a:buNone/>
            </a:pPr>
            <a:r>
              <a:rPr lang="fa-IR" dirty="0">
                <a:cs typeface="B Yekan" panose="00000400000000000000" pitchFamily="2" charset="-78"/>
              </a:rPr>
              <a:t>این نکته‌ای است که موجب خشنودی بسیاری از برنامه‌نویسان می‌شود، زیرا سرعت کامپایل شدن و اجرای کد </a:t>
            </a:r>
            <a:r>
              <a:rPr lang="fa-IR" dirty="0" smtClean="0">
                <a:cs typeface="B Yekan" panose="00000400000000000000" pitchFamily="2" charset="-78"/>
              </a:rPr>
              <a:t>در</a:t>
            </a:r>
            <a:r>
              <a:rPr lang="en-US" dirty="0" smtClean="0">
                <a:cs typeface="B Yekan" panose="00000400000000000000" pitchFamily="2" charset="-78"/>
              </a:rPr>
              <a:t> Go </a:t>
            </a:r>
            <a:r>
              <a:rPr lang="fa-IR" dirty="0" smtClean="0">
                <a:cs typeface="B Yekan" panose="00000400000000000000" pitchFamily="2" charset="-78"/>
              </a:rPr>
              <a:t>بسیار </a:t>
            </a:r>
            <a:r>
              <a:rPr lang="fa-IR" dirty="0">
                <a:cs typeface="B Yekan" panose="00000400000000000000" pitchFamily="2" charset="-78"/>
              </a:rPr>
              <a:t>بهتر از زبان‌های دیگر برنامه‌نویسی از قبیل پایتون، جاوا و غیره است</a:t>
            </a:r>
            <a:r>
              <a:rPr lang="fa-IR" dirty="0" smtClean="0">
                <a:cs typeface="B Yekan" panose="00000400000000000000" pitchFamily="2" charset="-78"/>
              </a:rPr>
              <a:t>. </a:t>
            </a:r>
            <a:r>
              <a:rPr lang="en-US" dirty="0" smtClean="0">
                <a:cs typeface="B Yekan" panose="00000400000000000000" pitchFamily="2" charset="-78"/>
              </a:rPr>
              <a:t> </a:t>
            </a:r>
            <a:r>
              <a:rPr lang="en-US" dirty="0" err="1" smtClean="0">
                <a:cs typeface="B Yekan" panose="00000400000000000000" pitchFamily="2" charset="-78"/>
              </a:rPr>
              <a:t>Golang</a:t>
            </a:r>
            <a:r>
              <a:rPr lang="fa-IR" dirty="0" smtClean="0">
                <a:cs typeface="B Yekan" panose="00000400000000000000" pitchFamily="2" charset="-78"/>
              </a:rPr>
              <a:t>بدون </a:t>
            </a:r>
            <a:r>
              <a:rPr lang="fa-IR" dirty="0">
                <a:cs typeface="B Yekan" panose="00000400000000000000" pitchFamily="2" charset="-78"/>
              </a:rPr>
              <a:t>وجود یک «جدول نماد» </a:t>
            </a:r>
            <a:r>
              <a:rPr lang="fa-IR" dirty="0" smtClean="0">
                <a:cs typeface="B Yekan" panose="00000400000000000000" pitchFamily="2" charset="-78"/>
              </a:rPr>
              <a:t>به </a:t>
            </a:r>
            <a:r>
              <a:rPr lang="fa-IR" dirty="0">
                <a:cs typeface="B Yekan" panose="00000400000000000000" pitchFamily="2" charset="-78"/>
              </a:rPr>
              <a:t>سادگی قابل تجزیه است. طراحی </a:t>
            </a:r>
            <a:r>
              <a:rPr lang="en-US" dirty="0" smtClean="0">
                <a:cs typeface="B Yekan" panose="00000400000000000000" pitchFamily="2" charset="-78"/>
              </a:rPr>
              <a:t> </a:t>
            </a:r>
            <a:r>
              <a:rPr lang="en-US" dirty="0" err="1" smtClean="0">
                <a:cs typeface="B Yekan" panose="00000400000000000000" pitchFamily="2" charset="-78"/>
              </a:rPr>
              <a:t>Golang</a:t>
            </a:r>
            <a:r>
              <a:rPr lang="fa-IR" dirty="0" smtClean="0">
                <a:cs typeface="B Yekan" panose="00000400000000000000" pitchFamily="2" charset="-78"/>
              </a:rPr>
              <a:t>و </a:t>
            </a:r>
            <a:r>
              <a:rPr lang="fa-IR" dirty="0">
                <a:cs typeface="B Yekan" panose="00000400000000000000" pitchFamily="2" charset="-78"/>
              </a:rPr>
              <a:t>کامپایلرش موجب شده که سرعت کامپایل و اجرای کد کاملاً بالا باشد.</a:t>
            </a:r>
            <a:endParaRPr lang="en-US" dirty="0">
              <a:cs typeface="B Yekan" panose="00000400000000000000" pitchFamily="2" charset="-78"/>
            </a:endParaRPr>
          </a:p>
        </p:txBody>
      </p:sp>
    </p:spTree>
    <p:extLst>
      <p:ext uri="{BB962C8B-B14F-4D97-AF65-F5344CB8AC3E}">
        <p14:creationId xmlns:p14="http://schemas.microsoft.com/office/powerpoint/2010/main" val="21187444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8613"/>
            <a:ext cx="8596668" cy="6401371"/>
          </a:xfrm>
        </p:spPr>
        <p:txBody>
          <a:bodyPr>
            <a:normAutofit/>
          </a:bodyPr>
          <a:lstStyle/>
          <a:p>
            <a:pPr algn="r" rtl="1"/>
            <a:r>
              <a:rPr lang="fa-IR" b="1" dirty="0" smtClean="0">
                <a:cs typeface="B Yekan" panose="00000400000000000000" pitchFamily="2" charset="-78"/>
              </a:rPr>
              <a:t>امنیت</a:t>
            </a:r>
            <a:endParaRPr lang="en-US" b="1" dirty="0">
              <a:cs typeface="B Yekan" panose="00000400000000000000" pitchFamily="2" charset="-78"/>
            </a:endParaRPr>
          </a:p>
          <a:p>
            <a:pPr marL="0" indent="0" algn="r" rtl="1">
              <a:buNone/>
            </a:pPr>
            <a:r>
              <a:rPr lang="en-US" dirty="0" smtClean="0">
                <a:cs typeface="B Yekan" panose="00000400000000000000" pitchFamily="2" charset="-78"/>
              </a:rPr>
              <a:t>Go</a:t>
            </a:r>
            <a:r>
              <a:rPr lang="fa-IR" dirty="0" smtClean="0">
                <a:cs typeface="B Yekan" panose="00000400000000000000" pitchFamily="2" charset="-78"/>
              </a:rPr>
              <a:t> اجازه اعلام ریاضی در پوینتر ها را نمی دهد همچنین تعداد زیاد چک هایی که برای مرزبندی ها انجام می دهد جلوی سرریز را گرفته و امنیت خوبی را برای زبان به عمل می آورند.</a:t>
            </a:r>
            <a:endParaRPr lang="fa-IR" dirty="0">
              <a:cs typeface="B Yekan" panose="00000400000000000000" pitchFamily="2" charset="-78"/>
            </a:endParaRPr>
          </a:p>
          <a:p>
            <a:pPr algn="r" rtl="1"/>
            <a:r>
              <a:rPr lang="fa-IR" b="1" dirty="0" smtClean="0">
                <a:cs typeface="B Yekan" panose="00000400000000000000" pitchFamily="2" charset="-78"/>
              </a:rPr>
              <a:t>کاربرد</a:t>
            </a:r>
            <a:endParaRPr lang="fa-IR" b="1" dirty="0">
              <a:cs typeface="B Yekan" panose="00000400000000000000" pitchFamily="2" charset="-78"/>
            </a:endParaRPr>
          </a:p>
          <a:p>
            <a:pPr marL="0" indent="0" algn="r" rtl="1">
              <a:buNone/>
            </a:pPr>
            <a:r>
              <a:rPr lang="fa-IR" dirty="0" smtClean="0">
                <a:cs typeface="B Yekan" panose="00000400000000000000" pitchFamily="2" charset="-78"/>
              </a:rPr>
              <a:t>بیشترین کاربردی که برای </a:t>
            </a:r>
            <a:r>
              <a:rPr lang="en-US" dirty="0" smtClean="0">
                <a:cs typeface="B Yekan" panose="00000400000000000000" pitchFamily="2" charset="-78"/>
              </a:rPr>
              <a:t>Go</a:t>
            </a:r>
            <a:r>
              <a:rPr lang="fa-IR" dirty="0" smtClean="0">
                <a:cs typeface="B Yekan" panose="00000400000000000000" pitchFamily="2" charset="-78"/>
              </a:rPr>
              <a:t> امروزه استفاده می شود بک اند سایت ها می باشد.</a:t>
            </a:r>
          </a:p>
          <a:p>
            <a:pPr algn="r" rtl="1"/>
            <a:r>
              <a:rPr lang="fa-IR" sz="1900" b="1" dirty="0" smtClean="0">
                <a:cs typeface="B Yekan" panose="00000400000000000000" pitchFamily="2" charset="-78"/>
              </a:rPr>
              <a:t>هزینه زمان و حافظه</a:t>
            </a:r>
            <a:endParaRPr lang="en-US" b="1" dirty="0">
              <a:cs typeface="B Yekan" panose="00000400000000000000" pitchFamily="2" charset="-78"/>
            </a:endParaRPr>
          </a:p>
          <a:p>
            <a:pPr marL="0" indent="0" algn="r" rtl="1">
              <a:buNone/>
            </a:pPr>
            <a:r>
              <a:rPr lang="fa-IR" dirty="0" smtClean="0">
                <a:cs typeface="B Yekan" panose="00000400000000000000" pitchFamily="2" charset="-78"/>
              </a:rPr>
              <a:t>پیشتر درباره سرعت خیره کننده </a:t>
            </a:r>
            <a:r>
              <a:rPr lang="en-US" dirty="0" smtClean="0">
                <a:cs typeface="B Yekan" panose="00000400000000000000" pitchFamily="2" charset="-78"/>
              </a:rPr>
              <a:t>Go</a:t>
            </a:r>
            <a:r>
              <a:rPr lang="fa-IR" dirty="0" smtClean="0">
                <a:cs typeface="B Yekan" panose="00000400000000000000" pitchFamily="2" charset="-78"/>
              </a:rPr>
              <a:t> صحبت کردیم اما هنگامی که سخن از مدیریت حافظه می آید نیز </a:t>
            </a:r>
            <a:r>
              <a:rPr lang="en-US" dirty="0" smtClean="0">
                <a:cs typeface="B Yekan" panose="00000400000000000000" pitchFamily="2" charset="-78"/>
              </a:rPr>
              <a:t>Go</a:t>
            </a:r>
            <a:r>
              <a:rPr lang="fa-IR" dirty="0" smtClean="0">
                <a:cs typeface="B Yekan" panose="00000400000000000000" pitchFamily="2" charset="-78"/>
              </a:rPr>
              <a:t> به علت دارا بودن </a:t>
            </a:r>
            <a:r>
              <a:rPr lang="en-US" dirty="0" smtClean="0">
                <a:cs typeface="B Yekan" panose="00000400000000000000" pitchFamily="2" charset="-78"/>
              </a:rPr>
              <a:t>GC</a:t>
            </a:r>
            <a:r>
              <a:rPr lang="fa-IR" dirty="0" smtClean="0">
                <a:cs typeface="B Yekan" panose="00000400000000000000" pitchFamily="2" charset="-78"/>
              </a:rPr>
              <a:t> بسیار بهینه عمل خواهد کرد.</a:t>
            </a:r>
            <a:endParaRPr lang="fa-IR" dirty="0">
              <a:cs typeface="B Yekan" panose="00000400000000000000" pitchFamily="2" charset="-78"/>
            </a:endParaRPr>
          </a:p>
          <a:p>
            <a:pPr algn="r" rtl="1"/>
            <a:r>
              <a:rPr lang="fa-IR" b="1" dirty="0" smtClean="0">
                <a:cs typeface="B Yekan" panose="00000400000000000000" pitchFamily="2" charset="-78"/>
              </a:rPr>
              <a:t>قابلیت حمل</a:t>
            </a:r>
            <a:endParaRPr lang="en-US" b="1" dirty="0" smtClean="0">
              <a:cs typeface="B Yekan" panose="00000400000000000000" pitchFamily="2" charset="-78"/>
            </a:endParaRPr>
          </a:p>
          <a:p>
            <a:pPr marL="0" indent="0" algn="r" rtl="1">
              <a:buNone/>
            </a:pPr>
            <a:r>
              <a:rPr lang="fa-IR" dirty="0" smtClean="0">
                <a:cs typeface="B Yekan" panose="00000400000000000000" pitchFamily="2" charset="-78"/>
              </a:rPr>
              <a:t>همانطور که می دانیم </a:t>
            </a:r>
            <a:r>
              <a:rPr lang="en-US" dirty="0" smtClean="0">
                <a:cs typeface="B Yekan" panose="00000400000000000000" pitchFamily="2" charset="-78"/>
              </a:rPr>
              <a:t>Go</a:t>
            </a:r>
            <a:r>
              <a:rPr lang="fa-IR" dirty="0" smtClean="0">
                <a:cs typeface="B Yekan" panose="00000400000000000000" pitchFamily="2" charset="-78"/>
              </a:rPr>
              <a:t> زبان کامپیلری است و برای اجرا وابسته به سخت افزار می باشد، پس در تقابل با زبان هایی مانند پایتون که همه جا قابل اجرا هستند بسیار عقب تر است. اما قابلیت ویژه ای که این زبان از آن بهره می برد (</a:t>
            </a:r>
            <a:r>
              <a:rPr lang="en-US" dirty="0" err="1" smtClean="0">
                <a:cs typeface="B Yekan" panose="00000400000000000000" pitchFamily="2" charset="-78"/>
              </a:rPr>
              <a:t>cross_platform</a:t>
            </a:r>
            <a:r>
              <a:rPr lang="fa-IR" dirty="0" smtClean="0">
                <a:cs typeface="B Yekan" panose="00000400000000000000" pitchFamily="2" charset="-78"/>
              </a:rPr>
              <a:t>) می باشد، بدین صورت که میتوان برای مثال در سیستم عامل لینوکس کد قابل اجرا بر روی ویندوز را تولید کرد.</a:t>
            </a:r>
          </a:p>
          <a:p>
            <a:pPr marL="0" indent="0" rtl="1">
              <a:buNone/>
            </a:pPr>
            <a:r>
              <a:rPr lang="en-US" dirty="0">
                <a:solidFill>
                  <a:schemeClr val="bg2">
                    <a:lumMod val="75000"/>
                  </a:schemeClr>
                </a:solidFill>
              </a:rPr>
              <a:t>GOOS=windows GOARCH=386 go build -o hello.exe </a:t>
            </a:r>
            <a:r>
              <a:rPr lang="en-US" dirty="0" err="1" smtClean="0">
                <a:solidFill>
                  <a:schemeClr val="bg2">
                    <a:lumMod val="75000"/>
                  </a:schemeClr>
                </a:solidFill>
              </a:rPr>
              <a:t>hello.go</a:t>
            </a:r>
            <a:endParaRPr lang="fa-IR" dirty="0" smtClean="0">
              <a:solidFill>
                <a:schemeClr val="bg2">
                  <a:lumMod val="75000"/>
                </a:schemeClr>
              </a:solidFill>
            </a:endParaRPr>
          </a:p>
          <a:p>
            <a:pPr marL="0" indent="0" algn="r" rtl="1">
              <a:buNone/>
            </a:pPr>
            <a:r>
              <a:rPr lang="fa-IR" dirty="0">
                <a:cs typeface="B Yekan" panose="00000400000000000000" pitchFamily="2" charset="-78"/>
              </a:rPr>
              <a:t>هم اکنون </a:t>
            </a:r>
            <a:r>
              <a:rPr lang="en-US" dirty="0" err="1">
                <a:cs typeface="B Yekan" panose="00000400000000000000" pitchFamily="2" charset="-78"/>
              </a:rPr>
              <a:t>hello.go</a:t>
            </a:r>
            <a:r>
              <a:rPr lang="fa-IR" dirty="0">
                <a:cs typeface="B Yekan" panose="00000400000000000000" pitchFamily="2" charset="-78"/>
              </a:rPr>
              <a:t> بر روی ویندوز قابل اجراست. </a:t>
            </a:r>
            <a:endParaRPr lang="en-US" dirty="0">
              <a:cs typeface="B Yekan" panose="00000400000000000000" pitchFamily="2" charset="-78"/>
            </a:endParaRPr>
          </a:p>
        </p:txBody>
      </p:sp>
    </p:spTree>
    <p:extLst>
      <p:ext uri="{BB962C8B-B14F-4D97-AF65-F5344CB8AC3E}">
        <p14:creationId xmlns:p14="http://schemas.microsoft.com/office/powerpoint/2010/main" val="2830500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8613"/>
            <a:ext cx="8596668" cy="6401371"/>
          </a:xfrm>
        </p:spPr>
        <p:txBody>
          <a:bodyPr>
            <a:normAutofit/>
          </a:bodyPr>
          <a:lstStyle/>
          <a:p>
            <a:pPr algn="r" rtl="1"/>
            <a:r>
              <a:rPr lang="fa-IR" b="1" dirty="0" smtClean="0">
                <a:cs typeface="B Yekan" panose="00000400000000000000" pitchFamily="2" charset="-78"/>
              </a:rPr>
              <a:t>کارایی</a:t>
            </a:r>
            <a:endParaRPr lang="en-US" b="1" dirty="0">
              <a:cs typeface="B Yekan" panose="00000400000000000000" pitchFamily="2" charset="-78"/>
            </a:endParaRPr>
          </a:p>
          <a:p>
            <a:pPr marL="0" indent="0" algn="r" rtl="1">
              <a:buNone/>
            </a:pPr>
            <a:r>
              <a:rPr lang="fa-IR" dirty="0" smtClean="0">
                <a:cs typeface="B Yekan" panose="00000400000000000000" pitchFamily="2" charset="-78"/>
              </a:rPr>
              <a:t>زبان </a:t>
            </a:r>
            <a:r>
              <a:rPr lang="en-US" dirty="0" smtClean="0">
                <a:cs typeface="B Yekan" panose="00000400000000000000" pitchFamily="2" charset="-78"/>
              </a:rPr>
              <a:t>Go</a:t>
            </a:r>
            <a:r>
              <a:rPr lang="fa-IR" dirty="0" smtClean="0">
                <a:cs typeface="B Yekan" panose="00000400000000000000" pitchFamily="2" charset="-78"/>
              </a:rPr>
              <a:t> همچون یار نزدیک خود </a:t>
            </a:r>
            <a:r>
              <a:rPr lang="en-US" dirty="0" smtClean="0">
                <a:cs typeface="B Yekan" panose="00000400000000000000" pitchFamily="2" charset="-78"/>
              </a:rPr>
              <a:t>C++</a:t>
            </a:r>
            <a:r>
              <a:rPr lang="fa-IR" dirty="0" smtClean="0">
                <a:cs typeface="B Yekan" panose="00000400000000000000" pitchFamily="2" charset="-78"/>
              </a:rPr>
              <a:t> کارایی بسیار بالایی دارد.</a:t>
            </a:r>
            <a:endParaRPr lang="fa-IR" dirty="0">
              <a:cs typeface="B Yekan" panose="00000400000000000000" pitchFamily="2" charset="-78"/>
            </a:endParaRPr>
          </a:p>
          <a:p>
            <a:pPr algn="r" rtl="1"/>
            <a:r>
              <a:rPr lang="fa-IR" b="1" dirty="0" smtClean="0">
                <a:cs typeface="B Yekan" panose="00000400000000000000" pitchFamily="2" charset="-78"/>
              </a:rPr>
              <a:t>سهولت یادگیری</a:t>
            </a:r>
            <a:endParaRPr lang="fa-IR" b="1" dirty="0">
              <a:cs typeface="B Yekan" panose="00000400000000000000" pitchFamily="2" charset="-78"/>
            </a:endParaRPr>
          </a:p>
          <a:p>
            <a:pPr marL="0" indent="0" algn="r" rtl="1">
              <a:buNone/>
            </a:pPr>
            <a:r>
              <a:rPr lang="fa-IR" dirty="0" smtClean="0">
                <a:cs typeface="B Yekan" panose="00000400000000000000" pitchFamily="2" charset="-78"/>
              </a:rPr>
              <a:t>اولین مولفه ای که</a:t>
            </a:r>
            <a:r>
              <a:rPr lang="fa-IR" dirty="0">
                <a:cs typeface="B Yekan" panose="00000400000000000000" pitchFamily="2" charset="-78"/>
              </a:rPr>
              <a:t> </a:t>
            </a:r>
            <a:r>
              <a:rPr lang="en-US" dirty="0" smtClean="0">
                <a:cs typeface="B Yekan" panose="00000400000000000000" pitchFamily="2" charset="-78"/>
              </a:rPr>
              <a:t>Go</a:t>
            </a:r>
            <a:r>
              <a:rPr lang="fa-IR" dirty="0" smtClean="0">
                <a:cs typeface="B Yekan" panose="00000400000000000000" pitchFamily="2" charset="-78"/>
              </a:rPr>
              <a:t> با آن شناخته می شود سادگی دستور زبان و یادگیری بی دردسر آن است.</a:t>
            </a:r>
          </a:p>
          <a:p>
            <a:pPr algn="r" rtl="1"/>
            <a:r>
              <a:rPr lang="fa-IR" sz="1900" b="1" dirty="0" smtClean="0">
                <a:cs typeface="B Yekan" panose="00000400000000000000" pitchFamily="2" charset="-78"/>
              </a:rPr>
              <a:t>هزینه زمان و حافظه</a:t>
            </a:r>
            <a:endParaRPr lang="en-US" b="1" dirty="0">
              <a:cs typeface="B Yekan" panose="00000400000000000000" pitchFamily="2" charset="-78"/>
            </a:endParaRPr>
          </a:p>
          <a:p>
            <a:pPr marL="0" indent="0" algn="r" rtl="1">
              <a:buNone/>
            </a:pPr>
            <a:r>
              <a:rPr lang="fa-IR" dirty="0" smtClean="0">
                <a:cs typeface="B Yekan" panose="00000400000000000000" pitchFamily="2" charset="-78"/>
              </a:rPr>
              <a:t>پیشتر درباره سرعت خیره کننده </a:t>
            </a:r>
            <a:r>
              <a:rPr lang="en-US" dirty="0" smtClean="0">
                <a:cs typeface="B Yekan" panose="00000400000000000000" pitchFamily="2" charset="-78"/>
              </a:rPr>
              <a:t>Go</a:t>
            </a:r>
            <a:r>
              <a:rPr lang="fa-IR" dirty="0" smtClean="0">
                <a:cs typeface="B Yekan" panose="00000400000000000000" pitchFamily="2" charset="-78"/>
              </a:rPr>
              <a:t> صحبت کردیم اما هنگامی که سخن از مدیریت حافظه می آید نیز </a:t>
            </a:r>
            <a:r>
              <a:rPr lang="en-US" dirty="0" smtClean="0">
                <a:cs typeface="B Yekan" panose="00000400000000000000" pitchFamily="2" charset="-78"/>
              </a:rPr>
              <a:t>Go</a:t>
            </a:r>
            <a:r>
              <a:rPr lang="fa-IR" dirty="0" smtClean="0">
                <a:cs typeface="B Yekan" panose="00000400000000000000" pitchFamily="2" charset="-78"/>
              </a:rPr>
              <a:t> به علت دارا بودن </a:t>
            </a:r>
            <a:r>
              <a:rPr lang="en-US" dirty="0" smtClean="0">
                <a:cs typeface="B Yekan" panose="00000400000000000000" pitchFamily="2" charset="-78"/>
              </a:rPr>
              <a:t>GC</a:t>
            </a:r>
            <a:r>
              <a:rPr lang="fa-IR" dirty="0" smtClean="0">
                <a:cs typeface="B Yekan" panose="00000400000000000000" pitchFamily="2" charset="-78"/>
              </a:rPr>
              <a:t> بسیار بهینه عمل خواهد کرد.</a:t>
            </a:r>
          </a:p>
          <a:p>
            <a:pPr algn="r" rtl="1"/>
            <a:r>
              <a:rPr lang="fa-IR" b="1" dirty="0" smtClean="0">
                <a:cs typeface="B Yekan" panose="00000400000000000000" pitchFamily="2" charset="-78"/>
              </a:rPr>
              <a:t>ایستا یا پویا</a:t>
            </a:r>
          </a:p>
          <a:p>
            <a:pPr marL="0" indent="0" algn="r" rtl="1">
              <a:buNone/>
            </a:pPr>
            <a:r>
              <a:rPr lang="fa-IR" dirty="0">
                <a:cs typeface="B Yekan" panose="00000400000000000000" pitchFamily="2" charset="-78"/>
              </a:rPr>
              <a:t>گو زبانی دارای انواع ایستا می باشد</a:t>
            </a:r>
            <a:r>
              <a:rPr lang="fa-IR" dirty="0" smtClean="0">
                <a:cs typeface="B Yekan" panose="00000400000000000000" pitchFamily="2" charset="-78"/>
              </a:rPr>
              <a:t>. (کنترل نوع)</a:t>
            </a:r>
            <a:endParaRPr lang="fa-IR" dirty="0" smtClean="0">
              <a:cs typeface="B Yekan" panose="00000400000000000000" pitchFamily="2" charset="-78"/>
            </a:endParaRPr>
          </a:p>
          <a:p>
            <a:pPr algn="r" rtl="1"/>
            <a:r>
              <a:rPr lang="fa-IR" b="1" dirty="0">
                <a:cs typeface="B Yekan" panose="00000400000000000000" pitchFamily="2" charset="-78"/>
              </a:rPr>
              <a:t>روش های انتقال پارامتر</a:t>
            </a:r>
          </a:p>
          <a:p>
            <a:pPr marL="0" indent="0" algn="r" rtl="1">
              <a:buNone/>
            </a:pPr>
            <a:r>
              <a:rPr lang="fa-IR" dirty="0" smtClean="0">
                <a:cs typeface="B Yekan" panose="00000400000000000000" pitchFamily="2" charset="-78"/>
              </a:rPr>
              <a:t>تنها روش انتقال پارامتری که </a:t>
            </a:r>
            <a:r>
              <a:rPr lang="en-US" dirty="0" smtClean="0">
                <a:cs typeface="B Yekan" panose="00000400000000000000" pitchFamily="2" charset="-78"/>
              </a:rPr>
              <a:t>Go</a:t>
            </a:r>
            <a:r>
              <a:rPr lang="fa-IR" dirty="0" smtClean="0">
                <a:cs typeface="B Yekan" panose="00000400000000000000" pitchFamily="2" charset="-78"/>
              </a:rPr>
              <a:t> از آن بهره می برد انتقال با مقدار می باشد (</a:t>
            </a:r>
            <a:r>
              <a:rPr lang="en-US" dirty="0" smtClean="0">
                <a:cs typeface="B Yekan" panose="00000400000000000000" pitchFamily="2" charset="-78"/>
              </a:rPr>
              <a:t>pass-by-value</a:t>
            </a:r>
            <a:r>
              <a:rPr lang="fa-IR" dirty="0" smtClean="0">
                <a:cs typeface="B Yekan" panose="00000400000000000000" pitchFamily="2" charset="-78"/>
              </a:rPr>
              <a:t>)، زیرا حتی در هنگام انتقال با روش های دیگر هم از مقدار متغیر یک کپی می گیرد.</a:t>
            </a:r>
          </a:p>
          <a:p>
            <a:pPr algn="r" rtl="1"/>
            <a:r>
              <a:rPr lang="fa-IR" b="1" dirty="0" smtClean="0">
                <a:cs typeface="B Yekan" panose="00000400000000000000" pitchFamily="2" charset="-78"/>
              </a:rPr>
              <a:t>تبدیل نوع</a:t>
            </a:r>
          </a:p>
          <a:p>
            <a:pPr marL="0" indent="0" algn="r" rtl="1">
              <a:buNone/>
            </a:pPr>
            <a:r>
              <a:rPr lang="fa-IR" dirty="0" smtClean="0">
                <a:cs typeface="B Yekan" panose="00000400000000000000" pitchFamily="2" charset="-78"/>
              </a:rPr>
              <a:t>عبارت </a:t>
            </a:r>
            <a:r>
              <a:rPr lang="en-US" dirty="0" smtClean="0">
                <a:cs typeface="B Yekan" panose="00000400000000000000" pitchFamily="2" charset="-78"/>
              </a:rPr>
              <a:t>T(v)</a:t>
            </a:r>
            <a:r>
              <a:rPr lang="fa-IR" dirty="0" smtClean="0">
                <a:cs typeface="B Yekan" panose="00000400000000000000" pitchFamily="2" charset="-78"/>
              </a:rPr>
              <a:t> مقدار </a:t>
            </a:r>
            <a:r>
              <a:rPr lang="en-US" dirty="0" smtClean="0">
                <a:cs typeface="B Yekan" panose="00000400000000000000" pitchFamily="2" charset="-78"/>
              </a:rPr>
              <a:t>v</a:t>
            </a:r>
            <a:r>
              <a:rPr lang="fa-IR" dirty="0" smtClean="0">
                <a:cs typeface="B Yekan" panose="00000400000000000000" pitchFamily="2" charset="-78"/>
              </a:rPr>
              <a:t> را به نوع </a:t>
            </a:r>
            <a:r>
              <a:rPr lang="en-US" dirty="0" smtClean="0">
                <a:cs typeface="B Yekan" panose="00000400000000000000" pitchFamily="2" charset="-78"/>
              </a:rPr>
              <a:t>T</a:t>
            </a:r>
            <a:r>
              <a:rPr lang="fa-IR" dirty="0" smtClean="0">
                <a:cs typeface="B Yekan" panose="00000400000000000000" pitchFamily="2" charset="-78"/>
              </a:rPr>
              <a:t> تبدیل می کند.</a:t>
            </a:r>
          </a:p>
          <a:p>
            <a:pPr marL="0" indent="0" rtl="1">
              <a:spcBef>
                <a:spcPts val="600"/>
              </a:spcBef>
              <a:buNone/>
            </a:pPr>
            <a:r>
              <a:rPr lang="en-US" dirty="0" err="1">
                <a:cs typeface="B Yekan" panose="00000400000000000000" pitchFamily="2" charset="-78"/>
              </a:rPr>
              <a:t>i</a:t>
            </a:r>
            <a:r>
              <a:rPr lang="en-US" dirty="0">
                <a:cs typeface="B Yekan" panose="00000400000000000000" pitchFamily="2" charset="-78"/>
              </a:rPr>
              <a:t> := 42</a:t>
            </a:r>
          </a:p>
          <a:p>
            <a:pPr marL="0" indent="0" rtl="1">
              <a:spcBef>
                <a:spcPts val="600"/>
              </a:spcBef>
              <a:buNone/>
            </a:pPr>
            <a:r>
              <a:rPr lang="en-US" dirty="0">
                <a:cs typeface="B Yekan" panose="00000400000000000000" pitchFamily="2" charset="-78"/>
              </a:rPr>
              <a:t>f := float64(</a:t>
            </a:r>
            <a:r>
              <a:rPr lang="en-US" dirty="0" err="1">
                <a:cs typeface="B Yekan" panose="00000400000000000000" pitchFamily="2" charset="-78"/>
              </a:rPr>
              <a:t>i</a:t>
            </a:r>
            <a:r>
              <a:rPr lang="en-US" dirty="0">
                <a:cs typeface="B Yekan" panose="00000400000000000000" pitchFamily="2" charset="-78"/>
              </a:rPr>
              <a:t>)</a:t>
            </a:r>
          </a:p>
          <a:p>
            <a:pPr marL="0" indent="0" rtl="1">
              <a:spcBef>
                <a:spcPts val="600"/>
              </a:spcBef>
              <a:buNone/>
            </a:pPr>
            <a:r>
              <a:rPr lang="en-US" dirty="0">
                <a:cs typeface="B Yekan" panose="00000400000000000000" pitchFamily="2" charset="-78"/>
              </a:rPr>
              <a:t>u := </a:t>
            </a:r>
            <a:r>
              <a:rPr lang="en-US" dirty="0" err="1">
                <a:cs typeface="B Yekan" panose="00000400000000000000" pitchFamily="2" charset="-78"/>
              </a:rPr>
              <a:t>uint</a:t>
            </a:r>
            <a:r>
              <a:rPr lang="en-US" dirty="0">
                <a:cs typeface="B Yekan" panose="00000400000000000000" pitchFamily="2" charset="-78"/>
              </a:rPr>
              <a:t>(f)</a:t>
            </a:r>
            <a:endParaRPr lang="en-US" dirty="0" smtClean="0">
              <a:cs typeface="B Yekan" panose="00000400000000000000" pitchFamily="2" charset="-78"/>
            </a:endParaRPr>
          </a:p>
        </p:txBody>
      </p:sp>
    </p:spTree>
    <p:extLst>
      <p:ext uri="{BB962C8B-B14F-4D97-AF65-F5344CB8AC3E}">
        <p14:creationId xmlns:p14="http://schemas.microsoft.com/office/powerpoint/2010/main" val="759450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8613"/>
            <a:ext cx="8596668" cy="6401371"/>
          </a:xfrm>
        </p:spPr>
        <p:txBody>
          <a:bodyPr>
            <a:normAutofit/>
          </a:bodyPr>
          <a:lstStyle/>
          <a:p>
            <a:pPr algn="r" rtl="1"/>
            <a:r>
              <a:rPr lang="fa-IR" b="1" dirty="0" smtClean="0">
                <a:cs typeface="B Yekan" panose="00000400000000000000" pitchFamily="2" charset="-78"/>
              </a:rPr>
              <a:t>توابع</a:t>
            </a:r>
            <a:endParaRPr lang="en-US" b="1" dirty="0">
              <a:cs typeface="B Yekan" panose="00000400000000000000" pitchFamily="2" charset="-78"/>
            </a:endParaRPr>
          </a:p>
          <a:p>
            <a:pPr marL="0" indent="0" rtl="1">
              <a:buNone/>
            </a:pPr>
            <a:r>
              <a:rPr lang="en-US" dirty="0" err="1">
                <a:cs typeface="B Yekan" panose="00000400000000000000" pitchFamily="2" charset="-78"/>
              </a:rPr>
              <a:t>func</a:t>
            </a:r>
            <a:r>
              <a:rPr lang="en-US" dirty="0">
                <a:cs typeface="B Yekan" panose="00000400000000000000" pitchFamily="2" charset="-78"/>
              </a:rPr>
              <a:t> add(x </a:t>
            </a:r>
            <a:r>
              <a:rPr lang="en-US" dirty="0" err="1">
                <a:cs typeface="B Yekan" panose="00000400000000000000" pitchFamily="2" charset="-78"/>
              </a:rPr>
              <a:t>int</a:t>
            </a:r>
            <a:r>
              <a:rPr lang="en-US" dirty="0">
                <a:cs typeface="B Yekan" panose="00000400000000000000" pitchFamily="2" charset="-78"/>
              </a:rPr>
              <a:t>, y </a:t>
            </a:r>
            <a:r>
              <a:rPr lang="en-US" dirty="0" err="1">
                <a:cs typeface="B Yekan" panose="00000400000000000000" pitchFamily="2" charset="-78"/>
              </a:rPr>
              <a:t>int</a:t>
            </a:r>
            <a:r>
              <a:rPr lang="en-US" dirty="0">
                <a:cs typeface="B Yekan" panose="00000400000000000000" pitchFamily="2" charset="-78"/>
              </a:rPr>
              <a:t>) </a:t>
            </a:r>
            <a:r>
              <a:rPr lang="en-US" dirty="0" err="1">
                <a:cs typeface="B Yekan" panose="00000400000000000000" pitchFamily="2" charset="-78"/>
              </a:rPr>
              <a:t>int</a:t>
            </a:r>
            <a:r>
              <a:rPr lang="en-US" dirty="0">
                <a:cs typeface="B Yekan" panose="00000400000000000000" pitchFamily="2" charset="-78"/>
              </a:rPr>
              <a:t> {</a:t>
            </a:r>
          </a:p>
          <a:p>
            <a:pPr marL="0" indent="0" rtl="1">
              <a:buNone/>
            </a:pPr>
            <a:r>
              <a:rPr lang="en-US" dirty="0">
                <a:cs typeface="B Yekan" panose="00000400000000000000" pitchFamily="2" charset="-78"/>
              </a:rPr>
              <a:t>	return x + y</a:t>
            </a:r>
          </a:p>
          <a:p>
            <a:pPr marL="0" indent="0" rtl="1">
              <a:buNone/>
            </a:pPr>
            <a:r>
              <a:rPr lang="en-US" dirty="0" smtClean="0">
                <a:cs typeface="B Yekan" panose="00000400000000000000" pitchFamily="2" charset="-78"/>
              </a:rPr>
              <a:t>}</a:t>
            </a:r>
            <a:endParaRPr lang="fa-IR" dirty="0" smtClean="0">
              <a:cs typeface="B Yekan" panose="00000400000000000000" pitchFamily="2" charset="-78"/>
            </a:endParaRPr>
          </a:p>
          <a:p>
            <a:pPr marL="0" indent="0" algn="r" rtl="1">
              <a:buNone/>
            </a:pPr>
            <a:r>
              <a:rPr lang="fa-IR" dirty="0" smtClean="0">
                <a:cs typeface="B Yekan" panose="00000400000000000000" pitchFamily="2" charset="-78"/>
              </a:rPr>
              <a:t>یا </a:t>
            </a:r>
          </a:p>
          <a:p>
            <a:pPr marL="0" indent="0" rtl="1">
              <a:buNone/>
            </a:pPr>
            <a:r>
              <a:rPr lang="en-US" dirty="0" err="1">
                <a:cs typeface="B Yekan" panose="00000400000000000000" pitchFamily="2" charset="-78"/>
              </a:rPr>
              <a:t>func</a:t>
            </a:r>
            <a:r>
              <a:rPr lang="en-US" dirty="0">
                <a:cs typeface="B Yekan" panose="00000400000000000000" pitchFamily="2" charset="-78"/>
              </a:rPr>
              <a:t> add(x, y </a:t>
            </a:r>
            <a:r>
              <a:rPr lang="en-US" dirty="0" err="1">
                <a:cs typeface="B Yekan" panose="00000400000000000000" pitchFamily="2" charset="-78"/>
              </a:rPr>
              <a:t>int</a:t>
            </a:r>
            <a:r>
              <a:rPr lang="en-US" dirty="0">
                <a:cs typeface="B Yekan" panose="00000400000000000000" pitchFamily="2" charset="-78"/>
              </a:rPr>
              <a:t>) </a:t>
            </a:r>
            <a:r>
              <a:rPr lang="en-US" dirty="0" err="1">
                <a:cs typeface="B Yekan" panose="00000400000000000000" pitchFamily="2" charset="-78"/>
              </a:rPr>
              <a:t>int</a:t>
            </a:r>
            <a:r>
              <a:rPr lang="en-US" dirty="0">
                <a:cs typeface="B Yekan" panose="00000400000000000000" pitchFamily="2" charset="-78"/>
              </a:rPr>
              <a:t> {</a:t>
            </a:r>
          </a:p>
          <a:p>
            <a:pPr marL="0" indent="0" rtl="1">
              <a:buNone/>
            </a:pPr>
            <a:r>
              <a:rPr lang="en-US" dirty="0">
                <a:cs typeface="B Yekan" panose="00000400000000000000" pitchFamily="2" charset="-78"/>
              </a:rPr>
              <a:t>	return </a:t>
            </a:r>
            <a:r>
              <a:rPr lang="en-US" dirty="0" smtClean="0">
                <a:cs typeface="B Yekan" panose="00000400000000000000" pitchFamily="2" charset="-78"/>
              </a:rPr>
              <a:t>x, </a:t>
            </a:r>
            <a:r>
              <a:rPr lang="en-US" dirty="0">
                <a:cs typeface="B Yekan" panose="00000400000000000000" pitchFamily="2" charset="-78"/>
              </a:rPr>
              <a:t>y</a:t>
            </a:r>
          </a:p>
          <a:p>
            <a:pPr marL="0" indent="0" rtl="1">
              <a:buNone/>
            </a:pPr>
            <a:r>
              <a:rPr lang="en-US" dirty="0" smtClean="0">
                <a:cs typeface="B Yekan" panose="00000400000000000000" pitchFamily="2" charset="-78"/>
              </a:rPr>
              <a:t>}</a:t>
            </a:r>
            <a:endParaRPr lang="fa-IR" dirty="0" smtClean="0">
              <a:cs typeface="B Yekan" panose="00000400000000000000" pitchFamily="2" charset="-78"/>
            </a:endParaRPr>
          </a:p>
          <a:p>
            <a:pPr marL="0" indent="0" rtl="1">
              <a:buNone/>
            </a:pPr>
            <a:r>
              <a:rPr lang="en-US" dirty="0" err="1" smtClean="0">
                <a:cs typeface="B Yekan" panose="00000400000000000000" pitchFamily="2" charset="-78"/>
              </a:rPr>
              <a:t>Fmt.Println</a:t>
            </a:r>
            <a:r>
              <a:rPr lang="en-US" dirty="0" smtClean="0">
                <a:cs typeface="B Yekan" panose="00000400000000000000" pitchFamily="2" charset="-78"/>
              </a:rPr>
              <a:t>(add(3,2))</a:t>
            </a:r>
            <a:endParaRPr lang="fa-IR" dirty="0" smtClean="0">
              <a:cs typeface="B Yekan" panose="00000400000000000000" pitchFamily="2" charset="-78"/>
            </a:endParaRPr>
          </a:p>
          <a:p>
            <a:pPr marL="0" indent="0" algn="r" rtl="1">
              <a:buNone/>
            </a:pPr>
            <a:r>
              <a:rPr lang="fa-IR" dirty="0" smtClean="0">
                <a:cs typeface="B Yekan" panose="00000400000000000000" pitchFamily="2" charset="-78"/>
              </a:rPr>
              <a:t>هر تابع می تواند 0 تا ... پارامتر ورودی بگیرد. نوع تابع بعد از ورودی ها می آید.</a:t>
            </a:r>
          </a:p>
          <a:p>
            <a:pPr marL="0" indent="0" algn="r" rtl="1">
              <a:buNone/>
            </a:pPr>
            <a:r>
              <a:rPr lang="fa-IR" dirty="0" smtClean="0">
                <a:cs typeface="B Yekan" panose="00000400000000000000" pitchFamily="2" charset="-78"/>
              </a:rPr>
              <a:t>می بینیم که چند نوع یکسان در ورودی تابع را می توان به این گونه خلاصه کرد. همچنین میتوان بیش از یک مقدار را در تابع برگرداند. نحوه صدا زدن هم همانند همیشه می باشد.</a:t>
            </a:r>
          </a:p>
          <a:p>
            <a:pPr algn="r" rtl="1"/>
            <a:r>
              <a:rPr lang="fa-IR" b="1" dirty="0" smtClean="0">
                <a:cs typeface="B Yekan" panose="00000400000000000000" pitchFamily="2" charset="-78"/>
              </a:rPr>
              <a:t>متغیر ها</a:t>
            </a:r>
          </a:p>
          <a:p>
            <a:pPr marL="0" indent="0" rtl="1">
              <a:buNone/>
            </a:pPr>
            <a:r>
              <a:rPr lang="en-US" dirty="0" err="1" smtClean="0">
                <a:cs typeface="B Yekan" panose="00000400000000000000" pitchFamily="2" charset="-78"/>
              </a:rPr>
              <a:t>Var</a:t>
            </a:r>
            <a:r>
              <a:rPr lang="en-US" dirty="0" smtClean="0">
                <a:cs typeface="B Yekan" panose="00000400000000000000" pitchFamily="2" charset="-78"/>
              </a:rPr>
              <a:t> </a:t>
            </a:r>
            <a:r>
              <a:rPr lang="en-US" dirty="0" err="1" smtClean="0">
                <a:cs typeface="B Yekan" panose="00000400000000000000" pitchFamily="2" charset="-78"/>
              </a:rPr>
              <a:t>i</a:t>
            </a:r>
            <a:r>
              <a:rPr lang="en-US" dirty="0" smtClean="0">
                <a:cs typeface="B Yekan" panose="00000400000000000000" pitchFamily="2" charset="-78"/>
              </a:rPr>
              <a:t>, j </a:t>
            </a:r>
            <a:r>
              <a:rPr lang="en-US" dirty="0" err="1" smtClean="0">
                <a:cs typeface="B Yekan" panose="00000400000000000000" pitchFamily="2" charset="-78"/>
              </a:rPr>
              <a:t>int</a:t>
            </a:r>
            <a:r>
              <a:rPr lang="en-US" dirty="0" smtClean="0">
                <a:cs typeface="B Yekan" panose="00000400000000000000" pitchFamily="2" charset="-78"/>
              </a:rPr>
              <a:t> = 1, 2</a:t>
            </a:r>
          </a:p>
          <a:p>
            <a:pPr marL="0" indent="0" algn="r" rtl="1">
              <a:buNone/>
            </a:pPr>
            <a:r>
              <a:rPr lang="fa-IR" dirty="0" smtClean="0">
                <a:cs typeface="B Yekan" panose="00000400000000000000" pitchFamily="2" charset="-78"/>
              </a:rPr>
              <a:t>یا</a:t>
            </a:r>
            <a:endParaRPr lang="en-US" dirty="0" smtClean="0">
              <a:cs typeface="B Yekan" panose="00000400000000000000" pitchFamily="2" charset="-78"/>
            </a:endParaRPr>
          </a:p>
          <a:p>
            <a:pPr marL="0" indent="0" rtl="1">
              <a:buNone/>
            </a:pPr>
            <a:r>
              <a:rPr lang="en-US" dirty="0" err="1" smtClean="0">
                <a:cs typeface="B Yekan" panose="00000400000000000000" pitchFamily="2" charset="-78"/>
              </a:rPr>
              <a:t>i</a:t>
            </a:r>
            <a:r>
              <a:rPr lang="en-US" dirty="0" smtClean="0">
                <a:cs typeface="B Yekan" panose="00000400000000000000" pitchFamily="2" charset="-78"/>
              </a:rPr>
              <a:t>, j := 1, 2</a:t>
            </a:r>
            <a:endParaRPr lang="fa-IR" dirty="0" smtClean="0">
              <a:cs typeface="B Yekan" panose="00000400000000000000" pitchFamily="2" charset="-78"/>
            </a:endParaRPr>
          </a:p>
          <a:p>
            <a:pPr marL="0" indent="0" rtl="1">
              <a:buNone/>
            </a:pPr>
            <a:endParaRPr lang="fa-IR" dirty="0">
              <a:cs typeface="B Yekan" panose="00000400000000000000" pitchFamily="2" charset="-78"/>
            </a:endParaRPr>
          </a:p>
          <a:p>
            <a:pPr marL="0" indent="0" rtl="1">
              <a:buNone/>
            </a:pPr>
            <a:endParaRPr lang="fa-IR" dirty="0" smtClean="0">
              <a:cs typeface="B Yekan" panose="00000400000000000000" pitchFamily="2" charset="-78"/>
            </a:endParaRPr>
          </a:p>
          <a:p>
            <a:pPr marL="0" indent="0" rtl="1">
              <a:buNone/>
            </a:pPr>
            <a:endParaRPr lang="fa-IR" dirty="0">
              <a:cs typeface="B Yekan" panose="00000400000000000000" pitchFamily="2" charset="-78"/>
            </a:endParaRPr>
          </a:p>
          <a:p>
            <a:pPr marL="0" indent="0" rtl="1">
              <a:buNone/>
            </a:pPr>
            <a:endParaRPr lang="fa-IR" dirty="0" smtClean="0">
              <a:cs typeface="B Yekan" panose="00000400000000000000" pitchFamily="2" charset="-78"/>
            </a:endParaRPr>
          </a:p>
        </p:txBody>
      </p:sp>
    </p:spTree>
    <p:extLst>
      <p:ext uri="{BB962C8B-B14F-4D97-AF65-F5344CB8AC3E}">
        <p14:creationId xmlns:p14="http://schemas.microsoft.com/office/powerpoint/2010/main" val="25331564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8613"/>
            <a:ext cx="8596668" cy="6401371"/>
          </a:xfrm>
        </p:spPr>
        <p:txBody>
          <a:bodyPr>
            <a:normAutofit/>
          </a:bodyPr>
          <a:lstStyle/>
          <a:p>
            <a:pPr algn="r" rtl="1"/>
            <a:r>
              <a:rPr lang="fa-IR" b="1" dirty="0" smtClean="0">
                <a:cs typeface="B Yekan" panose="00000400000000000000" pitchFamily="2" charset="-78"/>
              </a:rPr>
              <a:t>انواع تایپ ها</a:t>
            </a:r>
            <a:endParaRPr lang="en-US" b="1" dirty="0">
              <a:cs typeface="B Yekan" panose="00000400000000000000" pitchFamily="2" charset="-78"/>
            </a:endParaRPr>
          </a:p>
          <a:p>
            <a:pPr marL="400050" lvl="1" indent="0" rtl="1">
              <a:buNone/>
            </a:pPr>
            <a:r>
              <a:rPr lang="en-US" dirty="0" smtClean="0">
                <a:cs typeface="B Yekan" panose="00000400000000000000" pitchFamily="2" charset="-78"/>
              </a:rPr>
              <a:t>bool - string</a:t>
            </a:r>
          </a:p>
          <a:p>
            <a:pPr marL="400050" lvl="1" indent="0" rtl="1">
              <a:buNone/>
            </a:pPr>
            <a:r>
              <a:rPr lang="en-US" dirty="0" err="1" smtClean="0">
                <a:cs typeface="B Yekan" panose="00000400000000000000" pitchFamily="2" charset="-78"/>
              </a:rPr>
              <a:t>int</a:t>
            </a:r>
            <a:r>
              <a:rPr lang="en-US" dirty="0" smtClean="0">
                <a:cs typeface="B Yekan" panose="00000400000000000000" pitchFamily="2" charset="-78"/>
              </a:rPr>
              <a:t>  </a:t>
            </a:r>
            <a:r>
              <a:rPr lang="en-US" dirty="0">
                <a:cs typeface="B Yekan" panose="00000400000000000000" pitchFamily="2" charset="-78"/>
              </a:rPr>
              <a:t>int8  int16  int32  </a:t>
            </a:r>
            <a:r>
              <a:rPr lang="en-US" dirty="0" smtClean="0">
                <a:cs typeface="B Yekan" panose="00000400000000000000" pitchFamily="2" charset="-78"/>
              </a:rPr>
              <a:t>int64</a:t>
            </a:r>
            <a:endParaRPr lang="en-US" dirty="0">
              <a:cs typeface="B Yekan" panose="00000400000000000000" pitchFamily="2" charset="-78"/>
            </a:endParaRPr>
          </a:p>
          <a:p>
            <a:pPr marL="400050" lvl="1" indent="0" rtl="1">
              <a:buNone/>
            </a:pPr>
            <a:r>
              <a:rPr lang="en-US" dirty="0" err="1">
                <a:cs typeface="B Yekan" panose="00000400000000000000" pitchFamily="2" charset="-78"/>
              </a:rPr>
              <a:t>uint</a:t>
            </a:r>
            <a:r>
              <a:rPr lang="en-US" dirty="0">
                <a:cs typeface="B Yekan" panose="00000400000000000000" pitchFamily="2" charset="-78"/>
              </a:rPr>
              <a:t> uint8 uint16 uint32 uint64 </a:t>
            </a:r>
            <a:r>
              <a:rPr lang="en-US" dirty="0" err="1" smtClean="0">
                <a:cs typeface="B Yekan" panose="00000400000000000000" pitchFamily="2" charset="-78"/>
              </a:rPr>
              <a:t>uintptr</a:t>
            </a:r>
            <a:endParaRPr lang="en-US" dirty="0">
              <a:cs typeface="B Yekan" panose="00000400000000000000" pitchFamily="2" charset="-78"/>
            </a:endParaRPr>
          </a:p>
          <a:p>
            <a:pPr marL="400050" lvl="1" indent="0" rtl="1">
              <a:buNone/>
            </a:pPr>
            <a:r>
              <a:rPr lang="en-US" dirty="0">
                <a:cs typeface="B Yekan" panose="00000400000000000000" pitchFamily="2" charset="-78"/>
              </a:rPr>
              <a:t>byte // alias for </a:t>
            </a:r>
            <a:r>
              <a:rPr lang="en-US" dirty="0" smtClean="0">
                <a:cs typeface="B Yekan" panose="00000400000000000000" pitchFamily="2" charset="-78"/>
              </a:rPr>
              <a:t>uint8</a:t>
            </a:r>
            <a:endParaRPr lang="en-US" dirty="0">
              <a:cs typeface="B Yekan" panose="00000400000000000000" pitchFamily="2" charset="-78"/>
            </a:endParaRPr>
          </a:p>
          <a:p>
            <a:pPr marL="400050" lvl="1" indent="0" rtl="1">
              <a:buNone/>
            </a:pPr>
            <a:r>
              <a:rPr lang="en-US" dirty="0">
                <a:cs typeface="B Yekan" panose="00000400000000000000" pitchFamily="2" charset="-78"/>
              </a:rPr>
              <a:t>rune // alias for int32</a:t>
            </a:r>
          </a:p>
          <a:p>
            <a:pPr marL="400050" lvl="1" indent="0" rtl="1">
              <a:buNone/>
            </a:pPr>
            <a:r>
              <a:rPr lang="en-US" dirty="0" smtClean="0">
                <a:cs typeface="B Yekan" panose="00000400000000000000" pitchFamily="2" charset="-78"/>
              </a:rPr>
              <a:t>float32 float64</a:t>
            </a:r>
            <a:endParaRPr lang="en-US" dirty="0">
              <a:cs typeface="B Yekan" panose="00000400000000000000" pitchFamily="2" charset="-78"/>
            </a:endParaRPr>
          </a:p>
          <a:p>
            <a:pPr marL="400050" lvl="1" indent="0" rtl="1">
              <a:buNone/>
            </a:pPr>
            <a:r>
              <a:rPr lang="en-US" dirty="0">
                <a:cs typeface="B Yekan" panose="00000400000000000000" pitchFamily="2" charset="-78"/>
              </a:rPr>
              <a:t>complex64 </a:t>
            </a:r>
            <a:r>
              <a:rPr lang="en-US" dirty="0" smtClean="0">
                <a:cs typeface="B Yekan" panose="00000400000000000000" pitchFamily="2" charset="-78"/>
              </a:rPr>
              <a:t>complex128</a:t>
            </a:r>
            <a:endParaRPr lang="fa-IR" dirty="0" smtClean="0">
              <a:cs typeface="B Yekan" panose="00000400000000000000" pitchFamily="2" charset="-78"/>
            </a:endParaRPr>
          </a:p>
          <a:p>
            <a:pPr algn="r" rtl="1"/>
            <a:r>
              <a:rPr lang="fa-IR" sz="1900" b="1" dirty="0" smtClean="0">
                <a:cs typeface="B Yekan" panose="00000400000000000000" pitchFamily="2" charset="-78"/>
              </a:rPr>
              <a:t>دیگر تایپ ها</a:t>
            </a:r>
          </a:p>
          <a:p>
            <a:pPr marL="0" indent="0" algn="r" rtl="1">
              <a:buNone/>
            </a:pPr>
            <a:r>
              <a:rPr lang="en-US" sz="1900" b="1" dirty="0" err="1" smtClean="0">
                <a:cs typeface="B Yekan" panose="00000400000000000000" pitchFamily="2" charset="-78"/>
              </a:rPr>
              <a:t>Struct</a:t>
            </a:r>
            <a:r>
              <a:rPr lang="fa-IR" sz="1900" b="1" dirty="0" smtClean="0">
                <a:cs typeface="B Yekan" panose="00000400000000000000" pitchFamily="2" charset="-78"/>
              </a:rPr>
              <a:t>:</a:t>
            </a:r>
            <a:r>
              <a:rPr lang="fa-IR" sz="1900" dirty="0" smtClean="0">
                <a:cs typeface="B Yekan" panose="00000400000000000000" pitchFamily="2" charset="-78"/>
              </a:rPr>
              <a:t> مجموعه ای از </a:t>
            </a:r>
            <a:r>
              <a:rPr lang="en-US" sz="1900" dirty="0" smtClean="0">
                <a:cs typeface="B Yekan" panose="00000400000000000000" pitchFamily="2" charset="-78"/>
              </a:rPr>
              <a:t>field</a:t>
            </a:r>
            <a:r>
              <a:rPr lang="fa-IR" sz="1900" dirty="0" smtClean="0">
                <a:cs typeface="B Yekan" panose="00000400000000000000" pitchFamily="2" charset="-78"/>
              </a:rPr>
              <a:t> ها می باشد.</a:t>
            </a:r>
          </a:p>
          <a:p>
            <a:pPr marL="0" indent="0" rtl="1">
              <a:buNone/>
            </a:pPr>
            <a:r>
              <a:rPr lang="fr-FR" dirty="0">
                <a:cs typeface="B Yekan" panose="00000400000000000000" pitchFamily="2" charset="-78"/>
              </a:rPr>
              <a:t>type Vertex </a:t>
            </a:r>
            <a:r>
              <a:rPr lang="fr-FR" dirty="0" err="1">
                <a:cs typeface="B Yekan" panose="00000400000000000000" pitchFamily="2" charset="-78"/>
              </a:rPr>
              <a:t>struct</a:t>
            </a:r>
            <a:r>
              <a:rPr lang="fr-FR" dirty="0">
                <a:cs typeface="B Yekan" panose="00000400000000000000" pitchFamily="2" charset="-78"/>
              </a:rPr>
              <a:t> {</a:t>
            </a:r>
          </a:p>
          <a:p>
            <a:pPr marL="0" indent="0" rtl="1">
              <a:buNone/>
            </a:pPr>
            <a:r>
              <a:rPr lang="fr-FR" dirty="0">
                <a:cs typeface="B Yekan" panose="00000400000000000000" pitchFamily="2" charset="-78"/>
              </a:rPr>
              <a:t>	X </a:t>
            </a:r>
            <a:r>
              <a:rPr lang="fr-FR" dirty="0" err="1">
                <a:cs typeface="B Yekan" panose="00000400000000000000" pitchFamily="2" charset="-78"/>
              </a:rPr>
              <a:t>int</a:t>
            </a:r>
            <a:endParaRPr lang="fr-FR" dirty="0">
              <a:cs typeface="B Yekan" panose="00000400000000000000" pitchFamily="2" charset="-78"/>
            </a:endParaRPr>
          </a:p>
          <a:p>
            <a:pPr marL="0" indent="0" rtl="1">
              <a:buNone/>
            </a:pPr>
            <a:r>
              <a:rPr lang="fr-FR" dirty="0">
                <a:cs typeface="B Yekan" panose="00000400000000000000" pitchFamily="2" charset="-78"/>
              </a:rPr>
              <a:t>	Y </a:t>
            </a:r>
            <a:r>
              <a:rPr lang="fr-FR" dirty="0" err="1">
                <a:cs typeface="B Yekan" panose="00000400000000000000" pitchFamily="2" charset="-78"/>
              </a:rPr>
              <a:t>int</a:t>
            </a:r>
            <a:endParaRPr lang="fr-FR" dirty="0">
              <a:cs typeface="B Yekan" panose="00000400000000000000" pitchFamily="2" charset="-78"/>
            </a:endParaRPr>
          </a:p>
          <a:p>
            <a:pPr marL="0" indent="0" rtl="1">
              <a:buNone/>
            </a:pPr>
            <a:r>
              <a:rPr lang="fr-FR" dirty="0" smtClean="0">
                <a:cs typeface="B Yekan" panose="00000400000000000000" pitchFamily="2" charset="-78"/>
              </a:rPr>
              <a:t>}</a:t>
            </a:r>
            <a:endParaRPr lang="fa-IR" dirty="0" smtClean="0">
              <a:cs typeface="B Yekan" panose="00000400000000000000" pitchFamily="2" charset="-78"/>
            </a:endParaRPr>
          </a:p>
          <a:p>
            <a:pPr marL="0" indent="0" algn="r" rtl="1">
              <a:buNone/>
            </a:pPr>
            <a:r>
              <a:rPr lang="en-US" b="1" dirty="0" smtClean="0">
                <a:cs typeface="B Yekan" panose="00000400000000000000" pitchFamily="2" charset="-78"/>
              </a:rPr>
              <a:t>Array</a:t>
            </a:r>
            <a:r>
              <a:rPr lang="fa-IR" b="1" dirty="0" smtClean="0">
                <a:cs typeface="B Yekan" panose="00000400000000000000" pitchFamily="2" charset="-78"/>
              </a:rPr>
              <a:t>: </a:t>
            </a:r>
          </a:p>
          <a:p>
            <a:pPr marL="0" indent="0" rtl="1">
              <a:buNone/>
            </a:pPr>
            <a:r>
              <a:rPr lang="en-US" dirty="0" err="1">
                <a:cs typeface="B Yekan" panose="00000400000000000000" pitchFamily="2" charset="-78"/>
              </a:rPr>
              <a:t>var</a:t>
            </a:r>
            <a:r>
              <a:rPr lang="en-US" dirty="0">
                <a:cs typeface="B Yekan" panose="00000400000000000000" pitchFamily="2" charset="-78"/>
              </a:rPr>
              <a:t> a [</a:t>
            </a:r>
            <a:r>
              <a:rPr lang="en-US" dirty="0" smtClean="0">
                <a:cs typeface="B Yekan" panose="00000400000000000000" pitchFamily="2" charset="-78"/>
              </a:rPr>
              <a:t>10]</a:t>
            </a:r>
            <a:r>
              <a:rPr lang="en-US" dirty="0" err="1" smtClean="0">
                <a:cs typeface="B Yekan" panose="00000400000000000000" pitchFamily="2" charset="-78"/>
              </a:rPr>
              <a:t>int</a:t>
            </a:r>
            <a:endParaRPr lang="fa-IR" dirty="0" smtClean="0">
              <a:cs typeface="B Yekan" panose="00000400000000000000" pitchFamily="2" charset="-78"/>
            </a:endParaRPr>
          </a:p>
        </p:txBody>
      </p:sp>
    </p:spTree>
    <p:extLst>
      <p:ext uri="{BB962C8B-B14F-4D97-AF65-F5344CB8AC3E}">
        <p14:creationId xmlns:p14="http://schemas.microsoft.com/office/powerpoint/2010/main" val="1107865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0588"/>
          </a:xfrm>
        </p:spPr>
        <p:txBody>
          <a:bodyPr>
            <a:normAutofit/>
          </a:bodyPr>
          <a:lstStyle/>
          <a:p>
            <a:pPr algn="r" rtl="1"/>
            <a:r>
              <a:rPr lang="en-US" dirty="0" smtClean="0">
                <a:cs typeface="Sultan Adan" panose="00000400000000000000" pitchFamily="2" charset="-78"/>
              </a:rPr>
              <a:t>-</a:t>
            </a:r>
            <a:r>
              <a:rPr lang="fa-IR" dirty="0" smtClean="0">
                <a:cs typeface="Sultan Adan" panose="00000400000000000000" pitchFamily="2" charset="-78"/>
              </a:rPr>
              <a:t>تاریخچه زبان</a:t>
            </a:r>
            <a:endParaRPr lang="en-US" dirty="0">
              <a:cs typeface="Sultan Adan" panose="00000400000000000000" pitchFamily="2" charset="-78"/>
            </a:endParaRPr>
          </a:p>
        </p:txBody>
      </p:sp>
      <p:sp>
        <p:nvSpPr>
          <p:cNvPr id="3" name="Content Placeholder 2"/>
          <p:cNvSpPr>
            <a:spLocks noGrp="1"/>
          </p:cNvSpPr>
          <p:nvPr>
            <p:ph idx="1"/>
          </p:nvPr>
        </p:nvSpPr>
        <p:spPr>
          <a:xfrm>
            <a:off x="677334" y="1360489"/>
            <a:ext cx="8596668" cy="4983161"/>
          </a:xfrm>
        </p:spPr>
        <p:txBody>
          <a:bodyPr>
            <a:normAutofit/>
          </a:bodyPr>
          <a:lstStyle/>
          <a:p>
            <a:pPr marL="0" indent="0" algn="r" rtl="1">
              <a:buNone/>
            </a:pPr>
            <a:r>
              <a:rPr lang="fa-IR" dirty="0">
                <a:cs typeface="B Yekan" panose="00000400000000000000" pitchFamily="2" charset="-78"/>
              </a:rPr>
              <a:t>در سپتامبر سال 2007</a:t>
            </a:r>
            <a:r>
              <a:rPr lang="fa-IR" dirty="0" smtClean="0">
                <a:cs typeface="B Yekan" panose="00000400000000000000" pitchFamily="2" charset="-78"/>
              </a:rPr>
              <a:t>، </a:t>
            </a:r>
            <a:r>
              <a:rPr lang="en-US" dirty="0" smtClean="0">
                <a:cs typeface="B Yekan" panose="00000400000000000000" pitchFamily="2" charset="-78"/>
              </a:rPr>
              <a:t> Ken Thompson</a:t>
            </a:r>
            <a:r>
              <a:rPr lang="fa-IR" dirty="0" smtClean="0">
                <a:cs typeface="B Yekan" panose="00000400000000000000" pitchFamily="2" charset="-78"/>
              </a:rPr>
              <a:t>و </a:t>
            </a:r>
            <a:r>
              <a:rPr lang="en-US" dirty="0">
                <a:cs typeface="B Yekan" panose="00000400000000000000" pitchFamily="2" charset="-78"/>
              </a:rPr>
              <a:t>Rob Pike، </a:t>
            </a:r>
            <a:r>
              <a:rPr lang="fa-IR" dirty="0">
                <a:cs typeface="B Yekan" panose="00000400000000000000" pitchFamily="2" charset="-78"/>
              </a:rPr>
              <a:t>دو تن از سرشناس ترین چهره های دنیای نرم افزار که نیازی به معرفی شان نیست، ایده ساخت یک زبان برنامه نویسی سیستمی جدید را با </a:t>
            </a:r>
            <a:r>
              <a:rPr lang="en-US" dirty="0">
                <a:cs typeface="B Yekan" panose="00000400000000000000" pitchFamily="2" charset="-78"/>
              </a:rPr>
              <a:t>Robert </a:t>
            </a:r>
            <a:r>
              <a:rPr lang="en-US" dirty="0" err="1">
                <a:cs typeface="B Yekan" panose="00000400000000000000" pitchFamily="2" charset="-78"/>
              </a:rPr>
              <a:t>Griesemer</a:t>
            </a:r>
            <a:r>
              <a:rPr lang="en-US" dirty="0">
                <a:cs typeface="B Yekan" panose="00000400000000000000" pitchFamily="2" charset="-78"/>
              </a:rPr>
              <a:t>، </a:t>
            </a:r>
            <a:r>
              <a:rPr lang="fa-IR" dirty="0">
                <a:cs typeface="B Yekan" panose="00000400000000000000" pitchFamily="2" charset="-78"/>
              </a:rPr>
              <a:t>یکی دیگر از مهندسین مشغول در </a:t>
            </a:r>
            <a:r>
              <a:rPr lang="en-US" dirty="0" smtClean="0">
                <a:cs typeface="B Yekan" panose="00000400000000000000" pitchFamily="2" charset="-78"/>
              </a:rPr>
              <a:t> Google</a:t>
            </a:r>
            <a:r>
              <a:rPr lang="fa-IR" dirty="0" smtClean="0">
                <a:cs typeface="B Yekan" panose="00000400000000000000" pitchFamily="2" charset="-78"/>
              </a:rPr>
              <a:t>در </a:t>
            </a:r>
            <a:r>
              <a:rPr lang="fa-IR" dirty="0">
                <a:cs typeface="B Yekan" panose="00000400000000000000" pitchFamily="2" charset="-78"/>
              </a:rPr>
              <a:t>میان گذاشتند.</a:t>
            </a:r>
          </a:p>
          <a:p>
            <a:pPr marL="0" indent="0" algn="r" rtl="1">
              <a:buNone/>
            </a:pPr>
            <a:r>
              <a:rPr lang="fa-IR" dirty="0">
                <a:cs typeface="B Yekan" panose="00000400000000000000" pitchFamily="2" charset="-78"/>
              </a:rPr>
              <a:t>آنها کار بر روی این زبان جدید را شروع کردند و در این مدت تعداد دیگری از همکارانشان همچون </a:t>
            </a:r>
            <a:r>
              <a:rPr lang="en-US" dirty="0">
                <a:cs typeface="B Yekan" panose="00000400000000000000" pitchFamily="2" charset="-78"/>
              </a:rPr>
              <a:t>Russ Cox </a:t>
            </a:r>
            <a:r>
              <a:rPr lang="fa-IR" dirty="0">
                <a:cs typeface="B Yekan" panose="00000400000000000000" pitchFamily="2" charset="-78"/>
              </a:rPr>
              <a:t>و </a:t>
            </a:r>
            <a:r>
              <a:rPr lang="en-US" dirty="0" smtClean="0">
                <a:cs typeface="B Yekan" panose="00000400000000000000" pitchFamily="2" charset="-78"/>
              </a:rPr>
              <a:t> Brad Fitzpatrick</a:t>
            </a:r>
            <a:r>
              <a:rPr lang="fa-IR" dirty="0" smtClean="0">
                <a:cs typeface="B Yekan" panose="00000400000000000000" pitchFamily="2" charset="-78"/>
              </a:rPr>
              <a:t>و </a:t>
            </a:r>
            <a:r>
              <a:rPr lang="en-US" dirty="0" smtClean="0">
                <a:cs typeface="B Yekan" panose="00000400000000000000" pitchFamily="2" charset="-78"/>
              </a:rPr>
              <a:t> Andrew </a:t>
            </a:r>
            <a:r>
              <a:rPr lang="en-US" dirty="0" err="1">
                <a:cs typeface="B Yekan" panose="00000400000000000000" pitchFamily="2" charset="-78"/>
              </a:rPr>
              <a:t>Gerrand</a:t>
            </a:r>
            <a:r>
              <a:rPr lang="en-US" dirty="0">
                <a:cs typeface="B Yekan" panose="00000400000000000000" pitchFamily="2" charset="-78"/>
              </a:rPr>
              <a:t> </a:t>
            </a:r>
            <a:r>
              <a:rPr lang="fa-IR" dirty="0">
                <a:cs typeface="B Yekan" panose="00000400000000000000" pitchFamily="2" charset="-78"/>
              </a:rPr>
              <a:t>به تیم آن‌ها ملحق شدند.</a:t>
            </a:r>
          </a:p>
          <a:p>
            <a:pPr marL="0" indent="0" algn="r" rtl="1">
              <a:buNone/>
            </a:pPr>
            <a:r>
              <a:rPr lang="fa-IR" dirty="0">
                <a:cs typeface="B Yekan" panose="00000400000000000000" pitchFamily="2" charset="-78"/>
              </a:rPr>
              <a:t>در نوامبر سال 2009، اولین نسخه آزمایشی زبان با پشتیبانی گوگل به صورت متن باز به عموم برنامه نویسان عرضه شد. از آن زمان تاکنون بیش از 300 نفر از برنامه نویسان داوطلب در توسعه این پروژه شرکت داشته اند.</a:t>
            </a:r>
          </a:p>
          <a:p>
            <a:pPr marL="0" indent="0" algn="r" rtl="1">
              <a:buNone/>
            </a:pPr>
            <a:r>
              <a:rPr lang="fa-IR" dirty="0">
                <a:cs typeface="B Yekan" panose="00000400000000000000" pitchFamily="2" charset="-78"/>
              </a:rPr>
              <a:t>از اولین ماه انتشار این زبان، شرکت‌های </a:t>
            </a:r>
            <a:r>
              <a:rPr lang="en-US" dirty="0" smtClean="0">
                <a:cs typeface="B Yekan" panose="00000400000000000000" pitchFamily="2" charset="-78"/>
              </a:rPr>
              <a:t> Startup </a:t>
            </a:r>
            <a:r>
              <a:rPr lang="fa-IR" dirty="0">
                <a:cs typeface="B Yekan" panose="00000400000000000000" pitchFamily="2" charset="-78"/>
              </a:rPr>
              <a:t>زیادی استفاده از آن را شروع کردند. با اینکه زبان در نسخه آزمایشی به سر می‌برد، اما برای خیلی‌ها وجود نام </a:t>
            </a:r>
            <a:r>
              <a:rPr lang="en-US" dirty="0">
                <a:cs typeface="B Yekan" panose="00000400000000000000" pitchFamily="2" charset="-78"/>
              </a:rPr>
              <a:t>Jeb Thompson </a:t>
            </a:r>
            <a:r>
              <a:rPr lang="fa-IR" dirty="0">
                <a:cs typeface="B Yekan" panose="00000400000000000000" pitchFamily="2" charset="-78"/>
              </a:rPr>
              <a:t>و </a:t>
            </a:r>
            <a:r>
              <a:rPr lang="en-US" dirty="0" smtClean="0">
                <a:cs typeface="B Yekan" panose="00000400000000000000" pitchFamily="2" charset="-78"/>
              </a:rPr>
              <a:t> Rob </a:t>
            </a:r>
            <a:r>
              <a:rPr lang="en-US" dirty="0">
                <a:cs typeface="B Yekan" panose="00000400000000000000" pitchFamily="2" charset="-78"/>
              </a:rPr>
              <a:t>Pike </a:t>
            </a:r>
            <a:r>
              <a:rPr lang="fa-IR" dirty="0">
                <a:cs typeface="B Yekan" panose="00000400000000000000" pitchFamily="2" charset="-78"/>
              </a:rPr>
              <a:t>کافی بود تا از کیفیت زبان اطمینان حاصل کنند.</a:t>
            </a:r>
          </a:p>
          <a:p>
            <a:pPr marL="0" indent="0" algn="r" rtl="1">
              <a:buNone/>
            </a:pPr>
            <a:r>
              <a:rPr lang="fa-IR" dirty="0">
                <a:cs typeface="B Yekan" panose="00000400000000000000" pitchFamily="2" charset="-78"/>
              </a:rPr>
              <a:t>شرکت‌های بزرگ تر اما، منتظر نسخه پایدار ماندند. تا اینکه در ماه مارس سال 2012، نسخه 1.0 از زبان برنامه نویسی </a:t>
            </a:r>
            <a:r>
              <a:rPr lang="en-US" dirty="0" smtClean="0">
                <a:cs typeface="B Yekan" panose="00000400000000000000" pitchFamily="2" charset="-78"/>
              </a:rPr>
              <a:t> Go </a:t>
            </a:r>
            <a:r>
              <a:rPr lang="fa-IR" dirty="0">
                <a:cs typeface="B Yekan" panose="00000400000000000000" pitchFamily="2" charset="-78"/>
              </a:rPr>
              <a:t>به صورت پایدار منتشر شد.</a:t>
            </a:r>
          </a:p>
          <a:p>
            <a:pPr marL="0" indent="0" algn="r">
              <a:buNone/>
            </a:pPr>
            <a:r>
              <a:rPr lang="fa-IR" dirty="0">
                <a:cs typeface="B Yekan" panose="00000400000000000000" pitchFamily="2" charset="-78"/>
              </a:rPr>
              <a:t/>
            </a:r>
            <a:br>
              <a:rPr lang="fa-IR" dirty="0">
                <a:cs typeface="B Yekan" panose="00000400000000000000" pitchFamily="2" charset="-78"/>
              </a:rPr>
            </a:br>
            <a:endParaRPr lang="en-US" dirty="0">
              <a:cs typeface="B Yekan" panose="00000400000000000000" pitchFamily="2" charset="-78"/>
            </a:endParaRPr>
          </a:p>
        </p:txBody>
      </p:sp>
    </p:spTree>
    <p:extLst>
      <p:ext uri="{BB962C8B-B14F-4D97-AF65-F5344CB8AC3E}">
        <p14:creationId xmlns:p14="http://schemas.microsoft.com/office/powerpoint/2010/main" val="3375872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8613"/>
            <a:ext cx="8596668" cy="6401371"/>
          </a:xfrm>
        </p:spPr>
        <p:txBody>
          <a:bodyPr>
            <a:normAutofit/>
          </a:bodyPr>
          <a:lstStyle/>
          <a:p>
            <a:pPr marL="0" indent="0" algn="r" rtl="1">
              <a:buNone/>
            </a:pPr>
            <a:r>
              <a:rPr lang="en-US" b="1" dirty="0" smtClean="0">
                <a:cs typeface="B Yekan" panose="00000400000000000000" pitchFamily="2" charset="-78"/>
              </a:rPr>
              <a:t>Slices</a:t>
            </a:r>
            <a:r>
              <a:rPr lang="fa-IR" b="1" dirty="0" smtClean="0">
                <a:cs typeface="B Yekan" panose="00000400000000000000" pitchFamily="2" charset="-78"/>
              </a:rPr>
              <a:t>: </a:t>
            </a:r>
          </a:p>
          <a:p>
            <a:pPr marL="0" indent="0" algn="r" rtl="1">
              <a:buNone/>
            </a:pPr>
            <a:r>
              <a:rPr lang="fa-IR" dirty="0" smtClean="0">
                <a:cs typeface="B Yekan" panose="00000400000000000000" pitchFamily="2" charset="-78"/>
              </a:rPr>
              <a:t>همانند آرایه ها می باشند اما با طول و ظرفیت متغیر.</a:t>
            </a:r>
          </a:p>
          <a:p>
            <a:pPr marL="0" indent="0" rtl="1">
              <a:buNone/>
            </a:pPr>
            <a:r>
              <a:rPr lang="en-US" dirty="0">
                <a:cs typeface="B Yekan" panose="00000400000000000000" pitchFamily="2" charset="-78"/>
              </a:rPr>
              <a:t>s := []</a:t>
            </a:r>
            <a:r>
              <a:rPr lang="en-US" dirty="0" err="1">
                <a:cs typeface="B Yekan" panose="00000400000000000000" pitchFamily="2" charset="-78"/>
              </a:rPr>
              <a:t>int</a:t>
            </a:r>
            <a:r>
              <a:rPr lang="en-US" dirty="0">
                <a:cs typeface="B Yekan" panose="00000400000000000000" pitchFamily="2" charset="-78"/>
              </a:rPr>
              <a:t>{2, 3, 5, 7, 11, 13</a:t>
            </a:r>
            <a:r>
              <a:rPr lang="en-US" dirty="0" smtClean="0">
                <a:cs typeface="B Yekan" panose="00000400000000000000" pitchFamily="2" charset="-78"/>
              </a:rPr>
              <a:t>}</a:t>
            </a:r>
            <a:endParaRPr lang="fa-IR" dirty="0" smtClean="0">
              <a:cs typeface="B Yekan" panose="00000400000000000000" pitchFamily="2" charset="-78"/>
            </a:endParaRPr>
          </a:p>
          <a:p>
            <a:pPr marL="0" indent="0" algn="r" rtl="1">
              <a:buNone/>
            </a:pPr>
            <a:r>
              <a:rPr lang="en-US" b="1" dirty="0" smtClean="0"/>
              <a:t>Maps</a:t>
            </a:r>
            <a:r>
              <a:rPr lang="fa-IR" b="1" dirty="0" smtClean="0"/>
              <a:t>:</a:t>
            </a:r>
          </a:p>
          <a:p>
            <a:pPr marL="0" indent="0" rtl="1">
              <a:buNone/>
            </a:pPr>
            <a:r>
              <a:rPr lang="en-US" dirty="0"/>
              <a:t>m := make(map[string]</a:t>
            </a:r>
            <a:r>
              <a:rPr lang="en-US" dirty="0" err="1"/>
              <a:t>int</a:t>
            </a:r>
            <a:r>
              <a:rPr lang="en-US" dirty="0" smtClean="0"/>
              <a:t>)</a:t>
            </a:r>
            <a:endParaRPr lang="en-US" dirty="0"/>
          </a:p>
          <a:p>
            <a:pPr marL="0" indent="0" rtl="1">
              <a:buNone/>
            </a:pPr>
            <a:r>
              <a:rPr lang="en-US" dirty="0"/>
              <a:t>	</a:t>
            </a:r>
            <a:r>
              <a:rPr lang="en-US" dirty="0" smtClean="0"/>
              <a:t>m</a:t>
            </a:r>
            <a:r>
              <a:rPr lang="en-US" dirty="0"/>
              <a:t>["Answer"] = </a:t>
            </a:r>
            <a:r>
              <a:rPr lang="en-US" dirty="0" smtClean="0"/>
              <a:t>42</a:t>
            </a:r>
            <a:endParaRPr lang="fa-IR" dirty="0" smtClean="0"/>
          </a:p>
          <a:p>
            <a:pPr algn="r" rtl="1"/>
            <a:r>
              <a:rPr lang="fa-IR" b="1" dirty="0">
                <a:cs typeface="B Yekan" panose="00000400000000000000" pitchFamily="2" charset="-78"/>
              </a:rPr>
              <a:t>انواع ساختار </a:t>
            </a:r>
            <a:r>
              <a:rPr lang="fa-IR" b="1" dirty="0" smtClean="0">
                <a:cs typeface="B Yekan" panose="00000400000000000000" pitchFamily="2" charset="-78"/>
              </a:rPr>
              <a:t>حلقه</a:t>
            </a:r>
          </a:p>
          <a:p>
            <a:pPr marL="0" indent="0" algn="r" rtl="1">
              <a:buNone/>
            </a:pPr>
            <a:r>
              <a:rPr lang="en-US" b="1" dirty="0" smtClean="0">
                <a:cs typeface="B Yekan" panose="00000400000000000000" pitchFamily="2" charset="-78"/>
              </a:rPr>
              <a:t>For</a:t>
            </a:r>
            <a:r>
              <a:rPr lang="fa-IR" b="1" dirty="0" smtClean="0">
                <a:cs typeface="B Yekan" panose="00000400000000000000" pitchFamily="2" charset="-78"/>
              </a:rPr>
              <a:t>: </a:t>
            </a:r>
            <a:r>
              <a:rPr lang="fa-IR" dirty="0" smtClean="0">
                <a:cs typeface="B Yekan" panose="00000400000000000000" pitchFamily="2" charset="-78"/>
              </a:rPr>
              <a:t>تنها ساختار حلقه در </a:t>
            </a:r>
            <a:r>
              <a:rPr lang="en-US" dirty="0" smtClean="0">
                <a:cs typeface="B Yekan" panose="00000400000000000000" pitchFamily="2" charset="-78"/>
              </a:rPr>
              <a:t>Go</a:t>
            </a:r>
            <a:r>
              <a:rPr lang="fa-IR" dirty="0" smtClean="0">
                <a:cs typeface="B Yekan" panose="00000400000000000000" pitchFamily="2" charset="-78"/>
              </a:rPr>
              <a:t> می باشد که به جای </a:t>
            </a:r>
            <a:r>
              <a:rPr lang="en-US" dirty="0" smtClean="0">
                <a:cs typeface="B Yekan" panose="00000400000000000000" pitchFamily="2" charset="-78"/>
              </a:rPr>
              <a:t>while</a:t>
            </a:r>
            <a:r>
              <a:rPr lang="fa-IR" dirty="0">
                <a:cs typeface="B Yekan" panose="00000400000000000000" pitchFamily="2" charset="-78"/>
              </a:rPr>
              <a:t> </a:t>
            </a:r>
            <a:r>
              <a:rPr lang="fa-IR" dirty="0" smtClean="0">
                <a:cs typeface="B Yekan" panose="00000400000000000000" pitchFamily="2" charset="-78"/>
              </a:rPr>
              <a:t>هم می توان از آن استفاده کرد.</a:t>
            </a:r>
          </a:p>
          <a:p>
            <a:pPr marL="0" indent="0" rtl="1">
              <a:buNone/>
            </a:pPr>
            <a:r>
              <a:rPr lang="nn-NO" dirty="0">
                <a:cs typeface="B Yekan" panose="00000400000000000000" pitchFamily="2" charset="-78"/>
              </a:rPr>
              <a:t>for i := 0; i &lt; 10; i++ {</a:t>
            </a:r>
          </a:p>
          <a:p>
            <a:pPr marL="0" indent="0" rtl="1">
              <a:buNone/>
            </a:pPr>
            <a:r>
              <a:rPr lang="nn-NO" dirty="0">
                <a:cs typeface="B Yekan" panose="00000400000000000000" pitchFamily="2" charset="-78"/>
              </a:rPr>
              <a:t>		sum += i</a:t>
            </a:r>
          </a:p>
          <a:p>
            <a:pPr marL="0" indent="0" rtl="1">
              <a:buNone/>
            </a:pPr>
            <a:r>
              <a:rPr lang="nn-NO" dirty="0">
                <a:cs typeface="B Yekan" panose="00000400000000000000" pitchFamily="2" charset="-78"/>
              </a:rPr>
              <a:t>	</a:t>
            </a:r>
            <a:r>
              <a:rPr lang="nn-NO" dirty="0" smtClean="0">
                <a:cs typeface="B Yekan" panose="00000400000000000000" pitchFamily="2" charset="-78"/>
              </a:rPr>
              <a:t>}</a:t>
            </a:r>
            <a:endParaRPr lang="fa-IR" dirty="0" smtClean="0">
              <a:cs typeface="B Yekan" panose="00000400000000000000" pitchFamily="2" charset="-78"/>
            </a:endParaRPr>
          </a:p>
          <a:p>
            <a:pPr marL="0" indent="0" algn="r" rtl="1">
              <a:buNone/>
            </a:pPr>
            <a:r>
              <a:rPr lang="fa-IR" dirty="0" smtClean="0">
                <a:cs typeface="B Yekan" panose="00000400000000000000" pitchFamily="2" charset="-78"/>
              </a:rPr>
              <a:t>به صورت </a:t>
            </a:r>
            <a:r>
              <a:rPr lang="en-US" dirty="0" smtClean="0">
                <a:cs typeface="B Yekan" panose="00000400000000000000" pitchFamily="2" charset="-78"/>
              </a:rPr>
              <a:t>while</a:t>
            </a:r>
            <a:endParaRPr lang="fa-IR" dirty="0" smtClean="0">
              <a:cs typeface="B Yekan" panose="00000400000000000000" pitchFamily="2" charset="-78"/>
            </a:endParaRPr>
          </a:p>
          <a:p>
            <a:pPr marL="0" indent="0" rtl="1">
              <a:buNone/>
            </a:pPr>
            <a:r>
              <a:rPr lang="nn-NO" dirty="0">
                <a:cs typeface="B Yekan" panose="00000400000000000000" pitchFamily="2" charset="-78"/>
              </a:rPr>
              <a:t>sum := 1</a:t>
            </a:r>
          </a:p>
          <a:p>
            <a:pPr marL="0" indent="0" rtl="1">
              <a:buNone/>
            </a:pPr>
            <a:r>
              <a:rPr lang="nn-NO" dirty="0">
                <a:cs typeface="B Yekan" panose="00000400000000000000" pitchFamily="2" charset="-78"/>
              </a:rPr>
              <a:t>	for sum &lt; 1000 {</a:t>
            </a:r>
          </a:p>
          <a:p>
            <a:pPr marL="0" indent="0" rtl="1">
              <a:buNone/>
            </a:pPr>
            <a:r>
              <a:rPr lang="nn-NO" dirty="0">
                <a:cs typeface="B Yekan" panose="00000400000000000000" pitchFamily="2" charset="-78"/>
              </a:rPr>
              <a:t>		sum += sum</a:t>
            </a:r>
          </a:p>
          <a:p>
            <a:pPr marL="0" indent="0" rtl="1">
              <a:buNone/>
            </a:pPr>
            <a:r>
              <a:rPr lang="nn-NO" dirty="0">
                <a:cs typeface="B Yekan" panose="00000400000000000000" pitchFamily="2" charset="-78"/>
              </a:rPr>
              <a:t>	}</a:t>
            </a:r>
            <a:endParaRPr lang="en-US" dirty="0">
              <a:cs typeface="B Yekan" panose="00000400000000000000" pitchFamily="2" charset="-78"/>
            </a:endParaRPr>
          </a:p>
        </p:txBody>
      </p:sp>
    </p:spTree>
    <p:extLst>
      <p:ext uri="{BB962C8B-B14F-4D97-AF65-F5344CB8AC3E}">
        <p14:creationId xmlns:p14="http://schemas.microsoft.com/office/powerpoint/2010/main" val="34192420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8613"/>
            <a:ext cx="8596668" cy="6401371"/>
          </a:xfrm>
        </p:spPr>
        <p:txBody>
          <a:bodyPr>
            <a:normAutofit fontScale="92500" lnSpcReduction="20000"/>
          </a:bodyPr>
          <a:lstStyle/>
          <a:p>
            <a:pPr algn="r" rtl="1"/>
            <a:r>
              <a:rPr lang="fa-IR" b="1" dirty="0" smtClean="0">
                <a:cs typeface="B Yekan" panose="00000400000000000000" pitchFamily="2" charset="-78"/>
              </a:rPr>
              <a:t>انواع </a:t>
            </a:r>
            <a:r>
              <a:rPr lang="fa-IR" b="1" dirty="0">
                <a:cs typeface="B Yekan" panose="00000400000000000000" pitchFamily="2" charset="-78"/>
              </a:rPr>
              <a:t>ساختار </a:t>
            </a:r>
            <a:r>
              <a:rPr lang="fa-IR" b="1" dirty="0" smtClean="0">
                <a:cs typeface="B Yekan" panose="00000400000000000000" pitchFamily="2" charset="-78"/>
              </a:rPr>
              <a:t>شرطی</a:t>
            </a:r>
          </a:p>
          <a:p>
            <a:pPr marL="0" indent="0" algn="r" rtl="1">
              <a:buNone/>
            </a:pPr>
            <a:r>
              <a:rPr lang="en-US" dirty="0" smtClean="0">
                <a:cs typeface="B Yekan" panose="00000400000000000000" pitchFamily="2" charset="-78"/>
              </a:rPr>
              <a:t>Go</a:t>
            </a:r>
            <a:r>
              <a:rPr lang="fa-IR" dirty="0" smtClean="0">
                <a:cs typeface="B Yekan" panose="00000400000000000000" pitchFamily="2" charset="-78"/>
              </a:rPr>
              <a:t> دارای 2 ساختار شرطی </a:t>
            </a:r>
            <a:r>
              <a:rPr lang="en-US" dirty="0" smtClean="0">
                <a:cs typeface="B Yekan" panose="00000400000000000000" pitchFamily="2" charset="-78"/>
              </a:rPr>
              <a:t>if-else</a:t>
            </a:r>
            <a:r>
              <a:rPr lang="fa-IR" dirty="0" smtClean="0">
                <a:cs typeface="B Yekan" panose="00000400000000000000" pitchFamily="2" charset="-78"/>
              </a:rPr>
              <a:t> و </a:t>
            </a:r>
            <a:r>
              <a:rPr lang="en-US" dirty="0" smtClean="0">
                <a:cs typeface="B Yekan" panose="00000400000000000000" pitchFamily="2" charset="-78"/>
              </a:rPr>
              <a:t>switch</a:t>
            </a:r>
            <a:r>
              <a:rPr lang="fa-IR" dirty="0" smtClean="0">
                <a:cs typeface="B Yekan" panose="00000400000000000000" pitchFamily="2" charset="-78"/>
              </a:rPr>
              <a:t> می باشد.</a:t>
            </a:r>
          </a:p>
          <a:p>
            <a:pPr marL="0" indent="0" algn="r" rtl="1">
              <a:buNone/>
            </a:pPr>
            <a:r>
              <a:rPr lang="en-US" b="1" dirty="0" smtClean="0">
                <a:cs typeface="B Yekan" panose="00000400000000000000" pitchFamily="2" charset="-78"/>
              </a:rPr>
              <a:t>If-else</a:t>
            </a:r>
            <a:r>
              <a:rPr lang="fa-IR" b="1" dirty="0" smtClean="0">
                <a:cs typeface="B Yekan" panose="00000400000000000000" pitchFamily="2" charset="-78"/>
              </a:rPr>
              <a:t>: </a:t>
            </a:r>
            <a:endParaRPr lang="en-US" b="1" dirty="0" smtClean="0">
              <a:cs typeface="B Yekan" panose="00000400000000000000" pitchFamily="2" charset="-78"/>
            </a:endParaRPr>
          </a:p>
          <a:p>
            <a:pPr marL="0" indent="0" rtl="1">
              <a:buNone/>
            </a:pPr>
            <a:r>
              <a:rPr lang="nn-NO" dirty="0">
                <a:cs typeface="B Yekan" panose="00000400000000000000" pitchFamily="2" charset="-78"/>
              </a:rPr>
              <a:t>		if </a:t>
            </a:r>
            <a:r>
              <a:rPr lang="nn-NO" dirty="0" smtClean="0">
                <a:cs typeface="B Yekan" panose="00000400000000000000" pitchFamily="2" charset="-78"/>
              </a:rPr>
              <a:t>v </a:t>
            </a:r>
            <a:r>
              <a:rPr lang="nn-NO" dirty="0">
                <a:cs typeface="B Yekan" panose="00000400000000000000" pitchFamily="2" charset="-78"/>
              </a:rPr>
              <a:t>&lt; lim {</a:t>
            </a:r>
          </a:p>
          <a:p>
            <a:pPr marL="0" indent="0" rtl="1">
              <a:buNone/>
            </a:pPr>
            <a:r>
              <a:rPr lang="nn-NO" dirty="0">
                <a:cs typeface="B Yekan" panose="00000400000000000000" pitchFamily="2" charset="-78"/>
              </a:rPr>
              <a:t>		return v</a:t>
            </a:r>
          </a:p>
          <a:p>
            <a:pPr marL="0" indent="0" rtl="1">
              <a:buNone/>
            </a:pPr>
            <a:r>
              <a:rPr lang="nn-NO" dirty="0">
                <a:cs typeface="B Yekan" panose="00000400000000000000" pitchFamily="2" charset="-78"/>
              </a:rPr>
              <a:t>	} </a:t>
            </a:r>
            <a:endParaRPr lang="nn-NO" dirty="0" smtClean="0">
              <a:cs typeface="B Yekan" panose="00000400000000000000" pitchFamily="2" charset="-78"/>
            </a:endParaRPr>
          </a:p>
          <a:p>
            <a:pPr marL="0" indent="0" rtl="1">
              <a:buNone/>
            </a:pPr>
            <a:r>
              <a:rPr lang="nn-NO" dirty="0" smtClean="0">
                <a:cs typeface="B Yekan" panose="00000400000000000000" pitchFamily="2" charset="-78"/>
              </a:rPr>
              <a:t>else </a:t>
            </a:r>
            <a:r>
              <a:rPr lang="nn-NO" dirty="0">
                <a:cs typeface="B Yekan" panose="00000400000000000000" pitchFamily="2" charset="-78"/>
              </a:rPr>
              <a:t>{</a:t>
            </a:r>
          </a:p>
          <a:p>
            <a:pPr marL="0" indent="0" rtl="1">
              <a:buNone/>
            </a:pPr>
            <a:r>
              <a:rPr lang="nn-NO" dirty="0">
                <a:cs typeface="B Yekan" panose="00000400000000000000" pitchFamily="2" charset="-78"/>
              </a:rPr>
              <a:t>		</a:t>
            </a:r>
            <a:r>
              <a:rPr lang="nn-NO" dirty="0" smtClean="0">
                <a:cs typeface="B Yekan" panose="00000400000000000000" pitchFamily="2" charset="-78"/>
              </a:rPr>
              <a:t>fmt.Println(v)</a:t>
            </a:r>
            <a:endParaRPr lang="nn-NO" dirty="0">
              <a:cs typeface="B Yekan" panose="00000400000000000000" pitchFamily="2" charset="-78"/>
            </a:endParaRPr>
          </a:p>
          <a:p>
            <a:pPr marL="0" indent="0" rtl="1">
              <a:buNone/>
            </a:pPr>
            <a:r>
              <a:rPr lang="nn-NO" dirty="0">
                <a:cs typeface="B Yekan" panose="00000400000000000000" pitchFamily="2" charset="-78"/>
              </a:rPr>
              <a:t>	}</a:t>
            </a:r>
            <a:endParaRPr lang="fa-IR" dirty="0" smtClean="0">
              <a:cs typeface="B Yekan" panose="00000400000000000000" pitchFamily="2" charset="-78"/>
            </a:endParaRPr>
          </a:p>
          <a:p>
            <a:pPr marL="0" indent="0" algn="r" rtl="1">
              <a:buNone/>
            </a:pPr>
            <a:r>
              <a:rPr lang="en-US" b="1" dirty="0">
                <a:cs typeface="B Yekan" panose="00000400000000000000" pitchFamily="2" charset="-78"/>
              </a:rPr>
              <a:t>Switch</a:t>
            </a:r>
            <a:r>
              <a:rPr lang="fa-IR" b="1" dirty="0">
                <a:cs typeface="B Yekan" panose="00000400000000000000" pitchFamily="2" charset="-78"/>
              </a:rPr>
              <a:t>:</a:t>
            </a:r>
          </a:p>
          <a:p>
            <a:pPr marL="0" indent="0" rtl="1">
              <a:buNone/>
            </a:pPr>
            <a:r>
              <a:rPr lang="en-US" dirty="0">
                <a:cs typeface="B Yekan" panose="00000400000000000000" pitchFamily="2" charset="-78"/>
              </a:rPr>
              <a:t>	today := </a:t>
            </a:r>
            <a:r>
              <a:rPr lang="en-US" dirty="0" err="1">
                <a:cs typeface="B Yekan" panose="00000400000000000000" pitchFamily="2" charset="-78"/>
              </a:rPr>
              <a:t>time.Now</a:t>
            </a:r>
            <a:r>
              <a:rPr lang="en-US" dirty="0">
                <a:cs typeface="B Yekan" panose="00000400000000000000" pitchFamily="2" charset="-78"/>
              </a:rPr>
              <a:t>().Weekday()</a:t>
            </a:r>
          </a:p>
          <a:p>
            <a:pPr marL="0" indent="0" rtl="1">
              <a:buNone/>
            </a:pPr>
            <a:r>
              <a:rPr lang="en-US" dirty="0">
                <a:cs typeface="B Yekan" panose="00000400000000000000" pitchFamily="2" charset="-78"/>
              </a:rPr>
              <a:t>	switch </a:t>
            </a:r>
            <a:r>
              <a:rPr lang="en-US" dirty="0" err="1">
                <a:cs typeface="B Yekan" panose="00000400000000000000" pitchFamily="2" charset="-78"/>
              </a:rPr>
              <a:t>time.Saturday</a:t>
            </a:r>
            <a:r>
              <a:rPr lang="en-US" dirty="0">
                <a:cs typeface="B Yekan" panose="00000400000000000000" pitchFamily="2" charset="-78"/>
              </a:rPr>
              <a:t> {</a:t>
            </a:r>
          </a:p>
          <a:p>
            <a:pPr marL="0" indent="0" rtl="1">
              <a:buNone/>
            </a:pPr>
            <a:r>
              <a:rPr lang="en-US" dirty="0">
                <a:cs typeface="B Yekan" panose="00000400000000000000" pitchFamily="2" charset="-78"/>
              </a:rPr>
              <a:t>	case today + 0:</a:t>
            </a:r>
          </a:p>
          <a:p>
            <a:pPr marL="0" indent="0" rtl="1">
              <a:buNone/>
            </a:pPr>
            <a:r>
              <a:rPr lang="en-US" dirty="0">
                <a:cs typeface="B Yekan" panose="00000400000000000000" pitchFamily="2" charset="-78"/>
              </a:rPr>
              <a:t>		</a:t>
            </a:r>
            <a:r>
              <a:rPr lang="en-US" dirty="0" err="1">
                <a:cs typeface="B Yekan" panose="00000400000000000000" pitchFamily="2" charset="-78"/>
              </a:rPr>
              <a:t>fmt.Println</a:t>
            </a:r>
            <a:r>
              <a:rPr lang="en-US" dirty="0">
                <a:cs typeface="B Yekan" panose="00000400000000000000" pitchFamily="2" charset="-78"/>
              </a:rPr>
              <a:t>("Today.")</a:t>
            </a:r>
          </a:p>
          <a:p>
            <a:pPr marL="0" indent="0" rtl="1">
              <a:buNone/>
            </a:pPr>
            <a:r>
              <a:rPr lang="en-US" dirty="0">
                <a:cs typeface="B Yekan" panose="00000400000000000000" pitchFamily="2" charset="-78"/>
              </a:rPr>
              <a:t>	case today + 1:</a:t>
            </a:r>
          </a:p>
          <a:p>
            <a:pPr marL="0" indent="0" rtl="1">
              <a:buNone/>
            </a:pPr>
            <a:r>
              <a:rPr lang="en-US" dirty="0">
                <a:cs typeface="B Yekan" panose="00000400000000000000" pitchFamily="2" charset="-78"/>
              </a:rPr>
              <a:t>		</a:t>
            </a:r>
            <a:r>
              <a:rPr lang="en-US" dirty="0" err="1">
                <a:cs typeface="B Yekan" panose="00000400000000000000" pitchFamily="2" charset="-78"/>
              </a:rPr>
              <a:t>fmt.Println</a:t>
            </a:r>
            <a:r>
              <a:rPr lang="en-US" dirty="0">
                <a:cs typeface="B Yekan" panose="00000400000000000000" pitchFamily="2" charset="-78"/>
              </a:rPr>
              <a:t>("Tomorrow</a:t>
            </a:r>
            <a:r>
              <a:rPr lang="en-US" dirty="0" smtClean="0">
                <a:cs typeface="B Yekan" panose="00000400000000000000" pitchFamily="2" charset="-78"/>
              </a:rPr>
              <a:t>.")</a:t>
            </a:r>
          </a:p>
          <a:p>
            <a:pPr marL="0" indent="0" rtl="1">
              <a:buNone/>
            </a:pPr>
            <a:r>
              <a:rPr lang="en-US" dirty="0" smtClean="0">
                <a:cs typeface="B Yekan" panose="00000400000000000000" pitchFamily="2" charset="-78"/>
              </a:rPr>
              <a:t>		default:</a:t>
            </a:r>
          </a:p>
          <a:p>
            <a:pPr marL="0" indent="0" rtl="1">
              <a:buNone/>
            </a:pPr>
            <a:r>
              <a:rPr lang="en-US" dirty="0">
                <a:cs typeface="B Yekan" panose="00000400000000000000" pitchFamily="2" charset="-78"/>
              </a:rPr>
              <a:t>		</a:t>
            </a:r>
            <a:r>
              <a:rPr lang="en-US" dirty="0" err="1">
                <a:cs typeface="B Yekan" panose="00000400000000000000" pitchFamily="2" charset="-78"/>
              </a:rPr>
              <a:t>fmt.Println</a:t>
            </a:r>
            <a:r>
              <a:rPr lang="en-US" dirty="0">
                <a:cs typeface="B Yekan" panose="00000400000000000000" pitchFamily="2" charset="-78"/>
              </a:rPr>
              <a:t>("Too far away.")</a:t>
            </a:r>
          </a:p>
          <a:p>
            <a:pPr marL="0" indent="0" rtl="1">
              <a:buNone/>
            </a:pPr>
            <a:r>
              <a:rPr lang="en-US" dirty="0">
                <a:cs typeface="B Yekan" panose="00000400000000000000" pitchFamily="2" charset="-78"/>
              </a:rPr>
              <a:t>	}</a:t>
            </a:r>
            <a:endParaRPr lang="nn-NO" dirty="0">
              <a:cs typeface="B Yekan" panose="00000400000000000000" pitchFamily="2" charset="-78"/>
            </a:endParaRPr>
          </a:p>
        </p:txBody>
      </p:sp>
    </p:spTree>
    <p:extLst>
      <p:ext uri="{BB962C8B-B14F-4D97-AF65-F5344CB8AC3E}">
        <p14:creationId xmlns:p14="http://schemas.microsoft.com/office/powerpoint/2010/main" val="34197737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8613"/>
            <a:ext cx="8596668" cy="6401371"/>
          </a:xfrm>
        </p:spPr>
        <p:txBody>
          <a:bodyPr>
            <a:normAutofit/>
          </a:bodyPr>
          <a:lstStyle/>
          <a:p>
            <a:pPr algn="r" rtl="1"/>
            <a:r>
              <a:rPr lang="fa-IR" b="1" dirty="0" smtClean="0">
                <a:cs typeface="B Yekan" panose="00000400000000000000" pitchFamily="2" charset="-78"/>
              </a:rPr>
              <a:t>قابلیت برنامه نویسی</a:t>
            </a:r>
          </a:p>
          <a:p>
            <a:pPr marL="0" indent="0" algn="r" rtl="1">
              <a:buNone/>
            </a:pPr>
            <a:r>
              <a:rPr lang="en-US" dirty="0" smtClean="0">
                <a:cs typeface="B Yekan" panose="00000400000000000000" pitchFamily="2" charset="-78"/>
              </a:rPr>
              <a:t>Go</a:t>
            </a:r>
            <a:r>
              <a:rPr lang="fa-IR" dirty="0" smtClean="0">
                <a:cs typeface="B Yekan" panose="00000400000000000000" pitchFamily="2" charset="-78"/>
              </a:rPr>
              <a:t> یا</a:t>
            </a:r>
            <a:r>
              <a:rPr lang="en-US" dirty="0" err="1" smtClean="0">
                <a:cs typeface="B Yekan" panose="00000400000000000000" pitchFamily="2" charset="-78"/>
              </a:rPr>
              <a:t>GoLang</a:t>
            </a:r>
            <a:r>
              <a:rPr lang="en-US" dirty="0" smtClean="0">
                <a:cs typeface="B Yekan" panose="00000400000000000000" pitchFamily="2" charset="-78"/>
              </a:rPr>
              <a:t> </a:t>
            </a:r>
            <a:r>
              <a:rPr lang="en-US" dirty="0">
                <a:cs typeface="B Yekan" panose="00000400000000000000" pitchFamily="2" charset="-78"/>
              </a:rPr>
              <a:t>، </a:t>
            </a:r>
            <a:r>
              <a:rPr lang="fa-IR" dirty="0" smtClean="0">
                <a:cs typeface="B Yekan" panose="00000400000000000000" pitchFamily="2" charset="-78"/>
              </a:rPr>
              <a:t>یک </a:t>
            </a:r>
            <a:r>
              <a:rPr lang="fa-IR" dirty="0">
                <a:cs typeface="B Yekan" panose="00000400000000000000" pitchFamily="2" charset="-78"/>
              </a:rPr>
              <a:t>زبان قوی در سطح سیستم است که برای برنامه نویسی در سرورهای شبکه در مقیاس بزرگ و سیستم های توزیع </a:t>
            </a:r>
            <a:r>
              <a:rPr lang="fa-IR" dirty="0" smtClean="0">
                <a:cs typeface="B Yekan" panose="00000400000000000000" pitchFamily="2" charset="-78"/>
              </a:rPr>
              <a:t>بزرگ </a:t>
            </a:r>
            <a:r>
              <a:rPr lang="fa-IR" dirty="0">
                <a:cs typeface="B Yekan" panose="00000400000000000000" pitchFamily="2" charset="-78"/>
              </a:rPr>
              <a:t>استفاده می شود</a:t>
            </a:r>
            <a:r>
              <a:rPr lang="fa-IR" dirty="0" smtClean="0">
                <a:cs typeface="B Yekan" panose="00000400000000000000" pitchFamily="2" charset="-78"/>
              </a:rPr>
              <a:t>.</a:t>
            </a:r>
            <a:endParaRPr lang="en-US" dirty="0" smtClean="0">
              <a:cs typeface="B Yekan" panose="00000400000000000000" pitchFamily="2" charset="-78"/>
            </a:endParaRPr>
          </a:p>
          <a:p>
            <a:pPr algn="r" rtl="1"/>
            <a:r>
              <a:rPr lang="fa-IR" b="1" dirty="0" smtClean="0">
                <a:cs typeface="B Yekan" panose="00000400000000000000" pitchFamily="2" charset="-78"/>
              </a:rPr>
              <a:t>الگوهای برنامه نویسی</a:t>
            </a:r>
            <a:r>
              <a:rPr lang="en-US" b="1" dirty="0" smtClean="0">
                <a:cs typeface="B Yekan" panose="00000400000000000000" pitchFamily="2" charset="-78"/>
              </a:rPr>
              <a:t> </a:t>
            </a:r>
            <a:r>
              <a:rPr lang="fa-IR" b="1" dirty="0" smtClean="0">
                <a:cs typeface="B Yekan" panose="00000400000000000000" pitchFamily="2" charset="-78"/>
              </a:rPr>
              <a:t>(</a:t>
            </a:r>
            <a:r>
              <a:rPr lang="en-US" b="1" dirty="0" smtClean="0">
                <a:cs typeface="B Yekan" panose="00000400000000000000" pitchFamily="2" charset="-78"/>
              </a:rPr>
              <a:t>paradigm</a:t>
            </a:r>
            <a:r>
              <a:rPr lang="fa-IR" b="1" dirty="0" smtClean="0">
                <a:cs typeface="B Yekan" panose="00000400000000000000" pitchFamily="2" charset="-78"/>
              </a:rPr>
              <a:t>)</a:t>
            </a:r>
          </a:p>
          <a:p>
            <a:pPr lvl="1" algn="r" rtl="1"/>
            <a:r>
              <a:rPr lang="fa-IR" dirty="0">
                <a:cs typeface="B Yekan" panose="00000400000000000000" pitchFamily="2" charset="-78"/>
              </a:rPr>
              <a:t>شی گرا: </a:t>
            </a:r>
            <a:r>
              <a:rPr lang="fa-IR" dirty="0" smtClean="0">
                <a:cs typeface="B Yekan" panose="00000400000000000000" pitchFamily="2" charset="-78"/>
              </a:rPr>
              <a:t>هم بله </a:t>
            </a:r>
            <a:r>
              <a:rPr lang="fa-IR" dirty="0">
                <a:cs typeface="B Yekan" panose="00000400000000000000" pitchFamily="2" charset="-78"/>
              </a:rPr>
              <a:t>و </a:t>
            </a:r>
            <a:r>
              <a:rPr lang="fa-IR" dirty="0" smtClean="0">
                <a:cs typeface="B Yekan" panose="00000400000000000000" pitchFamily="2" charset="-78"/>
              </a:rPr>
              <a:t>هم خیر. </a:t>
            </a:r>
            <a:r>
              <a:rPr lang="fa-IR" dirty="0">
                <a:cs typeface="B Yekan" panose="00000400000000000000" pitchFamily="2" charset="-78"/>
              </a:rPr>
              <a:t>اگرچه </a:t>
            </a:r>
            <a:r>
              <a:rPr lang="en-US" dirty="0" smtClean="0">
                <a:cs typeface="B Yekan" panose="00000400000000000000" pitchFamily="2" charset="-78"/>
              </a:rPr>
              <a:t>Go</a:t>
            </a:r>
            <a:r>
              <a:rPr lang="fa-IR" dirty="0" smtClean="0">
                <a:cs typeface="B Yekan" panose="00000400000000000000" pitchFamily="2" charset="-78"/>
              </a:rPr>
              <a:t> انواع </a:t>
            </a:r>
            <a:r>
              <a:rPr lang="fa-IR" dirty="0">
                <a:cs typeface="B Yekan" panose="00000400000000000000" pitchFamily="2" charset="-78"/>
              </a:rPr>
              <a:t>و روش ها و یک سبک برنامه نویسی شی گرا را مجاز می داند ، اما سلسله مراتب کلاس به جز رابط </a:t>
            </a:r>
            <a:r>
              <a:rPr lang="fa-IR" dirty="0" smtClean="0">
                <a:cs typeface="B Yekan" panose="00000400000000000000" pitchFamily="2" charset="-78"/>
              </a:rPr>
              <a:t>ها(</a:t>
            </a:r>
            <a:r>
              <a:rPr lang="en-US" dirty="0" smtClean="0">
                <a:cs typeface="B Yekan" panose="00000400000000000000" pitchFamily="2" charset="-78"/>
              </a:rPr>
              <a:t>interfaces</a:t>
            </a:r>
            <a:r>
              <a:rPr lang="fa-IR" dirty="0" smtClean="0">
                <a:cs typeface="B Yekan" panose="00000400000000000000" pitchFamily="2" charset="-78"/>
              </a:rPr>
              <a:t>) </a:t>
            </a:r>
            <a:r>
              <a:rPr lang="fa-IR" dirty="0">
                <a:cs typeface="B Yekan" panose="00000400000000000000" pitchFamily="2" charset="-78"/>
              </a:rPr>
              <a:t>وجود ندارد. </a:t>
            </a:r>
            <a:r>
              <a:rPr lang="fa-IR" dirty="0" smtClean="0">
                <a:cs typeface="B Yekan" panose="00000400000000000000" pitchFamily="2" charset="-78"/>
              </a:rPr>
              <a:t>متد ها را </a:t>
            </a:r>
            <a:r>
              <a:rPr lang="fa-IR" dirty="0">
                <a:cs typeface="B Yekan" panose="00000400000000000000" pitchFamily="2" charset="-78"/>
              </a:rPr>
              <a:t>می توان برای همه انواع ، از جمله انواع ابتدایی مانند </a:t>
            </a:r>
            <a:r>
              <a:rPr lang="en-US" dirty="0" err="1" smtClean="0">
                <a:cs typeface="B Yekan" panose="00000400000000000000" pitchFamily="2" charset="-78"/>
              </a:rPr>
              <a:t>int</a:t>
            </a:r>
            <a:r>
              <a:rPr lang="fa-IR" dirty="0" smtClean="0">
                <a:cs typeface="B Yekan" panose="00000400000000000000" pitchFamily="2" charset="-78"/>
              </a:rPr>
              <a:t> طراحی </a:t>
            </a:r>
            <a:r>
              <a:rPr lang="fa-IR" dirty="0">
                <a:cs typeface="B Yekan" panose="00000400000000000000" pitchFamily="2" charset="-78"/>
              </a:rPr>
              <a:t>کرد. </a:t>
            </a:r>
            <a:r>
              <a:rPr lang="fa-IR" dirty="0" smtClean="0">
                <a:cs typeface="B Yekan" panose="00000400000000000000" pitchFamily="2" charset="-78"/>
              </a:rPr>
              <a:t>شی یی </a:t>
            </a:r>
            <a:r>
              <a:rPr lang="fa-IR" dirty="0">
                <a:cs typeface="B Yekan" panose="00000400000000000000" pitchFamily="2" charset="-78"/>
              </a:rPr>
              <a:t>که </a:t>
            </a:r>
            <a:r>
              <a:rPr lang="fa-IR" dirty="0" smtClean="0">
                <a:cs typeface="B Yekan" panose="00000400000000000000" pitchFamily="2" charset="-78"/>
              </a:rPr>
              <a:t>در </a:t>
            </a:r>
            <a:r>
              <a:rPr lang="en-US" dirty="0" smtClean="0">
                <a:cs typeface="B Yekan" panose="00000400000000000000" pitchFamily="2" charset="-78"/>
              </a:rPr>
              <a:t>Go</a:t>
            </a:r>
            <a:r>
              <a:rPr lang="fa-IR" dirty="0" smtClean="0">
                <a:cs typeface="B Yekan" panose="00000400000000000000" pitchFamily="2" charset="-78"/>
              </a:rPr>
              <a:t> قرار دارد، </a:t>
            </a:r>
            <a:r>
              <a:rPr lang="en-US" dirty="0" err="1" smtClean="0">
                <a:cs typeface="B Yekan" panose="00000400000000000000" pitchFamily="2" charset="-78"/>
              </a:rPr>
              <a:t>struct</a:t>
            </a:r>
            <a:r>
              <a:rPr lang="fa-IR" dirty="0" smtClean="0">
                <a:cs typeface="B Yekan" panose="00000400000000000000" pitchFamily="2" charset="-78"/>
              </a:rPr>
              <a:t> </a:t>
            </a:r>
            <a:r>
              <a:rPr lang="fa-IR" dirty="0">
                <a:cs typeface="B Yekan" panose="00000400000000000000" pitchFamily="2" charset="-78"/>
              </a:rPr>
              <a:t>نام دارد و به قدری سبک وزن است که بیشتر به </a:t>
            </a:r>
            <a:r>
              <a:rPr lang="en-US" dirty="0" smtClean="0">
                <a:cs typeface="B Yekan" panose="00000400000000000000" pitchFamily="2" charset="-78"/>
              </a:rPr>
              <a:t>C</a:t>
            </a:r>
            <a:r>
              <a:rPr lang="fa-IR" dirty="0" smtClean="0">
                <a:cs typeface="B Yekan" panose="00000400000000000000" pitchFamily="2" charset="-78"/>
              </a:rPr>
              <a:t> شباهت </a:t>
            </a:r>
            <a:r>
              <a:rPr lang="fa-IR" dirty="0">
                <a:cs typeface="B Yekan" panose="00000400000000000000" pitchFamily="2" charset="-78"/>
              </a:rPr>
              <a:t>دارد تا </a:t>
            </a:r>
            <a:r>
              <a:rPr lang="en-US" dirty="0">
                <a:cs typeface="B Yekan" panose="00000400000000000000" pitchFamily="2" charset="-78"/>
              </a:rPr>
              <a:t>C ++ </a:t>
            </a:r>
            <a:r>
              <a:rPr lang="fa-IR" dirty="0" smtClean="0">
                <a:cs typeface="B Yekan" panose="00000400000000000000" pitchFamily="2" charset="-78"/>
              </a:rPr>
              <a:t> و </a:t>
            </a:r>
            <a:r>
              <a:rPr lang="en-US" dirty="0" smtClean="0">
                <a:cs typeface="B Yekan" panose="00000400000000000000" pitchFamily="2" charset="-78"/>
              </a:rPr>
              <a:t>Java</a:t>
            </a:r>
            <a:r>
              <a:rPr lang="fa-IR" dirty="0" smtClean="0">
                <a:cs typeface="B Yekan" panose="00000400000000000000" pitchFamily="2" charset="-78"/>
              </a:rPr>
              <a:t>.</a:t>
            </a:r>
          </a:p>
          <a:p>
            <a:pPr lvl="1" algn="r" rtl="1"/>
            <a:r>
              <a:rPr lang="fa-IR" dirty="0">
                <a:cs typeface="B Yekan" panose="00000400000000000000" pitchFamily="2" charset="-78"/>
              </a:rPr>
              <a:t>دستوری: </a:t>
            </a:r>
            <a:r>
              <a:rPr lang="en-US" dirty="0" smtClean="0">
                <a:cs typeface="B Yekan" panose="00000400000000000000" pitchFamily="2" charset="-78"/>
              </a:rPr>
              <a:t>Go</a:t>
            </a:r>
            <a:r>
              <a:rPr lang="fa-IR" dirty="0" smtClean="0">
                <a:cs typeface="B Yekan" panose="00000400000000000000" pitchFamily="2" charset="-78"/>
              </a:rPr>
              <a:t> </a:t>
            </a:r>
            <a:r>
              <a:rPr lang="fa-IR" dirty="0">
                <a:cs typeface="B Yekan" panose="00000400000000000000" pitchFamily="2" charset="-78"/>
              </a:rPr>
              <a:t>یک زبان </a:t>
            </a:r>
            <a:r>
              <a:rPr lang="fa-IR" dirty="0" smtClean="0">
                <a:cs typeface="B Yekan" panose="00000400000000000000" pitchFamily="2" charset="-78"/>
              </a:rPr>
              <a:t>دستوری </a:t>
            </a:r>
            <a:r>
              <a:rPr lang="fa-IR" dirty="0">
                <a:cs typeface="B Yekan" panose="00000400000000000000" pitchFamily="2" charset="-78"/>
              </a:rPr>
              <a:t>است. همانطور که توسط مشخصات </a:t>
            </a:r>
            <a:r>
              <a:rPr lang="en-US" dirty="0" smtClean="0">
                <a:cs typeface="B Yekan" panose="00000400000000000000" pitchFamily="2" charset="-78"/>
              </a:rPr>
              <a:t>Go</a:t>
            </a:r>
            <a:r>
              <a:rPr lang="fa-IR" dirty="0" smtClean="0">
                <a:cs typeface="B Yekan" panose="00000400000000000000" pitchFamily="2" charset="-78"/>
              </a:rPr>
              <a:t> تعریف </a:t>
            </a:r>
            <a:r>
              <a:rPr lang="fa-IR" dirty="0">
                <a:cs typeface="B Yekan" panose="00000400000000000000" pitchFamily="2" charset="-78"/>
              </a:rPr>
              <a:t>شده است ، دارای حلقه </a:t>
            </a:r>
            <a:r>
              <a:rPr lang="fa-IR" dirty="0" smtClean="0">
                <a:cs typeface="B Yekan" panose="00000400000000000000" pitchFamily="2" charset="-78"/>
              </a:rPr>
              <a:t>ها، </a:t>
            </a:r>
            <a:r>
              <a:rPr lang="fa-IR" dirty="0">
                <a:cs typeface="B Yekan" panose="00000400000000000000" pitchFamily="2" charset="-78"/>
              </a:rPr>
              <a:t>دستورات و انتخاب </a:t>
            </a:r>
            <a:r>
              <a:rPr lang="fa-IR" dirty="0" smtClean="0">
                <a:cs typeface="B Yekan" panose="00000400000000000000" pitchFamily="2" charset="-78"/>
              </a:rPr>
              <a:t>است.</a:t>
            </a:r>
          </a:p>
          <a:p>
            <a:pPr lvl="1" algn="r" rtl="1"/>
            <a:r>
              <a:rPr lang="fa-IR" dirty="0" smtClean="0">
                <a:cs typeface="B Yekan" panose="00000400000000000000" pitchFamily="2" charset="-78"/>
              </a:rPr>
              <a:t>برنامه نویسی همزمان(</a:t>
            </a:r>
            <a:r>
              <a:rPr lang="en-US" dirty="0" smtClean="0">
                <a:cs typeface="B Yekan" panose="00000400000000000000" pitchFamily="2" charset="-78"/>
              </a:rPr>
              <a:t>Concurrent</a:t>
            </a:r>
            <a:r>
              <a:rPr lang="fa-IR" dirty="0" smtClean="0">
                <a:cs typeface="B Yekan" panose="00000400000000000000" pitchFamily="2" charset="-78"/>
              </a:rPr>
              <a:t>): </a:t>
            </a:r>
            <a:r>
              <a:rPr lang="en-US" dirty="0" smtClean="0">
                <a:cs typeface="B Yekan" panose="00000400000000000000" pitchFamily="2" charset="-78"/>
              </a:rPr>
              <a:t>Go</a:t>
            </a:r>
            <a:r>
              <a:rPr lang="fa-IR" dirty="0" smtClean="0">
                <a:cs typeface="B Yekan" panose="00000400000000000000" pitchFamily="2" charset="-78"/>
              </a:rPr>
              <a:t> از عملیات های همزمان پشتیبانی می کند. </a:t>
            </a:r>
            <a:r>
              <a:rPr lang="fa-IR" dirty="0">
                <a:cs typeface="B Yekan" panose="00000400000000000000" pitchFamily="2" charset="-78"/>
              </a:rPr>
              <a:t>همزمانی </a:t>
            </a:r>
            <a:r>
              <a:rPr lang="fa-IR" dirty="0" smtClean="0">
                <a:cs typeface="B Yekan" panose="00000400000000000000" pitchFamily="2" charset="-78"/>
              </a:rPr>
              <a:t>در</a:t>
            </a:r>
            <a:r>
              <a:rPr lang="en-US" dirty="0" smtClean="0">
                <a:cs typeface="B Yekan" panose="00000400000000000000" pitchFamily="2" charset="-78"/>
              </a:rPr>
              <a:t>Go </a:t>
            </a:r>
            <a:r>
              <a:rPr lang="fa-IR" dirty="0">
                <a:cs typeface="B Yekan" panose="00000400000000000000" pitchFamily="2" charset="-78"/>
              </a:rPr>
              <a:t>شامل چند </a:t>
            </a:r>
            <a:r>
              <a:rPr lang="fa-IR" dirty="0" smtClean="0">
                <a:cs typeface="B Yekan" panose="00000400000000000000" pitchFamily="2" charset="-78"/>
              </a:rPr>
              <a:t>رشته ای و </a:t>
            </a:r>
            <a:r>
              <a:rPr lang="fa-IR" dirty="0">
                <a:cs typeface="B Yekan" panose="00000400000000000000" pitchFamily="2" charset="-78"/>
              </a:rPr>
              <a:t>پردازش چندگانه </a:t>
            </a:r>
            <a:r>
              <a:rPr lang="fa-IR" dirty="0" smtClean="0">
                <a:cs typeface="B Yekan" panose="00000400000000000000" pitchFamily="2" charset="-78"/>
              </a:rPr>
              <a:t>است.</a:t>
            </a:r>
          </a:p>
          <a:p>
            <a:pPr marL="457200" lvl="1" indent="0" algn="r" rtl="1">
              <a:buNone/>
            </a:pPr>
            <a:endParaRPr lang="nn-NO" dirty="0">
              <a:cs typeface="B Yekan" panose="00000400000000000000" pitchFamily="2" charset="-78"/>
            </a:endParaRPr>
          </a:p>
        </p:txBody>
      </p:sp>
    </p:spTree>
    <p:extLst>
      <p:ext uri="{BB962C8B-B14F-4D97-AF65-F5344CB8AC3E}">
        <p14:creationId xmlns:p14="http://schemas.microsoft.com/office/powerpoint/2010/main" val="8611837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8613"/>
            <a:ext cx="8596668" cy="6401371"/>
          </a:xfrm>
        </p:spPr>
        <p:txBody>
          <a:bodyPr>
            <a:normAutofit lnSpcReduction="10000"/>
          </a:bodyPr>
          <a:lstStyle/>
          <a:p>
            <a:pPr algn="r" rtl="1"/>
            <a:r>
              <a:rPr lang="fa-IR" b="1" dirty="0" smtClean="0">
                <a:cs typeface="B Yekan" panose="00000400000000000000" pitchFamily="2" charset="-78"/>
              </a:rPr>
              <a:t>ارسال برنامه به عنوان پارامتر</a:t>
            </a:r>
          </a:p>
          <a:p>
            <a:pPr marL="0" indent="0" algn="r" rtl="1">
              <a:buNone/>
            </a:pPr>
            <a:r>
              <a:rPr lang="fa-IR" dirty="0" smtClean="0">
                <a:cs typeface="B Yekan" panose="00000400000000000000" pitchFamily="2" charset="-78"/>
              </a:rPr>
              <a:t>بله امکان پذیر است، مثال:</a:t>
            </a:r>
          </a:p>
          <a:p>
            <a:pPr marL="0" indent="0">
              <a:buNone/>
            </a:pPr>
            <a:r>
              <a:rPr lang="en-US" sz="1700" dirty="0"/>
              <a:t>package </a:t>
            </a:r>
            <a:r>
              <a:rPr lang="en-US" sz="1700" dirty="0" smtClean="0"/>
              <a:t>main</a:t>
            </a:r>
            <a:endParaRPr lang="en-US" sz="1700" dirty="0"/>
          </a:p>
          <a:p>
            <a:pPr marL="0" indent="0">
              <a:buNone/>
            </a:pPr>
            <a:r>
              <a:rPr lang="en-US" sz="1700" dirty="0"/>
              <a:t>import (  </a:t>
            </a:r>
          </a:p>
          <a:p>
            <a:pPr marL="0" indent="0">
              <a:buNone/>
            </a:pPr>
            <a:r>
              <a:rPr lang="en-US" sz="1700" dirty="0"/>
              <a:t>    "</a:t>
            </a:r>
            <a:r>
              <a:rPr lang="en-US" sz="1700" dirty="0" err="1"/>
              <a:t>fmt</a:t>
            </a:r>
            <a:r>
              <a:rPr lang="en-US" sz="1700" dirty="0"/>
              <a:t>"</a:t>
            </a:r>
          </a:p>
          <a:p>
            <a:pPr marL="0" indent="0">
              <a:buNone/>
            </a:pPr>
            <a:r>
              <a:rPr lang="en-US" sz="1700" dirty="0" smtClean="0"/>
              <a:t>)</a:t>
            </a:r>
            <a:endParaRPr lang="en-US" sz="1700" dirty="0"/>
          </a:p>
          <a:p>
            <a:pPr marL="0" indent="0">
              <a:buNone/>
            </a:pPr>
            <a:r>
              <a:rPr lang="en-US" sz="1700" dirty="0" err="1"/>
              <a:t>func</a:t>
            </a:r>
            <a:r>
              <a:rPr lang="en-US" sz="1700" dirty="0"/>
              <a:t> simple(a </a:t>
            </a:r>
            <a:r>
              <a:rPr lang="en-US" sz="1700" dirty="0" err="1"/>
              <a:t>func</a:t>
            </a:r>
            <a:r>
              <a:rPr lang="en-US" sz="1700" dirty="0"/>
              <a:t>(a, b </a:t>
            </a:r>
            <a:r>
              <a:rPr lang="en-US" sz="1700" dirty="0" err="1"/>
              <a:t>int</a:t>
            </a:r>
            <a:r>
              <a:rPr lang="en-US" sz="1700" dirty="0"/>
              <a:t>) </a:t>
            </a:r>
            <a:r>
              <a:rPr lang="en-US" sz="1700" dirty="0" err="1"/>
              <a:t>int</a:t>
            </a:r>
            <a:r>
              <a:rPr lang="en-US" sz="1700" dirty="0"/>
              <a:t>) {  </a:t>
            </a:r>
          </a:p>
          <a:p>
            <a:pPr marL="0" indent="0">
              <a:buNone/>
            </a:pPr>
            <a:r>
              <a:rPr lang="en-US" sz="1700" dirty="0"/>
              <a:t>    </a:t>
            </a:r>
            <a:r>
              <a:rPr lang="en-US" sz="1700" dirty="0" err="1"/>
              <a:t>fmt.Println</a:t>
            </a:r>
            <a:r>
              <a:rPr lang="en-US" sz="1700" dirty="0"/>
              <a:t>(a(60, 7))</a:t>
            </a:r>
          </a:p>
          <a:p>
            <a:pPr marL="0" indent="0">
              <a:buNone/>
            </a:pPr>
            <a:r>
              <a:rPr lang="en-US" sz="1700" dirty="0" smtClean="0"/>
              <a:t>}</a:t>
            </a:r>
            <a:endParaRPr lang="en-US" sz="1700" dirty="0"/>
          </a:p>
          <a:p>
            <a:pPr marL="0" indent="0">
              <a:buNone/>
            </a:pPr>
            <a:r>
              <a:rPr lang="en-US" sz="1700" dirty="0" err="1"/>
              <a:t>func</a:t>
            </a:r>
            <a:r>
              <a:rPr lang="en-US" sz="1700" dirty="0"/>
              <a:t> main() {  </a:t>
            </a:r>
          </a:p>
          <a:p>
            <a:pPr marL="0" indent="0">
              <a:buNone/>
            </a:pPr>
            <a:r>
              <a:rPr lang="en-US" sz="1700" dirty="0"/>
              <a:t>    f := </a:t>
            </a:r>
            <a:r>
              <a:rPr lang="en-US" sz="1700" dirty="0" err="1"/>
              <a:t>func</a:t>
            </a:r>
            <a:r>
              <a:rPr lang="en-US" sz="1700" dirty="0"/>
              <a:t>(a, b </a:t>
            </a:r>
            <a:r>
              <a:rPr lang="en-US" sz="1700" dirty="0" err="1"/>
              <a:t>int</a:t>
            </a:r>
            <a:r>
              <a:rPr lang="en-US" sz="1700" dirty="0"/>
              <a:t>) </a:t>
            </a:r>
            <a:r>
              <a:rPr lang="en-US" sz="1700" dirty="0" err="1"/>
              <a:t>int</a:t>
            </a:r>
            <a:r>
              <a:rPr lang="en-US" sz="1700" dirty="0"/>
              <a:t> {</a:t>
            </a:r>
          </a:p>
          <a:p>
            <a:pPr marL="0" indent="0">
              <a:buNone/>
            </a:pPr>
            <a:r>
              <a:rPr lang="en-US" sz="1700" dirty="0"/>
              <a:t>        return a + b</a:t>
            </a:r>
          </a:p>
          <a:p>
            <a:pPr marL="0" indent="0">
              <a:buNone/>
            </a:pPr>
            <a:r>
              <a:rPr lang="en-US" sz="1700" dirty="0"/>
              <a:t>    }</a:t>
            </a:r>
          </a:p>
          <a:p>
            <a:pPr marL="0" indent="0">
              <a:buNone/>
            </a:pPr>
            <a:r>
              <a:rPr lang="en-US" sz="1700" dirty="0"/>
              <a:t>    simple(f)</a:t>
            </a:r>
          </a:p>
          <a:p>
            <a:pPr marL="0" indent="0">
              <a:buNone/>
            </a:pPr>
            <a:r>
              <a:rPr lang="en-US" sz="1700" dirty="0" smtClean="0"/>
              <a:t>}</a:t>
            </a:r>
          </a:p>
          <a:p>
            <a:pPr marL="0" indent="0">
              <a:buNone/>
            </a:pPr>
            <a:r>
              <a:rPr lang="en-US" sz="1700" dirty="0" smtClean="0"/>
              <a:t>////////////////</a:t>
            </a:r>
          </a:p>
          <a:p>
            <a:pPr marL="0" indent="0">
              <a:buNone/>
            </a:pPr>
            <a:r>
              <a:rPr lang="en-US" sz="1700" dirty="0" smtClean="0"/>
              <a:t>Output : 67</a:t>
            </a:r>
            <a:endParaRPr lang="en-US" sz="1700" dirty="0"/>
          </a:p>
        </p:txBody>
      </p:sp>
    </p:spTree>
    <p:extLst>
      <p:ext uri="{BB962C8B-B14F-4D97-AF65-F5344CB8AC3E}">
        <p14:creationId xmlns:p14="http://schemas.microsoft.com/office/powerpoint/2010/main" val="25281574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98408"/>
            <a:ext cx="8596668" cy="6659591"/>
          </a:xfrm>
        </p:spPr>
        <p:txBody>
          <a:bodyPr>
            <a:normAutofit/>
          </a:bodyPr>
          <a:lstStyle/>
          <a:p>
            <a:pPr algn="r" rtl="1"/>
            <a:r>
              <a:rPr lang="fa-IR" b="1" dirty="0" smtClean="0">
                <a:cs typeface="B Yekan" panose="00000400000000000000" pitchFamily="2" charset="-78"/>
              </a:rPr>
              <a:t>محیط برنامه نویسی</a:t>
            </a:r>
          </a:p>
          <a:p>
            <a:pPr lvl="1" algn="r" rtl="1"/>
            <a:r>
              <a:rPr lang="en-US" dirty="0" err="1"/>
              <a:t>GoLand</a:t>
            </a:r>
            <a:endParaRPr lang="en-US" dirty="0"/>
          </a:p>
          <a:p>
            <a:pPr lvl="1" algn="r" rtl="1"/>
            <a:r>
              <a:rPr lang="en-US" dirty="0"/>
              <a:t>Visual Studio Code</a:t>
            </a:r>
          </a:p>
          <a:p>
            <a:pPr lvl="1" algn="r" rtl="1"/>
            <a:r>
              <a:rPr lang="en-US" dirty="0" err="1"/>
              <a:t>LiteIDE</a:t>
            </a:r>
            <a:endParaRPr lang="en-US" dirty="0"/>
          </a:p>
          <a:p>
            <a:pPr lvl="1" algn="r" rtl="1"/>
            <a:r>
              <a:rPr lang="en-US" dirty="0"/>
              <a:t>Vim</a:t>
            </a:r>
          </a:p>
          <a:p>
            <a:pPr lvl="1" algn="r" rtl="1"/>
            <a:r>
              <a:rPr lang="en-US" dirty="0"/>
              <a:t>IntelliJ IDEA</a:t>
            </a:r>
          </a:p>
          <a:p>
            <a:pPr marL="0" indent="0" algn="r" rtl="1">
              <a:buNone/>
            </a:pPr>
            <a:endParaRPr lang="en-US" dirty="0" smtClean="0">
              <a:cs typeface="B Yekan" panose="00000400000000000000" pitchFamily="2" charset="-78"/>
            </a:endParaRPr>
          </a:p>
          <a:p>
            <a:pPr algn="r" rtl="1"/>
            <a:r>
              <a:rPr lang="fa-IR" b="1" dirty="0" smtClean="0">
                <a:cs typeface="B Yekan" panose="00000400000000000000" pitchFamily="2" charset="-78"/>
              </a:rPr>
              <a:t>وراثت</a:t>
            </a:r>
            <a:endParaRPr lang="fa-IR" b="1" dirty="0" smtClean="0">
              <a:cs typeface="B Yekan" panose="00000400000000000000" pitchFamily="2" charset="-78"/>
            </a:endParaRPr>
          </a:p>
          <a:p>
            <a:pPr marL="0" indent="0" algn="r" rtl="1">
              <a:buNone/>
            </a:pPr>
            <a:r>
              <a:rPr lang="fa-IR" dirty="0" smtClean="0">
                <a:cs typeface="B Yekan" panose="00000400000000000000" pitchFamily="2" charset="-78"/>
              </a:rPr>
              <a:t>از آنجایی که </a:t>
            </a:r>
            <a:r>
              <a:rPr lang="en-US" dirty="0" smtClean="0">
                <a:cs typeface="B Yekan" panose="00000400000000000000" pitchFamily="2" charset="-78"/>
              </a:rPr>
              <a:t>Go</a:t>
            </a:r>
            <a:r>
              <a:rPr lang="fa-IR" dirty="0" smtClean="0">
                <a:cs typeface="B Yekan" panose="00000400000000000000" pitchFamily="2" charset="-78"/>
              </a:rPr>
              <a:t> از </a:t>
            </a:r>
            <a:r>
              <a:rPr lang="en-US" dirty="0" smtClean="0">
                <a:cs typeface="B Yekan" panose="00000400000000000000" pitchFamily="2" charset="-78"/>
              </a:rPr>
              <a:t>class</a:t>
            </a:r>
            <a:r>
              <a:rPr lang="fa-IR" dirty="0" smtClean="0">
                <a:cs typeface="B Yekan" panose="00000400000000000000" pitchFamily="2" charset="-78"/>
              </a:rPr>
              <a:t> ها پشتیبانی نمی کند بنابراین وراثت نیز به معنای عام در آن وجود ندارد، اما به گونه توسط </a:t>
            </a:r>
            <a:r>
              <a:rPr lang="en-US" dirty="0" err="1" smtClean="0">
                <a:cs typeface="B Yekan" panose="00000400000000000000" pitchFamily="2" charset="-78"/>
              </a:rPr>
              <a:t>struct</a:t>
            </a:r>
            <a:r>
              <a:rPr lang="fa-IR" dirty="0" smtClean="0">
                <a:cs typeface="B Yekan" panose="00000400000000000000" pitchFamily="2" charset="-78"/>
              </a:rPr>
              <a:t> ها پشتیبانی می شود. نمونه ای را در صفحه بعد مشاهده میکنید.</a:t>
            </a:r>
            <a:endParaRPr lang="en-US" sz="1600" dirty="0"/>
          </a:p>
        </p:txBody>
      </p:sp>
    </p:spTree>
    <p:extLst>
      <p:ext uri="{BB962C8B-B14F-4D97-AF65-F5344CB8AC3E}">
        <p14:creationId xmlns:p14="http://schemas.microsoft.com/office/powerpoint/2010/main" val="5143931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0300" y="112952"/>
            <a:ext cx="8596668" cy="6401371"/>
          </a:xfrm>
        </p:spPr>
        <p:txBody>
          <a:bodyPr>
            <a:normAutofit fontScale="62500" lnSpcReduction="20000"/>
          </a:bodyPr>
          <a:lstStyle/>
          <a:p>
            <a:pPr marL="0" indent="0" rtl="1">
              <a:spcBef>
                <a:spcPts val="200"/>
              </a:spcBef>
              <a:buNone/>
            </a:pPr>
            <a:r>
              <a:rPr lang="en-US" dirty="0"/>
              <a:t>package </a:t>
            </a:r>
            <a:r>
              <a:rPr lang="en-US" dirty="0" smtClean="0"/>
              <a:t>main</a:t>
            </a:r>
            <a:endParaRPr lang="en-US" dirty="0"/>
          </a:p>
          <a:p>
            <a:pPr marL="0" indent="0" rtl="1">
              <a:spcBef>
                <a:spcPts val="200"/>
              </a:spcBef>
              <a:buNone/>
            </a:pPr>
            <a:r>
              <a:rPr lang="en-US" dirty="0"/>
              <a:t>import (  </a:t>
            </a:r>
          </a:p>
          <a:p>
            <a:pPr marL="0" indent="0" rtl="1">
              <a:spcBef>
                <a:spcPts val="200"/>
              </a:spcBef>
              <a:buNone/>
            </a:pPr>
            <a:r>
              <a:rPr lang="en-US" dirty="0"/>
              <a:t>    "</a:t>
            </a:r>
            <a:r>
              <a:rPr lang="en-US" dirty="0" err="1"/>
              <a:t>fmt</a:t>
            </a:r>
            <a:r>
              <a:rPr lang="en-US" dirty="0"/>
              <a:t>"</a:t>
            </a:r>
          </a:p>
          <a:p>
            <a:pPr marL="0" indent="0" rtl="1">
              <a:spcBef>
                <a:spcPts val="200"/>
              </a:spcBef>
              <a:buNone/>
            </a:pPr>
            <a:r>
              <a:rPr lang="en-US" dirty="0" smtClean="0"/>
              <a:t>)</a:t>
            </a:r>
            <a:endParaRPr lang="en-US" dirty="0"/>
          </a:p>
          <a:p>
            <a:pPr marL="0" indent="0" rtl="1">
              <a:spcBef>
                <a:spcPts val="200"/>
              </a:spcBef>
              <a:buNone/>
            </a:pPr>
            <a:r>
              <a:rPr lang="en-US" dirty="0"/>
              <a:t>type author </a:t>
            </a:r>
            <a:r>
              <a:rPr lang="en-US" dirty="0" err="1"/>
              <a:t>struct</a:t>
            </a:r>
            <a:r>
              <a:rPr lang="en-US" dirty="0"/>
              <a:t> {  </a:t>
            </a:r>
          </a:p>
          <a:p>
            <a:pPr marL="0" indent="0" rtl="1">
              <a:spcBef>
                <a:spcPts val="200"/>
              </a:spcBef>
              <a:buNone/>
            </a:pPr>
            <a:r>
              <a:rPr lang="en-US" dirty="0"/>
              <a:t>    </a:t>
            </a:r>
            <a:r>
              <a:rPr lang="en-US" dirty="0" err="1"/>
              <a:t>firstName</a:t>
            </a:r>
            <a:r>
              <a:rPr lang="en-US" dirty="0"/>
              <a:t> string</a:t>
            </a:r>
          </a:p>
          <a:p>
            <a:pPr marL="0" indent="0" rtl="1">
              <a:spcBef>
                <a:spcPts val="200"/>
              </a:spcBef>
              <a:buNone/>
            </a:pPr>
            <a:r>
              <a:rPr lang="en-US" dirty="0"/>
              <a:t>    </a:t>
            </a:r>
            <a:r>
              <a:rPr lang="en-US" dirty="0" err="1"/>
              <a:t>lastName</a:t>
            </a:r>
            <a:r>
              <a:rPr lang="en-US" dirty="0"/>
              <a:t>  string</a:t>
            </a:r>
          </a:p>
          <a:p>
            <a:pPr marL="0" indent="0" rtl="1">
              <a:spcBef>
                <a:spcPts val="200"/>
              </a:spcBef>
              <a:buNone/>
            </a:pPr>
            <a:r>
              <a:rPr lang="en-US" dirty="0"/>
              <a:t>    bio       string</a:t>
            </a:r>
          </a:p>
          <a:p>
            <a:pPr marL="0" indent="0" rtl="1">
              <a:spcBef>
                <a:spcPts val="200"/>
              </a:spcBef>
              <a:buNone/>
            </a:pPr>
            <a:r>
              <a:rPr lang="en-US" dirty="0" smtClean="0"/>
              <a:t>}</a:t>
            </a:r>
            <a:endParaRPr lang="en-US" dirty="0"/>
          </a:p>
          <a:p>
            <a:pPr marL="0" indent="0" rtl="1">
              <a:spcBef>
                <a:spcPts val="200"/>
              </a:spcBef>
              <a:buNone/>
            </a:pPr>
            <a:r>
              <a:rPr lang="en-US" dirty="0" err="1"/>
              <a:t>func</a:t>
            </a:r>
            <a:r>
              <a:rPr lang="en-US" dirty="0"/>
              <a:t> (</a:t>
            </a:r>
            <a:r>
              <a:rPr lang="en-US" dirty="0" err="1"/>
              <a:t>a</a:t>
            </a:r>
            <a:r>
              <a:rPr lang="en-US" dirty="0"/>
              <a:t> author) </a:t>
            </a:r>
            <a:r>
              <a:rPr lang="en-US" dirty="0" err="1"/>
              <a:t>fullName</a:t>
            </a:r>
            <a:r>
              <a:rPr lang="en-US" dirty="0"/>
              <a:t>() string {  </a:t>
            </a:r>
          </a:p>
          <a:p>
            <a:pPr marL="0" indent="0" rtl="1">
              <a:spcBef>
                <a:spcPts val="200"/>
              </a:spcBef>
              <a:buNone/>
            </a:pPr>
            <a:r>
              <a:rPr lang="en-US" dirty="0"/>
              <a:t>    return </a:t>
            </a:r>
            <a:r>
              <a:rPr lang="en-US" dirty="0" err="1"/>
              <a:t>fmt.Sprintf</a:t>
            </a:r>
            <a:r>
              <a:rPr lang="en-US" dirty="0"/>
              <a:t>("%s %s", </a:t>
            </a:r>
            <a:r>
              <a:rPr lang="en-US" dirty="0" err="1"/>
              <a:t>a.firstName</a:t>
            </a:r>
            <a:r>
              <a:rPr lang="en-US" dirty="0"/>
              <a:t>, </a:t>
            </a:r>
            <a:r>
              <a:rPr lang="en-US" dirty="0" err="1"/>
              <a:t>a.lastName</a:t>
            </a:r>
            <a:r>
              <a:rPr lang="en-US" dirty="0"/>
              <a:t>)</a:t>
            </a:r>
          </a:p>
          <a:p>
            <a:pPr marL="0" indent="0" rtl="1">
              <a:spcBef>
                <a:spcPts val="200"/>
              </a:spcBef>
              <a:buNone/>
            </a:pPr>
            <a:r>
              <a:rPr lang="en-US" dirty="0" smtClean="0"/>
              <a:t>}</a:t>
            </a:r>
            <a:endParaRPr lang="en-US" dirty="0"/>
          </a:p>
          <a:p>
            <a:pPr marL="0" indent="0" rtl="1">
              <a:spcBef>
                <a:spcPts val="200"/>
              </a:spcBef>
              <a:buNone/>
            </a:pPr>
            <a:r>
              <a:rPr lang="en-US" dirty="0"/>
              <a:t>type post </a:t>
            </a:r>
            <a:r>
              <a:rPr lang="en-US" dirty="0" err="1"/>
              <a:t>struct</a:t>
            </a:r>
            <a:r>
              <a:rPr lang="en-US" dirty="0"/>
              <a:t> {  </a:t>
            </a:r>
          </a:p>
          <a:p>
            <a:pPr marL="0" indent="0" rtl="1">
              <a:spcBef>
                <a:spcPts val="200"/>
              </a:spcBef>
              <a:buNone/>
            </a:pPr>
            <a:r>
              <a:rPr lang="en-US" dirty="0"/>
              <a:t>    title   string</a:t>
            </a:r>
          </a:p>
          <a:p>
            <a:pPr marL="0" indent="0" rtl="1">
              <a:spcBef>
                <a:spcPts val="200"/>
              </a:spcBef>
              <a:buNone/>
            </a:pPr>
            <a:r>
              <a:rPr lang="en-US" dirty="0"/>
              <a:t>    content string</a:t>
            </a:r>
          </a:p>
          <a:p>
            <a:pPr marL="0" indent="0" rtl="1">
              <a:spcBef>
                <a:spcPts val="200"/>
              </a:spcBef>
              <a:buNone/>
            </a:pPr>
            <a:r>
              <a:rPr lang="en-US" dirty="0"/>
              <a:t>    author</a:t>
            </a:r>
          </a:p>
          <a:p>
            <a:pPr marL="0" indent="0" rtl="1">
              <a:spcBef>
                <a:spcPts val="200"/>
              </a:spcBef>
              <a:buNone/>
            </a:pPr>
            <a:r>
              <a:rPr lang="en-US" dirty="0" smtClean="0"/>
              <a:t>}</a:t>
            </a:r>
            <a:endParaRPr lang="en-US" dirty="0"/>
          </a:p>
          <a:p>
            <a:pPr marL="0" indent="0" rtl="1">
              <a:spcBef>
                <a:spcPts val="200"/>
              </a:spcBef>
              <a:buNone/>
            </a:pPr>
            <a:r>
              <a:rPr lang="en-US" dirty="0" err="1"/>
              <a:t>func</a:t>
            </a:r>
            <a:r>
              <a:rPr lang="en-US" dirty="0"/>
              <a:t> (p post) details() {  </a:t>
            </a:r>
          </a:p>
          <a:p>
            <a:pPr marL="0" indent="0" rtl="1">
              <a:spcBef>
                <a:spcPts val="200"/>
              </a:spcBef>
              <a:buNone/>
            </a:pPr>
            <a:r>
              <a:rPr lang="en-US" dirty="0"/>
              <a:t>    </a:t>
            </a:r>
            <a:r>
              <a:rPr lang="en-US" dirty="0" err="1"/>
              <a:t>fmt.Println</a:t>
            </a:r>
            <a:r>
              <a:rPr lang="en-US" dirty="0"/>
              <a:t>("Title: ", </a:t>
            </a:r>
            <a:r>
              <a:rPr lang="en-US" dirty="0" err="1"/>
              <a:t>p.title</a:t>
            </a:r>
            <a:r>
              <a:rPr lang="en-US" dirty="0"/>
              <a:t>)</a:t>
            </a:r>
          </a:p>
          <a:p>
            <a:pPr marL="0" indent="0" rtl="1">
              <a:spcBef>
                <a:spcPts val="200"/>
              </a:spcBef>
              <a:buNone/>
            </a:pPr>
            <a:r>
              <a:rPr lang="en-US" dirty="0"/>
              <a:t>    </a:t>
            </a:r>
            <a:r>
              <a:rPr lang="en-US" dirty="0" err="1"/>
              <a:t>fmt.Println</a:t>
            </a:r>
            <a:r>
              <a:rPr lang="en-US" dirty="0"/>
              <a:t>("Content: ", </a:t>
            </a:r>
            <a:r>
              <a:rPr lang="en-US" dirty="0" err="1"/>
              <a:t>p.content</a:t>
            </a:r>
            <a:r>
              <a:rPr lang="en-US" dirty="0"/>
              <a:t>)</a:t>
            </a:r>
          </a:p>
          <a:p>
            <a:pPr marL="0" indent="0" rtl="1">
              <a:spcBef>
                <a:spcPts val="200"/>
              </a:spcBef>
              <a:buNone/>
            </a:pPr>
            <a:r>
              <a:rPr lang="en-US" dirty="0"/>
              <a:t>    </a:t>
            </a:r>
            <a:r>
              <a:rPr lang="en-US" dirty="0" err="1"/>
              <a:t>fmt.Println</a:t>
            </a:r>
            <a:r>
              <a:rPr lang="en-US" dirty="0"/>
              <a:t>("Author: ", </a:t>
            </a:r>
            <a:r>
              <a:rPr lang="en-US" dirty="0" err="1"/>
              <a:t>p.fullName</a:t>
            </a:r>
            <a:r>
              <a:rPr lang="en-US" dirty="0"/>
              <a:t>())</a:t>
            </a:r>
          </a:p>
          <a:p>
            <a:pPr marL="0" indent="0" rtl="1">
              <a:spcBef>
                <a:spcPts val="200"/>
              </a:spcBef>
              <a:buNone/>
            </a:pPr>
            <a:r>
              <a:rPr lang="en-US" dirty="0"/>
              <a:t>    </a:t>
            </a:r>
            <a:r>
              <a:rPr lang="en-US" dirty="0" err="1"/>
              <a:t>fmt.Println</a:t>
            </a:r>
            <a:r>
              <a:rPr lang="en-US" dirty="0"/>
              <a:t>("Bio: ", </a:t>
            </a:r>
            <a:r>
              <a:rPr lang="en-US" dirty="0" err="1"/>
              <a:t>p.bio</a:t>
            </a:r>
            <a:r>
              <a:rPr lang="en-US" dirty="0"/>
              <a:t>)</a:t>
            </a:r>
          </a:p>
          <a:p>
            <a:pPr marL="0" indent="0" rtl="1">
              <a:spcBef>
                <a:spcPts val="200"/>
              </a:spcBef>
              <a:buNone/>
            </a:pPr>
            <a:r>
              <a:rPr lang="en-US" dirty="0" smtClean="0"/>
              <a:t>}</a:t>
            </a:r>
            <a:endParaRPr lang="en-US" dirty="0"/>
          </a:p>
          <a:p>
            <a:pPr marL="0" indent="0" rtl="1">
              <a:spcBef>
                <a:spcPts val="200"/>
              </a:spcBef>
              <a:buNone/>
            </a:pPr>
            <a:r>
              <a:rPr lang="en-US" dirty="0" err="1"/>
              <a:t>func</a:t>
            </a:r>
            <a:r>
              <a:rPr lang="en-US" dirty="0"/>
              <a:t> main() {  </a:t>
            </a:r>
          </a:p>
          <a:p>
            <a:pPr marL="0" indent="0" rtl="1">
              <a:spcBef>
                <a:spcPts val="200"/>
              </a:spcBef>
              <a:buNone/>
            </a:pPr>
            <a:r>
              <a:rPr lang="en-US" dirty="0"/>
              <a:t>    author1 := author{</a:t>
            </a:r>
          </a:p>
          <a:p>
            <a:pPr marL="0" indent="0" rtl="1">
              <a:spcBef>
                <a:spcPts val="200"/>
              </a:spcBef>
              <a:buNone/>
            </a:pPr>
            <a:r>
              <a:rPr lang="en-US" dirty="0"/>
              <a:t>        "Naveen",</a:t>
            </a:r>
          </a:p>
          <a:p>
            <a:pPr marL="0" indent="0" rtl="1">
              <a:spcBef>
                <a:spcPts val="200"/>
              </a:spcBef>
              <a:buNone/>
            </a:pPr>
            <a:r>
              <a:rPr lang="en-US" dirty="0"/>
              <a:t>        "</a:t>
            </a:r>
            <a:r>
              <a:rPr lang="en-US" dirty="0" err="1"/>
              <a:t>Ramanathan</a:t>
            </a:r>
            <a:r>
              <a:rPr lang="en-US" dirty="0"/>
              <a:t>",</a:t>
            </a:r>
          </a:p>
          <a:p>
            <a:pPr marL="0" indent="0" rtl="1">
              <a:spcBef>
                <a:spcPts val="200"/>
              </a:spcBef>
              <a:buNone/>
            </a:pPr>
            <a:r>
              <a:rPr lang="en-US" dirty="0"/>
              <a:t>        "</a:t>
            </a:r>
            <a:r>
              <a:rPr lang="en-US" dirty="0" err="1"/>
              <a:t>Golang</a:t>
            </a:r>
            <a:r>
              <a:rPr lang="en-US" dirty="0"/>
              <a:t> Enthusiast",</a:t>
            </a:r>
          </a:p>
          <a:p>
            <a:pPr marL="0" indent="0" rtl="1">
              <a:spcBef>
                <a:spcPts val="200"/>
              </a:spcBef>
              <a:buNone/>
            </a:pPr>
            <a:r>
              <a:rPr lang="en-US" dirty="0"/>
              <a:t>    }</a:t>
            </a:r>
          </a:p>
          <a:p>
            <a:pPr marL="0" indent="0" rtl="1">
              <a:spcBef>
                <a:spcPts val="200"/>
              </a:spcBef>
              <a:buNone/>
            </a:pPr>
            <a:r>
              <a:rPr lang="en-US" dirty="0"/>
              <a:t>    post1 := post{</a:t>
            </a:r>
          </a:p>
          <a:p>
            <a:pPr marL="0" indent="0" rtl="1">
              <a:spcBef>
                <a:spcPts val="200"/>
              </a:spcBef>
              <a:buNone/>
            </a:pPr>
            <a:r>
              <a:rPr lang="en-US" dirty="0"/>
              <a:t>        "Inheritance in Go",</a:t>
            </a:r>
          </a:p>
          <a:p>
            <a:pPr marL="0" indent="0" rtl="1">
              <a:spcBef>
                <a:spcPts val="200"/>
              </a:spcBef>
              <a:buNone/>
            </a:pPr>
            <a:r>
              <a:rPr lang="en-US" dirty="0"/>
              <a:t>        "Go supports composition instead of inheritance",</a:t>
            </a:r>
          </a:p>
          <a:p>
            <a:pPr marL="0" indent="0" rtl="1">
              <a:spcBef>
                <a:spcPts val="200"/>
              </a:spcBef>
              <a:buNone/>
            </a:pPr>
            <a:r>
              <a:rPr lang="en-US" dirty="0"/>
              <a:t>        author1,</a:t>
            </a:r>
          </a:p>
          <a:p>
            <a:pPr marL="0" indent="0" rtl="1">
              <a:spcBef>
                <a:spcPts val="200"/>
              </a:spcBef>
              <a:buNone/>
            </a:pPr>
            <a:r>
              <a:rPr lang="en-US" dirty="0"/>
              <a:t>    }</a:t>
            </a:r>
          </a:p>
          <a:p>
            <a:pPr marL="0" indent="0" rtl="1">
              <a:spcBef>
                <a:spcPts val="200"/>
              </a:spcBef>
              <a:buNone/>
            </a:pPr>
            <a:r>
              <a:rPr lang="en-US" dirty="0"/>
              <a:t>    post1.details()</a:t>
            </a:r>
          </a:p>
          <a:p>
            <a:pPr marL="0" indent="0" rtl="1">
              <a:spcBef>
                <a:spcPts val="200"/>
              </a:spcBef>
              <a:buNone/>
            </a:pPr>
            <a:r>
              <a:rPr lang="en-US" dirty="0"/>
              <a:t>}</a:t>
            </a:r>
          </a:p>
        </p:txBody>
      </p:sp>
      <p:sp>
        <p:nvSpPr>
          <p:cNvPr id="2" name="Rectangle 1"/>
          <p:cNvSpPr/>
          <p:nvPr/>
        </p:nvSpPr>
        <p:spPr>
          <a:xfrm>
            <a:off x="470300" y="5917844"/>
            <a:ext cx="6096000" cy="830997"/>
          </a:xfrm>
          <a:prstGeom prst="rect">
            <a:avLst/>
          </a:prstGeom>
          <a:solidFill>
            <a:schemeClr val="bg1">
              <a:lumMod val="95000"/>
            </a:schemeClr>
          </a:solidFill>
        </p:spPr>
        <p:txBody>
          <a:bodyPr>
            <a:spAutoFit/>
          </a:bodyPr>
          <a:lstStyle/>
          <a:p>
            <a:r>
              <a:rPr lang="en-US" sz="1200" dirty="0"/>
              <a:t>Title:  Inheritance in Go  </a:t>
            </a:r>
          </a:p>
          <a:p>
            <a:r>
              <a:rPr lang="en-US" sz="1200" dirty="0"/>
              <a:t>Content:  Go supports composition instead of inheritance  </a:t>
            </a:r>
          </a:p>
          <a:p>
            <a:r>
              <a:rPr lang="en-US" sz="1200" dirty="0"/>
              <a:t>Author:  Naveen </a:t>
            </a:r>
            <a:r>
              <a:rPr lang="en-US" sz="1200" dirty="0" err="1"/>
              <a:t>Ramanathan</a:t>
            </a:r>
            <a:r>
              <a:rPr lang="en-US" sz="1200" dirty="0"/>
              <a:t>  </a:t>
            </a:r>
          </a:p>
          <a:p>
            <a:r>
              <a:rPr lang="en-US" sz="1200" dirty="0"/>
              <a:t>Bio:  </a:t>
            </a:r>
            <a:r>
              <a:rPr lang="en-US" sz="1200" dirty="0" err="1"/>
              <a:t>Golang</a:t>
            </a:r>
            <a:r>
              <a:rPr lang="en-US" sz="1200" dirty="0"/>
              <a:t> Enthusiast </a:t>
            </a:r>
          </a:p>
        </p:txBody>
      </p:sp>
    </p:spTree>
    <p:extLst>
      <p:ext uri="{BB962C8B-B14F-4D97-AF65-F5344CB8AC3E}">
        <p14:creationId xmlns:p14="http://schemas.microsoft.com/office/powerpoint/2010/main" val="6956106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8613"/>
            <a:ext cx="8596668" cy="6401371"/>
          </a:xfrm>
        </p:spPr>
        <p:txBody>
          <a:bodyPr>
            <a:normAutofit/>
          </a:bodyPr>
          <a:lstStyle/>
          <a:p>
            <a:pPr algn="r" rtl="1"/>
            <a:r>
              <a:rPr lang="fa-IR" b="1" dirty="0" smtClean="0">
                <a:cs typeface="B Yekan" panose="00000400000000000000" pitchFamily="2" charset="-78"/>
              </a:rPr>
              <a:t>اشاره گر</a:t>
            </a:r>
            <a:endParaRPr lang="en-US" b="1" dirty="0" smtClean="0">
              <a:cs typeface="B Yekan" panose="00000400000000000000" pitchFamily="2" charset="-78"/>
            </a:endParaRPr>
          </a:p>
          <a:p>
            <a:pPr marL="0" indent="0" algn="r" rtl="1">
              <a:buNone/>
            </a:pPr>
            <a:r>
              <a:rPr lang="en-US" dirty="0" smtClean="0">
                <a:cs typeface="B Yekan" panose="00000400000000000000" pitchFamily="2" charset="-78"/>
              </a:rPr>
              <a:t>Go</a:t>
            </a:r>
            <a:r>
              <a:rPr lang="fa-IR" dirty="0" smtClean="0">
                <a:cs typeface="B Yekan" panose="00000400000000000000" pitchFamily="2" charset="-78"/>
              </a:rPr>
              <a:t> از از اشاره گر ها پشتیبانی می کند. (شبیه </a:t>
            </a:r>
            <a:r>
              <a:rPr lang="en-US" dirty="0" err="1" smtClean="0">
                <a:cs typeface="B Yekan" panose="00000400000000000000" pitchFamily="2" charset="-78"/>
              </a:rPr>
              <a:t>c++</a:t>
            </a:r>
            <a:r>
              <a:rPr lang="fa-IR" dirty="0" smtClean="0">
                <a:cs typeface="B Yekan" panose="00000400000000000000" pitchFamily="2" charset="-78"/>
              </a:rPr>
              <a:t> است)</a:t>
            </a:r>
          </a:p>
          <a:p>
            <a:pPr marL="0" indent="0" rtl="1">
              <a:buNone/>
            </a:pPr>
            <a:r>
              <a:rPr lang="en-US" dirty="0" err="1">
                <a:cs typeface="B Yekan" panose="00000400000000000000" pitchFamily="2" charset="-78"/>
              </a:rPr>
              <a:t>var</a:t>
            </a:r>
            <a:r>
              <a:rPr lang="en-US" dirty="0">
                <a:cs typeface="B Yekan" panose="00000400000000000000" pitchFamily="2" charset="-78"/>
              </a:rPr>
              <a:t> p *</a:t>
            </a:r>
            <a:r>
              <a:rPr lang="en-US" dirty="0" err="1">
                <a:cs typeface="B Yekan" panose="00000400000000000000" pitchFamily="2" charset="-78"/>
              </a:rPr>
              <a:t>int</a:t>
            </a:r>
            <a:endParaRPr lang="fa-IR" dirty="0">
              <a:cs typeface="B Yekan" panose="00000400000000000000" pitchFamily="2" charset="-78"/>
            </a:endParaRPr>
          </a:p>
          <a:p>
            <a:pPr marL="0" indent="0" rtl="1">
              <a:buNone/>
            </a:pPr>
            <a:r>
              <a:rPr lang="en-US" dirty="0" err="1">
                <a:cs typeface="B Yekan" panose="00000400000000000000" pitchFamily="2" charset="-78"/>
              </a:rPr>
              <a:t>i</a:t>
            </a:r>
            <a:r>
              <a:rPr lang="en-US" dirty="0">
                <a:cs typeface="B Yekan" panose="00000400000000000000" pitchFamily="2" charset="-78"/>
              </a:rPr>
              <a:t> := 42</a:t>
            </a:r>
          </a:p>
          <a:p>
            <a:pPr marL="0" indent="0" rtl="1">
              <a:buNone/>
            </a:pPr>
            <a:r>
              <a:rPr lang="en-US" dirty="0">
                <a:cs typeface="B Yekan" panose="00000400000000000000" pitchFamily="2" charset="-78"/>
              </a:rPr>
              <a:t>p = &amp;</a:t>
            </a:r>
            <a:r>
              <a:rPr lang="en-US" dirty="0" err="1">
                <a:cs typeface="B Yekan" panose="00000400000000000000" pitchFamily="2" charset="-78"/>
              </a:rPr>
              <a:t>i</a:t>
            </a:r>
            <a:endParaRPr lang="en-US" dirty="0">
              <a:cs typeface="B Yekan" panose="00000400000000000000" pitchFamily="2" charset="-78"/>
            </a:endParaRPr>
          </a:p>
          <a:p>
            <a:pPr marL="0" indent="0" rtl="1">
              <a:buNone/>
            </a:pPr>
            <a:r>
              <a:rPr lang="en-US" dirty="0">
                <a:cs typeface="B Yekan" panose="00000400000000000000" pitchFamily="2" charset="-78"/>
              </a:rPr>
              <a:t>///</a:t>
            </a:r>
          </a:p>
          <a:p>
            <a:pPr marL="0" indent="0" rtl="1">
              <a:buNone/>
            </a:pPr>
            <a:r>
              <a:rPr lang="en-US" dirty="0" err="1">
                <a:cs typeface="B Yekan" panose="00000400000000000000" pitchFamily="2" charset="-78"/>
              </a:rPr>
              <a:t>fmt.Println</a:t>
            </a:r>
            <a:r>
              <a:rPr lang="en-US" dirty="0">
                <a:cs typeface="B Yekan" panose="00000400000000000000" pitchFamily="2" charset="-78"/>
              </a:rPr>
              <a:t>(*p) // read </a:t>
            </a:r>
            <a:r>
              <a:rPr lang="en-US" dirty="0" err="1">
                <a:cs typeface="B Yekan" panose="00000400000000000000" pitchFamily="2" charset="-78"/>
              </a:rPr>
              <a:t>i</a:t>
            </a:r>
            <a:r>
              <a:rPr lang="en-US" dirty="0">
                <a:cs typeface="B Yekan" panose="00000400000000000000" pitchFamily="2" charset="-78"/>
              </a:rPr>
              <a:t> through the pointer p</a:t>
            </a:r>
          </a:p>
          <a:p>
            <a:pPr marL="0" indent="0" rtl="1">
              <a:buNone/>
            </a:pPr>
            <a:r>
              <a:rPr lang="en-US" dirty="0">
                <a:cs typeface="B Yekan" panose="00000400000000000000" pitchFamily="2" charset="-78"/>
              </a:rPr>
              <a:t>*p = 21         // set </a:t>
            </a:r>
            <a:r>
              <a:rPr lang="en-US" dirty="0" err="1">
                <a:cs typeface="B Yekan" panose="00000400000000000000" pitchFamily="2" charset="-78"/>
              </a:rPr>
              <a:t>i</a:t>
            </a:r>
            <a:r>
              <a:rPr lang="en-US" dirty="0">
                <a:cs typeface="B Yekan" panose="00000400000000000000" pitchFamily="2" charset="-78"/>
              </a:rPr>
              <a:t> through the pointer p</a:t>
            </a:r>
          </a:p>
          <a:p>
            <a:pPr marL="0" indent="0" rtl="1">
              <a:buNone/>
            </a:pPr>
            <a:endParaRPr lang="en-US" b="1" dirty="0" smtClean="0">
              <a:latin typeface="Yu Gothic UI Light" panose="020B0300000000000000" pitchFamily="34" charset="-128"/>
              <a:ea typeface="Yu Gothic UI Light" panose="020B0300000000000000" pitchFamily="34" charset="-128"/>
              <a:cs typeface="W_japan" panose="00000400000000000000" pitchFamily="2" charset="0"/>
            </a:endParaRPr>
          </a:p>
          <a:p>
            <a:pPr algn="r" rtl="1"/>
            <a:r>
              <a:rPr lang="fa-IR" b="1" dirty="0" smtClean="0">
                <a:cs typeface="B Yekan" panose="00000400000000000000" pitchFamily="2" charset="-78"/>
              </a:rPr>
              <a:t>امنیت</a:t>
            </a:r>
          </a:p>
          <a:p>
            <a:pPr marL="0" indent="0" algn="r" rtl="1">
              <a:buNone/>
            </a:pPr>
            <a:r>
              <a:rPr lang="fa-IR" dirty="0" smtClean="0">
                <a:cs typeface="B Yekan" panose="00000400000000000000" pitchFamily="2" charset="-78"/>
              </a:rPr>
              <a:t>برای رعایت امنیت در کد خود قواعدی در برنامه نویسی </a:t>
            </a:r>
            <a:r>
              <a:rPr lang="en-US" dirty="0" smtClean="0">
                <a:cs typeface="B Yekan" panose="00000400000000000000" pitchFamily="2" charset="-78"/>
              </a:rPr>
              <a:t>Go</a:t>
            </a:r>
            <a:r>
              <a:rPr lang="fa-IR" dirty="0" smtClean="0">
                <a:cs typeface="B Yekan" panose="00000400000000000000" pitchFamily="2" charset="-78"/>
              </a:rPr>
              <a:t> وجود دارد که بایستی رعایت کنیم.</a:t>
            </a:r>
          </a:p>
          <a:p>
            <a:pPr marL="0" indent="0" algn="r" rtl="1">
              <a:buNone/>
            </a:pPr>
            <a:r>
              <a:rPr lang="fa-IR" dirty="0" smtClean="0">
                <a:cs typeface="B Yekan" panose="00000400000000000000" pitchFamily="2" charset="-78"/>
              </a:rPr>
              <a:t>برای مشاهده آن ها می توانید به این </a:t>
            </a:r>
            <a:r>
              <a:rPr lang="fa-IR" dirty="0" smtClean="0">
                <a:cs typeface="B Yekan" panose="00000400000000000000" pitchFamily="2" charset="-78"/>
                <a:hlinkClick r:id="rId2"/>
              </a:rPr>
              <a:t>لینک</a:t>
            </a:r>
            <a:r>
              <a:rPr lang="fa-IR" dirty="0" smtClean="0">
                <a:cs typeface="B Yekan" panose="00000400000000000000" pitchFamily="2" charset="-78"/>
              </a:rPr>
              <a:t> وارد شوید.</a:t>
            </a:r>
            <a:endParaRPr lang="fa-IR" dirty="0">
              <a:cs typeface="B Yekan" panose="00000400000000000000" pitchFamily="2" charset="-78"/>
            </a:endParaRPr>
          </a:p>
          <a:p>
            <a:pPr marL="0" indent="0" rtl="1">
              <a:buNone/>
            </a:pPr>
            <a:endParaRPr lang="fa-IR" b="1" dirty="0" smtClean="0">
              <a:latin typeface="Yu Gothic UI Light" panose="020B0300000000000000" pitchFamily="34" charset="-128"/>
              <a:ea typeface="Yu Gothic UI Light" panose="020B0300000000000000" pitchFamily="34" charset="-128"/>
              <a:cs typeface="W_japan" panose="00000400000000000000" pitchFamily="2" charset="0"/>
            </a:endParaRPr>
          </a:p>
        </p:txBody>
      </p:sp>
    </p:spTree>
    <p:extLst>
      <p:ext uri="{BB962C8B-B14F-4D97-AF65-F5344CB8AC3E}">
        <p14:creationId xmlns:p14="http://schemas.microsoft.com/office/powerpoint/2010/main" val="30684578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8613"/>
            <a:ext cx="8596668" cy="6401371"/>
          </a:xfrm>
        </p:spPr>
        <p:txBody>
          <a:bodyPr>
            <a:normAutofit/>
          </a:bodyPr>
          <a:lstStyle/>
          <a:p>
            <a:pPr algn="r" rtl="1"/>
            <a:r>
              <a:rPr lang="fa-IR" b="1" dirty="0" smtClean="0">
                <a:cs typeface="B Yekan" panose="00000400000000000000" pitchFamily="2" charset="-78"/>
              </a:rPr>
              <a:t>کتابخانه ها</a:t>
            </a:r>
            <a:endParaRPr lang="en-US" b="1" dirty="0" smtClean="0">
              <a:cs typeface="B Yekan" panose="00000400000000000000" pitchFamily="2" charset="-78"/>
            </a:endParaRPr>
          </a:p>
          <a:p>
            <a:pPr marL="0" indent="0" algn="r" rtl="1">
              <a:buNone/>
            </a:pPr>
            <a:r>
              <a:rPr lang="fa-IR" dirty="0" smtClean="0">
                <a:cs typeface="B Yekan" panose="00000400000000000000" pitchFamily="2" charset="-78"/>
              </a:rPr>
              <a:t>زبان </a:t>
            </a:r>
            <a:r>
              <a:rPr lang="en-US" dirty="0" smtClean="0">
                <a:cs typeface="B Yekan" panose="00000400000000000000" pitchFamily="2" charset="-78"/>
              </a:rPr>
              <a:t>Go</a:t>
            </a:r>
            <a:r>
              <a:rPr lang="fa-IR" dirty="0" smtClean="0">
                <a:cs typeface="B Yekan" panose="00000400000000000000" pitchFamily="2" charset="-78"/>
              </a:rPr>
              <a:t> از مجموعه کامل و قدرتمندی از کتابخانه ها پشتیبانی می کند.</a:t>
            </a:r>
            <a:endParaRPr lang="en-US" dirty="0" smtClean="0">
              <a:cs typeface="B Yekan" panose="00000400000000000000" pitchFamily="2" charset="-78"/>
            </a:endParaRPr>
          </a:p>
          <a:p>
            <a:pPr algn="r" rtl="1"/>
            <a:r>
              <a:rPr lang="fa-IR" b="1" dirty="0" smtClean="0">
                <a:cs typeface="B Yekan" panose="00000400000000000000" pitchFamily="2" charset="-78"/>
              </a:rPr>
              <a:t>استثنا گردانی </a:t>
            </a:r>
          </a:p>
          <a:p>
            <a:pPr marL="0" indent="0" algn="r" rtl="1">
              <a:buNone/>
            </a:pPr>
            <a:r>
              <a:rPr lang="fa-IR" dirty="0">
                <a:cs typeface="B Yekan" panose="00000400000000000000" pitchFamily="2" charset="-78"/>
              </a:rPr>
              <a:t>توابع اغلب مقدار خطا را برمی گردانند و کد </a:t>
            </a:r>
            <a:r>
              <a:rPr lang="fa-IR" dirty="0" smtClean="0">
                <a:cs typeface="B Yekan" panose="00000400000000000000" pitchFamily="2" charset="-78"/>
              </a:rPr>
              <a:t>صدا زننده </a:t>
            </a:r>
            <a:r>
              <a:rPr lang="fa-IR" dirty="0">
                <a:cs typeface="B Yekan" panose="00000400000000000000" pitchFamily="2" charset="-78"/>
              </a:rPr>
              <a:t>باید با </a:t>
            </a:r>
            <a:r>
              <a:rPr lang="fa-IR" dirty="0" smtClean="0">
                <a:cs typeface="B Yekan" panose="00000400000000000000" pitchFamily="2" charset="-78"/>
              </a:rPr>
              <a:t>بررسی </a:t>
            </a:r>
            <a:r>
              <a:rPr lang="fa-IR" dirty="0">
                <a:cs typeface="B Yekan" panose="00000400000000000000" pitchFamily="2" charset="-78"/>
              </a:rPr>
              <a:t>اینکه </a:t>
            </a:r>
            <a:r>
              <a:rPr lang="fa-IR" dirty="0" smtClean="0">
                <a:cs typeface="B Yekan" panose="00000400000000000000" pitchFamily="2" charset="-78"/>
              </a:rPr>
              <a:t>خطا </a:t>
            </a:r>
            <a:r>
              <a:rPr lang="fa-IR" dirty="0">
                <a:cs typeface="B Yekan" panose="00000400000000000000" pitchFamily="2" charset="-78"/>
              </a:rPr>
              <a:t>برابر </a:t>
            </a:r>
            <a:r>
              <a:rPr lang="fa-IR" dirty="0" smtClean="0">
                <a:cs typeface="B Yekan" panose="00000400000000000000" pitchFamily="2" charset="-78"/>
              </a:rPr>
              <a:t>تهی (</a:t>
            </a:r>
            <a:r>
              <a:rPr lang="en-US" dirty="0" smtClean="0">
                <a:cs typeface="B Yekan" panose="00000400000000000000" pitchFamily="2" charset="-78"/>
              </a:rPr>
              <a:t>nil</a:t>
            </a:r>
            <a:r>
              <a:rPr lang="fa-IR" dirty="0" smtClean="0">
                <a:cs typeface="B Yekan" panose="00000400000000000000" pitchFamily="2" charset="-78"/>
              </a:rPr>
              <a:t>) است </a:t>
            </a:r>
            <a:r>
              <a:rPr lang="fa-IR" dirty="0">
                <a:cs typeface="B Yekan" panose="00000400000000000000" pitchFamily="2" charset="-78"/>
              </a:rPr>
              <a:t>یا </a:t>
            </a:r>
            <a:r>
              <a:rPr lang="fa-IR" dirty="0" smtClean="0">
                <a:cs typeface="B Yekan" panose="00000400000000000000" pitchFamily="2" charset="-78"/>
              </a:rPr>
              <a:t>خیر، </a:t>
            </a:r>
            <a:r>
              <a:rPr lang="fa-IR" dirty="0">
                <a:cs typeface="B Yekan" panose="00000400000000000000" pitchFamily="2" charset="-78"/>
              </a:rPr>
              <a:t>خطاها را کنترل کند.</a:t>
            </a:r>
            <a:endParaRPr lang="en-US" dirty="0">
              <a:cs typeface="B Yekan" panose="00000400000000000000" pitchFamily="2" charset="-78"/>
            </a:endParaRPr>
          </a:p>
          <a:p>
            <a:pPr marL="0" indent="0" rtl="1">
              <a:buNone/>
            </a:pPr>
            <a:endParaRPr lang="en-US" b="1" dirty="0" smtClean="0">
              <a:latin typeface="Yu Gothic UI Light" panose="020B0300000000000000" pitchFamily="34" charset="-128"/>
              <a:ea typeface="Yu Gothic UI Light" panose="020B0300000000000000" pitchFamily="34" charset="-128"/>
              <a:cs typeface="W_japan" panose="00000400000000000000" pitchFamily="2" charset="0"/>
            </a:endParaRPr>
          </a:p>
          <a:p>
            <a:pPr marL="0" indent="0" rtl="1">
              <a:buNone/>
            </a:pPr>
            <a:r>
              <a:rPr lang="en-US" sz="1600" b="1" dirty="0" err="1">
                <a:latin typeface="Yu Gothic UI Light" panose="020B0300000000000000" pitchFamily="34" charset="-128"/>
                <a:ea typeface="Yu Gothic UI Light" panose="020B0300000000000000" pitchFamily="34" charset="-128"/>
                <a:cs typeface="W_japan" panose="00000400000000000000" pitchFamily="2" charset="0"/>
              </a:rPr>
              <a:t>i</a:t>
            </a:r>
            <a:r>
              <a:rPr lang="en-US" sz="1600" b="1" dirty="0">
                <a:latin typeface="Yu Gothic UI Light" panose="020B0300000000000000" pitchFamily="34" charset="-128"/>
                <a:ea typeface="Yu Gothic UI Light" panose="020B0300000000000000" pitchFamily="34" charset="-128"/>
                <a:cs typeface="W_japan" panose="00000400000000000000" pitchFamily="2" charset="0"/>
              </a:rPr>
              <a:t>, err := </a:t>
            </a:r>
            <a:r>
              <a:rPr lang="en-US" sz="1600" b="1" dirty="0" err="1">
                <a:latin typeface="Yu Gothic UI Light" panose="020B0300000000000000" pitchFamily="34" charset="-128"/>
                <a:ea typeface="Yu Gothic UI Light" panose="020B0300000000000000" pitchFamily="34" charset="-128"/>
                <a:cs typeface="W_japan" panose="00000400000000000000" pitchFamily="2" charset="0"/>
              </a:rPr>
              <a:t>strconv.Atoi</a:t>
            </a:r>
            <a:r>
              <a:rPr lang="en-US" sz="1600" b="1" dirty="0">
                <a:latin typeface="Yu Gothic UI Light" panose="020B0300000000000000" pitchFamily="34" charset="-128"/>
                <a:ea typeface="Yu Gothic UI Light" panose="020B0300000000000000" pitchFamily="34" charset="-128"/>
                <a:cs typeface="W_japan" panose="00000400000000000000" pitchFamily="2" charset="0"/>
              </a:rPr>
              <a:t>("42")</a:t>
            </a:r>
          </a:p>
          <a:p>
            <a:pPr marL="0" indent="0" rtl="1">
              <a:buNone/>
            </a:pPr>
            <a:r>
              <a:rPr lang="en-US" sz="1600" b="1" dirty="0">
                <a:latin typeface="Yu Gothic UI Light" panose="020B0300000000000000" pitchFamily="34" charset="-128"/>
                <a:ea typeface="Yu Gothic UI Light" panose="020B0300000000000000" pitchFamily="34" charset="-128"/>
                <a:cs typeface="W_japan" panose="00000400000000000000" pitchFamily="2" charset="0"/>
              </a:rPr>
              <a:t>if err != nil {</a:t>
            </a:r>
          </a:p>
          <a:p>
            <a:pPr marL="0" indent="0" rtl="1">
              <a:buNone/>
            </a:pPr>
            <a:r>
              <a:rPr lang="en-US" sz="1600" b="1" dirty="0">
                <a:latin typeface="Yu Gothic UI Light" panose="020B0300000000000000" pitchFamily="34" charset="-128"/>
                <a:ea typeface="Yu Gothic UI Light" panose="020B0300000000000000" pitchFamily="34" charset="-128"/>
                <a:cs typeface="W_japan" panose="00000400000000000000" pitchFamily="2" charset="0"/>
              </a:rPr>
              <a:t>    </a:t>
            </a:r>
            <a:r>
              <a:rPr lang="en-US" sz="1600" b="1" dirty="0" err="1">
                <a:latin typeface="Yu Gothic UI Light" panose="020B0300000000000000" pitchFamily="34" charset="-128"/>
                <a:ea typeface="Yu Gothic UI Light" panose="020B0300000000000000" pitchFamily="34" charset="-128"/>
                <a:cs typeface="W_japan" panose="00000400000000000000" pitchFamily="2" charset="0"/>
              </a:rPr>
              <a:t>fmt.Printf</a:t>
            </a:r>
            <a:r>
              <a:rPr lang="en-US" sz="1600" b="1" dirty="0">
                <a:latin typeface="Yu Gothic UI Light" panose="020B0300000000000000" pitchFamily="34" charset="-128"/>
                <a:ea typeface="Yu Gothic UI Light" panose="020B0300000000000000" pitchFamily="34" charset="-128"/>
                <a:cs typeface="W_japan" panose="00000400000000000000" pitchFamily="2" charset="0"/>
              </a:rPr>
              <a:t>("couldn't convert number: %v\n", err)</a:t>
            </a:r>
          </a:p>
          <a:p>
            <a:pPr marL="0" indent="0" rtl="1">
              <a:buNone/>
            </a:pPr>
            <a:r>
              <a:rPr lang="en-US" sz="1600" b="1" dirty="0">
                <a:latin typeface="Yu Gothic UI Light" panose="020B0300000000000000" pitchFamily="34" charset="-128"/>
                <a:ea typeface="Yu Gothic UI Light" panose="020B0300000000000000" pitchFamily="34" charset="-128"/>
                <a:cs typeface="W_japan" panose="00000400000000000000" pitchFamily="2" charset="0"/>
              </a:rPr>
              <a:t>    return</a:t>
            </a:r>
          </a:p>
          <a:p>
            <a:pPr marL="0" indent="0" rtl="1">
              <a:buNone/>
            </a:pPr>
            <a:r>
              <a:rPr lang="en-US" sz="1600" b="1" dirty="0">
                <a:latin typeface="Yu Gothic UI Light" panose="020B0300000000000000" pitchFamily="34" charset="-128"/>
                <a:ea typeface="Yu Gothic UI Light" panose="020B0300000000000000" pitchFamily="34" charset="-128"/>
                <a:cs typeface="W_japan" panose="00000400000000000000" pitchFamily="2" charset="0"/>
              </a:rPr>
              <a:t>}</a:t>
            </a:r>
          </a:p>
          <a:p>
            <a:pPr marL="0" indent="0" rtl="1">
              <a:buNone/>
            </a:pPr>
            <a:r>
              <a:rPr lang="en-US" sz="1600" b="1" dirty="0" err="1">
                <a:latin typeface="Yu Gothic UI Light" panose="020B0300000000000000" pitchFamily="34" charset="-128"/>
                <a:ea typeface="Yu Gothic UI Light" panose="020B0300000000000000" pitchFamily="34" charset="-128"/>
                <a:cs typeface="W_japan" panose="00000400000000000000" pitchFamily="2" charset="0"/>
              </a:rPr>
              <a:t>fmt.Println</a:t>
            </a:r>
            <a:r>
              <a:rPr lang="en-US" sz="1600" b="1" dirty="0">
                <a:latin typeface="Yu Gothic UI Light" panose="020B0300000000000000" pitchFamily="34" charset="-128"/>
                <a:ea typeface="Yu Gothic UI Light" panose="020B0300000000000000" pitchFamily="34" charset="-128"/>
                <a:cs typeface="W_japan" panose="00000400000000000000" pitchFamily="2" charset="0"/>
              </a:rPr>
              <a:t>("Converted integer:", </a:t>
            </a:r>
            <a:r>
              <a:rPr lang="en-US" sz="1600" b="1" dirty="0" err="1">
                <a:latin typeface="Yu Gothic UI Light" panose="020B0300000000000000" pitchFamily="34" charset="-128"/>
                <a:ea typeface="Yu Gothic UI Light" panose="020B0300000000000000" pitchFamily="34" charset="-128"/>
                <a:cs typeface="W_japan" panose="00000400000000000000" pitchFamily="2" charset="0"/>
              </a:rPr>
              <a:t>i</a:t>
            </a:r>
            <a:r>
              <a:rPr lang="en-US" sz="1600" b="1" dirty="0">
                <a:latin typeface="Yu Gothic UI Light" panose="020B0300000000000000" pitchFamily="34" charset="-128"/>
                <a:ea typeface="Yu Gothic UI Light" panose="020B0300000000000000" pitchFamily="34" charset="-128"/>
                <a:cs typeface="W_japan" panose="00000400000000000000" pitchFamily="2" charset="0"/>
              </a:rPr>
              <a:t>)</a:t>
            </a:r>
            <a:endParaRPr lang="fa-IR" sz="1600" b="1" dirty="0" smtClean="0">
              <a:latin typeface="Yu Gothic UI Light" panose="020B0300000000000000" pitchFamily="34" charset="-128"/>
              <a:ea typeface="Yu Gothic UI Light" panose="020B0300000000000000" pitchFamily="34" charset="-128"/>
              <a:cs typeface="W_japan" panose="00000400000000000000" pitchFamily="2" charset="0"/>
            </a:endParaRPr>
          </a:p>
          <a:p>
            <a:pPr algn="r" rtl="1"/>
            <a:r>
              <a:rPr lang="fa-IR" b="1" dirty="0">
                <a:cs typeface="B Yekan" panose="00000400000000000000" pitchFamily="2" charset="-78"/>
              </a:rPr>
              <a:t>قدرت </a:t>
            </a:r>
            <a:r>
              <a:rPr lang="fa-IR" b="1" dirty="0" smtClean="0">
                <a:cs typeface="B Yekan" panose="00000400000000000000" pitchFamily="2" charset="-78"/>
              </a:rPr>
              <a:t>بیان</a:t>
            </a:r>
          </a:p>
          <a:p>
            <a:pPr marL="0" indent="0" algn="r" rtl="1">
              <a:buNone/>
            </a:pPr>
            <a:r>
              <a:rPr lang="fa-IR" dirty="0" smtClean="0">
                <a:cs typeface="B Yekan" panose="00000400000000000000" pitchFamily="2" charset="-78"/>
              </a:rPr>
              <a:t>سادگی، قانونمندی، اختصار و امنیت و اعتمادپذیری بالای </a:t>
            </a:r>
            <a:r>
              <a:rPr lang="en-US" dirty="0" smtClean="0">
                <a:cs typeface="B Yekan" panose="00000400000000000000" pitchFamily="2" charset="-78"/>
              </a:rPr>
              <a:t>Go</a:t>
            </a:r>
            <a:r>
              <a:rPr lang="fa-IR" dirty="0">
                <a:cs typeface="B Yekan" panose="00000400000000000000" pitchFamily="2" charset="-78"/>
              </a:rPr>
              <a:t> </a:t>
            </a:r>
            <a:r>
              <a:rPr lang="fa-IR" dirty="0" smtClean="0">
                <a:cs typeface="B Yekan" panose="00000400000000000000" pitchFamily="2" charset="-78"/>
              </a:rPr>
              <a:t>قدرت بیان بالای آن را تضمین می کند.</a:t>
            </a:r>
            <a:endParaRPr lang="fa-IR" dirty="0">
              <a:cs typeface="B Yekan" panose="00000400000000000000" pitchFamily="2" charset="-78"/>
            </a:endParaRPr>
          </a:p>
        </p:txBody>
      </p:sp>
    </p:spTree>
    <p:extLst>
      <p:ext uri="{BB962C8B-B14F-4D97-AF65-F5344CB8AC3E}">
        <p14:creationId xmlns:p14="http://schemas.microsoft.com/office/powerpoint/2010/main" val="4820891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8613"/>
            <a:ext cx="8596668" cy="6401371"/>
          </a:xfrm>
        </p:spPr>
        <p:txBody>
          <a:bodyPr>
            <a:normAutofit/>
          </a:bodyPr>
          <a:lstStyle/>
          <a:p>
            <a:pPr algn="r" rtl="1"/>
            <a:r>
              <a:rPr lang="fa-IR" b="1" dirty="0" smtClean="0">
                <a:cs typeface="B Yekan" panose="00000400000000000000" pitchFamily="2" charset="-78"/>
              </a:rPr>
              <a:t>اعتماد پذیری</a:t>
            </a:r>
          </a:p>
          <a:p>
            <a:pPr marL="0" indent="0" algn="r" rtl="1">
              <a:buNone/>
            </a:pPr>
            <a:r>
              <a:rPr lang="fa-IR" dirty="0" smtClean="0">
                <a:cs typeface="B Yekan" panose="00000400000000000000" pitchFamily="2" charset="-78"/>
              </a:rPr>
              <a:t>مواردی مانند چک کردن خطاها، وجود </a:t>
            </a:r>
            <a:r>
              <a:rPr lang="en-US" dirty="0" smtClean="0">
                <a:cs typeface="B Yekan" panose="00000400000000000000" pitchFamily="2" charset="-78"/>
              </a:rPr>
              <a:t>GC</a:t>
            </a:r>
            <a:r>
              <a:rPr lang="fa-IR" dirty="0" smtClean="0">
                <a:cs typeface="B Yekan" panose="00000400000000000000" pitchFamily="2" charset="-78"/>
              </a:rPr>
              <a:t> (زباله جمع کن) و بسیاری دیگر اعتماد پذیری این زبان را افزایش داده است.</a:t>
            </a:r>
          </a:p>
          <a:p>
            <a:pPr algn="r" rtl="1"/>
            <a:r>
              <a:rPr lang="fa-IR" b="1" dirty="0" smtClean="0">
                <a:cs typeface="B Yekan" panose="00000400000000000000" pitchFamily="2" charset="-78"/>
              </a:rPr>
              <a:t>ایمنی</a:t>
            </a:r>
          </a:p>
          <a:p>
            <a:pPr marL="0" indent="0" algn="r" rtl="1">
              <a:buNone/>
            </a:pPr>
            <a:r>
              <a:rPr lang="fa-IR" dirty="0" smtClean="0">
                <a:cs typeface="B Yekan" panose="00000400000000000000" pitchFamily="2" charset="-78"/>
              </a:rPr>
              <a:t>در مقایسه با همسایه خود (</a:t>
            </a:r>
            <a:r>
              <a:rPr lang="en-US" dirty="0" smtClean="0">
                <a:cs typeface="B Yekan" panose="00000400000000000000" pitchFamily="2" charset="-78"/>
              </a:rPr>
              <a:t>rust</a:t>
            </a:r>
            <a:r>
              <a:rPr lang="fa-IR" dirty="0" smtClean="0">
                <a:cs typeface="B Yekan" panose="00000400000000000000" pitchFamily="2" charset="-78"/>
              </a:rPr>
              <a:t>) ایمنی کمتری دارد اما وجود زباله جمع کن تا حد خوبی از خروج اطلاعات جلوگیری می کند.</a:t>
            </a:r>
          </a:p>
          <a:p>
            <a:pPr algn="r" rtl="1"/>
            <a:r>
              <a:rPr lang="fa-IR" b="1" dirty="0" smtClean="0">
                <a:cs typeface="B Yekan" panose="00000400000000000000" pitchFamily="2" charset="-78"/>
              </a:rPr>
              <a:t>استنتاج نوع</a:t>
            </a:r>
          </a:p>
          <a:p>
            <a:pPr marL="0" indent="0" algn="r" rtl="1">
              <a:buNone/>
            </a:pPr>
            <a:r>
              <a:rPr lang="fa-IR" dirty="0" smtClean="0">
                <a:cs typeface="B Yekan" panose="00000400000000000000" pitchFamily="2" charset="-78"/>
              </a:rPr>
              <a:t>در </a:t>
            </a:r>
            <a:r>
              <a:rPr lang="en-US" dirty="0" smtClean="0">
                <a:cs typeface="B Yekan" panose="00000400000000000000" pitchFamily="2" charset="-78"/>
              </a:rPr>
              <a:t>Go</a:t>
            </a:r>
            <a:r>
              <a:rPr lang="fa-IR" dirty="0" smtClean="0">
                <a:cs typeface="B Yekan" panose="00000400000000000000" pitchFamily="2" charset="-78"/>
              </a:rPr>
              <a:t> استنتاج نوع توسط </a:t>
            </a:r>
            <a:r>
              <a:rPr lang="en-US" dirty="0" smtClean="0">
                <a:cs typeface="B Yekan" panose="00000400000000000000" pitchFamily="2" charset="-78"/>
              </a:rPr>
              <a:t>:=</a:t>
            </a:r>
            <a:r>
              <a:rPr lang="fa-IR" dirty="0" smtClean="0">
                <a:cs typeface="B Yekan" panose="00000400000000000000" pitchFamily="2" charset="-78"/>
              </a:rPr>
              <a:t> صورت می گیرد.</a:t>
            </a:r>
          </a:p>
          <a:p>
            <a:pPr marL="0" indent="0" rtl="1">
              <a:buNone/>
            </a:pPr>
            <a:r>
              <a:rPr lang="nn-NO" dirty="0">
                <a:cs typeface="B Yekan" panose="00000400000000000000" pitchFamily="2" charset="-78"/>
              </a:rPr>
              <a:t>i := 42           // int</a:t>
            </a:r>
          </a:p>
          <a:p>
            <a:pPr marL="0" indent="0" rtl="1">
              <a:buNone/>
            </a:pPr>
            <a:r>
              <a:rPr lang="nn-NO" dirty="0">
                <a:cs typeface="B Yekan" panose="00000400000000000000" pitchFamily="2" charset="-78"/>
              </a:rPr>
              <a:t>f := 3.142        // float64</a:t>
            </a:r>
          </a:p>
          <a:p>
            <a:pPr marL="0" indent="0" rtl="1">
              <a:buNone/>
            </a:pPr>
            <a:r>
              <a:rPr lang="nn-NO" dirty="0">
                <a:cs typeface="B Yekan" panose="00000400000000000000" pitchFamily="2" charset="-78"/>
              </a:rPr>
              <a:t>g := 0.867 + 0.5i // complex128</a:t>
            </a:r>
            <a:endParaRPr lang="en-US" dirty="0" smtClean="0">
              <a:cs typeface="B Yekan" panose="00000400000000000000" pitchFamily="2" charset="-78"/>
            </a:endParaRPr>
          </a:p>
          <a:p>
            <a:pPr algn="r" rtl="1"/>
            <a:r>
              <a:rPr lang="fa-IR" b="1" dirty="0" smtClean="0">
                <a:cs typeface="B Yekan" panose="00000400000000000000" pitchFamily="2" charset="-78"/>
              </a:rPr>
              <a:t>حافظه گمشده</a:t>
            </a:r>
          </a:p>
          <a:p>
            <a:pPr marL="0" indent="0" algn="r" rtl="1">
              <a:buNone/>
            </a:pPr>
            <a:r>
              <a:rPr lang="fa-IR" dirty="0" smtClean="0">
                <a:cs typeface="B Yekan" panose="00000400000000000000" pitchFamily="2" charset="-78"/>
              </a:rPr>
              <a:t>حضور زباله جمع کن ما را تا حد بالایی از وقوع این موارد مصون نگه می دارد.</a:t>
            </a:r>
            <a:endParaRPr lang="en-US" dirty="0" smtClean="0">
              <a:cs typeface="B Yekan" panose="00000400000000000000" pitchFamily="2" charset="-78"/>
            </a:endParaRPr>
          </a:p>
          <a:p>
            <a:pPr algn="r" rtl="1"/>
            <a:r>
              <a:rPr lang="fa-IR" b="1" dirty="0" smtClean="0">
                <a:cs typeface="B Yekan" panose="00000400000000000000" pitchFamily="2" charset="-78"/>
              </a:rPr>
              <a:t>تعامل</a:t>
            </a:r>
          </a:p>
          <a:p>
            <a:pPr marL="0" indent="0" algn="r" rtl="1">
              <a:buNone/>
            </a:pPr>
            <a:r>
              <a:rPr lang="fa-IR" dirty="0" smtClean="0">
                <a:cs typeface="B Yekan" panose="00000400000000000000" pitchFamily="2" charset="-78"/>
              </a:rPr>
              <a:t>از موارد تعامل می توان شباهت بسیار دستور زبان به </a:t>
            </a:r>
            <a:r>
              <a:rPr lang="en-US" dirty="0" smtClean="0">
                <a:cs typeface="B Yekan" panose="00000400000000000000" pitchFamily="2" charset="-78"/>
              </a:rPr>
              <a:t>C++</a:t>
            </a:r>
            <a:r>
              <a:rPr lang="fa-IR" dirty="0" smtClean="0">
                <a:cs typeface="B Yekan" panose="00000400000000000000" pitchFamily="2" charset="-78"/>
              </a:rPr>
              <a:t> اشاره کرد اما به علت برتری های بسیار همچون داشتن </a:t>
            </a:r>
            <a:r>
              <a:rPr lang="en-US" dirty="0" smtClean="0">
                <a:cs typeface="B Yekan" panose="00000400000000000000" pitchFamily="2" charset="-78"/>
              </a:rPr>
              <a:t>GC</a:t>
            </a:r>
            <a:r>
              <a:rPr lang="fa-IR" dirty="0" smtClean="0">
                <a:cs typeface="B Yekan" panose="00000400000000000000" pitchFamily="2" charset="-78"/>
              </a:rPr>
              <a:t>، امنیت حافظ و تایپ های ساختار یافته در مواردی چون طراحی وب پیشنهاد می شود.</a:t>
            </a:r>
            <a:endParaRPr lang="fa-IR" dirty="0">
              <a:cs typeface="B Yekan" panose="00000400000000000000" pitchFamily="2" charset="-78"/>
            </a:endParaRPr>
          </a:p>
        </p:txBody>
      </p:sp>
    </p:spTree>
    <p:extLst>
      <p:ext uri="{BB962C8B-B14F-4D97-AF65-F5344CB8AC3E}">
        <p14:creationId xmlns:p14="http://schemas.microsoft.com/office/powerpoint/2010/main" val="1049459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57213"/>
            <a:ext cx="8596668" cy="5484149"/>
          </a:xfrm>
        </p:spPr>
        <p:txBody>
          <a:bodyPr>
            <a:normAutofit fontScale="92500" lnSpcReduction="20000"/>
          </a:bodyPr>
          <a:lstStyle/>
          <a:p>
            <a:pPr algn="r" rtl="1"/>
            <a:r>
              <a:rPr lang="fa-IR" sz="1900" dirty="0">
                <a:cs typeface="B Yekan" panose="00000400000000000000" pitchFamily="2" charset="-78"/>
              </a:rPr>
              <a:t>در زیر لیست تعدادی از شرکت‌های استفاده کننده از این زبان را می‌بینید:</a:t>
            </a:r>
          </a:p>
          <a:p>
            <a:pPr fontAlgn="base"/>
            <a:r>
              <a:rPr lang="en-US" dirty="0"/>
              <a:t>Google</a:t>
            </a:r>
          </a:p>
          <a:p>
            <a:pPr fontAlgn="base"/>
            <a:r>
              <a:rPr lang="en-US" dirty="0"/>
              <a:t>YouTube</a:t>
            </a:r>
          </a:p>
          <a:p>
            <a:pPr fontAlgn="base"/>
            <a:r>
              <a:rPr lang="en-US" dirty="0"/>
              <a:t>BBC</a:t>
            </a:r>
          </a:p>
          <a:p>
            <a:pPr fontAlgn="base"/>
            <a:r>
              <a:rPr lang="en-US" dirty="0"/>
              <a:t>Canonical</a:t>
            </a:r>
          </a:p>
          <a:p>
            <a:pPr fontAlgn="base"/>
            <a:r>
              <a:rPr lang="en-US" dirty="0"/>
              <a:t>Nokia Siemens</a:t>
            </a:r>
          </a:p>
          <a:p>
            <a:pPr fontAlgn="base"/>
            <a:r>
              <a:rPr lang="en-US" dirty="0" err="1"/>
              <a:t>Bitly</a:t>
            </a:r>
            <a:endParaRPr lang="en-US" dirty="0"/>
          </a:p>
          <a:p>
            <a:pPr fontAlgn="base"/>
            <a:r>
              <a:rPr lang="en-US" dirty="0" err="1"/>
              <a:t>Heroku</a:t>
            </a:r>
            <a:endParaRPr lang="en-US" dirty="0"/>
          </a:p>
          <a:p>
            <a:pPr fontAlgn="base"/>
            <a:r>
              <a:rPr lang="en-US" dirty="0" err="1"/>
              <a:t>CloudFlare</a:t>
            </a:r>
            <a:endParaRPr lang="en-US" dirty="0"/>
          </a:p>
          <a:p>
            <a:pPr fontAlgn="base"/>
            <a:r>
              <a:rPr lang="en-US" dirty="0" err="1"/>
              <a:t>SmugMug</a:t>
            </a:r>
            <a:endParaRPr lang="en-US" dirty="0"/>
          </a:p>
          <a:p>
            <a:pPr fontAlgn="base"/>
            <a:r>
              <a:rPr lang="en-US" dirty="0" err="1"/>
              <a:t>Feedbooks</a:t>
            </a:r>
            <a:endParaRPr lang="en-US" dirty="0"/>
          </a:p>
          <a:p>
            <a:pPr fontAlgn="base"/>
            <a:r>
              <a:rPr lang="en-US" dirty="0"/>
              <a:t>Iron.io</a:t>
            </a:r>
          </a:p>
          <a:p>
            <a:pPr fontAlgn="base"/>
            <a:r>
              <a:rPr lang="en-US" dirty="0" err="1"/>
              <a:t>Moovweb</a:t>
            </a:r>
            <a:endParaRPr lang="en-US" dirty="0"/>
          </a:p>
          <a:p>
            <a:pPr fontAlgn="base"/>
            <a:r>
              <a:rPr lang="en-US" dirty="0" err="1"/>
              <a:t>AirBrake</a:t>
            </a:r>
            <a:endParaRPr lang="en-US" dirty="0"/>
          </a:p>
          <a:p>
            <a:pPr fontAlgn="base"/>
            <a:r>
              <a:rPr lang="en-US" dirty="0"/>
              <a:t>Swirl.us</a:t>
            </a:r>
          </a:p>
          <a:p>
            <a:pPr fontAlgn="base"/>
            <a:r>
              <a:rPr lang="en-US" dirty="0" err="1"/>
              <a:t>SoundCloud</a:t>
            </a:r>
            <a:endParaRPr lang="en-US" dirty="0"/>
          </a:p>
        </p:txBody>
      </p:sp>
    </p:spTree>
    <p:extLst>
      <p:ext uri="{BB962C8B-B14F-4D97-AF65-F5344CB8AC3E}">
        <p14:creationId xmlns:p14="http://schemas.microsoft.com/office/powerpoint/2010/main" val="937296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57213"/>
            <a:ext cx="8596668" cy="5484149"/>
          </a:xfrm>
        </p:spPr>
        <p:txBody>
          <a:bodyPr>
            <a:normAutofit/>
          </a:bodyPr>
          <a:lstStyle/>
          <a:p>
            <a:pPr marL="0" indent="0" algn="r" rtl="1">
              <a:buNone/>
            </a:pPr>
            <a:r>
              <a:rPr lang="fa-IR" dirty="0">
                <a:cs typeface="B Yekan" panose="00000400000000000000" pitchFamily="2" charset="-78"/>
              </a:rPr>
              <a:t>تقریباً در تمام اسامی </a:t>
            </a:r>
            <a:r>
              <a:rPr lang="en-US" dirty="0" smtClean="0">
                <a:cs typeface="B Yekan" panose="00000400000000000000" pitchFamily="2" charset="-78"/>
              </a:rPr>
              <a:t> </a:t>
            </a:r>
            <a:r>
              <a:rPr lang="fa-IR" dirty="0" smtClean="0">
                <a:cs typeface="B Yekan" panose="00000400000000000000" pitchFamily="2" charset="-78"/>
              </a:rPr>
              <a:t>شرکت </a:t>
            </a:r>
            <a:r>
              <a:rPr lang="fa-IR" dirty="0">
                <a:cs typeface="B Yekan" panose="00000400000000000000" pitchFamily="2" charset="-78"/>
              </a:rPr>
              <a:t>ها از </a:t>
            </a:r>
            <a:r>
              <a:rPr lang="en-US" dirty="0" smtClean="0">
                <a:cs typeface="B Yekan" panose="00000400000000000000" pitchFamily="2" charset="-78"/>
              </a:rPr>
              <a:t> Go </a:t>
            </a:r>
            <a:r>
              <a:rPr lang="fa-IR" dirty="0">
                <a:cs typeface="B Yekan" panose="00000400000000000000" pitchFamily="2" charset="-78"/>
              </a:rPr>
              <a:t>برای طراحی </a:t>
            </a:r>
            <a:r>
              <a:rPr lang="fa-IR" b="1" dirty="0" smtClean="0">
                <a:cs typeface="B Yekan" panose="00000400000000000000" pitchFamily="2" charset="-78"/>
              </a:rPr>
              <a:t>سیستم‌</a:t>
            </a:r>
            <a:r>
              <a:rPr lang="en-US" b="1" dirty="0" smtClean="0">
                <a:cs typeface="B Yekan" panose="00000400000000000000" pitchFamily="2" charset="-78"/>
              </a:rPr>
              <a:t> </a:t>
            </a:r>
            <a:r>
              <a:rPr lang="fa-IR" b="1" dirty="0" smtClean="0">
                <a:cs typeface="B Yekan" panose="00000400000000000000" pitchFamily="2" charset="-78"/>
              </a:rPr>
              <a:t>های </a:t>
            </a:r>
            <a:r>
              <a:rPr lang="en-US" b="1" dirty="0" smtClean="0">
                <a:cs typeface="B Yekan" panose="00000400000000000000" pitchFamily="2" charset="-78"/>
              </a:rPr>
              <a:t> Back-end</a:t>
            </a:r>
            <a:r>
              <a:rPr lang="fa-IR" dirty="0" smtClean="0">
                <a:cs typeface="B Yekan" panose="00000400000000000000" pitchFamily="2" charset="-78"/>
              </a:rPr>
              <a:t>استفاده </a:t>
            </a:r>
            <a:r>
              <a:rPr lang="fa-IR" dirty="0">
                <a:cs typeface="B Yekan" panose="00000400000000000000" pitchFamily="2" charset="-78"/>
              </a:rPr>
              <a:t>شده است. جایی که </a:t>
            </a:r>
            <a:r>
              <a:rPr lang="fa-IR" b="1" dirty="0" smtClean="0">
                <a:cs typeface="B Yekan" panose="00000400000000000000" pitchFamily="2" charset="-78"/>
              </a:rPr>
              <a:t>زبان</a:t>
            </a:r>
            <a:r>
              <a:rPr lang="en-US" b="1" dirty="0" smtClean="0">
                <a:cs typeface="B Yekan" panose="00000400000000000000" pitchFamily="2" charset="-78"/>
              </a:rPr>
              <a:t> </a:t>
            </a:r>
            <a:r>
              <a:rPr lang="fa-IR" b="1" dirty="0" smtClean="0">
                <a:cs typeface="B Yekan" panose="00000400000000000000" pitchFamily="2" charset="-78"/>
              </a:rPr>
              <a:t>‌های </a:t>
            </a:r>
            <a:r>
              <a:rPr lang="fa-IR" b="1" dirty="0">
                <a:cs typeface="B Yekan" panose="00000400000000000000" pitchFamily="2" charset="-78"/>
              </a:rPr>
              <a:t>اسکریپتی</a:t>
            </a:r>
            <a:r>
              <a:rPr lang="fa-IR" dirty="0">
                <a:cs typeface="B Yekan" panose="00000400000000000000" pitchFamily="2" charset="-78"/>
              </a:rPr>
              <a:t> قدرت مناسب را ندارند و معمولا </a:t>
            </a:r>
            <a:r>
              <a:rPr lang="fa-IR" dirty="0" smtClean="0">
                <a:cs typeface="B Yekan" panose="00000400000000000000" pitchFamily="2" charset="-78"/>
              </a:rPr>
              <a:t>از </a:t>
            </a:r>
            <a:r>
              <a:rPr lang="en-US" dirty="0" smtClean="0">
                <a:cs typeface="B Yekan" panose="00000400000000000000" pitchFamily="2" charset="-78"/>
              </a:rPr>
              <a:t> </a:t>
            </a:r>
            <a:r>
              <a:rPr lang="en-US" b="1" dirty="0" smtClean="0">
                <a:cs typeface="B Yekan" panose="00000400000000000000" pitchFamily="2" charset="-78"/>
              </a:rPr>
              <a:t>JVM</a:t>
            </a:r>
            <a:r>
              <a:rPr lang="en-US" dirty="0" smtClean="0">
                <a:cs typeface="B Yekan" panose="00000400000000000000" pitchFamily="2" charset="-78"/>
              </a:rPr>
              <a:t> </a:t>
            </a:r>
            <a:r>
              <a:rPr lang="fa-IR" dirty="0">
                <a:cs typeface="B Yekan" panose="00000400000000000000" pitchFamily="2" charset="-78"/>
              </a:rPr>
              <a:t>استفاده می‌شود؛ در خیلی از مواقع هم برای رسیدن به سرعت بالاتر، پای </a:t>
            </a:r>
            <a:r>
              <a:rPr lang="fa-IR" dirty="0" smtClean="0">
                <a:cs typeface="B Yekan" panose="00000400000000000000" pitchFamily="2" charset="-78"/>
              </a:rPr>
              <a:t>کد</a:t>
            </a:r>
            <a:r>
              <a:rPr lang="en-US" dirty="0" smtClean="0">
                <a:cs typeface="B Yekan" panose="00000400000000000000" pitchFamily="2" charset="-78"/>
              </a:rPr>
              <a:t> </a:t>
            </a:r>
            <a:r>
              <a:rPr lang="fa-IR" dirty="0" smtClean="0">
                <a:cs typeface="B Yekan" panose="00000400000000000000" pitchFamily="2" charset="-78"/>
              </a:rPr>
              <a:t>های </a:t>
            </a:r>
            <a:r>
              <a:rPr lang="en-US" dirty="0" smtClean="0">
                <a:cs typeface="B Yekan" panose="00000400000000000000" pitchFamily="2" charset="-78"/>
              </a:rPr>
              <a:t> C </a:t>
            </a:r>
            <a:r>
              <a:rPr lang="fa-IR" dirty="0">
                <a:cs typeface="B Yekan" panose="00000400000000000000" pitchFamily="2" charset="-78"/>
              </a:rPr>
              <a:t>و </a:t>
            </a:r>
            <a:r>
              <a:rPr lang="en-US" dirty="0" smtClean="0">
                <a:cs typeface="B Yekan" panose="00000400000000000000" pitchFamily="2" charset="-78"/>
              </a:rPr>
              <a:t> C++</a:t>
            </a:r>
            <a:r>
              <a:rPr lang="fa-IR" dirty="0" smtClean="0">
                <a:cs typeface="B Yekan" panose="00000400000000000000" pitchFamily="2" charset="-78"/>
              </a:rPr>
              <a:t>به </a:t>
            </a:r>
            <a:r>
              <a:rPr lang="fa-IR" dirty="0">
                <a:cs typeface="B Yekan" panose="00000400000000000000" pitchFamily="2" charset="-78"/>
              </a:rPr>
              <a:t>میان می‌آید.</a:t>
            </a:r>
          </a:p>
          <a:p>
            <a:pPr marL="0" indent="0" algn="r" rtl="1">
              <a:buNone/>
            </a:pPr>
            <a:r>
              <a:rPr lang="fa-IR" dirty="0">
                <a:cs typeface="B Yekan" panose="00000400000000000000" pitchFamily="2" charset="-78"/>
              </a:rPr>
              <a:t>فکر </a:t>
            </a:r>
            <a:r>
              <a:rPr lang="fa-IR" dirty="0" smtClean="0">
                <a:cs typeface="B Yekan" panose="00000400000000000000" pitchFamily="2" charset="-78"/>
              </a:rPr>
              <a:t>نمی</a:t>
            </a:r>
            <a:r>
              <a:rPr lang="en-US" dirty="0" smtClean="0">
                <a:cs typeface="B Yekan" panose="00000400000000000000" pitchFamily="2" charset="-78"/>
              </a:rPr>
              <a:t> </a:t>
            </a:r>
            <a:r>
              <a:rPr lang="fa-IR" dirty="0" smtClean="0">
                <a:cs typeface="B Yekan" panose="00000400000000000000" pitchFamily="2" charset="-78"/>
              </a:rPr>
              <a:t>‌کنم </a:t>
            </a:r>
            <a:r>
              <a:rPr lang="fa-IR" dirty="0">
                <a:cs typeface="B Yekan" panose="00000400000000000000" pitchFamily="2" charset="-78"/>
              </a:rPr>
              <a:t>در تاریخ </a:t>
            </a:r>
            <a:r>
              <a:rPr lang="fa-IR" dirty="0" smtClean="0">
                <a:cs typeface="B Yekan" panose="00000400000000000000" pitchFamily="2" charset="-78"/>
              </a:rPr>
              <a:t>زبان</a:t>
            </a:r>
            <a:r>
              <a:rPr lang="en-US" dirty="0" smtClean="0">
                <a:cs typeface="B Yekan" panose="00000400000000000000" pitchFamily="2" charset="-78"/>
              </a:rPr>
              <a:t> </a:t>
            </a:r>
            <a:r>
              <a:rPr lang="fa-IR" dirty="0" smtClean="0">
                <a:cs typeface="B Yekan" panose="00000400000000000000" pitchFamily="2" charset="-78"/>
              </a:rPr>
              <a:t>‌های </a:t>
            </a:r>
            <a:r>
              <a:rPr lang="fa-IR" dirty="0">
                <a:cs typeface="B Yekan" panose="00000400000000000000" pitchFamily="2" charset="-78"/>
              </a:rPr>
              <a:t>برنامه نویسی بوده که توانسته باشد فقط با گذشت 7 ماه از انتشار اولین نسخه پایدارش، با چنین مقبولیتی روبرو شود.</a:t>
            </a:r>
          </a:p>
          <a:p>
            <a:pPr marL="0" indent="0" algn="r" rtl="1">
              <a:buNone/>
            </a:pPr>
            <a:r>
              <a:rPr lang="fa-IR" dirty="0">
                <a:cs typeface="B Yekan" panose="00000400000000000000" pitchFamily="2" charset="-78"/>
              </a:rPr>
              <a:t>مسلم است که </a:t>
            </a:r>
            <a:r>
              <a:rPr lang="en-US" dirty="0" smtClean="0">
                <a:cs typeface="B Yekan" panose="00000400000000000000" pitchFamily="2" charset="-78"/>
              </a:rPr>
              <a:t> Go </a:t>
            </a:r>
            <a:r>
              <a:rPr lang="fa-IR" dirty="0">
                <a:cs typeface="B Yekan" panose="00000400000000000000" pitchFamily="2" charset="-78"/>
              </a:rPr>
              <a:t>هنوز در اول راه است، و برای رسیدن به جایگاه زبان‌هایی مثل </a:t>
            </a:r>
            <a:r>
              <a:rPr lang="en-US" dirty="0" smtClean="0">
                <a:cs typeface="B Yekan" panose="00000400000000000000" pitchFamily="2" charset="-78"/>
              </a:rPr>
              <a:t> C</a:t>
            </a:r>
            <a:r>
              <a:rPr lang="en-US" dirty="0">
                <a:cs typeface="B Yekan" panose="00000400000000000000" pitchFamily="2" charset="-78"/>
              </a:rPr>
              <a:t>++ </a:t>
            </a:r>
            <a:r>
              <a:rPr lang="fa-IR" dirty="0">
                <a:cs typeface="B Yekan" panose="00000400000000000000" pitchFamily="2" charset="-78"/>
              </a:rPr>
              <a:t>و </a:t>
            </a:r>
            <a:r>
              <a:rPr lang="en-US" dirty="0" smtClean="0">
                <a:cs typeface="B Yekan" panose="00000400000000000000" pitchFamily="2" charset="-78"/>
              </a:rPr>
              <a:t> Java </a:t>
            </a:r>
            <a:r>
              <a:rPr lang="fa-IR" dirty="0">
                <a:cs typeface="B Yekan" panose="00000400000000000000" pitchFamily="2" charset="-78"/>
              </a:rPr>
              <a:t>و </a:t>
            </a:r>
            <a:r>
              <a:rPr lang="en-US" dirty="0" smtClean="0">
                <a:cs typeface="B Yekan" panose="00000400000000000000" pitchFamily="2" charset="-78"/>
              </a:rPr>
              <a:t> Python</a:t>
            </a:r>
            <a:r>
              <a:rPr lang="fa-IR" dirty="0" smtClean="0">
                <a:cs typeface="B Yekan" panose="00000400000000000000" pitchFamily="2" charset="-78"/>
              </a:rPr>
              <a:t>و... </a:t>
            </a:r>
            <a:r>
              <a:rPr lang="fa-IR" dirty="0">
                <a:cs typeface="B Yekan" panose="00000400000000000000" pitchFamily="2" charset="-78"/>
              </a:rPr>
              <a:t>راه درازی در پیش دارد، اما به نظر می‌رسد که برای شروع بسیار موفق عمل کرده است.</a:t>
            </a:r>
          </a:p>
          <a:p>
            <a:pPr marL="0" indent="0" algn="r">
              <a:buNone/>
            </a:pPr>
            <a:r>
              <a:rPr lang="fa-IR" dirty="0">
                <a:cs typeface="B Yekan" panose="00000400000000000000" pitchFamily="2" charset="-78"/>
              </a:rPr>
              <a:t/>
            </a:r>
            <a:br>
              <a:rPr lang="fa-IR" dirty="0">
                <a:cs typeface="B Yekan" panose="00000400000000000000" pitchFamily="2" charset="-78"/>
              </a:rPr>
            </a:br>
            <a:endParaRPr lang="en-US" dirty="0">
              <a:cs typeface="B Yekan" panose="00000400000000000000" pitchFamily="2" charset="-7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883368"/>
            <a:ext cx="4722802" cy="3630654"/>
          </a:xfrm>
          <a:prstGeom prst="rect">
            <a:avLst/>
          </a:prstGeom>
        </p:spPr>
      </p:pic>
    </p:spTree>
    <p:extLst>
      <p:ext uri="{BB962C8B-B14F-4D97-AF65-F5344CB8AC3E}">
        <p14:creationId xmlns:p14="http://schemas.microsoft.com/office/powerpoint/2010/main" val="2307955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0588"/>
          </a:xfrm>
        </p:spPr>
        <p:txBody>
          <a:bodyPr>
            <a:normAutofit/>
          </a:bodyPr>
          <a:lstStyle/>
          <a:p>
            <a:pPr algn="r" rtl="1"/>
            <a:r>
              <a:rPr lang="fa-IR" dirty="0" smtClean="0">
                <a:cs typeface="Sultan Adan" panose="00000400000000000000" pitchFamily="2" charset="-78"/>
              </a:rPr>
              <a:t>- آدرس مترجم و </a:t>
            </a:r>
            <a:r>
              <a:rPr lang="en-US" dirty="0" smtClean="0">
                <a:cs typeface="Sultan Adan" panose="00000400000000000000" pitchFamily="2" charset="-78"/>
              </a:rPr>
              <a:t>IDE</a:t>
            </a:r>
            <a:r>
              <a:rPr lang="fa-IR" dirty="0" smtClean="0">
                <a:cs typeface="Sultan Adan" panose="00000400000000000000" pitchFamily="2" charset="-78"/>
              </a:rPr>
              <a:t> مناسب</a:t>
            </a:r>
            <a:endParaRPr lang="en-US" dirty="0">
              <a:cs typeface="Sultan Adan" panose="00000400000000000000" pitchFamily="2" charset="-78"/>
            </a:endParaRPr>
          </a:p>
        </p:txBody>
      </p:sp>
      <p:sp>
        <p:nvSpPr>
          <p:cNvPr id="3" name="Content Placeholder 2"/>
          <p:cNvSpPr>
            <a:spLocks noGrp="1"/>
          </p:cNvSpPr>
          <p:nvPr>
            <p:ph idx="1"/>
          </p:nvPr>
        </p:nvSpPr>
        <p:spPr>
          <a:xfrm>
            <a:off x="677334" y="1360489"/>
            <a:ext cx="8596668" cy="4983161"/>
          </a:xfrm>
        </p:spPr>
        <p:txBody>
          <a:bodyPr>
            <a:normAutofit/>
          </a:bodyPr>
          <a:lstStyle/>
          <a:p>
            <a:pPr marL="0" indent="0" algn="r">
              <a:buNone/>
            </a:pPr>
            <a:r>
              <a:rPr lang="fa-IR" dirty="0">
                <a:cs typeface="B Yekan" panose="00000400000000000000" pitchFamily="2" charset="-78"/>
              </a:rPr>
              <a:t> </a:t>
            </a:r>
            <a:r>
              <a:rPr lang="fa-IR" dirty="0" smtClean="0">
                <a:cs typeface="B Yekan" panose="00000400000000000000" pitchFamily="2" charset="-78"/>
              </a:rPr>
              <a:t>پیشنهاد </a:t>
            </a:r>
            <a:r>
              <a:rPr lang="fa-IR" dirty="0">
                <a:cs typeface="B Yekan" panose="00000400000000000000" pitchFamily="2" charset="-78"/>
              </a:rPr>
              <a:t>ما ویژوال استودیو می </a:t>
            </a:r>
            <a:r>
              <a:rPr lang="fa-IR" dirty="0" smtClean="0">
                <a:cs typeface="B Yekan" panose="00000400000000000000" pitchFamily="2" charset="-78"/>
              </a:rPr>
              <a:t>باشد. </a:t>
            </a:r>
            <a:r>
              <a:rPr lang="en-US" dirty="0" smtClean="0">
                <a:cs typeface="B Yekan" panose="00000400000000000000" pitchFamily="2" charset="-78"/>
              </a:rPr>
              <a:t>Go</a:t>
            </a:r>
            <a:r>
              <a:rPr lang="fa-IR" dirty="0" smtClean="0">
                <a:cs typeface="B Yekan" panose="00000400000000000000" pitchFamily="2" charset="-78"/>
              </a:rPr>
              <a:t>برای </a:t>
            </a:r>
            <a:r>
              <a:rPr lang="fa-IR" dirty="0">
                <a:cs typeface="B Yekan" panose="00000400000000000000" pitchFamily="2" charset="-78"/>
              </a:rPr>
              <a:t>شروع برنامه نویسی با </a:t>
            </a:r>
            <a:r>
              <a:rPr lang="fa-IR" dirty="0" smtClean="0">
                <a:cs typeface="B Yekan" panose="00000400000000000000" pitchFamily="2" charset="-78"/>
              </a:rPr>
              <a:t>زبان</a:t>
            </a:r>
            <a:r>
              <a:rPr lang="fa-IR" dirty="0">
                <a:cs typeface="B Yekan" panose="00000400000000000000" pitchFamily="2" charset="-78"/>
              </a:rPr>
              <a:t> </a:t>
            </a:r>
          </a:p>
          <a:p>
            <a:pPr marL="0" indent="0" algn="r">
              <a:buNone/>
            </a:pPr>
            <a:r>
              <a:rPr lang="fa-IR" dirty="0" smtClean="0">
                <a:cs typeface="B Yekan" panose="00000400000000000000" pitchFamily="2" charset="-78"/>
              </a:rPr>
              <a:t>می </a:t>
            </a:r>
            <a:r>
              <a:rPr lang="fa-IR" dirty="0">
                <a:cs typeface="B Yekan" panose="00000400000000000000" pitchFamily="2" charset="-78"/>
              </a:rPr>
              <a:t>توانید از لینک زیر برای نصب مترجم زبان و هماهنگ سازی آن با ویژوال استودیو استفاده </a:t>
            </a:r>
            <a:r>
              <a:rPr lang="fa-IR" dirty="0" smtClean="0">
                <a:cs typeface="B Yekan" panose="00000400000000000000" pitchFamily="2" charset="-78"/>
              </a:rPr>
              <a:t>کنید</a:t>
            </a:r>
            <a:r>
              <a:rPr lang="fa-IR" dirty="0">
                <a:cs typeface="B Yekan" panose="00000400000000000000" pitchFamily="2" charset="-78"/>
              </a:rPr>
              <a:t>.</a:t>
            </a:r>
          </a:p>
          <a:p>
            <a:pPr marL="0" indent="0" algn="r">
              <a:buNone/>
            </a:pPr>
            <a:r>
              <a:rPr lang="fa-IR" u="sng" dirty="0" smtClean="0">
                <a:cs typeface="B Yekan" panose="00000400000000000000" pitchFamily="2" charset="-78"/>
                <a:hlinkClick r:id="rId2"/>
              </a:rPr>
              <a:t>اینجا</a:t>
            </a:r>
            <a:endParaRPr lang="fa-IR" u="sng" dirty="0" smtClean="0">
              <a:cs typeface="B Yekan" panose="00000400000000000000" pitchFamily="2" charset="-78"/>
            </a:endParaRPr>
          </a:p>
          <a:p>
            <a:pPr marL="0" indent="0" algn="r">
              <a:buNone/>
            </a:pPr>
            <a:r>
              <a:rPr lang="fa-IR" dirty="0" smtClean="0">
                <a:cs typeface="B Yekan" panose="00000400000000000000" pitchFamily="2" charset="-78"/>
              </a:rPr>
              <a:t>برای نصب ویژوال استودیو هم میتوانید از لینک زیر وارد شوید.</a:t>
            </a:r>
          </a:p>
          <a:p>
            <a:pPr marL="0" indent="0" algn="r">
              <a:buNone/>
            </a:pPr>
            <a:r>
              <a:rPr lang="fa-IR" dirty="0" smtClean="0">
                <a:cs typeface="B Yekan" panose="00000400000000000000" pitchFamily="2" charset="-78"/>
                <a:hlinkClick r:id="rId3"/>
              </a:rPr>
              <a:t>اینجا</a:t>
            </a:r>
            <a:endParaRPr lang="fa-IR" dirty="0">
              <a:cs typeface="B Yekan" panose="00000400000000000000" pitchFamily="2" charset="-78"/>
            </a:endParaRPr>
          </a:p>
          <a:p>
            <a:pPr marL="0" indent="0" algn="r">
              <a:buNone/>
            </a:pPr>
            <a:r>
              <a:rPr lang="fa-IR" dirty="0">
                <a:cs typeface="B Yekan" panose="00000400000000000000" pitchFamily="2" charset="-78"/>
              </a:rPr>
              <a:t/>
            </a:r>
            <a:br>
              <a:rPr lang="fa-IR" dirty="0">
                <a:cs typeface="B Yekan" panose="00000400000000000000" pitchFamily="2" charset="-78"/>
              </a:rPr>
            </a:br>
            <a:r>
              <a:rPr lang="fa-IR" dirty="0">
                <a:cs typeface="B Yekan" panose="00000400000000000000" pitchFamily="2" charset="-78"/>
              </a:rPr>
              <a:t/>
            </a:r>
            <a:br>
              <a:rPr lang="fa-IR" dirty="0">
                <a:cs typeface="B Yekan" panose="00000400000000000000" pitchFamily="2" charset="-78"/>
              </a:rPr>
            </a:br>
            <a:endParaRPr lang="en-US" dirty="0">
              <a:cs typeface="B Yekan" panose="00000400000000000000" pitchFamily="2" charset="-78"/>
            </a:endParaRPr>
          </a:p>
        </p:txBody>
      </p:sp>
    </p:spTree>
    <p:extLst>
      <p:ext uri="{BB962C8B-B14F-4D97-AF65-F5344CB8AC3E}">
        <p14:creationId xmlns:p14="http://schemas.microsoft.com/office/powerpoint/2010/main" val="2903379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0588"/>
          </a:xfrm>
        </p:spPr>
        <p:txBody>
          <a:bodyPr>
            <a:normAutofit/>
          </a:bodyPr>
          <a:lstStyle/>
          <a:p>
            <a:pPr algn="r" rtl="1"/>
            <a:r>
              <a:rPr lang="en-US" dirty="0" smtClean="0">
                <a:cs typeface="Sultan Adan" panose="00000400000000000000" pitchFamily="2" charset="-78"/>
              </a:rPr>
              <a:t>-</a:t>
            </a:r>
            <a:r>
              <a:rPr lang="fa-IR" dirty="0" smtClean="0">
                <a:cs typeface="Sultan Adan" panose="00000400000000000000" pitchFamily="2" charset="-78"/>
              </a:rPr>
              <a:t>دستور زبا</a:t>
            </a:r>
            <a:r>
              <a:rPr lang="fa-IR" dirty="0">
                <a:cs typeface="Sultan Adan" panose="00000400000000000000" pitchFamily="2" charset="-78"/>
              </a:rPr>
              <a:t>ن</a:t>
            </a:r>
            <a:endParaRPr lang="en-US" dirty="0">
              <a:cs typeface="Sultan Adan" panose="00000400000000000000" pitchFamily="2" charset="-78"/>
            </a:endParaRPr>
          </a:p>
        </p:txBody>
      </p:sp>
      <p:sp>
        <p:nvSpPr>
          <p:cNvPr id="3" name="Content Placeholder 2"/>
          <p:cNvSpPr>
            <a:spLocks noGrp="1"/>
          </p:cNvSpPr>
          <p:nvPr>
            <p:ph idx="1"/>
          </p:nvPr>
        </p:nvSpPr>
        <p:spPr>
          <a:xfrm>
            <a:off x="677334" y="1360489"/>
            <a:ext cx="8596668" cy="4983161"/>
          </a:xfrm>
        </p:spPr>
        <p:txBody>
          <a:bodyPr>
            <a:normAutofit/>
          </a:bodyPr>
          <a:lstStyle/>
          <a:p>
            <a:pPr algn="r" rtl="1"/>
            <a:r>
              <a:rPr lang="fa-IR" dirty="0" smtClean="0">
                <a:cs typeface="B Yekan" panose="00000400000000000000" pitchFamily="2" charset="-78"/>
              </a:rPr>
              <a:t>نبود کاما (</a:t>
            </a:r>
            <a:r>
              <a:rPr lang="en-US" dirty="0" smtClean="0">
                <a:cs typeface="B Yekan" panose="00000400000000000000" pitchFamily="2" charset="-78"/>
              </a:rPr>
              <a:t>,</a:t>
            </a:r>
            <a:r>
              <a:rPr lang="fa-IR" dirty="0" smtClean="0">
                <a:cs typeface="B Yekan" panose="00000400000000000000" pitchFamily="2" charset="-78"/>
              </a:rPr>
              <a:t> و </a:t>
            </a:r>
            <a:r>
              <a:rPr lang="en-US" dirty="0" smtClean="0">
                <a:cs typeface="B Yekan" panose="00000400000000000000" pitchFamily="2" charset="-78"/>
              </a:rPr>
              <a:t>;</a:t>
            </a:r>
            <a:r>
              <a:rPr lang="fa-IR" dirty="0" smtClean="0">
                <a:cs typeface="B Yekan" panose="00000400000000000000" pitchFamily="2" charset="-78"/>
              </a:rPr>
              <a:t>).</a:t>
            </a:r>
          </a:p>
          <a:p>
            <a:pPr marL="0" indent="0" algn="r" rtl="1">
              <a:buNone/>
            </a:pPr>
            <a:r>
              <a:rPr lang="fa-IR" dirty="0" smtClean="0">
                <a:cs typeface="B Yekan" panose="00000400000000000000" pitchFamily="2" charset="-78"/>
              </a:rPr>
              <a:t>دستور زبان بر خلاف بسیاری از زبان ها مانند </a:t>
            </a:r>
            <a:r>
              <a:rPr lang="en-US" dirty="0" err="1" smtClean="0">
                <a:cs typeface="B Yekan" panose="00000400000000000000" pitchFamily="2" charset="-78"/>
              </a:rPr>
              <a:t>cpp</a:t>
            </a:r>
            <a:r>
              <a:rPr lang="fa-IR" dirty="0" smtClean="0">
                <a:cs typeface="B Yekan" panose="00000400000000000000" pitchFamily="2" charset="-78"/>
              </a:rPr>
              <a:t> در پایان دستورات علائم متعارف را قرار نمیدهد اما باید مراقب بود که از دستور زبان پیروی کرد.</a:t>
            </a:r>
          </a:p>
          <a:p>
            <a:pPr algn="r" rtl="1"/>
            <a:r>
              <a:rPr lang="fa-IR" dirty="0" smtClean="0">
                <a:cs typeface="B Yekan" panose="00000400000000000000" pitchFamily="2" charset="-78"/>
              </a:rPr>
              <a:t>دستور </a:t>
            </a:r>
            <a:r>
              <a:rPr lang="en-US" dirty="0" smtClean="0">
                <a:cs typeface="B Yekan" panose="00000400000000000000" pitchFamily="2" charset="-78"/>
              </a:rPr>
              <a:t>defer</a:t>
            </a:r>
            <a:r>
              <a:rPr lang="fa-IR" dirty="0" smtClean="0">
                <a:cs typeface="B Yekan" panose="00000400000000000000" pitchFamily="2" charset="-78"/>
              </a:rPr>
              <a:t>.</a:t>
            </a:r>
            <a:endParaRPr lang="en-US" dirty="0" smtClean="0">
              <a:cs typeface="B Yekan" panose="00000400000000000000" pitchFamily="2" charset="-78"/>
            </a:endParaRPr>
          </a:p>
          <a:p>
            <a:pPr marL="0" indent="0" algn="r" rtl="1">
              <a:buNone/>
            </a:pPr>
            <a:r>
              <a:rPr lang="fa-IR" dirty="0" smtClean="0">
                <a:cs typeface="B Yekan" panose="00000400000000000000" pitchFamily="2" charset="-78"/>
              </a:rPr>
              <a:t>این دستور مختص زبان </a:t>
            </a:r>
            <a:r>
              <a:rPr lang="en-US" dirty="0" smtClean="0">
                <a:cs typeface="B Yekan" panose="00000400000000000000" pitchFamily="2" charset="-78"/>
              </a:rPr>
              <a:t>Go</a:t>
            </a:r>
            <a:r>
              <a:rPr lang="fa-IR" dirty="0" smtClean="0">
                <a:cs typeface="B Yekan" panose="00000400000000000000" pitchFamily="2" charset="-78"/>
              </a:rPr>
              <a:t> بوده و یک نوآوری محسوب میشود که برای به تاخیر انداختن توابع و یا متد ها استفاده می شود. بدین صورت که تابعی که با این دستور صدا زده شود تا هنگامی که تمام توابع اطراف آن مقداری را برنگردانند اجرا نمی شود</a:t>
            </a:r>
            <a:r>
              <a:rPr lang="fa-IR" dirty="0" smtClean="0">
                <a:cs typeface="B Yekan" panose="00000400000000000000" pitchFamily="2" charset="-78"/>
              </a:rPr>
              <a:t>.</a:t>
            </a:r>
          </a:p>
          <a:p>
            <a:pPr algn="r" rtl="1"/>
            <a:r>
              <a:rPr lang="fa-IR" dirty="0">
                <a:cs typeface="B Yekan" panose="00000400000000000000" pitchFamily="2" charset="-78"/>
              </a:rPr>
              <a:t> </a:t>
            </a:r>
            <a:r>
              <a:rPr lang="fa-IR" dirty="0" smtClean="0">
                <a:cs typeface="B Yekan" panose="00000400000000000000" pitchFamily="2" charset="-78"/>
              </a:rPr>
              <a:t>کامنت</a:t>
            </a:r>
          </a:p>
          <a:p>
            <a:pPr marL="0" indent="0" algn="r" rtl="1">
              <a:buNone/>
            </a:pPr>
            <a:r>
              <a:rPr lang="fa-IR" dirty="0" smtClean="0">
                <a:cs typeface="B Yekan" panose="00000400000000000000" pitchFamily="2" charset="-78"/>
              </a:rPr>
              <a:t>در زبان </a:t>
            </a:r>
            <a:r>
              <a:rPr lang="en-US" dirty="0" smtClean="0">
                <a:cs typeface="B Yekan" panose="00000400000000000000" pitchFamily="2" charset="-78"/>
              </a:rPr>
              <a:t>Go</a:t>
            </a:r>
            <a:r>
              <a:rPr lang="fa-IR" dirty="0" smtClean="0">
                <a:cs typeface="B Yekan" panose="00000400000000000000" pitchFamily="2" charset="-78"/>
              </a:rPr>
              <a:t> کامنت با // می باشد. برای کامنت کردن چند خط از </a:t>
            </a:r>
            <a:r>
              <a:rPr lang="en-US" dirty="0" smtClean="0">
                <a:cs typeface="B Yekan" panose="00000400000000000000" pitchFamily="2" charset="-78"/>
              </a:rPr>
              <a:t>/*</a:t>
            </a:r>
            <a:r>
              <a:rPr lang="fa-IR" dirty="0" smtClean="0">
                <a:cs typeface="B Yekan" panose="00000400000000000000" pitchFamily="2" charset="-78"/>
              </a:rPr>
              <a:t> و </a:t>
            </a:r>
            <a:r>
              <a:rPr lang="en-US" dirty="0" smtClean="0">
                <a:cs typeface="B Yekan" panose="00000400000000000000" pitchFamily="2" charset="-78"/>
              </a:rPr>
              <a:t>*/</a:t>
            </a:r>
            <a:r>
              <a:rPr lang="fa-IR" dirty="0" smtClean="0">
                <a:cs typeface="B Yekan" panose="00000400000000000000" pitchFamily="2" charset="-78"/>
              </a:rPr>
              <a:t> استفاده می کنیم. (مانند </a:t>
            </a:r>
            <a:r>
              <a:rPr lang="en-US" dirty="0" err="1" smtClean="0">
                <a:cs typeface="B Yekan" panose="00000400000000000000" pitchFamily="2" charset="-78"/>
              </a:rPr>
              <a:t>c++</a:t>
            </a:r>
            <a:r>
              <a:rPr lang="fa-IR" dirty="0" smtClean="0">
                <a:cs typeface="B Yekan" panose="00000400000000000000" pitchFamily="2" charset="-78"/>
              </a:rPr>
              <a:t>)</a:t>
            </a:r>
            <a:endParaRPr lang="en-US" dirty="0" smtClean="0">
              <a:cs typeface="B Yekan" panose="00000400000000000000" pitchFamily="2" charset="-78"/>
            </a:endParaRPr>
          </a:p>
          <a:p>
            <a:pPr marL="0" indent="0" algn="r" rtl="1">
              <a:buNone/>
            </a:pPr>
            <a:r>
              <a:rPr lang="fa-IR" dirty="0">
                <a:cs typeface="B Yekan" panose="00000400000000000000" pitchFamily="2" charset="-78"/>
              </a:rPr>
              <a:t/>
            </a:r>
            <a:br>
              <a:rPr lang="fa-IR" dirty="0">
                <a:cs typeface="B Yekan" panose="00000400000000000000" pitchFamily="2" charset="-78"/>
              </a:rPr>
            </a:br>
            <a:endParaRPr lang="en-US" dirty="0">
              <a:cs typeface="B Yekan" panose="00000400000000000000" pitchFamily="2" charset="-78"/>
            </a:endParaRPr>
          </a:p>
        </p:txBody>
      </p:sp>
    </p:spTree>
    <p:extLst>
      <p:ext uri="{BB962C8B-B14F-4D97-AF65-F5344CB8AC3E}">
        <p14:creationId xmlns:p14="http://schemas.microsoft.com/office/powerpoint/2010/main" val="2691481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440119" y="542621"/>
            <a:ext cx="4031297" cy="5532284"/>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75715E"/>
                </a:solidFill>
                <a:effectLst/>
                <a:latin typeface="Consolas" panose="020B0609020204030204" pitchFamily="49" charset="0"/>
              </a:rPr>
              <a:t>// Go program to illustrate the </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75715E"/>
                </a:solidFill>
                <a:effectLst/>
                <a:latin typeface="Consolas" panose="020B0609020204030204" pitchFamily="49" charset="0"/>
              </a:rPr>
              <a:t>// concept of the defer statement </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F8F8F2"/>
                </a:solidFill>
                <a:effectLst/>
                <a:latin typeface="Consolas" panose="020B0609020204030204" pitchFamily="49" charset="0"/>
              </a:rPr>
              <a:t>package main </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0424E"/>
                </a:solidFill>
                <a:effectLst/>
                <a:latin typeface="Consolas" panose="020B0609020204030204" pitchFamily="49" charset="0"/>
              </a:rPr>
              <a:t> </a:t>
            </a:r>
            <a:r>
              <a:rPr kumimoji="0" lang="en-US" altLang="en-US" sz="600" b="0" i="0" u="none" strike="noStrike" cap="none" normalizeH="0" baseline="0" dirty="0" smtClean="0">
                <a:ln>
                  <a:noFill/>
                </a:ln>
                <a:solidFill>
                  <a:srgbClr val="40424E"/>
                </a:solidFill>
                <a:effectLst/>
                <a:latin typeface="Consolas" panose="020B0609020204030204" pitchFamily="49" charset="0"/>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F8F8F2"/>
                </a:solidFill>
                <a:effectLst/>
                <a:latin typeface="Consolas" panose="020B0609020204030204" pitchFamily="49" charset="0"/>
              </a:rPr>
              <a:t>import </a:t>
            </a:r>
            <a:r>
              <a:rPr kumimoji="0" lang="en-US" altLang="en-US" sz="1000" b="0" i="0" u="none" strike="noStrike" cap="none" normalizeH="0" baseline="0" dirty="0" smtClean="0">
                <a:ln>
                  <a:noFill/>
                </a:ln>
                <a:solidFill>
                  <a:srgbClr val="E6DB74"/>
                </a:solidFill>
                <a:effectLst/>
                <a:latin typeface="Consolas" panose="020B0609020204030204" pitchFamily="49" charset="0"/>
              </a:rPr>
              <a:t>"</a:t>
            </a:r>
            <a:r>
              <a:rPr kumimoji="0" lang="en-US" altLang="en-US" sz="1000" b="0" i="0" u="none" strike="noStrike" cap="none" normalizeH="0" baseline="0" dirty="0" err="1" smtClean="0">
                <a:ln>
                  <a:noFill/>
                </a:ln>
                <a:solidFill>
                  <a:srgbClr val="E6DB74"/>
                </a:solidFill>
                <a:effectLst/>
                <a:latin typeface="Consolas" panose="020B0609020204030204" pitchFamily="49" charset="0"/>
              </a:rPr>
              <a:t>fmt</a:t>
            </a:r>
            <a:r>
              <a:rPr kumimoji="0" lang="en-US" altLang="en-US" sz="1000" b="0" i="0" u="none" strike="noStrike" cap="none" normalizeH="0" baseline="0" dirty="0" smtClean="0">
                <a:ln>
                  <a:noFill/>
                </a:ln>
                <a:solidFill>
                  <a:srgbClr val="E6DB74"/>
                </a:solidFill>
                <a:effectLst/>
                <a:latin typeface="Consolas" panose="020B0609020204030204" pitchFamily="49" charset="0"/>
              </a:rPr>
              <a:t>"</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0424E"/>
                </a:solidFill>
                <a:effectLst/>
                <a:latin typeface="Consolas" panose="020B0609020204030204" pitchFamily="49" charset="0"/>
              </a:rPr>
              <a:t> </a:t>
            </a:r>
            <a:r>
              <a:rPr kumimoji="0" lang="en-US" altLang="en-US" sz="600" b="0" i="0" u="none" strike="noStrike" cap="none" normalizeH="0" baseline="0" dirty="0" smtClean="0">
                <a:ln>
                  <a:noFill/>
                </a:ln>
                <a:solidFill>
                  <a:srgbClr val="40424E"/>
                </a:solidFill>
                <a:effectLst/>
                <a:latin typeface="Consolas" panose="020B0609020204030204" pitchFamily="49" charset="0"/>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75715E"/>
                </a:solidFill>
                <a:effectLst/>
                <a:latin typeface="Consolas" panose="020B0609020204030204" pitchFamily="49" charset="0"/>
              </a:rPr>
              <a:t>// Functions </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F8F8F2"/>
                </a:solidFill>
                <a:effectLst/>
                <a:latin typeface="Consolas" panose="020B0609020204030204" pitchFamily="49" charset="0"/>
              </a:rPr>
              <a:t>func</a:t>
            </a:r>
            <a:r>
              <a:rPr kumimoji="0" lang="en-US" altLang="en-US" sz="1000" b="0" i="0" u="none" strike="noStrike" cap="none" normalizeH="0" baseline="0" dirty="0" smtClean="0">
                <a:ln>
                  <a:noFill/>
                </a:ln>
                <a:solidFill>
                  <a:srgbClr val="F8F8F2"/>
                </a:solidFill>
                <a:effectLst/>
                <a:latin typeface="Consolas" panose="020B0609020204030204" pitchFamily="49" charset="0"/>
              </a:rPr>
              <a:t> </a:t>
            </a:r>
            <a:r>
              <a:rPr kumimoji="0" lang="en-US" altLang="en-US" sz="1000" b="0" i="0" u="none" strike="noStrike" cap="none" normalizeH="0" baseline="0" dirty="0" err="1" smtClean="0">
                <a:ln>
                  <a:noFill/>
                </a:ln>
                <a:solidFill>
                  <a:srgbClr val="F8F8F2"/>
                </a:solidFill>
                <a:effectLst/>
                <a:latin typeface="Consolas" panose="020B0609020204030204" pitchFamily="49" charset="0"/>
              </a:rPr>
              <a:t>mul</a:t>
            </a:r>
            <a:r>
              <a:rPr kumimoji="0" lang="en-US" altLang="en-US" sz="1000" b="0" i="0" u="none" strike="noStrike" cap="none" normalizeH="0" baseline="0" dirty="0" smtClean="0">
                <a:ln>
                  <a:noFill/>
                </a:ln>
                <a:solidFill>
                  <a:srgbClr val="F8F8F2"/>
                </a:solidFill>
                <a:effectLst/>
                <a:latin typeface="Consolas" panose="020B0609020204030204" pitchFamily="49" charset="0"/>
              </a:rPr>
              <a:t>(a1, a2 </a:t>
            </a:r>
            <a:r>
              <a:rPr kumimoji="0" lang="en-US" altLang="en-US" sz="1000" b="1" i="0" u="none" strike="noStrike" cap="none" normalizeH="0" baseline="0" dirty="0" err="1" smtClean="0">
                <a:ln>
                  <a:noFill/>
                </a:ln>
                <a:solidFill>
                  <a:srgbClr val="66D9EF"/>
                </a:solidFill>
                <a:effectLst/>
                <a:latin typeface="Consolas" panose="020B0609020204030204" pitchFamily="49" charset="0"/>
              </a:rPr>
              <a:t>int</a:t>
            </a:r>
            <a:r>
              <a:rPr kumimoji="0" lang="en-US" altLang="en-US" sz="1000" b="0" i="0" u="none" strike="noStrike" cap="none" normalizeH="0" baseline="0" dirty="0" smtClean="0">
                <a:ln>
                  <a:noFill/>
                </a:ln>
                <a:solidFill>
                  <a:srgbClr val="F8F8F2"/>
                </a:solidFill>
                <a:effectLst/>
                <a:latin typeface="Consolas" panose="020B0609020204030204" pitchFamily="49" charset="0"/>
              </a:rPr>
              <a:t>) </a:t>
            </a:r>
            <a:r>
              <a:rPr kumimoji="0" lang="en-US" altLang="en-US" sz="1000" b="1" i="0" u="none" strike="noStrike" cap="none" normalizeH="0" baseline="0" dirty="0" err="1" smtClean="0">
                <a:ln>
                  <a:noFill/>
                </a:ln>
                <a:solidFill>
                  <a:srgbClr val="66D9EF"/>
                </a:solidFill>
                <a:effectLst/>
                <a:latin typeface="Consolas" panose="020B0609020204030204" pitchFamily="49" charset="0"/>
              </a:rPr>
              <a:t>int</a:t>
            </a:r>
            <a:r>
              <a:rPr kumimoji="0" lang="en-US" altLang="en-US" sz="600" b="0" i="0" u="none" strike="noStrike" cap="none" normalizeH="0" baseline="0" dirty="0" smtClean="0">
                <a:ln>
                  <a:noFill/>
                </a:ln>
                <a:solidFill>
                  <a:srgbClr val="40424E"/>
                </a:solidFill>
                <a:effectLst/>
                <a:latin typeface="Consolas" panose="020B0609020204030204" pitchFamily="49" charset="0"/>
              </a:rPr>
              <a:t> </a:t>
            </a:r>
            <a:r>
              <a:rPr kumimoji="0" lang="en-US" altLang="en-US" sz="1000" b="0" i="0" u="none" strike="noStrike" cap="none" normalizeH="0" baseline="0" dirty="0" smtClean="0">
                <a:ln>
                  <a:noFill/>
                </a:ln>
                <a:solidFill>
                  <a:srgbClr val="F8F8F2"/>
                </a:solidFill>
                <a:effectLst/>
                <a:latin typeface="Consolas" panose="020B0609020204030204" pitchFamily="49" charset="0"/>
              </a:rPr>
              <a:t>{ </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0424E"/>
                </a:solidFill>
                <a:effectLst/>
                <a:latin typeface="Consolas" panose="020B0609020204030204" pitchFamily="49" charset="0"/>
              </a:rPr>
              <a:t> </a:t>
            </a:r>
            <a:r>
              <a:rPr kumimoji="0" lang="en-US" altLang="en-US" sz="600" b="0" i="0" u="none" strike="noStrike" cap="none" normalizeH="0" baseline="0" dirty="0" smtClean="0">
                <a:ln>
                  <a:noFill/>
                </a:ln>
                <a:solidFill>
                  <a:srgbClr val="40424E"/>
                </a:solidFill>
                <a:effectLst/>
                <a:latin typeface="Consolas" panose="020B0609020204030204" pitchFamily="49" charset="0"/>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0424E"/>
                </a:solidFill>
                <a:effectLst/>
                <a:latin typeface="Consolas" panose="020B0609020204030204" pitchFamily="49" charset="0"/>
              </a:rPr>
              <a:t>    </a:t>
            </a:r>
            <a:r>
              <a:rPr kumimoji="0" lang="en-US" altLang="en-US" sz="1000" b="0" i="0" u="none" strike="noStrike" cap="none" normalizeH="0" baseline="0" dirty="0" smtClean="0">
                <a:ln>
                  <a:noFill/>
                </a:ln>
                <a:solidFill>
                  <a:srgbClr val="F8F8F2"/>
                </a:solidFill>
                <a:effectLst/>
                <a:latin typeface="Consolas" panose="020B0609020204030204" pitchFamily="49" charset="0"/>
              </a:rPr>
              <a:t>res := a1 * a2 </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0424E"/>
                </a:solidFill>
                <a:effectLst/>
                <a:latin typeface="Consolas" panose="020B0609020204030204" pitchFamily="49" charset="0"/>
              </a:rPr>
              <a:t>    </a:t>
            </a:r>
            <a:r>
              <a:rPr kumimoji="0" lang="en-US" altLang="en-US" sz="1000" b="0" i="0" u="none" strike="noStrike" cap="none" normalizeH="0" baseline="0" dirty="0" err="1" smtClean="0">
                <a:ln>
                  <a:noFill/>
                </a:ln>
                <a:solidFill>
                  <a:srgbClr val="F8F8F2"/>
                </a:solidFill>
                <a:effectLst/>
                <a:latin typeface="Consolas" panose="020B0609020204030204" pitchFamily="49" charset="0"/>
              </a:rPr>
              <a:t>fmt.Println</a:t>
            </a:r>
            <a:r>
              <a:rPr kumimoji="0" lang="en-US" altLang="en-US" sz="1000" b="0" i="0" u="none" strike="noStrike" cap="none" normalizeH="0" baseline="0" dirty="0" smtClean="0">
                <a:ln>
                  <a:noFill/>
                </a:ln>
                <a:solidFill>
                  <a:srgbClr val="F8F8F2"/>
                </a:solidFill>
                <a:effectLst/>
                <a:latin typeface="Consolas" panose="020B0609020204030204" pitchFamily="49" charset="0"/>
              </a:rPr>
              <a:t>(</a:t>
            </a:r>
            <a:r>
              <a:rPr kumimoji="0" lang="en-US" altLang="en-US" sz="1000" b="0" i="0" u="none" strike="noStrike" cap="none" normalizeH="0" baseline="0" dirty="0" smtClean="0">
                <a:ln>
                  <a:noFill/>
                </a:ln>
                <a:solidFill>
                  <a:srgbClr val="E6DB74"/>
                </a:solidFill>
                <a:effectLst/>
                <a:latin typeface="Consolas" panose="020B0609020204030204" pitchFamily="49" charset="0"/>
              </a:rPr>
              <a:t>"Result: "</a:t>
            </a:r>
            <a:r>
              <a:rPr kumimoji="0" lang="en-US" altLang="en-US" sz="1000" b="0" i="0" u="none" strike="noStrike" cap="none" normalizeH="0" baseline="0" dirty="0" smtClean="0">
                <a:ln>
                  <a:noFill/>
                </a:ln>
                <a:solidFill>
                  <a:srgbClr val="F8F8F2"/>
                </a:solidFill>
                <a:effectLst/>
                <a:latin typeface="Consolas" panose="020B0609020204030204" pitchFamily="49" charset="0"/>
              </a:rPr>
              <a:t>, res) </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0424E"/>
                </a:solidFill>
                <a:effectLst/>
                <a:latin typeface="Consolas" panose="020B0609020204030204" pitchFamily="49" charset="0"/>
              </a:rPr>
              <a:t>    </a:t>
            </a:r>
            <a:r>
              <a:rPr kumimoji="0" lang="en-US" altLang="en-US" sz="1000" b="1" i="0" u="none" strike="noStrike" cap="none" normalizeH="0" baseline="0" dirty="0" smtClean="0">
                <a:ln>
                  <a:noFill/>
                </a:ln>
                <a:solidFill>
                  <a:srgbClr val="F92672"/>
                </a:solidFill>
                <a:effectLst/>
                <a:latin typeface="Consolas" panose="020B0609020204030204" pitchFamily="49" charset="0"/>
              </a:rPr>
              <a:t>return</a:t>
            </a:r>
            <a:r>
              <a:rPr kumimoji="0" lang="en-US" altLang="en-US" sz="600" b="0" i="0" u="none" strike="noStrike" cap="none" normalizeH="0" baseline="0" dirty="0" smtClean="0">
                <a:ln>
                  <a:noFill/>
                </a:ln>
                <a:solidFill>
                  <a:srgbClr val="40424E"/>
                </a:solidFill>
                <a:effectLst/>
                <a:latin typeface="Consolas" panose="020B0609020204030204" pitchFamily="49" charset="0"/>
              </a:rPr>
              <a:t> </a:t>
            </a:r>
            <a:r>
              <a:rPr kumimoji="0" lang="en-US" altLang="en-US" sz="1000" b="0" i="0" u="none" strike="noStrike" cap="none" normalizeH="0" baseline="0" dirty="0" smtClean="0">
                <a:ln>
                  <a:noFill/>
                </a:ln>
                <a:solidFill>
                  <a:srgbClr val="F8F8F2"/>
                </a:solidFill>
                <a:effectLst/>
                <a:latin typeface="Consolas" panose="020B0609020204030204" pitchFamily="49" charset="0"/>
              </a:rPr>
              <a:t>0 </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F8F8F2"/>
                </a:solidFill>
                <a:effectLst/>
                <a:latin typeface="Consolas" panose="020B0609020204030204" pitchFamily="49" charset="0"/>
              </a:rPr>
              <a:t>} </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0424E"/>
                </a:solidFill>
                <a:effectLst/>
                <a:latin typeface="Consolas" panose="020B0609020204030204" pitchFamily="49" charset="0"/>
              </a:rPr>
              <a:t> </a:t>
            </a:r>
            <a:r>
              <a:rPr kumimoji="0" lang="en-US" altLang="en-US" sz="600" b="0" i="0" u="none" strike="noStrike" cap="none" normalizeH="0" baseline="0" dirty="0" smtClean="0">
                <a:ln>
                  <a:noFill/>
                </a:ln>
                <a:solidFill>
                  <a:srgbClr val="40424E"/>
                </a:solidFill>
                <a:effectLst/>
                <a:latin typeface="Consolas" panose="020B0609020204030204" pitchFamily="49" charset="0"/>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F8F8F2"/>
                </a:solidFill>
                <a:effectLst/>
                <a:latin typeface="Consolas" panose="020B0609020204030204" pitchFamily="49" charset="0"/>
              </a:rPr>
              <a:t>func</a:t>
            </a:r>
            <a:r>
              <a:rPr kumimoji="0" lang="en-US" altLang="en-US" sz="1000" b="0" i="0" u="none" strike="noStrike" cap="none" normalizeH="0" baseline="0" dirty="0" smtClean="0">
                <a:ln>
                  <a:noFill/>
                </a:ln>
                <a:solidFill>
                  <a:srgbClr val="F8F8F2"/>
                </a:solidFill>
                <a:effectLst/>
                <a:latin typeface="Consolas" panose="020B0609020204030204" pitchFamily="49" charset="0"/>
              </a:rPr>
              <a:t> show() { </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0424E"/>
                </a:solidFill>
                <a:effectLst/>
                <a:latin typeface="Consolas" panose="020B0609020204030204" pitchFamily="49" charset="0"/>
              </a:rPr>
              <a:t>    </a:t>
            </a:r>
            <a:r>
              <a:rPr kumimoji="0" lang="en-US" altLang="en-US" sz="1000" b="0" i="0" u="none" strike="noStrike" cap="none" normalizeH="0" baseline="0" dirty="0" err="1" smtClean="0">
                <a:ln>
                  <a:noFill/>
                </a:ln>
                <a:solidFill>
                  <a:srgbClr val="F8F8F2"/>
                </a:solidFill>
                <a:effectLst/>
                <a:latin typeface="Consolas" panose="020B0609020204030204" pitchFamily="49" charset="0"/>
              </a:rPr>
              <a:t>fmt.Println</a:t>
            </a:r>
            <a:r>
              <a:rPr kumimoji="0" lang="en-US" altLang="en-US" sz="1000" b="0" i="0" u="none" strike="noStrike" cap="none" normalizeH="0" baseline="0" dirty="0" smtClean="0">
                <a:ln>
                  <a:noFill/>
                </a:ln>
                <a:solidFill>
                  <a:srgbClr val="F8F8F2"/>
                </a:solidFill>
                <a:effectLst/>
                <a:latin typeface="Consolas" panose="020B0609020204030204" pitchFamily="49" charset="0"/>
              </a:rPr>
              <a:t>(</a:t>
            </a:r>
            <a:r>
              <a:rPr kumimoji="0" lang="en-US" altLang="en-US" sz="1000" b="0" i="0" u="none" strike="noStrike" cap="none" normalizeH="0" baseline="0" dirty="0" smtClean="0">
                <a:ln>
                  <a:noFill/>
                </a:ln>
                <a:solidFill>
                  <a:srgbClr val="E6DB74"/>
                </a:solidFill>
                <a:effectLst/>
                <a:latin typeface="Consolas" panose="020B0609020204030204" pitchFamily="49" charset="0"/>
              </a:rPr>
              <a:t>"Hello!"</a:t>
            </a:r>
            <a:r>
              <a:rPr kumimoji="0" lang="en-US" altLang="en-US" sz="1000" b="0" i="0" u="none" strike="noStrike" cap="none" normalizeH="0" baseline="0" dirty="0" smtClean="0">
                <a:ln>
                  <a:noFill/>
                </a:ln>
                <a:solidFill>
                  <a:srgbClr val="F8F8F2"/>
                </a:solidFill>
                <a:effectLst/>
                <a:latin typeface="Consolas" panose="020B0609020204030204" pitchFamily="49" charset="0"/>
              </a:rPr>
              <a:t>) </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F8F8F2"/>
                </a:solidFill>
                <a:effectLst/>
                <a:latin typeface="Consolas" panose="020B0609020204030204" pitchFamily="49" charset="0"/>
              </a:rPr>
              <a:t>} </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0424E"/>
                </a:solidFill>
                <a:effectLst/>
                <a:latin typeface="Consolas" panose="020B0609020204030204" pitchFamily="49" charset="0"/>
              </a:rPr>
              <a:t> </a:t>
            </a:r>
            <a:r>
              <a:rPr kumimoji="0" lang="en-US" altLang="en-US" sz="600" b="0" i="0" u="none" strike="noStrike" cap="none" normalizeH="0" baseline="0" dirty="0" smtClean="0">
                <a:ln>
                  <a:noFill/>
                </a:ln>
                <a:solidFill>
                  <a:srgbClr val="40424E"/>
                </a:solidFill>
                <a:effectLst/>
                <a:latin typeface="Consolas" panose="020B0609020204030204" pitchFamily="49" charset="0"/>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75715E"/>
                </a:solidFill>
                <a:effectLst/>
                <a:latin typeface="Consolas" panose="020B0609020204030204" pitchFamily="49" charset="0"/>
              </a:rPr>
              <a:t>// Main function </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F8F8F2"/>
                </a:solidFill>
                <a:effectLst/>
                <a:latin typeface="Consolas" panose="020B0609020204030204" pitchFamily="49" charset="0"/>
              </a:rPr>
              <a:t>func</a:t>
            </a:r>
            <a:r>
              <a:rPr kumimoji="0" lang="en-US" altLang="en-US" sz="1000" b="0" i="0" u="none" strike="noStrike" cap="none" normalizeH="0" baseline="0" dirty="0" smtClean="0">
                <a:ln>
                  <a:noFill/>
                </a:ln>
                <a:solidFill>
                  <a:srgbClr val="F8F8F2"/>
                </a:solidFill>
                <a:effectLst/>
                <a:latin typeface="Consolas" panose="020B0609020204030204" pitchFamily="49" charset="0"/>
              </a:rPr>
              <a:t> main() { </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0424E"/>
                </a:solidFill>
                <a:effectLst/>
                <a:latin typeface="Consolas" panose="020B0609020204030204" pitchFamily="49" charset="0"/>
              </a:rPr>
              <a:t> </a:t>
            </a:r>
            <a:r>
              <a:rPr kumimoji="0" lang="en-US" altLang="en-US" sz="600" b="0" i="0" u="none" strike="noStrike" cap="none" normalizeH="0" baseline="0" dirty="0" smtClean="0">
                <a:ln>
                  <a:noFill/>
                </a:ln>
                <a:solidFill>
                  <a:srgbClr val="40424E"/>
                </a:solidFill>
                <a:effectLst/>
                <a:latin typeface="Consolas" panose="020B0609020204030204" pitchFamily="49" charset="0"/>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0424E"/>
                </a:solidFill>
                <a:effectLst/>
                <a:latin typeface="Consolas" panose="020B0609020204030204" pitchFamily="49" charset="0"/>
              </a:rPr>
              <a:t>    </a:t>
            </a:r>
            <a:r>
              <a:rPr kumimoji="0" lang="en-US" altLang="en-US" sz="1000" b="0" i="0" u="none" strike="noStrike" cap="none" normalizeH="0" baseline="0" dirty="0" smtClean="0">
                <a:ln>
                  <a:noFill/>
                </a:ln>
                <a:solidFill>
                  <a:srgbClr val="75715E"/>
                </a:solidFill>
                <a:effectLst/>
                <a:latin typeface="Consolas" panose="020B0609020204030204" pitchFamily="49" charset="0"/>
              </a:rPr>
              <a:t>// Calling </a:t>
            </a:r>
            <a:r>
              <a:rPr kumimoji="0" lang="en-US" altLang="en-US" sz="1000" b="0" i="0" u="none" strike="noStrike" cap="none" normalizeH="0" baseline="0" dirty="0" err="1" smtClean="0">
                <a:ln>
                  <a:noFill/>
                </a:ln>
                <a:solidFill>
                  <a:srgbClr val="75715E"/>
                </a:solidFill>
                <a:effectLst/>
                <a:latin typeface="Consolas" panose="020B0609020204030204" pitchFamily="49" charset="0"/>
              </a:rPr>
              <a:t>mul</a:t>
            </a:r>
            <a:r>
              <a:rPr kumimoji="0" lang="en-US" altLang="en-US" sz="1000" b="0" i="0" u="none" strike="noStrike" cap="none" normalizeH="0" baseline="0" dirty="0" smtClean="0">
                <a:ln>
                  <a:noFill/>
                </a:ln>
                <a:solidFill>
                  <a:srgbClr val="75715E"/>
                </a:solidFill>
                <a:effectLst/>
                <a:latin typeface="Consolas" panose="020B0609020204030204" pitchFamily="49" charset="0"/>
              </a:rPr>
              <a:t>() function </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0424E"/>
                </a:solidFill>
                <a:effectLst/>
                <a:latin typeface="Consolas" panose="020B0609020204030204" pitchFamily="49" charset="0"/>
              </a:rPr>
              <a:t>    </a:t>
            </a:r>
            <a:r>
              <a:rPr kumimoji="0" lang="en-US" altLang="en-US" sz="1000" b="0" i="0" u="none" strike="noStrike" cap="none" normalizeH="0" baseline="0" dirty="0" smtClean="0">
                <a:ln>
                  <a:noFill/>
                </a:ln>
                <a:solidFill>
                  <a:srgbClr val="75715E"/>
                </a:solidFill>
                <a:effectLst/>
                <a:latin typeface="Consolas" panose="020B0609020204030204" pitchFamily="49" charset="0"/>
              </a:rPr>
              <a:t>// Here </a:t>
            </a:r>
            <a:r>
              <a:rPr kumimoji="0" lang="en-US" altLang="en-US" sz="1000" b="0" i="0" u="none" strike="noStrike" cap="none" normalizeH="0" baseline="0" dirty="0" err="1" smtClean="0">
                <a:ln>
                  <a:noFill/>
                </a:ln>
                <a:solidFill>
                  <a:srgbClr val="75715E"/>
                </a:solidFill>
                <a:effectLst/>
                <a:latin typeface="Consolas" panose="020B0609020204030204" pitchFamily="49" charset="0"/>
              </a:rPr>
              <a:t>mul</a:t>
            </a:r>
            <a:r>
              <a:rPr kumimoji="0" lang="en-US" altLang="en-US" sz="1000" b="0" i="0" u="none" strike="noStrike" cap="none" normalizeH="0" baseline="0" dirty="0" smtClean="0">
                <a:ln>
                  <a:noFill/>
                </a:ln>
                <a:solidFill>
                  <a:srgbClr val="75715E"/>
                </a:solidFill>
                <a:effectLst/>
                <a:latin typeface="Consolas" panose="020B0609020204030204" pitchFamily="49" charset="0"/>
              </a:rPr>
              <a:t> function behaves </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0424E"/>
                </a:solidFill>
                <a:effectLst/>
                <a:latin typeface="Consolas" panose="020B0609020204030204" pitchFamily="49" charset="0"/>
              </a:rPr>
              <a:t>    </a:t>
            </a:r>
            <a:r>
              <a:rPr kumimoji="0" lang="en-US" altLang="en-US" sz="1000" b="0" i="0" u="none" strike="noStrike" cap="none" normalizeH="0" baseline="0" dirty="0" smtClean="0">
                <a:ln>
                  <a:noFill/>
                </a:ln>
                <a:solidFill>
                  <a:srgbClr val="75715E"/>
                </a:solidFill>
                <a:effectLst/>
                <a:latin typeface="Consolas" panose="020B0609020204030204" pitchFamily="49" charset="0"/>
              </a:rPr>
              <a:t>// like a normal function </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0424E"/>
                </a:solidFill>
                <a:effectLst/>
                <a:latin typeface="Consolas" panose="020B0609020204030204" pitchFamily="49" charset="0"/>
              </a:rPr>
              <a:t>    </a:t>
            </a:r>
            <a:r>
              <a:rPr kumimoji="0" lang="en-US" altLang="en-US" sz="1000" b="0" i="0" u="none" strike="noStrike" cap="none" normalizeH="0" baseline="0" dirty="0" err="1" smtClean="0">
                <a:ln>
                  <a:noFill/>
                </a:ln>
                <a:solidFill>
                  <a:srgbClr val="F8F8F2"/>
                </a:solidFill>
                <a:effectLst/>
                <a:latin typeface="Consolas" panose="020B0609020204030204" pitchFamily="49" charset="0"/>
              </a:rPr>
              <a:t>mul</a:t>
            </a:r>
            <a:r>
              <a:rPr kumimoji="0" lang="en-US" altLang="en-US" sz="1000" b="0" i="0" u="none" strike="noStrike" cap="none" normalizeH="0" baseline="0" dirty="0" smtClean="0">
                <a:ln>
                  <a:noFill/>
                </a:ln>
                <a:solidFill>
                  <a:srgbClr val="F8F8F2"/>
                </a:solidFill>
                <a:effectLst/>
                <a:latin typeface="Consolas" panose="020B0609020204030204" pitchFamily="49" charset="0"/>
              </a:rPr>
              <a:t>(23, 45) </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0424E"/>
                </a:solidFill>
                <a:effectLst/>
                <a:latin typeface="Consolas" panose="020B0609020204030204" pitchFamily="49" charset="0"/>
              </a:rPr>
              <a:t> </a:t>
            </a:r>
            <a:r>
              <a:rPr kumimoji="0" lang="en-US" altLang="en-US" sz="600" b="0" i="0" u="none" strike="noStrike" cap="none" normalizeH="0" baseline="0" dirty="0" smtClean="0">
                <a:ln>
                  <a:noFill/>
                </a:ln>
                <a:solidFill>
                  <a:srgbClr val="40424E"/>
                </a:solidFill>
                <a:effectLst/>
                <a:latin typeface="Consolas" panose="020B0609020204030204" pitchFamily="49" charset="0"/>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0424E"/>
                </a:solidFill>
                <a:effectLst/>
                <a:latin typeface="Consolas" panose="020B0609020204030204" pitchFamily="49" charset="0"/>
              </a:rPr>
              <a:t>    </a:t>
            </a:r>
            <a:r>
              <a:rPr kumimoji="0" lang="en-US" altLang="en-US" sz="1000" b="0" i="0" u="none" strike="noStrike" cap="none" normalizeH="0" baseline="0" dirty="0" smtClean="0">
                <a:ln>
                  <a:noFill/>
                </a:ln>
                <a:solidFill>
                  <a:srgbClr val="75715E"/>
                </a:solidFill>
                <a:effectLst/>
                <a:latin typeface="Consolas" panose="020B0609020204030204" pitchFamily="49" charset="0"/>
              </a:rPr>
              <a:t>// Calling </a:t>
            </a:r>
            <a:r>
              <a:rPr kumimoji="0" lang="en-US" altLang="en-US" sz="1000" b="0" i="0" u="none" strike="noStrike" cap="none" normalizeH="0" baseline="0" dirty="0" err="1" smtClean="0">
                <a:ln>
                  <a:noFill/>
                </a:ln>
                <a:solidFill>
                  <a:srgbClr val="75715E"/>
                </a:solidFill>
                <a:effectLst/>
                <a:latin typeface="Consolas" panose="020B0609020204030204" pitchFamily="49" charset="0"/>
              </a:rPr>
              <a:t>mul</a:t>
            </a:r>
            <a:r>
              <a:rPr kumimoji="0" lang="en-US" altLang="en-US" sz="1000" b="0" i="0" u="none" strike="noStrike" cap="none" normalizeH="0" baseline="0" dirty="0" smtClean="0">
                <a:ln>
                  <a:noFill/>
                </a:ln>
                <a:solidFill>
                  <a:srgbClr val="75715E"/>
                </a:solidFill>
                <a:effectLst/>
                <a:latin typeface="Consolas" panose="020B0609020204030204" pitchFamily="49" charset="0"/>
              </a:rPr>
              <a:t>()function </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0424E"/>
                </a:solidFill>
                <a:effectLst/>
                <a:latin typeface="Consolas" panose="020B0609020204030204" pitchFamily="49" charset="0"/>
              </a:rPr>
              <a:t>    </a:t>
            </a:r>
            <a:r>
              <a:rPr kumimoji="0" lang="en-US" altLang="en-US" sz="1000" b="0" i="0" u="none" strike="noStrike" cap="none" normalizeH="0" baseline="0" dirty="0" smtClean="0">
                <a:ln>
                  <a:noFill/>
                </a:ln>
                <a:solidFill>
                  <a:srgbClr val="75715E"/>
                </a:solidFill>
                <a:effectLst/>
                <a:latin typeface="Consolas" panose="020B0609020204030204" pitchFamily="49" charset="0"/>
              </a:rPr>
              <a:t>// Using defer keyword </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0424E"/>
                </a:solidFill>
                <a:effectLst/>
                <a:latin typeface="Consolas" panose="020B0609020204030204" pitchFamily="49" charset="0"/>
              </a:rPr>
              <a:t>    </a:t>
            </a:r>
            <a:r>
              <a:rPr kumimoji="0" lang="en-US" altLang="en-US" sz="1000" b="0" i="0" u="none" strike="noStrike" cap="none" normalizeH="0" baseline="0" dirty="0" smtClean="0">
                <a:ln>
                  <a:noFill/>
                </a:ln>
                <a:solidFill>
                  <a:srgbClr val="75715E"/>
                </a:solidFill>
                <a:effectLst/>
                <a:latin typeface="Consolas" panose="020B0609020204030204" pitchFamily="49" charset="0"/>
              </a:rPr>
              <a:t>// Here the </a:t>
            </a:r>
            <a:r>
              <a:rPr kumimoji="0" lang="en-US" altLang="en-US" sz="1000" b="0" i="0" u="none" strike="noStrike" cap="none" normalizeH="0" baseline="0" dirty="0" err="1" smtClean="0">
                <a:ln>
                  <a:noFill/>
                </a:ln>
                <a:solidFill>
                  <a:srgbClr val="75715E"/>
                </a:solidFill>
                <a:effectLst/>
                <a:latin typeface="Consolas" panose="020B0609020204030204" pitchFamily="49" charset="0"/>
              </a:rPr>
              <a:t>mul</a:t>
            </a:r>
            <a:r>
              <a:rPr kumimoji="0" lang="en-US" altLang="en-US" sz="1000" b="0" i="0" u="none" strike="noStrike" cap="none" normalizeH="0" baseline="0" dirty="0" smtClean="0">
                <a:ln>
                  <a:noFill/>
                </a:ln>
                <a:solidFill>
                  <a:srgbClr val="75715E"/>
                </a:solidFill>
                <a:effectLst/>
                <a:latin typeface="Consolas" panose="020B0609020204030204" pitchFamily="49" charset="0"/>
              </a:rPr>
              <a:t>() function </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0424E"/>
                </a:solidFill>
                <a:effectLst/>
                <a:latin typeface="Consolas" panose="020B0609020204030204" pitchFamily="49" charset="0"/>
              </a:rPr>
              <a:t>    </a:t>
            </a:r>
            <a:r>
              <a:rPr kumimoji="0" lang="en-US" altLang="en-US" sz="1000" b="0" i="0" u="none" strike="noStrike" cap="none" normalizeH="0" baseline="0" dirty="0" smtClean="0">
                <a:ln>
                  <a:noFill/>
                </a:ln>
                <a:solidFill>
                  <a:srgbClr val="75715E"/>
                </a:solidFill>
                <a:effectLst/>
                <a:latin typeface="Consolas" panose="020B0609020204030204" pitchFamily="49" charset="0"/>
              </a:rPr>
              <a:t>// is defer function </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0424E"/>
                </a:solidFill>
                <a:effectLst/>
                <a:latin typeface="Consolas" panose="020B0609020204030204" pitchFamily="49" charset="0"/>
              </a:rPr>
              <a:t>    </a:t>
            </a:r>
            <a:r>
              <a:rPr kumimoji="0" lang="en-US" altLang="en-US" sz="1000" b="0" i="0" u="none" strike="noStrike" cap="none" normalizeH="0" baseline="0" dirty="0" smtClean="0">
                <a:ln>
                  <a:noFill/>
                </a:ln>
                <a:solidFill>
                  <a:srgbClr val="F8F8F2"/>
                </a:solidFill>
                <a:effectLst/>
                <a:latin typeface="Consolas" panose="020B0609020204030204" pitchFamily="49" charset="0"/>
              </a:rPr>
              <a:t>defer </a:t>
            </a:r>
            <a:r>
              <a:rPr kumimoji="0" lang="en-US" altLang="en-US" sz="1000" b="0" i="0" u="none" strike="noStrike" cap="none" normalizeH="0" baseline="0" dirty="0" err="1" smtClean="0">
                <a:ln>
                  <a:noFill/>
                </a:ln>
                <a:solidFill>
                  <a:srgbClr val="F8F8F2"/>
                </a:solidFill>
                <a:effectLst/>
                <a:latin typeface="Consolas" panose="020B0609020204030204" pitchFamily="49" charset="0"/>
              </a:rPr>
              <a:t>mul</a:t>
            </a:r>
            <a:r>
              <a:rPr kumimoji="0" lang="en-US" altLang="en-US" sz="1000" b="0" i="0" u="none" strike="noStrike" cap="none" normalizeH="0" baseline="0" dirty="0" smtClean="0">
                <a:ln>
                  <a:noFill/>
                </a:ln>
                <a:solidFill>
                  <a:srgbClr val="F8F8F2"/>
                </a:solidFill>
                <a:effectLst/>
                <a:latin typeface="Consolas" panose="020B0609020204030204" pitchFamily="49" charset="0"/>
              </a:rPr>
              <a:t>(23, 56) </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0424E"/>
                </a:solidFill>
                <a:effectLst/>
                <a:latin typeface="Consolas" panose="020B0609020204030204" pitchFamily="49" charset="0"/>
              </a:rPr>
              <a:t> </a:t>
            </a:r>
            <a:r>
              <a:rPr kumimoji="0" lang="en-US" altLang="en-US" sz="600" b="0" i="0" u="none" strike="noStrike" cap="none" normalizeH="0" baseline="0" dirty="0" smtClean="0">
                <a:ln>
                  <a:noFill/>
                </a:ln>
                <a:solidFill>
                  <a:srgbClr val="40424E"/>
                </a:solidFill>
                <a:effectLst/>
                <a:latin typeface="Consolas" panose="020B0609020204030204" pitchFamily="49" charset="0"/>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0424E"/>
                </a:solidFill>
                <a:effectLst/>
                <a:latin typeface="Consolas" panose="020B0609020204030204" pitchFamily="49" charset="0"/>
              </a:rPr>
              <a:t>    </a:t>
            </a:r>
            <a:r>
              <a:rPr kumimoji="0" lang="en-US" altLang="en-US" sz="1000" b="0" i="0" u="none" strike="noStrike" cap="none" normalizeH="0" baseline="0" dirty="0" smtClean="0">
                <a:ln>
                  <a:noFill/>
                </a:ln>
                <a:solidFill>
                  <a:srgbClr val="75715E"/>
                </a:solidFill>
                <a:effectLst/>
                <a:latin typeface="Consolas" panose="020B0609020204030204" pitchFamily="49" charset="0"/>
              </a:rPr>
              <a:t>// Calling show() function </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0424E"/>
                </a:solidFill>
                <a:effectLst/>
                <a:latin typeface="Consolas" panose="020B0609020204030204" pitchFamily="49" charset="0"/>
              </a:rPr>
              <a:t>    </a:t>
            </a:r>
            <a:r>
              <a:rPr kumimoji="0" lang="en-US" altLang="en-US" sz="1000" b="0" i="0" u="none" strike="noStrike" cap="none" normalizeH="0" baseline="0" dirty="0" smtClean="0">
                <a:ln>
                  <a:noFill/>
                </a:ln>
                <a:solidFill>
                  <a:srgbClr val="F8F8F2"/>
                </a:solidFill>
                <a:effectLst/>
                <a:latin typeface="Consolas" panose="020B0609020204030204" pitchFamily="49" charset="0"/>
              </a:rPr>
              <a:t>show() </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F8F8F2"/>
                </a:solidFill>
                <a:effectLst/>
                <a:latin typeface="Consolas" panose="020B0609020204030204" pitchFamily="49" charset="0"/>
              </a:rPr>
              <a:t>}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4" name="Title 1"/>
          <p:cNvSpPr>
            <a:spLocks noGrp="1"/>
          </p:cNvSpPr>
          <p:nvPr>
            <p:ph type="title"/>
          </p:nvPr>
        </p:nvSpPr>
        <p:spPr>
          <a:xfrm>
            <a:off x="677334" y="609600"/>
            <a:ext cx="8596668" cy="890588"/>
          </a:xfrm>
        </p:spPr>
        <p:txBody>
          <a:bodyPr>
            <a:normAutofit/>
          </a:bodyPr>
          <a:lstStyle/>
          <a:p>
            <a:pPr algn="r" rtl="1"/>
            <a:r>
              <a:rPr lang="fa-IR" dirty="0" smtClean="0">
                <a:cs typeface="Sultan Adan" panose="00000400000000000000" pitchFamily="2" charset="-78"/>
              </a:rPr>
              <a:t>مثال برای </a:t>
            </a:r>
            <a:r>
              <a:rPr lang="en-US" dirty="0" smtClean="0">
                <a:cs typeface="Sultan Adan" panose="00000400000000000000" pitchFamily="2" charset="-78"/>
              </a:rPr>
              <a:t>defer</a:t>
            </a:r>
            <a:endParaRPr lang="en-US" dirty="0">
              <a:cs typeface="Sultan Adan" panose="00000400000000000000" pitchFamily="2" charset="-78"/>
            </a:endParaRPr>
          </a:p>
        </p:txBody>
      </p:sp>
      <p:sp>
        <p:nvSpPr>
          <p:cNvPr id="7" name="Rectangle 3"/>
          <p:cNvSpPr>
            <a:spLocks noChangeArrowheads="1"/>
          </p:cNvSpPr>
          <p:nvPr/>
        </p:nvSpPr>
        <p:spPr bwMode="auto">
          <a:xfrm>
            <a:off x="4574765" y="5456807"/>
            <a:ext cx="2297943" cy="618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Consolas" panose="020B0609020204030204" pitchFamily="49" charset="0"/>
              </a:rPr>
              <a:t>Result: 1035</a:t>
            </a:r>
            <a:endParaRPr kumimoji="0" lang="fa-IR" altLang="en-US" sz="12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Consolas" panose="020B0609020204030204" pitchFamily="49" charset="0"/>
              </a:rPr>
              <a:t>Hello!, </a:t>
            </a:r>
            <a:r>
              <a:rPr kumimoji="0" lang="en-US" altLang="en-US" sz="1200" b="0" i="0" u="none" strike="noStrike" cap="none" normalizeH="0" baseline="0" dirty="0" err="1" smtClean="0">
                <a:ln>
                  <a:noFill/>
                </a:ln>
                <a:solidFill>
                  <a:schemeClr val="tx1"/>
                </a:solidFill>
                <a:effectLst/>
                <a:latin typeface="Consolas" panose="020B0609020204030204" pitchFamily="49" charset="0"/>
              </a:rPr>
              <a:t>GeeksforGeeks</a:t>
            </a:r>
            <a:r>
              <a:rPr kumimoji="0" lang="en-US" altLang="en-US" sz="1200" b="0" i="0" u="none" strike="noStrike" cap="none" normalizeH="0" baseline="0" dirty="0" smtClean="0">
                <a:ln>
                  <a:noFill/>
                </a:ln>
                <a:solidFill>
                  <a:schemeClr val="tx1"/>
                </a:solidFill>
                <a:effectLst/>
                <a:latin typeface="Consolas" panose="020B0609020204030204" pitchFamily="49" charset="0"/>
              </a:rPr>
              <a:t> Result: 1288</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Content Placeholder 2"/>
          <p:cNvSpPr txBox="1">
            <a:spLocks/>
          </p:cNvSpPr>
          <p:nvPr/>
        </p:nvSpPr>
        <p:spPr>
          <a:xfrm>
            <a:off x="4574766" y="557213"/>
            <a:ext cx="4699236" cy="54841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r" rtl="1">
              <a:buFont typeface="Wingdings 3" charset="2"/>
              <a:buNone/>
            </a:pPr>
            <a:endParaRPr lang="fa-IR" dirty="0" smtClean="0">
              <a:cs typeface="B Yekan" panose="00000400000000000000" pitchFamily="2" charset="-78"/>
            </a:endParaRPr>
          </a:p>
          <a:p>
            <a:pPr marL="0" indent="0" algn="r" rtl="1">
              <a:buFont typeface="Wingdings 3" charset="2"/>
              <a:buNone/>
            </a:pPr>
            <a:endParaRPr lang="fa-IR" dirty="0">
              <a:cs typeface="B Yekan" panose="00000400000000000000" pitchFamily="2" charset="-78"/>
            </a:endParaRPr>
          </a:p>
          <a:p>
            <a:pPr marL="0" indent="0" algn="r" rtl="1">
              <a:buFont typeface="Wingdings 3" charset="2"/>
              <a:buNone/>
            </a:pPr>
            <a:r>
              <a:rPr lang="fa-IR" dirty="0" smtClean="0">
                <a:cs typeface="B Yekan" panose="00000400000000000000" pitchFamily="2" charset="-78"/>
              </a:rPr>
              <a:t>همانطور که می بینید تابع </a:t>
            </a:r>
            <a:r>
              <a:rPr lang="en-US" dirty="0" err="1" smtClean="0">
                <a:cs typeface="B Yekan" panose="00000400000000000000" pitchFamily="2" charset="-78"/>
              </a:rPr>
              <a:t>mul</a:t>
            </a:r>
            <a:r>
              <a:rPr lang="fa-IR" dirty="0" smtClean="0">
                <a:cs typeface="B Yekan" panose="00000400000000000000" pitchFamily="2" charset="-78"/>
              </a:rPr>
              <a:t> به دو صورت عادی و با </a:t>
            </a:r>
            <a:r>
              <a:rPr lang="en-US" dirty="0" smtClean="0">
                <a:cs typeface="B Yekan" panose="00000400000000000000" pitchFamily="2" charset="-78"/>
              </a:rPr>
              <a:t>defer</a:t>
            </a:r>
            <a:r>
              <a:rPr lang="fa-IR" dirty="0" smtClean="0">
                <a:cs typeface="B Yekan" panose="00000400000000000000" pitchFamily="2" charset="-78"/>
              </a:rPr>
              <a:t> صدا زده شده است. در حالت عادی ابتدا اجرا می شود اما در حالت دوم ابتدا منتظر </a:t>
            </a:r>
            <a:r>
              <a:rPr lang="en-US" dirty="0" smtClean="0">
                <a:cs typeface="B Yekan" panose="00000400000000000000" pitchFamily="2" charset="-78"/>
              </a:rPr>
              <a:t>show()</a:t>
            </a:r>
            <a:r>
              <a:rPr lang="fa-IR" dirty="0" smtClean="0">
                <a:cs typeface="B Yekan" panose="00000400000000000000" pitchFamily="2" charset="-78"/>
              </a:rPr>
              <a:t> می ماند تا اجرا شود سپس اجرا می شود.</a:t>
            </a:r>
          </a:p>
          <a:p>
            <a:pPr marL="0" indent="0" algn="r" rtl="1">
              <a:buFont typeface="Wingdings 3" charset="2"/>
              <a:buNone/>
            </a:pPr>
            <a:r>
              <a:rPr lang="fa-IR" dirty="0" smtClean="0">
                <a:cs typeface="B Yekan" panose="00000400000000000000" pitchFamily="2" charset="-78"/>
              </a:rPr>
              <a:t>این تاخیر در اجرا به سبب استفاده از </a:t>
            </a:r>
            <a:r>
              <a:rPr lang="en-US" dirty="0" smtClean="0">
                <a:cs typeface="B Yekan" panose="00000400000000000000" pitchFamily="2" charset="-78"/>
              </a:rPr>
              <a:t>defer</a:t>
            </a:r>
            <a:r>
              <a:rPr lang="fa-IR" dirty="0" smtClean="0">
                <a:cs typeface="B Yekan" panose="00000400000000000000" pitchFamily="2" charset="-78"/>
              </a:rPr>
              <a:t> می باشد.</a:t>
            </a:r>
          </a:p>
          <a:p>
            <a:pPr marL="0" indent="0" algn="r">
              <a:buFont typeface="Wingdings 3" charset="2"/>
              <a:buNone/>
            </a:pPr>
            <a:r>
              <a:rPr lang="fa-IR" dirty="0" smtClean="0">
                <a:cs typeface="B Yekan" panose="00000400000000000000" pitchFamily="2" charset="-78"/>
              </a:rPr>
              <a:t/>
            </a:r>
            <a:br>
              <a:rPr lang="fa-IR" dirty="0" smtClean="0">
                <a:cs typeface="B Yekan" panose="00000400000000000000" pitchFamily="2" charset="-78"/>
              </a:rPr>
            </a:br>
            <a:endParaRPr lang="en-US" dirty="0">
              <a:cs typeface="B Yekan" panose="00000400000000000000" pitchFamily="2" charset="-78"/>
            </a:endParaRPr>
          </a:p>
        </p:txBody>
      </p:sp>
    </p:spTree>
    <p:extLst>
      <p:ext uri="{BB962C8B-B14F-4D97-AF65-F5344CB8AC3E}">
        <p14:creationId xmlns:p14="http://schemas.microsoft.com/office/powerpoint/2010/main" val="2037950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8613"/>
            <a:ext cx="8596668" cy="6081331"/>
          </a:xfrm>
        </p:spPr>
        <p:txBody>
          <a:bodyPr>
            <a:normAutofit/>
          </a:bodyPr>
          <a:lstStyle/>
          <a:p>
            <a:pPr algn="r" rtl="1"/>
            <a:r>
              <a:rPr lang="fa-IR" dirty="0" smtClean="0">
                <a:cs typeface="B Yekan" panose="00000400000000000000" pitchFamily="2" charset="-78"/>
              </a:rPr>
              <a:t>دستور </a:t>
            </a:r>
            <a:r>
              <a:rPr lang="en-US" dirty="0" smtClean="0">
                <a:cs typeface="B Yekan" panose="00000400000000000000" pitchFamily="2" charset="-78"/>
              </a:rPr>
              <a:t>make</a:t>
            </a:r>
            <a:r>
              <a:rPr lang="fa-IR" dirty="0" smtClean="0">
                <a:cs typeface="B Yekan" panose="00000400000000000000" pitchFamily="2" charset="-78"/>
              </a:rPr>
              <a:t>.</a:t>
            </a:r>
          </a:p>
          <a:p>
            <a:pPr marL="0" indent="0" algn="r" rtl="1">
              <a:buNone/>
            </a:pPr>
            <a:r>
              <a:rPr lang="fa-IR" dirty="0" smtClean="0">
                <a:cs typeface="B Yekan" panose="00000400000000000000" pitchFamily="2" charset="-78"/>
              </a:rPr>
              <a:t>تابع خاصی می باشد که برای ساختن </a:t>
            </a:r>
            <a:r>
              <a:rPr lang="en-US" dirty="0" smtClean="0">
                <a:cs typeface="B Yekan" panose="00000400000000000000" pitchFamily="2" charset="-78"/>
              </a:rPr>
              <a:t>slice</a:t>
            </a:r>
            <a:r>
              <a:rPr lang="fa-IR" dirty="0" smtClean="0">
                <a:cs typeface="B Yekan" panose="00000400000000000000" pitchFamily="2" charset="-78"/>
              </a:rPr>
              <a:t>، </a:t>
            </a:r>
            <a:r>
              <a:rPr lang="en-US" dirty="0" smtClean="0">
                <a:cs typeface="B Yekan" panose="00000400000000000000" pitchFamily="2" charset="-78"/>
              </a:rPr>
              <a:t>map</a:t>
            </a:r>
            <a:r>
              <a:rPr lang="fa-IR" dirty="0" smtClean="0">
                <a:cs typeface="B Yekan" panose="00000400000000000000" pitchFamily="2" charset="-78"/>
              </a:rPr>
              <a:t>،</a:t>
            </a:r>
            <a:r>
              <a:rPr lang="fa-IR" dirty="0">
                <a:cs typeface="B Yekan" panose="00000400000000000000" pitchFamily="2" charset="-78"/>
              </a:rPr>
              <a:t> </a:t>
            </a:r>
            <a:r>
              <a:rPr lang="fa-IR" dirty="0" smtClean="0">
                <a:cs typeface="B Yekan" panose="00000400000000000000" pitchFamily="2" charset="-78"/>
              </a:rPr>
              <a:t>و </a:t>
            </a:r>
            <a:r>
              <a:rPr lang="en-US" dirty="0" smtClean="0">
                <a:cs typeface="B Yekan" panose="00000400000000000000" pitchFamily="2" charset="-78"/>
              </a:rPr>
              <a:t>channel</a:t>
            </a:r>
            <a:r>
              <a:rPr lang="fa-IR" dirty="0" smtClean="0">
                <a:cs typeface="B Yekan" panose="00000400000000000000" pitchFamily="2" charset="-78"/>
              </a:rPr>
              <a:t> ها با مقدار دهی اولیه از تایپ دلخواه استفاده می شود.</a:t>
            </a:r>
          </a:p>
          <a:p>
            <a:pPr algn="r" rtl="1"/>
            <a:r>
              <a:rPr lang="en-US" dirty="0" smtClean="0">
                <a:cs typeface="B Yekan" panose="00000400000000000000" pitchFamily="2" charset="-78"/>
              </a:rPr>
              <a:t>slice</a:t>
            </a:r>
            <a:r>
              <a:rPr lang="fa-IR" dirty="0" smtClean="0">
                <a:cs typeface="B Yekan" panose="00000400000000000000" pitchFamily="2" charset="-78"/>
              </a:rPr>
              <a:t>.</a:t>
            </a:r>
          </a:p>
          <a:p>
            <a:pPr marL="0" indent="0" algn="r" rtl="1">
              <a:buNone/>
            </a:pPr>
            <a:r>
              <a:rPr lang="en-US" dirty="0" smtClean="0">
                <a:cs typeface="B Yekan" panose="00000400000000000000" pitchFamily="2" charset="-78"/>
              </a:rPr>
              <a:t>Array</a:t>
            </a:r>
            <a:r>
              <a:rPr lang="fa-IR" dirty="0" smtClean="0">
                <a:cs typeface="B Yekan" panose="00000400000000000000" pitchFamily="2" charset="-78"/>
              </a:rPr>
              <a:t> ها</a:t>
            </a:r>
            <a:r>
              <a:rPr lang="en-US" dirty="0" smtClean="0">
                <a:cs typeface="B Yekan" panose="00000400000000000000" pitchFamily="2" charset="-78"/>
              </a:rPr>
              <a:t> </a:t>
            </a:r>
            <a:r>
              <a:rPr lang="fa-IR" dirty="0" smtClean="0">
                <a:cs typeface="B Yekan" panose="00000400000000000000" pitchFamily="2" charset="-78"/>
              </a:rPr>
              <a:t>با مقدارشان جابجا می شوند و در واقع </a:t>
            </a:r>
            <a:r>
              <a:rPr lang="en-US" dirty="0" smtClean="0">
                <a:cs typeface="B Yekan" panose="00000400000000000000" pitchFamily="2" charset="-78"/>
              </a:rPr>
              <a:t>array</a:t>
            </a:r>
            <a:r>
              <a:rPr lang="fa-IR" dirty="0" smtClean="0">
                <a:cs typeface="B Yekan" panose="00000400000000000000" pitchFamily="2" charset="-78"/>
              </a:rPr>
              <a:t> به ابتدا آرایه اشاره نمی کند بلکه به مقادیر کل آرایه اشاره می کند (بر خلاف </a:t>
            </a:r>
            <a:r>
              <a:rPr lang="en-US" dirty="0" smtClean="0">
                <a:cs typeface="B Yekan" panose="00000400000000000000" pitchFamily="2" charset="-78"/>
              </a:rPr>
              <a:t>C</a:t>
            </a:r>
            <a:r>
              <a:rPr lang="fa-IR" dirty="0" smtClean="0">
                <a:cs typeface="B Yekan" panose="00000400000000000000" pitchFamily="2" charset="-78"/>
              </a:rPr>
              <a:t>). همچنین آرایه ها دارای طول محدود هستند. برای همین منظور </a:t>
            </a:r>
            <a:r>
              <a:rPr lang="en-US" dirty="0" smtClean="0">
                <a:cs typeface="B Yekan" panose="00000400000000000000" pitchFamily="2" charset="-78"/>
              </a:rPr>
              <a:t>slice</a:t>
            </a:r>
            <a:r>
              <a:rPr lang="fa-IR" dirty="0" smtClean="0">
                <a:cs typeface="B Yekan" panose="00000400000000000000" pitchFamily="2" charset="-78"/>
              </a:rPr>
              <a:t> ها که به گونه ای از روی آرایه ها ساخته شده اند دارای طول متغیر بوده و از طریق آدرس جابجا می شوند (</a:t>
            </a:r>
            <a:r>
              <a:rPr lang="en-US" dirty="0" smtClean="0">
                <a:cs typeface="B Yekan" panose="00000400000000000000" pitchFamily="2" charset="-78"/>
              </a:rPr>
              <a:t>copy by reference</a:t>
            </a:r>
            <a:r>
              <a:rPr lang="fa-IR" dirty="0" smtClean="0">
                <a:cs typeface="B Yekan" panose="00000400000000000000" pitchFamily="2" charset="-78"/>
              </a:rPr>
              <a:t>).</a:t>
            </a:r>
          </a:p>
          <a:p>
            <a:pPr algn="r" rtl="1"/>
            <a:r>
              <a:rPr lang="fa-IR" dirty="0" smtClean="0">
                <a:cs typeface="B Yekan" panose="00000400000000000000" pitchFamily="2" charset="-78"/>
              </a:rPr>
              <a:t>محدود کردن </a:t>
            </a:r>
            <a:r>
              <a:rPr lang="en-US" dirty="0" smtClean="0">
                <a:cs typeface="B Yekan" panose="00000400000000000000" pitchFamily="2" charset="-78"/>
              </a:rPr>
              <a:t>import</a:t>
            </a:r>
            <a:r>
              <a:rPr lang="fa-IR" dirty="0" smtClean="0">
                <a:cs typeface="B Yekan" panose="00000400000000000000" pitchFamily="2" charset="-78"/>
              </a:rPr>
              <a:t> ها و یا متغیرهای بلااستفاده.</a:t>
            </a:r>
          </a:p>
          <a:p>
            <a:pPr marL="0" indent="0" algn="r" rtl="1">
              <a:buNone/>
            </a:pPr>
            <a:r>
              <a:rPr lang="fa-IR" dirty="0" smtClean="0">
                <a:cs typeface="B Yekan" panose="00000400000000000000" pitchFamily="2" charset="-78"/>
              </a:rPr>
              <a:t>کامپایلر </a:t>
            </a:r>
            <a:r>
              <a:rPr lang="en-US" dirty="0" smtClean="0">
                <a:cs typeface="B Yekan" panose="00000400000000000000" pitchFamily="2" charset="-78"/>
              </a:rPr>
              <a:t>Go</a:t>
            </a:r>
            <a:r>
              <a:rPr lang="fa-IR" dirty="0" smtClean="0">
                <a:cs typeface="B Yekan" panose="00000400000000000000" pitchFamily="2" charset="-78"/>
              </a:rPr>
              <a:t> در صورتی که متغیر و یا </a:t>
            </a:r>
            <a:r>
              <a:rPr lang="en-US" dirty="0" smtClean="0">
                <a:cs typeface="B Yekan" panose="00000400000000000000" pitchFamily="2" charset="-78"/>
              </a:rPr>
              <a:t>import</a:t>
            </a:r>
            <a:r>
              <a:rPr lang="fa-IR" dirty="0" smtClean="0">
                <a:cs typeface="B Yekan" panose="00000400000000000000" pitchFamily="2" charset="-78"/>
              </a:rPr>
              <a:t> بلااستفاده ای در کد داشته باشید به شما اخطار خواهد داد.</a:t>
            </a:r>
          </a:p>
          <a:p>
            <a:pPr algn="r" rtl="1"/>
            <a:r>
              <a:rPr lang="en-US" dirty="0" err="1" smtClean="0"/>
              <a:t>Goroutine</a:t>
            </a:r>
            <a:r>
              <a:rPr lang="fa-IR" dirty="0" smtClean="0"/>
              <a:t>.</a:t>
            </a:r>
          </a:p>
          <a:p>
            <a:pPr marL="0" indent="0" algn="r" rtl="1">
              <a:buNone/>
            </a:pPr>
            <a:r>
              <a:rPr lang="fa-IR" dirty="0" smtClean="0">
                <a:cs typeface="B Yekan" panose="00000400000000000000" pitchFamily="2" charset="-78"/>
              </a:rPr>
              <a:t>یکی از جذابترین بخش های این زبان می باشد که نوعی تابع میباشد که در لحظه با دیگر </a:t>
            </a:r>
            <a:r>
              <a:rPr lang="en-US" dirty="0" err="1" smtClean="0">
                <a:cs typeface="B Yekan" panose="00000400000000000000" pitchFamily="2" charset="-78"/>
              </a:rPr>
              <a:t>goroutin</a:t>
            </a:r>
            <a:r>
              <a:rPr lang="fa-IR" dirty="0">
                <a:cs typeface="B Yekan" panose="00000400000000000000" pitchFamily="2" charset="-78"/>
              </a:rPr>
              <a:t> </a:t>
            </a:r>
            <a:r>
              <a:rPr lang="fa-IR" dirty="0" smtClean="0">
                <a:cs typeface="B Yekan" panose="00000400000000000000" pitchFamily="2" charset="-78"/>
              </a:rPr>
              <a:t>ها اجرا می شود. حافظه آن ها بسیار ارزان است و از هیپ استفاده می کنند.</a:t>
            </a:r>
          </a:p>
          <a:p>
            <a:pPr algn="r" rtl="1"/>
            <a:r>
              <a:rPr lang="en-US" dirty="0" smtClean="0">
                <a:cs typeface="B Yekan" panose="00000400000000000000" pitchFamily="2" charset="-78"/>
              </a:rPr>
              <a:t>Channel</a:t>
            </a:r>
            <a:r>
              <a:rPr lang="fa-IR" dirty="0" smtClean="0">
                <a:cs typeface="B Yekan" panose="00000400000000000000" pitchFamily="2" charset="-78"/>
              </a:rPr>
              <a:t>.</a:t>
            </a:r>
          </a:p>
          <a:p>
            <a:pPr marL="0" indent="0" algn="r" rtl="1">
              <a:buNone/>
            </a:pPr>
            <a:r>
              <a:rPr lang="fa-IR" dirty="0" smtClean="0">
                <a:cs typeface="B Yekan" panose="00000400000000000000" pitchFamily="2" charset="-78"/>
              </a:rPr>
              <a:t>از کانال ها برای ارتباط میان </a:t>
            </a:r>
            <a:r>
              <a:rPr lang="en-US" dirty="0" err="1" smtClean="0">
                <a:cs typeface="B Yekan" panose="00000400000000000000" pitchFamily="2" charset="-78"/>
              </a:rPr>
              <a:t>Goroutine</a:t>
            </a:r>
            <a:r>
              <a:rPr lang="fa-IR" dirty="0" smtClean="0">
                <a:cs typeface="B Yekan" panose="00000400000000000000" pitchFamily="2" charset="-78"/>
              </a:rPr>
              <a:t> ها استفاده می شود، مانند لوله هایی خروجی هایشان را به یکدیگر متصل می کند.</a:t>
            </a:r>
            <a:endParaRPr lang="en-US" dirty="0">
              <a:cs typeface="B Yekan" panose="00000400000000000000" pitchFamily="2" charset="-78"/>
            </a:endParaRPr>
          </a:p>
        </p:txBody>
      </p:sp>
    </p:spTree>
    <p:extLst>
      <p:ext uri="{BB962C8B-B14F-4D97-AF65-F5344CB8AC3E}">
        <p14:creationId xmlns:p14="http://schemas.microsoft.com/office/powerpoint/2010/main" val="40935596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0588"/>
          </a:xfrm>
        </p:spPr>
        <p:txBody>
          <a:bodyPr>
            <a:normAutofit/>
          </a:bodyPr>
          <a:lstStyle/>
          <a:p>
            <a:pPr algn="r" rtl="1"/>
            <a:r>
              <a:rPr lang="en-US" dirty="0" smtClean="0">
                <a:cs typeface="Sultan Adan" panose="00000400000000000000" pitchFamily="2" charset="-78"/>
              </a:rPr>
              <a:t>-</a:t>
            </a:r>
            <a:r>
              <a:rPr lang="fa-IR" dirty="0" smtClean="0">
                <a:cs typeface="Sultan Adan" panose="00000400000000000000" pitchFamily="2" charset="-78"/>
              </a:rPr>
              <a:t>ویژگی های </a:t>
            </a:r>
            <a:r>
              <a:rPr lang="en-US" dirty="0" smtClean="0">
                <a:cs typeface="Sultan Adan" panose="00000400000000000000" pitchFamily="2" charset="-78"/>
              </a:rPr>
              <a:t>Go</a:t>
            </a:r>
            <a:endParaRPr lang="en-US" dirty="0">
              <a:cs typeface="Sultan Adan" panose="00000400000000000000" pitchFamily="2" charset="-78"/>
            </a:endParaRPr>
          </a:p>
        </p:txBody>
      </p:sp>
      <p:sp>
        <p:nvSpPr>
          <p:cNvPr id="3" name="Content Placeholder 2"/>
          <p:cNvSpPr>
            <a:spLocks noGrp="1"/>
          </p:cNvSpPr>
          <p:nvPr>
            <p:ph idx="1"/>
          </p:nvPr>
        </p:nvSpPr>
        <p:spPr>
          <a:xfrm>
            <a:off x="677334" y="1360489"/>
            <a:ext cx="8596668" cy="4983161"/>
          </a:xfrm>
        </p:spPr>
        <p:txBody>
          <a:bodyPr>
            <a:normAutofit/>
          </a:bodyPr>
          <a:lstStyle/>
          <a:p>
            <a:pPr algn="r" rtl="1"/>
            <a:r>
              <a:rPr lang="fa-IR" b="1" dirty="0">
                <a:cs typeface="B Yekan" panose="00000400000000000000" pitchFamily="2" charset="-78"/>
              </a:rPr>
              <a:t>سادگی زبان </a:t>
            </a:r>
            <a:r>
              <a:rPr lang="en-US" b="1" dirty="0" err="1">
                <a:cs typeface="B Yekan" panose="00000400000000000000" pitchFamily="2" charset="-78"/>
              </a:rPr>
              <a:t>Golang</a:t>
            </a:r>
            <a:endParaRPr lang="en-US" b="1" dirty="0">
              <a:cs typeface="B Yekan" panose="00000400000000000000" pitchFamily="2" charset="-78"/>
            </a:endParaRPr>
          </a:p>
          <a:p>
            <a:pPr marL="0" indent="0" algn="r" rtl="1">
              <a:buNone/>
            </a:pPr>
            <a:r>
              <a:rPr lang="en-US" dirty="0" smtClean="0">
                <a:cs typeface="B Yekan" panose="00000400000000000000" pitchFamily="2" charset="-78"/>
              </a:rPr>
              <a:t> Go</a:t>
            </a:r>
            <a:r>
              <a:rPr lang="fa-IR" dirty="0" smtClean="0">
                <a:cs typeface="B Yekan" panose="00000400000000000000" pitchFamily="2" charset="-78"/>
              </a:rPr>
              <a:t>برخلاف </a:t>
            </a:r>
            <a:r>
              <a:rPr lang="fa-IR" dirty="0">
                <a:cs typeface="B Yekan" panose="00000400000000000000" pitchFamily="2" charset="-78"/>
              </a:rPr>
              <a:t>زبان‌های دیگر برنامه‌نویسی تلاش </a:t>
            </a:r>
            <a:r>
              <a:rPr lang="fa-IR" dirty="0" smtClean="0">
                <a:cs typeface="B Yekan" panose="00000400000000000000" pitchFamily="2" charset="-78"/>
              </a:rPr>
              <a:t>نمی</a:t>
            </a:r>
            <a:r>
              <a:rPr lang="en-US" dirty="0" smtClean="0">
                <a:cs typeface="B Yekan" panose="00000400000000000000" pitchFamily="2" charset="-78"/>
              </a:rPr>
              <a:t> </a:t>
            </a:r>
            <a:r>
              <a:rPr lang="fa-IR" dirty="0" smtClean="0">
                <a:cs typeface="B Yekan" panose="00000400000000000000" pitchFamily="2" charset="-78"/>
              </a:rPr>
              <a:t>‌کند </a:t>
            </a:r>
            <a:r>
              <a:rPr lang="fa-IR" dirty="0">
                <a:cs typeface="B Yekan" panose="00000400000000000000" pitchFamily="2" charset="-78"/>
              </a:rPr>
              <a:t>تا امکانات زیادی عرضه کند، بلکه به جای آن روی خوانایی و قابلیت نگهداری کد تمرکز کرده است. </a:t>
            </a:r>
            <a:r>
              <a:rPr lang="fa-IR" dirty="0" smtClean="0">
                <a:cs typeface="B Yekan" panose="00000400000000000000" pitchFamily="2" charset="-78"/>
              </a:rPr>
              <a:t>سازندگان</a:t>
            </a:r>
            <a:r>
              <a:rPr lang="en-US" dirty="0" smtClean="0">
                <a:cs typeface="B Yekan" panose="00000400000000000000" pitchFamily="2" charset="-78"/>
              </a:rPr>
              <a:t> </a:t>
            </a:r>
            <a:r>
              <a:rPr lang="en-US" dirty="0" err="1" smtClean="0">
                <a:cs typeface="B Yekan" panose="00000400000000000000" pitchFamily="2" charset="-78"/>
              </a:rPr>
              <a:t>Golang</a:t>
            </a:r>
            <a:r>
              <a:rPr lang="en-US" dirty="0" smtClean="0">
                <a:cs typeface="B Yekan" panose="00000400000000000000" pitchFamily="2" charset="-78"/>
              </a:rPr>
              <a:t> </a:t>
            </a:r>
            <a:r>
              <a:rPr lang="fa-IR" dirty="0">
                <a:cs typeface="B Yekan" panose="00000400000000000000" pitchFamily="2" charset="-78"/>
              </a:rPr>
              <a:t>تنها آن </a:t>
            </a:r>
            <a:r>
              <a:rPr lang="fa-IR" dirty="0" smtClean="0">
                <a:cs typeface="B Yekan" panose="00000400000000000000" pitchFamily="2" charset="-78"/>
              </a:rPr>
              <a:t>قابلیت</a:t>
            </a:r>
            <a:r>
              <a:rPr lang="en-US" dirty="0" smtClean="0">
                <a:cs typeface="B Yekan" panose="00000400000000000000" pitchFamily="2" charset="-78"/>
              </a:rPr>
              <a:t> </a:t>
            </a:r>
            <a:r>
              <a:rPr lang="fa-IR" dirty="0" smtClean="0">
                <a:cs typeface="B Yekan" panose="00000400000000000000" pitchFamily="2" charset="-78"/>
              </a:rPr>
              <a:t>‌هایی </a:t>
            </a:r>
            <a:r>
              <a:rPr lang="fa-IR" dirty="0">
                <a:cs typeface="B Yekan" panose="00000400000000000000" pitchFamily="2" charset="-78"/>
              </a:rPr>
              <a:t>را به این زبان اضافه کرده‌اند که مورد نیاز هستند و با افزودن موارد بیش از حد، آن را پیچیده نساخته‌اند. زمانی که شروع به </a:t>
            </a:r>
            <a:r>
              <a:rPr lang="fa-IR" dirty="0" smtClean="0">
                <a:cs typeface="B Yekan" panose="00000400000000000000" pitchFamily="2" charset="-78"/>
              </a:rPr>
              <a:t>با</a:t>
            </a:r>
            <a:r>
              <a:rPr lang="en-US" dirty="0" smtClean="0">
                <a:cs typeface="B Yekan" panose="00000400000000000000" pitchFamily="2" charset="-78"/>
              </a:rPr>
              <a:t> </a:t>
            </a:r>
            <a:r>
              <a:rPr lang="en-US" dirty="0" err="1" smtClean="0">
                <a:cs typeface="B Yekan" panose="00000400000000000000" pitchFamily="2" charset="-78"/>
              </a:rPr>
              <a:t>Golang</a:t>
            </a:r>
            <a:r>
              <a:rPr lang="en-US" dirty="0" smtClean="0">
                <a:cs typeface="B Yekan" panose="00000400000000000000" pitchFamily="2" charset="-78"/>
              </a:rPr>
              <a:t> </a:t>
            </a:r>
            <a:r>
              <a:rPr lang="fa-IR" dirty="0">
                <a:cs typeface="B Yekan" panose="00000400000000000000" pitchFamily="2" charset="-78"/>
              </a:rPr>
              <a:t>بکنید، این حس سادگی را بی‌درنگ دریافت می‌کنید. اگر مشغول بررسی کد افراد دیگر هستید، هر چه قدر هم که کدبیس بزرگ باشد، تمام خطوط آن برای شما خوانا و قابل درک خواهند بود</a:t>
            </a:r>
            <a:r>
              <a:rPr lang="fa-IR" dirty="0" smtClean="0">
                <a:cs typeface="B Yekan" panose="00000400000000000000" pitchFamily="2" charset="-78"/>
              </a:rPr>
              <a:t>.</a:t>
            </a:r>
            <a:endParaRPr lang="en-US" dirty="0" smtClean="0">
              <a:cs typeface="B Yekan" panose="00000400000000000000" pitchFamily="2" charset="-78"/>
            </a:endParaRPr>
          </a:p>
          <a:p>
            <a:pPr algn="r" rtl="1"/>
            <a:r>
              <a:rPr lang="fa-IR" b="1" dirty="0">
                <a:cs typeface="B Yekan" panose="00000400000000000000" pitchFamily="2" charset="-78"/>
              </a:rPr>
              <a:t>کتابخانه استاندارد </a:t>
            </a:r>
            <a:r>
              <a:rPr lang="fa-IR" b="1" dirty="0" smtClean="0">
                <a:cs typeface="B Yekan" panose="00000400000000000000" pitchFamily="2" charset="-78"/>
              </a:rPr>
              <a:t>قدرتمند</a:t>
            </a:r>
            <a:endParaRPr lang="en-US" b="1" dirty="0" smtClean="0">
              <a:cs typeface="B Yekan" panose="00000400000000000000" pitchFamily="2" charset="-78"/>
            </a:endParaRPr>
          </a:p>
          <a:p>
            <a:pPr marL="0" indent="0" algn="r" rtl="1">
              <a:buNone/>
            </a:pPr>
            <a:r>
              <a:rPr lang="fa-IR" dirty="0">
                <a:cs typeface="B Yekan" panose="00000400000000000000" pitchFamily="2" charset="-78"/>
              </a:rPr>
              <a:t>زبان </a:t>
            </a:r>
            <a:r>
              <a:rPr lang="en-US" dirty="0" smtClean="0">
                <a:cs typeface="B Yekan" panose="00000400000000000000" pitchFamily="2" charset="-78"/>
              </a:rPr>
              <a:t> Go</a:t>
            </a:r>
            <a:r>
              <a:rPr lang="fa-IR" dirty="0" smtClean="0">
                <a:cs typeface="B Yekan" panose="00000400000000000000" pitchFamily="2" charset="-78"/>
              </a:rPr>
              <a:t>مجموعه </a:t>
            </a:r>
            <a:r>
              <a:rPr lang="fa-IR" dirty="0">
                <a:cs typeface="B Yekan" panose="00000400000000000000" pitchFamily="2" charset="-78"/>
              </a:rPr>
              <a:t>فراوانی از پکیج‌های کتابخانه دارد که موجب می‌شود تا کدنویسی بسیار آسان‌تر شود با این که کتابخانه این زبان به قدر پایتون یا جاوا غنی نیست، اما همه موارد ضروری را در خود جای داده است.</a:t>
            </a:r>
          </a:p>
          <a:p>
            <a:pPr algn="r" rtl="1"/>
            <a:endParaRPr lang="en-US" dirty="0">
              <a:cs typeface="B Yekan" panose="00000400000000000000" pitchFamily="2" charset="-78"/>
            </a:endParaRPr>
          </a:p>
        </p:txBody>
      </p:sp>
    </p:spTree>
    <p:extLst>
      <p:ext uri="{BB962C8B-B14F-4D97-AF65-F5344CB8AC3E}">
        <p14:creationId xmlns:p14="http://schemas.microsoft.com/office/powerpoint/2010/main" val="10220911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1250</TotalTime>
  <Words>3044</Words>
  <Application>Microsoft Office PowerPoint</Application>
  <PresentationFormat>Widescreen</PresentationFormat>
  <Paragraphs>339</Paragraphs>
  <Slides>28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Yu Gothic UI Light</vt:lpstr>
      <vt:lpstr>Arial</vt:lpstr>
      <vt:lpstr>B Roya</vt:lpstr>
      <vt:lpstr>B Sina</vt:lpstr>
      <vt:lpstr>B Yekan</vt:lpstr>
      <vt:lpstr>Consolas</vt:lpstr>
      <vt:lpstr>Sultan Adan</vt:lpstr>
      <vt:lpstr>Tahoma</vt:lpstr>
      <vt:lpstr>Trebuchet MS</vt:lpstr>
      <vt:lpstr>W_japan</vt:lpstr>
      <vt:lpstr>Wingdings 3</vt:lpstr>
      <vt:lpstr>Facet</vt:lpstr>
      <vt:lpstr>پروژه برنامه سازی Go زبان برنامه نویسی </vt:lpstr>
      <vt:lpstr>-تاریخچه زبان</vt:lpstr>
      <vt:lpstr>PowerPoint Presentation</vt:lpstr>
      <vt:lpstr>PowerPoint Presentation</vt:lpstr>
      <vt:lpstr>- آدرس مترجم و IDE مناسب</vt:lpstr>
      <vt:lpstr>-دستور زبان</vt:lpstr>
      <vt:lpstr>مثال برای defer</vt:lpstr>
      <vt:lpstr>PowerPoint Presentation</vt:lpstr>
      <vt:lpstr>-ویژگی های Go</vt:lpstr>
      <vt:lpstr>PowerPoint Presentation</vt:lpstr>
      <vt:lpstr>-معرفی مواردی در زبان 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پروژه برنامه سازی Go زبان برنامه نویسی </dc:title>
  <dc:creator>Mohammad Roshan</dc:creator>
  <cp:lastModifiedBy>Mohammad Roshan</cp:lastModifiedBy>
  <cp:revision>51</cp:revision>
  <dcterms:created xsi:type="dcterms:W3CDTF">2021-02-21T18:20:36Z</dcterms:created>
  <dcterms:modified xsi:type="dcterms:W3CDTF">2021-02-24T20:21:23Z</dcterms:modified>
</cp:coreProperties>
</file>