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69" r:id="rId2"/>
    <p:sldId id="724" r:id="rId3"/>
    <p:sldId id="725" r:id="rId4"/>
    <p:sldId id="726" r:id="rId5"/>
    <p:sldId id="727" r:id="rId6"/>
    <p:sldId id="728" r:id="rId7"/>
    <p:sldId id="729" r:id="rId8"/>
    <p:sldId id="73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17" autoAdjust="0"/>
  </p:normalViewPr>
  <p:slideViewPr>
    <p:cSldViewPr>
      <p:cViewPr varScale="1">
        <p:scale>
          <a:sx n="56" d="100"/>
          <a:sy n="56" d="100"/>
        </p:scale>
        <p:origin x="12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F0B8-6B82-4230-AA39-C40C9B4DAB5D}" type="datetime1">
              <a:rPr lang="en-US" smtClean="0"/>
              <a:t>12/10/2021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8386-DE5D-4C29-BBA3-9D0F5195D170}" type="datetime1">
              <a:rPr lang="en-US" smtClean="0"/>
              <a:t>12/10/2021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8968097" y="6408739"/>
            <a:ext cx="2558384" cy="365125"/>
          </a:xfrm>
        </p:spPr>
        <p:txBody>
          <a:bodyPr/>
          <a:lstStyle>
            <a:lvl1pPr>
              <a:defRPr noProof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79EAD1-5C5E-475D-8F3E-8C687AA3987C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1526482" y="6408739"/>
            <a:ext cx="488822" cy="365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dirty="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E43D0BD-9136-4007-917A-7DD3888CB027}" type="slidenum">
              <a:rPr lang="en-US" altLang="zh-CN"/>
              <a:pPr>
                <a:defRPr/>
              </a:pPr>
              <a:t>‹#›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83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FC9-553F-4DD7-94B6-D79851B8226C}" type="datetime1">
              <a:rPr lang="en-US" smtClean="0"/>
              <a:t>12/10/2021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0556-D38F-4EF6-AA02-5791E8BE8809}" type="datetime1">
              <a:rPr lang="en-US" smtClean="0"/>
              <a:t>12/10/2021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9A6-18FE-43D4-8E24-0E19232B6BBD}" type="datetime1">
              <a:rPr lang="en-US" smtClean="0"/>
              <a:t>12/10/2021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8734-F650-4BFB-8CF5-EED51B7C5AC9}" type="datetime1">
              <a:rPr lang="en-US" smtClean="0"/>
              <a:t>12/10/2021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870B-0AFA-4046-993E-C1494DE6D38E}" type="datetime1">
              <a:rPr lang="en-US" smtClean="0"/>
              <a:t>12/10/2021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A15-9880-4A79-8558-AF3AFECA20CF}" type="datetime1">
              <a:rPr lang="en-US" smtClean="0"/>
              <a:t>12/10/2021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AC-C3F8-483C-9D32-40F66CFED070}" type="datetime1">
              <a:rPr lang="en-US" smtClean="0"/>
              <a:t>12/10/2021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B735-F217-4CEF-9654-F99FAE76D37E}" type="datetime1">
              <a:rPr lang="en-US" smtClean="0"/>
              <a:t>12/10/2021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BEBC-D886-4E6B-80D2-D3268B12799A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12188825" cy="3200400"/>
          </a:xfrm>
        </p:spPr>
        <p:txBody>
          <a:bodyPr/>
          <a:lstStyle/>
          <a:p>
            <a:pPr algn="ctr">
              <a:defRPr sz="11000"/>
            </a:pPr>
            <a:r>
              <a:rPr lang="en-US" altLang="en-US" sz="11000" b="1" dirty="0" smtClean="0">
                <a:solidFill>
                  <a:srgbClr val="FFC000"/>
                </a:solidFill>
              </a:rPr>
              <a:t>Templates</a:t>
            </a:r>
            <a:r>
              <a:rPr lang="en-US" altLang="en-US" sz="11000" dirty="0"/>
              <a:t/>
            </a:r>
            <a:br>
              <a:rPr lang="en-US" altLang="en-US" sz="11000" dirty="0"/>
            </a:br>
            <a:r>
              <a:rPr lang="en-US" altLang="en-US" sz="8800" dirty="0" smtClean="0">
                <a:solidFill>
                  <a:srgbClr val="0070C0"/>
                </a:solidFill>
              </a:rPr>
              <a:t>Generic programming</a:t>
            </a:r>
            <a:endParaRPr lang="en-US" altLang="en-US" sz="1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vs. Data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820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Consider a function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calcPercentage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(a, b)</a:t>
            </a:r>
          </a:p>
          <a:p>
            <a:pPr lvl="1"/>
            <a:r>
              <a:rPr lang="en-US" sz="2400" dirty="0"/>
              <a:t>Calculates what percentage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</a:t>
            </a:r>
            <a:r>
              <a:rPr lang="en-US" sz="2400" dirty="0"/>
              <a:t> is of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</a:p>
          <a:p>
            <a:pPr lvl="1"/>
            <a:r>
              <a:rPr lang="en-US" sz="2400" dirty="0"/>
              <a:t>i.e.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(a / b) * 100;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or equivalently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(a * 100) / b;</a:t>
            </a:r>
          </a:p>
          <a:p>
            <a:pPr lvl="1"/>
            <a:r>
              <a:rPr lang="en-US" sz="2400" dirty="0"/>
              <a:t>E.g.: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(5, 10)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returns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(1.2, 4.8)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returns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25</a:t>
            </a:r>
            <a:endParaRPr lang="bg-BG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800" dirty="0"/>
              <a:t>The types of </a:t>
            </a:r>
            <a:r>
              <a:rPr lang="en-US" sz="2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  <a:r>
              <a:rPr lang="en-US" sz="2800" dirty="0"/>
              <a:t> don't matter to us – the algorithm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737318"/>
            <a:ext cx="55626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44291" y="4737318"/>
            <a:ext cx="4107921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&lt;&lt;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Generic Programming</a:t>
            </a:r>
            <a:endParaRPr lang="bg-B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76400"/>
            <a:ext cx="11125200" cy="4876800"/>
          </a:xfrm>
        </p:spPr>
        <p:txBody>
          <a:bodyPr>
            <a:noAutofit/>
          </a:bodyPr>
          <a:lstStyle/>
          <a:p>
            <a:r>
              <a:rPr lang="en-US" sz="3200" dirty="0"/>
              <a:t>Algorithms usually don't depend on data type</a:t>
            </a:r>
          </a:p>
          <a:p>
            <a:pPr lvl="1"/>
            <a:r>
              <a:rPr lang="en-US" sz="2800" dirty="0"/>
              <a:t>Just on some characteristics (e.g., comparable, scalar, etc.)</a:t>
            </a:r>
          </a:p>
          <a:p>
            <a:r>
              <a:rPr lang="en-US" sz="3200" dirty="0"/>
              <a:t>Data structures also don't depend on data type</a:t>
            </a:r>
          </a:p>
          <a:p>
            <a:pPr lvl="1"/>
            <a:r>
              <a:rPr lang="en-US" sz="2800" dirty="0"/>
              <a:t>Arrays, linked lists,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::vector</a:t>
            </a:r>
            <a:r>
              <a:rPr lang="en-US" sz="2800" dirty="0"/>
              <a:t>, etc., can work with any data type</a:t>
            </a:r>
          </a:p>
          <a:p>
            <a:r>
              <a:rPr lang="en-US" sz="3200" dirty="0"/>
              <a:t>Generic programming – abstracting data type from algorithm</a:t>
            </a:r>
          </a:p>
          <a:p>
            <a:pPr lvl="1"/>
            <a:r>
              <a:rPr lang="en-US" sz="2800" dirty="0"/>
              <a:t>E.g. writing a single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function that works for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dirty="0">
                <a:solidFill>
                  <a:srgbClr val="FFC000"/>
                </a:solidFill>
              </a:rPr>
              <a:t>,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US" sz="2800" b="1" dirty="0">
                <a:solidFill>
                  <a:srgbClr val="FFC000"/>
                </a:solidFill>
              </a:rPr>
              <a:t>,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</a:t>
            </a:r>
            <a:r>
              <a:rPr lang="en-US" sz="2800" b="1" dirty="0">
                <a:solidFill>
                  <a:srgbClr val="FFC000"/>
                </a:solidFill>
              </a:rPr>
              <a:t>,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sz="2800" dirty="0"/>
              <a:t>, and any type with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</a:t>
            </a:r>
            <a:r>
              <a:rPr lang="en-US" sz="2800" dirty="0"/>
              <a:t>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8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C++ Approach to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41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Templates – The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676400"/>
            <a:ext cx="10971212" cy="5105400"/>
          </a:xfrm>
        </p:spPr>
        <p:txBody>
          <a:bodyPr>
            <a:noAutofit/>
          </a:bodyPr>
          <a:lstStyle/>
          <a:p>
            <a:r>
              <a:rPr lang="en-US" sz="3200" dirty="0"/>
              <a:t>Templates declare an identifier, which is replaced compile-time</a:t>
            </a:r>
          </a:p>
          <a:p>
            <a:pPr lvl="1"/>
            <a:r>
              <a:rPr lang="en-US" sz="2800" dirty="0"/>
              <a:t>Attached to a class/function, making it a "template class/function"</a:t>
            </a:r>
          </a:p>
          <a:p>
            <a:pPr lvl="1"/>
            <a:r>
              <a:rPr lang="en-US" sz="2800" dirty="0"/>
              <a:t>Actual class/function is created when used with specific type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T,...&gt;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template&lt;class T,...&gt;</a:t>
            </a:r>
          </a:p>
          <a:p>
            <a:pPr lvl="1"/>
            <a:r>
              <a:rPr lang="en-US" sz="2800" dirty="0"/>
              <a:t>Written before a function or a class which will use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</a:t>
            </a:r>
            <a:endParaRPr lang="en-US" sz="2800" b="1" dirty="0">
              <a:solidFill>
                <a:srgbClr val="FFC000"/>
              </a:solidFill>
            </a:endParaRPr>
          </a:p>
          <a:p>
            <a:pPr lvl="1"/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</a:t>
            </a:r>
            <a:r>
              <a:rPr lang="en-US" sz="2800" dirty="0"/>
              <a:t> is just an example, it can be any identifier, e.g.: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DataType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mytype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dirty="0"/>
              <a:t> &amp;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sz="2800" dirty="0"/>
              <a:t> are interchangeable here (but not in other cases)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23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 Templates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00200"/>
            <a:ext cx="10515600" cy="510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</a:t>
            </a:r>
            <a:b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 a, T b) { ... }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(can be on same line)</a:t>
            </a:r>
            <a:endParaRPr lang="en-US" sz="3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3200" dirty="0"/>
              <a:t>Call like normal function – types are inferred from parameters</a:t>
            </a:r>
          </a:p>
          <a:p>
            <a:pPr lvl="1"/>
            <a:r>
              <a:rPr lang="en-US" sz="2800" dirty="0"/>
              <a:t>E.g.: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(3, 4)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will generate and call</a:t>
            </a:r>
            <a:br>
              <a:rPr lang="en-US" sz="2800" dirty="0"/>
            </a:b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a,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b) { ... }</a:t>
            </a:r>
          </a:p>
          <a:p>
            <a:pPr lvl="1"/>
            <a:r>
              <a:rPr lang="en-US" sz="2800" dirty="0"/>
              <a:t>Sometimes can't be inferred, e.g.: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(0.5, 1)</a:t>
            </a:r>
          </a:p>
          <a:p>
            <a:pPr lvl="1"/>
            <a:r>
              <a:rPr lang="en-US" sz="2800" dirty="0"/>
              <a:t>Can explicitly set type by using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&lt;...&gt;</a:t>
            </a:r>
            <a:r>
              <a:rPr lang="en-US" sz="2800" dirty="0"/>
              <a:t> after function name</a:t>
            </a:r>
          </a:p>
          <a:p>
            <a:pPr lvl="1"/>
            <a:r>
              <a:rPr lang="en-US" sz="2800" dirty="0"/>
              <a:t>E.g.: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&lt;double&gt;(0.5, 1)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will generate and call</a:t>
            </a:r>
            <a:br>
              <a:rPr lang="en-US" sz="2800" dirty="0"/>
            </a:b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(double a, double b) { ...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C++ Function Templates – Examples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00200"/>
            <a:ext cx="10363198" cy="45720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calcPercentage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 good candidate for a template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Printing 2 values on the console also is – it doesn't care about type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also handle 2 parameters of different types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we make 2 templates for it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5762" y="4244876"/>
            <a:ext cx="55626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02120" y="4244876"/>
            <a:ext cx="47910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"1"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= 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"0.5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= 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4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Rewrite the code/functions/ of some of the algorithms and data structures to make them as generic as possible.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27358</TotalTime>
  <Words>408</Words>
  <Application>Microsoft Office PowerPoint</Application>
  <PresentationFormat>Custom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Arial</vt:lpstr>
      <vt:lpstr>Consolas</vt:lpstr>
      <vt:lpstr>Corbel</vt:lpstr>
      <vt:lpstr>Courier New</vt:lpstr>
      <vt:lpstr>新細明體</vt:lpstr>
      <vt:lpstr>Times New Roman</vt:lpstr>
      <vt:lpstr>Chalkboard 16x9</vt:lpstr>
      <vt:lpstr>Templates Generic programming</vt:lpstr>
      <vt:lpstr>Algorithm vs. Data Type</vt:lpstr>
      <vt:lpstr>Generic Programming</vt:lpstr>
      <vt:lpstr>C++ Templates</vt:lpstr>
      <vt:lpstr>C++ Templates – The Basics</vt:lpstr>
      <vt:lpstr>C++ Functions Templates</vt:lpstr>
      <vt:lpstr>C++ Function Templates – Examples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Mulugeta Mekonen</dc:creator>
  <cp:lastModifiedBy>Mulugeta Mekonen</cp:lastModifiedBy>
  <cp:revision>321</cp:revision>
  <dcterms:created xsi:type="dcterms:W3CDTF">2021-04-03T10:02:20Z</dcterms:created>
  <dcterms:modified xsi:type="dcterms:W3CDTF">2021-12-10T10:02:40Z</dcterms:modified>
</cp:coreProperties>
</file>