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</p:sldMasterIdLst>
  <p:notesMasterIdLst>
    <p:notesMasterId r:id="rId9"/>
  </p:notesMasterIdLst>
  <p:handoutMasterIdLst>
    <p:handoutMasterId r:id="rId10"/>
  </p:handoutMasterIdLst>
  <p:sldIdLst>
    <p:sldId id="320" r:id="rId5"/>
    <p:sldId id="319" r:id="rId6"/>
    <p:sldId id="314" r:id="rId7"/>
    <p:sldId id="31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388" autoAdjust="0"/>
  </p:normalViewPr>
  <p:slideViewPr>
    <p:cSldViewPr snapToGrid="0">
      <p:cViewPr varScale="1">
        <p:scale>
          <a:sx n="111" d="100"/>
          <a:sy n="111" d="100"/>
        </p:scale>
        <p:origin x="480" y="114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96" y="1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A075B9B5-A043-4145-9B83-83377F084382}" type="datetime1">
              <a:rPr lang="es-ES" smtClean="0"/>
              <a:t>20/05/2025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00AC623C-86E0-4A85-83FB-F4A716956FD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fld id="{1A94EB6C-064B-4C60-9FAE-6C5FD2E64302}" type="datetime1">
              <a:rPr lang="es-ES" smtClean="0"/>
              <a:pPr/>
              <a:t>20/05/2025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C37D7554-D10C-4E29-B8E6-BB7111FA614F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7D7554-D10C-4E29-B8E6-BB7111FA614F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0935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7D7554-D10C-4E29-B8E6-BB7111FA614F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0030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7D7554-D10C-4E29-B8E6-BB7111FA614F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8735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7D7554-D10C-4E29-B8E6-BB7111FA614F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299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-img-right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contenido 7">
            <a:extLst>
              <a:ext uri="{FF2B5EF4-FFF2-40B4-BE49-F238E27FC236}">
                <a16:creationId xmlns:a16="http://schemas.microsoft.com/office/drawing/2014/main" id="{D9CC4E4E-027D-FCE2-053A-5702EB45C78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26741" y="1143002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es-ES"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 dirty="0"/>
              <a:t>Haga clic para agregar contenido</a:t>
            </a:r>
          </a:p>
          <a:p>
            <a:pPr lvl="1" rtl="0"/>
            <a:r>
              <a:rPr lang="es-ES" dirty="0"/>
              <a:t>Segundo nivel</a:t>
            </a:r>
          </a:p>
          <a:p>
            <a:pPr lvl="2" rtl="0"/>
            <a:r>
              <a:rPr lang="es-ES" dirty="0"/>
              <a:t>Tercer nivel</a:t>
            </a:r>
          </a:p>
          <a:p>
            <a:pPr lvl="3" rtl="0"/>
            <a:r>
              <a:rPr lang="es-ES" dirty="0"/>
              <a:t>Cuarto nivel</a:t>
            </a:r>
          </a:p>
          <a:p>
            <a:pPr lvl="4" rtl="0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1948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-center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texto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es-ES"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104433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-img-lef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2" name="Marcador de contenid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es-ES"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 dirty="0"/>
              <a:t>Haga clic para agregar contenido</a:t>
            </a:r>
          </a:p>
          <a:p>
            <a:pPr lvl="1" rtl="0"/>
            <a:r>
              <a:rPr lang="es-ES" dirty="0"/>
              <a:t>Segundo nivel</a:t>
            </a:r>
          </a:p>
          <a:p>
            <a:pPr lvl="2" rtl="0"/>
            <a:r>
              <a:rPr lang="es-ES" dirty="0"/>
              <a:t>Tercer nivel</a:t>
            </a:r>
          </a:p>
          <a:p>
            <a:pPr lvl="3" rtl="0"/>
            <a:r>
              <a:rPr lang="es-ES" dirty="0"/>
              <a:t>Cuarto nivel</a:t>
            </a:r>
          </a:p>
          <a:p>
            <a:pPr lvl="4" rtl="0"/>
            <a:r>
              <a:rPr lang="es-ES" dirty="0"/>
              <a:t>Quinto nivel</a:t>
            </a: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82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-text-only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es-ES" sz="36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es-ES" sz="2000"/>
            </a:lvl1pPr>
            <a:lvl2pPr>
              <a:lnSpc>
                <a:spcPct val="100000"/>
              </a:lnSpc>
              <a:spcAft>
                <a:spcPts val="600"/>
              </a:spcAft>
              <a:defRPr lang="es-ES"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lang="es-ES" sz="2000"/>
            </a:lvl3pPr>
            <a:lvl4pPr>
              <a:lnSpc>
                <a:spcPct val="100000"/>
              </a:lnSpc>
              <a:spcAft>
                <a:spcPts val="1200"/>
              </a:spcAft>
              <a:defRPr lang="es-ES" sz="2000"/>
            </a:lvl4pPr>
            <a:lvl5pPr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contenido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es-ES"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s-ES" sz="2000"/>
            </a:lvl2pPr>
            <a:lvl3pPr marL="1257300" indent="-342900">
              <a:buFont typeface="Arial" panose="020B0604020202020204" pitchFamily="34" charset="0"/>
              <a:buChar char="•"/>
              <a:defRPr lang="es-ES" sz="2000"/>
            </a:lvl3pPr>
            <a:lvl4pPr marL="1714500" indent="-342900">
              <a:buFont typeface="Arial" panose="020B0604020202020204" pitchFamily="34" charset="0"/>
              <a:buChar char="•"/>
              <a:defRPr lang="es-ES" sz="2000"/>
            </a:lvl4pPr>
            <a:lvl5pPr marL="2171700" indent="-342900"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08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98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imagen 17" descr="Persona sonriendo en la playa">
            <a:extLst>
              <a:ext uri="{FF2B5EF4-FFF2-40B4-BE49-F238E27FC236}">
                <a16:creationId xmlns:a16="http://schemas.microsoft.com/office/drawing/2014/main" id="{5E6D83BB-8C90-A74A-7CB5-59884B9944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7469" r="27469"/>
          <a:stretch/>
        </p:blipFill>
        <p:spPr/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65C934C-BC17-9A2D-97CD-7FEC0B46FC1C}"/>
              </a:ext>
            </a:extLst>
          </p:cNvPr>
          <p:cNvSpPr txBox="1">
            <a:spLocks/>
          </p:cNvSpPr>
          <p:nvPr/>
        </p:nvSpPr>
        <p:spPr>
          <a:xfrm>
            <a:off x="1255142" y="1732696"/>
            <a:ext cx="4490320" cy="4800598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Su capacidad de comunicarse de forma eficaz dejará un impacto duradero en el público</a:t>
            </a:r>
          </a:p>
          <a:p>
            <a:r>
              <a:rPr lang="es-ES" dirty="0"/>
              <a:t>Comunicarse eficazmente implica no solo transmitir un mensaje, sino también resonar con las experiencias, valores y emociones de quienes escuchan. </a:t>
            </a:r>
          </a:p>
        </p:txBody>
      </p:sp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C0FEFBF-60FD-0161-6F6E-89EE3938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s-ES" dirty="0"/>
              <a:t>Superar el nerviosismo</a:t>
            </a:r>
          </a:p>
        </p:txBody>
      </p:sp>
      <p:pic>
        <p:nvPicPr>
          <p:cNvPr id="5" name="Marcador de posición de imagen 84" descr="Dos personas de pie frente a una multitud de personas sentadas">
            <a:extLst>
              <a:ext uri="{FF2B5EF4-FFF2-40B4-BE49-F238E27FC236}">
                <a16:creationId xmlns:a16="http://schemas.microsoft.com/office/drawing/2014/main" id="{E71238CA-461F-1B03-D7E1-786C002AB7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290" b="35290"/>
          <a:stretch/>
        </p:blipFill>
        <p:spPr/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D542008-8017-76E5-ABC0-3240106887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Su capacidad de comunicarse de forma eficaz dejará un impacto duradero en el público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ight"/>
                <a:ea typeface="+mn-ea"/>
                <a:cs typeface="+mn-cs"/>
              </a:rPr>
              <a:t>Comunicarse eficazmente implica no solo transmitir un mensaje, sino también resonar con las experiencias, valores y emociones de quienes escuchan. </a:t>
            </a:r>
          </a:p>
        </p:txBody>
      </p:sp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Impacto en el habla</a:t>
            </a:r>
            <a:endParaRPr lang="es-ES" dirty="0"/>
          </a:p>
        </p:txBody>
      </p:sp>
      <p:pic>
        <p:nvPicPr>
          <p:cNvPr id="7" name="Marcador de posición de imagen 6" descr="Una persona con pelo rizado delante de una multitud">
            <a:extLst>
              <a:ext uri="{FF2B5EF4-FFF2-40B4-BE49-F238E27FC236}">
                <a16:creationId xmlns:a16="http://schemas.microsoft.com/office/drawing/2014/main" id="{9A3D4103-A3C2-A6CC-FF4A-CAB89B7EA62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54" r="54"/>
          <a:stretch/>
        </p:blipFill>
        <p:spPr/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B3004F-891E-E0B4-FC2D-A5949EC33A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Su capacidad de comunicarse de forma eficaz dejará un impacto duradero en el público</a:t>
            </a:r>
          </a:p>
          <a:p>
            <a:pPr rtl="0"/>
            <a:r>
              <a:rPr lang="es-ES" dirty="0"/>
              <a:t>Comunicarse eficazmente implica no solo transmitir un mensaje, sino también resonar con las experiencias, valores y emociones de quienes escuchan. 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Sugerencias finales y puntos de vista 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Ensayo constante</a:t>
            </a:r>
          </a:p>
          <a:p>
            <a:pPr lvl="1" rtl="0"/>
            <a:r>
              <a:rPr lang="es-ES" dirty="0"/>
              <a:t>Refuerce su familiaridad</a:t>
            </a:r>
          </a:p>
          <a:p>
            <a:pPr rtl="0"/>
            <a:r>
              <a:rPr lang="es-ES" dirty="0"/>
              <a:t>Refinar el estilo de presentación</a:t>
            </a:r>
          </a:p>
          <a:p>
            <a:pPr lvl="1" rtl="0"/>
            <a:r>
              <a:rPr lang="es-ES" dirty="0"/>
              <a:t>Ritmo, tono y énfasis</a:t>
            </a:r>
          </a:p>
          <a:p>
            <a:pPr rtl="0"/>
            <a:r>
              <a:rPr lang="es-ES" dirty="0"/>
              <a:t>Intervalos y transiciones</a:t>
            </a:r>
          </a:p>
          <a:p>
            <a:pPr lvl="1" rtl="0"/>
            <a:r>
              <a:rPr lang="es-ES" dirty="0"/>
              <a:t>Objetivo de una presentación sin problemas y profesional</a:t>
            </a:r>
          </a:p>
          <a:p>
            <a:pPr rtl="0"/>
            <a:r>
              <a:rPr lang="es-ES" dirty="0"/>
              <a:t>Público de prácticas</a:t>
            </a:r>
          </a:p>
          <a:p>
            <a:pPr lvl="1" rtl="0"/>
            <a:r>
              <a:rPr lang="es-ES" dirty="0"/>
              <a:t>Reclute a colegas para que escuchen y le den comentarios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9118A24-4E50-F77D-EF17-46A29F012C3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rtlCol="0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sz="1900" dirty="0"/>
              <a:t>Buscar comentarios </a:t>
            </a:r>
          </a:p>
          <a:p>
            <a:pPr rtl="0"/>
            <a:r>
              <a:rPr lang="es-ES" sz="1900" dirty="0"/>
              <a:t>Reflejar el rendimiento</a:t>
            </a:r>
          </a:p>
          <a:p>
            <a:pPr rtl="0"/>
            <a:r>
              <a:rPr lang="es-ES" sz="1900" dirty="0"/>
              <a:t>Explorar nuevas técnicas</a:t>
            </a:r>
          </a:p>
          <a:p>
            <a:pPr rtl="0"/>
            <a:r>
              <a:rPr lang="es-ES" sz="1900" dirty="0"/>
              <a:t>Establecer objetivos personales</a:t>
            </a:r>
          </a:p>
          <a:p>
            <a:pPr rtl="0"/>
            <a:r>
              <a:rPr lang="es-ES" sz="1900" dirty="0"/>
              <a:t>Iterar y adaptarse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8D65601-5AE2-46FC-B138-694DDD2B510D}" type="slidenum">
              <a:rPr lang="es-ES" smtClean="0"/>
              <a:pPr rtl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2135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ayout-text-only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17</TotalTime>
  <Words>183</Words>
  <Application>Microsoft Office PowerPoint</Application>
  <PresentationFormat>Panorámica</PresentationFormat>
  <Paragraphs>28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Garamond</vt:lpstr>
      <vt:lpstr>Univers Light</vt:lpstr>
      <vt:lpstr>layout-text-only</vt:lpstr>
      <vt:lpstr>Presentación de PowerPoint</vt:lpstr>
      <vt:lpstr>Superar el nerviosismo</vt:lpstr>
      <vt:lpstr>Impacto en el habla</vt:lpstr>
      <vt:lpstr>Sugerencias finales y puntos de vista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Antonino Caminiti</dc:creator>
  <cp:lastModifiedBy>Antonino Caminiti</cp:lastModifiedBy>
  <cp:revision>2</cp:revision>
  <dcterms:created xsi:type="dcterms:W3CDTF">2025-05-20T14:57:30Z</dcterms:created>
  <dcterms:modified xsi:type="dcterms:W3CDTF">2025-05-20T15:14:46Z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