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33" r:id="rId1"/>
  </p:sldMasterIdLst>
  <p:notesMasterIdLst>
    <p:notesMasterId r:id="rId57"/>
  </p:notesMasterIdLst>
  <p:handoutMasterIdLst>
    <p:handoutMasterId r:id="rId58"/>
  </p:handoutMasterIdLst>
  <p:sldIdLst>
    <p:sldId id="1516" r:id="rId2"/>
    <p:sldId id="1531" r:id="rId3"/>
    <p:sldId id="1548" r:id="rId4"/>
    <p:sldId id="1520" r:id="rId5"/>
    <p:sldId id="1532" r:id="rId6"/>
    <p:sldId id="261" r:id="rId7"/>
    <p:sldId id="1533" r:id="rId8"/>
    <p:sldId id="264" r:id="rId9"/>
    <p:sldId id="1534" r:id="rId10"/>
    <p:sldId id="1535" r:id="rId11"/>
    <p:sldId id="1536" r:id="rId12"/>
    <p:sldId id="1527" r:id="rId13"/>
    <p:sldId id="1545" r:id="rId14"/>
    <p:sldId id="1552" r:id="rId15"/>
    <p:sldId id="303" r:id="rId16"/>
    <p:sldId id="1546" r:id="rId17"/>
    <p:sldId id="1557" r:id="rId18"/>
    <p:sldId id="1547" r:id="rId19"/>
    <p:sldId id="1549" r:id="rId20"/>
    <p:sldId id="1558" r:id="rId21"/>
    <p:sldId id="1559" r:id="rId22"/>
    <p:sldId id="270" r:id="rId23"/>
    <p:sldId id="307" r:id="rId24"/>
    <p:sldId id="1528" r:id="rId25"/>
    <p:sldId id="1581" r:id="rId26"/>
    <p:sldId id="1537" r:id="rId27"/>
    <p:sldId id="1571" r:id="rId28"/>
    <p:sldId id="1564" r:id="rId29"/>
    <p:sldId id="1560" r:id="rId30"/>
    <p:sldId id="1561" r:id="rId31"/>
    <p:sldId id="1562" r:id="rId32"/>
    <p:sldId id="1563" r:id="rId33"/>
    <p:sldId id="1565" r:id="rId34"/>
    <p:sldId id="1566" r:id="rId35"/>
    <p:sldId id="1530" r:id="rId36"/>
    <p:sldId id="280" r:id="rId37"/>
    <p:sldId id="1577" r:id="rId38"/>
    <p:sldId id="1569" r:id="rId39"/>
    <p:sldId id="1570" r:id="rId40"/>
    <p:sldId id="1572" r:id="rId41"/>
    <p:sldId id="1573" r:id="rId42"/>
    <p:sldId id="1574" r:id="rId43"/>
    <p:sldId id="1576" r:id="rId44"/>
    <p:sldId id="1575" r:id="rId45"/>
    <p:sldId id="1578" r:id="rId46"/>
    <p:sldId id="1579" r:id="rId47"/>
    <p:sldId id="1580" r:id="rId48"/>
    <p:sldId id="1551" r:id="rId49"/>
    <p:sldId id="1582" r:id="rId50"/>
    <p:sldId id="1583" r:id="rId51"/>
    <p:sldId id="1584" r:id="rId52"/>
    <p:sldId id="1585" r:id="rId53"/>
    <p:sldId id="1586" r:id="rId54"/>
    <p:sldId id="1587" r:id="rId55"/>
    <p:sldId id="1588" r:id="rId56"/>
  </p:sldIdLst>
  <p:sldSz cx="12192000" cy="6858000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419FD5A6-BCF4-4335-A893-832FF9296AC3}">
          <p14:sldIdLst>
            <p14:sldId id="1516"/>
            <p14:sldId id="1531"/>
            <p14:sldId id="1548"/>
            <p14:sldId id="1520"/>
            <p14:sldId id="1532"/>
            <p14:sldId id="261"/>
            <p14:sldId id="1533"/>
            <p14:sldId id="264"/>
            <p14:sldId id="1534"/>
            <p14:sldId id="1535"/>
            <p14:sldId id="1536"/>
            <p14:sldId id="1527"/>
            <p14:sldId id="1545"/>
            <p14:sldId id="1552"/>
            <p14:sldId id="303"/>
            <p14:sldId id="1546"/>
            <p14:sldId id="1557"/>
            <p14:sldId id="1547"/>
            <p14:sldId id="1549"/>
            <p14:sldId id="1558"/>
            <p14:sldId id="1559"/>
            <p14:sldId id="270"/>
            <p14:sldId id="307"/>
            <p14:sldId id="1528"/>
            <p14:sldId id="1581"/>
            <p14:sldId id="1537"/>
            <p14:sldId id="1571"/>
            <p14:sldId id="1564"/>
            <p14:sldId id="1560"/>
            <p14:sldId id="1561"/>
            <p14:sldId id="1562"/>
            <p14:sldId id="1563"/>
            <p14:sldId id="1565"/>
            <p14:sldId id="1566"/>
            <p14:sldId id="1530"/>
            <p14:sldId id="280"/>
            <p14:sldId id="1577"/>
            <p14:sldId id="1569"/>
            <p14:sldId id="1570"/>
            <p14:sldId id="1572"/>
            <p14:sldId id="1573"/>
            <p14:sldId id="1574"/>
            <p14:sldId id="1576"/>
            <p14:sldId id="1575"/>
            <p14:sldId id="1578"/>
            <p14:sldId id="1579"/>
            <p14:sldId id="1580"/>
            <p14:sldId id="1551"/>
            <p14:sldId id="1582"/>
            <p14:sldId id="1583"/>
            <p14:sldId id="1584"/>
            <p14:sldId id="1585"/>
            <p14:sldId id="1586"/>
            <p14:sldId id="1587"/>
            <p14:sldId id="1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4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909738"/>
    <a:srgbClr val="CC0000"/>
    <a:srgbClr val="FFB7B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B7B493-E510-4001-A6E9-E6975CE99842}">
  <a:tblStyle styleId="{67B7B493-E510-4001-A6E9-E6975CE9984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5E7E7"/>
          </a:solidFill>
        </a:fill>
      </a:tcStyle>
    </a:wholeTbl>
    <a:band1H>
      <a:tcStyle>
        <a:tcBdr/>
        <a:fill>
          <a:solidFill>
            <a:srgbClr val="EACBCB"/>
          </a:solidFill>
        </a:fill>
      </a:tcStyle>
    </a:band1H>
    <a:band1V>
      <a:tcStyle>
        <a:tcBdr/>
        <a:fill>
          <a:solidFill>
            <a:srgbClr val="EACBCB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CC19C0F-EF79-480A-A534-E00E63AAA29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5E7E7"/>
          </a:solidFill>
        </a:fill>
      </a:tcStyle>
    </a:wholeTbl>
    <a:band1H>
      <a:tcStyle>
        <a:tcBdr/>
        <a:fill>
          <a:solidFill>
            <a:srgbClr val="EACBCB"/>
          </a:solidFill>
        </a:fill>
      </a:tcStyle>
    </a:band1H>
    <a:band1V>
      <a:tcStyle>
        <a:tcBdr/>
        <a:fill>
          <a:solidFill>
            <a:srgbClr val="EACBCB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85953" autoAdjust="0"/>
  </p:normalViewPr>
  <p:slideViewPr>
    <p:cSldViewPr snapToGrid="0">
      <p:cViewPr varScale="1">
        <p:scale>
          <a:sx n="87" d="100"/>
          <a:sy n="87" d="100"/>
        </p:scale>
        <p:origin x="120" y="1038"/>
      </p:cViewPr>
      <p:guideLst>
        <p:guide orient="horz" pos="792"/>
        <p:guide pos="3840"/>
        <p:guide pos="384"/>
        <p:guide pos="7296"/>
        <p:guide orient="horz" pos="2160"/>
        <p:guide orient="horz" pos="40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30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6314A-F8BC-4444-B894-442D65543F5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18C89-D2B0-41B3-A379-FF72B8E64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26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4617" y="0"/>
            <a:ext cx="3170583" cy="480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75692" y="4561226"/>
            <a:ext cx="5363816" cy="4320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813"/>
            <a:ext cx="3170583" cy="480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4617" y="9120813"/>
            <a:ext cx="3170583" cy="480386"/>
          </a:xfrm>
          <a:prstGeom prst="rect">
            <a:avLst/>
          </a:prstGeom>
          <a:noFill/>
          <a:ln>
            <a:noFill/>
          </a:ln>
        </p:spPr>
        <p:txBody>
          <a:bodyPr lIns="96625" tIns="48300" rIns="96625" bIns="483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931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0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3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3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2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47114" y="1457325"/>
            <a:ext cx="3544886" cy="390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347355" y="1168400"/>
            <a:ext cx="9421091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90703" y="321945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 sz="2400"/>
            </a:lvl1pPr>
            <a:lvl2pPr marL="4572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  <a:defRPr/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67" name="Shape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732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19"/>
          <p:cNvPicPr preferRelativeResize="0"/>
          <p:nvPr/>
        </p:nvPicPr>
        <p:blipFill rotWithShape="1">
          <a:blip r:embed="rId3">
            <a:alphaModFix/>
          </a:blip>
          <a:srcRect l="66445"/>
          <a:stretch/>
        </p:blipFill>
        <p:spPr>
          <a:xfrm>
            <a:off x="9132094" y="-9732"/>
            <a:ext cx="306825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40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F40758-4A94-4C49-96B5-46C18A3177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  <a:solidFill>
            <a:schemeClr val="bg1">
              <a:alpha val="3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47E5E4-2527-4B4F-99CE-F626EC2131D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  <a:solidFill>
            <a:schemeClr val="bg1">
              <a:alpha val="3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786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6C483-D303-48CA-995F-C3D655EE1A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1752600"/>
          </a:xfrm>
          <a:solidFill>
            <a:schemeClr val="bg1">
              <a:lumMod val="85000"/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4AA38D-2FCB-4AA8-A3F3-724B72A020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401" y="3429000"/>
            <a:ext cx="10363200" cy="3022599"/>
          </a:xfrm>
          <a:solidFill>
            <a:schemeClr val="bg1">
              <a:alpha val="8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28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3095293"/>
            <a:ext cx="10363200" cy="161991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4714875"/>
            <a:ext cx="10363200" cy="1257300"/>
          </a:xfrm>
        </p:spPr>
        <p:txBody>
          <a:bodyPr/>
          <a:lstStyle>
            <a:lvl1pPr marL="123825" indent="0" algn="ctr">
              <a:buNone/>
              <a:defRPr sz="3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421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2vert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D48DC9-F973-43EF-89CD-2854DBC93A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4437246"/>
            <a:ext cx="10782300" cy="168732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EFB861-5D38-4361-B2F3-191DF49312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7403" y="1276348"/>
            <a:ext cx="10782300" cy="308389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846820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2vert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4437246"/>
            <a:ext cx="10782300" cy="168732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787403" y="1276348"/>
            <a:ext cx="10782300" cy="308389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5793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2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6E50CD-40C8-49C4-A0A3-B60B4ECE0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34422-0D43-4BBC-AE1F-7148503105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8039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_2-2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6E50CD-40C8-49C4-A0A3-B60B4ECE0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34422-0D43-4BBC-AE1F-7148503105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2417827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2EC76A-0DBB-4794-81FF-2CD9FB95B8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49061" y="3706748"/>
            <a:ext cx="5120640" cy="2417827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66109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2horiz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702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_2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6E50CD-40C8-49C4-A0A3-B60B4ECE0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2" y="1276350"/>
            <a:ext cx="628091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34422-0D43-4BBC-AE1F-7148503105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14617" y="1276349"/>
            <a:ext cx="4355084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71984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CodeExpl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F93DD9-0F28-4865-BA45-E91EFA2B52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4202926"/>
            <a:ext cx="10782300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BC6B5C-FA95-4733-9594-2AF0E066BC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403" y="1066800"/>
            <a:ext cx="10782300" cy="2981325"/>
          </a:xfrm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5843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_1content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56527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Exp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93702" y="3746500"/>
            <a:ext cx="5308597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1" y="1066800"/>
            <a:ext cx="6096000" cy="25304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C53317-5845-4F6B-B379-0F0A2A9507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1" y="1066800"/>
            <a:ext cx="6095999" cy="25304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C66964-E5A8-4D87-B374-D1086EA3D7D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89703" y="3746500"/>
            <a:ext cx="5308597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947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R_CodeExp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632702" y="1066800"/>
            <a:ext cx="4454523" cy="25304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7410449" cy="253047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C53317-5845-4F6B-B379-0F0A2A9507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3768725"/>
            <a:ext cx="7410448" cy="253047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C66964-E5A8-4D87-B374-D1086EA3D7D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32702" y="3768725"/>
            <a:ext cx="4454523" cy="25304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932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_CodeExp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3746500"/>
            <a:ext cx="10782300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-1" y="1066800"/>
            <a:ext cx="12191999" cy="253047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80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454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_CodeExplLarge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4075386"/>
            <a:ext cx="10782300" cy="204918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2953407"/>
          </a:xfrm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ExplLargeHoriz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5384800"/>
          </a:xfrm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A51F5B-959A-4B4A-87A9-62B8CD2ADC2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528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CodeExplLarge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538480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5B90D-7CD7-4A48-A704-96E9B9CB3D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276349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937586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_CodeExplLarge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881F5-0382-4048-95CA-A7CC65DB9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512064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73E06-163D-4376-B5C9-D4B71D7C70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08042" y="1066800"/>
            <a:ext cx="6283957" cy="579120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14657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_CodeExplLargeHoriz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2130D-CBA0-479E-98E5-DE06275175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538480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91898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Expl_SideBar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6143625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520703" y="3746500"/>
            <a:ext cx="7023097" cy="237807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520703" y="1066800"/>
            <a:ext cx="7023097" cy="25304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972425" y="0"/>
            <a:ext cx="4219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8172451" y="1276350"/>
            <a:ext cx="3817751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6"/>
          </p:nvPr>
        </p:nvSpPr>
        <p:spPr>
          <a:xfrm>
            <a:off x="8172450" y="112958"/>
            <a:ext cx="3817751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49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ode_SideBar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6143625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520703" y="1066800"/>
            <a:ext cx="7023097" cy="5057775"/>
          </a:xfrm>
        </p:spPr>
        <p:txBody>
          <a:bodyPr/>
          <a:lstStyle>
            <a:lvl1pPr marL="123825" indent="0">
              <a:spcBef>
                <a:spcPts val="600"/>
              </a:spcBef>
              <a:buFontTx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972425" y="0"/>
            <a:ext cx="4219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8172451" y="1276350"/>
            <a:ext cx="3817751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6"/>
          </p:nvPr>
        </p:nvSpPr>
        <p:spPr>
          <a:xfrm>
            <a:off x="8172450" y="112958"/>
            <a:ext cx="3817751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74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_1content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460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_TitleOnly">
    <p:bg>
      <p:bgPr>
        <a:gradFill flip="none" rotWithShape="1">
          <a:gsLst>
            <a:gs pos="0">
              <a:schemeClr val="bg1">
                <a:lumMod val="7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268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TitleOnly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7240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114B-B78B-4338-870A-A08313FCA3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60CB4-BCA6-4495-847D-4A8BFB5F9A6E}"/>
              </a:ext>
            </a:extLst>
          </p:cNvPr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8807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Nur Tite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91809" y="55808"/>
            <a:ext cx="6967902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550914" y="1276350"/>
            <a:ext cx="7249692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841248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351520" y="0"/>
            <a:ext cx="384048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8563829" y="1276350"/>
            <a:ext cx="3426373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8563828" y="112958"/>
            <a:ext cx="3426373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414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Nur Titel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91809" y="55808"/>
            <a:ext cx="6967902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841248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351520" y="0"/>
            <a:ext cx="384048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8563829" y="1276350"/>
            <a:ext cx="3426373" cy="484822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8563828" y="112958"/>
            <a:ext cx="3426373" cy="857250"/>
          </a:xfrm>
        </p:spPr>
        <p:txBody>
          <a:bodyPr anchor="ctr"/>
          <a:lstStyle>
            <a:lvl1pPr marL="123825" indent="0" algn="ctr">
              <a:buNone/>
              <a:defRPr sz="2800" b="1"/>
            </a:lvl1pPr>
            <a:lvl2pPr marL="5791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258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BottomBar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360243"/>
            <a:ext cx="12192000" cy="2497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Shape 19"/>
          <p:cNvPicPr preferRelativeResize="0"/>
          <p:nvPr userDrawn="1"/>
        </p:nvPicPr>
        <p:blipFill rotWithShape="1">
          <a:blip r:embed="rId2">
            <a:alphaModFix/>
          </a:blip>
          <a:srcRect l="66445" t="87793"/>
          <a:stretch/>
        </p:blipFill>
        <p:spPr>
          <a:xfrm>
            <a:off x="0" y="0"/>
            <a:ext cx="12192000" cy="1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787403" y="4437245"/>
            <a:ext cx="10782300" cy="2296929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5"/>
          </p:nvPr>
        </p:nvSpPr>
        <p:spPr>
          <a:xfrm>
            <a:off x="787403" y="1276348"/>
            <a:ext cx="10782300" cy="3083895"/>
          </a:xfrm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33702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78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EN_1content">
    <p:bg>
      <p:bgPr>
        <a:gradFill flip="none" rotWithShape="1">
          <a:gsLst>
            <a:gs pos="0">
              <a:schemeClr val="accent5">
                <a:lumMod val="66000"/>
                <a:lumOff val="34000"/>
              </a:schemeClr>
            </a:gs>
            <a:gs pos="72000">
              <a:srgbClr val="E8C77C"/>
            </a:gs>
            <a:gs pos="30000">
              <a:schemeClr val="accent5">
                <a:lumMod val="84000"/>
                <a:lumOff val="16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0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N_1content">
    <p:bg>
      <p:bgPr>
        <a:gradFill flip="none" rotWithShape="1">
          <a:gsLst>
            <a:gs pos="0">
              <a:schemeClr val="accent5">
                <a:lumMod val="66000"/>
                <a:lumOff val="34000"/>
              </a:schemeClr>
            </a:gs>
            <a:gs pos="72000">
              <a:srgbClr val="E8C77C"/>
            </a:gs>
            <a:gs pos="30000">
              <a:schemeClr val="accent5">
                <a:lumMod val="84000"/>
                <a:lumOff val="16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1"/>
            <a:ext cx="10782300" cy="2838450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22479F-7FB6-497F-835A-ACF4370536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403" y="4219576"/>
            <a:ext cx="10782300" cy="2251074"/>
          </a:xfrm>
          <a:solidFill>
            <a:schemeClr val="bg1">
              <a:lumMod val="85000"/>
              <a:alpha val="7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47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1content">
    <p:bg>
      <p:bgPr>
        <a:gradFill flip="none" rotWithShape="1">
          <a:gsLst>
            <a:gs pos="0">
              <a:schemeClr val="accent4"/>
            </a:gs>
            <a:gs pos="46000">
              <a:schemeClr val="accent4">
                <a:lumMod val="51000"/>
                <a:lumOff val="49000"/>
              </a:schemeClr>
            </a:gs>
            <a:gs pos="100000">
              <a:schemeClr val="accent4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10782300" cy="484822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76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EN_1content">
    <p:bg>
      <p:bgPr>
        <a:gradFill flip="none" rotWithShape="1">
          <a:gsLst>
            <a:gs pos="0">
              <a:schemeClr val="accent4"/>
            </a:gs>
            <a:gs pos="46000">
              <a:schemeClr val="accent4">
                <a:lumMod val="51000"/>
                <a:lumOff val="49000"/>
              </a:schemeClr>
            </a:gs>
            <a:gs pos="100000">
              <a:schemeClr val="accent4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76A46-CBF4-4E40-9D4B-E9F8F0CDE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3943350"/>
            <a:ext cx="10782300" cy="2181225"/>
          </a:xfrm>
          <a:solidFill>
            <a:schemeClr val="bg1">
              <a:alpha val="4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461B00-136E-4A4D-A419-8653DF6309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403" y="1276351"/>
            <a:ext cx="10782300" cy="2390774"/>
          </a:xfrm>
          <a:solidFill>
            <a:schemeClr val="bg1">
              <a:alpha val="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3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6C483-D303-48CA-995F-C3D655EE1A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12192000" cy="5384800"/>
          </a:xfrm>
          <a:solidFill>
            <a:srgbClr val="D9D9D9">
              <a:alpha val="69804"/>
            </a:srgb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52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1content">
    <p:bg>
      <p:bgPr>
        <a:gradFill flip="none" rotWithShape="1">
          <a:gsLst>
            <a:gs pos="0">
              <a:schemeClr val="accent4">
                <a:lumMod val="90000"/>
                <a:lumOff val="1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58100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6C483-D303-48CA-995F-C3D655EE1A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066800"/>
            <a:ext cx="6337300" cy="5384800"/>
          </a:xfrm>
          <a:solidFill>
            <a:schemeClr val="bg1">
              <a:lumMod val="85000"/>
              <a:alpha val="40000"/>
            </a:schemeClr>
          </a:solidFill>
        </p:spPr>
        <p:txBody>
          <a:bodyPr/>
          <a:lstStyle>
            <a:lvl1pPr marL="123825" indent="0">
              <a:spcBef>
                <a:spcPts val="0"/>
              </a:spcBef>
              <a:buFontTx/>
              <a:buNone/>
              <a:defRPr sz="1600" baseline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defRPr>
            </a:lvl1pPr>
            <a:lvl2pPr marL="579120" indent="0">
              <a:spcBef>
                <a:spcPts val="1200"/>
              </a:spcBef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4AA38D-2FCB-4AA8-A3F3-724B72A020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9061" y="1066800"/>
            <a:ext cx="5409564" cy="5384799"/>
          </a:xfrm>
          <a:solidFill>
            <a:schemeClr val="bg1">
              <a:alpha val="80000"/>
            </a:schemeClr>
          </a:solidFill>
        </p:spPr>
        <p:txBody>
          <a:bodyPr/>
          <a:lstStyle>
            <a:lvl1pPr marL="123825" indent="0">
              <a:spcBef>
                <a:spcPts val="1200"/>
              </a:spcBef>
              <a:buFontTx/>
              <a:buNone/>
              <a:defRPr sz="2400"/>
            </a:lvl1pPr>
            <a:lvl2pPr marL="579120" indent="0">
              <a:spcBef>
                <a:spcPts val="1200"/>
              </a:spcBef>
              <a:buFontTx/>
              <a:buNone/>
              <a:defRPr sz="2000">
                <a:solidFill>
                  <a:srgbClr val="0070C0"/>
                </a:solidFill>
              </a:defRPr>
            </a:lvl2pPr>
            <a:lvl3pPr marL="1054100" indent="0">
              <a:spcBef>
                <a:spcPts val="1200"/>
              </a:spcBef>
              <a:buFontTx/>
              <a:buNone/>
              <a:defRPr sz="2000">
                <a:solidFill>
                  <a:schemeClr val="accent2"/>
                </a:solidFill>
              </a:defRPr>
            </a:lvl3pPr>
            <a:lvl4pPr marL="1454150" indent="0">
              <a:spcBef>
                <a:spcPts val="1200"/>
              </a:spcBef>
              <a:buFontTx/>
              <a:buNone/>
              <a:defRPr sz="2000"/>
            </a:lvl4pPr>
            <a:lvl5pPr marL="1930400" indent="0">
              <a:spcBef>
                <a:spcPts val="1200"/>
              </a:spcBef>
              <a:buFontTx/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26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14400" y="1447805"/>
            <a:ext cx="103632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90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6383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o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88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−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460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marR="0" indent="-1270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3048003" y="6461125"/>
            <a:ext cx="14223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1817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40" r:id="rId2"/>
    <p:sldLayoutId id="2147483747" r:id="rId3"/>
    <p:sldLayoutId id="2147483775" r:id="rId4"/>
    <p:sldLayoutId id="2147483791" r:id="rId5"/>
    <p:sldLayoutId id="2147483688" r:id="rId6"/>
    <p:sldLayoutId id="2147483789" r:id="rId7"/>
    <p:sldLayoutId id="2147483785" r:id="rId8"/>
    <p:sldLayoutId id="2147483776" r:id="rId9"/>
    <p:sldLayoutId id="2147483793" r:id="rId10"/>
    <p:sldLayoutId id="2147483792" r:id="rId11"/>
    <p:sldLayoutId id="2147483746" r:id="rId12"/>
    <p:sldLayoutId id="2147483769" r:id="rId13"/>
    <p:sldLayoutId id="2147483751" r:id="rId14"/>
    <p:sldLayoutId id="2147483770" r:id="rId15"/>
    <p:sldLayoutId id="2147483780" r:id="rId16"/>
    <p:sldLayoutId id="2147483755" r:id="rId17"/>
    <p:sldLayoutId id="2147483781" r:id="rId18"/>
    <p:sldLayoutId id="2147483771" r:id="rId19"/>
    <p:sldLayoutId id="2147483760" r:id="rId20"/>
    <p:sldLayoutId id="2147483784" r:id="rId21"/>
    <p:sldLayoutId id="2147483779" r:id="rId22"/>
    <p:sldLayoutId id="2147483773" r:id="rId23"/>
    <p:sldLayoutId id="2147483774" r:id="rId24"/>
    <p:sldLayoutId id="2147483788" r:id="rId25"/>
    <p:sldLayoutId id="2147483797" r:id="rId26"/>
    <p:sldLayoutId id="2147483790" r:id="rId27"/>
    <p:sldLayoutId id="2147483761" r:id="rId28"/>
    <p:sldLayoutId id="2147483762" r:id="rId29"/>
    <p:sldLayoutId id="2147483696" r:id="rId30"/>
    <p:sldLayoutId id="2147483749" r:id="rId31"/>
    <p:sldLayoutId id="2147483778" r:id="rId32"/>
    <p:sldLayoutId id="2147483750" r:id="rId33"/>
    <p:sldLayoutId id="2147483752" r:id="rId34"/>
    <p:sldLayoutId id="2147483754" r:id="rId35"/>
    <p:sldLayoutId id="2147483772" r:id="rId3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slide" Target="slide5.xml"/><Relationship Id="rId7" Type="http://schemas.openxmlformats.org/officeDocument/2006/relationships/slide" Target="slide3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8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tracking.com/data/api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4D6D1-0E8F-4406-ACFB-F05735376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Tools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26EDE8-67E4-4E9F-A8F7-4461BDE7A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(2) 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18392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E15749B-97B8-4871-B580-6C70549F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267" y="2332024"/>
            <a:ext cx="2849895" cy="3298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984B-EACE-4106-830A-71B3D15A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Dropbox/OneDrive/Google Drive/Box issues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058EB4-9690-4C89-B572-BA8F286B90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56691" y="1276349"/>
            <a:ext cx="4313009" cy="4848225"/>
          </a:xfrm>
        </p:spPr>
        <p:txBody>
          <a:bodyPr/>
          <a:lstStyle/>
          <a:p>
            <a:r>
              <a:rPr lang="en-US" dirty="0"/>
              <a:t>In Dropbox, you can use ‘selective sync’ to prevent syncing the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Rproj.user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folder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DE2C34-862D-46DA-AC05-E850019FA6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730" y="767286"/>
            <a:ext cx="4313008" cy="58663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E186FAC-73F1-424A-B84D-654136EC9944}"/>
              </a:ext>
            </a:extLst>
          </p:cNvPr>
          <p:cNvSpPr/>
          <p:nvPr/>
        </p:nvSpPr>
        <p:spPr>
          <a:xfrm>
            <a:off x="2971278" y="3981450"/>
            <a:ext cx="1257300" cy="481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21B886-0163-4AB4-906C-D6CB39B748AF}"/>
              </a:ext>
            </a:extLst>
          </p:cNvPr>
          <p:cNvSpPr/>
          <p:nvPr/>
        </p:nvSpPr>
        <p:spPr>
          <a:xfrm>
            <a:off x="4654739" y="3293007"/>
            <a:ext cx="1603186" cy="383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EA5F4A1-225A-45C4-9C97-C2B3B056059B}"/>
              </a:ext>
            </a:extLst>
          </p:cNvPr>
          <p:cNvCxnSpPr>
            <a:stCxn id="11" idx="6"/>
            <a:endCxn id="12" idx="4"/>
          </p:cNvCxnSpPr>
          <p:nvPr/>
        </p:nvCxnSpPr>
        <p:spPr>
          <a:xfrm flipV="1">
            <a:off x="4228578" y="3676650"/>
            <a:ext cx="1227754" cy="5453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2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A4D0-1F9F-436C-BCA8-B3C2E8CF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Options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860194-017E-487E-925C-B0AF11C26A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7400" y="1345049"/>
            <a:ext cx="5121275" cy="471082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536DB-BBB5-41F5-90A3-7B3C0EE1E60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E718-3EB5-4B39-A817-96CE1342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RMarkdown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A10D1-3561-4BB2-B919-BFCE9CEB2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B85F10E-DF3D-4C86-A082-40FC950BDE2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2071" y="0"/>
            <a:ext cx="867857" cy="978377"/>
          </a:xfrm>
          <a:prstGeom prst="rect">
            <a:avLst/>
          </a:prstGeom>
        </p:spPr>
      </p:pic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00C58479-C4D6-4088-A5EC-ECAF5EFB9804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1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AE8DA7-2FCC-4905-BCC4-ECA78DA6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what is Markdown (without R)?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C5AD2-9EC9-4794-A3D7-BB0356EE99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markup language used to format plain text used by social media like Reddit … and by R, Python, …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754CDCE-F647-4BE3-8DC7-3073A6B36C9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3976" y="1417818"/>
            <a:ext cx="12024839" cy="2310865"/>
          </a:xfrm>
        </p:spPr>
      </p:pic>
    </p:spTree>
    <p:extLst>
      <p:ext uri="{BB962C8B-B14F-4D97-AF65-F5344CB8AC3E}">
        <p14:creationId xmlns:p14="http://schemas.microsoft.com/office/powerpoint/2010/main" val="179645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34494-EA0A-4E1E-BF89-D2A129AF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RMarkdown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44FDB-EBEE-4C78-AB6D-31AB2D1B50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Allowing others to follow your thought process and recreate (or modify) your work to fit their situation</a:t>
            </a:r>
          </a:p>
          <a:p>
            <a:r>
              <a:rPr lang="en-US" dirty="0"/>
              <a:t>Becoming a primary reason for popularity of R</a:t>
            </a:r>
          </a:p>
          <a:p>
            <a:r>
              <a:rPr lang="en-US" dirty="0"/>
              <a:t>Allows for the transfer of ideas as well as group editing</a:t>
            </a:r>
          </a:p>
          <a:p>
            <a:r>
              <a:rPr lang="en-US" dirty="0"/>
              <a:t>Integrated within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5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using r markdown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Rmarkdown</a:t>
            </a:r>
            <a:r>
              <a:rPr lang="en-US" dirty="0"/>
              <a:t> do?</a:t>
            </a:r>
          </a:p>
        </p:txBody>
      </p:sp>
      <p:sp>
        <p:nvSpPr>
          <p:cNvPr id="172" name="R Markdown allows you to turn your analyses into high quality documents, reports, presentations, and dashboards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 Markdown, a file format that leverages Markdown, allows you to turn your analyses into high quality documents, reports, presentations, and dashboards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PDF</a:t>
            </a:r>
          </a:p>
          <a:p>
            <a:pPr lvl="1"/>
            <a:r>
              <a:rPr lang="en-US" dirty="0" err="1"/>
              <a:t>LaTex</a:t>
            </a:r>
            <a:endParaRPr lang="en-US" dirty="0"/>
          </a:p>
          <a:p>
            <a:pPr lvl="1"/>
            <a:r>
              <a:rPr lang="en-US" dirty="0" err="1"/>
              <a:t>ePUB</a:t>
            </a:r>
            <a:endParaRPr lang="en-US" dirty="0"/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220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CCDC3A-BAF1-41AD-95B1-1441EB8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RMarkdown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7950F-A1EA-48FB-9513-93051E0D9590}"/>
              </a:ext>
            </a:extLst>
          </p:cNvPr>
          <p:cNvSpPr txBox="1"/>
          <p:nvPr/>
        </p:nvSpPr>
        <p:spPr>
          <a:xfrm>
            <a:off x="7006225" y="4964239"/>
            <a:ext cx="23571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/>
              </a:rPr>
              <a:t>If you need to convert files from one markup format into another, </a:t>
            </a:r>
            <a:r>
              <a:rPr lang="en-US" dirty="0" err="1">
                <a:latin typeface="Helvetica Neue"/>
              </a:rPr>
              <a:t>pandoc</a:t>
            </a:r>
            <a:r>
              <a:rPr lang="en-US" dirty="0">
                <a:latin typeface="Helvetica Neue"/>
              </a:rPr>
              <a:t> is your swiss-army knife. </a:t>
            </a:r>
            <a:r>
              <a:rPr lang="en-US" dirty="0" err="1">
                <a:latin typeface="Helvetica Neue"/>
              </a:rPr>
              <a:t>Pandoc</a:t>
            </a:r>
            <a:r>
              <a:rPr lang="en-US" dirty="0">
                <a:latin typeface="Helvetica Neue"/>
              </a:rPr>
              <a:t> can convert between the following formats: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E580E5B-5A31-440D-AB15-C526C550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13" y="2620721"/>
            <a:ext cx="968121" cy="968121"/>
          </a:xfrm>
          <a:prstGeom prst="rect">
            <a:avLst/>
          </a:prstGeom>
        </p:spPr>
      </p:pic>
      <p:pic>
        <p:nvPicPr>
          <p:cNvPr id="8" name="Picture 7" descr="knitr">
            <a:extLst>
              <a:ext uri="{FF2B5EF4-FFF2-40B4-BE49-F238E27FC236}">
                <a16:creationId xmlns:a16="http://schemas.microsoft.com/office/drawing/2014/main" id="{14BD134D-47ED-49C9-BF17-8BDEC0BCC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48" y="2543102"/>
            <a:ext cx="994674" cy="1118336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BA9F6687-5D4E-4C6E-8498-45A6BB4EB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3511" y="2523418"/>
            <a:ext cx="1106424" cy="1106424"/>
          </a:xfrm>
          <a:prstGeom prst="rect">
            <a:avLst/>
          </a:prstGeom>
        </p:spPr>
      </p:pic>
      <p:pic>
        <p:nvPicPr>
          <p:cNvPr id="14" name="Picture 13" descr="Pandoc&#10;">
            <a:extLst>
              <a:ext uri="{FF2B5EF4-FFF2-40B4-BE49-F238E27FC236}">
                <a16:creationId xmlns:a16="http://schemas.microsoft.com/office/drawing/2014/main" id="{10BBCA27-6201-48A0-BFEF-5D06DF7200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583" b="22662"/>
          <a:stretch/>
        </p:blipFill>
        <p:spPr>
          <a:xfrm>
            <a:off x="7284028" y="2674441"/>
            <a:ext cx="1801588" cy="9144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6D2B81-78B4-4D79-A36E-6C5E32F3A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7255" y="2620721"/>
            <a:ext cx="968121" cy="96812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77E67682-DDE4-47E3-81F5-70F1A21880A0}"/>
              </a:ext>
            </a:extLst>
          </p:cNvPr>
          <p:cNvSpPr/>
          <p:nvPr/>
        </p:nvSpPr>
        <p:spPr>
          <a:xfrm>
            <a:off x="2071565" y="2952649"/>
            <a:ext cx="654634" cy="284844"/>
          </a:xfrm>
          <a:prstGeom prst="rightArrow">
            <a:avLst>
              <a:gd name="adj1" fmla="val 54444"/>
              <a:gd name="adj2" fmla="val 9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0774884-9E28-485F-8B86-5EA822E35BC5}"/>
              </a:ext>
            </a:extLst>
          </p:cNvPr>
          <p:cNvSpPr/>
          <p:nvPr/>
        </p:nvSpPr>
        <p:spPr>
          <a:xfrm>
            <a:off x="4370772" y="2952649"/>
            <a:ext cx="654634" cy="284844"/>
          </a:xfrm>
          <a:prstGeom prst="rightArrow">
            <a:avLst>
              <a:gd name="adj1" fmla="val 54444"/>
              <a:gd name="adj2" fmla="val 9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1381A78-4F69-42DD-8605-3170D564B9EE}"/>
              </a:ext>
            </a:extLst>
          </p:cNvPr>
          <p:cNvSpPr/>
          <p:nvPr/>
        </p:nvSpPr>
        <p:spPr>
          <a:xfrm>
            <a:off x="6383758" y="2934208"/>
            <a:ext cx="654634" cy="284844"/>
          </a:xfrm>
          <a:prstGeom prst="rightArrow">
            <a:avLst>
              <a:gd name="adj1" fmla="val 54444"/>
              <a:gd name="adj2" fmla="val 9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D73C080-25A4-40D7-92B4-5112909BD182}"/>
              </a:ext>
            </a:extLst>
          </p:cNvPr>
          <p:cNvSpPr/>
          <p:nvPr/>
        </p:nvSpPr>
        <p:spPr>
          <a:xfrm>
            <a:off x="9277247" y="2976191"/>
            <a:ext cx="654634" cy="284844"/>
          </a:xfrm>
          <a:prstGeom prst="rightArrow">
            <a:avLst>
              <a:gd name="adj1" fmla="val 54444"/>
              <a:gd name="adj2" fmla="val 9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F750D5-DB96-4BEA-BEB0-009B5B897C05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8184822" y="3588842"/>
            <a:ext cx="0" cy="13753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3ACDB1-1BA9-424C-BC72-020DEE1C366D}"/>
              </a:ext>
            </a:extLst>
          </p:cNvPr>
          <p:cNvSpPr txBox="1"/>
          <p:nvPr/>
        </p:nvSpPr>
        <p:spPr>
          <a:xfrm>
            <a:off x="9498126" y="1406099"/>
            <a:ext cx="2357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/>
              </a:rPr>
              <a:t>Your report … as .html, .docx, .pdf, .pptx 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D5EEE9-26B4-4325-8322-EFB426990CA0}"/>
              </a:ext>
            </a:extLst>
          </p:cNvPr>
          <p:cNvCxnSpPr>
            <a:cxnSpLocks/>
            <a:stCxn id="36" idx="2"/>
            <a:endCxn id="10" idx="0"/>
          </p:cNvCxnSpPr>
          <p:nvPr/>
        </p:nvCxnSpPr>
        <p:spPr>
          <a:xfrm>
            <a:off x="10676723" y="1929319"/>
            <a:ext cx="0" cy="59409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6523E4-E542-43A4-A76A-E02C521262C1}"/>
              </a:ext>
            </a:extLst>
          </p:cNvPr>
          <p:cNvSpPr txBox="1"/>
          <p:nvPr/>
        </p:nvSpPr>
        <p:spPr>
          <a:xfrm>
            <a:off x="1533017" y="5084194"/>
            <a:ext cx="404167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Literate programming </a:t>
            </a:r>
            <a:r>
              <a:rPr lang="en-US" dirty="0"/>
              <a:t>is a programming paradigm introduced by Donald Knuth in which a computer program is given an explanation of its logic in a natural language, such as English, interspersed with snippets of macros and traditional source code, from which </a:t>
            </a:r>
            <a:r>
              <a:rPr lang="en-US" dirty="0" err="1"/>
              <a:t>compilable</a:t>
            </a:r>
            <a:r>
              <a:rPr lang="en-US" dirty="0"/>
              <a:t> source code can be generated.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21CB29-2795-42E3-8E4D-65C57D37FBEB}"/>
              </a:ext>
            </a:extLst>
          </p:cNvPr>
          <p:cNvSpPr txBox="1"/>
          <p:nvPr/>
        </p:nvSpPr>
        <p:spPr>
          <a:xfrm>
            <a:off x="1533017" y="3887286"/>
            <a:ext cx="40416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package </a:t>
            </a:r>
            <a:r>
              <a:rPr lang="en-US" b="1" dirty="0" err="1"/>
              <a:t>knitr</a:t>
            </a:r>
            <a:r>
              <a:rPr lang="en-US" dirty="0"/>
              <a:t> was designed to give the user access to every part of the process of dealing with a </a:t>
            </a:r>
            <a:r>
              <a:rPr lang="en-US" dirty="0">
                <a:solidFill>
                  <a:srgbClr val="0070C0"/>
                </a:solidFill>
              </a:rPr>
              <a:t>literate programming </a:t>
            </a:r>
            <a:r>
              <a:rPr lang="en-US" dirty="0"/>
              <a:t>document.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46DD36-9D20-41A7-8FE0-669585057C26}"/>
              </a:ext>
            </a:extLst>
          </p:cNvPr>
          <p:cNvSpPr txBox="1"/>
          <p:nvPr/>
        </p:nvSpPr>
        <p:spPr>
          <a:xfrm>
            <a:off x="4794920" y="1410304"/>
            <a:ext cx="1812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/>
              </a:rPr>
              <a:t>Standard markdown document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513F77-62AD-4473-B5DC-937944D692DE}"/>
              </a:ext>
            </a:extLst>
          </p:cNvPr>
          <p:cNvCxnSpPr>
            <a:cxnSpLocks/>
            <a:stCxn id="44" idx="2"/>
            <a:endCxn id="19" idx="0"/>
          </p:cNvCxnSpPr>
          <p:nvPr/>
        </p:nvCxnSpPr>
        <p:spPr>
          <a:xfrm>
            <a:off x="5701315" y="1933524"/>
            <a:ext cx="1" cy="6871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1A2464-15B8-46AB-AFAB-0B4CDD01CE34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>
            <a:off x="3548485" y="3661438"/>
            <a:ext cx="5368" cy="22584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519623-BC1A-4EF3-BE21-2636DEBFB5B5}"/>
              </a:ext>
            </a:extLst>
          </p:cNvPr>
          <p:cNvCxnSpPr>
            <a:cxnSpLocks/>
            <a:stCxn id="41" idx="0"/>
            <a:endCxn id="43" idx="2"/>
          </p:cNvCxnSpPr>
          <p:nvPr/>
        </p:nvCxnSpPr>
        <p:spPr>
          <a:xfrm flipV="1">
            <a:off x="3553853" y="4625950"/>
            <a:ext cx="0" cy="45824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D627128D-F9C1-42EA-8B54-B1E056D13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681" y="1412477"/>
            <a:ext cx="4136159" cy="518873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10BA9B25-D6CB-451D-AB72-5F8FD5B44D26}"/>
              </a:ext>
            </a:extLst>
          </p:cNvPr>
          <p:cNvSpPr/>
          <p:nvPr/>
        </p:nvSpPr>
        <p:spPr>
          <a:xfrm>
            <a:off x="2593910" y="1101012"/>
            <a:ext cx="1222304" cy="111297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ED366C-0411-4107-A40D-70F663C16A56}"/>
              </a:ext>
            </a:extLst>
          </p:cNvPr>
          <p:cNvCxnSpPr>
            <a:stCxn id="62" idx="4"/>
            <a:endCxn id="8" idx="0"/>
          </p:cNvCxnSpPr>
          <p:nvPr/>
        </p:nvCxnSpPr>
        <p:spPr>
          <a:xfrm>
            <a:off x="3205062" y="2213985"/>
            <a:ext cx="343423" cy="329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7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 animBg="1"/>
      <p:bldP spid="25" grpId="0" animBg="1"/>
      <p:bldP spid="26" grpId="0" animBg="1"/>
      <p:bldP spid="27" grpId="0" animBg="1"/>
      <p:bldP spid="36" grpId="0"/>
      <p:bldP spid="41" grpId="0"/>
      <p:bldP spid="43" grpId="0"/>
      <p:bldP spid="44" grpId="0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F4534-CAE3-4BA3-BB58-474395E5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A8567D-50C9-41EC-8997-725B7B5B76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you create a new RMarkdown document, you can select among a number of output types</a:t>
            </a:r>
          </a:p>
          <a:p>
            <a:r>
              <a:rPr lang="en-US" dirty="0"/>
              <a:t>If you create presentations, the new slides are marked using the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## header</a:t>
            </a:r>
          </a:p>
          <a:p>
            <a:r>
              <a:rPr lang="en-US" dirty="0"/>
              <a:t>Otherwise, the RMarkdown document looks similar regardless of output (Document or Presentation)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8F49B3-B61B-44DB-AB9D-87B54EB772B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192361" y="1203481"/>
            <a:ext cx="5633403" cy="49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8FD152-F983-4A14-AA75-1F43D86F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RMarkdown files look like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256AB7-0F20-4CF7-8CC2-DCE7EEA9A0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1276350"/>
            <a:ext cx="4060822" cy="4848225"/>
          </a:xfrm>
        </p:spPr>
        <p:txBody>
          <a:bodyPr/>
          <a:lstStyle/>
          <a:p>
            <a:r>
              <a:rPr lang="en-US" dirty="0"/>
              <a:t>R Markdown files typically contain 3 things:</a:t>
            </a:r>
          </a:p>
          <a:p>
            <a:pPr marL="466725" indent="-342900">
              <a:buFont typeface="Wingdings" panose="05000000000000000000" pitchFamily="2" charset="2"/>
              <a:buChar char="§"/>
            </a:pPr>
            <a:r>
              <a:rPr lang="en-US" dirty="0"/>
              <a:t>YAML header</a:t>
            </a:r>
          </a:p>
          <a:p>
            <a:pPr marL="466725" indent="-342900">
              <a:buFont typeface="Wingdings" panose="05000000000000000000" pitchFamily="2" charset="2"/>
              <a:buChar char="§"/>
            </a:pPr>
            <a:r>
              <a:rPr lang="en-US" dirty="0"/>
              <a:t>Chunks of R code</a:t>
            </a:r>
          </a:p>
          <a:p>
            <a:pPr marL="466725" indent="-342900">
              <a:buFont typeface="Wingdings" panose="05000000000000000000" pitchFamily="2" charset="2"/>
              <a:buChar char="§"/>
            </a:pPr>
            <a:r>
              <a:rPr lang="en-US" dirty="0"/>
              <a:t>Text mixed with simple formatting, leveraging Markdown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2F91A6-8579-4235-A571-421E7FFAEA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91124" y="1066800"/>
            <a:ext cx="7000875" cy="5791200"/>
          </a:xfrm>
        </p:spPr>
        <p:txBody>
          <a:bodyPr/>
          <a:lstStyle/>
          <a:p>
            <a:r>
              <a:rPr lang="en-US" sz="1400" dirty="0">
                <a:solidFill>
                  <a:srgbClr val="0000FF"/>
                </a:solidFill>
              </a:rPr>
              <a:t>---</a:t>
            </a:r>
          </a:p>
          <a:p>
            <a:r>
              <a:rPr lang="en-US" sz="1400" b="1" dirty="0">
                <a:solidFill>
                  <a:srgbClr val="000080"/>
                </a:solidFill>
              </a:rPr>
              <a:t>title</a:t>
            </a:r>
            <a:r>
              <a:rPr lang="en-US" sz="1400" b="0" dirty="0">
                <a:solidFill>
                  <a:srgbClr val="000000"/>
                </a:solidFill>
              </a:rPr>
              <a:t>: "Example"</a:t>
            </a:r>
          </a:p>
          <a:p>
            <a:r>
              <a:rPr lang="en-US" sz="1400" b="1" dirty="0">
                <a:solidFill>
                  <a:srgbClr val="000080"/>
                </a:solidFill>
              </a:rPr>
              <a:t>output</a:t>
            </a:r>
            <a:r>
              <a:rPr lang="en-US" sz="1400" b="0" dirty="0">
                <a:solidFill>
                  <a:srgbClr val="000000"/>
                </a:solidFill>
              </a:rPr>
              <a:t>: </a:t>
            </a:r>
            <a:r>
              <a:rPr lang="en-US" sz="1400" b="0" dirty="0" err="1">
                <a:solidFill>
                  <a:srgbClr val="000000"/>
                </a:solidFill>
              </a:rPr>
              <a:t>html_document</a:t>
            </a:r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0" dirty="0">
                <a:solidFill>
                  <a:srgbClr val="0000FF"/>
                </a:solidFill>
              </a:rPr>
              <a:t>---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8000"/>
                </a:solidFill>
              </a:rPr>
              <a:t>```{r setup, include=FALSE}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knitr</a:t>
            </a:r>
            <a:r>
              <a:rPr lang="en-US" sz="1400" b="1" dirty="0">
                <a:solidFill>
                  <a:srgbClr val="000080"/>
                </a:solidFill>
              </a:rPr>
              <a:t>::</a:t>
            </a:r>
            <a:r>
              <a:rPr lang="en-US" sz="1400" b="0" dirty="0" err="1">
                <a:solidFill>
                  <a:srgbClr val="000000"/>
                </a:solidFill>
              </a:rPr>
              <a:t>opts_chunk</a:t>
            </a:r>
            <a:r>
              <a:rPr lang="en-US" sz="1400" b="1" dirty="0" err="1">
                <a:solidFill>
                  <a:srgbClr val="000080"/>
                </a:solidFill>
              </a:rPr>
              <a:t>$</a:t>
            </a:r>
            <a:r>
              <a:rPr lang="en-US" sz="1400" b="0" dirty="0" err="1">
                <a:solidFill>
                  <a:srgbClr val="000000"/>
                </a:solidFill>
              </a:rPr>
              <a:t>set</a:t>
            </a:r>
            <a:r>
              <a:rPr lang="en-US" sz="1400" b="1" dirty="0">
                <a:solidFill>
                  <a:srgbClr val="000080"/>
                </a:solidFill>
              </a:rPr>
              <a:t>(</a:t>
            </a:r>
            <a:r>
              <a:rPr lang="en-US" sz="1400" b="0" dirty="0">
                <a:solidFill>
                  <a:srgbClr val="000000"/>
                </a:solidFill>
              </a:rPr>
              <a:t>echo </a:t>
            </a:r>
            <a:r>
              <a:rPr lang="en-US" sz="1400" b="1" dirty="0">
                <a:solidFill>
                  <a:srgbClr val="000080"/>
                </a:solidFill>
              </a:rPr>
              <a:t>=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TRUE</a:t>
            </a:r>
            <a:r>
              <a:rPr lang="en-US" sz="1400" b="1" dirty="0">
                <a:solidFill>
                  <a:srgbClr val="000080"/>
                </a:solidFill>
              </a:rPr>
              <a:t>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```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FF8000"/>
                </a:solidFill>
              </a:rPr>
              <a:t>## R Markdown</a:t>
            </a:r>
          </a:p>
          <a:p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0" dirty="0">
                <a:solidFill>
                  <a:srgbClr val="333333"/>
                </a:solidFill>
              </a:rPr>
              <a:t>This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is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an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R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Markdown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document.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Markdown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is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a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simple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formatting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syntax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for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authoring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HTML,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PDF,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and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MS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Word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documents.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For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more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details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on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using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R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Markdown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see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8080FF"/>
                </a:solidFill>
              </a:rPr>
              <a:t>&lt;</a:t>
            </a:r>
            <a:r>
              <a:rPr lang="en-US" sz="1400" b="0" dirty="0">
                <a:solidFill>
                  <a:srgbClr val="8000FF"/>
                </a:solidFill>
              </a:rPr>
              <a:t>http://rmarkdown.rstudio.com</a:t>
            </a:r>
            <a:r>
              <a:rPr lang="en-US" sz="1400" b="1" dirty="0">
                <a:solidFill>
                  <a:srgbClr val="8080FF"/>
                </a:solidFill>
              </a:rPr>
              <a:t>&gt;</a:t>
            </a:r>
            <a:r>
              <a:rPr lang="en-US" sz="1400" b="0" dirty="0">
                <a:solidFill>
                  <a:srgbClr val="333333"/>
                </a:solidFill>
              </a:rPr>
              <a:t>.</a:t>
            </a:r>
            <a:endParaRPr lang="en-US" sz="1400" b="0" dirty="0">
              <a:solidFill>
                <a:srgbClr val="000000"/>
              </a:solidFill>
            </a:endParaRPr>
          </a:p>
          <a:p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0" dirty="0">
                <a:solidFill>
                  <a:srgbClr val="333333"/>
                </a:solidFill>
              </a:rPr>
              <a:t>When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you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click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the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80"/>
                </a:solidFill>
              </a:rPr>
              <a:t>**Knit**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button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a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document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will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be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generated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that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includes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both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content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as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well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as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the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output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of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any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embedded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R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code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chunks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within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the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document.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You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can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embed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an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R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code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chunk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like</a:t>
            </a:r>
            <a:r>
              <a:rPr lang="en-US" sz="1400" b="0" dirty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333333"/>
                </a:solidFill>
              </a:rPr>
              <a:t>this:</a:t>
            </a:r>
            <a:endParaRPr lang="en-US" sz="1400" b="0" dirty="0">
              <a:solidFill>
                <a:srgbClr val="000000"/>
              </a:solidFill>
            </a:endParaRPr>
          </a:p>
          <a:p>
            <a:endParaRPr lang="en-US" sz="1400" b="0" dirty="0">
              <a:solidFill>
                <a:srgbClr val="000000"/>
              </a:solidFill>
            </a:endParaRPr>
          </a:p>
          <a:p>
            <a:r>
              <a:rPr lang="en-US" sz="1400" b="0" dirty="0">
                <a:solidFill>
                  <a:srgbClr val="008000"/>
                </a:solidFill>
              </a:rPr>
              <a:t>```{r cars}</a:t>
            </a:r>
          </a:p>
          <a:p>
            <a:r>
              <a:rPr lang="en-US" sz="1400" dirty="0">
                <a:solidFill>
                  <a:srgbClr val="8000FF"/>
                </a:solidFill>
              </a:rPr>
              <a:t>summary</a:t>
            </a:r>
            <a:r>
              <a:rPr lang="en-US" sz="1400" b="1" dirty="0">
                <a:solidFill>
                  <a:srgbClr val="000080"/>
                </a:solidFill>
              </a:rPr>
              <a:t>(</a:t>
            </a:r>
            <a:r>
              <a:rPr lang="en-US" sz="1400" b="0" dirty="0">
                <a:solidFill>
                  <a:srgbClr val="000000"/>
                </a:solidFill>
              </a:rPr>
              <a:t>cars</a:t>
            </a:r>
            <a:r>
              <a:rPr lang="en-US" sz="1400" b="1" dirty="0">
                <a:solidFill>
                  <a:srgbClr val="000080"/>
                </a:solidFill>
              </a:rPr>
              <a:t>)</a:t>
            </a:r>
          </a:p>
          <a:p>
            <a:r>
              <a:rPr lang="en-US" sz="1400" b="0" dirty="0">
                <a:solidFill>
                  <a:srgbClr val="008000"/>
                </a:solidFill>
              </a:rPr>
              <a:t>```</a:t>
            </a:r>
            <a:endParaRPr lang="en-US" sz="1400" b="0" dirty="0">
              <a:solidFill>
                <a:srgbClr val="000000"/>
              </a:solidFill>
            </a:endParaRPr>
          </a:p>
          <a:p>
            <a:endParaRPr lang="en-US" sz="1400" b="0" dirty="0">
              <a:solidFill>
                <a:srgbClr val="000000"/>
              </a:solidFill>
            </a:endParaRPr>
          </a:p>
          <a:p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AEB60E-DF24-4556-8AE8-EA8AB35C5A84}"/>
              </a:ext>
            </a:extLst>
          </p:cNvPr>
          <p:cNvCxnSpPr>
            <a:cxnSpLocks/>
          </p:cNvCxnSpPr>
          <p:nvPr/>
        </p:nvCxnSpPr>
        <p:spPr>
          <a:xfrm flipV="1">
            <a:off x="3248025" y="1600201"/>
            <a:ext cx="2066925" cy="83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429250-99D0-4B90-BA91-08288EE387DC}"/>
              </a:ext>
            </a:extLst>
          </p:cNvPr>
          <p:cNvCxnSpPr>
            <a:cxnSpLocks/>
          </p:cNvCxnSpPr>
          <p:nvPr/>
        </p:nvCxnSpPr>
        <p:spPr>
          <a:xfrm flipV="1">
            <a:off x="3876675" y="2505075"/>
            <a:ext cx="1438275" cy="452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6D6867-FE0F-4243-8EBB-735ED781777E}"/>
              </a:ext>
            </a:extLst>
          </p:cNvPr>
          <p:cNvCxnSpPr>
            <a:cxnSpLocks/>
          </p:cNvCxnSpPr>
          <p:nvPr/>
        </p:nvCxnSpPr>
        <p:spPr>
          <a:xfrm>
            <a:off x="3876675" y="2957513"/>
            <a:ext cx="1438275" cy="29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E83786-8328-48E6-9454-5C15571DF405}"/>
              </a:ext>
            </a:extLst>
          </p:cNvPr>
          <p:cNvCxnSpPr>
            <a:cxnSpLocks/>
          </p:cNvCxnSpPr>
          <p:nvPr/>
        </p:nvCxnSpPr>
        <p:spPr>
          <a:xfrm flipV="1">
            <a:off x="2686050" y="3586162"/>
            <a:ext cx="2733675" cy="62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D03946E-8459-4BAE-943D-75A19918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11" y="666750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EC51-D002-41CA-933F-535FE553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 Chunks and Entire R Markdown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0C5B-BDE8-46B1-B935-A3882CBEC8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“Knitting” a document means to execute all code chunks and produce a markdown document</a:t>
            </a:r>
          </a:p>
          <a:p>
            <a:r>
              <a:rPr lang="en-US" dirty="0"/>
              <a:t>Run individual code chunks with the green play icon</a:t>
            </a:r>
          </a:p>
          <a:p>
            <a:r>
              <a:rPr lang="en-US" dirty="0"/>
              <a:t>The icon to its left lets you run all previous code chunks</a:t>
            </a:r>
          </a:p>
          <a:p>
            <a:r>
              <a:rPr lang="en-US" dirty="0"/>
              <a:t>The wheel opens a dialogue which helps you change code chunk options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648553-BB74-470D-8570-04ECBAE3F0A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08675" y="1145326"/>
            <a:ext cx="6283325" cy="563414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E6AE05C-01B9-4C82-801D-3D1896066288}"/>
              </a:ext>
            </a:extLst>
          </p:cNvPr>
          <p:cNvSpPr/>
          <p:nvPr/>
        </p:nvSpPr>
        <p:spPr>
          <a:xfrm>
            <a:off x="7390608" y="1276350"/>
            <a:ext cx="629442" cy="36195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3EFB34-C200-40C8-8BD0-5E61DAC539E0}"/>
              </a:ext>
            </a:extLst>
          </p:cNvPr>
          <p:cNvSpPr/>
          <p:nvPr/>
        </p:nvSpPr>
        <p:spPr>
          <a:xfrm>
            <a:off x="11514537" y="2135927"/>
            <a:ext cx="629442" cy="36195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1DE430-CC07-4586-8CFA-2B9D41514CC2}"/>
              </a:ext>
            </a:extLst>
          </p:cNvPr>
          <p:cNvSpPr/>
          <p:nvPr/>
        </p:nvSpPr>
        <p:spPr>
          <a:xfrm>
            <a:off x="11514537" y="4181476"/>
            <a:ext cx="629442" cy="36195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CF68AE-42D4-4604-ACA7-F9803A2F5284}"/>
              </a:ext>
            </a:extLst>
          </p:cNvPr>
          <p:cNvSpPr/>
          <p:nvPr/>
        </p:nvSpPr>
        <p:spPr>
          <a:xfrm>
            <a:off x="11514537" y="5299499"/>
            <a:ext cx="629442" cy="36195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F674A0-FE78-472C-AA9D-DA82F3E1BCD2}"/>
              </a:ext>
            </a:extLst>
          </p:cNvPr>
          <p:cNvCxnSpPr>
            <a:cxnSpLocks/>
          </p:cNvCxnSpPr>
          <p:nvPr/>
        </p:nvCxnSpPr>
        <p:spPr>
          <a:xfrm flipV="1">
            <a:off x="5166911" y="1478704"/>
            <a:ext cx="2175676" cy="46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F9D72FB-5BC3-4D8F-A857-F468D3071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01" r="11773"/>
          <a:stretch/>
        </p:blipFill>
        <p:spPr>
          <a:xfrm>
            <a:off x="113698" y="2691761"/>
            <a:ext cx="687004" cy="6583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1691C2-7CEE-4F25-993A-D15AE7C56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59" r="39916"/>
          <a:stretch/>
        </p:blipFill>
        <p:spPr>
          <a:xfrm>
            <a:off x="113698" y="3523485"/>
            <a:ext cx="687004" cy="658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D7C707-A863-4778-B416-7EB24F6F9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95" r="64379"/>
          <a:stretch/>
        </p:blipFill>
        <p:spPr>
          <a:xfrm>
            <a:off x="113698" y="4436360"/>
            <a:ext cx="687004" cy="6583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5C1570-B7DB-4EE9-83CF-2CC0BCC7EE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90"/>
          <a:stretch/>
        </p:blipFill>
        <p:spPr>
          <a:xfrm>
            <a:off x="113698" y="1608949"/>
            <a:ext cx="687231" cy="6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889039"/>
              </p:ext>
            </p:extLst>
          </p:nvPr>
        </p:nvGraphicFramePr>
        <p:xfrm>
          <a:off x="787400" y="1276346"/>
          <a:ext cx="10782300" cy="4429860"/>
        </p:xfrm>
        <a:graphic>
          <a:graphicData uri="http://schemas.openxmlformats.org/drawingml/2006/table">
            <a:tbl>
              <a:tblPr bandRow="1">
                <a:tableStyleId>{67B7B493-E510-4001-A6E9-E6975CE99842}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3915717936"/>
                    </a:ext>
                  </a:extLst>
                </a:gridCol>
                <a:gridCol w="10226675">
                  <a:extLst>
                    <a:ext uri="{9D8B030D-6E8A-4147-A177-3AD203B41FA5}">
                      <a16:colId xmlns:a16="http://schemas.microsoft.com/office/drawing/2014/main" val="3862471431"/>
                    </a:ext>
                  </a:extLst>
                </a:gridCol>
              </a:tblGrid>
              <a:tr h="7383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dirty="0">
                          <a:hlinkClick r:id="rId3" action="ppaction://hlinksldjump"/>
                        </a:rPr>
                        <a:t>RStudio Projects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493987"/>
                  </a:ext>
                </a:extLst>
              </a:tr>
              <a:tr h="7383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dirty="0">
                          <a:hlinkClick r:id="rId4" action="ppaction://hlinksldjump"/>
                        </a:rPr>
                        <a:t>RMarkdown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1505909"/>
                  </a:ext>
                </a:extLst>
              </a:tr>
              <a:tr h="7383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>
                          <a:latin typeface="Helvetica Neue"/>
                        </a:rPr>
                        <a:t>3</a:t>
                      </a:r>
                      <a:endParaRPr lang="en-US" sz="2800" b="1" dirty="0">
                        <a:latin typeface="Helvetica Neu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dirty="0">
                          <a:hlinkClick r:id="rId5" action="ppaction://hlinksldjump"/>
                        </a:rPr>
                        <a:t>Code Chunks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7795271"/>
                  </a:ext>
                </a:extLst>
              </a:tr>
              <a:tr h="7383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hlinkClick r:id="rId6" action="ppaction://hlinksldjump"/>
                        </a:rPr>
                        <a:t>R Notebooks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7074105"/>
                  </a:ext>
                </a:extLst>
              </a:tr>
              <a:tr h="7383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hlinkClick r:id="rId7" action="ppaction://hlinksldjump"/>
                        </a:rPr>
                        <a:t>Practice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418427"/>
                  </a:ext>
                </a:extLst>
              </a:tr>
              <a:tr h="7383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 Neue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dirty="0">
                          <a:hlinkClick r:id="rId8" action="ppaction://hlinksldjump"/>
                        </a:rPr>
                        <a:t>Data Manipulation in the </a:t>
                      </a:r>
                      <a:r>
                        <a:rPr lang="en-US" sz="2800" dirty="0" err="1">
                          <a:hlinkClick r:id="rId8" action="ppaction://hlinksldjump"/>
                        </a:rPr>
                        <a:t>tidyverse</a:t>
                      </a:r>
                      <a:r>
                        <a:rPr lang="en-US" sz="2800" dirty="0">
                          <a:hlinkClick r:id="rId8" action="ppaction://hlinksldjump"/>
                        </a:rPr>
                        <a:t> – first steps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6327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5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7F81-7523-4B2D-9291-562666A7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output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97B8-E79A-4E60-81F6-EE6B786BEA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the previous example, an html report is created, since </a:t>
            </a:r>
            <a:br>
              <a:rPr lang="en-US" dirty="0"/>
            </a:br>
            <a:r>
              <a:rPr lang="en-US" dirty="0"/>
              <a:t>output: </a:t>
            </a:r>
            <a:r>
              <a:rPr lang="en-US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html_document</a:t>
            </a:r>
            <a:endParaRPr lang="en-US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You can change it to </a:t>
            </a:r>
            <a:r>
              <a:rPr lang="en-US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pdf_document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powerpoint_presentation</a:t>
            </a:r>
            <a:endParaRPr lang="en-US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There is also a menu that lets you change output options without having to manually change the YAML header – click on the pinwheel next to ‘knit’</a:t>
            </a:r>
            <a:endParaRPr lang="en-US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2D686-3F2B-4840-9533-93DF2A5C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8" y="5937229"/>
            <a:ext cx="5467350" cy="4000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B67885A-D138-41E7-92DA-9FC2228B7B9E}"/>
              </a:ext>
            </a:extLst>
          </p:cNvPr>
          <p:cNvSpPr/>
          <p:nvPr/>
        </p:nvSpPr>
        <p:spPr>
          <a:xfrm>
            <a:off x="4503446" y="5937228"/>
            <a:ext cx="861060" cy="4000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B07395-2AB7-47E7-A5DC-DD00D8F576D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908675" y="1091938"/>
            <a:ext cx="6283325" cy="57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72ED20-F1CD-4A7A-BB39-E1C67F51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output type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4C0A79-5B8B-4A7A-A12D-76A16F9C781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791212" y="1276350"/>
            <a:ext cx="4435701" cy="241776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179397-6614-4C24-B57A-0EFB656D17D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6822444" y="3706813"/>
            <a:ext cx="4373236" cy="2417762"/>
          </a:xfrm>
          <a:prstGeom prst="rect">
            <a:avLst/>
          </a:prstGeo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253CBAD1-0242-4197-8AF3-218C74DDA0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787400" y="1404384"/>
            <a:ext cx="5121275" cy="459215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DEED2CD-A23F-4A40-A8D3-077555466089}"/>
              </a:ext>
            </a:extLst>
          </p:cNvPr>
          <p:cNvSpPr/>
          <p:nvPr/>
        </p:nvSpPr>
        <p:spPr>
          <a:xfrm>
            <a:off x="1615440" y="1920240"/>
            <a:ext cx="86106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82ADD2-BD5E-4ECA-BE45-BDEFD76574DE}"/>
              </a:ext>
            </a:extLst>
          </p:cNvPr>
          <p:cNvCxnSpPr/>
          <p:nvPr/>
        </p:nvCxnSpPr>
        <p:spPr>
          <a:xfrm flipV="1">
            <a:off x="2491740" y="1866900"/>
            <a:ext cx="4299472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5247C3-BED1-43D2-AE0A-35697B27D6F5}"/>
              </a:ext>
            </a:extLst>
          </p:cNvPr>
          <p:cNvCxnSpPr>
            <a:stCxn id="13" idx="6"/>
          </p:cNvCxnSpPr>
          <p:nvPr/>
        </p:nvCxnSpPr>
        <p:spPr>
          <a:xfrm>
            <a:off x="2476500" y="2034540"/>
            <a:ext cx="4345944" cy="24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0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Cheat Sheet!</a:t>
            </a:r>
          </a:p>
        </p:txBody>
      </p:sp>
      <p:sp>
        <p:nvSpPr>
          <p:cNvPr id="181" name="Turn the line that begins with &quot;Data&quot; into a second level header.…"/>
          <p:cNvSpPr txBox="1">
            <a:spLocks noGrp="1"/>
          </p:cNvSpPr>
          <p:nvPr>
            <p:ph sz="quarter" idx="13"/>
          </p:nvPr>
        </p:nvSpPr>
        <p:spPr>
          <a:xfrm>
            <a:off x="787403" y="1276350"/>
            <a:ext cx="3563533" cy="4848225"/>
          </a:xfrm>
        </p:spPr>
        <p:txBody>
          <a:bodyPr/>
          <a:lstStyle/>
          <a:p>
            <a:r>
              <a:rPr lang="en-US" dirty="0"/>
              <a:t>RStudio creates cheat sheets to help you remember everything</a:t>
            </a:r>
          </a:p>
          <a:p>
            <a:r>
              <a:rPr lang="en-US" dirty="0"/>
              <a:t>The R Markdown cheat sheet will help you today</a:t>
            </a:r>
          </a:p>
          <a:p>
            <a:r>
              <a:rPr lang="en-US" dirty="0"/>
              <a:t>In RStudio, go to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Cheatsheets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1FE65-DAC8-4C78-B19F-125F2554009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/>
          <a:srcRect l="585" t="471"/>
          <a:stretch/>
        </p:blipFill>
        <p:spPr>
          <a:xfrm>
            <a:off x="4396740" y="845820"/>
            <a:ext cx="7795261" cy="601218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Plain Text</a:t>
            </a:r>
          </a:p>
        </p:txBody>
      </p:sp>
      <p:sp>
        <p:nvSpPr>
          <p:cNvPr id="181" name="Turn the line that begins with &quot;Data&quot; into a second level header.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Place one asterisk or one underscore on each side of a word/phrase to italicize it</a:t>
            </a:r>
          </a:p>
          <a:p>
            <a:r>
              <a:rPr lang="en-US" dirty="0"/>
              <a:t>Place two asterisks or two underscores on each side of a word/phrase to bold it</a:t>
            </a:r>
          </a:p>
          <a:p>
            <a:r>
              <a:rPr lang="en-US" dirty="0"/>
              <a:t>Place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``</a:t>
            </a:r>
            <a:r>
              <a:rPr lang="en-US" dirty="0"/>
              <a:t>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backticks, that `~ key below the Esc key</a:t>
            </a:r>
            <a:r>
              <a:rPr lang="en-US" dirty="0"/>
              <a:t>) around an R command to create inline code (if you want to run it, start with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`r `</a:t>
            </a:r>
            <a:r>
              <a:rPr lang="en-US" dirty="0"/>
              <a:t>)</a:t>
            </a:r>
          </a:p>
          <a:p>
            <a:r>
              <a:rPr lang="en-US" dirty="0"/>
              <a:t>End a word/phrase with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^2^ </a:t>
            </a:r>
            <a:r>
              <a:rPr lang="en-US" dirty="0"/>
              <a:t>for superscript or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~2~ </a:t>
            </a:r>
            <a:r>
              <a:rPr lang="en-US" dirty="0"/>
              <a:t>for subscript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F653F-9ED7-4766-A9A4-2911F613ADB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FF8000"/>
                </a:solidFill>
                <a:effectLst/>
              </a:rPr>
              <a:t># italicize a word/phrase </a:t>
            </a:r>
          </a:p>
          <a:p>
            <a:r>
              <a:rPr lang="en-US" i="1" dirty="0">
                <a:solidFill>
                  <a:srgbClr val="000080"/>
                </a:solidFill>
                <a:effectLst/>
              </a:rPr>
              <a:t>*italic*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i="1" dirty="0">
                <a:solidFill>
                  <a:srgbClr val="000080"/>
                </a:solidFill>
                <a:effectLst/>
              </a:rPr>
              <a:t>_this phrase is in italics_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8000"/>
                </a:solidFill>
                <a:effectLst/>
              </a:rPr>
              <a:t># bold a word </a:t>
            </a:r>
          </a:p>
          <a:p>
            <a:r>
              <a:rPr lang="en-US" b="1" dirty="0">
                <a:solidFill>
                  <a:srgbClr val="000080"/>
                </a:solidFill>
                <a:effectLst/>
              </a:rPr>
              <a:t>**hey I am bold**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effectLst/>
              </a:rPr>
              <a:t>__bold__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8000"/>
                </a:solidFill>
                <a:effectLst/>
              </a:rPr>
              <a:t># inline code chunks with backticks </a:t>
            </a:r>
            <a:r>
              <a:rPr lang="en-US" dirty="0">
                <a:solidFill>
                  <a:srgbClr val="008000"/>
                </a:solidFill>
                <a:effectLst/>
              </a:rPr>
              <a:t>`</a:t>
            </a:r>
            <a:r>
              <a:rPr lang="en-US" dirty="0" err="1">
                <a:solidFill>
                  <a:srgbClr val="008000"/>
                </a:solidFill>
                <a:effectLst/>
              </a:rPr>
              <a:t>package_name</a:t>
            </a:r>
            <a:r>
              <a:rPr lang="en-US" dirty="0">
                <a:solidFill>
                  <a:srgbClr val="008000"/>
                </a:solidFill>
                <a:effectLst/>
              </a:rPr>
              <a:t>`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#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appears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monospaced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font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</a:rPr>
              <a:t>`</a:t>
            </a:r>
            <a:r>
              <a:rPr lang="en-US" dirty="0" err="1">
                <a:solidFill>
                  <a:srgbClr val="008000"/>
                </a:solidFill>
                <a:effectLst/>
              </a:rPr>
              <a:t>nrow</a:t>
            </a:r>
            <a:r>
              <a:rPr lang="en-US" dirty="0">
                <a:solidFill>
                  <a:srgbClr val="008000"/>
                </a:solidFill>
                <a:effectLst/>
              </a:rPr>
              <a:t>(iris)`</a:t>
            </a:r>
            <a:r>
              <a:rPr lang="en-US" dirty="0">
                <a:solidFill>
                  <a:srgbClr val="000000"/>
                </a:solidFill>
                <a:effectLst/>
              </a:rPr>
              <a:t>   </a:t>
            </a:r>
            <a:r>
              <a:rPr lang="en-US" dirty="0">
                <a:solidFill>
                  <a:srgbClr val="333333"/>
                </a:solidFill>
                <a:effectLst/>
              </a:rPr>
              <a:t>#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will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show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number</a:t>
            </a:r>
          </a:p>
          <a:p>
            <a:endParaRPr lang="en-US" b="1" dirty="0">
              <a:solidFill>
                <a:srgbClr val="FF8000"/>
              </a:solidFill>
              <a:effectLst/>
            </a:endParaRPr>
          </a:p>
          <a:p>
            <a:r>
              <a:rPr lang="en-US" b="1" dirty="0">
                <a:solidFill>
                  <a:srgbClr val="FF8000"/>
                </a:solidFill>
                <a:effectLst/>
              </a:rPr>
              <a:t># superscript and subscript </a:t>
            </a:r>
          </a:p>
          <a:p>
            <a:r>
              <a:rPr lang="en-US" dirty="0">
                <a:solidFill>
                  <a:srgbClr val="333333"/>
                </a:solidFill>
                <a:effectLst/>
              </a:rPr>
              <a:t>superscript^2^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effectLst/>
              </a:rPr>
              <a:t>subscript~2~</a:t>
            </a:r>
            <a:endParaRPr lang="en-US" sz="1400" dirty="0">
              <a:effectLst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279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AC43-61D7-46B1-8521-C553AA8F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03176-0D5B-4819-9177-9D5CD09504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FF8000"/>
                </a:solidFill>
                <a:effectLst/>
              </a:rPr>
              <a:t># H1 </a:t>
            </a:r>
          </a:p>
          <a:p>
            <a:r>
              <a:rPr lang="pt-BR" sz="1800" b="1" dirty="0">
                <a:solidFill>
                  <a:srgbClr val="FF8000"/>
                </a:solidFill>
                <a:effectLst/>
              </a:rPr>
              <a:t>## H2 </a:t>
            </a:r>
          </a:p>
          <a:p>
            <a:r>
              <a:rPr lang="pt-BR" sz="1800" b="1" dirty="0">
                <a:solidFill>
                  <a:srgbClr val="FF8000"/>
                </a:solidFill>
                <a:effectLst/>
              </a:rPr>
              <a:t>### H3 </a:t>
            </a:r>
          </a:p>
          <a:p>
            <a:r>
              <a:rPr lang="pt-BR" sz="1800" b="1" dirty="0">
                <a:solidFill>
                  <a:srgbClr val="FF8000"/>
                </a:solidFill>
                <a:effectLst/>
              </a:rPr>
              <a:t>#### H4 </a:t>
            </a:r>
          </a:p>
          <a:p>
            <a:r>
              <a:rPr lang="pt-BR" sz="1800" b="1" dirty="0">
                <a:solidFill>
                  <a:srgbClr val="FF8000"/>
                </a:solidFill>
                <a:effectLst/>
              </a:rPr>
              <a:t>##### H5 </a:t>
            </a:r>
          </a:p>
          <a:p>
            <a:r>
              <a:rPr lang="pt-BR" sz="1800" b="1" dirty="0">
                <a:solidFill>
                  <a:srgbClr val="FF8000"/>
                </a:solidFill>
                <a:effectLst/>
              </a:rPr>
              <a:t>###### H6 </a:t>
            </a:r>
          </a:p>
          <a:p>
            <a:endParaRPr lang="pt-BR" dirty="0">
              <a:effectLst/>
            </a:endParaRPr>
          </a:p>
          <a:p>
            <a:endParaRPr lang="en-US" dirty="0"/>
          </a:p>
          <a:p>
            <a:r>
              <a:rPr lang="en-US" sz="1800" dirty="0">
                <a:solidFill>
                  <a:srgbClr val="333333"/>
                </a:solidFill>
                <a:effectLst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1800" b="1" dirty="0">
                <a:solidFill>
                  <a:srgbClr val="FF8000"/>
                </a:solidFill>
                <a:effectLst/>
              </a:rPr>
              <a:t>======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333333"/>
                </a:solidFill>
                <a:effectLst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1800" b="1" dirty="0">
                <a:solidFill>
                  <a:srgbClr val="FF8000"/>
                </a:solidFill>
                <a:effectLst/>
              </a:rPr>
              <a:t>======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2ADC82-5872-48FC-8A59-BFF9874C74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13626"/>
          <a:stretch/>
        </p:blipFill>
        <p:spPr>
          <a:xfrm>
            <a:off x="3750438" y="1066800"/>
            <a:ext cx="1797782" cy="35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26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0B6414-08A7-47A2-A641-D58A810B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and numbers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4037D-0EE7-4103-ABD5-2AA57ED0D5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403" y="1066800"/>
            <a:ext cx="10782300" cy="5105400"/>
          </a:xfrm>
        </p:spPr>
        <p:txBody>
          <a:bodyPr/>
          <a:lstStyle/>
          <a:p>
            <a:r>
              <a:rPr lang="en-US" sz="1800" b="1" dirty="0">
                <a:solidFill>
                  <a:srgbClr val="FF8000"/>
                </a:solidFill>
                <a:effectLst/>
              </a:rPr>
              <a:t># numbered lists (don’t forget the space after the dot) </a:t>
            </a:r>
          </a:p>
          <a:p>
            <a:r>
              <a:rPr lang="en-US" sz="1800" dirty="0">
                <a:solidFill>
                  <a:srgbClr val="333333"/>
                </a:solidFill>
                <a:effectLst/>
              </a:rPr>
              <a:t>1. One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1800" dirty="0">
                <a:solidFill>
                  <a:srgbClr val="333333"/>
                </a:solidFill>
                <a:effectLst/>
              </a:rPr>
              <a:t>2. Two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1800" dirty="0">
                <a:solidFill>
                  <a:srgbClr val="333333"/>
                </a:solidFill>
                <a:effectLst/>
              </a:rPr>
              <a:t>3. Three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endParaRPr lang="en-US" b="1" dirty="0"/>
          </a:p>
          <a:p>
            <a:r>
              <a:rPr lang="en-US" sz="1800" b="1" dirty="0">
                <a:solidFill>
                  <a:srgbClr val="FF8000"/>
                </a:solidFill>
                <a:effectLst/>
              </a:rPr>
              <a:t># bulleted list with sub points (two spaces in front for sub points) </a:t>
            </a:r>
          </a:p>
          <a:p>
            <a:r>
              <a:rPr lang="en-US" sz="1800" b="1" dirty="0">
                <a:solidFill>
                  <a:srgbClr val="FF8000"/>
                </a:solidFill>
                <a:effectLst/>
              </a:rPr>
              <a:t># can use *, -, or + symbol for bullet points </a:t>
            </a:r>
          </a:p>
          <a:p>
            <a:r>
              <a:rPr lang="en-US" sz="1800" i="1" dirty="0">
                <a:solidFill>
                  <a:srgbClr val="000080"/>
                </a:solidFill>
                <a:effectLst/>
              </a:rPr>
              <a:t>* eggs </a:t>
            </a:r>
          </a:p>
          <a:p>
            <a:r>
              <a:rPr lang="en-US" sz="1800" i="1" dirty="0">
                <a:solidFill>
                  <a:srgbClr val="000080"/>
                </a:solidFill>
                <a:effectLst/>
              </a:rPr>
              <a:t>* milk </a:t>
            </a:r>
          </a:p>
          <a:p>
            <a:r>
              <a:rPr lang="en-US" sz="1800" b="1" dirty="0">
                <a:solidFill>
                  <a:srgbClr val="8080FF"/>
                </a:solidFill>
                <a:effectLst/>
              </a:rPr>
              <a:t>	-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</a:rPr>
              <a:t>oat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b="1" dirty="0"/>
              <a:t>	</a:t>
            </a:r>
            <a:r>
              <a:rPr lang="en-US" sz="1800" b="1" dirty="0">
                <a:solidFill>
                  <a:srgbClr val="8080FF"/>
                </a:solidFill>
                <a:effectLst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</a:rPr>
              <a:t>real</a:t>
            </a:r>
            <a:endParaRPr lang="en-US" sz="1800" dirty="0">
              <a:solidFill>
                <a:srgbClr val="000000"/>
              </a:solidFill>
              <a:effectLst/>
            </a:endParaRPr>
          </a:p>
          <a:p>
            <a:r>
              <a:rPr lang="en-US" sz="1800" i="1" dirty="0">
                <a:solidFill>
                  <a:srgbClr val="000080"/>
                </a:solidFill>
                <a:effectLst/>
              </a:rPr>
              <a:t>* bread </a:t>
            </a:r>
          </a:p>
          <a:p>
            <a:endParaRPr lang="en-US" b="1" i="1" dirty="0">
              <a:solidFill>
                <a:srgbClr val="000080"/>
              </a:solidFill>
            </a:endParaRPr>
          </a:p>
          <a:p>
            <a:r>
              <a:rPr lang="en-US" sz="1800" b="1" dirty="0">
                <a:solidFill>
                  <a:srgbClr val="FF8000"/>
                </a:solidFill>
                <a:effectLst/>
              </a:rPr>
              <a:t># can mix types </a:t>
            </a:r>
          </a:p>
          <a:p>
            <a:r>
              <a:rPr lang="en-US" sz="1800" dirty="0">
                <a:solidFill>
                  <a:srgbClr val="0080FF"/>
                </a:solidFill>
                <a:effectLst/>
              </a:rPr>
              <a:t>1.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</a:rPr>
              <a:t>This is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1800" dirty="0">
                <a:solidFill>
                  <a:srgbClr val="0080FF"/>
                </a:solidFill>
                <a:effectLst/>
              </a:rPr>
              <a:t>2.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A list</a:t>
            </a:r>
            <a:endParaRPr lang="en-US" sz="1800" dirty="0">
              <a:solidFill>
                <a:srgbClr val="000000"/>
              </a:solidFill>
              <a:effectLst/>
            </a:endParaRPr>
          </a:p>
          <a:p>
            <a:r>
              <a:rPr lang="en-US" b="1" dirty="0"/>
              <a:t>	</a:t>
            </a:r>
            <a:r>
              <a:rPr lang="en-US" sz="1800" b="1" dirty="0">
                <a:solidFill>
                  <a:srgbClr val="8080FF"/>
                </a:solidFill>
                <a:effectLst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</a:rPr>
              <a:t>that mixed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b="1" dirty="0"/>
              <a:t>	</a:t>
            </a:r>
            <a:r>
              <a:rPr lang="en-US" sz="1800" b="1" dirty="0">
                <a:solidFill>
                  <a:srgbClr val="8080FF"/>
                </a:solidFill>
                <a:effectLst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</a:rPr>
              <a:t>numbers and bullets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17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0B6414-08A7-47A2-A641-D58A810B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A0598-BBA0-432A-8ACD-E391D28E94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51104" y="4017096"/>
            <a:ext cx="5089793" cy="275335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4037D-0EE7-4103-ABD5-2AA57ED0D52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FF8000"/>
                </a:solidFill>
                <a:effectLst/>
              </a:rPr>
              <a:t># show a URL as a hyperlink </a:t>
            </a:r>
          </a:p>
          <a:p>
            <a:r>
              <a:rPr lang="en-US" sz="2000" b="1" dirty="0">
                <a:solidFill>
                  <a:srgbClr val="FF0000"/>
                </a:solidFill>
                <a:effectLst/>
              </a:rPr>
              <a:t>&lt;</a:t>
            </a:r>
            <a:r>
              <a:rPr lang="en-US" sz="2000" u="sng" dirty="0">
                <a:solidFill>
                  <a:srgbClr val="8000FF"/>
                </a:solidFill>
                <a:effectLst/>
              </a:rPr>
              <a:t>https://fisher.osu.edu/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&gt;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FF8000"/>
                </a:solidFill>
                <a:effectLst/>
              </a:rPr>
              <a:t># show a hyperlink with a linked phrase </a:t>
            </a:r>
          </a:p>
          <a:p>
            <a:r>
              <a:rPr lang="en-US" sz="2000" i="1" dirty="0">
                <a:solidFill>
                  <a:srgbClr val="FF0000"/>
                </a:solidFill>
                <a:effectLst/>
              </a:rPr>
              <a:t>[</a:t>
            </a:r>
            <a:r>
              <a:rPr lang="en-US" sz="2000" i="1" dirty="0">
                <a:solidFill>
                  <a:schemeClr val="tx1"/>
                </a:solidFill>
                <a:effectLst/>
              </a:rPr>
              <a:t>This text will show instead of the URL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]</a:t>
            </a:r>
            <a:r>
              <a:rPr lang="en-US" sz="2000" dirty="0">
                <a:solidFill>
                  <a:srgbClr val="00B050"/>
                </a:solidFill>
                <a:effectLst/>
              </a:rPr>
              <a:t>(</a:t>
            </a:r>
            <a:r>
              <a:rPr lang="en-US" sz="2000" u="sng" dirty="0">
                <a:solidFill>
                  <a:srgbClr val="8000FF"/>
                </a:solidFill>
                <a:effectLst/>
              </a:rPr>
              <a:t>https://fisher.osu.edu/</a:t>
            </a:r>
            <a:r>
              <a:rPr lang="en-US" sz="2000" dirty="0">
                <a:solidFill>
                  <a:srgbClr val="00B050"/>
                </a:solidFill>
                <a:effectLst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FF8000"/>
                </a:solidFill>
                <a:effectLst/>
              </a:rPr>
              <a:t># caption for a picture (can also point to local </a:t>
            </a:r>
            <a:r>
              <a:rPr lang="en-US" sz="2000" b="1" dirty="0">
                <a:solidFill>
                  <a:srgbClr val="FF8000"/>
                </a:solidFill>
              </a:rPr>
              <a:t>.</a:t>
            </a:r>
            <a:r>
              <a:rPr lang="en-US" sz="2000" b="1" dirty="0" err="1">
                <a:solidFill>
                  <a:srgbClr val="FF8000"/>
                </a:solidFill>
              </a:rPr>
              <a:t>png</a:t>
            </a:r>
            <a:r>
              <a:rPr lang="en-US" sz="2000" b="1" dirty="0">
                <a:solidFill>
                  <a:srgbClr val="FF8000"/>
                </a:solidFill>
              </a:rPr>
              <a:t> images)</a:t>
            </a:r>
            <a:endParaRPr lang="en-US" sz="2000" b="1" dirty="0">
              <a:solidFill>
                <a:srgbClr val="FF8000"/>
              </a:solidFill>
              <a:effectLst/>
            </a:endParaRPr>
          </a:p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!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[</a:t>
            </a:r>
            <a:r>
              <a:rPr lang="en-US" sz="2000" i="1" dirty="0">
                <a:solidFill>
                  <a:schemeClr val="tx1"/>
                </a:solidFill>
                <a:effectLst/>
              </a:rPr>
              <a:t>Fisher</a:t>
            </a:r>
            <a:r>
              <a:rPr lang="en-US" sz="2000" i="1" dirty="0">
                <a:solidFill>
                  <a:srgbClr val="FF0000"/>
                </a:solidFill>
                <a:effectLst/>
              </a:rPr>
              <a:t>]</a:t>
            </a:r>
            <a:r>
              <a:rPr lang="en-US" sz="2000" dirty="0">
                <a:solidFill>
                  <a:srgbClr val="00B050"/>
                </a:solidFill>
                <a:effectLst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</a:rPr>
              <a:t>https://fisher.osu.edu/themes/fcob/images/logos/osu.png</a:t>
            </a:r>
            <a:r>
              <a:rPr lang="en-US" sz="2000" dirty="0">
                <a:solidFill>
                  <a:srgbClr val="00B050"/>
                </a:solidFill>
                <a:effectLst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endParaRPr lang="en-US" sz="2000" dirty="0">
              <a:effectLst/>
            </a:endParaRPr>
          </a:p>
          <a:p>
            <a:endParaRPr lang="en-US" sz="2000" b="1" dirty="0">
              <a:solidFill>
                <a:srgbClr val="FF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336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</p:txBody>
      </p:sp>
      <p:sp>
        <p:nvSpPr>
          <p:cNvPr id="181" name="Turn the line that begins with &quot;Data&quot; into a second level header.…"/>
          <p:cNvSpPr txBox="1">
            <a:spLocks noGrp="1"/>
          </p:cNvSpPr>
          <p:nvPr>
            <p:ph sz="quarter" idx="14"/>
          </p:nvPr>
        </p:nvSpPr>
        <p:spPr>
          <a:xfrm>
            <a:off x="0" y="1066800"/>
            <a:ext cx="6337300" cy="2960077"/>
          </a:xfrm>
        </p:spPr>
        <p:txBody>
          <a:bodyPr/>
          <a:lstStyle/>
          <a:p>
            <a:pPr marL="927100" lvl="2"/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  <a:sym typeface="Monaco"/>
            </a:endParaRPr>
          </a:p>
          <a:p>
            <a:pPr marL="0" lvl="2" indent="-317500" defTabSz="457200">
              <a:spcBef>
                <a:spcPts val="0"/>
              </a:spcBef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2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onaco"/>
                <a:sym typeface="Monaco"/>
              </a:rPr>
              <a:t># create inline formula</a:t>
            </a:r>
          </a:p>
          <a:p>
            <a:pPr marL="0" lvl="2" indent="-317500" defTabSz="457200">
              <a:spcBef>
                <a:spcPts val="0"/>
              </a:spcBef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200" dirty="0">
                <a:solidFill>
                  <a:srgbClr val="51515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onaco"/>
                <a:sym typeface="Monaco"/>
              </a:rPr>
              <a:t>$\</a:t>
            </a:r>
            <a:r>
              <a:rPr lang="en-US" sz="2200" dirty="0" err="1">
                <a:solidFill>
                  <a:srgbClr val="51515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onaco"/>
                <a:sym typeface="Monaco"/>
              </a:rPr>
              <a:t>forall</a:t>
            </a:r>
            <a:r>
              <a:rPr lang="en-US" sz="2200" dirty="0">
                <a:solidFill>
                  <a:srgbClr val="51515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onaco"/>
                <a:sym typeface="Monaco"/>
              </a:rPr>
              <a:t> x \in X, \quad \exists y \</a:t>
            </a:r>
            <a:r>
              <a:rPr lang="en-US" sz="2200" dirty="0" err="1">
                <a:solidFill>
                  <a:srgbClr val="51515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onaco"/>
                <a:sym typeface="Monaco"/>
              </a:rPr>
              <a:t>leq</a:t>
            </a:r>
            <a:r>
              <a:rPr lang="en-US" sz="2200" dirty="0">
                <a:solidFill>
                  <a:srgbClr val="51515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onaco"/>
                <a:sym typeface="Monaco"/>
              </a:rPr>
              <a:t> \epsilon$</a:t>
            </a:r>
          </a:p>
          <a:p>
            <a:pPr marL="0" lvl="2" indent="-317500" defTabSz="457200">
              <a:spcBef>
                <a:spcPts val="0"/>
              </a:spcBef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2200" dirty="0">
              <a:solidFill>
                <a:srgbClr val="51515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Monaco"/>
              <a:sym typeface="Monaco"/>
            </a:endParaRPr>
          </a:p>
          <a:p>
            <a:pPr marL="0" lvl="2" indent="-317500" defTabSz="457200">
              <a:spcBef>
                <a:spcPts val="0"/>
              </a:spcBef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2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onaco"/>
                <a:sym typeface="Monaco"/>
              </a:rPr>
              <a:t># create displayed formula</a:t>
            </a:r>
          </a:p>
          <a:p>
            <a:pPr marL="0" lvl="2" indent="-317500" defTabSz="457200">
              <a:spcBef>
                <a:spcPts val="0"/>
              </a:spcBef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s-ES" sz="2200" dirty="0">
                <a:solidFill>
                  <a:srgbClr val="51515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onaco"/>
                <a:sym typeface="Monaco"/>
              </a:rPr>
              <a:t>$$\cos (2\theta) = \cos^2 \theta - \sin^2 \theta$$</a:t>
            </a:r>
            <a:endParaRPr lang="en-US" sz="2200" dirty="0">
              <a:solidFill>
                <a:srgbClr val="51515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rgbClr val="51515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Monaco"/>
              <a:sym typeface="Monaco"/>
            </a:endParaRPr>
          </a:p>
          <a:p>
            <a:r>
              <a:rPr lang="en-US" dirty="0"/>
              <a:t>	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E5AC66-7A94-4E1C-8239-656E1F3C2B7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Multiple markdown syntaxes exist to place inline formulas and to display formulas (centered on page on its own line)</a:t>
            </a:r>
          </a:p>
          <a:p>
            <a:r>
              <a:rPr lang="en-US" dirty="0"/>
              <a:t>LaTeX formulae:</a:t>
            </a:r>
          </a:p>
          <a:p>
            <a:pPr lvl="1"/>
            <a:r>
              <a:rPr lang="en-US" dirty="0"/>
              <a:t>Surround formula with one $ sign to create an inline formula</a:t>
            </a:r>
          </a:p>
          <a:p>
            <a:pPr lvl="1"/>
            <a:r>
              <a:rPr lang="en-US" dirty="0"/>
              <a:t>Surround formula with two $ signs to display a formula</a:t>
            </a:r>
          </a:p>
          <a:p>
            <a:r>
              <a:rPr lang="en-US" dirty="0"/>
              <a:t>Don’t know LaTeX? </a:t>
            </a:r>
            <a:r>
              <a:rPr lang="en-US" dirty="0" err="1"/>
              <a:t>Mathtype</a:t>
            </a:r>
            <a:r>
              <a:rPr lang="en-US" dirty="0"/>
              <a:t> can generate it for you.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2BD1E-DAA4-4A40-92E3-E51A3178F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" r="126"/>
          <a:stretch/>
        </p:blipFill>
        <p:spPr>
          <a:xfrm>
            <a:off x="2359659" y="4103704"/>
            <a:ext cx="3977641" cy="27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E718-3EB5-4B39-A817-96CE1342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Chunks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A10D1-3561-4BB2-B919-BFCE9CEB2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hlinkClick r:id="rId2" action="ppaction://hlinksldjump"/>
            <a:extLst>
              <a:ext uri="{FF2B5EF4-FFF2-40B4-BE49-F238E27FC236}">
                <a16:creationId xmlns:a16="http://schemas.microsoft.com/office/drawing/2014/main" id="{63D1A1E0-124E-4848-A600-4B8AB40B8D73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Chunks</a:t>
            </a:r>
          </a:p>
        </p:txBody>
      </p:sp>
      <p:sp>
        <p:nvSpPr>
          <p:cNvPr id="189" name="Create a function that illustrates the conversion from Kelvin to degrees Celsius: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code chunk runs code (this is a markdown principle in general, not just for R Markdown)</a:t>
            </a:r>
          </a:p>
          <a:p>
            <a:r>
              <a:rPr lang="en-US" dirty="0"/>
              <a:t>Necessary to run code in an R Markdown file</a:t>
            </a:r>
          </a:p>
          <a:p>
            <a:r>
              <a:rPr lang="en-US" dirty="0"/>
              <a:t>Three ways to insert code chunk:</a:t>
            </a:r>
          </a:p>
          <a:p>
            <a:pPr lvl="1"/>
            <a:r>
              <a:rPr lang="en-US" dirty="0"/>
              <a:t>Keyboard shortcut!  </a:t>
            </a:r>
            <a:r>
              <a:rPr lang="en-US" dirty="0">
                <a:latin typeface="Consolas" panose="020B0609020204030204" pitchFamily="49" charset="0"/>
              </a:rPr>
              <a:t>Ctrl + Alt + I</a:t>
            </a:r>
          </a:p>
          <a:p>
            <a:pPr lvl="1"/>
            <a:r>
              <a:rPr lang="en-US" dirty="0"/>
              <a:t>“Insert” button in the toolbar</a:t>
            </a:r>
          </a:p>
          <a:p>
            <a:pPr lvl="1"/>
            <a:r>
              <a:rPr lang="en-US" dirty="0"/>
              <a:t>Manually typing </a:t>
            </a:r>
            <a:br>
              <a:rPr lang="en-US" dirty="0"/>
            </a:br>
            <a:r>
              <a:rPr lang="en-US" sz="2000" b="0" dirty="0">
                <a:solidFill>
                  <a:srgbClr val="008000"/>
                </a:solidFill>
              </a:rPr>
              <a:t>```{r} </a:t>
            </a:r>
            <a:br>
              <a:rPr lang="en-US" sz="2000" b="0" dirty="0">
                <a:solidFill>
                  <a:srgbClr val="008000"/>
                </a:solidFill>
              </a:rPr>
            </a:br>
            <a:r>
              <a:rPr lang="en-US" sz="2000" b="0" dirty="0">
                <a:solidFill>
                  <a:srgbClr val="008000"/>
                </a:solidFill>
              </a:rPr>
              <a:t>```</a:t>
            </a:r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8D9952-EBE1-42E5-810E-46D7C361B28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FF8000"/>
                </a:solidFill>
              </a:rPr>
              <a:t># code chunk example</a:t>
            </a:r>
          </a:p>
          <a:p>
            <a:r>
              <a:rPr lang="en-US" sz="1600" b="1" dirty="0">
                <a:solidFill>
                  <a:srgbClr val="FF8000"/>
                </a:solidFill>
              </a:rPr>
              <a:t># What will this code chunk do?</a:t>
            </a:r>
          </a:p>
          <a:p>
            <a:r>
              <a:rPr lang="en-US" sz="1600" b="0" dirty="0">
                <a:solidFill>
                  <a:srgbClr val="008000"/>
                </a:solidFill>
              </a:rPr>
              <a:t>```{r}</a:t>
            </a:r>
          </a:p>
          <a:p>
            <a:r>
              <a:rPr lang="en-US" sz="1600" dirty="0">
                <a:solidFill>
                  <a:srgbClr val="8000FF"/>
                </a:solidFill>
              </a:rPr>
              <a:t>summary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b="0" dirty="0">
                <a:solidFill>
                  <a:srgbClr val="000000"/>
                </a:solidFill>
              </a:rPr>
              <a:t>cars</a:t>
            </a:r>
            <a:r>
              <a:rPr lang="en-US" sz="1600" b="1" dirty="0">
                <a:solidFill>
                  <a:srgbClr val="000080"/>
                </a:solidFill>
              </a:rPr>
              <a:t>)</a:t>
            </a:r>
            <a:endParaRPr lang="en-US" sz="1600" b="0" dirty="0">
              <a:solidFill>
                <a:srgbClr val="000000"/>
              </a:solidFill>
            </a:endParaRPr>
          </a:p>
          <a:p>
            <a:r>
              <a:rPr lang="en-US" sz="1600" b="0" dirty="0">
                <a:solidFill>
                  <a:srgbClr val="008000"/>
                </a:solidFill>
              </a:rPr>
              <a:t>```</a:t>
            </a:r>
            <a:endParaRPr lang="en-US" sz="1600" b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0F47-8352-4814-A88A-99EFED91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stay organized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723848-2059-40EA-A4EC-2FCDD65B0D4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79302507"/>
              </p:ext>
            </p:extLst>
          </p:nvPr>
        </p:nvGraphicFramePr>
        <p:xfrm>
          <a:off x="1987420" y="3429000"/>
          <a:ext cx="9582280" cy="2483238"/>
        </p:xfrm>
        <a:graphic>
          <a:graphicData uri="http://schemas.openxmlformats.org/drawingml/2006/table">
            <a:tbl>
              <a:tblPr firstCol="1" bandRow="1">
                <a:tableStyleId>{7CC19C0F-EF79-480A-A534-E00E63AAA292}</a:tableStyleId>
              </a:tblPr>
              <a:tblGrid>
                <a:gridCol w="2393209">
                  <a:extLst>
                    <a:ext uri="{9D8B030D-6E8A-4147-A177-3AD203B41FA5}">
                      <a16:colId xmlns:a16="http://schemas.microsoft.com/office/drawing/2014/main" val="340196326"/>
                    </a:ext>
                  </a:extLst>
                </a:gridCol>
                <a:gridCol w="7189071">
                  <a:extLst>
                    <a:ext uri="{9D8B030D-6E8A-4147-A177-3AD203B41FA5}">
                      <a16:colId xmlns:a16="http://schemas.microsoft.com/office/drawing/2014/main" val="2610860480"/>
                    </a:ext>
                  </a:extLst>
                </a:gridCol>
              </a:tblGrid>
              <a:tr h="1241619">
                <a:tc>
                  <a:txBody>
                    <a:bodyPr/>
                    <a:lstStyle/>
                    <a:p>
                      <a:pPr lvl="3" algn="l">
                        <a:defRPr sz="4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Helvetica Neue"/>
                        </a:rPr>
                        <a:t>R Markdown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Helvetica Neue"/>
                        </a:rPr>
                        <a:t>Allows user to combine prose, code, and metadata into one file to increase reproducibility and reporting capabilities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845244203"/>
                  </a:ext>
                </a:extLst>
              </a:tr>
              <a:tr h="1241619">
                <a:tc>
                  <a:txBody>
                    <a:bodyPr/>
                    <a:lstStyle/>
                    <a:p>
                      <a:pPr lvl="3" algn="l">
                        <a:defRPr sz="4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Helvetica Neue"/>
                        </a:rPr>
                        <a:t>R Notebook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Helvetica Neue"/>
                        </a:rPr>
                        <a:t>An R Markdown document that allows for independent and interactive execution of code chunks.  Great for sharing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9874422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BCB71DA-9D86-4E38-88DE-7A500154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0157"/>
            <a:ext cx="743054" cy="695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71075D-20B2-4819-8C26-ADFE29F3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7" y="4938351"/>
            <a:ext cx="616865" cy="695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73875A-8FDA-4FB7-8699-BFDB47252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883" y="5182230"/>
            <a:ext cx="697904" cy="639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5E208C-452A-47E6-825C-FD5E2692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6" y="3686417"/>
            <a:ext cx="616865" cy="69542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93A3A2-7F78-43D3-BBAE-8B9FAAEB3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49381"/>
              </p:ext>
            </p:extLst>
          </p:nvPr>
        </p:nvGraphicFramePr>
        <p:xfrm>
          <a:off x="1987420" y="1287058"/>
          <a:ext cx="9582280" cy="1241619"/>
        </p:xfrm>
        <a:graphic>
          <a:graphicData uri="http://schemas.openxmlformats.org/drawingml/2006/table">
            <a:tbl>
              <a:tblPr firstCol="1" bandRow="1">
                <a:tableStyleId>{7CC19C0F-EF79-480A-A534-E00E63AAA292}</a:tableStyleId>
              </a:tblPr>
              <a:tblGrid>
                <a:gridCol w="2393209">
                  <a:extLst>
                    <a:ext uri="{9D8B030D-6E8A-4147-A177-3AD203B41FA5}">
                      <a16:colId xmlns:a16="http://schemas.microsoft.com/office/drawing/2014/main" val="1602909246"/>
                    </a:ext>
                  </a:extLst>
                </a:gridCol>
                <a:gridCol w="7189071">
                  <a:extLst>
                    <a:ext uri="{9D8B030D-6E8A-4147-A177-3AD203B41FA5}">
                      <a16:colId xmlns:a16="http://schemas.microsoft.com/office/drawing/2014/main" val="181038102"/>
                    </a:ext>
                  </a:extLst>
                </a:gridCol>
              </a:tblGrid>
              <a:tr h="1241619">
                <a:tc>
                  <a:txBody>
                    <a:bodyPr/>
                    <a:lstStyle/>
                    <a:p>
                      <a:pPr lvl="3" algn="l">
                        <a:defRPr sz="4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Helvetica Neue"/>
                        </a:rPr>
                        <a:t>R project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Helvetica Neue"/>
                        </a:rPr>
                        <a:t>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Helvetica Neue"/>
                        </a:rPr>
                        <a:t>rganizes files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Helvetica Neue"/>
                        </a:rPr>
                        <a:t>for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Helvetica Neue"/>
                        </a:rPr>
                        <a:t>specific projects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904097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6E9C6ED-013B-4433-B0F5-3C856EB59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198" y="3774522"/>
            <a:ext cx="528511" cy="528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5D094A-8312-4822-96BC-2F10C374D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198" y="4719775"/>
            <a:ext cx="528511" cy="5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4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Chunk Names</a:t>
            </a:r>
          </a:p>
        </p:txBody>
      </p:sp>
      <p:sp>
        <p:nvSpPr>
          <p:cNvPr id="189" name="Create a function that illustrates the conversion from Kelvin to degrees Celsius:…"/>
          <p:cNvSpPr txBox="1">
            <a:spLocks noGrp="1"/>
          </p:cNvSpPr>
          <p:nvPr>
            <p:ph sz="quarter" idx="13"/>
          </p:nvPr>
        </p:nvSpPr>
        <p:spPr>
          <a:xfrm>
            <a:off x="787403" y="1276350"/>
            <a:ext cx="5120640" cy="5581650"/>
          </a:xfrm>
        </p:spPr>
        <p:txBody>
          <a:bodyPr/>
          <a:lstStyle/>
          <a:p>
            <a:r>
              <a:rPr lang="en-US" dirty="0"/>
              <a:t>Can give code chunk an optional name</a:t>
            </a:r>
          </a:p>
          <a:p>
            <a:r>
              <a:rPr lang="en-US" dirty="0"/>
              <a:t>Place code chunk name inside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{}</a:t>
            </a:r>
            <a:r>
              <a:rPr lang="en-US" dirty="0"/>
              <a:t> after the letter r</a:t>
            </a:r>
          </a:p>
          <a:p>
            <a:r>
              <a:rPr lang="en-US" dirty="0"/>
              <a:t>Advantages of naming code chunks:</a:t>
            </a:r>
          </a:p>
          <a:p>
            <a:pPr lvl="1"/>
            <a:r>
              <a:rPr lang="en-US" dirty="0"/>
              <a:t>Navigate to specific code chunks easily with the drop-down code navigator in the bottom-left of the script editor</a:t>
            </a:r>
          </a:p>
          <a:p>
            <a:pPr lvl="1"/>
            <a:r>
              <a:rPr lang="en-US" dirty="0"/>
              <a:t>Graphs made from chunks will be easier to use elsewhere</a:t>
            </a:r>
          </a:p>
          <a:p>
            <a:pPr lvl="1"/>
            <a:r>
              <a:rPr lang="en-US" dirty="0"/>
              <a:t>Can cache chunks to knitting time later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C76627-508C-4AE1-B342-FD03450632D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FF8000"/>
                </a:solidFill>
              </a:rPr>
              <a:t># code chunk example</a:t>
            </a:r>
          </a:p>
          <a:p>
            <a:r>
              <a:rPr lang="en-US" sz="1600" b="1" dirty="0">
                <a:solidFill>
                  <a:srgbClr val="FF8000"/>
                </a:solidFill>
              </a:rPr>
              <a:t># What will this code chunk do?</a:t>
            </a:r>
          </a:p>
          <a:p>
            <a:r>
              <a:rPr lang="en-US" sz="1800" dirty="0">
                <a:solidFill>
                  <a:srgbClr val="008000"/>
                </a:solidFill>
              </a:rPr>
              <a:t>```{r cars-summary}</a:t>
            </a:r>
          </a:p>
          <a:p>
            <a:r>
              <a:rPr lang="en-US" sz="1800" dirty="0">
                <a:solidFill>
                  <a:srgbClr val="8000FF"/>
                </a:solidFill>
              </a:rPr>
              <a:t>summary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cars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```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6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Chunk options</a:t>
            </a:r>
          </a:p>
        </p:txBody>
      </p:sp>
      <p:sp>
        <p:nvSpPr>
          <p:cNvPr id="189" name="Create a function that illustrates the conversion from Kelvin to degrees Celsius: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Customize code chunks with options that are placed in the chunk header</a:t>
            </a:r>
          </a:p>
          <a:p>
            <a:r>
              <a:rPr lang="en-US" dirty="0"/>
              <a:t>There are over 60 options!  The most important options are below.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2596-A33B-4A33-AAAE-ABF6CFFCC2E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08042" y="1066800"/>
            <a:ext cx="6283957" cy="2362200"/>
          </a:xfrm>
        </p:spPr>
        <p:txBody>
          <a:bodyPr/>
          <a:lstStyle/>
          <a:p>
            <a:r>
              <a:rPr lang="en-US" b="1" dirty="0">
                <a:solidFill>
                  <a:srgbClr val="FF8000"/>
                </a:solidFill>
              </a:rPr>
              <a:t># code chunk example</a:t>
            </a:r>
          </a:p>
          <a:p>
            <a:r>
              <a:rPr lang="en-US" b="1" dirty="0">
                <a:solidFill>
                  <a:srgbClr val="FF8000"/>
                </a:solidFill>
              </a:rPr>
              <a:t># What will this code chunk do?</a:t>
            </a:r>
          </a:p>
          <a:p>
            <a:r>
              <a:rPr lang="en-US" sz="1800" dirty="0">
                <a:solidFill>
                  <a:srgbClr val="008000"/>
                </a:solidFill>
              </a:rPr>
              <a:t>```{r cars-summary, echo = FALSE, warning = FALSE}</a:t>
            </a:r>
          </a:p>
          <a:p>
            <a:r>
              <a:rPr lang="en-US" sz="1800" dirty="0">
                <a:solidFill>
                  <a:srgbClr val="8000FF"/>
                </a:solidFill>
              </a:rPr>
              <a:t>summary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cars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</a:p>
          <a:p>
            <a:r>
              <a:rPr lang="en-US" sz="1800" dirty="0">
                <a:solidFill>
                  <a:srgbClr val="008000"/>
                </a:solidFill>
              </a:rPr>
              <a:t>```</a:t>
            </a:r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B06C383-FCD1-4AE7-AFC0-29514C18E3D5}"/>
              </a:ext>
            </a:extLst>
          </p:cNvPr>
          <p:cNvGraphicFramePr>
            <a:graphicFrameLocks noGrp="1"/>
          </p:cNvGraphicFramePr>
          <p:nvPr/>
        </p:nvGraphicFramePr>
        <p:xfrm>
          <a:off x="1670231" y="3615872"/>
          <a:ext cx="8851538" cy="2966720"/>
        </p:xfrm>
        <a:graphic>
          <a:graphicData uri="http://schemas.openxmlformats.org/drawingml/2006/table">
            <a:tbl>
              <a:tblPr firstRow="1" firstCol="1" bandRow="1">
                <a:tableStyleId>{67B7B493-E510-4001-A6E9-E6975CE99842}</a:tableStyleId>
              </a:tblPr>
              <a:tblGrid>
                <a:gridCol w="1884680">
                  <a:extLst>
                    <a:ext uri="{9D8B030D-6E8A-4147-A177-3AD203B41FA5}">
                      <a16:colId xmlns:a16="http://schemas.microsoft.com/office/drawing/2014/main" val="33676248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797280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885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80518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14555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042645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6268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6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eval=F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4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include=F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3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echo=F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5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results=‘hide’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3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fig.show</a:t>
                      </a:r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=‘hide’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14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message=F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5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warning=F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4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694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Chunk options</a:t>
            </a:r>
          </a:p>
        </p:txBody>
      </p:sp>
      <p:sp>
        <p:nvSpPr>
          <p:cNvPr id="189" name="Create a function that illustrates the conversion from Kelvin to degrees Celsius: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RStudio gives you a little helper menu to control those chunk options</a:t>
            </a:r>
          </a:p>
          <a:p>
            <a:r>
              <a:rPr lang="en-US" dirty="0"/>
              <a:t>Click the pinwheel attached to a code chunk to access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38E6B-D773-44AB-ADEE-21CE64B58FE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335333" y="2281003"/>
            <a:ext cx="5430008" cy="3362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65927-BCA8-40F4-92FC-08F8CA25FA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95" r="64379"/>
          <a:stretch/>
        </p:blipFill>
        <p:spPr>
          <a:xfrm>
            <a:off x="227396" y="2685473"/>
            <a:ext cx="687004" cy="6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4F5CA2-1BA0-4B8A-BCD9-3ACE19CF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data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2EA18-2DB6-4CF0-A8FB-8B8195B714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knitr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kable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US" dirty="0"/>
              <a:t>function to display a table with additional formatting</a:t>
            </a:r>
          </a:p>
          <a:p>
            <a:r>
              <a:rPr lang="en-US" dirty="0"/>
              <a:t>Some thought that this was not pretty enough, and the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kableExtra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kbl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US" dirty="0"/>
              <a:t>function was created</a:t>
            </a:r>
          </a:p>
          <a:p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pander:pander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US" dirty="0"/>
              <a:t>helps create </a:t>
            </a:r>
            <a:r>
              <a:rPr lang="en-US" dirty="0" err="1"/>
              <a:t>pandoc</a:t>
            </a:r>
            <a:r>
              <a:rPr lang="en-US" dirty="0"/>
              <a:t> tables</a:t>
            </a:r>
          </a:p>
          <a:p>
            <a:r>
              <a:rPr lang="en-US" dirty="0"/>
              <a:t>We will keep it simple for now, and learn about more fancy tables along the 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95E9BA-25B9-4D90-BB40-EC9D095ED37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8000"/>
                </a:solidFill>
              </a:rPr>
              <a:t># code chunk example</a:t>
            </a:r>
          </a:p>
          <a:p>
            <a:r>
              <a:rPr lang="en-US" sz="1800" b="1" dirty="0">
                <a:solidFill>
                  <a:srgbClr val="FF8000"/>
                </a:solidFill>
              </a:rPr>
              <a:t># What will this code chunk do?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```{r echo = FALSE}</a:t>
            </a:r>
          </a:p>
          <a:p>
            <a:r>
              <a:rPr lang="en-US" sz="1800" b="0" dirty="0" err="1">
                <a:solidFill>
                  <a:srgbClr val="000000"/>
                </a:solidFill>
              </a:rPr>
              <a:t>knitr</a:t>
            </a:r>
            <a:r>
              <a:rPr lang="en-US" sz="1800" b="1" dirty="0">
                <a:solidFill>
                  <a:srgbClr val="000080"/>
                </a:solidFill>
              </a:rPr>
              <a:t>::</a:t>
            </a:r>
            <a:r>
              <a:rPr lang="en-US" sz="1800" b="0" dirty="0" err="1">
                <a:solidFill>
                  <a:srgbClr val="000000"/>
                </a:solidFill>
              </a:rPr>
              <a:t>kable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 err="1">
                <a:solidFill>
                  <a:srgbClr val="000000"/>
                </a:solidFill>
              </a:rPr>
              <a:t>airquality</a:t>
            </a:r>
            <a:r>
              <a:rPr lang="en-US" sz="1800" b="1" dirty="0">
                <a:solidFill>
                  <a:srgbClr val="000080"/>
                </a:solidFill>
              </a:rPr>
              <a:t>[</a:t>
            </a:r>
            <a:r>
              <a:rPr lang="en-US" sz="1800" b="0" dirty="0">
                <a:solidFill>
                  <a:srgbClr val="FF8000"/>
                </a:solidFill>
              </a:rPr>
              <a:t>1</a:t>
            </a:r>
            <a:r>
              <a:rPr lang="en-US" sz="1800" b="1" dirty="0">
                <a:solidFill>
                  <a:srgbClr val="000080"/>
                </a:solidFill>
              </a:rPr>
              <a:t>:</a:t>
            </a:r>
            <a:r>
              <a:rPr lang="en-US" sz="1800" b="0" dirty="0">
                <a:solidFill>
                  <a:srgbClr val="FF8000"/>
                </a:solidFill>
              </a:rPr>
              <a:t>10</a:t>
            </a:r>
            <a:r>
              <a:rPr lang="en-US" sz="1800" b="0" dirty="0">
                <a:solidFill>
                  <a:srgbClr val="000000"/>
                </a:solidFill>
              </a:rPr>
              <a:t>, </a:t>
            </a:r>
            <a:r>
              <a:rPr lang="en-US" sz="1800" b="1" dirty="0">
                <a:solidFill>
                  <a:srgbClr val="000080"/>
                </a:solidFill>
              </a:rPr>
              <a:t>]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caption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8080"/>
                </a:solidFill>
              </a:rPr>
              <a:t>"What a cool table format!"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16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4F5CA2-1BA0-4B8A-BCD9-3ACE19CF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cache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2EA18-2DB6-4CF0-A8FB-8B8195B714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the code chunk option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cache = TRUE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cache results, meaning save chunk output for future use</a:t>
            </a:r>
          </a:p>
          <a:p>
            <a:r>
              <a:rPr lang="en-US" dirty="0"/>
              <a:t>VERY handy if code take a long time and you need to update/change code</a:t>
            </a:r>
          </a:p>
          <a:p>
            <a:r>
              <a:rPr lang="en-US" dirty="0"/>
              <a:t>Can use the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dependson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option to create dependencies (e.g., when a previous chunk loads a dataset that is required)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95E9BA-25B9-4D90-BB40-EC9D095ED37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8000"/>
                </a:solidFill>
              </a:rPr>
              <a:t># code chunk example</a:t>
            </a:r>
          </a:p>
          <a:p>
            <a:endParaRPr lang="en-US" sz="1800" dirty="0">
              <a:solidFill>
                <a:srgbClr val="000000"/>
              </a:solidFill>
              <a:effectLst/>
            </a:endParaRPr>
          </a:p>
          <a:p>
            <a:r>
              <a:rPr lang="en-US" sz="1800" dirty="0">
                <a:solidFill>
                  <a:srgbClr val="008000"/>
                </a:solidFill>
                <a:effectLst/>
              </a:rPr>
              <a:t>```{r echo = FALSE, cache = TRUE} </a:t>
            </a:r>
          </a:p>
          <a:p>
            <a:r>
              <a:rPr lang="en-US" sz="1800" dirty="0">
                <a:solidFill>
                  <a:srgbClr val="8000FF"/>
                </a:solidFill>
                <a:effectLst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</a:rPr>
              <a:t> read.csv</a:t>
            </a:r>
            <a:r>
              <a:rPr lang="en-US" sz="1800" b="1" dirty="0">
                <a:solidFill>
                  <a:srgbClr val="000080"/>
                </a:solidFill>
                <a:effectLst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</a:rPr>
              <a:t>“some_huge_file.csv”</a:t>
            </a:r>
            <a:r>
              <a:rPr lang="en-US" sz="1800" b="1" dirty="0">
                <a:solidFill>
                  <a:srgbClr val="000080"/>
                </a:solidFill>
                <a:effectLst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1800" dirty="0">
                <a:solidFill>
                  <a:srgbClr val="8000FF"/>
                </a:solidFill>
                <a:effectLst/>
              </a:rPr>
              <a:t>data</a:t>
            </a:r>
            <a:endParaRPr lang="en-US" sz="2000" dirty="0">
              <a:effectLst/>
            </a:endParaRPr>
          </a:p>
          <a:p>
            <a:r>
              <a:rPr lang="en-US" sz="1800" dirty="0">
                <a:solidFill>
                  <a:srgbClr val="008000"/>
                </a:solidFill>
                <a:effectLst/>
              </a:rPr>
              <a:t>```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1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32FCFF-6DFF-4A3E-B44F-53BDB80E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Notebooks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0A97E-C108-42F9-8240-69C799650B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FD40F2A5-41D2-4F03-9392-0F778ED075B6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14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why so special?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Notebook vs Markdown document</a:t>
            </a:r>
          </a:p>
        </p:txBody>
      </p:sp>
      <p:sp>
        <p:nvSpPr>
          <p:cNvPr id="220" name="An R Markdown document that allows for independent and interactive execution of code chunks.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R Markdown document that allows for independent and interactive execution of code chunks.  </a:t>
            </a:r>
          </a:p>
          <a:p>
            <a:r>
              <a:rPr lang="en-US" dirty="0"/>
              <a:t>  Creates greater interactivity while creating your document</a:t>
            </a:r>
          </a:p>
          <a:p>
            <a:r>
              <a:rPr lang="en-US" dirty="0"/>
              <a:t>  Easy to share your notebook directly</a:t>
            </a:r>
          </a:p>
          <a:p>
            <a:r>
              <a:rPr lang="en-US" dirty="0"/>
              <a:t>  When complete, knit to the publication format desired</a:t>
            </a:r>
          </a:p>
        </p:txBody>
      </p:sp>
    </p:spTree>
    <p:extLst>
      <p:ext uri="{BB962C8B-B14F-4D97-AF65-F5344CB8AC3E}">
        <p14:creationId xmlns:p14="http://schemas.microsoft.com/office/powerpoint/2010/main" val="2019555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E718-3EB5-4B39-A817-96CE1342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A10D1-3561-4BB2-B919-BFCE9CEB2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4473FA65-FECB-4F22-B72E-4B393D816C59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82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FF1171-B01B-4331-A14C-D80540C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Practicing RMarkdown</a:t>
            </a:r>
          </a:p>
        </p:txBody>
      </p:sp>
      <p:sp>
        <p:nvSpPr>
          <p:cNvPr id="178" name="Practice…"/>
          <p:cNvSpPr txBox="1">
            <a:spLocks noGrp="1"/>
          </p:cNvSpPr>
          <p:nvPr>
            <p:ph sz="quarter" idx="13"/>
          </p:nvPr>
        </p:nvSpPr>
        <p:spPr>
          <a:xfrm>
            <a:off x="787403" y="1276351"/>
            <a:ext cx="10782300" cy="2557095"/>
          </a:xfrm>
        </p:spPr>
        <p:txBody>
          <a:bodyPr/>
          <a:lstStyle/>
          <a:p>
            <a:r>
              <a:rPr lang="en-US" dirty="0"/>
              <a:t>Let’s create …. our own </a:t>
            </a:r>
            <a:r>
              <a:rPr lang="en-US" dirty="0" err="1"/>
              <a:t>Covid</a:t>
            </a:r>
            <a:r>
              <a:rPr lang="en-US" dirty="0"/>
              <a:t> report for Ohio, containing the latest data</a:t>
            </a:r>
          </a:p>
          <a:p>
            <a:r>
              <a:rPr lang="en-US" dirty="0"/>
              <a:t>To keep things organized, create a new RStudio project, … then</a:t>
            </a:r>
          </a:p>
          <a:p>
            <a:r>
              <a:rPr lang="en-US" dirty="0"/>
              <a:t>Create a new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Rmd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file, call it something appropriate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ohio_covid_report.Rmd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(or so)</a:t>
            </a:r>
          </a:p>
          <a:p>
            <a:endParaRPr lang="en-US" dirty="0"/>
          </a:p>
          <a:p>
            <a:r>
              <a:rPr lang="en-US" dirty="0"/>
              <a:t>The YAML header should be quite simple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423FCC-2CD3-4AD0-9FCD-96D96FF1AD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403" y="4519246"/>
            <a:ext cx="10782300" cy="1951403"/>
          </a:xfrm>
        </p:spPr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---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title: "Ohio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Covid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Report"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author: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Yourname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output: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html_document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Headline and Introduction</a:t>
            </a:r>
          </a:p>
        </p:txBody>
      </p:sp>
      <p:sp>
        <p:nvSpPr>
          <p:cNvPr id="181" name="Turn the line that begins with &quot;Data&quot; into a second level header.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second level header, call it “</a:t>
            </a:r>
            <a:r>
              <a:rPr lang="en-US" dirty="0" err="1">
                <a:solidFill>
                  <a:srgbClr val="0070C0"/>
                </a:solidFill>
              </a:rPr>
              <a:t>Covid</a:t>
            </a:r>
            <a:r>
              <a:rPr lang="en-US" dirty="0">
                <a:solidFill>
                  <a:srgbClr val="0070C0"/>
                </a:solidFill>
              </a:rPr>
              <a:t> in Ohio</a:t>
            </a:r>
            <a:r>
              <a:rPr lang="en-US" dirty="0"/>
              <a:t>” or so, and write a brief description of the purpose of this report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(provide a report containing the latest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covid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statistics)</a:t>
            </a:r>
          </a:p>
          <a:p>
            <a:r>
              <a:rPr lang="en-US" dirty="0"/>
              <a:t>You should also specify where the data is coming from in your introduction. Create a hyperlink to ‘</a:t>
            </a:r>
            <a:r>
              <a:rPr lang="en-US" dirty="0">
                <a:latin typeface="Consolas" panose="020B0609020204030204" pitchFamily="49" charset="0"/>
              </a:rPr>
              <a:t>www.covidtracking.com</a:t>
            </a:r>
            <a:r>
              <a:rPr lang="en-US" dirty="0"/>
              <a:t>’ and name it ‘The COVID Tracking Project’.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Bonus: Download a fitting illustration/picture of the virus, put it in the project folder and include it in the introduction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1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CC1D1DE-D88A-470E-BBB9-63A581C1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‘data journey’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542A0AA-CA59-48BC-B0EC-B1EB1FAA94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lecture focusses on the last step: communicating results (via reports)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A69E00-B704-49B9-A070-80EAE39CF6E9}"/>
              </a:ext>
            </a:extLst>
          </p:cNvPr>
          <p:cNvGrpSpPr/>
          <p:nvPr/>
        </p:nvGrpSpPr>
        <p:grpSpPr>
          <a:xfrm>
            <a:off x="1769892" y="1790300"/>
            <a:ext cx="8652217" cy="2113545"/>
            <a:chOff x="930189" y="2162848"/>
            <a:chExt cx="8652217" cy="211354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BD175A7-31B8-4D62-898B-8233F2952DE4}"/>
                </a:ext>
              </a:extLst>
            </p:cNvPr>
            <p:cNvSpPr/>
            <p:nvPr/>
          </p:nvSpPr>
          <p:spPr>
            <a:xfrm>
              <a:off x="3517900" y="2162848"/>
              <a:ext cx="3708400" cy="2082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1579E1-6D5A-410C-8D05-DABB0E238312}"/>
                </a:ext>
              </a:extLst>
            </p:cNvPr>
            <p:cNvSpPr txBox="1"/>
            <p:nvPr/>
          </p:nvSpPr>
          <p:spPr>
            <a:xfrm>
              <a:off x="930189" y="3004177"/>
              <a:ext cx="1029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/>
                </a:rPr>
                <a:t>Import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2ED52B-769A-4785-B558-B2FB4C437145}"/>
                </a:ext>
              </a:extLst>
            </p:cNvPr>
            <p:cNvSpPr txBox="1"/>
            <p:nvPr/>
          </p:nvSpPr>
          <p:spPr>
            <a:xfrm>
              <a:off x="2408881" y="3004177"/>
              <a:ext cx="720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/>
                </a:rPr>
                <a:t>Tidy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DE919D-BBE5-420F-B8B9-853623BEF045}"/>
                </a:ext>
              </a:extLst>
            </p:cNvPr>
            <p:cNvSpPr txBox="1"/>
            <p:nvPr/>
          </p:nvSpPr>
          <p:spPr>
            <a:xfrm>
              <a:off x="3674074" y="3004177"/>
              <a:ext cx="1351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/>
                </a:rPr>
                <a:t>Transform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E70A85-10F4-444F-B225-0EF4D367C6EA}"/>
                </a:ext>
              </a:extLst>
            </p:cNvPr>
            <p:cNvSpPr txBox="1"/>
            <p:nvPr/>
          </p:nvSpPr>
          <p:spPr>
            <a:xfrm>
              <a:off x="5463745" y="2236573"/>
              <a:ext cx="1264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/>
                </a:rPr>
                <a:t>Visualize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657543-CD48-4173-8B91-3CA7C49CCC63}"/>
                </a:ext>
              </a:extLst>
            </p:cNvPr>
            <p:cNvSpPr txBox="1"/>
            <p:nvPr/>
          </p:nvSpPr>
          <p:spPr>
            <a:xfrm>
              <a:off x="5640857" y="3351308"/>
              <a:ext cx="910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/>
                </a:rPr>
                <a:t>Model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6AF707-84BB-4E69-BBDA-E4053DB5CF2A}"/>
                </a:ext>
              </a:extLst>
            </p:cNvPr>
            <p:cNvSpPr txBox="1"/>
            <p:nvPr/>
          </p:nvSpPr>
          <p:spPr>
            <a:xfrm>
              <a:off x="7737049" y="3004177"/>
              <a:ext cx="1845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70C0"/>
                  </a:solidFill>
                  <a:latin typeface="Helvetica Neue"/>
                </a:rPr>
                <a:t>Communicate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EEB3BFC-F90C-4188-9D7E-1EB51C20A796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1959919" y="3204232"/>
              <a:ext cx="448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440267E-EB00-44F4-A25D-38D735868203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>
              <a:off x="3129692" y="3204232"/>
              <a:ext cx="544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1FBDCA-ECCE-4D0F-815D-57C5B085D91C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>
              <a:off x="7226300" y="3204232"/>
              <a:ext cx="510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99C94090-8E74-4A90-9D89-EFF1175814AD}"/>
                </a:ext>
              </a:extLst>
            </p:cNvPr>
            <p:cNvCxnSpPr>
              <a:stCxn id="42" idx="2"/>
              <a:endCxn id="40" idx="2"/>
            </p:cNvCxnSpPr>
            <p:nvPr/>
          </p:nvCxnSpPr>
          <p:spPr>
            <a:xfrm rot="5400000" flipH="1">
              <a:off x="5049223" y="2704643"/>
              <a:ext cx="347131" cy="1746421"/>
            </a:xfrm>
            <a:prstGeom prst="curvedConnector3">
              <a:avLst>
                <a:gd name="adj1" fmla="val -6585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CAB13EAD-FF9C-406F-9918-B34D7398BA8F}"/>
                </a:ext>
              </a:extLst>
            </p:cNvPr>
            <p:cNvCxnSpPr>
              <a:cxnSpLocks/>
              <a:stCxn id="40" idx="0"/>
              <a:endCxn id="41" idx="1"/>
            </p:cNvCxnSpPr>
            <p:nvPr/>
          </p:nvCxnSpPr>
          <p:spPr>
            <a:xfrm rot="5400000" flipH="1" flipV="1">
              <a:off x="4622887" y="2163320"/>
              <a:ext cx="567549" cy="111416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B3B6430E-623D-4182-B10D-84968513B60F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 rot="5400000">
              <a:off x="5738688" y="2993995"/>
              <a:ext cx="714625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F21480-7919-4D9A-946D-48C77D52B9AF}"/>
                </a:ext>
              </a:extLst>
            </p:cNvPr>
            <p:cNvSpPr txBox="1"/>
            <p:nvPr/>
          </p:nvSpPr>
          <p:spPr>
            <a:xfrm>
              <a:off x="3401883" y="3937839"/>
              <a:ext cx="1746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 Neue"/>
                </a:rPr>
                <a:t>Understand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609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Loading data</a:t>
            </a:r>
          </a:p>
        </p:txBody>
      </p:sp>
      <p:sp>
        <p:nvSpPr>
          <p:cNvPr id="181" name="Turn the line that begins with &quot;Data&quot; into a second level header.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Create a new r code chunk, name it ‘setup’</a:t>
            </a:r>
          </a:p>
          <a:p>
            <a:r>
              <a:rPr lang="en-US" sz="2800" dirty="0"/>
              <a:t>Use </a:t>
            </a:r>
            <a:r>
              <a:rPr lang="en-US" sz="28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read.csv </a:t>
            </a:r>
            <a:r>
              <a:rPr lang="en-US" sz="2800" dirty="0"/>
              <a:t>to load in the latest state-level </a:t>
            </a:r>
            <a:r>
              <a:rPr lang="en-US" sz="2800" dirty="0" err="1"/>
              <a:t>covid</a:t>
            </a:r>
            <a:r>
              <a:rPr lang="en-US" sz="2800" dirty="0"/>
              <a:t> data, and assign it to a new object called </a:t>
            </a:r>
            <a:r>
              <a:rPr lang="en-US" sz="2800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covid_data</a:t>
            </a:r>
            <a:endParaRPr lang="en-US" sz="2800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You can directly pull it from its https source </a:t>
            </a:r>
            <a:r>
              <a:rPr lang="en-US" dirty="0">
                <a:latin typeface="Consolas" panose="020B0609020204030204" pitchFamily="49" charset="0"/>
                <a:ea typeface="Source Code Pro" panose="020B0509030403020204" pitchFamily="49" charset="0"/>
              </a:rPr>
              <a:t>https://api.covidtracking.com/v1/states/daily.csv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3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types</a:t>
            </a:r>
          </a:p>
        </p:txBody>
      </p:sp>
      <p:sp>
        <p:nvSpPr>
          <p:cNvPr id="181" name="Turn the line that begins with &quot;Data&quot; into a second level header.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The column called date contains the date. It needs to be converted into a ‘Date’ type. Do this in the same code chunk (setup).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as.character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coviddata$date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),format='%</a:t>
            </a:r>
            <a:r>
              <a:rPr lang="en-US" sz="2000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Y%m%d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’)</a:t>
            </a:r>
            <a:endParaRPr lang="en-US" sz="2800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67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Select relevant data</a:t>
            </a:r>
          </a:p>
        </p:txBody>
      </p:sp>
      <p:sp>
        <p:nvSpPr>
          <p:cNvPr id="181" name="Turn the line that begins with &quot;Data&quot; into a second level header.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Create a new object called ‘</a:t>
            </a:r>
            <a:r>
              <a:rPr lang="en-US" sz="2800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covid_ohio</a:t>
            </a:r>
            <a:r>
              <a:rPr lang="en-US" sz="2800" dirty="0"/>
              <a:t>’ that contains rows related to Ohio. </a:t>
            </a:r>
          </a:p>
          <a:p>
            <a:r>
              <a:rPr lang="en-US" sz="2800" dirty="0"/>
              <a:t>There are lots of columns. We will not need all of them. Select only relevant columns so that you don’t get los using the </a:t>
            </a:r>
            <a:r>
              <a:rPr lang="en-US" sz="2800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covid_ohio</a:t>
            </a:r>
            <a:r>
              <a:rPr lang="en-US" sz="28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800" dirty="0"/>
              <a:t>object</a:t>
            </a:r>
          </a:p>
          <a:p>
            <a:pPr lvl="1"/>
            <a:r>
              <a:rPr lang="en-US" dirty="0"/>
              <a:t>This page has descriptions of all the columns: </a:t>
            </a:r>
            <a:r>
              <a:rPr lang="en-US" dirty="0">
                <a:hlinkClick r:id="rId2"/>
              </a:rPr>
              <a:t>https://covidtracking.com/data/api</a:t>
            </a:r>
            <a:r>
              <a:rPr lang="en-US" dirty="0"/>
              <a:t> (go to Historic values for all states)</a:t>
            </a:r>
          </a:p>
          <a:p>
            <a:pPr lvl="1"/>
            <a:r>
              <a:rPr lang="en-US" dirty="0"/>
              <a:t>We definitely need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date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positive</a:t>
            </a:r>
            <a:r>
              <a:rPr lang="en-US" dirty="0"/>
              <a:t> (cases),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positiveIncrease</a:t>
            </a:r>
            <a:r>
              <a:rPr lang="en-US" dirty="0"/>
              <a:t> (new cases),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totalTestResultsIncrease</a:t>
            </a:r>
            <a:r>
              <a:rPr lang="en-US" dirty="0"/>
              <a:t> (new tests)</a:t>
            </a:r>
          </a:p>
          <a:p>
            <a:r>
              <a:rPr lang="en-US" sz="2800" dirty="0"/>
              <a:t>Do this in the same code chunk (setup).</a:t>
            </a:r>
            <a:endParaRPr lang="en-US" sz="2800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4B42-2AF2-4CB5-AFAF-51AC5BE0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F22A-D278-4607-B771-7B803FB8AF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The tracking project puts in some effort to manage data quality</a:t>
            </a:r>
          </a:p>
          <a:p>
            <a:r>
              <a:rPr lang="en-US" i="1" dirty="0"/>
              <a:t>However, notice the order of the </a:t>
            </a:r>
            <a:r>
              <a:rPr lang="en-US" i="1" dirty="0" err="1"/>
              <a:t>data.frame</a:t>
            </a:r>
            <a:r>
              <a:rPr lang="en-US" i="1" dirty="0"/>
              <a:t> by looking at it </a:t>
            </a:r>
            <a:r>
              <a:rPr lang="en-US" i="1" dirty="0">
                <a:sym typeface="Wingdings" panose="05000000000000000000" pitchFamily="2" charset="2"/>
              </a:rPr>
              <a:t> The most recent observations appear up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Re-arrange the entire </a:t>
            </a:r>
            <a:r>
              <a:rPr lang="en-US" dirty="0" err="1">
                <a:sym typeface="Wingdings" panose="05000000000000000000" pitchFamily="2" charset="2"/>
              </a:rPr>
              <a:t>data.frame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covid_ohio</a:t>
            </a:r>
            <a:r>
              <a:rPr lang="en-US" dirty="0">
                <a:sym typeface="Wingdings" panose="05000000000000000000" pitchFamily="2" charset="2"/>
              </a:rPr>
              <a:t> so that the first row corresponds to the earliest record, and the last row corresponds to the latest record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will make plotting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17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The first plot</a:t>
            </a:r>
          </a:p>
        </p:txBody>
      </p:sp>
      <p:sp>
        <p:nvSpPr>
          <p:cNvPr id="181" name="Turn the line that begins with &quot;Data&quot; into a second level header.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i="1" dirty="0"/>
              <a:t>The first graph in any </a:t>
            </a:r>
            <a:r>
              <a:rPr lang="en-US" sz="2000" i="1" dirty="0" err="1"/>
              <a:t>covid</a:t>
            </a:r>
            <a:r>
              <a:rPr lang="en-US" sz="2000" i="1" dirty="0"/>
              <a:t> dashboard usually shows the number of cumulative cases. </a:t>
            </a:r>
          </a:p>
          <a:p>
            <a:endParaRPr lang="en-US" sz="2000" dirty="0"/>
          </a:p>
          <a:p>
            <a:r>
              <a:rPr lang="en-US" sz="2000" dirty="0"/>
              <a:t>Create a new code chunk </a:t>
            </a:r>
          </a:p>
          <a:p>
            <a:r>
              <a:rPr lang="en-US" sz="2000" dirty="0"/>
              <a:t>Write code to plot the number of cumulative cases over time 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ea typeface="Source Code Pro" panose="020B0509030403020204" pitchFamily="49" charset="0"/>
              </a:rPr>
              <a:t>You can use </a:t>
            </a:r>
            <a:r>
              <a:rPr lang="en-US" sz="16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plot(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x-axis</a:t>
            </a:r>
            <a:r>
              <a:rPr lang="en-US" sz="16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y-axis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type=‘l’) </a:t>
            </a:r>
            <a:r>
              <a:rPr lang="en-US" sz="1600" dirty="0">
                <a:ea typeface="Source Code Pro" panose="020B0509030403020204" pitchFamily="49" charset="0"/>
              </a:rPr>
              <a:t>to create a corresponding line graph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Source Code Pro" panose="020B0509030403020204" pitchFamily="49" charset="0"/>
              </a:rPr>
              <a:t>Run the previous and this code chunk to see if it works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Source Code Pro" panose="020B0509030403020204" pitchFamily="49" charset="0"/>
              </a:rPr>
              <a:t>To make sure everything works, click on the knit button. A short html report should appear after a few seconds.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25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More plots</a:t>
            </a:r>
          </a:p>
        </p:txBody>
      </p:sp>
      <p:sp>
        <p:nvSpPr>
          <p:cNvPr id="181" name="Turn the line that begins with &quot;Data&quot; into a second level header.…"/>
          <p:cNvSpPr txBox="1">
            <a:spLocks noGrp="1"/>
          </p:cNvSpPr>
          <p:nvPr>
            <p:ph sz="quarter" idx="13"/>
          </p:nvPr>
        </p:nvSpPr>
        <p:spPr>
          <a:xfrm>
            <a:off x="787403" y="1276350"/>
            <a:ext cx="10782300" cy="5581650"/>
          </a:xfrm>
        </p:spPr>
        <p:txBody>
          <a:bodyPr/>
          <a:lstStyle/>
          <a:p>
            <a:r>
              <a:rPr lang="en-US" i="1" dirty="0"/>
              <a:t>The other common plot in </a:t>
            </a:r>
            <a:r>
              <a:rPr lang="en-US" i="1" dirty="0" err="1"/>
              <a:t>covid</a:t>
            </a:r>
            <a:r>
              <a:rPr lang="en-US" i="1" dirty="0"/>
              <a:t> reporting shows the number of daily new cases</a:t>
            </a:r>
          </a:p>
          <a:p>
            <a:r>
              <a:rPr lang="en-US" dirty="0"/>
              <a:t>Create a new code chunk </a:t>
            </a:r>
          </a:p>
          <a:p>
            <a:endParaRPr lang="en-US" dirty="0"/>
          </a:p>
          <a:p>
            <a:r>
              <a:rPr lang="en-US" b="1" dirty="0"/>
              <a:t>A. </a:t>
            </a:r>
            <a:r>
              <a:rPr lang="en-US" dirty="0"/>
              <a:t>Create a plot showing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daily new cases</a:t>
            </a:r>
            <a:r>
              <a:rPr lang="en-US" dirty="0"/>
              <a:t>.</a:t>
            </a:r>
          </a:p>
          <a:p>
            <a:r>
              <a:rPr lang="en-US" dirty="0"/>
              <a:t>If you want to use a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barplot</a:t>
            </a:r>
            <a:r>
              <a:rPr lang="en-US" dirty="0"/>
              <a:t> representation, use the 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barplot</a:t>
            </a:r>
            <a:r>
              <a:rPr lang="en-US" dirty="0"/>
              <a:t> function. </a:t>
            </a:r>
          </a:p>
          <a:p>
            <a:pPr lvl="1"/>
            <a:r>
              <a:rPr lang="en-US" sz="1800" dirty="0"/>
              <a:t>You can see its documentation by typing 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barplot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800" dirty="0"/>
              <a:t>The time axis needs to be passed to the </a:t>
            </a:r>
            <a:r>
              <a:rPr lang="en-US" sz="1800" dirty="0" err="1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names.arg</a:t>
            </a:r>
            <a:r>
              <a:rPr lang="en-US" sz="18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/>
              <a:t>argument of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barplot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dirty="0"/>
              <a:t>. Create a plot showing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positivity rate </a:t>
            </a:r>
            <a:r>
              <a:rPr lang="en-US" dirty="0"/>
              <a:t>over time</a:t>
            </a:r>
          </a:p>
          <a:p>
            <a:r>
              <a:rPr lang="en-US" dirty="0"/>
              <a:t>Verify that this works. Knit a report and check for errors.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00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Text and inline code chunks</a:t>
            </a:r>
          </a:p>
        </p:txBody>
      </p:sp>
      <p:sp>
        <p:nvSpPr>
          <p:cNvPr id="181" name="Turn the line that begins with &quot;Data&quot; into a second level header.…"/>
          <p:cNvSpPr txBox="1">
            <a:spLocks noGrp="1"/>
          </p:cNvSpPr>
          <p:nvPr>
            <p:ph sz="quarter" idx="13"/>
          </p:nvPr>
        </p:nvSpPr>
        <p:spPr>
          <a:xfrm>
            <a:off x="787403" y="1276350"/>
            <a:ext cx="10782300" cy="5488007"/>
          </a:xfrm>
        </p:spPr>
        <p:txBody>
          <a:bodyPr/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 proper report does also contain some explanation</a:t>
            </a:r>
          </a:p>
          <a:p>
            <a:r>
              <a:rPr lang="en-US" dirty="0"/>
              <a:t>Create a new header, call it summary</a:t>
            </a:r>
          </a:p>
          <a:p>
            <a:r>
              <a:rPr lang="en-US" dirty="0"/>
              <a:t>Use a few bullet points to summarize the </a:t>
            </a:r>
            <a:r>
              <a:rPr lang="en-US" dirty="0" err="1"/>
              <a:t>covid</a:t>
            </a:r>
            <a:r>
              <a:rPr lang="en-US" dirty="0"/>
              <a:t> situation in Ohio based on the previous plots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However, static text is risky. What if someone runs your markdown file all the while the situation has improved or worsened?</a:t>
            </a:r>
          </a:p>
          <a:p>
            <a:r>
              <a:rPr lang="en-US" dirty="0"/>
              <a:t>Use inline code to make this report dynamic.</a:t>
            </a:r>
          </a:p>
          <a:p>
            <a:pPr lvl="1"/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`r max(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covid_ohio$date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)`</a:t>
            </a:r>
            <a:r>
              <a:rPr lang="en-US" sz="1800" dirty="0">
                <a:solidFill>
                  <a:schemeClr val="tx1"/>
                </a:solidFill>
              </a:rPr>
              <a:t>([backtick] [r] [</a:t>
            </a:r>
            <a:r>
              <a:rPr lang="en-US" sz="1800" dirty="0" err="1">
                <a:solidFill>
                  <a:schemeClr val="tx1"/>
                </a:solidFill>
              </a:rPr>
              <a:t>yourcode</a:t>
            </a:r>
            <a:r>
              <a:rPr lang="en-US" sz="1800" dirty="0">
                <a:solidFill>
                  <a:schemeClr val="tx1"/>
                </a:solidFill>
              </a:rPr>
              <a:t>]) will display the latest day recorded in the dataset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The latest/last value of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covid_ohio$positiveIncrease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will probably set the mood. If it’s lower than 100, you could write ‘things are good’, and otherwise ‘things are not good’. The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ifelse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en-US" sz="1800" dirty="0">
                <a:solidFill>
                  <a:schemeClr val="tx1"/>
                </a:solidFill>
              </a:rPr>
              <a:t>function let’s you write conditional text like that.</a:t>
            </a:r>
          </a:p>
          <a:p>
            <a:pPr lvl="1"/>
            <a:endParaRPr lang="en-US" sz="18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port narrative &amp; styl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Slides</a:t>
            </a:r>
          </a:p>
        </p:txBody>
      </p:sp>
      <p:sp>
        <p:nvSpPr>
          <p:cNvPr id="181" name="Turn the line that begins with &quot;Data&quot; into a second level header.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Instead of an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html_document</a:t>
            </a:r>
            <a:r>
              <a:rPr lang="en-US" dirty="0"/>
              <a:t>, let’s create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powerpoint_presentation</a:t>
            </a:r>
            <a:r>
              <a:rPr lang="en-US" dirty="0"/>
              <a:t> slides</a:t>
            </a:r>
          </a:p>
          <a:p>
            <a:r>
              <a:rPr lang="en-US" dirty="0"/>
              <a:t>We probably don’t want to see R code on </a:t>
            </a:r>
            <a:r>
              <a:rPr lang="en-US" dirty="0" err="1"/>
              <a:t>powerpoint</a:t>
            </a:r>
            <a:r>
              <a:rPr lang="en-US" dirty="0"/>
              <a:t> slides. Set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echo=FALSE </a:t>
            </a:r>
            <a:r>
              <a:rPr lang="en-US" dirty="0"/>
              <a:t>on all code chunks.</a:t>
            </a:r>
          </a:p>
          <a:p>
            <a:r>
              <a:rPr lang="en-US" dirty="0"/>
              <a:t>New slides are started with a second level header (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## header</a:t>
            </a:r>
            <a:r>
              <a:rPr lang="en-US" dirty="0"/>
              <a:t>). Adjust if needed.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9082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61CBD9-89F7-4827-B7B4-64022CBF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in the </a:t>
            </a:r>
            <a:r>
              <a:rPr lang="en-US" dirty="0" err="1"/>
              <a:t>tidyverse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first steps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D59318-1183-436B-9FCC-A0221138B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0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6713-FD78-435C-97B2-D7311DE7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B867-6543-4CCD-AF60-4EB19D362C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data manipulation?</a:t>
            </a:r>
          </a:p>
          <a:p>
            <a:pPr lvl="1"/>
            <a:r>
              <a:rPr lang="en-US" dirty="0"/>
              <a:t>Filter observations</a:t>
            </a:r>
          </a:p>
          <a:p>
            <a:pPr lvl="1"/>
            <a:r>
              <a:rPr lang="en-US" dirty="0"/>
              <a:t>Arrange observations</a:t>
            </a:r>
          </a:p>
          <a:p>
            <a:pPr lvl="1"/>
            <a:r>
              <a:rPr lang="en-US" dirty="0"/>
              <a:t>Select variables</a:t>
            </a:r>
          </a:p>
          <a:p>
            <a:pPr lvl="1"/>
            <a:r>
              <a:rPr lang="en-US" dirty="0"/>
              <a:t>Mutate variables (i.e., recode or create new variables)</a:t>
            </a:r>
          </a:p>
          <a:p>
            <a:pPr lvl="1"/>
            <a:r>
              <a:rPr lang="en-US" dirty="0"/>
              <a:t>Join data frames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dplyr</a:t>
            </a:r>
            <a:r>
              <a:rPr lang="en-US" dirty="0"/>
              <a:t> provides grammar of data manipulation with functions (a.k.a., verbs) that mirror SQL.</a:t>
            </a:r>
          </a:p>
          <a:p>
            <a:endParaRPr lang="en-US" dirty="0"/>
          </a:p>
          <a:p>
            <a:r>
              <a:rPr lang="en-US" dirty="0"/>
              <a:t>Don’t forget to load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dplyr</a:t>
            </a:r>
            <a:r>
              <a:rPr lang="en-US" dirty="0"/>
              <a:t> or the entire </a:t>
            </a:r>
            <a:r>
              <a:rPr lang="en-US" dirty="0" err="1"/>
              <a:t>tidyverse</a:t>
            </a:r>
            <a:r>
              <a:rPr lang="en-US" dirty="0"/>
              <a:t>!</a:t>
            </a:r>
          </a:p>
          <a:p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library(</a:t>
            </a:r>
            <a:r>
              <a:rPr lang="en-US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tidyverse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6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91434-934B-4295-B97F-2A827304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78D71-3001-4EA0-A15F-66E894AFC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16B891E5-0C11-452B-9CB3-980E80542401}"/>
              </a:ext>
            </a:extLst>
          </p:cNvPr>
          <p:cNvSpPr/>
          <p:nvPr/>
        </p:nvSpPr>
        <p:spPr>
          <a:xfrm>
            <a:off x="5935980" y="6443966"/>
            <a:ext cx="320040" cy="32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30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5369-EDD3-4D35-81F5-A402F974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commands - 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016E-628C-4BE1-8EA6-CF6E81C7F3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Part of the common philosophy for the </a:t>
            </a:r>
            <a:r>
              <a:rPr lang="en-US" dirty="0" err="1"/>
              <a:t>tidyverse</a:t>
            </a:r>
            <a:r>
              <a:rPr lang="en-US" dirty="0"/>
              <a:t> is that:</a:t>
            </a:r>
          </a:p>
          <a:p>
            <a:pPr lvl="1"/>
            <a:r>
              <a:rPr lang="en-US" dirty="0"/>
              <a:t>Each function should do one specific thing well.</a:t>
            </a:r>
          </a:p>
          <a:p>
            <a:pPr lvl="1"/>
            <a:r>
              <a:rPr lang="en-US" dirty="0"/>
              <a:t>Each function should have a data frame as an input and a data frame as an output.</a:t>
            </a:r>
          </a:p>
          <a:p>
            <a:r>
              <a:rPr lang="en-US" dirty="0"/>
              <a:t>This allows us to use the pipe operator 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%&gt;%</a:t>
            </a:r>
            <a:r>
              <a:rPr lang="en-US" dirty="0"/>
              <a:t> to chain functions in consecutive lines of code so that it is easy for humans to read: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data.frame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%&gt;%</a:t>
            </a: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Function1</a:t>
            </a:r>
            <a:r>
              <a:rPr lang="en-US" dirty="0"/>
              <a:t> 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%&gt;%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Function2</a:t>
            </a:r>
          </a:p>
          <a:p>
            <a:r>
              <a:rPr lang="en-US" dirty="0"/>
              <a:t>Will perform the task of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Function1</a:t>
            </a:r>
            <a:r>
              <a:rPr lang="en-US" dirty="0"/>
              <a:t> on the original objects, then perform the task of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Function2 </a:t>
            </a:r>
            <a:r>
              <a:rPr lang="en-US" dirty="0"/>
              <a:t>on the output of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Function1</a:t>
            </a:r>
          </a:p>
          <a:p>
            <a:endParaRPr lang="en-US" dirty="0"/>
          </a:p>
          <a:p>
            <a:r>
              <a:rPr lang="en-US" dirty="0"/>
              <a:t>The base-R version is much harder to read, especially for non-programmers: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Function2(Function1(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data.frame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5547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9CED-BECB-4A68-99CF-A2B920D5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observations / rows - filter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F8D55-2149-461E-A72B-9A1B64D275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filter()</a:t>
            </a:r>
            <a:r>
              <a:rPr lang="en-US" dirty="0"/>
              <a:t> lets you select observations</a:t>
            </a:r>
          </a:p>
          <a:p>
            <a:r>
              <a:rPr lang="en-US" dirty="0"/>
              <a:t>You can use ‘logic’ to make selections(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 , &gt;, &lt;, %in%</a:t>
            </a:r>
            <a:r>
              <a:rPr lang="en-US" dirty="0"/>
              <a:t>)</a:t>
            </a:r>
          </a:p>
          <a:p>
            <a:r>
              <a:rPr lang="en-US" dirty="0"/>
              <a:t>You can combine selection criteria with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&amp;</a:t>
            </a:r>
            <a:r>
              <a:rPr lang="en-US" dirty="0"/>
              <a:t> or simply chain calls to </a:t>
            </a:r>
            <a:r>
              <a:rPr lang="en-US" sz="24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filter()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49A3A-17C7-40F7-8BE2-0D554B20EF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#Select cases in Ohio only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covid_data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>
                <a:solidFill>
                  <a:srgbClr val="8000FF"/>
                </a:solidFill>
              </a:rPr>
              <a:t>filter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state</a:t>
            </a:r>
            <a:r>
              <a:rPr lang="en-US" sz="1800" b="1" dirty="0">
                <a:solidFill>
                  <a:srgbClr val="000080"/>
                </a:solidFill>
              </a:rPr>
              <a:t>==</a:t>
            </a:r>
            <a:r>
              <a:rPr lang="en-US" sz="1800" b="0" dirty="0">
                <a:solidFill>
                  <a:srgbClr val="808080"/>
                </a:solidFill>
              </a:rPr>
              <a:t>'OH'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#Select cases in Ohio or Indiana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covid_data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filter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state </a:t>
            </a:r>
            <a:r>
              <a:rPr lang="en-US" sz="1800" b="0" dirty="0">
                <a:solidFill>
                  <a:srgbClr val="804000"/>
                </a:solidFill>
              </a:rPr>
              <a:t>%in%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00FF"/>
                </a:solidFill>
              </a:rPr>
              <a:t>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"OH"</a:t>
            </a:r>
            <a:r>
              <a:rPr lang="en-US" sz="1800" b="0" dirty="0">
                <a:solidFill>
                  <a:srgbClr val="000000"/>
                </a:solidFill>
              </a:rPr>
              <a:t>,</a:t>
            </a:r>
            <a:r>
              <a:rPr lang="en-US" sz="1800" b="0" dirty="0">
                <a:solidFill>
                  <a:srgbClr val="808080"/>
                </a:solidFill>
              </a:rPr>
              <a:t>"IN"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#which you can also do with a logical OR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covid_data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filter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state</a:t>
            </a:r>
            <a:r>
              <a:rPr lang="en-US" sz="1800" b="1" dirty="0">
                <a:solidFill>
                  <a:srgbClr val="000080"/>
                </a:solidFill>
              </a:rPr>
              <a:t>==</a:t>
            </a:r>
            <a:r>
              <a:rPr lang="en-US" sz="1800" b="0" dirty="0">
                <a:solidFill>
                  <a:srgbClr val="808080"/>
                </a:solidFill>
              </a:rPr>
              <a:t>'OH'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|</a:t>
            </a:r>
            <a:r>
              <a:rPr lang="en-US" sz="1800" b="0" dirty="0">
                <a:solidFill>
                  <a:srgbClr val="000000"/>
                </a:solidFill>
              </a:rPr>
              <a:t> state</a:t>
            </a:r>
            <a:r>
              <a:rPr lang="en-US" sz="1800" b="1" dirty="0">
                <a:solidFill>
                  <a:srgbClr val="000080"/>
                </a:solidFill>
              </a:rPr>
              <a:t>==</a:t>
            </a:r>
            <a:r>
              <a:rPr lang="en-US" sz="1800" b="0" dirty="0">
                <a:solidFill>
                  <a:srgbClr val="808080"/>
                </a:solidFill>
              </a:rPr>
              <a:t>"IN"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9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31DD-BB3B-4656-8027-AFB8644F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8650-6D64-4B3C-B482-A6B9038A82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arrange observations to reveal helpful information and check the data … like finding the best or worst customers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0704B-1A64-42B7-8DB9-A5BB1F1DBD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33050" y="1066800"/>
            <a:ext cx="6558950" cy="5791200"/>
          </a:xfrm>
        </p:spPr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#sort by date ascending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covid_data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>
                <a:solidFill>
                  <a:srgbClr val="8000FF"/>
                </a:solidFill>
              </a:rPr>
              <a:t>filter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state</a:t>
            </a:r>
            <a:r>
              <a:rPr lang="en-US" sz="1800" b="1" dirty="0">
                <a:solidFill>
                  <a:srgbClr val="000080"/>
                </a:solidFill>
              </a:rPr>
              <a:t>==</a:t>
            </a:r>
            <a:r>
              <a:rPr lang="en-US" sz="1800" b="0" dirty="0">
                <a:solidFill>
                  <a:srgbClr val="808080"/>
                </a:solidFill>
              </a:rPr>
              <a:t>'OH'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arrange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date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#sort by date descending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covid_data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filter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state</a:t>
            </a:r>
            <a:r>
              <a:rPr lang="en-US" sz="1800" b="1" dirty="0">
                <a:solidFill>
                  <a:srgbClr val="000080"/>
                </a:solidFill>
              </a:rPr>
              <a:t>==</a:t>
            </a:r>
            <a:r>
              <a:rPr lang="en-US" sz="1800" b="0" dirty="0">
                <a:solidFill>
                  <a:srgbClr val="808080"/>
                </a:solidFill>
              </a:rPr>
              <a:t>'OH'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arrange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desc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date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#you can save the output to a new object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covid_ohio</a:t>
            </a:r>
            <a:r>
              <a:rPr lang="en-US" sz="1800" b="1" dirty="0">
                <a:solidFill>
                  <a:srgbClr val="000080"/>
                </a:solidFill>
              </a:rPr>
              <a:t>&lt;-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covid_data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filter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state</a:t>
            </a:r>
            <a:r>
              <a:rPr lang="en-US" sz="1800" b="1" dirty="0">
                <a:solidFill>
                  <a:srgbClr val="000080"/>
                </a:solidFill>
              </a:rPr>
              <a:t>==</a:t>
            </a:r>
            <a:r>
              <a:rPr lang="en-US" sz="1800" b="0" dirty="0">
                <a:solidFill>
                  <a:srgbClr val="808080"/>
                </a:solidFill>
              </a:rPr>
              <a:t>'OH'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arrange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desc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date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8000"/>
                </a:solidFill>
              </a:rPr>
              <a:t>#this also works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covid_data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8000FF"/>
                </a:solidFill>
              </a:rPr>
              <a:t>filter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state</a:t>
            </a:r>
            <a:r>
              <a:rPr lang="en-US" sz="1800" b="1" dirty="0">
                <a:solidFill>
                  <a:srgbClr val="000080"/>
                </a:solidFill>
              </a:rPr>
              <a:t>==</a:t>
            </a:r>
            <a:r>
              <a:rPr lang="en-US" sz="1800" b="0" dirty="0">
                <a:solidFill>
                  <a:srgbClr val="808080"/>
                </a:solidFill>
              </a:rPr>
              <a:t>'OH'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  arrange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desc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00FF"/>
                </a:solidFill>
              </a:rPr>
              <a:t>date</a:t>
            </a:r>
            <a:r>
              <a:rPr lang="en-US" sz="1800" b="1" dirty="0">
                <a:solidFill>
                  <a:srgbClr val="000080"/>
                </a:solidFill>
              </a:rPr>
              <a:t>))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-&gt;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covid_ohio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2437-4EAE-42C2-8711-FD1B50C1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variables /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E52F-21F5-43E7-B72C-73A7B29E64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Select variables with </a:t>
            </a:r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6DD5D-90E0-414D-B0D6-012284DED4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#selecting just 2 columns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covid_ohio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endParaRPr lang="en-US" sz="1800" dirty="0"/>
          </a:p>
          <a:p>
            <a:r>
              <a:rPr lang="en-US" sz="1800" dirty="0">
                <a:solidFill>
                  <a:srgbClr val="000000"/>
                </a:solidFill>
              </a:rPr>
              <a:t>	select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8000FF"/>
                </a:solidFill>
              </a:rPr>
              <a:t>date</a:t>
            </a:r>
            <a:r>
              <a:rPr lang="en-US" sz="1800" b="0" dirty="0" err="1">
                <a:solidFill>
                  <a:srgbClr val="000000"/>
                </a:solidFill>
              </a:rPr>
              <a:t>,positiveIncrease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40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179C-9060-455B-9C03-17CBABE0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‘Mutating’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02B0-C698-4C25-A765-7E5382084C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mutate()</a:t>
            </a:r>
            <a:r>
              <a:rPr lang="en-US" sz="2400" dirty="0">
                <a:solidFill>
                  <a:srgbClr val="000000"/>
                </a:solidFill>
              </a:rPr>
              <a:t> lets you create new variables based on a transformation</a:t>
            </a:r>
          </a:p>
          <a:p>
            <a:r>
              <a:rPr lang="en-US" dirty="0"/>
              <a:t>If you use existing names, you can overwrite variables in a data frame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57CB6-9FD6-47A3-87D3-1F2AB273C43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#creating a new variable containing the positivity rate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covid_ohio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4000"/>
                </a:solidFill>
              </a:rPr>
              <a:t>%&gt;%</a:t>
            </a:r>
            <a:r>
              <a:rPr lang="en-US" sz="1800" dirty="0">
                <a:solidFill>
                  <a:srgbClr val="000000"/>
                </a:solidFill>
              </a:rPr>
              <a:t>  	</a:t>
            </a:r>
          </a:p>
          <a:p>
            <a:r>
              <a:rPr lang="en-US" sz="1800" dirty="0"/>
              <a:t>	</a:t>
            </a:r>
            <a:r>
              <a:rPr lang="en-US" sz="1800" dirty="0">
                <a:solidFill>
                  <a:srgbClr val="000000"/>
                </a:solidFill>
              </a:rPr>
              <a:t>mutate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positivity_rate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</a:t>
            </a:r>
            <a:r>
              <a:rPr lang="en-US" sz="1800" b="0" dirty="0" err="1">
                <a:solidFill>
                  <a:srgbClr val="000000"/>
                </a:solidFill>
              </a:rPr>
              <a:t>positiveIncrease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80"/>
                </a:solidFill>
              </a:rPr>
              <a:t>/ 				</a:t>
            </a:r>
            <a:r>
              <a:rPr lang="en-US" sz="1800" b="0" dirty="0" err="1">
                <a:solidFill>
                  <a:srgbClr val="000000"/>
                </a:solidFill>
              </a:rPr>
              <a:t>totalTestResultsIncrease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48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35EC-9F6C-4791-B9E5-B2CE5A44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joining </a:t>
            </a:r>
            <a:r>
              <a:rPr lang="en-US" dirty="0" err="1"/>
              <a:t>data.frame</a:t>
            </a:r>
            <a:r>
              <a:rPr lang="en-US" dirty="0" err="1">
                <a:solidFill>
                  <a:srgbClr val="0070C0"/>
                </a:solidFill>
              </a:rPr>
              <a:t>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5552-1CAB-4306-87ED-E5D429B8ED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the simplest case, a common variable (like an ID, State abbreviation) allows us to join two data frames</a:t>
            </a:r>
          </a:p>
          <a:p>
            <a:r>
              <a:rPr lang="en-US" dirty="0"/>
              <a:t>Very common when you have tables from normalized databases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F40CD-886F-4B67-94A7-3537CD56EA2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</a:rPr>
              <a:t>#for this example, first create a lookup that links state abbreviation to region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8000FF"/>
                </a:solidFill>
              </a:rPr>
              <a:t>data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808080"/>
                </a:solidFill>
              </a:rPr>
              <a:t>'state'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states 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err="1">
                <a:solidFill>
                  <a:srgbClr val="000000"/>
                </a:solidFill>
              </a:rPr>
              <a:t>data.frame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 state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000000"/>
                </a:solidFill>
              </a:rPr>
              <a:t>state.abb</a:t>
            </a:r>
            <a:r>
              <a:rPr lang="en-US" sz="1800" b="0" dirty="0">
                <a:solidFill>
                  <a:srgbClr val="000000"/>
                </a:solidFill>
              </a:rPr>
              <a:t>, region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r>
              <a:rPr lang="en-US" sz="1800" b="0" dirty="0" err="1">
                <a:solidFill>
                  <a:srgbClr val="000000"/>
                </a:solidFill>
              </a:rPr>
              <a:t>state.region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#Now we can join, thereby adding a region variable to our </a:t>
            </a:r>
            <a:r>
              <a:rPr lang="en-US" sz="1800" dirty="0" err="1">
                <a:solidFill>
                  <a:srgbClr val="008000"/>
                </a:solidFill>
              </a:rPr>
              <a:t>data.frame</a:t>
            </a:r>
            <a:endParaRPr lang="en-US" sz="1800" b="0" dirty="0">
              <a:solidFill>
                <a:srgbClr val="00B050"/>
              </a:solidFill>
            </a:endParaRPr>
          </a:p>
          <a:p>
            <a:r>
              <a:rPr lang="en-US" sz="1800" b="0" dirty="0" err="1">
                <a:solidFill>
                  <a:srgbClr val="000000"/>
                </a:solidFill>
              </a:rPr>
              <a:t>covid_data</a:t>
            </a:r>
            <a:r>
              <a:rPr lang="en-US" sz="1800" b="1" dirty="0">
                <a:solidFill>
                  <a:srgbClr val="000080"/>
                </a:solidFill>
              </a:rPr>
              <a:t>=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	</a:t>
            </a:r>
            <a:r>
              <a:rPr lang="en-US" sz="1800" b="0" dirty="0" err="1">
                <a:solidFill>
                  <a:srgbClr val="000000"/>
                </a:solidFill>
              </a:rPr>
              <a:t>covid_data</a:t>
            </a:r>
            <a:r>
              <a:rPr lang="en-US" sz="1800" b="0" dirty="0">
                <a:solidFill>
                  <a:srgbClr val="804000"/>
                </a:solidFill>
              </a:rPr>
              <a:t>%&gt;%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  </a:t>
            </a:r>
            <a:r>
              <a:rPr lang="en-US" sz="1800" b="0" dirty="0" err="1">
                <a:solidFill>
                  <a:srgbClr val="000000"/>
                </a:solidFill>
              </a:rPr>
              <a:t>left_join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>
                <a:solidFill>
                  <a:srgbClr val="000000"/>
                </a:solidFill>
              </a:rPr>
              <a:t>states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</a:p>
          <a:p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8000"/>
                </a:solidFill>
              </a:rPr>
              <a:t>#Check (region will come up as the last column)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en-US" sz="1800" b="0" dirty="0">
                <a:solidFill>
                  <a:srgbClr val="000000"/>
                </a:solidFill>
              </a:rPr>
              <a:t>View</a:t>
            </a:r>
            <a:r>
              <a:rPr lang="en-US" sz="1800" b="1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000000"/>
                </a:solidFill>
              </a:rPr>
              <a:t>covid_data</a:t>
            </a:r>
            <a:r>
              <a:rPr lang="en-US" sz="1800" b="1" dirty="0">
                <a:solidFill>
                  <a:srgbClr val="00008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using projec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151" name="RStudio projects make it straightforward to divide your work into multiple contexts, each with their own: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projects make it straightforward to divide your work into multiple contexts, each with their own:</a:t>
            </a:r>
          </a:p>
          <a:p>
            <a:pPr lvl="1"/>
            <a:r>
              <a:rPr lang="en-US" dirty="0"/>
              <a:t>working directory</a:t>
            </a:r>
          </a:p>
          <a:p>
            <a:pPr lvl="1"/>
            <a:r>
              <a:rPr lang="en-US" dirty="0"/>
              <a:t>workspace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source documents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BE9A-A19C-4FD1-BC67-30E331C2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CCDA7-6304-4BC4-874C-B9108CB5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66" y="1242351"/>
            <a:ext cx="2991267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8F8D57-ED72-4781-BA0A-E08459E9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6" y="2647505"/>
            <a:ext cx="3908137" cy="2791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1BCA32-A930-4C80-A4AA-C1D19D86B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239" y="2647505"/>
            <a:ext cx="3937522" cy="2806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9DB6B-4283-4C03-9ADC-6910398E2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917" y="2647504"/>
            <a:ext cx="3915484" cy="279152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54A96E7-A5C7-4ABE-BBF3-1404AF109858}"/>
              </a:ext>
            </a:extLst>
          </p:cNvPr>
          <p:cNvSpPr/>
          <p:nvPr/>
        </p:nvSpPr>
        <p:spPr>
          <a:xfrm>
            <a:off x="3638550" y="3324225"/>
            <a:ext cx="5905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AFF8ADE-6D03-4298-862D-9EE1AD862D48}"/>
              </a:ext>
            </a:extLst>
          </p:cNvPr>
          <p:cNvSpPr/>
          <p:nvPr/>
        </p:nvSpPr>
        <p:spPr>
          <a:xfrm>
            <a:off x="7822064" y="3324225"/>
            <a:ext cx="5905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1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o what’s different?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project is opened</a:t>
            </a:r>
          </a:p>
        </p:txBody>
      </p:sp>
      <p:sp>
        <p:nvSpPr>
          <p:cNvPr id="160" name="When a project is opened:…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new R session is started</a:t>
            </a:r>
          </a:p>
          <a:p>
            <a:r>
              <a:rPr lang="en-US" dirty="0"/>
              <a:t>  The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Rprofile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file in the project's main directory is sourced</a:t>
            </a:r>
          </a:p>
          <a:p>
            <a:r>
              <a:rPr lang="en-US" dirty="0"/>
              <a:t>  The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RData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file in the project's main directory is loaded</a:t>
            </a:r>
          </a:p>
          <a:p>
            <a:r>
              <a:rPr lang="en-US" dirty="0"/>
              <a:t>  The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Rhistory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file in the project's main directory is loaded</a:t>
            </a:r>
          </a:p>
          <a:p>
            <a:r>
              <a:rPr lang="en-US" dirty="0"/>
              <a:t>  The current working directory is set to the project directory</a:t>
            </a:r>
          </a:p>
          <a:p>
            <a:r>
              <a:rPr lang="en-US" dirty="0"/>
              <a:t>  Previously edited source docs are restored to the editor tab</a:t>
            </a:r>
          </a:p>
          <a:p>
            <a:r>
              <a:rPr lang="en-US" dirty="0"/>
              <a:t>  Other </a:t>
            </a:r>
            <a:r>
              <a:rPr lang="en-US" dirty="0" err="1"/>
              <a:t>RStudio</a:t>
            </a:r>
            <a:r>
              <a:rPr lang="en-US" dirty="0"/>
              <a:t> settings (active tabs, splitter positions, </a:t>
            </a:r>
            <a:r>
              <a:rPr lang="en-US" dirty="0" err="1"/>
              <a:t>etc</a:t>
            </a:r>
            <a:r>
              <a:rPr lang="en-US" dirty="0"/>
              <a:t>) are restored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984B-EACE-4106-830A-71B3D15A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Dropbox/OneDrive/Google Drive/Box issues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875AEE-463C-4C1F-B23F-9EEA28CF0A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3" y="4938712"/>
            <a:ext cx="10782300" cy="1185863"/>
          </a:xfrm>
        </p:spPr>
        <p:txBody>
          <a:bodyPr/>
          <a:lstStyle/>
          <a:p>
            <a:r>
              <a:rPr lang="en-US" dirty="0"/>
              <a:t>The hidden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Rproj.user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folder contains lots of temporary files</a:t>
            </a:r>
          </a:p>
          <a:p>
            <a:r>
              <a:rPr lang="en-US" dirty="0"/>
              <a:t>To prevent issues, do NOT sync this folder</a:t>
            </a:r>
          </a:p>
          <a:p>
            <a:endParaRPr lang="en-US" dirty="0"/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D6F49667-43D7-4B71-8A42-BDD874A113C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333474" y="952476"/>
            <a:ext cx="7690150" cy="3732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D0643F5-0B54-4430-8AA8-35B475C2F514}"/>
              </a:ext>
            </a:extLst>
          </p:cNvPr>
          <p:cNvSpPr/>
          <p:nvPr/>
        </p:nvSpPr>
        <p:spPr>
          <a:xfrm>
            <a:off x="6981825" y="1900237"/>
            <a:ext cx="1257300" cy="314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FBDE11-CBCC-4709-9F03-F780A9038200}"/>
              </a:ext>
            </a:extLst>
          </p:cNvPr>
          <p:cNvSpPr/>
          <p:nvPr/>
        </p:nvSpPr>
        <p:spPr>
          <a:xfrm>
            <a:off x="2282825" y="2847974"/>
            <a:ext cx="1257300" cy="1185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36A537-3121-44F4-B26D-7CA16B024566}"/>
              </a:ext>
            </a:extLst>
          </p:cNvPr>
          <p:cNvCxnSpPr/>
          <p:nvPr/>
        </p:nvCxnSpPr>
        <p:spPr>
          <a:xfrm>
            <a:off x="7629525" y="838200"/>
            <a:ext cx="0" cy="1062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1E7485D-491D-4EF0-ACE4-5F5D311D1E02}"/>
              </a:ext>
            </a:extLst>
          </p:cNvPr>
          <p:cNvCxnSpPr>
            <a:stCxn id="15" idx="4"/>
            <a:endCxn id="16" idx="6"/>
          </p:cNvCxnSpPr>
          <p:nvPr/>
        </p:nvCxnSpPr>
        <p:spPr>
          <a:xfrm rot="5400000">
            <a:off x="4962128" y="792559"/>
            <a:ext cx="1226344" cy="407035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97145"/>
      </p:ext>
    </p:extLst>
  </p:cSld>
  <p:clrMapOvr>
    <a:masterClrMapping/>
  </p:clrMapOvr>
</p:sld>
</file>

<file path=ppt/theme/theme1.xml><?xml version="1.0" encoding="utf-8"?>
<a:theme xmlns:a="http://schemas.openxmlformats.org/drawingml/2006/main" name="2_Design1">
  <a:themeElements>
    <a:clrScheme name="OSU_1">
      <a:dk1>
        <a:srgbClr val="000000"/>
      </a:dk1>
      <a:lt1>
        <a:srgbClr val="FFFFFF"/>
      </a:lt1>
      <a:dk2>
        <a:srgbClr val="DDDEC6"/>
      </a:dk2>
      <a:lt2>
        <a:srgbClr val="E7E8D7"/>
      </a:lt2>
      <a:accent1>
        <a:srgbClr val="BB0000"/>
      </a:accent1>
      <a:accent2>
        <a:srgbClr val="909738"/>
      </a:accent2>
      <a:accent3>
        <a:srgbClr val="851E5E"/>
      </a:accent3>
      <a:accent4>
        <a:srgbClr val="6EBBAB"/>
      </a:accent4>
      <a:accent5>
        <a:srgbClr val="DCAA38"/>
      </a:accent5>
      <a:accent6>
        <a:srgbClr val="666666"/>
      </a:accent6>
      <a:hlink>
        <a:srgbClr val="442369"/>
      </a:hlink>
      <a:folHlink>
        <a:srgbClr val="B4BD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02_Marketing Research Process</Template>
  <TotalTime>29109</TotalTime>
  <Words>3367</Words>
  <Application>Microsoft Office PowerPoint</Application>
  <PresentationFormat>Widescreen</PresentationFormat>
  <Paragraphs>438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Consolas</vt:lpstr>
      <vt:lpstr>Courier New</vt:lpstr>
      <vt:lpstr>Helvetica Neue</vt:lpstr>
      <vt:lpstr>Noto Symbol</vt:lpstr>
      <vt:lpstr>Source Code Pro</vt:lpstr>
      <vt:lpstr>Times New Roman</vt:lpstr>
      <vt:lpstr>Wingdings</vt:lpstr>
      <vt:lpstr>2_Design1</vt:lpstr>
      <vt:lpstr>Data Tools</vt:lpstr>
      <vt:lpstr>This class</vt:lpstr>
      <vt:lpstr>Tools to stay organized</vt:lpstr>
      <vt:lpstr>The ‘data journey’</vt:lpstr>
      <vt:lpstr>RStudio Projects</vt:lpstr>
      <vt:lpstr>Projects</vt:lpstr>
      <vt:lpstr>Creating new projects</vt:lpstr>
      <vt:lpstr>When a project is opened</vt:lpstr>
      <vt:lpstr>Dropbox/OneDrive/Google Drive/Box issues</vt:lpstr>
      <vt:lpstr>Dropbox/OneDrive/Google Drive/Box issues</vt:lpstr>
      <vt:lpstr>Project Options</vt:lpstr>
      <vt:lpstr>RMarkdown</vt:lpstr>
      <vt:lpstr>First: what is Markdown (without R)?</vt:lpstr>
      <vt:lpstr>What is RMarkdown</vt:lpstr>
      <vt:lpstr>What does Rmarkdown do?</vt:lpstr>
      <vt:lpstr>RMarkdown</vt:lpstr>
      <vt:lpstr>Output types</vt:lpstr>
      <vt:lpstr>What RMarkdown files look like</vt:lpstr>
      <vt:lpstr>Running code Chunks and Entire R Markdown Files</vt:lpstr>
      <vt:lpstr>Changing the output type</vt:lpstr>
      <vt:lpstr>Changing the output type</vt:lpstr>
      <vt:lpstr>R Markdown Cheat Sheet!</vt:lpstr>
      <vt:lpstr>Format Plain Text</vt:lpstr>
      <vt:lpstr>Headers</vt:lpstr>
      <vt:lpstr>Bullet points and numbers</vt:lpstr>
      <vt:lpstr>Links and Images</vt:lpstr>
      <vt:lpstr>Formulas</vt:lpstr>
      <vt:lpstr>Code Chunks</vt:lpstr>
      <vt:lpstr>Code Chunks</vt:lpstr>
      <vt:lpstr>Code Chunk Names</vt:lpstr>
      <vt:lpstr>Code Chunk options</vt:lpstr>
      <vt:lpstr>Code Chunk options</vt:lpstr>
      <vt:lpstr>Format data tables</vt:lpstr>
      <vt:lpstr>Dependencies and cache</vt:lpstr>
      <vt:lpstr>R Notebooks</vt:lpstr>
      <vt:lpstr>R Notebook vs Markdown document</vt:lpstr>
      <vt:lpstr>Practice</vt:lpstr>
      <vt:lpstr>Practicing RMarkdown</vt:lpstr>
      <vt:lpstr>1. Headline and Introduction</vt:lpstr>
      <vt:lpstr>2. Loading data</vt:lpstr>
      <vt:lpstr>3. Data types</vt:lpstr>
      <vt:lpstr>4. Select relevant data</vt:lpstr>
      <vt:lpstr>5. Transformations</vt:lpstr>
      <vt:lpstr>6. The first plot</vt:lpstr>
      <vt:lpstr>7. More plots</vt:lpstr>
      <vt:lpstr>8. Text and inline code chunks</vt:lpstr>
      <vt:lpstr>9. Slides</vt:lpstr>
      <vt:lpstr>Data Manipulation in the tidyverse –  first steps</vt:lpstr>
      <vt:lpstr>Data Manipulation</vt:lpstr>
      <vt:lpstr>Chaining commands - the Pipe</vt:lpstr>
      <vt:lpstr>Selecting observations / rows - filter</vt:lpstr>
      <vt:lpstr>Arrange</vt:lpstr>
      <vt:lpstr>Selecting variables / columns</vt:lpstr>
      <vt:lpstr>‘Mutating’ variables</vt:lpstr>
      <vt:lpstr>Combining joining data.frames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Tools (R)</dc:title>
  <dc:creator>Nino</dc:creator>
  <cp:lastModifiedBy>Hardt, Nino</cp:lastModifiedBy>
  <cp:revision>850</cp:revision>
  <dcterms:modified xsi:type="dcterms:W3CDTF">2020-09-03T17:08:34Z</dcterms:modified>
</cp:coreProperties>
</file>