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33" r:id="rId1"/>
  </p:sldMasterIdLst>
  <p:notesMasterIdLst>
    <p:notesMasterId r:id="rId59"/>
  </p:notesMasterIdLst>
  <p:handoutMasterIdLst>
    <p:handoutMasterId r:id="rId60"/>
  </p:handoutMasterIdLst>
  <p:sldIdLst>
    <p:sldId id="1516" r:id="rId2"/>
    <p:sldId id="1531" r:id="rId3"/>
    <p:sldId id="1520" r:id="rId4"/>
    <p:sldId id="1596" r:id="rId5"/>
    <p:sldId id="1604" r:id="rId6"/>
    <p:sldId id="1644" r:id="rId7"/>
    <p:sldId id="1647" r:id="rId8"/>
    <p:sldId id="1648" r:id="rId9"/>
    <p:sldId id="1625" r:id="rId10"/>
    <p:sldId id="1665" r:id="rId11"/>
    <p:sldId id="1607" r:id="rId12"/>
    <p:sldId id="1650" r:id="rId13"/>
    <p:sldId id="1611" r:id="rId14"/>
    <p:sldId id="1612" r:id="rId15"/>
    <p:sldId id="1613" r:id="rId16"/>
    <p:sldId id="1646" r:id="rId17"/>
    <p:sldId id="1651" r:id="rId18"/>
    <p:sldId id="1652" r:id="rId19"/>
    <p:sldId id="1653" r:id="rId20"/>
    <p:sldId id="1654" r:id="rId21"/>
    <p:sldId id="1655" r:id="rId22"/>
    <p:sldId id="277" r:id="rId23"/>
    <p:sldId id="298" r:id="rId24"/>
    <p:sldId id="1656" r:id="rId25"/>
    <p:sldId id="279" r:id="rId26"/>
    <p:sldId id="1657" r:id="rId27"/>
    <p:sldId id="1658" r:id="rId28"/>
    <p:sldId id="282" r:id="rId29"/>
    <p:sldId id="283" r:id="rId30"/>
    <p:sldId id="1659" r:id="rId31"/>
    <p:sldId id="1660" r:id="rId32"/>
    <p:sldId id="1661" r:id="rId33"/>
    <p:sldId id="1662" r:id="rId34"/>
    <p:sldId id="1663" r:id="rId35"/>
    <p:sldId id="294" r:id="rId36"/>
    <p:sldId id="1632" r:id="rId37"/>
    <p:sldId id="1634" r:id="rId38"/>
    <p:sldId id="1618" r:id="rId39"/>
    <p:sldId id="1627" r:id="rId40"/>
    <p:sldId id="1629" r:id="rId41"/>
    <p:sldId id="1631" r:id="rId42"/>
    <p:sldId id="1630" r:id="rId43"/>
    <p:sldId id="1633" r:id="rId44"/>
    <p:sldId id="1668" r:id="rId45"/>
    <p:sldId id="1640" r:id="rId46"/>
    <p:sldId id="1641" r:id="rId47"/>
    <p:sldId id="1666" r:id="rId48"/>
    <p:sldId id="1602" r:id="rId49"/>
    <p:sldId id="1636" r:id="rId50"/>
    <p:sldId id="1637" r:id="rId51"/>
    <p:sldId id="1638" r:id="rId52"/>
    <p:sldId id="1624" r:id="rId53"/>
    <p:sldId id="1669" r:id="rId54"/>
    <p:sldId id="1639" r:id="rId55"/>
    <p:sldId id="1622" r:id="rId56"/>
    <p:sldId id="1583" r:id="rId57"/>
    <p:sldId id="1603" r:id="rId58"/>
  </p:sldIdLst>
  <p:sldSz cx="12192000" cy="6858000"/>
  <p:notesSz cx="7315200" cy="96012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521415D9-36F7-43E2-AB2F-B90AF26B5E84}">
      <p14:sectionLst xmlns:p14="http://schemas.microsoft.com/office/powerpoint/2010/main">
        <p14:section name="Default Section" id="{419FD5A6-BCF4-4335-A893-832FF9296AC3}">
          <p14:sldIdLst>
            <p14:sldId id="1516"/>
            <p14:sldId id="1531"/>
            <p14:sldId id="1520"/>
            <p14:sldId id="1596"/>
            <p14:sldId id="1604"/>
            <p14:sldId id="1644"/>
            <p14:sldId id="1647"/>
            <p14:sldId id="1648"/>
            <p14:sldId id="1625"/>
            <p14:sldId id="1665"/>
            <p14:sldId id="1607"/>
            <p14:sldId id="1650"/>
            <p14:sldId id="1611"/>
            <p14:sldId id="1612"/>
            <p14:sldId id="1613"/>
            <p14:sldId id="1646"/>
            <p14:sldId id="1651"/>
            <p14:sldId id="1652"/>
            <p14:sldId id="1653"/>
            <p14:sldId id="1654"/>
            <p14:sldId id="1655"/>
            <p14:sldId id="277"/>
            <p14:sldId id="298"/>
            <p14:sldId id="1656"/>
            <p14:sldId id="279"/>
            <p14:sldId id="1657"/>
            <p14:sldId id="1658"/>
            <p14:sldId id="282"/>
            <p14:sldId id="283"/>
            <p14:sldId id="1659"/>
            <p14:sldId id="1660"/>
            <p14:sldId id="1661"/>
            <p14:sldId id="1662"/>
            <p14:sldId id="1663"/>
            <p14:sldId id="294"/>
            <p14:sldId id="1632"/>
            <p14:sldId id="1634"/>
            <p14:sldId id="1618"/>
            <p14:sldId id="1627"/>
            <p14:sldId id="1629"/>
            <p14:sldId id="1631"/>
            <p14:sldId id="1630"/>
            <p14:sldId id="1633"/>
            <p14:sldId id="1668"/>
            <p14:sldId id="1640"/>
            <p14:sldId id="1641"/>
            <p14:sldId id="1666"/>
            <p14:sldId id="1602"/>
            <p14:sldId id="1636"/>
            <p14:sldId id="1637"/>
            <p14:sldId id="1638"/>
            <p14:sldId id="1624"/>
            <p14:sldId id="1669"/>
            <p14:sldId id="1639"/>
            <p14:sldId id="1622"/>
            <p14:sldId id="1583"/>
            <p14:sldId id="16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4" userDrawn="1">
          <p15:clr>
            <a:srgbClr val="A4A3A4"/>
          </p15:clr>
        </p15:guide>
        <p15:guide id="4" pos="7296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40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dt, Nino" initials="HN" lastIdx="1" clrIdx="0">
    <p:extLst>
      <p:ext uri="{19B8F6BF-5375-455C-9EA6-DF929625EA0E}">
        <p15:presenceInfo xmlns:p15="http://schemas.microsoft.com/office/powerpoint/2012/main" userId="S::hardt.8@osu.edu::79aa8c5d-a03a-4b6d-b3d2-019ff8d071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C6FF"/>
    <a:srgbClr val="FF3D3D"/>
    <a:srgbClr val="FFB7B7"/>
    <a:srgbClr val="D9D9D9"/>
    <a:srgbClr val="FFFFFF"/>
    <a:srgbClr val="909738"/>
    <a:srgbClr val="CC000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B7B493-E510-4001-A6E9-E6975CE99842}">
  <a:tblStyle styleId="{67B7B493-E510-4001-A6E9-E6975CE9984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5E7E7"/>
          </a:solidFill>
        </a:fill>
      </a:tcStyle>
    </a:wholeTbl>
    <a:band1H>
      <a:tcStyle>
        <a:tcBdr/>
        <a:fill>
          <a:solidFill>
            <a:srgbClr val="EACBCB"/>
          </a:solidFill>
        </a:fill>
      </a:tcStyle>
    </a:band1H>
    <a:band1V>
      <a:tcStyle>
        <a:tcBdr/>
        <a:fill>
          <a:solidFill>
            <a:srgbClr val="EACBCB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7CC19C0F-EF79-480A-A534-E00E63AAA292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5E7E7"/>
          </a:solidFill>
        </a:fill>
      </a:tcStyle>
    </a:wholeTbl>
    <a:band1H>
      <a:tcStyle>
        <a:tcBdr/>
        <a:fill>
          <a:solidFill>
            <a:srgbClr val="EACBCB"/>
          </a:solidFill>
        </a:fill>
      </a:tcStyle>
    </a:band1H>
    <a:band1V>
      <a:tcStyle>
        <a:tcBdr/>
        <a:fill>
          <a:solidFill>
            <a:srgbClr val="EACBCB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544" autoAdjust="0"/>
    <p:restoredTop sz="85953" autoAdjust="0"/>
  </p:normalViewPr>
  <p:slideViewPr>
    <p:cSldViewPr snapToGrid="0">
      <p:cViewPr varScale="1">
        <p:scale>
          <a:sx n="96" d="100"/>
          <a:sy n="96" d="100"/>
        </p:scale>
        <p:origin x="102" y="600"/>
      </p:cViewPr>
      <p:guideLst>
        <p:guide orient="horz" pos="792"/>
        <p:guide pos="3840"/>
        <p:guide pos="384"/>
        <p:guide pos="7296"/>
        <p:guide orient="horz" pos="2160"/>
        <p:guide orient="horz" pos="4080"/>
      </p:guideLst>
    </p:cSldViewPr>
  </p:slideViewPr>
  <p:outlineViewPr>
    <p:cViewPr>
      <p:scale>
        <a:sx n="33" d="100"/>
        <a:sy n="33" d="100"/>
      </p:scale>
      <p:origin x="0" y="-43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26"/>
    </p:cViewPr>
  </p:sorterViewPr>
  <p:notesViewPr>
    <p:cSldViewPr snapToGrid="0">
      <p:cViewPr varScale="1">
        <p:scale>
          <a:sx n="111" d="100"/>
          <a:sy n="111" d="100"/>
        </p:scale>
        <p:origin x="305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6314A-F8BC-4444-B894-442D65543F5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18C89-D2B0-41B3-A379-FF72B8E64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0262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583" cy="4803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4144617" y="0"/>
            <a:ext cx="3170583" cy="4803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19138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975692" y="4561226"/>
            <a:ext cx="5363816" cy="43202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36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36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36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36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120813"/>
            <a:ext cx="3170583" cy="4803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144617" y="9120813"/>
            <a:ext cx="3170583" cy="480386"/>
          </a:xfrm>
          <a:prstGeom prst="rect">
            <a:avLst/>
          </a:prstGeom>
          <a:noFill/>
          <a:ln>
            <a:noFill/>
          </a:ln>
        </p:spPr>
        <p:txBody>
          <a:bodyPr lIns="96625" tIns="48300" rIns="96625" bIns="48300" anchor="b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59318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71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47114" y="1457325"/>
            <a:ext cx="3544886" cy="390683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347355" y="1168400"/>
            <a:ext cx="9421091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3600"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790703" y="321945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Noto Symbol"/>
              <a:buNone/>
              <a:defRPr sz="2400"/>
            </a:lvl1pPr>
            <a:lvl2pPr marL="457200" marR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  <a:defRPr/>
            </a:lvl2pPr>
            <a:lvl3pPr marL="914400" marR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Noto Symbol"/>
              <a:buNone/>
              <a:defRPr/>
            </a:lvl3pPr>
            <a:lvl4pPr marL="1371600" marR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Noto Symbol"/>
              <a:buNone/>
              <a:defRPr/>
            </a:lvl5pPr>
            <a:lvl6pPr marL="2286000" marR="0" indent="0" algn="ctr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Arial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pic>
        <p:nvPicPr>
          <p:cNvPr id="167" name="Shape 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9732"/>
            <a:ext cx="91440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19"/>
          <p:cNvPicPr preferRelativeResize="0"/>
          <p:nvPr/>
        </p:nvPicPr>
        <p:blipFill rotWithShape="1">
          <a:blip r:embed="rId3">
            <a:alphaModFix/>
          </a:blip>
          <a:srcRect l="66445"/>
          <a:stretch/>
        </p:blipFill>
        <p:spPr>
          <a:xfrm>
            <a:off x="9132094" y="-9732"/>
            <a:ext cx="3068250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7409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EEN_1content">
    <p:bg>
      <p:bgPr>
        <a:gradFill flip="none" rotWithShape="1">
          <a:gsLst>
            <a:gs pos="0">
              <a:schemeClr val="accent4">
                <a:lumMod val="90000"/>
                <a:lumOff val="10000"/>
              </a:schemeClr>
            </a:gs>
            <a:gs pos="46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90000"/>
                <a:lumOff val="1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86C483-D303-48CA-995F-C3D655EE1A2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1066800"/>
            <a:ext cx="6337300" cy="5384800"/>
          </a:xfrm>
          <a:solidFill>
            <a:schemeClr val="bg1">
              <a:lumMod val="85000"/>
              <a:alpha val="40000"/>
            </a:schemeClr>
          </a:solidFill>
        </p:spPr>
        <p:txBody>
          <a:bodyPr/>
          <a:lstStyle>
            <a:lvl1pPr marL="123825" indent="0">
              <a:spcBef>
                <a:spcPts val="0"/>
              </a:spcBef>
              <a:buFontTx/>
              <a:buNone/>
              <a:defRPr sz="1600" baseline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4AA38D-2FCB-4AA8-A3F3-724B72A0206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49061" y="1066800"/>
            <a:ext cx="5409564" cy="5384799"/>
          </a:xfrm>
          <a:solidFill>
            <a:schemeClr val="bg1">
              <a:alpha val="80000"/>
            </a:schemeClr>
          </a:solidFill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626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REEN_1content">
    <p:bg>
      <p:bgPr>
        <a:gradFill flip="none" rotWithShape="1">
          <a:gsLst>
            <a:gs pos="0">
              <a:schemeClr val="accent4">
                <a:lumMod val="90000"/>
                <a:lumOff val="10000"/>
              </a:schemeClr>
            </a:gs>
            <a:gs pos="46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90000"/>
                <a:lumOff val="1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F40758-4A94-4C49-96B5-46C18A3177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7403" y="1276350"/>
            <a:ext cx="5120640" cy="4848225"/>
          </a:xfrm>
          <a:solidFill>
            <a:schemeClr val="bg1">
              <a:alpha val="30000"/>
            </a:schemeClr>
          </a:solidFill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47E5E4-2527-4B4F-99CE-F626EC2131D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49061" y="1276349"/>
            <a:ext cx="5120640" cy="4848225"/>
          </a:xfrm>
          <a:solidFill>
            <a:schemeClr val="bg1">
              <a:alpha val="30000"/>
            </a:schemeClr>
          </a:solidFill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7862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REEN_1content">
    <p:bg>
      <p:bgPr>
        <a:gradFill flip="none" rotWithShape="1">
          <a:gsLst>
            <a:gs pos="0">
              <a:schemeClr val="accent4">
                <a:lumMod val="90000"/>
                <a:lumOff val="10000"/>
              </a:schemeClr>
            </a:gs>
            <a:gs pos="46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90000"/>
                <a:lumOff val="1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86C483-D303-48CA-995F-C3D655EE1A2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1066800"/>
            <a:ext cx="12192000" cy="1752600"/>
          </a:xfrm>
          <a:solidFill>
            <a:schemeClr val="bg1">
              <a:lumMod val="85000"/>
              <a:alpha val="40000"/>
            </a:schemeClr>
          </a:solidFill>
        </p:spPr>
        <p:txBody>
          <a:bodyPr/>
          <a:lstStyle>
            <a:lvl1pPr marL="123825" indent="0">
              <a:spcBef>
                <a:spcPts val="0"/>
              </a:spcBef>
              <a:buFontTx/>
              <a:buNone/>
              <a:defRPr sz="1600" baseline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4AA38D-2FCB-4AA8-A3F3-724B72A0206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14401" y="3429000"/>
            <a:ext cx="10363200" cy="3022599"/>
          </a:xfrm>
          <a:solidFill>
            <a:schemeClr val="bg1">
              <a:alpha val="80000"/>
            </a:schemeClr>
          </a:solidFill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0281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3095293"/>
            <a:ext cx="10363200" cy="161991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914400" y="4714875"/>
            <a:ext cx="10363200" cy="1257300"/>
          </a:xfrm>
        </p:spPr>
        <p:txBody>
          <a:bodyPr/>
          <a:lstStyle>
            <a:lvl1pPr marL="123825" indent="0" algn="ctr">
              <a:buNone/>
              <a:defRPr sz="36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4421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2vert">
    <p:bg>
      <p:bgPr>
        <a:gradFill flip="none" rotWithShape="1">
          <a:gsLst>
            <a:gs pos="0">
              <a:schemeClr val="bg1">
                <a:lumMod val="75000"/>
              </a:schemeClr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D48DC9-F973-43EF-89CD-2854DBC93A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7403" y="4437246"/>
            <a:ext cx="10782300" cy="1687329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EFB861-5D38-4361-B2F3-191DF493122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87403" y="1276348"/>
            <a:ext cx="10782300" cy="308389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1846820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2vert"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7620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Shape 19"/>
          <p:cNvPicPr preferRelativeResize="0"/>
          <p:nvPr userDrawn="1"/>
        </p:nvPicPr>
        <p:blipFill rotWithShape="1">
          <a:blip r:embed="rId2">
            <a:alphaModFix/>
          </a:blip>
          <a:srcRect l="66445" t="87793"/>
          <a:stretch/>
        </p:blipFill>
        <p:spPr>
          <a:xfrm>
            <a:off x="0" y="0"/>
            <a:ext cx="12192000" cy="1116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787403" y="4437246"/>
            <a:ext cx="10782300" cy="1687329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5"/>
          </p:nvPr>
        </p:nvSpPr>
        <p:spPr>
          <a:xfrm>
            <a:off x="787403" y="1276348"/>
            <a:ext cx="10782300" cy="308389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57935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2horiz">
    <p:bg>
      <p:bgPr>
        <a:gradFill flip="none" rotWithShape="1">
          <a:gsLst>
            <a:gs pos="0">
              <a:schemeClr val="bg1">
                <a:lumMod val="75000"/>
              </a:schemeClr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6E50CD-40C8-49C4-A0A3-B60B4ECE05E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7403" y="1276350"/>
            <a:ext cx="5120640" cy="484822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A34422-0D43-4BBC-AE1F-71485031050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49061" y="1276349"/>
            <a:ext cx="5120640" cy="484822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080396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EY_2-2horiz">
    <p:bg>
      <p:bgPr>
        <a:gradFill flip="none" rotWithShape="1">
          <a:gsLst>
            <a:gs pos="0">
              <a:schemeClr val="bg1">
                <a:lumMod val="75000"/>
              </a:schemeClr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6E50CD-40C8-49C4-A0A3-B60B4ECE05E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7403" y="1276350"/>
            <a:ext cx="5120640" cy="484822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A34422-0D43-4BBC-AE1F-71485031050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49061" y="1276349"/>
            <a:ext cx="5120640" cy="2417827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2EC76A-0DBB-4794-81FF-2CD9FB95B89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49061" y="3706748"/>
            <a:ext cx="5120640" cy="2417827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661093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2horiz"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7620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787403" y="1276350"/>
            <a:ext cx="5120640" cy="484822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Shape 19"/>
          <p:cNvPicPr preferRelativeResize="0"/>
          <p:nvPr userDrawn="1"/>
        </p:nvPicPr>
        <p:blipFill rotWithShape="1">
          <a:blip r:embed="rId2">
            <a:alphaModFix/>
          </a:blip>
          <a:srcRect l="66445" t="87793"/>
          <a:stretch/>
        </p:blipFill>
        <p:spPr>
          <a:xfrm>
            <a:off x="0" y="0"/>
            <a:ext cx="12192000" cy="1116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5"/>
          </p:nvPr>
        </p:nvSpPr>
        <p:spPr>
          <a:xfrm>
            <a:off x="6449061" y="1276349"/>
            <a:ext cx="5120640" cy="484822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17023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EY_2horiz">
    <p:bg>
      <p:bgPr>
        <a:gradFill flip="none" rotWithShape="1">
          <a:gsLst>
            <a:gs pos="0">
              <a:schemeClr val="bg1">
                <a:lumMod val="75000"/>
              </a:schemeClr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6E50CD-40C8-49C4-A0A3-B60B4ECE05E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7402" y="1276350"/>
            <a:ext cx="6280910" cy="484822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A34422-0D43-4BBC-AE1F-71485031050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214617" y="1276349"/>
            <a:ext cx="4355084" cy="484822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971984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_1content">
    <p:bg>
      <p:bgPr>
        <a:gradFill flip="none" rotWithShape="1">
          <a:gsLst>
            <a:gs pos="0">
              <a:schemeClr val="bg1">
                <a:lumMod val="75000"/>
              </a:schemeClr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787403" y="1276350"/>
            <a:ext cx="10782300" cy="484822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581001"/>
            <a:ext cx="457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9456527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CodeExpl">
    <p:bg>
      <p:bgPr>
        <a:gradFill flip="none" rotWithShape="1">
          <a:gsLst>
            <a:gs pos="0">
              <a:schemeClr val="bg1">
                <a:lumMod val="75000"/>
              </a:schemeClr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F93DD9-0F28-4865-BA45-E91EFA2B52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7403" y="4202926"/>
            <a:ext cx="10782300" cy="237807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4BC6B5C-FA95-4733-9594-2AF0E066BCA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1066800"/>
            <a:ext cx="12192000" cy="2981325"/>
          </a:xfrm>
          <a:solidFill>
            <a:schemeClr val="bg1">
              <a:alpha val="40000"/>
            </a:schemeClr>
          </a:solidFill>
        </p:spPr>
        <p:txBody>
          <a:bodyPr/>
          <a:lstStyle>
            <a:lvl1pPr marL="123825" indent="0">
              <a:spcBef>
                <a:spcPts val="0"/>
              </a:spcBef>
              <a:buFontTx/>
              <a:buNone/>
              <a:defRPr sz="180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584303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odeExpl"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7620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393702" y="3746500"/>
            <a:ext cx="5308597" cy="237807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Shape 19"/>
          <p:cNvPicPr preferRelativeResize="0"/>
          <p:nvPr userDrawn="1"/>
        </p:nvPicPr>
        <p:blipFill rotWithShape="1">
          <a:blip r:embed="rId2">
            <a:alphaModFix/>
          </a:blip>
          <a:srcRect l="66445" t="87793"/>
          <a:stretch/>
        </p:blipFill>
        <p:spPr>
          <a:xfrm>
            <a:off x="0" y="0"/>
            <a:ext cx="12192000" cy="1116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4"/>
          </p:nvPr>
        </p:nvSpPr>
        <p:spPr>
          <a:xfrm>
            <a:off x="1" y="1066800"/>
            <a:ext cx="6096000" cy="2530475"/>
          </a:xfrm>
        </p:spPr>
        <p:txBody>
          <a:bodyPr/>
          <a:lstStyle>
            <a:lvl1pPr marL="123825" indent="0">
              <a:spcBef>
                <a:spcPts val="600"/>
              </a:spcBef>
              <a:buFontTx/>
              <a:buNone/>
              <a:defRPr sz="180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5C53317-5845-4F6B-B379-0F0A2A95071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001" y="1066800"/>
            <a:ext cx="6095999" cy="2530475"/>
          </a:xfrm>
        </p:spPr>
        <p:txBody>
          <a:bodyPr/>
          <a:lstStyle>
            <a:lvl1pPr marL="123825" indent="0">
              <a:spcBef>
                <a:spcPts val="600"/>
              </a:spcBef>
              <a:buFontTx/>
              <a:buNone/>
              <a:defRPr sz="180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C66964-E5A8-4D87-B374-D1086EA3D7D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89703" y="3746500"/>
            <a:ext cx="5308597" cy="237807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3947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R_CodeExpl"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7620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7632702" y="1066800"/>
            <a:ext cx="4454523" cy="253047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Shape 19"/>
          <p:cNvPicPr preferRelativeResize="0"/>
          <p:nvPr userDrawn="1"/>
        </p:nvPicPr>
        <p:blipFill rotWithShape="1">
          <a:blip r:embed="rId2">
            <a:alphaModFix/>
          </a:blip>
          <a:srcRect l="66445" t="87793"/>
          <a:stretch/>
        </p:blipFill>
        <p:spPr>
          <a:xfrm>
            <a:off x="0" y="0"/>
            <a:ext cx="12192000" cy="1116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4"/>
          </p:nvPr>
        </p:nvSpPr>
        <p:spPr>
          <a:xfrm>
            <a:off x="0" y="1066800"/>
            <a:ext cx="7410449" cy="253047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123825" indent="0">
              <a:spcBef>
                <a:spcPts val="600"/>
              </a:spcBef>
              <a:buFontTx/>
              <a:buNone/>
              <a:defRPr sz="180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5C53317-5845-4F6B-B379-0F0A2A95071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0" y="3768725"/>
            <a:ext cx="7410448" cy="253047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123825" indent="0">
              <a:spcBef>
                <a:spcPts val="600"/>
              </a:spcBef>
              <a:buFontTx/>
              <a:buNone/>
              <a:defRPr sz="180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C66964-E5A8-4D87-B374-D1086EA3D7D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632702" y="3768725"/>
            <a:ext cx="4454523" cy="253047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09321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R_CodeExpl"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7620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787403" y="3746500"/>
            <a:ext cx="10782300" cy="237807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Shape 19"/>
          <p:cNvPicPr preferRelativeResize="0"/>
          <p:nvPr userDrawn="1"/>
        </p:nvPicPr>
        <p:blipFill rotWithShape="1">
          <a:blip r:embed="rId2">
            <a:alphaModFix/>
          </a:blip>
          <a:srcRect l="66445" t="87793"/>
          <a:stretch/>
        </p:blipFill>
        <p:spPr>
          <a:xfrm>
            <a:off x="0" y="0"/>
            <a:ext cx="12192000" cy="1116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4"/>
          </p:nvPr>
        </p:nvSpPr>
        <p:spPr>
          <a:xfrm>
            <a:off x="-1" y="1066800"/>
            <a:ext cx="12191999" cy="253047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123825" indent="0">
              <a:spcBef>
                <a:spcPts val="0"/>
              </a:spcBef>
              <a:buFontTx/>
              <a:buNone/>
              <a:defRPr sz="180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44540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R_CodeExplLarge"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7620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787403" y="4075386"/>
            <a:ext cx="10782300" cy="2049189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Shape 19"/>
          <p:cNvPicPr preferRelativeResize="0"/>
          <p:nvPr userDrawn="1"/>
        </p:nvPicPr>
        <p:blipFill rotWithShape="1">
          <a:blip r:embed="rId2">
            <a:alphaModFix/>
          </a:blip>
          <a:srcRect l="66445" t="87793"/>
          <a:stretch/>
        </p:blipFill>
        <p:spPr>
          <a:xfrm>
            <a:off x="0" y="0"/>
            <a:ext cx="12192000" cy="1116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4"/>
          </p:nvPr>
        </p:nvSpPr>
        <p:spPr>
          <a:xfrm>
            <a:off x="0" y="1066800"/>
            <a:ext cx="12192000" cy="2953407"/>
          </a:xfrm>
        </p:spPr>
        <p:txBody>
          <a:bodyPr/>
          <a:lstStyle>
            <a:lvl1pPr marL="123825" indent="0">
              <a:spcBef>
                <a:spcPts val="0"/>
              </a:spcBef>
              <a:buFontTx/>
              <a:buNone/>
              <a:defRPr sz="1600" baseline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643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odeExplLargeHoriz"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7620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Shape 19"/>
          <p:cNvPicPr preferRelativeResize="0"/>
          <p:nvPr userDrawn="1"/>
        </p:nvPicPr>
        <p:blipFill rotWithShape="1">
          <a:blip r:embed="rId2">
            <a:alphaModFix/>
          </a:blip>
          <a:srcRect l="66445" t="87793"/>
          <a:stretch/>
        </p:blipFill>
        <p:spPr>
          <a:xfrm>
            <a:off x="0" y="0"/>
            <a:ext cx="12192000" cy="1116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4"/>
          </p:nvPr>
        </p:nvSpPr>
        <p:spPr>
          <a:xfrm>
            <a:off x="0" y="1066800"/>
            <a:ext cx="6337300" cy="5384800"/>
          </a:xfrm>
        </p:spPr>
        <p:txBody>
          <a:bodyPr/>
          <a:lstStyle>
            <a:lvl1pPr marL="123825" indent="0">
              <a:spcBef>
                <a:spcPts val="0"/>
              </a:spcBef>
              <a:buFontTx/>
              <a:buNone/>
              <a:defRPr sz="1600" baseline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A51F5B-959A-4B4A-87A9-62B8CD2ADC2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49061" y="1276349"/>
            <a:ext cx="5120640" cy="484822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95280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CodeExplLargeHoriz">
    <p:bg>
      <p:bgPr>
        <a:gradFill flip="none" rotWithShape="1">
          <a:gsLst>
            <a:gs pos="0">
              <a:schemeClr val="bg1">
                <a:lumMod val="75000"/>
              </a:schemeClr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A2130D-CBA0-479E-98E5-DE06275175B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1066800"/>
            <a:ext cx="6337300" cy="5384800"/>
          </a:xfrm>
          <a:solidFill>
            <a:schemeClr val="bg1">
              <a:alpha val="40000"/>
            </a:schemeClr>
          </a:solidFill>
        </p:spPr>
        <p:txBody>
          <a:bodyPr/>
          <a:lstStyle>
            <a:lvl1pPr marL="123825" indent="0">
              <a:spcBef>
                <a:spcPts val="0"/>
              </a:spcBef>
              <a:buFontTx/>
              <a:buNone/>
              <a:defRPr sz="1600" baseline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985B90D-7CD7-4A48-A704-96E9B9CB3DE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49061" y="1276349"/>
            <a:ext cx="5120640" cy="484822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9375863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Y_CodeExplLargeHoriz_wExtra_1">
    <p:bg>
      <p:bgPr>
        <a:gradFill flip="none" rotWithShape="1">
          <a:gsLst>
            <a:gs pos="0">
              <a:schemeClr val="bg1">
                <a:lumMod val="75000"/>
              </a:schemeClr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A2130D-CBA0-479E-98E5-DE06275175B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1066800"/>
            <a:ext cx="6337300" cy="2632364"/>
          </a:xfrm>
          <a:solidFill>
            <a:schemeClr val="bg1">
              <a:alpha val="40000"/>
            </a:schemeClr>
          </a:solidFill>
        </p:spPr>
        <p:txBody>
          <a:bodyPr/>
          <a:lstStyle>
            <a:lvl1pPr marL="123825" indent="0">
              <a:spcBef>
                <a:spcPts val="0"/>
              </a:spcBef>
              <a:buFontTx/>
              <a:buNone/>
              <a:defRPr sz="1600" baseline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985B90D-7CD7-4A48-A704-96E9B9CB3DE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49061" y="1276349"/>
            <a:ext cx="5120640" cy="484822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32D06E-6509-41A9-AF9B-C2FCA655703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-1" y="3700461"/>
            <a:ext cx="6337301" cy="2424113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1044108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REY_CodeExplLargeHoriz_wExtra_2">
    <p:bg>
      <p:bgPr>
        <a:gradFill flip="none" rotWithShape="1">
          <a:gsLst>
            <a:gs pos="0">
              <a:schemeClr val="bg1">
                <a:lumMod val="75000"/>
              </a:schemeClr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A2130D-CBA0-479E-98E5-DE06275175B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1066799"/>
            <a:ext cx="6337300" cy="5057775"/>
          </a:xfrm>
          <a:solidFill>
            <a:schemeClr val="bg1">
              <a:alpha val="40000"/>
            </a:schemeClr>
          </a:solidFill>
        </p:spPr>
        <p:txBody>
          <a:bodyPr/>
          <a:lstStyle>
            <a:lvl1pPr marL="123825" indent="0">
              <a:spcBef>
                <a:spcPts val="0"/>
              </a:spcBef>
              <a:buFontTx/>
              <a:buNone/>
              <a:defRPr sz="1600" baseline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985B90D-7CD7-4A48-A704-96E9B9CB3DE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49061" y="1276349"/>
            <a:ext cx="5120640" cy="242281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32D06E-6509-41A9-AF9B-C2FCA655703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49061" y="3699165"/>
            <a:ext cx="5120640" cy="2425410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5477414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compare_w_title">
    <p:bg>
      <p:bgPr>
        <a:gradFill flip="none" rotWithShape="1">
          <a:gsLst>
            <a:gs pos="0">
              <a:schemeClr val="bg1">
                <a:lumMod val="75000"/>
              </a:schemeClr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581001"/>
            <a:ext cx="457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A2130D-CBA0-479E-98E5-DE06275175B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2057399"/>
            <a:ext cx="6000750" cy="4029075"/>
          </a:xfrm>
          <a:solidFill>
            <a:schemeClr val="bg1">
              <a:alpha val="40000"/>
            </a:schemeClr>
          </a:solidFill>
        </p:spPr>
        <p:txBody>
          <a:bodyPr/>
          <a:lstStyle>
            <a:lvl1pPr marL="123825" indent="0">
              <a:spcBef>
                <a:spcPts val="0"/>
              </a:spcBef>
              <a:buFontTx/>
              <a:buNone/>
              <a:defRPr sz="1600" baseline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0626E2-192F-42C0-862A-13452E8104E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91248" y="2057399"/>
            <a:ext cx="6000751" cy="4029075"/>
          </a:xfrm>
          <a:solidFill>
            <a:schemeClr val="bg1">
              <a:alpha val="40000"/>
            </a:schemeClr>
          </a:solidFill>
        </p:spPr>
        <p:txBody>
          <a:bodyPr/>
          <a:lstStyle>
            <a:lvl1pPr marL="123825" indent="0">
              <a:spcBef>
                <a:spcPts val="0"/>
              </a:spcBef>
              <a:buFontTx/>
              <a:buNone/>
              <a:defRPr sz="1600" baseline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B7EB24-2077-401B-8914-CFCEDD05BC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" y="1473200"/>
            <a:ext cx="6000749" cy="584200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1D97D15-3745-469A-A41E-9CBF1DA69C7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91248" y="1473200"/>
            <a:ext cx="6000751" cy="584200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943184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R_1content"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7620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787403" y="1276350"/>
            <a:ext cx="10782300" cy="484822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Shape 19"/>
          <p:cNvPicPr preferRelativeResize="0"/>
          <p:nvPr userDrawn="1"/>
        </p:nvPicPr>
        <p:blipFill rotWithShape="1">
          <a:blip r:embed="rId2">
            <a:alphaModFix/>
          </a:blip>
          <a:srcRect l="66445" t="87793"/>
          <a:stretch/>
        </p:blipFill>
        <p:spPr>
          <a:xfrm>
            <a:off x="0" y="0"/>
            <a:ext cx="12192000" cy="1116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746094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EY_CodeExplLargeHoriz">
    <p:bg>
      <p:bgPr>
        <a:gradFill flip="none" rotWithShape="1">
          <a:gsLst>
            <a:gs pos="0">
              <a:schemeClr val="bg1">
                <a:lumMod val="75000"/>
              </a:schemeClr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F881F5-0382-4048-95CA-A7CC65DB90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7403" y="1276350"/>
            <a:ext cx="5120640" cy="484822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73E06-163D-4376-B5C9-D4B71D7C70E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08042" y="1066800"/>
            <a:ext cx="6283957" cy="5791200"/>
          </a:xfrm>
          <a:solidFill>
            <a:schemeClr val="bg1">
              <a:alpha val="40000"/>
            </a:schemeClr>
          </a:solidFill>
        </p:spPr>
        <p:txBody>
          <a:bodyPr/>
          <a:lstStyle>
            <a:lvl1pPr marL="123825" indent="0">
              <a:spcBef>
                <a:spcPts val="0"/>
              </a:spcBef>
              <a:buFontTx/>
              <a:buNone/>
              <a:defRPr sz="1600" baseline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6146577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EY_CodeExplLargeHoriz">
    <p:bg>
      <p:bgPr>
        <a:gradFill flip="none" rotWithShape="1">
          <a:gsLst>
            <a:gs pos="0">
              <a:schemeClr val="bg1">
                <a:lumMod val="75000"/>
              </a:schemeClr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A2130D-CBA0-479E-98E5-DE06275175B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1066800"/>
            <a:ext cx="12192000" cy="5384800"/>
          </a:xfrm>
          <a:solidFill>
            <a:schemeClr val="bg1">
              <a:alpha val="40000"/>
            </a:schemeClr>
          </a:solidFill>
        </p:spPr>
        <p:txBody>
          <a:bodyPr/>
          <a:lstStyle>
            <a:lvl1pPr marL="123825" indent="0">
              <a:spcBef>
                <a:spcPts val="0"/>
              </a:spcBef>
              <a:buFontTx/>
              <a:buNone/>
              <a:defRPr sz="1600" baseline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2918981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odeExpl_SideBar"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76200"/>
            <a:ext cx="6143625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520703" y="3746500"/>
            <a:ext cx="7023097" cy="237807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Shape 19"/>
          <p:cNvPicPr preferRelativeResize="0"/>
          <p:nvPr userDrawn="1"/>
        </p:nvPicPr>
        <p:blipFill rotWithShape="1">
          <a:blip r:embed="rId2">
            <a:alphaModFix/>
          </a:blip>
          <a:srcRect l="66445" t="87793"/>
          <a:stretch/>
        </p:blipFill>
        <p:spPr>
          <a:xfrm>
            <a:off x="0" y="0"/>
            <a:ext cx="12192000" cy="1116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4"/>
          </p:nvPr>
        </p:nvSpPr>
        <p:spPr>
          <a:xfrm>
            <a:off x="520703" y="1066800"/>
            <a:ext cx="7023097" cy="2530475"/>
          </a:xfrm>
        </p:spPr>
        <p:txBody>
          <a:bodyPr/>
          <a:lstStyle>
            <a:lvl1pPr marL="123825" indent="0">
              <a:spcBef>
                <a:spcPts val="600"/>
              </a:spcBef>
              <a:buFontTx/>
              <a:buNone/>
              <a:defRPr sz="1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972425" y="0"/>
            <a:ext cx="421957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5"/>
          </p:nvPr>
        </p:nvSpPr>
        <p:spPr>
          <a:xfrm>
            <a:off x="8172451" y="1276350"/>
            <a:ext cx="3817751" cy="484822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Content Placeholder 12"/>
          <p:cNvSpPr>
            <a:spLocks noGrp="1"/>
          </p:cNvSpPr>
          <p:nvPr>
            <p:ph sz="quarter" idx="16"/>
          </p:nvPr>
        </p:nvSpPr>
        <p:spPr>
          <a:xfrm>
            <a:off x="8172450" y="112958"/>
            <a:ext cx="3817751" cy="857250"/>
          </a:xfrm>
        </p:spPr>
        <p:txBody>
          <a:bodyPr anchor="ctr"/>
          <a:lstStyle>
            <a:lvl1pPr marL="123825" indent="0" algn="ctr">
              <a:buNone/>
              <a:defRPr sz="2800" b="1"/>
            </a:lvl1pPr>
            <a:lvl2pPr marL="5791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60493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ode_SideBar"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76200"/>
            <a:ext cx="6143625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Shape 19"/>
          <p:cNvPicPr preferRelativeResize="0"/>
          <p:nvPr userDrawn="1"/>
        </p:nvPicPr>
        <p:blipFill rotWithShape="1">
          <a:blip r:embed="rId2">
            <a:alphaModFix/>
          </a:blip>
          <a:srcRect l="66445" t="87793"/>
          <a:stretch/>
        </p:blipFill>
        <p:spPr>
          <a:xfrm>
            <a:off x="0" y="0"/>
            <a:ext cx="12192000" cy="1116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4"/>
          </p:nvPr>
        </p:nvSpPr>
        <p:spPr>
          <a:xfrm>
            <a:off x="520703" y="1066800"/>
            <a:ext cx="7023097" cy="5057775"/>
          </a:xfrm>
        </p:spPr>
        <p:txBody>
          <a:bodyPr/>
          <a:lstStyle>
            <a:lvl1pPr marL="123825" indent="0">
              <a:spcBef>
                <a:spcPts val="600"/>
              </a:spcBef>
              <a:buFontTx/>
              <a:buNone/>
              <a:defRPr sz="1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972425" y="0"/>
            <a:ext cx="421957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5"/>
          </p:nvPr>
        </p:nvSpPr>
        <p:spPr>
          <a:xfrm>
            <a:off x="8172451" y="1276350"/>
            <a:ext cx="3817751" cy="484822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Content Placeholder 12"/>
          <p:cNvSpPr>
            <a:spLocks noGrp="1"/>
          </p:cNvSpPr>
          <p:nvPr>
            <p:ph sz="quarter" idx="16"/>
          </p:nvPr>
        </p:nvSpPr>
        <p:spPr>
          <a:xfrm>
            <a:off x="8172450" y="112958"/>
            <a:ext cx="3817751" cy="857250"/>
          </a:xfrm>
        </p:spPr>
        <p:txBody>
          <a:bodyPr anchor="ctr"/>
          <a:lstStyle>
            <a:lvl1pPr marL="123825" indent="0" algn="ctr">
              <a:buNone/>
              <a:defRPr sz="2800" b="1"/>
            </a:lvl1pPr>
            <a:lvl2pPr marL="5791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7403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TitleOnly"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7620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pic>
        <p:nvPicPr>
          <p:cNvPr id="5" name="Shape 19"/>
          <p:cNvPicPr preferRelativeResize="0"/>
          <p:nvPr userDrawn="1"/>
        </p:nvPicPr>
        <p:blipFill rotWithShape="1">
          <a:blip r:embed="rId2">
            <a:alphaModFix/>
          </a:blip>
          <a:srcRect l="66445" t="87793"/>
          <a:stretch/>
        </p:blipFill>
        <p:spPr>
          <a:xfrm>
            <a:off x="0" y="0"/>
            <a:ext cx="12192000" cy="1116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17240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"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0114B-B78B-4338-870A-A08313FCA3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060CB4-BCA6-4495-847D-4A8BFB5F9A6E}"/>
              </a:ext>
            </a:extLst>
          </p:cNvPr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988074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Nur Titel"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91809" y="55808"/>
            <a:ext cx="6967902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550914" y="1276350"/>
            <a:ext cx="7249692" cy="484822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Shape 19"/>
          <p:cNvPicPr preferRelativeResize="0"/>
          <p:nvPr userDrawn="1"/>
        </p:nvPicPr>
        <p:blipFill rotWithShape="1">
          <a:blip r:embed="rId2">
            <a:alphaModFix/>
          </a:blip>
          <a:srcRect l="66445" t="87793"/>
          <a:stretch/>
        </p:blipFill>
        <p:spPr>
          <a:xfrm>
            <a:off x="0" y="0"/>
            <a:ext cx="8412480" cy="1116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8351520" y="0"/>
            <a:ext cx="384048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4"/>
          </p:nvPr>
        </p:nvSpPr>
        <p:spPr>
          <a:xfrm>
            <a:off x="8563829" y="1276350"/>
            <a:ext cx="3426373" cy="484822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8563828" y="112958"/>
            <a:ext cx="3426373" cy="857250"/>
          </a:xfrm>
        </p:spPr>
        <p:txBody>
          <a:bodyPr anchor="ctr"/>
          <a:lstStyle>
            <a:lvl1pPr marL="123825" indent="0" algn="ctr">
              <a:buNone/>
              <a:defRPr sz="2800" b="1"/>
            </a:lvl1pPr>
            <a:lvl2pPr marL="5791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34140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Nur Titel"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91809" y="55808"/>
            <a:ext cx="6967902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pic>
        <p:nvPicPr>
          <p:cNvPr id="5" name="Shape 19"/>
          <p:cNvPicPr preferRelativeResize="0"/>
          <p:nvPr userDrawn="1"/>
        </p:nvPicPr>
        <p:blipFill rotWithShape="1">
          <a:blip r:embed="rId2">
            <a:alphaModFix/>
          </a:blip>
          <a:srcRect l="66445" t="87793"/>
          <a:stretch/>
        </p:blipFill>
        <p:spPr>
          <a:xfrm>
            <a:off x="0" y="0"/>
            <a:ext cx="8412480" cy="1116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8351520" y="0"/>
            <a:ext cx="384048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4"/>
          </p:nvPr>
        </p:nvSpPr>
        <p:spPr>
          <a:xfrm>
            <a:off x="8563829" y="1276350"/>
            <a:ext cx="3426373" cy="484822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8563828" y="112958"/>
            <a:ext cx="3426373" cy="857250"/>
          </a:xfrm>
        </p:spPr>
        <p:txBody>
          <a:bodyPr anchor="ctr"/>
          <a:lstStyle>
            <a:lvl1pPr marL="123825" indent="0" algn="ctr">
              <a:buNone/>
              <a:defRPr sz="2800" b="1"/>
            </a:lvl1pPr>
            <a:lvl2pPr marL="5791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2584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BottomBar"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360243"/>
            <a:ext cx="12192000" cy="24977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7620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Shape 19"/>
          <p:cNvPicPr preferRelativeResize="0"/>
          <p:nvPr userDrawn="1"/>
        </p:nvPicPr>
        <p:blipFill rotWithShape="1">
          <a:blip r:embed="rId2">
            <a:alphaModFix/>
          </a:blip>
          <a:srcRect l="66445" t="87793"/>
          <a:stretch/>
        </p:blipFill>
        <p:spPr>
          <a:xfrm>
            <a:off x="0" y="0"/>
            <a:ext cx="12192000" cy="11161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787403" y="4437245"/>
            <a:ext cx="10782300" cy="2296929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5"/>
          </p:nvPr>
        </p:nvSpPr>
        <p:spPr>
          <a:xfrm>
            <a:off x="787403" y="1276348"/>
            <a:ext cx="10782300" cy="308389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833702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782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EEN_1content">
    <p:bg>
      <p:bgPr>
        <a:gradFill flip="none" rotWithShape="1">
          <a:gsLst>
            <a:gs pos="0">
              <a:schemeClr val="accent5">
                <a:lumMod val="66000"/>
                <a:lumOff val="34000"/>
              </a:schemeClr>
            </a:gs>
            <a:gs pos="72000">
              <a:srgbClr val="E8C77C"/>
            </a:gs>
            <a:gs pos="30000">
              <a:schemeClr val="accent5">
                <a:lumMod val="84000"/>
                <a:lumOff val="16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A76A46-CBF4-4E40-9D4B-E9F8F0CDED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7403" y="1276350"/>
            <a:ext cx="10782300" cy="4848225"/>
          </a:xfrm>
          <a:solidFill>
            <a:schemeClr val="bg1">
              <a:alpha val="40000"/>
            </a:schemeClr>
          </a:solidFill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7088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Nur Titel"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7620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787403" y="3746500"/>
            <a:ext cx="10782300" cy="237807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Shape 19"/>
          <p:cNvPicPr preferRelativeResize="0"/>
          <p:nvPr userDrawn="1"/>
        </p:nvPicPr>
        <p:blipFill rotWithShape="1">
          <a:blip r:embed="rId2">
            <a:alphaModFix/>
          </a:blip>
          <a:srcRect l="66445" t="87793"/>
          <a:stretch/>
        </p:blipFill>
        <p:spPr>
          <a:xfrm>
            <a:off x="0" y="0"/>
            <a:ext cx="12192000" cy="1116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4"/>
          </p:nvPr>
        </p:nvSpPr>
        <p:spPr>
          <a:xfrm>
            <a:off x="787403" y="1066800"/>
            <a:ext cx="10782300" cy="2530475"/>
          </a:xfrm>
        </p:spPr>
        <p:txBody>
          <a:bodyPr/>
          <a:lstStyle>
            <a:lvl1pPr marL="123825" indent="0">
              <a:spcBef>
                <a:spcPts val="600"/>
              </a:spcBef>
              <a:buFontTx/>
              <a:buNone/>
              <a:defRPr sz="1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73583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Nur Titel"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7620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787403" y="1276350"/>
            <a:ext cx="10782300" cy="484822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Shape 19"/>
          <p:cNvPicPr preferRelativeResize="0"/>
          <p:nvPr userDrawn="1"/>
        </p:nvPicPr>
        <p:blipFill rotWithShape="1">
          <a:blip r:embed="rId2">
            <a:alphaModFix/>
          </a:blip>
          <a:srcRect l="66445" t="87793"/>
          <a:stretch/>
        </p:blipFill>
        <p:spPr>
          <a:xfrm>
            <a:off x="0" y="0"/>
            <a:ext cx="12192000" cy="1116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745515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368300" indent="-368300">
              <a:lnSpc>
                <a:spcPct val="120000"/>
              </a:lnSpc>
              <a:spcBef>
                <a:spcPts val="3250"/>
              </a:spcBef>
              <a:defRPr sz="3200">
                <a:latin typeface="Lato Light" panose="020F0302020204030203" pitchFamily="34" charset="0"/>
              </a:defRPr>
            </a:lvl1pPr>
            <a:lvl2pPr marL="736600" indent="-368300">
              <a:lnSpc>
                <a:spcPct val="120000"/>
              </a:lnSpc>
              <a:spcBef>
                <a:spcPts val="3250"/>
              </a:spcBef>
              <a:defRPr sz="3200">
                <a:latin typeface="Lato Light" panose="020F0302020204030203" pitchFamily="34" charset="0"/>
              </a:defRPr>
            </a:lvl2pPr>
            <a:lvl3pPr marL="1104900" indent="-368300">
              <a:lnSpc>
                <a:spcPct val="120000"/>
              </a:lnSpc>
              <a:spcBef>
                <a:spcPts val="3250"/>
              </a:spcBef>
              <a:defRPr sz="3200">
                <a:latin typeface="Lato Light" panose="020F0302020204030203" pitchFamily="34" charset="0"/>
              </a:defRPr>
            </a:lvl3pPr>
            <a:lvl4pPr marL="1473200" indent="-368300">
              <a:lnSpc>
                <a:spcPct val="120000"/>
              </a:lnSpc>
              <a:spcBef>
                <a:spcPts val="3250"/>
              </a:spcBef>
              <a:defRPr sz="3200">
                <a:latin typeface="Lato Light" panose="020F0302020204030203" pitchFamily="34" charset="0"/>
              </a:defRPr>
            </a:lvl4pPr>
            <a:lvl5pPr marL="1841500" indent="-368300">
              <a:lnSpc>
                <a:spcPct val="120000"/>
              </a:lnSpc>
              <a:spcBef>
                <a:spcPts val="3250"/>
              </a:spcBef>
              <a:defRPr sz="3200">
                <a:latin typeface="Lato Light" panose="020F0302020204030203" pitchFamily="34" charset="0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5405" y="6540500"/>
            <a:ext cx="234840" cy="235962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0708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REEN_1content">
    <p:bg>
      <p:bgPr>
        <a:gradFill flip="none" rotWithShape="1">
          <a:gsLst>
            <a:gs pos="0">
              <a:schemeClr val="accent5">
                <a:lumMod val="66000"/>
                <a:lumOff val="34000"/>
              </a:schemeClr>
            </a:gs>
            <a:gs pos="72000">
              <a:srgbClr val="E8C77C"/>
            </a:gs>
            <a:gs pos="30000">
              <a:schemeClr val="accent5">
                <a:lumMod val="84000"/>
                <a:lumOff val="16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A76A46-CBF4-4E40-9D4B-E9F8F0CDED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7403" y="1276351"/>
            <a:ext cx="10782300" cy="2838450"/>
          </a:xfrm>
          <a:solidFill>
            <a:schemeClr val="bg1">
              <a:alpha val="40000"/>
            </a:schemeClr>
          </a:solidFill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22479F-7FB6-497F-835A-ACF4370536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87403" y="4219576"/>
            <a:ext cx="10782300" cy="2251074"/>
          </a:xfrm>
          <a:solidFill>
            <a:schemeClr val="bg1">
              <a:lumMod val="85000"/>
              <a:alpha val="70000"/>
            </a:schemeClr>
          </a:solidFill>
        </p:spPr>
        <p:txBody>
          <a:bodyPr/>
          <a:lstStyle>
            <a:lvl1pPr marL="123825" indent="0">
              <a:spcBef>
                <a:spcPts val="0"/>
              </a:spcBef>
              <a:buFontTx/>
              <a:buNone/>
              <a:defRPr sz="1600" baseline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147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GREEN_1content">
    <p:bg>
      <p:bgPr>
        <a:gradFill flip="none" rotWithShape="1">
          <a:gsLst>
            <a:gs pos="0">
              <a:schemeClr val="accent5">
                <a:lumMod val="66000"/>
                <a:lumOff val="34000"/>
              </a:schemeClr>
            </a:gs>
            <a:gs pos="72000">
              <a:srgbClr val="E8C77C"/>
            </a:gs>
            <a:gs pos="30000">
              <a:schemeClr val="accent5">
                <a:lumMod val="84000"/>
                <a:lumOff val="16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A76A46-CBF4-4E40-9D4B-E9F8F0CDED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7403" y="5530849"/>
            <a:ext cx="10782300" cy="1050151"/>
          </a:xfrm>
          <a:solidFill>
            <a:schemeClr val="bg1">
              <a:alpha val="40000"/>
            </a:schemeClr>
          </a:solidFill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22479F-7FB6-497F-835A-ACF4370536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87403" y="1276350"/>
            <a:ext cx="10782300" cy="4140199"/>
          </a:xfrm>
          <a:solidFill>
            <a:schemeClr val="bg1">
              <a:lumMod val="85000"/>
              <a:alpha val="70000"/>
            </a:schemeClr>
          </a:solidFill>
        </p:spPr>
        <p:txBody>
          <a:bodyPr/>
          <a:lstStyle>
            <a:lvl1pPr marL="123825" indent="0">
              <a:spcBef>
                <a:spcPts val="0"/>
              </a:spcBef>
              <a:buFontTx/>
              <a:buNone/>
              <a:defRPr sz="1600" baseline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818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_1content">
    <p:bg>
      <p:bgPr>
        <a:gradFill flip="none" rotWithShape="1">
          <a:gsLst>
            <a:gs pos="0">
              <a:schemeClr val="accent4"/>
            </a:gs>
            <a:gs pos="46000">
              <a:schemeClr val="accent4">
                <a:lumMod val="51000"/>
                <a:lumOff val="49000"/>
              </a:schemeClr>
            </a:gs>
            <a:gs pos="100000">
              <a:schemeClr val="accent4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A76A46-CBF4-4E40-9D4B-E9F8F0CDED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7403" y="1276350"/>
            <a:ext cx="10782300" cy="4848225"/>
          </a:xfrm>
          <a:solidFill>
            <a:schemeClr val="bg1">
              <a:alpha val="40000"/>
            </a:schemeClr>
          </a:solidFill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076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REEN_1content">
    <p:bg>
      <p:bgPr>
        <a:gradFill flip="none" rotWithShape="1">
          <a:gsLst>
            <a:gs pos="0">
              <a:schemeClr val="accent4"/>
            </a:gs>
            <a:gs pos="46000">
              <a:schemeClr val="accent4">
                <a:lumMod val="51000"/>
                <a:lumOff val="49000"/>
              </a:schemeClr>
            </a:gs>
            <a:gs pos="100000">
              <a:schemeClr val="accent4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A76A46-CBF4-4E40-9D4B-E9F8F0CDED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7403" y="3943350"/>
            <a:ext cx="10782300" cy="2181225"/>
          </a:xfrm>
          <a:solidFill>
            <a:schemeClr val="bg1">
              <a:alpha val="40000"/>
            </a:schemeClr>
          </a:solidFill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461B00-136E-4A4D-A419-8653DF63098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87403" y="1276351"/>
            <a:ext cx="10782300" cy="2390774"/>
          </a:xfrm>
          <a:solidFill>
            <a:schemeClr val="bg1">
              <a:alpha val="0"/>
            </a:schemeClr>
          </a:solidFill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034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EN_1content">
    <p:bg>
      <p:bgPr>
        <a:gradFill flip="none" rotWithShape="1">
          <a:gsLst>
            <a:gs pos="0">
              <a:schemeClr val="accent4">
                <a:lumMod val="90000"/>
                <a:lumOff val="10000"/>
              </a:schemeClr>
            </a:gs>
            <a:gs pos="46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90000"/>
                <a:lumOff val="1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86C483-D303-48CA-995F-C3D655EE1A2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1066800"/>
            <a:ext cx="12192000" cy="5384800"/>
          </a:xfrm>
          <a:solidFill>
            <a:srgbClr val="D9D9D9">
              <a:alpha val="69804"/>
            </a:srgbClr>
          </a:solidFill>
        </p:spPr>
        <p:txBody>
          <a:bodyPr/>
          <a:lstStyle>
            <a:lvl1pPr marL="123825" indent="0">
              <a:spcBef>
                <a:spcPts val="0"/>
              </a:spcBef>
              <a:buFontTx/>
              <a:buNone/>
              <a:defRPr sz="1600" baseline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852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914400" y="30480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914400" y="1447805"/>
            <a:ext cx="10363200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1907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▪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indent="-16383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o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indent="-88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−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indent="-1460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indent="-1270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▪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indent="-1270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971800" marR="0" indent="-1270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429000" marR="0" indent="-1270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886200" marR="0" indent="-1270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11" name="Shape 11"/>
          <p:cNvSpPr/>
          <p:nvPr/>
        </p:nvSpPr>
        <p:spPr>
          <a:xfrm>
            <a:off x="3048003" y="6461125"/>
            <a:ext cx="14223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818176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4" r:id="rId1"/>
    <p:sldLayoutId id="2147483740" r:id="rId2"/>
    <p:sldLayoutId id="2147483747" r:id="rId3"/>
    <p:sldLayoutId id="2147483775" r:id="rId4"/>
    <p:sldLayoutId id="2147483791" r:id="rId5"/>
    <p:sldLayoutId id="2147483810" r:id="rId6"/>
    <p:sldLayoutId id="2147483688" r:id="rId7"/>
    <p:sldLayoutId id="2147483789" r:id="rId8"/>
    <p:sldLayoutId id="2147483785" r:id="rId9"/>
    <p:sldLayoutId id="2147483776" r:id="rId10"/>
    <p:sldLayoutId id="2147483793" r:id="rId11"/>
    <p:sldLayoutId id="2147483792" r:id="rId12"/>
    <p:sldLayoutId id="2147483746" r:id="rId13"/>
    <p:sldLayoutId id="2147483769" r:id="rId14"/>
    <p:sldLayoutId id="2147483751" r:id="rId15"/>
    <p:sldLayoutId id="2147483770" r:id="rId16"/>
    <p:sldLayoutId id="2147483780" r:id="rId17"/>
    <p:sldLayoutId id="2147483755" r:id="rId18"/>
    <p:sldLayoutId id="2147483781" r:id="rId19"/>
    <p:sldLayoutId id="2147483771" r:id="rId20"/>
    <p:sldLayoutId id="2147483760" r:id="rId21"/>
    <p:sldLayoutId id="2147483784" r:id="rId22"/>
    <p:sldLayoutId id="2147483779" r:id="rId23"/>
    <p:sldLayoutId id="2147483773" r:id="rId24"/>
    <p:sldLayoutId id="2147483774" r:id="rId25"/>
    <p:sldLayoutId id="2147483788" r:id="rId26"/>
    <p:sldLayoutId id="2147483808" r:id="rId27"/>
    <p:sldLayoutId id="2147483809" r:id="rId28"/>
    <p:sldLayoutId id="2147483804" r:id="rId29"/>
    <p:sldLayoutId id="2147483797" r:id="rId30"/>
    <p:sldLayoutId id="2147483790" r:id="rId31"/>
    <p:sldLayoutId id="2147483761" r:id="rId32"/>
    <p:sldLayoutId id="2147483762" r:id="rId33"/>
    <p:sldLayoutId id="2147483749" r:id="rId34"/>
    <p:sldLayoutId id="2147483778" r:id="rId35"/>
    <p:sldLayoutId id="2147483750" r:id="rId36"/>
    <p:sldLayoutId id="2147483752" r:id="rId37"/>
    <p:sldLayoutId id="2147483754" r:id="rId38"/>
    <p:sldLayoutId id="2147483772" r:id="rId39"/>
    <p:sldLayoutId id="2147483802" r:id="rId40"/>
    <p:sldLayoutId id="2147483803" r:id="rId41"/>
    <p:sldLayoutId id="2147483807" r:id="rId42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2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8.xml"/><Relationship Id="rId3" Type="http://schemas.openxmlformats.org/officeDocument/2006/relationships/slide" Target="slide5.xml"/><Relationship Id="rId7" Type="http://schemas.openxmlformats.org/officeDocument/2006/relationships/slide" Target="slide3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5" Type="http://schemas.openxmlformats.org/officeDocument/2006/relationships/slide" Target="slide24.xml"/><Relationship Id="rId4" Type="http://schemas.openxmlformats.org/officeDocument/2006/relationships/slide" Target="slide12.xml"/><Relationship Id="rId9" Type="http://schemas.openxmlformats.org/officeDocument/2006/relationships/slide" Target="slide5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db.rstudio.com/best-practices/managing-credentials/#integrated-security-without-dsn" TargetMode="External"/><Relationship Id="rId1" Type="http://schemas.openxmlformats.org/officeDocument/2006/relationships/slideLayout" Target="../slideLayouts/slideLayout2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rstudio.com/resources/webinars/part-1-introducing-an-r-interface-for-apache-spark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db.rstudio.com/databases/" TargetMode="External"/><Relationship Id="rId2" Type="http://schemas.openxmlformats.org/officeDocument/2006/relationships/hyperlink" Target="https://db.rstudio.com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relational-data.ht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24D6D1-0E8F-4406-ACFB-F05735376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Tools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626EDE8-67E4-4E9F-A8F7-4461BDE7AE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(4) Data Organization II</a:t>
            </a:r>
          </a:p>
        </p:txBody>
      </p:sp>
    </p:spTree>
    <p:extLst>
      <p:ext uri="{BB962C8B-B14F-4D97-AF65-F5344CB8AC3E}">
        <p14:creationId xmlns:p14="http://schemas.microsoft.com/office/powerpoint/2010/main" val="1839253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3C5DC06-A976-4BB4-AFE0-19200234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nycflights13</a:t>
            </a:r>
            <a:r>
              <a:rPr lang="en-US" dirty="0"/>
              <a:t> relationships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769580-4153-4B27-AB30-A682036095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flights</a:t>
            </a:r>
            <a:r>
              <a:rPr lang="en-US" dirty="0"/>
              <a:t> connects to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planes</a:t>
            </a:r>
            <a:r>
              <a:rPr lang="en-US" dirty="0"/>
              <a:t> via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tailnum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flights</a:t>
            </a:r>
            <a:r>
              <a:rPr lang="en-US" dirty="0"/>
              <a:t> connects to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airlines</a:t>
            </a:r>
            <a:r>
              <a:rPr lang="en-US" dirty="0"/>
              <a:t> via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carrier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flights</a:t>
            </a:r>
            <a:r>
              <a:rPr lang="en-US" dirty="0"/>
              <a:t> connects to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airports</a:t>
            </a:r>
            <a:r>
              <a:rPr lang="en-US" dirty="0"/>
              <a:t> via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origin</a:t>
            </a:r>
            <a:r>
              <a:rPr lang="en-US" dirty="0"/>
              <a:t> &amp;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dest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flights</a:t>
            </a:r>
            <a:r>
              <a:rPr lang="en-US" dirty="0"/>
              <a:t> connects to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weather</a:t>
            </a:r>
            <a:r>
              <a:rPr lang="en-US" dirty="0"/>
              <a:t> via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origin</a:t>
            </a:r>
            <a:r>
              <a:rPr lang="en-US" dirty="0"/>
              <a:t>,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year</a:t>
            </a:r>
            <a:r>
              <a:rPr lang="en-US" dirty="0"/>
              <a:t>,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month</a:t>
            </a:r>
            <a:r>
              <a:rPr lang="en-US" dirty="0"/>
              <a:t>,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day</a:t>
            </a:r>
            <a:r>
              <a:rPr lang="en-US" dirty="0"/>
              <a:t>, &amp;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hour</a:t>
            </a:r>
          </a:p>
          <a:p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AF59E8-A819-4199-B9FB-BEA1CFCC3B36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5910691" y="1745569"/>
            <a:ext cx="6196743" cy="3909786"/>
          </a:xfrm>
        </p:spPr>
      </p:pic>
    </p:spTree>
    <p:extLst>
      <p:ext uri="{BB962C8B-B14F-4D97-AF65-F5344CB8AC3E}">
        <p14:creationId xmlns:p14="http://schemas.microsoft.com/office/powerpoint/2010/main" val="394383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70FAE1C-5D50-4717-908E-9684FFC6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 of verbs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E14DC-D672-4FDF-AE0B-CF71D04845E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To work with relational data you need verbs that work with pairs of tables.  There are three groups of verbs designed to work with relational data: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Mutating joins</a:t>
            </a:r>
            <a:r>
              <a:rPr lang="en-US" dirty="0"/>
              <a:t>: add new variables to one data frame by matching observations in another.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Filter joins</a:t>
            </a:r>
            <a:r>
              <a:rPr lang="en-US" dirty="0"/>
              <a:t>:  filter observations from one data frame based on whether or not they match an observation in the other table.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Set operations</a:t>
            </a:r>
            <a:r>
              <a:rPr lang="en-US" dirty="0"/>
              <a:t>:  treat observations as if they were set elements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433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8BB0-7583-407F-89E8-64531F1FC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Mutating joins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C66CF-93E0-45C4-9B74-6FF64AFD4A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hlinkClick r:id="rId2" action="ppaction://hlinksldjump"/>
            <a:extLst>
              <a:ext uri="{FF2B5EF4-FFF2-40B4-BE49-F238E27FC236}">
                <a16:creationId xmlns:a16="http://schemas.microsoft.com/office/drawing/2014/main" id="{14E51BFD-B8B3-4DFD-849A-8FA383E50C9D}"/>
              </a:ext>
            </a:extLst>
          </p:cNvPr>
          <p:cNvSpPr/>
          <p:nvPr/>
        </p:nvSpPr>
        <p:spPr>
          <a:xfrm>
            <a:off x="5935980" y="6443966"/>
            <a:ext cx="320040" cy="32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3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D715E1-B31B-430B-8487-C29DB4BA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types and matching </a:t>
            </a:r>
            <a:r>
              <a:rPr lang="en-US" dirty="0" err="1">
                <a:latin typeface="Consolas" panose="020B0609020204030204" pitchFamily="49" charset="0"/>
              </a:rPr>
              <a:t>dplyr</a:t>
            </a:r>
            <a:r>
              <a:rPr lang="en-US" dirty="0"/>
              <a:t>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6374E6-F67A-45DB-8BE0-E403A914148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/>
              <a:t>inner join: </a:t>
            </a:r>
          </a:p>
          <a:p>
            <a:pPr lvl="1"/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	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inner_join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r>
              <a:rPr lang="en-US" sz="2800" dirty="0"/>
              <a:t>outer joins </a:t>
            </a:r>
          </a:p>
          <a:p>
            <a:pPr lvl="1"/>
            <a:r>
              <a:rPr lang="en-US" sz="2400" dirty="0"/>
              <a:t>left: 	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left_join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pPr lvl="1"/>
            <a:r>
              <a:rPr lang="en-US" sz="2400" dirty="0"/>
              <a:t>right: 	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full_join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pPr lvl="1"/>
            <a:r>
              <a:rPr lang="en-US" sz="2400" dirty="0"/>
              <a:t>full: 	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right_join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endParaRPr lang="en-US" sz="2800" dirty="0"/>
          </a:p>
        </p:txBody>
      </p:sp>
      <p:pic>
        <p:nvPicPr>
          <p:cNvPr id="8" name="Picture 7" descr="A picture containing game&#10;&#10;Description automatically generated">
            <a:extLst>
              <a:ext uri="{FF2B5EF4-FFF2-40B4-BE49-F238E27FC236}">
                <a16:creationId xmlns:a16="http://schemas.microsoft.com/office/drawing/2014/main" id="{C514521E-1C69-44BC-A56B-8FBDC66F7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918" y="2474988"/>
            <a:ext cx="6612082" cy="190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92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BE2C-5D4D-4EDC-B2EE-139950A9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Inner</a:t>
            </a:r>
            <a:r>
              <a:rPr lang="en-US" dirty="0"/>
              <a:t>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54D40-D0D8-4ACD-A9A0-A0786B91873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Simplest type of join</a:t>
            </a:r>
          </a:p>
          <a:p>
            <a:r>
              <a:rPr lang="en-US" dirty="0"/>
              <a:t>matches pairs of observations whenever their </a:t>
            </a:r>
            <a:r>
              <a:rPr lang="en-US" b="1" dirty="0">
                <a:solidFill>
                  <a:srgbClr val="0070C0"/>
                </a:solidFill>
              </a:rPr>
              <a:t>keys</a:t>
            </a:r>
            <a:r>
              <a:rPr lang="en-US" dirty="0"/>
              <a:t> are equal</a:t>
            </a:r>
          </a:p>
          <a:p>
            <a:r>
              <a:rPr lang="en-US" b="1" dirty="0">
                <a:solidFill>
                  <a:srgbClr val="0070C0"/>
                </a:solidFill>
              </a:rPr>
              <a:t>keys</a:t>
            </a:r>
            <a:r>
              <a:rPr lang="en-US" dirty="0"/>
              <a:t> are variables that connect pairs of tables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169DF0-87D5-4641-B133-ECBCA5DA65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5433583"/>
              </p:ext>
            </p:extLst>
          </p:nvPr>
        </p:nvGraphicFramePr>
        <p:xfrm>
          <a:off x="914400" y="3352800"/>
          <a:ext cx="1868366" cy="3305908"/>
        </p:xfrm>
        <a:graphic>
          <a:graphicData uri="http://schemas.openxmlformats.org/drawingml/2006/table">
            <a:tbl>
              <a:tblPr>
                <a:tableStyleId>{67B7B493-E510-4001-A6E9-E6975CE99842}</a:tableStyleId>
              </a:tblPr>
              <a:tblGrid>
                <a:gridCol w="934183">
                  <a:extLst>
                    <a:ext uri="{9D8B030D-6E8A-4147-A177-3AD203B41FA5}">
                      <a16:colId xmlns:a16="http://schemas.microsoft.com/office/drawing/2014/main" val="4886091"/>
                    </a:ext>
                  </a:extLst>
                </a:gridCol>
                <a:gridCol w="934183">
                  <a:extLst>
                    <a:ext uri="{9D8B030D-6E8A-4147-A177-3AD203B41FA5}">
                      <a16:colId xmlns:a16="http://schemas.microsoft.com/office/drawing/2014/main" val="884444005"/>
                    </a:ext>
                  </a:extLst>
                </a:gridCol>
              </a:tblGrid>
              <a:tr h="82647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0070C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key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046229"/>
                  </a:ext>
                </a:extLst>
              </a:tr>
              <a:tr h="826477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x1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284473"/>
                  </a:ext>
                </a:extLst>
              </a:tr>
              <a:tr h="826477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x2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5560"/>
                  </a:ext>
                </a:extLst>
              </a:tr>
              <a:tr h="826477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x3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0181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8BF6A1-B60D-480F-A43A-0F01F0E654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970251"/>
              </p:ext>
            </p:extLst>
          </p:nvPr>
        </p:nvGraphicFramePr>
        <p:xfrm>
          <a:off x="3021948" y="3352800"/>
          <a:ext cx="1868366" cy="3305908"/>
        </p:xfrm>
        <a:graphic>
          <a:graphicData uri="http://schemas.openxmlformats.org/drawingml/2006/table">
            <a:tbl>
              <a:tblPr>
                <a:tableStyleId>{67B7B493-E510-4001-A6E9-E6975CE99842}</a:tableStyleId>
              </a:tblPr>
              <a:tblGrid>
                <a:gridCol w="934183">
                  <a:extLst>
                    <a:ext uri="{9D8B030D-6E8A-4147-A177-3AD203B41FA5}">
                      <a16:colId xmlns:a16="http://schemas.microsoft.com/office/drawing/2014/main" val="4886091"/>
                    </a:ext>
                  </a:extLst>
                </a:gridCol>
                <a:gridCol w="934183">
                  <a:extLst>
                    <a:ext uri="{9D8B030D-6E8A-4147-A177-3AD203B41FA5}">
                      <a16:colId xmlns:a16="http://schemas.microsoft.com/office/drawing/2014/main" val="884444005"/>
                    </a:ext>
                  </a:extLst>
                </a:gridCol>
              </a:tblGrid>
              <a:tr h="82647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0070C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key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Y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046229"/>
                  </a:ext>
                </a:extLst>
              </a:tr>
              <a:tr h="826477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y1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284473"/>
                  </a:ext>
                </a:extLst>
              </a:tr>
              <a:tr h="826477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y2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5560"/>
                  </a:ext>
                </a:extLst>
              </a:tr>
              <a:tr h="826477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y3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018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322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4351347-C23A-40E5-B5D4-42F37E9CE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5B2AB9-444C-4701-B355-3E26200C41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1066799"/>
            <a:ext cx="6337300" cy="5503334"/>
          </a:xfrm>
        </p:spPr>
        <p:txBody>
          <a:bodyPr/>
          <a:lstStyle/>
          <a:p>
            <a:r>
              <a:rPr lang="en-US" sz="1800" b="0" dirty="0">
                <a:solidFill>
                  <a:srgbClr val="008000"/>
                </a:solidFill>
              </a:rPr>
              <a:t># Example set-up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x </a:t>
            </a:r>
            <a:r>
              <a:rPr lang="en-US" sz="1800" b="1" dirty="0">
                <a:solidFill>
                  <a:srgbClr val="000080"/>
                </a:solidFill>
              </a:rPr>
              <a:t>&lt;-</a:t>
            </a:r>
            <a:r>
              <a:rPr lang="en-US" sz="1800" b="0" dirty="0">
                <a:solidFill>
                  <a:srgbClr val="000000"/>
                </a:solidFill>
              </a:rPr>
              <a:t> tribble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1" dirty="0">
                <a:solidFill>
                  <a:srgbClr val="000080"/>
                </a:solidFill>
              </a:rPr>
              <a:t>~</a:t>
            </a:r>
            <a:r>
              <a:rPr lang="en-US" sz="1800" b="0" dirty="0">
                <a:solidFill>
                  <a:srgbClr val="000000"/>
                </a:solidFill>
              </a:rPr>
              <a:t>key, </a:t>
            </a:r>
            <a:r>
              <a:rPr lang="en-US" sz="1800" b="1" dirty="0">
                <a:solidFill>
                  <a:srgbClr val="000080"/>
                </a:solidFill>
              </a:rPr>
              <a:t>~</a:t>
            </a:r>
            <a:r>
              <a:rPr lang="en-US" sz="1800" b="0" dirty="0" err="1">
                <a:solidFill>
                  <a:srgbClr val="000000"/>
                </a:solidFill>
              </a:rPr>
              <a:t>val_x</a:t>
            </a:r>
            <a:r>
              <a:rPr lang="en-US" sz="1800" b="0" dirty="0">
                <a:solidFill>
                  <a:srgbClr val="000000"/>
                </a:solidFill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		     </a:t>
            </a:r>
            <a:r>
              <a:rPr lang="en-US" sz="1800" b="0" dirty="0">
                <a:solidFill>
                  <a:srgbClr val="FF8000"/>
                </a:solidFill>
              </a:rPr>
              <a:t>1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  <a:r>
              <a:rPr lang="en-US" sz="1800" b="0" dirty="0">
                <a:solidFill>
                  <a:srgbClr val="808080"/>
                </a:solidFill>
              </a:rPr>
              <a:t>"x1"</a:t>
            </a:r>
            <a:r>
              <a:rPr lang="en-US" sz="1800" b="0" dirty="0">
                <a:solidFill>
                  <a:srgbClr val="000000"/>
                </a:solidFill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		     </a:t>
            </a:r>
            <a:r>
              <a:rPr lang="en-US" sz="1800" b="0" dirty="0">
                <a:solidFill>
                  <a:srgbClr val="FF8000"/>
                </a:solidFill>
              </a:rPr>
              <a:t>2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  <a:r>
              <a:rPr lang="en-US" sz="1800" b="0" dirty="0">
                <a:solidFill>
                  <a:srgbClr val="808080"/>
                </a:solidFill>
              </a:rPr>
              <a:t>"x2"</a:t>
            </a:r>
            <a:r>
              <a:rPr lang="en-US" sz="1800" b="0" dirty="0">
                <a:solidFill>
                  <a:srgbClr val="000000"/>
                </a:solidFill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		     </a:t>
            </a:r>
            <a:r>
              <a:rPr lang="en-US" sz="1800" b="0" dirty="0">
                <a:solidFill>
                  <a:srgbClr val="FF8000"/>
                </a:solidFill>
              </a:rPr>
              <a:t>3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  <a:r>
              <a:rPr lang="en-US" sz="1800" b="0" dirty="0">
                <a:solidFill>
                  <a:srgbClr val="808080"/>
                </a:solidFill>
              </a:rPr>
              <a:t>"x3"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</a:p>
          <a:p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y </a:t>
            </a:r>
            <a:r>
              <a:rPr lang="en-US" sz="1800" b="1" dirty="0">
                <a:solidFill>
                  <a:srgbClr val="000080"/>
                </a:solidFill>
              </a:rPr>
              <a:t>&lt;-</a:t>
            </a:r>
            <a:r>
              <a:rPr lang="en-US" sz="1800" b="0" dirty="0">
                <a:solidFill>
                  <a:srgbClr val="000000"/>
                </a:solidFill>
              </a:rPr>
              <a:t> tribble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1" dirty="0">
                <a:solidFill>
                  <a:srgbClr val="000080"/>
                </a:solidFill>
              </a:rPr>
              <a:t>~</a:t>
            </a:r>
            <a:r>
              <a:rPr lang="en-US" sz="1800" b="0" dirty="0">
                <a:solidFill>
                  <a:srgbClr val="000000"/>
                </a:solidFill>
              </a:rPr>
              <a:t>key, </a:t>
            </a:r>
            <a:r>
              <a:rPr lang="en-US" sz="1800" b="1" dirty="0">
                <a:solidFill>
                  <a:srgbClr val="000080"/>
                </a:solidFill>
              </a:rPr>
              <a:t>~</a:t>
            </a:r>
            <a:r>
              <a:rPr lang="en-US" sz="1800" b="0" dirty="0" err="1">
                <a:solidFill>
                  <a:srgbClr val="000000"/>
                </a:solidFill>
              </a:rPr>
              <a:t>val_y</a:t>
            </a:r>
            <a:r>
              <a:rPr lang="en-US" sz="1800" b="0" dirty="0">
                <a:solidFill>
                  <a:srgbClr val="000000"/>
                </a:solidFill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		     </a:t>
            </a:r>
            <a:r>
              <a:rPr lang="en-US" sz="1800" b="0" dirty="0">
                <a:solidFill>
                  <a:srgbClr val="FF8000"/>
                </a:solidFill>
              </a:rPr>
              <a:t>1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  <a:r>
              <a:rPr lang="en-US" sz="1800" b="0" dirty="0">
                <a:solidFill>
                  <a:srgbClr val="808080"/>
                </a:solidFill>
              </a:rPr>
              <a:t>"y1"</a:t>
            </a:r>
            <a:r>
              <a:rPr lang="en-US" sz="1800" b="0" dirty="0">
                <a:solidFill>
                  <a:srgbClr val="000000"/>
                </a:solidFill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		     </a:t>
            </a:r>
            <a:r>
              <a:rPr lang="en-US" sz="1800" b="0" dirty="0">
                <a:solidFill>
                  <a:srgbClr val="FF8000"/>
                </a:solidFill>
              </a:rPr>
              <a:t>2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  <a:r>
              <a:rPr lang="en-US" sz="1800" b="0" dirty="0">
                <a:solidFill>
                  <a:srgbClr val="808080"/>
                </a:solidFill>
              </a:rPr>
              <a:t>"y2"</a:t>
            </a:r>
            <a:r>
              <a:rPr lang="en-US" sz="1800" b="0" dirty="0">
                <a:solidFill>
                  <a:srgbClr val="000000"/>
                </a:solidFill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		     </a:t>
            </a:r>
            <a:r>
              <a:rPr lang="en-US" sz="1800" b="0" dirty="0">
                <a:solidFill>
                  <a:srgbClr val="FF8000"/>
                </a:solidFill>
              </a:rPr>
              <a:t>4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  <a:r>
              <a:rPr lang="en-US" sz="1800" b="0" dirty="0">
                <a:solidFill>
                  <a:srgbClr val="808080"/>
                </a:solidFill>
              </a:rPr>
              <a:t>"y3"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8000"/>
                </a:solidFill>
              </a:rPr>
              <a:t># inner join</a:t>
            </a:r>
            <a:endParaRPr lang="en-US" sz="1800" dirty="0"/>
          </a:p>
          <a:p>
            <a:r>
              <a:rPr lang="en-US" sz="1800" dirty="0">
                <a:solidFill>
                  <a:srgbClr val="000000"/>
                </a:solidFill>
              </a:rPr>
              <a:t>x </a:t>
            </a:r>
            <a:r>
              <a:rPr lang="en-US" sz="1800" dirty="0">
                <a:solidFill>
                  <a:srgbClr val="804000"/>
                </a:solidFill>
              </a:rPr>
              <a:t>%&gt;%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inner_join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y, </a:t>
            </a:r>
            <a:r>
              <a:rPr 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by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8080"/>
                </a:solidFill>
              </a:rPr>
              <a:t>"key"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  <a:p>
            <a:endParaRPr lang="en-US" sz="1800" b="0" dirty="0">
              <a:solidFill>
                <a:srgbClr val="008000"/>
              </a:solidFill>
            </a:endParaRPr>
          </a:p>
          <a:p>
            <a:r>
              <a:rPr lang="en-US" sz="1800" b="0" dirty="0">
                <a:solidFill>
                  <a:schemeClr val="bg1">
                    <a:lumMod val="50000"/>
                  </a:schemeClr>
                </a:solidFill>
              </a:rPr>
              <a:t># A </a:t>
            </a:r>
            <a:r>
              <a:rPr lang="en-US" sz="1800" b="0" dirty="0" err="1">
                <a:solidFill>
                  <a:schemeClr val="bg1">
                    <a:lumMod val="50000"/>
                  </a:schemeClr>
                </a:solidFill>
              </a:rPr>
              <a:t>tibble</a:t>
            </a:r>
            <a:r>
              <a:rPr lang="en-US" sz="1800" b="0" dirty="0">
                <a:solidFill>
                  <a:schemeClr val="bg1">
                    <a:lumMod val="50000"/>
                  </a:schemeClr>
                </a:solidFill>
              </a:rPr>
              <a:t>: 2 × 3</a:t>
            </a:r>
          </a:p>
          <a:p>
            <a:r>
              <a:rPr lang="nn-NO" sz="1800" b="0" dirty="0">
                <a:solidFill>
                  <a:schemeClr val="bg1">
                    <a:lumMod val="50000"/>
                  </a:schemeClr>
                </a:solidFill>
              </a:rPr>
              <a:t>    key val_x val_y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1" dirty="0">
                <a:solidFill>
                  <a:srgbClr val="000080"/>
                </a:solidFill>
              </a:rPr>
              <a:t>&lt;</a:t>
            </a:r>
            <a:r>
              <a:rPr lang="en-US" sz="1800" b="0" dirty="0" err="1">
                <a:solidFill>
                  <a:schemeClr val="bg1">
                    <a:lumMod val="50000"/>
                  </a:schemeClr>
                </a:solidFill>
              </a:rPr>
              <a:t>dbl</a:t>
            </a:r>
            <a:r>
              <a:rPr lang="en-US" sz="1800" b="1" dirty="0">
                <a:solidFill>
                  <a:srgbClr val="000080"/>
                </a:solidFill>
              </a:rPr>
              <a:t>&gt;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&lt;</a:t>
            </a:r>
            <a:r>
              <a:rPr lang="en-US" sz="1800" b="0" dirty="0" err="1">
                <a:solidFill>
                  <a:schemeClr val="bg1">
                    <a:lumMod val="50000"/>
                  </a:schemeClr>
                </a:solidFill>
              </a:rPr>
              <a:t>chr</a:t>
            </a:r>
            <a:r>
              <a:rPr lang="en-US" sz="1800" b="1" dirty="0">
                <a:solidFill>
                  <a:srgbClr val="000080"/>
                </a:solidFill>
              </a:rPr>
              <a:t>&gt;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&lt;</a:t>
            </a:r>
            <a:r>
              <a:rPr lang="en-US" sz="1800" b="0" dirty="0" err="1">
                <a:solidFill>
                  <a:schemeClr val="bg1">
                    <a:lumMod val="50000"/>
                  </a:schemeClr>
                </a:solidFill>
              </a:rPr>
              <a:t>chr</a:t>
            </a:r>
            <a:r>
              <a:rPr lang="en-US" sz="1800" b="1" dirty="0">
                <a:solidFill>
                  <a:srgbClr val="000080"/>
                </a:solidFill>
              </a:rPr>
              <a:t>&gt;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en-US" sz="1800" b="0" dirty="0">
                <a:solidFill>
                  <a:schemeClr val="bg1">
                    <a:lumMod val="50000"/>
                  </a:schemeClr>
                </a:solidFill>
              </a:rPr>
              <a:t>     1    x1    y1</a:t>
            </a:r>
          </a:p>
          <a:p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en-US" sz="1800" b="0" dirty="0">
                <a:solidFill>
                  <a:schemeClr val="bg1">
                    <a:lumMod val="50000"/>
                  </a:schemeClr>
                </a:solidFill>
              </a:rPr>
              <a:t>     2    x2    y2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DF7CB83-23B2-4408-A8AD-764887D731C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dirty="0"/>
              <a:t> to tell </a:t>
            </a:r>
            <a:r>
              <a:rPr lang="en-US" dirty="0" err="1">
                <a:latin typeface="Consolas" panose="020B0609020204030204" pitchFamily="49" charset="0"/>
              </a:rPr>
              <a:t>dplyr</a:t>
            </a:r>
            <a:r>
              <a:rPr lang="en-US" dirty="0"/>
              <a:t> which variable is the key</a:t>
            </a:r>
          </a:p>
          <a:p>
            <a:r>
              <a:rPr lang="en-US" dirty="0"/>
              <a:t>unmatched rows are not included in the result</a:t>
            </a:r>
          </a:p>
          <a:p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81F2623-26DA-46A0-A27A-89CC92EE9EF6}"/>
              </a:ext>
            </a:extLst>
          </p:cNvPr>
          <p:cNvCxnSpPr>
            <a:cxnSpLocks/>
          </p:cNvCxnSpPr>
          <p:nvPr/>
        </p:nvCxnSpPr>
        <p:spPr>
          <a:xfrm rot="18900000">
            <a:off x="6929502" y="4474515"/>
            <a:ext cx="122743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D30ACE-D75A-4B49-BDF6-5B3D05679EF5}"/>
              </a:ext>
            </a:extLst>
          </p:cNvPr>
          <p:cNvCxnSpPr>
            <a:cxnSpLocks/>
          </p:cNvCxnSpPr>
          <p:nvPr/>
        </p:nvCxnSpPr>
        <p:spPr>
          <a:xfrm rot="18900000">
            <a:off x="7228962" y="4747431"/>
            <a:ext cx="122743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993BDC3-1E51-43EB-9010-2D1F9C10AEAF}"/>
              </a:ext>
            </a:extLst>
          </p:cNvPr>
          <p:cNvCxnSpPr>
            <a:cxnSpLocks/>
          </p:cNvCxnSpPr>
          <p:nvPr/>
        </p:nvCxnSpPr>
        <p:spPr>
          <a:xfrm rot="18900000">
            <a:off x="7513195" y="5038326"/>
            <a:ext cx="122743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2FF0AB-539B-44AA-A32F-31F05386470B}"/>
              </a:ext>
            </a:extLst>
          </p:cNvPr>
          <p:cNvCxnSpPr>
            <a:cxnSpLocks/>
          </p:cNvCxnSpPr>
          <p:nvPr/>
        </p:nvCxnSpPr>
        <p:spPr>
          <a:xfrm rot="2700000" flipV="1">
            <a:off x="6952675" y="5043749"/>
            <a:ext cx="122743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C9AC697-8976-4186-8A30-CA1E21E727C7}"/>
              </a:ext>
            </a:extLst>
          </p:cNvPr>
          <p:cNvCxnSpPr>
            <a:cxnSpLocks/>
          </p:cNvCxnSpPr>
          <p:nvPr/>
        </p:nvCxnSpPr>
        <p:spPr>
          <a:xfrm rot="2700000" flipV="1">
            <a:off x="7236908" y="4742008"/>
            <a:ext cx="122743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3A42DEC-88D6-4BDD-8242-62E506853B9E}"/>
              </a:ext>
            </a:extLst>
          </p:cNvPr>
          <p:cNvCxnSpPr>
            <a:cxnSpLocks/>
          </p:cNvCxnSpPr>
          <p:nvPr/>
        </p:nvCxnSpPr>
        <p:spPr>
          <a:xfrm rot="2700000" flipV="1">
            <a:off x="7538029" y="4474516"/>
            <a:ext cx="122743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3" name="Picture 32" descr="A picture containing clock&#10;&#10;Description automatically generated">
            <a:extLst>
              <a:ext uri="{FF2B5EF4-FFF2-40B4-BE49-F238E27FC236}">
                <a16:creationId xmlns:a16="http://schemas.microsoft.com/office/drawing/2014/main" id="{460BFBF7-DD94-46CC-A126-D97E1E0D8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0000">
            <a:off x="6445729" y="4519081"/>
            <a:ext cx="975794" cy="1764534"/>
          </a:xfrm>
          <a:prstGeom prst="rect">
            <a:avLst/>
          </a:prstGeom>
        </p:spPr>
      </p:pic>
      <p:pic>
        <p:nvPicPr>
          <p:cNvPr id="34" name="Picture 33" descr="A close up of a sign&#10;&#10;Description automatically generated">
            <a:extLst>
              <a:ext uri="{FF2B5EF4-FFF2-40B4-BE49-F238E27FC236}">
                <a16:creationId xmlns:a16="http://schemas.microsoft.com/office/drawing/2014/main" id="{95CCE28E-94AB-41D5-8D01-6A88C939A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00000">
            <a:off x="8253167" y="4520639"/>
            <a:ext cx="978911" cy="1761417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2A170C-191F-45F0-A5F2-7C49EF2D952E}"/>
              </a:ext>
            </a:extLst>
          </p:cNvPr>
          <p:cNvCxnSpPr>
            <a:cxnSpLocks/>
          </p:cNvCxnSpPr>
          <p:nvPr/>
        </p:nvCxnSpPr>
        <p:spPr>
          <a:xfrm flipV="1">
            <a:off x="7408714" y="4734537"/>
            <a:ext cx="441686" cy="441433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A121CE-8386-48CB-B99E-69ED57E7863B}"/>
              </a:ext>
            </a:extLst>
          </p:cNvPr>
          <p:cNvCxnSpPr>
            <a:cxnSpLocks/>
          </p:cNvCxnSpPr>
          <p:nvPr/>
        </p:nvCxnSpPr>
        <p:spPr>
          <a:xfrm flipH="1" flipV="1">
            <a:off x="7850400" y="4734537"/>
            <a:ext cx="434185" cy="441433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344212D-5457-48ED-B12E-09C3C4FE0C59}"/>
              </a:ext>
            </a:extLst>
          </p:cNvPr>
          <p:cNvCxnSpPr>
            <a:cxnSpLocks/>
          </p:cNvCxnSpPr>
          <p:nvPr/>
        </p:nvCxnSpPr>
        <p:spPr>
          <a:xfrm flipV="1">
            <a:off x="7101309" y="4166236"/>
            <a:ext cx="749090" cy="74766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FADC632-B39F-4C48-925E-CC6A623C513D}"/>
              </a:ext>
            </a:extLst>
          </p:cNvPr>
          <p:cNvCxnSpPr>
            <a:cxnSpLocks/>
          </p:cNvCxnSpPr>
          <p:nvPr/>
        </p:nvCxnSpPr>
        <p:spPr>
          <a:xfrm flipH="1" flipV="1">
            <a:off x="7842677" y="4163807"/>
            <a:ext cx="726142" cy="72659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93E68F26-A207-453C-B8D8-A48122B6A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4240" y="4609787"/>
            <a:ext cx="1459014" cy="1340547"/>
          </a:xfrm>
          <a:prstGeom prst="rect">
            <a:avLst/>
          </a:prstGeom>
        </p:spPr>
      </p:pic>
      <p:sp>
        <p:nvSpPr>
          <p:cNvPr id="39" name="Arrow: Right 38">
            <a:extLst>
              <a:ext uri="{FF2B5EF4-FFF2-40B4-BE49-F238E27FC236}">
                <a16:creationId xmlns:a16="http://schemas.microsoft.com/office/drawing/2014/main" id="{84AACA9E-B4B4-458F-BC65-88CDE0E43B2B}"/>
              </a:ext>
            </a:extLst>
          </p:cNvPr>
          <p:cNvSpPr/>
          <p:nvPr/>
        </p:nvSpPr>
        <p:spPr>
          <a:xfrm>
            <a:off x="9842500" y="5080000"/>
            <a:ext cx="243137" cy="39228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217A8B-5BE2-459C-860F-61BA4472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by</a:t>
            </a:r>
            <a:r>
              <a:rPr lang="en-US" dirty="0"/>
              <a:t> with diverging key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9D070-8501-4433-B577-5A3997FBC51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8000"/>
                </a:solidFill>
              </a:rPr>
              <a:t># Example set-up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xx </a:t>
            </a:r>
            <a:r>
              <a:rPr lang="en-US" sz="1800" b="1" dirty="0">
                <a:solidFill>
                  <a:srgbClr val="000080"/>
                </a:solidFill>
              </a:rPr>
              <a:t>&lt;-</a:t>
            </a:r>
            <a:r>
              <a:rPr lang="en-US" sz="1800" b="0" dirty="0">
                <a:solidFill>
                  <a:srgbClr val="000000"/>
                </a:solidFill>
              </a:rPr>
              <a:t> tribble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1" dirty="0">
                <a:solidFill>
                  <a:srgbClr val="000080"/>
                </a:solidFill>
              </a:rPr>
              <a:t>~</a:t>
            </a:r>
            <a:r>
              <a:rPr lang="en-US" sz="1800" b="0" dirty="0" err="1">
                <a:solidFill>
                  <a:srgbClr val="000000"/>
                </a:solidFill>
              </a:rPr>
              <a:t>keyX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  <a:r>
              <a:rPr lang="en-US" sz="1800" b="1" dirty="0">
                <a:solidFill>
                  <a:srgbClr val="000080"/>
                </a:solidFill>
              </a:rPr>
              <a:t>~</a:t>
            </a:r>
            <a:r>
              <a:rPr lang="en-US" sz="1800" b="0" dirty="0" err="1">
                <a:solidFill>
                  <a:srgbClr val="000000"/>
                </a:solidFill>
              </a:rPr>
              <a:t>val_x</a:t>
            </a:r>
            <a:r>
              <a:rPr lang="en-US" sz="1800" b="0" dirty="0">
                <a:solidFill>
                  <a:srgbClr val="000000"/>
                </a:solidFill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              </a:t>
            </a:r>
            <a:r>
              <a:rPr lang="en-US" sz="1800" b="0" dirty="0">
                <a:solidFill>
                  <a:srgbClr val="FF8000"/>
                </a:solidFill>
              </a:rPr>
              <a:t>1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  <a:r>
              <a:rPr lang="en-US" sz="1800" b="0" dirty="0">
                <a:solidFill>
                  <a:srgbClr val="808080"/>
                </a:solidFill>
              </a:rPr>
              <a:t>"x1"</a:t>
            </a:r>
            <a:r>
              <a:rPr lang="en-US" sz="1800" b="0" dirty="0">
                <a:solidFill>
                  <a:srgbClr val="000000"/>
                </a:solidFill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              </a:t>
            </a:r>
            <a:r>
              <a:rPr lang="en-US" sz="1800" b="0" dirty="0">
                <a:solidFill>
                  <a:srgbClr val="FF8000"/>
                </a:solidFill>
              </a:rPr>
              <a:t>2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  <a:r>
              <a:rPr lang="en-US" sz="1800" b="0" dirty="0">
                <a:solidFill>
                  <a:srgbClr val="808080"/>
                </a:solidFill>
              </a:rPr>
              <a:t>"x2"</a:t>
            </a:r>
            <a:r>
              <a:rPr lang="en-US" sz="1800" b="0" dirty="0">
                <a:solidFill>
                  <a:srgbClr val="000000"/>
                </a:solidFill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              </a:t>
            </a:r>
            <a:r>
              <a:rPr lang="en-US" sz="1800" b="0" dirty="0">
                <a:solidFill>
                  <a:srgbClr val="FF8000"/>
                </a:solidFill>
              </a:rPr>
              <a:t>3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  <a:r>
              <a:rPr lang="en-US" sz="1800" b="0" dirty="0">
                <a:solidFill>
                  <a:srgbClr val="808080"/>
                </a:solidFill>
              </a:rPr>
              <a:t>"x3"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  <a:p>
            <a:endParaRPr lang="en-US" sz="1800" b="0" dirty="0">
              <a:solidFill>
                <a:srgbClr val="000000"/>
              </a:solidFill>
            </a:endParaRPr>
          </a:p>
          <a:p>
            <a:r>
              <a:rPr lang="es-ES" sz="1800" b="0" dirty="0" err="1">
                <a:solidFill>
                  <a:srgbClr val="000000"/>
                </a:solidFill>
              </a:rPr>
              <a:t>yy</a:t>
            </a:r>
            <a:r>
              <a:rPr lang="es-ES" sz="1800" b="0" dirty="0">
                <a:solidFill>
                  <a:srgbClr val="000000"/>
                </a:solidFill>
              </a:rPr>
              <a:t> </a:t>
            </a:r>
            <a:r>
              <a:rPr lang="es-ES" sz="1800" b="1" dirty="0">
                <a:solidFill>
                  <a:srgbClr val="000080"/>
                </a:solidFill>
              </a:rPr>
              <a:t>&lt;-</a:t>
            </a:r>
            <a:r>
              <a:rPr lang="es-ES" sz="1800" b="0" dirty="0">
                <a:solidFill>
                  <a:srgbClr val="000000"/>
                </a:solidFill>
              </a:rPr>
              <a:t> </a:t>
            </a:r>
            <a:r>
              <a:rPr lang="es-ES" sz="1800" b="0" dirty="0" err="1">
                <a:solidFill>
                  <a:srgbClr val="000000"/>
                </a:solidFill>
              </a:rPr>
              <a:t>tribble</a:t>
            </a:r>
            <a:r>
              <a:rPr lang="es-ES" sz="1800" b="1" dirty="0">
                <a:solidFill>
                  <a:srgbClr val="000080"/>
                </a:solidFill>
              </a:rPr>
              <a:t>(</a:t>
            </a:r>
            <a:r>
              <a:rPr lang="es-ES" sz="1800" b="0" dirty="0">
                <a:solidFill>
                  <a:srgbClr val="000000"/>
                </a:solidFill>
              </a:rPr>
              <a:t>  </a:t>
            </a:r>
            <a:r>
              <a:rPr lang="es-ES" sz="1800" b="1" dirty="0">
                <a:solidFill>
                  <a:srgbClr val="000080"/>
                </a:solidFill>
              </a:rPr>
              <a:t>~</a:t>
            </a:r>
            <a:r>
              <a:rPr lang="es-ES" sz="1800" b="0" dirty="0" err="1">
                <a:solidFill>
                  <a:srgbClr val="000000"/>
                </a:solidFill>
              </a:rPr>
              <a:t>keyY</a:t>
            </a:r>
            <a:r>
              <a:rPr lang="es-ES" sz="1800" b="0" dirty="0">
                <a:solidFill>
                  <a:srgbClr val="000000"/>
                </a:solidFill>
              </a:rPr>
              <a:t>, </a:t>
            </a:r>
            <a:r>
              <a:rPr lang="es-ES" sz="1800" b="1" dirty="0">
                <a:solidFill>
                  <a:srgbClr val="000080"/>
                </a:solidFill>
              </a:rPr>
              <a:t>~</a:t>
            </a:r>
            <a:r>
              <a:rPr lang="es-ES" sz="1800" b="0" dirty="0" err="1">
                <a:solidFill>
                  <a:srgbClr val="000000"/>
                </a:solidFill>
              </a:rPr>
              <a:t>val_y</a:t>
            </a:r>
            <a:r>
              <a:rPr lang="es-ES" sz="1800" b="0" dirty="0">
                <a:solidFill>
                  <a:srgbClr val="000000"/>
                </a:solidFill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              </a:t>
            </a:r>
            <a:r>
              <a:rPr lang="en-US" sz="1800" b="0" dirty="0">
                <a:solidFill>
                  <a:srgbClr val="FF8000"/>
                </a:solidFill>
              </a:rPr>
              <a:t>1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  <a:r>
              <a:rPr lang="en-US" sz="1800" b="0" dirty="0">
                <a:solidFill>
                  <a:srgbClr val="808080"/>
                </a:solidFill>
              </a:rPr>
              <a:t>"y1"</a:t>
            </a:r>
            <a:r>
              <a:rPr lang="en-US" sz="1800" b="0" dirty="0">
                <a:solidFill>
                  <a:srgbClr val="000000"/>
                </a:solidFill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              </a:t>
            </a:r>
            <a:r>
              <a:rPr lang="en-US" sz="1800" b="0" dirty="0">
                <a:solidFill>
                  <a:srgbClr val="FF8000"/>
                </a:solidFill>
              </a:rPr>
              <a:t>2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  <a:r>
              <a:rPr lang="en-US" sz="1800" b="0" dirty="0">
                <a:solidFill>
                  <a:srgbClr val="808080"/>
                </a:solidFill>
              </a:rPr>
              <a:t>"y2"</a:t>
            </a:r>
            <a:r>
              <a:rPr lang="en-US" sz="1800" b="0" dirty="0">
                <a:solidFill>
                  <a:srgbClr val="000000"/>
                </a:solidFill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              </a:t>
            </a:r>
            <a:r>
              <a:rPr lang="en-US" sz="1800" b="0" dirty="0">
                <a:solidFill>
                  <a:srgbClr val="FF8000"/>
                </a:solidFill>
              </a:rPr>
              <a:t>4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  <a:r>
              <a:rPr lang="en-US" sz="1800" b="0" dirty="0">
                <a:solidFill>
                  <a:srgbClr val="808080"/>
                </a:solidFill>
              </a:rPr>
              <a:t>"y3"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  <a:p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8000"/>
                </a:solidFill>
              </a:rPr>
              <a:t># inner join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xx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 err="1">
                <a:solidFill>
                  <a:srgbClr val="000000"/>
                </a:solidFill>
              </a:rPr>
              <a:t>inner_join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000000"/>
                </a:solidFill>
              </a:rPr>
              <a:t>yy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  <a:r>
              <a:rPr 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by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00FF"/>
                </a:solidFill>
              </a:rPr>
              <a:t>c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808080"/>
                </a:solidFill>
              </a:rPr>
              <a:t>"</a:t>
            </a:r>
            <a:r>
              <a:rPr lang="en-US" sz="1800" b="0" dirty="0" err="1">
                <a:solidFill>
                  <a:srgbClr val="808080"/>
                </a:solidFill>
              </a:rPr>
              <a:t>keyX</a:t>
            </a:r>
            <a:r>
              <a:rPr lang="en-US" sz="1800" b="0" dirty="0">
                <a:solidFill>
                  <a:srgbClr val="808080"/>
                </a:solidFill>
              </a:rPr>
              <a:t>"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808080"/>
                </a:solidFill>
              </a:rPr>
              <a:t>"</a:t>
            </a:r>
            <a:r>
              <a:rPr lang="en-US" sz="1800" b="0" dirty="0" err="1">
                <a:solidFill>
                  <a:srgbClr val="808080"/>
                </a:solidFill>
              </a:rPr>
              <a:t>keyY</a:t>
            </a:r>
            <a:r>
              <a:rPr lang="en-US" sz="1800" b="0" dirty="0">
                <a:solidFill>
                  <a:srgbClr val="808080"/>
                </a:solidFill>
              </a:rPr>
              <a:t>"</a:t>
            </a:r>
            <a:r>
              <a:rPr lang="en-US" sz="1800" b="1" dirty="0">
                <a:solidFill>
                  <a:srgbClr val="000080"/>
                </a:solidFill>
              </a:rPr>
              <a:t>))</a:t>
            </a:r>
            <a:endParaRPr lang="en-US" sz="1800" b="0" dirty="0">
              <a:solidFill>
                <a:srgbClr val="000000"/>
              </a:solidFill>
            </a:endParaRPr>
          </a:p>
          <a:p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8000"/>
                </a:solidFill>
              </a:rPr>
              <a:t># A </a:t>
            </a:r>
            <a:r>
              <a:rPr lang="en-US" sz="1800" b="0" dirty="0" err="1">
                <a:solidFill>
                  <a:srgbClr val="008000"/>
                </a:solidFill>
              </a:rPr>
              <a:t>tibble</a:t>
            </a:r>
            <a:r>
              <a:rPr lang="en-US" sz="1800" b="0" dirty="0">
                <a:solidFill>
                  <a:srgbClr val="008000"/>
                </a:solidFill>
              </a:rPr>
              <a:t>: 2 x 3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nn-NO" sz="1800" b="0" dirty="0">
                <a:solidFill>
                  <a:srgbClr val="000000"/>
                </a:solidFill>
              </a:rPr>
              <a:t>   keyX val_x val_y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1" dirty="0">
                <a:solidFill>
                  <a:srgbClr val="000080"/>
                </a:solidFill>
              </a:rPr>
              <a:t>&lt;</a:t>
            </a:r>
            <a:r>
              <a:rPr lang="en-US" sz="1800" b="0" dirty="0" err="1">
                <a:solidFill>
                  <a:srgbClr val="000000"/>
                </a:solidFill>
              </a:rPr>
              <a:t>dbl</a:t>
            </a:r>
            <a:r>
              <a:rPr lang="en-US" sz="1800" b="1" dirty="0">
                <a:solidFill>
                  <a:srgbClr val="000080"/>
                </a:solidFill>
              </a:rPr>
              <a:t>&gt;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&lt;</a:t>
            </a:r>
            <a:r>
              <a:rPr lang="en-US" sz="1800" b="0" dirty="0" err="1">
                <a:solidFill>
                  <a:srgbClr val="000000"/>
                </a:solidFill>
              </a:rPr>
              <a:t>chr</a:t>
            </a:r>
            <a:r>
              <a:rPr lang="en-US" sz="1800" b="1" dirty="0">
                <a:solidFill>
                  <a:srgbClr val="000080"/>
                </a:solidFill>
              </a:rPr>
              <a:t>&gt;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&lt;</a:t>
            </a:r>
            <a:r>
              <a:rPr lang="en-US" sz="1800" b="0" dirty="0" err="1">
                <a:solidFill>
                  <a:srgbClr val="000000"/>
                </a:solidFill>
              </a:rPr>
              <a:t>chr</a:t>
            </a:r>
            <a:r>
              <a:rPr lang="en-US" sz="1800" b="1" dirty="0">
                <a:solidFill>
                  <a:srgbClr val="000080"/>
                </a:solidFill>
              </a:rPr>
              <a:t>&gt;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FF8000"/>
                </a:solidFill>
              </a:rPr>
              <a:t>1</a:t>
            </a:r>
            <a:r>
              <a:rPr lang="en-US" sz="1800" b="0" dirty="0">
                <a:solidFill>
                  <a:srgbClr val="000000"/>
                </a:solidFill>
              </a:rPr>
              <a:t>     </a:t>
            </a:r>
            <a:r>
              <a:rPr lang="en-US" sz="1800" b="0" dirty="0">
                <a:solidFill>
                  <a:srgbClr val="FF8000"/>
                </a:solidFill>
              </a:rPr>
              <a:t>1</a:t>
            </a:r>
            <a:r>
              <a:rPr lang="en-US" sz="1800" b="0" dirty="0">
                <a:solidFill>
                  <a:srgbClr val="000000"/>
                </a:solidFill>
              </a:rPr>
              <a:t> x1    y1   </a:t>
            </a:r>
          </a:p>
          <a:p>
            <a:r>
              <a:rPr lang="en-US" sz="1800" b="0" dirty="0">
                <a:solidFill>
                  <a:srgbClr val="FF8000"/>
                </a:solidFill>
              </a:rPr>
              <a:t>2</a:t>
            </a:r>
            <a:r>
              <a:rPr lang="en-US" sz="1800" b="0" dirty="0">
                <a:solidFill>
                  <a:srgbClr val="000000"/>
                </a:solidFill>
              </a:rPr>
              <a:t>     </a:t>
            </a:r>
            <a:r>
              <a:rPr lang="en-US" sz="1800" b="0" dirty="0">
                <a:solidFill>
                  <a:srgbClr val="FF8000"/>
                </a:solidFill>
              </a:rPr>
              <a:t>2</a:t>
            </a:r>
            <a:r>
              <a:rPr lang="en-US" sz="1800" b="0" dirty="0">
                <a:solidFill>
                  <a:srgbClr val="000000"/>
                </a:solidFill>
              </a:rPr>
              <a:t> x2    y2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96675-5336-4A72-BB01-DE98D411FED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49060" y="1276349"/>
            <a:ext cx="5392420" cy="4848225"/>
          </a:xfrm>
        </p:spPr>
        <p:txBody>
          <a:bodyPr/>
          <a:lstStyle/>
          <a:p>
            <a:r>
              <a:rPr lang="en-US" dirty="0"/>
              <a:t>They key variable(s) can have different name(s) in tables xx and </a:t>
            </a:r>
            <a:r>
              <a:rPr lang="en-US" dirty="0" err="1"/>
              <a:t>yy</a:t>
            </a:r>
            <a:endParaRPr lang="en-US" dirty="0"/>
          </a:p>
          <a:p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by</a:t>
            </a:r>
            <a:r>
              <a:rPr lang="en-US" sz="2400" b="0" dirty="0">
                <a:solidFill>
                  <a:srgbClr val="000000"/>
                </a:solidFill>
              </a:rPr>
              <a:t> </a:t>
            </a:r>
            <a:r>
              <a:rPr lang="en-US" sz="2400" b="1" dirty="0">
                <a:solidFill>
                  <a:srgbClr val="000080"/>
                </a:solidFill>
              </a:rPr>
              <a:t>= </a:t>
            </a:r>
            <a:r>
              <a:rPr lang="en-US" sz="2400" b="0" dirty="0">
                <a:solidFill>
                  <a:srgbClr val="8000FF"/>
                </a:solidFill>
              </a:rPr>
              <a:t>c</a:t>
            </a:r>
            <a:r>
              <a:rPr lang="en-US" sz="2400" b="1" dirty="0">
                <a:solidFill>
                  <a:srgbClr val="000080"/>
                </a:solidFill>
              </a:rPr>
              <a:t>(</a:t>
            </a:r>
            <a:r>
              <a:rPr lang="en-US" sz="2400" b="0" dirty="0">
                <a:solidFill>
                  <a:srgbClr val="808080"/>
                </a:solidFill>
              </a:rPr>
              <a:t>“key-name-X"</a:t>
            </a:r>
            <a:r>
              <a:rPr lang="en-US" sz="2400" b="1" dirty="0">
                <a:solidFill>
                  <a:srgbClr val="000080"/>
                </a:solidFill>
              </a:rPr>
              <a:t>=</a:t>
            </a:r>
            <a:r>
              <a:rPr lang="en-US" sz="2400" b="0" dirty="0">
                <a:solidFill>
                  <a:srgbClr val="808080"/>
                </a:solidFill>
              </a:rPr>
              <a:t>"key-name-Y"</a:t>
            </a:r>
            <a:r>
              <a:rPr lang="en-US" sz="2400" b="1" dirty="0">
                <a:solidFill>
                  <a:srgbClr val="000080"/>
                </a:solidFill>
              </a:rPr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663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890CE1-A2B0-4472-B45B-D0D96291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Outer</a:t>
            </a:r>
            <a:r>
              <a:rPr lang="en-US" dirty="0"/>
              <a:t> joins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FF4D21-10DA-4845-8C73-60A0C53AFA3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Outer joins keep observations that appear in </a:t>
            </a:r>
            <a:r>
              <a:rPr lang="en-US" dirty="0">
                <a:solidFill>
                  <a:srgbClr val="0070C0"/>
                </a:solidFill>
              </a:rPr>
              <a:t>at least </a:t>
            </a:r>
            <a:r>
              <a:rPr lang="en-US" dirty="0"/>
              <a:t>one of the tables</a:t>
            </a:r>
          </a:p>
          <a:p>
            <a:endParaRPr lang="en-US" dirty="0"/>
          </a:p>
          <a:p>
            <a:r>
              <a:rPr lang="en-US" dirty="0"/>
              <a:t>There are 3 types of outer joins:</a:t>
            </a:r>
          </a:p>
          <a:p>
            <a:pPr lvl="1"/>
            <a:r>
              <a:rPr lang="en-US" sz="2400" dirty="0"/>
              <a:t>left: 	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left_join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pPr lvl="1"/>
            <a:r>
              <a:rPr lang="en-US" sz="2400" dirty="0"/>
              <a:t>right: 	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full_join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pPr lvl="1"/>
            <a:r>
              <a:rPr lang="en-US" sz="2400" dirty="0"/>
              <a:t>full: 	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right_join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A5B874-C39B-4E69-9122-87D716198E85}"/>
              </a:ext>
            </a:extLst>
          </p:cNvPr>
          <p:cNvGrpSpPr/>
          <p:nvPr/>
        </p:nvGrpSpPr>
        <p:grpSpPr>
          <a:xfrm>
            <a:off x="7183264" y="2281728"/>
            <a:ext cx="3138310" cy="2837467"/>
            <a:chOff x="5579918" y="2357664"/>
            <a:chExt cx="3138310" cy="2837467"/>
          </a:xfrm>
        </p:grpSpPr>
        <p:pic>
          <p:nvPicPr>
            <p:cNvPr id="8" name="Picture 7" descr="A picture containing game&#10;&#10;Description automatically generated">
              <a:extLst>
                <a:ext uri="{FF2B5EF4-FFF2-40B4-BE49-F238E27FC236}">
                  <a16:creationId xmlns:a16="http://schemas.microsoft.com/office/drawing/2014/main" id="{7CE27E67-9568-4965-907A-8E0D438F21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537"/>
            <a:stretch/>
          </p:blipFill>
          <p:spPr>
            <a:xfrm>
              <a:off x="5579918" y="2357664"/>
              <a:ext cx="3138310" cy="1908024"/>
            </a:xfrm>
            <a:prstGeom prst="rect">
              <a:avLst/>
            </a:prstGeom>
          </p:spPr>
        </p:pic>
        <p:pic>
          <p:nvPicPr>
            <p:cNvPr id="9" name="Picture 8" descr="A picture containing game&#10;&#10;Description automatically generated">
              <a:extLst>
                <a:ext uri="{FF2B5EF4-FFF2-40B4-BE49-F238E27FC236}">
                  <a16:creationId xmlns:a16="http://schemas.microsoft.com/office/drawing/2014/main" id="{2CF3DC35-4202-44F5-8A86-7A69EF1A13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0000" r="52537"/>
            <a:stretch/>
          </p:blipFill>
          <p:spPr>
            <a:xfrm>
              <a:off x="5579918" y="4241119"/>
              <a:ext cx="3138310" cy="954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2190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4351347-C23A-40E5-B5D4-42F37E9CE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5B2AB9-444C-4701-B355-3E26200C41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1066799"/>
            <a:ext cx="6337300" cy="5503334"/>
          </a:xfrm>
        </p:spPr>
        <p:txBody>
          <a:bodyPr/>
          <a:lstStyle/>
          <a:p>
            <a:r>
              <a:rPr lang="en-US" b="0" dirty="0">
                <a:solidFill>
                  <a:srgbClr val="008000"/>
                </a:solidFill>
              </a:rPr>
              <a:t># Example set-up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x </a:t>
            </a:r>
            <a:r>
              <a:rPr lang="en-US" b="1" dirty="0">
                <a:solidFill>
                  <a:srgbClr val="000080"/>
                </a:solidFill>
              </a:rPr>
              <a:t>&lt;-</a:t>
            </a:r>
            <a:r>
              <a:rPr lang="en-US" b="0" dirty="0">
                <a:solidFill>
                  <a:srgbClr val="000000"/>
                </a:solidFill>
              </a:rPr>
              <a:t> tribble</a:t>
            </a:r>
            <a:r>
              <a:rPr lang="en-US" b="1" dirty="0">
                <a:solidFill>
                  <a:srgbClr val="000080"/>
                </a:solidFill>
              </a:rPr>
              <a:t>(</a:t>
            </a:r>
            <a:r>
              <a:rPr lang="en-US" b="0" dirty="0">
                <a:solidFill>
                  <a:srgbClr val="000000"/>
                </a:solidFill>
              </a:rPr>
              <a:t>  </a:t>
            </a:r>
            <a:r>
              <a:rPr lang="en-US" b="1" dirty="0">
                <a:solidFill>
                  <a:srgbClr val="000080"/>
                </a:solidFill>
              </a:rPr>
              <a:t>~</a:t>
            </a:r>
            <a:r>
              <a:rPr lang="en-US" b="0" dirty="0">
                <a:solidFill>
                  <a:srgbClr val="000000"/>
                </a:solidFill>
              </a:rPr>
              <a:t>key, </a:t>
            </a:r>
            <a:r>
              <a:rPr lang="en-US" b="1" dirty="0">
                <a:solidFill>
                  <a:srgbClr val="000080"/>
                </a:solidFill>
              </a:rPr>
              <a:t>~</a:t>
            </a:r>
            <a:r>
              <a:rPr lang="en-US" b="0" dirty="0" err="1">
                <a:solidFill>
                  <a:srgbClr val="000000"/>
                </a:solidFill>
              </a:rPr>
              <a:t>val_x</a:t>
            </a:r>
            <a:r>
              <a:rPr lang="en-US" b="0" dirty="0">
                <a:solidFill>
                  <a:srgbClr val="000000"/>
                </a:solidFill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</a:rPr>
              <a:t>		     </a:t>
            </a:r>
            <a:r>
              <a:rPr lang="en-US" b="0" dirty="0">
                <a:solidFill>
                  <a:srgbClr val="FF8000"/>
                </a:solidFill>
              </a:rPr>
              <a:t>1</a:t>
            </a:r>
            <a:r>
              <a:rPr lang="en-US" b="0" dirty="0">
                <a:solidFill>
                  <a:srgbClr val="000000"/>
                </a:solidFill>
              </a:rPr>
              <a:t>, </a:t>
            </a:r>
            <a:r>
              <a:rPr lang="en-US" b="0" dirty="0">
                <a:solidFill>
                  <a:srgbClr val="808080"/>
                </a:solidFill>
              </a:rPr>
              <a:t>"x1"</a:t>
            </a:r>
            <a:r>
              <a:rPr lang="en-US" b="0" dirty="0">
                <a:solidFill>
                  <a:srgbClr val="000000"/>
                </a:solidFill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</a:rPr>
              <a:t>		     </a:t>
            </a:r>
            <a:r>
              <a:rPr lang="en-US" b="0" dirty="0">
                <a:solidFill>
                  <a:srgbClr val="FF8000"/>
                </a:solidFill>
              </a:rPr>
              <a:t>2</a:t>
            </a:r>
            <a:r>
              <a:rPr lang="en-US" b="0" dirty="0">
                <a:solidFill>
                  <a:srgbClr val="000000"/>
                </a:solidFill>
              </a:rPr>
              <a:t>, </a:t>
            </a:r>
            <a:r>
              <a:rPr lang="en-US" b="0" dirty="0">
                <a:solidFill>
                  <a:srgbClr val="808080"/>
                </a:solidFill>
              </a:rPr>
              <a:t>"x2"</a:t>
            </a:r>
            <a:r>
              <a:rPr lang="en-US" b="0" dirty="0">
                <a:solidFill>
                  <a:srgbClr val="000000"/>
                </a:solidFill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</a:rPr>
              <a:t>		     </a:t>
            </a:r>
            <a:r>
              <a:rPr lang="en-US" b="0" dirty="0">
                <a:solidFill>
                  <a:srgbClr val="FF8000"/>
                </a:solidFill>
              </a:rPr>
              <a:t>3</a:t>
            </a:r>
            <a:r>
              <a:rPr lang="en-US" b="0" dirty="0">
                <a:solidFill>
                  <a:srgbClr val="000000"/>
                </a:solidFill>
              </a:rPr>
              <a:t>, </a:t>
            </a:r>
            <a:r>
              <a:rPr lang="en-US" b="0" dirty="0">
                <a:solidFill>
                  <a:srgbClr val="808080"/>
                </a:solidFill>
              </a:rPr>
              <a:t>"x3"</a:t>
            </a:r>
            <a:r>
              <a:rPr lang="en-US" b="1" dirty="0">
                <a:solidFill>
                  <a:srgbClr val="000080"/>
                </a:solidFill>
              </a:rPr>
              <a:t>)</a:t>
            </a:r>
          </a:p>
          <a:p>
            <a:endParaRPr lang="en-US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rgbClr val="000000"/>
                </a:solidFill>
              </a:rPr>
              <a:t>y </a:t>
            </a:r>
            <a:r>
              <a:rPr lang="en-US" b="1" dirty="0">
                <a:solidFill>
                  <a:srgbClr val="000080"/>
                </a:solidFill>
              </a:rPr>
              <a:t>&lt;-</a:t>
            </a:r>
            <a:r>
              <a:rPr lang="en-US" b="0" dirty="0">
                <a:solidFill>
                  <a:srgbClr val="000000"/>
                </a:solidFill>
              </a:rPr>
              <a:t> tribble</a:t>
            </a:r>
            <a:r>
              <a:rPr lang="en-US" b="1" dirty="0">
                <a:solidFill>
                  <a:srgbClr val="000080"/>
                </a:solidFill>
              </a:rPr>
              <a:t>(</a:t>
            </a:r>
            <a:r>
              <a:rPr lang="en-US" b="0" dirty="0">
                <a:solidFill>
                  <a:srgbClr val="000000"/>
                </a:solidFill>
              </a:rPr>
              <a:t>  </a:t>
            </a:r>
            <a:r>
              <a:rPr lang="en-US" b="1" dirty="0">
                <a:solidFill>
                  <a:srgbClr val="000080"/>
                </a:solidFill>
              </a:rPr>
              <a:t>~</a:t>
            </a:r>
            <a:r>
              <a:rPr lang="en-US" b="0" dirty="0">
                <a:solidFill>
                  <a:srgbClr val="000000"/>
                </a:solidFill>
              </a:rPr>
              <a:t>key, </a:t>
            </a:r>
            <a:r>
              <a:rPr lang="en-US" b="1" dirty="0">
                <a:solidFill>
                  <a:srgbClr val="000080"/>
                </a:solidFill>
              </a:rPr>
              <a:t>~</a:t>
            </a:r>
            <a:r>
              <a:rPr lang="en-US" b="0" dirty="0" err="1">
                <a:solidFill>
                  <a:srgbClr val="000000"/>
                </a:solidFill>
              </a:rPr>
              <a:t>val_y</a:t>
            </a:r>
            <a:r>
              <a:rPr lang="en-US" b="0" dirty="0">
                <a:solidFill>
                  <a:srgbClr val="000000"/>
                </a:solidFill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</a:rPr>
              <a:t>		     </a:t>
            </a:r>
            <a:r>
              <a:rPr lang="en-US" b="0" dirty="0">
                <a:solidFill>
                  <a:srgbClr val="FF8000"/>
                </a:solidFill>
              </a:rPr>
              <a:t>1</a:t>
            </a:r>
            <a:r>
              <a:rPr lang="en-US" b="0" dirty="0">
                <a:solidFill>
                  <a:srgbClr val="000000"/>
                </a:solidFill>
              </a:rPr>
              <a:t>, </a:t>
            </a:r>
            <a:r>
              <a:rPr lang="en-US" b="0" dirty="0">
                <a:solidFill>
                  <a:srgbClr val="808080"/>
                </a:solidFill>
              </a:rPr>
              <a:t>"y1"</a:t>
            </a:r>
            <a:r>
              <a:rPr lang="en-US" b="0" dirty="0">
                <a:solidFill>
                  <a:srgbClr val="000000"/>
                </a:solidFill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</a:rPr>
              <a:t>		     </a:t>
            </a:r>
            <a:r>
              <a:rPr lang="en-US" b="0" dirty="0">
                <a:solidFill>
                  <a:srgbClr val="FF8000"/>
                </a:solidFill>
              </a:rPr>
              <a:t>2</a:t>
            </a:r>
            <a:r>
              <a:rPr lang="en-US" b="0" dirty="0">
                <a:solidFill>
                  <a:srgbClr val="000000"/>
                </a:solidFill>
              </a:rPr>
              <a:t>, </a:t>
            </a:r>
            <a:r>
              <a:rPr lang="en-US" b="0" dirty="0">
                <a:solidFill>
                  <a:srgbClr val="808080"/>
                </a:solidFill>
              </a:rPr>
              <a:t>"y2"</a:t>
            </a:r>
            <a:r>
              <a:rPr lang="en-US" b="0" dirty="0">
                <a:solidFill>
                  <a:srgbClr val="000000"/>
                </a:solidFill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</a:rPr>
              <a:t>		     </a:t>
            </a:r>
            <a:r>
              <a:rPr lang="en-US" b="0" dirty="0">
                <a:solidFill>
                  <a:srgbClr val="FF8000"/>
                </a:solidFill>
              </a:rPr>
              <a:t>4</a:t>
            </a:r>
            <a:r>
              <a:rPr lang="en-US" b="0" dirty="0">
                <a:solidFill>
                  <a:srgbClr val="000000"/>
                </a:solidFill>
              </a:rPr>
              <a:t>, </a:t>
            </a:r>
            <a:r>
              <a:rPr lang="en-US" b="0" dirty="0">
                <a:solidFill>
                  <a:srgbClr val="808080"/>
                </a:solidFill>
              </a:rPr>
              <a:t>"y3"</a:t>
            </a:r>
            <a:r>
              <a:rPr lang="en-US" b="1" dirty="0">
                <a:solidFill>
                  <a:srgbClr val="000080"/>
                </a:solidFill>
              </a:rPr>
              <a:t>)</a:t>
            </a:r>
            <a:endParaRPr lang="en-US" b="0" dirty="0">
              <a:solidFill>
                <a:srgbClr val="000000"/>
              </a:solidFill>
            </a:endParaRPr>
          </a:p>
          <a:p>
            <a:endParaRPr lang="en-US" b="0" dirty="0">
              <a:solidFill>
                <a:srgbClr val="008000"/>
              </a:solidFill>
            </a:endParaRPr>
          </a:p>
          <a:p>
            <a:r>
              <a:rPr lang="en-US" b="0" dirty="0">
                <a:solidFill>
                  <a:srgbClr val="008000"/>
                </a:solidFill>
              </a:rPr>
              <a:t># Left join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x </a:t>
            </a:r>
            <a:r>
              <a:rPr lang="en-US" dirty="0">
                <a:solidFill>
                  <a:srgbClr val="804000"/>
                </a:solidFill>
              </a:rPr>
              <a:t>%&gt;%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left_join</a:t>
            </a:r>
            <a:r>
              <a:rPr lang="en-US" b="1" dirty="0">
                <a:solidFill>
                  <a:srgbClr val="000080"/>
                </a:solidFill>
              </a:rPr>
              <a:t>(</a:t>
            </a:r>
            <a:r>
              <a:rPr lang="en-US" b="0" dirty="0">
                <a:solidFill>
                  <a:srgbClr val="000000"/>
                </a:solidFill>
              </a:rPr>
              <a:t>y,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by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=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808080"/>
                </a:solidFill>
              </a:rPr>
              <a:t>"key"</a:t>
            </a:r>
            <a:r>
              <a:rPr lang="en-US" b="1" dirty="0">
                <a:solidFill>
                  <a:srgbClr val="000080"/>
                </a:solidFill>
              </a:rPr>
              <a:t>)</a:t>
            </a:r>
            <a:endParaRPr lang="en-US" b="0" dirty="0">
              <a:solidFill>
                <a:srgbClr val="000000"/>
              </a:solidFill>
            </a:endParaRPr>
          </a:p>
          <a:p>
            <a:endParaRPr lang="en-US" b="0" dirty="0">
              <a:solidFill>
                <a:srgbClr val="008000"/>
              </a:solidFill>
            </a:endParaRPr>
          </a:p>
          <a:p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# A 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</a:rPr>
              <a:t>tibble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: 3 × 3</a:t>
            </a:r>
          </a:p>
          <a:p>
            <a:r>
              <a:rPr lang="nn-NO" b="0" dirty="0">
                <a:solidFill>
                  <a:schemeClr val="bg1">
                    <a:lumMod val="50000"/>
                  </a:schemeClr>
                </a:solidFill>
              </a:rPr>
              <a:t>    key val_x val_y</a:t>
            </a:r>
          </a:p>
          <a:p>
            <a:r>
              <a:rPr lang="en-US" b="0" dirty="0">
                <a:solidFill>
                  <a:srgbClr val="000000"/>
                </a:solidFill>
              </a:rPr>
              <a:t>  </a:t>
            </a:r>
            <a:r>
              <a:rPr lang="en-US" b="1" dirty="0">
                <a:solidFill>
                  <a:srgbClr val="000080"/>
                </a:solidFill>
              </a:rPr>
              <a:t>&lt;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</a:rPr>
              <a:t>dbl</a:t>
            </a:r>
            <a:r>
              <a:rPr lang="en-US" b="1" dirty="0">
                <a:solidFill>
                  <a:srgbClr val="000080"/>
                </a:solidFill>
              </a:rPr>
              <a:t>&gt;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&lt;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</a:rPr>
              <a:t>chr</a:t>
            </a:r>
            <a:r>
              <a:rPr lang="en-US" b="1" dirty="0">
                <a:solidFill>
                  <a:srgbClr val="000080"/>
                </a:solidFill>
              </a:rPr>
              <a:t>&gt;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&lt;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</a:rPr>
              <a:t>chr</a:t>
            </a:r>
            <a:r>
              <a:rPr lang="en-US" b="1" dirty="0">
                <a:solidFill>
                  <a:srgbClr val="000080"/>
                </a:solidFill>
              </a:rPr>
              <a:t>&gt;</a:t>
            </a:r>
            <a:endParaRPr lang="en-US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1     1    x1    y1</a:t>
            </a:r>
          </a:p>
          <a:p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2     2    x2    y2</a:t>
            </a:r>
          </a:p>
          <a:p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3     3    x3 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NA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DF7CB83-23B2-4408-A8AD-764887D731C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keeps all observations in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x</a:t>
            </a:r>
          </a:p>
          <a:p>
            <a:r>
              <a:rPr lang="en-US" dirty="0"/>
              <a:t>Missing values get </a:t>
            </a:r>
            <a:r>
              <a:rPr lang="en-US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</a:t>
            </a: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8CD7FA49-9F01-4C0D-8D20-3EAA5D9FCB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0677"/>
          <a:stretch>
            <a:fillRect/>
          </a:stretch>
        </p:blipFill>
        <p:spPr>
          <a:xfrm>
            <a:off x="5745255" y="4206233"/>
            <a:ext cx="6446745" cy="265176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61277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4351347-C23A-40E5-B5D4-42F37E9CE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5B2AB9-444C-4701-B355-3E26200C41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1066799"/>
            <a:ext cx="6337300" cy="5503334"/>
          </a:xfrm>
        </p:spPr>
        <p:txBody>
          <a:bodyPr/>
          <a:lstStyle/>
          <a:p>
            <a:r>
              <a:rPr lang="en-US" b="0" dirty="0">
                <a:solidFill>
                  <a:srgbClr val="008000"/>
                </a:solidFill>
              </a:rPr>
              <a:t># Example set-up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x </a:t>
            </a:r>
            <a:r>
              <a:rPr lang="en-US" b="1" dirty="0">
                <a:solidFill>
                  <a:srgbClr val="000080"/>
                </a:solidFill>
              </a:rPr>
              <a:t>&lt;-</a:t>
            </a:r>
            <a:r>
              <a:rPr lang="en-US" b="0" dirty="0">
                <a:solidFill>
                  <a:srgbClr val="000000"/>
                </a:solidFill>
              </a:rPr>
              <a:t> tribble</a:t>
            </a:r>
            <a:r>
              <a:rPr lang="en-US" b="1" dirty="0">
                <a:solidFill>
                  <a:srgbClr val="000080"/>
                </a:solidFill>
              </a:rPr>
              <a:t>(</a:t>
            </a:r>
            <a:r>
              <a:rPr lang="en-US" b="0" dirty="0">
                <a:solidFill>
                  <a:srgbClr val="000000"/>
                </a:solidFill>
              </a:rPr>
              <a:t>  </a:t>
            </a:r>
            <a:r>
              <a:rPr lang="en-US" b="1" dirty="0">
                <a:solidFill>
                  <a:srgbClr val="000080"/>
                </a:solidFill>
              </a:rPr>
              <a:t>~</a:t>
            </a:r>
            <a:r>
              <a:rPr lang="en-US" b="0" dirty="0">
                <a:solidFill>
                  <a:srgbClr val="000000"/>
                </a:solidFill>
              </a:rPr>
              <a:t>key, </a:t>
            </a:r>
            <a:r>
              <a:rPr lang="en-US" b="1" dirty="0">
                <a:solidFill>
                  <a:srgbClr val="000080"/>
                </a:solidFill>
              </a:rPr>
              <a:t>~</a:t>
            </a:r>
            <a:r>
              <a:rPr lang="en-US" b="0" dirty="0" err="1">
                <a:solidFill>
                  <a:srgbClr val="000000"/>
                </a:solidFill>
              </a:rPr>
              <a:t>val_x</a:t>
            </a:r>
            <a:r>
              <a:rPr lang="en-US" b="0" dirty="0">
                <a:solidFill>
                  <a:srgbClr val="000000"/>
                </a:solidFill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</a:rPr>
              <a:t>		     </a:t>
            </a:r>
            <a:r>
              <a:rPr lang="en-US" b="0" dirty="0">
                <a:solidFill>
                  <a:srgbClr val="FF8000"/>
                </a:solidFill>
              </a:rPr>
              <a:t>1</a:t>
            </a:r>
            <a:r>
              <a:rPr lang="en-US" b="0" dirty="0">
                <a:solidFill>
                  <a:srgbClr val="000000"/>
                </a:solidFill>
              </a:rPr>
              <a:t>, </a:t>
            </a:r>
            <a:r>
              <a:rPr lang="en-US" b="0" dirty="0">
                <a:solidFill>
                  <a:srgbClr val="808080"/>
                </a:solidFill>
              </a:rPr>
              <a:t>"x1"</a:t>
            </a:r>
            <a:r>
              <a:rPr lang="en-US" b="0" dirty="0">
                <a:solidFill>
                  <a:srgbClr val="000000"/>
                </a:solidFill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</a:rPr>
              <a:t>		     </a:t>
            </a:r>
            <a:r>
              <a:rPr lang="en-US" b="0" dirty="0">
                <a:solidFill>
                  <a:srgbClr val="FF8000"/>
                </a:solidFill>
              </a:rPr>
              <a:t>2</a:t>
            </a:r>
            <a:r>
              <a:rPr lang="en-US" b="0" dirty="0">
                <a:solidFill>
                  <a:srgbClr val="000000"/>
                </a:solidFill>
              </a:rPr>
              <a:t>, </a:t>
            </a:r>
            <a:r>
              <a:rPr lang="en-US" b="0" dirty="0">
                <a:solidFill>
                  <a:srgbClr val="808080"/>
                </a:solidFill>
              </a:rPr>
              <a:t>"x2"</a:t>
            </a:r>
            <a:r>
              <a:rPr lang="en-US" b="0" dirty="0">
                <a:solidFill>
                  <a:srgbClr val="000000"/>
                </a:solidFill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</a:rPr>
              <a:t>		     </a:t>
            </a:r>
            <a:r>
              <a:rPr lang="en-US" b="0" dirty="0">
                <a:solidFill>
                  <a:srgbClr val="FF8000"/>
                </a:solidFill>
              </a:rPr>
              <a:t>3</a:t>
            </a:r>
            <a:r>
              <a:rPr lang="en-US" b="0" dirty="0">
                <a:solidFill>
                  <a:srgbClr val="000000"/>
                </a:solidFill>
              </a:rPr>
              <a:t>, </a:t>
            </a:r>
            <a:r>
              <a:rPr lang="en-US" b="0" dirty="0">
                <a:solidFill>
                  <a:srgbClr val="808080"/>
                </a:solidFill>
              </a:rPr>
              <a:t>"x3"</a:t>
            </a:r>
            <a:r>
              <a:rPr lang="en-US" b="1" dirty="0">
                <a:solidFill>
                  <a:srgbClr val="000080"/>
                </a:solidFill>
              </a:rPr>
              <a:t>)</a:t>
            </a:r>
          </a:p>
          <a:p>
            <a:endParaRPr lang="en-US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rgbClr val="000000"/>
                </a:solidFill>
              </a:rPr>
              <a:t>y </a:t>
            </a:r>
            <a:r>
              <a:rPr lang="en-US" b="1" dirty="0">
                <a:solidFill>
                  <a:srgbClr val="000080"/>
                </a:solidFill>
              </a:rPr>
              <a:t>&lt;-</a:t>
            </a:r>
            <a:r>
              <a:rPr lang="en-US" b="0" dirty="0">
                <a:solidFill>
                  <a:srgbClr val="000000"/>
                </a:solidFill>
              </a:rPr>
              <a:t> tribble</a:t>
            </a:r>
            <a:r>
              <a:rPr lang="en-US" b="1" dirty="0">
                <a:solidFill>
                  <a:srgbClr val="000080"/>
                </a:solidFill>
              </a:rPr>
              <a:t>(</a:t>
            </a:r>
            <a:r>
              <a:rPr lang="en-US" b="0" dirty="0">
                <a:solidFill>
                  <a:srgbClr val="000000"/>
                </a:solidFill>
              </a:rPr>
              <a:t>  </a:t>
            </a:r>
            <a:r>
              <a:rPr lang="en-US" b="1" dirty="0">
                <a:solidFill>
                  <a:srgbClr val="000080"/>
                </a:solidFill>
              </a:rPr>
              <a:t>~</a:t>
            </a:r>
            <a:r>
              <a:rPr lang="en-US" b="0" dirty="0">
                <a:solidFill>
                  <a:srgbClr val="000000"/>
                </a:solidFill>
              </a:rPr>
              <a:t>key, </a:t>
            </a:r>
            <a:r>
              <a:rPr lang="en-US" b="1" dirty="0">
                <a:solidFill>
                  <a:srgbClr val="000080"/>
                </a:solidFill>
              </a:rPr>
              <a:t>~</a:t>
            </a:r>
            <a:r>
              <a:rPr lang="en-US" b="0" dirty="0" err="1">
                <a:solidFill>
                  <a:srgbClr val="000000"/>
                </a:solidFill>
              </a:rPr>
              <a:t>val_y</a:t>
            </a:r>
            <a:r>
              <a:rPr lang="en-US" b="0" dirty="0">
                <a:solidFill>
                  <a:srgbClr val="000000"/>
                </a:solidFill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</a:rPr>
              <a:t>		     </a:t>
            </a:r>
            <a:r>
              <a:rPr lang="en-US" b="0" dirty="0">
                <a:solidFill>
                  <a:srgbClr val="FF8000"/>
                </a:solidFill>
              </a:rPr>
              <a:t>1</a:t>
            </a:r>
            <a:r>
              <a:rPr lang="en-US" b="0" dirty="0">
                <a:solidFill>
                  <a:srgbClr val="000000"/>
                </a:solidFill>
              </a:rPr>
              <a:t>, </a:t>
            </a:r>
            <a:r>
              <a:rPr lang="en-US" b="0" dirty="0">
                <a:solidFill>
                  <a:srgbClr val="808080"/>
                </a:solidFill>
              </a:rPr>
              <a:t>"y1"</a:t>
            </a:r>
            <a:r>
              <a:rPr lang="en-US" b="0" dirty="0">
                <a:solidFill>
                  <a:srgbClr val="000000"/>
                </a:solidFill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</a:rPr>
              <a:t>		     </a:t>
            </a:r>
            <a:r>
              <a:rPr lang="en-US" b="0" dirty="0">
                <a:solidFill>
                  <a:srgbClr val="FF8000"/>
                </a:solidFill>
              </a:rPr>
              <a:t>2</a:t>
            </a:r>
            <a:r>
              <a:rPr lang="en-US" b="0" dirty="0">
                <a:solidFill>
                  <a:srgbClr val="000000"/>
                </a:solidFill>
              </a:rPr>
              <a:t>, </a:t>
            </a:r>
            <a:r>
              <a:rPr lang="en-US" b="0" dirty="0">
                <a:solidFill>
                  <a:srgbClr val="808080"/>
                </a:solidFill>
              </a:rPr>
              <a:t>"y2"</a:t>
            </a:r>
            <a:r>
              <a:rPr lang="en-US" b="0" dirty="0">
                <a:solidFill>
                  <a:srgbClr val="000000"/>
                </a:solidFill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</a:rPr>
              <a:t>		     </a:t>
            </a:r>
            <a:r>
              <a:rPr lang="en-US" b="0" dirty="0">
                <a:solidFill>
                  <a:srgbClr val="FF8000"/>
                </a:solidFill>
              </a:rPr>
              <a:t>4</a:t>
            </a:r>
            <a:r>
              <a:rPr lang="en-US" b="0" dirty="0">
                <a:solidFill>
                  <a:srgbClr val="000000"/>
                </a:solidFill>
              </a:rPr>
              <a:t>, </a:t>
            </a:r>
            <a:r>
              <a:rPr lang="en-US" b="0" dirty="0">
                <a:solidFill>
                  <a:srgbClr val="808080"/>
                </a:solidFill>
              </a:rPr>
              <a:t>"y3"</a:t>
            </a:r>
            <a:r>
              <a:rPr lang="en-US" b="1" dirty="0">
                <a:solidFill>
                  <a:srgbClr val="000080"/>
                </a:solidFill>
              </a:rPr>
              <a:t>)</a:t>
            </a:r>
            <a:endParaRPr lang="en-US" b="0" dirty="0">
              <a:solidFill>
                <a:srgbClr val="000000"/>
              </a:solidFill>
            </a:endParaRPr>
          </a:p>
          <a:p>
            <a:endParaRPr lang="en-US" b="0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008000"/>
                </a:solidFill>
              </a:rPr>
              <a:t># Right join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x </a:t>
            </a:r>
            <a:r>
              <a:rPr lang="en-US" dirty="0">
                <a:solidFill>
                  <a:srgbClr val="804000"/>
                </a:solidFill>
              </a:rPr>
              <a:t>%&gt;%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right_join</a:t>
            </a:r>
            <a:r>
              <a:rPr lang="en-US" b="1" dirty="0">
                <a:solidFill>
                  <a:srgbClr val="000080"/>
                </a:solidFill>
              </a:rPr>
              <a:t>(</a:t>
            </a:r>
            <a:r>
              <a:rPr lang="en-US" b="0" dirty="0">
                <a:solidFill>
                  <a:srgbClr val="000000"/>
                </a:solidFill>
              </a:rPr>
              <a:t>y,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by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=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808080"/>
                </a:solidFill>
              </a:rPr>
              <a:t>"key"</a:t>
            </a:r>
            <a:r>
              <a:rPr lang="en-US" b="1" dirty="0">
                <a:solidFill>
                  <a:srgbClr val="000080"/>
                </a:solidFill>
              </a:rPr>
              <a:t>)</a:t>
            </a:r>
            <a:endParaRPr lang="en-US" b="0" dirty="0">
              <a:solidFill>
                <a:srgbClr val="000000"/>
              </a:solidFill>
            </a:endParaRPr>
          </a:p>
          <a:p>
            <a:endParaRPr lang="en-US" b="0" dirty="0">
              <a:solidFill>
                <a:srgbClr val="008000"/>
              </a:solidFill>
            </a:endParaRPr>
          </a:p>
          <a:p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# A 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</a:rPr>
              <a:t>tibble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: 3 x 3</a:t>
            </a:r>
          </a:p>
          <a:p>
            <a:r>
              <a:rPr lang="nn-NO" b="0" dirty="0">
                <a:solidFill>
                  <a:schemeClr val="bg1">
                    <a:lumMod val="50000"/>
                  </a:schemeClr>
                </a:solidFill>
              </a:rPr>
              <a:t>    key val_x val_y</a:t>
            </a:r>
          </a:p>
          <a:p>
            <a:r>
              <a:rPr lang="en-US" b="0" dirty="0">
                <a:solidFill>
                  <a:srgbClr val="000000"/>
                </a:solidFill>
              </a:rPr>
              <a:t>  </a:t>
            </a:r>
            <a:r>
              <a:rPr lang="en-US" b="1" dirty="0">
                <a:solidFill>
                  <a:srgbClr val="000080"/>
                </a:solidFill>
              </a:rPr>
              <a:t>&lt;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</a:rPr>
              <a:t>dbl</a:t>
            </a:r>
            <a:r>
              <a:rPr lang="en-US" b="1" dirty="0">
                <a:solidFill>
                  <a:srgbClr val="000080"/>
                </a:solidFill>
              </a:rPr>
              <a:t>&gt;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&lt;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</a:rPr>
              <a:t>chr</a:t>
            </a:r>
            <a:r>
              <a:rPr lang="en-US" b="1" dirty="0">
                <a:solidFill>
                  <a:srgbClr val="000080"/>
                </a:solidFill>
              </a:rPr>
              <a:t>&gt;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&lt;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</a:rPr>
              <a:t>chr</a:t>
            </a:r>
            <a:r>
              <a:rPr lang="en-US" b="1" dirty="0">
                <a:solidFill>
                  <a:srgbClr val="000080"/>
                </a:solidFill>
              </a:rPr>
              <a:t>&gt;</a:t>
            </a:r>
            <a:endParaRPr lang="en-US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1     1 x1    y1   </a:t>
            </a:r>
          </a:p>
          <a:p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2     2 x2    y2   </a:t>
            </a:r>
          </a:p>
          <a:p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3     4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NA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    y3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DF7CB83-23B2-4408-A8AD-764887D731C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keeps all observations in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y</a:t>
            </a:r>
          </a:p>
          <a:p>
            <a:r>
              <a:rPr lang="en-US" dirty="0"/>
              <a:t>Missing values get </a:t>
            </a:r>
            <a:r>
              <a:rPr lang="en-US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</a:t>
            </a:r>
          </a:p>
          <a:p>
            <a:endParaRPr lang="en-US" dirty="0">
              <a:solidFill>
                <a:srgbClr val="0070C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30B6C7C7-FA87-46A0-9C3B-6099AA217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1360" b="34276"/>
          <a:stretch>
            <a:fillRect/>
          </a:stretch>
        </p:blipFill>
        <p:spPr>
          <a:xfrm>
            <a:off x="5745255" y="3750349"/>
            <a:ext cx="6446745" cy="310765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19107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064762"/>
              </p:ext>
            </p:extLst>
          </p:nvPr>
        </p:nvGraphicFramePr>
        <p:xfrm>
          <a:off x="787400" y="914399"/>
          <a:ext cx="10782300" cy="4257673"/>
        </p:xfrm>
        <a:graphic>
          <a:graphicData uri="http://schemas.openxmlformats.org/drawingml/2006/table">
            <a:tbl>
              <a:tblPr bandRow="1">
                <a:tableStyleId>{67B7B493-E510-4001-A6E9-E6975CE99842}</a:tableStyleId>
              </a:tblPr>
              <a:tblGrid>
                <a:gridCol w="620486">
                  <a:extLst>
                    <a:ext uri="{9D8B030D-6E8A-4147-A177-3AD203B41FA5}">
                      <a16:colId xmlns:a16="http://schemas.microsoft.com/office/drawing/2014/main" val="3915717936"/>
                    </a:ext>
                  </a:extLst>
                </a:gridCol>
                <a:gridCol w="10161814">
                  <a:extLst>
                    <a:ext uri="{9D8B030D-6E8A-4147-A177-3AD203B41FA5}">
                      <a16:colId xmlns:a16="http://schemas.microsoft.com/office/drawing/2014/main" val="3862471431"/>
                    </a:ext>
                  </a:extLst>
                </a:gridCol>
              </a:tblGrid>
              <a:tr h="60823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latin typeface="Helvetica Neue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dirty="0">
                          <a:hlinkClick r:id="rId3" action="ppaction://hlinksldjump"/>
                        </a:rPr>
                        <a:t>Relational data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5493987"/>
                  </a:ext>
                </a:extLst>
              </a:tr>
              <a:tr h="60823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latin typeface="Helvetica Neue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dirty="0">
                          <a:hlinkClick r:id="rId4" action="ppaction://hlinksldjump"/>
                        </a:rPr>
                        <a:t>Mutating joins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1505909"/>
                  </a:ext>
                </a:extLst>
              </a:tr>
              <a:tr h="60823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1" dirty="0">
                          <a:latin typeface="Helvetica Neue"/>
                        </a:rPr>
                        <a:t>3</a:t>
                      </a:r>
                      <a:endParaRPr lang="en-US" sz="2800" b="1" dirty="0">
                        <a:latin typeface="Helvetica Neu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dirty="0">
                          <a:hlinkClick r:id="rId5" action="ppaction://hlinksldjump"/>
                        </a:rPr>
                        <a:t>Filtering joins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7795271"/>
                  </a:ext>
                </a:extLst>
              </a:tr>
              <a:tr h="60823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latin typeface="Helvetica Neue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dirty="0">
                          <a:hlinkClick r:id="rId6" action="ppaction://hlinksldjump"/>
                        </a:rPr>
                        <a:t>Set operations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7074105"/>
                  </a:ext>
                </a:extLst>
              </a:tr>
              <a:tr h="60823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latin typeface="Helvetica Neue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hlinkClick r:id="rId7" action="ppaction://hlinksldjump"/>
                        </a:rPr>
                        <a:t>Databases and R basics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5418427"/>
                  </a:ext>
                </a:extLst>
              </a:tr>
              <a:tr h="60823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latin typeface="Helvetica Neue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dirty="0">
                          <a:hlinkClick r:id="rId8" action="ppaction://hlinksldjump"/>
                        </a:rPr>
                        <a:t>Connecting to remote databases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6327116"/>
                  </a:ext>
                </a:extLst>
              </a:tr>
              <a:tr h="60823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latin typeface="Helvetica Neue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dirty="0">
                          <a:hlinkClick r:id="rId9" action="ppaction://hlinksldjump"/>
                        </a:rPr>
                        <a:t>Dealing with big data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7290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651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4351347-C23A-40E5-B5D4-42F37E9CE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join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5B2AB9-444C-4701-B355-3E26200C41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1066799"/>
            <a:ext cx="6337300" cy="5503334"/>
          </a:xfrm>
        </p:spPr>
        <p:txBody>
          <a:bodyPr/>
          <a:lstStyle/>
          <a:p>
            <a:r>
              <a:rPr lang="en-US" b="0" dirty="0">
                <a:solidFill>
                  <a:srgbClr val="008000"/>
                </a:solidFill>
              </a:rPr>
              <a:t># Example set-up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x </a:t>
            </a:r>
            <a:r>
              <a:rPr lang="en-US" b="1" dirty="0">
                <a:solidFill>
                  <a:srgbClr val="000080"/>
                </a:solidFill>
              </a:rPr>
              <a:t>&lt;-</a:t>
            </a:r>
            <a:r>
              <a:rPr lang="en-US" b="0" dirty="0">
                <a:solidFill>
                  <a:srgbClr val="000000"/>
                </a:solidFill>
              </a:rPr>
              <a:t> tribble</a:t>
            </a:r>
            <a:r>
              <a:rPr lang="en-US" b="1" dirty="0">
                <a:solidFill>
                  <a:srgbClr val="000080"/>
                </a:solidFill>
              </a:rPr>
              <a:t>(</a:t>
            </a:r>
            <a:r>
              <a:rPr lang="en-US" b="0" dirty="0">
                <a:solidFill>
                  <a:srgbClr val="000000"/>
                </a:solidFill>
              </a:rPr>
              <a:t>  </a:t>
            </a:r>
            <a:r>
              <a:rPr lang="en-US" b="1" dirty="0">
                <a:solidFill>
                  <a:srgbClr val="000080"/>
                </a:solidFill>
              </a:rPr>
              <a:t>~</a:t>
            </a:r>
            <a:r>
              <a:rPr lang="en-US" b="0" dirty="0">
                <a:solidFill>
                  <a:srgbClr val="000000"/>
                </a:solidFill>
              </a:rPr>
              <a:t>key, </a:t>
            </a:r>
            <a:r>
              <a:rPr lang="en-US" b="1" dirty="0">
                <a:solidFill>
                  <a:srgbClr val="000080"/>
                </a:solidFill>
              </a:rPr>
              <a:t>~</a:t>
            </a:r>
            <a:r>
              <a:rPr lang="en-US" b="0" dirty="0" err="1">
                <a:solidFill>
                  <a:srgbClr val="000000"/>
                </a:solidFill>
              </a:rPr>
              <a:t>val_x</a:t>
            </a:r>
            <a:r>
              <a:rPr lang="en-US" b="0" dirty="0">
                <a:solidFill>
                  <a:srgbClr val="000000"/>
                </a:solidFill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</a:rPr>
              <a:t>		     </a:t>
            </a:r>
            <a:r>
              <a:rPr lang="en-US" b="0" dirty="0">
                <a:solidFill>
                  <a:srgbClr val="FF8000"/>
                </a:solidFill>
              </a:rPr>
              <a:t>1</a:t>
            </a:r>
            <a:r>
              <a:rPr lang="en-US" b="0" dirty="0">
                <a:solidFill>
                  <a:srgbClr val="000000"/>
                </a:solidFill>
              </a:rPr>
              <a:t>, </a:t>
            </a:r>
            <a:r>
              <a:rPr lang="en-US" b="0" dirty="0">
                <a:solidFill>
                  <a:srgbClr val="808080"/>
                </a:solidFill>
              </a:rPr>
              <a:t>"x1"</a:t>
            </a:r>
            <a:r>
              <a:rPr lang="en-US" b="0" dirty="0">
                <a:solidFill>
                  <a:srgbClr val="000000"/>
                </a:solidFill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</a:rPr>
              <a:t>		     </a:t>
            </a:r>
            <a:r>
              <a:rPr lang="en-US" b="0" dirty="0">
                <a:solidFill>
                  <a:srgbClr val="FF8000"/>
                </a:solidFill>
              </a:rPr>
              <a:t>2</a:t>
            </a:r>
            <a:r>
              <a:rPr lang="en-US" b="0" dirty="0">
                <a:solidFill>
                  <a:srgbClr val="000000"/>
                </a:solidFill>
              </a:rPr>
              <a:t>, </a:t>
            </a:r>
            <a:r>
              <a:rPr lang="en-US" b="0" dirty="0">
                <a:solidFill>
                  <a:srgbClr val="808080"/>
                </a:solidFill>
              </a:rPr>
              <a:t>"x2"</a:t>
            </a:r>
            <a:r>
              <a:rPr lang="en-US" b="0" dirty="0">
                <a:solidFill>
                  <a:srgbClr val="000000"/>
                </a:solidFill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</a:rPr>
              <a:t>		     </a:t>
            </a:r>
            <a:r>
              <a:rPr lang="en-US" b="0" dirty="0">
                <a:solidFill>
                  <a:srgbClr val="FF8000"/>
                </a:solidFill>
              </a:rPr>
              <a:t>3</a:t>
            </a:r>
            <a:r>
              <a:rPr lang="en-US" b="0" dirty="0">
                <a:solidFill>
                  <a:srgbClr val="000000"/>
                </a:solidFill>
              </a:rPr>
              <a:t>, </a:t>
            </a:r>
            <a:r>
              <a:rPr lang="en-US" b="0" dirty="0">
                <a:solidFill>
                  <a:srgbClr val="808080"/>
                </a:solidFill>
              </a:rPr>
              <a:t>"x3"</a:t>
            </a:r>
            <a:r>
              <a:rPr lang="en-US" b="1" dirty="0">
                <a:solidFill>
                  <a:srgbClr val="000080"/>
                </a:solidFill>
              </a:rPr>
              <a:t>)</a:t>
            </a:r>
          </a:p>
          <a:p>
            <a:endParaRPr lang="en-US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rgbClr val="000000"/>
                </a:solidFill>
              </a:rPr>
              <a:t>y </a:t>
            </a:r>
            <a:r>
              <a:rPr lang="en-US" b="1" dirty="0">
                <a:solidFill>
                  <a:srgbClr val="000080"/>
                </a:solidFill>
              </a:rPr>
              <a:t>&lt;-</a:t>
            </a:r>
            <a:r>
              <a:rPr lang="en-US" b="0" dirty="0">
                <a:solidFill>
                  <a:srgbClr val="000000"/>
                </a:solidFill>
              </a:rPr>
              <a:t> tribble</a:t>
            </a:r>
            <a:r>
              <a:rPr lang="en-US" b="1" dirty="0">
                <a:solidFill>
                  <a:srgbClr val="000080"/>
                </a:solidFill>
              </a:rPr>
              <a:t>(</a:t>
            </a:r>
            <a:r>
              <a:rPr lang="en-US" b="0" dirty="0">
                <a:solidFill>
                  <a:srgbClr val="000000"/>
                </a:solidFill>
              </a:rPr>
              <a:t>  </a:t>
            </a:r>
            <a:r>
              <a:rPr lang="en-US" b="1" dirty="0">
                <a:solidFill>
                  <a:srgbClr val="000080"/>
                </a:solidFill>
              </a:rPr>
              <a:t>~</a:t>
            </a:r>
            <a:r>
              <a:rPr lang="en-US" b="0" dirty="0">
                <a:solidFill>
                  <a:srgbClr val="000000"/>
                </a:solidFill>
              </a:rPr>
              <a:t>key, </a:t>
            </a:r>
            <a:r>
              <a:rPr lang="en-US" b="1" dirty="0">
                <a:solidFill>
                  <a:srgbClr val="000080"/>
                </a:solidFill>
              </a:rPr>
              <a:t>~</a:t>
            </a:r>
            <a:r>
              <a:rPr lang="en-US" b="0" dirty="0" err="1">
                <a:solidFill>
                  <a:srgbClr val="000000"/>
                </a:solidFill>
              </a:rPr>
              <a:t>val_y</a:t>
            </a:r>
            <a:r>
              <a:rPr lang="en-US" b="0" dirty="0">
                <a:solidFill>
                  <a:srgbClr val="000000"/>
                </a:solidFill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</a:rPr>
              <a:t>		     </a:t>
            </a:r>
            <a:r>
              <a:rPr lang="en-US" b="0" dirty="0">
                <a:solidFill>
                  <a:srgbClr val="FF8000"/>
                </a:solidFill>
              </a:rPr>
              <a:t>1</a:t>
            </a:r>
            <a:r>
              <a:rPr lang="en-US" b="0" dirty="0">
                <a:solidFill>
                  <a:srgbClr val="000000"/>
                </a:solidFill>
              </a:rPr>
              <a:t>, </a:t>
            </a:r>
            <a:r>
              <a:rPr lang="en-US" b="0" dirty="0">
                <a:solidFill>
                  <a:srgbClr val="808080"/>
                </a:solidFill>
              </a:rPr>
              <a:t>"y1"</a:t>
            </a:r>
            <a:r>
              <a:rPr lang="en-US" b="0" dirty="0">
                <a:solidFill>
                  <a:srgbClr val="000000"/>
                </a:solidFill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</a:rPr>
              <a:t>		     </a:t>
            </a:r>
            <a:r>
              <a:rPr lang="en-US" b="0" dirty="0">
                <a:solidFill>
                  <a:srgbClr val="FF8000"/>
                </a:solidFill>
              </a:rPr>
              <a:t>2</a:t>
            </a:r>
            <a:r>
              <a:rPr lang="en-US" b="0" dirty="0">
                <a:solidFill>
                  <a:srgbClr val="000000"/>
                </a:solidFill>
              </a:rPr>
              <a:t>, </a:t>
            </a:r>
            <a:r>
              <a:rPr lang="en-US" b="0" dirty="0">
                <a:solidFill>
                  <a:srgbClr val="808080"/>
                </a:solidFill>
              </a:rPr>
              <a:t>"y2"</a:t>
            </a:r>
            <a:r>
              <a:rPr lang="en-US" b="0" dirty="0">
                <a:solidFill>
                  <a:srgbClr val="000000"/>
                </a:solidFill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</a:rPr>
              <a:t>		     </a:t>
            </a:r>
            <a:r>
              <a:rPr lang="en-US" b="0" dirty="0">
                <a:solidFill>
                  <a:srgbClr val="FF8000"/>
                </a:solidFill>
              </a:rPr>
              <a:t>4</a:t>
            </a:r>
            <a:r>
              <a:rPr lang="en-US" b="0" dirty="0">
                <a:solidFill>
                  <a:srgbClr val="000000"/>
                </a:solidFill>
              </a:rPr>
              <a:t>, </a:t>
            </a:r>
            <a:r>
              <a:rPr lang="en-US" b="0" dirty="0">
                <a:solidFill>
                  <a:srgbClr val="808080"/>
                </a:solidFill>
              </a:rPr>
              <a:t>"y3"</a:t>
            </a:r>
            <a:r>
              <a:rPr lang="en-US" b="1" dirty="0">
                <a:solidFill>
                  <a:srgbClr val="000080"/>
                </a:solidFill>
              </a:rPr>
              <a:t>)</a:t>
            </a:r>
            <a:endParaRPr lang="en-US" b="0" dirty="0">
              <a:solidFill>
                <a:srgbClr val="000000"/>
              </a:solidFill>
            </a:endParaRPr>
          </a:p>
          <a:p>
            <a:endParaRPr lang="en-US" b="0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008000"/>
                </a:solidFill>
              </a:rPr>
              <a:t># Full join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x </a:t>
            </a:r>
            <a:r>
              <a:rPr lang="en-US" dirty="0">
                <a:solidFill>
                  <a:srgbClr val="804000"/>
                </a:solidFill>
              </a:rPr>
              <a:t>%&gt;%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full_join</a:t>
            </a:r>
            <a:r>
              <a:rPr lang="en-US" b="1" dirty="0">
                <a:solidFill>
                  <a:srgbClr val="000080"/>
                </a:solidFill>
              </a:rPr>
              <a:t>(</a:t>
            </a:r>
            <a:r>
              <a:rPr lang="en-US" b="0" dirty="0">
                <a:solidFill>
                  <a:srgbClr val="000000"/>
                </a:solidFill>
              </a:rPr>
              <a:t>y, </a:t>
            </a:r>
            <a:r>
              <a:rPr lang="en-US" b="0" dirty="0">
                <a:solidFill>
                  <a:srgbClr val="8000FF"/>
                </a:solidFill>
              </a:rPr>
              <a:t>by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=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808080"/>
                </a:solidFill>
              </a:rPr>
              <a:t>"key"</a:t>
            </a:r>
            <a:r>
              <a:rPr lang="en-US" b="1" dirty="0">
                <a:solidFill>
                  <a:srgbClr val="000080"/>
                </a:solidFill>
              </a:rPr>
              <a:t>)</a:t>
            </a:r>
            <a:endParaRPr lang="en-US" b="0" dirty="0">
              <a:solidFill>
                <a:srgbClr val="000000"/>
              </a:solidFill>
            </a:endParaRPr>
          </a:p>
          <a:p>
            <a:endParaRPr lang="en-US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# A 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</a:rPr>
              <a:t>tibble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: 4 x 3</a:t>
            </a:r>
          </a:p>
          <a:p>
            <a:r>
              <a:rPr lang="nn-NO" b="0" dirty="0">
                <a:solidFill>
                  <a:schemeClr val="bg1">
                    <a:lumMod val="50000"/>
                  </a:schemeClr>
                </a:solidFill>
              </a:rPr>
              <a:t>    key val_x val_y</a:t>
            </a:r>
          </a:p>
          <a:p>
            <a:r>
              <a:rPr lang="en-US" b="0" dirty="0">
                <a:solidFill>
                  <a:srgbClr val="000000"/>
                </a:solidFill>
              </a:rPr>
              <a:t>  </a:t>
            </a:r>
            <a:r>
              <a:rPr lang="en-US" b="1" dirty="0">
                <a:solidFill>
                  <a:srgbClr val="000080"/>
                </a:solidFill>
              </a:rPr>
              <a:t>&lt;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</a:rPr>
              <a:t>dbl</a:t>
            </a:r>
            <a:r>
              <a:rPr lang="en-US" b="1" dirty="0">
                <a:solidFill>
                  <a:srgbClr val="000080"/>
                </a:solidFill>
              </a:rPr>
              <a:t>&gt;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&lt;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</a:rPr>
              <a:t>chr</a:t>
            </a:r>
            <a:r>
              <a:rPr lang="en-US" b="1" dirty="0">
                <a:solidFill>
                  <a:srgbClr val="000080"/>
                </a:solidFill>
              </a:rPr>
              <a:t>&gt;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&lt;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</a:rPr>
              <a:t>chr</a:t>
            </a:r>
            <a:r>
              <a:rPr lang="en-US" b="1" dirty="0">
                <a:solidFill>
                  <a:srgbClr val="000080"/>
                </a:solidFill>
              </a:rPr>
              <a:t>&gt;</a:t>
            </a:r>
            <a:endParaRPr lang="en-US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1     1 x1    y1   </a:t>
            </a:r>
          </a:p>
          <a:p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2     2 x2    y2   </a:t>
            </a:r>
          </a:p>
          <a:p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3     3 x3 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NA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   </a:t>
            </a:r>
          </a:p>
          <a:p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4     4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NA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    y3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DF7CB83-23B2-4408-A8AD-764887D731C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keeps all observations in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x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y</a:t>
            </a:r>
            <a:endParaRPr lang="en-US" dirty="0"/>
          </a:p>
          <a:p>
            <a:r>
              <a:rPr lang="en-US" dirty="0"/>
              <a:t>Missing values get </a:t>
            </a:r>
            <a:r>
              <a:rPr lang="en-US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</a:t>
            </a:r>
          </a:p>
          <a:p>
            <a:endParaRPr lang="en-US" dirty="0">
              <a:solidFill>
                <a:srgbClr val="0070C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34719712-C4BD-4C0F-9500-0047F4FA68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664"/>
          <a:stretch>
            <a:fillRect/>
          </a:stretch>
        </p:blipFill>
        <p:spPr>
          <a:xfrm>
            <a:off x="5576728" y="3764459"/>
            <a:ext cx="6615272" cy="309354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8794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Your turn!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Practice joins</a:t>
            </a:r>
          </a:p>
        </p:txBody>
      </p:sp>
      <p:sp>
        <p:nvSpPr>
          <p:cNvPr id="220" name="take the flights data and then…"/>
          <p:cNvSpPr txBox="1"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81025" indent="-457200">
              <a:buFont typeface="+mj-lt"/>
              <a:buAutoNum type="arabicPeriod"/>
            </a:pPr>
            <a:r>
              <a:rPr lang="en-US" dirty="0"/>
              <a:t>take the flights data and then</a:t>
            </a:r>
          </a:p>
          <a:p>
            <a:pPr marL="1036320" lvl="1" indent="-457200"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</a:rPr>
              <a:t>left join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airlines</a:t>
            </a:r>
            <a:r>
              <a:rPr lang="en-US" dirty="0">
                <a:solidFill>
                  <a:schemeClr val="tx1"/>
                </a:solidFill>
              </a:rPr>
              <a:t> data</a:t>
            </a:r>
          </a:p>
          <a:p>
            <a:pPr marL="1036320" lvl="1" indent="-457200"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</a:rPr>
              <a:t>filter for “Virgin America”</a:t>
            </a:r>
          </a:p>
          <a:p>
            <a:pPr marL="1036320" lvl="1" indent="-457200"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</a:rPr>
              <a:t>group by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time_hour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1036320" lvl="1" indent="-457200">
              <a:buFont typeface="+mj-lt"/>
              <a:buAutoNum type="alphaLcParenR"/>
            </a:pPr>
            <a:r>
              <a:rPr lang="en-US" dirty="0" err="1">
                <a:solidFill>
                  <a:schemeClr val="tx1"/>
                </a:solidFill>
              </a:rPr>
              <a:t>summarise</a:t>
            </a:r>
            <a:r>
              <a:rPr lang="en-US" dirty="0">
                <a:solidFill>
                  <a:schemeClr val="tx1"/>
                </a:solidFill>
              </a:rPr>
              <a:t> data by computing the mean departure delay</a:t>
            </a:r>
          </a:p>
          <a:p>
            <a:pPr marL="1036320" lvl="1" indent="-457200"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</a:rPr>
              <a:t>identify the top 10 date-times with the highest average departure delay</a:t>
            </a:r>
          </a:p>
          <a:p>
            <a:pPr marL="1036320" lvl="1" indent="-457200">
              <a:buFont typeface="+mj-lt"/>
              <a:buAutoNum type="alphaLcParenR"/>
            </a:pPr>
            <a:endParaRPr lang="en-US" dirty="0"/>
          </a:p>
          <a:p>
            <a:pPr marL="581025" indent="-457200">
              <a:buFont typeface="+mj-lt"/>
              <a:buAutoNum type="arabicPeriod"/>
            </a:pPr>
            <a:r>
              <a:rPr lang="en-US" dirty="0"/>
              <a:t>Can you figure out how to add the full name of the origin and destination (i.e. name) from </a:t>
            </a:r>
            <a:r>
              <a:rPr lang="en-US" dirty="0">
                <a:sym typeface="Monaco"/>
              </a:rPr>
              <a:t>airports</a:t>
            </a:r>
            <a:r>
              <a:rPr lang="en-US" dirty="0"/>
              <a:t> to </a:t>
            </a:r>
            <a:r>
              <a:rPr lang="en-US" dirty="0">
                <a:sym typeface="Monaco"/>
              </a:rPr>
              <a:t>flights</a:t>
            </a:r>
            <a:r>
              <a:rPr lang="en-US" dirty="0">
                <a:sym typeface="Gill Sans Light"/>
              </a:rPr>
              <a:t> data?  </a:t>
            </a:r>
            <a:br>
              <a:rPr lang="en-US" dirty="0">
                <a:sym typeface="Gill Sans Light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sym typeface="Gill Sans Light"/>
              </a:rPr>
              <a:t>Hint: use two consecutive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Gill Sans Light"/>
              </a:rPr>
              <a:t>left_join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Gill Sans Light"/>
              </a:rPr>
              <a:t>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Gill Sans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1401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Solution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FA5FC4-48AC-41BE-B3EE-09B0FE58D97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8000"/>
                </a:solidFill>
              </a:rPr>
              <a:t># problem 1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flights </a:t>
            </a:r>
            <a:r>
              <a:rPr lang="en-US" sz="1800" dirty="0">
                <a:solidFill>
                  <a:srgbClr val="804000"/>
                </a:solidFill>
              </a:rPr>
              <a:t>%&gt;%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>
                <a:solidFill>
                  <a:srgbClr val="008000"/>
                </a:solidFill>
              </a:rPr>
              <a:t>#left join airlines data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  </a:t>
            </a:r>
            <a:r>
              <a:rPr lang="en-US" sz="1800" dirty="0" err="1">
                <a:solidFill>
                  <a:srgbClr val="000000"/>
                </a:solidFill>
              </a:rPr>
              <a:t>left_join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airlines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	</a:t>
            </a:r>
            <a:r>
              <a:rPr lang="en-US" sz="1800" b="0" dirty="0">
                <a:solidFill>
                  <a:srgbClr val="008000"/>
                </a:solidFill>
              </a:rPr>
              <a:t>#filter for “Virgin America”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0" dirty="0">
                <a:solidFill>
                  <a:srgbClr val="8000FF"/>
                </a:solidFill>
              </a:rPr>
              <a:t>filter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name </a:t>
            </a:r>
            <a:r>
              <a:rPr lang="en-US" sz="1800" b="1" dirty="0">
                <a:solidFill>
                  <a:srgbClr val="000080"/>
                </a:solidFill>
              </a:rPr>
              <a:t>==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8080"/>
                </a:solidFill>
              </a:rPr>
              <a:t>"Virgin America"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	</a:t>
            </a:r>
            <a:r>
              <a:rPr lang="en-US" sz="1800" b="0" dirty="0">
                <a:solidFill>
                  <a:srgbClr val="008000"/>
                </a:solidFill>
              </a:rPr>
              <a:t>#group by </a:t>
            </a:r>
            <a:r>
              <a:rPr lang="en-US" sz="1800" b="0" dirty="0" err="1">
                <a:solidFill>
                  <a:srgbClr val="008000"/>
                </a:solidFill>
              </a:rPr>
              <a:t>time_hour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0" dirty="0" err="1">
                <a:solidFill>
                  <a:srgbClr val="000000"/>
                </a:solidFill>
              </a:rPr>
              <a:t>group_by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000000"/>
                </a:solidFill>
              </a:rPr>
              <a:t>time_hour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	</a:t>
            </a:r>
            <a:r>
              <a:rPr lang="en-US" sz="1800" b="0" dirty="0">
                <a:solidFill>
                  <a:srgbClr val="008000"/>
                </a:solidFill>
              </a:rPr>
              <a:t>#summarise data by computing the mean departure delay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0" dirty="0" err="1">
                <a:solidFill>
                  <a:srgbClr val="000000"/>
                </a:solidFill>
              </a:rPr>
              <a:t>summarise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8000FF"/>
                </a:solidFill>
              </a:rPr>
              <a:t>delay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00FF"/>
                </a:solidFill>
              </a:rPr>
              <a:t>mean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000000"/>
                </a:solidFill>
              </a:rPr>
              <a:t>dep_delay</a:t>
            </a:r>
            <a:r>
              <a:rPr lang="en-US" sz="1800" b="0" dirty="0">
                <a:solidFill>
                  <a:srgbClr val="000000"/>
                </a:solidFill>
              </a:rPr>
              <a:t>, na.rm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FF"/>
                </a:solidFill>
              </a:rPr>
              <a:t>TRUE</a:t>
            </a:r>
            <a:r>
              <a:rPr lang="en-US" sz="1800" b="1" dirty="0">
                <a:solidFill>
                  <a:srgbClr val="000080"/>
                </a:solidFill>
              </a:rPr>
              <a:t>))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	</a:t>
            </a:r>
            <a:r>
              <a:rPr lang="en-US" sz="1800" b="0" dirty="0">
                <a:solidFill>
                  <a:srgbClr val="008000"/>
                </a:solidFill>
              </a:rPr>
              <a:t>#identify the top 10 date-times with highest average departure delay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0" dirty="0" err="1">
                <a:solidFill>
                  <a:srgbClr val="000000"/>
                </a:solidFill>
              </a:rPr>
              <a:t>top_n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FF8000"/>
                </a:solidFill>
              </a:rPr>
              <a:t>10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  <a:r>
              <a:rPr lang="en-US" sz="1800" b="0" dirty="0" err="1">
                <a:solidFill>
                  <a:srgbClr val="000000"/>
                </a:solidFill>
              </a:rPr>
              <a:t>wt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00FF"/>
                </a:solidFill>
              </a:rPr>
              <a:t>delay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arrange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desc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8000FF"/>
                </a:solidFill>
              </a:rPr>
              <a:t>delay</a:t>
            </a:r>
            <a:r>
              <a:rPr lang="en-US" sz="1800" b="1" dirty="0">
                <a:solidFill>
                  <a:srgbClr val="000080"/>
                </a:solidFill>
              </a:rPr>
              <a:t>))</a:t>
            </a:r>
            <a:endParaRPr lang="en-US" sz="1800" b="0" dirty="0">
              <a:solidFill>
                <a:srgbClr val="000000"/>
              </a:solidFill>
            </a:endParaRPr>
          </a:p>
          <a:p>
            <a:endParaRPr lang="en-US" sz="18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olution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566BD1-CCFA-4609-AE73-CDF8B50F6FD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8000"/>
                </a:solidFill>
              </a:rPr>
              <a:t># problem 2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flights </a:t>
            </a:r>
            <a:r>
              <a:rPr lang="en-US" sz="1800" dirty="0">
                <a:solidFill>
                  <a:srgbClr val="804000"/>
                </a:solidFill>
              </a:rPr>
              <a:t>%&gt;%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  </a:t>
            </a:r>
            <a:r>
              <a:rPr lang="en-US" sz="1800" dirty="0" err="1">
                <a:solidFill>
                  <a:srgbClr val="000000"/>
                </a:solidFill>
              </a:rPr>
              <a:t>left_join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airports, </a:t>
            </a:r>
            <a:r>
              <a:rPr lang="en-US" sz="1800" b="0" dirty="0">
                <a:solidFill>
                  <a:srgbClr val="8000FF"/>
                </a:solidFill>
              </a:rPr>
              <a:t>by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00FF"/>
                </a:solidFill>
              </a:rPr>
              <a:t>c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808080"/>
                </a:solidFill>
              </a:rPr>
              <a:t>"origin"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8080"/>
                </a:solidFill>
              </a:rPr>
              <a:t>"</a:t>
            </a:r>
            <a:r>
              <a:rPr lang="en-US" sz="1800" b="0" dirty="0" err="1">
                <a:solidFill>
                  <a:srgbClr val="808080"/>
                </a:solidFill>
              </a:rPr>
              <a:t>faa</a:t>
            </a:r>
            <a:r>
              <a:rPr lang="en-US" sz="1800" b="0" dirty="0">
                <a:solidFill>
                  <a:srgbClr val="808080"/>
                </a:solidFill>
              </a:rPr>
              <a:t>"</a:t>
            </a:r>
            <a:r>
              <a:rPr lang="en-US" sz="1800" b="1" dirty="0">
                <a:solidFill>
                  <a:srgbClr val="000080"/>
                </a:solidFill>
              </a:rPr>
              <a:t>))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0" dirty="0" err="1">
                <a:solidFill>
                  <a:srgbClr val="000000"/>
                </a:solidFill>
              </a:rPr>
              <a:t>left_join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airports, </a:t>
            </a:r>
            <a:r>
              <a:rPr lang="en-US" sz="1800" b="0" dirty="0">
                <a:solidFill>
                  <a:srgbClr val="8000FF"/>
                </a:solidFill>
              </a:rPr>
              <a:t>by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00FF"/>
                </a:solidFill>
              </a:rPr>
              <a:t>c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808080"/>
                </a:solidFill>
              </a:rPr>
              <a:t>"</a:t>
            </a:r>
            <a:r>
              <a:rPr lang="en-US" sz="1800" b="0" dirty="0" err="1">
                <a:solidFill>
                  <a:srgbClr val="808080"/>
                </a:solidFill>
              </a:rPr>
              <a:t>dest</a:t>
            </a:r>
            <a:r>
              <a:rPr lang="en-US" sz="1800" b="0" dirty="0">
                <a:solidFill>
                  <a:srgbClr val="808080"/>
                </a:solidFill>
              </a:rPr>
              <a:t>"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8080"/>
                </a:solidFill>
              </a:rPr>
              <a:t>"</a:t>
            </a:r>
            <a:r>
              <a:rPr lang="en-US" sz="1800" b="0" dirty="0" err="1">
                <a:solidFill>
                  <a:srgbClr val="808080"/>
                </a:solidFill>
              </a:rPr>
              <a:t>faa</a:t>
            </a:r>
            <a:r>
              <a:rPr lang="en-US" sz="1800" b="0" dirty="0">
                <a:solidFill>
                  <a:srgbClr val="808080"/>
                </a:solidFill>
              </a:rPr>
              <a:t>"</a:t>
            </a:r>
            <a:r>
              <a:rPr lang="en-US" sz="1800" b="1" dirty="0">
                <a:solidFill>
                  <a:srgbClr val="000080"/>
                </a:solidFill>
              </a:rPr>
              <a:t>))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select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dirty="0"/>
              <a:t> </a:t>
            </a:r>
            <a:r>
              <a:rPr lang="en-US" sz="1800" b="0" dirty="0" err="1">
                <a:solidFill>
                  <a:srgbClr val="000000"/>
                </a:solidFill>
              </a:rPr>
              <a:t>dest</a:t>
            </a:r>
            <a:r>
              <a:rPr lang="en-US" sz="1800" b="0" dirty="0">
                <a:solidFill>
                  <a:srgbClr val="000000"/>
                </a:solidFill>
              </a:rPr>
              <a:t>, origin, 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        </a:t>
            </a:r>
            <a:r>
              <a:rPr lang="en-US" sz="1800" b="0" dirty="0" err="1">
                <a:solidFill>
                  <a:srgbClr val="000000"/>
                </a:solidFill>
              </a:rPr>
              <a:t>origin_name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 err="1">
                <a:solidFill>
                  <a:srgbClr val="000000"/>
                </a:solidFill>
              </a:rPr>
              <a:t>name.x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        </a:t>
            </a:r>
            <a:r>
              <a:rPr lang="en-US" sz="1800" b="0" dirty="0" err="1">
                <a:solidFill>
                  <a:srgbClr val="000000"/>
                </a:solidFill>
              </a:rPr>
              <a:t>dest_name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 err="1">
                <a:solidFill>
                  <a:srgbClr val="000000"/>
                </a:solidFill>
              </a:rPr>
              <a:t>name.y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        </a:t>
            </a:r>
            <a:r>
              <a:rPr lang="en-US" sz="1800" b="0" dirty="0" err="1">
                <a:solidFill>
                  <a:srgbClr val="000000"/>
                </a:solidFill>
              </a:rPr>
              <a:t>arr_delay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827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8BB0-7583-407F-89E8-64531F1FC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joins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C66CF-93E0-45C4-9B74-6FF64AFD4A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hlinkClick r:id="rId2" action="ppaction://hlinksldjump"/>
            <a:extLst>
              <a:ext uri="{FF2B5EF4-FFF2-40B4-BE49-F238E27FC236}">
                <a16:creationId xmlns:a16="http://schemas.microsoft.com/office/drawing/2014/main" id="{08527CA2-F9F6-40B1-BE98-B13A03144217}"/>
              </a:ext>
            </a:extLst>
          </p:cNvPr>
          <p:cNvSpPr/>
          <p:nvPr/>
        </p:nvSpPr>
        <p:spPr>
          <a:xfrm>
            <a:off x="5935980" y="6443966"/>
            <a:ext cx="320040" cy="32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24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filtering join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joins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D5369B-7C81-49A2-BA51-C511DAABAD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Filtering joins affect the observations rather than adding variables</a:t>
            </a:r>
          </a:p>
          <a:p>
            <a:r>
              <a:rPr lang="en-US" dirty="0"/>
              <a:t>There are 2 types of filtering joins: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  <a:sym typeface="Gill Sans"/>
              </a:rPr>
              <a:t>semi join</a:t>
            </a:r>
            <a:r>
              <a:rPr lang="en-US" dirty="0"/>
              <a:t> 	keeps all observations in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that have a match in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y</a:t>
            </a:r>
          </a:p>
          <a:p>
            <a:endParaRPr lang="en-US" dirty="0">
              <a:solidFill>
                <a:schemeClr val="accent1"/>
              </a:solidFill>
              <a:sym typeface="Gill Sans SemiBold"/>
            </a:endParaRPr>
          </a:p>
          <a:p>
            <a:r>
              <a:rPr lang="en-US" dirty="0">
                <a:solidFill>
                  <a:schemeClr val="accent1"/>
                </a:solidFill>
                <a:sym typeface="Gill Sans SemiBold"/>
              </a:rPr>
              <a:t>anti join</a:t>
            </a:r>
            <a:r>
              <a:rPr lang="en-US" dirty="0"/>
              <a:t> 	drops all observations in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that have a match in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y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4351347-C23A-40E5-B5D4-42F37E9CE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 join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5B2AB9-444C-4701-B355-3E26200C41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1066799"/>
            <a:ext cx="6337300" cy="5503334"/>
          </a:xfrm>
        </p:spPr>
        <p:txBody>
          <a:bodyPr/>
          <a:lstStyle/>
          <a:p>
            <a:r>
              <a:rPr lang="en-US" sz="1800" dirty="0">
                <a:solidFill>
                  <a:srgbClr val="008000"/>
                </a:solidFill>
              </a:rPr>
              <a:t># Example set-up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x </a:t>
            </a:r>
            <a:r>
              <a:rPr lang="en-US" sz="1800" b="1" dirty="0">
                <a:solidFill>
                  <a:srgbClr val="000080"/>
                </a:solidFill>
              </a:rPr>
              <a:t>&lt;-</a:t>
            </a:r>
            <a:r>
              <a:rPr lang="en-US" sz="1800" b="0" dirty="0">
                <a:solidFill>
                  <a:srgbClr val="000000"/>
                </a:solidFill>
              </a:rPr>
              <a:t> tribble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1" dirty="0">
                <a:solidFill>
                  <a:srgbClr val="000080"/>
                </a:solidFill>
              </a:rPr>
              <a:t>~</a:t>
            </a:r>
            <a:r>
              <a:rPr lang="en-US" sz="1800" b="0" dirty="0">
                <a:solidFill>
                  <a:srgbClr val="000000"/>
                </a:solidFill>
              </a:rPr>
              <a:t>key, </a:t>
            </a:r>
            <a:r>
              <a:rPr lang="en-US" sz="1800" b="1" dirty="0">
                <a:solidFill>
                  <a:srgbClr val="000080"/>
                </a:solidFill>
              </a:rPr>
              <a:t>~</a:t>
            </a:r>
            <a:r>
              <a:rPr lang="en-US" sz="1800" b="0" dirty="0" err="1">
                <a:solidFill>
                  <a:srgbClr val="000000"/>
                </a:solidFill>
              </a:rPr>
              <a:t>val_x</a:t>
            </a:r>
            <a:r>
              <a:rPr lang="en-US" sz="1800" b="0" dirty="0">
                <a:solidFill>
                  <a:srgbClr val="000000"/>
                </a:solidFill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		     </a:t>
            </a:r>
            <a:r>
              <a:rPr lang="en-US" sz="1800" b="0" dirty="0">
                <a:solidFill>
                  <a:srgbClr val="FF8000"/>
                </a:solidFill>
              </a:rPr>
              <a:t>1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  <a:r>
              <a:rPr lang="en-US" sz="1800" b="0" dirty="0">
                <a:solidFill>
                  <a:srgbClr val="808080"/>
                </a:solidFill>
              </a:rPr>
              <a:t>"x1"</a:t>
            </a:r>
            <a:r>
              <a:rPr lang="en-US" sz="1800" b="0" dirty="0">
                <a:solidFill>
                  <a:srgbClr val="000000"/>
                </a:solidFill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		     </a:t>
            </a:r>
            <a:r>
              <a:rPr lang="en-US" sz="1800" b="0" dirty="0">
                <a:solidFill>
                  <a:srgbClr val="FF8000"/>
                </a:solidFill>
              </a:rPr>
              <a:t>2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  <a:r>
              <a:rPr lang="en-US" sz="1800" b="0" dirty="0">
                <a:solidFill>
                  <a:srgbClr val="808080"/>
                </a:solidFill>
              </a:rPr>
              <a:t>"x2"</a:t>
            </a:r>
            <a:r>
              <a:rPr lang="en-US" sz="1800" b="0" dirty="0">
                <a:solidFill>
                  <a:srgbClr val="000000"/>
                </a:solidFill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		     </a:t>
            </a:r>
            <a:r>
              <a:rPr lang="en-US" sz="1800" b="0" dirty="0">
                <a:solidFill>
                  <a:srgbClr val="FF8000"/>
                </a:solidFill>
              </a:rPr>
              <a:t>3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  <a:r>
              <a:rPr lang="en-US" sz="1800" b="0" dirty="0">
                <a:solidFill>
                  <a:srgbClr val="808080"/>
                </a:solidFill>
              </a:rPr>
              <a:t>"x3"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  <a:p>
            <a:endParaRPr lang="en-US" sz="1800" b="0" dirty="0">
              <a:solidFill>
                <a:srgbClr val="000000"/>
              </a:solidFill>
            </a:endParaRPr>
          </a:p>
          <a:p>
            <a:r>
              <a:rPr lang="es-ES" sz="1800" b="0" dirty="0">
                <a:solidFill>
                  <a:srgbClr val="000000"/>
                </a:solidFill>
              </a:rPr>
              <a:t>y </a:t>
            </a:r>
            <a:r>
              <a:rPr lang="es-ES" sz="1800" b="1" dirty="0">
                <a:solidFill>
                  <a:srgbClr val="000080"/>
                </a:solidFill>
              </a:rPr>
              <a:t>&lt;-</a:t>
            </a:r>
            <a:r>
              <a:rPr lang="es-ES" sz="1800" b="0" dirty="0">
                <a:solidFill>
                  <a:srgbClr val="000000"/>
                </a:solidFill>
              </a:rPr>
              <a:t> </a:t>
            </a:r>
            <a:r>
              <a:rPr lang="es-ES" sz="1800" b="0" dirty="0" err="1">
                <a:solidFill>
                  <a:srgbClr val="000000"/>
                </a:solidFill>
              </a:rPr>
              <a:t>tribble</a:t>
            </a:r>
            <a:r>
              <a:rPr lang="es-ES" sz="1800" b="1" dirty="0">
                <a:solidFill>
                  <a:srgbClr val="000080"/>
                </a:solidFill>
              </a:rPr>
              <a:t>(</a:t>
            </a:r>
            <a:r>
              <a:rPr lang="es-ES" sz="1800" b="0" dirty="0">
                <a:solidFill>
                  <a:srgbClr val="000000"/>
                </a:solidFill>
              </a:rPr>
              <a:t>  </a:t>
            </a:r>
            <a:r>
              <a:rPr lang="es-ES" sz="1800" b="1" dirty="0">
                <a:solidFill>
                  <a:srgbClr val="000080"/>
                </a:solidFill>
              </a:rPr>
              <a:t>~</a:t>
            </a:r>
            <a:r>
              <a:rPr lang="es-ES" sz="1800" b="0" dirty="0" err="1">
                <a:solidFill>
                  <a:srgbClr val="000000"/>
                </a:solidFill>
              </a:rPr>
              <a:t>key</a:t>
            </a:r>
            <a:r>
              <a:rPr lang="es-ES" sz="1800" b="0" dirty="0">
                <a:solidFill>
                  <a:srgbClr val="000000"/>
                </a:solidFill>
              </a:rPr>
              <a:t>, </a:t>
            </a:r>
            <a:r>
              <a:rPr lang="es-ES" sz="1800" b="1" dirty="0">
                <a:solidFill>
                  <a:srgbClr val="000080"/>
                </a:solidFill>
              </a:rPr>
              <a:t>~</a:t>
            </a:r>
            <a:r>
              <a:rPr lang="es-ES" sz="1800" b="0" dirty="0" err="1">
                <a:solidFill>
                  <a:srgbClr val="000000"/>
                </a:solidFill>
              </a:rPr>
              <a:t>val_y</a:t>
            </a:r>
            <a:r>
              <a:rPr lang="es-ES" sz="1800" b="0" dirty="0">
                <a:solidFill>
                  <a:srgbClr val="000000"/>
                </a:solidFill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		     </a:t>
            </a:r>
            <a:r>
              <a:rPr lang="en-US" sz="1800" b="0" dirty="0">
                <a:solidFill>
                  <a:srgbClr val="FF8000"/>
                </a:solidFill>
              </a:rPr>
              <a:t>1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  <a:r>
              <a:rPr lang="en-US" sz="1800" b="0" dirty="0">
                <a:solidFill>
                  <a:srgbClr val="808080"/>
                </a:solidFill>
              </a:rPr>
              <a:t>"y1"</a:t>
            </a:r>
            <a:r>
              <a:rPr lang="en-US" sz="1800" b="0" dirty="0">
                <a:solidFill>
                  <a:srgbClr val="000000"/>
                </a:solidFill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		     </a:t>
            </a:r>
            <a:r>
              <a:rPr lang="en-US" sz="1800" b="0" dirty="0">
                <a:solidFill>
                  <a:srgbClr val="FF8000"/>
                </a:solidFill>
              </a:rPr>
              <a:t>2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  <a:r>
              <a:rPr lang="en-US" sz="1800" b="0" dirty="0">
                <a:solidFill>
                  <a:srgbClr val="808080"/>
                </a:solidFill>
              </a:rPr>
              <a:t>"y2"</a:t>
            </a:r>
            <a:r>
              <a:rPr lang="en-US" sz="1800" b="0" dirty="0">
                <a:solidFill>
                  <a:srgbClr val="000000"/>
                </a:solidFill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		     </a:t>
            </a:r>
            <a:r>
              <a:rPr lang="en-US" sz="1800" b="0" dirty="0">
                <a:solidFill>
                  <a:srgbClr val="FF8000"/>
                </a:solidFill>
              </a:rPr>
              <a:t>4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  <a:r>
              <a:rPr lang="en-US" sz="1800" b="0" dirty="0">
                <a:solidFill>
                  <a:srgbClr val="808080"/>
                </a:solidFill>
              </a:rPr>
              <a:t>"y3"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  <a:p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8000"/>
                </a:solidFill>
              </a:rPr>
              <a:t># semi join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x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 err="1">
                <a:solidFill>
                  <a:srgbClr val="000000"/>
                </a:solidFill>
              </a:rPr>
              <a:t>semi_join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y, </a:t>
            </a:r>
            <a:r>
              <a:rPr lang="en-US" sz="1800" b="0" dirty="0">
                <a:solidFill>
                  <a:srgbClr val="8000FF"/>
                </a:solidFill>
              </a:rPr>
              <a:t>by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8080"/>
                </a:solidFill>
              </a:rPr>
              <a:t>"key"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</a:p>
          <a:p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chemeClr val="bg1">
                    <a:lumMod val="50000"/>
                  </a:schemeClr>
                </a:solidFill>
              </a:rPr>
              <a:t># A </a:t>
            </a:r>
            <a:r>
              <a:rPr lang="en-US" sz="1800" b="0" dirty="0" err="1">
                <a:solidFill>
                  <a:schemeClr val="bg1">
                    <a:lumMod val="50000"/>
                  </a:schemeClr>
                </a:solidFill>
              </a:rPr>
              <a:t>tibble</a:t>
            </a:r>
            <a:r>
              <a:rPr lang="en-US" sz="1800" b="0" dirty="0">
                <a:solidFill>
                  <a:schemeClr val="bg1">
                    <a:lumMod val="50000"/>
                  </a:schemeClr>
                </a:solidFill>
              </a:rPr>
              <a:t>: 2 × 2</a:t>
            </a:r>
          </a:p>
          <a:p>
            <a:r>
              <a:rPr lang="en-US" sz="1800" b="0" dirty="0">
                <a:solidFill>
                  <a:schemeClr val="bg1">
                    <a:lumMod val="50000"/>
                  </a:schemeClr>
                </a:solidFill>
              </a:rPr>
              <a:t>    key </a:t>
            </a:r>
            <a:r>
              <a:rPr lang="en-US" sz="1800" b="0" dirty="0" err="1">
                <a:solidFill>
                  <a:schemeClr val="bg1">
                    <a:lumMod val="50000"/>
                  </a:schemeClr>
                </a:solidFill>
              </a:rPr>
              <a:t>val_x</a:t>
            </a:r>
            <a:endParaRPr lang="en-US" sz="1800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1" dirty="0">
                <a:solidFill>
                  <a:srgbClr val="000080"/>
                </a:solidFill>
              </a:rPr>
              <a:t>&lt;</a:t>
            </a:r>
            <a:r>
              <a:rPr lang="en-US" sz="1800" b="0" dirty="0" err="1">
                <a:solidFill>
                  <a:schemeClr val="bg1">
                    <a:lumMod val="50000"/>
                  </a:schemeClr>
                </a:solidFill>
              </a:rPr>
              <a:t>dbl</a:t>
            </a:r>
            <a:r>
              <a:rPr lang="en-US" sz="1800" b="1" dirty="0">
                <a:solidFill>
                  <a:srgbClr val="000080"/>
                </a:solidFill>
              </a:rPr>
              <a:t>&gt;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&lt;</a:t>
            </a:r>
            <a:r>
              <a:rPr lang="en-US" sz="1800" b="0" dirty="0" err="1">
                <a:solidFill>
                  <a:schemeClr val="bg1">
                    <a:lumMod val="50000"/>
                  </a:schemeClr>
                </a:solidFill>
              </a:rPr>
              <a:t>chr</a:t>
            </a:r>
            <a:r>
              <a:rPr lang="en-US" sz="1800" b="1" dirty="0">
                <a:solidFill>
                  <a:srgbClr val="000080"/>
                </a:solidFill>
              </a:rPr>
              <a:t>&gt;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chemeClr val="bg1">
                    <a:lumMod val="50000"/>
                  </a:schemeClr>
                </a:solidFill>
              </a:rPr>
              <a:t>1     1    x1</a:t>
            </a:r>
          </a:p>
          <a:p>
            <a:r>
              <a:rPr lang="en-US" sz="1800" b="0" dirty="0">
                <a:solidFill>
                  <a:schemeClr val="bg1">
                    <a:lumMod val="50000"/>
                  </a:schemeClr>
                </a:solidFill>
              </a:rPr>
              <a:t>2     2    x2</a:t>
            </a:r>
          </a:p>
          <a:p>
            <a:endParaRPr lang="en-US" sz="1800" b="0" dirty="0">
              <a:solidFill>
                <a:srgbClr val="0000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DF7CB83-23B2-4408-A8AD-764887D731C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keeps</a:t>
            </a:r>
            <a:r>
              <a:rPr lang="en-US" dirty="0"/>
              <a:t> all observations in x that have a match in y</a:t>
            </a:r>
            <a:endParaRPr lang="en-US" dirty="0">
              <a:solidFill>
                <a:srgbClr val="0070C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F80B58F4-4307-4D4E-9958-F8A5B8C8D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726" y="4225635"/>
            <a:ext cx="6363274" cy="263236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73345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4351347-C23A-40E5-B5D4-42F37E9CE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 join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5B2AB9-444C-4701-B355-3E26200C41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1066799"/>
            <a:ext cx="6337300" cy="5503334"/>
          </a:xfrm>
        </p:spPr>
        <p:txBody>
          <a:bodyPr/>
          <a:lstStyle/>
          <a:p>
            <a:r>
              <a:rPr lang="en-US" sz="1800" dirty="0">
                <a:solidFill>
                  <a:srgbClr val="008000"/>
                </a:solidFill>
              </a:rPr>
              <a:t># Example set-up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x </a:t>
            </a:r>
            <a:r>
              <a:rPr lang="en-US" sz="1800" b="1" dirty="0">
                <a:solidFill>
                  <a:srgbClr val="000080"/>
                </a:solidFill>
              </a:rPr>
              <a:t>&lt;-</a:t>
            </a:r>
            <a:r>
              <a:rPr lang="en-US" sz="1800" b="0" dirty="0">
                <a:solidFill>
                  <a:srgbClr val="000000"/>
                </a:solidFill>
              </a:rPr>
              <a:t> tribble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1" dirty="0">
                <a:solidFill>
                  <a:srgbClr val="000080"/>
                </a:solidFill>
              </a:rPr>
              <a:t>~</a:t>
            </a:r>
            <a:r>
              <a:rPr lang="en-US" sz="1800" b="0" dirty="0">
                <a:solidFill>
                  <a:srgbClr val="000000"/>
                </a:solidFill>
              </a:rPr>
              <a:t>key, </a:t>
            </a:r>
            <a:r>
              <a:rPr lang="en-US" sz="1800" b="1" dirty="0">
                <a:solidFill>
                  <a:srgbClr val="000080"/>
                </a:solidFill>
              </a:rPr>
              <a:t>~</a:t>
            </a:r>
            <a:r>
              <a:rPr lang="en-US" sz="1800" b="0" dirty="0" err="1">
                <a:solidFill>
                  <a:srgbClr val="000000"/>
                </a:solidFill>
              </a:rPr>
              <a:t>val_x</a:t>
            </a:r>
            <a:r>
              <a:rPr lang="en-US" sz="1800" b="0" dirty="0">
                <a:solidFill>
                  <a:srgbClr val="000000"/>
                </a:solidFill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		     </a:t>
            </a:r>
            <a:r>
              <a:rPr lang="en-US" sz="1800" b="0" dirty="0">
                <a:solidFill>
                  <a:srgbClr val="FF8000"/>
                </a:solidFill>
              </a:rPr>
              <a:t>1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  <a:r>
              <a:rPr lang="en-US" sz="1800" b="0" dirty="0">
                <a:solidFill>
                  <a:srgbClr val="808080"/>
                </a:solidFill>
              </a:rPr>
              <a:t>"x1"</a:t>
            </a:r>
            <a:r>
              <a:rPr lang="en-US" sz="1800" b="0" dirty="0">
                <a:solidFill>
                  <a:srgbClr val="000000"/>
                </a:solidFill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		     </a:t>
            </a:r>
            <a:r>
              <a:rPr lang="en-US" sz="1800" b="0" dirty="0">
                <a:solidFill>
                  <a:srgbClr val="FF8000"/>
                </a:solidFill>
              </a:rPr>
              <a:t>2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  <a:r>
              <a:rPr lang="en-US" sz="1800" b="0" dirty="0">
                <a:solidFill>
                  <a:srgbClr val="808080"/>
                </a:solidFill>
              </a:rPr>
              <a:t>"x2"</a:t>
            </a:r>
            <a:r>
              <a:rPr lang="en-US" sz="1800" b="0" dirty="0">
                <a:solidFill>
                  <a:srgbClr val="000000"/>
                </a:solidFill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		     </a:t>
            </a:r>
            <a:r>
              <a:rPr lang="en-US" sz="1800" b="0" dirty="0">
                <a:solidFill>
                  <a:srgbClr val="FF8000"/>
                </a:solidFill>
              </a:rPr>
              <a:t>3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  <a:r>
              <a:rPr lang="en-US" sz="1800" b="0" dirty="0">
                <a:solidFill>
                  <a:srgbClr val="808080"/>
                </a:solidFill>
              </a:rPr>
              <a:t>"x3"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  <a:p>
            <a:endParaRPr lang="en-US" sz="1800" b="0" dirty="0">
              <a:solidFill>
                <a:srgbClr val="000000"/>
              </a:solidFill>
            </a:endParaRPr>
          </a:p>
          <a:p>
            <a:r>
              <a:rPr lang="es-ES" sz="1800" b="0" dirty="0">
                <a:solidFill>
                  <a:srgbClr val="000000"/>
                </a:solidFill>
              </a:rPr>
              <a:t>y </a:t>
            </a:r>
            <a:r>
              <a:rPr lang="es-ES" sz="1800" b="1" dirty="0">
                <a:solidFill>
                  <a:srgbClr val="000080"/>
                </a:solidFill>
              </a:rPr>
              <a:t>&lt;-</a:t>
            </a:r>
            <a:r>
              <a:rPr lang="es-ES" sz="1800" b="0" dirty="0">
                <a:solidFill>
                  <a:srgbClr val="000000"/>
                </a:solidFill>
              </a:rPr>
              <a:t> </a:t>
            </a:r>
            <a:r>
              <a:rPr lang="es-ES" sz="1800" b="0" dirty="0" err="1">
                <a:solidFill>
                  <a:srgbClr val="000000"/>
                </a:solidFill>
              </a:rPr>
              <a:t>tribble</a:t>
            </a:r>
            <a:r>
              <a:rPr lang="es-ES" sz="1800" b="1" dirty="0">
                <a:solidFill>
                  <a:srgbClr val="000080"/>
                </a:solidFill>
              </a:rPr>
              <a:t>(</a:t>
            </a:r>
            <a:r>
              <a:rPr lang="es-ES" sz="1800" b="0" dirty="0">
                <a:solidFill>
                  <a:srgbClr val="000000"/>
                </a:solidFill>
              </a:rPr>
              <a:t>  </a:t>
            </a:r>
            <a:r>
              <a:rPr lang="es-ES" sz="1800" b="1" dirty="0">
                <a:solidFill>
                  <a:srgbClr val="000080"/>
                </a:solidFill>
              </a:rPr>
              <a:t>~</a:t>
            </a:r>
            <a:r>
              <a:rPr lang="es-ES" sz="1800" b="0" dirty="0" err="1">
                <a:solidFill>
                  <a:srgbClr val="000000"/>
                </a:solidFill>
              </a:rPr>
              <a:t>key</a:t>
            </a:r>
            <a:r>
              <a:rPr lang="es-ES" sz="1800" b="0" dirty="0">
                <a:solidFill>
                  <a:srgbClr val="000000"/>
                </a:solidFill>
              </a:rPr>
              <a:t>, </a:t>
            </a:r>
            <a:r>
              <a:rPr lang="es-ES" sz="1800" b="1" dirty="0">
                <a:solidFill>
                  <a:srgbClr val="000080"/>
                </a:solidFill>
              </a:rPr>
              <a:t>~</a:t>
            </a:r>
            <a:r>
              <a:rPr lang="es-ES" sz="1800" b="0" dirty="0" err="1">
                <a:solidFill>
                  <a:srgbClr val="000000"/>
                </a:solidFill>
              </a:rPr>
              <a:t>val_y</a:t>
            </a:r>
            <a:r>
              <a:rPr lang="es-ES" sz="1800" b="0" dirty="0">
                <a:solidFill>
                  <a:srgbClr val="000000"/>
                </a:solidFill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		     </a:t>
            </a:r>
            <a:r>
              <a:rPr lang="en-US" sz="1800" b="0" dirty="0">
                <a:solidFill>
                  <a:srgbClr val="FF8000"/>
                </a:solidFill>
              </a:rPr>
              <a:t>1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  <a:r>
              <a:rPr lang="en-US" sz="1800" b="0" dirty="0">
                <a:solidFill>
                  <a:srgbClr val="808080"/>
                </a:solidFill>
              </a:rPr>
              <a:t>"y1"</a:t>
            </a:r>
            <a:r>
              <a:rPr lang="en-US" sz="1800" b="0" dirty="0">
                <a:solidFill>
                  <a:srgbClr val="000000"/>
                </a:solidFill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		     </a:t>
            </a:r>
            <a:r>
              <a:rPr lang="en-US" sz="1800" b="0" dirty="0">
                <a:solidFill>
                  <a:srgbClr val="FF8000"/>
                </a:solidFill>
              </a:rPr>
              <a:t>2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  <a:r>
              <a:rPr lang="en-US" sz="1800" b="0" dirty="0">
                <a:solidFill>
                  <a:srgbClr val="808080"/>
                </a:solidFill>
              </a:rPr>
              <a:t>"y2"</a:t>
            </a:r>
            <a:r>
              <a:rPr lang="en-US" sz="1800" b="0" dirty="0">
                <a:solidFill>
                  <a:srgbClr val="000000"/>
                </a:solidFill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		     </a:t>
            </a:r>
            <a:r>
              <a:rPr lang="en-US" sz="1800" b="0" dirty="0">
                <a:solidFill>
                  <a:srgbClr val="FF8000"/>
                </a:solidFill>
              </a:rPr>
              <a:t>4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  <a:r>
              <a:rPr lang="en-US" sz="1800" b="0" dirty="0">
                <a:solidFill>
                  <a:srgbClr val="808080"/>
                </a:solidFill>
              </a:rPr>
              <a:t>"y3"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  <a:p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8000"/>
                </a:solidFill>
              </a:rPr>
              <a:t># anti join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x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 err="1">
                <a:solidFill>
                  <a:srgbClr val="000000"/>
                </a:solidFill>
              </a:rPr>
              <a:t>anti_join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y, </a:t>
            </a:r>
            <a:r>
              <a:rPr lang="en-US" sz="1800" b="0" dirty="0">
                <a:solidFill>
                  <a:srgbClr val="8000FF"/>
                </a:solidFill>
              </a:rPr>
              <a:t>by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8080"/>
                </a:solidFill>
              </a:rPr>
              <a:t>"key"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</a:p>
          <a:p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chemeClr val="bg1">
                    <a:lumMod val="50000"/>
                  </a:schemeClr>
                </a:solidFill>
              </a:rPr>
              <a:t># A </a:t>
            </a:r>
            <a:r>
              <a:rPr lang="en-US" sz="1800" b="0" dirty="0" err="1">
                <a:solidFill>
                  <a:schemeClr val="bg1">
                    <a:lumMod val="50000"/>
                  </a:schemeClr>
                </a:solidFill>
              </a:rPr>
              <a:t>tibble</a:t>
            </a:r>
            <a:r>
              <a:rPr lang="en-US" sz="1800" b="0" dirty="0">
                <a:solidFill>
                  <a:schemeClr val="bg1">
                    <a:lumMod val="50000"/>
                  </a:schemeClr>
                </a:solidFill>
              </a:rPr>
              <a:t>: 1 × 2</a:t>
            </a:r>
          </a:p>
          <a:p>
            <a:r>
              <a:rPr lang="en-US" sz="1800" b="0" dirty="0">
                <a:solidFill>
                  <a:schemeClr val="bg1">
                    <a:lumMod val="50000"/>
                  </a:schemeClr>
                </a:solidFill>
              </a:rPr>
              <a:t>    key </a:t>
            </a:r>
            <a:r>
              <a:rPr lang="en-US" sz="1800" b="0" dirty="0" err="1">
                <a:solidFill>
                  <a:schemeClr val="bg1">
                    <a:lumMod val="50000"/>
                  </a:schemeClr>
                </a:solidFill>
              </a:rPr>
              <a:t>val_x</a:t>
            </a:r>
            <a:endParaRPr lang="en-US" sz="1800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1" dirty="0">
                <a:solidFill>
                  <a:srgbClr val="000080"/>
                </a:solidFill>
              </a:rPr>
              <a:t>&lt;</a:t>
            </a:r>
            <a:r>
              <a:rPr lang="en-US" sz="1800" b="0" dirty="0" err="1">
                <a:solidFill>
                  <a:schemeClr val="bg1">
                    <a:lumMod val="50000"/>
                  </a:schemeClr>
                </a:solidFill>
              </a:rPr>
              <a:t>dbl</a:t>
            </a:r>
            <a:r>
              <a:rPr lang="en-US" sz="1800" b="1" dirty="0">
                <a:solidFill>
                  <a:srgbClr val="000080"/>
                </a:solidFill>
              </a:rPr>
              <a:t>&gt;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&lt;</a:t>
            </a:r>
            <a:r>
              <a:rPr lang="en-US" sz="1800" b="0" dirty="0" err="1">
                <a:solidFill>
                  <a:schemeClr val="bg1">
                    <a:lumMod val="50000"/>
                  </a:schemeClr>
                </a:solidFill>
              </a:rPr>
              <a:t>chr</a:t>
            </a:r>
            <a:r>
              <a:rPr lang="en-US" sz="1800" b="1" dirty="0">
                <a:solidFill>
                  <a:srgbClr val="000080"/>
                </a:solidFill>
              </a:rPr>
              <a:t>&gt;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chemeClr val="bg1">
                    <a:lumMod val="50000"/>
                  </a:schemeClr>
                </a:solidFill>
              </a:rPr>
              <a:t>1     3    x3</a:t>
            </a:r>
          </a:p>
          <a:p>
            <a:endParaRPr lang="en-US" sz="1800" b="0" dirty="0">
              <a:solidFill>
                <a:srgbClr val="0000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DF7CB83-23B2-4408-A8AD-764887D731C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drops</a:t>
            </a:r>
            <a:r>
              <a:rPr lang="en-US" dirty="0"/>
              <a:t> all observations in x that have a match in y</a:t>
            </a:r>
            <a:endParaRPr lang="en-US" dirty="0">
              <a:solidFill>
                <a:srgbClr val="0070C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C57D94FF-B22E-4B5E-A65D-AC929EE57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744" y="4225635"/>
            <a:ext cx="6363274" cy="263236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18442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Your turn!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Practice</a:t>
            </a:r>
          </a:p>
        </p:txBody>
      </p:sp>
      <p:sp>
        <p:nvSpPr>
          <p:cNvPr id="247" name="How many flights in the flights data have matching planes metadata (tailnum is your key)?  How many do not? Hint: use tally() after your joining functions.…"/>
          <p:cNvSpPr txBox="1"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81025" indent="-457200">
              <a:buFont typeface="+mj-lt"/>
              <a:buAutoNum type="arabicPeriod"/>
            </a:pPr>
            <a:r>
              <a:rPr lang="en-US" dirty="0"/>
              <a:t>How many flights in the </a:t>
            </a:r>
            <a:r>
              <a:rPr lang="en-US" dirty="0">
                <a:sym typeface="Monaco"/>
              </a:rPr>
              <a:t>flights</a:t>
            </a:r>
            <a:r>
              <a:rPr lang="en-US" dirty="0"/>
              <a:t> data have matching </a:t>
            </a:r>
            <a:r>
              <a:rPr lang="en-US" dirty="0">
                <a:sym typeface="Monaco"/>
              </a:rPr>
              <a:t>planes</a:t>
            </a:r>
            <a:r>
              <a:rPr lang="en-US" dirty="0"/>
              <a:t> metadata (</a:t>
            </a:r>
            <a:r>
              <a:rPr lang="en-US" dirty="0" err="1">
                <a:latin typeface="Consolas" panose="020B0609020204030204" pitchFamily="49" charset="0"/>
                <a:sym typeface="Monaco"/>
              </a:rPr>
              <a:t>tailnum</a:t>
            </a:r>
            <a:r>
              <a:rPr lang="en-US" dirty="0"/>
              <a:t> is your key)?  How many do not? 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Hint: use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Monaco"/>
              </a:rPr>
              <a:t>tally()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after your joining functions.</a:t>
            </a:r>
          </a:p>
          <a:p>
            <a:pPr marL="581025" indent="-457200">
              <a:buFont typeface="+mj-lt"/>
              <a:buAutoNum type="arabicPeriod"/>
            </a:pPr>
            <a:endParaRPr lang="en-US" dirty="0"/>
          </a:p>
          <a:p>
            <a:pPr marL="581025" indent="-457200">
              <a:buFont typeface="+mj-lt"/>
              <a:buAutoNum type="arabicPeriod"/>
            </a:pPr>
            <a:r>
              <a:rPr lang="en-US" dirty="0"/>
              <a:t>Filter the </a:t>
            </a:r>
            <a:r>
              <a:rPr lang="en-US" dirty="0">
                <a:sym typeface="Monaco"/>
              </a:rPr>
              <a:t>airports</a:t>
            </a:r>
            <a:r>
              <a:rPr lang="en-US" dirty="0"/>
              <a:t> data for those airports that do not have matching destination values in the </a:t>
            </a:r>
            <a:r>
              <a:rPr lang="en-US" dirty="0">
                <a:sym typeface="Monaco"/>
              </a:rPr>
              <a:t>flights</a:t>
            </a:r>
            <a:r>
              <a:rPr lang="en-US" dirty="0"/>
              <a:t> data (</a:t>
            </a:r>
            <a:r>
              <a:rPr lang="en-US" dirty="0" err="1">
                <a:latin typeface="Consolas" panose="020B0609020204030204" pitchFamily="49" charset="0"/>
                <a:sym typeface="Monaco"/>
              </a:rPr>
              <a:t>faa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  <a:sym typeface="Monaco"/>
              </a:rPr>
              <a:t>dest</a:t>
            </a:r>
            <a:r>
              <a:rPr lang="en-US" dirty="0"/>
              <a:t> are your keys).  How many unique airports do you find?  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Hint: use the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Monaco"/>
              </a:rPr>
              <a:t>distinct()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Monaco"/>
              </a:rPr>
              <a:t>tally()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functions after your joining function.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olution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294FD6-CCBC-4194-AC64-0A96D2A1F9A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8000"/>
                </a:solidFill>
              </a:rPr>
              <a:t># problem 1a ——&gt; 284,170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flights </a:t>
            </a:r>
            <a:r>
              <a:rPr lang="en-US" sz="1800" dirty="0">
                <a:solidFill>
                  <a:srgbClr val="804000"/>
                </a:solidFill>
              </a:rPr>
              <a:t>%&gt;%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</a:rPr>
              <a:t>  </a:t>
            </a:r>
            <a:r>
              <a:rPr lang="en-US" sz="1800" dirty="0" err="1">
                <a:solidFill>
                  <a:srgbClr val="000000"/>
                </a:solidFill>
              </a:rPr>
              <a:t>semi_join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planes, </a:t>
            </a:r>
            <a:r>
              <a:rPr lang="en-US" sz="1800" b="0" dirty="0">
                <a:solidFill>
                  <a:srgbClr val="8000FF"/>
                </a:solidFill>
              </a:rPr>
              <a:t>by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8080"/>
                </a:solidFill>
              </a:rPr>
              <a:t>"</a:t>
            </a:r>
            <a:r>
              <a:rPr lang="en-US" sz="1800" b="0" dirty="0" err="1">
                <a:solidFill>
                  <a:srgbClr val="808080"/>
                </a:solidFill>
              </a:rPr>
              <a:t>tailnum</a:t>
            </a:r>
            <a:r>
              <a:rPr lang="en-US" sz="1800" b="0" dirty="0">
                <a:solidFill>
                  <a:srgbClr val="808080"/>
                </a:solidFill>
              </a:rPr>
              <a:t>"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tally</a:t>
            </a:r>
            <a:r>
              <a:rPr lang="en-US" sz="1800" b="1" dirty="0">
                <a:solidFill>
                  <a:srgbClr val="000080"/>
                </a:solidFill>
              </a:rPr>
              <a:t>()</a:t>
            </a:r>
            <a:endParaRPr lang="en-US" sz="1800" b="0" dirty="0">
              <a:solidFill>
                <a:srgbClr val="000000"/>
              </a:solidFill>
            </a:endParaRPr>
          </a:p>
          <a:p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8000"/>
                </a:solidFill>
              </a:rPr>
              <a:t># problem 1b ——&gt; 52,606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flights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0" dirty="0" err="1">
                <a:solidFill>
                  <a:srgbClr val="000000"/>
                </a:solidFill>
              </a:rPr>
              <a:t>anti_join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planes, </a:t>
            </a:r>
            <a:r>
              <a:rPr lang="en-US" sz="1800" b="0" dirty="0">
                <a:solidFill>
                  <a:srgbClr val="8000FF"/>
                </a:solidFill>
              </a:rPr>
              <a:t>by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8080"/>
                </a:solidFill>
              </a:rPr>
              <a:t>"</a:t>
            </a:r>
            <a:r>
              <a:rPr lang="en-US" sz="1800" b="0" dirty="0" err="1">
                <a:solidFill>
                  <a:srgbClr val="808080"/>
                </a:solidFill>
              </a:rPr>
              <a:t>tailnum</a:t>
            </a:r>
            <a:r>
              <a:rPr lang="en-US" sz="1800" b="0" dirty="0">
                <a:solidFill>
                  <a:srgbClr val="808080"/>
                </a:solidFill>
              </a:rPr>
              <a:t>"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tally</a:t>
            </a:r>
            <a:r>
              <a:rPr lang="en-US" sz="1800" b="1" dirty="0">
                <a:solidFill>
                  <a:srgbClr val="000080"/>
                </a:solidFill>
              </a:rPr>
              <a:t>()</a:t>
            </a:r>
            <a:endParaRPr lang="en-US" sz="1800" b="0" dirty="0">
              <a:solidFill>
                <a:srgbClr val="000000"/>
              </a:solidFill>
            </a:endParaRPr>
          </a:p>
          <a:p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8000"/>
                </a:solidFill>
              </a:rPr>
              <a:t># problem 2 —-&gt; 1,357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airports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0" dirty="0" err="1">
                <a:solidFill>
                  <a:srgbClr val="000000"/>
                </a:solidFill>
              </a:rPr>
              <a:t>anti_join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flights, </a:t>
            </a:r>
            <a:r>
              <a:rPr lang="en-US" sz="1800" b="0" dirty="0">
                <a:solidFill>
                  <a:srgbClr val="8000FF"/>
                </a:solidFill>
              </a:rPr>
              <a:t>by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00FF"/>
                </a:solidFill>
              </a:rPr>
              <a:t>c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808080"/>
                </a:solidFill>
              </a:rPr>
              <a:t>"</a:t>
            </a:r>
            <a:r>
              <a:rPr lang="en-US" sz="1800" b="0" dirty="0" err="1">
                <a:solidFill>
                  <a:srgbClr val="808080"/>
                </a:solidFill>
              </a:rPr>
              <a:t>faa</a:t>
            </a:r>
            <a:r>
              <a:rPr lang="en-US" sz="1800" b="0" dirty="0">
                <a:solidFill>
                  <a:srgbClr val="808080"/>
                </a:solidFill>
              </a:rPr>
              <a:t>"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8080"/>
                </a:solidFill>
              </a:rPr>
              <a:t>"</a:t>
            </a:r>
            <a:r>
              <a:rPr lang="en-US" sz="1800" b="0" dirty="0" err="1">
                <a:solidFill>
                  <a:srgbClr val="808080"/>
                </a:solidFill>
              </a:rPr>
              <a:t>dest</a:t>
            </a:r>
            <a:r>
              <a:rPr lang="en-US" sz="1800" b="0" dirty="0">
                <a:solidFill>
                  <a:srgbClr val="808080"/>
                </a:solidFill>
              </a:rPr>
              <a:t>"</a:t>
            </a:r>
            <a:r>
              <a:rPr lang="en-US" sz="1800" b="1" dirty="0">
                <a:solidFill>
                  <a:srgbClr val="000080"/>
                </a:solidFill>
              </a:rPr>
              <a:t>))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distinct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000000"/>
                </a:solidFill>
              </a:rPr>
              <a:t>faa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tally</a:t>
            </a:r>
            <a:r>
              <a:rPr lang="en-US" sz="1800" b="1" dirty="0">
                <a:solidFill>
                  <a:srgbClr val="000080"/>
                </a:solidFill>
              </a:rPr>
              <a:t>()</a:t>
            </a:r>
            <a:endParaRPr lang="en-US" sz="1800" b="0" dirty="0">
              <a:solidFill>
                <a:srgbClr val="000000"/>
              </a:solidFill>
            </a:endParaRPr>
          </a:p>
          <a:p>
            <a:endParaRPr lang="en-US" sz="18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DCC1D1DE-D88A-470E-BBB9-63A581C18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‘data journey’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2542A0AA-CA59-48BC-B0EC-B1EB1FAA94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This lecture covers key elements of importing and tidying data, as well as some essential transformations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9A69E00-B704-49B9-A070-80EAE39CF6E9}"/>
              </a:ext>
            </a:extLst>
          </p:cNvPr>
          <p:cNvGrpSpPr/>
          <p:nvPr/>
        </p:nvGrpSpPr>
        <p:grpSpPr>
          <a:xfrm>
            <a:off x="1769892" y="1790300"/>
            <a:ext cx="8652217" cy="2113545"/>
            <a:chOff x="930189" y="2162848"/>
            <a:chExt cx="8652217" cy="2113545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BD175A7-31B8-4D62-898B-8233F2952DE4}"/>
                </a:ext>
              </a:extLst>
            </p:cNvPr>
            <p:cNvSpPr/>
            <p:nvPr/>
          </p:nvSpPr>
          <p:spPr>
            <a:xfrm>
              <a:off x="3517900" y="2162848"/>
              <a:ext cx="3708400" cy="20827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91579E1-6D5A-410C-8D05-DABB0E238312}"/>
                </a:ext>
              </a:extLst>
            </p:cNvPr>
            <p:cNvSpPr txBox="1"/>
            <p:nvPr/>
          </p:nvSpPr>
          <p:spPr>
            <a:xfrm>
              <a:off x="930189" y="3004177"/>
              <a:ext cx="1029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70C0"/>
                  </a:solidFill>
                  <a:latin typeface="Helvetica Neue"/>
                </a:rPr>
                <a:t>Import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E2ED52B-769A-4785-B558-B2FB4C437145}"/>
                </a:ext>
              </a:extLst>
            </p:cNvPr>
            <p:cNvSpPr txBox="1"/>
            <p:nvPr/>
          </p:nvSpPr>
          <p:spPr>
            <a:xfrm>
              <a:off x="2408881" y="3004177"/>
              <a:ext cx="720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70C0"/>
                  </a:solidFill>
                  <a:latin typeface="Helvetica Neue"/>
                </a:rPr>
                <a:t>Tidy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3DE919D-BBE5-420F-B8B9-853623BEF045}"/>
                </a:ext>
              </a:extLst>
            </p:cNvPr>
            <p:cNvSpPr txBox="1"/>
            <p:nvPr/>
          </p:nvSpPr>
          <p:spPr>
            <a:xfrm>
              <a:off x="3674074" y="3004177"/>
              <a:ext cx="13510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70C0"/>
                  </a:solidFill>
                  <a:latin typeface="Helvetica Neue"/>
                </a:rPr>
                <a:t>Transform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4E70A85-10F4-444F-B225-0EF4D367C6EA}"/>
                </a:ext>
              </a:extLst>
            </p:cNvPr>
            <p:cNvSpPr txBox="1"/>
            <p:nvPr/>
          </p:nvSpPr>
          <p:spPr>
            <a:xfrm>
              <a:off x="5463745" y="2236573"/>
              <a:ext cx="12645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 Neue"/>
                </a:rPr>
                <a:t>Visualize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0657543-CD48-4173-8B91-3CA7C49CCC63}"/>
                </a:ext>
              </a:extLst>
            </p:cNvPr>
            <p:cNvSpPr txBox="1"/>
            <p:nvPr/>
          </p:nvSpPr>
          <p:spPr>
            <a:xfrm>
              <a:off x="5640857" y="3351308"/>
              <a:ext cx="9102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 Neue"/>
                </a:rPr>
                <a:t>Model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C6AF707-84BB-4E69-BBDA-E4053DB5CF2A}"/>
                </a:ext>
              </a:extLst>
            </p:cNvPr>
            <p:cNvSpPr txBox="1"/>
            <p:nvPr/>
          </p:nvSpPr>
          <p:spPr>
            <a:xfrm>
              <a:off x="7737049" y="3004177"/>
              <a:ext cx="18453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Helvetica Neue"/>
                </a:rPr>
                <a:t>Communicate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EEB3BFC-F90C-4188-9D7E-1EB51C20A796}"/>
                </a:ext>
              </a:extLst>
            </p:cNvPr>
            <p:cNvCxnSpPr>
              <a:stCxn id="38" idx="3"/>
              <a:endCxn id="39" idx="1"/>
            </p:cNvCxnSpPr>
            <p:nvPr/>
          </p:nvCxnSpPr>
          <p:spPr>
            <a:xfrm>
              <a:off x="1959919" y="3204232"/>
              <a:ext cx="4489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440267E-EB00-44F4-A25D-38D735868203}"/>
                </a:ext>
              </a:extLst>
            </p:cNvPr>
            <p:cNvCxnSpPr>
              <a:cxnSpLocks/>
              <a:stCxn id="39" idx="3"/>
              <a:endCxn id="40" idx="1"/>
            </p:cNvCxnSpPr>
            <p:nvPr/>
          </p:nvCxnSpPr>
          <p:spPr>
            <a:xfrm>
              <a:off x="3129692" y="3204232"/>
              <a:ext cx="5443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F1FBDCA-ECCE-4D0F-815D-57C5B085D91C}"/>
                </a:ext>
              </a:extLst>
            </p:cNvPr>
            <p:cNvCxnSpPr>
              <a:cxnSpLocks/>
              <a:stCxn id="37" idx="3"/>
              <a:endCxn id="43" idx="1"/>
            </p:cNvCxnSpPr>
            <p:nvPr/>
          </p:nvCxnSpPr>
          <p:spPr>
            <a:xfrm>
              <a:off x="7226300" y="3204232"/>
              <a:ext cx="5107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Curved 46">
              <a:extLst>
                <a:ext uri="{FF2B5EF4-FFF2-40B4-BE49-F238E27FC236}">
                  <a16:creationId xmlns:a16="http://schemas.microsoft.com/office/drawing/2014/main" id="{99C94090-8E74-4A90-9D89-EFF1175814AD}"/>
                </a:ext>
              </a:extLst>
            </p:cNvPr>
            <p:cNvCxnSpPr>
              <a:stCxn id="42" idx="2"/>
              <a:endCxn id="40" idx="2"/>
            </p:cNvCxnSpPr>
            <p:nvPr/>
          </p:nvCxnSpPr>
          <p:spPr>
            <a:xfrm rot="5400000" flipH="1">
              <a:off x="5049223" y="2704643"/>
              <a:ext cx="347131" cy="1746421"/>
            </a:xfrm>
            <a:prstGeom prst="curvedConnector3">
              <a:avLst>
                <a:gd name="adj1" fmla="val -65854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Curved 47">
              <a:extLst>
                <a:ext uri="{FF2B5EF4-FFF2-40B4-BE49-F238E27FC236}">
                  <a16:creationId xmlns:a16="http://schemas.microsoft.com/office/drawing/2014/main" id="{CAB13EAD-FF9C-406F-9918-B34D7398BA8F}"/>
                </a:ext>
              </a:extLst>
            </p:cNvPr>
            <p:cNvCxnSpPr>
              <a:cxnSpLocks/>
              <a:stCxn id="40" idx="0"/>
              <a:endCxn id="41" idx="1"/>
            </p:cNvCxnSpPr>
            <p:nvPr/>
          </p:nvCxnSpPr>
          <p:spPr>
            <a:xfrm rot="5400000" flipH="1" flipV="1">
              <a:off x="4622887" y="2163320"/>
              <a:ext cx="567549" cy="111416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Curved 48">
              <a:extLst>
                <a:ext uri="{FF2B5EF4-FFF2-40B4-BE49-F238E27FC236}">
                  <a16:creationId xmlns:a16="http://schemas.microsoft.com/office/drawing/2014/main" id="{B3B6430E-623D-4182-B10D-84968513B60F}"/>
                </a:ext>
              </a:extLst>
            </p:cNvPr>
            <p:cNvCxnSpPr>
              <a:cxnSpLocks/>
              <a:stCxn id="41" idx="2"/>
              <a:endCxn id="42" idx="0"/>
            </p:cNvCxnSpPr>
            <p:nvPr/>
          </p:nvCxnSpPr>
          <p:spPr>
            <a:xfrm rot="5400000">
              <a:off x="5738688" y="2993995"/>
              <a:ext cx="714625" cy="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BF21480-7919-4D9A-946D-48C77D52B9AF}"/>
                </a:ext>
              </a:extLst>
            </p:cNvPr>
            <p:cNvSpPr txBox="1"/>
            <p:nvPr/>
          </p:nvSpPr>
          <p:spPr>
            <a:xfrm>
              <a:off x="3401883" y="3937839"/>
              <a:ext cx="17464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Helvetica Neue"/>
                </a:rPr>
                <a:t>Understand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26094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8BB0-7583-407F-89E8-64531F1FC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C66CF-93E0-45C4-9B74-6FF64AFD4A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hlinkClick r:id="rId2" action="ppaction://hlinksldjump"/>
            <a:extLst>
              <a:ext uri="{FF2B5EF4-FFF2-40B4-BE49-F238E27FC236}">
                <a16:creationId xmlns:a16="http://schemas.microsoft.com/office/drawing/2014/main" id="{C8388E83-3C53-486A-8473-C59B2DC69662}"/>
              </a:ext>
            </a:extLst>
          </p:cNvPr>
          <p:cNvSpPr/>
          <p:nvPr/>
        </p:nvSpPr>
        <p:spPr>
          <a:xfrm>
            <a:off x="5935980" y="6443966"/>
            <a:ext cx="320040" cy="32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279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FAFF27-132A-4A7B-ACAB-2414AD30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18CC56-4F2C-4BDB-A490-0B4439CF26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Compares </a:t>
            </a:r>
            <a:r>
              <a:rPr lang="en-US" dirty="0">
                <a:sym typeface="Gill Sans"/>
              </a:rPr>
              <a:t>entire row</a:t>
            </a:r>
            <a:r>
              <a:rPr lang="en-US" dirty="0"/>
              <a:t> in each data set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Monaco"/>
              </a:rPr>
              <a:t>intersect(x, y) </a:t>
            </a:r>
            <a:r>
              <a:rPr lang="en-US" dirty="0">
                <a:sym typeface="Monaco"/>
              </a:rPr>
              <a:t>	</a:t>
            </a:r>
            <a:r>
              <a:rPr lang="en-US" dirty="0"/>
              <a:t>return only observations in both </a:t>
            </a:r>
            <a:r>
              <a:rPr lang="en-US" dirty="0">
                <a:solidFill>
                  <a:schemeClr val="accent1"/>
                </a:solidFill>
                <a:sym typeface="Monaco"/>
              </a:rPr>
              <a:t>x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  <a:sym typeface="Monaco"/>
              </a:rPr>
              <a:t>y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  <a:latin typeface="Source Code Pro" panose="020B0509030403020204" pitchFamily="49" charset="0"/>
              <a:ea typeface="Source Code Pro" panose="020B0509030403020204" pitchFamily="49" charset="0"/>
              <a:sym typeface="Monaco"/>
            </a:endParaRPr>
          </a:p>
          <a:p>
            <a:r>
              <a:rPr lang="en-US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Monaco"/>
              </a:rPr>
              <a:t>union(x, y) </a:t>
            </a:r>
            <a:r>
              <a:rPr lang="en-US" dirty="0">
                <a:sym typeface="Monaco"/>
              </a:rPr>
              <a:t>		</a:t>
            </a:r>
            <a:r>
              <a:rPr lang="en-US" dirty="0"/>
              <a:t>return unique observations in </a:t>
            </a:r>
            <a:r>
              <a:rPr lang="en-US" dirty="0">
                <a:solidFill>
                  <a:schemeClr val="accent1"/>
                </a:solidFill>
                <a:sym typeface="Monaco"/>
              </a:rPr>
              <a:t>x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  <a:sym typeface="Monaco"/>
              </a:rPr>
              <a:t>y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Monaco"/>
              </a:rPr>
              <a:t>setdiff</a:t>
            </a:r>
            <a:r>
              <a:rPr lang="en-US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Monaco"/>
              </a:rPr>
              <a:t>(x, y) </a:t>
            </a:r>
            <a:r>
              <a:rPr lang="en-US" dirty="0">
                <a:sym typeface="Monaco"/>
              </a:rPr>
              <a:t>		</a:t>
            </a:r>
            <a:r>
              <a:rPr lang="en-US" dirty="0"/>
              <a:t>return observations in </a:t>
            </a:r>
            <a:r>
              <a:rPr lang="en-US" dirty="0">
                <a:solidFill>
                  <a:schemeClr val="accent1"/>
                </a:solidFill>
                <a:sym typeface="Monaco"/>
              </a:rPr>
              <a:t>x</a:t>
            </a:r>
            <a:r>
              <a:rPr lang="en-US" dirty="0"/>
              <a:t>, but not in </a:t>
            </a:r>
            <a:r>
              <a:rPr lang="en-US" dirty="0">
                <a:solidFill>
                  <a:schemeClr val="accent1"/>
                </a:solidFill>
                <a:sym typeface="Monaco"/>
              </a:rPr>
              <a:t>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93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5E0C153-FB04-4C6E-BC34-3E413A404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Monaco"/>
              </a:rPr>
              <a:t>intersect(x, y)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BB8BF5-E74A-478B-9966-117B1642B62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8000"/>
                </a:solidFill>
              </a:rPr>
              <a:t># Example set-up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tib1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&lt;-</a:t>
            </a:r>
            <a:r>
              <a:rPr lang="en-US" sz="1800" b="0" dirty="0">
                <a:solidFill>
                  <a:srgbClr val="000000"/>
                </a:solidFill>
              </a:rPr>
              <a:t> tribble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 	</a:t>
            </a:r>
            <a:r>
              <a:rPr lang="en-US" sz="1800" b="1" dirty="0">
                <a:solidFill>
                  <a:srgbClr val="000080"/>
                </a:solidFill>
              </a:rPr>
              <a:t>~</a:t>
            </a:r>
            <a:r>
              <a:rPr lang="en-US" sz="1800" b="0" dirty="0">
                <a:solidFill>
                  <a:srgbClr val="000000"/>
                </a:solidFill>
              </a:rPr>
              <a:t>x, </a:t>
            </a:r>
            <a:r>
              <a:rPr lang="en-US" sz="1800" b="1" dirty="0">
                <a:solidFill>
                  <a:srgbClr val="000080"/>
                </a:solidFill>
              </a:rPr>
              <a:t>~</a:t>
            </a:r>
            <a:r>
              <a:rPr lang="en-US" sz="1800" b="0" dirty="0">
                <a:solidFill>
                  <a:srgbClr val="000000"/>
                </a:solidFill>
              </a:rPr>
              <a:t>y,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			 </a:t>
            </a:r>
            <a:r>
              <a:rPr 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1800" b="0" dirty="0">
                <a:solidFill>
                  <a:srgbClr val="000000"/>
                </a:solidFill>
              </a:rPr>
              <a:t>,  </a:t>
            </a:r>
            <a:r>
              <a:rPr 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1800" b="0" dirty="0">
                <a:solidFill>
                  <a:srgbClr val="000000"/>
                </a:solidFill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			 </a:t>
            </a:r>
            <a:r>
              <a:rPr lang="en-US" sz="1800" b="0" dirty="0">
                <a:solidFill>
                  <a:srgbClr val="FF8000"/>
                </a:solidFill>
              </a:rPr>
              <a:t>2</a:t>
            </a:r>
            <a:r>
              <a:rPr lang="en-US" sz="1800" b="0" dirty="0">
                <a:solidFill>
                  <a:srgbClr val="000000"/>
                </a:solidFill>
              </a:rPr>
              <a:t>,  </a:t>
            </a:r>
            <a:r>
              <a:rPr lang="en-US" sz="1800" b="0" dirty="0">
                <a:solidFill>
                  <a:srgbClr val="FF8000"/>
                </a:solidFill>
              </a:rPr>
              <a:t>1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tib2 </a:t>
            </a:r>
            <a:r>
              <a:rPr lang="en-US" sz="1800" b="1" dirty="0">
                <a:solidFill>
                  <a:srgbClr val="000080"/>
                </a:solidFill>
              </a:rPr>
              <a:t>&lt;-</a:t>
            </a:r>
            <a:r>
              <a:rPr lang="en-US" sz="1800" b="0" dirty="0">
                <a:solidFill>
                  <a:srgbClr val="000000"/>
                </a:solidFill>
              </a:rPr>
              <a:t> tribble</a:t>
            </a:r>
            <a:r>
              <a:rPr lang="en-US" sz="1800" b="1" dirty="0">
                <a:solidFill>
                  <a:srgbClr val="000080"/>
                </a:solidFill>
              </a:rPr>
              <a:t>(	~</a:t>
            </a:r>
            <a:r>
              <a:rPr lang="en-US" sz="1800" b="0" dirty="0">
                <a:solidFill>
                  <a:srgbClr val="000000"/>
                </a:solidFill>
              </a:rPr>
              <a:t>x, </a:t>
            </a:r>
            <a:r>
              <a:rPr lang="en-US" sz="1800" b="1" dirty="0">
                <a:solidFill>
                  <a:srgbClr val="000080"/>
                </a:solidFill>
              </a:rPr>
              <a:t>~</a:t>
            </a:r>
            <a:r>
              <a:rPr lang="en-US" sz="1800" b="0" dirty="0">
                <a:solidFill>
                  <a:srgbClr val="000000"/>
                </a:solidFill>
              </a:rPr>
              <a:t>y,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			 </a:t>
            </a:r>
            <a:r>
              <a:rPr 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1800" b="0" dirty="0">
                <a:solidFill>
                  <a:srgbClr val="000000"/>
                </a:solidFill>
              </a:rPr>
              <a:t>,  </a:t>
            </a:r>
            <a:r>
              <a:rPr 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1800" b="0" dirty="0">
                <a:solidFill>
                  <a:srgbClr val="000000"/>
                </a:solidFill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			 </a:t>
            </a:r>
            <a:r>
              <a:rPr lang="en-US" sz="1800" b="0" dirty="0">
                <a:solidFill>
                  <a:srgbClr val="FF8000"/>
                </a:solidFill>
              </a:rPr>
              <a:t>1</a:t>
            </a:r>
            <a:r>
              <a:rPr lang="en-US" sz="1800" b="0" dirty="0">
                <a:solidFill>
                  <a:srgbClr val="000000"/>
                </a:solidFill>
              </a:rPr>
              <a:t>,  </a:t>
            </a:r>
            <a:r>
              <a:rPr lang="en-US" sz="1800" b="0" dirty="0">
                <a:solidFill>
                  <a:srgbClr val="FF8000"/>
                </a:solidFill>
              </a:rPr>
              <a:t>2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</a:p>
          <a:p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8000"/>
                </a:solidFill>
              </a:rPr>
              <a:t>#intersect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8000FF"/>
                </a:solidFill>
              </a:rPr>
              <a:t>intersect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tib1, tib2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  <a:p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chemeClr val="bg1">
                    <a:lumMod val="50000"/>
                  </a:schemeClr>
                </a:solidFill>
              </a:rPr>
              <a:t># A </a:t>
            </a:r>
            <a:r>
              <a:rPr lang="en-US" sz="1800" b="0" dirty="0" err="1">
                <a:solidFill>
                  <a:schemeClr val="bg1">
                    <a:lumMod val="50000"/>
                  </a:schemeClr>
                </a:solidFill>
              </a:rPr>
              <a:t>tibble</a:t>
            </a:r>
            <a:r>
              <a:rPr lang="en-US" sz="1800" b="0" dirty="0">
                <a:solidFill>
                  <a:schemeClr val="bg1">
                    <a:lumMod val="50000"/>
                  </a:schemeClr>
                </a:solidFill>
              </a:rPr>
              <a:t>: 1 x 2</a:t>
            </a:r>
          </a:p>
          <a:p>
            <a:r>
              <a:rPr lang="en-US" sz="1800" b="0" dirty="0">
                <a:solidFill>
                  <a:schemeClr val="bg1">
                    <a:lumMod val="50000"/>
                  </a:schemeClr>
                </a:solidFill>
              </a:rPr>
              <a:t>      x     y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1" dirty="0">
                <a:solidFill>
                  <a:srgbClr val="000080"/>
                </a:solidFill>
              </a:rPr>
              <a:t>&lt;</a:t>
            </a:r>
            <a:r>
              <a:rPr lang="en-US" sz="1800" b="0" dirty="0" err="1">
                <a:solidFill>
                  <a:schemeClr val="bg1">
                    <a:lumMod val="50000"/>
                  </a:schemeClr>
                </a:solidFill>
              </a:rPr>
              <a:t>dbl</a:t>
            </a:r>
            <a:r>
              <a:rPr lang="en-US" sz="1800" b="1" dirty="0">
                <a:solidFill>
                  <a:srgbClr val="000080"/>
                </a:solidFill>
              </a:rPr>
              <a:t>&gt;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&lt;</a:t>
            </a:r>
            <a:r>
              <a:rPr lang="en-US" sz="1800" b="0" dirty="0" err="1">
                <a:solidFill>
                  <a:schemeClr val="bg1">
                    <a:lumMod val="50000"/>
                  </a:schemeClr>
                </a:solidFill>
              </a:rPr>
              <a:t>dbl</a:t>
            </a:r>
            <a:r>
              <a:rPr lang="en-US" sz="1800" b="1" dirty="0">
                <a:solidFill>
                  <a:srgbClr val="000080"/>
                </a:solidFill>
              </a:rPr>
              <a:t>&gt;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chemeClr val="bg1">
                    <a:lumMod val="50000"/>
                  </a:schemeClr>
                </a:solidFill>
              </a:rPr>
              <a:t>1     1     1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B1EA841-8E22-4E27-9FBB-F7D84AE5E62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return only observations in both </a:t>
            </a:r>
            <a:r>
              <a:rPr lang="en-US" dirty="0">
                <a:solidFill>
                  <a:schemeClr val="accent1"/>
                </a:solidFill>
                <a:sym typeface="Monaco"/>
              </a:rPr>
              <a:t>x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  <a:sym typeface="Monaco"/>
              </a:rPr>
              <a:t>y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98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5E0C153-FB04-4C6E-BC34-3E413A404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Monaco"/>
              </a:rPr>
              <a:t>union(x, y)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BB8BF5-E74A-478B-9966-117B1642B62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8000"/>
                </a:solidFill>
              </a:rPr>
              <a:t># Example set-up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tib1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&lt;-</a:t>
            </a:r>
            <a:r>
              <a:rPr lang="en-US" sz="1800" b="0" dirty="0">
                <a:solidFill>
                  <a:srgbClr val="000000"/>
                </a:solidFill>
              </a:rPr>
              <a:t> tribble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 	</a:t>
            </a:r>
            <a:r>
              <a:rPr lang="en-US" sz="1800" b="1" dirty="0">
                <a:solidFill>
                  <a:srgbClr val="000080"/>
                </a:solidFill>
              </a:rPr>
              <a:t>~</a:t>
            </a:r>
            <a:r>
              <a:rPr lang="en-US" sz="1800" b="0" dirty="0">
                <a:solidFill>
                  <a:srgbClr val="000000"/>
                </a:solidFill>
              </a:rPr>
              <a:t>x, </a:t>
            </a:r>
            <a:r>
              <a:rPr lang="en-US" sz="1800" b="1" dirty="0">
                <a:solidFill>
                  <a:srgbClr val="000080"/>
                </a:solidFill>
              </a:rPr>
              <a:t>~</a:t>
            </a:r>
            <a:r>
              <a:rPr lang="en-US" sz="1800" b="0" dirty="0">
                <a:solidFill>
                  <a:srgbClr val="000000"/>
                </a:solidFill>
              </a:rPr>
              <a:t>y,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			 </a:t>
            </a:r>
            <a:r>
              <a:rPr 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1800" b="0" dirty="0">
                <a:solidFill>
                  <a:srgbClr val="000000"/>
                </a:solidFill>
              </a:rPr>
              <a:t>,  </a:t>
            </a:r>
            <a:r>
              <a:rPr 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1800" b="0" dirty="0">
                <a:solidFill>
                  <a:srgbClr val="000000"/>
                </a:solidFill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			 </a:t>
            </a:r>
            <a:r>
              <a:rPr lang="en-US" sz="1800" b="0" dirty="0">
                <a:solidFill>
                  <a:srgbClr val="FF8000"/>
                </a:solidFill>
              </a:rPr>
              <a:t>2</a:t>
            </a:r>
            <a:r>
              <a:rPr lang="en-US" sz="1800" b="0" dirty="0">
                <a:solidFill>
                  <a:srgbClr val="000000"/>
                </a:solidFill>
              </a:rPr>
              <a:t>,  </a:t>
            </a:r>
            <a:r>
              <a:rPr lang="en-US" sz="1800" b="0" dirty="0">
                <a:solidFill>
                  <a:srgbClr val="FF8000"/>
                </a:solidFill>
              </a:rPr>
              <a:t>1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tib2 </a:t>
            </a:r>
            <a:r>
              <a:rPr lang="en-US" sz="1800" b="1" dirty="0">
                <a:solidFill>
                  <a:srgbClr val="000080"/>
                </a:solidFill>
              </a:rPr>
              <a:t>&lt;-</a:t>
            </a:r>
            <a:r>
              <a:rPr lang="en-US" sz="1800" b="0" dirty="0">
                <a:solidFill>
                  <a:srgbClr val="000000"/>
                </a:solidFill>
              </a:rPr>
              <a:t> tribble</a:t>
            </a:r>
            <a:r>
              <a:rPr lang="en-US" sz="1800" b="1" dirty="0">
                <a:solidFill>
                  <a:srgbClr val="000080"/>
                </a:solidFill>
              </a:rPr>
              <a:t>(	~</a:t>
            </a:r>
            <a:r>
              <a:rPr lang="en-US" sz="1800" b="0" dirty="0">
                <a:solidFill>
                  <a:srgbClr val="000000"/>
                </a:solidFill>
              </a:rPr>
              <a:t>x, </a:t>
            </a:r>
            <a:r>
              <a:rPr lang="en-US" sz="1800" b="1" dirty="0">
                <a:solidFill>
                  <a:srgbClr val="000080"/>
                </a:solidFill>
              </a:rPr>
              <a:t>~</a:t>
            </a:r>
            <a:r>
              <a:rPr lang="en-US" sz="1800" b="0" dirty="0">
                <a:solidFill>
                  <a:srgbClr val="000000"/>
                </a:solidFill>
              </a:rPr>
              <a:t>y,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			 </a:t>
            </a:r>
            <a:r>
              <a:rPr 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1800" b="0" dirty="0">
                <a:solidFill>
                  <a:srgbClr val="000000"/>
                </a:solidFill>
              </a:rPr>
              <a:t>,  </a:t>
            </a:r>
            <a:r>
              <a:rPr 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1800" b="0" dirty="0">
                <a:solidFill>
                  <a:srgbClr val="000000"/>
                </a:solidFill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			 </a:t>
            </a:r>
            <a:r>
              <a:rPr lang="en-US" sz="1800" b="0" dirty="0">
                <a:solidFill>
                  <a:srgbClr val="FF8000"/>
                </a:solidFill>
              </a:rPr>
              <a:t>1</a:t>
            </a:r>
            <a:r>
              <a:rPr lang="en-US" sz="1800" b="0" dirty="0">
                <a:solidFill>
                  <a:srgbClr val="000000"/>
                </a:solidFill>
              </a:rPr>
              <a:t>,  </a:t>
            </a:r>
            <a:r>
              <a:rPr lang="en-US" sz="1800" b="0" dirty="0">
                <a:solidFill>
                  <a:srgbClr val="FF8000"/>
                </a:solidFill>
              </a:rPr>
              <a:t>2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</a:p>
          <a:p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8000"/>
                </a:solidFill>
              </a:rPr>
              <a:t>#union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8000FF"/>
                </a:solidFill>
              </a:rPr>
              <a:t>union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tib1, tib2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  <a:p>
            <a:endParaRPr lang="en-US" sz="1800" b="0" dirty="0">
              <a:solidFill>
                <a:srgbClr val="008000"/>
              </a:solidFill>
            </a:endParaRPr>
          </a:p>
          <a:p>
            <a:r>
              <a:rPr lang="en-US" sz="1800" b="0" dirty="0">
                <a:solidFill>
                  <a:schemeClr val="bg1">
                    <a:lumMod val="50000"/>
                  </a:schemeClr>
                </a:solidFill>
              </a:rPr>
              <a:t># A </a:t>
            </a:r>
            <a:r>
              <a:rPr lang="en-US" sz="1800" b="0" dirty="0" err="1">
                <a:solidFill>
                  <a:schemeClr val="bg1">
                    <a:lumMod val="50000"/>
                  </a:schemeClr>
                </a:solidFill>
              </a:rPr>
              <a:t>tibble</a:t>
            </a:r>
            <a:r>
              <a:rPr lang="en-US" sz="1800" b="0" dirty="0">
                <a:solidFill>
                  <a:schemeClr val="bg1">
                    <a:lumMod val="50000"/>
                  </a:schemeClr>
                </a:solidFill>
              </a:rPr>
              <a:t>: 3 x 2</a:t>
            </a:r>
          </a:p>
          <a:p>
            <a:r>
              <a:rPr lang="en-US" sz="1800" b="0" dirty="0">
                <a:solidFill>
                  <a:schemeClr val="bg1">
                    <a:lumMod val="50000"/>
                  </a:schemeClr>
                </a:solidFill>
              </a:rPr>
              <a:t>      x     y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1" dirty="0">
                <a:solidFill>
                  <a:srgbClr val="000080"/>
                </a:solidFill>
              </a:rPr>
              <a:t>&lt;</a:t>
            </a:r>
            <a:r>
              <a:rPr lang="en-US" sz="1800" b="0" dirty="0" err="1">
                <a:solidFill>
                  <a:schemeClr val="bg1">
                    <a:lumMod val="50000"/>
                  </a:schemeClr>
                </a:solidFill>
              </a:rPr>
              <a:t>dbl</a:t>
            </a:r>
            <a:r>
              <a:rPr lang="en-US" sz="1800" b="1" dirty="0">
                <a:solidFill>
                  <a:srgbClr val="000080"/>
                </a:solidFill>
              </a:rPr>
              <a:t>&gt;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&lt;</a:t>
            </a:r>
            <a:r>
              <a:rPr lang="en-US" sz="1800" b="0" dirty="0" err="1">
                <a:solidFill>
                  <a:schemeClr val="bg1">
                    <a:lumMod val="50000"/>
                  </a:schemeClr>
                </a:solidFill>
              </a:rPr>
              <a:t>dbl</a:t>
            </a:r>
            <a:r>
              <a:rPr lang="en-US" sz="1800" b="1" dirty="0">
                <a:solidFill>
                  <a:srgbClr val="000080"/>
                </a:solidFill>
              </a:rPr>
              <a:t>&gt;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chemeClr val="bg1">
                    <a:lumMod val="50000"/>
                  </a:schemeClr>
                </a:solidFill>
              </a:rPr>
              <a:t>1     1     1</a:t>
            </a:r>
          </a:p>
          <a:p>
            <a:r>
              <a:rPr lang="en-US" sz="1800" b="0" dirty="0">
                <a:solidFill>
                  <a:schemeClr val="bg1">
                    <a:lumMod val="50000"/>
                  </a:schemeClr>
                </a:solidFill>
              </a:rPr>
              <a:t>2     2     1</a:t>
            </a:r>
          </a:p>
          <a:p>
            <a:r>
              <a:rPr lang="en-US" sz="1800" b="0" dirty="0">
                <a:solidFill>
                  <a:schemeClr val="bg1">
                    <a:lumMod val="50000"/>
                  </a:schemeClr>
                </a:solidFill>
              </a:rPr>
              <a:t>3     1     2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B1EA841-8E22-4E27-9FBB-F7D84AE5E62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return unique observations in </a:t>
            </a:r>
            <a:r>
              <a:rPr lang="en-US" dirty="0">
                <a:solidFill>
                  <a:schemeClr val="accent1"/>
                </a:solidFill>
                <a:sym typeface="Monaco"/>
              </a:rPr>
              <a:t>x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  <a:sym typeface="Monaco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5256822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5E0C153-FB04-4C6E-BC34-3E413A404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Monaco"/>
              </a:rPr>
              <a:t>setdiff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Monaco"/>
              </a:rPr>
              <a:t>(x, y)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BB8BF5-E74A-478B-9966-117B1642B62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8000"/>
                </a:solidFill>
              </a:rPr>
              <a:t># Example set-up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tib1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&lt;-</a:t>
            </a:r>
            <a:r>
              <a:rPr lang="en-US" sz="1800" b="0" dirty="0">
                <a:solidFill>
                  <a:srgbClr val="000000"/>
                </a:solidFill>
              </a:rPr>
              <a:t> tribble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 	</a:t>
            </a:r>
            <a:r>
              <a:rPr lang="en-US" sz="1800" b="1" dirty="0">
                <a:solidFill>
                  <a:srgbClr val="000080"/>
                </a:solidFill>
              </a:rPr>
              <a:t>~</a:t>
            </a:r>
            <a:r>
              <a:rPr lang="en-US" sz="1800" b="0" dirty="0">
                <a:solidFill>
                  <a:srgbClr val="000000"/>
                </a:solidFill>
              </a:rPr>
              <a:t>x, </a:t>
            </a:r>
            <a:r>
              <a:rPr lang="en-US" sz="1800" b="1" dirty="0">
                <a:solidFill>
                  <a:srgbClr val="000080"/>
                </a:solidFill>
              </a:rPr>
              <a:t>~</a:t>
            </a:r>
            <a:r>
              <a:rPr lang="en-US" sz="1800" b="0" dirty="0">
                <a:solidFill>
                  <a:srgbClr val="000000"/>
                </a:solidFill>
              </a:rPr>
              <a:t>y,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			 </a:t>
            </a:r>
            <a:r>
              <a:rPr lang="en-US" sz="1800" b="0" dirty="0">
                <a:solidFill>
                  <a:srgbClr val="FF8000"/>
                </a:solidFill>
              </a:rPr>
              <a:t>1</a:t>
            </a:r>
            <a:r>
              <a:rPr lang="en-US" sz="1800" b="0" dirty="0">
                <a:solidFill>
                  <a:srgbClr val="000000"/>
                </a:solidFill>
              </a:rPr>
              <a:t>,  </a:t>
            </a:r>
            <a:r>
              <a:rPr lang="en-US" sz="1800" b="0" dirty="0">
                <a:solidFill>
                  <a:srgbClr val="FF8000"/>
                </a:solidFill>
              </a:rPr>
              <a:t>1</a:t>
            </a:r>
            <a:r>
              <a:rPr lang="en-US" sz="1800" b="0" dirty="0">
                <a:solidFill>
                  <a:srgbClr val="000000"/>
                </a:solidFill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			 </a:t>
            </a:r>
            <a:r>
              <a:rPr 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1800" b="0" dirty="0">
                <a:solidFill>
                  <a:srgbClr val="000000"/>
                </a:solidFill>
              </a:rPr>
              <a:t>,  </a:t>
            </a:r>
            <a:r>
              <a:rPr 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tib2 </a:t>
            </a:r>
            <a:r>
              <a:rPr lang="en-US" sz="1800" b="1" dirty="0">
                <a:solidFill>
                  <a:srgbClr val="000080"/>
                </a:solidFill>
              </a:rPr>
              <a:t>&lt;-</a:t>
            </a:r>
            <a:r>
              <a:rPr lang="en-US" sz="1800" b="0" dirty="0">
                <a:solidFill>
                  <a:srgbClr val="000000"/>
                </a:solidFill>
              </a:rPr>
              <a:t> tribble</a:t>
            </a:r>
            <a:r>
              <a:rPr lang="en-US" sz="1800" b="1" dirty="0">
                <a:solidFill>
                  <a:srgbClr val="000080"/>
                </a:solidFill>
              </a:rPr>
              <a:t>(	~</a:t>
            </a:r>
            <a:r>
              <a:rPr lang="en-US" sz="1800" b="0" dirty="0">
                <a:solidFill>
                  <a:srgbClr val="000000"/>
                </a:solidFill>
              </a:rPr>
              <a:t>x, </a:t>
            </a:r>
            <a:r>
              <a:rPr lang="en-US" sz="1800" b="1" dirty="0">
                <a:solidFill>
                  <a:srgbClr val="000080"/>
                </a:solidFill>
              </a:rPr>
              <a:t>~</a:t>
            </a:r>
            <a:r>
              <a:rPr lang="en-US" sz="1800" b="0" dirty="0">
                <a:solidFill>
                  <a:srgbClr val="000000"/>
                </a:solidFill>
              </a:rPr>
              <a:t>y,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			 </a:t>
            </a:r>
            <a:r>
              <a:rPr lang="en-US" sz="1800" b="0" dirty="0">
                <a:solidFill>
                  <a:srgbClr val="FF8000"/>
                </a:solidFill>
              </a:rPr>
              <a:t>1</a:t>
            </a:r>
            <a:r>
              <a:rPr lang="en-US" sz="1800" b="0" dirty="0">
                <a:solidFill>
                  <a:srgbClr val="000000"/>
                </a:solidFill>
              </a:rPr>
              <a:t>,  </a:t>
            </a:r>
            <a:r>
              <a:rPr lang="en-US" sz="1800" b="0" dirty="0">
                <a:solidFill>
                  <a:srgbClr val="FF8000"/>
                </a:solidFill>
              </a:rPr>
              <a:t>1</a:t>
            </a:r>
            <a:r>
              <a:rPr lang="en-US" sz="1800" b="0" dirty="0">
                <a:solidFill>
                  <a:srgbClr val="000000"/>
                </a:solidFill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			 </a:t>
            </a:r>
            <a:r>
              <a:rPr lang="en-US" sz="1800" b="0" dirty="0">
                <a:solidFill>
                  <a:srgbClr val="FF8000"/>
                </a:solidFill>
              </a:rPr>
              <a:t>1</a:t>
            </a:r>
            <a:r>
              <a:rPr lang="en-US" sz="1800" b="0" dirty="0">
                <a:solidFill>
                  <a:srgbClr val="000000"/>
                </a:solidFill>
              </a:rPr>
              <a:t>,  </a:t>
            </a:r>
            <a:r>
              <a:rPr lang="en-US" sz="1800" b="0" dirty="0">
                <a:solidFill>
                  <a:srgbClr val="FF8000"/>
                </a:solidFill>
              </a:rPr>
              <a:t>2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</a:p>
          <a:p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8000"/>
                </a:solidFill>
              </a:rPr>
              <a:t>#setdiff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dirty="0" err="1">
                <a:solidFill>
                  <a:srgbClr val="8000FF"/>
                </a:solidFill>
              </a:rPr>
              <a:t>setdiff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tib1, tib2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  <a:p>
            <a:endParaRPr lang="en-US" sz="1800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00" b="0" dirty="0">
                <a:solidFill>
                  <a:schemeClr val="bg1">
                    <a:lumMod val="50000"/>
                  </a:schemeClr>
                </a:solidFill>
              </a:rPr>
              <a:t># A </a:t>
            </a:r>
            <a:r>
              <a:rPr lang="en-US" sz="1800" b="0" dirty="0" err="1">
                <a:solidFill>
                  <a:schemeClr val="bg1">
                    <a:lumMod val="50000"/>
                  </a:schemeClr>
                </a:solidFill>
              </a:rPr>
              <a:t>tibble</a:t>
            </a:r>
            <a:r>
              <a:rPr lang="en-US" sz="1800" b="0" dirty="0">
                <a:solidFill>
                  <a:schemeClr val="bg1">
                    <a:lumMod val="50000"/>
                  </a:schemeClr>
                </a:solidFill>
              </a:rPr>
              <a:t>: 1 x 2</a:t>
            </a:r>
          </a:p>
          <a:p>
            <a:r>
              <a:rPr lang="en-US" sz="1800" b="0" dirty="0">
                <a:solidFill>
                  <a:schemeClr val="bg1">
                    <a:lumMod val="50000"/>
                  </a:schemeClr>
                </a:solidFill>
              </a:rPr>
              <a:t>      x     y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1" dirty="0">
                <a:solidFill>
                  <a:srgbClr val="000080"/>
                </a:solidFill>
              </a:rPr>
              <a:t>&lt;</a:t>
            </a:r>
            <a:r>
              <a:rPr lang="en-US" sz="1800" b="0" dirty="0" err="1">
                <a:solidFill>
                  <a:schemeClr val="bg1">
                    <a:lumMod val="50000"/>
                  </a:schemeClr>
                </a:solidFill>
              </a:rPr>
              <a:t>dbl</a:t>
            </a:r>
            <a:r>
              <a:rPr lang="en-US" sz="1800" b="1" dirty="0">
                <a:solidFill>
                  <a:srgbClr val="000080"/>
                </a:solidFill>
              </a:rPr>
              <a:t>&gt;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&lt;</a:t>
            </a:r>
            <a:r>
              <a:rPr lang="en-US" sz="1800" b="0" dirty="0" err="1">
                <a:solidFill>
                  <a:schemeClr val="bg1">
                    <a:lumMod val="50000"/>
                  </a:schemeClr>
                </a:solidFill>
              </a:rPr>
              <a:t>dbl</a:t>
            </a:r>
            <a:r>
              <a:rPr lang="en-US" sz="1800" b="1" dirty="0">
                <a:solidFill>
                  <a:srgbClr val="000080"/>
                </a:solidFill>
              </a:rPr>
              <a:t>&gt;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chemeClr val="bg1">
                    <a:lumMod val="50000"/>
                  </a:schemeClr>
                </a:solidFill>
              </a:rPr>
              <a:t>1     2     1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B1EA841-8E22-4E27-9FBB-F7D84AE5E62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return observations in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sym typeface="Monaco"/>
              </a:rPr>
              <a:t>x</a:t>
            </a:r>
            <a:r>
              <a:rPr lang="en-US" dirty="0"/>
              <a:t>, but not in </a:t>
            </a:r>
            <a:r>
              <a:rPr lang="en-US" dirty="0">
                <a:solidFill>
                  <a:schemeClr val="accent1"/>
                </a:solidFill>
                <a:sym typeface="Monaco"/>
              </a:rPr>
              <a:t>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699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functions to remember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for relational data</a:t>
            </a:r>
          </a:p>
        </p:txBody>
      </p:sp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8E5DC828-F14E-43EB-AFD1-B9AC0E93A89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01531328"/>
              </p:ext>
            </p:extLst>
          </p:nvPr>
        </p:nvGraphicFramePr>
        <p:xfrm>
          <a:off x="787400" y="1276350"/>
          <a:ext cx="10885143" cy="4464051"/>
        </p:xfrm>
        <a:graphic>
          <a:graphicData uri="http://schemas.openxmlformats.org/drawingml/2006/table">
            <a:tbl>
              <a:tblPr firstRow="1">
                <a:tableStyleId>{67B7B493-E510-4001-A6E9-E6975CE99842}</a:tableStyleId>
              </a:tblPr>
              <a:tblGrid>
                <a:gridCol w="44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0550">
                  <a:extLst>
                    <a:ext uri="{9D8B030D-6E8A-4147-A177-3AD203B41FA5}">
                      <a16:colId xmlns:a16="http://schemas.microsoft.com/office/drawing/2014/main" val="1752257455"/>
                    </a:ext>
                  </a:extLst>
                </a:gridCol>
                <a:gridCol w="4573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4487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 dirty="0">
                          <a:solidFill>
                            <a:srgbClr val="FFFFFF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Operator/Function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dirty="0">
                          <a:solidFill>
                            <a:srgbClr val="FFFFFF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Type</a:t>
                      </a:r>
                      <a:endParaRPr sz="2500" dirty="0">
                        <a:solidFill>
                          <a:srgbClr val="FFFFFF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 dirty="0">
                          <a:solidFill>
                            <a:srgbClr val="FFFFFF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Description</a:t>
                      </a: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188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 err="1">
                          <a:solidFill>
                            <a:schemeClr val="tx1"/>
                          </a:solidFill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Helvetica" panose="020B0604020202020204" pitchFamily="34" charset="0"/>
                          <a:sym typeface="Monaco"/>
                        </a:rPr>
                        <a:t>inner_join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Helvetica" panose="020B0604020202020204" pitchFamily="34" charset="0"/>
                          <a:sym typeface="Monaco"/>
                        </a:rPr>
                        <a:t>()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Helvetica" panose="020B0604020202020204" pitchFamily="34" charset="0"/>
                          <a:sym typeface="Monaco"/>
                        </a:rPr>
                        <a:t>, </a:t>
                      </a:r>
                      <a:endParaRPr lang="en-US" sz="2000" dirty="0">
                        <a:solidFill>
                          <a:schemeClr val="tx1"/>
                        </a:solidFill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Helvetica" panose="020B0604020202020204" pitchFamily="34" charset="0"/>
                        <a:sym typeface="Monaco"/>
                      </a:endParaRPr>
                    </a:p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 err="1">
                          <a:solidFill>
                            <a:schemeClr val="tx1"/>
                          </a:solidFill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Helvetica" panose="020B0604020202020204" pitchFamily="34" charset="0"/>
                          <a:sym typeface="Monaco"/>
                        </a:rPr>
                        <a:t>left_join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Helvetica" panose="020B0604020202020204" pitchFamily="34" charset="0"/>
                          <a:sym typeface="Monaco"/>
                        </a:rPr>
                        <a:t>()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Helvetica" panose="020B0604020202020204" pitchFamily="34" charset="0"/>
                          <a:sym typeface="Monaco"/>
                        </a:rPr>
                        <a:t>, </a:t>
                      </a:r>
                      <a:r>
                        <a:rPr sz="2000" dirty="0" err="1">
                          <a:solidFill>
                            <a:schemeClr val="tx1"/>
                          </a:solidFill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Helvetica" panose="020B0604020202020204" pitchFamily="34" charset="0"/>
                          <a:sym typeface="Monaco"/>
                        </a:rPr>
                        <a:t>right_join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Helvetica" panose="020B0604020202020204" pitchFamily="34" charset="0"/>
                          <a:sym typeface="Monaco"/>
                        </a:rPr>
                        <a:t>()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Helvetica" panose="020B0604020202020204" pitchFamily="34" charset="0"/>
                          <a:sym typeface="Monaco"/>
                        </a:rPr>
                        <a:t>,</a:t>
                      </a:r>
                      <a:endParaRPr lang="en-US" sz="2000" dirty="0">
                        <a:solidFill>
                          <a:schemeClr val="tx1"/>
                        </a:solidFill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Helvetica" panose="020B0604020202020204" pitchFamily="34" charset="0"/>
                        <a:sym typeface="Monaco"/>
                      </a:endParaRPr>
                    </a:p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 err="1">
                          <a:solidFill>
                            <a:schemeClr val="tx1"/>
                          </a:solidFill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Helvetica" panose="020B0604020202020204" pitchFamily="34" charset="0"/>
                          <a:sym typeface="Monaco"/>
                        </a:rPr>
                        <a:t>full_join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Helvetica" panose="020B0604020202020204" pitchFamily="34" charset="0"/>
                          <a:sym typeface="Monaco"/>
                        </a:rPr>
                        <a:t>()</a:t>
                      </a:r>
                      <a:endParaRPr sz="2000" dirty="0">
                        <a:solidFill>
                          <a:schemeClr val="tx1"/>
                        </a:solidFill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Helvetica" panose="020B0604020202020204" pitchFamily="34" charset="0"/>
                        <a:sym typeface="Monaco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mutating join</a:t>
                      </a:r>
                      <a:endParaRPr sz="20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add new variables to one data frame by matching observations in another.</a:t>
                      </a: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3188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 err="1">
                          <a:solidFill>
                            <a:schemeClr val="tx1"/>
                          </a:solidFill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Helvetica" panose="020B0604020202020204" pitchFamily="34" charset="0"/>
                          <a:sym typeface="Monaco"/>
                        </a:rPr>
                        <a:t>semi_join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Helvetica" panose="020B0604020202020204" pitchFamily="34" charset="0"/>
                          <a:sym typeface="Monaco"/>
                        </a:rPr>
                        <a:t>()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Helvetica" panose="020B0604020202020204" pitchFamily="34" charset="0"/>
                          <a:sym typeface="Monaco"/>
                        </a:rPr>
                        <a:t>, </a:t>
                      </a:r>
                      <a:endParaRPr lang="en-US" sz="2000" dirty="0">
                        <a:solidFill>
                          <a:schemeClr val="tx1"/>
                        </a:solidFill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Helvetica" panose="020B0604020202020204" pitchFamily="34" charset="0"/>
                        <a:sym typeface="Monaco"/>
                      </a:endParaRPr>
                    </a:p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 err="1">
                          <a:solidFill>
                            <a:schemeClr val="tx1"/>
                          </a:solidFill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Helvetica" panose="020B0604020202020204" pitchFamily="34" charset="0"/>
                          <a:sym typeface="Monaco"/>
                        </a:rPr>
                        <a:t>anti_join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Helvetica" panose="020B0604020202020204" pitchFamily="34" charset="0"/>
                          <a:sym typeface="Monaco"/>
                        </a:rPr>
                        <a:t>()</a:t>
                      </a:r>
                      <a:endParaRPr sz="2000" dirty="0">
                        <a:solidFill>
                          <a:schemeClr val="tx1"/>
                        </a:solidFill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Helvetica" panose="020B0604020202020204" pitchFamily="34" charset="0"/>
                        <a:sym typeface="Monaco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filtering joins </a:t>
                      </a:r>
                      <a:endParaRPr sz="20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filter observations from one data frame based on whether or not they match an observation in the other table</a:t>
                      </a: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3188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Helvetica" panose="020B0604020202020204" pitchFamily="34" charset="0"/>
                          <a:sym typeface="Monaco"/>
                        </a:rPr>
                        <a:t>intersect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Helvetica" panose="020B0604020202020204" pitchFamily="34" charset="0"/>
                          <a:sym typeface="Monaco"/>
                        </a:rPr>
                        <a:t>()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Helvetica" panose="020B0604020202020204" pitchFamily="34" charset="0"/>
                          <a:sym typeface="Monaco"/>
                        </a:rPr>
                        <a:t>, </a:t>
                      </a:r>
                      <a:endParaRPr lang="en-US" sz="2000" dirty="0">
                        <a:solidFill>
                          <a:schemeClr val="tx1"/>
                        </a:solidFill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Helvetica" panose="020B0604020202020204" pitchFamily="34" charset="0"/>
                        <a:sym typeface="Monaco"/>
                      </a:endParaRPr>
                    </a:p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Helvetica" panose="020B0604020202020204" pitchFamily="34" charset="0"/>
                          <a:sym typeface="Monaco"/>
                        </a:rPr>
                        <a:t>union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Helvetica" panose="020B0604020202020204" pitchFamily="34" charset="0"/>
                          <a:sym typeface="Monaco"/>
                        </a:rPr>
                        <a:t>()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Helvetica" panose="020B0604020202020204" pitchFamily="34" charset="0"/>
                          <a:sym typeface="Monaco"/>
                        </a:rPr>
                        <a:t>, </a:t>
                      </a:r>
                      <a:endParaRPr lang="en-US" sz="2000" dirty="0">
                        <a:solidFill>
                          <a:schemeClr val="tx1"/>
                        </a:solidFill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Helvetica" panose="020B0604020202020204" pitchFamily="34" charset="0"/>
                        <a:sym typeface="Monaco"/>
                      </a:endParaRPr>
                    </a:p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 err="1">
                          <a:solidFill>
                            <a:schemeClr val="tx1"/>
                          </a:solidFill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Helvetica" panose="020B0604020202020204" pitchFamily="34" charset="0"/>
                          <a:sym typeface="Monaco"/>
                        </a:rPr>
                        <a:t>setdiff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Helvetica" panose="020B0604020202020204" pitchFamily="34" charset="0"/>
                          <a:sym typeface="Monaco"/>
                        </a:rPr>
                        <a:t>()</a:t>
                      </a:r>
                      <a:endParaRPr sz="2000" dirty="0">
                        <a:solidFill>
                          <a:schemeClr val="tx1"/>
                        </a:solidFill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Helvetica" panose="020B0604020202020204" pitchFamily="34" charset="0"/>
                        <a:sym typeface="Monaco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set operations</a:t>
                      </a:r>
                      <a:endParaRPr sz="20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tr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eat observations as if they were set elements</a:t>
                      </a: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5415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2C1467-5DA8-4A85-88C6-E0DB5BA72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and R basics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C330F7-5431-4D6E-9493-B45B872CEE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557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4F5B20-CD9C-40F5-9909-81777E8D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and working with databases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88F700-FE31-44A4-9E81-533487860B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Database connection</a:t>
            </a:r>
          </a:p>
          <a:p>
            <a:pPr lvl="1"/>
            <a:r>
              <a:rPr lang="en-US" dirty="0"/>
              <a:t>Via </a:t>
            </a:r>
            <a:r>
              <a:rPr lang="en-US" b="1" dirty="0">
                <a:solidFill>
                  <a:schemeClr val="accent1"/>
                </a:solidFill>
              </a:rPr>
              <a:t>ODBC</a:t>
            </a:r>
            <a:r>
              <a:rPr lang="en-US" dirty="0"/>
              <a:t> R can connect to almost any database</a:t>
            </a:r>
          </a:p>
          <a:p>
            <a:pPr lvl="1"/>
            <a:r>
              <a:rPr lang="en-US" dirty="0"/>
              <a:t>RStudio sells licenses for professional drivers</a:t>
            </a:r>
          </a:p>
          <a:p>
            <a:pPr lvl="1"/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sparklyr</a:t>
            </a:r>
            <a:r>
              <a:rPr lang="en-US" dirty="0"/>
              <a:t> lets you use Apache Spark (which can connect to various databases including Hadoop)</a:t>
            </a:r>
          </a:p>
          <a:p>
            <a:pPr lvl="1"/>
            <a:r>
              <a:rPr lang="en-US" dirty="0"/>
              <a:t>Specialized packages (e.g., 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bigrquery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Communicating with the database engine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DBI</a:t>
            </a:r>
            <a:r>
              <a:rPr lang="en-US" dirty="0"/>
              <a:t> package</a:t>
            </a:r>
          </a:p>
          <a:p>
            <a:pPr lvl="1"/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dbplyr</a:t>
            </a:r>
            <a:r>
              <a:rPr lang="en-US" dirty="0"/>
              <a:t> translates 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dplyr</a:t>
            </a:r>
            <a:r>
              <a:rPr lang="en-US" dirty="0"/>
              <a:t> verbs to database language / SQL</a:t>
            </a:r>
          </a:p>
        </p:txBody>
      </p:sp>
    </p:spTree>
    <p:extLst>
      <p:ext uri="{BB962C8B-B14F-4D97-AF65-F5344CB8AC3E}">
        <p14:creationId xmlns:p14="http://schemas.microsoft.com/office/powerpoint/2010/main" val="170412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D555C2-0478-433A-864A-3D1EE7DCC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obtain data from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9F7E1-9E5C-46DA-B41F-EDE952D67CC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DBI::</a:t>
            </a:r>
            <a:r>
              <a:rPr lang="en-US" dirty="0" err="1">
                <a:latin typeface="Consolas" panose="020B0609020204030204" pitchFamily="49" charset="0"/>
              </a:rPr>
              <a:t>dbGetQuery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Barebones approach, few additional packages required</a:t>
            </a: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dbplyr</a:t>
            </a:r>
            <a:r>
              <a:rPr lang="en-US" dirty="0"/>
              <a:t> / </a:t>
            </a:r>
            <a:r>
              <a:rPr lang="en-US" dirty="0" err="1">
                <a:latin typeface="Consolas" panose="020B0609020204030204" pitchFamily="49" charset="0"/>
              </a:rPr>
              <a:t>dplyr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No </a:t>
            </a:r>
            <a:r>
              <a:rPr lang="en-US" dirty="0" err="1">
                <a:latin typeface="Consolas" panose="020B0609020204030204" pitchFamily="49" charset="0"/>
              </a:rPr>
              <a:t>sql</a:t>
            </a:r>
            <a:r>
              <a:rPr lang="en-US" dirty="0"/>
              <a:t> knowledge required</a:t>
            </a:r>
          </a:p>
          <a:p>
            <a:endParaRPr lang="en-US" dirty="0"/>
          </a:p>
          <a:p>
            <a:r>
              <a:rPr lang="en-US" dirty="0"/>
              <a:t>R Notebook SQL engine</a:t>
            </a:r>
          </a:p>
          <a:p>
            <a:pPr lvl="1"/>
            <a:r>
              <a:rPr lang="en-US" dirty="0"/>
              <a:t>Use standard </a:t>
            </a:r>
            <a:r>
              <a:rPr lang="en-US" dirty="0" err="1">
                <a:latin typeface="Consolas" panose="020B0609020204030204" pitchFamily="49" charset="0"/>
              </a:rPr>
              <a:t>sql</a:t>
            </a:r>
            <a:r>
              <a:rPr lang="en-US" dirty="0"/>
              <a:t> syntax</a:t>
            </a:r>
          </a:p>
          <a:p>
            <a:pPr lvl="1"/>
            <a:r>
              <a:rPr lang="en-US" dirty="0"/>
              <a:t>syntax highlighting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7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D42D68-3EB2-46F2-B961-F1BF5F14F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 with </a:t>
            </a:r>
            <a:r>
              <a:rPr lang="en-US" dirty="0">
                <a:latin typeface="Consolas" panose="020B0609020204030204" pitchFamily="49" charset="0"/>
              </a:rPr>
              <a:t>DBI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82961D-0948-48F9-BF01-E2B471E2118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-1" y="1066800"/>
            <a:ext cx="7711441" cy="5384800"/>
          </a:xfrm>
        </p:spPr>
        <p:txBody>
          <a:bodyPr/>
          <a:lstStyle/>
          <a:p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8000"/>
                </a:solidFill>
              </a:rPr>
              <a:t>#Create a local SQLite database for practice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 err="1">
                <a:solidFill>
                  <a:srgbClr val="000000"/>
                </a:solidFill>
              </a:rPr>
              <a:t>local_SQLite_database_connection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&lt;-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1" dirty="0" err="1">
                <a:solidFill>
                  <a:srgbClr val="7030A0"/>
                </a:solidFill>
              </a:rPr>
              <a:t>dbConnect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000000"/>
                </a:solidFill>
              </a:rPr>
              <a:t>RSQLite</a:t>
            </a:r>
            <a:r>
              <a:rPr lang="en-US" sz="1800" b="1" dirty="0">
                <a:solidFill>
                  <a:srgbClr val="000080"/>
                </a:solidFill>
              </a:rPr>
              <a:t>::</a:t>
            </a:r>
            <a:r>
              <a:rPr lang="en-US" sz="1800" b="0" dirty="0">
                <a:solidFill>
                  <a:srgbClr val="000000"/>
                </a:solidFill>
              </a:rPr>
              <a:t>SQLite</a:t>
            </a:r>
            <a:r>
              <a:rPr lang="en-US" sz="1800" b="1" dirty="0">
                <a:solidFill>
                  <a:srgbClr val="000080"/>
                </a:solidFill>
              </a:rPr>
              <a:t>()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  <a:r>
              <a:rPr lang="en-US" sz="1800" b="0" dirty="0">
                <a:solidFill>
                  <a:srgbClr val="808080"/>
                </a:solidFill>
              </a:rPr>
              <a:t>":memory:"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</a:p>
          <a:p>
            <a:r>
              <a:rPr lang="en-US" sz="1800" b="0" dirty="0">
                <a:solidFill>
                  <a:srgbClr val="008000"/>
                </a:solidFill>
              </a:rPr>
              <a:t>#Copy </a:t>
            </a:r>
            <a:r>
              <a:rPr lang="en-US" sz="1800" b="0" dirty="0" err="1">
                <a:solidFill>
                  <a:srgbClr val="008000"/>
                </a:solidFill>
              </a:rPr>
              <a:t>mtcars</a:t>
            </a:r>
            <a:r>
              <a:rPr lang="en-US" sz="1800" b="0" dirty="0">
                <a:solidFill>
                  <a:srgbClr val="008000"/>
                </a:solidFill>
              </a:rPr>
              <a:t> dataset into database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1" dirty="0" err="1">
                <a:solidFill>
                  <a:srgbClr val="7030A0"/>
                </a:solidFill>
              </a:rPr>
              <a:t>dbWriteTable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000000"/>
                </a:solidFill>
              </a:rPr>
              <a:t>local_SQLite_database_connection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           </a:t>
            </a:r>
            <a:r>
              <a:rPr lang="en-US" sz="1800" b="0" dirty="0">
                <a:solidFill>
                  <a:srgbClr val="808080"/>
                </a:solidFill>
              </a:rPr>
              <a:t>"</a:t>
            </a:r>
            <a:r>
              <a:rPr lang="en-US" sz="1800" b="0" dirty="0" err="1">
                <a:solidFill>
                  <a:srgbClr val="808080"/>
                </a:solidFill>
              </a:rPr>
              <a:t>mtcars</a:t>
            </a:r>
            <a:r>
              <a:rPr lang="en-US" sz="1800" b="0" dirty="0">
                <a:solidFill>
                  <a:srgbClr val="808080"/>
                </a:solidFill>
              </a:rPr>
              <a:t>"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  <a:r>
              <a:rPr lang="en-US" sz="1800" b="0" dirty="0" err="1">
                <a:solidFill>
                  <a:srgbClr val="000000"/>
                </a:solidFill>
              </a:rPr>
              <a:t>mtcars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           overwrite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FF"/>
                </a:solidFill>
              </a:rPr>
              <a:t>TRUE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			 </a:t>
            </a:r>
          </a:p>
          <a:p>
            <a:r>
              <a:rPr lang="en-US" sz="1800" b="0" dirty="0">
                <a:solidFill>
                  <a:srgbClr val="008000"/>
                </a:solidFill>
              </a:rPr>
              <a:t>#check that it is there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1" dirty="0" err="1">
                <a:solidFill>
                  <a:srgbClr val="7030A0"/>
                </a:solidFill>
              </a:rPr>
              <a:t>dbListTables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000000"/>
                </a:solidFill>
              </a:rPr>
              <a:t>local_SQLite_database_connection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  <a:p>
            <a:endParaRPr lang="en-US" sz="1800" b="0" dirty="0">
              <a:solidFill>
                <a:srgbClr val="000000"/>
              </a:solidFill>
            </a:endParaRPr>
          </a:p>
          <a:p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8000"/>
                </a:solidFill>
              </a:rPr>
              <a:t>#Pull copy of table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 err="1">
                <a:solidFill>
                  <a:srgbClr val="000000"/>
                </a:solidFill>
              </a:rPr>
              <a:t>mtcars_from_database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&lt;-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</a:p>
          <a:p>
            <a:r>
              <a:rPr lang="en-US" sz="1800" b="1" dirty="0">
                <a:solidFill>
                  <a:srgbClr val="7030A0"/>
                </a:solidFill>
              </a:rPr>
              <a:t>	</a:t>
            </a:r>
            <a:r>
              <a:rPr lang="en-US" sz="1800" b="1" dirty="0" err="1">
                <a:solidFill>
                  <a:srgbClr val="7030A0"/>
                </a:solidFill>
              </a:rPr>
              <a:t>dbReadTable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000000"/>
                </a:solidFill>
              </a:rPr>
              <a:t>local_SQLite_database_connection</a:t>
            </a:r>
            <a:r>
              <a:rPr lang="en-US" sz="1800" b="0" dirty="0">
                <a:solidFill>
                  <a:srgbClr val="000000"/>
                </a:solidFill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          		</a:t>
            </a:r>
            <a:r>
              <a:rPr lang="en-US" sz="1800" b="0" dirty="0">
                <a:solidFill>
                  <a:srgbClr val="808080"/>
                </a:solidFill>
              </a:rPr>
              <a:t>'</a:t>
            </a:r>
            <a:r>
              <a:rPr lang="en-US" sz="1800" b="0" dirty="0" err="1">
                <a:solidFill>
                  <a:srgbClr val="808080"/>
                </a:solidFill>
              </a:rPr>
              <a:t>mtcars</a:t>
            </a:r>
            <a:r>
              <a:rPr lang="en-US" sz="1800" b="0" dirty="0">
                <a:solidFill>
                  <a:srgbClr val="808080"/>
                </a:solidFill>
              </a:rPr>
              <a:t>'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17542A-5B55-4359-9F9A-0F39A5E3138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863839" y="1276349"/>
            <a:ext cx="3705861" cy="4848225"/>
          </a:xfrm>
        </p:spPr>
        <p:txBody>
          <a:bodyPr/>
          <a:lstStyle/>
          <a:p>
            <a:r>
              <a:rPr lang="de-DE" dirty="0"/>
              <a:t>The SQLite database comes with the RSQLite package</a:t>
            </a:r>
            <a:r>
              <a:rPr lang="en-US" dirty="0"/>
              <a:t>, great for quick testing of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2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DCC1D1DE-D88A-470E-BBB9-63A581C18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Tidyverse</a:t>
            </a:r>
            <a:r>
              <a:rPr lang="en-US" dirty="0"/>
              <a:t> and ‘data journey’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BD175A7-31B8-4D62-898B-8233F2952DE4}"/>
              </a:ext>
            </a:extLst>
          </p:cNvPr>
          <p:cNvSpPr/>
          <p:nvPr/>
        </p:nvSpPr>
        <p:spPr>
          <a:xfrm>
            <a:off x="3550813" y="1127335"/>
            <a:ext cx="5429468" cy="36897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1579E1-6D5A-410C-8D05-DABB0E238312}"/>
              </a:ext>
            </a:extLst>
          </p:cNvPr>
          <p:cNvSpPr txBox="1"/>
          <p:nvPr/>
        </p:nvSpPr>
        <p:spPr>
          <a:xfrm>
            <a:off x="-21955" y="2772155"/>
            <a:ext cx="1507628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Helvetica Neue"/>
              </a:rPr>
              <a:t>Import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2ED52B-769A-4785-B558-B2FB4C437145}"/>
              </a:ext>
            </a:extLst>
          </p:cNvPr>
          <p:cNvSpPr txBox="1"/>
          <p:nvPr/>
        </p:nvSpPr>
        <p:spPr>
          <a:xfrm>
            <a:off x="1927098" y="2679310"/>
            <a:ext cx="1055339" cy="58580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Helvetica Neue"/>
              </a:rPr>
              <a:t>Tidy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DE919D-BBE5-420F-B8B9-853623BEF045}"/>
              </a:ext>
            </a:extLst>
          </p:cNvPr>
          <p:cNvSpPr txBox="1"/>
          <p:nvPr/>
        </p:nvSpPr>
        <p:spPr>
          <a:xfrm>
            <a:off x="3834918" y="2772155"/>
            <a:ext cx="1486107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Helvetica Neue"/>
              </a:rPr>
              <a:t>Transform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E70A85-10F4-444F-B225-0EF4D367C6EA}"/>
              </a:ext>
            </a:extLst>
          </p:cNvPr>
          <p:cNvSpPr txBox="1"/>
          <p:nvPr/>
        </p:nvSpPr>
        <p:spPr>
          <a:xfrm>
            <a:off x="6693154" y="1290162"/>
            <a:ext cx="1264509" cy="64438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latin typeface="Helvetica Neue"/>
              </a:rPr>
              <a:t>Visualize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657543-CD48-4173-8B91-3CA7C49CCC63}"/>
              </a:ext>
            </a:extLst>
          </p:cNvPr>
          <p:cNvSpPr txBox="1"/>
          <p:nvPr/>
        </p:nvSpPr>
        <p:spPr>
          <a:xfrm>
            <a:off x="6659034" y="3264984"/>
            <a:ext cx="1332745" cy="64438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latin typeface="Helvetica Neue"/>
              </a:rPr>
              <a:t>Model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6AF707-84BB-4E69-BBDA-E4053DB5CF2A}"/>
              </a:ext>
            </a:extLst>
          </p:cNvPr>
          <p:cNvSpPr txBox="1"/>
          <p:nvPr/>
        </p:nvSpPr>
        <p:spPr>
          <a:xfrm>
            <a:off x="10156284" y="2650020"/>
            <a:ext cx="1845357" cy="64438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/>
              </a:rPr>
              <a:t>Communicate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EEB3BFC-F90C-4188-9D7E-1EB51C20A796}"/>
              </a:ext>
            </a:extLst>
          </p:cNvPr>
          <p:cNvCxnSpPr>
            <a:stCxn id="38" idx="3"/>
            <a:endCxn id="39" idx="1"/>
          </p:cNvCxnSpPr>
          <p:nvPr/>
        </p:nvCxnSpPr>
        <p:spPr>
          <a:xfrm>
            <a:off x="1485673" y="2972210"/>
            <a:ext cx="44142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40267E-EB00-44F4-A25D-38D735868203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V="1">
            <a:off x="2982437" y="2972210"/>
            <a:ext cx="85248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F1FBDCA-ECCE-4D0F-815D-57C5B085D91C}"/>
              </a:ext>
            </a:extLst>
          </p:cNvPr>
          <p:cNvCxnSpPr>
            <a:cxnSpLocks/>
            <a:stCxn id="37" idx="3"/>
            <a:endCxn id="43" idx="1"/>
          </p:cNvCxnSpPr>
          <p:nvPr/>
        </p:nvCxnSpPr>
        <p:spPr>
          <a:xfrm>
            <a:off x="8980281" y="2972211"/>
            <a:ext cx="11760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99C94090-8E74-4A90-9D89-EFF1175814AD}"/>
              </a:ext>
            </a:extLst>
          </p:cNvPr>
          <p:cNvCxnSpPr>
            <a:stCxn id="42" idx="2"/>
            <a:endCxn id="40" idx="2"/>
          </p:cNvCxnSpPr>
          <p:nvPr/>
        </p:nvCxnSpPr>
        <p:spPr>
          <a:xfrm rot="5400000" flipH="1">
            <a:off x="5583140" y="2167098"/>
            <a:ext cx="737100" cy="2747435"/>
          </a:xfrm>
          <a:prstGeom prst="curvedConnector3">
            <a:avLst>
              <a:gd name="adj1" fmla="val -3101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CAB13EAD-FF9C-406F-9918-B34D7398BA8F}"/>
              </a:ext>
            </a:extLst>
          </p:cNvPr>
          <p:cNvCxnSpPr>
            <a:cxnSpLocks/>
            <a:stCxn id="40" idx="0"/>
            <a:endCxn id="41" idx="1"/>
          </p:cNvCxnSpPr>
          <p:nvPr/>
        </p:nvCxnSpPr>
        <p:spPr>
          <a:xfrm rot="5400000" flipH="1" flipV="1">
            <a:off x="5055662" y="1134663"/>
            <a:ext cx="1159802" cy="211518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B3B6430E-623D-4182-B10D-84968513B60F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rot="5400000">
            <a:off x="6660188" y="2599762"/>
            <a:ext cx="1330441" cy="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BF21480-7919-4D9A-946D-48C77D52B9AF}"/>
              </a:ext>
            </a:extLst>
          </p:cNvPr>
          <p:cNvSpPr txBox="1"/>
          <p:nvPr/>
        </p:nvSpPr>
        <p:spPr>
          <a:xfrm>
            <a:off x="3380952" y="4387059"/>
            <a:ext cx="255693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800" dirty="0">
                <a:latin typeface="Helvetica Neue"/>
              </a:rPr>
              <a:t>Understand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F4B2049-5895-4408-A0A1-481617191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987" y="3793468"/>
            <a:ext cx="750114" cy="869466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4145E39-5FA9-4F6C-84B2-2065C3BC8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829" y="2575944"/>
            <a:ext cx="750947" cy="869847"/>
          </a:xfrm>
          <a:prstGeom prst="rect">
            <a:avLst/>
          </a:prstGeom>
        </p:spPr>
      </p:pic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D55258E0-7325-4816-8B65-97D2572FA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3785" y="1212939"/>
            <a:ext cx="750114" cy="869357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C37AE151-0D37-491E-B328-0516E81C9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411" y="3792897"/>
            <a:ext cx="750114" cy="868882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072C5AF-F6E3-4F15-B046-535E9034DB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78107" y="3182162"/>
            <a:ext cx="750114" cy="843371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751941F3-30A0-4684-8A3A-42AF4ECFC4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4613" y="2568014"/>
            <a:ext cx="750114" cy="869357"/>
          </a:xfrm>
          <a:prstGeom prst="rect">
            <a:avLst/>
          </a:prstGeom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E98D32A3-D28E-46AC-922F-0A733C4252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797" y="3149005"/>
            <a:ext cx="750114" cy="869358"/>
          </a:xfrm>
          <a:prstGeom prst="rect">
            <a:avLst/>
          </a:prstGeom>
        </p:spPr>
      </p:pic>
      <p:pic>
        <p:nvPicPr>
          <p:cNvPr id="23" name="Picture 22" descr="A close up of a sign&#10;&#10;Description automatically generated">
            <a:extLst>
              <a:ext uri="{FF2B5EF4-FFF2-40B4-BE49-F238E27FC236}">
                <a16:creationId xmlns:a16="http://schemas.microsoft.com/office/drawing/2014/main" id="{03AC07FF-7E19-41A6-A724-73A156B72A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1521" y="4434081"/>
            <a:ext cx="750947" cy="869847"/>
          </a:xfrm>
          <a:prstGeom prst="rect">
            <a:avLst/>
          </a:prstGeom>
        </p:spPr>
      </p:pic>
      <p:pic>
        <p:nvPicPr>
          <p:cNvPr id="27" name="Picture 26" descr="A picture containing pencil&#10;&#10;Description automatically generated">
            <a:extLst>
              <a:ext uri="{FF2B5EF4-FFF2-40B4-BE49-F238E27FC236}">
                <a16:creationId xmlns:a16="http://schemas.microsoft.com/office/drawing/2014/main" id="{BE58BDF7-B927-43F3-9022-355D663005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10744" y="3148250"/>
            <a:ext cx="750114" cy="86629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F2E7B84-8E5E-452C-84D0-B794F23610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77517" y="3173994"/>
            <a:ext cx="744331" cy="840556"/>
          </a:xfrm>
          <a:prstGeom prst="rect">
            <a:avLst/>
          </a:prstGeom>
        </p:spPr>
      </p:pic>
      <p:sp>
        <p:nvSpPr>
          <p:cNvPr id="52" name="Content Placeholder 19">
            <a:extLst>
              <a:ext uri="{FF2B5EF4-FFF2-40B4-BE49-F238E27FC236}">
                <a16:creationId xmlns:a16="http://schemas.microsoft.com/office/drawing/2014/main" id="{D9CC28BE-C1B6-4C17-82FF-981AEBF3AF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7403" y="5645060"/>
            <a:ext cx="10782300" cy="1111337"/>
          </a:xfrm>
        </p:spPr>
        <p:txBody>
          <a:bodyPr/>
          <a:lstStyle/>
          <a:p>
            <a:r>
              <a:rPr lang="en-US" dirty="0" err="1"/>
              <a:t>gggg</a:t>
            </a:r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4B67B8D1-B790-47B8-8CAF-CD8C7539458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082" y="3792897"/>
            <a:ext cx="750114" cy="868882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7D637414-5E9B-4928-A7B2-F7C78B49E1B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80595" y="3779320"/>
            <a:ext cx="773556" cy="896036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ED3C3025-F593-4254-AC01-C65132E1DD8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09999" y="3195218"/>
            <a:ext cx="764847" cy="88643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40B5D5B9-2B3B-4224-9DEB-74B523B0916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63912" y="3182162"/>
            <a:ext cx="750114" cy="869520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36776CFA-C19E-4C3F-8D84-BCAE53D3EA5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41427" y="3171178"/>
            <a:ext cx="753060" cy="869467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61BC12A9-FC42-490A-92F7-36B905E275E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590302" y="1950929"/>
            <a:ext cx="750536" cy="869847"/>
          </a:xfrm>
          <a:prstGeom prst="rect">
            <a:avLst/>
          </a:prstGeom>
        </p:spPr>
      </p:pic>
      <p:pic>
        <p:nvPicPr>
          <p:cNvPr id="24" name="Picture 23" descr="A close up of a sign&#10;&#10;Description automatically generated">
            <a:extLst>
              <a:ext uri="{FF2B5EF4-FFF2-40B4-BE49-F238E27FC236}">
                <a16:creationId xmlns:a16="http://schemas.microsoft.com/office/drawing/2014/main" id="{C5D1918F-502A-4CE9-951A-2DA8148A2B6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568226" y="3384374"/>
            <a:ext cx="1237112" cy="164948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4CFDE1F-0BF7-45E9-B423-1AE59ED00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387" y="4442309"/>
            <a:ext cx="747885" cy="86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8332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FA653A-5BE4-4AF1-A5FA-F8916E6E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queries with </a:t>
            </a:r>
            <a:r>
              <a:rPr lang="en-US" dirty="0">
                <a:latin typeface="Consolas" panose="020B0609020204030204" pitchFamily="49" charset="0"/>
              </a:rPr>
              <a:t>DBI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A6E28-1B73-4AD9-BE13-4AAB16FE18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You can send queries in actual SQL code</a:t>
            </a:r>
          </a:p>
          <a:p>
            <a:r>
              <a:rPr lang="en-US" dirty="0"/>
              <a:t>Make sure your code matches the database your are connected to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7BD7B-75A0-45C4-BD98-37DC77BC051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8000"/>
                </a:solidFill>
              </a:rPr>
              <a:t>#Send SQL query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 err="1">
                <a:solidFill>
                  <a:srgbClr val="000000"/>
                </a:solidFill>
              </a:rPr>
              <a:t>sample_query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&lt;-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	</a:t>
            </a:r>
            <a:r>
              <a:rPr lang="en-US" sz="1800" b="1" dirty="0" err="1">
                <a:solidFill>
                  <a:srgbClr val="7030A0"/>
                </a:solidFill>
              </a:rPr>
              <a:t>dbSendQuery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000000"/>
                </a:solidFill>
              </a:rPr>
              <a:t>local_SQLite_database_connection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              </a:t>
            </a:r>
            <a:r>
              <a:rPr lang="en-US" sz="1800" b="0" dirty="0">
                <a:solidFill>
                  <a:srgbClr val="808080"/>
                </a:solidFill>
              </a:rPr>
              <a:t>"SELECT * FROM </a:t>
            </a:r>
            <a:r>
              <a:rPr lang="en-US" sz="1800" b="0" dirty="0" err="1">
                <a:solidFill>
                  <a:srgbClr val="808080"/>
                </a:solidFill>
              </a:rPr>
              <a:t>mtcars</a:t>
            </a:r>
            <a:r>
              <a:rPr lang="en-US" sz="1800" b="0" dirty="0">
                <a:solidFill>
                  <a:srgbClr val="808080"/>
                </a:solidFill>
              </a:rPr>
              <a:t> WHERE </a:t>
            </a:r>
            <a:r>
              <a:rPr lang="en-US" sz="1800" b="0" dirty="0" err="1">
                <a:solidFill>
                  <a:srgbClr val="808080"/>
                </a:solidFill>
              </a:rPr>
              <a:t>cyl</a:t>
            </a:r>
            <a:r>
              <a:rPr lang="en-US" sz="1800" b="0" dirty="0">
                <a:solidFill>
                  <a:srgbClr val="808080"/>
                </a:solidFill>
              </a:rPr>
              <a:t> = 4"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8000"/>
                </a:solidFill>
              </a:rPr>
              <a:t>#Fetch results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1" dirty="0" err="1">
                <a:solidFill>
                  <a:srgbClr val="7030A0"/>
                </a:solidFill>
              </a:rPr>
              <a:t>dbFetch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000000"/>
                </a:solidFill>
              </a:rPr>
              <a:t>sample_query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1545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0FBEB3B-0CE0-44FA-942F-321CB05D1A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115"/>
          <a:stretch/>
        </p:blipFill>
        <p:spPr>
          <a:xfrm>
            <a:off x="530434" y="771690"/>
            <a:ext cx="11131130" cy="46482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62DC78-A605-4226-91CA-89E2A0F9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SQL</a:t>
            </a:r>
            <a:r>
              <a:rPr lang="en-US" dirty="0"/>
              <a:t> code chunks in </a:t>
            </a:r>
            <a:r>
              <a:rPr lang="en-US" dirty="0" err="1"/>
              <a:t>RMarkdown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143F6-65D5-49E9-B534-16752C353E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7403" y="4831976"/>
            <a:ext cx="10782300" cy="1749025"/>
          </a:xfrm>
        </p:spPr>
        <p:txBody>
          <a:bodyPr/>
          <a:lstStyle/>
          <a:p>
            <a:r>
              <a:rPr lang="en-US" dirty="0"/>
              <a:t>Chunk begins </a:t>
            </a:r>
            <a:r>
              <a:rPr lang="en-US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```{</a:t>
            </a:r>
            <a:r>
              <a:rPr lang="en-US" dirty="0" err="1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sql</a:t>
            </a:r>
            <a:r>
              <a:rPr lang="en-US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/>
              <a:t>instead of </a:t>
            </a:r>
            <a:r>
              <a:rPr lang="en-US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```{r</a:t>
            </a:r>
          </a:p>
          <a:p>
            <a:r>
              <a:rPr lang="en-US" dirty="0"/>
              <a:t>Connection needs to be specified</a:t>
            </a:r>
          </a:p>
          <a:p>
            <a:r>
              <a:rPr lang="en-US" dirty="0"/>
              <a:t>Within chunk, you can use SQL commands (which match the SQL version of the connected database)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F206DD-272F-435F-A706-27D401697A0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30434" y="771690"/>
            <a:ext cx="11131130" cy="360740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A1F5F85-D230-4CE4-812E-811ADDF2B0A6}"/>
              </a:ext>
            </a:extLst>
          </p:cNvPr>
          <p:cNvSpPr/>
          <p:nvPr/>
        </p:nvSpPr>
        <p:spPr>
          <a:xfrm>
            <a:off x="1273999" y="744242"/>
            <a:ext cx="3917577" cy="2054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C8AE7C-2DF3-4AEC-8FBE-A0A52C12F98F}"/>
              </a:ext>
            </a:extLst>
          </p:cNvPr>
          <p:cNvSpPr/>
          <p:nvPr/>
        </p:nvSpPr>
        <p:spPr>
          <a:xfrm>
            <a:off x="530434" y="747592"/>
            <a:ext cx="714069" cy="20546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6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48AF5-3F9F-423D-BBFD-C6D34C17B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dbplyr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2195C-A4AE-49A7-88D9-634BA3ED6C0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8000"/>
                </a:solidFill>
              </a:rPr>
              <a:t>#Using </a:t>
            </a:r>
            <a:r>
              <a:rPr lang="en-US" sz="1800" dirty="0" err="1">
                <a:solidFill>
                  <a:srgbClr val="008000"/>
                </a:solidFill>
              </a:rPr>
              <a:t>dplyr</a:t>
            </a:r>
            <a:r>
              <a:rPr lang="en-US" sz="1800" dirty="0">
                <a:solidFill>
                  <a:srgbClr val="008000"/>
                </a:solidFill>
              </a:rPr>
              <a:t> </a:t>
            </a:r>
            <a:r>
              <a:rPr lang="en-US" sz="1800" dirty="0" err="1">
                <a:solidFill>
                  <a:srgbClr val="008000"/>
                </a:solidFill>
              </a:rPr>
              <a:t>copy_to</a:t>
            </a:r>
            <a:r>
              <a:rPr lang="en-US" sz="1800" dirty="0">
                <a:solidFill>
                  <a:srgbClr val="008000"/>
                </a:solidFill>
              </a:rPr>
              <a:t> instead of </a:t>
            </a:r>
            <a:r>
              <a:rPr lang="en-US" sz="1800" dirty="0" err="1">
                <a:solidFill>
                  <a:srgbClr val="008000"/>
                </a:solidFill>
              </a:rPr>
              <a:t>dbWriteTable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8000"/>
                </a:solidFill>
              </a:rPr>
              <a:t>#adding </a:t>
            </a:r>
            <a:r>
              <a:rPr lang="en-US" sz="1800" dirty="0" err="1">
                <a:solidFill>
                  <a:srgbClr val="008000"/>
                </a:solidFill>
              </a:rPr>
              <a:t>rownames</a:t>
            </a:r>
            <a:r>
              <a:rPr lang="en-US" sz="1800" dirty="0">
                <a:solidFill>
                  <a:srgbClr val="008000"/>
                </a:solidFill>
              </a:rPr>
              <a:t> which otherwise get lost 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 err="1">
                <a:solidFill>
                  <a:srgbClr val="000000"/>
                </a:solidFill>
              </a:rPr>
              <a:t>mtcars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4000"/>
                </a:solidFill>
              </a:rPr>
              <a:t>%&gt;%</a:t>
            </a:r>
            <a:r>
              <a:rPr lang="en-US" sz="1800" dirty="0">
                <a:solidFill>
                  <a:srgbClr val="000000"/>
                </a:solidFill>
              </a:rPr>
              <a:t>  </a:t>
            </a:r>
          </a:p>
          <a:p>
            <a:r>
              <a:rPr lang="en-US" sz="1800" dirty="0">
                <a:solidFill>
                  <a:srgbClr val="000000"/>
                </a:solidFill>
              </a:rPr>
              <a:t>  </a:t>
            </a:r>
            <a:r>
              <a:rPr lang="en-US" sz="1800" dirty="0" err="1">
                <a:solidFill>
                  <a:srgbClr val="000000"/>
                </a:solidFill>
              </a:rPr>
              <a:t>rownames_to_column</a:t>
            </a:r>
            <a:r>
              <a:rPr lang="en-US" sz="1800" b="1" dirty="0">
                <a:solidFill>
                  <a:srgbClr val="000080"/>
                </a:solidFill>
              </a:rPr>
              <a:t>()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  </a:t>
            </a:r>
            <a:r>
              <a:rPr lang="en-US" sz="1800" b="1" dirty="0" err="1">
                <a:solidFill>
                  <a:srgbClr val="7030A0"/>
                </a:solidFill>
              </a:rPr>
              <a:t>copy_to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000000"/>
                </a:solidFill>
              </a:rPr>
              <a:t>local_SQLite_database_connection</a:t>
            </a:r>
            <a:r>
              <a:rPr lang="en-US" sz="1800" b="0" dirty="0">
                <a:solidFill>
                  <a:srgbClr val="000000"/>
                </a:solidFill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          </a:t>
            </a:r>
            <a:r>
              <a:rPr lang="en-US" sz="1800" b="0" dirty="0">
                <a:solidFill>
                  <a:srgbClr val="8000FF"/>
                </a:solidFill>
              </a:rPr>
              <a:t>df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.,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          name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808080"/>
                </a:solidFill>
              </a:rPr>
              <a:t>'</a:t>
            </a:r>
            <a:r>
              <a:rPr lang="en-US" sz="1800" b="0" dirty="0" err="1">
                <a:solidFill>
                  <a:srgbClr val="808080"/>
                </a:solidFill>
              </a:rPr>
              <a:t>mtcars</a:t>
            </a:r>
            <a:r>
              <a:rPr lang="en-US" sz="1800" b="0" dirty="0">
                <a:solidFill>
                  <a:srgbClr val="808080"/>
                </a:solidFill>
              </a:rPr>
              <a:t>'</a:t>
            </a:r>
            <a:r>
              <a:rPr lang="en-US" sz="1800" b="0" dirty="0">
                <a:solidFill>
                  <a:srgbClr val="000000"/>
                </a:solidFill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          overwrite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FF"/>
                </a:solidFill>
              </a:rPr>
              <a:t>TRUE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  <a:p>
            <a:endParaRPr lang="en-US" sz="1800" b="0" dirty="0">
              <a:solidFill>
                <a:srgbClr val="000000"/>
              </a:solidFill>
            </a:endParaRPr>
          </a:p>
          <a:p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8000"/>
                </a:solidFill>
              </a:rPr>
              <a:t>#Create a </a:t>
            </a:r>
            <a:r>
              <a:rPr lang="en-US" sz="1800" b="0" dirty="0" err="1">
                <a:solidFill>
                  <a:srgbClr val="008000"/>
                </a:solidFill>
              </a:rPr>
              <a:t>tibble</a:t>
            </a:r>
            <a:r>
              <a:rPr lang="en-US" sz="1800" b="0" dirty="0">
                <a:solidFill>
                  <a:srgbClr val="008000"/>
                </a:solidFill>
              </a:rPr>
              <a:t> that is connected to database			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 err="1">
                <a:solidFill>
                  <a:srgbClr val="000000"/>
                </a:solidFill>
              </a:rPr>
              <a:t>mtcars_db_tbl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&lt;-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	</a:t>
            </a:r>
            <a:r>
              <a:rPr lang="en-US" sz="1800" b="0" dirty="0" err="1">
                <a:solidFill>
                  <a:srgbClr val="000000"/>
                </a:solidFill>
              </a:rPr>
              <a:t>local_SQLite_database_connection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		</a:t>
            </a:r>
            <a:r>
              <a:rPr lang="en-US" sz="1800" b="1" dirty="0" err="1">
                <a:solidFill>
                  <a:srgbClr val="7030A0"/>
                </a:solidFill>
              </a:rPr>
              <a:t>tbl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from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808080"/>
                </a:solidFill>
              </a:rPr>
              <a:t>"</a:t>
            </a:r>
            <a:r>
              <a:rPr lang="en-US" sz="1800" b="0" dirty="0" err="1">
                <a:solidFill>
                  <a:srgbClr val="808080"/>
                </a:solidFill>
              </a:rPr>
              <a:t>mtcars</a:t>
            </a:r>
            <a:r>
              <a:rPr lang="en-US" sz="1800" b="0" dirty="0">
                <a:solidFill>
                  <a:srgbClr val="808080"/>
                </a:solidFill>
              </a:rPr>
              <a:t>"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1D17C-B1E4-4E7B-BE3D-38F3E34E99E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dbplyr</a:t>
            </a:r>
            <a:r>
              <a:rPr lang="en-US" dirty="0"/>
              <a:t> allows you to use the familiar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dplyr</a:t>
            </a:r>
            <a:r>
              <a:rPr lang="en-US" dirty="0"/>
              <a:t> language and interact with databases</a:t>
            </a:r>
          </a:p>
          <a:p>
            <a:r>
              <a:rPr lang="en-US" dirty="0"/>
              <a:t>No need to learn SQL!</a:t>
            </a:r>
          </a:p>
          <a:p>
            <a:r>
              <a:rPr lang="en-US" dirty="0"/>
              <a:t>We can use </a:t>
            </a:r>
            <a:r>
              <a:rPr lang="en-US" dirty="0" err="1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dplyr</a:t>
            </a:r>
            <a:r>
              <a:rPr lang="en-US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::</a:t>
            </a:r>
            <a:r>
              <a:rPr lang="en-US" sz="2400" dirty="0" err="1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copy_to</a:t>
            </a:r>
            <a:r>
              <a:rPr lang="en-US" sz="2400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to copy tables into the database</a:t>
            </a:r>
          </a:p>
          <a:p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dirty="0" err="1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tbl</a:t>
            </a:r>
            <a:r>
              <a:rPr lang="en-US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</a:t>
            </a:r>
            <a:r>
              <a:rPr lang="en-US" dirty="0">
                <a:solidFill>
                  <a:schemeClr val="tx1"/>
                </a:solidFill>
              </a:rPr>
              <a:t>we can create </a:t>
            </a:r>
            <a:r>
              <a:rPr lang="en-US" dirty="0" err="1">
                <a:solidFill>
                  <a:schemeClr val="tx1"/>
                </a:solidFill>
              </a:rPr>
              <a:t>tibbles</a:t>
            </a:r>
            <a:r>
              <a:rPr lang="en-US" dirty="0">
                <a:solidFill>
                  <a:schemeClr val="tx1"/>
                </a:solidFill>
              </a:rPr>
              <a:t> that are pointers to the database table</a:t>
            </a:r>
          </a:p>
          <a:p>
            <a:r>
              <a:rPr lang="en-US" dirty="0">
                <a:solidFill>
                  <a:schemeClr val="tx1"/>
                </a:solidFill>
              </a:rPr>
              <a:t>Lazy evaluation! SQL queries are not run before it is necessary</a:t>
            </a:r>
          </a:p>
        </p:txBody>
      </p:sp>
    </p:spTree>
    <p:extLst>
      <p:ext uri="{BB962C8B-B14F-4D97-AF65-F5344CB8AC3E}">
        <p14:creationId xmlns:p14="http://schemas.microsoft.com/office/powerpoint/2010/main" val="209900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619D3-41BC-481B-BC65-E882FFE1A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dbplyr</a:t>
            </a:r>
            <a:r>
              <a:rPr lang="en-US" dirty="0"/>
              <a:t> converts </a:t>
            </a:r>
            <a:r>
              <a:rPr lang="en-US" dirty="0" err="1">
                <a:latin typeface="Consolas" panose="020B0609020204030204" pitchFamily="49" charset="0"/>
              </a:rPr>
              <a:t>dplyr</a:t>
            </a:r>
            <a:r>
              <a:rPr lang="en-US" dirty="0"/>
              <a:t> syntax to </a:t>
            </a:r>
            <a:r>
              <a:rPr lang="en-US" dirty="0" err="1">
                <a:latin typeface="Consolas" panose="020B0609020204030204" pitchFamily="49" charset="0"/>
              </a:rPr>
              <a:t>sql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3933B-52C2-408B-8BD2-2585DC0D04A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#dplyr verbs can be applied to database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mtcars_4cyl</a:t>
            </a:r>
            <a:r>
              <a:rPr lang="en-US" b="1" dirty="0">
                <a:solidFill>
                  <a:srgbClr val="000080"/>
                </a:solidFill>
              </a:rPr>
              <a:t>=</a:t>
            </a:r>
            <a:endParaRPr lang="en-US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rgbClr val="000000"/>
                </a:solidFill>
              </a:rPr>
              <a:t>  </a:t>
            </a:r>
            <a:r>
              <a:rPr lang="en-US" b="0" dirty="0" err="1">
                <a:solidFill>
                  <a:srgbClr val="000000"/>
                </a:solidFill>
              </a:rPr>
              <a:t>mtcars_db_tbl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804000"/>
                </a:solidFill>
              </a:rPr>
              <a:t>%&gt;%</a:t>
            </a:r>
            <a:endParaRPr lang="en-US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rgbClr val="000000"/>
                </a:solidFill>
              </a:rPr>
              <a:t>    </a:t>
            </a:r>
            <a:r>
              <a:rPr lang="en-US" b="0" dirty="0">
                <a:solidFill>
                  <a:srgbClr val="8000FF"/>
                </a:solidFill>
              </a:rPr>
              <a:t>filter</a:t>
            </a:r>
            <a:r>
              <a:rPr lang="en-US" b="1" dirty="0">
                <a:solidFill>
                  <a:srgbClr val="000080"/>
                </a:solidFill>
              </a:rPr>
              <a:t>(</a:t>
            </a:r>
            <a:r>
              <a:rPr lang="en-US" b="0" dirty="0" err="1">
                <a:solidFill>
                  <a:srgbClr val="000000"/>
                </a:solidFill>
              </a:rPr>
              <a:t>cyl</a:t>
            </a:r>
            <a:r>
              <a:rPr lang="en-US" b="1" dirty="0">
                <a:solidFill>
                  <a:srgbClr val="000080"/>
                </a:solidFill>
              </a:rPr>
              <a:t>==</a:t>
            </a:r>
            <a:r>
              <a:rPr lang="en-US" b="0" dirty="0">
                <a:solidFill>
                  <a:srgbClr val="FF8000"/>
                </a:solidFill>
              </a:rPr>
              <a:t>4</a:t>
            </a:r>
            <a:r>
              <a:rPr lang="en-US" b="1" dirty="0">
                <a:solidFill>
                  <a:srgbClr val="000080"/>
                </a:solidFill>
              </a:rPr>
              <a:t>)</a:t>
            </a:r>
            <a:endParaRPr lang="en-US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rgbClr val="000000"/>
                </a:solidFill>
              </a:rPr>
              <a:t>	</a:t>
            </a:r>
          </a:p>
          <a:p>
            <a:r>
              <a:rPr lang="en-US" b="0" dirty="0">
                <a:solidFill>
                  <a:srgbClr val="008000"/>
                </a:solidFill>
              </a:rPr>
              <a:t>#lazy evaluation</a:t>
            </a:r>
            <a:endParaRPr lang="en-US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rgbClr val="000000"/>
                </a:solidFill>
              </a:rPr>
              <a:t>mtcars_4cyl </a:t>
            </a:r>
            <a:r>
              <a:rPr lang="en-US" b="0" dirty="0">
                <a:solidFill>
                  <a:srgbClr val="804000"/>
                </a:solidFill>
              </a:rPr>
              <a:t>%&gt;%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 err="1">
                <a:solidFill>
                  <a:srgbClr val="000000"/>
                </a:solidFill>
              </a:rPr>
              <a:t>is.data.frame</a:t>
            </a:r>
            <a:r>
              <a:rPr lang="en-US" b="1" dirty="0">
                <a:solidFill>
                  <a:srgbClr val="000080"/>
                </a:solidFill>
              </a:rPr>
              <a:t>()</a:t>
            </a:r>
            <a:endParaRPr lang="en-US" b="0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80"/>
                </a:solidFill>
              </a:rPr>
              <a:t>[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b="1" dirty="0">
                <a:solidFill>
                  <a:srgbClr val="000080"/>
                </a:solidFill>
              </a:rPr>
              <a:t>]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FALSE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rgbClr val="008000"/>
                </a:solidFill>
              </a:rPr>
              <a:t>#Query inside!</a:t>
            </a:r>
            <a:endParaRPr lang="en-US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rgbClr val="000000"/>
                </a:solidFill>
              </a:rPr>
              <a:t>mtcars_4cyl </a:t>
            </a:r>
            <a:r>
              <a:rPr lang="en-US" b="0" dirty="0">
                <a:solidFill>
                  <a:srgbClr val="804000"/>
                </a:solidFill>
              </a:rPr>
              <a:t>%&gt;%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 err="1">
                <a:solidFill>
                  <a:srgbClr val="000000"/>
                </a:solidFill>
              </a:rPr>
              <a:t>show_query</a:t>
            </a:r>
            <a:r>
              <a:rPr lang="en-US" b="1" dirty="0">
                <a:solidFill>
                  <a:srgbClr val="000080"/>
                </a:solidFill>
              </a:rPr>
              <a:t>()</a:t>
            </a:r>
            <a:endParaRPr lang="en-US" b="0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80"/>
                </a:solidFill>
              </a:rPr>
              <a:t>&lt;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en-US" b="1" dirty="0">
                <a:solidFill>
                  <a:srgbClr val="000080"/>
                </a:solidFill>
              </a:rPr>
              <a:t>&gt;</a:t>
            </a:r>
            <a:endParaRPr lang="en-US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SELECT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*</a:t>
            </a:r>
            <a:endParaRPr lang="en-US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FROM</a:t>
            </a:r>
            <a:r>
              <a:rPr lang="en-US" b="0" dirty="0">
                <a:solidFill>
                  <a:srgbClr val="000000"/>
                </a:solidFill>
              </a:rPr>
              <a:t> `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</a:rPr>
              <a:t>mtcars</a:t>
            </a:r>
            <a:r>
              <a:rPr lang="en-US" b="0" dirty="0">
                <a:solidFill>
                  <a:srgbClr val="000000"/>
                </a:solidFill>
              </a:rPr>
              <a:t>`</a:t>
            </a:r>
          </a:p>
          <a:p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WHERE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(</a:t>
            </a:r>
            <a:r>
              <a:rPr lang="en-US" b="0" dirty="0">
                <a:solidFill>
                  <a:srgbClr val="000000"/>
                </a:solidFill>
              </a:rPr>
              <a:t>`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</a:rPr>
              <a:t>cyl</a:t>
            </a:r>
            <a:r>
              <a:rPr lang="en-US" b="0" dirty="0">
                <a:solidFill>
                  <a:srgbClr val="000000"/>
                </a:solidFill>
              </a:rPr>
              <a:t>` </a:t>
            </a:r>
            <a:r>
              <a:rPr lang="en-US" b="1" dirty="0">
                <a:solidFill>
                  <a:srgbClr val="000080"/>
                </a:solidFill>
              </a:rPr>
              <a:t>=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4.0</a:t>
            </a:r>
            <a:r>
              <a:rPr lang="en-US" b="1" dirty="0">
                <a:solidFill>
                  <a:srgbClr val="000080"/>
                </a:solidFill>
              </a:rPr>
              <a:t>)</a:t>
            </a:r>
            <a:endParaRPr lang="en-US" b="0" dirty="0">
              <a:solidFill>
                <a:srgbClr val="000000"/>
              </a:solidFill>
            </a:endParaRPr>
          </a:p>
          <a:p>
            <a:endParaRPr lang="en-US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rgbClr val="008000"/>
                </a:solidFill>
              </a:rPr>
              <a:t>#Collect to force evaluation</a:t>
            </a:r>
            <a:endParaRPr lang="en-US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rgbClr val="000000"/>
                </a:solidFill>
              </a:rPr>
              <a:t>mtcars_4cyl </a:t>
            </a:r>
            <a:r>
              <a:rPr lang="en-US" b="0" dirty="0">
                <a:solidFill>
                  <a:srgbClr val="804000"/>
                </a:solidFill>
              </a:rPr>
              <a:t>%&gt;%</a:t>
            </a:r>
            <a:r>
              <a:rPr lang="en-US" b="0" dirty="0">
                <a:solidFill>
                  <a:srgbClr val="000000"/>
                </a:solidFill>
              </a:rPr>
              <a:t> collect</a:t>
            </a:r>
            <a:r>
              <a:rPr lang="en-US" b="1" dirty="0">
                <a:solidFill>
                  <a:srgbClr val="000080"/>
                </a:solidFill>
              </a:rPr>
              <a:t>()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804000"/>
                </a:solidFill>
              </a:rPr>
              <a:t>%&gt;%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 err="1">
                <a:solidFill>
                  <a:srgbClr val="000000"/>
                </a:solidFill>
              </a:rPr>
              <a:t>is.data.frame</a:t>
            </a:r>
            <a:r>
              <a:rPr lang="en-US" b="1" dirty="0">
                <a:solidFill>
                  <a:srgbClr val="000080"/>
                </a:solidFill>
              </a:rPr>
              <a:t>()</a:t>
            </a:r>
            <a:endParaRPr lang="en-US" b="0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80"/>
                </a:solidFill>
              </a:rPr>
              <a:t>[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b="1" dirty="0">
                <a:solidFill>
                  <a:srgbClr val="000080"/>
                </a:solidFill>
              </a:rPr>
              <a:t>]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TRUE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A2A2B-52AA-4E82-BA34-04B40C16F759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Again, lazy evaluation</a:t>
            </a:r>
          </a:p>
          <a:p>
            <a:r>
              <a:rPr lang="en-US" dirty="0" err="1">
                <a:latin typeface="Consolas" panose="020B0609020204030204" pitchFamily="49" charset="0"/>
              </a:rPr>
              <a:t>dplyr</a:t>
            </a:r>
            <a:r>
              <a:rPr lang="en-US" dirty="0"/>
              <a:t> syntax is converted to </a:t>
            </a:r>
            <a:r>
              <a:rPr lang="en-US" dirty="0" err="1"/>
              <a:t>sql</a:t>
            </a:r>
            <a:endParaRPr lang="en-US" dirty="0"/>
          </a:p>
          <a:p>
            <a:r>
              <a:rPr lang="en-US" dirty="0"/>
              <a:t>We can force evaluation with </a:t>
            </a:r>
            <a:r>
              <a:rPr lang="en-US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collect()</a:t>
            </a:r>
          </a:p>
        </p:txBody>
      </p:sp>
    </p:spTree>
    <p:extLst>
      <p:ext uri="{BB962C8B-B14F-4D97-AF65-F5344CB8AC3E}">
        <p14:creationId xmlns:p14="http://schemas.microsoft.com/office/powerpoint/2010/main" val="28961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03F1-22DA-4A3C-929C-C0D3664DD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everything converts to </a:t>
            </a:r>
            <a:r>
              <a:rPr lang="en-US" dirty="0" err="1">
                <a:latin typeface="Consolas" panose="020B0609020204030204" pitchFamily="49" charset="0"/>
              </a:rPr>
              <a:t>sql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456FC-3B60-448A-8D7E-145E64BBBC8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800" dirty="0" err="1">
                <a:solidFill>
                  <a:srgbClr val="000000"/>
                </a:solidFill>
              </a:rPr>
              <a:t>mtcars_db_tbl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4000"/>
                </a:solidFill>
              </a:rPr>
              <a:t>%&gt;%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  select</a:t>
            </a:r>
            <a:r>
              <a:rPr lang="en-US" sz="1800" b="1" dirty="0">
                <a:solidFill>
                  <a:srgbClr val="000080"/>
                </a:solidFill>
              </a:rPr>
              <a:t>(-</a:t>
            </a:r>
            <a:r>
              <a:rPr lang="en-US" sz="1800" b="0" dirty="0" err="1">
                <a:solidFill>
                  <a:srgbClr val="000000"/>
                </a:solidFill>
              </a:rPr>
              <a:t>rowname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0" dirty="0" err="1">
                <a:solidFill>
                  <a:srgbClr val="8000FF"/>
                </a:solidFill>
              </a:rPr>
              <a:t>lm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000000"/>
                </a:solidFill>
              </a:rPr>
              <a:t>mpg</a:t>
            </a:r>
            <a:r>
              <a:rPr lang="en-US" sz="1800" b="1" dirty="0" err="1">
                <a:solidFill>
                  <a:srgbClr val="000080"/>
                </a:solidFill>
              </a:rPr>
              <a:t>~</a:t>
            </a:r>
            <a:r>
              <a:rPr lang="en-US" sz="1800" b="0" dirty="0" err="1">
                <a:solidFill>
                  <a:srgbClr val="000000"/>
                </a:solidFill>
              </a:rPr>
              <a:t>.,</a:t>
            </a:r>
            <a:r>
              <a:rPr lang="en-US" sz="1800" b="0" dirty="0" err="1">
                <a:solidFill>
                  <a:srgbClr val="8000FF"/>
                </a:solidFill>
              </a:rPr>
              <a:t>data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.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</a:p>
          <a:p>
            <a:r>
              <a:rPr lang="en-US" sz="1800" b="0" dirty="0">
                <a:solidFill>
                  <a:srgbClr val="008000"/>
                </a:solidFill>
              </a:rPr>
              <a:t>#no lazy eval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 err="1">
                <a:solidFill>
                  <a:srgbClr val="000000"/>
                </a:solidFill>
              </a:rPr>
              <a:t>mtcars_db_tbl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select</a:t>
            </a:r>
            <a:r>
              <a:rPr lang="en-US" sz="1800" b="1" dirty="0">
                <a:solidFill>
                  <a:srgbClr val="000080"/>
                </a:solidFill>
              </a:rPr>
              <a:t>(-</a:t>
            </a:r>
            <a:r>
              <a:rPr lang="en-US" sz="1800" b="0" dirty="0" err="1">
                <a:solidFill>
                  <a:srgbClr val="000000"/>
                </a:solidFill>
              </a:rPr>
              <a:t>rowname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0" dirty="0" err="1">
                <a:solidFill>
                  <a:srgbClr val="8000FF"/>
                </a:solidFill>
              </a:rPr>
              <a:t>lm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000000"/>
                </a:solidFill>
              </a:rPr>
              <a:t>mpg</a:t>
            </a:r>
            <a:r>
              <a:rPr lang="en-US" sz="1800" b="1" dirty="0" err="1">
                <a:solidFill>
                  <a:srgbClr val="000080"/>
                </a:solidFill>
              </a:rPr>
              <a:t>~</a:t>
            </a:r>
            <a:r>
              <a:rPr lang="en-US" sz="1800" b="0" dirty="0" err="1">
                <a:solidFill>
                  <a:srgbClr val="000000"/>
                </a:solidFill>
              </a:rPr>
              <a:t>.,</a:t>
            </a:r>
            <a:r>
              <a:rPr lang="en-US" sz="1800" b="0" dirty="0" err="1">
                <a:solidFill>
                  <a:srgbClr val="8000FF"/>
                </a:solidFill>
              </a:rPr>
              <a:t>data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.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 err="1">
                <a:solidFill>
                  <a:srgbClr val="000000"/>
                </a:solidFill>
              </a:rPr>
              <a:t>show_query</a:t>
            </a:r>
            <a:r>
              <a:rPr lang="en-US" sz="1800" b="1" dirty="0">
                <a:solidFill>
                  <a:srgbClr val="000080"/>
                </a:solidFill>
              </a:rPr>
              <a:t>()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099E5-CC3B-4A5D-8C41-BB42AC1573AF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For instance, calling </a:t>
            </a:r>
            <a:r>
              <a:rPr lang="en-US" dirty="0" err="1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lm</a:t>
            </a:r>
            <a:r>
              <a:rPr lang="en-US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  <a:r>
              <a:rPr lang="en-US" dirty="0"/>
              <a:t> results in pulling the table</a:t>
            </a:r>
          </a:p>
        </p:txBody>
      </p:sp>
    </p:spTree>
    <p:extLst>
      <p:ext uri="{BB962C8B-B14F-4D97-AF65-F5344CB8AC3E}">
        <p14:creationId xmlns:p14="http://schemas.microsoft.com/office/powerpoint/2010/main" val="26818848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89B4A-6CEB-4D12-B760-84FD72AF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nycflights13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8ADA0-93DC-474E-9B9C-30EAB5CFF84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1066800"/>
            <a:ext cx="8237220" cy="5384800"/>
          </a:xfrm>
        </p:spPr>
        <p:txBody>
          <a:bodyPr/>
          <a:lstStyle/>
          <a:p>
            <a:r>
              <a:rPr lang="en-US" sz="1800" dirty="0">
                <a:solidFill>
                  <a:srgbClr val="008000"/>
                </a:solidFill>
              </a:rPr>
              <a:t>#load nyflights13 sample database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 err="1">
                <a:solidFill>
                  <a:srgbClr val="000000"/>
                </a:solidFill>
              </a:rPr>
              <a:t>nyc_db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&lt;-</a:t>
            </a:r>
            <a:r>
              <a:rPr lang="en-US" sz="1800" b="0" dirty="0">
                <a:solidFill>
                  <a:srgbClr val="000000"/>
                </a:solidFill>
              </a:rPr>
              <a:t> nycflights13_sqlite</a:t>
            </a:r>
            <a:r>
              <a:rPr lang="en-US" sz="1800" b="1" dirty="0">
                <a:solidFill>
                  <a:srgbClr val="000080"/>
                </a:solidFill>
              </a:rPr>
              <a:t>()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 err="1">
                <a:solidFill>
                  <a:srgbClr val="000000"/>
                </a:solidFill>
              </a:rPr>
              <a:t>nyc_con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&lt;-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 err="1">
                <a:solidFill>
                  <a:srgbClr val="000000"/>
                </a:solidFill>
              </a:rPr>
              <a:t>nyc_db</a:t>
            </a:r>
            <a:r>
              <a:rPr lang="en-US" sz="1800" b="1" dirty="0" err="1">
                <a:solidFill>
                  <a:srgbClr val="000080"/>
                </a:solidFill>
              </a:rPr>
              <a:t>$</a:t>
            </a:r>
            <a:r>
              <a:rPr lang="en-US" sz="1800" b="0" dirty="0" err="1">
                <a:solidFill>
                  <a:srgbClr val="000000"/>
                </a:solidFill>
              </a:rPr>
              <a:t>con</a:t>
            </a:r>
            <a:endParaRPr lang="en-US" sz="1800" b="0" dirty="0">
              <a:solidFill>
                <a:srgbClr val="000000"/>
              </a:solidFill>
            </a:endParaRPr>
          </a:p>
          <a:p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8000"/>
                </a:solidFill>
              </a:rPr>
              <a:t>#connecting to </a:t>
            </a:r>
            <a:r>
              <a:rPr lang="en-US" sz="1800" b="0" dirty="0" err="1">
                <a:solidFill>
                  <a:srgbClr val="008000"/>
                </a:solidFill>
              </a:rPr>
              <a:t>dplyr</a:t>
            </a:r>
            <a:r>
              <a:rPr lang="en-US" sz="1800" b="0" dirty="0">
                <a:solidFill>
                  <a:srgbClr val="008000"/>
                </a:solidFill>
              </a:rPr>
              <a:t> tables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 err="1">
                <a:solidFill>
                  <a:srgbClr val="000000"/>
                </a:solidFill>
              </a:rPr>
              <a:t>nycflight_tbls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&lt;-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0" dirty="0" err="1">
                <a:solidFill>
                  <a:srgbClr val="000000"/>
                </a:solidFill>
              </a:rPr>
              <a:t>nyc_con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  </a:t>
            </a:r>
            <a:r>
              <a:rPr lang="en-US" sz="1800" b="0" dirty="0" err="1">
                <a:solidFill>
                  <a:srgbClr val="000000"/>
                </a:solidFill>
              </a:rPr>
              <a:t>dbListTables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000000"/>
                </a:solidFill>
              </a:rPr>
              <a:t>local_SQLite_database_connection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  </a:t>
            </a:r>
            <a:r>
              <a:rPr lang="en-US" sz="1800" b="0" dirty="0" err="1">
                <a:solidFill>
                  <a:srgbClr val="000000"/>
                </a:solidFill>
              </a:rPr>
              <a:t>str_subset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808080"/>
                </a:solidFill>
              </a:rPr>
              <a:t>'</a:t>
            </a:r>
            <a:r>
              <a:rPr lang="en-US" sz="1800" b="0" dirty="0" err="1">
                <a:solidFill>
                  <a:srgbClr val="808080"/>
                </a:solidFill>
              </a:rPr>
              <a:t>sqlite</a:t>
            </a:r>
            <a:r>
              <a:rPr lang="en-US" sz="1800" b="0" dirty="0">
                <a:solidFill>
                  <a:srgbClr val="808080"/>
                </a:solidFill>
              </a:rPr>
              <a:t>'</a:t>
            </a:r>
            <a:r>
              <a:rPr lang="en-US" sz="1800" b="0" dirty="0">
                <a:solidFill>
                  <a:srgbClr val="000000"/>
                </a:solidFill>
              </a:rPr>
              <a:t>, negate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FF"/>
                </a:solidFill>
              </a:rPr>
              <a:t>TRUE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  </a:t>
            </a:r>
            <a:r>
              <a:rPr lang="en-US" sz="1800" b="0" dirty="0" err="1">
                <a:solidFill>
                  <a:srgbClr val="000000"/>
                </a:solidFill>
              </a:rPr>
              <a:t>purrr</a:t>
            </a:r>
            <a:r>
              <a:rPr lang="en-US" sz="1800" b="1" dirty="0">
                <a:solidFill>
                  <a:srgbClr val="000080"/>
                </a:solidFill>
              </a:rPr>
              <a:t>::</a:t>
            </a:r>
            <a:r>
              <a:rPr lang="en-US" sz="1800" b="0" dirty="0" err="1">
                <a:solidFill>
                  <a:srgbClr val="000000"/>
                </a:solidFill>
              </a:rPr>
              <a:t>set_names</a:t>
            </a:r>
            <a:r>
              <a:rPr lang="en-US" sz="1800" b="1" dirty="0">
                <a:solidFill>
                  <a:srgbClr val="000080"/>
                </a:solidFill>
              </a:rPr>
              <a:t>()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  map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000000"/>
                </a:solidFill>
              </a:rPr>
              <a:t>tbl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  <a:r>
              <a:rPr lang="en-US" sz="1800" b="0" dirty="0" err="1">
                <a:solidFill>
                  <a:srgbClr val="000000"/>
                </a:solidFill>
              </a:rPr>
              <a:t>src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 err="1">
                <a:solidFill>
                  <a:srgbClr val="000000"/>
                </a:solidFill>
              </a:rPr>
              <a:t>nyc_con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	</a:t>
            </a:r>
          </a:p>
          <a:p>
            <a:r>
              <a:rPr lang="en-US" sz="1800" b="0" dirty="0">
                <a:solidFill>
                  <a:srgbClr val="008000"/>
                </a:solidFill>
              </a:rPr>
              <a:t>#put in Environment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 err="1">
                <a:solidFill>
                  <a:srgbClr val="000000"/>
                </a:solidFill>
              </a:rPr>
              <a:t>nycflight_tbls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list2env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.</a:t>
            </a:r>
            <a:r>
              <a:rPr lang="en-US" sz="1800" b="0" dirty="0" err="1">
                <a:solidFill>
                  <a:srgbClr val="000000"/>
                </a:solidFill>
              </a:rPr>
              <a:t>GlobalEnv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FE95D-6FDB-4F24-B89D-8FA32A0D89B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404860" y="1276349"/>
            <a:ext cx="3628390" cy="4848225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nycflights13 </a:t>
            </a:r>
            <a:r>
              <a:rPr lang="en-US" dirty="0"/>
              <a:t>package comes with a </a:t>
            </a:r>
            <a:r>
              <a:rPr lang="en-US" dirty="0" err="1"/>
              <a:t>sqlite</a:t>
            </a:r>
            <a:r>
              <a:rPr lang="en-US" dirty="0"/>
              <a:t> database for practice</a:t>
            </a:r>
          </a:p>
          <a:p>
            <a:r>
              <a:rPr lang="en-US" dirty="0"/>
              <a:t>If there are many tables to connect to, </a:t>
            </a:r>
            <a:r>
              <a:rPr lang="en-US" sz="2400" dirty="0" err="1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purrr</a:t>
            </a:r>
            <a:r>
              <a:rPr lang="en-US" sz="2400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::map </a:t>
            </a:r>
            <a:r>
              <a:rPr lang="en-US" sz="2400" dirty="0">
                <a:solidFill>
                  <a:schemeClr val="tx1"/>
                </a:solidFill>
              </a:rPr>
              <a:t>makes it easy to programmatically link too all relevant tables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46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9EA0-F466-474B-8EC8-84720C281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left_join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0BF5-6D31-4AED-8020-E226E538479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1066800"/>
            <a:ext cx="7391400" cy="5384800"/>
          </a:xfrm>
        </p:spPr>
        <p:txBody>
          <a:bodyPr/>
          <a:lstStyle/>
          <a:p>
            <a:r>
              <a:rPr lang="en-US" sz="1800" dirty="0">
                <a:solidFill>
                  <a:srgbClr val="008000"/>
                </a:solidFill>
              </a:rPr>
              <a:t>#Left join query translation  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flights </a:t>
            </a:r>
            <a:r>
              <a:rPr lang="en-US" sz="1800" dirty="0">
                <a:solidFill>
                  <a:srgbClr val="804000"/>
                </a:solidFill>
              </a:rPr>
              <a:t>%&gt;%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</a:rPr>
              <a:t>  </a:t>
            </a:r>
            <a:r>
              <a:rPr lang="en-US" sz="1800" dirty="0" err="1">
                <a:solidFill>
                  <a:srgbClr val="000000"/>
                </a:solidFill>
              </a:rPr>
              <a:t>left_join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airports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            transmute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000000"/>
                </a:solidFill>
              </a:rPr>
              <a:t>faa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  <a:r>
              <a:rPr lang="en-US" sz="1800" b="0" dirty="0" err="1">
                <a:solidFill>
                  <a:srgbClr val="000000"/>
                </a:solidFill>
              </a:rPr>
              <a:t>origin_name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name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          </a:t>
            </a:r>
            <a:r>
              <a:rPr lang="en-US" sz="1800" b="0" dirty="0">
                <a:solidFill>
                  <a:srgbClr val="8000FF"/>
                </a:solidFill>
              </a:rPr>
              <a:t>by </a:t>
            </a:r>
            <a:r>
              <a:rPr lang="en-US" sz="1800" b="1" dirty="0">
                <a:solidFill>
                  <a:srgbClr val="000080"/>
                </a:solidFill>
              </a:rPr>
              <a:t>= </a:t>
            </a:r>
            <a:r>
              <a:rPr lang="en-US" sz="1800" b="0" dirty="0">
                <a:solidFill>
                  <a:srgbClr val="8000FF"/>
                </a:solidFill>
              </a:rPr>
              <a:t>c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808080"/>
                </a:solidFill>
              </a:rPr>
              <a:t>"origin"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8080"/>
                </a:solidFill>
              </a:rPr>
              <a:t>"</a:t>
            </a:r>
            <a:r>
              <a:rPr lang="en-US" sz="1800" b="0" dirty="0" err="1">
                <a:solidFill>
                  <a:srgbClr val="808080"/>
                </a:solidFill>
              </a:rPr>
              <a:t>faa</a:t>
            </a:r>
            <a:r>
              <a:rPr lang="en-US" sz="1800" b="0" dirty="0">
                <a:solidFill>
                  <a:srgbClr val="808080"/>
                </a:solidFill>
              </a:rPr>
              <a:t>"</a:t>
            </a:r>
            <a:r>
              <a:rPr lang="en-US" sz="1800" b="1" dirty="0">
                <a:solidFill>
                  <a:srgbClr val="000080"/>
                </a:solidFill>
              </a:rPr>
              <a:t>))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0" dirty="0" err="1">
                <a:solidFill>
                  <a:srgbClr val="000000"/>
                </a:solidFill>
              </a:rPr>
              <a:t>show_query</a:t>
            </a:r>
            <a:r>
              <a:rPr lang="en-US" sz="1800" b="1" dirty="0">
                <a:solidFill>
                  <a:srgbClr val="000080"/>
                </a:solidFill>
              </a:rPr>
              <a:t>()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008000"/>
                </a:solidFill>
              </a:rPr>
              <a:t>#collect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 err="1">
                <a:solidFill>
                  <a:srgbClr val="000000"/>
                </a:solidFill>
              </a:rPr>
              <a:t>flights_joined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&lt;-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flights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  </a:t>
            </a:r>
            <a:r>
              <a:rPr lang="en-US" sz="1800" b="0" dirty="0" err="1">
                <a:solidFill>
                  <a:srgbClr val="000000"/>
                </a:solidFill>
              </a:rPr>
              <a:t>left_join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airports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              transmute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000000"/>
                </a:solidFill>
              </a:rPr>
              <a:t>faa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  <a:r>
              <a:rPr lang="en-US" sz="1800" b="0" dirty="0" err="1">
                <a:solidFill>
                  <a:srgbClr val="000000"/>
                </a:solidFill>
              </a:rPr>
              <a:t>origin_name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name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            </a:t>
            </a:r>
            <a:r>
              <a:rPr lang="en-US" sz="1800" b="0" dirty="0">
                <a:solidFill>
                  <a:srgbClr val="8000FF"/>
                </a:solidFill>
              </a:rPr>
              <a:t>by </a:t>
            </a:r>
            <a:r>
              <a:rPr lang="en-US" sz="1800" b="1" dirty="0">
                <a:solidFill>
                  <a:srgbClr val="000080"/>
                </a:solidFill>
              </a:rPr>
              <a:t>= </a:t>
            </a:r>
            <a:r>
              <a:rPr lang="en-US" sz="1800" b="0" dirty="0">
                <a:solidFill>
                  <a:srgbClr val="8000FF"/>
                </a:solidFill>
              </a:rPr>
              <a:t>c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808080"/>
                </a:solidFill>
              </a:rPr>
              <a:t>"origin"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8080"/>
                </a:solidFill>
              </a:rPr>
              <a:t>"</a:t>
            </a:r>
            <a:r>
              <a:rPr lang="en-US" sz="1800" b="0" dirty="0" err="1">
                <a:solidFill>
                  <a:srgbClr val="808080"/>
                </a:solidFill>
              </a:rPr>
              <a:t>faa</a:t>
            </a:r>
            <a:r>
              <a:rPr lang="en-US" sz="1800" b="0" dirty="0">
                <a:solidFill>
                  <a:srgbClr val="808080"/>
                </a:solidFill>
              </a:rPr>
              <a:t>"</a:t>
            </a:r>
            <a:r>
              <a:rPr lang="en-US" sz="1800" b="1" dirty="0">
                <a:solidFill>
                  <a:srgbClr val="000080"/>
                </a:solidFill>
              </a:rPr>
              <a:t>))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collect</a:t>
            </a:r>
          </a:p>
          <a:p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 err="1">
                <a:solidFill>
                  <a:srgbClr val="000000"/>
                </a:solidFill>
              </a:rPr>
              <a:t>flights_joined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 err="1">
                <a:solidFill>
                  <a:srgbClr val="000000"/>
                </a:solidFill>
              </a:rPr>
              <a:t>is.data.frame</a:t>
            </a:r>
            <a:r>
              <a:rPr lang="en-US" sz="1800" b="1" dirty="0">
                <a:solidFill>
                  <a:srgbClr val="000080"/>
                </a:solidFill>
              </a:rPr>
              <a:t>()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76547-C394-4F08-9E92-6D3E9AA617C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9351" y="1276349"/>
            <a:ext cx="4070350" cy="4848225"/>
          </a:xfrm>
        </p:spPr>
        <p:txBody>
          <a:bodyPr/>
          <a:lstStyle/>
          <a:p>
            <a:r>
              <a:rPr lang="en-US" dirty="0"/>
              <a:t>Just another example of </a:t>
            </a:r>
            <a:r>
              <a:rPr lang="en-US" dirty="0" err="1"/>
              <a:t>sql</a:t>
            </a:r>
            <a:r>
              <a:rPr lang="en-US" dirty="0"/>
              <a:t> translation and lazy evaluation</a:t>
            </a:r>
          </a:p>
        </p:txBody>
      </p:sp>
    </p:spTree>
    <p:extLst>
      <p:ext uri="{BB962C8B-B14F-4D97-AF65-F5344CB8AC3E}">
        <p14:creationId xmlns:p14="http://schemas.microsoft.com/office/powerpoint/2010/main" val="181134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30428-1CF4-4DDD-9E46-A74BE4B1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database functions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03E3746-39FE-4C5E-90EE-8EA0D9D53AC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02306809"/>
              </p:ext>
            </p:extLst>
          </p:nvPr>
        </p:nvGraphicFramePr>
        <p:xfrm>
          <a:off x="914399" y="1364932"/>
          <a:ext cx="9853045" cy="4826316"/>
        </p:xfrm>
        <a:graphic>
          <a:graphicData uri="http://schemas.openxmlformats.org/drawingml/2006/table">
            <a:tbl>
              <a:tblPr firstRow="1">
                <a:tableStyleId>{67B7B493-E510-4001-A6E9-E6975CE99842}</a:tableStyleId>
              </a:tblPr>
              <a:tblGrid>
                <a:gridCol w="1120775">
                  <a:extLst>
                    <a:ext uri="{9D8B030D-6E8A-4147-A177-3AD203B41FA5}">
                      <a16:colId xmlns:a16="http://schemas.microsoft.com/office/drawing/2014/main" val="1873477336"/>
                    </a:ext>
                  </a:extLst>
                </a:gridCol>
                <a:gridCol w="2412417">
                  <a:extLst>
                    <a:ext uri="{9D8B030D-6E8A-4147-A177-3AD203B41FA5}">
                      <a16:colId xmlns:a16="http://schemas.microsoft.com/office/drawing/2014/main" val="3884737745"/>
                    </a:ext>
                  </a:extLst>
                </a:gridCol>
                <a:gridCol w="6319853">
                  <a:extLst>
                    <a:ext uri="{9D8B030D-6E8A-4147-A177-3AD203B41FA5}">
                      <a16:colId xmlns:a16="http://schemas.microsoft.com/office/drawing/2014/main" val="3108275466"/>
                    </a:ext>
                  </a:extLst>
                </a:gridCol>
              </a:tblGrid>
              <a:tr h="4387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Package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Function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Description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9067420"/>
                  </a:ext>
                </a:extLst>
              </a:tr>
              <a:tr h="4387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Consolas" panose="020B0609020204030204" pitchFamily="49" charset="0"/>
                          <a:cs typeface="Helvetica" panose="020B0604020202020204" pitchFamily="34" charset="0"/>
                        </a:rPr>
                        <a:t>DBI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Helvetica" panose="020B0604020202020204" pitchFamily="34" charset="0"/>
                        </a:rPr>
                        <a:t>dbConnect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Connect to database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5184391"/>
                  </a:ext>
                </a:extLst>
              </a:tr>
              <a:tr h="4387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Consolas" panose="020B0609020204030204" pitchFamily="49" charset="0"/>
                          <a:cs typeface="Helvetica" panose="020B0604020202020204" pitchFamily="34" charset="0"/>
                        </a:rPr>
                        <a:t>DBI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Helvetica" panose="020B0604020202020204" pitchFamily="34" charset="0"/>
                        </a:rPr>
                        <a:t>dbWriteTable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Write table to connected database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7601884"/>
                  </a:ext>
                </a:extLst>
              </a:tr>
              <a:tr h="4387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Consolas" panose="020B0609020204030204" pitchFamily="49" charset="0"/>
                          <a:cs typeface="Helvetica" panose="020B0604020202020204" pitchFamily="34" charset="0"/>
                        </a:rPr>
                        <a:t>DBI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Helvetica" panose="020B0604020202020204" pitchFamily="34" charset="0"/>
                        </a:rPr>
                        <a:t>dbListTables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List tables in connected database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2549226"/>
                  </a:ext>
                </a:extLst>
              </a:tr>
              <a:tr h="4387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Consolas" panose="020B0609020204030204" pitchFamily="49" charset="0"/>
                          <a:cs typeface="Helvetica" panose="020B0604020202020204" pitchFamily="34" charset="0"/>
                        </a:rPr>
                        <a:t>DBI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Helvetica" panose="020B0604020202020204" pitchFamily="34" charset="0"/>
                        </a:rPr>
                        <a:t>dbReadTable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Read table from connected database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0707946"/>
                  </a:ext>
                </a:extLst>
              </a:tr>
              <a:tr h="4387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Consolas" panose="020B0609020204030204" pitchFamily="49" charset="0"/>
                          <a:cs typeface="Helvetica" panose="020B0604020202020204" pitchFamily="34" charset="0"/>
                        </a:rPr>
                        <a:t>DBI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Helvetica" panose="020B0604020202020204" pitchFamily="34" charset="0"/>
                        </a:rPr>
                        <a:t>dbSendQuery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Send SQL query to database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3629491"/>
                  </a:ext>
                </a:extLst>
              </a:tr>
              <a:tr h="4387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Consolas" panose="020B0609020204030204" pitchFamily="49" charset="0"/>
                          <a:cs typeface="Helvetica" panose="020B0604020202020204" pitchFamily="34" charset="0"/>
                        </a:rPr>
                        <a:t>DBI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Helvetica" panose="020B0604020202020204" pitchFamily="34" charset="0"/>
                        </a:rPr>
                        <a:t>dbFetch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Fetch results from query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6847022"/>
                  </a:ext>
                </a:extLst>
              </a:tr>
              <a:tr h="4387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Consolas" panose="020B0609020204030204" pitchFamily="49" charset="0"/>
                          <a:cs typeface="Helvetica" panose="020B0604020202020204" pitchFamily="34" charset="0"/>
                        </a:rPr>
                        <a:t>dplyr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Helvetica" panose="020B0604020202020204" pitchFamily="34" charset="0"/>
                        </a:rPr>
                        <a:t>copy_to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Copy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tibble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into database table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7012131"/>
                  </a:ext>
                </a:extLst>
              </a:tr>
              <a:tr h="4387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Consolas" panose="020B0609020204030204" pitchFamily="49" charset="0"/>
                          <a:cs typeface="Helvetica" panose="020B0604020202020204" pitchFamily="34" charset="0"/>
                        </a:rPr>
                        <a:t>dplyr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Helvetica" panose="020B0604020202020204" pitchFamily="34" charset="0"/>
                        </a:rPr>
                        <a:t>tbl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Create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tibble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with pointer to database source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5973774"/>
                  </a:ext>
                </a:extLst>
              </a:tr>
              <a:tr h="4387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Consolas" panose="020B0609020204030204" pitchFamily="49" charset="0"/>
                          <a:cs typeface="Helvetica" panose="020B0604020202020204" pitchFamily="34" charset="0"/>
                        </a:rPr>
                        <a:t>dplyr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Helvetica" panose="020B0604020202020204" pitchFamily="34" charset="0"/>
                        </a:rPr>
                        <a:t>show_query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Show SQL converted by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dbplyr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7291136"/>
                  </a:ext>
                </a:extLst>
              </a:tr>
              <a:tr h="4387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  <a:latin typeface="Consolas" panose="020B0609020204030204" pitchFamily="49" charset="0"/>
                          <a:cs typeface="Helvetica" panose="020B0604020202020204" pitchFamily="34" charset="0"/>
                        </a:rPr>
                        <a:t>dplyr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Helvetica" panose="020B0604020202020204" pitchFamily="34" charset="0"/>
                        </a:rPr>
                        <a:t>collect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Force evaluation of query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3199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7593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691434-934B-4295-B97F-2A827304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remote databases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A78D71-3001-4EA0-A15F-66E894AFCA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Oval 5">
            <a:hlinkClick r:id="rId2" action="ppaction://hlinksldjump"/>
            <a:extLst>
              <a:ext uri="{FF2B5EF4-FFF2-40B4-BE49-F238E27FC236}">
                <a16:creationId xmlns:a16="http://schemas.microsoft.com/office/drawing/2014/main" id="{16B891E5-0C11-452B-9CB3-980E80542401}"/>
              </a:ext>
            </a:extLst>
          </p:cNvPr>
          <p:cNvSpPr/>
          <p:nvPr/>
        </p:nvSpPr>
        <p:spPr>
          <a:xfrm>
            <a:off x="5935980" y="6443966"/>
            <a:ext cx="320040" cy="32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144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35369-EDD3-4D35-81F5-A402F974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7016E-628C-4BE1-8EA6-CF6E81C7F3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/>
              <a:t>In windows, the ODBC Data Sources (32-bit) / (64-bit) Administrator lets you add DNSs which point to a data source</a:t>
            </a:r>
            <a:endParaRPr lang="en-US" sz="28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144FD2-F36E-473C-838D-BE1CC881A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056" y="2476500"/>
            <a:ext cx="56578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7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F918D7-7EDC-4D73-B9D5-790FD7914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6CF2A8-C440-4639-AA55-79B13785D2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val 5">
            <a:hlinkClick r:id="rId2" action="ppaction://hlinksldjump"/>
            <a:extLst>
              <a:ext uri="{FF2B5EF4-FFF2-40B4-BE49-F238E27FC236}">
                <a16:creationId xmlns:a16="http://schemas.microsoft.com/office/drawing/2014/main" id="{6F705413-246A-40F5-AE0F-238B55643AB4}"/>
              </a:ext>
            </a:extLst>
          </p:cNvPr>
          <p:cNvSpPr/>
          <p:nvPr/>
        </p:nvSpPr>
        <p:spPr>
          <a:xfrm>
            <a:off x="5935980" y="6443966"/>
            <a:ext cx="320040" cy="32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7759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20286-EBFB-4533-905B-967D6C84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DSN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39780-176A-4E8B-B8E6-703B750DB40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dbConnect</a:t>
            </a:r>
            <a:r>
              <a:rPr lang="en-US" dirty="0"/>
              <a:t> can use DSN to establish connections</a:t>
            </a:r>
          </a:p>
          <a:p>
            <a:r>
              <a:rPr lang="en-US" dirty="0"/>
              <a:t>However, when you share your code, the other user needs to have the same DSN set up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62E21A-D5F1-4CC2-9645-ADE893BBC8F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800" dirty="0" err="1">
                <a:solidFill>
                  <a:srgbClr val="000000"/>
                </a:solidFill>
              </a:rPr>
              <a:t>jpmc_odbc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&lt;-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 err="1">
                <a:solidFill>
                  <a:srgbClr val="7030A0"/>
                </a:solidFill>
              </a:rPr>
              <a:t>dbConnect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000000"/>
                </a:solidFill>
              </a:rPr>
              <a:t>odbc</a:t>
            </a:r>
            <a:r>
              <a:rPr lang="en-US" sz="1800" b="1" dirty="0">
                <a:solidFill>
                  <a:srgbClr val="000080"/>
                </a:solidFill>
              </a:rPr>
              <a:t>::</a:t>
            </a:r>
            <a:r>
              <a:rPr lang="en-US" sz="1800" b="1" dirty="0" err="1">
                <a:solidFill>
                  <a:srgbClr val="7030A0"/>
                </a:solidFill>
              </a:rPr>
              <a:t>odbc</a:t>
            </a:r>
            <a:r>
              <a:rPr lang="en-US" sz="1800" b="1" dirty="0">
                <a:solidFill>
                  <a:srgbClr val="000080"/>
                </a:solidFill>
              </a:rPr>
              <a:t>()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  <a:r>
              <a:rPr lang="en-US" sz="18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dsn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8080"/>
                </a:solidFill>
              </a:rPr>
              <a:t>“DSN-name"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051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3C713-1A92-4F74-99EA-0C9BBF89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using DSN (for better portability)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0A88D-24B8-4402-B5DF-DF93B8AFDE1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To make code more portable, we can connect without setting up DSN</a:t>
            </a:r>
          </a:p>
          <a:p>
            <a:r>
              <a:rPr lang="en-US" dirty="0"/>
              <a:t>More information:</a:t>
            </a:r>
          </a:p>
          <a:p>
            <a:pPr lvl="1"/>
            <a:r>
              <a:rPr lang="en-US" dirty="0">
                <a:hlinkClick r:id="rId2"/>
              </a:rPr>
              <a:t>https://db.rstudio.com/best-practices/managing-credentials/#integrated-security-without-dsn</a:t>
            </a:r>
            <a:r>
              <a:rPr lang="en-US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719B10-2283-432A-BD07-8F3C6B9CA2E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800" dirty="0" err="1">
                <a:solidFill>
                  <a:srgbClr val="000000"/>
                </a:solidFill>
              </a:rPr>
              <a:t>jpmc_odbc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&lt;-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 err="1">
                <a:solidFill>
                  <a:srgbClr val="000000"/>
                </a:solidFill>
              </a:rPr>
              <a:t>dbConnect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000000"/>
                </a:solidFill>
              </a:rPr>
              <a:t>odbc</a:t>
            </a:r>
            <a:r>
              <a:rPr lang="en-US" sz="1800" b="1" dirty="0">
                <a:solidFill>
                  <a:srgbClr val="000080"/>
                </a:solidFill>
              </a:rPr>
              <a:t>::</a:t>
            </a:r>
            <a:r>
              <a:rPr lang="en-US" sz="1800" b="0" dirty="0" err="1">
                <a:solidFill>
                  <a:srgbClr val="000000"/>
                </a:solidFill>
              </a:rPr>
              <a:t>odbc</a:t>
            </a:r>
            <a:r>
              <a:rPr lang="en-US" sz="1800" b="1" dirty="0">
                <a:solidFill>
                  <a:srgbClr val="000080"/>
                </a:solidFill>
              </a:rPr>
              <a:t>()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               Driver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8080"/>
                </a:solidFill>
              </a:rPr>
              <a:t>"SQL Server"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               Server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8080"/>
                </a:solidFill>
              </a:rPr>
              <a:t>“0.0.0.0"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               Database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8080"/>
                </a:solidFill>
              </a:rPr>
              <a:t>“name"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               </a:t>
            </a:r>
            <a:r>
              <a:rPr lang="en-US" sz="1800" b="0" dirty="0" err="1">
                <a:solidFill>
                  <a:srgbClr val="000000"/>
                </a:solidFill>
              </a:rPr>
              <a:t>Trusted_Connection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8080"/>
                </a:solidFill>
              </a:rPr>
              <a:t>"True"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8670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3197-9694-456D-8C9D-C0780D28D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sparklyr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55EAD-F09C-45EB-B196-A9CF3A3ED68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Spark</a:t>
            </a:r>
          </a:p>
          <a:p>
            <a:pPr lvl="1"/>
            <a:r>
              <a:rPr lang="en-US" dirty="0"/>
              <a:t>Hadoop</a:t>
            </a:r>
          </a:p>
          <a:p>
            <a:pPr lvl="1"/>
            <a:r>
              <a:rPr lang="en-US" dirty="0"/>
              <a:t>Hive</a:t>
            </a:r>
          </a:p>
          <a:p>
            <a:pPr lvl="1"/>
            <a:r>
              <a:rPr lang="en-US" dirty="0"/>
              <a:t>S3</a:t>
            </a:r>
          </a:p>
          <a:p>
            <a:pPr lvl="1"/>
            <a:r>
              <a:rPr lang="en-US" dirty="0"/>
              <a:t>Redshift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Translates </a:t>
            </a:r>
            <a:r>
              <a:rPr lang="en-US" dirty="0" err="1">
                <a:latin typeface="Consolas" panose="020B0609020204030204" pitchFamily="49" charset="0"/>
              </a:rPr>
              <a:t>dplyr</a:t>
            </a:r>
            <a:r>
              <a:rPr lang="en-US" dirty="0"/>
              <a:t> verbs to spark </a:t>
            </a:r>
            <a:r>
              <a:rPr lang="en-US" dirty="0" err="1">
                <a:latin typeface="Consolas" panose="020B0609020204030204" pitchFamily="49" charset="0"/>
              </a:rPr>
              <a:t>sql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You can cache data in spark and use spark-specific operations (ML, pivoting data,…)</a:t>
            </a:r>
          </a:p>
          <a:p>
            <a:r>
              <a:rPr lang="en-US" dirty="0"/>
              <a:t>For more: </a:t>
            </a:r>
            <a:r>
              <a:rPr lang="en-US" dirty="0">
                <a:hlinkClick r:id="rId2"/>
              </a:rPr>
              <a:t>https://rstudio.com/resources/webinars/part-1-introducing-an-r-interface-for-apache-spark/</a:t>
            </a:r>
            <a:r>
              <a:rPr lang="en-US" dirty="0"/>
              <a:t> </a:t>
            </a:r>
          </a:p>
        </p:txBody>
      </p:sp>
      <p:pic>
        <p:nvPicPr>
          <p:cNvPr id="1026" name="Picture 2" descr="Chapter 8 Exploratory data analysis and feature engineering | Introduction  to R">
            <a:extLst>
              <a:ext uri="{FF2B5EF4-FFF2-40B4-BE49-F238E27FC236}">
                <a16:creationId xmlns:a16="http://schemas.microsoft.com/office/drawing/2014/main" id="{14C17658-3FB3-47F6-8D25-1E51B348E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00" y="914400"/>
            <a:ext cx="1101147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3607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7BAE4-45AB-4060-B17B-501298BC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https://db.rstudio.com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74E87-3C73-41AF-BB36-8AD42599BC9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Regularly check RStudio’s database page: </a:t>
            </a:r>
            <a:r>
              <a:rPr lang="en-US" dirty="0">
                <a:hlinkClick r:id="rId3"/>
              </a:rPr>
              <a:t>https://db.rstudio.com/databases/</a:t>
            </a:r>
            <a:endParaRPr lang="en-US" dirty="0"/>
          </a:p>
          <a:p>
            <a:r>
              <a:rPr lang="en-US" dirty="0"/>
              <a:t>Package updates and new packages pop up at a fast 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552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5D212C-F2BB-48C9-83D4-4FE5FD6F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big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D55FAA-04CE-4915-9576-2C1AA8F5F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Oval 5">
            <a:hlinkClick r:id="rId2" action="ppaction://hlinksldjump"/>
            <a:extLst>
              <a:ext uri="{FF2B5EF4-FFF2-40B4-BE49-F238E27FC236}">
                <a16:creationId xmlns:a16="http://schemas.microsoft.com/office/drawing/2014/main" id="{254E0270-EAAE-4718-A6F5-DBA681FF6A23}"/>
              </a:ext>
            </a:extLst>
          </p:cNvPr>
          <p:cNvSpPr/>
          <p:nvPr/>
        </p:nvSpPr>
        <p:spPr>
          <a:xfrm>
            <a:off x="5935980" y="6443966"/>
            <a:ext cx="320040" cy="32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919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A29A-7F17-45AF-BD22-F437B037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databases - alternatives</a:t>
            </a:r>
          </a:p>
        </p:txBody>
      </p:sp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A5180A80-A9F2-41DD-9116-E9A57DA2E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853" y="3160644"/>
            <a:ext cx="914400" cy="914400"/>
          </a:xfrm>
          <a:prstGeom prst="rect">
            <a:avLst/>
          </a:prstGeom>
        </p:spPr>
      </p:pic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E152C171-B3A0-4394-95A2-5C5A7414C9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1646" y="3160644"/>
            <a:ext cx="914400" cy="914400"/>
          </a:xfrm>
          <a:prstGeom prst="rect">
            <a:avLst/>
          </a:prstGeom>
        </p:spPr>
      </p:pic>
      <p:pic>
        <p:nvPicPr>
          <p:cNvPr id="9" name="Graphic 8" descr="Monitor">
            <a:extLst>
              <a:ext uri="{FF2B5EF4-FFF2-40B4-BE49-F238E27FC236}">
                <a16:creationId xmlns:a16="http://schemas.microsoft.com/office/drawing/2014/main" id="{A901EA7F-CCC7-441D-BEEA-A5B4C434CF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4244" y="1649898"/>
            <a:ext cx="715618" cy="715618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FC49CA34-B174-4DE3-84FE-08BC790FBC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1646" y="1550507"/>
            <a:ext cx="914400" cy="914400"/>
          </a:xfrm>
          <a:prstGeom prst="rect">
            <a:avLst/>
          </a:prstGeom>
        </p:spPr>
      </p:pic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8912CB5D-D5C8-48D5-A322-DA206958F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1646" y="4800599"/>
            <a:ext cx="914400" cy="914400"/>
          </a:xfrm>
          <a:prstGeom prst="rect">
            <a:avLst/>
          </a:prstGeom>
        </p:spPr>
      </p:pic>
      <p:pic>
        <p:nvPicPr>
          <p:cNvPr id="13" name="Graphic 12" descr="Laptop">
            <a:extLst>
              <a:ext uri="{FF2B5EF4-FFF2-40B4-BE49-F238E27FC236}">
                <a16:creationId xmlns:a16="http://schemas.microsoft.com/office/drawing/2014/main" id="{AC19A639-A2C2-4F51-9D7F-2DDB50D69A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4853" y="4800599"/>
            <a:ext cx="914400" cy="914400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91C3C6DC-DDC5-4D82-8647-3E4B6CA1DBF4}"/>
              </a:ext>
            </a:extLst>
          </p:cNvPr>
          <p:cNvSpPr/>
          <p:nvPr/>
        </p:nvSpPr>
        <p:spPr>
          <a:xfrm flipH="1">
            <a:off x="1382639" y="3279461"/>
            <a:ext cx="1719470" cy="686704"/>
          </a:xfrm>
          <a:prstGeom prst="rightArrow">
            <a:avLst>
              <a:gd name="adj1" fmla="val 50000"/>
              <a:gd name="adj2" fmla="val 3118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F890C47-7F12-45E0-87CA-96AEDA6B4C1D}"/>
              </a:ext>
            </a:extLst>
          </p:cNvPr>
          <p:cNvSpPr/>
          <p:nvPr/>
        </p:nvSpPr>
        <p:spPr>
          <a:xfrm flipH="1">
            <a:off x="1382639" y="1909696"/>
            <a:ext cx="1719470" cy="1444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770DCE42-933D-4126-86D4-4D21FCFD5029}"/>
              </a:ext>
            </a:extLst>
          </p:cNvPr>
          <p:cNvSpPr/>
          <p:nvPr/>
        </p:nvSpPr>
        <p:spPr>
          <a:xfrm flipH="1">
            <a:off x="1382639" y="5307494"/>
            <a:ext cx="1719470" cy="1444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B623F0C-FEB7-4E2E-958A-C43DE83A3764}"/>
              </a:ext>
            </a:extLst>
          </p:cNvPr>
          <p:cNvSpPr/>
          <p:nvPr/>
        </p:nvSpPr>
        <p:spPr>
          <a:xfrm>
            <a:off x="1382639" y="5032480"/>
            <a:ext cx="1719470" cy="1444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813500A-3A36-40A0-BA98-20FA8B85D4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56046" y="1243316"/>
            <a:ext cx="7573901" cy="1528782"/>
          </a:xfrm>
        </p:spPr>
        <p:txBody>
          <a:bodyPr/>
          <a:lstStyle/>
          <a:p>
            <a:r>
              <a:rPr lang="en-US" dirty="0"/>
              <a:t>Obtain data from database in chunks, e.g. random samples and/or analyzing chunk by chunk.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6DF2C22D-B18B-4497-A4D0-B01D40D84589}"/>
              </a:ext>
            </a:extLst>
          </p:cNvPr>
          <p:cNvSpPr txBox="1">
            <a:spLocks/>
          </p:cNvSpPr>
          <p:nvPr/>
        </p:nvSpPr>
        <p:spPr>
          <a:xfrm>
            <a:off x="3956046" y="2853453"/>
            <a:ext cx="7573901" cy="15287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3825" marR="0" indent="0" algn="l" rtl="0" eaLnBrk="1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1pPr>
            <a:lvl2pPr marL="579120" marR="0" indent="0" algn="l" rtl="0" eaLnBrk="1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 sz="2000" b="0" i="0" u="none" strike="noStrike" cap="none" baseline="0">
                <a:solidFill>
                  <a:srgbClr val="0070C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2pPr>
            <a:lvl3pPr marL="1054100" marR="0" indent="0" algn="l" rtl="0" eaLnBrk="1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 sz="2000" b="0" i="0" u="none" strike="noStrike" cap="none" baseline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3pPr>
            <a:lvl4pPr marL="1454150" marR="0" indent="0" algn="l" rtl="0" eaLnBrk="1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 sz="20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4pPr>
            <a:lvl5pPr marL="1930400" marR="0" indent="0" algn="l" rtl="0" eaLnBrk="1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 sz="20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5pPr>
            <a:lvl6pPr marL="2514600" marR="0" indent="-1270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Helvetica Neue"/>
              <a:buChar char="●"/>
              <a:defRPr sz="1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6pPr>
            <a:lvl7pPr marL="2971800" marR="0" indent="-1270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Helvetica Neue"/>
              <a:buChar char="●"/>
              <a:defRPr sz="1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7pPr>
            <a:lvl8pPr marL="3429000" marR="0" indent="-1270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Helvetica Neue"/>
              <a:buChar char="●"/>
              <a:defRPr sz="1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8pPr>
            <a:lvl9pPr marL="3886200" marR="0" indent="-1270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Helvetica Neue"/>
              <a:buChar char="●"/>
              <a:defRPr sz="1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9pPr>
          </a:lstStyle>
          <a:p>
            <a:r>
              <a:rPr lang="en-US" dirty="0"/>
              <a:t>Load all data onto a powerful workstation. You may need an expensive workstation with a lot of working memory (RAM).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32C21DB-0040-47BE-94C2-979C926ECB75}"/>
              </a:ext>
            </a:extLst>
          </p:cNvPr>
          <p:cNvSpPr txBox="1">
            <a:spLocks/>
          </p:cNvSpPr>
          <p:nvPr/>
        </p:nvSpPr>
        <p:spPr>
          <a:xfrm>
            <a:off x="3956046" y="4594717"/>
            <a:ext cx="7573901" cy="15287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3825" marR="0" indent="0" algn="l" rtl="0" eaLnBrk="1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1pPr>
            <a:lvl2pPr marL="579120" marR="0" indent="0" algn="l" rtl="0" eaLnBrk="1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 sz="2000" b="0" i="0" u="none" strike="noStrike" cap="none" baseline="0">
                <a:solidFill>
                  <a:srgbClr val="0070C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2pPr>
            <a:lvl3pPr marL="1054100" marR="0" indent="0" algn="l" rtl="0" eaLnBrk="1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 sz="2000" b="0" i="0" u="none" strike="noStrike" cap="none" baseline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3pPr>
            <a:lvl4pPr marL="1454150" marR="0" indent="0" algn="l" rtl="0" eaLnBrk="1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 sz="20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4pPr>
            <a:lvl5pPr marL="1930400" marR="0" indent="0" algn="l" rtl="0" eaLnBrk="1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 sz="20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5pPr>
            <a:lvl6pPr marL="2514600" marR="0" indent="-1270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Helvetica Neue"/>
              <a:buChar char="●"/>
              <a:defRPr sz="1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6pPr>
            <a:lvl7pPr marL="2971800" marR="0" indent="-1270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Helvetica Neue"/>
              <a:buChar char="●"/>
              <a:defRPr sz="1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7pPr>
            <a:lvl8pPr marL="3429000" marR="0" indent="-1270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Helvetica Neue"/>
              <a:buChar char="●"/>
              <a:defRPr sz="1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8pPr>
            <a:lvl9pPr marL="3886200" marR="0" indent="-1270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Helvetica Neue"/>
              <a:buChar char="●"/>
              <a:defRPr sz="1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9pPr>
          </a:lstStyle>
          <a:p>
            <a:r>
              <a:rPr lang="en-US" dirty="0"/>
              <a:t>As much ‘analysis in place’ as possible. E.g., estimate model using random sample, translate predictive model into SQL code and let database compute predictions.</a:t>
            </a:r>
          </a:p>
        </p:txBody>
      </p:sp>
    </p:spTree>
    <p:extLst>
      <p:ext uri="{BB962C8B-B14F-4D97-AF65-F5344CB8AC3E}">
        <p14:creationId xmlns:p14="http://schemas.microsoft.com/office/powerpoint/2010/main" val="220181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8" grpId="0" animBg="1"/>
      <p:bldP spid="2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35369-EDD3-4D35-81F5-A402F974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Tidypredict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7016E-628C-4BE1-8EA6-CF6E81C7F36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7403" y="4709561"/>
            <a:ext cx="10782300" cy="1957939"/>
          </a:xfrm>
        </p:spPr>
        <p:txBody>
          <a:bodyPr/>
          <a:lstStyle/>
          <a:p>
            <a:r>
              <a:rPr lang="en-US" sz="2800" dirty="0"/>
              <a:t>Model is estimated in R (or python,…) based on subset of data.</a:t>
            </a:r>
          </a:p>
          <a:p>
            <a:r>
              <a:rPr lang="en-US" sz="2800" dirty="0"/>
              <a:t>Prediction instructions are sent to database as SQL</a:t>
            </a: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171B3A-63D9-4784-B001-68F40699F92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57200"/>
            <a:ext cx="12192000" cy="425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862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E6C14-CE79-4552-AB1C-1A1DCF45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9F7E1-9E5C-46DA-B41F-EDE952D67CC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 and RStudio can be run on a server</a:t>
            </a:r>
          </a:p>
          <a:p>
            <a:r>
              <a:rPr lang="en-US" dirty="0"/>
              <a:t>Instead of sending data to your local R session, all computations can be run on a server – with more memory and a fast connection to database of interest</a:t>
            </a:r>
          </a:p>
          <a:p>
            <a:r>
              <a:rPr lang="en-US" dirty="0"/>
              <a:t>RStudio server can be accessed from any web browser </a:t>
            </a:r>
          </a:p>
          <a:p>
            <a:r>
              <a:rPr lang="en-US" dirty="0"/>
              <a:t>Other services like Azure can also run R, however, you would rely on proprietary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55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F068-A327-4E62-A1C4-FC477E7D5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tables of data are called </a:t>
            </a:r>
            <a:r>
              <a:rPr lang="en-US" dirty="0">
                <a:solidFill>
                  <a:srgbClr val="0070C0"/>
                </a:solidFill>
              </a:rPr>
              <a:t>relational data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44F669-F7E6-43C5-BF21-CBD3CB5992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4359689"/>
              </p:ext>
            </p:extLst>
          </p:nvPr>
        </p:nvGraphicFramePr>
        <p:xfrm>
          <a:off x="95248" y="1651968"/>
          <a:ext cx="1868366" cy="3305908"/>
        </p:xfrm>
        <a:graphic>
          <a:graphicData uri="http://schemas.openxmlformats.org/drawingml/2006/table">
            <a:tbl>
              <a:tblPr>
                <a:tableStyleId>{67B7B493-E510-4001-A6E9-E6975CE99842}</a:tableStyleId>
              </a:tblPr>
              <a:tblGrid>
                <a:gridCol w="934183">
                  <a:extLst>
                    <a:ext uri="{9D8B030D-6E8A-4147-A177-3AD203B41FA5}">
                      <a16:colId xmlns:a16="http://schemas.microsoft.com/office/drawing/2014/main" val="4886091"/>
                    </a:ext>
                  </a:extLst>
                </a:gridCol>
                <a:gridCol w="934183">
                  <a:extLst>
                    <a:ext uri="{9D8B030D-6E8A-4147-A177-3AD203B41FA5}">
                      <a16:colId xmlns:a16="http://schemas.microsoft.com/office/drawing/2014/main" val="884444005"/>
                    </a:ext>
                  </a:extLst>
                </a:gridCol>
              </a:tblGrid>
              <a:tr h="82647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046229"/>
                  </a:ext>
                </a:extLst>
              </a:tr>
              <a:tr h="826477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x1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284473"/>
                  </a:ext>
                </a:extLst>
              </a:tr>
              <a:tr h="826477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x2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5560"/>
                  </a:ext>
                </a:extLst>
              </a:tr>
              <a:tr h="826477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x3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01817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02CC371-915F-45AE-91ED-2DDA329B47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5803455"/>
              </p:ext>
            </p:extLst>
          </p:nvPr>
        </p:nvGraphicFramePr>
        <p:xfrm>
          <a:off x="2202796" y="1651968"/>
          <a:ext cx="1868366" cy="3305908"/>
        </p:xfrm>
        <a:graphic>
          <a:graphicData uri="http://schemas.openxmlformats.org/drawingml/2006/table">
            <a:tbl>
              <a:tblPr>
                <a:tableStyleId>{67B7B493-E510-4001-A6E9-E6975CE99842}</a:tableStyleId>
              </a:tblPr>
              <a:tblGrid>
                <a:gridCol w="934183">
                  <a:extLst>
                    <a:ext uri="{9D8B030D-6E8A-4147-A177-3AD203B41FA5}">
                      <a16:colId xmlns:a16="http://schemas.microsoft.com/office/drawing/2014/main" val="4886091"/>
                    </a:ext>
                  </a:extLst>
                </a:gridCol>
                <a:gridCol w="934183">
                  <a:extLst>
                    <a:ext uri="{9D8B030D-6E8A-4147-A177-3AD203B41FA5}">
                      <a16:colId xmlns:a16="http://schemas.microsoft.com/office/drawing/2014/main" val="884444005"/>
                    </a:ext>
                  </a:extLst>
                </a:gridCol>
              </a:tblGrid>
              <a:tr h="82647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Y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046229"/>
                  </a:ext>
                </a:extLst>
              </a:tr>
              <a:tr h="826477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y1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284473"/>
                  </a:ext>
                </a:extLst>
              </a:tr>
              <a:tr h="826477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y2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5560"/>
                  </a:ext>
                </a:extLst>
              </a:tr>
              <a:tr h="826477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y3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018174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9CEC685-6D45-4BB0-94EF-27FD878F122C}"/>
              </a:ext>
            </a:extLst>
          </p:cNvPr>
          <p:cNvCxnSpPr>
            <a:cxnSpLocks/>
          </p:cNvCxnSpPr>
          <p:nvPr/>
        </p:nvCxnSpPr>
        <p:spPr>
          <a:xfrm rot="-2700000">
            <a:off x="6682740" y="1999764"/>
            <a:ext cx="24003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3BC56E-5E72-4CAF-B6DD-1F25DF4FBBDE}"/>
              </a:ext>
            </a:extLst>
          </p:cNvPr>
          <p:cNvCxnSpPr>
            <a:cxnSpLocks/>
          </p:cNvCxnSpPr>
          <p:nvPr/>
        </p:nvCxnSpPr>
        <p:spPr>
          <a:xfrm rot="-2700000">
            <a:off x="7268348" y="2533465"/>
            <a:ext cx="24003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E81CBB-C436-4AFE-BD29-D46D1C3E60EA}"/>
              </a:ext>
            </a:extLst>
          </p:cNvPr>
          <p:cNvCxnSpPr>
            <a:cxnSpLocks/>
          </p:cNvCxnSpPr>
          <p:nvPr/>
        </p:nvCxnSpPr>
        <p:spPr>
          <a:xfrm rot="-2700000">
            <a:off x="7824179" y="3102325"/>
            <a:ext cx="24003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16EB85-25EF-4E5E-BBA7-C5AC65AFE1A0}"/>
              </a:ext>
            </a:extLst>
          </p:cNvPr>
          <p:cNvCxnSpPr>
            <a:cxnSpLocks/>
          </p:cNvCxnSpPr>
          <p:nvPr/>
        </p:nvCxnSpPr>
        <p:spPr>
          <a:xfrm rot="2700000" flipV="1">
            <a:off x="6728055" y="3112929"/>
            <a:ext cx="24003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63B997-7E5A-4172-AD5E-0191F6331455}"/>
              </a:ext>
            </a:extLst>
          </p:cNvPr>
          <p:cNvCxnSpPr>
            <a:cxnSpLocks/>
          </p:cNvCxnSpPr>
          <p:nvPr/>
        </p:nvCxnSpPr>
        <p:spPr>
          <a:xfrm rot="2700000" flipV="1">
            <a:off x="7283886" y="2522859"/>
            <a:ext cx="24003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771468-F1E9-4129-8B7D-45DB2A4650E9}"/>
              </a:ext>
            </a:extLst>
          </p:cNvPr>
          <p:cNvCxnSpPr>
            <a:cxnSpLocks/>
          </p:cNvCxnSpPr>
          <p:nvPr/>
        </p:nvCxnSpPr>
        <p:spPr>
          <a:xfrm rot="2700000" flipV="1">
            <a:off x="7872744" y="1999765"/>
            <a:ext cx="24003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0" name="Picture 29" descr="A picture containing clock&#10;&#10;Description automatically generated">
            <a:extLst>
              <a:ext uri="{FF2B5EF4-FFF2-40B4-BE49-F238E27FC236}">
                <a16:creationId xmlns:a16="http://schemas.microsoft.com/office/drawing/2014/main" id="{33E7942C-F21D-4D22-AEF8-9866CACBA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2700000">
            <a:off x="5736697" y="2086914"/>
            <a:ext cx="1908213" cy="3450635"/>
          </a:xfrm>
          <a:prstGeom prst="rect">
            <a:avLst/>
          </a:prstGeom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B0F6C56C-A814-4806-98EC-6BA594223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00000">
            <a:off x="9271231" y="2089961"/>
            <a:ext cx="1914310" cy="3444539"/>
          </a:xfrm>
          <a:prstGeom prst="rect">
            <a:avLst/>
          </a:prstGeom>
        </p:spPr>
      </p:pic>
      <p:sp>
        <p:nvSpPr>
          <p:cNvPr id="33" name="Arrow: Right 32">
            <a:extLst>
              <a:ext uri="{FF2B5EF4-FFF2-40B4-BE49-F238E27FC236}">
                <a16:creationId xmlns:a16="http://schemas.microsoft.com/office/drawing/2014/main" id="{D1104B3C-D090-40B4-B59C-25F69F1FC622}"/>
              </a:ext>
            </a:extLst>
          </p:cNvPr>
          <p:cNvSpPr/>
          <p:nvPr/>
        </p:nvSpPr>
        <p:spPr>
          <a:xfrm>
            <a:off x="4310259" y="3068514"/>
            <a:ext cx="285500" cy="472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5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F068-A327-4E62-A1C4-FC477E7D5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inner join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9CEC685-6D45-4BB0-94EF-27FD878F122C}"/>
              </a:ext>
            </a:extLst>
          </p:cNvPr>
          <p:cNvCxnSpPr>
            <a:cxnSpLocks/>
          </p:cNvCxnSpPr>
          <p:nvPr/>
        </p:nvCxnSpPr>
        <p:spPr>
          <a:xfrm rot="-2700000">
            <a:off x="6682740" y="1999764"/>
            <a:ext cx="24003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3BC56E-5E72-4CAF-B6DD-1F25DF4FBBDE}"/>
              </a:ext>
            </a:extLst>
          </p:cNvPr>
          <p:cNvCxnSpPr>
            <a:cxnSpLocks/>
          </p:cNvCxnSpPr>
          <p:nvPr/>
        </p:nvCxnSpPr>
        <p:spPr>
          <a:xfrm rot="-2700000">
            <a:off x="7268348" y="2533465"/>
            <a:ext cx="24003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63B997-7E5A-4172-AD5E-0191F6331455}"/>
              </a:ext>
            </a:extLst>
          </p:cNvPr>
          <p:cNvCxnSpPr>
            <a:cxnSpLocks/>
          </p:cNvCxnSpPr>
          <p:nvPr/>
        </p:nvCxnSpPr>
        <p:spPr>
          <a:xfrm rot="2700000" flipV="1">
            <a:off x="7283886" y="2522859"/>
            <a:ext cx="24003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771468-F1E9-4129-8B7D-45DB2A4650E9}"/>
              </a:ext>
            </a:extLst>
          </p:cNvPr>
          <p:cNvCxnSpPr>
            <a:cxnSpLocks/>
          </p:cNvCxnSpPr>
          <p:nvPr/>
        </p:nvCxnSpPr>
        <p:spPr>
          <a:xfrm rot="2700000" flipV="1">
            <a:off x="7872744" y="1999765"/>
            <a:ext cx="24003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0" name="Picture 29" descr="A picture containing clock&#10;&#10;Description automatically generated">
            <a:extLst>
              <a:ext uri="{FF2B5EF4-FFF2-40B4-BE49-F238E27FC236}">
                <a16:creationId xmlns:a16="http://schemas.microsoft.com/office/drawing/2014/main" id="{33E7942C-F21D-4D22-AEF8-9866CACBA9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355"/>
          <a:stretch/>
        </p:blipFill>
        <p:spPr>
          <a:xfrm rot="-2700000">
            <a:off x="5402964" y="2225152"/>
            <a:ext cx="1908213" cy="2506694"/>
          </a:xfrm>
          <a:prstGeom prst="rect">
            <a:avLst/>
          </a:prstGeom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B0F6C56C-A814-4806-98EC-6BA5942235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357"/>
          <a:stretch/>
        </p:blipFill>
        <p:spPr>
          <a:xfrm rot="2700000">
            <a:off x="9604392" y="2227962"/>
            <a:ext cx="1914310" cy="250221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4628CE-ED8A-4DD5-81CC-D0D780078D61}"/>
              </a:ext>
            </a:extLst>
          </p:cNvPr>
          <p:cNvCxnSpPr>
            <a:cxnSpLocks/>
          </p:cNvCxnSpPr>
          <p:nvPr/>
        </p:nvCxnSpPr>
        <p:spPr>
          <a:xfrm flipV="1">
            <a:off x="7619862" y="2508250"/>
            <a:ext cx="863738" cy="86324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94F37B-88AB-411E-B2B1-49461B3DC6F9}"/>
              </a:ext>
            </a:extLst>
          </p:cNvPr>
          <p:cNvCxnSpPr>
            <a:cxnSpLocks/>
          </p:cNvCxnSpPr>
          <p:nvPr/>
        </p:nvCxnSpPr>
        <p:spPr>
          <a:xfrm flipH="1" flipV="1">
            <a:off x="8483600" y="2508250"/>
            <a:ext cx="849071" cy="863244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F092E2-F555-4BC6-92E0-7AE67C60FF07}"/>
              </a:ext>
            </a:extLst>
          </p:cNvPr>
          <p:cNvCxnSpPr>
            <a:cxnSpLocks/>
          </p:cNvCxnSpPr>
          <p:nvPr/>
        </p:nvCxnSpPr>
        <p:spPr>
          <a:xfrm flipV="1">
            <a:off x="7018717" y="1396909"/>
            <a:ext cx="1464883" cy="146209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D3A3C00-55B4-470C-BFF4-B6AD477490E3}"/>
              </a:ext>
            </a:extLst>
          </p:cNvPr>
          <p:cNvCxnSpPr>
            <a:cxnSpLocks/>
          </p:cNvCxnSpPr>
          <p:nvPr/>
        </p:nvCxnSpPr>
        <p:spPr>
          <a:xfrm flipH="1" flipV="1">
            <a:off x="8468498" y="1392158"/>
            <a:ext cx="1420006" cy="142089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435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F068-A327-4E62-A1C4-FC477E7D5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inner join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0" name="Picture 29" descr="A picture containing clock&#10;&#10;Description automatically generated">
            <a:extLst>
              <a:ext uri="{FF2B5EF4-FFF2-40B4-BE49-F238E27FC236}">
                <a16:creationId xmlns:a16="http://schemas.microsoft.com/office/drawing/2014/main" id="{33E7942C-F21D-4D22-AEF8-9866CACBA9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355"/>
          <a:stretch/>
        </p:blipFill>
        <p:spPr>
          <a:xfrm>
            <a:off x="5431539" y="2225152"/>
            <a:ext cx="1908214" cy="2506694"/>
          </a:xfrm>
          <a:prstGeom prst="rect">
            <a:avLst/>
          </a:prstGeom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B0F6C56C-A814-4806-98EC-6BA5942235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357"/>
          <a:stretch/>
        </p:blipFill>
        <p:spPr>
          <a:xfrm>
            <a:off x="9604392" y="2227962"/>
            <a:ext cx="1914310" cy="250221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94F37B-88AB-411E-B2B1-49461B3DC6F9}"/>
              </a:ext>
            </a:extLst>
          </p:cNvPr>
          <p:cNvCxnSpPr>
            <a:cxnSpLocks/>
          </p:cNvCxnSpPr>
          <p:nvPr/>
        </p:nvCxnSpPr>
        <p:spPr>
          <a:xfrm flipH="1" flipV="1">
            <a:off x="7311178" y="4295775"/>
            <a:ext cx="2293214" cy="57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D3A3C00-55B4-470C-BFF4-B6AD477490E3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7311178" y="3478500"/>
            <a:ext cx="2293214" cy="57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57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07407E-6 L -0.26433 4.0740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1224-C068-4FBD-99CE-CA6B2F1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data: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nycflights13</a:t>
            </a:r>
            <a:endParaRPr lang="en-US" dirty="0"/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F6E487B-56FD-4C42-8AE1-D8045189274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50202" y="1477426"/>
            <a:ext cx="7056694" cy="444607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FB1EE8-4FF2-40FA-B572-6DD5FF9B8DA4}"/>
              </a:ext>
            </a:extLst>
          </p:cNvPr>
          <p:cNvSpPr txBox="1"/>
          <p:nvPr/>
        </p:nvSpPr>
        <p:spPr>
          <a:xfrm>
            <a:off x="3048866" y="6486524"/>
            <a:ext cx="60942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https://r4ds.had.co.nz/relational-data.html</a:t>
            </a:r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2B7695-BAFB-4424-B9F7-5EC42F0696E5}"/>
              </a:ext>
            </a:extLst>
          </p:cNvPr>
          <p:cNvSpPr/>
          <p:nvPr/>
        </p:nvSpPr>
        <p:spPr>
          <a:xfrm>
            <a:off x="8399393" y="1850997"/>
            <a:ext cx="1288453" cy="1094133"/>
          </a:xfrm>
          <a:prstGeom prst="rect">
            <a:avLst/>
          </a:prstGeom>
          <a:solidFill>
            <a:srgbClr val="79C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CFC1BF-1543-423F-B7B8-6C3C810589E2}"/>
              </a:ext>
            </a:extLst>
          </p:cNvPr>
          <p:cNvSpPr/>
          <p:nvPr/>
        </p:nvSpPr>
        <p:spPr>
          <a:xfrm>
            <a:off x="8012043" y="5149850"/>
            <a:ext cx="1288453" cy="369404"/>
          </a:xfrm>
          <a:prstGeom prst="rect">
            <a:avLst/>
          </a:prstGeom>
          <a:solidFill>
            <a:srgbClr val="79C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E9AC30-DA7E-4DA5-A93B-08FAF66DEA13}"/>
              </a:ext>
            </a:extLst>
          </p:cNvPr>
          <p:cNvSpPr/>
          <p:nvPr/>
        </p:nvSpPr>
        <p:spPr>
          <a:xfrm>
            <a:off x="3048866" y="4965148"/>
            <a:ext cx="1288453" cy="369404"/>
          </a:xfrm>
          <a:prstGeom prst="rect">
            <a:avLst/>
          </a:prstGeom>
          <a:solidFill>
            <a:srgbClr val="79C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C1DC82-084B-4C67-8B01-3FACCF55211E}"/>
              </a:ext>
            </a:extLst>
          </p:cNvPr>
          <p:cNvSpPr/>
          <p:nvPr/>
        </p:nvSpPr>
        <p:spPr>
          <a:xfrm>
            <a:off x="5633317" y="4406348"/>
            <a:ext cx="1110384" cy="369404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06D136-E4D7-4D8A-98B2-70FE2F557487}"/>
              </a:ext>
            </a:extLst>
          </p:cNvPr>
          <p:cNvSpPr/>
          <p:nvPr/>
        </p:nvSpPr>
        <p:spPr>
          <a:xfrm>
            <a:off x="5619489" y="4795519"/>
            <a:ext cx="1110384" cy="369404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BAE417-5025-41F0-A4D9-00136215071D}"/>
              </a:ext>
            </a:extLst>
          </p:cNvPr>
          <p:cNvSpPr/>
          <p:nvPr/>
        </p:nvSpPr>
        <p:spPr>
          <a:xfrm>
            <a:off x="5619489" y="1850996"/>
            <a:ext cx="1110384" cy="1094133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D0D748-37F7-44FD-AB1E-B1316D3AB273}"/>
              </a:ext>
            </a:extLst>
          </p:cNvPr>
          <p:cNvSpPr/>
          <p:nvPr/>
        </p:nvSpPr>
        <p:spPr>
          <a:xfrm>
            <a:off x="3048866" y="2768047"/>
            <a:ext cx="1288453" cy="369404"/>
          </a:xfrm>
          <a:prstGeom prst="rect">
            <a:avLst/>
          </a:prstGeom>
          <a:solidFill>
            <a:srgbClr val="79C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8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2_Design1">
  <a:themeElements>
    <a:clrScheme name="OSU_1">
      <a:dk1>
        <a:srgbClr val="000000"/>
      </a:dk1>
      <a:lt1>
        <a:srgbClr val="FFFFFF"/>
      </a:lt1>
      <a:dk2>
        <a:srgbClr val="DDDEC6"/>
      </a:dk2>
      <a:lt2>
        <a:srgbClr val="E7E8D7"/>
      </a:lt2>
      <a:accent1>
        <a:srgbClr val="BB0000"/>
      </a:accent1>
      <a:accent2>
        <a:srgbClr val="909738"/>
      </a:accent2>
      <a:accent3>
        <a:srgbClr val="851E5E"/>
      </a:accent3>
      <a:accent4>
        <a:srgbClr val="6EBBAB"/>
      </a:accent4>
      <a:accent5>
        <a:srgbClr val="DCAA38"/>
      </a:accent5>
      <a:accent6>
        <a:srgbClr val="666666"/>
      </a:accent6>
      <a:hlink>
        <a:srgbClr val="442369"/>
      </a:hlink>
      <a:folHlink>
        <a:srgbClr val="B4BDD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02_Marketing Research Process</Template>
  <TotalTime>37805</TotalTime>
  <Words>3639</Words>
  <Application>Microsoft Office PowerPoint</Application>
  <PresentationFormat>Widescreen</PresentationFormat>
  <Paragraphs>622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Arial</vt:lpstr>
      <vt:lpstr>Consolas</vt:lpstr>
      <vt:lpstr>Courier New</vt:lpstr>
      <vt:lpstr>Helvetica</vt:lpstr>
      <vt:lpstr>Helvetica Neue</vt:lpstr>
      <vt:lpstr>Lato Light</vt:lpstr>
      <vt:lpstr>Noto Symbol</vt:lpstr>
      <vt:lpstr>Source Code Pro</vt:lpstr>
      <vt:lpstr>Times New Roman</vt:lpstr>
      <vt:lpstr>2_Design1</vt:lpstr>
      <vt:lpstr>Data Tools</vt:lpstr>
      <vt:lpstr>This class</vt:lpstr>
      <vt:lpstr>The ‘data journey’</vt:lpstr>
      <vt:lpstr>Tidyverse and ‘data journey’</vt:lpstr>
      <vt:lpstr>Relational data</vt:lpstr>
      <vt:lpstr>Multiple tables of data are called relational data</vt:lpstr>
      <vt:lpstr>Example: inner join</vt:lpstr>
      <vt:lpstr>Example: inner join</vt:lpstr>
      <vt:lpstr>Relational data: nycflights13</vt:lpstr>
      <vt:lpstr>nycflights13 relationships</vt:lpstr>
      <vt:lpstr>Groups of verbs</vt:lpstr>
      <vt:lpstr>Mutating joins</vt:lpstr>
      <vt:lpstr>Join types and matching dplyr functions</vt:lpstr>
      <vt:lpstr>Inner join</vt:lpstr>
      <vt:lpstr>Inner join</vt:lpstr>
      <vt:lpstr>by with diverging key names</vt:lpstr>
      <vt:lpstr>Outer joins</vt:lpstr>
      <vt:lpstr>left join</vt:lpstr>
      <vt:lpstr>right join</vt:lpstr>
      <vt:lpstr>full join</vt:lpstr>
      <vt:lpstr>Practice joins</vt:lpstr>
      <vt:lpstr>Solution</vt:lpstr>
      <vt:lpstr>Solution</vt:lpstr>
      <vt:lpstr>Filtering joins</vt:lpstr>
      <vt:lpstr>filtering joins</vt:lpstr>
      <vt:lpstr>semi join</vt:lpstr>
      <vt:lpstr>anti join</vt:lpstr>
      <vt:lpstr>Practice</vt:lpstr>
      <vt:lpstr>Solution</vt:lpstr>
      <vt:lpstr>Set operations</vt:lpstr>
      <vt:lpstr>set operations</vt:lpstr>
      <vt:lpstr>intersect(x, y)</vt:lpstr>
      <vt:lpstr>union(x, y)</vt:lpstr>
      <vt:lpstr>setdiff(x, y)</vt:lpstr>
      <vt:lpstr>Functions for relational data</vt:lpstr>
      <vt:lpstr>Databases and R basics</vt:lpstr>
      <vt:lpstr>Connecting and working with databases</vt:lpstr>
      <vt:lpstr>How to obtain data from databases</vt:lpstr>
      <vt:lpstr>Basic operations with DBI</vt:lpstr>
      <vt:lpstr>Send queries with DBI</vt:lpstr>
      <vt:lpstr>SQL code chunks in RMarkdown</vt:lpstr>
      <vt:lpstr>Using dbplyr</vt:lpstr>
      <vt:lpstr>dbplyr converts dplyr syntax to sql</vt:lpstr>
      <vt:lpstr>Not everything converts to sql</vt:lpstr>
      <vt:lpstr>nycflights13 example</vt:lpstr>
      <vt:lpstr>left_join example</vt:lpstr>
      <vt:lpstr>Key database functions</vt:lpstr>
      <vt:lpstr>Connecting to remote databases</vt:lpstr>
      <vt:lpstr>ODBC</vt:lpstr>
      <vt:lpstr>Using DSN</vt:lpstr>
      <vt:lpstr>Not using DSN (for better portability)</vt:lpstr>
      <vt:lpstr>sparklyr</vt:lpstr>
      <vt:lpstr>https://db.rstudio.com </vt:lpstr>
      <vt:lpstr>Dealing with big data</vt:lpstr>
      <vt:lpstr>Working with databases - alternatives</vt:lpstr>
      <vt:lpstr>Tidypredict</vt:lpstr>
      <vt:lpstr>Other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Tools (R)</dc:title>
  <dc:creator>Nino</dc:creator>
  <cp:lastModifiedBy>Hardt, Nino</cp:lastModifiedBy>
  <cp:revision>1108</cp:revision>
  <dcterms:modified xsi:type="dcterms:W3CDTF">2020-09-18T01:09:37Z</dcterms:modified>
</cp:coreProperties>
</file>