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33" r:id="rId1"/>
  </p:sldMasterIdLst>
  <p:notesMasterIdLst>
    <p:notesMasterId r:id="rId96"/>
  </p:notesMasterIdLst>
  <p:handoutMasterIdLst>
    <p:handoutMasterId r:id="rId97"/>
  </p:handoutMasterIdLst>
  <p:sldIdLst>
    <p:sldId id="1516" r:id="rId2"/>
    <p:sldId id="1531" r:id="rId3"/>
    <p:sldId id="1520" r:id="rId4"/>
    <p:sldId id="1596" r:id="rId5"/>
    <p:sldId id="1719" r:id="rId6"/>
    <p:sldId id="1718" r:id="rId7"/>
    <p:sldId id="1717" r:id="rId8"/>
    <p:sldId id="1729" r:id="rId9"/>
    <p:sldId id="1732" r:id="rId10"/>
    <p:sldId id="1794" r:id="rId11"/>
    <p:sldId id="1734" r:id="rId12"/>
    <p:sldId id="1792" r:id="rId13"/>
    <p:sldId id="1720" r:id="rId14"/>
    <p:sldId id="1702" r:id="rId15"/>
    <p:sldId id="1791" r:id="rId16"/>
    <p:sldId id="1788" r:id="rId17"/>
    <p:sldId id="1790" r:id="rId18"/>
    <p:sldId id="1722" r:id="rId19"/>
    <p:sldId id="1705" r:id="rId20"/>
    <p:sldId id="1707" r:id="rId21"/>
    <p:sldId id="1723" r:id="rId22"/>
    <p:sldId id="1725" r:id="rId23"/>
    <p:sldId id="1712" r:id="rId24"/>
    <p:sldId id="1710" r:id="rId25"/>
    <p:sldId id="1724" r:id="rId26"/>
    <p:sldId id="1749" r:id="rId27"/>
    <p:sldId id="1742" r:id="rId28"/>
    <p:sldId id="1747" r:id="rId29"/>
    <p:sldId id="1709" r:id="rId30"/>
    <p:sldId id="1744" r:id="rId31"/>
    <p:sldId id="1745" r:id="rId32"/>
    <p:sldId id="1743" r:id="rId33"/>
    <p:sldId id="1748" r:id="rId34"/>
    <p:sldId id="1762" r:id="rId35"/>
    <p:sldId id="1751" r:id="rId36"/>
    <p:sldId id="1763" r:id="rId37"/>
    <p:sldId id="1764" r:id="rId38"/>
    <p:sldId id="1752" r:id="rId39"/>
    <p:sldId id="1782" r:id="rId40"/>
    <p:sldId id="1760" r:id="rId41"/>
    <p:sldId id="1754" r:id="rId42"/>
    <p:sldId id="1756" r:id="rId43"/>
    <p:sldId id="1765" r:id="rId44"/>
    <p:sldId id="1767" r:id="rId45"/>
    <p:sldId id="1769" r:id="rId46"/>
    <p:sldId id="1795" r:id="rId47"/>
    <p:sldId id="1768" r:id="rId48"/>
    <p:sldId id="1770" r:id="rId49"/>
    <p:sldId id="1771" r:id="rId50"/>
    <p:sldId id="1759" r:id="rId51"/>
    <p:sldId id="1757" r:id="rId52"/>
    <p:sldId id="1772" r:id="rId53"/>
    <p:sldId id="1172" r:id="rId54"/>
    <p:sldId id="1174" r:id="rId55"/>
    <p:sldId id="1222" r:id="rId56"/>
    <p:sldId id="1774" r:id="rId57"/>
    <p:sldId id="1775" r:id="rId58"/>
    <p:sldId id="1776" r:id="rId59"/>
    <p:sldId id="1738" r:id="rId60"/>
    <p:sldId id="1715" r:id="rId61"/>
    <p:sldId id="1739" r:id="rId62"/>
    <p:sldId id="1777" r:id="rId63"/>
    <p:sldId id="1778" r:id="rId64"/>
    <p:sldId id="1779" r:id="rId65"/>
    <p:sldId id="1780" r:id="rId66"/>
    <p:sldId id="1785" r:id="rId67"/>
    <p:sldId id="1786" r:id="rId68"/>
    <p:sldId id="1787" r:id="rId69"/>
    <p:sldId id="1740" r:id="rId70"/>
    <p:sldId id="1801" r:id="rId71"/>
    <p:sldId id="1812" r:id="rId72"/>
    <p:sldId id="1802" r:id="rId73"/>
    <p:sldId id="1803" r:id="rId74"/>
    <p:sldId id="1797" r:id="rId75"/>
    <p:sldId id="1798" r:id="rId76"/>
    <p:sldId id="1800" r:id="rId77"/>
    <p:sldId id="1799" r:id="rId78"/>
    <p:sldId id="1824" r:id="rId79"/>
    <p:sldId id="1805" r:id="rId80"/>
    <p:sldId id="1804" r:id="rId81"/>
    <p:sldId id="1806" r:id="rId82"/>
    <p:sldId id="1807" r:id="rId83"/>
    <p:sldId id="1808" r:id="rId84"/>
    <p:sldId id="1818" r:id="rId85"/>
    <p:sldId id="1819" r:id="rId86"/>
    <p:sldId id="1821" r:id="rId87"/>
    <p:sldId id="1822" r:id="rId88"/>
    <p:sldId id="1820" r:id="rId89"/>
    <p:sldId id="1817" r:id="rId90"/>
    <p:sldId id="1810" r:id="rId91"/>
    <p:sldId id="1809" r:id="rId92"/>
    <p:sldId id="1813" r:id="rId93"/>
    <p:sldId id="1814" r:id="rId94"/>
    <p:sldId id="1823" r:id="rId95"/>
  </p:sldIdLst>
  <p:sldSz cx="12192000" cy="68580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419FD5A6-BCF4-4335-A893-832FF9296AC3}">
          <p14:sldIdLst>
            <p14:sldId id="1516"/>
            <p14:sldId id="1531"/>
            <p14:sldId id="1520"/>
            <p14:sldId id="1596"/>
            <p14:sldId id="1719"/>
            <p14:sldId id="1718"/>
            <p14:sldId id="1717"/>
            <p14:sldId id="1729"/>
            <p14:sldId id="1732"/>
            <p14:sldId id="1794"/>
            <p14:sldId id="1734"/>
            <p14:sldId id="1792"/>
            <p14:sldId id="1720"/>
            <p14:sldId id="1702"/>
            <p14:sldId id="1791"/>
            <p14:sldId id="1788"/>
            <p14:sldId id="1790"/>
            <p14:sldId id="1722"/>
            <p14:sldId id="1705"/>
            <p14:sldId id="1707"/>
            <p14:sldId id="1723"/>
            <p14:sldId id="1725"/>
            <p14:sldId id="1712"/>
            <p14:sldId id="1710"/>
            <p14:sldId id="1724"/>
            <p14:sldId id="1749"/>
            <p14:sldId id="1742"/>
            <p14:sldId id="1747"/>
            <p14:sldId id="1709"/>
            <p14:sldId id="1744"/>
            <p14:sldId id="1745"/>
            <p14:sldId id="1743"/>
            <p14:sldId id="1748"/>
            <p14:sldId id="1762"/>
            <p14:sldId id="1751"/>
            <p14:sldId id="1763"/>
            <p14:sldId id="1764"/>
            <p14:sldId id="1752"/>
            <p14:sldId id="1782"/>
            <p14:sldId id="1760"/>
            <p14:sldId id="1754"/>
            <p14:sldId id="1756"/>
            <p14:sldId id="1765"/>
            <p14:sldId id="1767"/>
            <p14:sldId id="1769"/>
            <p14:sldId id="1795"/>
            <p14:sldId id="1768"/>
            <p14:sldId id="1770"/>
            <p14:sldId id="1771"/>
            <p14:sldId id="1759"/>
            <p14:sldId id="1757"/>
            <p14:sldId id="1772"/>
            <p14:sldId id="1172"/>
            <p14:sldId id="1174"/>
            <p14:sldId id="1222"/>
            <p14:sldId id="1774"/>
            <p14:sldId id="1775"/>
            <p14:sldId id="1776"/>
            <p14:sldId id="1738"/>
            <p14:sldId id="1715"/>
            <p14:sldId id="1739"/>
            <p14:sldId id="1777"/>
            <p14:sldId id="1778"/>
            <p14:sldId id="1779"/>
            <p14:sldId id="1780"/>
            <p14:sldId id="1785"/>
            <p14:sldId id="1786"/>
            <p14:sldId id="1787"/>
            <p14:sldId id="1740"/>
            <p14:sldId id="1801"/>
            <p14:sldId id="1812"/>
            <p14:sldId id="1802"/>
            <p14:sldId id="1803"/>
            <p14:sldId id="1797"/>
            <p14:sldId id="1798"/>
            <p14:sldId id="1800"/>
            <p14:sldId id="1799"/>
            <p14:sldId id="1824"/>
            <p14:sldId id="1805"/>
            <p14:sldId id="1804"/>
            <p14:sldId id="1806"/>
            <p14:sldId id="1807"/>
            <p14:sldId id="1808"/>
            <p14:sldId id="1818"/>
            <p14:sldId id="1819"/>
            <p14:sldId id="1821"/>
            <p14:sldId id="1822"/>
            <p14:sldId id="1820"/>
            <p14:sldId id="1817"/>
            <p14:sldId id="1810"/>
            <p14:sldId id="1809"/>
            <p14:sldId id="1813"/>
            <p14:sldId id="1814"/>
            <p14:sldId id="1823"/>
          </p14:sldIdLst>
        </p14:section>
      </p14:sectionLst>
    </p:ext>
    <p:ext uri="{EFAFB233-063F-42B5-8137-9DF3F51BA10A}">
      <p15:sldGuideLst xmlns:p15="http://schemas.microsoft.com/office/powerpoint/2012/main">
        <p15:guide id="1" orient="horz" pos="792" userDrawn="1">
          <p15:clr>
            <a:srgbClr val="A4A3A4"/>
          </p15:clr>
        </p15:guide>
        <p15:guide id="2" pos="3840" userDrawn="1">
          <p15:clr>
            <a:srgbClr val="A4A3A4"/>
          </p15:clr>
        </p15:guide>
        <p15:guide id="3" pos="384" userDrawn="1">
          <p15:clr>
            <a:srgbClr val="A4A3A4"/>
          </p15:clr>
        </p15:guide>
        <p15:guide id="4" pos="7296" userDrawn="1">
          <p15:clr>
            <a:srgbClr val="A4A3A4"/>
          </p15:clr>
        </p15:guide>
        <p15:guide id="5" orient="horz" pos="2160" userDrawn="1">
          <p15:clr>
            <a:srgbClr val="A4A3A4"/>
          </p15:clr>
        </p15:guide>
        <p15:guide id="6" orient="horz" pos="40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t, Nino" initials="HN" lastIdx="1" clrIdx="0">
    <p:extLst>
      <p:ext uri="{19B8F6BF-5375-455C-9EA6-DF929625EA0E}">
        <p15:presenceInfo xmlns:p15="http://schemas.microsoft.com/office/powerpoint/2012/main" userId="S::hardt.8@osu.edu::79aa8c5d-a03a-4b6d-b3d2-019ff8d07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00"/>
    <a:srgbClr val="79C6FF"/>
    <a:srgbClr val="FF3D3D"/>
    <a:srgbClr val="FFB7B7"/>
    <a:srgbClr val="D9D9D9"/>
    <a:srgbClr val="FFFFFF"/>
    <a:srgbClr val="909738"/>
    <a:srgbClr val="CC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7B493-E510-4001-A6E9-E6975CE99842}">
  <a:tblStyle styleId="{67B7B493-E510-4001-A6E9-E6975CE99842}" styleName="Table_0">
    <a:wholeTbl>
      <a:tcTxStyle b="off" i="off">
        <a:font>
          <a:latin typeface="Arial"/>
          <a:ea typeface="Arial"/>
          <a:cs typeface="Arial"/>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5E7E7"/>
          </a:solidFill>
        </a:fill>
      </a:tcStyle>
    </a:wholeTbl>
    <a:band1H>
      <a:tcStyle>
        <a:tcBdr/>
        <a:fill>
          <a:solidFill>
            <a:srgbClr val="EACBCB"/>
          </a:solidFill>
        </a:fill>
      </a:tcStyle>
    </a:band1H>
    <a:band1V>
      <a:tcStyle>
        <a:tcBdr/>
        <a:fill>
          <a:solidFill>
            <a:srgbClr val="EACBCB"/>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7CC19C0F-EF79-480A-A534-E00E63AAA292}" styleName="Table_1">
    <a:wholeTbl>
      <a:tcTxStyle b="off" i="off">
        <a:font>
          <a:latin typeface="Arial"/>
          <a:ea typeface="Arial"/>
          <a:cs typeface="Arial"/>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5E7E7"/>
          </a:solidFill>
        </a:fill>
      </a:tcStyle>
    </a:wholeTbl>
    <a:band1H>
      <a:tcStyle>
        <a:tcBdr/>
        <a:fill>
          <a:solidFill>
            <a:srgbClr val="EACBCB"/>
          </a:solidFill>
        </a:fill>
      </a:tcStyle>
    </a:band1H>
    <a:band1V>
      <a:tcStyle>
        <a:tcBdr/>
        <a:fill>
          <a:solidFill>
            <a:srgbClr val="EACBCB"/>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5" autoAdjust="0"/>
    <p:restoredTop sz="91193" autoAdjust="0"/>
  </p:normalViewPr>
  <p:slideViewPr>
    <p:cSldViewPr snapToGrid="0">
      <p:cViewPr>
        <p:scale>
          <a:sx n="75" d="100"/>
          <a:sy n="75" d="100"/>
        </p:scale>
        <p:origin x="1284" y="978"/>
      </p:cViewPr>
      <p:guideLst>
        <p:guide orient="horz" pos="792"/>
        <p:guide pos="3840"/>
        <p:guide pos="384"/>
        <p:guide pos="7296"/>
        <p:guide orient="horz" pos="2160"/>
        <p:guide orient="horz" pos="4080"/>
      </p:guideLst>
    </p:cSldViewPr>
  </p:slideViewPr>
  <p:outlineViewPr>
    <p:cViewPr>
      <p:scale>
        <a:sx n="33" d="100"/>
        <a:sy n="33" d="100"/>
      </p:scale>
      <p:origin x="0" y="-432"/>
    </p:cViewPr>
  </p:outlineViewPr>
  <p:notesTextViewPr>
    <p:cViewPr>
      <p:scale>
        <a:sx n="3" d="2"/>
        <a:sy n="3" d="2"/>
      </p:scale>
      <p:origin x="0" y="0"/>
    </p:cViewPr>
  </p:notesTextViewPr>
  <p:sorterViewPr>
    <p:cViewPr>
      <p:scale>
        <a:sx n="100" d="100"/>
        <a:sy n="100" d="100"/>
      </p:scale>
      <p:origin x="0" y="-528"/>
    </p:cViewPr>
  </p:sorterViewPr>
  <p:notesViewPr>
    <p:cSldViewPr snapToGrid="0">
      <p:cViewPr varScale="1">
        <p:scale>
          <a:sx n="111" d="100"/>
          <a:sy n="111"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S:\7219_Autumn2012\bgnbd.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'ROC Table'!$J$2</c:f>
              <c:strCache>
                <c:ptCount val="1"/>
                <c:pt idx="0">
                  <c:v>100%-Specificity  Cum % Non-response</c:v>
                </c:pt>
              </c:strCache>
            </c:strRef>
          </c:tx>
          <c:spPr>
            <a:ln w="9525" cap="flat" cmpd="sng" algn="ctr">
              <a:solidFill>
                <a:schemeClr val="accent1">
                  <a:alpha val="70000"/>
                </a:schemeClr>
              </a:solidFill>
              <a:prstDash val="sysDot"/>
              <a:round/>
            </a:ln>
            <a:effectLst>
              <a:outerShdw blurRad="40000" dist="20000" dir="5400000" rotWithShape="0">
                <a:srgbClr val="000000">
                  <a:alpha val="38000"/>
                </a:srgbClr>
              </a:outerShdw>
            </a:effectLst>
          </c:spPr>
          <c:marker>
            <c:symbol val="none"/>
          </c:marker>
          <c:xVal>
            <c:numRef>
              <c:f>'ROC Table'!$J$3:$J$13</c:f>
              <c:numCache>
                <c:formatCode>0.0%</c:formatCode>
                <c:ptCount val="11"/>
                <c:pt idx="0" formatCode="0%">
                  <c:v>0</c:v>
                </c:pt>
                <c:pt idx="1">
                  <c:v>4.0935672514619881E-2</c:v>
                </c:pt>
                <c:pt idx="2">
                  <c:v>8.0409356725146194E-2</c:v>
                </c:pt>
                <c:pt idx="3">
                  <c:v>0.12280701754385964</c:v>
                </c:pt>
                <c:pt idx="4">
                  <c:v>0.16959064327485379</c:v>
                </c:pt>
                <c:pt idx="5">
                  <c:v>0.21783625730994152</c:v>
                </c:pt>
                <c:pt idx="6">
                  <c:v>0.28508771929824561</c:v>
                </c:pt>
                <c:pt idx="7">
                  <c:v>0.37719298245614036</c:v>
                </c:pt>
                <c:pt idx="8">
                  <c:v>0.533625730994152</c:v>
                </c:pt>
                <c:pt idx="9">
                  <c:v>0.72953216374269003</c:v>
                </c:pt>
                <c:pt idx="10">
                  <c:v>1</c:v>
                </c:pt>
              </c:numCache>
            </c:numRef>
          </c:xVal>
          <c:yVal>
            <c:numRef>
              <c:f>'ROC Table'!$G$3:$G$13</c:f>
              <c:numCache>
                <c:formatCode>0.0%</c:formatCode>
                <c:ptCount val="11"/>
                <c:pt idx="0">
                  <c:v>0</c:v>
                </c:pt>
                <c:pt idx="1">
                  <c:v>0.13030484160191272</c:v>
                </c:pt>
                <c:pt idx="2">
                  <c:v>0.25283921099820683</c:v>
                </c:pt>
                <c:pt idx="3">
                  <c:v>0.37537358039450092</c:v>
                </c:pt>
                <c:pt idx="4">
                  <c:v>0.50149432157800355</c:v>
                </c:pt>
                <c:pt idx="5">
                  <c:v>0.61745367603108192</c:v>
                </c:pt>
                <c:pt idx="6">
                  <c:v>0.73520621637776451</c:v>
                </c:pt>
                <c:pt idx="7">
                  <c:v>0.83323371189479978</c:v>
                </c:pt>
                <c:pt idx="8">
                  <c:v>0.91034070531978484</c:v>
                </c:pt>
                <c:pt idx="9">
                  <c:v>0.97071129707112969</c:v>
                </c:pt>
                <c:pt idx="10">
                  <c:v>1</c:v>
                </c:pt>
              </c:numCache>
            </c:numRef>
          </c:yVal>
          <c:smooth val="0"/>
          <c:extLst>
            <c:ext xmlns:c16="http://schemas.microsoft.com/office/drawing/2014/chart" uri="{C3380CC4-5D6E-409C-BE32-E72D297353CC}">
              <c16:uniqueId val="{00000000-D1FE-444D-B4BE-7742587F87C0}"/>
            </c:ext>
          </c:extLst>
        </c:ser>
        <c:ser>
          <c:idx val="1"/>
          <c:order val="1"/>
          <c:tx>
            <c:strRef>
              <c:f>'ROC Table'!$K$2</c:f>
              <c:strCache>
                <c:ptCount val="1"/>
              </c:strCache>
            </c:strRef>
          </c:tx>
          <c:spPr>
            <a:ln w="9525" cap="flat" cmpd="sng" algn="ctr">
              <a:solidFill>
                <a:schemeClr val="accent2">
                  <a:alpha val="70000"/>
                </a:schemeClr>
              </a:solidFill>
              <a:prstDash val="sysDot"/>
              <a:round/>
            </a:ln>
            <a:effectLst>
              <a:outerShdw blurRad="40000" dist="20000" dir="5400000" rotWithShape="0">
                <a:srgbClr val="000000">
                  <a:alpha val="38000"/>
                </a:srgbClr>
              </a:outerShdw>
            </a:effectLst>
          </c:spPr>
          <c:marker>
            <c:symbol val="none"/>
          </c:marker>
          <c:xVal>
            <c:numRef>
              <c:f>'ROC Table'!$G$3:$G$13</c:f>
              <c:numCache>
                <c:formatCode>0.0%</c:formatCode>
                <c:ptCount val="11"/>
                <c:pt idx="0">
                  <c:v>0</c:v>
                </c:pt>
                <c:pt idx="1">
                  <c:v>0.13030484160191272</c:v>
                </c:pt>
                <c:pt idx="2">
                  <c:v>0.25283921099820683</c:v>
                </c:pt>
                <c:pt idx="3">
                  <c:v>0.37537358039450092</c:v>
                </c:pt>
                <c:pt idx="4">
                  <c:v>0.50149432157800355</c:v>
                </c:pt>
                <c:pt idx="5">
                  <c:v>0.61745367603108192</c:v>
                </c:pt>
                <c:pt idx="6">
                  <c:v>0.73520621637776451</c:v>
                </c:pt>
                <c:pt idx="7">
                  <c:v>0.83323371189479978</c:v>
                </c:pt>
                <c:pt idx="8">
                  <c:v>0.91034070531978484</c:v>
                </c:pt>
                <c:pt idx="9">
                  <c:v>0.97071129707112969</c:v>
                </c:pt>
                <c:pt idx="10">
                  <c:v>1</c:v>
                </c:pt>
              </c:numCache>
            </c:numRef>
          </c:xVal>
          <c:yVal>
            <c:numRef>
              <c:f>'ROC Table'!$K$3:$K$13</c:f>
              <c:numCache>
                <c:formatCode>0.0%</c:formatCode>
                <c:ptCount val="11"/>
                <c:pt idx="0">
                  <c:v>0</c:v>
                </c:pt>
                <c:pt idx="1">
                  <c:v>0.13030484160191272</c:v>
                </c:pt>
                <c:pt idx="2">
                  <c:v>0.25283921099820683</c:v>
                </c:pt>
                <c:pt idx="3">
                  <c:v>0.37537358039450092</c:v>
                </c:pt>
                <c:pt idx="4">
                  <c:v>0.50149432157800355</c:v>
                </c:pt>
                <c:pt idx="5">
                  <c:v>0.61745367603108192</c:v>
                </c:pt>
                <c:pt idx="6">
                  <c:v>0.73520621637776451</c:v>
                </c:pt>
                <c:pt idx="7">
                  <c:v>0.83323371189479978</c:v>
                </c:pt>
                <c:pt idx="8">
                  <c:v>0.91034070531978484</c:v>
                </c:pt>
                <c:pt idx="9">
                  <c:v>0.97071129707112969</c:v>
                </c:pt>
                <c:pt idx="10">
                  <c:v>1</c:v>
                </c:pt>
              </c:numCache>
            </c:numRef>
          </c:yVal>
          <c:smooth val="0"/>
          <c:extLst>
            <c:ext xmlns:c16="http://schemas.microsoft.com/office/drawing/2014/chart" uri="{C3380CC4-5D6E-409C-BE32-E72D297353CC}">
              <c16:uniqueId val="{00000001-D1FE-444D-B4BE-7742587F87C0}"/>
            </c:ext>
          </c:extLst>
        </c:ser>
        <c:dLbls>
          <c:showLegendKey val="0"/>
          <c:showVal val="0"/>
          <c:showCatName val="0"/>
          <c:showSerName val="0"/>
          <c:showPercent val="0"/>
          <c:showBubbleSize val="0"/>
        </c:dLbls>
        <c:axId val="246403456"/>
        <c:axId val="246405376"/>
      </c:scatterChart>
      <c:valAx>
        <c:axId val="246403456"/>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dirty="0"/>
                  <a:t>1- Specificity = False Positives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rnd">
            <a:solidFill>
              <a:schemeClr val="dk1">
                <a:lumMod val="25000"/>
                <a:lumOff val="75000"/>
              </a:schemeClr>
            </a:solidFill>
            <a:round/>
          </a:ln>
          <a:effectLst/>
        </c:spPr>
        <c:txPr>
          <a:bodyPr rot="0" spcFirstLastPara="1" vertOverflow="ellipsis"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46405376"/>
        <c:crosses val="autoZero"/>
        <c:crossBetween val="midCat"/>
      </c:valAx>
      <c:valAx>
        <c:axId val="246405376"/>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dirty="0"/>
                  <a:t>Sensitivity = True positives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46403456"/>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016314A-F8BC-4444-B894-442D65543F59}" type="datetimeFigureOut">
              <a:rPr lang="en-US" smtClean="0"/>
              <a:t>9/29/2020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E618C89-D2B0-41B3-A379-FF72B8E6435D}" type="slidenum">
              <a:rPr lang="en-US" smtClean="0"/>
              <a:t>‹#›</a:t>
            </a:fld>
            <a:endParaRPr lang="en-US"/>
          </a:p>
        </p:txBody>
      </p:sp>
    </p:spTree>
    <p:extLst>
      <p:ext uri="{BB962C8B-B14F-4D97-AF65-F5344CB8AC3E}">
        <p14:creationId xmlns:p14="http://schemas.microsoft.com/office/powerpoint/2010/main" val="13949026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70583" cy="48038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4617" y="0"/>
            <a:ext cx="3170583" cy="480388"/>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57200" y="719138"/>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975692" y="4561226"/>
            <a:ext cx="5363816" cy="4320212"/>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9120813"/>
            <a:ext cx="3170583" cy="480386"/>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4617" y="9120813"/>
            <a:ext cx="3170583" cy="480386"/>
          </a:xfrm>
          <a:prstGeom prst="rect">
            <a:avLst/>
          </a:prstGeom>
          <a:noFill/>
          <a:ln>
            <a:noFill/>
          </a:ln>
        </p:spPr>
        <p:txBody>
          <a:bodyPr lIns="96625" tIns="48300" rIns="96625" bIns="48300" anchor="b" anchorCtr="0">
            <a:noAutofit/>
          </a:bodyPr>
          <a:lstStyle>
            <a:lvl1pPr marL="0" marR="0" indent="0" algn="r" rtl="0">
              <a:lnSpc>
                <a:spcPct val="100000"/>
              </a:lnSpc>
              <a:spcBef>
                <a:spcPts val="0"/>
              </a:spcBef>
              <a:spcAft>
                <a:spcPts val="0"/>
              </a:spcAft>
              <a:buNone/>
              <a:defRPr sz="12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347159318"/>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427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544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55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91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6428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14"/>
        <p:cNvGrpSpPr/>
        <p:nvPr/>
      </p:nvGrpSpPr>
      <p:grpSpPr>
        <a:xfrm>
          <a:off x="0" y="0"/>
          <a:ext cx="0" cy="0"/>
          <a:chOff x="0" y="0"/>
          <a:chExt cx="0" cy="0"/>
        </a:xfrm>
      </p:grpSpPr>
      <p:pic>
        <p:nvPicPr>
          <p:cNvPr id="166" name="Shape 15"/>
          <p:cNvPicPr preferRelativeResize="0"/>
          <p:nvPr/>
        </p:nvPicPr>
        <p:blipFill rotWithShape="1">
          <a:blip r:embed="rId2">
            <a:alphaModFix/>
          </a:blip>
          <a:srcRect/>
          <a:stretch/>
        </p:blipFill>
        <p:spPr>
          <a:xfrm>
            <a:off x="8647114" y="1457325"/>
            <a:ext cx="3544886" cy="3906838"/>
          </a:xfrm>
          <a:prstGeom prst="rect">
            <a:avLst/>
          </a:prstGeom>
          <a:noFill/>
          <a:ln>
            <a:noFill/>
          </a:ln>
        </p:spPr>
      </p:pic>
      <p:sp>
        <p:nvSpPr>
          <p:cNvPr id="16" name="Shape 16"/>
          <p:cNvSpPr txBox="1">
            <a:spLocks noGrp="1"/>
          </p:cNvSpPr>
          <p:nvPr>
            <p:ph type="ctrTitle"/>
          </p:nvPr>
        </p:nvSpPr>
        <p:spPr>
          <a:xfrm>
            <a:off x="1347355" y="1168400"/>
            <a:ext cx="9421091" cy="1470024"/>
          </a:xfrm>
          <a:prstGeom prst="rect">
            <a:avLst/>
          </a:prstGeom>
          <a:noFill/>
          <a:ln>
            <a:noFill/>
          </a:ln>
        </p:spPr>
        <p:txBody>
          <a:bodyPr lIns="91425" tIns="91425" rIns="91425" bIns="91425" anchor="ctr" anchorCtr="0"/>
          <a:lstStyle>
            <a:lvl1pPr marL="0" marR="0" indent="0" algn="ctr" rtl="0">
              <a:spcBef>
                <a:spcPts val="0"/>
              </a:spcBef>
              <a:spcAft>
                <a:spcPts val="0"/>
              </a:spcAft>
              <a:defRPr sz="3600"/>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r>
              <a:rPr lang="en-US" dirty="0"/>
              <a:t>Click to edit Master title style</a:t>
            </a:r>
            <a:endParaRPr dirty="0"/>
          </a:p>
        </p:txBody>
      </p:sp>
      <p:sp>
        <p:nvSpPr>
          <p:cNvPr id="17" name="Shape 17"/>
          <p:cNvSpPr txBox="1">
            <a:spLocks noGrp="1"/>
          </p:cNvSpPr>
          <p:nvPr>
            <p:ph type="subTitle" idx="1"/>
          </p:nvPr>
        </p:nvSpPr>
        <p:spPr>
          <a:xfrm>
            <a:off x="1790703" y="3219450"/>
            <a:ext cx="8534399" cy="1752600"/>
          </a:xfrm>
          <a:prstGeom prst="rect">
            <a:avLst/>
          </a:prstGeom>
          <a:noFill/>
          <a:ln>
            <a:noFill/>
          </a:ln>
        </p:spPr>
        <p:txBody>
          <a:bodyPr lIns="91425" tIns="91425" rIns="91425" bIns="91425" anchor="t" anchorCtr="0"/>
          <a:lstStyle>
            <a:lvl1pPr marL="0" marR="0" indent="0" algn="ctr" rtl="0">
              <a:spcBef>
                <a:spcPts val="600"/>
              </a:spcBef>
              <a:spcAft>
                <a:spcPts val="0"/>
              </a:spcAft>
              <a:buClr>
                <a:schemeClr val="dk1"/>
              </a:buClr>
              <a:buFont typeface="Noto Symbol"/>
              <a:buNone/>
              <a:defRPr sz="2400"/>
            </a:lvl1pPr>
            <a:lvl2pPr marL="457200" marR="0" indent="0" algn="ctr" rtl="0">
              <a:spcBef>
                <a:spcPts val="600"/>
              </a:spcBef>
              <a:spcAft>
                <a:spcPts val="0"/>
              </a:spcAft>
              <a:buClr>
                <a:schemeClr val="dk1"/>
              </a:buClr>
              <a:buFont typeface="Courier New"/>
              <a:buNone/>
              <a:defRPr/>
            </a:lvl2pPr>
            <a:lvl3pPr marL="914400" marR="0" indent="0" algn="ctr" rtl="0">
              <a:spcBef>
                <a:spcPts val="600"/>
              </a:spcBef>
              <a:spcAft>
                <a:spcPts val="0"/>
              </a:spcAft>
              <a:buClr>
                <a:schemeClr val="dk1"/>
              </a:buClr>
              <a:buFont typeface="Noto Symbol"/>
              <a:buNone/>
              <a:defRPr/>
            </a:lvl3pPr>
            <a:lvl4pPr marL="1371600" marR="0" indent="0" algn="ctr" rtl="0">
              <a:spcBef>
                <a:spcPts val="600"/>
              </a:spcBef>
              <a:spcAft>
                <a:spcPts val="0"/>
              </a:spcAft>
              <a:buClr>
                <a:schemeClr val="dk1"/>
              </a:buClr>
              <a:buFont typeface="Arial"/>
              <a:buNone/>
              <a:defRPr/>
            </a:lvl4pPr>
            <a:lvl5pPr marL="1828800" marR="0" indent="0" algn="ctr" rtl="0">
              <a:spcBef>
                <a:spcPts val="600"/>
              </a:spcBef>
              <a:spcAft>
                <a:spcPts val="0"/>
              </a:spcAft>
              <a:buClr>
                <a:schemeClr val="dk1"/>
              </a:buClr>
              <a:buFont typeface="Noto Symbol"/>
              <a:buNone/>
              <a:defRPr/>
            </a:lvl5pPr>
            <a:lvl6pPr marL="2286000" marR="0" indent="0" algn="ctr" rtl="0">
              <a:spcBef>
                <a:spcPts val="400"/>
              </a:spcBef>
              <a:spcAft>
                <a:spcPts val="0"/>
              </a:spcAft>
              <a:buClr>
                <a:schemeClr val="folHlink"/>
              </a:buClr>
              <a:buFont typeface="Arial"/>
              <a:buNone/>
              <a:defRPr/>
            </a:lvl6pPr>
            <a:lvl7pPr marL="2743200" marR="0" indent="0" algn="ctr" rtl="0">
              <a:spcBef>
                <a:spcPts val="400"/>
              </a:spcBef>
              <a:spcAft>
                <a:spcPts val="0"/>
              </a:spcAft>
              <a:buClr>
                <a:schemeClr val="folHlink"/>
              </a:buClr>
              <a:buFont typeface="Arial"/>
              <a:buNone/>
              <a:defRPr/>
            </a:lvl7pPr>
            <a:lvl8pPr marL="3200400" marR="0" indent="0" algn="ctr" rtl="0">
              <a:spcBef>
                <a:spcPts val="400"/>
              </a:spcBef>
              <a:spcAft>
                <a:spcPts val="0"/>
              </a:spcAft>
              <a:buClr>
                <a:schemeClr val="folHlink"/>
              </a:buClr>
              <a:buFont typeface="Arial"/>
              <a:buNone/>
              <a:defRPr/>
            </a:lvl8pPr>
            <a:lvl9pPr marL="3657600" marR="0" indent="0" algn="ctr" rtl="0">
              <a:spcBef>
                <a:spcPts val="400"/>
              </a:spcBef>
              <a:spcAft>
                <a:spcPts val="0"/>
              </a:spcAft>
              <a:buClr>
                <a:schemeClr val="folHlink"/>
              </a:buClr>
              <a:buFont typeface="Arial"/>
              <a:buNone/>
              <a:defRPr/>
            </a:lvl9pPr>
          </a:lstStyle>
          <a:p>
            <a:r>
              <a:rPr lang="en-US"/>
              <a:t>Click to edit Master subtitle style</a:t>
            </a:r>
            <a:endParaRPr dirty="0"/>
          </a:p>
        </p:txBody>
      </p:sp>
      <p:pic>
        <p:nvPicPr>
          <p:cNvPr id="167" name="Shape 19"/>
          <p:cNvPicPr preferRelativeResize="0"/>
          <p:nvPr/>
        </p:nvPicPr>
        <p:blipFill rotWithShape="1">
          <a:blip r:embed="rId3">
            <a:alphaModFix/>
          </a:blip>
          <a:srcRect/>
          <a:stretch/>
        </p:blipFill>
        <p:spPr>
          <a:xfrm>
            <a:off x="0" y="-9732"/>
            <a:ext cx="9144000" cy="914400"/>
          </a:xfrm>
          <a:prstGeom prst="rect">
            <a:avLst/>
          </a:prstGeom>
          <a:noFill/>
          <a:ln>
            <a:noFill/>
          </a:ln>
        </p:spPr>
      </p:pic>
      <p:pic>
        <p:nvPicPr>
          <p:cNvPr id="219" name="Shape 19"/>
          <p:cNvPicPr preferRelativeResize="0"/>
          <p:nvPr/>
        </p:nvPicPr>
        <p:blipFill rotWithShape="1">
          <a:blip r:embed="rId3">
            <a:alphaModFix/>
          </a:blip>
          <a:srcRect l="66445"/>
          <a:stretch/>
        </p:blipFill>
        <p:spPr>
          <a:xfrm>
            <a:off x="9132094" y="-9732"/>
            <a:ext cx="3068250" cy="914400"/>
          </a:xfrm>
          <a:prstGeom prst="rect">
            <a:avLst/>
          </a:prstGeom>
          <a:noFill/>
          <a:ln>
            <a:noFill/>
          </a:ln>
        </p:spPr>
      </p:pic>
    </p:spTree>
    <p:extLst>
      <p:ext uri="{BB962C8B-B14F-4D97-AF65-F5344CB8AC3E}">
        <p14:creationId xmlns:p14="http://schemas.microsoft.com/office/powerpoint/2010/main" val="119740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6337300" cy="5384800"/>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674AA38D-2FCB-4AA8-A3F3-724B72A02068}"/>
              </a:ext>
            </a:extLst>
          </p:cNvPr>
          <p:cNvSpPr>
            <a:spLocks noGrp="1"/>
          </p:cNvSpPr>
          <p:nvPr>
            <p:ph sz="quarter" idx="15"/>
          </p:nvPr>
        </p:nvSpPr>
        <p:spPr>
          <a:xfrm>
            <a:off x="6449061" y="1066800"/>
            <a:ext cx="5409564" cy="5384799"/>
          </a:xfrm>
          <a:solidFill>
            <a:schemeClr val="bg1">
              <a:alpha val="8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62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98F40758-4A94-4C49-96B5-46C18A3177FF}"/>
              </a:ext>
            </a:extLst>
          </p:cNvPr>
          <p:cNvSpPr>
            <a:spLocks noGrp="1"/>
          </p:cNvSpPr>
          <p:nvPr>
            <p:ph sz="quarter" idx="13"/>
          </p:nvPr>
        </p:nvSpPr>
        <p:spPr>
          <a:xfrm>
            <a:off x="787403" y="1276350"/>
            <a:ext cx="5120640" cy="4848225"/>
          </a:xfrm>
          <a:solidFill>
            <a:schemeClr val="bg1">
              <a:alpha val="3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447E5E4-2527-4B4F-99CE-F626EC2131D7}"/>
              </a:ext>
            </a:extLst>
          </p:cNvPr>
          <p:cNvSpPr>
            <a:spLocks noGrp="1"/>
          </p:cNvSpPr>
          <p:nvPr>
            <p:ph sz="quarter" idx="15"/>
          </p:nvPr>
        </p:nvSpPr>
        <p:spPr>
          <a:xfrm>
            <a:off x="6449061" y="1276349"/>
            <a:ext cx="5120640" cy="4848225"/>
          </a:xfrm>
          <a:solidFill>
            <a:schemeClr val="bg1">
              <a:alpha val="3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862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12192000" cy="1752600"/>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674AA38D-2FCB-4AA8-A3F3-724B72A02068}"/>
              </a:ext>
            </a:extLst>
          </p:cNvPr>
          <p:cNvSpPr>
            <a:spLocks noGrp="1"/>
          </p:cNvSpPr>
          <p:nvPr>
            <p:ph sz="quarter" idx="15"/>
          </p:nvPr>
        </p:nvSpPr>
        <p:spPr>
          <a:xfrm>
            <a:off x="914401" y="3429000"/>
            <a:ext cx="10363200" cy="3022599"/>
          </a:xfrm>
          <a:solidFill>
            <a:schemeClr val="bg1">
              <a:alpha val="8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028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p:bg>
      <p:bgRef idx="1003">
        <a:schemeClr val="bg2"/>
      </p:bgRef>
    </p:bg>
    <p:spTree>
      <p:nvGrpSpPr>
        <p:cNvPr id="1" name=""/>
        <p:cNvGrpSpPr/>
        <p:nvPr/>
      </p:nvGrpSpPr>
      <p:grpSpPr>
        <a:xfrm>
          <a:off x="0" y="0"/>
          <a:ext cx="0" cy="0"/>
          <a:chOff x="0" y="0"/>
          <a:chExt cx="0" cy="0"/>
        </a:xfrm>
      </p:grpSpPr>
      <p:sp>
        <p:nvSpPr>
          <p:cNvPr id="5" name="Title 4"/>
          <p:cNvSpPr>
            <a:spLocks noGrp="1"/>
          </p:cNvSpPr>
          <p:nvPr>
            <p:ph type="title"/>
          </p:nvPr>
        </p:nvSpPr>
        <p:spPr>
          <a:xfrm>
            <a:off x="914400" y="3095293"/>
            <a:ext cx="10363200" cy="1619915"/>
          </a:xfrm>
        </p:spPr>
        <p:txBody>
          <a:bodyPr/>
          <a:lstStyle>
            <a:lvl1pPr>
              <a:defRPr sz="4400"/>
            </a:lvl1pPr>
          </a:lstStyle>
          <a:p>
            <a:r>
              <a:rPr lang="en-US"/>
              <a:t>Click to edit Master title style</a:t>
            </a:r>
          </a:p>
        </p:txBody>
      </p:sp>
      <p:sp>
        <p:nvSpPr>
          <p:cNvPr id="7" name="Text Placeholder 6"/>
          <p:cNvSpPr>
            <a:spLocks noGrp="1"/>
          </p:cNvSpPr>
          <p:nvPr>
            <p:ph type="body" sz="quarter" idx="10"/>
          </p:nvPr>
        </p:nvSpPr>
        <p:spPr>
          <a:xfrm>
            <a:off x="914400" y="4714875"/>
            <a:ext cx="10363200" cy="1257300"/>
          </a:xfrm>
        </p:spPr>
        <p:txBody>
          <a:bodyPr/>
          <a:lstStyle>
            <a:lvl1pPr marL="123825" indent="0" algn="ctr">
              <a:buNone/>
              <a:defRPr sz="3600"/>
            </a:lvl1pPr>
          </a:lstStyle>
          <a:p>
            <a:pPr lvl="0"/>
            <a:r>
              <a:rPr lang="en-US"/>
              <a:t>Edit Master text styles</a:t>
            </a:r>
          </a:p>
        </p:txBody>
      </p:sp>
    </p:spTree>
    <p:extLst>
      <p:ext uri="{BB962C8B-B14F-4D97-AF65-F5344CB8AC3E}">
        <p14:creationId xmlns:p14="http://schemas.microsoft.com/office/powerpoint/2010/main" val="222442114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_2vert">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DAD48DC9-F973-43EF-89CD-2854DBC93AA7}"/>
              </a:ext>
            </a:extLst>
          </p:cNvPr>
          <p:cNvSpPr>
            <a:spLocks noGrp="1"/>
          </p:cNvSpPr>
          <p:nvPr>
            <p:ph sz="quarter" idx="13"/>
          </p:nvPr>
        </p:nvSpPr>
        <p:spPr>
          <a:xfrm>
            <a:off x="787403" y="4437246"/>
            <a:ext cx="10782300" cy="16873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3FEFB861-5D38-4361-B2F3-191DF4931223}"/>
              </a:ext>
            </a:extLst>
          </p:cNvPr>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184682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2vert">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8" name="Content Placeholder 2"/>
          <p:cNvSpPr>
            <a:spLocks noGrp="1"/>
          </p:cNvSpPr>
          <p:nvPr>
            <p:ph sz="quarter" idx="13"/>
          </p:nvPr>
        </p:nvSpPr>
        <p:spPr>
          <a:xfrm>
            <a:off x="787403" y="4437246"/>
            <a:ext cx="10782300" cy="16873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9" name="Content Placeholder 2"/>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793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_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08039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GREY_2-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6449061" y="1276349"/>
            <a:ext cx="5120640" cy="2417827"/>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C2EC76A-0DBB-4794-81FF-2CD9FB95B893}"/>
              </a:ext>
            </a:extLst>
          </p:cNvPr>
          <p:cNvSpPr>
            <a:spLocks noGrp="1"/>
          </p:cNvSpPr>
          <p:nvPr>
            <p:ph sz="quarter" idx="16"/>
          </p:nvPr>
        </p:nvSpPr>
        <p:spPr>
          <a:xfrm>
            <a:off x="6449061" y="3706748"/>
            <a:ext cx="5120640" cy="2417827"/>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66109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R_2horiz">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9" name="Content Placeholder 2"/>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170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GREY_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2" y="1276350"/>
            <a:ext cx="628091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7214617" y="1276349"/>
            <a:ext cx="4355084"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971984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EY_1content">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581001"/>
            <a:ext cx="457200" cy="276999"/>
          </a:xfrm>
          <a:prstGeom prst="rect">
            <a:avLst/>
          </a:prstGeom>
        </p:spPr>
        <p:txBody>
          <a:bodyPr wrap="squar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229456527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_CodeExpl">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83F93DD9-0F28-4865-BA45-E91EFA2B5281}"/>
              </a:ext>
            </a:extLst>
          </p:cNvPr>
          <p:cNvSpPr>
            <a:spLocks noGrp="1"/>
          </p:cNvSpPr>
          <p:nvPr>
            <p:ph sz="quarter" idx="13"/>
          </p:nvPr>
        </p:nvSpPr>
        <p:spPr>
          <a:xfrm>
            <a:off x="787403" y="4202926"/>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E4BC6B5C-FA95-4733-9594-2AF0E066BCA6}"/>
              </a:ext>
            </a:extLst>
          </p:cNvPr>
          <p:cNvSpPr>
            <a:spLocks noGrp="1"/>
          </p:cNvSpPr>
          <p:nvPr>
            <p:ph sz="quarter" idx="14"/>
          </p:nvPr>
        </p:nvSpPr>
        <p:spPr>
          <a:xfrm>
            <a:off x="0" y="1066800"/>
            <a:ext cx="12192000" cy="2981325"/>
          </a:xfrm>
          <a:solidFill>
            <a:schemeClr val="bg1">
              <a:alpha val="40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47458430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REY_CodeExpl">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83F93DD9-0F28-4865-BA45-E91EFA2B5281}"/>
              </a:ext>
            </a:extLst>
          </p:cNvPr>
          <p:cNvSpPr>
            <a:spLocks noGrp="1"/>
          </p:cNvSpPr>
          <p:nvPr>
            <p:ph sz="quarter" idx="13"/>
          </p:nvPr>
        </p:nvSpPr>
        <p:spPr>
          <a:xfrm>
            <a:off x="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E4BC6B5C-FA95-4733-9594-2AF0E066BCA6}"/>
              </a:ext>
            </a:extLst>
          </p:cNvPr>
          <p:cNvSpPr>
            <a:spLocks noGrp="1"/>
          </p:cNvSpPr>
          <p:nvPr>
            <p:ph sz="quarter" idx="14"/>
          </p:nvPr>
        </p:nvSpPr>
        <p:spPr>
          <a:xfrm>
            <a:off x="0" y="1066800"/>
            <a:ext cx="12192000" cy="2514599"/>
          </a:xfrm>
          <a:solidFill>
            <a:schemeClr val="bg1">
              <a:alpha val="40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6" name="Content Placeholder 2">
            <a:extLst>
              <a:ext uri="{FF2B5EF4-FFF2-40B4-BE49-F238E27FC236}">
                <a16:creationId xmlns:a16="http://schemas.microsoft.com/office/drawing/2014/main" id="{FFB0F0AB-8458-41D3-BABF-FE3FE6287791}"/>
              </a:ext>
            </a:extLst>
          </p:cNvPr>
          <p:cNvSpPr>
            <a:spLocks noGrp="1"/>
          </p:cNvSpPr>
          <p:nvPr>
            <p:ph sz="quarter" idx="15"/>
          </p:nvPr>
        </p:nvSpPr>
        <p:spPr>
          <a:xfrm>
            <a:off x="411480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E3EB6853-4179-4DE9-A6F5-9F2C9A60B5E6}"/>
              </a:ext>
            </a:extLst>
          </p:cNvPr>
          <p:cNvSpPr>
            <a:spLocks noGrp="1"/>
          </p:cNvSpPr>
          <p:nvPr>
            <p:ph sz="quarter" idx="16"/>
          </p:nvPr>
        </p:nvSpPr>
        <p:spPr>
          <a:xfrm>
            <a:off x="822960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786623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393702" y="3746500"/>
            <a:ext cx="53085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1" y="1066800"/>
            <a:ext cx="6096000" cy="2530475"/>
          </a:xfrm>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75C53317-5845-4F6B-B379-0F0A2A95071E}"/>
              </a:ext>
            </a:extLst>
          </p:cNvPr>
          <p:cNvSpPr>
            <a:spLocks noGrp="1"/>
          </p:cNvSpPr>
          <p:nvPr>
            <p:ph sz="quarter" idx="15"/>
          </p:nvPr>
        </p:nvSpPr>
        <p:spPr>
          <a:xfrm>
            <a:off x="6096001" y="1066800"/>
            <a:ext cx="6095999" cy="2530475"/>
          </a:xfrm>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EBC66964-E5A8-4D87-B374-D1086EA3D7D9}"/>
              </a:ext>
            </a:extLst>
          </p:cNvPr>
          <p:cNvSpPr>
            <a:spLocks noGrp="1"/>
          </p:cNvSpPr>
          <p:nvPr>
            <p:ph sz="quarter" idx="16"/>
          </p:nvPr>
        </p:nvSpPr>
        <p:spPr>
          <a:xfrm>
            <a:off x="6489703" y="3746500"/>
            <a:ext cx="53085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3947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632702" y="1066800"/>
            <a:ext cx="4454523" cy="25304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7410449" cy="2530475"/>
          </a:xfrm>
          <a:solidFill>
            <a:schemeClr val="bg1">
              <a:lumMod val="95000"/>
            </a:schemeClr>
          </a:solidFill>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75C53317-5845-4F6B-B379-0F0A2A95071E}"/>
              </a:ext>
            </a:extLst>
          </p:cNvPr>
          <p:cNvSpPr>
            <a:spLocks noGrp="1"/>
          </p:cNvSpPr>
          <p:nvPr>
            <p:ph sz="quarter" idx="15"/>
          </p:nvPr>
        </p:nvSpPr>
        <p:spPr>
          <a:xfrm>
            <a:off x="0" y="3768725"/>
            <a:ext cx="7410448" cy="2530475"/>
          </a:xfrm>
          <a:solidFill>
            <a:schemeClr val="bg1">
              <a:lumMod val="95000"/>
            </a:schemeClr>
          </a:solidFill>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EBC66964-E5A8-4D87-B374-D1086EA3D7D9}"/>
              </a:ext>
            </a:extLst>
          </p:cNvPr>
          <p:cNvSpPr>
            <a:spLocks noGrp="1"/>
          </p:cNvSpPr>
          <p:nvPr>
            <p:ph sz="quarter" idx="16"/>
          </p:nvPr>
        </p:nvSpPr>
        <p:spPr>
          <a:xfrm>
            <a:off x="7632702" y="3768725"/>
            <a:ext cx="4454523" cy="25304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093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3746500"/>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1" y="1066800"/>
            <a:ext cx="12191999" cy="2530475"/>
          </a:xfrm>
          <a:solidFill>
            <a:schemeClr val="bg1">
              <a:lumMod val="95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414454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AR_CodeExplLarge">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4075386"/>
            <a:ext cx="10782300" cy="204918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12192000" cy="2953407"/>
          </a:xfrm>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33564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R_CodeExplLargeHoriz">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6337300" cy="5384800"/>
          </a:xfrm>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D5A51F5B-959A-4B4A-87A9-62B8CD2ADC21}"/>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9528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37586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0" y="1066800"/>
            <a:ext cx="5742939"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7436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066800"/>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145D5D78-8018-40B6-A243-9C2D37152995}"/>
              </a:ext>
            </a:extLst>
          </p:cNvPr>
          <p:cNvSpPr>
            <a:spLocks noGrp="1"/>
          </p:cNvSpPr>
          <p:nvPr>
            <p:ph sz="quarter" idx="16"/>
          </p:nvPr>
        </p:nvSpPr>
        <p:spPr>
          <a:xfrm>
            <a:off x="6449061" y="4730749"/>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43C4F177-A649-420D-BFFB-395CC9AC5D9D}"/>
              </a:ext>
            </a:extLst>
          </p:cNvPr>
          <p:cNvSpPr>
            <a:spLocks noGrp="1"/>
          </p:cNvSpPr>
          <p:nvPr>
            <p:ph sz="quarter" idx="17"/>
          </p:nvPr>
        </p:nvSpPr>
        <p:spPr>
          <a:xfrm>
            <a:off x="6449061" y="2898774"/>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94600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AR_1content">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2474609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GREY_CodeExplLargeHoriz_wExtra_1">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2632364"/>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1" y="3700461"/>
            <a:ext cx="6337301" cy="2424113"/>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04410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GREY_CodeExplLargeHoriz_wExtra_2">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066799"/>
            <a:ext cx="5120640" cy="242281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61" y="3699165"/>
            <a:ext cx="5120640" cy="242541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55335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GREY_CodeExplLargeHoriz_wExtra_2">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0" y="1066798"/>
            <a:ext cx="5742939" cy="280023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59" y="3916265"/>
            <a:ext cx="5742940" cy="280323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547741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GREY_CodeExplLargeHoriz_wExtra_2">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242281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61" y="3699165"/>
            <a:ext cx="5120640" cy="242541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913595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_compare_w_title">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457200" cy="276999"/>
          </a:xfrm>
          <a:prstGeom prst="rect">
            <a:avLst/>
          </a:prstGeom>
        </p:spPr>
        <p:txBody>
          <a:bodyPr wrap="squar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2057399"/>
            <a:ext cx="6000750" cy="40290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930626E2-192F-42C0-862A-13452E8104EE}"/>
              </a:ext>
            </a:extLst>
          </p:cNvPr>
          <p:cNvSpPr>
            <a:spLocks noGrp="1"/>
          </p:cNvSpPr>
          <p:nvPr>
            <p:ph sz="quarter" idx="15"/>
          </p:nvPr>
        </p:nvSpPr>
        <p:spPr>
          <a:xfrm>
            <a:off x="6191248" y="2057399"/>
            <a:ext cx="6000751" cy="40290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44B7EB24-2077-401B-8914-CFCEDD05BCFD}"/>
              </a:ext>
            </a:extLst>
          </p:cNvPr>
          <p:cNvSpPr>
            <a:spLocks noGrp="1"/>
          </p:cNvSpPr>
          <p:nvPr>
            <p:ph sz="quarter" idx="13"/>
          </p:nvPr>
        </p:nvSpPr>
        <p:spPr>
          <a:xfrm>
            <a:off x="1" y="1473200"/>
            <a:ext cx="6000749" cy="58420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A1D97D15-3745-469A-A41E-9CBF1DA69C76}"/>
              </a:ext>
            </a:extLst>
          </p:cNvPr>
          <p:cNvSpPr>
            <a:spLocks noGrp="1"/>
          </p:cNvSpPr>
          <p:nvPr>
            <p:ph sz="quarter" idx="16"/>
          </p:nvPr>
        </p:nvSpPr>
        <p:spPr>
          <a:xfrm>
            <a:off x="6191248" y="1473200"/>
            <a:ext cx="6000751" cy="58420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943184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47F881F5-0382-4048-95CA-A7CC65DB90AF}"/>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DC73E06-163D-4376-B5C9-D4B71D7C70E8}"/>
              </a:ext>
            </a:extLst>
          </p:cNvPr>
          <p:cNvSpPr>
            <a:spLocks noGrp="1"/>
          </p:cNvSpPr>
          <p:nvPr>
            <p:ph sz="quarter" idx="14"/>
          </p:nvPr>
        </p:nvSpPr>
        <p:spPr>
          <a:xfrm>
            <a:off x="5908042" y="1066800"/>
            <a:ext cx="6283957" cy="57912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169614657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121920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86291898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R_CodeExpl_SideBar">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6143625"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520703" y="3746500"/>
            <a:ext cx="70230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520703" y="1066800"/>
            <a:ext cx="7023097" cy="25304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Rectangle 7"/>
          <p:cNvSpPr/>
          <p:nvPr userDrawn="1"/>
        </p:nvSpPr>
        <p:spPr>
          <a:xfrm>
            <a:off x="7972425" y="0"/>
            <a:ext cx="421957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5"/>
          </p:nvPr>
        </p:nvSpPr>
        <p:spPr>
          <a:xfrm>
            <a:off x="8172451" y="1276350"/>
            <a:ext cx="3817751"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0" name="Content Placeholder 12"/>
          <p:cNvSpPr>
            <a:spLocks noGrp="1"/>
          </p:cNvSpPr>
          <p:nvPr>
            <p:ph sz="quarter" idx="16"/>
          </p:nvPr>
        </p:nvSpPr>
        <p:spPr>
          <a:xfrm>
            <a:off x="8172450" y="112958"/>
            <a:ext cx="3817751"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656049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R_Code_SideBar">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6143625"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520703" y="1066800"/>
            <a:ext cx="7023097" cy="50577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Rectangle 7"/>
          <p:cNvSpPr/>
          <p:nvPr userDrawn="1"/>
        </p:nvSpPr>
        <p:spPr>
          <a:xfrm>
            <a:off x="7972425" y="0"/>
            <a:ext cx="421957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5"/>
          </p:nvPr>
        </p:nvSpPr>
        <p:spPr>
          <a:xfrm>
            <a:off x="8172451" y="1276350"/>
            <a:ext cx="3817751"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0" name="Content Placeholder 12"/>
          <p:cNvSpPr>
            <a:spLocks noGrp="1"/>
          </p:cNvSpPr>
          <p:nvPr>
            <p:ph sz="quarter" idx="16"/>
          </p:nvPr>
        </p:nvSpPr>
        <p:spPr>
          <a:xfrm>
            <a:off x="8172450" y="112958"/>
            <a:ext cx="3817751"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23447403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R_TitleOnly">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Tree>
    <p:extLst>
      <p:ext uri="{BB962C8B-B14F-4D97-AF65-F5344CB8AC3E}">
        <p14:creationId xmlns:p14="http://schemas.microsoft.com/office/powerpoint/2010/main" val="338172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0"/>
            <a:ext cx="10782300" cy="4848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708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S">
    <p:bg>
      <p:bgPr>
        <a:solidFill>
          <a:schemeClr val="bg1"/>
        </a:solidFill>
        <a:effectLst/>
      </p:bgPr>
    </p:bg>
    <p:spTree>
      <p:nvGrpSpPr>
        <p:cNvPr id="1" name="Shape 76"/>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0114B-B78B-4338-870A-A08313FCA3A5}"/>
              </a:ext>
            </a:extLst>
          </p:cNvPr>
          <p:cNvSpPr>
            <a:spLocks noGrp="1"/>
          </p:cNvSpPr>
          <p:nvPr>
            <p:ph sz="quarter" idx="10"/>
          </p:nvPr>
        </p:nvSpPr>
        <p:spPr>
          <a:xfrm>
            <a:off x="0" y="0"/>
            <a:ext cx="12192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4060CB4-BCA6-4495-847D-4A8BFB5F9A6E}"/>
              </a:ext>
            </a:extLst>
          </p:cNvPr>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3498807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8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91809" y="55808"/>
            <a:ext cx="6967902"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sp>
        <p:nvSpPr>
          <p:cNvPr id="4" name="Content Placeholder 2"/>
          <p:cNvSpPr>
            <a:spLocks noGrp="1"/>
          </p:cNvSpPr>
          <p:nvPr>
            <p:ph sz="quarter" idx="13"/>
          </p:nvPr>
        </p:nvSpPr>
        <p:spPr>
          <a:xfrm>
            <a:off x="550914" y="1276350"/>
            <a:ext cx="7249692"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841248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2" name="Rectangle 1"/>
          <p:cNvSpPr/>
          <p:nvPr userDrawn="1"/>
        </p:nvSpPr>
        <p:spPr>
          <a:xfrm>
            <a:off x="8351520" y="0"/>
            <a:ext cx="384048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sz="quarter" idx="14"/>
          </p:nvPr>
        </p:nvSpPr>
        <p:spPr>
          <a:xfrm>
            <a:off x="8563829" y="1276350"/>
            <a:ext cx="3426373"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3" name="Content Placeholder 12"/>
          <p:cNvSpPr>
            <a:spLocks noGrp="1"/>
          </p:cNvSpPr>
          <p:nvPr>
            <p:ph sz="quarter" idx="15"/>
          </p:nvPr>
        </p:nvSpPr>
        <p:spPr>
          <a:xfrm>
            <a:off x="8563828" y="112958"/>
            <a:ext cx="3426373"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1453414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91809" y="55808"/>
            <a:ext cx="6967902"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841248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2" name="Rectangle 1"/>
          <p:cNvSpPr/>
          <p:nvPr userDrawn="1"/>
        </p:nvSpPr>
        <p:spPr>
          <a:xfrm>
            <a:off x="8351520" y="0"/>
            <a:ext cx="384048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sz="quarter" idx="14"/>
          </p:nvPr>
        </p:nvSpPr>
        <p:spPr>
          <a:xfrm>
            <a:off x="8563829" y="1276350"/>
            <a:ext cx="3426373"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3" name="Content Placeholder 12"/>
          <p:cNvSpPr>
            <a:spLocks noGrp="1"/>
          </p:cNvSpPr>
          <p:nvPr>
            <p:ph sz="quarter" idx="15"/>
          </p:nvPr>
        </p:nvSpPr>
        <p:spPr>
          <a:xfrm>
            <a:off x="8563828" y="112958"/>
            <a:ext cx="3426373"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1315258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BottomBar">
    <p:bg>
      <p:bgPr>
        <a:solidFill>
          <a:schemeClr val="bg1"/>
        </a:solidFill>
        <a:effectLst/>
      </p:bgPr>
    </p:bg>
    <p:spTree>
      <p:nvGrpSpPr>
        <p:cNvPr id="1" name="Shape 76"/>
        <p:cNvGrpSpPr/>
        <p:nvPr/>
      </p:nvGrpSpPr>
      <p:grpSpPr>
        <a:xfrm>
          <a:off x="0" y="0"/>
          <a:ext cx="0" cy="0"/>
          <a:chOff x="0" y="0"/>
          <a:chExt cx="0" cy="0"/>
        </a:xfrm>
      </p:grpSpPr>
      <p:sp>
        <p:nvSpPr>
          <p:cNvPr id="2" name="Rectangle 1"/>
          <p:cNvSpPr/>
          <p:nvPr userDrawn="1"/>
        </p:nvSpPr>
        <p:spPr>
          <a:xfrm>
            <a:off x="0" y="4360243"/>
            <a:ext cx="12192000" cy="24977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8" name="Content Placeholder 2"/>
          <p:cNvSpPr>
            <a:spLocks noGrp="1"/>
          </p:cNvSpPr>
          <p:nvPr>
            <p:ph sz="quarter" idx="13"/>
          </p:nvPr>
        </p:nvSpPr>
        <p:spPr>
          <a:xfrm>
            <a:off x="787403" y="4437245"/>
            <a:ext cx="10782300" cy="22969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9" name="Content Placeholder 2"/>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3783370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348978280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5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3746500"/>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787403" y="1066800"/>
            <a:ext cx="10782300" cy="25304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3957358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7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187455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1"/>
            <a:ext cx="10782300" cy="2838450"/>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2422479F-7FB6-497F-835A-ACF437053651}"/>
              </a:ext>
            </a:extLst>
          </p:cNvPr>
          <p:cNvSpPr>
            <a:spLocks noGrp="1"/>
          </p:cNvSpPr>
          <p:nvPr>
            <p:ph sz="quarter" idx="14"/>
          </p:nvPr>
        </p:nvSpPr>
        <p:spPr>
          <a:xfrm>
            <a:off x="787403" y="4219576"/>
            <a:ext cx="10782300" cy="2251074"/>
          </a:xfrm>
          <a:solidFill>
            <a:schemeClr val="bg1">
              <a:lumMod val="85000"/>
              <a:alpha val="7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73147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5530849"/>
            <a:ext cx="10782300" cy="1050151"/>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2422479F-7FB6-497F-835A-ACF437053651}"/>
              </a:ext>
            </a:extLst>
          </p:cNvPr>
          <p:cNvSpPr>
            <a:spLocks noGrp="1"/>
          </p:cNvSpPr>
          <p:nvPr>
            <p:ph sz="quarter" idx="14"/>
          </p:nvPr>
        </p:nvSpPr>
        <p:spPr>
          <a:xfrm>
            <a:off x="787403" y="1276350"/>
            <a:ext cx="10782300" cy="4140199"/>
          </a:xfrm>
          <a:solidFill>
            <a:schemeClr val="bg1">
              <a:lumMod val="85000"/>
              <a:alpha val="7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411818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EN_1content">
    <p:bg>
      <p:bgPr>
        <a:gradFill flip="none" rotWithShape="1">
          <a:gsLst>
            <a:gs pos="0">
              <a:schemeClr val="accent4"/>
            </a:gs>
            <a:gs pos="46000">
              <a:schemeClr val="accent4">
                <a:lumMod val="51000"/>
                <a:lumOff val="49000"/>
              </a:schemeClr>
            </a:gs>
            <a:gs pos="100000">
              <a:schemeClr val="accent4"/>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0"/>
            <a:ext cx="10782300" cy="4848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076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REEN_1content">
    <p:bg>
      <p:bgPr>
        <a:gradFill flip="none" rotWithShape="1">
          <a:gsLst>
            <a:gs pos="0">
              <a:schemeClr val="accent4"/>
            </a:gs>
            <a:gs pos="46000">
              <a:schemeClr val="accent4">
                <a:lumMod val="51000"/>
                <a:lumOff val="49000"/>
              </a:schemeClr>
            </a:gs>
            <a:gs pos="100000">
              <a:schemeClr val="accent4"/>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3943350"/>
            <a:ext cx="10782300" cy="2181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2461B00-136E-4A4D-A419-8653DF630985}"/>
              </a:ext>
            </a:extLst>
          </p:cNvPr>
          <p:cNvSpPr>
            <a:spLocks noGrp="1"/>
          </p:cNvSpPr>
          <p:nvPr>
            <p:ph sz="quarter" idx="14"/>
          </p:nvPr>
        </p:nvSpPr>
        <p:spPr>
          <a:xfrm>
            <a:off x="787403" y="1276351"/>
            <a:ext cx="10782300" cy="2390774"/>
          </a:xfrm>
          <a:solidFill>
            <a:schemeClr val="bg1">
              <a:alpha val="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03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12192000" cy="5384800"/>
          </a:xfrm>
          <a:solidFill>
            <a:srgbClr val="D9D9D9">
              <a:alpha val="69804"/>
            </a:srgb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16785267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914400" y="304800"/>
            <a:ext cx="10363200" cy="914400"/>
          </a:xfrm>
          <a:prstGeom prst="rect">
            <a:avLst/>
          </a:prstGeom>
          <a:noFill/>
          <a:ln>
            <a:noFill/>
          </a:ln>
        </p:spPr>
        <p:txBody>
          <a:bodyPr lIns="91425" tIns="91425" rIns="91425" bIns="91425" anchor="ctr" anchorCtr="0"/>
          <a:lstStyle>
            <a:lvl1pPr marL="0" marR="0" indent="0" algn="ctr" rtl="0">
              <a:spcBef>
                <a:spcPts val="0"/>
              </a:spcBef>
              <a:spcAft>
                <a:spcPts val="0"/>
              </a:spcAft>
              <a:buFont typeface="Helvetica Neue"/>
              <a:defRPr>
                <a:latin typeface="Helvetica Neue"/>
                <a:ea typeface="Helvetica Neue"/>
                <a:cs typeface="Helvetica Neue"/>
                <a:sym typeface="Helvetica Neue"/>
              </a:defRPr>
            </a:lvl1pPr>
            <a:lvl2pPr marL="0" marR="0" indent="0" algn="ctr" rtl="0">
              <a:spcBef>
                <a:spcPts val="0"/>
              </a:spcBef>
              <a:spcAft>
                <a:spcPts val="0"/>
              </a:spcAft>
              <a:buFont typeface="Helvetica Neue"/>
              <a:defRPr>
                <a:latin typeface="Helvetica Neue"/>
                <a:ea typeface="Helvetica Neue"/>
                <a:cs typeface="Helvetica Neue"/>
                <a:sym typeface="Helvetica Neue"/>
              </a:defRPr>
            </a:lvl2pPr>
            <a:lvl3pPr marL="0" marR="0" indent="0" algn="ctr" rtl="0">
              <a:spcBef>
                <a:spcPts val="0"/>
              </a:spcBef>
              <a:spcAft>
                <a:spcPts val="0"/>
              </a:spcAft>
              <a:buFont typeface="Helvetica Neue"/>
              <a:defRPr>
                <a:latin typeface="Helvetica Neue"/>
                <a:ea typeface="Helvetica Neue"/>
                <a:cs typeface="Helvetica Neue"/>
                <a:sym typeface="Helvetica Neue"/>
              </a:defRPr>
            </a:lvl3pPr>
            <a:lvl4pPr marL="0" marR="0" indent="0" algn="ctr" rtl="0">
              <a:spcBef>
                <a:spcPts val="0"/>
              </a:spcBef>
              <a:spcAft>
                <a:spcPts val="0"/>
              </a:spcAft>
              <a:buFont typeface="Helvetica Neue"/>
              <a:defRPr>
                <a:latin typeface="Helvetica Neue"/>
                <a:ea typeface="Helvetica Neue"/>
                <a:cs typeface="Helvetica Neue"/>
                <a:sym typeface="Helvetica Neue"/>
              </a:defRPr>
            </a:lvl4pPr>
            <a:lvl5pPr marL="0" marR="0" indent="0" algn="ctr" rtl="0">
              <a:spcBef>
                <a:spcPts val="0"/>
              </a:spcBef>
              <a:spcAft>
                <a:spcPts val="0"/>
              </a:spcAft>
              <a:buFont typeface="Helvetica Neue"/>
              <a:defRPr>
                <a:latin typeface="Helvetica Neue"/>
                <a:ea typeface="Helvetica Neue"/>
                <a:cs typeface="Helvetica Neue"/>
                <a:sym typeface="Helvetica Neue"/>
              </a:defRPr>
            </a:lvl5pPr>
            <a:lvl6pPr marL="457200" marR="0" indent="0" algn="ctr" rtl="0">
              <a:spcBef>
                <a:spcPts val="0"/>
              </a:spcBef>
              <a:spcAft>
                <a:spcPts val="0"/>
              </a:spcAft>
              <a:buFont typeface="Helvetica Neue"/>
              <a:defRPr>
                <a:latin typeface="Helvetica Neue"/>
                <a:ea typeface="Helvetica Neue"/>
                <a:cs typeface="Helvetica Neue"/>
                <a:sym typeface="Helvetica Neue"/>
              </a:defRPr>
            </a:lvl6pPr>
            <a:lvl7pPr marL="914400" marR="0" indent="0" algn="ctr" rtl="0">
              <a:spcBef>
                <a:spcPts val="0"/>
              </a:spcBef>
              <a:spcAft>
                <a:spcPts val="0"/>
              </a:spcAft>
              <a:buFont typeface="Helvetica Neue"/>
              <a:defRPr>
                <a:latin typeface="Helvetica Neue"/>
                <a:ea typeface="Helvetica Neue"/>
                <a:cs typeface="Helvetica Neue"/>
                <a:sym typeface="Helvetica Neue"/>
              </a:defRPr>
            </a:lvl7pPr>
            <a:lvl8pPr marL="1371600" marR="0" indent="0" algn="ctr" rtl="0">
              <a:spcBef>
                <a:spcPts val="0"/>
              </a:spcBef>
              <a:spcAft>
                <a:spcPts val="0"/>
              </a:spcAft>
              <a:buFont typeface="Helvetica Neue"/>
              <a:defRPr>
                <a:latin typeface="Helvetica Neue"/>
                <a:ea typeface="Helvetica Neue"/>
                <a:cs typeface="Helvetica Neue"/>
                <a:sym typeface="Helvetica Neue"/>
              </a:defRPr>
            </a:lvl8pPr>
            <a:lvl9pPr marL="1828800" marR="0" indent="0" algn="ctr" rtl="0">
              <a:spcBef>
                <a:spcPts val="0"/>
              </a:spcBef>
              <a:spcAft>
                <a:spcPts val="0"/>
              </a:spcAft>
              <a:buFont typeface="Helvetica Neue"/>
              <a:defRPr>
                <a:latin typeface="Helvetica Neue"/>
                <a:ea typeface="Helvetica Neue"/>
                <a:cs typeface="Helvetica Neue"/>
                <a:sym typeface="Helvetica Neue"/>
              </a:defRPr>
            </a:lvl9pPr>
          </a:lstStyle>
          <a:p>
            <a:endParaRPr dirty="0"/>
          </a:p>
        </p:txBody>
      </p:sp>
      <p:sp>
        <p:nvSpPr>
          <p:cNvPr id="10" name="Shape 10"/>
          <p:cNvSpPr txBox="1">
            <a:spLocks noGrp="1"/>
          </p:cNvSpPr>
          <p:nvPr>
            <p:ph type="body" idx="1"/>
          </p:nvPr>
        </p:nvSpPr>
        <p:spPr>
          <a:xfrm>
            <a:off x="914400" y="1447805"/>
            <a:ext cx="10363200" cy="4648199"/>
          </a:xfrm>
          <a:prstGeom prst="rect">
            <a:avLst/>
          </a:prstGeom>
          <a:noFill/>
          <a:ln>
            <a:noFill/>
          </a:ln>
        </p:spPr>
        <p:txBody>
          <a:bodyPr lIns="91425" tIns="91425" rIns="91425" bIns="91425" anchor="t" anchorCtr="0"/>
          <a:lstStyle>
            <a:lvl1pPr marL="342900" marR="0" indent="-219075"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1pPr>
            <a:lvl2pPr marL="742950" marR="0" indent="-163830" algn="l" rtl="0">
              <a:spcBef>
                <a:spcPts val="600"/>
              </a:spcBef>
              <a:spcAft>
                <a:spcPts val="0"/>
              </a:spcAft>
              <a:buClr>
                <a:schemeClr val="dk1"/>
              </a:buClr>
              <a:buFont typeface="Helvetica Neue"/>
              <a:buChar char="o"/>
              <a:defRPr>
                <a:latin typeface="Helvetica Neue"/>
                <a:ea typeface="Helvetica Neue"/>
                <a:cs typeface="Helvetica Neue"/>
                <a:sym typeface="Helvetica Neue"/>
              </a:defRPr>
            </a:lvl2pPr>
            <a:lvl3pPr marL="1143000" marR="0" indent="-8890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3pPr>
            <a:lvl4pPr marL="1600200" marR="0" indent="-14605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4pPr>
            <a:lvl5pPr marL="2057400" marR="0" indent="-12700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5pPr>
            <a:lvl6pPr marL="25146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6pPr>
            <a:lvl7pPr marL="29718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7pPr>
            <a:lvl8pPr marL="34290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8pPr>
            <a:lvl9pPr marL="38862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9pPr>
          </a:lstStyle>
          <a:p>
            <a:endParaRPr dirty="0"/>
          </a:p>
        </p:txBody>
      </p:sp>
      <p:sp>
        <p:nvSpPr>
          <p:cNvPr id="11" name="Shape 11"/>
          <p:cNvSpPr/>
          <p:nvPr/>
        </p:nvSpPr>
        <p:spPr>
          <a:xfrm>
            <a:off x="3048003" y="6461125"/>
            <a:ext cx="1422399" cy="2286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None/>
            </a:pPr>
            <a:endParaRPr sz="10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08181765"/>
      </p:ext>
    </p:extLst>
  </p:cSld>
  <p:clrMap bg1="lt1" tx1="dk1" bg2="dk2" tx2="lt2" accent1="accent1" accent2="accent2" accent3="accent3" accent4="accent4" accent5="accent5" accent6="accent6" hlink="hlink" folHlink="folHlink"/>
  <p:sldLayoutIdLst>
    <p:sldLayoutId id="2147483734" r:id="rId1"/>
    <p:sldLayoutId id="2147483740" r:id="rId2"/>
    <p:sldLayoutId id="2147483747" r:id="rId3"/>
    <p:sldLayoutId id="2147483775" r:id="rId4"/>
    <p:sldLayoutId id="2147483791" r:id="rId5"/>
    <p:sldLayoutId id="2147483810" r:id="rId6"/>
    <p:sldLayoutId id="2147483688" r:id="rId7"/>
    <p:sldLayoutId id="2147483789" r:id="rId8"/>
    <p:sldLayoutId id="2147483785" r:id="rId9"/>
    <p:sldLayoutId id="2147483776" r:id="rId10"/>
    <p:sldLayoutId id="2147483793" r:id="rId11"/>
    <p:sldLayoutId id="2147483792" r:id="rId12"/>
    <p:sldLayoutId id="2147483746" r:id="rId13"/>
    <p:sldLayoutId id="2147483769" r:id="rId14"/>
    <p:sldLayoutId id="2147483751" r:id="rId15"/>
    <p:sldLayoutId id="2147483770" r:id="rId16"/>
    <p:sldLayoutId id="2147483780" r:id="rId17"/>
    <p:sldLayoutId id="2147483755" r:id="rId18"/>
    <p:sldLayoutId id="2147483781" r:id="rId19"/>
    <p:sldLayoutId id="2147483771" r:id="rId20"/>
    <p:sldLayoutId id="2147483814" r:id="rId21"/>
    <p:sldLayoutId id="2147483760" r:id="rId22"/>
    <p:sldLayoutId id="2147483784" r:id="rId23"/>
    <p:sldLayoutId id="2147483779" r:id="rId24"/>
    <p:sldLayoutId id="2147483773" r:id="rId25"/>
    <p:sldLayoutId id="2147483774" r:id="rId26"/>
    <p:sldLayoutId id="2147483788" r:id="rId27"/>
    <p:sldLayoutId id="2147483816" r:id="rId28"/>
    <p:sldLayoutId id="2147483813" r:id="rId29"/>
    <p:sldLayoutId id="2147483808" r:id="rId30"/>
    <p:sldLayoutId id="2147483815" r:id="rId31"/>
    <p:sldLayoutId id="2147483809" r:id="rId32"/>
    <p:sldLayoutId id="2147483812" r:id="rId33"/>
    <p:sldLayoutId id="2147483804" r:id="rId34"/>
    <p:sldLayoutId id="2147483797" r:id="rId35"/>
    <p:sldLayoutId id="2147483790" r:id="rId36"/>
    <p:sldLayoutId id="2147483761" r:id="rId37"/>
    <p:sldLayoutId id="2147483762" r:id="rId38"/>
    <p:sldLayoutId id="2147483749" r:id="rId39"/>
    <p:sldLayoutId id="2147483778" r:id="rId40"/>
    <p:sldLayoutId id="2147483750" r:id="rId41"/>
    <p:sldLayoutId id="2147483752" r:id="rId42"/>
    <p:sldLayoutId id="2147483754" r:id="rId43"/>
    <p:sldLayoutId id="2147483772" r:id="rId44"/>
    <p:sldLayoutId id="2147483802" r:id="rId45"/>
    <p:sldLayoutId id="2147483803" r:id="rId46"/>
  </p:sldLayoutIdLst>
  <p:hf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2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slide" Target="slide9.xml"/><Relationship Id="rId7" Type="http://schemas.openxmlformats.org/officeDocument/2006/relationships/slide" Target="slide6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9.xml"/><Relationship Id="rId5" Type="http://schemas.openxmlformats.org/officeDocument/2006/relationships/slide" Target="slide23.xml"/><Relationship Id="rId4" Type="http://schemas.openxmlformats.org/officeDocument/2006/relationships/slide" Target="slide13.xml"/><Relationship Id="rId9" Type="http://schemas.openxmlformats.org/officeDocument/2006/relationships/slide" Target="slide9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cran/tidypredict#supported-models" TargetMode="Externa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cran/tidypredict#supported-models" TargetMode="Externa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hyperlink" Target="https://github.com/cran/tidypredict#supported-models" TargetMode="Externa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4D6D1-0E8F-4406-ACFB-F0573537618A}"/>
              </a:ext>
            </a:extLst>
          </p:cNvPr>
          <p:cNvSpPr>
            <a:spLocks noGrp="1"/>
          </p:cNvSpPr>
          <p:nvPr>
            <p:ph type="ctrTitle"/>
          </p:nvPr>
        </p:nvSpPr>
        <p:spPr/>
        <p:txBody>
          <a:bodyPr/>
          <a:lstStyle/>
          <a:p>
            <a:r>
              <a:rPr lang="en-US" dirty="0"/>
              <a:t>Data Tools</a:t>
            </a:r>
          </a:p>
        </p:txBody>
      </p:sp>
      <p:sp>
        <p:nvSpPr>
          <p:cNvPr id="5" name="Subtitle 4">
            <a:extLst>
              <a:ext uri="{FF2B5EF4-FFF2-40B4-BE49-F238E27FC236}">
                <a16:creationId xmlns:a16="http://schemas.microsoft.com/office/drawing/2014/main" id="{3626EDE8-67E4-4E9F-A8F7-4461BDE7AE9F}"/>
              </a:ext>
            </a:extLst>
          </p:cNvPr>
          <p:cNvSpPr>
            <a:spLocks noGrp="1"/>
          </p:cNvSpPr>
          <p:nvPr>
            <p:ph type="subTitle" idx="1"/>
          </p:nvPr>
        </p:nvSpPr>
        <p:spPr/>
        <p:txBody>
          <a:bodyPr/>
          <a:lstStyle/>
          <a:p>
            <a:r>
              <a:rPr lang="en-US" dirty="0"/>
              <a:t>(6) Models</a:t>
            </a:r>
          </a:p>
        </p:txBody>
      </p:sp>
    </p:spTree>
    <p:extLst>
      <p:ext uri="{BB962C8B-B14F-4D97-AF65-F5344CB8AC3E}">
        <p14:creationId xmlns:p14="http://schemas.microsoft.com/office/powerpoint/2010/main" val="183925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DCFC31-5F01-4980-BB97-F7D97CD8A1E1}"/>
              </a:ext>
            </a:extLst>
          </p:cNvPr>
          <p:cNvSpPr>
            <a:spLocks noGrp="1"/>
          </p:cNvSpPr>
          <p:nvPr>
            <p:ph type="title"/>
          </p:nvPr>
        </p:nvSpPr>
        <p:spPr/>
        <p:txBody>
          <a:bodyPr/>
          <a:lstStyle/>
          <a:p>
            <a:r>
              <a:rPr lang="en-US" dirty="0"/>
              <a:t>Importance of goals</a:t>
            </a:r>
          </a:p>
        </p:txBody>
      </p:sp>
      <p:sp>
        <p:nvSpPr>
          <p:cNvPr id="6" name="Content Placeholder 5">
            <a:extLst>
              <a:ext uri="{FF2B5EF4-FFF2-40B4-BE49-F238E27FC236}">
                <a16:creationId xmlns:a16="http://schemas.microsoft.com/office/drawing/2014/main" id="{2992B4DF-C408-4067-983D-E40DF35493AD}"/>
              </a:ext>
            </a:extLst>
          </p:cNvPr>
          <p:cNvSpPr>
            <a:spLocks noGrp="1"/>
          </p:cNvSpPr>
          <p:nvPr>
            <p:ph sz="quarter" idx="13"/>
          </p:nvPr>
        </p:nvSpPr>
        <p:spPr/>
        <p:txBody>
          <a:bodyPr/>
          <a:lstStyle/>
          <a:p>
            <a:r>
              <a:rPr lang="en-US" dirty="0"/>
              <a:t>Purely ‘data-driven’ insights are (still?) fiction</a:t>
            </a:r>
          </a:p>
          <a:p>
            <a:r>
              <a:rPr lang="en-US" dirty="0"/>
              <a:t>You need to know what you are looking for</a:t>
            </a:r>
          </a:p>
          <a:p>
            <a:r>
              <a:rPr lang="en-US" dirty="0"/>
              <a:t>Goals determine which descriptive statistics too look at, how to prepare your data for analysis and what model(s) to apply</a:t>
            </a:r>
          </a:p>
        </p:txBody>
      </p:sp>
    </p:spTree>
    <p:extLst>
      <p:ext uri="{BB962C8B-B14F-4D97-AF65-F5344CB8AC3E}">
        <p14:creationId xmlns:p14="http://schemas.microsoft.com/office/powerpoint/2010/main" val="171704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DCFC31-5F01-4980-BB97-F7D97CD8A1E1}"/>
              </a:ext>
            </a:extLst>
          </p:cNvPr>
          <p:cNvSpPr>
            <a:spLocks noGrp="1"/>
          </p:cNvSpPr>
          <p:nvPr>
            <p:ph type="title"/>
          </p:nvPr>
        </p:nvSpPr>
        <p:spPr/>
        <p:txBody>
          <a:bodyPr/>
          <a:lstStyle/>
          <a:p>
            <a:r>
              <a:rPr lang="en-US" dirty="0"/>
              <a:t>Types of goals</a:t>
            </a:r>
          </a:p>
        </p:txBody>
      </p:sp>
      <p:sp>
        <p:nvSpPr>
          <p:cNvPr id="6" name="Content Placeholder 5">
            <a:extLst>
              <a:ext uri="{FF2B5EF4-FFF2-40B4-BE49-F238E27FC236}">
                <a16:creationId xmlns:a16="http://schemas.microsoft.com/office/drawing/2014/main" id="{2992B4DF-C408-4067-983D-E40DF35493AD}"/>
              </a:ext>
            </a:extLst>
          </p:cNvPr>
          <p:cNvSpPr>
            <a:spLocks noGrp="1"/>
          </p:cNvSpPr>
          <p:nvPr>
            <p:ph sz="quarter" idx="13"/>
          </p:nvPr>
        </p:nvSpPr>
        <p:spPr/>
        <p:txBody>
          <a:bodyPr/>
          <a:lstStyle/>
          <a:p>
            <a:r>
              <a:rPr lang="en-US" dirty="0"/>
              <a:t>One popular categorization is descriptive/predictive/prescriptive</a:t>
            </a:r>
          </a:p>
          <a:p>
            <a:endParaRPr lang="en-US" dirty="0"/>
          </a:p>
          <a:p>
            <a:r>
              <a:rPr lang="en-US" dirty="0"/>
              <a:t>Descriptive </a:t>
            </a:r>
          </a:p>
          <a:p>
            <a:pPr lvl="1"/>
            <a:r>
              <a:rPr lang="en-US" dirty="0"/>
              <a:t>Identify patterns and trends</a:t>
            </a:r>
          </a:p>
          <a:p>
            <a:r>
              <a:rPr lang="en-US" dirty="0"/>
              <a:t>Predictive</a:t>
            </a:r>
          </a:p>
          <a:p>
            <a:pPr lvl="1"/>
            <a:r>
              <a:rPr lang="en-US" dirty="0"/>
              <a:t>Predict future events</a:t>
            </a:r>
          </a:p>
          <a:p>
            <a:r>
              <a:rPr lang="en-US" dirty="0"/>
              <a:t>Prescriptive</a:t>
            </a:r>
          </a:p>
          <a:p>
            <a:pPr lvl="1"/>
            <a:r>
              <a:rPr lang="en-US" dirty="0"/>
              <a:t>Optimization</a:t>
            </a:r>
          </a:p>
        </p:txBody>
      </p:sp>
    </p:spTree>
    <p:extLst>
      <p:ext uri="{BB962C8B-B14F-4D97-AF65-F5344CB8AC3E}">
        <p14:creationId xmlns:p14="http://schemas.microsoft.com/office/powerpoint/2010/main" val="24673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8004-E74F-4B72-B534-4FE236D5D689}"/>
              </a:ext>
            </a:extLst>
          </p:cNvPr>
          <p:cNvSpPr>
            <a:spLocks noGrp="1"/>
          </p:cNvSpPr>
          <p:nvPr>
            <p:ph type="title"/>
          </p:nvPr>
        </p:nvSpPr>
        <p:spPr/>
        <p:txBody>
          <a:bodyPr/>
          <a:lstStyle/>
          <a:p>
            <a:r>
              <a:rPr lang="en-US" dirty="0"/>
              <a:t>Inference and Prediction</a:t>
            </a:r>
          </a:p>
        </p:txBody>
      </p:sp>
      <p:sp>
        <p:nvSpPr>
          <p:cNvPr id="3" name="Content Placeholder 2">
            <a:extLst>
              <a:ext uri="{FF2B5EF4-FFF2-40B4-BE49-F238E27FC236}">
                <a16:creationId xmlns:a16="http://schemas.microsoft.com/office/drawing/2014/main" id="{2DE41731-68E5-48D0-89DD-C61A4D309879}"/>
              </a:ext>
            </a:extLst>
          </p:cNvPr>
          <p:cNvSpPr>
            <a:spLocks noGrp="1"/>
          </p:cNvSpPr>
          <p:nvPr>
            <p:ph sz="quarter" idx="13"/>
          </p:nvPr>
        </p:nvSpPr>
        <p:spPr/>
        <p:txBody>
          <a:bodyPr/>
          <a:lstStyle/>
          <a:p>
            <a:r>
              <a:rPr lang="en-US" dirty="0"/>
              <a:t>Inferential example: Align strategic priorities with customer preferences. You need to understand what aspects of a customer experience increase loyalty</a:t>
            </a:r>
          </a:p>
          <a:p>
            <a:pPr lvl="1"/>
            <a:r>
              <a:rPr lang="en-US" dirty="0"/>
              <a:t>Accurate predictions are not the primary focus; instead, you want to understand the mechanism </a:t>
            </a:r>
          </a:p>
          <a:p>
            <a:pPr lvl="1"/>
            <a:r>
              <a:rPr lang="en-US" dirty="0"/>
              <a:t>Focus: coefficients of a model</a:t>
            </a:r>
          </a:p>
          <a:p>
            <a:pPr lvl="1"/>
            <a:endParaRPr lang="en-US" dirty="0"/>
          </a:p>
          <a:p>
            <a:r>
              <a:rPr lang="en-US" dirty="0"/>
              <a:t>Predictive example: Customer risk. You need to predict which customers are most at risk of defaulting. </a:t>
            </a:r>
          </a:p>
          <a:p>
            <a:pPr lvl="1"/>
            <a:r>
              <a:rPr lang="en-US" dirty="0"/>
              <a:t>Understanding what drives default is not the primary focus; instead, accurate predictions matter most </a:t>
            </a:r>
          </a:p>
          <a:p>
            <a:pPr lvl="1"/>
            <a:r>
              <a:rPr lang="en-US" dirty="0"/>
              <a:t>Focus: predictions</a:t>
            </a:r>
          </a:p>
        </p:txBody>
      </p:sp>
    </p:spTree>
    <p:extLst>
      <p:ext uri="{BB962C8B-B14F-4D97-AF65-F5344CB8AC3E}">
        <p14:creationId xmlns:p14="http://schemas.microsoft.com/office/powerpoint/2010/main" val="273101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1A579E-52AB-4F83-8985-58430C3C4CFA}"/>
              </a:ext>
            </a:extLst>
          </p:cNvPr>
          <p:cNvSpPr>
            <a:spLocks noGrp="1"/>
          </p:cNvSpPr>
          <p:nvPr>
            <p:ph type="title"/>
          </p:nvPr>
        </p:nvSpPr>
        <p:spPr/>
        <p:txBody>
          <a:bodyPr/>
          <a:lstStyle/>
          <a:p>
            <a:r>
              <a:rPr lang="en-US" dirty="0"/>
              <a:t>Data understanding</a:t>
            </a:r>
          </a:p>
        </p:txBody>
      </p:sp>
      <p:sp>
        <p:nvSpPr>
          <p:cNvPr id="7" name="Text Placeholder 6">
            <a:extLst>
              <a:ext uri="{FF2B5EF4-FFF2-40B4-BE49-F238E27FC236}">
                <a16:creationId xmlns:a16="http://schemas.microsoft.com/office/drawing/2014/main" id="{3F4344D7-C2FB-4BF6-9BE4-C47C02B3572D}"/>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5363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6876-2B44-4ABF-9497-69CA510FBFCB}"/>
              </a:ext>
            </a:extLst>
          </p:cNvPr>
          <p:cNvSpPr>
            <a:spLocks noGrp="1"/>
          </p:cNvSpPr>
          <p:nvPr>
            <p:ph type="title"/>
          </p:nvPr>
        </p:nvSpPr>
        <p:spPr/>
        <p:txBody>
          <a:bodyPr/>
          <a:lstStyle/>
          <a:p>
            <a:r>
              <a:rPr lang="en-US" dirty="0"/>
              <a:t>Unit of analysis</a:t>
            </a:r>
          </a:p>
        </p:txBody>
      </p:sp>
      <p:sp>
        <p:nvSpPr>
          <p:cNvPr id="3" name="Content Placeholder 2">
            <a:extLst>
              <a:ext uri="{FF2B5EF4-FFF2-40B4-BE49-F238E27FC236}">
                <a16:creationId xmlns:a16="http://schemas.microsoft.com/office/drawing/2014/main" id="{83604A7A-322C-42EF-A30A-A992C3DED5A5}"/>
              </a:ext>
            </a:extLst>
          </p:cNvPr>
          <p:cNvSpPr>
            <a:spLocks noGrp="1"/>
          </p:cNvSpPr>
          <p:nvPr>
            <p:ph sz="quarter" idx="13"/>
          </p:nvPr>
        </p:nvSpPr>
        <p:spPr/>
        <p:txBody>
          <a:bodyPr/>
          <a:lstStyle/>
          <a:p>
            <a:r>
              <a:rPr lang="en-US" dirty="0"/>
              <a:t>Are you studying markets, customers, transactions or something else?</a:t>
            </a:r>
          </a:p>
          <a:p>
            <a:r>
              <a:rPr lang="en-US" dirty="0"/>
              <a:t>What does one row in your dataset represent?</a:t>
            </a:r>
          </a:p>
          <a:p>
            <a:endParaRPr lang="en-US" dirty="0"/>
          </a:p>
          <a:p>
            <a:r>
              <a:rPr lang="en-US" dirty="0"/>
              <a:t>Ex1: Analyze ATM transactions</a:t>
            </a:r>
          </a:p>
          <a:p>
            <a:pPr lvl="1"/>
            <a:r>
              <a:rPr lang="en-US" dirty="0"/>
              <a:t>One row in your (tidied) dataset represents one transaction. The columns contain information about each transactions</a:t>
            </a:r>
          </a:p>
          <a:p>
            <a:endParaRPr lang="en-US" dirty="0"/>
          </a:p>
          <a:p>
            <a:r>
              <a:rPr lang="en-US" dirty="0"/>
              <a:t>Ex2: Analyze customers </a:t>
            </a:r>
          </a:p>
          <a:p>
            <a:pPr lvl="1"/>
            <a:r>
              <a:rPr lang="en-US" dirty="0"/>
              <a:t>One row in your (tidied) dataset represents one customer. The columns contain information about customers, which might include how often they use an ATM, their 1,6,12 months change in ATM use.</a:t>
            </a:r>
          </a:p>
          <a:p>
            <a:endParaRPr lang="en-US" dirty="0"/>
          </a:p>
        </p:txBody>
      </p:sp>
    </p:spTree>
    <p:extLst>
      <p:ext uri="{BB962C8B-B14F-4D97-AF65-F5344CB8AC3E}">
        <p14:creationId xmlns:p14="http://schemas.microsoft.com/office/powerpoint/2010/main" val="47728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DD12-688F-4DDD-BF5D-7282FF3672BE}"/>
              </a:ext>
            </a:extLst>
          </p:cNvPr>
          <p:cNvSpPr>
            <a:spLocks noGrp="1"/>
          </p:cNvSpPr>
          <p:nvPr>
            <p:ph type="title"/>
          </p:nvPr>
        </p:nvSpPr>
        <p:spPr/>
        <p:txBody>
          <a:bodyPr/>
          <a:lstStyle/>
          <a:p>
            <a:r>
              <a:rPr lang="en-US" dirty="0"/>
              <a:t>Hierarchical models</a:t>
            </a:r>
          </a:p>
        </p:txBody>
      </p:sp>
      <p:sp>
        <p:nvSpPr>
          <p:cNvPr id="3" name="Content Placeholder 2">
            <a:extLst>
              <a:ext uri="{FF2B5EF4-FFF2-40B4-BE49-F238E27FC236}">
                <a16:creationId xmlns:a16="http://schemas.microsoft.com/office/drawing/2014/main" id="{E1034E00-E61E-4375-B82C-4234E956CD91}"/>
              </a:ext>
            </a:extLst>
          </p:cNvPr>
          <p:cNvSpPr>
            <a:spLocks noGrp="1"/>
          </p:cNvSpPr>
          <p:nvPr>
            <p:ph sz="quarter" idx="13"/>
          </p:nvPr>
        </p:nvSpPr>
        <p:spPr/>
        <p:txBody>
          <a:bodyPr/>
          <a:lstStyle/>
          <a:p>
            <a:r>
              <a:rPr lang="en-US" dirty="0"/>
              <a:t>If we have repeated observations about a unit of analysis, hierarchical models or random effects models can be applied. </a:t>
            </a:r>
          </a:p>
          <a:p>
            <a:r>
              <a:rPr lang="en-US" dirty="0"/>
              <a:t>Ex: Customer transactions. We can apply ‘lower level’ models to each customers’ individual transactions, and an ‘upper model’ of how customers transaction characteristics differ between customers.</a:t>
            </a:r>
          </a:p>
          <a:p>
            <a:r>
              <a:rPr lang="en-US" dirty="0"/>
              <a:t>This is a topic for advanced classes</a:t>
            </a:r>
          </a:p>
          <a:p>
            <a:endParaRPr lang="en-US" dirty="0"/>
          </a:p>
        </p:txBody>
      </p:sp>
    </p:spTree>
    <p:extLst>
      <p:ext uri="{BB962C8B-B14F-4D97-AF65-F5344CB8AC3E}">
        <p14:creationId xmlns:p14="http://schemas.microsoft.com/office/powerpoint/2010/main" val="40114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D3EF-D5E4-487C-A5C0-E47C77988C5A}"/>
              </a:ext>
            </a:extLst>
          </p:cNvPr>
          <p:cNvSpPr>
            <a:spLocks noGrp="1"/>
          </p:cNvSpPr>
          <p:nvPr>
            <p:ph type="title"/>
          </p:nvPr>
        </p:nvSpPr>
        <p:spPr/>
        <p:txBody>
          <a:bodyPr/>
          <a:lstStyle/>
          <a:p>
            <a:r>
              <a:rPr lang="en-US" dirty="0"/>
              <a:t>Cross-sectional or longitudinal</a:t>
            </a:r>
          </a:p>
        </p:txBody>
      </p:sp>
      <p:sp>
        <p:nvSpPr>
          <p:cNvPr id="3" name="Content Placeholder 2">
            <a:extLst>
              <a:ext uri="{FF2B5EF4-FFF2-40B4-BE49-F238E27FC236}">
                <a16:creationId xmlns:a16="http://schemas.microsoft.com/office/drawing/2014/main" id="{85B39CC2-95EE-40FE-9B0E-EA113538BC97}"/>
              </a:ext>
            </a:extLst>
          </p:cNvPr>
          <p:cNvSpPr>
            <a:spLocks noGrp="1"/>
          </p:cNvSpPr>
          <p:nvPr>
            <p:ph sz="quarter" idx="13"/>
          </p:nvPr>
        </p:nvSpPr>
        <p:spPr/>
        <p:txBody>
          <a:bodyPr/>
          <a:lstStyle/>
          <a:p>
            <a:r>
              <a:rPr lang="en-US" dirty="0"/>
              <a:t>Does your question call for cross-sectional or longitudinal analysis?</a:t>
            </a:r>
          </a:p>
          <a:p>
            <a:endParaRPr lang="en-US" dirty="0"/>
          </a:p>
          <a:p>
            <a:r>
              <a:rPr lang="en-US" dirty="0">
                <a:solidFill>
                  <a:srgbClr val="0070C0"/>
                </a:solidFill>
              </a:rPr>
              <a:t>Cross-sectional</a:t>
            </a:r>
            <a:r>
              <a:rPr lang="en-US" dirty="0"/>
              <a:t>: Analysis at one point in time, understand/model/predict differences in the unit of analysis (e.g., customers, transactions, or whatever the unit of analysis is) </a:t>
            </a:r>
          </a:p>
          <a:p>
            <a:endParaRPr lang="en-US" dirty="0"/>
          </a:p>
          <a:p>
            <a:r>
              <a:rPr lang="en-US" dirty="0">
                <a:solidFill>
                  <a:srgbClr val="0070C0"/>
                </a:solidFill>
              </a:rPr>
              <a:t>Longitudinal</a:t>
            </a:r>
            <a:r>
              <a:rPr lang="en-US" dirty="0"/>
              <a:t>: Analysis across time, understand/model/predict how unit(s) of analysis change over time</a:t>
            </a:r>
          </a:p>
          <a:p>
            <a:endParaRPr lang="en-US" dirty="0"/>
          </a:p>
          <a:p>
            <a:r>
              <a:rPr lang="en-US" dirty="0"/>
              <a:t>You may need to arrange your data accordingly</a:t>
            </a:r>
          </a:p>
        </p:txBody>
      </p:sp>
    </p:spTree>
    <p:extLst>
      <p:ext uri="{BB962C8B-B14F-4D97-AF65-F5344CB8AC3E}">
        <p14:creationId xmlns:p14="http://schemas.microsoft.com/office/powerpoint/2010/main" val="53206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928A9A-6A42-4161-9523-8CC3D1D6C6B9}"/>
              </a:ext>
            </a:extLst>
          </p:cNvPr>
          <p:cNvSpPr>
            <a:spLocks noGrp="1"/>
          </p:cNvSpPr>
          <p:nvPr>
            <p:ph type="title"/>
          </p:nvPr>
        </p:nvSpPr>
        <p:spPr/>
        <p:txBody>
          <a:bodyPr/>
          <a:lstStyle/>
          <a:p>
            <a:r>
              <a:rPr lang="en-US" dirty="0"/>
              <a:t>Get to know your data</a:t>
            </a:r>
          </a:p>
        </p:txBody>
      </p:sp>
      <p:sp>
        <p:nvSpPr>
          <p:cNvPr id="7" name="Content Placeholder 6">
            <a:extLst>
              <a:ext uri="{FF2B5EF4-FFF2-40B4-BE49-F238E27FC236}">
                <a16:creationId xmlns:a16="http://schemas.microsoft.com/office/drawing/2014/main" id="{7C93A16A-8DCE-4C2B-ACCB-24B8AF750039}"/>
              </a:ext>
            </a:extLst>
          </p:cNvPr>
          <p:cNvSpPr>
            <a:spLocks noGrp="1"/>
          </p:cNvSpPr>
          <p:nvPr>
            <p:ph sz="quarter" idx="13"/>
          </p:nvPr>
        </p:nvSpPr>
        <p:spPr/>
        <p:txBody>
          <a:bodyPr/>
          <a:lstStyle/>
          <a:p>
            <a:r>
              <a:rPr lang="en-US" dirty="0"/>
              <a:t>First, make sure the purpose of the analysis / data science project is clear</a:t>
            </a:r>
          </a:p>
          <a:p>
            <a:r>
              <a:rPr lang="en-US" dirty="0"/>
              <a:t>Before you apply sophisticated models, you need to ‘get to know’ your data</a:t>
            </a:r>
          </a:p>
          <a:p>
            <a:r>
              <a:rPr lang="en-US" dirty="0"/>
              <a:t>Visual inspection is important to avoid model misspecification</a:t>
            </a:r>
          </a:p>
          <a:p>
            <a:pPr lvl="1"/>
            <a:r>
              <a:rPr lang="en-US" dirty="0"/>
              <a:t>Linear models go a long way</a:t>
            </a:r>
          </a:p>
          <a:p>
            <a:pPr lvl="1"/>
            <a:r>
              <a:rPr lang="en-US" dirty="0"/>
              <a:t>However, they can also be misleading</a:t>
            </a:r>
          </a:p>
        </p:txBody>
      </p:sp>
    </p:spTree>
    <p:extLst>
      <p:ext uri="{BB962C8B-B14F-4D97-AF65-F5344CB8AC3E}">
        <p14:creationId xmlns:p14="http://schemas.microsoft.com/office/powerpoint/2010/main" val="30595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F120B-8F1F-4094-83F5-BA86BA4E055C}"/>
              </a:ext>
            </a:extLst>
          </p:cNvPr>
          <p:cNvSpPr>
            <a:spLocks noGrp="1"/>
          </p:cNvSpPr>
          <p:nvPr>
            <p:ph type="title"/>
          </p:nvPr>
        </p:nvSpPr>
        <p:spPr/>
        <p:txBody>
          <a:bodyPr/>
          <a:lstStyle/>
          <a:p>
            <a:r>
              <a:rPr lang="en-US" dirty="0"/>
              <a:t>Minimal examples</a:t>
            </a:r>
          </a:p>
        </p:txBody>
      </p:sp>
      <p:sp>
        <p:nvSpPr>
          <p:cNvPr id="9" name="Content Placeholder 8">
            <a:extLst>
              <a:ext uri="{FF2B5EF4-FFF2-40B4-BE49-F238E27FC236}">
                <a16:creationId xmlns:a16="http://schemas.microsoft.com/office/drawing/2014/main" id="{9ECDF261-2B5E-4DC6-8BC2-8DFC7BB2BEF5}"/>
              </a:ext>
            </a:extLst>
          </p:cNvPr>
          <p:cNvSpPr>
            <a:spLocks noGrp="1"/>
          </p:cNvSpPr>
          <p:nvPr>
            <p:ph sz="quarter" idx="14"/>
          </p:nvPr>
        </p:nvSpPr>
        <p:spPr>
          <a:xfrm>
            <a:off x="4686300" y="1066799"/>
            <a:ext cx="7505700" cy="5537201"/>
          </a:xfrm>
        </p:spPr>
        <p:txBody>
          <a:bodyPr/>
          <a:lstStyle/>
          <a:p>
            <a:r>
              <a:rPr lang="en-US" sz="1400" dirty="0">
                <a:solidFill>
                  <a:srgbClr val="000000"/>
                </a:solidFill>
              </a:rPr>
              <a:t>sim1 </a:t>
            </a:r>
            <a:r>
              <a:rPr lang="en-US" sz="1400" dirty="0">
                <a:solidFill>
                  <a:srgbClr val="804000"/>
                </a:solidFill>
              </a:rPr>
              <a:t>%&gt;%</a:t>
            </a:r>
            <a:r>
              <a:rPr lang="en-US" sz="1400" dirty="0">
                <a:solidFill>
                  <a:srgbClr val="000000"/>
                </a:solidFill>
              </a:rPr>
              <a:t> </a:t>
            </a:r>
            <a:r>
              <a:rPr lang="en-US" sz="1400" dirty="0">
                <a:solidFill>
                  <a:srgbClr val="8000FF"/>
                </a:solidFill>
              </a:rPr>
              <a:t>str</a:t>
            </a:r>
            <a:endParaRPr lang="en-US" sz="1400" dirty="0">
              <a:solidFill>
                <a:srgbClr val="000000"/>
              </a:solidFill>
            </a:endParaRPr>
          </a:p>
          <a:p>
            <a:r>
              <a:rPr lang="en-US" sz="1400" dirty="0" err="1">
                <a:solidFill>
                  <a:schemeClr val="bg1">
                    <a:lumMod val="50000"/>
                  </a:schemeClr>
                </a:solidFill>
              </a:rPr>
              <a:t>tibble</a:t>
            </a:r>
            <a:r>
              <a:rPr lang="en-US" sz="1400" dirty="0">
                <a:solidFill>
                  <a:srgbClr val="000000"/>
                </a:solidFill>
              </a:rPr>
              <a:t> </a:t>
            </a:r>
            <a:r>
              <a:rPr lang="en-US" sz="1400" b="1" dirty="0">
                <a:solidFill>
                  <a:srgbClr val="000080"/>
                </a:solidFill>
              </a:rPr>
              <a:t>[</a:t>
            </a:r>
            <a:r>
              <a:rPr lang="en-US" sz="1400" b="0" dirty="0">
                <a:solidFill>
                  <a:srgbClr val="FF8000"/>
                </a:solidFill>
              </a:rPr>
              <a:t>30</a:t>
            </a:r>
            <a:r>
              <a:rPr lang="en-US" sz="1400" b="0" dirty="0">
                <a:solidFill>
                  <a:srgbClr val="000000"/>
                </a:solidFill>
              </a:rPr>
              <a:t> x </a:t>
            </a:r>
            <a:r>
              <a:rPr lang="en-US" sz="1400" b="0" dirty="0">
                <a:solidFill>
                  <a:srgbClr val="FF8000"/>
                </a:solidFill>
              </a:rPr>
              <a:t>2</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chemeClr val="bg1">
                    <a:lumMod val="50000"/>
                  </a:schemeClr>
                </a:solidFill>
              </a:rPr>
              <a:t>S3</a:t>
            </a:r>
            <a:r>
              <a:rPr lang="en-US" sz="1400" b="1" dirty="0">
                <a:solidFill>
                  <a:schemeClr val="bg1">
                    <a:lumMod val="50000"/>
                  </a:schemeClr>
                </a:solidFill>
              </a:rPr>
              <a:t>:</a:t>
            </a:r>
            <a:r>
              <a:rPr lang="en-US" sz="1400" b="0" dirty="0">
                <a:solidFill>
                  <a:schemeClr val="bg1">
                    <a:lumMod val="50000"/>
                  </a:schemeClr>
                </a:solidFill>
              </a:rPr>
              <a:t> </a:t>
            </a:r>
            <a:r>
              <a:rPr lang="en-US" sz="1400" b="0" dirty="0" err="1">
                <a:solidFill>
                  <a:schemeClr val="bg1">
                    <a:lumMod val="50000"/>
                  </a:schemeClr>
                </a:solidFill>
              </a:rPr>
              <a:t>tbl_df</a:t>
            </a:r>
            <a:r>
              <a:rPr lang="en-US" sz="1400" b="1" dirty="0">
                <a:solidFill>
                  <a:schemeClr val="bg1">
                    <a:lumMod val="50000"/>
                  </a:schemeClr>
                </a:solidFill>
              </a:rPr>
              <a:t>/</a:t>
            </a:r>
            <a:r>
              <a:rPr lang="en-US" sz="1400" b="0" dirty="0" err="1">
                <a:solidFill>
                  <a:schemeClr val="bg1">
                    <a:lumMod val="50000"/>
                  </a:schemeClr>
                </a:solidFill>
              </a:rPr>
              <a:t>tbl</a:t>
            </a:r>
            <a:r>
              <a:rPr lang="en-US" sz="1400" b="1" dirty="0">
                <a:solidFill>
                  <a:schemeClr val="bg1">
                    <a:lumMod val="50000"/>
                  </a:schemeClr>
                </a:solidFill>
              </a:rPr>
              <a:t>/</a:t>
            </a:r>
            <a:r>
              <a:rPr lang="en-US" sz="1400" b="0" dirty="0" err="1">
                <a:solidFill>
                  <a:schemeClr val="bg1">
                    <a:lumMod val="50000"/>
                  </a:schemeClr>
                </a:solidFill>
              </a:rPr>
              <a:t>data.frame</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1" dirty="0">
                <a:solidFill>
                  <a:srgbClr val="000080"/>
                </a:solidFill>
              </a:rPr>
              <a:t>$</a:t>
            </a:r>
            <a:r>
              <a:rPr lang="en-US" sz="1400" b="0" dirty="0">
                <a:solidFill>
                  <a:srgbClr val="000000"/>
                </a:solidFill>
              </a:rPr>
              <a:t> x</a:t>
            </a:r>
            <a:r>
              <a:rPr lang="en-US" sz="1400" b="1" dirty="0">
                <a:solidFill>
                  <a:srgbClr val="000080"/>
                </a:solidFill>
              </a:rPr>
              <a:t>:</a:t>
            </a:r>
            <a:r>
              <a:rPr lang="en-US" sz="1400" b="0" dirty="0">
                <a:solidFill>
                  <a:srgbClr val="000000"/>
                </a:solidFill>
              </a:rPr>
              <a:t> int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30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1 1 1 2 2 2 3 3 3 4 </a:t>
            </a:r>
            <a:r>
              <a:rPr lang="en-US"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y</a:t>
            </a:r>
            <a:r>
              <a:rPr lang="en-US" sz="1400" b="1" dirty="0">
                <a:solidFill>
                  <a:srgbClr val="000080"/>
                </a:solidFill>
              </a:rPr>
              <a:t>:</a:t>
            </a:r>
            <a:r>
              <a:rPr lang="en-US" sz="1400" b="0" dirty="0">
                <a:solidFill>
                  <a:srgbClr val="000000"/>
                </a:solidFill>
              </a:rPr>
              <a:t> num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30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4.2 7.51 2.13 8.99 10.24 </a:t>
            </a:r>
            <a:r>
              <a:rPr lang="en-US" sz="1400" b="0" dirty="0">
                <a:solidFill>
                  <a:srgbClr val="000000"/>
                </a:solidFill>
              </a:rPr>
              <a:t>...</a:t>
            </a:r>
          </a:p>
          <a:p>
            <a:endParaRPr lang="en-US" sz="1400" b="0" dirty="0">
              <a:solidFill>
                <a:srgbClr val="000000"/>
              </a:solidFill>
            </a:endParaRPr>
          </a:p>
          <a:p>
            <a:r>
              <a:rPr lang="en-US" sz="1400" b="0" dirty="0">
                <a:solidFill>
                  <a:srgbClr val="000000"/>
                </a:solidFill>
              </a:rPr>
              <a:t>sim2 </a:t>
            </a:r>
            <a:r>
              <a:rPr lang="en-US" sz="1400" b="0" dirty="0">
                <a:solidFill>
                  <a:srgbClr val="804000"/>
                </a:solidFill>
              </a:rPr>
              <a:t>%&gt;%</a:t>
            </a:r>
            <a:r>
              <a:rPr lang="en-US" sz="1400" b="0" dirty="0">
                <a:solidFill>
                  <a:srgbClr val="000000"/>
                </a:solidFill>
              </a:rPr>
              <a:t> </a:t>
            </a:r>
            <a:r>
              <a:rPr lang="en-US" sz="1400" b="0" dirty="0">
                <a:solidFill>
                  <a:srgbClr val="8000FF"/>
                </a:solidFill>
              </a:rPr>
              <a:t>str</a:t>
            </a:r>
            <a:endParaRPr lang="en-US" sz="1400" b="0" dirty="0">
              <a:solidFill>
                <a:srgbClr val="000000"/>
              </a:solidFill>
            </a:endParaRPr>
          </a:p>
          <a:p>
            <a:r>
              <a:rPr lang="en-US" sz="1400" b="0" dirty="0" err="1">
                <a:solidFill>
                  <a:schemeClr val="bg1">
                    <a:lumMod val="50000"/>
                  </a:schemeClr>
                </a:solidFill>
              </a:rPr>
              <a:t>tibble</a:t>
            </a:r>
            <a:r>
              <a:rPr lang="en-US" sz="1400" b="0" dirty="0">
                <a:solidFill>
                  <a:srgbClr val="000000"/>
                </a:solidFill>
              </a:rPr>
              <a:t> </a:t>
            </a:r>
            <a:r>
              <a:rPr lang="en-US" sz="1400" b="1" dirty="0">
                <a:solidFill>
                  <a:srgbClr val="000080"/>
                </a:solidFill>
              </a:rPr>
              <a:t>[</a:t>
            </a:r>
            <a:r>
              <a:rPr lang="en-US" sz="1400" b="0" dirty="0">
                <a:solidFill>
                  <a:srgbClr val="FF8000"/>
                </a:solidFill>
              </a:rPr>
              <a:t>40</a:t>
            </a:r>
            <a:r>
              <a:rPr lang="en-US" sz="1400" b="0" dirty="0">
                <a:solidFill>
                  <a:srgbClr val="000000"/>
                </a:solidFill>
              </a:rPr>
              <a:t> x </a:t>
            </a:r>
            <a:r>
              <a:rPr lang="en-US" sz="1400" b="0" dirty="0">
                <a:solidFill>
                  <a:srgbClr val="FF8000"/>
                </a:solidFill>
              </a:rPr>
              <a:t>2</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chemeClr val="bg1">
                    <a:lumMod val="50000"/>
                  </a:schemeClr>
                </a:solidFill>
              </a:rPr>
              <a:t>S3</a:t>
            </a:r>
            <a:r>
              <a:rPr lang="en-US" sz="1400" b="1" dirty="0">
                <a:solidFill>
                  <a:schemeClr val="bg1">
                    <a:lumMod val="50000"/>
                  </a:schemeClr>
                </a:solidFill>
              </a:rPr>
              <a:t>:</a:t>
            </a:r>
            <a:r>
              <a:rPr lang="en-US" sz="1400" b="0" dirty="0">
                <a:solidFill>
                  <a:schemeClr val="bg1">
                    <a:lumMod val="50000"/>
                  </a:schemeClr>
                </a:solidFill>
              </a:rPr>
              <a:t> </a:t>
            </a:r>
            <a:r>
              <a:rPr lang="en-US" sz="1400" b="0" dirty="0" err="1">
                <a:solidFill>
                  <a:schemeClr val="bg1">
                    <a:lumMod val="50000"/>
                  </a:schemeClr>
                </a:solidFill>
              </a:rPr>
              <a:t>tbl_df</a:t>
            </a:r>
            <a:r>
              <a:rPr lang="en-US" sz="1400" b="1" dirty="0">
                <a:solidFill>
                  <a:schemeClr val="bg1">
                    <a:lumMod val="50000"/>
                  </a:schemeClr>
                </a:solidFill>
              </a:rPr>
              <a:t>/</a:t>
            </a:r>
            <a:r>
              <a:rPr lang="en-US" sz="1400" b="0" dirty="0" err="1">
                <a:solidFill>
                  <a:schemeClr val="bg1">
                    <a:lumMod val="50000"/>
                  </a:schemeClr>
                </a:solidFill>
              </a:rPr>
              <a:t>tbl</a:t>
            </a:r>
            <a:r>
              <a:rPr lang="en-US" sz="1400" b="1" dirty="0">
                <a:solidFill>
                  <a:schemeClr val="bg1">
                    <a:lumMod val="50000"/>
                  </a:schemeClr>
                </a:solidFill>
              </a:rPr>
              <a:t>/</a:t>
            </a:r>
            <a:r>
              <a:rPr lang="en-US" sz="1400" b="0" dirty="0" err="1">
                <a:solidFill>
                  <a:schemeClr val="bg1">
                    <a:lumMod val="50000"/>
                  </a:schemeClr>
                </a:solidFill>
              </a:rPr>
              <a:t>data.frame</a:t>
            </a:r>
            <a:r>
              <a:rPr lang="en-US" sz="1400" b="1" dirty="0">
                <a:solidFill>
                  <a:srgbClr val="000080"/>
                </a:solidFill>
              </a:rPr>
              <a:t>)</a:t>
            </a:r>
            <a:endParaRPr lang="en-US" sz="1400" b="0" dirty="0">
              <a:solidFill>
                <a:srgbClr val="000000"/>
              </a:solidFill>
            </a:endParaRPr>
          </a:p>
          <a:p>
            <a:r>
              <a:rPr lang="pt-BR" sz="1400" b="0" dirty="0">
                <a:solidFill>
                  <a:srgbClr val="000000"/>
                </a:solidFill>
              </a:rPr>
              <a:t> </a:t>
            </a:r>
            <a:r>
              <a:rPr lang="pt-BR" sz="1400" b="1" dirty="0">
                <a:solidFill>
                  <a:srgbClr val="000080"/>
                </a:solidFill>
              </a:rPr>
              <a:t>$</a:t>
            </a:r>
            <a:r>
              <a:rPr lang="pt-BR" sz="1400" b="0" dirty="0">
                <a:solidFill>
                  <a:srgbClr val="000000"/>
                </a:solidFill>
              </a:rPr>
              <a:t> x</a:t>
            </a:r>
            <a:r>
              <a:rPr lang="pt-BR" sz="1400" b="1" dirty="0">
                <a:solidFill>
                  <a:srgbClr val="000080"/>
                </a:solidFill>
              </a:rPr>
              <a:t>:</a:t>
            </a:r>
            <a:r>
              <a:rPr lang="pt-BR" sz="1400" b="0" dirty="0">
                <a:solidFill>
                  <a:srgbClr val="000000"/>
                </a:solidFill>
              </a:rPr>
              <a:t> chr </a:t>
            </a:r>
            <a:r>
              <a:rPr lang="pt-BR" sz="1400" b="1" dirty="0">
                <a:solidFill>
                  <a:srgbClr val="000080"/>
                </a:solidFill>
              </a:rPr>
              <a:t>[</a:t>
            </a:r>
            <a:r>
              <a:rPr lang="pt-BR" sz="1400" b="0" dirty="0">
                <a:solidFill>
                  <a:srgbClr val="FF8000"/>
                </a:solidFill>
              </a:rPr>
              <a:t>1</a:t>
            </a:r>
            <a:r>
              <a:rPr lang="pt-BR" sz="1400" b="1" dirty="0">
                <a:solidFill>
                  <a:srgbClr val="000080"/>
                </a:solidFill>
              </a:rPr>
              <a:t>:</a:t>
            </a:r>
            <a:r>
              <a:rPr lang="pt-BR" sz="1400" b="0" dirty="0">
                <a:solidFill>
                  <a:srgbClr val="FF8000"/>
                </a:solidFill>
              </a:rPr>
              <a:t>40</a:t>
            </a:r>
            <a:r>
              <a:rPr lang="pt-BR" sz="1400" b="1" dirty="0">
                <a:solidFill>
                  <a:srgbClr val="000080"/>
                </a:solidFill>
              </a:rPr>
              <a:t>]</a:t>
            </a:r>
            <a:r>
              <a:rPr lang="pt-BR" sz="1400" b="0" dirty="0">
                <a:solidFill>
                  <a:srgbClr val="000000"/>
                </a:solidFill>
              </a:rPr>
              <a:t> </a:t>
            </a:r>
            <a:r>
              <a:rPr lang="pt-BR" sz="1400" b="0" dirty="0">
                <a:solidFill>
                  <a:srgbClr val="808080"/>
                </a:solidFill>
              </a:rPr>
              <a:t>"a"</a:t>
            </a:r>
            <a:r>
              <a:rPr lang="pt-BR" sz="1400" b="0" dirty="0">
                <a:solidFill>
                  <a:srgbClr val="000000"/>
                </a:solidFill>
              </a:rPr>
              <a:t> </a:t>
            </a:r>
            <a:r>
              <a:rPr lang="pt-BR" sz="1400" b="0" dirty="0">
                <a:solidFill>
                  <a:srgbClr val="808080"/>
                </a:solidFill>
              </a:rPr>
              <a:t>"a"</a:t>
            </a:r>
            <a:r>
              <a:rPr lang="pt-BR" sz="1400" b="0" dirty="0">
                <a:solidFill>
                  <a:srgbClr val="000000"/>
                </a:solidFill>
              </a:rPr>
              <a:t> </a:t>
            </a:r>
            <a:r>
              <a:rPr lang="pt-BR" sz="1400" b="0" dirty="0">
                <a:solidFill>
                  <a:srgbClr val="808080"/>
                </a:solidFill>
              </a:rPr>
              <a:t>"a"</a:t>
            </a:r>
            <a:r>
              <a:rPr lang="pt-BR" sz="1400" b="0" dirty="0">
                <a:solidFill>
                  <a:srgbClr val="000000"/>
                </a:solidFill>
              </a:rPr>
              <a:t> </a:t>
            </a:r>
            <a:r>
              <a:rPr lang="pt-BR" sz="1400" b="0" dirty="0">
                <a:solidFill>
                  <a:srgbClr val="808080"/>
                </a:solidFill>
              </a:rPr>
              <a:t>"a"</a:t>
            </a:r>
            <a:r>
              <a:rPr lang="pt-BR" sz="1400" b="0" dirty="0">
                <a:solidFill>
                  <a:srgbClr val="000000"/>
                </a:solidFill>
              </a:rPr>
              <a:t> ...</a:t>
            </a:r>
          </a:p>
          <a:p>
            <a:r>
              <a:rPr lang="en-US" sz="1400" b="0" dirty="0">
                <a:solidFill>
                  <a:srgbClr val="000000"/>
                </a:solidFill>
              </a:rPr>
              <a:t> </a:t>
            </a:r>
            <a:r>
              <a:rPr lang="en-US" sz="1400" b="1" dirty="0">
                <a:solidFill>
                  <a:srgbClr val="000080"/>
                </a:solidFill>
              </a:rPr>
              <a:t>$</a:t>
            </a:r>
            <a:r>
              <a:rPr lang="en-US" sz="1400" b="0" dirty="0">
                <a:solidFill>
                  <a:srgbClr val="000000"/>
                </a:solidFill>
              </a:rPr>
              <a:t> y</a:t>
            </a:r>
            <a:r>
              <a:rPr lang="en-US" sz="1400" b="1" dirty="0">
                <a:solidFill>
                  <a:srgbClr val="000080"/>
                </a:solidFill>
              </a:rPr>
              <a:t>:</a:t>
            </a:r>
            <a:r>
              <a:rPr lang="en-US" sz="1400" b="0" dirty="0">
                <a:solidFill>
                  <a:srgbClr val="000000"/>
                </a:solidFill>
              </a:rPr>
              <a:t> num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40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1.94 1.18 1.24 2.62 1.11 </a:t>
            </a:r>
            <a:r>
              <a:rPr lang="en-US" sz="1400" b="0" dirty="0">
                <a:solidFill>
                  <a:srgbClr val="000000"/>
                </a:solidFill>
              </a:rPr>
              <a:t>...</a:t>
            </a:r>
          </a:p>
          <a:p>
            <a:endParaRPr lang="en-US" sz="1400" b="0" dirty="0">
              <a:solidFill>
                <a:srgbClr val="000000"/>
              </a:solidFill>
            </a:endParaRPr>
          </a:p>
          <a:p>
            <a:r>
              <a:rPr lang="en-US" sz="1400" b="0" dirty="0">
                <a:solidFill>
                  <a:srgbClr val="000000"/>
                </a:solidFill>
              </a:rPr>
              <a:t>sim3 </a:t>
            </a:r>
            <a:r>
              <a:rPr lang="en-US" sz="1400" b="0" dirty="0">
                <a:solidFill>
                  <a:srgbClr val="804000"/>
                </a:solidFill>
              </a:rPr>
              <a:t>%&gt;%</a:t>
            </a:r>
            <a:r>
              <a:rPr lang="en-US" sz="1400" b="0" dirty="0">
                <a:solidFill>
                  <a:srgbClr val="000000"/>
                </a:solidFill>
              </a:rPr>
              <a:t> </a:t>
            </a:r>
            <a:r>
              <a:rPr lang="en-US" sz="1400" b="0" dirty="0">
                <a:solidFill>
                  <a:srgbClr val="8000FF"/>
                </a:solidFill>
              </a:rPr>
              <a:t>str</a:t>
            </a:r>
            <a:endParaRPr lang="en-US" sz="1400" b="0" dirty="0">
              <a:solidFill>
                <a:srgbClr val="000000"/>
              </a:solidFill>
            </a:endParaRPr>
          </a:p>
          <a:p>
            <a:r>
              <a:rPr lang="en-US" sz="1400" b="0" dirty="0" err="1">
                <a:solidFill>
                  <a:schemeClr val="bg1">
                    <a:lumMod val="50000"/>
                  </a:schemeClr>
                </a:solidFill>
              </a:rPr>
              <a:t>tibble</a:t>
            </a:r>
            <a:r>
              <a:rPr lang="en-US" sz="1400" b="0" dirty="0">
                <a:solidFill>
                  <a:srgbClr val="000000"/>
                </a:solidFill>
              </a:rPr>
              <a:t> </a:t>
            </a:r>
            <a:r>
              <a:rPr lang="en-US" sz="1400" b="1" dirty="0">
                <a:solidFill>
                  <a:srgbClr val="000080"/>
                </a:solidFill>
              </a:rPr>
              <a:t>[</a:t>
            </a:r>
            <a:r>
              <a:rPr lang="en-US" sz="1400" b="0" dirty="0">
                <a:solidFill>
                  <a:srgbClr val="FF8000"/>
                </a:solidFill>
              </a:rPr>
              <a:t>120</a:t>
            </a:r>
            <a:r>
              <a:rPr lang="en-US" sz="1400" b="0" dirty="0">
                <a:solidFill>
                  <a:srgbClr val="000000"/>
                </a:solidFill>
              </a:rPr>
              <a:t> x </a:t>
            </a:r>
            <a:r>
              <a:rPr lang="en-US" sz="1400" b="0" dirty="0">
                <a:solidFill>
                  <a:srgbClr val="FF8000"/>
                </a:solidFill>
              </a:rPr>
              <a:t>5</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chemeClr val="bg1">
                    <a:lumMod val="50000"/>
                  </a:schemeClr>
                </a:solidFill>
              </a:rPr>
              <a:t>S3</a:t>
            </a:r>
            <a:r>
              <a:rPr lang="en-US" sz="1400" b="1" dirty="0">
                <a:solidFill>
                  <a:schemeClr val="bg1">
                    <a:lumMod val="50000"/>
                  </a:schemeClr>
                </a:solidFill>
              </a:rPr>
              <a:t>:</a:t>
            </a:r>
            <a:r>
              <a:rPr lang="en-US" sz="1400" b="0" dirty="0">
                <a:solidFill>
                  <a:schemeClr val="bg1">
                    <a:lumMod val="50000"/>
                  </a:schemeClr>
                </a:solidFill>
              </a:rPr>
              <a:t> </a:t>
            </a:r>
            <a:r>
              <a:rPr lang="en-US" sz="1400" b="0" dirty="0" err="1">
                <a:solidFill>
                  <a:schemeClr val="bg1">
                    <a:lumMod val="50000"/>
                  </a:schemeClr>
                </a:solidFill>
              </a:rPr>
              <a:t>tbl_df</a:t>
            </a:r>
            <a:r>
              <a:rPr lang="en-US" sz="1400" b="1" dirty="0">
                <a:solidFill>
                  <a:schemeClr val="bg1">
                    <a:lumMod val="50000"/>
                  </a:schemeClr>
                </a:solidFill>
              </a:rPr>
              <a:t>/</a:t>
            </a:r>
            <a:r>
              <a:rPr lang="en-US" sz="1400" b="0" dirty="0" err="1">
                <a:solidFill>
                  <a:schemeClr val="bg1">
                    <a:lumMod val="50000"/>
                  </a:schemeClr>
                </a:solidFill>
              </a:rPr>
              <a:t>tbl</a:t>
            </a:r>
            <a:r>
              <a:rPr lang="en-US" sz="1400" b="1" dirty="0">
                <a:solidFill>
                  <a:schemeClr val="bg1">
                    <a:lumMod val="50000"/>
                  </a:schemeClr>
                </a:solidFill>
              </a:rPr>
              <a:t>/</a:t>
            </a:r>
            <a:r>
              <a:rPr lang="en-US" sz="1400" b="0" dirty="0" err="1">
                <a:solidFill>
                  <a:schemeClr val="bg1">
                    <a:lumMod val="50000"/>
                  </a:schemeClr>
                </a:solidFill>
              </a:rPr>
              <a:t>data.frame</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1" dirty="0">
                <a:solidFill>
                  <a:srgbClr val="000080"/>
                </a:solidFill>
              </a:rPr>
              <a:t>$</a:t>
            </a:r>
            <a:r>
              <a:rPr lang="en-US" sz="1400" b="0" dirty="0">
                <a:solidFill>
                  <a:srgbClr val="000000"/>
                </a:solidFill>
              </a:rPr>
              <a:t> x1 </a:t>
            </a:r>
            <a:r>
              <a:rPr lang="en-US" sz="1400" b="1" dirty="0">
                <a:solidFill>
                  <a:srgbClr val="000080"/>
                </a:solidFill>
              </a:rPr>
              <a:t>:</a:t>
            </a:r>
            <a:r>
              <a:rPr lang="en-US" sz="1400" b="0" dirty="0">
                <a:solidFill>
                  <a:srgbClr val="000000"/>
                </a:solidFill>
              </a:rPr>
              <a:t> int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120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1 1 1 1 1 1 1 1 1 1 </a:t>
            </a:r>
            <a:r>
              <a:rPr lang="en-US"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x2 </a:t>
            </a:r>
            <a:r>
              <a:rPr lang="en-US" sz="1400" b="1" dirty="0">
                <a:solidFill>
                  <a:srgbClr val="000080"/>
                </a:solidFill>
              </a:rPr>
              <a:t>:</a:t>
            </a:r>
            <a:r>
              <a:rPr lang="en-US" sz="1400" b="0" dirty="0">
                <a:solidFill>
                  <a:srgbClr val="000000"/>
                </a:solidFill>
              </a:rPr>
              <a:t> Factor w</a:t>
            </a:r>
            <a:r>
              <a:rPr lang="en-US" sz="1400" b="1" dirty="0">
                <a:solidFill>
                  <a:srgbClr val="000080"/>
                </a:solidFill>
              </a:rPr>
              <a:t>/</a:t>
            </a:r>
            <a:r>
              <a:rPr lang="en-US" sz="1400" b="0" dirty="0">
                <a:solidFill>
                  <a:srgbClr val="000000"/>
                </a:solidFill>
              </a:rPr>
              <a:t> </a:t>
            </a:r>
            <a:r>
              <a:rPr lang="en-US" sz="1400" b="0" dirty="0">
                <a:solidFill>
                  <a:srgbClr val="FF8000"/>
                </a:solidFill>
              </a:rPr>
              <a:t>4</a:t>
            </a:r>
            <a:r>
              <a:rPr lang="en-US" sz="1400" b="0" dirty="0">
                <a:solidFill>
                  <a:srgbClr val="000000"/>
                </a:solidFill>
              </a:rPr>
              <a:t> </a:t>
            </a:r>
            <a:r>
              <a:rPr lang="en-US" sz="1400" b="0" dirty="0">
                <a:solidFill>
                  <a:srgbClr val="8000FF"/>
                </a:solidFill>
              </a:rPr>
              <a:t>levels</a:t>
            </a:r>
            <a:r>
              <a:rPr lang="en-US" sz="1400" b="0" dirty="0">
                <a:solidFill>
                  <a:srgbClr val="000000"/>
                </a:solidFill>
              </a:rPr>
              <a:t> </a:t>
            </a:r>
            <a:r>
              <a:rPr lang="en-US" sz="1400" b="0" dirty="0">
                <a:solidFill>
                  <a:srgbClr val="808080"/>
                </a:solidFill>
              </a:rPr>
              <a:t>"</a:t>
            </a:r>
            <a:r>
              <a:rPr lang="en-US" sz="1400" b="0" dirty="0" err="1">
                <a:solidFill>
                  <a:srgbClr val="808080"/>
                </a:solidFill>
              </a:rPr>
              <a:t>a"</a:t>
            </a:r>
            <a:r>
              <a:rPr lang="en-US" sz="1400" b="0" dirty="0" err="1">
                <a:solidFill>
                  <a:srgbClr val="000000"/>
                </a:solidFill>
              </a:rPr>
              <a:t>,</a:t>
            </a:r>
            <a:r>
              <a:rPr lang="en-US" sz="1400" b="0" dirty="0" err="1">
                <a:solidFill>
                  <a:srgbClr val="808080"/>
                </a:solidFill>
              </a:rPr>
              <a:t>"b"</a:t>
            </a:r>
            <a:r>
              <a:rPr lang="en-US" sz="1400" b="0" dirty="0" err="1">
                <a:solidFill>
                  <a:srgbClr val="000000"/>
                </a:solidFill>
              </a:rPr>
              <a:t>,</a:t>
            </a:r>
            <a:r>
              <a:rPr lang="en-US" sz="1400" b="0" dirty="0" err="1">
                <a:solidFill>
                  <a:srgbClr val="808080"/>
                </a:solidFill>
              </a:rPr>
              <a:t>"c"</a:t>
            </a:r>
            <a:r>
              <a:rPr lang="en-US" sz="1400" b="0" dirty="0" err="1">
                <a:solidFill>
                  <a:srgbClr val="000000"/>
                </a:solidFill>
              </a:rPr>
              <a:t>,</a:t>
            </a:r>
            <a:r>
              <a:rPr lang="en-US" sz="1400" b="0" dirty="0" err="1">
                <a:solidFill>
                  <a:srgbClr val="808080"/>
                </a:solidFill>
              </a:rPr>
              <a:t>"d</a:t>
            </a:r>
            <a:r>
              <a:rPr lang="en-US" sz="1400" b="0" dirty="0">
                <a:solidFill>
                  <a:srgbClr val="808080"/>
                </a:solidFill>
              </a:rPr>
              <a:t>"</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1 1 1 2 2 2 3 3 3 4 </a:t>
            </a:r>
            <a:r>
              <a:rPr lang="en-US"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chemeClr val="tx1"/>
                </a:solidFill>
              </a:rPr>
              <a:t>rep</a:t>
            </a:r>
            <a:r>
              <a:rPr lang="en-US" sz="1400" b="1" dirty="0">
                <a:solidFill>
                  <a:srgbClr val="000080"/>
                </a:solidFill>
              </a:rPr>
              <a:t>:</a:t>
            </a:r>
            <a:r>
              <a:rPr lang="en-US" sz="1400" b="0" dirty="0">
                <a:solidFill>
                  <a:srgbClr val="000000"/>
                </a:solidFill>
              </a:rPr>
              <a:t> int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120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1 2 3 1 2 3 1 2 3 1 </a:t>
            </a:r>
            <a:r>
              <a:rPr lang="en-US" sz="1400" b="0" dirty="0">
                <a:solidFill>
                  <a:srgbClr val="000000"/>
                </a:solidFill>
              </a:rPr>
              <a:t>...</a:t>
            </a:r>
          </a:p>
          <a:p>
            <a:r>
              <a:rPr lang="es-ES" sz="1400" b="0" dirty="0">
                <a:solidFill>
                  <a:srgbClr val="000000"/>
                </a:solidFill>
              </a:rPr>
              <a:t> </a:t>
            </a:r>
            <a:r>
              <a:rPr lang="es-ES" sz="1400" b="1" dirty="0">
                <a:solidFill>
                  <a:srgbClr val="000080"/>
                </a:solidFill>
              </a:rPr>
              <a:t>$</a:t>
            </a:r>
            <a:r>
              <a:rPr lang="es-ES" sz="1400" b="0" dirty="0">
                <a:solidFill>
                  <a:srgbClr val="000000"/>
                </a:solidFill>
              </a:rPr>
              <a:t> y  </a:t>
            </a:r>
            <a:r>
              <a:rPr lang="es-ES" sz="1400" b="1" dirty="0">
                <a:solidFill>
                  <a:srgbClr val="000080"/>
                </a:solidFill>
              </a:rPr>
              <a:t>:</a:t>
            </a:r>
            <a:r>
              <a:rPr lang="es-ES" sz="1400" b="0" dirty="0">
                <a:solidFill>
                  <a:srgbClr val="000000"/>
                </a:solidFill>
              </a:rPr>
              <a:t> </a:t>
            </a:r>
            <a:r>
              <a:rPr lang="es-ES" sz="1400" b="0" dirty="0" err="1">
                <a:solidFill>
                  <a:srgbClr val="000000"/>
                </a:solidFill>
              </a:rPr>
              <a:t>Named</a:t>
            </a:r>
            <a:r>
              <a:rPr lang="es-ES" sz="1400" b="0" dirty="0">
                <a:solidFill>
                  <a:srgbClr val="000000"/>
                </a:solidFill>
              </a:rPr>
              <a:t> </a:t>
            </a:r>
            <a:r>
              <a:rPr lang="es-ES" sz="1400" b="0" dirty="0" err="1">
                <a:solidFill>
                  <a:srgbClr val="000000"/>
                </a:solidFill>
              </a:rPr>
              <a:t>num</a:t>
            </a:r>
            <a:r>
              <a:rPr lang="es-ES" sz="1400" b="0" dirty="0">
                <a:solidFill>
                  <a:srgbClr val="000000"/>
                </a:solidFill>
              </a:rPr>
              <a:t> </a:t>
            </a:r>
            <a:r>
              <a:rPr lang="es-ES" sz="1400" b="1" dirty="0">
                <a:solidFill>
                  <a:srgbClr val="000080"/>
                </a:solidFill>
              </a:rPr>
              <a:t>[</a:t>
            </a:r>
            <a:r>
              <a:rPr lang="es-ES" sz="1400" b="0" dirty="0">
                <a:solidFill>
                  <a:srgbClr val="FF8000"/>
                </a:solidFill>
              </a:rPr>
              <a:t>1</a:t>
            </a:r>
            <a:r>
              <a:rPr lang="es-ES" sz="1400" b="1" dirty="0">
                <a:solidFill>
                  <a:srgbClr val="000080"/>
                </a:solidFill>
              </a:rPr>
              <a:t>:</a:t>
            </a:r>
            <a:r>
              <a:rPr lang="es-ES" sz="1400" b="0" dirty="0">
                <a:solidFill>
                  <a:srgbClr val="FF8000"/>
                </a:solidFill>
              </a:rPr>
              <a:t>120</a:t>
            </a:r>
            <a:r>
              <a:rPr lang="es-ES" sz="1400" b="1" dirty="0">
                <a:solidFill>
                  <a:srgbClr val="000080"/>
                </a:solidFill>
              </a:rPr>
              <a:t>]</a:t>
            </a:r>
            <a:r>
              <a:rPr lang="es-ES" sz="1400" b="0" dirty="0">
                <a:solidFill>
                  <a:srgbClr val="000000"/>
                </a:solidFill>
              </a:rPr>
              <a:t> </a:t>
            </a:r>
            <a:r>
              <a:rPr lang="es-ES" sz="1400" b="1" dirty="0">
                <a:solidFill>
                  <a:srgbClr val="000080"/>
                </a:solidFill>
              </a:rPr>
              <a:t>-</a:t>
            </a:r>
            <a:r>
              <a:rPr lang="es-ES" sz="1400" b="0" dirty="0">
                <a:solidFill>
                  <a:schemeClr val="bg1">
                    <a:lumMod val="50000"/>
                  </a:schemeClr>
                </a:solidFill>
              </a:rPr>
              <a:t>0.571 1.184 2.237 7.437 8.518 </a:t>
            </a:r>
            <a:r>
              <a:rPr lang="es-ES"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err="1">
                <a:solidFill>
                  <a:srgbClr val="8000FF"/>
                </a:solidFill>
              </a:rPr>
              <a:t>attr</a:t>
            </a:r>
            <a:r>
              <a:rPr lang="en-US" sz="1400" b="1" dirty="0">
                <a:solidFill>
                  <a:srgbClr val="000080"/>
                </a:solidFill>
              </a:rPr>
              <a:t>(*</a:t>
            </a:r>
            <a:r>
              <a:rPr lang="en-US" sz="1400" b="0" dirty="0">
                <a:solidFill>
                  <a:srgbClr val="000000"/>
                </a:solidFill>
              </a:rPr>
              <a:t>, </a:t>
            </a:r>
            <a:r>
              <a:rPr lang="en-US" sz="1400" b="0" dirty="0">
                <a:solidFill>
                  <a:srgbClr val="808080"/>
                </a:solidFill>
              </a:rPr>
              <a:t>"names"</a:t>
            </a:r>
            <a:r>
              <a:rPr lang="en-US" sz="1400" b="1" dirty="0">
                <a:solidFill>
                  <a:srgbClr val="000080"/>
                </a:solidFill>
              </a:rPr>
              <a:t>)=</a:t>
            </a:r>
            <a:r>
              <a:rPr lang="en-US" sz="1400" b="0" dirty="0">
                <a:solidFill>
                  <a:srgbClr val="000000"/>
                </a:solidFill>
              </a:rPr>
              <a:t> </a:t>
            </a:r>
            <a:r>
              <a:rPr lang="en-US" sz="1400" b="0" dirty="0" err="1">
                <a:solidFill>
                  <a:srgbClr val="000000"/>
                </a:solidFill>
              </a:rPr>
              <a:t>chr</a:t>
            </a:r>
            <a:r>
              <a:rPr lang="en-US" sz="1400" b="0" dirty="0">
                <a:solidFill>
                  <a:srgbClr val="000000"/>
                </a:solidFill>
              </a:rPr>
              <a: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120</a:t>
            </a:r>
            <a:r>
              <a:rPr lang="en-US" sz="1400" b="1" dirty="0">
                <a:solidFill>
                  <a:srgbClr val="000080"/>
                </a:solidFill>
              </a:rPr>
              <a:t>]</a:t>
            </a:r>
            <a:r>
              <a:rPr lang="en-US" sz="1400" b="0" dirty="0">
                <a:solidFill>
                  <a:srgbClr val="000000"/>
                </a:solidFill>
              </a:rPr>
              <a:t> </a:t>
            </a:r>
            <a:r>
              <a:rPr lang="en-US" sz="1400" b="0" dirty="0">
                <a:solidFill>
                  <a:srgbClr val="808080"/>
                </a:solidFill>
              </a:rPr>
              <a:t>"a"</a:t>
            </a:r>
            <a:r>
              <a:rPr lang="en-US" sz="1400" b="0" dirty="0">
                <a:solidFill>
                  <a:srgbClr val="000000"/>
                </a:solidFill>
              </a:rPr>
              <a:t> </a:t>
            </a:r>
            <a:r>
              <a:rPr lang="en-US" sz="1400" b="0" dirty="0">
                <a:solidFill>
                  <a:srgbClr val="808080"/>
                </a:solidFill>
              </a:rPr>
              <a:t>"a"</a:t>
            </a:r>
            <a:r>
              <a:rPr lang="en-US" sz="1400" b="0" dirty="0">
                <a:solidFill>
                  <a:srgbClr val="000000"/>
                </a:solidFill>
              </a:rPr>
              <a:t> </a:t>
            </a:r>
            <a:r>
              <a:rPr lang="en-US" sz="1400" b="0" dirty="0">
                <a:solidFill>
                  <a:srgbClr val="808080"/>
                </a:solidFill>
              </a:rPr>
              <a:t>"a"</a:t>
            </a:r>
            <a:r>
              <a:rPr lang="en-US" sz="1400" b="0" dirty="0">
                <a:solidFill>
                  <a:srgbClr val="000000"/>
                </a:solidFill>
              </a:rPr>
              <a:t> </a:t>
            </a:r>
            <a:r>
              <a:rPr lang="en-US" sz="1400" b="0" dirty="0">
                <a:solidFill>
                  <a:srgbClr val="808080"/>
                </a:solidFill>
              </a:rPr>
              <a:t>"b"</a:t>
            </a:r>
            <a:r>
              <a:rPr lang="en-US" sz="1400" b="0" dirty="0">
                <a:solidFill>
                  <a:srgbClr val="000000"/>
                </a:solidFill>
              </a:rPr>
              <a:t> ...</a:t>
            </a:r>
          </a:p>
          <a:p>
            <a:r>
              <a:rPr lang="pt-BR" sz="1400" b="0" dirty="0">
                <a:solidFill>
                  <a:srgbClr val="000000"/>
                </a:solidFill>
              </a:rPr>
              <a:t> </a:t>
            </a:r>
            <a:r>
              <a:rPr lang="pt-BR" sz="1400" b="1" dirty="0">
                <a:solidFill>
                  <a:srgbClr val="000080"/>
                </a:solidFill>
              </a:rPr>
              <a:t>$</a:t>
            </a:r>
            <a:r>
              <a:rPr lang="pt-BR" sz="1400" b="0" dirty="0">
                <a:solidFill>
                  <a:srgbClr val="000000"/>
                </a:solidFill>
              </a:rPr>
              <a:t> </a:t>
            </a:r>
            <a:r>
              <a:rPr lang="pt-BR" sz="1400" b="0" dirty="0">
                <a:solidFill>
                  <a:schemeClr val="tx1"/>
                </a:solidFill>
              </a:rPr>
              <a:t>sd</a:t>
            </a:r>
            <a:r>
              <a:rPr lang="pt-BR" sz="1400" b="0" dirty="0">
                <a:solidFill>
                  <a:srgbClr val="000000"/>
                </a:solidFill>
              </a:rPr>
              <a:t> </a:t>
            </a:r>
            <a:r>
              <a:rPr lang="pt-BR" sz="1400" b="1" dirty="0">
                <a:solidFill>
                  <a:srgbClr val="000080"/>
                </a:solidFill>
              </a:rPr>
              <a:t>:</a:t>
            </a:r>
            <a:r>
              <a:rPr lang="pt-BR" sz="1400" b="0" dirty="0">
                <a:solidFill>
                  <a:srgbClr val="000000"/>
                </a:solidFill>
              </a:rPr>
              <a:t> num </a:t>
            </a:r>
            <a:r>
              <a:rPr lang="pt-BR" sz="1400" b="1" dirty="0">
                <a:solidFill>
                  <a:srgbClr val="000080"/>
                </a:solidFill>
              </a:rPr>
              <a:t>[</a:t>
            </a:r>
            <a:r>
              <a:rPr lang="pt-BR" sz="1400" b="0" dirty="0">
                <a:solidFill>
                  <a:srgbClr val="FF8000"/>
                </a:solidFill>
              </a:rPr>
              <a:t>1</a:t>
            </a:r>
            <a:r>
              <a:rPr lang="pt-BR" sz="1400" b="1" dirty="0">
                <a:solidFill>
                  <a:srgbClr val="000080"/>
                </a:solidFill>
              </a:rPr>
              <a:t>:</a:t>
            </a:r>
            <a:r>
              <a:rPr lang="pt-BR" sz="1400" b="0" dirty="0">
                <a:solidFill>
                  <a:srgbClr val="FF8000"/>
                </a:solidFill>
              </a:rPr>
              <a:t>120</a:t>
            </a:r>
            <a:r>
              <a:rPr lang="pt-BR" sz="1400" b="1" dirty="0">
                <a:solidFill>
                  <a:srgbClr val="000080"/>
                </a:solidFill>
              </a:rPr>
              <a:t>]</a:t>
            </a:r>
            <a:r>
              <a:rPr lang="pt-BR" sz="1400" b="0" dirty="0">
                <a:solidFill>
                  <a:srgbClr val="000000"/>
                </a:solidFill>
              </a:rPr>
              <a:t> </a:t>
            </a:r>
            <a:r>
              <a:rPr lang="pt-BR" sz="1400" b="0" dirty="0">
                <a:solidFill>
                  <a:schemeClr val="bg1">
                    <a:lumMod val="50000"/>
                  </a:schemeClr>
                </a:solidFill>
              </a:rPr>
              <a:t>2 2 2 2 2 2 2 2 2 2</a:t>
            </a:r>
            <a:r>
              <a:rPr lang="pt-BR" sz="1400" b="0" dirty="0">
                <a:solidFill>
                  <a:srgbClr val="000000"/>
                </a:solidFill>
              </a:rPr>
              <a:t> ...</a:t>
            </a:r>
          </a:p>
          <a:p>
            <a:endParaRPr lang="en-US" sz="1400" b="0" dirty="0">
              <a:solidFill>
                <a:srgbClr val="000000"/>
              </a:solidFill>
            </a:endParaRPr>
          </a:p>
          <a:p>
            <a:r>
              <a:rPr lang="en-US" sz="1400" b="0" dirty="0">
                <a:solidFill>
                  <a:srgbClr val="000000"/>
                </a:solidFill>
              </a:rPr>
              <a:t>sim4 </a:t>
            </a:r>
            <a:r>
              <a:rPr lang="en-US" sz="1400" b="0" dirty="0">
                <a:solidFill>
                  <a:srgbClr val="804000"/>
                </a:solidFill>
              </a:rPr>
              <a:t>%&gt;%</a:t>
            </a:r>
            <a:r>
              <a:rPr lang="en-US" sz="1400" b="0" dirty="0">
                <a:solidFill>
                  <a:srgbClr val="000000"/>
                </a:solidFill>
              </a:rPr>
              <a:t> </a:t>
            </a:r>
            <a:r>
              <a:rPr lang="en-US" sz="1400" b="0" dirty="0">
                <a:solidFill>
                  <a:srgbClr val="8000FF"/>
                </a:solidFill>
              </a:rPr>
              <a:t>str</a:t>
            </a:r>
            <a:endParaRPr lang="en-US" sz="1400" b="0" dirty="0">
              <a:solidFill>
                <a:srgbClr val="000000"/>
              </a:solidFill>
            </a:endParaRPr>
          </a:p>
          <a:p>
            <a:r>
              <a:rPr lang="en-US" sz="1400" b="0" dirty="0" err="1">
                <a:solidFill>
                  <a:schemeClr val="bg1">
                    <a:lumMod val="50000"/>
                  </a:schemeClr>
                </a:solidFill>
              </a:rPr>
              <a:t>tibble</a:t>
            </a:r>
            <a:r>
              <a:rPr lang="en-US" sz="1400" b="0" dirty="0">
                <a:solidFill>
                  <a:srgbClr val="000000"/>
                </a:solidFill>
              </a:rPr>
              <a:t> </a:t>
            </a:r>
            <a:r>
              <a:rPr lang="en-US" sz="1400" b="1" dirty="0">
                <a:solidFill>
                  <a:srgbClr val="000080"/>
                </a:solidFill>
              </a:rPr>
              <a:t>[</a:t>
            </a:r>
            <a:r>
              <a:rPr lang="en-US" sz="1400" b="0" dirty="0">
                <a:solidFill>
                  <a:srgbClr val="FF8000"/>
                </a:solidFill>
              </a:rPr>
              <a:t>300</a:t>
            </a:r>
            <a:r>
              <a:rPr lang="en-US" sz="1400" b="0" dirty="0">
                <a:solidFill>
                  <a:srgbClr val="000000"/>
                </a:solidFill>
              </a:rPr>
              <a:t> x </a:t>
            </a:r>
            <a:r>
              <a:rPr lang="en-US" sz="1400" b="0" dirty="0">
                <a:solidFill>
                  <a:srgbClr val="FF8000"/>
                </a:solidFill>
              </a:rPr>
              <a:t>4</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chemeClr val="bg1">
                    <a:lumMod val="50000"/>
                  </a:schemeClr>
                </a:solidFill>
              </a:rPr>
              <a:t>S3</a:t>
            </a:r>
            <a:r>
              <a:rPr lang="en-US" sz="1400" b="1" dirty="0">
                <a:solidFill>
                  <a:schemeClr val="bg1">
                    <a:lumMod val="50000"/>
                  </a:schemeClr>
                </a:solidFill>
              </a:rPr>
              <a:t>:</a:t>
            </a:r>
            <a:r>
              <a:rPr lang="en-US" sz="1400" b="0" dirty="0">
                <a:solidFill>
                  <a:schemeClr val="bg1">
                    <a:lumMod val="50000"/>
                  </a:schemeClr>
                </a:solidFill>
              </a:rPr>
              <a:t> </a:t>
            </a:r>
            <a:r>
              <a:rPr lang="en-US" sz="1400" b="0" dirty="0" err="1">
                <a:solidFill>
                  <a:schemeClr val="bg1">
                    <a:lumMod val="50000"/>
                  </a:schemeClr>
                </a:solidFill>
              </a:rPr>
              <a:t>tbl_df</a:t>
            </a:r>
            <a:r>
              <a:rPr lang="en-US" sz="1400" b="1" dirty="0">
                <a:solidFill>
                  <a:schemeClr val="bg1">
                    <a:lumMod val="50000"/>
                  </a:schemeClr>
                </a:solidFill>
              </a:rPr>
              <a:t>/</a:t>
            </a:r>
            <a:r>
              <a:rPr lang="en-US" sz="1400" b="0" dirty="0" err="1">
                <a:solidFill>
                  <a:schemeClr val="bg1">
                    <a:lumMod val="50000"/>
                  </a:schemeClr>
                </a:solidFill>
              </a:rPr>
              <a:t>tbl</a:t>
            </a:r>
            <a:r>
              <a:rPr lang="en-US" sz="1400" b="1" dirty="0">
                <a:solidFill>
                  <a:schemeClr val="bg1">
                    <a:lumMod val="50000"/>
                  </a:schemeClr>
                </a:solidFill>
              </a:rPr>
              <a:t>/</a:t>
            </a:r>
            <a:r>
              <a:rPr lang="en-US" sz="1400" b="0" dirty="0" err="1">
                <a:solidFill>
                  <a:schemeClr val="bg1">
                    <a:lumMod val="50000"/>
                  </a:schemeClr>
                </a:solidFill>
              </a:rPr>
              <a:t>data.frame</a:t>
            </a:r>
            <a:r>
              <a:rPr lang="en-US" sz="1400" b="1" dirty="0">
                <a:solidFill>
                  <a:srgbClr val="000080"/>
                </a:solidFill>
              </a:rPr>
              <a:t>)</a:t>
            </a:r>
            <a:endParaRPr lang="en-US" sz="1400" b="0" dirty="0">
              <a:solidFill>
                <a:srgbClr val="000000"/>
              </a:solidFill>
            </a:endParaRPr>
          </a:p>
          <a:p>
            <a:r>
              <a:rPr lang="pt-BR" sz="1400" b="0" dirty="0">
                <a:solidFill>
                  <a:srgbClr val="000000"/>
                </a:solidFill>
              </a:rPr>
              <a:t> </a:t>
            </a:r>
            <a:r>
              <a:rPr lang="pt-BR" sz="1400" b="1" dirty="0">
                <a:solidFill>
                  <a:srgbClr val="000080"/>
                </a:solidFill>
              </a:rPr>
              <a:t>$</a:t>
            </a:r>
            <a:r>
              <a:rPr lang="pt-BR" sz="1400" b="0" dirty="0">
                <a:solidFill>
                  <a:srgbClr val="000000"/>
                </a:solidFill>
              </a:rPr>
              <a:t> x1 </a:t>
            </a:r>
            <a:r>
              <a:rPr lang="pt-BR" sz="1400" b="1" dirty="0">
                <a:solidFill>
                  <a:srgbClr val="000080"/>
                </a:solidFill>
              </a:rPr>
              <a:t>:</a:t>
            </a:r>
            <a:r>
              <a:rPr lang="pt-BR" sz="1400" b="0" dirty="0">
                <a:solidFill>
                  <a:srgbClr val="000000"/>
                </a:solidFill>
              </a:rPr>
              <a:t> num </a:t>
            </a:r>
            <a:r>
              <a:rPr lang="pt-BR" sz="1400" b="1" dirty="0">
                <a:solidFill>
                  <a:srgbClr val="000080"/>
                </a:solidFill>
              </a:rPr>
              <a:t>[</a:t>
            </a:r>
            <a:r>
              <a:rPr lang="pt-BR" sz="1400" b="0" dirty="0">
                <a:solidFill>
                  <a:srgbClr val="FF8000"/>
                </a:solidFill>
              </a:rPr>
              <a:t>1</a:t>
            </a:r>
            <a:r>
              <a:rPr lang="pt-BR" sz="1400" b="1" dirty="0">
                <a:solidFill>
                  <a:srgbClr val="000080"/>
                </a:solidFill>
              </a:rPr>
              <a:t>:</a:t>
            </a:r>
            <a:r>
              <a:rPr lang="pt-BR" sz="1400" b="0" dirty="0">
                <a:solidFill>
                  <a:srgbClr val="FF8000"/>
                </a:solidFill>
              </a:rPr>
              <a:t>300</a:t>
            </a:r>
            <a:r>
              <a:rPr lang="pt-BR" sz="1400" b="1" dirty="0">
                <a:solidFill>
                  <a:srgbClr val="000080"/>
                </a:solidFill>
              </a:rPr>
              <a:t>]</a:t>
            </a:r>
            <a:r>
              <a:rPr lang="pt-BR" sz="1400" b="0" dirty="0">
                <a:solidFill>
                  <a:srgbClr val="000000"/>
                </a:solidFill>
              </a:rPr>
              <a:t>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0" dirty="0">
                <a:solidFill>
                  <a:srgbClr val="000000"/>
                </a:solidFill>
              </a:rPr>
              <a:t>...</a:t>
            </a:r>
          </a:p>
          <a:p>
            <a:r>
              <a:rPr lang="pt-BR" sz="1400" b="0" dirty="0">
                <a:solidFill>
                  <a:srgbClr val="000000"/>
                </a:solidFill>
              </a:rPr>
              <a:t> </a:t>
            </a:r>
            <a:r>
              <a:rPr lang="pt-BR" sz="1400" b="1" dirty="0">
                <a:solidFill>
                  <a:srgbClr val="000080"/>
                </a:solidFill>
              </a:rPr>
              <a:t>$</a:t>
            </a:r>
            <a:r>
              <a:rPr lang="pt-BR" sz="1400" b="0" dirty="0">
                <a:solidFill>
                  <a:srgbClr val="000000"/>
                </a:solidFill>
              </a:rPr>
              <a:t> x2 </a:t>
            </a:r>
            <a:r>
              <a:rPr lang="pt-BR" sz="1400" b="1" dirty="0">
                <a:solidFill>
                  <a:srgbClr val="000080"/>
                </a:solidFill>
              </a:rPr>
              <a:t>:</a:t>
            </a:r>
            <a:r>
              <a:rPr lang="pt-BR" sz="1400" b="0" dirty="0">
                <a:solidFill>
                  <a:srgbClr val="000000"/>
                </a:solidFill>
              </a:rPr>
              <a:t> num </a:t>
            </a:r>
            <a:r>
              <a:rPr lang="pt-BR" sz="1400" b="1" dirty="0">
                <a:solidFill>
                  <a:srgbClr val="000080"/>
                </a:solidFill>
              </a:rPr>
              <a:t>[</a:t>
            </a:r>
            <a:r>
              <a:rPr lang="pt-BR" sz="1400" b="0" dirty="0">
                <a:solidFill>
                  <a:srgbClr val="FF8000"/>
                </a:solidFill>
              </a:rPr>
              <a:t>1</a:t>
            </a:r>
            <a:r>
              <a:rPr lang="pt-BR" sz="1400" b="1" dirty="0">
                <a:solidFill>
                  <a:srgbClr val="000080"/>
                </a:solidFill>
              </a:rPr>
              <a:t>:</a:t>
            </a:r>
            <a:r>
              <a:rPr lang="pt-BR" sz="1400" b="0" dirty="0">
                <a:solidFill>
                  <a:srgbClr val="FF8000"/>
                </a:solidFill>
              </a:rPr>
              <a:t>300</a:t>
            </a:r>
            <a:r>
              <a:rPr lang="pt-BR" sz="1400" b="1" dirty="0">
                <a:solidFill>
                  <a:srgbClr val="000080"/>
                </a:solidFill>
              </a:rPr>
              <a:t>]</a:t>
            </a:r>
            <a:r>
              <a:rPr lang="pt-BR" sz="1400" b="0" dirty="0">
                <a:solidFill>
                  <a:srgbClr val="000000"/>
                </a:solidFill>
              </a:rPr>
              <a:t> </a:t>
            </a:r>
            <a:r>
              <a:rPr lang="pt-BR" sz="1400" b="1" dirty="0">
                <a:solidFill>
                  <a:srgbClr val="000080"/>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1 </a:t>
            </a:r>
            <a:r>
              <a:rPr lang="pt-BR" sz="1400" b="1" dirty="0">
                <a:solidFill>
                  <a:schemeClr val="bg1">
                    <a:lumMod val="50000"/>
                  </a:schemeClr>
                </a:solidFill>
              </a:rPr>
              <a:t>-</a:t>
            </a:r>
            <a:r>
              <a:rPr lang="pt-BR" sz="1400" b="0" dirty="0">
                <a:solidFill>
                  <a:schemeClr val="bg1">
                    <a:lumMod val="50000"/>
                  </a:schemeClr>
                </a:solidFill>
              </a:rPr>
              <a:t>0.778 </a:t>
            </a:r>
            <a:r>
              <a:rPr lang="pt-BR" sz="1400" b="1" dirty="0">
                <a:solidFill>
                  <a:schemeClr val="bg1">
                    <a:lumMod val="50000"/>
                  </a:schemeClr>
                </a:solidFill>
              </a:rPr>
              <a:t>-</a:t>
            </a:r>
            <a:r>
              <a:rPr lang="pt-BR" sz="1400" b="0" dirty="0">
                <a:solidFill>
                  <a:schemeClr val="bg1">
                    <a:lumMod val="50000"/>
                  </a:schemeClr>
                </a:solidFill>
              </a:rPr>
              <a:t>0.778 </a:t>
            </a:r>
            <a:r>
              <a:rPr lang="pt-BR"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chemeClr val="tx1"/>
                </a:solidFill>
              </a:rPr>
              <a:t>rep</a:t>
            </a:r>
            <a:r>
              <a:rPr lang="en-US" sz="1400" b="1" dirty="0">
                <a:solidFill>
                  <a:srgbClr val="000080"/>
                </a:solidFill>
              </a:rPr>
              <a:t>:</a:t>
            </a:r>
            <a:r>
              <a:rPr lang="en-US" sz="1400" b="0" dirty="0">
                <a:solidFill>
                  <a:srgbClr val="000000"/>
                </a:solidFill>
              </a:rPr>
              <a:t> int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300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1 2 3 1 2 3 1 2 3 1 </a:t>
            </a:r>
            <a:r>
              <a:rPr lang="en-US" sz="1400" b="0" dirty="0">
                <a:solidFill>
                  <a:srgbClr val="000000"/>
                </a:solidFill>
              </a:rPr>
              <a:t>...</a:t>
            </a:r>
          </a:p>
          <a:p>
            <a:r>
              <a:rPr lang="en-US" sz="1400" b="0" dirty="0">
                <a:solidFill>
                  <a:srgbClr val="000000"/>
                </a:solidFill>
              </a:rPr>
              <a:t> </a:t>
            </a:r>
            <a:r>
              <a:rPr lang="en-US" sz="1400" b="1" dirty="0">
                <a:solidFill>
                  <a:srgbClr val="000080"/>
                </a:solidFill>
              </a:rPr>
              <a:t>$</a:t>
            </a:r>
            <a:r>
              <a:rPr lang="en-US" sz="1400" b="0" dirty="0">
                <a:solidFill>
                  <a:srgbClr val="000000"/>
                </a:solidFill>
              </a:rPr>
              <a:t> y  </a:t>
            </a:r>
            <a:r>
              <a:rPr lang="en-US" sz="1400" b="1" dirty="0">
                <a:solidFill>
                  <a:srgbClr val="000080"/>
                </a:solidFill>
              </a:rPr>
              <a:t>:</a:t>
            </a:r>
            <a:r>
              <a:rPr lang="en-US" sz="1400" b="0" dirty="0">
                <a:solidFill>
                  <a:srgbClr val="000000"/>
                </a:solidFill>
              </a:rPr>
              <a:t> num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FF8000"/>
                </a:solidFill>
              </a:rPr>
              <a:t>300</a:t>
            </a:r>
            <a:r>
              <a:rPr lang="en-US" sz="1400" b="1" dirty="0">
                <a:solidFill>
                  <a:srgbClr val="000080"/>
                </a:solidFill>
              </a:rPr>
              <a:t>]</a:t>
            </a:r>
            <a:r>
              <a:rPr lang="en-US" sz="1400" b="0" dirty="0">
                <a:solidFill>
                  <a:srgbClr val="000000"/>
                </a:solidFill>
              </a:rPr>
              <a:t> </a:t>
            </a:r>
            <a:r>
              <a:rPr lang="en-US" sz="1400" b="0" dirty="0">
                <a:solidFill>
                  <a:schemeClr val="bg1">
                    <a:lumMod val="50000"/>
                  </a:schemeClr>
                </a:solidFill>
              </a:rPr>
              <a:t>4.2477 1.206 0.3535 </a:t>
            </a:r>
            <a:r>
              <a:rPr lang="en-US" sz="1400" b="1" dirty="0">
                <a:solidFill>
                  <a:schemeClr val="bg1">
                    <a:lumMod val="50000"/>
                  </a:schemeClr>
                </a:solidFill>
              </a:rPr>
              <a:t>-</a:t>
            </a:r>
            <a:r>
              <a:rPr lang="en-US" sz="1400" b="0" dirty="0">
                <a:solidFill>
                  <a:schemeClr val="bg1">
                    <a:lumMod val="50000"/>
                  </a:schemeClr>
                </a:solidFill>
              </a:rPr>
              <a:t>0.0467 4.6387</a:t>
            </a:r>
            <a:r>
              <a:rPr lang="en-US" sz="1400" b="0" dirty="0">
                <a:solidFill>
                  <a:srgbClr val="000000"/>
                </a:solidFill>
              </a:rPr>
              <a:t> ...</a:t>
            </a:r>
            <a:endParaRPr lang="en-US" sz="1200" dirty="0"/>
          </a:p>
        </p:txBody>
      </p:sp>
      <p:sp>
        <p:nvSpPr>
          <p:cNvPr id="10" name="Content Placeholder 9">
            <a:extLst>
              <a:ext uri="{FF2B5EF4-FFF2-40B4-BE49-F238E27FC236}">
                <a16:creationId xmlns:a16="http://schemas.microsoft.com/office/drawing/2014/main" id="{C9737191-5DF9-4AB5-A408-C7C0511ECB61}"/>
              </a:ext>
            </a:extLst>
          </p:cNvPr>
          <p:cNvSpPr>
            <a:spLocks noGrp="1"/>
          </p:cNvSpPr>
          <p:nvPr>
            <p:ph sz="quarter" idx="15"/>
          </p:nvPr>
        </p:nvSpPr>
        <p:spPr>
          <a:xfrm>
            <a:off x="0" y="1066798"/>
            <a:ext cx="4591049" cy="5086352"/>
          </a:xfrm>
        </p:spPr>
        <p:txBody>
          <a:bodyPr/>
          <a:lstStyle/>
          <a:p>
            <a:pPr algn="l"/>
            <a:r>
              <a:rPr lang="en-US" dirty="0"/>
              <a:t>Minimal example datasets from the </a:t>
            </a:r>
            <a:r>
              <a:rPr lang="en-US" dirty="0" err="1">
                <a:latin typeface="Consolas" panose="020B0609020204030204" pitchFamily="49" charset="0"/>
              </a:rPr>
              <a:t>modelr</a:t>
            </a:r>
            <a:r>
              <a:rPr lang="en-US" dirty="0"/>
              <a:t> package</a:t>
            </a:r>
          </a:p>
          <a:p>
            <a:pPr algn="l"/>
            <a:r>
              <a:rPr lang="en-US" dirty="0"/>
              <a:t>Whenever you run into issues in R – use a minimal example</a:t>
            </a:r>
          </a:p>
          <a:p>
            <a:pPr lvl="1"/>
            <a:r>
              <a:rPr lang="en-US" dirty="0"/>
              <a:t>It helps you to isolate what the problem is</a:t>
            </a:r>
          </a:p>
          <a:p>
            <a:pPr lvl="1"/>
            <a:r>
              <a:rPr lang="en-US" dirty="0"/>
              <a:t>It also makes it much easier to ask for help. </a:t>
            </a:r>
            <a:r>
              <a:rPr lang="en-US" dirty="0" err="1"/>
              <a:t>Stackoverflow</a:t>
            </a:r>
            <a:r>
              <a:rPr lang="en-US" dirty="0"/>
              <a:t> users will ask you to bring minimal examples.</a:t>
            </a:r>
          </a:p>
          <a:p>
            <a:pPr lvl="1"/>
            <a:r>
              <a:rPr lang="en-US" dirty="0"/>
              <a:t>Minimal examples are reproducible for anyone</a:t>
            </a:r>
          </a:p>
        </p:txBody>
      </p:sp>
    </p:spTree>
    <p:extLst>
      <p:ext uri="{BB962C8B-B14F-4D97-AF65-F5344CB8AC3E}">
        <p14:creationId xmlns:p14="http://schemas.microsoft.com/office/powerpoint/2010/main" val="5469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19" end="1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20" end="2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21" end="2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22" end="2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xEl>
                                              <p:pRg st="23" end="2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F120B-8F1F-4094-83F5-BA86BA4E055C}"/>
              </a:ext>
            </a:extLst>
          </p:cNvPr>
          <p:cNvSpPr>
            <a:spLocks noGrp="1"/>
          </p:cNvSpPr>
          <p:nvPr>
            <p:ph type="title"/>
          </p:nvPr>
        </p:nvSpPr>
        <p:spPr/>
        <p:txBody>
          <a:bodyPr/>
          <a:lstStyle/>
          <a:p>
            <a:r>
              <a:rPr lang="en-US" dirty="0"/>
              <a:t>Linear relationship</a:t>
            </a:r>
          </a:p>
        </p:txBody>
      </p:sp>
      <p:sp>
        <p:nvSpPr>
          <p:cNvPr id="9" name="Content Placeholder 8">
            <a:extLst>
              <a:ext uri="{FF2B5EF4-FFF2-40B4-BE49-F238E27FC236}">
                <a16:creationId xmlns:a16="http://schemas.microsoft.com/office/drawing/2014/main" id="{9ECDF261-2B5E-4DC6-8BC2-8DFC7BB2BEF5}"/>
              </a:ext>
            </a:extLst>
          </p:cNvPr>
          <p:cNvSpPr>
            <a:spLocks noGrp="1"/>
          </p:cNvSpPr>
          <p:nvPr>
            <p:ph sz="quarter" idx="14"/>
          </p:nvPr>
        </p:nvSpPr>
        <p:spPr/>
        <p:txBody>
          <a:bodyPr/>
          <a:lstStyle/>
          <a:p>
            <a:r>
              <a:rPr lang="en-US" sz="1800" dirty="0" err="1">
                <a:solidFill>
                  <a:srgbClr val="000000"/>
                </a:solidFill>
              </a:rPr>
              <a:t>ggplot</a:t>
            </a:r>
            <a:r>
              <a:rPr lang="en-US" sz="1800" b="1" dirty="0">
                <a:solidFill>
                  <a:srgbClr val="000080"/>
                </a:solidFill>
              </a:rPr>
              <a:t>(</a:t>
            </a:r>
            <a:r>
              <a:rPr lang="en-US" sz="1800" b="0" dirty="0">
                <a:solidFill>
                  <a:srgbClr val="000000"/>
                </a:solidFill>
              </a:rPr>
              <a:t>sim1, </a:t>
            </a:r>
            <a:r>
              <a:rPr lang="en-US" sz="1800" b="0" dirty="0" err="1">
                <a:solidFill>
                  <a:srgbClr val="000000"/>
                </a:solidFill>
              </a:rPr>
              <a:t>aes</a:t>
            </a:r>
            <a:r>
              <a:rPr lang="en-US" sz="1800" b="1" dirty="0">
                <a:solidFill>
                  <a:srgbClr val="000080"/>
                </a:solidFill>
              </a:rPr>
              <a:t>(</a:t>
            </a:r>
            <a:r>
              <a:rPr lang="en-US" sz="1800" b="0" dirty="0">
                <a:solidFill>
                  <a:srgbClr val="000000"/>
                </a:solidFill>
              </a:rPr>
              <a:t>x, y</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dirty="0"/>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geom_smooth</a:t>
            </a:r>
            <a:r>
              <a:rPr lang="en-US" sz="1800" b="1" dirty="0">
                <a:solidFill>
                  <a:srgbClr val="000080"/>
                </a:solidFill>
              </a:rPr>
              <a:t>(</a:t>
            </a:r>
            <a:r>
              <a:rPr lang="en-US" sz="1800" b="0" dirty="0">
                <a:solidFill>
                  <a:srgbClr val="000000"/>
                </a:solidFill>
              </a:rPr>
              <a:t>method </a:t>
            </a:r>
            <a:r>
              <a:rPr lang="en-US" sz="1800" b="1" dirty="0">
                <a:solidFill>
                  <a:srgbClr val="000080"/>
                </a:solidFill>
              </a:rPr>
              <a:t>=</a:t>
            </a:r>
            <a:r>
              <a:rPr lang="en-US" sz="1800" b="0" dirty="0">
                <a:solidFill>
                  <a:srgbClr val="000000"/>
                </a:solidFill>
              </a:rPr>
              <a:t> </a:t>
            </a:r>
            <a:r>
              <a:rPr lang="en-US" sz="1800" b="0" dirty="0">
                <a:solidFill>
                  <a:srgbClr val="808080"/>
                </a:solidFill>
              </a:rPr>
              <a:t>"lm"</a:t>
            </a:r>
            <a:r>
              <a:rPr lang="en-US" sz="1800" b="0" dirty="0">
                <a:solidFill>
                  <a:srgbClr val="000000"/>
                </a:solidFill>
              </a:rPr>
              <a:t>, se </a:t>
            </a:r>
            <a:r>
              <a:rPr lang="en-US" sz="1800" b="1" dirty="0">
                <a:solidFill>
                  <a:srgbClr val="000080"/>
                </a:solidFill>
              </a:rPr>
              <a:t>=</a:t>
            </a:r>
            <a:r>
              <a:rPr lang="en-US" sz="1800" b="0" dirty="0">
                <a:solidFill>
                  <a:srgbClr val="000000"/>
                </a:solidFill>
              </a:rPr>
              <a:t> </a:t>
            </a:r>
            <a:r>
              <a:rPr lang="en-US" sz="1800" b="1" dirty="0">
                <a:solidFill>
                  <a:srgbClr val="0000FF"/>
                </a:solidFill>
              </a:rPr>
              <a:t>FALSE</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pt-BR" sz="1800" b="0" dirty="0">
                <a:solidFill>
                  <a:srgbClr val="8000FF"/>
                </a:solidFill>
              </a:rPr>
              <a:t>cor</a:t>
            </a:r>
            <a:r>
              <a:rPr lang="pt-BR" sz="1800" b="1" dirty="0">
                <a:solidFill>
                  <a:srgbClr val="000080"/>
                </a:solidFill>
              </a:rPr>
              <a:t>(</a:t>
            </a:r>
            <a:r>
              <a:rPr lang="pt-BR" sz="1800" b="0" dirty="0">
                <a:solidFill>
                  <a:srgbClr val="000000"/>
                </a:solidFill>
              </a:rPr>
              <a:t>sim1</a:t>
            </a:r>
            <a:r>
              <a:rPr lang="pt-BR" sz="1800" b="1" dirty="0">
                <a:solidFill>
                  <a:srgbClr val="000080"/>
                </a:solidFill>
              </a:rPr>
              <a:t>$</a:t>
            </a:r>
            <a:r>
              <a:rPr lang="pt-BR" sz="1800" b="0" dirty="0">
                <a:solidFill>
                  <a:srgbClr val="000000"/>
                </a:solidFill>
              </a:rPr>
              <a:t>x, sim1</a:t>
            </a:r>
            <a:r>
              <a:rPr lang="pt-BR" sz="1800" b="1" dirty="0">
                <a:solidFill>
                  <a:srgbClr val="000080"/>
                </a:solidFill>
              </a:rPr>
              <a:t>$</a:t>
            </a:r>
            <a:r>
              <a:rPr lang="pt-BR" sz="1800" b="0" dirty="0">
                <a:solidFill>
                  <a:srgbClr val="000000"/>
                </a:solidFill>
              </a:rPr>
              <a:t>y</a:t>
            </a:r>
            <a:r>
              <a:rPr lang="pt-BR" sz="1800" b="1" dirty="0">
                <a:solidFill>
                  <a:srgbClr val="000080"/>
                </a:solidFill>
              </a:rPr>
              <a:t>)</a:t>
            </a:r>
          </a:p>
          <a:p>
            <a:r>
              <a:rPr lang="en-US" sz="1800" b="1" dirty="0">
                <a:solidFill>
                  <a:schemeClr val="accent6">
                    <a:lumMod val="60000"/>
                    <a:lumOff val="40000"/>
                  </a:schemeClr>
                </a:solidFill>
              </a:rPr>
              <a:t>[</a:t>
            </a:r>
            <a:r>
              <a:rPr lang="en-US" sz="1800" b="0" dirty="0">
                <a:solidFill>
                  <a:schemeClr val="accent6">
                    <a:lumMod val="60000"/>
                    <a:lumOff val="40000"/>
                  </a:schemeClr>
                </a:solidFill>
              </a:rPr>
              <a:t>1</a:t>
            </a:r>
            <a:r>
              <a:rPr lang="en-US" sz="1800" b="1" dirty="0">
                <a:solidFill>
                  <a:schemeClr val="accent6">
                    <a:lumMod val="60000"/>
                    <a:lumOff val="40000"/>
                  </a:schemeClr>
                </a:solidFill>
              </a:rPr>
              <a:t>]</a:t>
            </a:r>
            <a:r>
              <a:rPr lang="en-US" sz="1800" b="0" dirty="0">
                <a:solidFill>
                  <a:schemeClr val="accent6">
                    <a:lumMod val="60000"/>
                    <a:lumOff val="40000"/>
                  </a:schemeClr>
                </a:solidFill>
              </a:rPr>
              <a:t> 0.9405384</a:t>
            </a:r>
            <a:endParaRPr lang="pt-BR" sz="1800" b="0" dirty="0">
              <a:solidFill>
                <a:schemeClr val="accent6">
                  <a:lumMod val="60000"/>
                  <a:lumOff val="40000"/>
                </a:schemeClr>
              </a:solidFill>
            </a:endParaRPr>
          </a:p>
          <a:p>
            <a:r>
              <a:rPr lang="pt-BR" sz="1800" b="0" dirty="0">
                <a:solidFill>
                  <a:srgbClr val="000000"/>
                </a:solidFill>
              </a:rPr>
              <a:t>cor.test</a:t>
            </a:r>
            <a:r>
              <a:rPr lang="pt-BR" sz="1800" b="1" dirty="0">
                <a:solidFill>
                  <a:srgbClr val="000080"/>
                </a:solidFill>
              </a:rPr>
              <a:t>(</a:t>
            </a:r>
            <a:r>
              <a:rPr lang="pt-BR" sz="1800" b="0" dirty="0">
                <a:solidFill>
                  <a:srgbClr val="000000"/>
                </a:solidFill>
              </a:rPr>
              <a:t>sim1</a:t>
            </a:r>
            <a:r>
              <a:rPr lang="pt-BR" sz="1800" b="1" dirty="0">
                <a:solidFill>
                  <a:srgbClr val="000080"/>
                </a:solidFill>
              </a:rPr>
              <a:t>$</a:t>
            </a:r>
            <a:r>
              <a:rPr lang="pt-BR" sz="1800" b="0" dirty="0">
                <a:solidFill>
                  <a:srgbClr val="000000"/>
                </a:solidFill>
              </a:rPr>
              <a:t>x, sim1</a:t>
            </a:r>
            <a:r>
              <a:rPr lang="pt-BR" sz="1800" b="1" dirty="0">
                <a:solidFill>
                  <a:srgbClr val="000080"/>
                </a:solidFill>
              </a:rPr>
              <a:t>$</a:t>
            </a:r>
            <a:r>
              <a:rPr lang="pt-BR" sz="1800" b="0" dirty="0">
                <a:solidFill>
                  <a:srgbClr val="000000"/>
                </a:solidFill>
              </a:rPr>
              <a:t>y</a:t>
            </a:r>
            <a:r>
              <a:rPr lang="pt-BR" sz="1800" b="1" dirty="0">
                <a:solidFill>
                  <a:srgbClr val="000080"/>
                </a:solidFill>
              </a:rPr>
              <a:t>)</a:t>
            </a:r>
          </a:p>
          <a:p>
            <a:r>
              <a:rPr lang="en-US" sz="1800" dirty="0">
                <a:solidFill>
                  <a:schemeClr val="accent6">
                    <a:lumMod val="60000"/>
                    <a:lumOff val="40000"/>
                  </a:schemeClr>
                </a:solidFill>
              </a:rPr>
              <a:t>	Pearson's product-moment correlation</a:t>
            </a:r>
          </a:p>
          <a:p>
            <a:endParaRPr lang="en-US" sz="1800" dirty="0">
              <a:solidFill>
                <a:schemeClr val="accent6">
                  <a:lumMod val="60000"/>
                  <a:lumOff val="40000"/>
                </a:schemeClr>
              </a:solidFill>
            </a:endParaRPr>
          </a:p>
          <a:p>
            <a:r>
              <a:rPr lang="pt-BR" sz="1800" dirty="0">
                <a:solidFill>
                  <a:schemeClr val="accent6">
                    <a:lumMod val="60000"/>
                    <a:lumOff val="40000"/>
                  </a:schemeClr>
                </a:solidFill>
              </a:rPr>
              <a:t>data:  sim1$x and sim1$y</a:t>
            </a:r>
          </a:p>
          <a:p>
            <a:r>
              <a:rPr lang="fr-FR" sz="1800" dirty="0">
                <a:solidFill>
                  <a:schemeClr val="accent6">
                    <a:lumMod val="60000"/>
                    <a:lumOff val="40000"/>
                  </a:schemeClr>
                </a:solidFill>
              </a:rPr>
              <a:t>t = 14.651, </a:t>
            </a:r>
            <a:r>
              <a:rPr lang="fr-FR" sz="1800" dirty="0" err="1">
                <a:solidFill>
                  <a:schemeClr val="accent6">
                    <a:lumMod val="60000"/>
                    <a:lumOff val="40000"/>
                  </a:schemeClr>
                </a:solidFill>
              </a:rPr>
              <a:t>df</a:t>
            </a:r>
            <a:r>
              <a:rPr lang="fr-FR" sz="1800" dirty="0">
                <a:solidFill>
                  <a:schemeClr val="accent6">
                    <a:lumMod val="60000"/>
                    <a:lumOff val="40000"/>
                  </a:schemeClr>
                </a:solidFill>
              </a:rPr>
              <a:t> = 28, p-value = 1.173e-14</a:t>
            </a:r>
          </a:p>
          <a:p>
            <a:r>
              <a:rPr lang="en-US" sz="1800" dirty="0">
                <a:solidFill>
                  <a:schemeClr val="accent6">
                    <a:lumMod val="60000"/>
                    <a:lumOff val="40000"/>
                  </a:schemeClr>
                </a:solidFill>
              </a:rPr>
              <a:t>alternative hypothesis: true correlation is not equal to 0</a:t>
            </a:r>
          </a:p>
          <a:p>
            <a:r>
              <a:rPr lang="en-US" sz="1800" dirty="0">
                <a:solidFill>
                  <a:schemeClr val="accent6">
                    <a:lumMod val="60000"/>
                    <a:lumOff val="40000"/>
                  </a:schemeClr>
                </a:solidFill>
              </a:rPr>
              <a:t>95 percent confidence interval:</a:t>
            </a:r>
          </a:p>
          <a:p>
            <a:r>
              <a:rPr lang="en-US" sz="1800" dirty="0">
                <a:solidFill>
                  <a:schemeClr val="accent6">
                    <a:lumMod val="60000"/>
                    <a:lumOff val="40000"/>
                  </a:schemeClr>
                </a:solidFill>
              </a:rPr>
              <a:t> 0.8776625 0.9715879</a:t>
            </a:r>
          </a:p>
          <a:p>
            <a:r>
              <a:rPr lang="en-US" sz="1800" dirty="0">
                <a:solidFill>
                  <a:schemeClr val="accent6">
                    <a:lumMod val="60000"/>
                    <a:lumOff val="40000"/>
                  </a:schemeClr>
                </a:solidFill>
              </a:rPr>
              <a:t>sample estimates:</a:t>
            </a:r>
          </a:p>
          <a:p>
            <a:r>
              <a:rPr lang="en-US" sz="1800" dirty="0">
                <a:solidFill>
                  <a:schemeClr val="accent6">
                    <a:lumMod val="60000"/>
                    <a:lumOff val="40000"/>
                  </a:schemeClr>
                </a:solidFill>
              </a:rPr>
              <a:t>      </a:t>
            </a:r>
            <a:r>
              <a:rPr lang="en-US" sz="1800" dirty="0" err="1">
                <a:solidFill>
                  <a:schemeClr val="accent6">
                    <a:lumMod val="60000"/>
                    <a:lumOff val="40000"/>
                  </a:schemeClr>
                </a:solidFill>
              </a:rPr>
              <a:t>cor</a:t>
            </a:r>
            <a:r>
              <a:rPr lang="en-US" sz="1800" dirty="0">
                <a:solidFill>
                  <a:schemeClr val="accent6">
                    <a:lumMod val="60000"/>
                    <a:lumOff val="40000"/>
                  </a:schemeClr>
                </a:solidFill>
              </a:rPr>
              <a:t> </a:t>
            </a:r>
          </a:p>
          <a:p>
            <a:r>
              <a:rPr lang="en-US" sz="1800" dirty="0">
                <a:solidFill>
                  <a:schemeClr val="accent6">
                    <a:lumMod val="60000"/>
                    <a:lumOff val="40000"/>
                  </a:schemeClr>
                </a:solidFill>
              </a:rPr>
              <a:t>0.9405384 </a:t>
            </a:r>
            <a:endParaRPr lang="pt-BR" sz="1800" b="0" dirty="0">
              <a:solidFill>
                <a:schemeClr val="accent6">
                  <a:lumMod val="60000"/>
                  <a:lumOff val="40000"/>
                </a:schemeClr>
              </a:solidFill>
            </a:endParaRPr>
          </a:p>
        </p:txBody>
      </p:sp>
      <p:pic>
        <p:nvPicPr>
          <p:cNvPr id="2" name="Content Placeholder 1">
            <a:extLst>
              <a:ext uri="{FF2B5EF4-FFF2-40B4-BE49-F238E27FC236}">
                <a16:creationId xmlns:a16="http://schemas.microsoft.com/office/drawing/2014/main" id="{10FDFAB4-4B52-4D8E-9491-7A618DDD9B9C}"/>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11" name="Content Placeholder 10">
            <a:extLst>
              <a:ext uri="{FF2B5EF4-FFF2-40B4-BE49-F238E27FC236}">
                <a16:creationId xmlns:a16="http://schemas.microsoft.com/office/drawing/2014/main" id="{A283CA9D-B56A-4661-A92C-5658B6C83222}"/>
              </a:ext>
            </a:extLst>
          </p:cNvPr>
          <p:cNvSpPr>
            <a:spLocks noGrp="1"/>
          </p:cNvSpPr>
          <p:nvPr>
            <p:ph sz="quarter" idx="16"/>
          </p:nvPr>
        </p:nvSpPr>
        <p:spPr/>
        <p:txBody>
          <a:bodyPr/>
          <a:lstStyle/>
          <a:p>
            <a:r>
              <a:rPr lang="en-US" dirty="0"/>
              <a:t>We have seen in the previous week how </a:t>
            </a:r>
            <a:r>
              <a:rPr lang="en-US" dirty="0" err="1">
                <a:latin typeface="Consolas" panose="020B0609020204030204" pitchFamily="49" charset="0"/>
              </a:rPr>
              <a:t>ggplot</a:t>
            </a:r>
            <a:r>
              <a:rPr lang="en-US" dirty="0"/>
              <a:t> lets us visualize relationships and overlay ‘smoothed’ lines</a:t>
            </a:r>
          </a:p>
          <a:p>
            <a:r>
              <a:rPr lang="en-US" dirty="0"/>
              <a:t>Using </a:t>
            </a:r>
            <a:r>
              <a:rPr lang="en-US" dirty="0" err="1">
                <a:solidFill>
                  <a:schemeClr val="accent1"/>
                </a:solidFill>
                <a:latin typeface="Source Code Pro" panose="020B0509030403020204" pitchFamily="49" charset="0"/>
                <a:ea typeface="Source Code Pro" panose="020B0509030403020204" pitchFamily="49" charset="0"/>
              </a:rPr>
              <a:t>cor</a:t>
            </a:r>
            <a:r>
              <a:rPr lang="en-US" dirty="0"/>
              <a:t> and </a:t>
            </a:r>
            <a:r>
              <a:rPr lang="en-US" dirty="0" err="1">
                <a:solidFill>
                  <a:schemeClr val="accent1"/>
                </a:solidFill>
                <a:latin typeface="Source Code Pro" panose="020B0509030403020204" pitchFamily="49" charset="0"/>
                <a:ea typeface="Source Code Pro" panose="020B0509030403020204" pitchFamily="49" charset="0"/>
              </a:rPr>
              <a:t>cor.test</a:t>
            </a:r>
            <a:r>
              <a:rPr lang="en-US" dirty="0">
                <a:solidFill>
                  <a:schemeClr val="accent1"/>
                </a:solidFill>
                <a:latin typeface="Source Code Pro" panose="020B0509030403020204" pitchFamily="49" charset="0"/>
                <a:ea typeface="Source Code Pro" panose="020B0509030403020204" pitchFamily="49" charset="0"/>
              </a:rPr>
              <a:t> </a:t>
            </a:r>
            <a:r>
              <a:rPr lang="en-US" dirty="0"/>
              <a:t>we can assess correlation</a:t>
            </a:r>
          </a:p>
        </p:txBody>
      </p:sp>
    </p:spTree>
    <p:extLst>
      <p:ext uri="{BB962C8B-B14F-4D97-AF65-F5344CB8AC3E}">
        <p14:creationId xmlns:p14="http://schemas.microsoft.com/office/powerpoint/2010/main" val="23333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class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05948253"/>
              </p:ext>
            </p:extLst>
          </p:nvPr>
        </p:nvGraphicFramePr>
        <p:xfrm>
          <a:off x="787400" y="914399"/>
          <a:ext cx="10782300" cy="4834550"/>
        </p:xfrm>
        <a:graphic>
          <a:graphicData uri="http://schemas.openxmlformats.org/drawingml/2006/table">
            <a:tbl>
              <a:tblPr bandRow="1">
                <a:tableStyleId>{67B7B493-E510-4001-A6E9-E6975CE99842}</a:tableStyleId>
              </a:tblPr>
              <a:tblGrid>
                <a:gridCol w="620486">
                  <a:extLst>
                    <a:ext uri="{9D8B030D-6E8A-4147-A177-3AD203B41FA5}">
                      <a16:colId xmlns:a16="http://schemas.microsoft.com/office/drawing/2014/main" val="3915717936"/>
                    </a:ext>
                  </a:extLst>
                </a:gridCol>
                <a:gridCol w="10161814">
                  <a:extLst>
                    <a:ext uri="{9D8B030D-6E8A-4147-A177-3AD203B41FA5}">
                      <a16:colId xmlns:a16="http://schemas.microsoft.com/office/drawing/2014/main" val="3862471431"/>
                    </a:ext>
                  </a:extLst>
                </a:gridCol>
              </a:tblGrid>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1</a:t>
                      </a:r>
                    </a:p>
                  </a:txBody>
                  <a:tcPr anchor="ctr"/>
                </a:tc>
                <a:tc>
                  <a:txBody>
                    <a:bodyPr/>
                    <a:lstStyle/>
                    <a:p>
                      <a:pPr algn="l" fontAlgn="b"/>
                      <a:r>
                        <a:rPr lang="en-US" sz="2400" dirty="0">
                          <a:hlinkClick r:id="rId3" action="ppaction://hlinksldjump"/>
                        </a:rPr>
                        <a:t>Purpose</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015493987"/>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2</a:t>
                      </a:r>
                    </a:p>
                  </a:txBody>
                  <a:tcPr anchor="ctr"/>
                </a:tc>
                <a:tc>
                  <a:txBody>
                    <a:bodyPr/>
                    <a:lstStyle/>
                    <a:p>
                      <a:pPr algn="l" fontAlgn="b"/>
                      <a:r>
                        <a:rPr lang="en-US" sz="2400" b="0" i="0" u="none" strike="noStrike" dirty="0">
                          <a:solidFill>
                            <a:srgbClr val="000000"/>
                          </a:solidFill>
                          <a:effectLst/>
                          <a:latin typeface="Helvetica Neue"/>
                          <a:hlinkClick r:id="rId4" action="ppaction://hlinksldjump"/>
                        </a:rPr>
                        <a:t>Data understanding</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2231505909"/>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2800" b="1" dirty="0">
                          <a:latin typeface="Helvetica Neue"/>
                        </a:rPr>
                        <a:t>3</a:t>
                      </a:r>
                      <a:endParaRPr lang="en-US" sz="2800" b="1" dirty="0">
                        <a:latin typeface="Helvetica Neue"/>
                      </a:endParaRPr>
                    </a:p>
                  </a:txBody>
                  <a:tcPr anchor="ctr"/>
                </a:tc>
                <a:tc>
                  <a:txBody>
                    <a:bodyPr/>
                    <a:lstStyle/>
                    <a:p>
                      <a:pPr algn="l" fontAlgn="b"/>
                      <a:r>
                        <a:rPr lang="en-US" sz="2400" b="0" i="0" u="none" strike="noStrike" dirty="0">
                          <a:solidFill>
                            <a:srgbClr val="000000"/>
                          </a:solidFill>
                          <a:effectLst/>
                          <a:latin typeface="Helvetica Neue"/>
                          <a:hlinkClick r:id="rId5" action="ppaction://hlinksldjump"/>
                        </a:rPr>
                        <a:t>Model specification</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767795271"/>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4</a:t>
                      </a:r>
                    </a:p>
                  </a:txBody>
                  <a:tcPr anchor="ctr"/>
                </a:tc>
                <a:tc>
                  <a:txBody>
                    <a:bodyPr/>
                    <a:lstStyle/>
                    <a:p>
                      <a:pPr algn="l" fontAlgn="b"/>
                      <a:r>
                        <a:rPr lang="en-US" sz="2400" b="0" i="0" u="none" strike="noStrike" dirty="0">
                          <a:solidFill>
                            <a:srgbClr val="000000"/>
                          </a:solidFill>
                          <a:effectLst/>
                          <a:latin typeface="Helvetica Neue"/>
                          <a:hlinkClick r:id="rId6" action="ppaction://hlinksldjump"/>
                        </a:rPr>
                        <a:t>Estimation</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1047074105"/>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5</a:t>
                      </a:r>
                    </a:p>
                  </a:txBody>
                  <a:tcPr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Helvetica Neue"/>
                          <a:hlinkClick r:id="rId7" action="ppaction://hlinksldjump"/>
                        </a:rPr>
                        <a:t>Prediction</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165418427"/>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6</a:t>
                      </a:r>
                    </a:p>
                  </a:txBody>
                  <a:tcPr anchor="ctr"/>
                </a:tc>
                <a:tc>
                  <a:txBody>
                    <a:bodyPr/>
                    <a:lstStyle/>
                    <a:p>
                      <a:pPr algn="l" fontAlgn="b"/>
                      <a:r>
                        <a:rPr lang="en-US" sz="2400" b="0" i="0" u="none" strike="noStrike" dirty="0">
                          <a:solidFill>
                            <a:srgbClr val="000000"/>
                          </a:solidFill>
                          <a:effectLst/>
                          <a:latin typeface="Helvetica Neue"/>
                          <a:hlinkClick r:id="rId8" action="ppaction://hlinksldjump"/>
                        </a:rPr>
                        <a:t>Evaluation</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006327116"/>
                  </a:ext>
                </a:extLst>
              </a:tr>
              <a:tr h="6906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7</a:t>
                      </a:r>
                    </a:p>
                  </a:txBody>
                  <a:tcPr anchor="ctr"/>
                </a:tc>
                <a:tc>
                  <a:txBody>
                    <a:bodyPr/>
                    <a:lstStyle/>
                    <a:p>
                      <a:pPr algn="l" fontAlgn="b"/>
                      <a:r>
                        <a:rPr lang="en-US" sz="2400" b="0" i="0" u="none" strike="noStrike" dirty="0">
                          <a:solidFill>
                            <a:srgbClr val="000000"/>
                          </a:solidFill>
                          <a:effectLst/>
                          <a:latin typeface="Helvetica Neue"/>
                          <a:hlinkClick r:id="rId9" action="ppaction://hlinksldjump"/>
                        </a:rPr>
                        <a:t>Reporting</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837290676"/>
                  </a:ext>
                </a:extLst>
              </a:tr>
            </a:tbl>
          </a:graphicData>
        </a:graphic>
      </p:graphicFrame>
    </p:spTree>
    <p:extLst>
      <p:ext uri="{BB962C8B-B14F-4D97-AF65-F5344CB8AC3E}">
        <p14:creationId xmlns:p14="http://schemas.microsoft.com/office/powerpoint/2010/main" val="382965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4E68-58A6-4DF4-BFCA-D323DE28A54A}"/>
              </a:ext>
            </a:extLst>
          </p:cNvPr>
          <p:cNvSpPr>
            <a:spLocks noGrp="1"/>
          </p:cNvSpPr>
          <p:nvPr>
            <p:ph type="title"/>
          </p:nvPr>
        </p:nvSpPr>
        <p:spPr/>
        <p:txBody>
          <a:bodyPr/>
          <a:lstStyle/>
          <a:p>
            <a:r>
              <a:rPr lang="en-US" dirty="0"/>
              <a:t>Anscombe’s quartet</a:t>
            </a:r>
          </a:p>
        </p:txBody>
      </p:sp>
      <p:sp>
        <p:nvSpPr>
          <p:cNvPr id="4" name="Content Placeholder 3">
            <a:extLst>
              <a:ext uri="{FF2B5EF4-FFF2-40B4-BE49-F238E27FC236}">
                <a16:creationId xmlns:a16="http://schemas.microsoft.com/office/drawing/2014/main" id="{6762C538-88EF-4E61-A5DE-5B250255C486}"/>
              </a:ext>
            </a:extLst>
          </p:cNvPr>
          <p:cNvSpPr>
            <a:spLocks noGrp="1"/>
          </p:cNvSpPr>
          <p:nvPr>
            <p:ph sz="quarter" idx="14"/>
          </p:nvPr>
        </p:nvSpPr>
        <p:spPr>
          <a:xfrm>
            <a:off x="0" y="1066800"/>
            <a:ext cx="12192000" cy="2662813"/>
          </a:xfrm>
        </p:spPr>
        <p:txBody>
          <a:bodyPr/>
          <a:lstStyle/>
          <a:p>
            <a:r>
              <a:rPr lang="en-US" sz="1600" dirty="0" err="1">
                <a:solidFill>
                  <a:srgbClr val="000000"/>
                </a:solidFill>
              </a:rPr>
              <a:t>anscombe</a:t>
            </a:r>
            <a:r>
              <a:rPr lang="en-US" sz="1600" dirty="0">
                <a:solidFill>
                  <a:srgbClr val="000000"/>
                </a:solidFill>
              </a:rPr>
              <a:t> </a:t>
            </a:r>
            <a:r>
              <a:rPr lang="en-US" sz="1600" dirty="0">
                <a:solidFill>
                  <a:srgbClr val="804000"/>
                </a:solidFill>
              </a:rPr>
              <a:t>%&gt;%</a:t>
            </a:r>
            <a:endParaRPr lang="en-US" sz="1600" dirty="0">
              <a:solidFill>
                <a:srgbClr val="000000"/>
              </a:solidFill>
            </a:endParaRPr>
          </a:p>
          <a:p>
            <a:r>
              <a:rPr lang="en-US" sz="1600" dirty="0">
                <a:solidFill>
                  <a:srgbClr val="000000"/>
                </a:solidFill>
              </a:rPr>
              <a:t>  </a:t>
            </a:r>
            <a:r>
              <a:rPr lang="en-US" sz="1600" dirty="0">
                <a:solidFill>
                  <a:srgbClr val="008000"/>
                </a:solidFill>
              </a:rPr>
              <a:t>#tidy data</a:t>
            </a:r>
            <a:endParaRPr lang="en-US" sz="1600" dirty="0">
              <a:solidFill>
                <a:srgbClr val="000000"/>
              </a:solidFill>
            </a:endParaRPr>
          </a:p>
          <a:p>
            <a:r>
              <a:rPr lang="en-US" sz="1600" dirty="0">
                <a:solidFill>
                  <a:srgbClr val="000000"/>
                </a:solidFill>
              </a:rPr>
              <a:t> </a:t>
            </a:r>
            <a:r>
              <a:rPr lang="en-US" sz="1600" dirty="0" err="1">
                <a:solidFill>
                  <a:srgbClr val="000000"/>
                </a:solidFill>
              </a:rPr>
              <a:t>pivot_longer</a:t>
            </a:r>
            <a:r>
              <a:rPr lang="en-US" sz="1600" b="1" dirty="0">
                <a:solidFill>
                  <a:srgbClr val="000080"/>
                </a:solidFill>
              </a:rPr>
              <a:t>(</a:t>
            </a:r>
            <a:r>
              <a:rPr lang="en-US" sz="1600" b="0" dirty="0">
                <a:solidFill>
                  <a:srgbClr val="000000"/>
                </a:solidFill>
              </a:rPr>
              <a:t>cols </a:t>
            </a:r>
            <a:r>
              <a:rPr lang="en-US" sz="1600" b="1" dirty="0">
                <a:solidFill>
                  <a:srgbClr val="000080"/>
                </a:solidFill>
              </a:rPr>
              <a:t>=</a:t>
            </a:r>
            <a:r>
              <a:rPr lang="en-US" sz="1600" b="0" dirty="0">
                <a:solidFill>
                  <a:srgbClr val="000000"/>
                </a:solidFill>
              </a:rPr>
              <a:t> everything</a:t>
            </a:r>
            <a:r>
              <a:rPr lang="en-US" sz="1600" b="1" dirty="0">
                <a:solidFill>
                  <a:srgbClr val="000080"/>
                </a:solidFill>
              </a:rPr>
              <a:t>()</a:t>
            </a:r>
            <a:r>
              <a:rPr lang="en-US" sz="1600" b="0" dirty="0">
                <a:solidFill>
                  <a:srgbClr val="000000"/>
                </a:solidFill>
              </a:rPr>
              <a:t>,</a:t>
            </a:r>
          </a:p>
          <a:p>
            <a:r>
              <a:rPr lang="en-US" sz="1600" b="0" dirty="0">
                <a:solidFill>
                  <a:srgbClr val="000000"/>
                </a:solidFill>
              </a:rPr>
              <a:t>              </a:t>
            </a:r>
            <a:r>
              <a:rPr lang="en-US" sz="1600" b="0" dirty="0" err="1">
                <a:solidFill>
                  <a:srgbClr val="000000"/>
                </a:solidFill>
              </a:rPr>
              <a:t>names_to</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8000FF"/>
                </a:solidFill>
              </a:rPr>
              <a:t>c</a:t>
            </a:r>
            <a:r>
              <a:rPr lang="en-US" sz="1600" b="1" dirty="0">
                <a:solidFill>
                  <a:srgbClr val="000080"/>
                </a:solidFill>
              </a:rPr>
              <a:t>(</a:t>
            </a:r>
            <a:r>
              <a:rPr lang="en-US" sz="1600" b="0" dirty="0">
                <a:solidFill>
                  <a:srgbClr val="808080"/>
                </a:solidFill>
              </a:rPr>
              <a:t>".value"</a:t>
            </a:r>
            <a:r>
              <a:rPr lang="en-US" sz="1600" b="0" dirty="0">
                <a:solidFill>
                  <a:srgbClr val="000000"/>
                </a:solidFill>
              </a:rPr>
              <a:t>, </a:t>
            </a:r>
            <a:r>
              <a:rPr lang="en-US" sz="1600" b="0" dirty="0">
                <a:solidFill>
                  <a:srgbClr val="808080"/>
                </a:solidFill>
              </a:rPr>
              <a:t>"set"</a:t>
            </a:r>
            <a:r>
              <a:rPr lang="en-US" sz="1600" b="1" dirty="0">
                <a:solidFill>
                  <a:srgbClr val="000080"/>
                </a:solidFill>
              </a:rPr>
              <a:t>)</a:t>
            </a:r>
            <a:r>
              <a:rPr lang="en-US" sz="1600" b="0" dirty="0">
                <a:solidFill>
                  <a:srgbClr val="000000"/>
                </a:solidFill>
              </a:rPr>
              <a:t>,</a:t>
            </a:r>
          </a:p>
          <a:p>
            <a:r>
              <a:rPr lang="en-US" sz="1600" b="0" dirty="0">
                <a:solidFill>
                  <a:srgbClr val="000000"/>
                </a:solidFill>
              </a:rPr>
              <a:t>              </a:t>
            </a:r>
            <a:r>
              <a:rPr lang="en-US" sz="1600" b="0" dirty="0" err="1">
                <a:solidFill>
                  <a:srgbClr val="000000"/>
                </a:solidFill>
              </a:rPr>
              <a:t>names_pattern</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808080"/>
                </a:solidFill>
              </a:rPr>
              <a:t>"(.)(.)"</a:t>
            </a:r>
            <a:r>
              <a:rPr lang="en-US" sz="1600" b="1" dirty="0">
                <a:solidFill>
                  <a:srgbClr val="000080"/>
                </a:solidFill>
              </a:rPr>
              <a:t>)</a:t>
            </a:r>
            <a:r>
              <a:rPr lang="en-US" sz="1600" b="0" dirty="0">
                <a:solidFill>
                  <a:srgbClr val="000000"/>
                </a:solidFill>
              </a:rPr>
              <a:t> </a:t>
            </a:r>
            <a:r>
              <a:rPr lang="en-US" sz="1600" b="0" dirty="0">
                <a:solidFill>
                  <a:srgbClr val="804000"/>
                </a:solidFill>
              </a:rPr>
              <a:t>%&gt;%</a:t>
            </a:r>
            <a:endParaRPr lang="en-US" sz="1600" b="0" dirty="0">
              <a:solidFill>
                <a:srgbClr val="000000"/>
              </a:solidFill>
            </a:endParaRPr>
          </a:p>
          <a:p>
            <a:r>
              <a:rPr lang="en-US" sz="1600" b="0" dirty="0">
                <a:solidFill>
                  <a:srgbClr val="000000"/>
                </a:solidFill>
              </a:rPr>
              <a:t>  </a:t>
            </a:r>
            <a:r>
              <a:rPr lang="en-US" sz="1600" b="0" dirty="0">
                <a:solidFill>
                  <a:srgbClr val="008000"/>
                </a:solidFill>
              </a:rPr>
              <a:t>#plot</a:t>
            </a:r>
            <a:endParaRPr lang="en-US" sz="1600" b="0" dirty="0">
              <a:solidFill>
                <a:srgbClr val="000000"/>
              </a:solidFill>
            </a:endParaRPr>
          </a:p>
          <a:p>
            <a:r>
              <a:rPr lang="en-US" sz="1600" b="0" dirty="0">
                <a:solidFill>
                  <a:srgbClr val="000000"/>
                </a:solidFill>
              </a:rPr>
              <a:t>  </a:t>
            </a:r>
            <a:r>
              <a:rPr lang="en-US" sz="1600" b="0" dirty="0" err="1">
                <a:solidFill>
                  <a:srgbClr val="000000"/>
                </a:solidFill>
              </a:rPr>
              <a:t>ggplot</a:t>
            </a:r>
            <a:r>
              <a:rPr lang="en-US" sz="1600" b="1" dirty="0">
                <a:solidFill>
                  <a:srgbClr val="000080"/>
                </a:solidFill>
              </a:rPr>
              <a:t>(</a:t>
            </a:r>
            <a:r>
              <a:rPr lang="en-US" sz="1600" b="0" dirty="0" err="1">
                <a:solidFill>
                  <a:srgbClr val="000000"/>
                </a:solidFill>
              </a:rPr>
              <a:t>aes</a:t>
            </a:r>
            <a:r>
              <a:rPr lang="en-US" sz="1600" b="1" dirty="0">
                <a:solidFill>
                  <a:srgbClr val="000080"/>
                </a:solidFill>
              </a:rPr>
              <a:t>(</a:t>
            </a:r>
            <a:r>
              <a:rPr lang="en-US" sz="1600" b="0" dirty="0">
                <a:solidFill>
                  <a:srgbClr val="000000"/>
                </a:solidFill>
              </a:rPr>
              <a:t>x, y</a:t>
            </a:r>
            <a:r>
              <a:rPr lang="en-US" sz="1600" b="1" dirty="0">
                <a:solidFill>
                  <a:srgbClr val="000080"/>
                </a:solidFill>
              </a:rPr>
              <a:t>))</a:t>
            </a:r>
            <a:r>
              <a:rPr lang="en-US" sz="1600" b="0" dirty="0">
                <a:solidFill>
                  <a:srgbClr val="000000"/>
                </a:solidFill>
              </a:rPr>
              <a:t> </a:t>
            </a:r>
            <a:r>
              <a:rPr lang="en-US" sz="1600" b="1" dirty="0">
                <a:solidFill>
                  <a:srgbClr val="000080"/>
                </a:solidFill>
              </a:rPr>
              <a:t>+</a:t>
            </a:r>
            <a:endParaRPr lang="en-US" sz="1600" b="0" dirty="0">
              <a:solidFill>
                <a:srgbClr val="000000"/>
              </a:solidFill>
            </a:endParaRPr>
          </a:p>
          <a:p>
            <a:r>
              <a:rPr lang="en-US" sz="1600" b="0" dirty="0">
                <a:solidFill>
                  <a:srgbClr val="000000"/>
                </a:solidFill>
              </a:rPr>
              <a:t>  </a:t>
            </a:r>
            <a:r>
              <a:rPr lang="en-US" sz="1600" b="0" dirty="0" err="1">
                <a:solidFill>
                  <a:srgbClr val="000000"/>
                </a:solidFill>
              </a:rPr>
              <a:t>geom_point</a:t>
            </a:r>
            <a:r>
              <a:rPr lang="en-US" sz="1600" b="1" dirty="0">
                <a:solidFill>
                  <a:srgbClr val="000080"/>
                </a:solidFill>
              </a:rPr>
              <a:t>()</a:t>
            </a:r>
            <a:r>
              <a:rPr lang="en-US" sz="1600" b="0" dirty="0">
                <a:solidFill>
                  <a:srgbClr val="000000"/>
                </a:solidFill>
              </a:rPr>
              <a:t> </a:t>
            </a:r>
            <a:r>
              <a:rPr lang="en-US" sz="1600" b="1" dirty="0">
                <a:solidFill>
                  <a:srgbClr val="000080"/>
                </a:solidFill>
              </a:rPr>
              <a:t>+</a:t>
            </a:r>
            <a:endParaRPr lang="en-US" sz="1600" b="0" dirty="0">
              <a:solidFill>
                <a:srgbClr val="000000"/>
              </a:solidFill>
            </a:endParaRPr>
          </a:p>
          <a:p>
            <a:r>
              <a:rPr lang="en-US" sz="1600" b="0" dirty="0">
                <a:solidFill>
                  <a:srgbClr val="000000"/>
                </a:solidFill>
              </a:rPr>
              <a:t>  </a:t>
            </a:r>
            <a:r>
              <a:rPr lang="en-US" sz="1600" b="0" dirty="0" err="1">
                <a:solidFill>
                  <a:srgbClr val="000000"/>
                </a:solidFill>
              </a:rPr>
              <a:t>facet_wrap</a:t>
            </a:r>
            <a:r>
              <a:rPr lang="en-US" sz="1600" b="1" dirty="0">
                <a:solidFill>
                  <a:srgbClr val="000080"/>
                </a:solidFill>
              </a:rPr>
              <a:t>(~</a:t>
            </a:r>
            <a:r>
              <a:rPr lang="en-US" sz="1600" b="0" dirty="0">
                <a:solidFill>
                  <a:srgbClr val="000000"/>
                </a:solidFill>
              </a:rPr>
              <a:t>set, </a:t>
            </a:r>
            <a:r>
              <a:rPr lang="en-US" sz="1600" b="0" dirty="0" err="1">
                <a:solidFill>
                  <a:srgbClr val="8000FF"/>
                </a:solidFill>
              </a:rPr>
              <a:t>nrow</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FF8000"/>
                </a:solidFill>
              </a:rPr>
              <a:t>2</a:t>
            </a:r>
            <a:r>
              <a:rPr lang="en-US" sz="1600" b="0" dirty="0">
                <a:solidFill>
                  <a:srgbClr val="000000"/>
                </a:solidFill>
              </a:rPr>
              <a:t>, scales</a:t>
            </a:r>
            <a:r>
              <a:rPr lang="en-US" sz="1600" b="1" dirty="0">
                <a:solidFill>
                  <a:srgbClr val="000080"/>
                </a:solidFill>
              </a:rPr>
              <a:t>=</a:t>
            </a:r>
            <a:r>
              <a:rPr lang="en-US" sz="1600" b="0" dirty="0">
                <a:solidFill>
                  <a:srgbClr val="808080"/>
                </a:solidFill>
              </a:rPr>
              <a:t>'free’</a:t>
            </a:r>
            <a:r>
              <a:rPr lang="en-US" sz="1600" b="1" dirty="0">
                <a:solidFill>
                  <a:srgbClr val="000080"/>
                </a:solidFill>
              </a:rPr>
              <a:t>)</a:t>
            </a:r>
            <a:r>
              <a:rPr lang="en-US" sz="1600" b="0" dirty="0">
                <a:solidFill>
                  <a:srgbClr val="000000"/>
                </a:solidFill>
              </a:rPr>
              <a:t> </a:t>
            </a:r>
            <a:r>
              <a:rPr lang="en-US" sz="1600" b="1" dirty="0">
                <a:solidFill>
                  <a:srgbClr val="000080"/>
                </a:solidFill>
              </a:rPr>
              <a:t>+</a:t>
            </a:r>
            <a:br>
              <a:rPr lang="en-US" sz="1600" dirty="0"/>
            </a:br>
            <a:r>
              <a:rPr lang="en-US" sz="1600" dirty="0"/>
              <a:t>  </a:t>
            </a:r>
            <a:r>
              <a:rPr lang="en-US" sz="1600" b="0" dirty="0" err="1">
                <a:solidFill>
                  <a:schemeClr val="accent3">
                    <a:lumMod val="60000"/>
                    <a:lumOff val="40000"/>
                  </a:schemeClr>
                </a:solidFill>
              </a:rPr>
              <a:t>geom_smooth</a:t>
            </a:r>
            <a:r>
              <a:rPr lang="en-US" sz="1600" b="1" dirty="0">
                <a:solidFill>
                  <a:srgbClr val="000080"/>
                </a:solidFill>
              </a:rPr>
              <a:t>(</a:t>
            </a:r>
            <a:r>
              <a:rPr lang="en-US" sz="1600" b="0" dirty="0">
                <a:solidFill>
                  <a:srgbClr val="000000"/>
                </a:solidFill>
              </a:rPr>
              <a:t>method </a:t>
            </a:r>
            <a:r>
              <a:rPr lang="en-US" sz="1600" b="1" dirty="0">
                <a:solidFill>
                  <a:srgbClr val="000080"/>
                </a:solidFill>
              </a:rPr>
              <a:t>=</a:t>
            </a:r>
            <a:r>
              <a:rPr lang="en-US" sz="1600" b="0" dirty="0">
                <a:solidFill>
                  <a:srgbClr val="000000"/>
                </a:solidFill>
              </a:rPr>
              <a:t> </a:t>
            </a:r>
            <a:r>
              <a:rPr lang="en-US" sz="1600" b="0" dirty="0">
                <a:solidFill>
                  <a:srgbClr val="808080"/>
                </a:solidFill>
              </a:rPr>
              <a:t>"lm"</a:t>
            </a:r>
            <a:r>
              <a:rPr lang="en-US" sz="1600" b="0" dirty="0">
                <a:solidFill>
                  <a:srgbClr val="000000"/>
                </a:solidFill>
              </a:rPr>
              <a:t>, se </a:t>
            </a:r>
            <a:r>
              <a:rPr lang="en-US" sz="1600" b="1" dirty="0">
                <a:solidFill>
                  <a:srgbClr val="000080"/>
                </a:solidFill>
              </a:rPr>
              <a:t>=</a:t>
            </a:r>
            <a:r>
              <a:rPr lang="en-US" sz="1600" b="0" dirty="0">
                <a:solidFill>
                  <a:srgbClr val="000000"/>
                </a:solidFill>
              </a:rPr>
              <a:t> </a:t>
            </a:r>
            <a:r>
              <a:rPr lang="en-US" sz="1600" b="1" dirty="0">
                <a:solidFill>
                  <a:srgbClr val="0000FF"/>
                </a:solidFill>
              </a:rPr>
              <a:t>FALSE</a:t>
            </a:r>
            <a:r>
              <a:rPr lang="en-US" sz="1600" b="1" dirty="0">
                <a:solidFill>
                  <a:srgbClr val="000080"/>
                </a:solidFill>
              </a:rPr>
              <a:t>)</a:t>
            </a:r>
            <a:endParaRPr lang="en-US" sz="1600" dirty="0"/>
          </a:p>
        </p:txBody>
      </p:sp>
      <p:pic>
        <p:nvPicPr>
          <p:cNvPr id="12" name="Content Placeholder 11">
            <a:extLst>
              <a:ext uri="{FF2B5EF4-FFF2-40B4-BE49-F238E27FC236}">
                <a16:creationId xmlns:a16="http://schemas.microsoft.com/office/drawing/2014/main" id="{62702E72-4C8B-406C-9B58-736CE5999CD4}"/>
              </a:ext>
            </a:extLst>
          </p:cNvPr>
          <p:cNvPicPr>
            <a:picLocks noGrp="1" noChangeAspect="1"/>
          </p:cNvPicPr>
          <p:nvPr>
            <p:ph sz="quarter" idx="13"/>
          </p:nvPr>
        </p:nvPicPr>
        <p:blipFill>
          <a:blip r:embed="rId2"/>
          <a:stretch>
            <a:fillRect/>
          </a:stretch>
        </p:blipFill>
        <p:spPr>
          <a:xfrm>
            <a:off x="437948" y="3729613"/>
            <a:ext cx="11481204" cy="2877471"/>
          </a:xfrm>
          <a:prstGeom prst="rect">
            <a:avLst/>
          </a:prstGeom>
        </p:spPr>
      </p:pic>
    </p:spTree>
    <p:extLst>
      <p:ext uri="{BB962C8B-B14F-4D97-AF65-F5344CB8AC3E}">
        <p14:creationId xmlns:p14="http://schemas.microsoft.com/office/powerpoint/2010/main" val="421434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F120B-8F1F-4094-83F5-BA86BA4E055C}"/>
              </a:ext>
            </a:extLst>
          </p:cNvPr>
          <p:cNvSpPr>
            <a:spLocks noGrp="1"/>
          </p:cNvSpPr>
          <p:nvPr>
            <p:ph type="title"/>
          </p:nvPr>
        </p:nvSpPr>
        <p:spPr/>
        <p:txBody>
          <a:bodyPr/>
          <a:lstStyle/>
          <a:p>
            <a:r>
              <a:rPr lang="en-US" dirty="0"/>
              <a:t>Anscombe’s quartet</a:t>
            </a:r>
          </a:p>
        </p:txBody>
      </p:sp>
      <p:sp>
        <p:nvSpPr>
          <p:cNvPr id="9" name="Content Placeholder 8">
            <a:extLst>
              <a:ext uri="{FF2B5EF4-FFF2-40B4-BE49-F238E27FC236}">
                <a16:creationId xmlns:a16="http://schemas.microsoft.com/office/drawing/2014/main" id="{9ECDF261-2B5E-4DC6-8BC2-8DFC7BB2BEF5}"/>
              </a:ext>
            </a:extLst>
          </p:cNvPr>
          <p:cNvSpPr>
            <a:spLocks noGrp="1"/>
          </p:cNvSpPr>
          <p:nvPr>
            <p:ph sz="quarter" idx="14"/>
          </p:nvPr>
        </p:nvSpPr>
        <p:spPr/>
        <p:txBody>
          <a:bodyPr/>
          <a:lstStyle/>
          <a:p>
            <a:r>
              <a:rPr lang="en-US" sz="1800" dirty="0" err="1">
                <a:solidFill>
                  <a:srgbClr val="000000"/>
                </a:solidFill>
              </a:rPr>
              <a:t>anscombe</a:t>
            </a:r>
            <a:r>
              <a:rPr lang="en-US" sz="1800" dirty="0">
                <a:solidFill>
                  <a:srgbClr val="000000"/>
                </a:solidFill>
              </a:rPr>
              <a:t>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#tidy data</a:t>
            </a:r>
            <a:endParaRPr lang="en-US" sz="1800" dirty="0">
              <a:solidFill>
                <a:srgbClr val="000000"/>
              </a:solidFill>
            </a:endParaRPr>
          </a:p>
          <a:p>
            <a:r>
              <a:rPr lang="en-US" sz="1800" dirty="0">
                <a:solidFill>
                  <a:srgbClr val="000000"/>
                </a:solidFill>
              </a:rPr>
              <a:t>  </a:t>
            </a:r>
            <a:r>
              <a:rPr lang="en-US" sz="1800" dirty="0" err="1">
                <a:solidFill>
                  <a:srgbClr val="000000"/>
                </a:solidFill>
              </a:rPr>
              <a:t>pivot_longer</a:t>
            </a:r>
            <a:r>
              <a:rPr lang="en-US" sz="1800" b="1" dirty="0">
                <a:solidFill>
                  <a:srgbClr val="000080"/>
                </a:solidFill>
              </a:rPr>
              <a:t>(</a:t>
            </a:r>
            <a:r>
              <a:rPr lang="en-US" sz="1800" b="0" dirty="0">
                <a:solidFill>
                  <a:srgbClr val="000000"/>
                </a:solidFill>
              </a:rPr>
              <a:t>cols </a:t>
            </a:r>
            <a:r>
              <a:rPr lang="en-US" sz="1800" b="1" dirty="0">
                <a:solidFill>
                  <a:srgbClr val="000080"/>
                </a:solidFill>
              </a:rPr>
              <a:t>=</a:t>
            </a:r>
            <a:r>
              <a:rPr lang="en-US" sz="1800" b="0" dirty="0">
                <a:solidFill>
                  <a:srgbClr val="000000"/>
                </a:solidFill>
              </a:rPr>
              <a:t> everything</a:t>
            </a:r>
            <a:r>
              <a:rPr lang="en-US" sz="1800" b="1" dirty="0">
                <a:solidFill>
                  <a:srgbClr val="000080"/>
                </a:solidFill>
              </a:rPr>
              <a:t>()</a:t>
            </a:r>
            <a:r>
              <a:rPr lang="en-US" sz="1800" b="0" dirty="0">
                <a:solidFill>
                  <a:srgbClr val="000000"/>
                </a:solidFill>
              </a:rPr>
              <a:t>,</a:t>
            </a:r>
          </a:p>
          <a:p>
            <a:r>
              <a:rPr lang="en-US" sz="1800" b="0" dirty="0">
                <a:solidFill>
                  <a:srgbClr val="000000"/>
                </a:solidFill>
              </a:rPr>
              <a:t>              </a:t>
            </a:r>
            <a:r>
              <a:rPr lang="en-US" sz="1800" b="0" dirty="0" err="1">
                <a:solidFill>
                  <a:srgbClr val="000000"/>
                </a:solidFill>
              </a:rPr>
              <a:t>names_to</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c</a:t>
            </a:r>
            <a:r>
              <a:rPr lang="en-US" sz="1800" b="1" dirty="0">
                <a:solidFill>
                  <a:srgbClr val="000080"/>
                </a:solidFill>
              </a:rPr>
              <a:t>(</a:t>
            </a:r>
            <a:r>
              <a:rPr lang="en-US" sz="1800" b="0" dirty="0">
                <a:solidFill>
                  <a:srgbClr val="808080"/>
                </a:solidFill>
              </a:rPr>
              <a:t>".value"</a:t>
            </a:r>
            <a:r>
              <a:rPr lang="en-US" sz="1800" b="0" dirty="0">
                <a:solidFill>
                  <a:srgbClr val="000000"/>
                </a:solidFill>
              </a:rPr>
              <a:t>, </a:t>
            </a:r>
            <a:r>
              <a:rPr lang="en-US" sz="1800" b="0" dirty="0">
                <a:solidFill>
                  <a:srgbClr val="808080"/>
                </a:solidFill>
              </a:rPr>
              <a:t>"set"</a:t>
            </a:r>
            <a:r>
              <a:rPr lang="en-US" sz="1800" b="1" dirty="0">
                <a:solidFill>
                  <a:srgbClr val="000080"/>
                </a:solidFill>
              </a:rPr>
              <a:t>)</a:t>
            </a:r>
            <a:r>
              <a:rPr lang="en-US" sz="1800" b="0" dirty="0">
                <a:solidFill>
                  <a:srgbClr val="000000"/>
                </a:solidFill>
              </a:rPr>
              <a:t>,</a:t>
            </a:r>
          </a:p>
          <a:p>
            <a:r>
              <a:rPr lang="en-US" sz="1800" b="0" dirty="0">
                <a:solidFill>
                  <a:srgbClr val="000000"/>
                </a:solidFill>
              </a:rPr>
              <a:t>              </a:t>
            </a:r>
            <a:r>
              <a:rPr lang="en-US" sz="1800" b="0" dirty="0" err="1">
                <a:solidFill>
                  <a:srgbClr val="000000"/>
                </a:solidFill>
              </a:rPr>
              <a:t>names_pattern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008000"/>
                </a:solidFill>
              </a:rPr>
              <a:t>#group by set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group_by</a:t>
            </a:r>
            <a:r>
              <a:rPr lang="en-US" sz="1800" b="1" dirty="0">
                <a:solidFill>
                  <a:srgbClr val="000080"/>
                </a:solidFill>
              </a:rPr>
              <a:t>(</a:t>
            </a:r>
            <a:r>
              <a:rPr lang="en-US" sz="1800" b="0" dirty="0">
                <a:solidFill>
                  <a:srgbClr val="000000"/>
                </a:solidFill>
              </a:rPr>
              <a:t>set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008000"/>
                </a:solidFill>
              </a:rPr>
              <a:t>#assess Pearson correlation</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summarise</a:t>
            </a:r>
            <a:r>
              <a:rPr lang="en-US" sz="1800" b="1" dirty="0">
                <a:solidFill>
                  <a:srgbClr val="000080"/>
                </a:solidFill>
              </a:rPr>
              <a:t>(</a:t>
            </a:r>
            <a:r>
              <a:rPr lang="en-US" sz="1800" b="0" dirty="0" err="1">
                <a:solidFill>
                  <a:schemeClr val="accent3">
                    <a:lumMod val="60000"/>
                    <a:lumOff val="40000"/>
                  </a:schemeClr>
                </a:solidFill>
              </a:rPr>
              <a:t>cor</a:t>
            </a:r>
            <a:r>
              <a:rPr lang="en-US" sz="1800" b="1" dirty="0">
                <a:solidFill>
                  <a:schemeClr val="accent3">
                    <a:lumMod val="60000"/>
                    <a:lumOff val="40000"/>
                  </a:schemeClr>
                </a:solidFill>
              </a:rPr>
              <a:t>(</a:t>
            </a:r>
            <a:r>
              <a:rPr lang="en-US" sz="1800" b="0" dirty="0" err="1">
                <a:solidFill>
                  <a:schemeClr val="accent3">
                    <a:lumMod val="60000"/>
                    <a:lumOff val="40000"/>
                  </a:schemeClr>
                </a:solidFill>
              </a:rPr>
              <a:t>x,y</a:t>
            </a:r>
            <a:r>
              <a:rPr lang="en-US" sz="1800" b="1" dirty="0">
                <a:solidFill>
                  <a:schemeClr val="accent3">
                    <a:lumMod val="60000"/>
                    <a:lumOff val="40000"/>
                  </a:schemeClr>
                </a:solidFill>
              </a:rPr>
              <a:t>)</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p>
          <a:p>
            <a:r>
              <a:rPr lang="en-US" sz="1800" b="0" dirty="0">
                <a:solidFill>
                  <a:schemeClr val="accent6">
                    <a:lumMod val="60000"/>
                    <a:lumOff val="40000"/>
                  </a:schemeClr>
                </a:solidFill>
              </a:rPr>
              <a:t># A </a:t>
            </a:r>
            <a:r>
              <a:rPr lang="en-US" sz="1800" b="0" dirty="0" err="1">
                <a:solidFill>
                  <a:schemeClr val="accent6">
                    <a:lumMod val="60000"/>
                    <a:lumOff val="40000"/>
                  </a:schemeClr>
                </a:solidFill>
              </a:rPr>
              <a:t>tibble</a:t>
            </a:r>
            <a:r>
              <a:rPr lang="en-US" sz="1800" b="0" dirty="0">
                <a:solidFill>
                  <a:schemeClr val="accent6">
                    <a:lumMod val="60000"/>
                    <a:lumOff val="40000"/>
                  </a:schemeClr>
                </a:solidFill>
              </a:rPr>
              <a:t>: 4 x 2</a:t>
            </a:r>
          </a:p>
          <a:p>
            <a:r>
              <a:rPr lang="en-US" sz="1800" b="0" dirty="0">
                <a:solidFill>
                  <a:schemeClr val="accent6">
                    <a:lumMod val="60000"/>
                    <a:lumOff val="40000"/>
                  </a:schemeClr>
                </a:solidFill>
              </a:rPr>
              <a:t>  set   `</a:t>
            </a:r>
            <a:r>
              <a:rPr lang="en-US" sz="1800" b="0" dirty="0" err="1">
                <a:solidFill>
                  <a:schemeClr val="accent6">
                    <a:lumMod val="60000"/>
                    <a:lumOff val="40000"/>
                  </a:schemeClr>
                </a:solidFill>
              </a:rPr>
              <a:t>cor</a:t>
            </a:r>
            <a:r>
              <a:rPr lang="en-US" sz="1800" b="1" dirty="0">
                <a:solidFill>
                  <a:schemeClr val="accent6">
                    <a:lumMod val="60000"/>
                    <a:lumOff val="40000"/>
                  </a:schemeClr>
                </a:solidFill>
              </a:rPr>
              <a:t>(</a:t>
            </a:r>
            <a:r>
              <a:rPr lang="en-US" sz="1800" b="0" dirty="0">
                <a:solidFill>
                  <a:schemeClr val="accent6">
                    <a:lumMod val="60000"/>
                    <a:lumOff val="40000"/>
                  </a:schemeClr>
                </a:solidFill>
              </a:rPr>
              <a:t>x, y</a:t>
            </a:r>
            <a:r>
              <a:rPr lang="en-US" sz="1800" b="1" dirty="0">
                <a:solidFill>
                  <a:schemeClr val="accent6">
                    <a:lumMod val="60000"/>
                    <a:lumOff val="40000"/>
                  </a:schemeClr>
                </a:solidFill>
              </a:rPr>
              <a:t>)</a:t>
            </a:r>
            <a:r>
              <a:rPr lang="en-US" sz="1800" b="0" dirty="0">
                <a:solidFill>
                  <a:schemeClr val="accent6">
                    <a:lumMod val="60000"/>
                    <a:lumOff val="40000"/>
                  </a:schemeClr>
                </a:solidFill>
              </a:rPr>
              <a:t>`</a:t>
            </a:r>
          </a:p>
          <a:p>
            <a:r>
              <a:rPr lang="en-US" sz="1800" b="0" dirty="0">
                <a:solidFill>
                  <a:schemeClr val="accent6">
                    <a:lumMod val="60000"/>
                    <a:lumOff val="40000"/>
                  </a:schemeClr>
                </a:solidFill>
              </a:rPr>
              <a:t>  </a:t>
            </a:r>
            <a:r>
              <a:rPr lang="en-US" sz="1800" b="1" dirty="0">
                <a:solidFill>
                  <a:schemeClr val="accent6">
                    <a:lumMod val="60000"/>
                    <a:lumOff val="40000"/>
                  </a:schemeClr>
                </a:solidFill>
              </a:rPr>
              <a:t>&lt;</a:t>
            </a:r>
            <a:r>
              <a:rPr lang="en-US" sz="1800" b="0" dirty="0" err="1">
                <a:solidFill>
                  <a:schemeClr val="accent6">
                    <a:lumMod val="60000"/>
                    <a:lumOff val="40000"/>
                  </a:schemeClr>
                </a:solidFill>
              </a:rPr>
              <a:t>chr</a:t>
            </a:r>
            <a:r>
              <a:rPr lang="en-US" sz="1800" b="1" dirty="0">
                <a:solidFill>
                  <a:schemeClr val="accent6">
                    <a:lumMod val="60000"/>
                    <a:lumOff val="40000"/>
                  </a:schemeClr>
                </a:solidFill>
              </a:rPr>
              <a:t>&gt;</a:t>
            </a:r>
            <a:r>
              <a:rPr lang="en-US" sz="1800" b="0" dirty="0">
                <a:solidFill>
                  <a:schemeClr val="accent6">
                    <a:lumMod val="60000"/>
                    <a:lumOff val="40000"/>
                  </a:schemeClr>
                </a:solidFill>
              </a:rPr>
              <a:t>       </a:t>
            </a:r>
            <a:r>
              <a:rPr lang="en-US" sz="1800" b="1" dirty="0">
                <a:solidFill>
                  <a:schemeClr val="accent6">
                    <a:lumMod val="60000"/>
                    <a:lumOff val="40000"/>
                  </a:schemeClr>
                </a:solidFill>
              </a:rPr>
              <a:t>&lt;</a:t>
            </a:r>
            <a:r>
              <a:rPr lang="en-US" sz="1800" b="0" dirty="0" err="1">
                <a:solidFill>
                  <a:schemeClr val="accent6">
                    <a:lumMod val="60000"/>
                    <a:lumOff val="40000"/>
                  </a:schemeClr>
                </a:solidFill>
              </a:rPr>
              <a:t>dbl</a:t>
            </a:r>
            <a:r>
              <a:rPr lang="en-US" sz="1800" b="1" dirty="0">
                <a:solidFill>
                  <a:schemeClr val="accent6">
                    <a:lumMod val="60000"/>
                    <a:lumOff val="40000"/>
                  </a:schemeClr>
                </a:solidFill>
              </a:rPr>
              <a:t>&gt;</a:t>
            </a:r>
            <a:endParaRPr lang="en-US" sz="1800" b="0" dirty="0">
              <a:solidFill>
                <a:schemeClr val="accent6">
                  <a:lumMod val="60000"/>
                  <a:lumOff val="40000"/>
                </a:schemeClr>
              </a:solidFill>
            </a:endParaRPr>
          </a:p>
          <a:p>
            <a:r>
              <a:rPr lang="en-US" sz="1800" b="0" dirty="0">
                <a:solidFill>
                  <a:schemeClr val="accent6"/>
                </a:solidFill>
              </a:rPr>
              <a:t>1 1           0.816</a:t>
            </a:r>
          </a:p>
          <a:p>
            <a:r>
              <a:rPr lang="en-US" sz="1800" b="0" dirty="0">
                <a:solidFill>
                  <a:schemeClr val="accent6"/>
                </a:solidFill>
              </a:rPr>
              <a:t>2 2           0.816</a:t>
            </a:r>
          </a:p>
          <a:p>
            <a:r>
              <a:rPr lang="en-US" sz="1800" b="0" dirty="0">
                <a:solidFill>
                  <a:schemeClr val="accent6"/>
                </a:solidFill>
              </a:rPr>
              <a:t>3 3           0.816</a:t>
            </a:r>
          </a:p>
          <a:p>
            <a:r>
              <a:rPr lang="en-US" sz="1800" b="0" dirty="0">
                <a:solidFill>
                  <a:schemeClr val="accent6"/>
                </a:solidFill>
              </a:rPr>
              <a:t>4 4           0.817</a:t>
            </a:r>
            <a:endParaRPr lang="en-US" dirty="0">
              <a:solidFill>
                <a:schemeClr val="accent6"/>
              </a:solidFill>
            </a:endParaRPr>
          </a:p>
        </p:txBody>
      </p:sp>
      <p:sp>
        <p:nvSpPr>
          <p:cNvPr id="2" name="Content Placeholder 1">
            <a:extLst>
              <a:ext uri="{FF2B5EF4-FFF2-40B4-BE49-F238E27FC236}">
                <a16:creationId xmlns:a16="http://schemas.microsoft.com/office/drawing/2014/main" id="{46FBD66A-C5E9-4430-A5D6-69C2328840FE}"/>
              </a:ext>
            </a:extLst>
          </p:cNvPr>
          <p:cNvSpPr>
            <a:spLocks noGrp="1"/>
          </p:cNvSpPr>
          <p:nvPr>
            <p:ph sz="quarter" idx="15"/>
          </p:nvPr>
        </p:nvSpPr>
        <p:spPr>
          <a:xfrm>
            <a:off x="6449061" y="1276349"/>
            <a:ext cx="5120640" cy="5175251"/>
          </a:xfrm>
        </p:spPr>
        <p:txBody>
          <a:bodyPr/>
          <a:lstStyle/>
          <a:p>
            <a:r>
              <a:rPr lang="en-US" dirty="0"/>
              <a:t>In all 4 sets, the correlation between </a:t>
            </a:r>
            <a:r>
              <a:rPr lang="en-US" dirty="0">
                <a:solidFill>
                  <a:srgbClr val="0070C0"/>
                </a:solidFill>
                <a:latin typeface="Source Code Pro" panose="020B0509030403020204" pitchFamily="49" charset="0"/>
                <a:ea typeface="Source Code Pro" panose="020B0509030403020204" pitchFamily="49" charset="0"/>
              </a:rPr>
              <a:t>x</a:t>
            </a:r>
            <a:r>
              <a:rPr lang="en-US" dirty="0"/>
              <a:t> and </a:t>
            </a:r>
            <a:r>
              <a:rPr lang="en-US" dirty="0">
                <a:solidFill>
                  <a:srgbClr val="0070C0"/>
                </a:solidFill>
                <a:latin typeface="Source Code Pro" panose="020B0509030403020204" pitchFamily="49" charset="0"/>
                <a:ea typeface="Source Code Pro" panose="020B0509030403020204" pitchFamily="49" charset="0"/>
              </a:rPr>
              <a:t>y</a:t>
            </a:r>
            <a:r>
              <a:rPr lang="en-US" dirty="0"/>
              <a:t> is </a:t>
            </a:r>
            <a:r>
              <a:rPr lang="en-US" dirty="0">
                <a:solidFill>
                  <a:srgbClr val="0070C0"/>
                </a:solidFill>
                <a:latin typeface="Source Code Pro" panose="020B0509030403020204" pitchFamily="49" charset="0"/>
                <a:ea typeface="Source Code Pro" panose="020B0509030403020204" pitchFamily="49" charset="0"/>
              </a:rPr>
              <a:t>.816</a:t>
            </a:r>
            <a:r>
              <a:rPr lang="en-US" dirty="0"/>
              <a:t>.</a:t>
            </a:r>
          </a:p>
          <a:p>
            <a:r>
              <a:rPr lang="en-US" dirty="0"/>
              <a:t>However, based on the visual inspection, we might choose a different model (e.g., not linear) – or no model at all</a:t>
            </a:r>
          </a:p>
        </p:txBody>
      </p:sp>
    </p:spTree>
    <p:extLst>
      <p:ext uri="{BB962C8B-B14F-4D97-AF65-F5344CB8AC3E}">
        <p14:creationId xmlns:p14="http://schemas.microsoft.com/office/powerpoint/2010/main" val="174710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4F2AC-9DF8-4647-8790-AEC4030395C5}"/>
              </a:ext>
            </a:extLst>
          </p:cNvPr>
          <p:cNvSpPr>
            <a:spLocks noGrp="1"/>
          </p:cNvSpPr>
          <p:nvPr>
            <p:ph type="title"/>
          </p:nvPr>
        </p:nvSpPr>
        <p:spPr/>
        <p:txBody>
          <a:bodyPr/>
          <a:lstStyle/>
          <a:p>
            <a:r>
              <a:rPr lang="en-US" dirty="0"/>
              <a:t>Equally well-fitting regression models</a:t>
            </a:r>
          </a:p>
        </p:txBody>
      </p:sp>
      <p:sp>
        <p:nvSpPr>
          <p:cNvPr id="6" name="Content Placeholder 5">
            <a:extLst>
              <a:ext uri="{FF2B5EF4-FFF2-40B4-BE49-F238E27FC236}">
                <a16:creationId xmlns:a16="http://schemas.microsoft.com/office/drawing/2014/main" id="{AD334F0C-4D29-460F-B652-FE6FB892AFFA}"/>
              </a:ext>
            </a:extLst>
          </p:cNvPr>
          <p:cNvSpPr>
            <a:spLocks noGrp="1"/>
          </p:cNvSpPr>
          <p:nvPr>
            <p:ph sz="quarter" idx="14"/>
          </p:nvPr>
        </p:nvSpPr>
        <p:spPr>
          <a:xfrm>
            <a:off x="0" y="1066801"/>
            <a:ext cx="12192000" cy="3985260"/>
          </a:xfrm>
        </p:spPr>
        <p:txBody>
          <a:bodyPr/>
          <a:lstStyle/>
          <a:p>
            <a:r>
              <a:rPr lang="en-US" sz="1400" dirty="0" err="1">
                <a:solidFill>
                  <a:srgbClr val="000000"/>
                </a:solidFill>
              </a:rPr>
              <a:t>anscombe</a:t>
            </a:r>
            <a:r>
              <a:rPr lang="en-US" sz="1400" dirty="0">
                <a:solidFill>
                  <a:srgbClr val="000000"/>
                </a:solidFill>
              </a:rPr>
              <a:t> </a:t>
            </a:r>
            <a:r>
              <a:rPr lang="en-US" sz="1400" dirty="0">
                <a:solidFill>
                  <a:srgbClr val="804000"/>
                </a:solidFill>
              </a:rPr>
              <a:t>%&gt;%</a:t>
            </a:r>
            <a:endParaRPr lang="en-US" sz="1400" dirty="0">
              <a:solidFill>
                <a:srgbClr val="000000"/>
              </a:solidFill>
            </a:endParaRPr>
          </a:p>
          <a:p>
            <a:r>
              <a:rPr lang="en-US" sz="1400" dirty="0">
                <a:solidFill>
                  <a:srgbClr val="000000"/>
                </a:solidFill>
              </a:rPr>
              <a:t>  </a:t>
            </a:r>
            <a:r>
              <a:rPr lang="en-US" sz="1400" dirty="0" err="1">
                <a:solidFill>
                  <a:srgbClr val="000000"/>
                </a:solidFill>
              </a:rPr>
              <a:t>pivot_longer</a:t>
            </a:r>
            <a:r>
              <a:rPr lang="en-US" sz="1400" b="1" dirty="0">
                <a:solidFill>
                  <a:srgbClr val="000080"/>
                </a:solidFill>
              </a:rPr>
              <a:t>(</a:t>
            </a:r>
            <a:r>
              <a:rPr lang="en-US" sz="1400" b="0" dirty="0">
                <a:solidFill>
                  <a:srgbClr val="000000"/>
                </a:solidFill>
              </a:rPr>
              <a:t>cols </a:t>
            </a:r>
            <a:r>
              <a:rPr lang="en-US" sz="1400" b="1" dirty="0">
                <a:solidFill>
                  <a:srgbClr val="000080"/>
                </a:solidFill>
              </a:rPr>
              <a:t>=</a:t>
            </a:r>
            <a:r>
              <a:rPr lang="en-US" sz="1400" b="0" dirty="0">
                <a:solidFill>
                  <a:srgbClr val="000000"/>
                </a:solidFill>
              </a:rPr>
              <a:t> everything</a:t>
            </a:r>
            <a:r>
              <a:rPr lang="en-US" sz="1400" b="1" dirty="0">
                <a:solidFill>
                  <a:srgbClr val="000080"/>
                </a:solidFill>
              </a:rPr>
              <a:t>()</a:t>
            </a:r>
            <a:r>
              <a:rPr lang="en-US" sz="1400" b="0" dirty="0">
                <a:solidFill>
                  <a:srgbClr val="000000"/>
                </a:solidFill>
              </a:rPr>
              <a:t>,</a:t>
            </a:r>
          </a:p>
          <a:p>
            <a:r>
              <a:rPr lang="en-US" sz="1400" b="0" dirty="0">
                <a:solidFill>
                  <a:srgbClr val="000000"/>
                </a:solidFill>
              </a:rPr>
              <a:t>               </a:t>
            </a:r>
            <a:r>
              <a:rPr lang="en-US" sz="1400" b="0" dirty="0" err="1">
                <a:solidFill>
                  <a:srgbClr val="000000"/>
                </a:solidFill>
              </a:rPr>
              <a:t>names_to</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rgbClr val="8000FF"/>
                </a:solidFill>
              </a:rPr>
              <a:t>c</a:t>
            </a:r>
            <a:r>
              <a:rPr lang="en-US" sz="1400" b="1" dirty="0">
                <a:solidFill>
                  <a:srgbClr val="000080"/>
                </a:solidFill>
              </a:rPr>
              <a:t>(</a:t>
            </a:r>
            <a:r>
              <a:rPr lang="en-US" sz="1400" b="0" dirty="0">
                <a:solidFill>
                  <a:srgbClr val="808080"/>
                </a:solidFill>
              </a:rPr>
              <a:t>".value"</a:t>
            </a:r>
            <a:r>
              <a:rPr lang="en-US" sz="1400" b="0" dirty="0">
                <a:solidFill>
                  <a:srgbClr val="000000"/>
                </a:solidFill>
              </a:rPr>
              <a:t>, </a:t>
            </a:r>
            <a:r>
              <a:rPr lang="en-US" sz="1400" b="0" dirty="0">
                <a:solidFill>
                  <a:srgbClr val="808080"/>
                </a:solidFill>
              </a:rPr>
              <a:t>"set"</a:t>
            </a:r>
            <a:r>
              <a:rPr lang="en-US" sz="1400" b="1" dirty="0">
                <a:solidFill>
                  <a:srgbClr val="000080"/>
                </a:solidFill>
              </a:rPr>
              <a:t>)</a:t>
            </a:r>
            <a:r>
              <a:rPr lang="en-US" sz="1400" b="0" dirty="0">
                <a:solidFill>
                  <a:srgbClr val="000000"/>
                </a:solidFill>
              </a:rPr>
              <a:t>,</a:t>
            </a:r>
          </a:p>
          <a:p>
            <a:r>
              <a:rPr lang="en-US" sz="1400" b="0" dirty="0">
                <a:solidFill>
                  <a:srgbClr val="000000"/>
                </a:solidFill>
              </a:rPr>
              <a:t>               </a:t>
            </a:r>
            <a:r>
              <a:rPr lang="en-US" sz="1400" b="0" dirty="0" err="1">
                <a:solidFill>
                  <a:srgbClr val="000000"/>
                </a:solidFill>
              </a:rPr>
              <a:t>names_pattern</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rgbClr val="808080"/>
                </a:solidFill>
              </a:rPr>
              <a:t>"(.)(.)"</a:t>
            </a:r>
            <a:r>
              <a:rPr lang="en-US" sz="1400" b="1" dirty="0">
                <a:solidFill>
                  <a:srgbClr val="000080"/>
                </a:solidFill>
              </a:rPr>
              <a:t>)</a:t>
            </a:r>
            <a:r>
              <a:rPr lang="en-US" sz="1400" b="0" dirty="0">
                <a:solidFill>
                  <a:srgbClr val="000000"/>
                </a:solidFill>
              </a:rPr>
              <a:t> </a:t>
            </a:r>
            <a:r>
              <a:rPr lang="en-US" sz="1400" b="0" dirty="0">
                <a:solidFill>
                  <a:srgbClr val="804000"/>
                </a:solidFill>
              </a:rPr>
              <a:t>%&gt;%</a:t>
            </a:r>
            <a:endParaRPr lang="en-US" sz="1400" b="0" dirty="0">
              <a:solidFill>
                <a:srgbClr val="000000"/>
              </a:solidFill>
            </a:endParaRPr>
          </a:p>
          <a:p>
            <a:r>
              <a:rPr lang="en-US" sz="1400" b="0" dirty="0">
                <a:solidFill>
                  <a:srgbClr val="000000"/>
                </a:solidFill>
              </a:rPr>
              <a:t>  </a:t>
            </a:r>
            <a:r>
              <a:rPr lang="en-US" sz="1400" b="0" dirty="0">
                <a:solidFill>
                  <a:srgbClr val="008000"/>
                </a:solidFill>
              </a:rPr>
              <a:t>#nesting - apply everything by set</a:t>
            </a:r>
            <a:endParaRPr lang="en-US" sz="1400" b="0" dirty="0">
              <a:solidFill>
                <a:srgbClr val="000000"/>
              </a:solidFill>
            </a:endParaRPr>
          </a:p>
          <a:p>
            <a:r>
              <a:rPr lang="en-US" sz="1400" b="0" dirty="0">
                <a:solidFill>
                  <a:srgbClr val="000000"/>
                </a:solidFill>
              </a:rPr>
              <a:t>  </a:t>
            </a:r>
            <a:r>
              <a:rPr lang="en-US" sz="1400" b="0" dirty="0" err="1">
                <a:solidFill>
                  <a:schemeClr val="accent3">
                    <a:lumMod val="60000"/>
                    <a:lumOff val="40000"/>
                  </a:schemeClr>
                </a:solidFill>
              </a:rPr>
              <a:t>group_nest</a:t>
            </a:r>
            <a:r>
              <a:rPr lang="en-US" sz="1400" b="1" dirty="0">
                <a:solidFill>
                  <a:srgbClr val="000080"/>
                </a:solidFill>
              </a:rPr>
              <a:t>(</a:t>
            </a:r>
            <a:r>
              <a:rPr lang="en-US" sz="1400" b="0" dirty="0">
                <a:solidFill>
                  <a:srgbClr val="000000"/>
                </a:solidFill>
              </a:rPr>
              <a:t>set</a:t>
            </a:r>
            <a:r>
              <a:rPr lang="en-US" sz="1400" b="1" dirty="0">
                <a:solidFill>
                  <a:srgbClr val="000080"/>
                </a:solidFill>
              </a:rPr>
              <a:t>)</a:t>
            </a:r>
            <a:r>
              <a:rPr lang="en-US" sz="1400" b="0" dirty="0">
                <a:solidFill>
                  <a:srgbClr val="000000"/>
                </a:solidFill>
              </a:rPr>
              <a:t> </a:t>
            </a:r>
            <a:r>
              <a:rPr lang="en-US" sz="1400" b="0" dirty="0">
                <a:solidFill>
                  <a:srgbClr val="804000"/>
                </a:solidFill>
              </a:rPr>
              <a:t>%&gt;%</a:t>
            </a:r>
            <a:r>
              <a:rPr lang="en-US" sz="1400" b="0" dirty="0">
                <a:solidFill>
                  <a:srgbClr val="000000"/>
                </a:solidFill>
              </a:rPr>
              <a:t> </a:t>
            </a:r>
          </a:p>
          <a:p>
            <a:r>
              <a:rPr lang="en-US" sz="1400" b="0" dirty="0">
                <a:solidFill>
                  <a:srgbClr val="000000"/>
                </a:solidFill>
              </a:rPr>
              <a:t>    </a:t>
            </a:r>
            <a:r>
              <a:rPr lang="en-US" sz="1400" b="0" dirty="0">
                <a:solidFill>
                  <a:srgbClr val="008000"/>
                </a:solidFill>
              </a:rPr>
              <a:t>#fit model</a:t>
            </a:r>
            <a:endParaRPr lang="en-US" sz="1400" b="0" dirty="0">
              <a:solidFill>
                <a:srgbClr val="000000"/>
              </a:solidFill>
            </a:endParaRPr>
          </a:p>
          <a:p>
            <a:r>
              <a:rPr lang="en-US" sz="1400" b="0" dirty="0">
                <a:solidFill>
                  <a:srgbClr val="000000"/>
                </a:solidFill>
              </a:rPr>
              <a:t>    mutate</a:t>
            </a:r>
            <a:r>
              <a:rPr lang="en-US" sz="1400" b="1" dirty="0">
                <a:solidFill>
                  <a:srgbClr val="000080"/>
                </a:solidFill>
              </a:rPr>
              <a:t>(</a:t>
            </a:r>
            <a:r>
              <a:rPr lang="en-US" sz="1400" b="0" dirty="0">
                <a:solidFill>
                  <a:srgbClr val="000000"/>
                </a:solidFill>
              </a:rPr>
              <a:t>fit </a:t>
            </a:r>
            <a:r>
              <a:rPr lang="en-US" sz="1400" b="1" dirty="0">
                <a:solidFill>
                  <a:srgbClr val="000080"/>
                </a:solidFill>
              </a:rPr>
              <a:t>=</a:t>
            </a:r>
            <a:r>
              <a:rPr lang="en-US" sz="1400" b="0" dirty="0">
                <a:solidFill>
                  <a:srgbClr val="000000"/>
                </a:solidFill>
              </a:rPr>
              <a:t> map</a:t>
            </a:r>
            <a:r>
              <a:rPr lang="en-US" sz="1400" b="1" dirty="0">
                <a:solidFill>
                  <a:srgbClr val="000080"/>
                </a:solidFill>
              </a:rPr>
              <a:t>(</a:t>
            </a:r>
            <a:r>
              <a:rPr lang="en-US" sz="1400" b="0" dirty="0">
                <a:solidFill>
                  <a:srgbClr val="8000FF"/>
                </a:solidFill>
              </a:rPr>
              <a:t>data</a:t>
            </a:r>
            <a:r>
              <a:rPr lang="en-US" sz="1400" b="0" dirty="0">
                <a:solidFill>
                  <a:srgbClr val="000000"/>
                </a:solidFill>
              </a:rPr>
              <a:t>, </a:t>
            </a:r>
            <a:r>
              <a:rPr lang="en-US" sz="1400" b="1" dirty="0">
                <a:solidFill>
                  <a:srgbClr val="000080"/>
                </a:solidFill>
              </a:rPr>
              <a:t>~</a:t>
            </a:r>
            <a:r>
              <a:rPr lang="en-US" sz="1400" b="0" dirty="0">
                <a:solidFill>
                  <a:srgbClr val="8000FF"/>
                </a:solidFill>
              </a:rPr>
              <a:t>lm</a:t>
            </a:r>
            <a:r>
              <a:rPr lang="en-US" sz="1400" b="1" dirty="0">
                <a:solidFill>
                  <a:srgbClr val="000080"/>
                </a:solidFill>
              </a:rPr>
              <a:t>(</a:t>
            </a:r>
            <a:r>
              <a:rPr lang="en-US" sz="1400" b="0" dirty="0">
                <a:solidFill>
                  <a:srgbClr val="000000"/>
                </a:solidFill>
              </a:rPr>
              <a:t>y </a:t>
            </a:r>
            <a:r>
              <a:rPr lang="en-US" sz="1400" b="1" dirty="0">
                <a:solidFill>
                  <a:srgbClr val="000080"/>
                </a:solidFill>
              </a:rPr>
              <a:t>~</a:t>
            </a:r>
            <a:r>
              <a:rPr lang="en-US" sz="1400" b="0" dirty="0">
                <a:solidFill>
                  <a:srgbClr val="000000"/>
                </a:solidFill>
              </a:rPr>
              <a:t> x, </a:t>
            </a:r>
            <a:r>
              <a:rPr lang="en-US" sz="1400" b="0" dirty="0">
                <a:solidFill>
                  <a:srgbClr val="8000FF"/>
                </a:solidFill>
              </a:rPr>
              <a:t>data</a:t>
            </a:r>
            <a:r>
              <a:rPr lang="en-US" sz="1400" b="0" dirty="0">
                <a:solidFill>
                  <a:srgbClr val="000000"/>
                </a:solidFill>
              </a:rPr>
              <a:t> </a:t>
            </a:r>
            <a:r>
              <a:rPr lang="en-US" sz="1400" b="1" dirty="0">
                <a:solidFill>
                  <a:srgbClr val="000080"/>
                </a:solidFill>
              </a:rPr>
              <a:t>=</a:t>
            </a:r>
            <a:r>
              <a:rPr lang="en-US" sz="1400" b="0" dirty="0">
                <a:solidFill>
                  <a:srgbClr val="000000"/>
                </a:solidFill>
              </a:rPr>
              <a:t> .x</a:t>
            </a:r>
            <a:r>
              <a:rPr lang="en-US" sz="1400" b="1" dirty="0">
                <a:solidFill>
                  <a:srgbClr val="000080"/>
                </a:solidFill>
              </a:rPr>
              <a:t>)))</a:t>
            </a:r>
            <a:r>
              <a:rPr lang="en-US" sz="1400" b="0" dirty="0">
                <a:solidFill>
                  <a:srgbClr val="804000"/>
                </a:solidFill>
              </a:rPr>
              <a:t>%&gt;%</a:t>
            </a:r>
            <a:endParaRPr lang="en-US" sz="1400" b="0" dirty="0">
              <a:solidFill>
                <a:srgbClr val="000000"/>
              </a:solidFill>
            </a:endParaRPr>
          </a:p>
          <a:p>
            <a:r>
              <a:rPr lang="en-US" sz="1400" b="0" dirty="0">
                <a:solidFill>
                  <a:srgbClr val="000000"/>
                </a:solidFill>
              </a:rPr>
              <a:t>    </a:t>
            </a:r>
            <a:r>
              <a:rPr lang="en-US" sz="1400" b="0" dirty="0">
                <a:solidFill>
                  <a:srgbClr val="008000"/>
                </a:solidFill>
              </a:rPr>
              <a:t>#fetch fit statistics</a:t>
            </a:r>
            <a:endParaRPr lang="en-US" sz="1400" b="0" dirty="0">
              <a:solidFill>
                <a:srgbClr val="000000"/>
              </a:solidFill>
            </a:endParaRPr>
          </a:p>
          <a:p>
            <a:r>
              <a:rPr lang="fr-FR" sz="1400" b="0" dirty="0">
                <a:solidFill>
                  <a:srgbClr val="000000"/>
                </a:solidFill>
              </a:rPr>
              <a:t>    </a:t>
            </a:r>
            <a:r>
              <a:rPr lang="fr-FR" sz="1400" b="0" dirty="0" err="1">
                <a:solidFill>
                  <a:srgbClr val="000000"/>
                </a:solidFill>
              </a:rPr>
              <a:t>mutate</a:t>
            </a:r>
            <a:r>
              <a:rPr lang="fr-FR" sz="1400" b="1" dirty="0">
                <a:solidFill>
                  <a:srgbClr val="000080"/>
                </a:solidFill>
              </a:rPr>
              <a:t>(</a:t>
            </a:r>
            <a:r>
              <a:rPr lang="fr-FR" sz="1400" b="0" dirty="0" err="1">
                <a:solidFill>
                  <a:srgbClr val="000000"/>
                </a:solidFill>
              </a:rPr>
              <a:t>glance</a:t>
            </a:r>
            <a:r>
              <a:rPr lang="fr-FR" sz="1400" b="0" dirty="0">
                <a:solidFill>
                  <a:srgbClr val="000000"/>
                </a:solidFill>
              </a:rPr>
              <a:t> </a:t>
            </a:r>
            <a:r>
              <a:rPr lang="fr-FR" sz="1400" b="1" dirty="0">
                <a:solidFill>
                  <a:srgbClr val="000080"/>
                </a:solidFill>
              </a:rPr>
              <a:t>=</a:t>
            </a:r>
            <a:r>
              <a:rPr lang="fr-FR" sz="1400" b="0" dirty="0">
                <a:solidFill>
                  <a:srgbClr val="000000"/>
                </a:solidFill>
              </a:rPr>
              <a:t> </a:t>
            </a:r>
            <a:r>
              <a:rPr lang="fr-FR" sz="1400" b="0" dirty="0" err="1">
                <a:solidFill>
                  <a:srgbClr val="000000"/>
                </a:solidFill>
              </a:rPr>
              <a:t>map</a:t>
            </a:r>
            <a:r>
              <a:rPr lang="fr-FR" sz="1400" b="1" dirty="0">
                <a:solidFill>
                  <a:srgbClr val="000080"/>
                </a:solidFill>
              </a:rPr>
              <a:t>(</a:t>
            </a:r>
            <a:r>
              <a:rPr lang="fr-FR" sz="1400" b="0" dirty="0">
                <a:solidFill>
                  <a:srgbClr val="000000"/>
                </a:solidFill>
              </a:rPr>
              <a:t>fit, </a:t>
            </a:r>
            <a:r>
              <a:rPr lang="fr-FR" sz="1400" b="0" dirty="0" err="1">
                <a:solidFill>
                  <a:srgbClr val="000000"/>
                </a:solidFill>
              </a:rPr>
              <a:t>glance</a:t>
            </a:r>
            <a:r>
              <a:rPr lang="fr-FR" sz="1400" b="1" dirty="0">
                <a:solidFill>
                  <a:srgbClr val="000080"/>
                </a:solidFill>
              </a:rPr>
              <a:t>))</a:t>
            </a:r>
            <a:r>
              <a:rPr lang="fr-FR" sz="1400" b="0" dirty="0">
                <a:solidFill>
                  <a:srgbClr val="000000"/>
                </a:solidFill>
              </a:rPr>
              <a:t> </a:t>
            </a:r>
            <a:r>
              <a:rPr lang="fr-FR" sz="1400" b="0" dirty="0">
                <a:solidFill>
                  <a:srgbClr val="804000"/>
                </a:solidFill>
              </a:rPr>
              <a:t>%&gt;%</a:t>
            </a:r>
            <a:endParaRPr lang="fr-FR" sz="1400" b="0" dirty="0">
              <a:solidFill>
                <a:srgbClr val="000000"/>
              </a:solidFill>
            </a:endParaRPr>
          </a:p>
          <a:p>
            <a:r>
              <a:rPr lang="en-US" sz="1400" b="0" dirty="0">
                <a:solidFill>
                  <a:srgbClr val="000000"/>
                </a:solidFill>
              </a:rPr>
              <a:t>    </a:t>
            </a:r>
            <a:r>
              <a:rPr lang="en-US" sz="1400" b="0" dirty="0">
                <a:solidFill>
                  <a:srgbClr val="008000"/>
                </a:solidFill>
              </a:rPr>
              <a:t>#integrate results from 4 models into one table</a:t>
            </a:r>
            <a:endParaRPr lang="en-US" sz="1400" b="0" dirty="0">
              <a:solidFill>
                <a:srgbClr val="000000"/>
              </a:solidFill>
            </a:endParaRPr>
          </a:p>
          <a:p>
            <a:r>
              <a:rPr lang="en-US" sz="1400" b="0" dirty="0">
                <a:solidFill>
                  <a:srgbClr val="000000"/>
                </a:solidFill>
              </a:rPr>
              <a:t>  </a:t>
            </a:r>
            <a:r>
              <a:rPr lang="en-US" sz="1400" b="0" dirty="0">
                <a:solidFill>
                  <a:schemeClr val="accent3">
                    <a:lumMod val="60000"/>
                    <a:lumOff val="40000"/>
                  </a:schemeClr>
                </a:solidFill>
              </a:rPr>
              <a:t>unnest</a:t>
            </a:r>
            <a:r>
              <a:rPr lang="en-US" sz="1400" b="1" dirty="0">
                <a:solidFill>
                  <a:srgbClr val="000080"/>
                </a:solidFill>
              </a:rPr>
              <a:t>(</a:t>
            </a:r>
            <a:r>
              <a:rPr lang="en-US" sz="1400" b="0" dirty="0">
                <a:solidFill>
                  <a:srgbClr val="000000"/>
                </a:solidFill>
              </a:rPr>
              <a:t>cols </a:t>
            </a:r>
            <a:r>
              <a:rPr lang="en-US" sz="1400" b="1" dirty="0">
                <a:solidFill>
                  <a:srgbClr val="000080"/>
                </a:solidFill>
              </a:rPr>
              <a:t>=</a:t>
            </a:r>
            <a:r>
              <a:rPr lang="en-US" sz="1400" b="0" dirty="0">
                <a:solidFill>
                  <a:srgbClr val="000000"/>
                </a:solidFill>
              </a:rPr>
              <a:t> </a:t>
            </a:r>
            <a:r>
              <a:rPr lang="en-US" sz="1400" b="0" dirty="0">
                <a:solidFill>
                  <a:srgbClr val="8000FF"/>
                </a:solidFill>
              </a:rPr>
              <a:t>c</a:t>
            </a:r>
            <a:r>
              <a:rPr lang="en-US" sz="1400" b="1" dirty="0">
                <a:solidFill>
                  <a:srgbClr val="000080"/>
                </a:solidFill>
              </a:rPr>
              <a:t>(</a:t>
            </a:r>
            <a:r>
              <a:rPr lang="en-US" sz="1400" b="0" dirty="0">
                <a:solidFill>
                  <a:srgbClr val="000000"/>
                </a:solidFill>
              </a:rPr>
              <a:t>glance</a:t>
            </a:r>
            <a:r>
              <a:rPr lang="en-US" sz="1400" b="1" dirty="0">
                <a:solidFill>
                  <a:srgbClr val="000080"/>
                </a:solidFill>
              </a:rPr>
              <a:t>))</a:t>
            </a:r>
            <a:r>
              <a:rPr lang="en-US" sz="1400" b="0" dirty="0">
                <a:solidFill>
                  <a:srgbClr val="000000"/>
                </a:solidFill>
              </a:rPr>
              <a:t> </a:t>
            </a:r>
            <a:r>
              <a:rPr lang="en-US" sz="1400" b="0" dirty="0">
                <a:solidFill>
                  <a:srgbClr val="804000"/>
                </a:solidFill>
              </a:rPr>
              <a:t>%&gt;%</a:t>
            </a:r>
            <a:r>
              <a:rPr lang="en-US" sz="1400" b="0" dirty="0">
                <a:solidFill>
                  <a:srgbClr val="000000"/>
                </a:solidFill>
              </a:rPr>
              <a:t> </a:t>
            </a:r>
          </a:p>
          <a:p>
            <a:r>
              <a:rPr lang="en-US" sz="1400" b="0" dirty="0">
                <a:solidFill>
                  <a:srgbClr val="000000"/>
                </a:solidFill>
              </a:rPr>
              <a:t>  </a:t>
            </a:r>
            <a:r>
              <a:rPr lang="en-US" sz="1400" b="0" dirty="0">
                <a:solidFill>
                  <a:srgbClr val="008000"/>
                </a:solidFill>
              </a:rPr>
              <a:t>#select relevant columns</a:t>
            </a:r>
            <a:endParaRPr lang="en-US" sz="1400" b="0" dirty="0">
              <a:solidFill>
                <a:srgbClr val="000000"/>
              </a:solidFill>
            </a:endParaRPr>
          </a:p>
          <a:p>
            <a:r>
              <a:rPr lang="en-US" sz="1400" b="0" dirty="0">
                <a:solidFill>
                  <a:srgbClr val="000000"/>
                </a:solidFill>
              </a:rPr>
              <a:t>  select</a:t>
            </a:r>
            <a:r>
              <a:rPr lang="en-US" sz="1400" b="1" dirty="0">
                <a:solidFill>
                  <a:srgbClr val="000080"/>
                </a:solidFill>
              </a:rPr>
              <a:t>(</a:t>
            </a:r>
            <a:r>
              <a:rPr lang="en-US" sz="1400" b="0" dirty="0">
                <a:solidFill>
                  <a:srgbClr val="000000"/>
                </a:solidFill>
              </a:rPr>
              <a:t>set, </a:t>
            </a:r>
            <a:r>
              <a:rPr lang="en-US" sz="1400" b="0" dirty="0" err="1">
                <a:solidFill>
                  <a:srgbClr val="000000"/>
                </a:solidFill>
              </a:rPr>
              <a:t>r.squared</a:t>
            </a:r>
            <a:r>
              <a:rPr lang="en-US" sz="1400" b="1" dirty="0" err="1">
                <a:solidFill>
                  <a:srgbClr val="000080"/>
                </a:solidFill>
              </a:rPr>
              <a:t>:</a:t>
            </a:r>
            <a:r>
              <a:rPr lang="en-US" sz="1400" b="0" dirty="0" err="1">
                <a:solidFill>
                  <a:srgbClr val="000000"/>
                </a:solidFill>
              </a:rPr>
              <a:t>df.residual</a:t>
            </a:r>
            <a:r>
              <a:rPr lang="en-US" sz="1400" b="1" dirty="0">
                <a:solidFill>
                  <a:srgbClr val="000080"/>
                </a:solidFill>
              </a:rPr>
              <a:t>)</a:t>
            </a:r>
            <a:r>
              <a:rPr lang="en-US" sz="1400" b="0" dirty="0">
                <a:solidFill>
                  <a:srgbClr val="000000"/>
                </a:solidFill>
              </a:rPr>
              <a:t> </a:t>
            </a:r>
            <a:r>
              <a:rPr lang="en-US" sz="1400" b="0" dirty="0">
                <a:solidFill>
                  <a:srgbClr val="804000"/>
                </a:solidFill>
              </a:rPr>
              <a:t>%&gt;%</a:t>
            </a:r>
            <a:endParaRPr lang="en-US" sz="1400" b="0" dirty="0">
              <a:solidFill>
                <a:srgbClr val="000000"/>
              </a:solidFill>
            </a:endParaRPr>
          </a:p>
          <a:p>
            <a:r>
              <a:rPr lang="en-US" sz="1400" b="0" dirty="0">
                <a:solidFill>
                  <a:srgbClr val="000000"/>
                </a:solidFill>
              </a:rPr>
              <a:t>  </a:t>
            </a:r>
            <a:r>
              <a:rPr lang="en-US" sz="1400" b="0" dirty="0">
                <a:solidFill>
                  <a:srgbClr val="008000"/>
                </a:solidFill>
              </a:rPr>
              <a:t>#generate nice table for inclusion in report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flextable</a:t>
            </a:r>
            <a:r>
              <a:rPr lang="en-US" sz="1400" b="0" dirty="0">
                <a:solidFill>
                  <a:srgbClr val="000000"/>
                </a:solidFill>
              </a:rPr>
              <a:t> </a:t>
            </a:r>
            <a:r>
              <a:rPr lang="en-US" sz="1400" b="0" dirty="0">
                <a:solidFill>
                  <a:srgbClr val="804000"/>
                </a:solidFill>
              </a:rPr>
              <a:t>%&gt;%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colformat_num</a:t>
            </a:r>
            <a:r>
              <a:rPr lang="en-US" sz="1400" b="1" dirty="0">
                <a:solidFill>
                  <a:srgbClr val="000080"/>
                </a:solidFill>
              </a:rPr>
              <a:t>(</a:t>
            </a:r>
            <a:r>
              <a:rPr lang="en-US" sz="1400" b="0" dirty="0">
                <a:solidFill>
                  <a:srgbClr val="000000"/>
                </a:solidFill>
              </a:rPr>
              <a:t>j </a:t>
            </a:r>
            <a:r>
              <a:rPr lang="en-US" sz="1400" b="1" dirty="0">
                <a:solidFill>
                  <a:srgbClr val="000080"/>
                </a:solidFill>
              </a:rPr>
              <a:t>=</a:t>
            </a:r>
            <a:r>
              <a:rPr lang="en-US" sz="1400" b="0" dirty="0">
                <a:solidFill>
                  <a:srgbClr val="000000"/>
                </a:solidFill>
              </a:rPr>
              <a:t> </a:t>
            </a:r>
            <a:r>
              <a:rPr lang="en-US" sz="1400" b="0" dirty="0">
                <a:solidFill>
                  <a:srgbClr val="8000FF"/>
                </a:solidFill>
              </a:rPr>
              <a:t>c</a:t>
            </a:r>
            <a:r>
              <a:rPr lang="en-US" sz="1400" b="1" dirty="0">
                <a:solidFill>
                  <a:srgbClr val="000080"/>
                </a:solidFill>
              </a:rPr>
              <a:t>(</a:t>
            </a:r>
            <a:r>
              <a:rPr lang="en-US" sz="1400" b="0" dirty="0">
                <a:solidFill>
                  <a:srgbClr val="808080"/>
                </a:solidFill>
              </a:rPr>
              <a:t>"</a:t>
            </a:r>
            <a:r>
              <a:rPr lang="en-US" sz="1400" b="0" dirty="0" err="1">
                <a:solidFill>
                  <a:srgbClr val="808080"/>
                </a:solidFill>
              </a:rPr>
              <a:t>r.squared</a:t>
            </a:r>
            <a:r>
              <a:rPr lang="en-US" sz="1400" b="0" dirty="0">
                <a:solidFill>
                  <a:srgbClr val="808080"/>
                </a:solidFill>
              </a:rPr>
              <a:t>"</a:t>
            </a:r>
            <a:r>
              <a:rPr lang="en-US" sz="1400" b="0" dirty="0">
                <a:solidFill>
                  <a:srgbClr val="000000"/>
                </a:solidFill>
              </a:rPr>
              <a:t>, </a:t>
            </a:r>
            <a:r>
              <a:rPr lang="en-US" sz="1400" b="0" dirty="0">
                <a:solidFill>
                  <a:srgbClr val="808080"/>
                </a:solidFill>
              </a:rPr>
              <a:t>"</a:t>
            </a:r>
            <a:r>
              <a:rPr lang="en-US" sz="1400" b="0" dirty="0" err="1">
                <a:solidFill>
                  <a:srgbClr val="808080"/>
                </a:solidFill>
              </a:rPr>
              <a:t>adj.r.squared</a:t>
            </a:r>
            <a:r>
              <a:rPr lang="en-US" sz="1400" b="0" dirty="0">
                <a:solidFill>
                  <a:srgbClr val="808080"/>
                </a:solidFill>
              </a:rPr>
              <a:t>"</a:t>
            </a:r>
            <a:r>
              <a:rPr lang="en-US" sz="1400" b="0" dirty="0">
                <a:solidFill>
                  <a:srgbClr val="000000"/>
                </a:solidFill>
              </a:rPr>
              <a:t>, </a:t>
            </a:r>
            <a:r>
              <a:rPr lang="en-US" sz="1400" b="0" dirty="0">
                <a:solidFill>
                  <a:srgbClr val="808080"/>
                </a:solidFill>
              </a:rPr>
              <a:t>"sigma"</a:t>
            </a:r>
            <a:r>
              <a:rPr lang="en-US" sz="1400" b="0" dirty="0">
                <a:solidFill>
                  <a:srgbClr val="000000"/>
                </a:solidFill>
              </a:rPr>
              <a:t>, </a:t>
            </a:r>
            <a:r>
              <a:rPr lang="en-US" sz="1400" b="0" dirty="0">
                <a:solidFill>
                  <a:srgbClr val="808080"/>
                </a:solidFill>
              </a:rPr>
              <a:t>"statistic"</a:t>
            </a:r>
            <a:r>
              <a:rPr lang="en-US" sz="1400" b="0" dirty="0">
                <a:solidFill>
                  <a:srgbClr val="000000"/>
                </a:solidFill>
              </a:rPr>
              <a:t>, </a:t>
            </a:r>
          </a:p>
          <a:p>
            <a:r>
              <a:rPr lang="fr-FR" sz="1400" b="0" dirty="0">
                <a:solidFill>
                  <a:srgbClr val="000000"/>
                </a:solidFill>
              </a:rPr>
              <a:t>                      </a:t>
            </a:r>
            <a:r>
              <a:rPr lang="fr-FR" sz="1400" b="0" dirty="0">
                <a:solidFill>
                  <a:srgbClr val="808080"/>
                </a:solidFill>
              </a:rPr>
              <a:t>"</a:t>
            </a:r>
            <a:r>
              <a:rPr lang="fr-FR" sz="1400" b="0" dirty="0" err="1">
                <a:solidFill>
                  <a:srgbClr val="808080"/>
                </a:solidFill>
              </a:rPr>
              <a:t>p.value</a:t>
            </a:r>
            <a:r>
              <a:rPr lang="fr-FR" sz="1400" b="0" dirty="0">
                <a:solidFill>
                  <a:srgbClr val="808080"/>
                </a:solidFill>
              </a:rPr>
              <a:t>"</a:t>
            </a:r>
            <a:r>
              <a:rPr lang="fr-FR" sz="1400" b="0" dirty="0">
                <a:solidFill>
                  <a:srgbClr val="000000"/>
                </a:solidFill>
              </a:rPr>
              <a:t>, </a:t>
            </a:r>
            <a:r>
              <a:rPr lang="fr-FR" sz="1400" b="0" dirty="0">
                <a:solidFill>
                  <a:srgbClr val="808080"/>
                </a:solidFill>
              </a:rPr>
              <a:t>"</a:t>
            </a:r>
            <a:r>
              <a:rPr lang="fr-FR" sz="1400" b="0" dirty="0" err="1">
                <a:solidFill>
                  <a:srgbClr val="808080"/>
                </a:solidFill>
              </a:rPr>
              <a:t>logLik</a:t>
            </a:r>
            <a:r>
              <a:rPr lang="fr-FR" sz="1400" b="0" dirty="0">
                <a:solidFill>
                  <a:srgbClr val="808080"/>
                </a:solidFill>
              </a:rPr>
              <a:t>"</a:t>
            </a:r>
            <a:r>
              <a:rPr lang="fr-FR" sz="1400" b="0" dirty="0">
                <a:solidFill>
                  <a:srgbClr val="000000"/>
                </a:solidFill>
              </a:rPr>
              <a:t>, </a:t>
            </a:r>
            <a:r>
              <a:rPr lang="fr-FR" sz="1400" b="0" dirty="0">
                <a:solidFill>
                  <a:srgbClr val="808080"/>
                </a:solidFill>
              </a:rPr>
              <a:t>"AIC"</a:t>
            </a:r>
            <a:r>
              <a:rPr lang="fr-FR" sz="1400" b="0" dirty="0">
                <a:solidFill>
                  <a:srgbClr val="000000"/>
                </a:solidFill>
              </a:rPr>
              <a:t>, </a:t>
            </a:r>
            <a:r>
              <a:rPr lang="fr-FR" sz="1400" b="0" dirty="0">
                <a:solidFill>
                  <a:srgbClr val="808080"/>
                </a:solidFill>
              </a:rPr>
              <a:t>"BIC"</a:t>
            </a:r>
            <a:r>
              <a:rPr lang="fr-FR" sz="1400" b="0" dirty="0">
                <a:solidFill>
                  <a:srgbClr val="000000"/>
                </a:solidFill>
              </a:rPr>
              <a:t>, </a:t>
            </a:r>
            <a:r>
              <a:rPr lang="fr-FR" sz="1400" b="0" dirty="0">
                <a:solidFill>
                  <a:srgbClr val="808080"/>
                </a:solidFill>
              </a:rPr>
              <a:t>"</a:t>
            </a:r>
            <a:r>
              <a:rPr lang="fr-FR" sz="1400" b="0" dirty="0" err="1">
                <a:solidFill>
                  <a:srgbClr val="808080"/>
                </a:solidFill>
              </a:rPr>
              <a:t>deviance</a:t>
            </a:r>
            <a:r>
              <a:rPr lang="fr-FR" sz="1400" b="0" dirty="0">
                <a:solidFill>
                  <a:srgbClr val="808080"/>
                </a:solidFill>
              </a:rPr>
              <a:t>"</a:t>
            </a:r>
            <a:r>
              <a:rPr lang="fr-FR" sz="1400" b="1" dirty="0">
                <a:solidFill>
                  <a:srgbClr val="000080"/>
                </a:solidFill>
              </a:rPr>
              <a:t>)</a:t>
            </a:r>
            <a:r>
              <a:rPr lang="fr-FR" sz="1400" b="0" dirty="0">
                <a:solidFill>
                  <a:srgbClr val="000000"/>
                </a:solidFill>
              </a:rPr>
              <a:t>, </a:t>
            </a:r>
            <a:r>
              <a:rPr lang="en-US" sz="1400" b="0" dirty="0">
                <a:solidFill>
                  <a:srgbClr val="000000"/>
                </a:solidFill>
              </a:rPr>
              <a:t>digits </a:t>
            </a:r>
            <a:r>
              <a:rPr lang="en-US" sz="1400" b="1" dirty="0">
                <a:solidFill>
                  <a:srgbClr val="000080"/>
                </a:solidFill>
              </a:rPr>
              <a:t>=</a:t>
            </a:r>
            <a:r>
              <a:rPr lang="en-US" sz="1400" b="0" dirty="0">
                <a:solidFill>
                  <a:srgbClr val="000000"/>
                </a:solidFill>
              </a:rPr>
              <a:t> </a:t>
            </a:r>
            <a:r>
              <a:rPr lang="en-US" sz="1400" b="0" dirty="0">
                <a:solidFill>
                  <a:srgbClr val="FF8000"/>
                </a:solidFill>
              </a:rPr>
              <a:t>2</a:t>
            </a:r>
            <a:r>
              <a:rPr lang="en-US" sz="1400" b="1" dirty="0">
                <a:solidFill>
                  <a:srgbClr val="000080"/>
                </a:solidFill>
              </a:rPr>
              <a:t>)</a:t>
            </a:r>
            <a:endParaRPr lang="en-US" sz="1200" dirty="0"/>
          </a:p>
        </p:txBody>
      </p:sp>
      <p:graphicFrame>
        <p:nvGraphicFramePr>
          <p:cNvPr id="9" name="Content Placeholder 8">
            <a:extLst>
              <a:ext uri="{FF2B5EF4-FFF2-40B4-BE49-F238E27FC236}">
                <a16:creationId xmlns:a16="http://schemas.microsoft.com/office/drawing/2014/main" id="{A786A2AC-4678-46E3-B0CB-4366FF84CDD7}"/>
              </a:ext>
            </a:extLst>
          </p:cNvPr>
          <p:cNvGraphicFramePr>
            <a:graphicFrameLocks noGrp="1"/>
          </p:cNvGraphicFramePr>
          <p:nvPr>
            <p:ph sz="quarter" idx="15"/>
            <p:extLst>
              <p:ext uri="{D42A27DB-BD31-4B8C-83A1-F6EECF244321}">
                <p14:modId xmlns:p14="http://schemas.microsoft.com/office/powerpoint/2010/main" val="1006449890"/>
              </p:ext>
            </p:extLst>
          </p:nvPr>
        </p:nvGraphicFramePr>
        <p:xfrm>
          <a:off x="978207" y="5204462"/>
          <a:ext cx="10235586" cy="1491090"/>
        </p:xfrm>
        <a:graphic>
          <a:graphicData uri="http://schemas.openxmlformats.org/drawingml/2006/table">
            <a:tbl>
              <a:tblPr firstRow="1" bandRow="1">
                <a:tableStyleId>{67B7B493-E510-4001-A6E9-E6975CE99842}</a:tableStyleId>
              </a:tblPr>
              <a:tblGrid>
                <a:gridCol w="471262">
                  <a:extLst>
                    <a:ext uri="{9D8B030D-6E8A-4147-A177-3AD203B41FA5}">
                      <a16:colId xmlns:a16="http://schemas.microsoft.com/office/drawing/2014/main" val="2521133754"/>
                    </a:ext>
                  </a:extLst>
                </a:gridCol>
                <a:gridCol w="902923">
                  <a:extLst>
                    <a:ext uri="{9D8B030D-6E8A-4147-A177-3AD203B41FA5}">
                      <a16:colId xmlns:a16="http://schemas.microsoft.com/office/drawing/2014/main" val="3540098556"/>
                    </a:ext>
                  </a:extLst>
                </a:gridCol>
                <a:gridCol w="1032619">
                  <a:extLst>
                    <a:ext uri="{9D8B030D-6E8A-4147-A177-3AD203B41FA5}">
                      <a16:colId xmlns:a16="http://schemas.microsoft.com/office/drawing/2014/main" val="552572998"/>
                    </a:ext>
                  </a:extLst>
                </a:gridCol>
                <a:gridCol w="902923">
                  <a:extLst>
                    <a:ext uri="{9D8B030D-6E8A-4147-A177-3AD203B41FA5}">
                      <a16:colId xmlns:a16="http://schemas.microsoft.com/office/drawing/2014/main" val="3817593402"/>
                    </a:ext>
                  </a:extLst>
                </a:gridCol>
                <a:gridCol w="1041281">
                  <a:extLst>
                    <a:ext uri="{9D8B030D-6E8A-4147-A177-3AD203B41FA5}">
                      <a16:colId xmlns:a16="http://schemas.microsoft.com/office/drawing/2014/main" val="4030176838"/>
                    </a:ext>
                  </a:extLst>
                </a:gridCol>
                <a:gridCol w="902923">
                  <a:extLst>
                    <a:ext uri="{9D8B030D-6E8A-4147-A177-3AD203B41FA5}">
                      <a16:colId xmlns:a16="http://schemas.microsoft.com/office/drawing/2014/main" val="1599350170"/>
                    </a:ext>
                  </a:extLst>
                </a:gridCol>
                <a:gridCol w="376237">
                  <a:extLst>
                    <a:ext uri="{9D8B030D-6E8A-4147-A177-3AD203B41FA5}">
                      <a16:colId xmlns:a16="http://schemas.microsoft.com/office/drawing/2014/main" val="2777356361"/>
                    </a:ext>
                  </a:extLst>
                </a:gridCol>
                <a:gridCol w="902923">
                  <a:extLst>
                    <a:ext uri="{9D8B030D-6E8A-4147-A177-3AD203B41FA5}">
                      <a16:colId xmlns:a16="http://schemas.microsoft.com/office/drawing/2014/main" val="3667629479"/>
                    </a:ext>
                  </a:extLst>
                </a:gridCol>
                <a:gridCol w="692150">
                  <a:extLst>
                    <a:ext uri="{9D8B030D-6E8A-4147-A177-3AD203B41FA5}">
                      <a16:colId xmlns:a16="http://schemas.microsoft.com/office/drawing/2014/main" val="2206896542"/>
                    </a:ext>
                  </a:extLst>
                </a:gridCol>
                <a:gridCol w="692150">
                  <a:extLst>
                    <a:ext uri="{9D8B030D-6E8A-4147-A177-3AD203B41FA5}">
                      <a16:colId xmlns:a16="http://schemas.microsoft.com/office/drawing/2014/main" val="1527434633"/>
                    </a:ext>
                  </a:extLst>
                </a:gridCol>
                <a:gridCol w="1148702">
                  <a:extLst>
                    <a:ext uri="{9D8B030D-6E8A-4147-A177-3AD203B41FA5}">
                      <a16:colId xmlns:a16="http://schemas.microsoft.com/office/drawing/2014/main" val="3320219507"/>
                    </a:ext>
                  </a:extLst>
                </a:gridCol>
                <a:gridCol w="1169493">
                  <a:extLst>
                    <a:ext uri="{9D8B030D-6E8A-4147-A177-3AD203B41FA5}">
                      <a16:colId xmlns:a16="http://schemas.microsoft.com/office/drawing/2014/main" val="4243589387"/>
                    </a:ext>
                  </a:extLst>
                </a:gridCol>
              </a:tblGrid>
              <a:tr h="298218">
                <a:tc>
                  <a:txBody>
                    <a:bodyPr/>
                    <a:lstStyle/>
                    <a:p>
                      <a:pPr marL="63500" marR="63500">
                        <a:spcBef>
                          <a:spcPts val="200"/>
                        </a:spcBef>
                        <a:spcAft>
                          <a:spcPts val="200"/>
                        </a:spcAft>
                      </a:pPr>
                      <a:r>
                        <a:rPr lang="en-US" sz="1600">
                          <a:effectLst/>
                          <a:latin typeface="Helvetica Neue" panose="020B0604020202020204"/>
                        </a:rPr>
                        <a:t>set</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R^2</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Adj R^2</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sigma</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statistic</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err="1">
                          <a:effectLst/>
                          <a:latin typeface="Helvetica Neue" panose="020B0604020202020204"/>
                        </a:rPr>
                        <a:t>p.value</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df</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logLik</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AIC</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BIC</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deviance</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df.residual</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4778044"/>
                  </a:ext>
                </a:extLst>
              </a:tr>
              <a:tr h="298218">
                <a:tc>
                  <a:txBody>
                    <a:bodyPr/>
                    <a:lstStyle/>
                    <a:p>
                      <a:pPr marL="63500" marR="63500">
                        <a:spcBef>
                          <a:spcPts val="200"/>
                        </a:spcBef>
                        <a:spcAft>
                          <a:spcPts val="200"/>
                        </a:spcAft>
                      </a:pPr>
                      <a:r>
                        <a:rPr lang="en-US" sz="1600">
                          <a:effectLst/>
                          <a:latin typeface="Helvetica Neue" panose="020B0604020202020204"/>
                        </a:rPr>
                        <a:t>1</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1.24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17.99</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0.00</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-16.84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39.68</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40.88</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13.76</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9</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29670161"/>
                  </a:ext>
                </a:extLst>
              </a:tr>
              <a:tr h="298218">
                <a:tc>
                  <a:txBody>
                    <a:bodyPr/>
                    <a:lstStyle/>
                    <a:p>
                      <a:pPr marL="63500" marR="63500">
                        <a:spcBef>
                          <a:spcPts val="200"/>
                        </a:spcBef>
                        <a:spcAft>
                          <a:spcPts val="200"/>
                        </a:spcAft>
                      </a:pPr>
                      <a:r>
                        <a:rPr lang="en-US" sz="1600">
                          <a:effectLst/>
                          <a:latin typeface="Helvetica Neue" panose="020B0604020202020204"/>
                        </a:rPr>
                        <a:t>2</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1.24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17.97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0.00</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-16.85</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39.69</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40.89</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13.78</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9</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06477685"/>
                  </a:ext>
                </a:extLst>
              </a:tr>
              <a:tr h="298218">
                <a:tc>
                  <a:txBody>
                    <a:bodyPr/>
                    <a:lstStyle/>
                    <a:p>
                      <a:pPr marL="63500" marR="63500">
                        <a:spcBef>
                          <a:spcPts val="200"/>
                        </a:spcBef>
                        <a:spcAft>
                          <a:spcPts val="200"/>
                        </a:spcAft>
                      </a:pPr>
                      <a:r>
                        <a:rPr lang="en-US" sz="1600">
                          <a:effectLst/>
                          <a:latin typeface="Helvetica Neue" panose="020B0604020202020204"/>
                        </a:rPr>
                        <a:t>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1.24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17.97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0.00</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-16.84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39.68</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40.87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13.76</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9</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028274760"/>
                  </a:ext>
                </a:extLst>
              </a:tr>
              <a:tr h="298218">
                <a:tc>
                  <a:txBody>
                    <a:bodyPr/>
                    <a:lstStyle/>
                    <a:p>
                      <a:pPr marL="63500" marR="63500">
                        <a:spcBef>
                          <a:spcPts val="200"/>
                        </a:spcBef>
                        <a:spcAft>
                          <a:spcPts val="200"/>
                        </a:spcAft>
                      </a:pPr>
                      <a:r>
                        <a:rPr lang="en-US" sz="1600">
                          <a:effectLst/>
                          <a:latin typeface="Helvetica Neue" panose="020B0604020202020204"/>
                        </a:rPr>
                        <a:t>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0.63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1.24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18.00</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0.00</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-16.83</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39.67</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40.86</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a:effectLst/>
                          <a:latin typeface="Helvetica Neue" panose="020B0604020202020204"/>
                        </a:rPr>
                        <a:t>13.74</a:t>
                      </a:r>
                      <a:endParaRPr lang="en-US" sz="160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tc>
                  <a:txBody>
                    <a:bodyPr/>
                    <a:lstStyle/>
                    <a:p>
                      <a:pPr marL="63500" marR="63500" algn="r">
                        <a:spcBef>
                          <a:spcPts val="200"/>
                        </a:spcBef>
                        <a:spcAft>
                          <a:spcPts val="200"/>
                        </a:spcAft>
                      </a:pPr>
                      <a:r>
                        <a:rPr lang="en-US" sz="1600" dirty="0">
                          <a:effectLst/>
                          <a:latin typeface="Helvetica Neue" panose="020B0604020202020204"/>
                        </a:rPr>
                        <a:t>9</a:t>
                      </a:r>
                      <a:endParaRPr lang="en-US" sz="1600" dirty="0">
                        <a:effectLst/>
                        <a:latin typeface="Helvetica Neue" panose="020B0604020202020204"/>
                        <a:ea typeface="Cambria" panose="020405030504060302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57294557"/>
                  </a:ext>
                </a:extLst>
              </a:tr>
            </a:tbl>
          </a:graphicData>
        </a:graphic>
      </p:graphicFrame>
    </p:spTree>
    <p:extLst>
      <p:ext uri="{BB962C8B-B14F-4D97-AF65-F5344CB8AC3E}">
        <p14:creationId xmlns:p14="http://schemas.microsoft.com/office/powerpoint/2010/main" val="99583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9940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F120B-8F1F-4094-83F5-BA86BA4E055C}"/>
              </a:ext>
            </a:extLst>
          </p:cNvPr>
          <p:cNvSpPr>
            <a:spLocks noGrp="1"/>
          </p:cNvSpPr>
          <p:nvPr>
            <p:ph type="title"/>
          </p:nvPr>
        </p:nvSpPr>
        <p:spPr/>
        <p:txBody>
          <a:bodyPr/>
          <a:lstStyle/>
          <a:p>
            <a:r>
              <a:rPr lang="en-US" dirty="0"/>
              <a:t>Specifying models with formulae in R</a:t>
            </a:r>
          </a:p>
        </p:txBody>
      </p:sp>
      <p:sp>
        <p:nvSpPr>
          <p:cNvPr id="2" name="Content Placeholder 1">
            <a:extLst>
              <a:ext uri="{FF2B5EF4-FFF2-40B4-BE49-F238E27FC236}">
                <a16:creationId xmlns:a16="http://schemas.microsoft.com/office/drawing/2014/main" id="{B0B38CC9-1DB6-4757-8D8A-F12E900551FD}"/>
              </a:ext>
            </a:extLst>
          </p:cNvPr>
          <p:cNvSpPr>
            <a:spLocks noGrp="1"/>
          </p:cNvSpPr>
          <p:nvPr>
            <p:ph sz="quarter" idx="13"/>
          </p:nvPr>
        </p:nvSpPr>
        <p:spPr/>
        <p:txBody>
          <a:bodyPr/>
          <a:lstStyle/>
          <a:p>
            <a:pPr algn="ctr"/>
            <a:r>
              <a:rPr lang="en-US" dirty="0">
                <a:solidFill>
                  <a:schemeClr val="accent1"/>
                </a:solidFill>
                <a:latin typeface="Source Code Pro" panose="020B0509030403020204" pitchFamily="49" charset="0"/>
                <a:ea typeface="Source Code Pro" panose="020B0509030403020204" pitchFamily="49" charset="0"/>
              </a:rPr>
              <a:t>y ~ x</a:t>
            </a:r>
          </a:p>
          <a:p>
            <a:r>
              <a:rPr lang="en-US" dirty="0"/>
              <a:t>describes a simple linear regression of y on x</a:t>
            </a:r>
          </a:p>
          <a:p>
            <a:r>
              <a:rPr lang="en-US" dirty="0"/>
              <a:t>You can read this as ‘response’ is a function of ‘explanatory’, i.e.</a:t>
            </a:r>
          </a:p>
          <a:p>
            <a:pPr algn="ctr"/>
            <a:r>
              <a:rPr lang="en-US" dirty="0">
                <a:solidFill>
                  <a:schemeClr val="accent1"/>
                </a:solidFill>
              </a:rPr>
              <a:t>[response variable]</a:t>
            </a:r>
            <a:r>
              <a:rPr lang="en-US" dirty="0">
                <a:solidFill>
                  <a:schemeClr val="accent1"/>
                </a:solidFill>
                <a:latin typeface="Source Code Pro" panose="020B0509030403020204" pitchFamily="49" charset="0"/>
                <a:ea typeface="Source Code Pro" panose="020B0509030403020204" pitchFamily="49" charset="0"/>
              </a:rPr>
              <a:t> ~ </a:t>
            </a:r>
            <a:r>
              <a:rPr lang="en-US" dirty="0">
                <a:solidFill>
                  <a:schemeClr val="accent1"/>
                </a:solidFill>
              </a:rPr>
              <a:t>[explanatory variable]</a:t>
            </a:r>
          </a:p>
          <a:p>
            <a:endParaRPr lang="en-US" dirty="0"/>
          </a:p>
          <a:p>
            <a:r>
              <a:rPr lang="en-US" dirty="0"/>
              <a:t>You can use several response or explanatory variables (or none):</a:t>
            </a:r>
          </a:p>
          <a:p>
            <a:pPr algn="ctr"/>
            <a:r>
              <a:rPr lang="en-US" dirty="0">
                <a:solidFill>
                  <a:schemeClr val="accent1"/>
                </a:solidFill>
                <a:latin typeface="Source Code Pro" panose="020B0509030403020204" pitchFamily="49" charset="0"/>
                <a:ea typeface="Source Code Pro" panose="020B0509030403020204" pitchFamily="49" charset="0"/>
              </a:rPr>
              <a:t>y ~ x1 + x2</a:t>
            </a:r>
          </a:p>
          <a:p>
            <a:pPr algn="ctr"/>
            <a:r>
              <a:rPr lang="en-US" dirty="0">
                <a:solidFill>
                  <a:schemeClr val="accent1"/>
                </a:solidFill>
                <a:latin typeface="Source Code Pro" panose="020B0509030403020204" pitchFamily="49" charset="0"/>
                <a:ea typeface="Source Code Pro" panose="020B0509030403020204" pitchFamily="49" charset="0"/>
              </a:rPr>
              <a:t>y ~ 1</a:t>
            </a:r>
          </a:p>
          <a:p>
            <a:pPr algn="ctr"/>
            <a:r>
              <a:rPr lang="en-US" dirty="0">
                <a:solidFill>
                  <a:schemeClr val="accent1"/>
                </a:solidFill>
                <a:latin typeface="Source Code Pro" panose="020B0509030403020204" pitchFamily="49" charset="0"/>
                <a:ea typeface="Source Code Pro" panose="020B0509030403020204" pitchFamily="49" charset="0"/>
              </a:rPr>
              <a:t>~ x1 + x2</a:t>
            </a:r>
          </a:p>
          <a:p>
            <a:pPr algn="ctr"/>
            <a:r>
              <a:rPr lang="en-US" dirty="0">
                <a:solidFill>
                  <a:schemeClr val="accent1"/>
                </a:solidFill>
                <a:latin typeface="Source Code Pro" panose="020B0509030403020204" pitchFamily="49" charset="0"/>
                <a:ea typeface="Source Code Pro" panose="020B0509030403020204" pitchFamily="49" charset="0"/>
              </a:rPr>
              <a:t>y1 + y2 ~ x</a:t>
            </a:r>
          </a:p>
          <a:p>
            <a:pPr algn="ctr"/>
            <a:endParaRPr lang="en-US" dirty="0">
              <a:solidFill>
                <a:schemeClr val="accent1"/>
              </a:solidFill>
              <a:latin typeface="Source Code Pro" panose="020B0509030403020204" pitchFamily="49" charset="0"/>
              <a:ea typeface="Source Code Pro" panose="020B0509030403020204" pitchFamily="49" charset="0"/>
            </a:endParaRPr>
          </a:p>
          <a:p>
            <a:endParaRPr lang="en-US" dirty="0"/>
          </a:p>
        </p:txBody>
      </p:sp>
    </p:spTree>
    <p:extLst>
      <p:ext uri="{BB962C8B-B14F-4D97-AF65-F5344CB8AC3E}">
        <p14:creationId xmlns:p14="http://schemas.microsoft.com/office/powerpoint/2010/main" val="9976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F120B-8F1F-4094-83F5-BA86BA4E055C}"/>
              </a:ext>
            </a:extLst>
          </p:cNvPr>
          <p:cNvSpPr>
            <a:spLocks noGrp="1"/>
          </p:cNvSpPr>
          <p:nvPr>
            <p:ph type="title"/>
          </p:nvPr>
        </p:nvSpPr>
        <p:spPr/>
        <p:txBody>
          <a:bodyPr/>
          <a:lstStyle/>
          <a:p>
            <a:r>
              <a:rPr lang="en-US" dirty="0"/>
              <a:t>Formula class</a:t>
            </a:r>
          </a:p>
        </p:txBody>
      </p:sp>
      <p:sp>
        <p:nvSpPr>
          <p:cNvPr id="9" name="Content Placeholder 8">
            <a:extLst>
              <a:ext uri="{FF2B5EF4-FFF2-40B4-BE49-F238E27FC236}">
                <a16:creationId xmlns:a16="http://schemas.microsoft.com/office/drawing/2014/main" id="{9ECDF261-2B5E-4DC6-8BC2-8DFC7BB2BEF5}"/>
              </a:ext>
            </a:extLst>
          </p:cNvPr>
          <p:cNvSpPr>
            <a:spLocks noGrp="1"/>
          </p:cNvSpPr>
          <p:nvPr>
            <p:ph sz="quarter" idx="14"/>
          </p:nvPr>
        </p:nvSpPr>
        <p:spPr/>
        <p:txBody>
          <a:bodyPr/>
          <a:lstStyle/>
          <a:p>
            <a:r>
              <a:rPr lang="en-US" sz="1800" b="1" dirty="0">
                <a:solidFill>
                  <a:srgbClr val="000080"/>
                </a:solidFill>
              </a:rPr>
              <a:t>(</a:t>
            </a:r>
            <a:r>
              <a:rPr lang="en-US" sz="1800" b="0" dirty="0" err="1">
                <a:solidFill>
                  <a:srgbClr val="000000"/>
                </a:solidFill>
              </a:rPr>
              <a:t>y</a:t>
            </a:r>
            <a:r>
              <a:rPr lang="en-US" sz="1800" b="1" dirty="0" err="1">
                <a:solidFill>
                  <a:srgbClr val="000080"/>
                </a:solidFill>
              </a:rPr>
              <a:t>~</a:t>
            </a:r>
            <a:r>
              <a:rPr lang="en-US" sz="1800" b="0" dirty="0" err="1">
                <a:solidFill>
                  <a:srgbClr val="000000"/>
                </a:solidFill>
              </a:rPr>
              <a:t>x</a:t>
            </a:r>
            <a:r>
              <a:rPr lang="en-US" sz="1800" b="1" dirty="0">
                <a:solidFill>
                  <a:srgbClr val="000080"/>
                </a:solidFill>
              </a:rPr>
              <a:t>)</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a:solidFill>
                  <a:srgbClr val="8000FF"/>
                </a:solidFill>
              </a:rPr>
              <a:t>str</a:t>
            </a:r>
            <a:endParaRPr lang="en-US" sz="1800" b="0" dirty="0">
              <a:solidFill>
                <a:srgbClr val="000000"/>
              </a:solidFill>
            </a:endParaRPr>
          </a:p>
          <a:p>
            <a:endParaRPr lang="en-US" sz="1800" b="0" dirty="0">
              <a:solidFill>
                <a:srgbClr val="000000"/>
              </a:solidFill>
            </a:endParaRPr>
          </a:p>
          <a:p>
            <a:r>
              <a:rPr lang="en-US" sz="1800" b="0" dirty="0">
                <a:solidFill>
                  <a:srgbClr val="000000"/>
                </a:solidFill>
              </a:rPr>
              <a:t>Class </a:t>
            </a:r>
            <a:r>
              <a:rPr lang="en-US" sz="1800" b="0" dirty="0">
                <a:solidFill>
                  <a:srgbClr val="808080"/>
                </a:solidFill>
              </a:rPr>
              <a:t>'formula'</a:t>
            </a:r>
            <a:r>
              <a:rPr lang="en-US" sz="1800" b="0" dirty="0">
                <a:solidFill>
                  <a:srgbClr val="000000"/>
                </a:solidFill>
              </a:rPr>
              <a:t>  language y </a:t>
            </a:r>
            <a:r>
              <a:rPr lang="en-US" sz="1800" b="1" dirty="0">
                <a:solidFill>
                  <a:srgbClr val="000080"/>
                </a:solidFill>
              </a:rPr>
              <a:t>~</a:t>
            </a:r>
            <a:r>
              <a:rPr lang="en-US" sz="1800" b="0" dirty="0">
                <a:solidFill>
                  <a:srgbClr val="000000"/>
                </a:solidFill>
              </a:rPr>
              <a:t> x</a:t>
            </a:r>
          </a:p>
          <a:p>
            <a:r>
              <a:rPr lang="fr-FR" sz="1800" b="0" dirty="0">
                <a:solidFill>
                  <a:schemeClr val="accent6"/>
                </a:solidFill>
              </a:rPr>
              <a:t>  ..</a:t>
            </a:r>
            <a:r>
              <a:rPr lang="fr-FR" sz="1800" b="1" dirty="0">
                <a:solidFill>
                  <a:schemeClr val="accent6"/>
                </a:solidFill>
              </a:rPr>
              <a:t>-</a:t>
            </a:r>
            <a:r>
              <a:rPr lang="fr-FR" sz="1800" b="0" dirty="0">
                <a:solidFill>
                  <a:schemeClr val="accent6"/>
                </a:solidFill>
              </a:rPr>
              <a:t> </a:t>
            </a:r>
            <a:r>
              <a:rPr lang="fr-FR" sz="1800" b="0" dirty="0" err="1">
                <a:solidFill>
                  <a:schemeClr val="accent6"/>
                </a:solidFill>
              </a:rPr>
              <a:t>attr</a:t>
            </a:r>
            <a:r>
              <a:rPr lang="fr-FR" sz="1800" b="1" dirty="0">
                <a:solidFill>
                  <a:schemeClr val="accent6"/>
                </a:solidFill>
              </a:rPr>
              <a:t>(*</a:t>
            </a:r>
            <a:r>
              <a:rPr lang="fr-FR" sz="1800" b="0" dirty="0">
                <a:solidFill>
                  <a:schemeClr val="accent6"/>
                </a:solidFill>
              </a:rPr>
              <a:t>, ".</a:t>
            </a:r>
            <a:r>
              <a:rPr lang="fr-FR" sz="1800" b="0" dirty="0" err="1">
                <a:solidFill>
                  <a:schemeClr val="accent6"/>
                </a:solidFill>
              </a:rPr>
              <a:t>Environment</a:t>
            </a:r>
            <a:r>
              <a:rPr lang="fr-FR" sz="1800" b="0" dirty="0">
                <a:solidFill>
                  <a:schemeClr val="accent6"/>
                </a:solidFill>
              </a:rPr>
              <a:t>"</a:t>
            </a:r>
            <a:r>
              <a:rPr lang="fr-FR" sz="1800" b="1" dirty="0">
                <a:solidFill>
                  <a:schemeClr val="accent6"/>
                </a:solidFill>
              </a:rPr>
              <a:t>)=&lt;</a:t>
            </a:r>
            <a:r>
              <a:rPr lang="fr-FR" sz="1800" b="0" dirty="0" err="1">
                <a:solidFill>
                  <a:schemeClr val="accent6"/>
                </a:solidFill>
              </a:rPr>
              <a:t>environment</a:t>
            </a:r>
            <a:r>
              <a:rPr lang="fr-FR" sz="1800" b="1" dirty="0">
                <a:solidFill>
                  <a:schemeClr val="accent6"/>
                </a:solidFill>
              </a:rPr>
              <a:t>:</a:t>
            </a:r>
            <a:r>
              <a:rPr lang="fr-FR" sz="1800" b="0" dirty="0">
                <a:solidFill>
                  <a:schemeClr val="accent6"/>
                </a:solidFill>
              </a:rPr>
              <a:t> </a:t>
            </a:r>
            <a:r>
              <a:rPr lang="fr-FR" sz="1800" b="0" dirty="0" err="1">
                <a:solidFill>
                  <a:schemeClr val="accent6"/>
                </a:solidFill>
              </a:rPr>
              <a:t>R_GlobalEnv</a:t>
            </a:r>
            <a:r>
              <a:rPr lang="fr-FR" sz="1800" b="1" dirty="0">
                <a:solidFill>
                  <a:schemeClr val="accent6"/>
                </a:solidFill>
              </a:rPr>
              <a:t>&gt;</a:t>
            </a:r>
            <a:r>
              <a:rPr lang="fr-FR" sz="1800" b="0" dirty="0">
                <a:solidFill>
                  <a:schemeClr val="accent6"/>
                </a:solidFill>
              </a:rPr>
              <a:t> </a:t>
            </a:r>
          </a:p>
          <a:p>
            <a:endParaRPr lang="fr-FR" sz="1800" dirty="0">
              <a:solidFill>
                <a:schemeClr val="accent6"/>
              </a:solidFill>
            </a:endParaRPr>
          </a:p>
          <a:p>
            <a:r>
              <a:rPr lang="en-US" sz="1800" dirty="0" err="1">
                <a:solidFill>
                  <a:srgbClr val="000000"/>
                </a:solidFill>
              </a:rPr>
              <a:t>my_model_formula</a:t>
            </a:r>
            <a:r>
              <a:rPr lang="en-US" sz="1800" dirty="0">
                <a:solidFill>
                  <a:srgbClr val="000000"/>
                </a:solidFill>
              </a:rPr>
              <a:t> </a:t>
            </a:r>
            <a:r>
              <a:rPr lang="en-US" sz="1800" b="1" dirty="0">
                <a:solidFill>
                  <a:srgbClr val="000080"/>
                </a:solidFill>
              </a:rPr>
              <a:t>&lt;-</a:t>
            </a:r>
            <a:r>
              <a:rPr lang="en-US" sz="1800" b="0" dirty="0">
                <a:solidFill>
                  <a:srgbClr val="000000"/>
                </a:solidFill>
              </a:rPr>
              <a:t> </a:t>
            </a:r>
            <a:r>
              <a:rPr lang="en-US" sz="1800" b="0" dirty="0" err="1">
                <a:solidFill>
                  <a:srgbClr val="000000"/>
                </a:solidFill>
              </a:rPr>
              <a:t>y</a:t>
            </a:r>
            <a:r>
              <a:rPr lang="en-US" sz="1800" b="1" dirty="0" err="1">
                <a:solidFill>
                  <a:srgbClr val="000080"/>
                </a:solidFill>
              </a:rPr>
              <a:t>~</a:t>
            </a:r>
            <a:r>
              <a:rPr lang="en-US" sz="1800" b="0" dirty="0" err="1">
                <a:solidFill>
                  <a:srgbClr val="000000"/>
                </a:solidFill>
              </a:rPr>
              <a:t>x</a:t>
            </a:r>
            <a:endParaRPr lang="en-US" dirty="0">
              <a:solidFill>
                <a:schemeClr val="accent6"/>
              </a:solidFill>
            </a:endParaRPr>
          </a:p>
        </p:txBody>
      </p:sp>
      <p:sp>
        <p:nvSpPr>
          <p:cNvPr id="10" name="Content Placeholder 9">
            <a:extLst>
              <a:ext uri="{FF2B5EF4-FFF2-40B4-BE49-F238E27FC236}">
                <a16:creationId xmlns:a16="http://schemas.microsoft.com/office/drawing/2014/main" id="{C9737191-5DF9-4AB5-A408-C7C0511ECB61}"/>
              </a:ext>
            </a:extLst>
          </p:cNvPr>
          <p:cNvSpPr>
            <a:spLocks noGrp="1"/>
          </p:cNvSpPr>
          <p:nvPr>
            <p:ph sz="quarter" idx="15"/>
          </p:nvPr>
        </p:nvSpPr>
        <p:spPr/>
        <p:txBody>
          <a:bodyPr/>
          <a:lstStyle/>
          <a:p>
            <a:r>
              <a:rPr lang="en-US" dirty="0"/>
              <a:t>Formulas have their own </a:t>
            </a:r>
            <a:r>
              <a:rPr lang="en-US" dirty="0">
                <a:latin typeface="Consolas" panose="020B0609020204030204" pitchFamily="49" charset="0"/>
              </a:rPr>
              <a:t>class</a:t>
            </a:r>
          </a:p>
          <a:p>
            <a:r>
              <a:rPr lang="en-US" dirty="0"/>
              <a:t>You can store them for later use</a:t>
            </a:r>
          </a:p>
        </p:txBody>
      </p:sp>
    </p:spTree>
    <p:extLst>
      <p:ext uri="{BB962C8B-B14F-4D97-AF65-F5344CB8AC3E}">
        <p14:creationId xmlns:p14="http://schemas.microsoft.com/office/powerpoint/2010/main" val="165395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E220-A4CD-4A6A-9DFB-A6ABC98F1A99}"/>
              </a:ext>
            </a:extLst>
          </p:cNvPr>
          <p:cNvSpPr>
            <a:spLocks noGrp="1"/>
          </p:cNvSpPr>
          <p:nvPr>
            <p:ph type="title"/>
          </p:nvPr>
        </p:nvSpPr>
        <p:spPr/>
        <p:txBody>
          <a:bodyPr/>
          <a:lstStyle/>
          <a:p>
            <a:r>
              <a:rPr lang="en-US" dirty="0"/>
              <a:t>Example: Linear models</a:t>
            </a:r>
          </a:p>
        </p:txBody>
      </p:sp>
      <p:sp>
        <p:nvSpPr>
          <p:cNvPr id="3" name="Content Placeholder 2">
            <a:extLst>
              <a:ext uri="{FF2B5EF4-FFF2-40B4-BE49-F238E27FC236}">
                <a16:creationId xmlns:a16="http://schemas.microsoft.com/office/drawing/2014/main" id="{0E42EBA1-0CB2-45C9-80D9-23717F33204F}"/>
              </a:ext>
            </a:extLst>
          </p:cNvPr>
          <p:cNvSpPr>
            <a:spLocks noGrp="1"/>
          </p:cNvSpPr>
          <p:nvPr>
            <p:ph sz="quarter" idx="14"/>
          </p:nvPr>
        </p:nvSpPr>
        <p:spPr/>
        <p:txBody>
          <a:bodyPr/>
          <a:lstStyle/>
          <a:p>
            <a:r>
              <a:rPr lang="pt-BR" sz="1800" dirty="0">
                <a:solidFill>
                  <a:srgbClr val="000000"/>
                </a:solidFill>
              </a:rPr>
              <a:t>sim1 </a:t>
            </a:r>
            <a:r>
              <a:rPr lang="pt-BR" sz="1800" dirty="0">
                <a:solidFill>
                  <a:srgbClr val="804000"/>
                </a:solidFill>
              </a:rPr>
              <a:t>%&gt;%</a:t>
            </a:r>
            <a:r>
              <a:rPr lang="pt-BR" sz="1800" dirty="0">
                <a:solidFill>
                  <a:srgbClr val="000000"/>
                </a:solidFill>
              </a:rPr>
              <a:t> </a:t>
            </a:r>
            <a:br>
              <a:rPr lang="pt-BR" sz="1800" dirty="0">
                <a:solidFill>
                  <a:srgbClr val="000000"/>
                </a:solidFill>
              </a:rPr>
            </a:br>
            <a:r>
              <a:rPr lang="pt-BR" sz="1800" dirty="0">
                <a:solidFill>
                  <a:srgbClr val="000000"/>
                </a:solidFill>
              </a:rPr>
              <a:t>  </a:t>
            </a:r>
            <a:r>
              <a:rPr lang="pt-BR" sz="1800" dirty="0">
                <a:solidFill>
                  <a:srgbClr val="8000FF"/>
                </a:solidFill>
              </a:rPr>
              <a:t>lm</a:t>
            </a:r>
            <a:r>
              <a:rPr lang="pt-BR" sz="1800" b="1" dirty="0">
                <a:solidFill>
                  <a:srgbClr val="000080"/>
                </a:solidFill>
              </a:rPr>
              <a:t>(</a:t>
            </a:r>
            <a:r>
              <a:rPr lang="pt-BR" sz="1800" b="0" dirty="0">
                <a:solidFill>
                  <a:srgbClr val="8000FF"/>
                </a:solidFill>
              </a:rPr>
              <a:t>formula</a:t>
            </a:r>
            <a:r>
              <a:rPr lang="pt-BR" sz="1800" b="0" dirty="0">
                <a:solidFill>
                  <a:srgbClr val="000000"/>
                </a:solidFill>
              </a:rPr>
              <a:t> </a:t>
            </a:r>
            <a:r>
              <a:rPr lang="pt-BR" sz="1800" b="1" dirty="0">
                <a:solidFill>
                  <a:srgbClr val="000080"/>
                </a:solidFill>
              </a:rPr>
              <a:t>=</a:t>
            </a:r>
            <a:r>
              <a:rPr lang="pt-BR" sz="1800" b="0" dirty="0">
                <a:solidFill>
                  <a:srgbClr val="000000"/>
                </a:solidFill>
              </a:rPr>
              <a:t> y</a:t>
            </a:r>
            <a:r>
              <a:rPr lang="pt-BR" sz="1800" b="1" dirty="0">
                <a:solidFill>
                  <a:srgbClr val="000080"/>
                </a:solidFill>
              </a:rPr>
              <a:t>~</a:t>
            </a:r>
            <a:r>
              <a:rPr lang="pt-BR" sz="1800" b="0" dirty="0">
                <a:solidFill>
                  <a:srgbClr val="000000"/>
                </a:solidFill>
              </a:rPr>
              <a:t>x, </a:t>
            </a:r>
            <a:r>
              <a:rPr lang="pt-BR" sz="1800" b="0" dirty="0">
                <a:solidFill>
                  <a:srgbClr val="8000FF"/>
                </a:solidFill>
              </a:rPr>
              <a:t>data</a:t>
            </a:r>
            <a:r>
              <a:rPr lang="pt-BR" sz="1800" b="1" dirty="0">
                <a:solidFill>
                  <a:srgbClr val="000080"/>
                </a:solidFill>
              </a:rPr>
              <a:t>=</a:t>
            </a:r>
            <a:r>
              <a:rPr lang="pt-BR" sz="1800" b="0" dirty="0">
                <a:solidFill>
                  <a:srgbClr val="000000"/>
                </a:solidFill>
              </a:rPr>
              <a:t>.</a:t>
            </a:r>
            <a:r>
              <a:rPr lang="pt-BR" sz="1800" b="1" dirty="0">
                <a:solidFill>
                  <a:srgbClr val="000080"/>
                </a:solidFill>
              </a:rPr>
              <a:t>)</a:t>
            </a:r>
            <a:endParaRPr lang="pt-BR" sz="1800" b="0" dirty="0">
              <a:solidFill>
                <a:srgbClr val="000000"/>
              </a:solidFill>
            </a:endParaRPr>
          </a:p>
          <a:p>
            <a:endParaRPr lang="en-US" sz="1800" b="0" dirty="0">
              <a:solidFill>
                <a:srgbClr val="000000"/>
              </a:solidFill>
            </a:endParaRPr>
          </a:p>
          <a:p>
            <a:r>
              <a:rPr lang="en-US" sz="1800" b="0" dirty="0">
                <a:solidFill>
                  <a:schemeClr val="bg1">
                    <a:lumMod val="50000"/>
                  </a:schemeClr>
                </a:solidFill>
              </a:rPr>
              <a:t>Call</a:t>
            </a:r>
            <a:r>
              <a:rPr lang="en-US" sz="1800" b="1" dirty="0">
                <a:solidFill>
                  <a:schemeClr val="bg1">
                    <a:lumMod val="50000"/>
                  </a:schemeClr>
                </a:solidFill>
              </a:rPr>
              <a:t>:</a:t>
            </a:r>
            <a:endParaRPr lang="en-US" sz="1800" b="0" dirty="0">
              <a:solidFill>
                <a:schemeClr val="bg1">
                  <a:lumMod val="50000"/>
                </a:schemeClr>
              </a:solidFill>
            </a:endParaRPr>
          </a:p>
          <a:p>
            <a:r>
              <a:rPr lang="en-US" sz="1800" b="0" dirty="0">
                <a:solidFill>
                  <a:schemeClr val="accent6"/>
                </a:solidFill>
              </a:rPr>
              <a:t>lm</a:t>
            </a:r>
            <a:r>
              <a:rPr lang="en-US" sz="1800" b="1" dirty="0">
                <a:solidFill>
                  <a:schemeClr val="accent6"/>
                </a:solidFill>
              </a:rPr>
              <a:t>(</a:t>
            </a:r>
            <a:r>
              <a:rPr lang="en-US" sz="1800" b="0" dirty="0">
                <a:solidFill>
                  <a:schemeClr val="accent6"/>
                </a:solidFill>
              </a:rPr>
              <a:t>formula </a:t>
            </a:r>
            <a:r>
              <a:rPr lang="en-US" sz="1800" b="1" dirty="0">
                <a:solidFill>
                  <a:schemeClr val="accent6"/>
                </a:solidFill>
              </a:rPr>
              <a:t>=</a:t>
            </a:r>
            <a:r>
              <a:rPr lang="en-US" sz="1800" b="0" dirty="0">
                <a:solidFill>
                  <a:schemeClr val="accent6"/>
                </a:solidFill>
              </a:rPr>
              <a:t> y </a:t>
            </a:r>
            <a:r>
              <a:rPr lang="en-US" sz="1800" b="1" dirty="0">
                <a:solidFill>
                  <a:schemeClr val="accent6"/>
                </a:solidFill>
              </a:rPr>
              <a:t>~</a:t>
            </a:r>
            <a:r>
              <a:rPr lang="en-US" sz="1800" b="0" dirty="0">
                <a:solidFill>
                  <a:schemeClr val="accent6"/>
                </a:solidFill>
              </a:rPr>
              <a:t> x, data </a:t>
            </a:r>
            <a:r>
              <a:rPr lang="en-US" sz="1800" b="1" dirty="0">
                <a:solidFill>
                  <a:schemeClr val="accent6"/>
                </a:solidFill>
              </a:rPr>
              <a:t>=</a:t>
            </a:r>
            <a:r>
              <a:rPr lang="en-US" sz="1800" b="0" dirty="0">
                <a:solidFill>
                  <a:schemeClr val="accent6"/>
                </a:solidFill>
              </a:rPr>
              <a:t> .</a:t>
            </a:r>
            <a:r>
              <a:rPr lang="en-US" sz="1800" b="1" dirty="0">
                <a:solidFill>
                  <a:schemeClr val="accent6"/>
                </a:solidFill>
              </a:rPr>
              <a:t>)</a:t>
            </a:r>
            <a:endParaRPr lang="en-US" sz="1800" b="0" dirty="0">
              <a:solidFill>
                <a:schemeClr val="accent6"/>
              </a:solidFill>
            </a:endParaRPr>
          </a:p>
          <a:p>
            <a:endParaRPr lang="en-US" sz="1800" b="0" dirty="0">
              <a:solidFill>
                <a:srgbClr val="000000"/>
              </a:solidFill>
            </a:endParaRPr>
          </a:p>
          <a:p>
            <a:r>
              <a:rPr lang="en-US" sz="1800" b="0" dirty="0">
                <a:solidFill>
                  <a:schemeClr val="bg1">
                    <a:lumMod val="50000"/>
                  </a:schemeClr>
                </a:solidFill>
              </a:rPr>
              <a:t>Coefficients</a:t>
            </a:r>
            <a:r>
              <a:rPr lang="en-US" sz="1800" b="1" dirty="0">
                <a:solidFill>
                  <a:schemeClr val="bg1">
                    <a:lumMod val="50000"/>
                  </a:schemeClr>
                </a:solidFill>
              </a:rPr>
              <a:t>:</a:t>
            </a:r>
            <a:endParaRPr lang="en-US" sz="1800" b="0" dirty="0">
              <a:solidFill>
                <a:schemeClr val="bg1">
                  <a:lumMod val="50000"/>
                </a:schemeClr>
              </a:solidFill>
            </a:endParaRPr>
          </a:p>
          <a:p>
            <a:r>
              <a:rPr lang="en-US" sz="1800" b="1" dirty="0">
                <a:solidFill>
                  <a:schemeClr val="bg1">
                    <a:lumMod val="50000"/>
                  </a:schemeClr>
                </a:solidFill>
              </a:rPr>
              <a:t>(</a:t>
            </a:r>
            <a:r>
              <a:rPr lang="en-US" sz="1800" b="0" dirty="0">
                <a:solidFill>
                  <a:schemeClr val="bg1">
                    <a:lumMod val="50000"/>
                  </a:schemeClr>
                </a:solidFill>
              </a:rPr>
              <a:t>Intercept</a:t>
            </a:r>
            <a:r>
              <a:rPr lang="en-US" sz="1800" b="1" dirty="0">
                <a:solidFill>
                  <a:schemeClr val="bg1">
                    <a:lumMod val="50000"/>
                  </a:schemeClr>
                </a:solidFill>
              </a:rPr>
              <a:t>)</a:t>
            </a:r>
            <a:r>
              <a:rPr lang="en-US" sz="1800" b="0" dirty="0">
                <a:solidFill>
                  <a:schemeClr val="bg1">
                    <a:lumMod val="50000"/>
                  </a:schemeClr>
                </a:solidFill>
              </a:rPr>
              <a:t>            x  </a:t>
            </a:r>
          </a:p>
          <a:p>
            <a:r>
              <a:rPr lang="en-US" sz="1800" b="0" dirty="0">
                <a:solidFill>
                  <a:schemeClr val="accent6"/>
                </a:solidFill>
              </a:rPr>
              <a:t>      4.221        2.052 </a:t>
            </a:r>
          </a:p>
          <a:p>
            <a:endParaRPr lang="en-US" sz="1800" dirty="0"/>
          </a:p>
          <a:p>
            <a:endParaRPr lang="en-US" sz="1800" dirty="0"/>
          </a:p>
          <a:p>
            <a:endParaRPr lang="en-US" sz="1800" dirty="0">
              <a:solidFill>
                <a:srgbClr val="008000"/>
              </a:solidFill>
            </a:endParaRPr>
          </a:p>
          <a:p>
            <a:r>
              <a:rPr lang="en-US" sz="1800" dirty="0">
                <a:solidFill>
                  <a:srgbClr val="008000"/>
                </a:solidFill>
              </a:rPr>
              <a:t>#also works</a:t>
            </a:r>
            <a:endParaRPr lang="en-US" sz="1800" dirty="0">
              <a:solidFill>
                <a:srgbClr val="000000"/>
              </a:solidFill>
            </a:endParaRPr>
          </a:p>
          <a:p>
            <a:r>
              <a:rPr lang="en-US" sz="1800" dirty="0" err="1">
                <a:solidFill>
                  <a:srgbClr val="000000"/>
                </a:solidFill>
              </a:rPr>
              <a:t>my_model_formula</a:t>
            </a:r>
            <a:r>
              <a:rPr lang="en-US" sz="1800" dirty="0">
                <a:solidFill>
                  <a:srgbClr val="000000"/>
                </a:solidFill>
              </a:rPr>
              <a:t> </a:t>
            </a:r>
            <a:r>
              <a:rPr lang="en-US" sz="1800" b="1" dirty="0">
                <a:solidFill>
                  <a:srgbClr val="000080"/>
                </a:solidFill>
              </a:rPr>
              <a:t>&lt;-</a:t>
            </a:r>
            <a:r>
              <a:rPr lang="en-US" sz="1800" b="0" dirty="0">
                <a:solidFill>
                  <a:srgbClr val="000000"/>
                </a:solidFill>
              </a:rPr>
              <a:t> </a:t>
            </a:r>
            <a:r>
              <a:rPr lang="en-US" sz="1800" b="0" dirty="0" err="1">
                <a:solidFill>
                  <a:srgbClr val="000000"/>
                </a:solidFill>
              </a:rPr>
              <a:t>y</a:t>
            </a:r>
            <a:r>
              <a:rPr lang="en-US" sz="1800" b="1" dirty="0" err="1">
                <a:solidFill>
                  <a:srgbClr val="000080"/>
                </a:solidFill>
              </a:rPr>
              <a:t>~</a:t>
            </a:r>
            <a:r>
              <a:rPr lang="en-US" sz="1800" b="0" dirty="0" err="1">
                <a:solidFill>
                  <a:srgbClr val="000000"/>
                </a:solidFill>
              </a:rPr>
              <a:t>x</a:t>
            </a:r>
            <a:endParaRPr lang="en-US" sz="1800" b="0" dirty="0">
              <a:solidFill>
                <a:srgbClr val="000000"/>
              </a:solidFill>
            </a:endParaRPr>
          </a:p>
          <a:p>
            <a:r>
              <a:rPr lang="en-US" sz="1800" b="0" dirty="0">
                <a:solidFill>
                  <a:srgbClr val="000000"/>
                </a:solidFill>
              </a:rPr>
              <a:t>sim1 </a:t>
            </a:r>
            <a:r>
              <a:rPr lang="en-US" sz="1800" b="0" dirty="0">
                <a:solidFill>
                  <a:srgbClr val="804000"/>
                </a:solidFill>
              </a:rPr>
              <a:t>%&gt;% </a:t>
            </a:r>
            <a:br>
              <a:rPr lang="en-US" sz="1800" b="0" dirty="0">
                <a:solidFill>
                  <a:srgbClr val="804000"/>
                </a:solidFill>
              </a:rPr>
            </a:br>
            <a:r>
              <a:rPr lang="en-US" sz="1800" b="0" dirty="0">
                <a:solidFill>
                  <a:srgbClr val="804000"/>
                </a:solidFill>
              </a:rPr>
              <a:t>  </a:t>
            </a:r>
            <a:r>
              <a:rPr lang="en-US" sz="1800" b="0" dirty="0">
                <a:solidFill>
                  <a:srgbClr val="8000FF"/>
                </a:solidFill>
              </a:rPr>
              <a:t>lm</a:t>
            </a:r>
            <a:r>
              <a:rPr lang="en-US" sz="1800" b="1" dirty="0">
                <a:solidFill>
                  <a:srgbClr val="000080"/>
                </a:solidFill>
              </a:rPr>
              <a:t>(</a:t>
            </a:r>
            <a:r>
              <a:rPr lang="en-US" sz="1800" b="0" dirty="0" err="1">
                <a:solidFill>
                  <a:srgbClr val="000000"/>
                </a:solidFill>
              </a:rPr>
              <a:t>my_model_formula</a:t>
            </a:r>
            <a:r>
              <a:rPr lang="en-US" sz="1800" b="0" dirty="0">
                <a:solidFill>
                  <a:srgbClr val="000000"/>
                </a:solidFill>
              </a:rPr>
              <a:t>, </a:t>
            </a:r>
            <a:r>
              <a:rPr lang="en-US" sz="1800" b="0" dirty="0">
                <a:solidFill>
                  <a:srgbClr val="8000FF"/>
                </a:solidFill>
              </a:rPr>
              <a:t>data</a:t>
            </a:r>
            <a:r>
              <a:rPr lang="en-US" sz="1800" b="1" dirty="0">
                <a:solidFill>
                  <a:srgbClr val="000080"/>
                </a:solidFill>
              </a:rPr>
              <a:t>=</a:t>
            </a:r>
            <a:r>
              <a:rPr lang="en-US" sz="1800" b="0" dirty="0">
                <a:solidFill>
                  <a:srgbClr val="000000"/>
                </a:solidFill>
              </a:rPr>
              <a:t>.</a:t>
            </a:r>
            <a:r>
              <a:rPr lang="en-US" sz="1800" b="1" dirty="0">
                <a:solidFill>
                  <a:srgbClr val="000080"/>
                </a:solidFill>
              </a:rPr>
              <a:t>)</a:t>
            </a:r>
            <a:endParaRPr lang="en-US" sz="1800" b="0" dirty="0">
              <a:solidFill>
                <a:srgbClr val="000000"/>
              </a:solidFill>
            </a:endParaRPr>
          </a:p>
          <a:p>
            <a:endParaRPr lang="en-US" dirty="0"/>
          </a:p>
        </p:txBody>
      </p:sp>
      <p:sp>
        <p:nvSpPr>
          <p:cNvPr id="4" name="Content Placeholder 3">
            <a:extLst>
              <a:ext uri="{FF2B5EF4-FFF2-40B4-BE49-F238E27FC236}">
                <a16:creationId xmlns:a16="http://schemas.microsoft.com/office/drawing/2014/main" id="{FD317D38-AAC0-44D3-BB27-B095DE0F3DD4}"/>
              </a:ext>
            </a:extLst>
          </p:cNvPr>
          <p:cNvSpPr>
            <a:spLocks noGrp="1"/>
          </p:cNvSpPr>
          <p:nvPr>
            <p:ph sz="quarter" idx="15"/>
          </p:nvPr>
        </p:nvSpPr>
        <p:spPr/>
        <p:txBody>
          <a:bodyPr/>
          <a:lstStyle/>
          <a:p>
            <a:r>
              <a:rPr lang="en-US" dirty="0">
                <a:solidFill>
                  <a:schemeClr val="accent1"/>
                </a:solidFill>
                <a:latin typeface="Source Code Pro" panose="020B0509030403020204" pitchFamily="49" charset="0"/>
                <a:ea typeface="Source Code Pro" panose="020B0509030403020204" pitchFamily="49" charset="0"/>
              </a:rPr>
              <a:t>lm() </a:t>
            </a:r>
            <a:r>
              <a:rPr lang="en-US" dirty="0"/>
              <a:t>is the function to perform a linear model.</a:t>
            </a:r>
          </a:p>
          <a:p>
            <a:r>
              <a:rPr lang="en-US" dirty="0"/>
              <a:t>This creates an object that contains a lot of results from the </a:t>
            </a:r>
            <a:r>
              <a:rPr lang="en-US" dirty="0">
                <a:solidFill>
                  <a:schemeClr val="accent1"/>
                </a:solidFill>
                <a:latin typeface="Source Code Pro" panose="020B0509030403020204" pitchFamily="49" charset="0"/>
                <a:ea typeface="Source Code Pro" panose="020B0509030403020204" pitchFamily="49" charset="0"/>
              </a:rPr>
              <a:t>lm() </a:t>
            </a:r>
            <a:r>
              <a:rPr lang="en-US" dirty="0"/>
              <a:t>model</a:t>
            </a:r>
          </a:p>
          <a:p>
            <a:endParaRPr lang="en-US" dirty="0"/>
          </a:p>
        </p:txBody>
      </p:sp>
      <p:sp>
        <p:nvSpPr>
          <p:cNvPr id="5" name="Content Placeholder 4">
            <a:extLst>
              <a:ext uri="{FF2B5EF4-FFF2-40B4-BE49-F238E27FC236}">
                <a16:creationId xmlns:a16="http://schemas.microsoft.com/office/drawing/2014/main" id="{6C63C8BF-B9E6-420D-AE27-B853EED5A2D4}"/>
              </a:ext>
            </a:extLst>
          </p:cNvPr>
          <p:cNvSpPr>
            <a:spLocks noGrp="1"/>
          </p:cNvSpPr>
          <p:nvPr>
            <p:ph sz="quarter" idx="16"/>
          </p:nvPr>
        </p:nvSpPr>
        <p:spPr/>
        <p:txBody>
          <a:bodyPr/>
          <a:lstStyle/>
          <a:p>
            <a:endParaRPr lang="en-US"/>
          </a:p>
        </p:txBody>
      </p:sp>
    </p:spTree>
    <p:extLst>
      <p:ext uri="{BB962C8B-B14F-4D97-AF65-F5344CB8AC3E}">
        <p14:creationId xmlns:p14="http://schemas.microsoft.com/office/powerpoint/2010/main" val="40570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Basic bivariate inferential stats</a:t>
            </a:r>
          </a:p>
        </p:txBody>
      </p:sp>
    </p:spTree>
    <p:extLst>
      <p:ext uri="{BB962C8B-B14F-4D97-AF65-F5344CB8AC3E}">
        <p14:creationId xmlns:p14="http://schemas.microsoft.com/office/powerpoint/2010/main" val="164756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AAEA-4146-483D-8C36-6C6234972045}"/>
              </a:ext>
            </a:extLst>
          </p:cNvPr>
          <p:cNvSpPr>
            <a:spLocks noGrp="1"/>
          </p:cNvSpPr>
          <p:nvPr>
            <p:ph type="title"/>
          </p:nvPr>
        </p:nvSpPr>
        <p:spPr/>
        <p:txBody>
          <a:bodyPr/>
          <a:lstStyle/>
          <a:p>
            <a:r>
              <a:rPr lang="en-US" dirty="0"/>
              <a:t>Basic inferential stats in R</a:t>
            </a:r>
          </a:p>
        </p:txBody>
      </p:sp>
      <p:sp>
        <p:nvSpPr>
          <p:cNvPr id="4" name="Rectangle 3">
            <a:extLst>
              <a:ext uri="{FF2B5EF4-FFF2-40B4-BE49-F238E27FC236}">
                <a16:creationId xmlns:a16="http://schemas.microsoft.com/office/drawing/2014/main" id="{5A3C8AD6-44F6-41D2-864F-9CAB81374477}"/>
              </a:ext>
            </a:extLst>
          </p:cNvPr>
          <p:cNvSpPr/>
          <p:nvPr/>
        </p:nvSpPr>
        <p:spPr>
          <a:xfrm>
            <a:off x="1321847" y="1613646"/>
            <a:ext cx="5295452" cy="2384612"/>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800" dirty="0">
                <a:solidFill>
                  <a:srgbClr val="008000"/>
                </a:solidFill>
                <a:latin typeface="Source Code Pro" panose="020B0509030403020204" pitchFamily="49" charset="0"/>
                <a:ea typeface="Source Code Pro" panose="020B0509030403020204" pitchFamily="49" charset="0"/>
              </a:rPr>
              <a:t>#base</a:t>
            </a:r>
            <a:endParaRPr lang="en-US" sz="1800" dirty="0">
              <a:solidFill>
                <a:srgbClr val="000000"/>
              </a:solidFill>
              <a:latin typeface="Source Code Pro" panose="020B0509030403020204" pitchFamily="49" charset="0"/>
              <a:ea typeface="Source Code Pro" panose="020B0509030403020204" pitchFamily="49" charset="0"/>
            </a:endParaRPr>
          </a:p>
          <a:p>
            <a:r>
              <a:rPr lang="en-US" sz="1800" dirty="0" err="1">
                <a:solidFill>
                  <a:schemeClr val="accent1"/>
                </a:solidFill>
                <a:latin typeface="Source Code Pro" panose="020B0509030403020204" pitchFamily="49" charset="0"/>
                <a:ea typeface="Source Code Pro" panose="020B0509030403020204" pitchFamily="49" charset="0"/>
              </a:rPr>
              <a:t>xtabs</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err="1">
                <a:solidFill>
                  <a:schemeClr val="accent3">
                    <a:lumMod val="60000"/>
                    <a:lumOff val="40000"/>
                  </a:schemeClr>
                </a:solidFill>
                <a:latin typeface="Source Code Pro" panose="020B0509030403020204" pitchFamily="49" charset="0"/>
                <a:ea typeface="Source Code Pro" panose="020B0509030403020204" pitchFamily="49" charset="0"/>
              </a:rPr>
              <a:t>x</a:t>
            </a:r>
            <a:r>
              <a:rPr lang="en-US" sz="1800" b="1" dirty="0" err="1">
                <a:solidFill>
                  <a:srgbClr val="000080"/>
                </a:solidFill>
                <a:latin typeface="Source Code Pro" panose="020B0509030403020204" pitchFamily="49" charset="0"/>
                <a:ea typeface="Source Code Pro" panose="020B0509030403020204" pitchFamily="49" charset="0"/>
              </a:rPr>
              <a:t>+</a:t>
            </a:r>
            <a:r>
              <a:rPr lang="en-US" sz="1800" b="0" dirty="0" err="1">
                <a:solidFill>
                  <a:srgbClr val="000000"/>
                </a:solidFill>
                <a:latin typeface="Source Code Pro" panose="020B0509030403020204" pitchFamily="49" charset="0"/>
                <a:ea typeface="Source Code Pro" panose="020B0509030403020204" pitchFamily="49" charset="0"/>
              </a:rPr>
              <a:t>y</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a:solidFill>
                  <a:srgbClr val="0070C0"/>
                </a:solidFill>
                <a:latin typeface="Source Code Pro" panose="020B0509030403020204" pitchFamily="49" charset="0"/>
                <a:ea typeface="Source Code Pro" panose="020B0509030403020204" pitchFamily="49" charset="0"/>
              </a:rPr>
              <a:t>data</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a:solidFill>
                  <a:srgbClr val="804000"/>
                </a:solidFill>
                <a:latin typeface="Source Code Pro" panose="020B0509030403020204" pitchFamily="49" charset="0"/>
                <a:ea typeface="Source Code Pro" panose="020B0509030403020204" pitchFamily="49" charset="0"/>
              </a:rPr>
              <a:t>%&gt;%</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err="1">
                <a:solidFill>
                  <a:schemeClr val="accent1"/>
                </a:solidFill>
                <a:latin typeface="Source Code Pro" panose="020B0509030403020204" pitchFamily="49" charset="0"/>
                <a:ea typeface="Source Code Pro" panose="020B0509030403020204" pitchFamily="49" charset="0"/>
              </a:rPr>
              <a:t>chisq.test</a:t>
            </a:r>
            <a:r>
              <a:rPr lang="en-US" sz="1800" b="0" dirty="0">
                <a:solidFill>
                  <a:schemeClr val="accent1"/>
                </a:solidFill>
                <a:latin typeface="Source Code Pro" panose="020B0509030403020204" pitchFamily="49" charset="0"/>
                <a:ea typeface="Source Code Pro" panose="020B0509030403020204" pitchFamily="49" charset="0"/>
              </a:rPr>
              <a:t>()</a:t>
            </a:r>
          </a:p>
          <a:p>
            <a:endParaRPr lang="en-US" sz="1800" b="0" dirty="0">
              <a:solidFill>
                <a:srgbClr val="000000"/>
              </a:solidFill>
              <a:latin typeface="Source Code Pro" panose="020B0509030403020204" pitchFamily="49" charset="0"/>
              <a:ea typeface="Source Code Pro" panose="020B0509030403020204" pitchFamily="49" charset="0"/>
            </a:endParaRPr>
          </a:p>
          <a:p>
            <a:r>
              <a:rPr lang="en-US" sz="1800" b="0" dirty="0">
                <a:solidFill>
                  <a:srgbClr val="008000"/>
                </a:solidFill>
                <a:latin typeface="Source Code Pro" panose="020B0509030403020204" pitchFamily="49" charset="0"/>
                <a:ea typeface="Source Code Pro" panose="020B0509030403020204" pitchFamily="49" charset="0"/>
              </a:rPr>
              <a:t>#tidy</a:t>
            </a:r>
            <a:endParaRPr lang="en-US" sz="1800" b="0" dirty="0">
              <a:solidFill>
                <a:srgbClr val="000000"/>
              </a:solidFill>
              <a:latin typeface="Source Code Pro" panose="020B0509030403020204" pitchFamily="49" charset="0"/>
              <a:ea typeface="Source Code Pro" panose="020B0509030403020204" pitchFamily="49" charset="0"/>
            </a:endParaRPr>
          </a:p>
          <a:p>
            <a:r>
              <a:rPr lang="en-US" sz="1800" b="0" dirty="0" err="1">
                <a:solidFill>
                  <a:schemeClr val="accent1"/>
                </a:solidFill>
                <a:latin typeface="Source Code Pro" panose="020B0509030403020204" pitchFamily="49" charset="0"/>
                <a:ea typeface="Source Code Pro" panose="020B0509030403020204" pitchFamily="49" charset="0"/>
              </a:rPr>
              <a:t>chisq_test</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70C0"/>
                </a:solidFill>
                <a:latin typeface="Source Code Pro" panose="020B0509030403020204" pitchFamily="49" charset="0"/>
                <a:ea typeface="Source Code Pro" panose="020B0509030403020204" pitchFamily="49" charset="0"/>
              </a:rPr>
              <a:t>data</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err="1">
                <a:solidFill>
                  <a:schemeClr val="accent3">
                    <a:lumMod val="60000"/>
                    <a:lumOff val="40000"/>
                  </a:schemeClr>
                </a:solidFill>
                <a:latin typeface="Source Code Pro" panose="020B0509030403020204" pitchFamily="49" charset="0"/>
                <a:ea typeface="Source Code Pro" panose="020B0509030403020204" pitchFamily="49" charset="0"/>
              </a:rPr>
              <a:t>x</a:t>
            </a:r>
            <a:r>
              <a:rPr lang="en-US" sz="1800" b="1" dirty="0" err="1">
                <a:solidFill>
                  <a:srgbClr val="000080"/>
                </a:solidFill>
                <a:latin typeface="Source Code Pro" panose="020B0509030403020204" pitchFamily="49" charset="0"/>
                <a:ea typeface="Source Code Pro" panose="020B0509030403020204" pitchFamily="49" charset="0"/>
              </a:rPr>
              <a:t>~</a:t>
            </a:r>
            <a:r>
              <a:rPr lang="en-US" sz="1800" b="0" dirty="0" err="1">
                <a:solidFill>
                  <a:srgbClr val="000000"/>
                </a:solidFill>
                <a:latin typeface="Source Code Pro" panose="020B0509030403020204" pitchFamily="49" charset="0"/>
                <a:ea typeface="Source Code Pro" panose="020B0509030403020204" pitchFamily="49" charset="0"/>
              </a:rPr>
              <a:t>y</a:t>
            </a:r>
            <a:r>
              <a:rPr lang="en-US" sz="1800" b="1" dirty="0">
                <a:solidFill>
                  <a:srgbClr val="000080"/>
                </a:solidFill>
                <a:latin typeface="Source Code Pro" panose="020B0509030403020204" pitchFamily="49" charset="0"/>
                <a:ea typeface="Source Code Pro" panose="020B0509030403020204" pitchFamily="49" charset="0"/>
              </a:rPr>
              <a:t>)</a:t>
            </a:r>
            <a:endParaRPr lang="en-US" sz="1800" b="0" dirty="0">
              <a:solidFill>
                <a:srgbClr val="000000"/>
              </a:solidFill>
              <a:latin typeface="Source Code Pro" panose="020B0509030403020204" pitchFamily="49" charset="0"/>
              <a:ea typeface="Source Code Pro" panose="020B0509030403020204" pitchFamily="49" charset="0"/>
            </a:endParaRPr>
          </a:p>
        </p:txBody>
      </p:sp>
      <p:sp>
        <p:nvSpPr>
          <p:cNvPr id="6" name="Rectangle 5">
            <a:extLst>
              <a:ext uri="{FF2B5EF4-FFF2-40B4-BE49-F238E27FC236}">
                <a16:creationId xmlns:a16="http://schemas.microsoft.com/office/drawing/2014/main" id="{6E605240-1404-49E1-A4D2-9CC02EE52AC8}"/>
              </a:ext>
            </a:extLst>
          </p:cNvPr>
          <p:cNvSpPr/>
          <p:nvPr/>
        </p:nvSpPr>
        <p:spPr>
          <a:xfrm>
            <a:off x="1321847" y="4007223"/>
            <a:ext cx="5295452" cy="2384612"/>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800" dirty="0">
                <a:solidFill>
                  <a:srgbClr val="008000"/>
                </a:solidFill>
                <a:latin typeface="Source Code Pro" panose="020B0509030403020204" pitchFamily="49" charset="0"/>
                <a:ea typeface="Source Code Pro" panose="020B0509030403020204" pitchFamily="49" charset="0"/>
              </a:rPr>
              <a:t>#base</a:t>
            </a:r>
            <a:endParaRPr lang="en-US" sz="1800" dirty="0">
              <a:solidFill>
                <a:srgbClr val="000000"/>
              </a:solidFill>
              <a:latin typeface="Source Code Pro" panose="020B0509030403020204" pitchFamily="49" charset="0"/>
              <a:ea typeface="Source Code Pro" panose="020B0509030403020204" pitchFamily="49" charset="0"/>
            </a:endParaRPr>
          </a:p>
          <a:p>
            <a:r>
              <a:rPr lang="nn-NO" sz="1800" dirty="0">
                <a:solidFill>
                  <a:schemeClr val="accent1"/>
                </a:solidFill>
                <a:latin typeface="Source Code Pro" panose="020B0509030403020204" pitchFamily="49" charset="0"/>
                <a:ea typeface="Source Code Pro" panose="020B0509030403020204" pitchFamily="49" charset="0"/>
              </a:rPr>
              <a:t>t.test</a:t>
            </a:r>
            <a:r>
              <a:rPr lang="nn-NO" sz="1800" b="1" dirty="0">
                <a:solidFill>
                  <a:srgbClr val="000080"/>
                </a:solidFill>
                <a:latin typeface="Source Code Pro" panose="020B0509030403020204" pitchFamily="49" charset="0"/>
                <a:ea typeface="Source Code Pro" panose="020B0509030403020204" pitchFamily="49" charset="0"/>
              </a:rPr>
              <a:t>(</a:t>
            </a:r>
            <a:r>
              <a:rPr lang="nn-NO" sz="1800" b="0" dirty="0">
                <a:solidFill>
                  <a:schemeClr val="accent3">
                    <a:lumMod val="60000"/>
                    <a:lumOff val="40000"/>
                  </a:schemeClr>
                </a:solidFill>
                <a:latin typeface="Source Code Pro" panose="020B0509030403020204" pitchFamily="49" charset="0"/>
                <a:ea typeface="Source Code Pro" panose="020B0509030403020204" pitchFamily="49" charset="0"/>
              </a:rPr>
              <a:t>x</a:t>
            </a:r>
            <a:r>
              <a:rPr lang="nn-NO" sz="1800" b="1" dirty="0">
                <a:solidFill>
                  <a:srgbClr val="000080"/>
                </a:solidFill>
                <a:latin typeface="Source Code Pro" panose="020B0509030403020204" pitchFamily="49" charset="0"/>
                <a:ea typeface="Source Code Pro" panose="020B0509030403020204" pitchFamily="49" charset="0"/>
              </a:rPr>
              <a:t>~</a:t>
            </a:r>
            <a:r>
              <a:rPr lang="nn-NO" sz="1800" b="0" dirty="0">
                <a:solidFill>
                  <a:srgbClr val="000000"/>
                </a:solidFill>
                <a:latin typeface="Source Code Pro" panose="020B0509030403020204" pitchFamily="49" charset="0"/>
                <a:ea typeface="Source Code Pro" panose="020B0509030403020204" pitchFamily="49" charset="0"/>
              </a:rPr>
              <a:t>y, </a:t>
            </a:r>
            <a:r>
              <a:rPr lang="nn-NO" sz="1800" b="0" dirty="0">
                <a:solidFill>
                  <a:srgbClr val="0070C0"/>
                </a:solidFill>
                <a:latin typeface="Source Code Pro" panose="020B0509030403020204" pitchFamily="49" charset="0"/>
                <a:ea typeface="Source Code Pro" panose="020B0509030403020204" pitchFamily="49" charset="0"/>
              </a:rPr>
              <a:t>data</a:t>
            </a:r>
            <a:r>
              <a:rPr lang="nn-NO" sz="1800" b="1" dirty="0">
                <a:solidFill>
                  <a:srgbClr val="000080"/>
                </a:solidFill>
                <a:latin typeface="Source Code Pro" panose="020B0509030403020204" pitchFamily="49" charset="0"/>
                <a:ea typeface="Source Code Pro" panose="020B0509030403020204" pitchFamily="49" charset="0"/>
              </a:rPr>
              <a:t>)</a:t>
            </a:r>
            <a:endParaRPr lang="nn-NO" sz="1800" b="0" dirty="0">
              <a:solidFill>
                <a:srgbClr val="000000"/>
              </a:solidFill>
              <a:latin typeface="Source Code Pro" panose="020B0509030403020204" pitchFamily="49" charset="0"/>
              <a:ea typeface="Source Code Pro" panose="020B0509030403020204" pitchFamily="49" charset="0"/>
            </a:endParaRPr>
          </a:p>
          <a:p>
            <a:endParaRPr lang="en-US" sz="1800" b="0" dirty="0">
              <a:solidFill>
                <a:srgbClr val="000000"/>
              </a:solidFill>
              <a:latin typeface="Source Code Pro" panose="020B0509030403020204" pitchFamily="49" charset="0"/>
              <a:ea typeface="Source Code Pro" panose="020B0509030403020204" pitchFamily="49" charset="0"/>
            </a:endParaRPr>
          </a:p>
          <a:p>
            <a:r>
              <a:rPr lang="en-US" sz="1800" b="0" dirty="0">
                <a:solidFill>
                  <a:srgbClr val="008000"/>
                </a:solidFill>
                <a:latin typeface="Source Code Pro" panose="020B0509030403020204" pitchFamily="49" charset="0"/>
                <a:ea typeface="Source Code Pro" panose="020B0509030403020204" pitchFamily="49" charset="0"/>
              </a:rPr>
              <a:t>#tidy</a:t>
            </a:r>
            <a:endParaRPr lang="en-US" sz="1800" b="0" dirty="0">
              <a:solidFill>
                <a:srgbClr val="000000"/>
              </a:solidFill>
              <a:latin typeface="Source Code Pro" panose="020B0509030403020204" pitchFamily="49" charset="0"/>
              <a:ea typeface="Source Code Pro" panose="020B0509030403020204" pitchFamily="49" charset="0"/>
            </a:endParaRPr>
          </a:p>
          <a:p>
            <a:r>
              <a:rPr lang="en-US" sz="1800" b="0" dirty="0" err="1">
                <a:solidFill>
                  <a:schemeClr val="accent1"/>
                </a:solidFill>
                <a:latin typeface="Source Code Pro" panose="020B0509030403020204" pitchFamily="49" charset="0"/>
                <a:ea typeface="Source Code Pro" panose="020B0509030403020204" pitchFamily="49" charset="0"/>
              </a:rPr>
              <a:t>t_test</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70C0"/>
                </a:solidFill>
                <a:latin typeface="Source Code Pro" panose="020B0509030403020204" pitchFamily="49" charset="0"/>
                <a:ea typeface="Source Code Pro" panose="020B0509030403020204" pitchFamily="49" charset="0"/>
              </a:rPr>
              <a:t>data</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err="1">
                <a:solidFill>
                  <a:schemeClr val="accent3">
                    <a:lumMod val="60000"/>
                    <a:lumOff val="40000"/>
                  </a:schemeClr>
                </a:solidFill>
                <a:latin typeface="Source Code Pro" panose="020B0509030403020204" pitchFamily="49" charset="0"/>
                <a:ea typeface="Source Code Pro" panose="020B0509030403020204" pitchFamily="49" charset="0"/>
              </a:rPr>
              <a:t>x</a:t>
            </a:r>
            <a:r>
              <a:rPr lang="en-US" sz="1800" b="1" dirty="0" err="1">
                <a:solidFill>
                  <a:srgbClr val="000080"/>
                </a:solidFill>
                <a:latin typeface="Source Code Pro" panose="020B0509030403020204" pitchFamily="49" charset="0"/>
                <a:ea typeface="Source Code Pro" panose="020B0509030403020204" pitchFamily="49" charset="0"/>
              </a:rPr>
              <a:t>~</a:t>
            </a:r>
            <a:r>
              <a:rPr lang="en-US" sz="1800" b="0" dirty="0" err="1">
                <a:solidFill>
                  <a:srgbClr val="000000"/>
                </a:solidFill>
                <a:latin typeface="Source Code Pro" panose="020B0509030403020204" pitchFamily="49" charset="0"/>
                <a:ea typeface="Source Code Pro" panose="020B0509030403020204" pitchFamily="49" charset="0"/>
              </a:rPr>
              <a:t>y</a:t>
            </a:r>
            <a:r>
              <a:rPr lang="en-US" sz="1800" b="1" dirty="0">
                <a:solidFill>
                  <a:srgbClr val="000080"/>
                </a:solidFill>
                <a:latin typeface="Source Code Pro" panose="020B0509030403020204" pitchFamily="49" charset="0"/>
                <a:ea typeface="Source Code Pro" panose="020B0509030403020204" pitchFamily="49" charset="0"/>
              </a:rPr>
              <a:t>)</a:t>
            </a:r>
            <a:endParaRPr lang="en-US" sz="1800" b="0" dirty="0">
              <a:solidFill>
                <a:srgbClr val="000000"/>
              </a:solidFill>
              <a:latin typeface="Source Code Pro" panose="020B0509030403020204" pitchFamily="49" charset="0"/>
              <a:ea typeface="Source Code Pro" panose="020B0509030403020204" pitchFamily="49" charset="0"/>
            </a:endParaRPr>
          </a:p>
          <a:p>
            <a:endParaRPr lang="en-US" sz="1800" b="0" dirty="0">
              <a:solidFill>
                <a:srgbClr val="000000"/>
              </a:solidFill>
              <a:latin typeface="Source Code Pro" panose="020B0509030403020204" pitchFamily="49" charset="0"/>
              <a:ea typeface="Source Code Pro" panose="020B0509030403020204" pitchFamily="49" charset="0"/>
            </a:endParaRPr>
          </a:p>
          <a:p>
            <a:r>
              <a:rPr lang="en-US" sz="1800" b="0" dirty="0">
                <a:solidFill>
                  <a:srgbClr val="008000"/>
                </a:solidFill>
                <a:latin typeface="Source Code Pro" panose="020B0509030403020204" pitchFamily="49" charset="0"/>
                <a:ea typeface="Source Code Pro" panose="020B0509030403020204" pitchFamily="49" charset="0"/>
              </a:rPr>
              <a:t>#more than 2 categories</a:t>
            </a:r>
            <a:endParaRPr lang="en-US" sz="1800" b="0" dirty="0">
              <a:solidFill>
                <a:srgbClr val="000000"/>
              </a:solidFill>
              <a:latin typeface="Source Code Pro" panose="020B0509030403020204" pitchFamily="49" charset="0"/>
              <a:ea typeface="Source Code Pro" panose="020B0509030403020204" pitchFamily="49" charset="0"/>
            </a:endParaRPr>
          </a:p>
          <a:p>
            <a:r>
              <a:rPr lang="pt-BR" sz="1800" b="0" dirty="0">
                <a:solidFill>
                  <a:schemeClr val="accent1"/>
                </a:solidFill>
                <a:latin typeface="Source Code Pro" panose="020B0509030403020204" pitchFamily="49" charset="0"/>
                <a:ea typeface="Source Code Pro" panose="020B0509030403020204" pitchFamily="49" charset="0"/>
              </a:rPr>
              <a:t>lm</a:t>
            </a:r>
            <a:r>
              <a:rPr lang="pt-BR" sz="1800" b="1" dirty="0">
                <a:solidFill>
                  <a:srgbClr val="000080"/>
                </a:solidFill>
                <a:latin typeface="Source Code Pro" panose="020B0509030403020204" pitchFamily="49" charset="0"/>
                <a:ea typeface="Source Code Pro" panose="020B0509030403020204" pitchFamily="49" charset="0"/>
              </a:rPr>
              <a:t>(</a:t>
            </a:r>
            <a:r>
              <a:rPr lang="pt-BR" sz="1800" b="0" dirty="0">
                <a:solidFill>
                  <a:schemeClr val="accent3">
                    <a:lumMod val="60000"/>
                    <a:lumOff val="40000"/>
                  </a:schemeClr>
                </a:solidFill>
                <a:latin typeface="Source Code Pro" panose="020B0509030403020204" pitchFamily="49" charset="0"/>
                <a:ea typeface="Source Code Pro" panose="020B0509030403020204" pitchFamily="49" charset="0"/>
              </a:rPr>
              <a:t>x</a:t>
            </a:r>
            <a:r>
              <a:rPr lang="pt-BR" sz="1800" b="1" dirty="0">
                <a:solidFill>
                  <a:srgbClr val="000080"/>
                </a:solidFill>
                <a:latin typeface="Source Code Pro" panose="020B0509030403020204" pitchFamily="49" charset="0"/>
                <a:ea typeface="Source Code Pro" panose="020B0509030403020204" pitchFamily="49" charset="0"/>
              </a:rPr>
              <a:t>~</a:t>
            </a:r>
            <a:r>
              <a:rPr lang="pt-BR" sz="1800" b="0" dirty="0">
                <a:solidFill>
                  <a:srgbClr val="000000"/>
                </a:solidFill>
                <a:latin typeface="Source Code Pro" panose="020B0509030403020204" pitchFamily="49" charset="0"/>
                <a:ea typeface="Source Code Pro" panose="020B0509030403020204" pitchFamily="49" charset="0"/>
              </a:rPr>
              <a:t>y, </a:t>
            </a:r>
            <a:r>
              <a:rPr lang="pt-BR" sz="1800" b="0" dirty="0">
                <a:solidFill>
                  <a:srgbClr val="0070C0"/>
                </a:solidFill>
                <a:latin typeface="Source Code Pro" panose="020B0509030403020204" pitchFamily="49" charset="0"/>
                <a:ea typeface="Source Code Pro" panose="020B0509030403020204" pitchFamily="49" charset="0"/>
              </a:rPr>
              <a:t>data</a:t>
            </a:r>
            <a:r>
              <a:rPr lang="pt-BR" sz="1800" b="1" dirty="0">
                <a:solidFill>
                  <a:srgbClr val="000080"/>
                </a:solidFill>
                <a:latin typeface="Source Code Pro" panose="020B0509030403020204" pitchFamily="49" charset="0"/>
                <a:ea typeface="Source Code Pro" panose="020B0509030403020204" pitchFamily="49" charset="0"/>
              </a:rPr>
              <a:t>)</a:t>
            </a:r>
            <a:r>
              <a:rPr lang="pt-BR" sz="1800" b="0" dirty="0">
                <a:solidFill>
                  <a:srgbClr val="000000"/>
                </a:solidFill>
                <a:latin typeface="Source Code Pro" panose="020B0509030403020204" pitchFamily="49" charset="0"/>
                <a:ea typeface="Source Code Pro" panose="020B0509030403020204" pitchFamily="49" charset="0"/>
              </a:rPr>
              <a:t> </a:t>
            </a:r>
            <a:r>
              <a:rPr lang="pt-BR" sz="1800" b="0" dirty="0">
                <a:solidFill>
                  <a:srgbClr val="804000"/>
                </a:solidFill>
                <a:latin typeface="Source Code Pro" panose="020B0509030403020204" pitchFamily="49" charset="0"/>
                <a:ea typeface="Source Code Pro" panose="020B0509030403020204" pitchFamily="49" charset="0"/>
              </a:rPr>
              <a:t>%&gt;%</a:t>
            </a:r>
            <a:r>
              <a:rPr lang="pt-BR" sz="1800" b="0" dirty="0">
                <a:solidFill>
                  <a:srgbClr val="000000"/>
                </a:solidFill>
                <a:latin typeface="Source Code Pro" panose="020B0509030403020204" pitchFamily="49" charset="0"/>
                <a:ea typeface="Source Code Pro" panose="020B0509030403020204" pitchFamily="49" charset="0"/>
              </a:rPr>
              <a:t> </a:t>
            </a:r>
            <a:r>
              <a:rPr lang="pt-BR" sz="1800" b="0" dirty="0">
                <a:solidFill>
                  <a:schemeClr val="accent1"/>
                </a:solidFill>
                <a:latin typeface="Source Code Pro" panose="020B0509030403020204" pitchFamily="49" charset="0"/>
                <a:ea typeface="Source Code Pro" panose="020B0509030403020204" pitchFamily="49" charset="0"/>
              </a:rPr>
              <a:t>anova</a:t>
            </a:r>
          </a:p>
        </p:txBody>
      </p:sp>
      <p:sp>
        <p:nvSpPr>
          <p:cNvPr id="7" name="Rectangle 6">
            <a:extLst>
              <a:ext uri="{FF2B5EF4-FFF2-40B4-BE49-F238E27FC236}">
                <a16:creationId xmlns:a16="http://schemas.microsoft.com/office/drawing/2014/main" id="{08288932-D2CE-49F5-BF08-9AF9DBC991DF}"/>
              </a:ext>
            </a:extLst>
          </p:cNvPr>
          <p:cNvSpPr/>
          <p:nvPr/>
        </p:nvSpPr>
        <p:spPr>
          <a:xfrm>
            <a:off x="6617299" y="4007223"/>
            <a:ext cx="5295452" cy="2384612"/>
          </a:xfrm>
          <a:prstGeom prst="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1800" dirty="0" err="1">
                <a:solidFill>
                  <a:schemeClr val="accent1"/>
                </a:solidFill>
                <a:latin typeface="Source Code Pro" panose="020B0509030403020204" pitchFamily="49" charset="0"/>
                <a:ea typeface="Source Code Pro" panose="020B0509030403020204" pitchFamily="49" charset="0"/>
              </a:rPr>
              <a:t>cor.test</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8000FF"/>
                </a:solidFill>
                <a:latin typeface="Source Code Pro" panose="020B0509030403020204" pitchFamily="49" charset="0"/>
                <a:ea typeface="Source Code Pro" panose="020B0509030403020204" pitchFamily="49" charset="0"/>
              </a:rPr>
              <a:t>formula</a:t>
            </a:r>
            <a:r>
              <a:rPr lang="en-US" sz="1800" b="0" dirty="0">
                <a:solidFill>
                  <a:srgbClr val="000000"/>
                </a:solidFill>
                <a:latin typeface="Source Code Pro" panose="020B0509030403020204" pitchFamily="49" charset="0"/>
                <a:ea typeface="Source Code Pro" panose="020B0509030403020204" pitchFamily="49" charset="0"/>
              </a:rPr>
              <a:t> </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0000"/>
                </a:solidFill>
                <a:latin typeface="Source Code Pro" panose="020B0509030403020204" pitchFamily="49" charset="0"/>
                <a:ea typeface="Source Code Pro" panose="020B0509030403020204" pitchFamily="49" charset="0"/>
              </a:rPr>
              <a:t> </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0000"/>
                </a:solidFill>
                <a:latin typeface="Source Code Pro" panose="020B0509030403020204" pitchFamily="49" charset="0"/>
                <a:ea typeface="Source Code Pro" panose="020B0509030403020204" pitchFamily="49" charset="0"/>
              </a:rPr>
              <a:t> </a:t>
            </a:r>
            <a:r>
              <a:rPr lang="en-US" sz="1800" b="0" dirty="0">
                <a:solidFill>
                  <a:schemeClr val="accent3">
                    <a:lumMod val="60000"/>
                    <a:lumOff val="40000"/>
                  </a:schemeClr>
                </a:solidFill>
                <a:latin typeface="Source Code Pro" panose="020B0509030403020204" pitchFamily="49" charset="0"/>
                <a:ea typeface="Source Code Pro" panose="020B0509030403020204" pitchFamily="49" charset="0"/>
              </a:rPr>
              <a:t>x</a:t>
            </a:r>
            <a:r>
              <a:rPr lang="en-US" sz="1800" b="0" dirty="0">
                <a:solidFill>
                  <a:srgbClr val="000000"/>
                </a:solidFill>
                <a:latin typeface="Source Code Pro" panose="020B0509030403020204" pitchFamily="49" charset="0"/>
                <a:ea typeface="Source Code Pro" panose="020B0509030403020204" pitchFamily="49" charset="0"/>
              </a:rPr>
              <a:t> </a:t>
            </a:r>
            <a:r>
              <a:rPr lang="en-US" sz="1800" b="1" dirty="0">
                <a:solidFill>
                  <a:srgbClr val="000080"/>
                </a:solidFill>
                <a:latin typeface="Source Code Pro" panose="020B0509030403020204" pitchFamily="49" charset="0"/>
                <a:ea typeface="Source Code Pro" panose="020B0509030403020204" pitchFamily="49" charset="0"/>
              </a:rPr>
              <a:t>+</a:t>
            </a:r>
            <a:r>
              <a:rPr lang="en-US" sz="1800" b="0" dirty="0">
                <a:solidFill>
                  <a:srgbClr val="000000"/>
                </a:solidFill>
                <a:latin typeface="Source Code Pro" panose="020B0509030403020204" pitchFamily="49" charset="0"/>
                <a:ea typeface="Source Code Pro" panose="020B0509030403020204" pitchFamily="49" charset="0"/>
              </a:rPr>
              <a:t> y, </a:t>
            </a:r>
            <a:r>
              <a:rPr lang="en-US" sz="1800" b="0" dirty="0">
                <a:solidFill>
                  <a:srgbClr val="0070C0"/>
                </a:solidFill>
                <a:latin typeface="Source Code Pro" panose="020B0509030403020204" pitchFamily="49" charset="0"/>
                <a:ea typeface="Source Code Pro" panose="020B0509030403020204" pitchFamily="49" charset="0"/>
              </a:rPr>
              <a:t>data</a:t>
            </a:r>
            <a:r>
              <a:rPr lang="en-US" sz="1800" b="1" dirty="0">
                <a:solidFill>
                  <a:srgbClr val="000080"/>
                </a:solidFill>
                <a:latin typeface="Source Code Pro" panose="020B0509030403020204" pitchFamily="49" charset="0"/>
                <a:ea typeface="Source Code Pro" panose="020B0509030403020204" pitchFamily="49" charset="0"/>
              </a:rPr>
              <a:t>)</a:t>
            </a:r>
            <a:endParaRPr lang="en-US" sz="1800" b="0" dirty="0">
              <a:solidFill>
                <a:srgbClr val="000000"/>
              </a:solidFill>
              <a:latin typeface="Source Code Pro" panose="020B0509030403020204" pitchFamily="49" charset="0"/>
              <a:ea typeface="Source Code Pro" panose="020B0509030403020204" pitchFamily="49" charset="0"/>
            </a:endParaRPr>
          </a:p>
        </p:txBody>
      </p:sp>
      <p:sp>
        <p:nvSpPr>
          <p:cNvPr id="8" name="Rectangle 7">
            <a:extLst>
              <a:ext uri="{FF2B5EF4-FFF2-40B4-BE49-F238E27FC236}">
                <a16:creationId xmlns:a16="http://schemas.microsoft.com/office/drawing/2014/main" id="{13B5B1A7-2A62-4DE7-8BDF-A6D7F82EC977}"/>
              </a:ext>
            </a:extLst>
          </p:cNvPr>
          <p:cNvSpPr/>
          <p:nvPr/>
        </p:nvSpPr>
        <p:spPr>
          <a:xfrm>
            <a:off x="1321847" y="1048871"/>
            <a:ext cx="5295452" cy="555810"/>
          </a:xfrm>
          <a:prstGeom prst="rect">
            <a:avLst/>
          </a:prstGeom>
          <a:solidFill>
            <a:schemeClr val="accent6">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rgbClr val="000000"/>
                </a:solidFill>
                <a:latin typeface="Helvetica Neue" panose="020B0604020202020204"/>
                <a:ea typeface="Source Code Pro" panose="020B0509030403020204" pitchFamily="49" charset="0"/>
              </a:rPr>
              <a:t>categorical y</a:t>
            </a:r>
          </a:p>
        </p:txBody>
      </p:sp>
      <p:sp>
        <p:nvSpPr>
          <p:cNvPr id="9" name="Rectangle 8">
            <a:extLst>
              <a:ext uri="{FF2B5EF4-FFF2-40B4-BE49-F238E27FC236}">
                <a16:creationId xmlns:a16="http://schemas.microsoft.com/office/drawing/2014/main" id="{169CCBB1-6D0E-4FEB-B366-5D9E4D14F1D1}"/>
              </a:ext>
            </a:extLst>
          </p:cNvPr>
          <p:cNvSpPr/>
          <p:nvPr/>
        </p:nvSpPr>
        <p:spPr>
          <a:xfrm>
            <a:off x="6617299" y="1048871"/>
            <a:ext cx="5295452" cy="555810"/>
          </a:xfrm>
          <a:prstGeom prst="rect">
            <a:avLst/>
          </a:prstGeom>
          <a:solidFill>
            <a:schemeClr val="accent6">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rgbClr val="000000"/>
                </a:solidFill>
                <a:latin typeface="Helvetica Neue" panose="020B0604020202020204"/>
                <a:ea typeface="Source Code Pro" panose="020B0509030403020204" pitchFamily="49" charset="0"/>
              </a:rPr>
              <a:t>numeric y</a:t>
            </a:r>
          </a:p>
        </p:txBody>
      </p:sp>
      <p:sp>
        <p:nvSpPr>
          <p:cNvPr id="10" name="Rectangle 9">
            <a:extLst>
              <a:ext uri="{FF2B5EF4-FFF2-40B4-BE49-F238E27FC236}">
                <a16:creationId xmlns:a16="http://schemas.microsoft.com/office/drawing/2014/main" id="{594BE074-D006-4B00-9167-D58336B8EC02}"/>
              </a:ext>
            </a:extLst>
          </p:cNvPr>
          <p:cNvSpPr/>
          <p:nvPr/>
        </p:nvSpPr>
        <p:spPr>
          <a:xfrm rot="16200000">
            <a:off x="-152847" y="2532529"/>
            <a:ext cx="2393577" cy="555810"/>
          </a:xfrm>
          <a:prstGeom prst="rect">
            <a:avLst/>
          </a:prstGeom>
          <a:solidFill>
            <a:schemeClr val="accent3">
              <a:lumMod val="20000"/>
              <a:lumOff val="80000"/>
            </a:schemeClr>
          </a:solidFill>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rgbClr val="000000"/>
                </a:solidFill>
                <a:latin typeface="Helvetica Neue" panose="020B0604020202020204"/>
                <a:ea typeface="Source Code Pro" panose="020B0509030403020204" pitchFamily="49" charset="0"/>
              </a:rPr>
              <a:t>categorical x</a:t>
            </a:r>
          </a:p>
        </p:txBody>
      </p:sp>
      <p:sp>
        <p:nvSpPr>
          <p:cNvPr id="11" name="Rectangle 10">
            <a:extLst>
              <a:ext uri="{FF2B5EF4-FFF2-40B4-BE49-F238E27FC236}">
                <a16:creationId xmlns:a16="http://schemas.microsoft.com/office/drawing/2014/main" id="{9FA4253E-ABCE-4636-86DA-421E574E2D42}"/>
              </a:ext>
            </a:extLst>
          </p:cNvPr>
          <p:cNvSpPr/>
          <p:nvPr/>
        </p:nvSpPr>
        <p:spPr>
          <a:xfrm rot="16200000">
            <a:off x="-152847" y="4917142"/>
            <a:ext cx="2393577" cy="555810"/>
          </a:xfrm>
          <a:prstGeom prst="rect">
            <a:avLst/>
          </a:prstGeom>
          <a:solidFill>
            <a:schemeClr val="accent3">
              <a:lumMod val="20000"/>
              <a:lumOff val="80000"/>
            </a:schemeClr>
          </a:solidFill>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solidFill>
                  <a:srgbClr val="000000"/>
                </a:solidFill>
                <a:latin typeface="Helvetica Neue" panose="020B0604020202020204"/>
                <a:ea typeface="Source Code Pro" panose="020B0509030403020204" pitchFamily="49" charset="0"/>
              </a:rPr>
              <a:t>numeric x</a:t>
            </a:r>
          </a:p>
        </p:txBody>
      </p:sp>
    </p:spTree>
    <p:extLst>
      <p:ext uri="{BB962C8B-B14F-4D97-AF65-F5344CB8AC3E}">
        <p14:creationId xmlns:p14="http://schemas.microsoft.com/office/powerpoint/2010/main" val="12932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0ECA-A447-40F5-A6C6-2FC4D2283B7B}"/>
              </a:ext>
            </a:extLst>
          </p:cNvPr>
          <p:cNvSpPr>
            <a:spLocks noGrp="1"/>
          </p:cNvSpPr>
          <p:nvPr>
            <p:ph type="title"/>
          </p:nvPr>
        </p:nvSpPr>
        <p:spPr/>
        <p:txBody>
          <a:bodyPr/>
          <a:lstStyle/>
          <a:p>
            <a:r>
              <a:rPr lang="en-US" dirty="0"/>
              <a:t>Examples based on </a:t>
            </a:r>
            <a:r>
              <a:rPr lang="en-US" dirty="0" err="1"/>
              <a:t>mtcars</a:t>
            </a:r>
            <a:r>
              <a:rPr lang="en-US" dirty="0"/>
              <a:t> dataset</a:t>
            </a:r>
          </a:p>
        </p:txBody>
      </p:sp>
      <p:sp>
        <p:nvSpPr>
          <p:cNvPr id="3" name="Content Placeholder 2">
            <a:extLst>
              <a:ext uri="{FF2B5EF4-FFF2-40B4-BE49-F238E27FC236}">
                <a16:creationId xmlns:a16="http://schemas.microsoft.com/office/drawing/2014/main" id="{EBEB248A-A665-45AE-92CB-D0D62DA78BCF}"/>
              </a:ext>
            </a:extLst>
          </p:cNvPr>
          <p:cNvSpPr>
            <a:spLocks noGrp="1"/>
          </p:cNvSpPr>
          <p:nvPr>
            <p:ph sz="quarter" idx="13"/>
          </p:nvPr>
        </p:nvSpPr>
        <p:spPr/>
        <p:txBody>
          <a:bodyPr/>
          <a:lstStyle/>
          <a:p>
            <a:r>
              <a:rPr lang="en-US" dirty="0"/>
              <a:t>Engine layout (</a:t>
            </a:r>
            <a:r>
              <a:rPr lang="en-US" dirty="0">
                <a:solidFill>
                  <a:srgbClr val="0070C0"/>
                </a:solidFill>
                <a:latin typeface="Source Code Pro" panose="020B0509030403020204" pitchFamily="49" charset="0"/>
                <a:ea typeface="Source Code Pro" panose="020B0509030403020204" pitchFamily="49" charset="0"/>
              </a:rPr>
              <a:t>vs</a:t>
            </a:r>
            <a:r>
              <a:rPr lang="en-US" dirty="0"/>
              <a:t>), transmission (</a:t>
            </a:r>
            <a:r>
              <a:rPr lang="en-US" dirty="0">
                <a:solidFill>
                  <a:srgbClr val="0070C0"/>
                </a:solidFill>
                <a:latin typeface="Source Code Pro" panose="020B0509030403020204" pitchFamily="49" charset="0"/>
                <a:ea typeface="Source Code Pro" panose="020B0509030403020204" pitchFamily="49" charset="0"/>
              </a:rPr>
              <a:t>am</a:t>
            </a:r>
            <a:r>
              <a:rPr lang="en-US" dirty="0"/>
              <a:t>) and number of gears (</a:t>
            </a:r>
            <a:r>
              <a:rPr lang="en-US" dirty="0">
                <a:solidFill>
                  <a:srgbClr val="0070C0"/>
                </a:solidFill>
                <a:latin typeface="Source Code Pro" panose="020B0509030403020204" pitchFamily="49" charset="0"/>
                <a:ea typeface="Source Code Pro" panose="020B0509030403020204" pitchFamily="49" charset="0"/>
              </a:rPr>
              <a:t>gear</a:t>
            </a:r>
            <a:r>
              <a:rPr lang="en-US" dirty="0"/>
              <a:t>) are transformed into factors with appropriate labels for the examples to follow</a:t>
            </a:r>
          </a:p>
        </p:txBody>
      </p:sp>
      <p:sp>
        <p:nvSpPr>
          <p:cNvPr id="4" name="Content Placeholder 3">
            <a:extLst>
              <a:ext uri="{FF2B5EF4-FFF2-40B4-BE49-F238E27FC236}">
                <a16:creationId xmlns:a16="http://schemas.microsoft.com/office/drawing/2014/main" id="{06283534-A41F-4BB1-8EE1-017A9889C59A}"/>
              </a:ext>
            </a:extLst>
          </p:cNvPr>
          <p:cNvSpPr>
            <a:spLocks noGrp="1"/>
          </p:cNvSpPr>
          <p:nvPr>
            <p:ph sz="quarter" idx="14"/>
          </p:nvPr>
        </p:nvSpPr>
        <p:spPr/>
        <p:txBody>
          <a:bodyPr/>
          <a:lstStyle/>
          <a:p>
            <a:r>
              <a:rPr lang="en-US" sz="1800" dirty="0" err="1">
                <a:solidFill>
                  <a:srgbClr val="000000"/>
                </a:solidFill>
              </a:rPr>
              <a:t>mtcars</a:t>
            </a:r>
            <a:r>
              <a:rPr lang="en-US" sz="1800" dirty="0">
                <a:solidFill>
                  <a:srgbClr val="000000"/>
                </a:solidFill>
              </a:rPr>
              <a:t> </a:t>
            </a:r>
            <a:r>
              <a:rPr lang="en-US" sz="1800" dirty="0">
                <a:solidFill>
                  <a:srgbClr val="804000"/>
                </a:solidFill>
              </a:rPr>
              <a:t>%&gt;%</a:t>
            </a:r>
            <a:r>
              <a:rPr lang="en-US" sz="1800" dirty="0">
                <a:solidFill>
                  <a:srgbClr val="000000"/>
                </a:solidFill>
              </a:rPr>
              <a:t> </a:t>
            </a:r>
          </a:p>
          <a:p>
            <a:r>
              <a:rPr lang="en-US" sz="1800" dirty="0">
                <a:solidFill>
                  <a:srgbClr val="000000"/>
                </a:solidFill>
              </a:rPr>
              <a:t>  mutate</a:t>
            </a:r>
            <a:r>
              <a:rPr lang="en-US" sz="1800" b="1" dirty="0">
                <a:solidFill>
                  <a:srgbClr val="000080"/>
                </a:solidFill>
              </a:rPr>
              <a:t>(</a:t>
            </a:r>
            <a:r>
              <a:rPr lang="en-US" sz="1800" b="0" dirty="0">
                <a:solidFill>
                  <a:srgbClr val="000000"/>
                </a:solidFill>
              </a:rPr>
              <a:t>vs</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a:solidFill>
                  <a:srgbClr val="000000"/>
                </a:solidFill>
              </a:rPr>
              <a:t>vs</a:t>
            </a:r>
            <a:r>
              <a:rPr lang="en-US" sz="1800" b="1" dirty="0">
                <a:solidFill>
                  <a:srgbClr val="000080"/>
                </a:solidFill>
              </a:rPr>
              <a:t>)</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err="1">
                <a:solidFill>
                  <a:srgbClr val="000000"/>
                </a:solidFill>
              </a:rPr>
              <a:t>fct_recode</a:t>
            </a:r>
            <a:r>
              <a:rPr lang="en-US" sz="1800" b="1" dirty="0">
                <a:solidFill>
                  <a:srgbClr val="000080"/>
                </a:solidFill>
              </a:rPr>
              <a:t>(</a:t>
            </a:r>
            <a:r>
              <a:rPr lang="en-US" sz="1800" b="0" dirty="0">
                <a:solidFill>
                  <a:srgbClr val="808080"/>
                </a:solidFill>
              </a:rPr>
              <a:t>'</a:t>
            </a:r>
            <a:r>
              <a:rPr lang="en-US" sz="1800" b="0" dirty="0" err="1">
                <a:solidFill>
                  <a:srgbClr val="808080"/>
                </a:solidFill>
              </a:rPr>
              <a:t>v-shaped</a:t>
            </a:r>
            <a:r>
              <a:rPr lang="en-US" sz="1800" b="0" dirty="0">
                <a:solidFill>
                  <a:srgbClr val="808080"/>
                </a:solidFill>
              </a:rPr>
              <a:t>’ </a:t>
            </a:r>
            <a:r>
              <a:rPr lang="en-US" sz="1800" b="1" dirty="0">
                <a:solidFill>
                  <a:srgbClr val="000080"/>
                </a:solidFill>
              </a:rPr>
              <a:t>=</a:t>
            </a:r>
            <a:r>
              <a:rPr lang="en-US" sz="1800" b="0" dirty="0">
                <a:solidFill>
                  <a:srgbClr val="808080"/>
                </a:solidFill>
              </a:rPr>
              <a:t>'0’</a:t>
            </a:r>
            <a:r>
              <a:rPr lang="en-US" sz="1800" b="0" dirty="0">
                <a:solidFill>
                  <a:srgbClr val="000000"/>
                </a:solidFill>
              </a:rPr>
              <a:t>, </a:t>
            </a:r>
            <a:r>
              <a:rPr lang="en-US" sz="1800" b="0" dirty="0">
                <a:solidFill>
                  <a:srgbClr val="808080"/>
                </a:solidFill>
              </a:rPr>
              <a:t>'straight'</a:t>
            </a:r>
            <a:r>
              <a:rPr lang="en-US" sz="1800" b="1" dirty="0">
                <a:solidFill>
                  <a:srgbClr val="000080"/>
                </a:solidFill>
              </a:rPr>
              <a:t>=</a:t>
            </a:r>
            <a:r>
              <a:rPr lang="en-US" sz="1800" b="0" dirty="0">
                <a:solidFill>
                  <a:srgbClr val="808080"/>
                </a:solidFill>
              </a:rPr>
              <a:t>'1'</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mutate</a:t>
            </a:r>
            <a:r>
              <a:rPr lang="en-US" sz="1800" b="1" dirty="0">
                <a:solidFill>
                  <a:srgbClr val="000080"/>
                </a:solidFill>
              </a:rPr>
              <a:t>(</a:t>
            </a:r>
            <a:r>
              <a:rPr lang="en-US" sz="1800" b="0" dirty="0">
                <a:solidFill>
                  <a:srgbClr val="000000"/>
                </a:solidFill>
              </a:rPr>
              <a:t>am</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a:solidFill>
                  <a:srgbClr val="000000"/>
                </a:solidFill>
              </a:rPr>
              <a:t>am</a:t>
            </a:r>
            <a:r>
              <a:rPr lang="en-US" sz="1800" b="1" dirty="0">
                <a:solidFill>
                  <a:srgbClr val="000080"/>
                </a:solidFill>
              </a:rPr>
              <a:t>)</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err="1">
                <a:solidFill>
                  <a:srgbClr val="000000"/>
                </a:solidFill>
              </a:rPr>
              <a:t>fct_recode</a:t>
            </a:r>
            <a:r>
              <a:rPr lang="en-US" sz="1800" b="1" dirty="0">
                <a:solidFill>
                  <a:srgbClr val="000080"/>
                </a:solidFill>
              </a:rPr>
              <a:t>(</a:t>
            </a:r>
            <a:r>
              <a:rPr lang="en-US" sz="1800" b="0" dirty="0">
                <a:solidFill>
                  <a:srgbClr val="808080"/>
                </a:solidFill>
              </a:rPr>
              <a:t>'automatic'</a:t>
            </a:r>
            <a:r>
              <a:rPr lang="en-US" sz="1800" b="1" dirty="0">
                <a:solidFill>
                  <a:srgbClr val="000080"/>
                </a:solidFill>
              </a:rPr>
              <a:t>=</a:t>
            </a:r>
            <a:r>
              <a:rPr lang="en-US" sz="1800" b="0" dirty="0">
                <a:solidFill>
                  <a:srgbClr val="808080"/>
                </a:solidFill>
              </a:rPr>
              <a:t>'0’</a:t>
            </a:r>
            <a:r>
              <a:rPr lang="en-US" sz="1800" b="0" dirty="0">
                <a:solidFill>
                  <a:srgbClr val="000000"/>
                </a:solidFill>
              </a:rPr>
              <a:t>, </a:t>
            </a:r>
            <a:r>
              <a:rPr lang="en-US" sz="1800" b="0" dirty="0">
                <a:solidFill>
                  <a:srgbClr val="808080"/>
                </a:solidFill>
              </a:rPr>
              <a:t>'manual’  </a:t>
            </a:r>
            <a:r>
              <a:rPr lang="en-US" sz="1800" b="1" dirty="0">
                <a:solidFill>
                  <a:srgbClr val="000080"/>
                </a:solidFill>
              </a:rPr>
              <a:t>=</a:t>
            </a:r>
            <a:r>
              <a:rPr lang="en-US" sz="1800" b="0" dirty="0">
                <a:solidFill>
                  <a:srgbClr val="808080"/>
                </a:solidFill>
              </a:rPr>
              <a:t>'1'</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mutate</a:t>
            </a:r>
            <a:r>
              <a:rPr lang="en-US" sz="1800" b="1" dirty="0">
                <a:solidFill>
                  <a:srgbClr val="000080"/>
                </a:solidFill>
              </a:rPr>
              <a:t>(</a:t>
            </a:r>
            <a:r>
              <a:rPr lang="en-US" sz="1800" b="0" dirty="0">
                <a:solidFill>
                  <a:srgbClr val="000000"/>
                </a:solidFill>
              </a:rPr>
              <a:t>gear</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a:solidFill>
                  <a:srgbClr val="000000"/>
                </a:solidFill>
              </a:rPr>
              <a:t>gear</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80"/>
                </a:solidFill>
              </a:rPr>
              <a:t>-&gt;</a:t>
            </a:r>
            <a:r>
              <a:rPr lang="en-US" sz="1800" b="0" dirty="0">
                <a:solidFill>
                  <a:srgbClr val="000000"/>
                </a:solidFill>
              </a:rPr>
              <a:t> </a:t>
            </a:r>
            <a:r>
              <a:rPr lang="en-US" sz="1800" b="0" dirty="0">
                <a:solidFill>
                  <a:schemeClr val="accent3">
                    <a:lumMod val="60000"/>
                    <a:lumOff val="40000"/>
                  </a:schemeClr>
                </a:solidFill>
              </a:rPr>
              <a:t>mtcars2</a:t>
            </a:r>
          </a:p>
          <a:p>
            <a:endParaRPr lang="en-US" dirty="0"/>
          </a:p>
        </p:txBody>
      </p:sp>
    </p:spTree>
    <p:extLst>
      <p:ext uri="{BB962C8B-B14F-4D97-AF65-F5344CB8AC3E}">
        <p14:creationId xmlns:p14="http://schemas.microsoft.com/office/powerpoint/2010/main" val="215102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CC1D1DE-D88A-470E-BBB9-63A581C1893F}"/>
              </a:ext>
            </a:extLst>
          </p:cNvPr>
          <p:cNvSpPr>
            <a:spLocks noGrp="1"/>
          </p:cNvSpPr>
          <p:nvPr>
            <p:ph type="title"/>
          </p:nvPr>
        </p:nvSpPr>
        <p:spPr/>
        <p:txBody>
          <a:bodyPr/>
          <a:lstStyle/>
          <a:p>
            <a:r>
              <a:rPr lang="en-US" dirty="0"/>
              <a:t>The ‘data journey’</a:t>
            </a:r>
          </a:p>
        </p:txBody>
      </p:sp>
      <p:sp>
        <p:nvSpPr>
          <p:cNvPr id="20" name="Content Placeholder 19">
            <a:extLst>
              <a:ext uri="{FF2B5EF4-FFF2-40B4-BE49-F238E27FC236}">
                <a16:creationId xmlns:a16="http://schemas.microsoft.com/office/drawing/2014/main" id="{2542A0AA-CA59-48BC-B0EC-B1EB1FAA9463}"/>
              </a:ext>
            </a:extLst>
          </p:cNvPr>
          <p:cNvSpPr>
            <a:spLocks noGrp="1"/>
          </p:cNvSpPr>
          <p:nvPr>
            <p:ph sz="quarter" idx="13"/>
          </p:nvPr>
        </p:nvSpPr>
        <p:spPr/>
        <p:txBody>
          <a:bodyPr/>
          <a:lstStyle/>
          <a:p>
            <a:r>
              <a:rPr lang="en-US" dirty="0"/>
              <a:t>This lecture focuses on simple models</a:t>
            </a:r>
            <a:endParaRPr lang="en-US" dirty="0">
              <a:latin typeface="Consolas" panose="020B0609020204030204" pitchFamily="49" charset="0"/>
            </a:endParaRPr>
          </a:p>
        </p:txBody>
      </p:sp>
      <p:grpSp>
        <p:nvGrpSpPr>
          <p:cNvPr id="21" name="Group 20">
            <a:extLst>
              <a:ext uri="{FF2B5EF4-FFF2-40B4-BE49-F238E27FC236}">
                <a16:creationId xmlns:a16="http://schemas.microsoft.com/office/drawing/2014/main" id="{D9A69E00-B704-49B9-A070-80EAE39CF6E9}"/>
              </a:ext>
            </a:extLst>
          </p:cNvPr>
          <p:cNvGrpSpPr/>
          <p:nvPr/>
        </p:nvGrpSpPr>
        <p:grpSpPr>
          <a:xfrm>
            <a:off x="1769892" y="1790300"/>
            <a:ext cx="8652217" cy="2113545"/>
            <a:chOff x="930189" y="2162848"/>
            <a:chExt cx="8652217" cy="2113545"/>
          </a:xfrm>
        </p:grpSpPr>
        <p:sp>
          <p:nvSpPr>
            <p:cNvPr id="37" name="Rectangle: Rounded Corners 36">
              <a:extLst>
                <a:ext uri="{FF2B5EF4-FFF2-40B4-BE49-F238E27FC236}">
                  <a16:creationId xmlns:a16="http://schemas.microsoft.com/office/drawing/2014/main" id="{7BD175A7-31B8-4D62-898B-8233F2952DE4}"/>
                </a:ext>
              </a:extLst>
            </p:cNvPr>
            <p:cNvSpPr/>
            <p:nvPr/>
          </p:nvSpPr>
          <p:spPr>
            <a:xfrm>
              <a:off x="3517900" y="2162848"/>
              <a:ext cx="3708400" cy="20827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579E1-6D5A-410C-8D05-DABB0E238312}"/>
                </a:ext>
              </a:extLst>
            </p:cNvPr>
            <p:cNvSpPr txBox="1"/>
            <p:nvPr/>
          </p:nvSpPr>
          <p:spPr>
            <a:xfrm>
              <a:off x="930189" y="3004177"/>
              <a:ext cx="1029730" cy="400110"/>
            </a:xfrm>
            <a:prstGeom prst="rect">
              <a:avLst/>
            </a:prstGeom>
            <a:noFill/>
          </p:spPr>
          <p:txBody>
            <a:bodyPr wrap="square" rtlCol="0">
              <a:spAutoFit/>
            </a:bodyPr>
            <a:lstStyle/>
            <a:p>
              <a:pPr algn="ctr"/>
              <a:r>
                <a:rPr lang="en-US" sz="2000" dirty="0">
                  <a:solidFill>
                    <a:schemeClr val="tx1"/>
                  </a:solidFill>
                  <a:latin typeface="Helvetica Neue"/>
                </a:rPr>
                <a:t>Import</a:t>
              </a:r>
            </a:p>
          </p:txBody>
        </p:sp>
        <p:sp>
          <p:nvSpPr>
            <p:cNvPr id="39" name="TextBox 38">
              <a:extLst>
                <a:ext uri="{FF2B5EF4-FFF2-40B4-BE49-F238E27FC236}">
                  <a16:creationId xmlns:a16="http://schemas.microsoft.com/office/drawing/2014/main" id="{CE2ED52B-769A-4785-B558-B2FB4C437145}"/>
                </a:ext>
              </a:extLst>
            </p:cNvPr>
            <p:cNvSpPr txBox="1"/>
            <p:nvPr/>
          </p:nvSpPr>
          <p:spPr>
            <a:xfrm>
              <a:off x="2408881" y="3004177"/>
              <a:ext cx="720811" cy="400110"/>
            </a:xfrm>
            <a:prstGeom prst="rect">
              <a:avLst/>
            </a:prstGeom>
            <a:noFill/>
          </p:spPr>
          <p:txBody>
            <a:bodyPr wrap="square" rtlCol="0">
              <a:spAutoFit/>
            </a:bodyPr>
            <a:lstStyle/>
            <a:p>
              <a:pPr algn="ctr"/>
              <a:r>
                <a:rPr lang="en-US" sz="2000" dirty="0">
                  <a:solidFill>
                    <a:schemeClr val="tx1"/>
                  </a:solidFill>
                  <a:latin typeface="Helvetica Neue"/>
                </a:rPr>
                <a:t>Tidy</a:t>
              </a:r>
            </a:p>
          </p:txBody>
        </p:sp>
        <p:sp>
          <p:nvSpPr>
            <p:cNvPr id="40" name="TextBox 39">
              <a:extLst>
                <a:ext uri="{FF2B5EF4-FFF2-40B4-BE49-F238E27FC236}">
                  <a16:creationId xmlns:a16="http://schemas.microsoft.com/office/drawing/2014/main" id="{63DE919D-BBE5-420F-B8B9-853623BEF045}"/>
                </a:ext>
              </a:extLst>
            </p:cNvPr>
            <p:cNvSpPr txBox="1"/>
            <p:nvPr/>
          </p:nvSpPr>
          <p:spPr>
            <a:xfrm>
              <a:off x="3674074" y="3004177"/>
              <a:ext cx="1351007" cy="400110"/>
            </a:xfrm>
            <a:prstGeom prst="rect">
              <a:avLst/>
            </a:prstGeom>
            <a:noFill/>
          </p:spPr>
          <p:txBody>
            <a:bodyPr wrap="square" rtlCol="0">
              <a:spAutoFit/>
            </a:bodyPr>
            <a:lstStyle/>
            <a:p>
              <a:pPr algn="ctr"/>
              <a:r>
                <a:rPr lang="en-US" sz="2000" dirty="0">
                  <a:solidFill>
                    <a:schemeClr val="tx1"/>
                  </a:solidFill>
                  <a:latin typeface="Helvetica Neue"/>
                </a:rPr>
                <a:t>Transform</a:t>
              </a:r>
            </a:p>
          </p:txBody>
        </p:sp>
        <p:sp>
          <p:nvSpPr>
            <p:cNvPr id="41" name="TextBox 40">
              <a:extLst>
                <a:ext uri="{FF2B5EF4-FFF2-40B4-BE49-F238E27FC236}">
                  <a16:creationId xmlns:a16="http://schemas.microsoft.com/office/drawing/2014/main" id="{B4E70A85-10F4-444F-B225-0EF4D367C6EA}"/>
                </a:ext>
              </a:extLst>
            </p:cNvPr>
            <p:cNvSpPr txBox="1"/>
            <p:nvPr/>
          </p:nvSpPr>
          <p:spPr>
            <a:xfrm>
              <a:off x="5463745" y="2236573"/>
              <a:ext cx="1264509" cy="400110"/>
            </a:xfrm>
            <a:prstGeom prst="rect">
              <a:avLst/>
            </a:prstGeom>
            <a:noFill/>
          </p:spPr>
          <p:txBody>
            <a:bodyPr wrap="square" rtlCol="0">
              <a:spAutoFit/>
            </a:bodyPr>
            <a:lstStyle/>
            <a:p>
              <a:pPr algn="ctr"/>
              <a:r>
                <a:rPr lang="en-US" sz="2000" dirty="0">
                  <a:solidFill>
                    <a:schemeClr val="tx1"/>
                  </a:solidFill>
                  <a:latin typeface="Helvetica Neue"/>
                </a:rPr>
                <a:t>Visualize</a:t>
              </a:r>
            </a:p>
          </p:txBody>
        </p:sp>
        <p:sp>
          <p:nvSpPr>
            <p:cNvPr id="42" name="TextBox 41">
              <a:extLst>
                <a:ext uri="{FF2B5EF4-FFF2-40B4-BE49-F238E27FC236}">
                  <a16:creationId xmlns:a16="http://schemas.microsoft.com/office/drawing/2014/main" id="{10657543-CD48-4173-8B91-3CA7C49CCC63}"/>
                </a:ext>
              </a:extLst>
            </p:cNvPr>
            <p:cNvSpPr txBox="1"/>
            <p:nvPr/>
          </p:nvSpPr>
          <p:spPr>
            <a:xfrm>
              <a:off x="5640857" y="3351308"/>
              <a:ext cx="910283" cy="400110"/>
            </a:xfrm>
            <a:prstGeom prst="rect">
              <a:avLst/>
            </a:prstGeom>
            <a:noFill/>
          </p:spPr>
          <p:txBody>
            <a:bodyPr wrap="square" rtlCol="0">
              <a:spAutoFit/>
            </a:bodyPr>
            <a:lstStyle/>
            <a:p>
              <a:pPr algn="ctr"/>
              <a:r>
                <a:rPr lang="en-US" sz="2000" dirty="0">
                  <a:solidFill>
                    <a:srgbClr val="0070C0"/>
                  </a:solidFill>
                  <a:latin typeface="Helvetica Neue"/>
                </a:rPr>
                <a:t>Model</a:t>
              </a:r>
            </a:p>
          </p:txBody>
        </p:sp>
        <p:sp>
          <p:nvSpPr>
            <p:cNvPr id="43" name="TextBox 42">
              <a:extLst>
                <a:ext uri="{FF2B5EF4-FFF2-40B4-BE49-F238E27FC236}">
                  <a16:creationId xmlns:a16="http://schemas.microsoft.com/office/drawing/2014/main" id="{8C6AF707-84BB-4E69-BBDA-E4053DB5CF2A}"/>
                </a:ext>
              </a:extLst>
            </p:cNvPr>
            <p:cNvSpPr txBox="1"/>
            <p:nvPr/>
          </p:nvSpPr>
          <p:spPr>
            <a:xfrm>
              <a:off x="7737049" y="3004177"/>
              <a:ext cx="1845357" cy="400110"/>
            </a:xfrm>
            <a:prstGeom prst="rect">
              <a:avLst/>
            </a:prstGeom>
            <a:noFill/>
          </p:spPr>
          <p:txBody>
            <a:bodyPr wrap="square" rtlCol="0">
              <a:spAutoFit/>
            </a:bodyPr>
            <a:lstStyle/>
            <a:p>
              <a:pPr algn="ctr"/>
              <a:r>
                <a:rPr lang="en-US" sz="2000" dirty="0">
                  <a:solidFill>
                    <a:schemeClr val="tx1"/>
                  </a:solidFill>
                  <a:latin typeface="Helvetica Neue"/>
                </a:rPr>
                <a:t>Communicate</a:t>
              </a:r>
            </a:p>
          </p:txBody>
        </p:sp>
        <p:cxnSp>
          <p:nvCxnSpPr>
            <p:cNvPr id="44" name="Straight Arrow Connector 43">
              <a:extLst>
                <a:ext uri="{FF2B5EF4-FFF2-40B4-BE49-F238E27FC236}">
                  <a16:creationId xmlns:a16="http://schemas.microsoft.com/office/drawing/2014/main" id="{5EEB3BFC-F90C-4188-9D7E-1EB51C20A796}"/>
                </a:ext>
              </a:extLst>
            </p:cNvPr>
            <p:cNvCxnSpPr>
              <a:stCxn id="38" idx="3"/>
              <a:endCxn id="39" idx="1"/>
            </p:cNvCxnSpPr>
            <p:nvPr/>
          </p:nvCxnSpPr>
          <p:spPr>
            <a:xfrm>
              <a:off x="1959919" y="3204232"/>
              <a:ext cx="4489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440267E-EB00-44F4-A25D-38D735868203}"/>
                </a:ext>
              </a:extLst>
            </p:cNvPr>
            <p:cNvCxnSpPr>
              <a:cxnSpLocks/>
              <a:stCxn id="39" idx="3"/>
              <a:endCxn id="40" idx="1"/>
            </p:cNvCxnSpPr>
            <p:nvPr/>
          </p:nvCxnSpPr>
          <p:spPr>
            <a:xfrm>
              <a:off x="3129692" y="3204232"/>
              <a:ext cx="5443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F1FBDCA-ECCE-4D0F-815D-57C5B085D91C}"/>
                </a:ext>
              </a:extLst>
            </p:cNvPr>
            <p:cNvCxnSpPr>
              <a:cxnSpLocks/>
              <a:stCxn id="37" idx="3"/>
              <a:endCxn id="43" idx="1"/>
            </p:cNvCxnSpPr>
            <p:nvPr/>
          </p:nvCxnSpPr>
          <p:spPr>
            <a:xfrm>
              <a:off x="7226300" y="3204232"/>
              <a:ext cx="5107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Curved 46">
              <a:extLst>
                <a:ext uri="{FF2B5EF4-FFF2-40B4-BE49-F238E27FC236}">
                  <a16:creationId xmlns:a16="http://schemas.microsoft.com/office/drawing/2014/main" id="{99C94090-8E74-4A90-9D89-EFF1175814AD}"/>
                </a:ext>
              </a:extLst>
            </p:cNvPr>
            <p:cNvCxnSpPr>
              <a:stCxn id="42" idx="2"/>
              <a:endCxn id="40" idx="2"/>
            </p:cNvCxnSpPr>
            <p:nvPr/>
          </p:nvCxnSpPr>
          <p:spPr>
            <a:xfrm rot="5400000" flipH="1">
              <a:off x="5049223" y="2704643"/>
              <a:ext cx="347131" cy="1746421"/>
            </a:xfrm>
            <a:prstGeom prst="curvedConnector3">
              <a:avLst>
                <a:gd name="adj1" fmla="val -6585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CAB13EAD-FF9C-406F-9918-B34D7398BA8F}"/>
                </a:ext>
              </a:extLst>
            </p:cNvPr>
            <p:cNvCxnSpPr>
              <a:cxnSpLocks/>
              <a:stCxn id="40" idx="0"/>
              <a:endCxn id="41" idx="1"/>
            </p:cNvCxnSpPr>
            <p:nvPr/>
          </p:nvCxnSpPr>
          <p:spPr>
            <a:xfrm rot="5400000" flipH="1" flipV="1">
              <a:off x="4622887" y="2163320"/>
              <a:ext cx="567549" cy="11141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B3B6430E-623D-4182-B10D-84968513B60F}"/>
                </a:ext>
              </a:extLst>
            </p:cNvPr>
            <p:cNvCxnSpPr>
              <a:cxnSpLocks/>
              <a:stCxn id="41" idx="2"/>
              <a:endCxn id="42" idx="0"/>
            </p:cNvCxnSpPr>
            <p:nvPr/>
          </p:nvCxnSpPr>
          <p:spPr>
            <a:xfrm rot="5400000">
              <a:off x="5738688" y="2993995"/>
              <a:ext cx="714625"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2BF21480-7919-4D9A-946D-48C77D52B9AF}"/>
                </a:ext>
              </a:extLst>
            </p:cNvPr>
            <p:cNvSpPr txBox="1"/>
            <p:nvPr/>
          </p:nvSpPr>
          <p:spPr>
            <a:xfrm>
              <a:off x="3401883" y="3937839"/>
              <a:ext cx="1746421" cy="338554"/>
            </a:xfrm>
            <a:prstGeom prst="rect">
              <a:avLst/>
            </a:prstGeom>
            <a:noFill/>
          </p:spPr>
          <p:txBody>
            <a:bodyPr wrap="square" rtlCol="0">
              <a:spAutoFit/>
            </a:bodyPr>
            <a:lstStyle/>
            <a:p>
              <a:pPr algn="ctr"/>
              <a:r>
                <a:rPr lang="en-US" sz="1600" dirty="0">
                  <a:latin typeface="Helvetica Neue"/>
                </a:rPr>
                <a:t>Understand</a:t>
              </a:r>
            </a:p>
          </p:txBody>
        </p:sp>
      </p:grpSp>
    </p:spTree>
    <p:extLst>
      <p:ext uri="{BB962C8B-B14F-4D97-AF65-F5344CB8AC3E}">
        <p14:creationId xmlns:p14="http://schemas.microsoft.com/office/powerpoint/2010/main" val="2452609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642D8-03B1-46CC-AE01-D8AFFB37898C}"/>
              </a:ext>
            </a:extLst>
          </p:cNvPr>
          <p:cNvSpPr>
            <a:spLocks noGrp="1"/>
          </p:cNvSpPr>
          <p:nvPr>
            <p:ph type="title"/>
          </p:nvPr>
        </p:nvSpPr>
        <p:spPr/>
        <p:txBody>
          <a:bodyPr/>
          <a:lstStyle/>
          <a:p>
            <a:r>
              <a:rPr lang="en-US" dirty="0"/>
              <a:t>Numeric-Numeric: correlation</a:t>
            </a:r>
          </a:p>
        </p:txBody>
      </p:sp>
      <p:sp>
        <p:nvSpPr>
          <p:cNvPr id="6" name="Content Placeholder 5">
            <a:extLst>
              <a:ext uri="{FF2B5EF4-FFF2-40B4-BE49-F238E27FC236}">
                <a16:creationId xmlns:a16="http://schemas.microsoft.com/office/drawing/2014/main" id="{8F5FEEAD-2EF1-4914-A514-B266492ADA51}"/>
              </a:ext>
            </a:extLst>
          </p:cNvPr>
          <p:cNvSpPr>
            <a:spLocks noGrp="1"/>
          </p:cNvSpPr>
          <p:nvPr>
            <p:ph sz="quarter" idx="14"/>
          </p:nvPr>
        </p:nvSpPr>
        <p:spPr/>
        <p:txBody>
          <a:bodyPr/>
          <a:lstStyle/>
          <a:p>
            <a:r>
              <a:rPr lang="en-US" dirty="0">
                <a:solidFill>
                  <a:srgbClr val="008000"/>
                </a:solidFill>
              </a:rPr>
              <a:t>#base-r</a:t>
            </a:r>
            <a:endParaRPr lang="en-US" dirty="0">
              <a:solidFill>
                <a:srgbClr val="000000"/>
              </a:solidFill>
            </a:endParaRPr>
          </a:p>
          <a:p>
            <a:r>
              <a:rPr lang="en-US" dirty="0">
                <a:solidFill>
                  <a:srgbClr val="000000"/>
                </a:solidFill>
              </a:rPr>
              <a:t>mtcars2 </a:t>
            </a:r>
            <a:r>
              <a:rPr lang="en-US" dirty="0">
                <a:solidFill>
                  <a:srgbClr val="804000"/>
                </a:solidFill>
              </a:rPr>
              <a:t>%&gt;%</a:t>
            </a:r>
            <a:r>
              <a:rPr lang="en-US" dirty="0">
                <a:solidFill>
                  <a:srgbClr val="000000"/>
                </a:solidFill>
              </a:rPr>
              <a:t> </a:t>
            </a:r>
          </a:p>
          <a:p>
            <a:r>
              <a:rPr lang="en-US" dirty="0">
                <a:solidFill>
                  <a:srgbClr val="000000"/>
                </a:solidFill>
              </a:rPr>
              <a:t>  </a:t>
            </a:r>
            <a:r>
              <a:rPr lang="en-US" dirty="0" err="1">
                <a:solidFill>
                  <a:srgbClr val="000000"/>
                </a:solidFill>
              </a:rPr>
              <a:t>cor.test</a:t>
            </a:r>
            <a:r>
              <a:rPr lang="en-US" b="1" dirty="0">
                <a:solidFill>
                  <a:srgbClr val="000080"/>
                </a:solidFill>
              </a:rPr>
              <a:t>(</a:t>
            </a:r>
            <a:r>
              <a:rPr lang="en-US" b="0" dirty="0">
                <a:solidFill>
                  <a:srgbClr val="8000FF"/>
                </a:solidFill>
              </a:rPr>
              <a:t>formula</a:t>
            </a:r>
            <a:r>
              <a:rPr lang="en-US" b="0" dirty="0">
                <a:solidFill>
                  <a:srgbClr val="000000"/>
                </a:solidFill>
              </a:rPr>
              <a:t> </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mpg </a:t>
            </a:r>
            <a:r>
              <a:rPr lang="en-US" b="1" dirty="0">
                <a:solidFill>
                  <a:srgbClr val="000080"/>
                </a:solidFill>
              </a:rPr>
              <a:t>+</a:t>
            </a:r>
            <a:r>
              <a:rPr lang="en-US" b="0" dirty="0">
                <a:solidFill>
                  <a:srgbClr val="000000"/>
                </a:solidFill>
              </a:rPr>
              <a:t> </a:t>
            </a:r>
            <a:r>
              <a:rPr lang="en-US" b="0" dirty="0" err="1">
                <a:solidFill>
                  <a:srgbClr val="000000"/>
                </a:solidFill>
              </a:rPr>
              <a:t>wt</a:t>
            </a:r>
            <a:r>
              <a:rPr lang="en-US" b="0" dirty="0">
                <a:solidFill>
                  <a:srgbClr val="000000"/>
                </a:solidFill>
              </a:rPr>
              <a:t>, </a:t>
            </a:r>
            <a:r>
              <a:rPr lang="en-US" b="0" dirty="0">
                <a:solidFill>
                  <a:srgbClr val="8000FF"/>
                </a:solidFill>
              </a:rPr>
              <a:t>data</a:t>
            </a:r>
            <a:r>
              <a:rPr lang="en-US" b="1" dirty="0">
                <a:solidFill>
                  <a:srgbClr val="000080"/>
                </a:solidFill>
              </a:rPr>
              <a:t>=</a:t>
            </a:r>
            <a:r>
              <a:rPr lang="en-US" b="0" dirty="0">
                <a:solidFill>
                  <a:srgbClr val="000000"/>
                </a:solidFill>
              </a:rPr>
              <a:t>.</a:t>
            </a:r>
            <a:r>
              <a:rPr lang="en-US" b="1" dirty="0">
                <a:solidFill>
                  <a:srgbClr val="000080"/>
                </a:solidFill>
              </a:rPr>
              <a:t>)</a:t>
            </a:r>
            <a:endParaRPr lang="en-US" dirty="0">
              <a:solidFill>
                <a:srgbClr val="000000"/>
              </a:solidFill>
            </a:endParaRPr>
          </a:p>
          <a:p>
            <a:endParaRPr lang="en-US" dirty="0"/>
          </a:p>
          <a:p>
            <a:r>
              <a:rPr lang="en-US" dirty="0">
                <a:solidFill>
                  <a:srgbClr val="008000"/>
                </a:solidFill>
              </a:rPr>
              <a:t>#infer</a:t>
            </a:r>
            <a:endParaRPr lang="en-US" dirty="0"/>
          </a:p>
          <a:p>
            <a:r>
              <a:rPr lang="en-US" dirty="0" err="1">
                <a:solidFill>
                  <a:srgbClr val="000000"/>
                </a:solidFill>
              </a:rPr>
              <a:t>r_hat</a:t>
            </a:r>
            <a:r>
              <a:rPr lang="en-US"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wt</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"correlation"</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wt</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hypothesize</a:t>
            </a:r>
            <a:r>
              <a:rPr lang="en-US" b="1" dirty="0">
                <a:solidFill>
                  <a:srgbClr val="000080"/>
                </a:solidFill>
              </a:rPr>
              <a:t>(</a:t>
            </a:r>
            <a:r>
              <a:rPr lang="en-US" b="0" dirty="0">
                <a:solidFill>
                  <a:srgbClr val="000000"/>
                </a:solidFill>
              </a:rPr>
              <a:t>null </a:t>
            </a:r>
            <a:r>
              <a:rPr lang="en-US" b="1" dirty="0">
                <a:solidFill>
                  <a:srgbClr val="000080"/>
                </a:solidFill>
              </a:rPr>
              <a:t>=</a:t>
            </a:r>
            <a:r>
              <a:rPr lang="en-US" b="0" dirty="0">
                <a:solidFill>
                  <a:srgbClr val="000000"/>
                </a:solidFill>
              </a:rPr>
              <a:t> </a:t>
            </a:r>
            <a:r>
              <a:rPr lang="en-US" b="0" dirty="0">
                <a:solidFill>
                  <a:srgbClr val="808080"/>
                </a:solidFill>
              </a:rPr>
              <a:t>"independence"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generate</a:t>
            </a:r>
            <a:r>
              <a:rPr lang="en-US" b="1" dirty="0">
                <a:solidFill>
                  <a:srgbClr val="000080"/>
                </a:solidFill>
              </a:rPr>
              <a:t>(</a:t>
            </a:r>
            <a:r>
              <a:rPr lang="en-US" b="0" dirty="0">
                <a:solidFill>
                  <a:srgbClr val="000000"/>
                </a:solidFill>
              </a:rPr>
              <a:t>reps </a:t>
            </a:r>
            <a:r>
              <a:rPr lang="en-US" b="1" dirty="0">
                <a:solidFill>
                  <a:srgbClr val="000080"/>
                </a:solidFill>
              </a:rPr>
              <a:t>=</a:t>
            </a:r>
            <a:r>
              <a:rPr lang="en-US" b="0" dirty="0">
                <a:solidFill>
                  <a:srgbClr val="000000"/>
                </a:solidFill>
              </a:rPr>
              <a:t> </a:t>
            </a:r>
            <a:r>
              <a:rPr lang="en-US" b="0" dirty="0">
                <a:solidFill>
                  <a:srgbClr val="FF8000"/>
                </a:solidFill>
              </a:rPr>
              <a:t>1000</a:t>
            </a:r>
            <a:r>
              <a:rPr lang="en-US" b="0" dirty="0">
                <a:solidFill>
                  <a:srgbClr val="000000"/>
                </a:solidFill>
              </a:rPr>
              <a:t>, type </a:t>
            </a:r>
            <a:r>
              <a:rPr lang="en-US" b="1" dirty="0">
                <a:solidFill>
                  <a:srgbClr val="000080"/>
                </a:solidFill>
              </a:rPr>
              <a:t>=</a:t>
            </a:r>
            <a:r>
              <a:rPr lang="en-US" b="0" dirty="0">
                <a:solidFill>
                  <a:srgbClr val="000000"/>
                </a:solidFill>
              </a:rPr>
              <a:t> </a:t>
            </a:r>
            <a:r>
              <a:rPr lang="en-US" b="0" dirty="0">
                <a:solidFill>
                  <a:srgbClr val="808080"/>
                </a:solidFill>
              </a:rPr>
              <a:t>"permute"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"correlation"</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get_p_value</a:t>
            </a:r>
            <a:r>
              <a:rPr lang="en-US" b="1" dirty="0">
                <a:solidFill>
                  <a:srgbClr val="000080"/>
                </a:solidFill>
              </a:rPr>
              <a:t>(</a:t>
            </a:r>
            <a:r>
              <a:rPr lang="en-US" b="0" dirty="0" err="1">
                <a:solidFill>
                  <a:srgbClr val="000000"/>
                </a:solidFill>
              </a:rPr>
              <a:t>r_hat</a:t>
            </a:r>
            <a:r>
              <a:rPr lang="en-US" b="0" dirty="0">
                <a:solidFill>
                  <a:srgbClr val="000000"/>
                </a:solidFill>
              </a:rPr>
              <a:t>, direction </a:t>
            </a:r>
            <a:r>
              <a:rPr lang="en-US" b="1" dirty="0">
                <a:solidFill>
                  <a:srgbClr val="000080"/>
                </a:solidFill>
              </a:rPr>
              <a:t>=</a:t>
            </a:r>
            <a:r>
              <a:rPr lang="en-US" b="0" dirty="0">
                <a:solidFill>
                  <a:srgbClr val="000000"/>
                </a:solidFill>
              </a:rPr>
              <a:t> </a:t>
            </a:r>
            <a:r>
              <a:rPr lang="en-US" b="0" dirty="0">
                <a:solidFill>
                  <a:srgbClr val="808080"/>
                </a:solidFill>
              </a:rPr>
              <a:t>"greater"</a:t>
            </a:r>
            <a:r>
              <a:rPr lang="en-US" b="1" dirty="0">
                <a:solidFill>
                  <a:srgbClr val="000080"/>
                </a:solidFill>
              </a:rPr>
              <a:t>)</a:t>
            </a:r>
          </a:p>
          <a:p>
            <a:endParaRPr lang="en-US" b="1" dirty="0">
              <a:solidFill>
                <a:srgbClr val="000080"/>
              </a:solidFill>
            </a:endParaRPr>
          </a:p>
          <a:p>
            <a:r>
              <a:rPr lang="en-US" b="0" dirty="0">
                <a:solidFill>
                  <a:srgbClr val="000000"/>
                </a:solidFill>
              </a:rPr>
              <a:t>visualize</a:t>
            </a:r>
            <a:r>
              <a:rPr lang="en-US" b="1" dirty="0">
                <a:solidFill>
                  <a:srgbClr val="000080"/>
                </a:solidFill>
              </a:rPr>
              <a:t>(</a:t>
            </a:r>
            <a:r>
              <a:rPr lang="en-US" b="0" dirty="0" err="1">
                <a:solidFill>
                  <a:srgbClr val="000000"/>
                </a:solidFill>
              </a:rPr>
              <a:t>null_distn</a:t>
            </a:r>
            <a:r>
              <a:rPr lang="en-US" b="1" dirty="0">
                <a:solidFill>
                  <a:srgbClr val="000080"/>
                </a:solidFill>
              </a:rPr>
              <a:t>)</a:t>
            </a:r>
            <a:r>
              <a:rPr lang="en-US" b="0" dirty="0">
                <a:solidFill>
                  <a:srgbClr val="000000"/>
                </a:solidFill>
              </a:rPr>
              <a:t> </a:t>
            </a:r>
            <a:r>
              <a:rPr lang="en-US" b="1" dirty="0">
                <a:solidFill>
                  <a:srgbClr val="000080"/>
                </a:solidFill>
              </a:rPr>
              <a:t>+</a:t>
            </a:r>
            <a:endParaRPr lang="en-US" b="0" dirty="0">
              <a:solidFill>
                <a:srgbClr val="000000"/>
              </a:solidFill>
            </a:endParaRPr>
          </a:p>
          <a:p>
            <a:r>
              <a:rPr lang="en-US" b="0" dirty="0">
                <a:solidFill>
                  <a:srgbClr val="000000"/>
                </a:solidFill>
              </a:rPr>
              <a:t>  </a:t>
            </a:r>
            <a:r>
              <a:rPr lang="en-US" b="0" dirty="0" err="1">
                <a:solidFill>
                  <a:srgbClr val="000000"/>
                </a:solidFill>
              </a:rPr>
              <a:t>shade_p_value</a:t>
            </a:r>
            <a:r>
              <a:rPr lang="en-US" b="1" dirty="0">
                <a:solidFill>
                  <a:srgbClr val="000080"/>
                </a:solidFill>
              </a:rPr>
              <a:t>(</a:t>
            </a:r>
            <a:r>
              <a:rPr lang="en-US" b="0" dirty="0" err="1">
                <a:solidFill>
                  <a:srgbClr val="000000"/>
                </a:solidFill>
              </a:rPr>
              <a:t>r_hat</a:t>
            </a:r>
            <a:r>
              <a:rPr lang="en-US" b="0" dirty="0">
                <a:solidFill>
                  <a:srgbClr val="000000"/>
                </a:solidFill>
              </a:rPr>
              <a:t>, direction </a:t>
            </a:r>
            <a:r>
              <a:rPr lang="en-US" b="1" dirty="0">
                <a:solidFill>
                  <a:srgbClr val="000080"/>
                </a:solidFill>
              </a:rPr>
              <a:t>=</a:t>
            </a:r>
            <a:r>
              <a:rPr lang="en-US" b="0" dirty="0">
                <a:solidFill>
                  <a:srgbClr val="000000"/>
                </a:solidFill>
              </a:rPr>
              <a:t> </a:t>
            </a:r>
            <a:r>
              <a:rPr lang="en-US" b="0" dirty="0">
                <a:solidFill>
                  <a:srgbClr val="808080"/>
                </a:solidFill>
              </a:rPr>
              <a:t>"greater"</a:t>
            </a:r>
            <a:r>
              <a:rPr lang="en-US" b="1" dirty="0">
                <a:solidFill>
                  <a:srgbClr val="000080"/>
                </a:solidFill>
              </a:rPr>
              <a:t>)</a:t>
            </a:r>
            <a:endParaRPr lang="en-US" b="0" dirty="0">
              <a:solidFill>
                <a:srgbClr val="000000"/>
              </a:solidFill>
            </a:endParaRPr>
          </a:p>
          <a:p>
            <a:endParaRPr lang="en-US" dirty="0"/>
          </a:p>
        </p:txBody>
      </p:sp>
      <p:pic>
        <p:nvPicPr>
          <p:cNvPr id="9" name="Content Placeholder 8">
            <a:extLst>
              <a:ext uri="{FF2B5EF4-FFF2-40B4-BE49-F238E27FC236}">
                <a16:creationId xmlns:a16="http://schemas.microsoft.com/office/drawing/2014/main" id="{5DEFE423-732C-4A63-8EA6-B659DF106634}"/>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10" name="Content Placeholder 9">
            <a:extLst>
              <a:ext uri="{FF2B5EF4-FFF2-40B4-BE49-F238E27FC236}">
                <a16:creationId xmlns:a16="http://schemas.microsoft.com/office/drawing/2014/main" id="{E48FDF11-6FBA-41A5-992F-FBA6AA2F103A}"/>
              </a:ext>
            </a:extLst>
          </p:cNvPr>
          <p:cNvSpPr>
            <a:spLocks noGrp="1"/>
          </p:cNvSpPr>
          <p:nvPr>
            <p:ph sz="quarter" idx="16"/>
          </p:nvPr>
        </p:nvSpPr>
        <p:spPr/>
        <p:txBody>
          <a:bodyPr/>
          <a:lstStyle/>
          <a:p>
            <a:r>
              <a:rPr lang="en-US" dirty="0"/>
              <a:t>The histogram shows simulated correlations that are possible while assuming the null hypothesis is true</a:t>
            </a:r>
          </a:p>
          <a:p>
            <a:r>
              <a:rPr lang="en-US" dirty="0"/>
              <a:t>The observed correlation is pretty far away from the distribution</a:t>
            </a:r>
          </a:p>
          <a:p>
            <a:r>
              <a:rPr lang="en-US" dirty="0"/>
              <a:t>This means, the correlation is ‘significant’</a:t>
            </a:r>
          </a:p>
        </p:txBody>
      </p:sp>
    </p:spTree>
    <p:extLst>
      <p:ext uri="{BB962C8B-B14F-4D97-AF65-F5344CB8AC3E}">
        <p14:creationId xmlns:p14="http://schemas.microsoft.com/office/powerpoint/2010/main" val="255160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5AE7-3B36-4A6A-B506-F5B96955D724}"/>
              </a:ext>
            </a:extLst>
          </p:cNvPr>
          <p:cNvSpPr>
            <a:spLocks noGrp="1"/>
          </p:cNvSpPr>
          <p:nvPr>
            <p:ph type="title"/>
          </p:nvPr>
        </p:nvSpPr>
        <p:spPr/>
        <p:txBody>
          <a:bodyPr/>
          <a:lstStyle/>
          <a:p>
            <a:r>
              <a:rPr lang="en-US" dirty="0"/>
              <a:t>Categorical-Categorical: </a:t>
            </a:r>
            <a:r>
              <a:rPr lang="en-US" dirty="0" err="1"/>
              <a:t>chisq</a:t>
            </a:r>
            <a:r>
              <a:rPr lang="en-US" dirty="0"/>
              <a:t> test</a:t>
            </a:r>
          </a:p>
        </p:txBody>
      </p:sp>
      <p:sp>
        <p:nvSpPr>
          <p:cNvPr id="3" name="Content Placeholder 2">
            <a:extLst>
              <a:ext uri="{FF2B5EF4-FFF2-40B4-BE49-F238E27FC236}">
                <a16:creationId xmlns:a16="http://schemas.microsoft.com/office/drawing/2014/main" id="{79048F26-1C1C-4729-9C90-21EDF1ADD6DF}"/>
              </a:ext>
            </a:extLst>
          </p:cNvPr>
          <p:cNvSpPr>
            <a:spLocks noGrp="1"/>
          </p:cNvSpPr>
          <p:nvPr>
            <p:ph sz="quarter" idx="14"/>
          </p:nvPr>
        </p:nvSpPr>
        <p:spPr/>
        <p:txBody>
          <a:bodyPr/>
          <a:lstStyle/>
          <a:p>
            <a:r>
              <a:rPr lang="en-US" dirty="0">
                <a:solidFill>
                  <a:srgbClr val="008000"/>
                </a:solidFill>
              </a:rPr>
              <a:t>#base-r</a:t>
            </a:r>
            <a:endParaRPr lang="en-US" dirty="0">
              <a:solidFill>
                <a:srgbClr val="000000"/>
              </a:solidFill>
            </a:endParaRPr>
          </a:p>
          <a:p>
            <a:r>
              <a:rPr lang="en-US" dirty="0">
                <a:solidFill>
                  <a:srgbClr val="000000"/>
                </a:solidFill>
              </a:rPr>
              <a:t>mtcars2 </a:t>
            </a:r>
            <a:r>
              <a:rPr lang="en-US" dirty="0">
                <a:solidFill>
                  <a:srgbClr val="804000"/>
                </a:solidFill>
              </a:rPr>
              <a:t>%&gt;%</a:t>
            </a:r>
            <a:r>
              <a:rPr lang="en-US" dirty="0">
                <a:solidFill>
                  <a:srgbClr val="000000"/>
                </a:solidFill>
              </a:rPr>
              <a:t> </a:t>
            </a:r>
          </a:p>
          <a:p>
            <a:r>
              <a:rPr lang="en-US" dirty="0">
                <a:solidFill>
                  <a:srgbClr val="000000"/>
                </a:solidFill>
              </a:rPr>
              <a:t>  </a:t>
            </a:r>
            <a:r>
              <a:rPr lang="en-US" dirty="0" err="1">
                <a:solidFill>
                  <a:srgbClr val="8000FF"/>
                </a:solidFill>
              </a:rPr>
              <a:t>xtabs</a:t>
            </a:r>
            <a:r>
              <a:rPr lang="en-US" b="1" dirty="0">
                <a:solidFill>
                  <a:srgbClr val="000080"/>
                </a:solidFill>
              </a:rPr>
              <a:t>(~</a:t>
            </a:r>
            <a:r>
              <a:rPr lang="en-US" b="0" dirty="0" err="1">
                <a:solidFill>
                  <a:srgbClr val="000000"/>
                </a:solidFill>
              </a:rPr>
              <a:t>am</a:t>
            </a:r>
            <a:r>
              <a:rPr lang="en-US" b="1" dirty="0" err="1">
                <a:solidFill>
                  <a:srgbClr val="000080"/>
                </a:solidFill>
              </a:rPr>
              <a:t>+</a:t>
            </a:r>
            <a:r>
              <a:rPr lang="en-US" b="0" dirty="0" err="1">
                <a:solidFill>
                  <a:srgbClr val="000000"/>
                </a:solidFill>
              </a:rPr>
              <a:t>vs,</a:t>
            </a:r>
            <a:r>
              <a:rPr lang="en-US" b="0" dirty="0" err="1">
                <a:solidFill>
                  <a:srgbClr val="8000FF"/>
                </a:solidFill>
              </a:rPr>
              <a:t>data</a:t>
            </a:r>
            <a:r>
              <a:rPr lang="en-US" b="1" dirty="0">
                <a:solidFill>
                  <a:srgbClr val="000080"/>
                </a:solidFill>
              </a:rPr>
              <a:t>=</a:t>
            </a:r>
            <a:r>
              <a:rPr lang="en-US" b="0" dirty="0">
                <a:solidFill>
                  <a:srgbClr val="000000"/>
                </a:solidFill>
              </a:rPr>
              <a:t>.</a:t>
            </a:r>
            <a:r>
              <a:rPr lang="en-US" b="1" dirty="0">
                <a:solidFill>
                  <a:srgbClr val="000080"/>
                </a:solidFill>
              </a:rPr>
              <a:t>)</a:t>
            </a:r>
            <a:r>
              <a:rPr lang="en-US" b="0" dirty="0">
                <a:solidFill>
                  <a:srgbClr val="000000"/>
                </a:solidFill>
              </a:rPr>
              <a:t> </a:t>
            </a:r>
            <a:r>
              <a:rPr lang="en-US" b="0" dirty="0">
                <a:solidFill>
                  <a:srgbClr val="804000"/>
                </a:solidFill>
              </a:rPr>
              <a:t>%&gt;%</a:t>
            </a:r>
            <a:r>
              <a:rPr lang="en-US" b="0" dirty="0">
                <a:solidFill>
                  <a:srgbClr val="000000"/>
                </a:solidFill>
              </a:rPr>
              <a:t> </a:t>
            </a:r>
            <a:r>
              <a:rPr lang="en-US" b="0" dirty="0" err="1">
                <a:solidFill>
                  <a:srgbClr val="8000FF"/>
                </a:solidFill>
              </a:rPr>
              <a:t>chisq.test</a:t>
            </a:r>
            <a:r>
              <a:rPr lang="en-US" b="0" dirty="0">
                <a:solidFill>
                  <a:srgbClr val="8000FF"/>
                </a:solidFill>
              </a:rPr>
              <a:t>()</a:t>
            </a:r>
            <a:endParaRPr lang="en-US" b="0" dirty="0">
              <a:solidFill>
                <a:srgbClr val="000000"/>
              </a:solidFill>
            </a:endParaRPr>
          </a:p>
          <a:p>
            <a:r>
              <a:rPr lang="en-US" b="0" dirty="0">
                <a:solidFill>
                  <a:srgbClr val="000000"/>
                </a:solidFill>
              </a:rPr>
              <a:t>  </a:t>
            </a:r>
          </a:p>
          <a:p>
            <a:r>
              <a:rPr lang="en-US" b="0" dirty="0">
                <a:solidFill>
                  <a:srgbClr val="008000"/>
                </a:solidFill>
              </a:rPr>
              <a:t>#tidy</a:t>
            </a:r>
            <a:endParaRPr lang="en-US" b="0" dirty="0">
              <a:solidFill>
                <a:srgbClr val="000000"/>
              </a:solidFill>
            </a:endParaRPr>
          </a:p>
          <a:p>
            <a:r>
              <a:rPr lang="en-US" b="0" dirty="0">
                <a:solidFill>
                  <a:srgbClr val="000000"/>
                </a:solidFill>
              </a:rPr>
              <a:t>mtcars2 </a:t>
            </a:r>
            <a:r>
              <a:rPr lang="en-US" b="0" dirty="0">
                <a:solidFill>
                  <a:srgbClr val="804000"/>
                </a:solidFill>
              </a:rPr>
              <a:t>%&gt;%</a:t>
            </a:r>
            <a:r>
              <a:rPr lang="en-US" b="0" dirty="0">
                <a:solidFill>
                  <a:srgbClr val="000000"/>
                </a:solidFill>
              </a:rPr>
              <a:t> </a:t>
            </a:r>
            <a:r>
              <a:rPr lang="en-US" b="0" dirty="0" err="1">
                <a:solidFill>
                  <a:srgbClr val="000000"/>
                </a:solidFill>
              </a:rPr>
              <a:t>chisq_test</a:t>
            </a:r>
            <a:r>
              <a:rPr lang="en-US" b="1" dirty="0">
                <a:solidFill>
                  <a:srgbClr val="000080"/>
                </a:solidFill>
              </a:rPr>
              <a:t>(</a:t>
            </a:r>
            <a:r>
              <a:rPr lang="en-US" b="0" dirty="0" err="1">
                <a:solidFill>
                  <a:srgbClr val="000000"/>
                </a:solidFill>
              </a:rPr>
              <a:t>am</a:t>
            </a:r>
            <a:r>
              <a:rPr lang="en-US" b="1" dirty="0" err="1">
                <a:solidFill>
                  <a:srgbClr val="000080"/>
                </a:solidFill>
              </a:rPr>
              <a:t>~</a:t>
            </a:r>
            <a:r>
              <a:rPr lang="en-US" b="0" dirty="0" err="1">
                <a:solidFill>
                  <a:srgbClr val="000000"/>
                </a:solidFill>
              </a:rPr>
              <a:t>vs</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a:solidFill>
                  <a:srgbClr val="008000"/>
                </a:solidFill>
              </a:rPr>
              <a:t>#tidy</a:t>
            </a:r>
            <a:endParaRPr lang="en-US" b="0" dirty="0">
              <a:solidFill>
                <a:srgbClr val="000000"/>
              </a:solidFill>
            </a:endParaRPr>
          </a:p>
          <a:p>
            <a:r>
              <a:rPr lang="en-US" b="0" dirty="0" err="1">
                <a:solidFill>
                  <a:srgbClr val="000000"/>
                </a:solidFill>
              </a:rPr>
              <a:t>chisq_hat</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am</a:t>
            </a:r>
            <a:r>
              <a:rPr lang="en-US" b="1" dirty="0" err="1">
                <a:solidFill>
                  <a:srgbClr val="000080"/>
                </a:solidFill>
              </a:rPr>
              <a:t>~</a:t>
            </a:r>
            <a:r>
              <a:rPr lang="en-US" b="0" dirty="0" err="1">
                <a:solidFill>
                  <a:srgbClr val="000000"/>
                </a:solidFill>
              </a:rPr>
              <a:t>vs</a:t>
            </a:r>
            <a:r>
              <a:rPr lang="en-US" b="0" dirty="0">
                <a:solidFill>
                  <a:srgbClr val="000000"/>
                </a:solidFill>
              </a:rPr>
              <a:t>, success </a:t>
            </a:r>
            <a:r>
              <a:rPr lang="en-US" b="1" dirty="0">
                <a:solidFill>
                  <a:srgbClr val="000080"/>
                </a:solidFill>
              </a:rPr>
              <a:t>=</a:t>
            </a:r>
            <a:r>
              <a:rPr lang="en-US" b="0" dirty="0">
                <a:solidFill>
                  <a:srgbClr val="000000"/>
                </a:solidFill>
              </a:rPr>
              <a:t> </a:t>
            </a:r>
            <a:r>
              <a:rPr lang="en-US" b="0" dirty="0">
                <a:solidFill>
                  <a:srgbClr val="808080"/>
                </a:solidFill>
              </a:rPr>
              <a:t>'manual'</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a:t>
            </a:r>
            <a:r>
              <a:rPr lang="en-US" b="0" dirty="0" err="1">
                <a:solidFill>
                  <a:srgbClr val="808080"/>
                </a:solidFill>
              </a:rPr>
              <a:t>Chisq</a:t>
            </a:r>
            <a:r>
              <a:rPr lang="en-US" b="0" dirty="0">
                <a:solidFill>
                  <a:srgbClr val="808080"/>
                </a:solidFill>
              </a:rPr>
              <a:t>"</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am</a:t>
            </a:r>
            <a:r>
              <a:rPr lang="en-US" b="1" dirty="0" err="1">
                <a:solidFill>
                  <a:srgbClr val="000080"/>
                </a:solidFill>
              </a:rPr>
              <a:t>~</a:t>
            </a:r>
            <a:r>
              <a:rPr lang="en-US" b="0" dirty="0" err="1">
                <a:solidFill>
                  <a:srgbClr val="000000"/>
                </a:solidFill>
              </a:rPr>
              <a:t>vs</a:t>
            </a:r>
            <a:r>
              <a:rPr lang="en-US" b="0" dirty="0">
                <a:solidFill>
                  <a:srgbClr val="000000"/>
                </a:solidFill>
              </a:rPr>
              <a:t>, success </a:t>
            </a:r>
            <a:r>
              <a:rPr lang="en-US" b="1" dirty="0">
                <a:solidFill>
                  <a:srgbClr val="000080"/>
                </a:solidFill>
              </a:rPr>
              <a:t>=</a:t>
            </a:r>
            <a:r>
              <a:rPr lang="en-US" b="0" dirty="0">
                <a:solidFill>
                  <a:srgbClr val="000000"/>
                </a:solidFill>
              </a:rPr>
              <a:t> </a:t>
            </a:r>
            <a:r>
              <a:rPr lang="en-US" b="0" dirty="0">
                <a:solidFill>
                  <a:srgbClr val="808080"/>
                </a:solidFill>
              </a:rPr>
              <a:t>'manual'</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hypothesize</a:t>
            </a:r>
            <a:r>
              <a:rPr lang="en-US" b="1" dirty="0">
                <a:solidFill>
                  <a:srgbClr val="000080"/>
                </a:solidFill>
              </a:rPr>
              <a:t>(</a:t>
            </a:r>
            <a:r>
              <a:rPr lang="en-US" b="0" dirty="0">
                <a:solidFill>
                  <a:srgbClr val="000000"/>
                </a:solidFill>
              </a:rPr>
              <a:t>null </a:t>
            </a:r>
            <a:r>
              <a:rPr lang="en-US" b="1" dirty="0">
                <a:solidFill>
                  <a:srgbClr val="000080"/>
                </a:solidFill>
              </a:rPr>
              <a:t>=</a:t>
            </a:r>
            <a:r>
              <a:rPr lang="en-US" b="0" dirty="0">
                <a:solidFill>
                  <a:srgbClr val="000000"/>
                </a:solidFill>
              </a:rPr>
              <a:t> </a:t>
            </a:r>
            <a:r>
              <a:rPr lang="en-US" b="0" dirty="0">
                <a:solidFill>
                  <a:srgbClr val="808080"/>
                </a:solidFill>
              </a:rPr>
              <a:t>"independence"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generate</a:t>
            </a:r>
            <a:r>
              <a:rPr lang="en-US" b="1" dirty="0">
                <a:solidFill>
                  <a:srgbClr val="000080"/>
                </a:solidFill>
              </a:rPr>
              <a:t>(</a:t>
            </a:r>
            <a:r>
              <a:rPr lang="en-US" b="0" dirty="0">
                <a:solidFill>
                  <a:srgbClr val="000000"/>
                </a:solidFill>
              </a:rPr>
              <a:t>reps </a:t>
            </a:r>
            <a:r>
              <a:rPr lang="en-US" b="1" dirty="0">
                <a:solidFill>
                  <a:srgbClr val="000080"/>
                </a:solidFill>
              </a:rPr>
              <a:t>=</a:t>
            </a:r>
            <a:r>
              <a:rPr lang="en-US" b="0" dirty="0">
                <a:solidFill>
                  <a:srgbClr val="000000"/>
                </a:solidFill>
              </a:rPr>
              <a:t> </a:t>
            </a:r>
            <a:r>
              <a:rPr lang="en-US" b="0" dirty="0">
                <a:solidFill>
                  <a:srgbClr val="FF8000"/>
                </a:solidFill>
              </a:rPr>
              <a:t>1000</a:t>
            </a:r>
            <a:r>
              <a:rPr lang="en-US" b="0" dirty="0">
                <a:solidFill>
                  <a:srgbClr val="000000"/>
                </a:solidFill>
              </a:rPr>
              <a:t>, type </a:t>
            </a:r>
            <a:r>
              <a:rPr lang="en-US" b="1" dirty="0">
                <a:solidFill>
                  <a:srgbClr val="000080"/>
                </a:solidFill>
              </a:rPr>
              <a:t>=</a:t>
            </a:r>
            <a:r>
              <a:rPr lang="en-US" b="0" dirty="0">
                <a:solidFill>
                  <a:srgbClr val="000000"/>
                </a:solidFill>
              </a:rPr>
              <a:t> </a:t>
            </a:r>
            <a:r>
              <a:rPr lang="en-US" b="0" dirty="0">
                <a:solidFill>
                  <a:srgbClr val="808080"/>
                </a:solidFill>
              </a:rPr>
              <a:t>"bootstrap"</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a:t>
            </a:r>
            <a:r>
              <a:rPr lang="en-US" b="0" dirty="0" err="1">
                <a:solidFill>
                  <a:srgbClr val="808080"/>
                </a:solidFill>
              </a:rPr>
              <a:t>Chisq</a:t>
            </a:r>
            <a:r>
              <a:rPr lang="en-US" b="0" dirty="0">
                <a:solidFill>
                  <a:srgbClr val="808080"/>
                </a:solidFill>
              </a:rPr>
              <a:t>"</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get_p_value</a:t>
            </a:r>
            <a:r>
              <a:rPr lang="en-US" b="1" dirty="0">
                <a:solidFill>
                  <a:srgbClr val="000080"/>
                </a:solidFill>
              </a:rPr>
              <a:t>(</a:t>
            </a:r>
            <a:r>
              <a:rPr lang="en-US" b="0" dirty="0" err="1">
                <a:solidFill>
                  <a:srgbClr val="000000"/>
                </a:solidFill>
              </a:rPr>
              <a:t>t_hat</a:t>
            </a:r>
            <a:r>
              <a:rPr lang="en-US" b="0" dirty="0">
                <a:solidFill>
                  <a:srgbClr val="000000"/>
                </a:solidFill>
              </a:rPr>
              <a:t>, direction </a:t>
            </a:r>
            <a:r>
              <a:rPr lang="en-US" b="1" dirty="0">
                <a:solidFill>
                  <a:srgbClr val="000080"/>
                </a:solidFill>
              </a:rPr>
              <a:t>=</a:t>
            </a:r>
            <a:r>
              <a:rPr lang="en-US" b="0" dirty="0">
                <a:solidFill>
                  <a:srgbClr val="000000"/>
                </a:solidFill>
              </a:rPr>
              <a:t> </a:t>
            </a:r>
            <a:r>
              <a:rPr lang="en-US" b="0" dirty="0">
                <a:solidFill>
                  <a:srgbClr val="808080"/>
                </a:solidFill>
              </a:rPr>
              <a:t>"greater"</a:t>
            </a:r>
            <a:r>
              <a:rPr lang="en-US" b="1" dirty="0">
                <a:solidFill>
                  <a:srgbClr val="000080"/>
                </a:solidFill>
              </a:rPr>
              <a:t>)</a:t>
            </a:r>
            <a:endParaRPr lang="en-US" b="0" dirty="0">
              <a:solidFill>
                <a:srgbClr val="000000"/>
              </a:solidFill>
            </a:endParaRPr>
          </a:p>
          <a:p>
            <a:endParaRPr lang="en-US" b="0" dirty="0">
              <a:solidFill>
                <a:srgbClr val="000000"/>
              </a:solidFill>
            </a:endParaRPr>
          </a:p>
        </p:txBody>
      </p:sp>
      <p:pic>
        <p:nvPicPr>
          <p:cNvPr id="7" name="Content Placeholder 6">
            <a:extLst>
              <a:ext uri="{FF2B5EF4-FFF2-40B4-BE49-F238E27FC236}">
                <a16:creationId xmlns:a16="http://schemas.microsoft.com/office/drawing/2014/main" id="{3D5D8255-6ED3-4296-B286-A0364E276777}"/>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6" name="Content Placeholder 5">
            <a:extLst>
              <a:ext uri="{FF2B5EF4-FFF2-40B4-BE49-F238E27FC236}">
                <a16:creationId xmlns:a16="http://schemas.microsoft.com/office/drawing/2014/main" id="{403CBAF7-C922-44B7-92A3-FA186929F3E0}"/>
              </a:ext>
            </a:extLst>
          </p:cNvPr>
          <p:cNvSpPr>
            <a:spLocks noGrp="1"/>
          </p:cNvSpPr>
          <p:nvPr>
            <p:ph sz="quarter" idx="16"/>
          </p:nvPr>
        </p:nvSpPr>
        <p:spPr/>
        <p:txBody>
          <a:bodyPr/>
          <a:lstStyle/>
          <a:p>
            <a:r>
              <a:rPr lang="en-US" dirty="0"/>
              <a:t>Here, the observed chi-square test statistics is plausible even while assuming the null hypothesis (no relationship) is true</a:t>
            </a:r>
          </a:p>
          <a:p>
            <a:r>
              <a:rPr lang="en-US" dirty="0"/>
              <a:t>Not significant</a:t>
            </a:r>
          </a:p>
        </p:txBody>
      </p:sp>
    </p:spTree>
    <p:extLst>
      <p:ext uri="{BB962C8B-B14F-4D97-AF65-F5344CB8AC3E}">
        <p14:creationId xmlns:p14="http://schemas.microsoft.com/office/powerpoint/2010/main" val="205762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4D14-30E8-4FE5-9485-C381D7010C90}"/>
              </a:ext>
            </a:extLst>
          </p:cNvPr>
          <p:cNvSpPr>
            <a:spLocks noGrp="1"/>
          </p:cNvSpPr>
          <p:nvPr>
            <p:ph type="title"/>
          </p:nvPr>
        </p:nvSpPr>
        <p:spPr/>
        <p:txBody>
          <a:bodyPr/>
          <a:lstStyle/>
          <a:p>
            <a:r>
              <a:rPr lang="en-US" dirty="0"/>
              <a:t>Numeric-Categorical: t-test</a:t>
            </a:r>
          </a:p>
        </p:txBody>
      </p:sp>
      <p:sp>
        <p:nvSpPr>
          <p:cNvPr id="7" name="Content Placeholder 6">
            <a:extLst>
              <a:ext uri="{FF2B5EF4-FFF2-40B4-BE49-F238E27FC236}">
                <a16:creationId xmlns:a16="http://schemas.microsoft.com/office/drawing/2014/main" id="{DED8FACB-6EC2-4AB8-8160-E7B9CD4B9EB0}"/>
              </a:ext>
            </a:extLst>
          </p:cNvPr>
          <p:cNvSpPr>
            <a:spLocks noGrp="1"/>
          </p:cNvSpPr>
          <p:nvPr>
            <p:ph sz="quarter" idx="14"/>
          </p:nvPr>
        </p:nvSpPr>
        <p:spPr/>
        <p:txBody>
          <a:bodyPr/>
          <a:lstStyle/>
          <a:p>
            <a:r>
              <a:rPr lang="en-US" dirty="0">
                <a:solidFill>
                  <a:srgbClr val="008000"/>
                </a:solidFill>
              </a:rPr>
              <a:t>#base-r</a:t>
            </a:r>
            <a:endParaRPr lang="en-US" dirty="0">
              <a:solidFill>
                <a:srgbClr val="000000"/>
              </a:solidFill>
            </a:endParaRPr>
          </a:p>
          <a:p>
            <a:r>
              <a:rPr lang="en-US" dirty="0">
                <a:solidFill>
                  <a:srgbClr val="000000"/>
                </a:solidFill>
              </a:rPr>
              <a:t>mtcars2 </a:t>
            </a:r>
            <a:r>
              <a:rPr lang="en-US" dirty="0">
                <a:solidFill>
                  <a:srgbClr val="804000"/>
                </a:solidFill>
              </a:rPr>
              <a:t>%&gt;%</a:t>
            </a:r>
            <a:r>
              <a:rPr lang="en-US" dirty="0">
                <a:solidFill>
                  <a:srgbClr val="000000"/>
                </a:solidFill>
              </a:rPr>
              <a:t> </a:t>
            </a:r>
            <a:br>
              <a:rPr lang="en-US" dirty="0">
                <a:solidFill>
                  <a:srgbClr val="000000"/>
                </a:solidFill>
              </a:rPr>
            </a:br>
            <a:r>
              <a:rPr lang="en-US" dirty="0">
                <a:solidFill>
                  <a:srgbClr val="000000"/>
                </a:solidFill>
              </a:rPr>
              <a:t>  </a:t>
            </a:r>
            <a:r>
              <a:rPr lang="en-US" dirty="0" err="1">
                <a:solidFill>
                  <a:srgbClr val="000000"/>
                </a:solidFill>
              </a:rPr>
              <a:t>t.test</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vs</a:t>
            </a:r>
            <a:r>
              <a:rPr lang="en-US" b="0" dirty="0">
                <a:solidFill>
                  <a:srgbClr val="000000"/>
                </a:solidFill>
              </a:rPr>
              <a:t>, </a:t>
            </a:r>
            <a:r>
              <a:rPr lang="en-US" b="0" dirty="0">
                <a:solidFill>
                  <a:srgbClr val="8000FF"/>
                </a:solidFill>
              </a:rPr>
              <a:t>data</a:t>
            </a:r>
            <a:r>
              <a:rPr lang="en-US" b="1" dirty="0">
                <a:solidFill>
                  <a:srgbClr val="000080"/>
                </a:solidFill>
              </a:rPr>
              <a:t>=</a:t>
            </a:r>
            <a:r>
              <a:rPr lang="en-US" b="0" dirty="0">
                <a:solidFill>
                  <a:srgbClr val="000000"/>
                </a:solidFill>
              </a:rPr>
              <a:t>.</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a:solidFill>
                  <a:srgbClr val="008000"/>
                </a:solidFill>
              </a:rPr>
              <a:t>#tidy</a:t>
            </a:r>
            <a:endParaRPr lang="en-US" b="0" dirty="0">
              <a:solidFill>
                <a:srgbClr val="000000"/>
              </a:solidFill>
            </a:endParaRPr>
          </a:p>
          <a:p>
            <a:r>
              <a:rPr lang="en-US" b="0" dirty="0">
                <a:solidFill>
                  <a:srgbClr val="000000"/>
                </a:solidFill>
              </a:rPr>
              <a:t>mtcars2 </a:t>
            </a:r>
            <a:r>
              <a:rPr lang="en-US" b="0" dirty="0">
                <a:solidFill>
                  <a:srgbClr val="804000"/>
                </a:solidFill>
              </a:rPr>
              <a:t>%&gt;%</a:t>
            </a:r>
            <a:r>
              <a:rPr lang="en-US" b="0" dirty="0">
                <a:solidFill>
                  <a:srgbClr val="000000"/>
                </a:solidFill>
              </a:rPr>
              <a:t> </a:t>
            </a:r>
            <a:br>
              <a:rPr lang="en-US" b="0" dirty="0">
                <a:solidFill>
                  <a:srgbClr val="000000"/>
                </a:solidFill>
              </a:rPr>
            </a:br>
            <a:r>
              <a:rPr lang="en-US" b="0" dirty="0">
                <a:solidFill>
                  <a:srgbClr val="000000"/>
                </a:solidFill>
              </a:rPr>
              <a:t>  </a:t>
            </a:r>
            <a:r>
              <a:rPr lang="en-US" b="0" dirty="0" err="1">
                <a:solidFill>
                  <a:srgbClr val="000000"/>
                </a:solidFill>
              </a:rPr>
              <a:t>t_test</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vs</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a:solidFill>
                  <a:srgbClr val="008000"/>
                </a:solidFill>
              </a:rPr>
              <a:t>#tidy</a:t>
            </a:r>
            <a:endParaRPr lang="en-US" b="0" dirty="0">
              <a:solidFill>
                <a:srgbClr val="000000"/>
              </a:solidFill>
            </a:endParaRPr>
          </a:p>
          <a:p>
            <a:r>
              <a:rPr lang="en-US" b="0" dirty="0" err="1">
                <a:solidFill>
                  <a:srgbClr val="000000"/>
                </a:solidFill>
              </a:rPr>
              <a:t>t_hat</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vs</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"t"</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vs</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hypothesize</a:t>
            </a:r>
            <a:r>
              <a:rPr lang="en-US" b="1" dirty="0">
                <a:solidFill>
                  <a:srgbClr val="000080"/>
                </a:solidFill>
              </a:rPr>
              <a:t>(</a:t>
            </a:r>
            <a:r>
              <a:rPr lang="en-US" b="0" dirty="0">
                <a:solidFill>
                  <a:srgbClr val="000000"/>
                </a:solidFill>
              </a:rPr>
              <a:t>null </a:t>
            </a:r>
            <a:r>
              <a:rPr lang="en-US" b="1" dirty="0">
                <a:solidFill>
                  <a:srgbClr val="000080"/>
                </a:solidFill>
              </a:rPr>
              <a:t>=</a:t>
            </a:r>
            <a:r>
              <a:rPr lang="en-US" b="0" dirty="0">
                <a:solidFill>
                  <a:srgbClr val="000000"/>
                </a:solidFill>
              </a:rPr>
              <a:t> </a:t>
            </a:r>
            <a:r>
              <a:rPr lang="en-US" b="0" dirty="0">
                <a:solidFill>
                  <a:srgbClr val="808080"/>
                </a:solidFill>
              </a:rPr>
              <a:t>"independence"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generate</a:t>
            </a:r>
            <a:r>
              <a:rPr lang="en-US" b="1" dirty="0">
                <a:solidFill>
                  <a:srgbClr val="000080"/>
                </a:solidFill>
              </a:rPr>
              <a:t>(</a:t>
            </a:r>
            <a:r>
              <a:rPr lang="en-US" b="0" dirty="0">
                <a:solidFill>
                  <a:srgbClr val="000000"/>
                </a:solidFill>
              </a:rPr>
              <a:t>reps </a:t>
            </a:r>
            <a:r>
              <a:rPr lang="en-US" b="1" dirty="0">
                <a:solidFill>
                  <a:srgbClr val="000080"/>
                </a:solidFill>
              </a:rPr>
              <a:t>=</a:t>
            </a:r>
            <a:r>
              <a:rPr lang="en-US" b="0" dirty="0">
                <a:solidFill>
                  <a:srgbClr val="000000"/>
                </a:solidFill>
              </a:rPr>
              <a:t> </a:t>
            </a:r>
            <a:r>
              <a:rPr lang="en-US" b="0" dirty="0">
                <a:solidFill>
                  <a:srgbClr val="FF8000"/>
                </a:solidFill>
              </a:rPr>
              <a:t>1000</a:t>
            </a:r>
            <a:r>
              <a:rPr lang="en-US" b="0" dirty="0">
                <a:solidFill>
                  <a:srgbClr val="000000"/>
                </a:solidFill>
              </a:rPr>
              <a:t>, type </a:t>
            </a:r>
            <a:r>
              <a:rPr lang="en-US" b="1" dirty="0">
                <a:solidFill>
                  <a:srgbClr val="000080"/>
                </a:solidFill>
              </a:rPr>
              <a:t>=</a:t>
            </a:r>
            <a:r>
              <a:rPr lang="en-US" b="0" dirty="0">
                <a:solidFill>
                  <a:srgbClr val="000000"/>
                </a:solidFill>
              </a:rPr>
              <a:t> </a:t>
            </a:r>
            <a:r>
              <a:rPr lang="en-US" b="0" dirty="0">
                <a:solidFill>
                  <a:srgbClr val="808080"/>
                </a:solidFill>
              </a:rPr>
              <a:t>"permute"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"t"</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get_p_value</a:t>
            </a:r>
            <a:r>
              <a:rPr lang="en-US" b="1" dirty="0">
                <a:solidFill>
                  <a:srgbClr val="000080"/>
                </a:solidFill>
              </a:rPr>
              <a:t>(</a:t>
            </a:r>
            <a:r>
              <a:rPr lang="en-US" b="0" dirty="0" err="1">
                <a:solidFill>
                  <a:srgbClr val="000000"/>
                </a:solidFill>
              </a:rPr>
              <a:t>t_hat</a:t>
            </a:r>
            <a:r>
              <a:rPr lang="en-US" b="0" dirty="0">
                <a:solidFill>
                  <a:srgbClr val="000000"/>
                </a:solidFill>
              </a:rPr>
              <a:t>, direction </a:t>
            </a:r>
            <a:r>
              <a:rPr lang="en-US" b="1" dirty="0">
                <a:solidFill>
                  <a:srgbClr val="000080"/>
                </a:solidFill>
              </a:rPr>
              <a:t>=</a:t>
            </a:r>
            <a:r>
              <a:rPr lang="en-US" b="0" dirty="0">
                <a:solidFill>
                  <a:srgbClr val="000000"/>
                </a:solidFill>
              </a:rPr>
              <a:t> </a:t>
            </a:r>
            <a:r>
              <a:rPr lang="en-US" b="0" dirty="0">
                <a:solidFill>
                  <a:srgbClr val="808080"/>
                </a:solidFill>
              </a:rPr>
              <a:t>"two-sided"</a:t>
            </a:r>
            <a:r>
              <a:rPr lang="en-US" b="1" dirty="0">
                <a:solidFill>
                  <a:srgbClr val="000080"/>
                </a:solidFill>
              </a:rPr>
              <a:t>)</a:t>
            </a:r>
            <a:endParaRPr lang="en-US" b="0" dirty="0">
              <a:solidFill>
                <a:srgbClr val="000000"/>
              </a:solidFill>
            </a:endParaRPr>
          </a:p>
          <a:p>
            <a:endParaRPr lang="en-US" sz="1400" dirty="0"/>
          </a:p>
        </p:txBody>
      </p:sp>
      <p:pic>
        <p:nvPicPr>
          <p:cNvPr id="5" name="Content Placeholder 4">
            <a:extLst>
              <a:ext uri="{FF2B5EF4-FFF2-40B4-BE49-F238E27FC236}">
                <a16:creationId xmlns:a16="http://schemas.microsoft.com/office/drawing/2014/main" id="{3F52ED12-E845-42E6-9A08-12ED97166745}"/>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4" name="Content Placeholder 3">
            <a:extLst>
              <a:ext uri="{FF2B5EF4-FFF2-40B4-BE49-F238E27FC236}">
                <a16:creationId xmlns:a16="http://schemas.microsoft.com/office/drawing/2014/main" id="{F03ABEA7-ACA3-4508-8615-996104B56B82}"/>
              </a:ext>
            </a:extLst>
          </p:cNvPr>
          <p:cNvSpPr>
            <a:spLocks noGrp="1"/>
          </p:cNvSpPr>
          <p:nvPr>
            <p:ph sz="quarter" idx="16"/>
          </p:nvPr>
        </p:nvSpPr>
        <p:spPr/>
        <p:txBody>
          <a:bodyPr/>
          <a:lstStyle/>
          <a:p>
            <a:r>
              <a:rPr lang="en-US" dirty="0"/>
              <a:t>We can also show the theoretical distribution of t values that we would expect while the null hypothesis (no difference in means) is true</a:t>
            </a:r>
          </a:p>
          <a:p>
            <a:r>
              <a:rPr lang="en-US" dirty="0"/>
              <a:t>The observed t statistic is far in the tail</a:t>
            </a:r>
          </a:p>
          <a:p>
            <a:r>
              <a:rPr lang="en-US" dirty="0"/>
              <a:t>Significant!</a:t>
            </a:r>
          </a:p>
        </p:txBody>
      </p:sp>
    </p:spTree>
    <p:extLst>
      <p:ext uri="{BB962C8B-B14F-4D97-AF65-F5344CB8AC3E}">
        <p14:creationId xmlns:p14="http://schemas.microsoft.com/office/powerpoint/2010/main" val="4157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149C-ED7C-4DCA-9C92-A0A46AE6A6FF}"/>
              </a:ext>
            </a:extLst>
          </p:cNvPr>
          <p:cNvSpPr>
            <a:spLocks noGrp="1"/>
          </p:cNvSpPr>
          <p:nvPr>
            <p:ph type="title"/>
          </p:nvPr>
        </p:nvSpPr>
        <p:spPr/>
        <p:txBody>
          <a:bodyPr/>
          <a:lstStyle/>
          <a:p>
            <a:r>
              <a:rPr lang="en-US" dirty="0"/>
              <a:t>Numeric-Categorical: ANOVA</a:t>
            </a:r>
          </a:p>
        </p:txBody>
      </p:sp>
      <p:sp>
        <p:nvSpPr>
          <p:cNvPr id="7" name="Content Placeholder 6">
            <a:extLst>
              <a:ext uri="{FF2B5EF4-FFF2-40B4-BE49-F238E27FC236}">
                <a16:creationId xmlns:a16="http://schemas.microsoft.com/office/drawing/2014/main" id="{2B9007BB-F394-46FD-BAB0-71FFEE00BD57}"/>
              </a:ext>
            </a:extLst>
          </p:cNvPr>
          <p:cNvSpPr>
            <a:spLocks noGrp="1"/>
          </p:cNvSpPr>
          <p:nvPr>
            <p:ph sz="quarter" idx="14"/>
          </p:nvPr>
        </p:nvSpPr>
        <p:spPr/>
        <p:txBody>
          <a:bodyPr/>
          <a:lstStyle/>
          <a:p>
            <a:r>
              <a:rPr lang="en-US" dirty="0">
                <a:solidFill>
                  <a:srgbClr val="008000"/>
                </a:solidFill>
              </a:rPr>
              <a:t>#base-r</a:t>
            </a:r>
            <a:endParaRPr lang="en-US" dirty="0">
              <a:solidFill>
                <a:srgbClr val="000000"/>
              </a:solidFill>
            </a:endParaRPr>
          </a:p>
          <a:p>
            <a:r>
              <a:rPr lang="en-US" dirty="0">
                <a:solidFill>
                  <a:srgbClr val="000000"/>
                </a:solidFill>
              </a:rPr>
              <a:t>mtcars2 </a:t>
            </a:r>
            <a:r>
              <a:rPr lang="en-US" dirty="0">
                <a:solidFill>
                  <a:srgbClr val="804000"/>
                </a:solidFill>
              </a:rPr>
              <a:t>%&gt;%</a:t>
            </a:r>
            <a:endParaRPr lang="en-US" dirty="0">
              <a:solidFill>
                <a:srgbClr val="000000"/>
              </a:solidFill>
            </a:endParaRPr>
          </a:p>
          <a:p>
            <a:r>
              <a:rPr lang="en-US" dirty="0">
                <a:solidFill>
                  <a:srgbClr val="000000"/>
                </a:solidFill>
              </a:rPr>
              <a:t>  mutate</a:t>
            </a:r>
            <a:r>
              <a:rPr lang="en-US" b="1" dirty="0">
                <a:solidFill>
                  <a:srgbClr val="000080"/>
                </a:solidFill>
              </a:rPr>
              <a:t>(</a:t>
            </a:r>
            <a:r>
              <a:rPr lang="en-US" b="0" dirty="0">
                <a:solidFill>
                  <a:srgbClr val="000000"/>
                </a:solidFill>
              </a:rPr>
              <a:t>gear</a:t>
            </a:r>
            <a:r>
              <a:rPr lang="en-US" b="1" dirty="0">
                <a:solidFill>
                  <a:srgbClr val="000080"/>
                </a:solidFill>
              </a:rPr>
              <a:t>=</a:t>
            </a:r>
            <a:r>
              <a:rPr lang="en-US" b="0" dirty="0">
                <a:solidFill>
                  <a:srgbClr val="000000"/>
                </a:solidFill>
              </a:rPr>
              <a:t> </a:t>
            </a:r>
            <a:r>
              <a:rPr lang="en-US" b="0" dirty="0">
                <a:solidFill>
                  <a:srgbClr val="8000FF"/>
                </a:solidFill>
              </a:rPr>
              <a:t>factor</a:t>
            </a:r>
            <a:r>
              <a:rPr lang="en-US" b="1" dirty="0">
                <a:solidFill>
                  <a:srgbClr val="000080"/>
                </a:solidFill>
              </a:rPr>
              <a:t>(</a:t>
            </a:r>
            <a:r>
              <a:rPr lang="en-US" b="0" dirty="0">
                <a:solidFill>
                  <a:srgbClr val="000000"/>
                </a:solidFill>
              </a:rPr>
              <a:t>gear</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pt-BR" b="0" dirty="0">
                <a:solidFill>
                  <a:srgbClr val="000000"/>
                </a:solidFill>
              </a:rPr>
              <a:t>    </a:t>
            </a:r>
            <a:r>
              <a:rPr lang="pt-BR" b="0" dirty="0">
                <a:solidFill>
                  <a:srgbClr val="8000FF"/>
                </a:solidFill>
              </a:rPr>
              <a:t>lm</a:t>
            </a:r>
            <a:r>
              <a:rPr lang="pt-BR" b="1" dirty="0">
                <a:solidFill>
                  <a:srgbClr val="000080"/>
                </a:solidFill>
              </a:rPr>
              <a:t>(</a:t>
            </a:r>
            <a:r>
              <a:rPr lang="pt-BR" b="0" dirty="0">
                <a:solidFill>
                  <a:srgbClr val="000000"/>
                </a:solidFill>
              </a:rPr>
              <a:t>mpg</a:t>
            </a:r>
            <a:r>
              <a:rPr lang="pt-BR" b="1" dirty="0">
                <a:solidFill>
                  <a:srgbClr val="000080"/>
                </a:solidFill>
              </a:rPr>
              <a:t>~</a:t>
            </a:r>
            <a:r>
              <a:rPr lang="pt-BR" b="0" dirty="0">
                <a:solidFill>
                  <a:srgbClr val="000000"/>
                </a:solidFill>
              </a:rPr>
              <a:t>gear,</a:t>
            </a:r>
            <a:r>
              <a:rPr lang="pt-BR" b="0" dirty="0">
                <a:solidFill>
                  <a:srgbClr val="8000FF"/>
                </a:solidFill>
              </a:rPr>
              <a:t>data</a:t>
            </a:r>
            <a:r>
              <a:rPr lang="pt-BR" b="1" dirty="0">
                <a:solidFill>
                  <a:srgbClr val="000080"/>
                </a:solidFill>
              </a:rPr>
              <a:t>=</a:t>
            </a:r>
            <a:r>
              <a:rPr lang="pt-BR" b="0" dirty="0">
                <a:solidFill>
                  <a:srgbClr val="000000"/>
                </a:solidFill>
              </a:rPr>
              <a:t>.</a:t>
            </a:r>
            <a:r>
              <a:rPr lang="pt-BR" b="1" dirty="0">
                <a:solidFill>
                  <a:srgbClr val="000080"/>
                </a:solidFill>
              </a:rPr>
              <a:t>)</a:t>
            </a:r>
            <a:r>
              <a:rPr lang="pt-BR" b="0" dirty="0">
                <a:solidFill>
                  <a:srgbClr val="000000"/>
                </a:solidFill>
              </a:rPr>
              <a:t> </a:t>
            </a:r>
            <a:r>
              <a:rPr lang="pt-BR" b="0" dirty="0">
                <a:solidFill>
                  <a:srgbClr val="804000"/>
                </a:solidFill>
              </a:rPr>
              <a:t>%&gt;%</a:t>
            </a:r>
            <a:r>
              <a:rPr lang="pt-BR" b="0" dirty="0">
                <a:solidFill>
                  <a:srgbClr val="000000"/>
                </a:solidFill>
              </a:rPr>
              <a:t> </a:t>
            </a:r>
            <a:r>
              <a:rPr lang="pt-BR" b="0" dirty="0">
                <a:solidFill>
                  <a:srgbClr val="8000FF"/>
                </a:solidFill>
              </a:rPr>
              <a:t>anova</a:t>
            </a:r>
            <a:endParaRPr lang="pt-BR" b="0" dirty="0">
              <a:solidFill>
                <a:srgbClr val="000000"/>
              </a:solidFill>
            </a:endParaRPr>
          </a:p>
          <a:p>
            <a:endParaRPr lang="en-US" b="0" dirty="0">
              <a:solidFill>
                <a:srgbClr val="000000"/>
              </a:solidFill>
            </a:endParaRPr>
          </a:p>
          <a:p>
            <a:r>
              <a:rPr lang="en-US" b="0" dirty="0">
                <a:solidFill>
                  <a:srgbClr val="008000"/>
                </a:solidFill>
              </a:rPr>
              <a:t>#tidy</a:t>
            </a:r>
            <a:endParaRPr lang="en-US" b="0" dirty="0">
              <a:solidFill>
                <a:srgbClr val="000000"/>
              </a:solidFill>
            </a:endParaRPr>
          </a:p>
          <a:p>
            <a:r>
              <a:rPr lang="en-US" b="0" dirty="0" err="1">
                <a:solidFill>
                  <a:srgbClr val="000000"/>
                </a:solidFill>
              </a:rPr>
              <a:t>F_hat</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gear</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"F"</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1" dirty="0">
                <a:solidFill>
                  <a:srgbClr val="000080"/>
                </a:solidFill>
              </a:rPr>
              <a:t>&lt;-</a:t>
            </a:r>
            <a:r>
              <a:rPr lang="en-US" b="0" dirty="0">
                <a:solidFill>
                  <a:srgbClr val="000000"/>
                </a:solidFill>
              </a:rPr>
              <a:t> mtcars2 </a:t>
            </a:r>
            <a:r>
              <a:rPr lang="en-US" b="0" dirty="0">
                <a:solidFill>
                  <a:srgbClr val="804000"/>
                </a:solidFill>
              </a:rPr>
              <a:t>%&gt;%</a:t>
            </a:r>
            <a:r>
              <a:rPr lang="en-US" b="0" dirty="0">
                <a:solidFill>
                  <a:srgbClr val="000000"/>
                </a:solidFill>
              </a:rPr>
              <a:t> </a:t>
            </a:r>
          </a:p>
          <a:p>
            <a:r>
              <a:rPr lang="en-US" b="0" dirty="0">
                <a:solidFill>
                  <a:srgbClr val="000000"/>
                </a:solidFill>
              </a:rPr>
              <a:t>  specify</a:t>
            </a:r>
            <a:r>
              <a:rPr lang="en-US" b="1" dirty="0">
                <a:solidFill>
                  <a:srgbClr val="000080"/>
                </a:solidFill>
              </a:rPr>
              <a:t>(</a:t>
            </a:r>
            <a:r>
              <a:rPr lang="en-US" b="0" dirty="0" err="1">
                <a:solidFill>
                  <a:srgbClr val="000000"/>
                </a:solidFill>
              </a:rPr>
              <a:t>mpg</a:t>
            </a:r>
            <a:r>
              <a:rPr lang="en-US" b="1" dirty="0" err="1">
                <a:solidFill>
                  <a:srgbClr val="000080"/>
                </a:solidFill>
              </a:rPr>
              <a:t>~</a:t>
            </a:r>
            <a:r>
              <a:rPr lang="en-US" b="0" dirty="0" err="1">
                <a:solidFill>
                  <a:srgbClr val="000000"/>
                </a:solidFill>
              </a:rPr>
              <a:t>gear</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hypothesize</a:t>
            </a:r>
            <a:r>
              <a:rPr lang="en-US" b="1" dirty="0">
                <a:solidFill>
                  <a:srgbClr val="000080"/>
                </a:solidFill>
              </a:rPr>
              <a:t>(</a:t>
            </a:r>
            <a:r>
              <a:rPr lang="en-US" b="0" dirty="0">
                <a:solidFill>
                  <a:srgbClr val="000000"/>
                </a:solidFill>
              </a:rPr>
              <a:t>null </a:t>
            </a:r>
            <a:r>
              <a:rPr lang="en-US" b="1" dirty="0">
                <a:solidFill>
                  <a:srgbClr val="000080"/>
                </a:solidFill>
              </a:rPr>
              <a:t>=</a:t>
            </a:r>
            <a:r>
              <a:rPr lang="en-US" b="0" dirty="0">
                <a:solidFill>
                  <a:srgbClr val="000000"/>
                </a:solidFill>
              </a:rPr>
              <a:t> </a:t>
            </a:r>
            <a:r>
              <a:rPr lang="en-US" b="0" dirty="0">
                <a:solidFill>
                  <a:srgbClr val="808080"/>
                </a:solidFill>
              </a:rPr>
              <a:t>"independence"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generate</a:t>
            </a:r>
            <a:r>
              <a:rPr lang="en-US" b="1" dirty="0">
                <a:solidFill>
                  <a:srgbClr val="000080"/>
                </a:solidFill>
              </a:rPr>
              <a:t>(</a:t>
            </a:r>
            <a:r>
              <a:rPr lang="en-US" b="0" dirty="0">
                <a:solidFill>
                  <a:srgbClr val="000000"/>
                </a:solidFill>
              </a:rPr>
              <a:t>reps </a:t>
            </a:r>
            <a:r>
              <a:rPr lang="en-US" b="1" dirty="0">
                <a:solidFill>
                  <a:srgbClr val="000080"/>
                </a:solidFill>
              </a:rPr>
              <a:t>=</a:t>
            </a:r>
            <a:r>
              <a:rPr lang="en-US" b="0" dirty="0">
                <a:solidFill>
                  <a:srgbClr val="000000"/>
                </a:solidFill>
              </a:rPr>
              <a:t> </a:t>
            </a:r>
            <a:r>
              <a:rPr lang="en-US" b="0" dirty="0">
                <a:solidFill>
                  <a:srgbClr val="FF8000"/>
                </a:solidFill>
              </a:rPr>
              <a:t>1000</a:t>
            </a:r>
            <a:r>
              <a:rPr lang="en-US" b="0" dirty="0">
                <a:solidFill>
                  <a:srgbClr val="000000"/>
                </a:solidFill>
              </a:rPr>
              <a:t>, type </a:t>
            </a:r>
            <a:r>
              <a:rPr lang="en-US" b="1" dirty="0">
                <a:solidFill>
                  <a:srgbClr val="000080"/>
                </a:solidFill>
              </a:rPr>
              <a:t>=</a:t>
            </a:r>
            <a:r>
              <a:rPr lang="en-US" b="0" dirty="0">
                <a:solidFill>
                  <a:srgbClr val="000000"/>
                </a:solidFill>
              </a:rPr>
              <a:t> </a:t>
            </a:r>
            <a:r>
              <a:rPr lang="en-US" b="0" dirty="0">
                <a:solidFill>
                  <a:srgbClr val="808080"/>
                </a:solidFill>
              </a:rPr>
              <a:t>"permute"</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calculate</a:t>
            </a:r>
            <a:r>
              <a:rPr lang="en-US" b="1" dirty="0">
                <a:solidFill>
                  <a:srgbClr val="000080"/>
                </a:solidFill>
              </a:rPr>
              <a:t>(</a:t>
            </a:r>
            <a:r>
              <a:rPr lang="en-US" b="0" dirty="0">
                <a:solidFill>
                  <a:srgbClr val="000000"/>
                </a:solidFill>
              </a:rPr>
              <a:t>stat </a:t>
            </a:r>
            <a:r>
              <a:rPr lang="en-US" b="1" dirty="0">
                <a:solidFill>
                  <a:srgbClr val="000080"/>
                </a:solidFill>
              </a:rPr>
              <a:t>=</a:t>
            </a:r>
            <a:r>
              <a:rPr lang="en-US" b="0" dirty="0">
                <a:solidFill>
                  <a:srgbClr val="000000"/>
                </a:solidFill>
              </a:rPr>
              <a:t> </a:t>
            </a:r>
            <a:r>
              <a:rPr lang="en-US" b="0" dirty="0">
                <a:solidFill>
                  <a:srgbClr val="808080"/>
                </a:solidFill>
              </a:rPr>
              <a:t>"F"</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0" dirty="0" err="1">
                <a:solidFill>
                  <a:srgbClr val="000000"/>
                </a:solidFill>
              </a:rPr>
              <a:t>null_distn</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get_p_value</a:t>
            </a:r>
            <a:r>
              <a:rPr lang="en-US" b="1" dirty="0">
                <a:solidFill>
                  <a:srgbClr val="000080"/>
                </a:solidFill>
              </a:rPr>
              <a:t>(</a:t>
            </a:r>
            <a:r>
              <a:rPr lang="en-US" b="0" dirty="0" err="1">
                <a:solidFill>
                  <a:srgbClr val="000000"/>
                </a:solidFill>
              </a:rPr>
              <a:t>F_hat</a:t>
            </a:r>
            <a:r>
              <a:rPr lang="en-US" b="0" dirty="0">
                <a:solidFill>
                  <a:srgbClr val="000000"/>
                </a:solidFill>
              </a:rPr>
              <a:t>, direction </a:t>
            </a:r>
            <a:r>
              <a:rPr lang="en-US" b="1" dirty="0">
                <a:solidFill>
                  <a:srgbClr val="000080"/>
                </a:solidFill>
              </a:rPr>
              <a:t>=</a:t>
            </a:r>
            <a:r>
              <a:rPr lang="en-US" b="0" dirty="0">
                <a:solidFill>
                  <a:srgbClr val="000000"/>
                </a:solidFill>
              </a:rPr>
              <a:t> </a:t>
            </a:r>
            <a:r>
              <a:rPr lang="en-US" b="0" dirty="0">
                <a:solidFill>
                  <a:srgbClr val="808080"/>
                </a:solidFill>
              </a:rPr>
              <a:t>"greater"</a:t>
            </a:r>
            <a:r>
              <a:rPr lang="en-US" b="1" dirty="0">
                <a:solidFill>
                  <a:srgbClr val="000080"/>
                </a:solidFill>
              </a:rPr>
              <a:t>)</a:t>
            </a:r>
            <a:endParaRPr lang="en-US" b="0" dirty="0">
              <a:solidFill>
                <a:srgbClr val="000000"/>
              </a:solidFill>
            </a:endParaRPr>
          </a:p>
          <a:p>
            <a:r>
              <a:rPr lang="en-US" b="0" dirty="0">
                <a:solidFill>
                  <a:srgbClr val="000000"/>
                </a:solidFill>
              </a:rPr>
              <a:t>  </a:t>
            </a:r>
          </a:p>
          <a:p>
            <a:endParaRPr lang="en-US" sz="1400" dirty="0"/>
          </a:p>
        </p:txBody>
      </p:sp>
      <p:pic>
        <p:nvPicPr>
          <p:cNvPr id="5" name="Content Placeholder 4">
            <a:extLst>
              <a:ext uri="{FF2B5EF4-FFF2-40B4-BE49-F238E27FC236}">
                <a16:creationId xmlns:a16="http://schemas.microsoft.com/office/drawing/2014/main" id="{C015CC3F-C771-48F9-8279-5FE1D4B3CD7B}"/>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4" name="Content Placeholder 3">
            <a:extLst>
              <a:ext uri="{FF2B5EF4-FFF2-40B4-BE49-F238E27FC236}">
                <a16:creationId xmlns:a16="http://schemas.microsoft.com/office/drawing/2014/main" id="{1FD88966-3A0C-4F03-8ED5-C9A3A70C3E5B}"/>
              </a:ext>
            </a:extLst>
          </p:cNvPr>
          <p:cNvSpPr>
            <a:spLocks noGrp="1"/>
          </p:cNvSpPr>
          <p:nvPr>
            <p:ph sz="quarter" idx="16"/>
          </p:nvPr>
        </p:nvSpPr>
        <p:spPr/>
        <p:txBody>
          <a:bodyPr/>
          <a:lstStyle/>
          <a:p>
            <a:r>
              <a:rPr lang="en-US" dirty="0"/>
              <a:t>In R, Analysis of Variance requires to first fit linear model, then do F-test</a:t>
            </a:r>
          </a:p>
        </p:txBody>
      </p:sp>
    </p:spTree>
    <p:extLst>
      <p:ext uri="{BB962C8B-B14F-4D97-AF65-F5344CB8AC3E}">
        <p14:creationId xmlns:p14="http://schemas.microsoft.com/office/powerpoint/2010/main" val="352806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Linear models</a:t>
            </a:r>
          </a:p>
        </p:txBody>
      </p:sp>
    </p:spTree>
    <p:extLst>
      <p:ext uri="{BB962C8B-B14F-4D97-AF65-F5344CB8AC3E}">
        <p14:creationId xmlns:p14="http://schemas.microsoft.com/office/powerpoint/2010/main" val="63651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D876-7D83-4CB7-B707-3939A00B30FC}"/>
              </a:ext>
            </a:extLst>
          </p:cNvPr>
          <p:cNvSpPr>
            <a:spLocks noGrp="1"/>
          </p:cNvSpPr>
          <p:nvPr>
            <p:ph type="title"/>
          </p:nvPr>
        </p:nvSpPr>
        <p:spPr/>
        <p:txBody>
          <a:bodyPr/>
          <a:lstStyle/>
          <a:p>
            <a:r>
              <a:rPr lang="en-US" dirty="0"/>
              <a:t>Using </a:t>
            </a:r>
            <a:r>
              <a:rPr lang="en-US" dirty="0">
                <a:latin typeface="Source Code Pro" panose="020B0509030403020204" pitchFamily="49" charset="0"/>
                <a:ea typeface="Source Code Pro" panose="020B0509030403020204" pitchFamily="49" charset="0"/>
              </a:rPr>
              <a:t>lm()</a:t>
            </a:r>
            <a:endParaRPr lang="en-US" dirty="0"/>
          </a:p>
        </p:txBody>
      </p:sp>
      <p:sp>
        <p:nvSpPr>
          <p:cNvPr id="3" name="Content Placeholder 2">
            <a:extLst>
              <a:ext uri="{FF2B5EF4-FFF2-40B4-BE49-F238E27FC236}">
                <a16:creationId xmlns:a16="http://schemas.microsoft.com/office/drawing/2014/main" id="{9BCC9737-4942-4DB4-822B-7E68CCD43DD1}"/>
              </a:ext>
            </a:extLst>
          </p:cNvPr>
          <p:cNvSpPr>
            <a:spLocks noGrp="1"/>
          </p:cNvSpPr>
          <p:nvPr>
            <p:ph sz="quarter" idx="14"/>
          </p:nvPr>
        </p:nvSpPr>
        <p:spPr>
          <a:xfrm>
            <a:off x="1" y="1066799"/>
            <a:ext cx="6902824" cy="5057775"/>
          </a:xfrm>
        </p:spPr>
        <p:txBody>
          <a:bodyPr/>
          <a:lstStyle/>
          <a:p>
            <a:r>
              <a:rPr lang="pt-BR" sz="1400" dirty="0">
                <a:solidFill>
                  <a:srgbClr val="000000"/>
                </a:solidFill>
              </a:rPr>
              <a:t>sim1 </a:t>
            </a:r>
            <a:r>
              <a:rPr lang="pt-BR" sz="1400" dirty="0">
                <a:solidFill>
                  <a:srgbClr val="804000"/>
                </a:solidFill>
              </a:rPr>
              <a:t>%&gt;%</a:t>
            </a:r>
            <a:r>
              <a:rPr lang="pt-BR" sz="1400" dirty="0">
                <a:solidFill>
                  <a:srgbClr val="000000"/>
                </a:solidFill>
              </a:rPr>
              <a:t> </a:t>
            </a:r>
            <a:br>
              <a:rPr lang="pt-BR" sz="1400" dirty="0">
                <a:solidFill>
                  <a:srgbClr val="000000"/>
                </a:solidFill>
              </a:rPr>
            </a:br>
            <a:r>
              <a:rPr lang="pt-BR" sz="1400" dirty="0">
                <a:solidFill>
                  <a:srgbClr val="000000"/>
                </a:solidFill>
              </a:rPr>
              <a:t>  </a:t>
            </a:r>
            <a:r>
              <a:rPr lang="pt-BR" sz="1400" dirty="0">
                <a:solidFill>
                  <a:srgbClr val="8000FF"/>
                </a:solidFill>
              </a:rPr>
              <a:t>lm</a:t>
            </a:r>
            <a:r>
              <a:rPr lang="pt-BR" sz="1400" b="1" dirty="0">
                <a:solidFill>
                  <a:srgbClr val="000080"/>
                </a:solidFill>
              </a:rPr>
              <a:t>(</a:t>
            </a:r>
            <a:r>
              <a:rPr lang="pt-BR" sz="1400" b="0" dirty="0">
                <a:solidFill>
                  <a:srgbClr val="8000FF"/>
                </a:solidFill>
              </a:rPr>
              <a:t>formula</a:t>
            </a:r>
            <a:r>
              <a:rPr lang="pt-BR" sz="1400" b="0" dirty="0">
                <a:solidFill>
                  <a:srgbClr val="000000"/>
                </a:solidFill>
              </a:rPr>
              <a:t> </a:t>
            </a:r>
            <a:r>
              <a:rPr lang="pt-BR" sz="1400" b="1" dirty="0">
                <a:solidFill>
                  <a:srgbClr val="000080"/>
                </a:solidFill>
              </a:rPr>
              <a:t>=</a:t>
            </a:r>
            <a:r>
              <a:rPr lang="pt-BR" sz="1400" b="0" dirty="0">
                <a:solidFill>
                  <a:srgbClr val="000000"/>
                </a:solidFill>
              </a:rPr>
              <a:t> y</a:t>
            </a:r>
            <a:r>
              <a:rPr lang="pt-BR" sz="1400" b="1" dirty="0">
                <a:solidFill>
                  <a:srgbClr val="000080"/>
                </a:solidFill>
              </a:rPr>
              <a:t>~</a:t>
            </a:r>
            <a:r>
              <a:rPr lang="pt-BR" sz="1400" b="0" dirty="0">
                <a:solidFill>
                  <a:srgbClr val="000000"/>
                </a:solidFill>
              </a:rPr>
              <a:t>x, </a:t>
            </a:r>
            <a:r>
              <a:rPr lang="pt-BR" sz="1400" b="0" dirty="0">
                <a:solidFill>
                  <a:srgbClr val="8000FF"/>
                </a:solidFill>
              </a:rPr>
              <a:t>data</a:t>
            </a:r>
            <a:r>
              <a:rPr lang="pt-BR" sz="1400" b="1" dirty="0">
                <a:solidFill>
                  <a:srgbClr val="000080"/>
                </a:solidFill>
              </a:rPr>
              <a:t>=</a:t>
            </a:r>
            <a:r>
              <a:rPr lang="pt-BR" sz="1400" b="0" dirty="0">
                <a:solidFill>
                  <a:srgbClr val="000000"/>
                </a:solidFill>
              </a:rPr>
              <a:t>.</a:t>
            </a:r>
            <a:r>
              <a:rPr lang="pt-BR" sz="1400" b="1" dirty="0">
                <a:solidFill>
                  <a:srgbClr val="000080"/>
                </a:solidFill>
              </a:rPr>
              <a:t>)</a:t>
            </a:r>
            <a:r>
              <a:rPr lang="pt-BR" sz="1400" b="0" dirty="0">
                <a:solidFill>
                  <a:srgbClr val="000000"/>
                </a:solidFill>
              </a:rPr>
              <a:t> </a:t>
            </a:r>
            <a:r>
              <a:rPr lang="pt-BR" sz="1400" b="0" dirty="0">
                <a:solidFill>
                  <a:srgbClr val="804000"/>
                </a:solidFill>
              </a:rPr>
              <a:t>%&gt;%</a:t>
            </a:r>
            <a:r>
              <a:rPr lang="pt-BR" sz="1400" b="0" dirty="0">
                <a:solidFill>
                  <a:srgbClr val="000000"/>
                </a:solidFill>
              </a:rPr>
              <a:t> </a:t>
            </a:r>
            <a:br>
              <a:rPr lang="pt-BR" sz="1400" b="0" dirty="0">
                <a:solidFill>
                  <a:srgbClr val="000000"/>
                </a:solidFill>
              </a:rPr>
            </a:br>
            <a:r>
              <a:rPr lang="pt-BR" sz="1400" b="0" dirty="0">
                <a:solidFill>
                  <a:srgbClr val="000000"/>
                </a:solidFill>
              </a:rPr>
              <a:t>  </a:t>
            </a:r>
            <a:r>
              <a:rPr lang="pt-BR" sz="1400" b="0" dirty="0">
                <a:solidFill>
                  <a:srgbClr val="8000FF"/>
                </a:solidFill>
              </a:rPr>
              <a:t>summary</a:t>
            </a:r>
            <a:endParaRPr lang="pt-BR" sz="1400" b="0" dirty="0">
              <a:solidFill>
                <a:srgbClr val="000000"/>
              </a:solidFill>
            </a:endParaRPr>
          </a:p>
          <a:p>
            <a:endParaRPr lang="en-US" sz="1400" b="0" dirty="0">
              <a:solidFill>
                <a:srgbClr val="000000"/>
              </a:solidFill>
            </a:endParaRPr>
          </a:p>
          <a:p>
            <a:r>
              <a:rPr lang="en-US" sz="1400" b="0" dirty="0">
                <a:solidFill>
                  <a:schemeClr val="accent6"/>
                </a:solidFill>
              </a:rPr>
              <a:t>Call</a:t>
            </a:r>
            <a:r>
              <a:rPr lang="en-US" sz="1400" b="1" dirty="0">
                <a:solidFill>
                  <a:schemeClr val="accent6"/>
                </a:solidFill>
              </a:rPr>
              <a:t>:</a:t>
            </a:r>
            <a:endParaRPr lang="en-US" sz="1400" b="0" dirty="0">
              <a:solidFill>
                <a:schemeClr val="accent6"/>
              </a:solidFill>
            </a:endParaRPr>
          </a:p>
          <a:p>
            <a:r>
              <a:rPr lang="en-US" sz="1400" b="0" dirty="0">
                <a:solidFill>
                  <a:schemeClr val="accent6"/>
                </a:solidFill>
              </a:rPr>
              <a:t>lm</a:t>
            </a:r>
            <a:r>
              <a:rPr lang="en-US" sz="1400" b="1" dirty="0">
                <a:solidFill>
                  <a:schemeClr val="accent6"/>
                </a:solidFill>
              </a:rPr>
              <a:t>(</a:t>
            </a:r>
            <a:r>
              <a:rPr lang="en-US" sz="1400" b="0" dirty="0">
                <a:solidFill>
                  <a:schemeClr val="accent6"/>
                </a:solidFill>
              </a:rPr>
              <a:t>formula </a:t>
            </a:r>
            <a:r>
              <a:rPr lang="en-US" sz="1400" b="1" dirty="0">
                <a:solidFill>
                  <a:schemeClr val="accent6"/>
                </a:solidFill>
              </a:rPr>
              <a:t>=</a:t>
            </a:r>
            <a:r>
              <a:rPr lang="en-US" sz="1400" b="0" dirty="0">
                <a:solidFill>
                  <a:schemeClr val="accent6"/>
                </a:solidFill>
              </a:rPr>
              <a:t> y </a:t>
            </a:r>
            <a:r>
              <a:rPr lang="en-US" sz="1400" b="1" dirty="0">
                <a:solidFill>
                  <a:schemeClr val="accent6"/>
                </a:solidFill>
              </a:rPr>
              <a:t>~</a:t>
            </a:r>
            <a:r>
              <a:rPr lang="en-US" sz="1400" b="0" dirty="0">
                <a:solidFill>
                  <a:schemeClr val="accent6"/>
                </a:solidFill>
              </a:rPr>
              <a:t> x, data </a:t>
            </a:r>
            <a:r>
              <a:rPr lang="en-US" sz="1400" b="1" dirty="0">
                <a:solidFill>
                  <a:schemeClr val="accent6"/>
                </a:solidFill>
              </a:rPr>
              <a:t>=</a:t>
            </a:r>
            <a:r>
              <a:rPr lang="en-US" sz="1400" b="0" dirty="0">
                <a:solidFill>
                  <a:schemeClr val="accent6"/>
                </a:solidFill>
              </a:rPr>
              <a:t> .</a:t>
            </a:r>
            <a:r>
              <a:rPr lang="en-US" sz="1400" b="1" dirty="0">
                <a:solidFill>
                  <a:schemeClr val="accent6"/>
                </a:solidFill>
              </a:rPr>
              <a:t>)</a:t>
            </a:r>
            <a:endParaRPr lang="en-US" sz="1400" b="0" dirty="0">
              <a:solidFill>
                <a:schemeClr val="accent6"/>
              </a:solidFill>
            </a:endParaRPr>
          </a:p>
          <a:p>
            <a:endParaRPr lang="en-US" sz="1400" b="0" dirty="0">
              <a:solidFill>
                <a:schemeClr val="accent6"/>
              </a:solidFill>
            </a:endParaRPr>
          </a:p>
          <a:p>
            <a:r>
              <a:rPr lang="en-US" sz="1400" b="0" dirty="0">
                <a:solidFill>
                  <a:schemeClr val="accent6"/>
                </a:solidFill>
              </a:rPr>
              <a:t>Residuals</a:t>
            </a:r>
            <a:r>
              <a:rPr lang="en-US" sz="1400" b="1" dirty="0">
                <a:solidFill>
                  <a:schemeClr val="accent6"/>
                </a:solidFill>
              </a:rPr>
              <a:t>:</a:t>
            </a:r>
            <a:endParaRPr lang="en-US" sz="1400" b="0" dirty="0">
              <a:solidFill>
                <a:schemeClr val="accent6"/>
              </a:solidFill>
            </a:endParaRPr>
          </a:p>
          <a:p>
            <a:r>
              <a:rPr lang="sv-SE" sz="1400" b="0" dirty="0">
                <a:solidFill>
                  <a:schemeClr val="accent6"/>
                </a:solidFill>
              </a:rPr>
              <a:t>    Min      1Q  Median      3Q     Max </a:t>
            </a:r>
          </a:p>
          <a:p>
            <a:r>
              <a:rPr lang="en-US" sz="1400" b="1" dirty="0">
                <a:solidFill>
                  <a:schemeClr val="accent6"/>
                </a:solidFill>
              </a:rPr>
              <a:t>-</a:t>
            </a:r>
            <a:r>
              <a:rPr lang="en-US" sz="1400" b="0" dirty="0">
                <a:solidFill>
                  <a:schemeClr val="accent6"/>
                </a:solidFill>
              </a:rPr>
              <a:t>4.1469 </a:t>
            </a:r>
            <a:r>
              <a:rPr lang="en-US" sz="1400" b="1" dirty="0">
                <a:solidFill>
                  <a:schemeClr val="accent6"/>
                </a:solidFill>
              </a:rPr>
              <a:t>-</a:t>
            </a:r>
            <a:r>
              <a:rPr lang="en-US" sz="1400" b="0" dirty="0">
                <a:solidFill>
                  <a:schemeClr val="accent6"/>
                </a:solidFill>
              </a:rPr>
              <a:t>1.5197  0.1331  1.4670  4.6516 </a:t>
            </a:r>
          </a:p>
          <a:p>
            <a:endParaRPr lang="en-US" sz="1400" b="0" dirty="0">
              <a:solidFill>
                <a:schemeClr val="accent6"/>
              </a:solidFill>
            </a:endParaRPr>
          </a:p>
          <a:p>
            <a:r>
              <a:rPr lang="en-US" sz="1400" b="0" dirty="0">
                <a:solidFill>
                  <a:schemeClr val="accent6"/>
                </a:solidFill>
              </a:rPr>
              <a:t>Coefficients</a:t>
            </a:r>
            <a:r>
              <a:rPr lang="en-US" sz="1400" b="1" dirty="0">
                <a:solidFill>
                  <a:schemeClr val="accent6"/>
                </a:solidFill>
              </a:rPr>
              <a:t>:</a:t>
            </a:r>
            <a:endParaRPr lang="en-US" sz="1400" b="0" dirty="0">
              <a:solidFill>
                <a:schemeClr val="accent6"/>
              </a:solidFill>
            </a:endParaRPr>
          </a:p>
          <a:p>
            <a:r>
              <a:rPr lang="en-US" sz="1400" b="0" dirty="0">
                <a:solidFill>
                  <a:schemeClr val="accent6"/>
                </a:solidFill>
              </a:rPr>
              <a:t>            Estimate Std. Error t value </a:t>
            </a:r>
            <a:r>
              <a:rPr lang="en-US" sz="1400" b="0" dirty="0" err="1">
                <a:solidFill>
                  <a:schemeClr val="accent6"/>
                </a:solidFill>
              </a:rPr>
              <a:t>Pr</a:t>
            </a:r>
            <a:r>
              <a:rPr lang="en-US" sz="1400" b="1" dirty="0">
                <a:solidFill>
                  <a:schemeClr val="accent6"/>
                </a:solidFill>
              </a:rPr>
              <a:t>(&gt;|</a:t>
            </a:r>
            <a:r>
              <a:rPr lang="en-US" sz="1400" b="0" dirty="0">
                <a:solidFill>
                  <a:schemeClr val="accent6"/>
                </a:solidFill>
              </a:rPr>
              <a:t>t</a:t>
            </a:r>
            <a:r>
              <a:rPr lang="en-US" sz="1400" b="1" dirty="0">
                <a:solidFill>
                  <a:schemeClr val="accent6"/>
                </a:solidFill>
              </a:rPr>
              <a:t>|)</a:t>
            </a:r>
            <a:r>
              <a:rPr lang="en-US" sz="1400" b="0" dirty="0">
                <a:solidFill>
                  <a:schemeClr val="accent6"/>
                </a:solidFill>
              </a:rPr>
              <a:t>    </a:t>
            </a:r>
          </a:p>
          <a:p>
            <a:r>
              <a:rPr lang="pt-BR" sz="1400" b="1" dirty="0">
                <a:solidFill>
                  <a:schemeClr val="accent6"/>
                </a:solidFill>
              </a:rPr>
              <a:t>(</a:t>
            </a:r>
            <a:r>
              <a:rPr lang="pt-BR" sz="1400" b="0" dirty="0">
                <a:solidFill>
                  <a:schemeClr val="accent6"/>
                </a:solidFill>
              </a:rPr>
              <a:t>Intercept</a:t>
            </a:r>
            <a:r>
              <a:rPr lang="pt-BR" sz="1400" b="1" dirty="0">
                <a:solidFill>
                  <a:schemeClr val="accent6"/>
                </a:solidFill>
              </a:rPr>
              <a:t>)</a:t>
            </a:r>
            <a:r>
              <a:rPr lang="pt-BR" sz="1400" b="0" dirty="0">
                <a:solidFill>
                  <a:schemeClr val="accent6"/>
                </a:solidFill>
              </a:rPr>
              <a:t>   4.2208     0.8688   4.858 4.09e</a:t>
            </a:r>
            <a:r>
              <a:rPr lang="pt-BR" sz="1400" b="1" dirty="0">
                <a:solidFill>
                  <a:schemeClr val="accent6"/>
                </a:solidFill>
              </a:rPr>
              <a:t>-</a:t>
            </a:r>
            <a:r>
              <a:rPr lang="pt-BR" sz="1400" b="0" dirty="0">
                <a:solidFill>
                  <a:schemeClr val="accent6"/>
                </a:solidFill>
              </a:rPr>
              <a:t>05 </a:t>
            </a:r>
            <a:r>
              <a:rPr lang="pt-BR" sz="1400" b="1" dirty="0">
                <a:solidFill>
                  <a:schemeClr val="accent6"/>
                </a:solidFill>
              </a:rPr>
              <a:t>***</a:t>
            </a:r>
            <a:endParaRPr lang="pt-BR" sz="1400" b="0" dirty="0">
              <a:solidFill>
                <a:schemeClr val="accent6"/>
              </a:solidFill>
            </a:endParaRPr>
          </a:p>
          <a:p>
            <a:r>
              <a:rPr lang="en-US" sz="1400" b="0" dirty="0">
                <a:solidFill>
                  <a:schemeClr val="accent6"/>
                </a:solidFill>
              </a:rPr>
              <a:t>x             2.0515     0.1400  14.651 1.17e</a:t>
            </a:r>
            <a:r>
              <a:rPr lang="en-US" sz="1400" b="1" dirty="0">
                <a:solidFill>
                  <a:schemeClr val="accent6"/>
                </a:solidFill>
              </a:rPr>
              <a:t>-</a:t>
            </a:r>
            <a:r>
              <a:rPr lang="en-US" sz="1400" b="0" dirty="0">
                <a:solidFill>
                  <a:schemeClr val="accent6"/>
                </a:solidFill>
              </a:rPr>
              <a:t>14 </a:t>
            </a:r>
            <a:r>
              <a:rPr lang="en-US" sz="1400" b="1" dirty="0">
                <a:solidFill>
                  <a:schemeClr val="accent6"/>
                </a:solidFill>
              </a:rPr>
              <a:t>***</a:t>
            </a:r>
            <a:endParaRPr lang="en-US" sz="1400" b="0" dirty="0">
              <a:solidFill>
                <a:schemeClr val="accent6"/>
              </a:solidFill>
            </a:endParaRPr>
          </a:p>
          <a:p>
            <a:r>
              <a:rPr lang="en-US" sz="1400" b="1" dirty="0">
                <a:solidFill>
                  <a:schemeClr val="accent6"/>
                </a:solidFill>
              </a:rPr>
              <a:t>---</a:t>
            </a:r>
            <a:endParaRPr lang="en-US" sz="1400" b="0" dirty="0">
              <a:solidFill>
                <a:schemeClr val="accent6"/>
              </a:solidFill>
            </a:endParaRPr>
          </a:p>
          <a:p>
            <a:r>
              <a:rPr lang="fr-FR" sz="1400" b="0" dirty="0" err="1">
                <a:solidFill>
                  <a:schemeClr val="accent6"/>
                </a:solidFill>
              </a:rPr>
              <a:t>Signif</a:t>
            </a:r>
            <a:r>
              <a:rPr lang="fr-FR" sz="1400" b="0" dirty="0">
                <a:solidFill>
                  <a:schemeClr val="accent6"/>
                </a:solidFill>
              </a:rPr>
              <a:t>. codes</a:t>
            </a:r>
            <a:r>
              <a:rPr lang="fr-FR" sz="1400" b="1" dirty="0">
                <a:solidFill>
                  <a:schemeClr val="accent6"/>
                </a:solidFill>
              </a:rPr>
              <a:t>:</a:t>
            </a:r>
            <a:r>
              <a:rPr lang="fr-FR" sz="1400" b="0" dirty="0">
                <a:solidFill>
                  <a:schemeClr val="accent6"/>
                </a:solidFill>
              </a:rPr>
              <a:t>  0 ‘</a:t>
            </a:r>
            <a:r>
              <a:rPr lang="fr-FR" sz="1400" b="1" dirty="0">
                <a:solidFill>
                  <a:schemeClr val="accent6"/>
                </a:solidFill>
              </a:rPr>
              <a:t>***</a:t>
            </a:r>
            <a:r>
              <a:rPr lang="fr-FR" sz="1400" b="0" dirty="0">
                <a:solidFill>
                  <a:schemeClr val="accent6"/>
                </a:solidFill>
              </a:rPr>
              <a:t>’ 0.001 ‘</a:t>
            </a:r>
            <a:r>
              <a:rPr lang="fr-FR" sz="1400" b="1" dirty="0">
                <a:solidFill>
                  <a:schemeClr val="accent6"/>
                </a:solidFill>
              </a:rPr>
              <a:t>**</a:t>
            </a:r>
            <a:r>
              <a:rPr lang="fr-FR" sz="1400" b="0" dirty="0">
                <a:solidFill>
                  <a:schemeClr val="accent6"/>
                </a:solidFill>
              </a:rPr>
              <a:t>’ 0.01 ‘</a:t>
            </a:r>
            <a:r>
              <a:rPr lang="fr-FR" sz="1400" b="1" dirty="0">
                <a:solidFill>
                  <a:schemeClr val="accent6"/>
                </a:solidFill>
              </a:rPr>
              <a:t>*</a:t>
            </a:r>
            <a:r>
              <a:rPr lang="fr-FR" sz="1400" b="0" dirty="0">
                <a:solidFill>
                  <a:schemeClr val="accent6"/>
                </a:solidFill>
              </a:rPr>
              <a:t>’ 0.05 ‘.’ 0.1 ‘ ’ 1</a:t>
            </a:r>
          </a:p>
          <a:p>
            <a:endParaRPr lang="en-US" sz="1400" b="0" dirty="0">
              <a:solidFill>
                <a:schemeClr val="accent6"/>
              </a:solidFill>
            </a:endParaRPr>
          </a:p>
          <a:p>
            <a:r>
              <a:rPr lang="en-US" sz="1400" b="0" dirty="0">
                <a:solidFill>
                  <a:schemeClr val="accent6"/>
                </a:solidFill>
              </a:rPr>
              <a:t>Residual standard error</a:t>
            </a:r>
            <a:r>
              <a:rPr lang="en-US" sz="1400" b="1" dirty="0">
                <a:solidFill>
                  <a:schemeClr val="accent6"/>
                </a:solidFill>
              </a:rPr>
              <a:t>:</a:t>
            </a:r>
            <a:r>
              <a:rPr lang="en-US" sz="1400" b="0" dirty="0">
                <a:solidFill>
                  <a:schemeClr val="accent6"/>
                </a:solidFill>
              </a:rPr>
              <a:t> 2.203 on 28 degrees of freedom</a:t>
            </a:r>
          </a:p>
          <a:p>
            <a:r>
              <a:rPr lang="en-US" sz="1400" b="0" dirty="0">
                <a:solidFill>
                  <a:schemeClr val="accent6"/>
                </a:solidFill>
              </a:rPr>
              <a:t>Multiple R</a:t>
            </a:r>
            <a:r>
              <a:rPr lang="en-US" sz="1400" b="1" dirty="0">
                <a:solidFill>
                  <a:schemeClr val="accent6"/>
                </a:solidFill>
              </a:rPr>
              <a:t>-</a:t>
            </a:r>
            <a:r>
              <a:rPr lang="en-US" sz="1400" b="0" dirty="0">
                <a:solidFill>
                  <a:schemeClr val="accent6"/>
                </a:solidFill>
              </a:rPr>
              <a:t>squared</a:t>
            </a:r>
            <a:r>
              <a:rPr lang="en-US" sz="1400" b="1" dirty="0">
                <a:solidFill>
                  <a:schemeClr val="accent6"/>
                </a:solidFill>
              </a:rPr>
              <a:t>:</a:t>
            </a:r>
            <a:r>
              <a:rPr lang="en-US" sz="1400" b="0" dirty="0">
                <a:solidFill>
                  <a:schemeClr val="accent6"/>
                </a:solidFill>
              </a:rPr>
              <a:t>  0.8846,	Adjusted R</a:t>
            </a:r>
            <a:r>
              <a:rPr lang="en-US" sz="1400" b="1" dirty="0">
                <a:solidFill>
                  <a:schemeClr val="accent6"/>
                </a:solidFill>
              </a:rPr>
              <a:t>-</a:t>
            </a:r>
            <a:r>
              <a:rPr lang="en-US" sz="1400" b="0" dirty="0">
                <a:solidFill>
                  <a:schemeClr val="accent6"/>
                </a:solidFill>
              </a:rPr>
              <a:t>squared</a:t>
            </a:r>
            <a:r>
              <a:rPr lang="en-US" sz="1400" b="1" dirty="0">
                <a:solidFill>
                  <a:schemeClr val="accent6"/>
                </a:solidFill>
              </a:rPr>
              <a:t>:</a:t>
            </a:r>
            <a:r>
              <a:rPr lang="en-US" sz="1400" b="0" dirty="0">
                <a:solidFill>
                  <a:schemeClr val="accent6"/>
                </a:solidFill>
              </a:rPr>
              <a:t>  0.8805 </a:t>
            </a:r>
          </a:p>
          <a:p>
            <a:r>
              <a:rPr lang="en-US" sz="1400" b="0" dirty="0">
                <a:solidFill>
                  <a:schemeClr val="accent6"/>
                </a:solidFill>
              </a:rPr>
              <a:t>F</a:t>
            </a:r>
            <a:r>
              <a:rPr lang="en-US" sz="1400" b="1" dirty="0">
                <a:solidFill>
                  <a:schemeClr val="accent6"/>
                </a:solidFill>
              </a:rPr>
              <a:t>-</a:t>
            </a:r>
            <a:r>
              <a:rPr lang="en-US" sz="1400" b="0" dirty="0">
                <a:solidFill>
                  <a:schemeClr val="accent6"/>
                </a:solidFill>
              </a:rPr>
              <a:t>statistic</a:t>
            </a:r>
            <a:r>
              <a:rPr lang="en-US" sz="1400" b="1" dirty="0">
                <a:solidFill>
                  <a:schemeClr val="accent6"/>
                </a:solidFill>
              </a:rPr>
              <a:t>:</a:t>
            </a:r>
            <a:r>
              <a:rPr lang="en-US" sz="1400" b="0" dirty="0">
                <a:solidFill>
                  <a:schemeClr val="accent6"/>
                </a:solidFill>
              </a:rPr>
              <a:t> 214.7 on 1 and 28 DF,  p</a:t>
            </a:r>
            <a:r>
              <a:rPr lang="en-US" sz="1400" b="1" dirty="0">
                <a:solidFill>
                  <a:schemeClr val="accent6"/>
                </a:solidFill>
              </a:rPr>
              <a:t>-</a:t>
            </a:r>
            <a:r>
              <a:rPr lang="en-US" sz="1400" b="0" dirty="0">
                <a:solidFill>
                  <a:schemeClr val="accent6"/>
                </a:solidFill>
              </a:rPr>
              <a:t>value</a:t>
            </a:r>
            <a:r>
              <a:rPr lang="en-US" sz="1400" b="1" dirty="0">
                <a:solidFill>
                  <a:schemeClr val="accent6"/>
                </a:solidFill>
              </a:rPr>
              <a:t>:</a:t>
            </a:r>
            <a:r>
              <a:rPr lang="en-US" sz="1400" b="0" dirty="0">
                <a:solidFill>
                  <a:schemeClr val="accent6"/>
                </a:solidFill>
              </a:rPr>
              <a:t> 1.173e</a:t>
            </a:r>
            <a:r>
              <a:rPr lang="en-US" sz="1400" b="1" dirty="0">
                <a:solidFill>
                  <a:schemeClr val="accent6"/>
                </a:solidFill>
              </a:rPr>
              <a:t>-</a:t>
            </a:r>
            <a:r>
              <a:rPr lang="en-US" sz="1400" b="0" dirty="0">
                <a:solidFill>
                  <a:schemeClr val="accent6"/>
                </a:solidFill>
              </a:rPr>
              <a:t>14</a:t>
            </a:r>
            <a:endParaRPr lang="en-US" sz="1200" dirty="0">
              <a:solidFill>
                <a:schemeClr val="accent6"/>
              </a:solidFill>
            </a:endParaRPr>
          </a:p>
        </p:txBody>
      </p:sp>
      <p:sp>
        <p:nvSpPr>
          <p:cNvPr id="4" name="Content Placeholder 3">
            <a:extLst>
              <a:ext uri="{FF2B5EF4-FFF2-40B4-BE49-F238E27FC236}">
                <a16:creationId xmlns:a16="http://schemas.microsoft.com/office/drawing/2014/main" id="{0B0FAFCA-D0BD-4416-AB39-C7C162FED68B}"/>
              </a:ext>
            </a:extLst>
          </p:cNvPr>
          <p:cNvSpPr>
            <a:spLocks noGrp="1"/>
          </p:cNvSpPr>
          <p:nvPr>
            <p:ph sz="quarter" idx="15"/>
          </p:nvPr>
        </p:nvSpPr>
        <p:spPr>
          <a:xfrm>
            <a:off x="7001435" y="1066798"/>
            <a:ext cx="5190564" cy="2800235"/>
          </a:xfrm>
        </p:spPr>
        <p:txBody>
          <a:bodyPr/>
          <a:lstStyle/>
          <a:p>
            <a:r>
              <a:rPr lang="en-US" dirty="0">
                <a:solidFill>
                  <a:schemeClr val="accent1"/>
                </a:solidFill>
                <a:latin typeface="Source Code Pro" panose="020B0509030403020204" pitchFamily="49" charset="0"/>
                <a:ea typeface="Source Code Pro" panose="020B0509030403020204" pitchFamily="49" charset="0"/>
              </a:rPr>
              <a:t>summary() </a:t>
            </a:r>
            <a:r>
              <a:rPr lang="en-US" dirty="0"/>
              <a:t>displays coefficients and fit statistics</a:t>
            </a:r>
          </a:p>
          <a:p>
            <a:endParaRPr lang="en-US" dirty="0"/>
          </a:p>
        </p:txBody>
      </p:sp>
      <p:sp>
        <p:nvSpPr>
          <p:cNvPr id="5" name="Content Placeholder 4">
            <a:extLst>
              <a:ext uri="{FF2B5EF4-FFF2-40B4-BE49-F238E27FC236}">
                <a16:creationId xmlns:a16="http://schemas.microsoft.com/office/drawing/2014/main" id="{E5A3E341-520A-46F4-94C3-6547A74851FF}"/>
              </a:ext>
            </a:extLst>
          </p:cNvPr>
          <p:cNvSpPr>
            <a:spLocks noGrp="1"/>
          </p:cNvSpPr>
          <p:nvPr>
            <p:ph sz="quarter" idx="16"/>
          </p:nvPr>
        </p:nvSpPr>
        <p:spPr>
          <a:xfrm>
            <a:off x="7001433" y="3916265"/>
            <a:ext cx="5190565" cy="2803235"/>
          </a:xfrm>
        </p:spPr>
        <p:txBody>
          <a:bodyPr/>
          <a:lstStyle/>
          <a:p>
            <a:endParaRPr lang="en-US" dirty="0"/>
          </a:p>
        </p:txBody>
      </p:sp>
    </p:spTree>
    <p:extLst>
      <p:ext uri="{BB962C8B-B14F-4D97-AF65-F5344CB8AC3E}">
        <p14:creationId xmlns:p14="http://schemas.microsoft.com/office/powerpoint/2010/main" val="3563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1F40-72EE-4050-86F4-20D64425033F}"/>
              </a:ext>
            </a:extLst>
          </p:cNvPr>
          <p:cNvSpPr>
            <a:spLocks noGrp="1"/>
          </p:cNvSpPr>
          <p:nvPr>
            <p:ph type="title"/>
          </p:nvPr>
        </p:nvSpPr>
        <p:spPr/>
        <p:txBody>
          <a:bodyPr/>
          <a:lstStyle/>
          <a:p>
            <a:r>
              <a:rPr lang="en-US" dirty="0">
                <a:latin typeface="Source Code Pro" panose="020B0509030403020204" pitchFamily="49" charset="0"/>
                <a:ea typeface="Source Code Pro" panose="020B0509030403020204" pitchFamily="49" charset="0"/>
              </a:rPr>
              <a:t>data </a:t>
            </a:r>
            <a:r>
              <a:rPr lang="en-US" dirty="0">
                <a:ea typeface="Source Code Pro" panose="020B0509030403020204" pitchFamily="49" charset="0"/>
              </a:rPr>
              <a:t>argument</a:t>
            </a:r>
          </a:p>
        </p:txBody>
      </p:sp>
      <p:sp>
        <p:nvSpPr>
          <p:cNvPr id="3" name="Content Placeholder 2">
            <a:extLst>
              <a:ext uri="{FF2B5EF4-FFF2-40B4-BE49-F238E27FC236}">
                <a16:creationId xmlns:a16="http://schemas.microsoft.com/office/drawing/2014/main" id="{D9C9C994-9FA0-476F-999D-88AF2DF6E636}"/>
              </a:ext>
            </a:extLst>
          </p:cNvPr>
          <p:cNvSpPr>
            <a:spLocks noGrp="1"/>
          </p:cNvSpPr>
          <p:nvPr>
            <p:ph sz="quarter" idx="14"/>
          </p:nvPr>
        </p:nvSpPr>
        <p:spPr/>
        <p:txBody>
          <a:bodyPr/>
          <a:lstStyle/>
          <a:p>
            <a:r>
              <a:rPr lang="en-US" sz="1800" dirty="0">
                <a:solidFill>
                  <a:srgbClr val="008000"/>
                </a:solidFill>
                <a:cs typeface="Sabon Next LT" panose="02000500000000000000" pitchFamily="2" charset="0"/>
              </a:rPr>
              <a:t>#'pipe in' data</a:t>
            </a:r>
            <a:endParaRPr lang="en-US" sz="1800" dirty="0">
              <a:solidFill>
                <a:srgbClr val="000000"/>
              </a:solidFill>
              <a:cs typeface="Sabon Next LT" panose="02000500000000000000" pitchFamily="2" charset="0"/>
            </a:endParaRPr>
          </a:p>
          <a:p>
            <a:r>
              <a:rPr lang="en-US" sz="1800" dirty="0">
                <a:solidFill>
                  <a:srgbClr val="000000"/>
                </a:solidFill>
                <a:cs typeface="Sabon Next LT" panose="02000500000000000000" pitchFamily="2" charset="0"/>
              </a:rPr>
              <a:t>sim1 </a:t>
            </a:r>
            <a:r>
              <a:rPr lang="en-US" sz="1800" dirty="0">
                <a:solidFill>
                  <a:srgbClr val="804000"/>
                </a:solidFill>
                <a:cs typeface="Sabon Next LT" panose="02000500000000000000" pitchFamily="2" charset="0"/>
              </a:rPr>
              <a:t>%&gt;%</a:t>
            </a:r>
            <a:r>
              <a:rPr lang="en-US" sz="1800" dirty="0">
                <a:solidFill>
                  <a:srgbClr val="000000"/>
                </a:solidFill>
                <a:cs typeface="Sabon Next LT" panose="02000500000000000000" pitchFamily="2" charset="0"/>
              </a:rPr>
              <a:t> </a:t>
            </a:r>
          </a:p>
          <a:p>
            <a:r>
              <a:rPr lang="en-US" sz="1800" dirty="0">
                <a:solidFill>
                  <a:srgbClr val="000000"/>
                </a:solidFill>
                <a:cs typeface="Sabon Next LT" panose="02000500000000000000" pitchFamily="2" charset="0"/>
              </a:rPr>
              <a:t>  </a:t>
            </a:r>
            <a:r>
              <a:rPr lang="en-US" sz="1800" dirty="0">
                <a:solidFill>
                  <a:srgbClr val="8000FF"/>
                </a:solidFill>
                <a:cs typeface="Sabon Next LT" panose="02000500000000000000" pitchFamily="2" charset="0"/>
              </a:rPr>
              <a:t>lm</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y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x, </a:t>
            </a:r>
            <a:r>
              <a:rPr lang="en-US" sz="1800" b="0" dirty="0">
                <a:solidFill>
                  <a:srgbClr val="8000FF"/>
                </a:solidFill>
                <a:cs typeface="Sabon Next LT" panose="02000500000000000000" pitchFamily="2" charset="0"/>
              </a:rPr>
              <a:t>data</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-&gt;</a:t>
            </a:r>
            <a:r>
              <a:rPr lang="en-US" sz="1800" b="0" dirty="0">
                <a:solidFill>
                  <a:srgbClr val="000000"/>
                </a:solidFill>
                <a:cs typeface="Sabon Next LT" panose="02000500000000000000" pitchFamily="2" charset="0"/>
              </a:rPr>
              <a:t> m1_pipe</a:t>
            </a:r>
          </a:p>
          <a:p>
            <a:endParaRPr lang="en-US" sz="1800" b="0" dirty="0">
              <a:solidFill>
                <a:srgbClr val="000000"/>
              </a:solidFill>
              <a:cs typeface="Sabon Next LT" panose="02000500000000000000" pitchFamily="2" charset="0"/>
            </a:endParaRPr>
          </a:p>
          <a:p>
            <a:r>
              <a:rPr lang="en-US" sz="1800" b="0" dirty="0">
                <a:solidFill>
                  <a:srgbClr val="008000"/>
                </a:solidFill>
                <a:cs typeface="Sabon Next LT" panose="02000500000000000000" pitchFamily="2" charset="0"/>
              </a:rPr>
              <a:t>#directly using data argument</a:t>
            </a:r>
            <a:endParaRPr lang="en-US" sz="1800" b="0" dirty="0">
              <a:solidFill>
                <a:srgbClr val="000000"/>
              </a:solidFill>
              <a:cs typeface="Sabon Next LT" panose="02000500000000000000" pitchFamily="2" charset="0"/>
            </a:endParaRPr>
          </a:p>
          <a:p>
            <a:r>
              <a:rPr lang="pt-BR" sz="1800" b="0" dirty="0">
                <a:solidFill>
                  <a:srgbClr val="8000FF"/>
                </a:solidFill>
                <a:cs typeface="Sabon Next LT" panose="02000500000000000000" pitchFamily="2" charset="0"/>
              </a:rPr>
              <a:t>lm</a:t>
            </a:r>
            <a:r>
              <a:rPr lang="pt-BR" sz="1800" b="1" dirty="0">
                <a:solidFill>
                  <a:srgbClr val="000080"/>
                </a:solidFill>
                <a:cs typeface="Sabon Next LT" panose="02000500000000000000" pitchFamily="2" charset="0"/>
              </a:rPr>
              <a:t>(</a:t>
            </a:r>
            <a:r>
              <a:rPr lang="pt-BR" sz="1800" b="0" dirty="0">
                <a:solidFill>
                  <a:srgbClr val="000000"/>
                </a:solidFill>
                <a:cs typeface="Sabon Next LT" panose="02000500000000000000" pitchFamily="2" charset="0"/>
              </a:rPr>
              <a:t>y </a:t>
            </a:r>
            <a:r>
              <a:rPr lang="pt-BR" sz="1800" b="1" dirty="0">
                <a:solidFill>
                  <a:srgbClr val="000080"/>
                </a:solidFill>
                <a:cs typeface="Sabon Next LT" panose="02000500000000000000" pitchFamily="2" charset="0"/>
              </a:rPr>
              <a:t>~</a:t>
            </a:r>
            <a:r>
              <a:rPr lang="pt-BR" sz="1800" b="0" dirty="0">
                <a:solidFill>
                  <a:srgbClr val="000000"/>
                </a:solidFill>
                <a:cs typeface="Sabon Next LT" panose="02000500000000000000" pitchFamily="2" charset="0"/>
              </a:rPr>
              <a:t> x, </a:t>
            </a:r>
            <a:r>
              <a:rPr lang="pt-BR" sz="1800" b="0" dirty="0">
                <a:solidFill>
                  <a:srgbClr val="8000FF"/>
                </a:solidFill>
                <a:cs typeface="Sabon Next LT" panose="02000500000000000000" pitchFamily="2" charset="0"/>
              </a:rPr>
              <a:t>data</a:t>
            </a:r>
            <a:r>
              <a:rPr lang="pt-BR" sz="1800" b="0" dirty="0">
                <a:solidFill>
                  <a:srgbClr val="000000"/>
                </a:solidFill>
                <a:cs typeface="Sabon Next LT" panose="02000500000000000000" pitchFamily="2" charset="0"/>
              </a:rPr>
              <a:t> </a:t>
            </a:r>
            <a:r>
              <a:rPr lang="pt-BR" sz="1800" b="1" dirty="0">
                <a:solidFill>
                  <a:srgbClr val="000080"/>
                </a:solidFill>
                <a:cs typeface="Sabon Next LT" panose="02000500000000000000" pitchFamily="2" charset="0"/>
              </a:rPr>
              <a:t>=</a:t>
            </a:r>
            <a:r>
              <a:rPr lang="pt-BR" sz="1800" b="0" dirty="0">
                <a:solidFill>
                  <a:srgbClr val="000000"/>
                </a:solidFill>
                <a:cs typeface="Sabon Next LT" panose="02000500000000000000" pitchFamily="2" charset="0"/>
              </a:rPr>
              <a:t> sim1</a:t>
            </a:r>
            <a:r>
              <a:rPr lang="pt-BR" sz="1800" b="1" dirty="0">
                <a:solidFill>
                  <a:srgbClr val="000080"/>
                </a:solidFill>
                <a:cs typeface="Sabon Next LT" panose="02000500000000000000" pitchFamily="2" charset="0"/>
              </a:rPr>
              <a:t>)</a:t>
            </a:r>
            <a:r>
              <a:rPr lang="pt-BR" sz="1800" b="0" dirty="0">
                <a:solidFill>
                  <a:srgbClr val="000000"/>
                </a:solidFill>
                <a:cs typeface="Sabon Next LT" panose="02000500000000000000" pitchFamily="2" charset="0"/>
              </a:rPr>
              <a:t> </a:t>
            </a:r>
            <a:r>
              <a:rPr lang="pt-BR" sz="1800" b="1" dirty="0">
                <a:solidFill>
                  <a:srgbClr val="000080"/>
                </a:solidFill>
                <a:cs typeface="Sabon Next LT" panose="02000500000000000000" pitchFamily="2" charset="0"/>
              </a:rPr>
              <a:t>-&gt;</a:t>
            </a:r>
            <a:r>
              <a:rPr lang="pt-BR" sz="1800" b="0" dirty="0">
                <a:solidFill>
                  <a:srgbClr val="000000"/>
                </a:solidFill>
                <a:cs typeface="Sabon Next LT" panose="02000500000000000000" pitchFamily="2" charset="0"/>
              </a:rPr>
              <a:t> m1</a:t>
            </a:r>
          </a:p>
          <a:p>
            <a:endParaRPr lang="en-US" sz="1800" b="0" dirty="0">
              <a:solidFill>
                <a:srgbClr val="000000"/>
              </a:solidFill>
              <a:cs typeface="Sabon Next LT" panose="02000500000000000000" pitchFamily="2" charset="0"/>
            </a:endParaRPr>
          </a:p>
          <a:p>
            <a:r>
              <a:rPr lang="en-US" sz="1800" b="0" dirty="0">
                <a:solidFill>
                  <a:srgbClr val="008000"/>
                </a:solidFill>
                <a:cs typeface="Sabon Next LT" panose="02000500000000000000" pitchFamily="2" charset="0"/>
              </a:rPr>
              <a:t>#where's the difference? The call contains the dot</a:t>
            </a:r>
            <a:endParaRPr lang="en-US" sz="1800" b="0" dirty="0">
              <a:solidFill>
                <a:srgbClr val="000000"/>
              </a:solidFill>
              <a:cs typeface="Sabon Next LT" panose="02000500000000000000" pitchFamily="2" charset="0"/>
            </a:endParaRPr>
          </a:p>
          <a:p>
            <a:r>
              <a:rPr lang="en-US" sz="1800" b="0" dirty="0">
                <a:solidFill>
                  <a:srgbClr val="000000"/>
                </a:solidFill>
                <a:cs typeface="Sabon Next LT" panose="02000500000000000000" pitchFamily="2" charset="0"/>
              </a:rPr>
              <a:t>m1_pipe</a:t>
            </a:r>
            <a:r>
              <a:rPr lang="en-US" sz="1800" b="1" dirty="0">
                <a:solidFill>
                  <a:srgbClr val="000080"/>
                </a:solidFill>
                <a:cs typeface="Sabon Next LT" panose="02000500000000000000" pitchFamily="2" charset="0"/>
              </a:rPr>
              <a:t>$</a:t>
            </a:r>
            <a:r>
              <a:rPr lang="en-US" sz="1800" b="0" dirty="0">
                <a:solidFill>
                  <a:srgbClr val="8000FF"/>
                </a:solidFill>
                <a:cs typeface="Sabon Next LT" panose="02000500000000000000" pitchFamily="2" charset="0"/>
              </a:rPr>
              <a:t>call</a:t>
            </a:r>
            <a:endParaRPr lang="en-US" sz="1800" b="0" dirty="0">
              <a:solidFill>
                <a:srgbClr val="000000"/>
              </a:solidFill>
              <a:cs typeface="Sabon Next LT" panose="02000500000000000000" pitchFamily="2" charset="0"/>
            </a:endParaRPr>
          </a:p>
          <a:p>
            <a:r>
              <a:rPr lang="en-US" sz="1800" b="0" dirty="0">
                <a:solidFill>
                  <a:srgbClr val="000000"/>
                </a:solidFill>
                <a:cs typeface="Sabon Next LT" panose="02000500000000000000" pitchFamily="2" charset="0"/>
              </a:rPr>
              <a:t>m1</a:t>
            </a:r>
            <a:r>
              <a:rPr lang="en-US" sz="1800" b="1" dirty="0">
                <a:solidFill>
                  <a:srgbClr val="000080"/>
                </a:solidFill>
                <a:cs typeface="Sabon Next LT" panose="02000500000000000000" pitchFamily="2" charset="0"/>
              </a:rPr>
              <a:t>$</a:t>
            </a:r>
            <a:r>
              <a:rPr lang="en-US" sz="1800" b="0" dirty="0">
                <a:solidFill>
                  <a:srgbClr val="8000FF"/>
                </a:solidFill>
                <a:cs typeface="Sabon Next LT" panose="02000500000000000000" pitchFamily="2" charset="0"/>
              </a:rPr>
              <a:t>call</a:t>
            </a:r>
            <a:endParaRPr lang="en-US" dirty="0">
              <a:cs typeface="Sabon Next LT" panose="02000500000000000000" pitchFamily="2" charset="0"/>
            </a:endParaRPr>
          </a:p>
        </p:txBody>
      </p:sp>
      <p:sp>
        <p:nvSpPr>
          <p:cNvPr id="4" name="Content Placeholder 3">
            <a:extLst>
              <a:ext uri="{FF2B5EF4-FFF2-40B4-BE49-F238E27FC236}">
                <a16:creationId xmlns:a16="http://schemas.microsoft.com/office/drawing/2014/main" id="{92E9FEB2-E466-4C07-B181-29375FB608C0}"/>
              </a:ext>
            </a:extLst>
          </p:cNvPr>
          <p:cNvSpPr>
            <a:spLocks noGrp="1"/>
          </p:cNvSpPr>
          <p:nvPr>
            <p:ph sz="quarter" idx="15"/>
          </p:nvPr>
        </p:nvSpPr>
        <p:spPr/>
        <p:txBody>
          <a:bodyPr/>
          <a:lstStyle/>
          <a:p>
            <a:r>
              <a:rPr lang="en-US" dirty="0">
                <a:solidFill>
                  <a:schemeClr val="accent1"/>
                </a:solidFill>
                <a:latin typeface="Source Code Pro" panose="020B0509030403020204" pitchFamily="49" charset="0"/>
                <a:ea typeface="Source Code Pro" panose="020B0509030403020204" pitchFamily="49" charset="0"/>
              </a:rPr>
              <a:t>lm() </a:t>
            </a:r>
            <a:r>
              <a:rPr lang="en-US" dirty="0"/>
              <a:t>predates the </a:t>
            </a:r>
            <a:r>
              <a:rPr lang="en-US" dirty="0" err="1"/>
              <a:t>tidyverse</a:t>
            </a:r>
            <a:r>
              <a:rPr lang="en-US" dirty="0"/>
              <a:t>, and it is better to fill the </a:t>
            </a:r>
            <a:r>
              <a:rPr lang="en-US" dirty="0">
                <a:solidFill>
                  <a:srgbClr val="0070C0"/>
                </a:solidFill>
                <a:latin typeface="Source Code Pro" panose="020B0509030403020204" pitchFamily="49" charset="0"/>
                <a:ea typeface="Source Code Pro" panose="020B0509030403020204" pitchFamily="49" charset="0"/>
              </a:rPr>
              <a:t>data</a:t>
            </a:r>
            <a:r>
              <a:rPr lang="en-US" dirty="0"/>
              <a:t> argument instead of piping data into it</a:t>
            </a:r>
          </a:p>
          <a:p>
            <a:r>
              <a:rPr lang="en-US" dirty="0"/>
              <a:t>Some utility functions rely on a proper ‘call’. </a:t>
            </a:r>
          </a:p>
          <a:p>
            <a:r>
              <a:rPr lang="en-US" dirty="0"/>
              <a:t>Piping data is </a:t>
            </a:r>
            <a:r>
              <a:rPr lang="en-US" i="1" dirty="0"/>
              <a:t>mostly</a:t>
            </a:r>
            <a:r>
              <a:rPr lang="en-US" dirty="0"/>
              <a:t> fine, but not always</a:t>
            </a:r>
          </a:p>
          <a:p>
            <a:endParaRPr lang="en-US" dirty="0"/>
          </a:p>
        </p:txBody>
      </p:sp>
      <p:sp>
        <p:nvSpPr>
          <p:cNvPr id="5" name="Content Placeholder 4">
            <a:extLst>
              <a:ext uri="{FF2B5EF4-FFF2-40B4-BE49-F238E27FC236}">
                <a16:creationId xmlns:a16="http://schemas.microsoft.com/office/drawing/2014/main" id="{FAA6F994-87F1-48E2-B7ED-58672FE39379}"/>
              </a:ext>
            </a:extLst>
          </p:cNvPr>
          <p:cNvSpPr>
            <a:spLocks noGrp="1"/>
          </p:cNvSpPr>
          <p:nvPr>
            <p:ph sz="quarter" idx="16"/>
          </p:nvPr>
        </p:nvSpPr>
        <p:spPr>
          <a:xfrm>
            <a:off x="6449059" y="4697506"/>
            <a:ext cx="5742940" cy="2021994"/>
          </a:xfrm>
        </p:spPr>
        <p:txBody>
          <a:bodyPr/>
          <a:lstStyle/>
          <a:p>
            <a:endParaRPr lang="en-US" dirty="0"/>
          </a:p>
        </p:txBody>
      </p:sp>
    </p:spTree>
    <p:extLst>
      <p:ext uri="{BB962C8B-B14F-4D97-AF65-F5344CB8AC3E}">
        <p14:creationId xmlns:p14="http://schemas.microsoft.com/office/powerpoint/2010/main" val="186997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B4FC-E7B4-47A4-8540-5C12A9DD4ADA}"/>
              </a:ext>
            </a:extLst>
          </p:cNvPr>
          <p:cNvSpPr>
            <a:spLocks noGrp="1"/>
          </p:cNvSpPr>
          <p:nvPr>
            <p:ph type="title"/>
          </p:nvPr>
        </p:nvSpPr>
        <p:spPr>
          <a:xfrm>
            <a:off x="914400" y="0"/>
            <a:ext cx="6701814" cy="914400"/>
          </a:xfrm>
        </p:spPr>
        <p:txBody>
          <a:bodyPr/>
          <a:lstStyle/>
          <a:p>
            <a:r>
              <a:rPr lang="en-US" dirty="0">
                <a:latin typeface="Source Code Pro" panose="020B0509030403020204" pitchFamily="49" charset="0"/>
                <a:ea typeface="Source Code Pro" panose="020B0509030403020204" pitchFamily="49" charset="0"/>
              </a:rPr>
              <a:t>lm()</a:t>
            </a:r>
            <a:r>
              <a:rPr lang="en-US" dirty="0"/>
              <a:t> object</a:t>
            </a:r>
          </a:p>
        </p:txBody>
      </p:sp>
      <p:sp>
        <p:nvSpPr>
          <p:cNvPr id="3" name="Content Placeholder 2">
            <a:extLst>
              <a:ext uri="{FF2B5EF4-FFF2-40B4-BE49-F238E27FC236}">
                <a16:creationId xmlns:a16="http://schemas.microsoft.com/office/drawing/2014/main" id="{7E850946-40DD-4CB4-8FBA-D402C293B6CD}"/>
              </a:ext>
            </a:extLst>
          </p:cNvPr>
          <p:cNvSpPr>
            <a:spLocks noGrp="1"/>
          </p:cNvSpPr>
          <p:nvPr>
            <p:ph sz="quarter" idx="14"/>
          </p:nvPr>
        </p:nvSpPr>
        <p:spPr>
          <a:xfrm>
            <a:off x="7616214" y="0"/>
            <a:ext cx="4575786" cy="6858000"/>
          </a:xfrm>
        </p:spPr>
        <p:txBody>
          <a:bodyPr/>
          <a:lstStyle/>
          <a:p>
            <a:r>
              <a:rPr lang="en-US" sz="770" dirty="0">
                <a:solidFill>
                  <a:srgbClr val="000000"/>
                </a:solidFill>
              </a:rPr>
              <a:t>List of </a:t>
            </a:r>
            <a:r>
              <a:rPr lang="en-US" sz="770" dirty="0">
                <a:solidFill>
                  <a:srgbClr val="FF8000"/>
                </a:solidFill>
              </a:rPr>
              <a:t>12</a:t>
            </a:r>
            <a:endParaRPr lang="en-US" sz="770" dirty="0">
              <a:solidFill>
                <a:srgbClr val="000000"/>
              </a:solidFill>
            </a:endParaRPr>
          </a:p>
          <a:p>
            <a:r>
              <a:rPr lang="en-US" sz="77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coefficients</a:t>
            </a:r>
            <a:r>
              <a:rPr lang="en-US" sz="770" b="0" dirty="0">
                <a:solidFill>
                  <a:srgbClr val="000000"/>
                </a:solidFill>
              </a:rPr>
              <a:t> </a:t>
            </a:r>
            <a:r>
              <a:rPr lang="en-US" sz="770" b="1" dirty="0">
                <a:solidFill>
                  <a:srgbClr val="000080"/>
                </a:solidFill>
              </a:rPr>
              <a:t>:</a:t>
            </a:r>
            <a:r>
              <a:rPr lang="en-US" sz="770" b="0" dirty="0">
                <a:solidFill>
                  <a:srgbClr val="000000"/>
                </a:solidFill>
              </a:rPr>
              <a:t> Named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FF8000"/>
                </a:solidFill>
              </a:rPr>
              <a:t>4.22</a:t>
            </a:r>
            <a:r>
              <a:rPr lang="en-US" sz="770" b="0" dirty="0">
                <a:solidFill>
                  <a:srgbClr val="000000"/>
                </a:solidFill>
              </a:rPr>
              <a:t> </a:t>
            </a:r>
            <a:r>
              <a:rPr lang="en-US" sz="770" b="0" dirty="0">
                <a:solidFill>
                  <a:srgbClr val="FF8000"/>
                </a:solidFill>
              </a:rPr>
              <a:t>2.05</a:t>
            </a:r>
            <a:endParaRPr lang="en-US" sz="770" b="0" dirty="0">
              <a:solidFill>
                <a:srgbClr val="000000"/>
              </a:solidFill>
            </a:endParaRPr>
          </a:p>
          <a:p>
            <a:r>
              <a:rPr lang="fr-FR" sz="770" b="0" dirty="0">
                <a:solidFill>
                  <a:srgbClr val="000000"/>
                </a:solidFill>
              </a:rPr>
              <a:t>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names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1" dirty="0">
                <a:solidFill>
                  <a:srgbClr val="000080"/>
                </a:solidFill>
              </a:rPr>
              <a:t>[</a:t>
            </a:r>
            <a:r>
              <a:rPr lang="fr-FR" sz="770" b="0" dirty="0">
                <a:solidFill>
                  <a:srgbClr val="FF8000"/>
                </a:solidFill>
              </a:rPr>
              <a:t>1</a:t>
            </a:r>
            <a:r>
              <a:rPr lang="fr-FR" sz="770" b="1" dirty="0">
                <a:solidFill>
                  <a:srgbClr val="000080"/>
                </a:solidFill>
              </a:rPr>
              <a:t>:</a:t>
            </a:r>
            <a:r>
              <a:rPr lang="fr-FR" sz="770" b="0" dirty="0">
                <a:solidFill>
                  <a:srgbClr val="FF8000"/>
                </a:solidFill>
              </a:rPr>
              <a:t>2</a:t>
            </a:r>
            <a:r>
              <a:rPr lang="fr-FR" sz="770" b="1" dirty="0">
                <a:solidFill>
                  <a:srgbClr val="000080"/>
                </a:solidFill>
              </a:rPr>
              <a:t>]</a:t>
            </a:r>
            <a:r>
              <a:rPr lang="fr-FR" sz="770" b="0" dirty="0">
                <a:solidFill>
                  <a:srgbClr val="000000"/>
                </a:solidFill>
              </a:rPr>
              <a:t> </a:t>
            </a:r>
            <a:r>
              <a:rPr lang="fr-FR" sz="770" b="0" dirty="0">
                <a:solidFill>
                  <a:srgbClr val="808080"/>
                </a:solidFill>
              </a:rPr>
              <a:t>"(Intercept)"</a:t>
            </a:r>
            <a:r>
              <a:rPr lang="fr-FR" sz="770" b="0" dirty="0">
                <a:solidFill>
                  <a:srgbClr val="000000"/>
                </a:solidFill>
              </a:rPr>
              <a:t> </a:t>
            </a:r>
            <a:r>
              <a:rPr lang="fr-FR" sz="770" b="0" dirty="0">
                <a:solidFill>
                  <a:srgbClr val="808080"/>
                </a:solidFill>
              </a:rPr>
              <a:t>"x"</a:t>
            </a:r>
            <a:endParaRPr lang="fr-FR"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residuals</a:t>
            </a:r>
            <a:r>
              <a:rPr lang="en-US" sz="770" b="0" dirty="0">
                <a:solidFill>
                  <a:srgbClr val="000000"/>
                </a:solidFill>
              </a:rPr>
              <a:t>    </a:t>
            </a:r>
            <a:r>
              <a:rPr lang="en-US" sz="770" b="1" dirty="0">
                <a:solidFill>
                  <a:srgbClr val="000080"/>
                </a:solidFill>
              </a:rPr>
              <a:t>:</a:t>
            </a:r>
            <a:r>
              <a:rPr lang="en-US" sz="770" b="0" dirty="0">
                <a:solidFill>
                  <a:srgbClr val="000000"/>
                </a:solidFill>
              </a:rPr>
              <a:t> Named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FF8000"/>
                </a:solidFill>
              </a:rPr>
              <a:t>2.072</a:t>
            </a:r>
            <a:r>
              <a:rPr lang="en-US" sz="770" b="0" dirty="0">
                <a:solidFill>
                  <a:srgbClr val="000000"/>
                </a:solidFill>
              </a:rPr>
              <a:t> </a:t>
            </a:r>
            <a:r>
              <a:rPr lang="en-US" sz="770" b="0" dirty="0">
                <a:solidFill>
                  <a:srgbClr val="FF8000"/>
                </a:solidFill>
              </a:rPr>
              <a:t>1.238</a:t>
            </a:r>
            <a:r>
              <a:rPr lang="en-US" sz="770" b="0" dirty="0">
                <a:solidFill>
                  <a:srgbClr val="000000"/>
                </a:solidFill>
              </a:rPr>
              <a:t> </a:t>
            </a:r>
            <a:r>
              <a:rPr lang="en-US" sz="770" b="1" dirty="0">
                <a:solidFill>
                  <a:srgbClr val="000080"/>
                </a:solidFill>
              </a:rPr>
              <a:t>-</a:t>
            </a:r>
            <a:r>
              <a:rPr lang="en-US" sz="770" b="0" dirty="0">
                <a:solidFill>
                  <a:srgbClr val="FF8000"/>
                </a:solidFill>
              </a:rPr>
              <a:t>4.147</a:t>
            </a:r>
            <a:r>
              <a:rPr lang="en-US" sz="770" b="0" dirty="0">
                <a:solidFill>
                  <a:srgbClr val="000000"/>
                </a:solidFill>
              </a:rPr>
              <a:t> </a:t>
            </a:r>
            <a:r>
              <a:rPr lang="en-US" sz="770" b="0" dirty="0">
                <a:solidFill>
                  <a:srgbClr val="FF8000"/>
                </a:solidFill>
              </a:rPr>
              <a:t>0.665</a:t>
            </a:r>
            <a:r>
              <a:rPr lang="en-US" sz="770" b="0" dirty="0">
                <a:solidFill>
                  <a:srgbClr val="000000"/>
                </a:solidFill>
              </a:rPr>
              <a:t> </a:t>
            </a:r>
            <a:r>
              <a:rPr lang="en-US" sz="770" b="0" dirty="0">
                <a:solidFill>
                  <a:srgbClr val="FF8000"/>
                </a:solidFill>
              </a:rPr>
              <a:t>1.919</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"names"</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808080"/>
                </a:solidFill>
              </a:rPr>
              <a:t>"1"</a:t>
            </a:r>
            <a:r>
              <a:rPr lang="en-US" sz="770" b="0" dirty="0">
                <a:solidFill>
                  <a:srgbClr val="000000"/>
                </a:solidFill>
              </a:rPr>
              <a:t> </a:t>
            </a:r>
            <a:r>
              <a:rPr lang="en-US" sz="770" b="0" dirty="0">
                <a:solidFill>
                  <a:srgbClr val="808080"/>
                </a:solidFill>
              </a:rPr>
              <a:t>"2"</a:t>
            </a:r>
            <a:r>
              <a:rPr lang="en-US" sz="770" b="0" dirty="0">
                <a:solidFill>
                  <a:srgbClr val="000000"/>
                </a:solidFill>
              </a:rPr>
              <a:t> </a:t>
            </a:r>
            <a:r>
              <a:rPr lang="en-US" sz="770" b="0" dirty="0">
                <a:solidFill>
                  <a:srgbClr val="808080"/>
                </a:solidFill>
              </a:rPr>
              <a:t>"3"</a:t>
            </a:r>
            <a:r>
              <a:rPr lang="en-US" sz="770" b="0" dirty="0">
                <a:solidFill>
                  <a:srgbClr val="000000"/>
                </a:solidFill>
              </a:rPr>
              <a:t> </a:t>
            </a:r>
            <a:r>
              <a:rPr lang="en-US" sz="770" b="0" dirty="0">
                <a:solidFill>
                  <a:srgbClr val="808080"/>
                </a:solidFill>
              </a:rPr>
              <a:t>"4"</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effects</a:t>
            </a:r>
            <a:r>
              <a:rPr lang="en-US" sz="770" b="0" dirty="0">
                <a:solidFill>
                  <a:srgbClr val="000000"/>
                </a:solidFill>
              </a:rPr>
              <a:t>      </a:t>
            </a:r>
            <a:r>
              <a:rPr lang="en-US" sz="770" b="1" dirty="0">
                <a:solidFill>
                  <a:srgbClr val="000080"/>
                </a:solidFill>
              </a:rPr>
              <a:t>:</a:t>
            </a:r>
            <a:r>
              <a:rPr lang="en-US" sz="770" b="0" dirty="0">
                <a:solidFill>
                  <a:srgbClr val="000000"/>
                </a:solidFill>
              </a:rPr>
              <a:t> Named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FF8000"/>
                </a:solidFill>
              </a:rPr>
              <a:t>84.92</a:t>
            </a:r>
            <a:r>
              <a:rPr lang="en-US" sz="770" b="0" dirty="0">
                <a:solidFill>
                  <a:srgbClr val="000000"/>
                </a:solidFill>
              </a:rPr>
              <a:t> </a:t>
            </a:r>
            <a:r>
              <a:rPr lang="en-US" sz="770" b="0" dirty="0">
                <a:solidFill>
                  <a:srgbClr val="FF8000"/>
                </a:solidFill>
              </a:rPr>
              <a:t>32.275</a:t>
            </a:r>
            <a:r>
              <a:rPr lang="en-US" sz="770" b="0" dirty="0">
                <a:solidFill>
                  <a:srgbClr val="000000"/>
                </a:solidFill>
              </a:rPr>
              <a:t> </a:t>
            </a:r>
            <a:r>
              <a:rPr lang="en-US" sz="770" b="1" dirty="0">
                <a:solidFill>
                  <a:srgbClr val="000080"/>
                </a:solidFill>
              </a:rPr>
              <a:t>-</a:t>
            </a:r>
            <a:r>
              <a:rPr lang="en-US" sz="770" b="0" dirty="0">
                <a:solidFill>
                  <a:srgbClr val="FF8000"/>
                </a:solidFill>
              </a:rPr>
              <a:t>4.13</a:t>
            </a:r>
            <a:r>
              <a:rPr lang="en-US" sz="770" b="0" dirty="0">
                <a:solidFill>
                  <a:srgbClr val="000000"/>
                </a:solidFill>
              </a:rPr>
              <a:t> </a:t>
            </a:r>
            <a:r>
              <a:rPr lang="en-US" sz="770" b="0" dirty="0">
                <a:solidFill>
                  <a:srgbClr val="FF8000"/>
                </a:solidFill>
              </a:rPr>
              <a:t>0.761</a:t>
            </a:r>
            <a:r>
              <a:rPr lang="en-US" sz="770" b="0" dirty="0">
                <a:solidFill>
                  <a:srgbClr val="000000"/>
                </a:solidFill>
              </a:rPr>
              <a:t> </a:t>
            </a:r>
            <a:r>
              <a:rPr lang="en-US" sz="770" b="0" dirty="0">
                <a:solidFill>
                  <a:srgbClr val="FF8000"/>
                </a:solidFill>
              </a:rPr>
              <a:t>2.015</a:t>
            </a:r>
            <a:r>
              <a:rPr lang="en-US" sz="770" b="0" dirty="0">
                <a:solidFill>
                  <a:srgbClr val="000000"/>
                </a:solidFill>
              </a:rPr>
              <a:t> ...</a:t>
            </a:r>
          </a:p>
          <a:p>
            <a:r>
              <a:rPr lang="fr-FR" sz="770" b="0" dirty="0">
                <a:solidFill>
                  <a:srgbClr val="000000"/>
                </a:solidFill>
              </a:rPr>
              <a:t>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names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1" dirty="0">
                <a:solidFill>
                  <a:srgbClr val="000080"/>
                </a:solidFill>
              </a:rPr>
              <a:t>[</a:t>
            </a:r>
            <a:r>
              <a:rPr lang="fr-FR" sz="770" b="0" dirty="0">
                <a:solidFill>
                  <a:srgbClr val="FF8000"/>
                </a:solidFill>
              </a:rPr>
              <a:t>1</a:t>
            </a:r>
            <a:r>
              <a:rPr lang="fr-FR" sz="770" b="1" dirty="0">
                <a:solidFill>
                  <a:srgbClr val="000080"/>
                </a:solidFill>
              </a:rPr>
              <a:t>:</a:t>
            </a:r>
            <a:r>
              <a:rPr lang="fr-FR" sz="770" b="0" dirty="0">
                <a:solidFill>
                  <a:srgbClr val="FF8000"/>
                </a:solidFill>
              </a:rPr>
              <a:t>30</a:t>
            </a:r>
            <a:r>
              <a:rPr lang="fr-FR" sz="770" b="1" dirty="0">
                <a:solidFill>
                  <a:srgbClr val="000080"/>
                </a:solidFill>
              </a:rPr>
              <a:t>]</a:t>
            </a:r>
            <a:r>
              <a:rPr lang="fr-FR" sz="770" b="0" dirty="0">
                <a:solidFill>
                  <a:srgbClr val="000000"/>
                </a:solidFill>
              </a:rPr>
              <a:t> </a:t>
            </a:r>
            <a:r>
              <a:rPr lang="fr-FR" sz="770" b="0" dirty="0">
                <a:solidFill>
                  <a:srgbClr val="808080"/>
                </a:solidFill>
              </a:rPr>
              <a:t>"(Intercept)"</a:t>
            </a:r>
            <a:r>
              <a:rPr lang="fr-FR" sz="770" b="0" dirty="0">
                <a:solidFill>
                  <a:srgbClr val="000000"/>
                </a:solidFill>
              </a:rPr>
              <a:t> </a:t>
            </a:r>
            <a:r>
              <a:rPr lang="fr-FR" sz="770" b="0" dirty="0">
                <a:solidFill>
                  <a:srgbClr val="808080"/>
                </a:solidFill>
              </a:rPr>
              <a:t>"x"</a:t>
            </a:r>
            <a:r>
              <a:rPr lang="fr-FR" sz="770" b="0" dirty="0">
                <a:solidFill>
                  <a:srgbClr val="000000"/>
                </a:solidFill>
              </a:rPr>
              <a:t> </a:t>
            </a:r>
            <a:r>
              <a:rPr lang="fr-FR" sz="770" b="0" dirty="0">
                <a:solidFill>
                  <a:srgbClr val="808080"/>
                </a:solidFill>
              </a:rPr>
              <a:t>""</a:t>
            </a:r>
            <a:r>
              <a:rPr lang="fr-FR" sz="770" b="0" dirty="0">
                <a:solidFill>
                  <a:srgbClr val="000000"/>
                </a:solidFill>
              </a:rPr>
              <a:t> </a:t>
            </a:r>
            <a:r>
              <a:rPr lang="fr-FR" sz="770" b="0" dirty="0">
                <a:solidFill>
                  <a:srgbClr val="808080"/>
                </a:solidFill>
              </a:rPr>
              <a:t>""</a:t>
            </a:r>
            <a:r>
              <a:rPr lang="fr-FR"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rank</a:t>
            </a:r>
            <a:r>
              <a:rPr lang="en-US" sz="770" b="0" dirty="0">
                <a:solidFill>
                  <a:srgbClr val="000000"/>
                </a:solidFill>
              </a:rPr>
              <a:t>         </a:t>
            </a:r>
            <a:r>
              <a:rPr lang="en-US" sz="770" b="1" dirty="0">
                <a:solidFill>
                  <a:srgbClr val="000080"/>
                </a:solidFill>
              </a:rPr>
              <a:t>:</a:t>
            </a:r>
            <a:r>
              <a:rPr lang="en-US" sz="770" b="0" dirty="0">
                <a:solidFill>
                  <a:srgbClr val="000000"/>
                </a:solidFill>
              </a:rPr>
              <a:t> int </a:t>
            </a:r>
            <a:r>
              <a:rPr lang="en-US" sz="770" b="0" dirty="0">
                <a:solidFill>
                  <a:srgbClr val="FF8000"/>
                </a:solidFill>
              </a:rPr>
              <a:t>2</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fitted.values</a:t>
            </a:r>
            <a:r>
              <a:rPr lang="en-US" sz="770" b="1" dirty="0">
                <a:solidFill>
                  <a:srgbClr val="000080"/>
                </a:solidFill>
              </a:rPr>
              <a:t>:</a:t>
            </a:r>
            <a:r>
              <a:rPr lang="en-US" sz="770" b="0" dirty="0">
                <a:solidFill>
                  <a:srgbClr val="000000"/>
                </a:solidFill>
              </a:rPr>
              <a:t> Named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FF8000"/>
                </a:solidFill>
              </a:rPr>
              <a:t>6.27</a:t>
            </a:r>
            <a:r>
              <a:rPr lang="en-US" sz="770" b="0" dirty="0">
                <a:solidFill>
                  <a:srgbClr val="000000"/>
                </a:solidFill>
              </a:rPr>
              <a:t> </a:t>
            </a:r>
            <a:r>
              <a:rPr lang="en-US" sz="770" b="0" dirty="0">
                <a:solidFill>
                  <a:srgbClr val="FF8000"/>
                </a:solidFill>
              </a:rPr>
              <a:t>6.27</a:t>
            </a:r>
            <a:r>
              <a:rPr lang="en-US" sz="770" b="0" dirty="0">
                <a:solidFill>
                  <a:srgbClr val="000000"/>
                </a:solidFill>
              </a:rPr>
              <a:t> </a:t>
            </a:r>
            <a:r>
              <a:rPr lang="en-US" sz="770" b="0" dirty="0">
                <a:solidFill>
                  <a:srgbClr val="FF8000"/>
                </a:solidFill>
              </a:rPr>
              <a:t>6.27</a:t>
            </a:r>
            <a:r>
              <a:rPr lang="en-US" sz="770" b="0" dirty="0">
                <a:solidFill>
                  <a:srgbClr val="000000"/>
                </a:solidFill>
              </a:rPr>
              <a:t> </a:t>
            </a:r>
            <a:r>
              <a:rPr lang="en-US" sz="770" b="0" dirty="0">
                <a:solidFill>
                  <a:srgbClr val="FF8000"/>
                </a:solidFill>
              </a:rPr>
              <a:t>8.32</a:t>
            </a:r>
            <a:r>
              <a:rPr lang="en-US" sz="770" b="0" dirty="0">
                <a:solidFill>
                  <a:srgbClr val="000000"/>
                </a:solidFill>
              </a:rPr>
              <a:t> </a:t>
            </a:r>
            <a:r>
              <a:rPr lang="en-US" sz="770" b="0" dirty="0">
                <a:solidFill>
                  <a:srgbClr val="FF8000"/>
                </a:solidFill>
              </a:rPr>
              <a:t>8.32</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"names"</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808080"/>
                </a:solidFill>
              </a:rPr>
              <a:t>"1"</a:t>
            </a:r>
            <a:r>
              <a:rPr lang="en-US" sz="770" b="0" dirty="0">
                <a:solidFill>
                  <a:srgbClr val="000000"/>
                </a:solidFill>
              </a:rPr>
              <a:t> </a:t>
            </a:r>
            <a:r>
              <a:rPr lang="en-US" sz="770" b="0" dirty="0">
                <a:solidFill>
                  <a:srgbClr val="808080"/>
                </a:solidFill>
              </a:rPr>
              <a:t>"2"</a:t>
            </a:r>
            <a:r>
              <a:rPr lang="en-US" sz="770" b="0" dirty="0">
                <a:solidFill>
                  <a:srgbClr val="000000"/>
                </a:solidFill>
              </a:rPr>
              <a:t> </a:t>
            </a:r>
            <a:r>
              <a:rPr lang="en-US" sz="770" b="0" dirty="0">
                <a:solidFill>
                  <a:srgbClr val="808080"/>
                </a:solidFill>
              </a:rPr>
              <a:t>"3"</a:t>
            </a:r>
            <a:r>
              <a:rPr lang="en-US" sz="770" b="0" dirty="0">
                <a:solidFill>
                  <a:srgbClr val="000000"/>
                </a:solidFill>
              </a:rPr>
              <a:t> </a:t>
            </a:r>
            <a:r>
              <a:rPr lang="en-US" sz="770" b="0" dirty="0">
                <a:solidFill>
                  <a:srgbClr val="808080"/>
                </a:solidFill>
              </a:rPr>
              <a:t>"4"</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assign</a:t>
            </a:r>
            <a:r>
              <a:rPr lang="en-US" sz="770" b="0" dirty="0">
                <a:solidFill>
                  <a:srgbClr val="000000"/>
                </a:solidFill>
              </a:rPr>
              <a:t>       </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FF8000"/>
                </a:solidFill>
              </a:rPr>
              <a:t>0</a:t>
            </a:r>
            <a:r>
              <a:rPr lang="en-US" sz="770" b="0" dirty="0">
                <a:solidFill>
                  <a:srgbClr val="000000"/>
                </a:solidFill>
              </a:rPr>
              <a:t> </a:t>
            </a:r>
            <a:r>
              <a:rPr lang="en-US" sz="770" b="0" dirty="0">
                <a:solidFill>
                  <a:srgbClr val="FF8000"/>
                </a:solidFill>
              </a:rPr>
              <a:t>1</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qr</a:t>
            </a:r>
            <a:r>
              <a:rPr lang="en-US" sz="770" b="0" dirty="0">
                <a:solidFill>
                  <a:srgbClr val="000000"/>
                </a:solidFill>
              </a:rPr>
              <a:t>           </a:t>
            </a:r>
            <a:r>
              <a:rPr lang="en-US" sz="770" b="1" dirty="0">
                <a:solidFill>
                  <a:srgbClr val="000080"/>
                </a:solidFill>
              </a:rPr>
              <a:t>:</a:t>
            </a:r>
            <a:r>
              <a:rPr lang="en-US" sz="770" b="0" dirty="0">
                <a:solidFill>
                  <a:srgbClr val="000000"/>
                </a:solidFill>
              </a:rPr>
              <a:t>List of </a:t>
            </a:r>
            <a:r>
              <a:rPr lang="en-US" sz="770" b="0" dirty="0">
                <a:solidFill>
                  <a:srgbClr val="FF8000"/>
                </a:solidFill>
              </a:rPr>
              <a:t>5</a:t>
            </a:r>
            <a:endParaRPr lang="en-US" sz="770" b="0" dirty="0">
              <a:solidFill>
                <a:srgbClr val="000000"/>
              </a:solidFill>
            </a:endParaRPr>
          </a:p>
          <a:p>
            <a:r>
              <a:rPr lang="pt-BR" sz="770" b="0" dirty="0">
                <a:solidFill>
                  <a:srgbClr val="000000"/>
                </a:solidFill>
              </a:rPr>
              <a:t>  ..</a:t>
            </a:r>
            <a:r>
              <a:rPr lang="pt-BR" sz="770" b="1" dirty="0">
                <a:solidFill>
                  <a:srgbClr val="000080"/>
                </a:solidFill>
              </a:rPr>
              <a:t>$</a:t>
            </a:r>
            <a:r>
              <a:rPr lang="pt-BR" sz="770" b="0" dirty="0">
                <a:solidFill>
                  <a:srgbClr val="000000"/>
                </a:solidFill>
              </a:rPr>
              <a:t> </a:t>
            </a:r>
            <a:r>
              <a:rPr lang="pt-BR" sz="770" b="0" dirty="0">
                <a:solidFill>
                  <a:srgbClr val="8000FF"/>
                </a:solidFill>
              </a:rPr>
              <a:t>qr</a:t>
            </a:r>
            <a:r>
              <a:rPr lang="pt-BR" sz="770" b="0" dirty="0">
                <a:solidFill>
                  <a:srgbClr val="000000"/>
                </a:solidFill>
              </a:rPr>
              <a:t>   </a:t>
            </a:r>
            <a:r>
              <a:rPr lang="pt-BR" sz="770" b="1" dirty="0">
                <a:solidFill>
                  <a:srgbClr val="000080"/>
                </a:solidFill>
              </a:rPr>
              <a:t>:</a:t>
            </a:r>
            <a:r>
              <a:rPr lang="pt-BR" sz="770" b="0" dirty="0">
                <a:solidFill>
                  <a:srgbClr val="000000"/>
                </a:solidFill>
              </a:rPr>
              <a:t> num </a:t>
            </a:r>
            <a:r>
              <a:rPr lang="pt-BR" sz="770" b="1" dirty="0">
                <a:solidFill>
                  <a:srgbClr val="000080"/>
                </a:solidFill>
              </a:rPr>
              <a:t>[</a:t>
            </a:r>
            <a:r>
              <a:rPr lang="pt-BR" sz="770" b="0" dirty="0">
                <a:solidFill>
                  <a:srgbClr val="FF8000"/>
                </a:solidFill>
              </a:rPr>
              <a:t>1</a:t>
            </a:r>
            <a:r>
              <a:rPr lang="pt-BR" sz="770" b="1" dirty="0">
                <a:solidFill>
                  <a:srgbClr val="000080"/>
                </a:solidFill>
              </a:rPr>
              <a:t>:</a:t>
            </a:r>
            <a:r>
              <a:rPr lang="pt-BR" sz="770" b="0" dirty="0">
                <a:solidFill>
                  <a:srgbClr val="FF8000"/>
                </a:solidFill>
              </a:rPr>
              <a:t>30</a:t>
            </a:r>
            <a:r>
              <a:rPr lang="pt-BR" sz="770" b="0" dirty="0">
                <a:solidFill>
                  <a:srgbClr val="000000"/>
                </a:solidFill>
              </a:rPr>
              <a:t>, </a:t>
            </a:r>
            <a:r>
              <a:rPr lang="pt-BR" sz="770" b="0" dirty="0">
                <a:solidFill>
                  <a:srgbClr val="FF8000"/>
                </a:solidFill>
              </a:rPr>
              <a:t>1</a:t>
            </a:r>
            <a:r>
              <a:rPr lang="pt-BR" sz="770" b="1" dirty="0">
                <a:solidFill>
                  <a:srgbClr val="000080"/>
                </a:solidFill>
              </a:rPr>
              <a:t>:</a:t>
            </a:r>
            <a:r>
              <a:rPr lang="pt-BR" sz="770" b="0" dirty="0">
                <a:solidFill>
                  <a:srgbClr val="FF8000"/>
                </a:solidFill>
              </a:rPr>
              <a:t>2</a:t>
            </a:r>
            <a:r>
              <a:rPr lang="pt-BR" sz="770" b="1" dirty="0">
                <a:solidFill>
                  <a:srgbClr val="000080"/>
                </a:solidFill>
              </a:rPr>
              <a:t>]</a:t>
            </a:r>
            <a:r>
              <a:rPr lang="pt-BR" sz="770" b="0" dirty="0">
                <a:solidFill>
                  <a:srgbClr val="000000"/>
                </a:solidFill>
              </a:rPr>
              <a:t> </a:t>
            </a:r>
            <a:r>
              <a:rPr lang="pt-BR" sz="770" b="1" dirty="0">
                <a:solidFill>
                  <a:srgbClr val="000080"/>
                </a:solidFill>
              </a:rPr>
              <a:t>-</a:t>
            </a:r>
            <a:r>
              <a:rPr lang="pt-BR" sz="770" b="0" dirty="0">
                <a:solidFill>
                  <a:srgbClr val="FF8000"/>
                </a:solidFill>
              </a:rPr>
              <a:t>5.477</a:t>
            </a:r>
            <a:r>
              <a:rPr lang="pt-BR" sz="770" b="0" dirty="0">
                <a:solidFill>
                  <a:srgbClr val="000000"/>
                </a:solidFill>
              </a:rPr>
              <a:t> </a:t>
            </a:r>
            <a:r>
              <a:rPr lang="pt-BR" sz="770" b="0" dirty="0">
                <a:solidFill>
                  <a:srgbClr val="FF8000"/>
                </a:solidFill>
              </a:rPr>
              <a:t>0.183</a:t>
            </a:r>
            <a:r>
              <a:rPr lang="pt-BR" sz="770" b="0" dirty="0">
                <a:solidFill>
                  <a:srgbClr val="000000"/>
                </a:solidFill>
              </a:rPr>
              <a:t> </a:t>
            </a:r>
            <a:r>
              <a:rPr lang="pt-BR" sz="770" b="0" dirty="0">
                <a:solidFill>
                  <a:srgbClr val="FF8000"/>
                </a:solidFill>
              </a:rPr>
              <a:t>0.183</a:t>
            </a:r>
            <a:r>
              <a:rPr lang="pt-BR" sz="770" b="0" dirty="0">
                <a:solidFill>
                  <a:srgbClr val="000000"/>
                </a:solidFill>
              </a:rPr>
              <a:t> </a:t>
            </a:r>
            <a:r>
              <a:rPr lang="pt-BR" sz="770" b="0" dirty="0">
                <a:solidFill>
                  <a:srgbClr val="FF8000"/>
                </a:solidFill>
              </a:rPr>
              <a:t>0.183</a:t>
            </a:r>
            <a:r>
              <a:rPr lang="pt-BR" sz="770" b="0" dirty="0">
                <a:solidFill>
                  <a:srgbClr val="000000"/>
                </a:solidFill>
              </a:rPr>
              <a:t> </a:t>
            </a:r>
            <a:r>
              <a:rPr lang="pt-BR" sz="770" b="0" dirty="0">
                <a:solidFill>
                  <a:srgbClr val="FF8000"/>
                </a:solidFill>
              </a:rPr>
              <a:t>0.183</a:t>
            </a:r>
            <a:r>
              <a:rPr lang="pt-BR" sz="770" b="0" dirty="0">
                <a:solidFill>
                  <a:srgbClr val="000000"/>
                </a:solidFill>
              </a:rPr>
              <a:t> ...</a:t>
            </a: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dimnames</a:t>
            </a:r>
            <a:r>
              <a:rPr lang="en-US" sz="770" b="0" dirty="0">
                <a:solidFill>
                  <a:srgbClr val="808080"/>
                </a:solidFill>
              </a:rPr>
              <a:t>"</a:t>
            </a:r>
            <a:r>
              <a:rPr lang="en-US" sz="770" b="1" dirty="0">
                <a:solidFill>
                  <a:srgbClr val="000080"/>
                </a:solidFill>
              </a:rPr>
              <a:t>)=</a:t>
            </a:r>
            <a:r>
              <a:rPr lang="en-US" sz="770" b="0" dirty="0">
                <a:solidFill>
                  <a:srgbClr val="000000"/>
                </a:solidFill>
              </a:rPr>
              <a:t>List of </a:t>
            </a:r>
            <a:r>
              <a:rPr lang="en-US" sz="770" b="0" dirty="0">
                <a:solidFill>
                  <a:srgbClr val="FF8000"/>
                </a:solidFill>
              </a:rPr>
              <a:t>2</a:t>
            </a:r>
            <a:endParaRPr lang="en-US"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808080"/>
                </a:solidFill>
              </a:rPr>
              <a:t>"1"</a:t>
            </a:r>
            <a:r>
              <a:rPr lang="en-US" sz="770" b="0" dirty="0">
                <a:solidFill>
                  <a:srgbClr val="000000"/>
                </a:solidFill>
              </a:rPr>
              <a:t> </a:t>
            </a:r>
            <a:r>
              <a:rPr lang="en-US" sz="770" b="0" dirty="0">
                <a:solidFill>
                  <a:srgbClr val="808080"/>
                </a:solidFill>
              </a:rPr>
              <a:t>"2"</a:t>
            </a:r>
            <a:r>
              <a:rPr lang="en-US" sz="770" b="0" dirty="0">
                <a:solidFill>
                  <a:srgbClr val="000000"/>
                </a:solidFill>
              </a:rPr>
              <a:t> </a:t>
            </a:r>
            <a:r>
              <a:rPr lang="en-US" sz="770" b="0" dirty="0">
                <a:solidFill>
                  <a:srgbClr val="808080"/>
                </a:solidFill>
              </a:rPr>
              <a:t>"3"</a:t>
            </a:r>
            <a:r>
              <a:rPr lang="en-US" sz="770" b="0" dirty="0">
                <a:solidFill>
                  <a:srgbClr val="000000"/>
                </a:solidFill>
              </a:rPr>
              <a:t> </a:t>
            </a:r>
            <a:r>
              <a:rPr lang="en-US" sz="770" b="0" dirty="0">
                <a:solidFill>
                  <a:srgbClr val="808080"/>
                </a:solidFill>
              </a:rPr>
              <a:t>"4"</a:t>
            </a:r>
            <a:r>
              <a:rPr lang="en-US" sz="770" b="0" dirty="0">
                <a:solidFill>
                  <a:srgbClr val="000000"/>
                </a:solidFill>
              </a:rPr>
              <a:t> ...</a:t>
            </a: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808080"/>
                </a:solidFill>
              </a:rPr>
              <a:t>"(Intercept)"</a:t>
            </a:r>
            <a:r>
              <a:rPr lang="en-US" sz="770" b="0" dirty="0">
                <a:solidFill>
                  <a:srgbClr val="000000"/>
                </a:solidFill>
              </a:rPr>
              <a:t> </a:t>
            </a:r>
            <a:r>
              <a:rPr lang="en-US" sz="770" b="0" dirty="0">
                <a:solidFill>
                  <a:srgbClr val="808080"/>
                </a:solidFill>
              </a:rPr>
              <a:t>"x"</a:t>
            </a:r>
            <a:endParaRPr lang="en-US"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"assign"</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FF8000"/>
                </a:solidFill>
              </a:rPr>
              <a:t>0</a:t>
            </a:r>
            <a:r>
              <a:rPr lang="en-US" sz="770" b="0" dirty="0">
                <a:solidFill>
                  <a:srgbClr val="000000"/>
                </a:solidFill>
              </a:rPr>
              <a:t> </a:t>
            </a:r>
            <a:r>
              <a:rPr lang="en-US" sz="770" b="0" dirty="0">
                <a:solidFill>
                  <a:srgbClr val="FF8000"/>
                </a:solidFill>
              </a:rPr>
              <a:t>1</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qraux</a:t>
            </a:r>
            <a:r>
              <a:rPr lang="en-US" sz="770" b="1" dirty="0">
                <a:solidFill>
                  <a:srgbClr val="000080"/>
                </a:solidFill>
              </a:rPr>
              <a:t>:</a:t>
            </a:r>
            <a:r>
              <a:rPr lang="en-US" sz="770" b="0" dirty="0">
                <a:solidFill>
                  <a:srgbClr val="000000"/>
                </a:solidFill>
              </a:rPr>
              <a:t>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FF8000"/>
                </a:solidFill>
              </a:rPr>
              <a:t>1.18</a:t>
            </a:r>
            <a:r>
              <a:rPr lang="en-US" sz="770" b="0" dirty="0">
                <a:solidFill>
                  <a:srgbClr val="000000"/>
                </a:solidFill>
              </a:rPr>
              <a:t> </a:t>
            </a:r>
            <a:r>
              <a:rPr lang="en-US" sz="770" b="0" dirty="0">
                <a:solidFill>
                  <a:srgbClr val="FF8000"/>
                </a:solidFill>
              </a:rPr>
              <a:t>1.24</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pivot</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FF8000"/>
                </a:solidFill>
              </a:rPr>
              <a:t>1</a:t>
            </a:r>
            <a:r>
              <a:rPr lang="en-US" sz="770" b="0" dirty="0">
                <a:solidFill>
                  <a:srgbClr val="000000"/>
                </a:solidFill>
              </a:rPr>
              <a:t> </a:t>
            </a:r>
            <a:r>
              <a:rPr lang="en-US" sz="770" b="0" dirty="0">
                <a:solidFill>
                  <a:srgbClr val="FF8000"/>
                </a:solidFill>
              </a:rPr>
              <a:t>2</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tol</a:t>
            </a:r>
            <a:r>
              <a:rPr lang="en-US" sz="770" b="0" dirty="0">
                <a:solidFill>
                  <a:srgbClr val="000000"/>
                </a:solidFill>
              </a:rPr>
              <a:t>  </a:t>
            </a:r>
            <a:r>
              <a:rPr lang="en-US" sz="770" b="1" dirty="0">
                <a:solidFill>
                  <a:srgbClr val="000080"/>
                </a:solidFill>
              </a:rPr>
              <a:t>:</a:t>
            </a:r>
            <a:r>
              <a:rPr lang="en-US" sz="770" b="0" dirty="0">
                <a:solidFill>
                  <a:srgbClr val="000000"/>
                </a:solidFill>
              </a:rPr>
              <a:t> num </a:t>
            </a:r>
            <a:r>
              <a:rPr lang="en-US" sz="770" b="0" dirty="0">
                <a:solidFill>
                  <a:srgbClr val="FF8000"/>
                </a:solidFill>
              </a:rPr>
              <a:t>1</a:t>
            </a:r>
            <a:r>
              <a:rPr lang="en-US" sz="770" b="0" dirty="0">
                <a:solidFill>
                  <a:srgbClr val="000000"/>
                </a:solidFill>
              </a:rPr>
              <a:t>e</a:t>
            </a:r>
            <a:r>
              <a:rPr lang="en-US" sz="770" b="1" dirty="0">
                <a:solidFill>
                  <a:srgbClr val="000080"/>
                </a:solidFill>
              </a:rPr>
              <a:t>-</a:t>
            </a:r>
            <a:r>
              <a:rPr lang="en-US" sz="770" b="0" dirty="0">
                <a:solidFill>
                  <a:srgbClr val="FF8000"/>
                </a:solidFill>
              </a:rPr>
              <a:t>07</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rank</a:t>
            </a:r>
            <a:r>
              <a:rPr lang="en-US" sz="770" b="0" dirty="0">
                <a:solidFill>
                  <a:srgbClr val="000000"/>
                </a:solidFill>
              </a:rPr>
              <a:t> </a:t>
            </a:r>
            <a:r>
              <a:rPr lang="en-US" sz="770" b="1" dirty="0">
                <a:solidFill>
                  <a:srgbClr val="000080"/>
                </a:solidFill>
              </a:rPr>
              <a:t>:</a:t>
            </a:r>
            <a:r>
              <a:rPr lang="en-US" sz="770" b="0" dirty="0">
                <a:solidFill>
                  <a:srgbClr val="000000"/>
                </a:solidFill>
              </a:rPr>
              <a:t> int </a:t>
            </a:r>
            <a:r>
              <a:rPr lang="en-US" sz="770" b="0" dirty="0">
                <a:solidFill>
                  <a:srgbClr val="FF8000"/>
                </a:solidFill>
              </a:rPr>
              <a:t>2</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"class"</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0" dirty="0">
                <a:solidFill>
                  <a:srgbClr val="808080"/>
                </a:solidFill>
              </a:rPr>
              <a:t>"</a:t>
            </a:r>
            <a:r>
              <a:rPr lang="en-US" sz="770" b="0" dirty="0" err="1">
                <a:solidFill>
                  <a:srgbClr val="808080"/>
                </a:solidFill>
              </a:rPr>
              <a:t>qr</a:t>
            </a:r>
            <a:r>
              <a:rPr lang="en-US" sz="770" b="0" dirty="0">
                <a:solidFill>
                  <a:srgbClr val="808080"/>
                </a:solidFill>
              </a:rPr>
              <a:t>"</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df.residual</a:t>
            </a:r>
            <a:r>
              <a:rPr lang="en-US" sz="770" b="0" dirty="0">
                <a:solidFill>
                  <a:srgbClr val="000000"/>
                </a:solidFill>
              </a:rPr>
              <a:t>  </a:t>
            </a:r>
            <a:r>
              <a:rPr lang="en-US" sz="770" b="1" dirty="0">
                <a:solidFill>
                  <a:srgbClr val="000080"/>
                </a:solidFill>
              </a:rPr>
              <a:t>:</a:t>
            </a:r>
            <a:r>
              <a:rPr lang="en-US" sz="770" b="0" dirty="0">
                <a:solidFill>
                  <a:srgbClr val="000000"/>
                </a:solidFill>
              </a:rPr>
              <a:t> int </a:t>
            </a:r>
            <a:r>
              <a:rPr lang="en-US" sz="770" b="0" dirty="0">
                <a:solidFill>
                  <a:srgbClr val="FF8000"/>
                </a:solidFill>
              </a:rPr>
              <a:t>28</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xlevels</a:t>
            </a:r>
            <a:r>
              <a:rPr lang="en-US" sz="770" b="0" dirty="0">
                <a:solidFill>
                  <a:srgbClr val="000000"/>
                </a:solidFill>
              </a:rPr>
              <a:t>      </a:t>
            </a:r>
            <a:r>
              <a:rPr lang="en-US" sz="770" b="1" dirty="0">
                <a:solidFill>
                  <a:srgbClr val="000080"/>
                </a:solidFill>
              </a:rPr>
              <a:t>:</a:t>
            </a:r>
            <a:r>
              <a:rPr lang="en-US" sz="770" b="0" dirty="0">
                <a:solidFill>
                  <a:srgbClr val="000000"/>
                </a:solidFill>
              </a:rPr>
              <a:t> Named </a:t>
            </a:r>
            <a:r>
              <a:rPr lang="en-US" sz="770" b="0" dirty="0">
                <a:solidFill>
                  <a:srgbClr val="8000FF"/>
                </a:solidFill>
              </a:rPr>
              <a:t>list</a:t>
            </a:r>
            <a:r>
              <a:rPr lang="en-US" sz="770" b="1" dirty="0">
                <a:solidFill>
                  <a:srgbClr val="000080"/>
                </a:solidFill>
              </a:rPr>
              <a:t>()</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call</a:t>
            </a:r>
            <a:r>
              <a:rPr lang="en-US" sz="770" b="0" dirty="0">
                <a:solidFill>
                  <a:srgbClr val="000000"/>
                </a:solidFill>
              </a:rPr>
              <a:t>         </a:t>
            </a:r>
            <a:r>
              <a:rPr lang="en-US" sz="770" b="1" dirty="0">
                <a:solidFill>
                  <a:srgbClr val="000080"/>
                </a:solidFill>
              </a:rPr>
              <a:t>:</a:t>
            </a:r>
            <a:r>
              <a:rPr lang="en-US" sz="770" b="0" dirty="0">
                <a:solidFill>
                  <a:srgbClr val="000000"/>
                </a:solidFill>
              </a:rPr>
              <a:t> language </a:t>
            </a:r>
            <a:r>
              <a:rPr lang="en-US" sz="770" b="0" dirty="0">
                <a:solidFill>
                  <a:srgbClr val="8000FF"/>
                </a:solidFill>
              </a:rPr>
              <a:t>lm</a:t>
            </a:r>
            <a:r>
              <a:rPr lang="en-US" sz="770" b="1" dirty="0">
                <a:solidFill>
                  <a:srgbClr val="000080"/>
                </a:solidFill>
              </a:rPr>
              <a:t>(</a:t>
            </a:r>
            <a:r>
              <a:rPr lang="en-US" sz="770" b="0" dirty="0">
                <a:solidFill>
                  <a:srgbClr val="8000FF"/>
                </a:solidFill>
              </a:rPr>
              <a:t>formula</a:t>
            </a:r>
            <a:r>
              <a:rPr lang="en-US" sz="770" b="0" dirty="0">
                <a:solidFill>
                  <a:srgbClr val="000000"/>
                </a:solidFill>
              </a:rPr>
              <a:t> </a:t>
            </a:r>
            <a:r>
              <a:rPr lang="en-US" sz="770" b="1" dirty="0">
                <a:solidFill>
                  <a:srgbClr val="000080"/>
                </a:solidFill>
              </a:rPr>
              <a:t>=</a:t>
            </a:r>
            <a:r>
              <a:rPr lang="en-US" sz="770" b="0" dirty="0">
                <a:solidFill>
                  <a:srgbClr val="000000"/>
                </a:solidFill>
              </a:rPr>
              <a:t> y </a:t>
            </a:r>
            <a:r>
              <a:rPr lang="en-US" sz="770" b="1" dirty="0">
                <a:solidFill>
                  <a:srgbClr val="000080"/>
                </a:solidFill>
              </a:rPr>
              <a:t>~</a:t>
            </a:r>
            <a:r>
              <a:rPr lang="en-US" sz="770" b="0" dirty="0">
                <a:solidFill>
                  <a:srgbClr val="000000"/>
                </a:solidFill>
              </a:rPr>
              <a:t> x, </a:t>
            </a:r>
            <a:r>
              <a:rPr lang="en-US" sz="770" b="0" dirty="0">
                <a:solidFill>
                  <a:srgbClr val="8000FF"/>
                </a:solidFill>
              </a:rPr>
              <a:t>data</a:t>
            </a:r>
            <a:r>
              <a:rPr lang="en-US" sz="770" b="0" dirty="0">
                <a:solidFill>
                  <a:srgbClr val="000000"/>
                </a:solidFill>
              </a:rPr>
              <a:t> </a:t>
            </a:r>
            <a:r>
              <a:rPr lang="en-US" sz="770" b="1" dirty="0">
                <a:solidFill>
                  <a:srgbClr val="000080"/>
                </a:solidFill>
              </a:rPr>
              <a:t>=</a:t>
            </a:r>
            <a:r>
              <a:rPr lang="en-US" sz="770" b="0" dirty="0">
                <a:solidFill>
                  <a:srgbClr val="000000"/>
                </a:solidFill>
              </a:rPr>
              <a:t> sim1</a:t>
            </a:r>
            <a:r>
              <a:rPr lang="en-US" sz="770" b="1" dirty="0">
                <a:solidFill>
                  <a:srgbClr val="000080"/>
                </a:solidFill>
              </a:rPr>
              <a:t>)</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a:solidFill>
                  <a:srgbClr val="8000FF"/>
                </a:solidFill>
              </a:rPr>
              <a:t>terms</a:t>
            </a:r>
            <a:r>
              <a:rPr lang="en-US" sz="770" b="0" dirty="0">
                <a:solidFill>
                  <a:srgbClr val="000000"/>
                </a:solidFill>
              </a:rPr>
              <a:t>        </a:t>
            </a:r>
            <a:r>
              <a:rPr lang="en-US" sz="770" b="1" dirty="0">
                <a:solidFill>
                  <a:srgbClr val="000080"/>
                </a:solidFill>
              </a:rPr>
              <a:t>:</a:t>
            </a:r>
            <a:r>
              <a:rPr lang="en-US" sz="770" b="0" dirty="0">
                <a:solidFill>
                  <a:srgbClr val="000000"/>
                </a:solidFill>
              </a:rPr>
              <a:t>Classes </a:t>
            </a:r>
            <a:r>
              <a:rPr lang="en-US" sz="770" b="0" dirty="0">
                <a:solidFill>
                  <a:srgbClr val="808080"/>
                </a:solidFill>
              </a:rPr>
              <a:t>'terms'</a:t>
            </a:r>
            <a:r>
              <a:rPr lang="en-US" sz="770" b="0" dirty="0">
                <a:solidFill>
                  <a:srgbClr val="000000"/>
                </a:solidFill>
              </a:rPr>
              <a:t>, </a:t>
            </a:r>
            <a:r>
              <a:rPr lang="en-US" sz="770" b="0" dirty="0">
                <a:solidFill>
                  <a:srgbClr val="808080"/>
                </a:solidFill>
              </a:rPr>
              <a:t>'formula'</a:t>
            </a:r>
            <a:r>
              <a:rPr lang="en-US" sz="770" b="0" dirty="0">
                <a:solidFill>
                  <a:srgbClr val="000000"/>
                </a:solidFill>
              </a:rPr>
              <a:t>  language y </a:t>
            </a:r>
            <a:r>
              <a:rPr lang="en-US" sz="770" b="1" dirty="0">
                <a:solidFill>
                  <a:srgbClr val="000080"/>
                </a:solidFill>
              </a:rPr>
              <a:t>~</a:t>
            </a:r>
            <a:r>
              <a:rPr lang="en-US" sz="770" b="0" dirty="0">
                <a:solidFill>
                  <a:srgbClr val="000000"/>
                </a:solidFill>
              </a:rPr>
              <a:t> x</a:t>
            </a:r>
          </a:p>
          <a:p>
            <a:r>
              <a:rPr lang="fr-FR" sz="770" b="0" dirty="0">
                <a:solidFill>
                  <a:srgbClr val="000000"/>
                </a:solidFill>
              </a:rPr>
              <a:t>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"variables"</a:t>
            </a:r>
            <a:r>
              <a:rPr lang="fr-FR" sz="770" b="1" dirty="0">
                <a:solidFill>
                  <a:srgbClr val="000080"/>
                </a:solidFill>
              </a:rPr>
              <a:t>)=</a:t>
            </a:r>
            <a:r>
              <a:rPr lang="fr-FR" sz="770" b="0" dirty="0">
                <a:solidFill>
                  <a:srgbClr val="000000"/>
                </a:solidFill>
              </a:rPr>
              <a:t> </a:t>
            </a:r>
            <a:r>
              <a:rPr lang="fr-FR" sz="770" b="0" dirty="0" err="1">
                <a:solidFill>
                  <a:srgbClr val="000000"/>
                </a:solidFill>
              </a:rPr>
              <a:t>language</a:t>
            </a:r>
            <a:r>
              <a:rPr lang="fr-FR" sz="770" b="0" dirty="0">
                <a:solidFill>
                  <a:srgbClr val="000000"/>
                </a:solidFill>
              </a:rPr>
              <a:t> </a:t>
            </a:r>
            <a:r>
              <a:rPr lang="fr-FR" sz="770" b="0" dirty="0" err="1">
                <a:solidFill>
                  <a:srgbClr val="8000FF"/>
                </a:solidFill>
              </a:rPr>
              <a:t>list</a:t>
            </a:r>
            <a:r>
              <a:rPr lang="fr-FR" sz="770" b="1" dirty="0">
                <a:solidFill>
                  <a:srgbClr val="000080"/>
                </a:solidFill>
              </a:rPr>
              <a:t>(</a:t>
            </a:r>
            <a:r>
              <a:rPr lang="fr-FR" sz="770" b="0" dirty="0">
                <a:solidFill>
                  <a:srgbClr val="000000"/>
                </a:solidFill>
              </a:rPr>
              <a:t>y, x</a:t>
            </a:r>
            <a:r>
              <a:rPr lang="fr-FR" sz="770" b="1" dirty="0">
                <a:solidFill>
                  <a:srgbClr val="000080"/>
                </a:solidFill>
              </a:rPr>
              <a:t>)</a:t>
            </a:r>
            <a:endParaRPr lang="fr-FR"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"factors"</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0" dirty="0">
                <a:solidFill>
                  <a:srgbClr val="000000"/>
                </a:solidFill>
              </a:rPr>
              <a:t>, </a:t>
            </a:r>
            <a:r>
              <a:rPr lang="en-US" sz="770" b="0" dirty="0">
                <a:solidFill>
                  <a:srgbClr val="FF8000"/>
                </a:solidFill>
              </a:rPr>
              <a:t>1</a:t>
            </a:r>
            <a:r>
              <a:rPr lang="en-US" sz="770" b="1" dirty="0">
                <a:solidFill>
                  <a:srgbClr val="000080"/>
                </a:solidFill>
              </a:rPr>
              <a:t>]</a:t>
            </a:r>
            <a:r>
              <a:rPr lang="en-US" sz="770" b="0" dirty="0">
                <a:solidFill>
                  <a:srgbClr val="000000"/>
                </a:solidFill>
              </a:rPr>
              <a:t> </a:t>
            </a:r>
            <a:r>
              <a:rPr lang="en-US" sz="770" b="0" dirty="0">
                <a:solidFill>
                  <a:srgbClr val="FF8000"/>
                </a:solidFill>
              </a:rPr>
              <a:t>0</a:t>
            </a:r>
            <a:r>
              <a:rPr lang="en-US" sz="770" b="0" dirty="0">
                <a:solidFill>
                  <a:srgbClr val="000000"/>
                </a:solidFill>
              </a:rPr>
              <a:t> </a:t>
            </a:r>
            <a:r>
              <a:rPr lang="en-US" sz="770" b="0" dirty="0">
                <a:solidFill>
                  <a:srgbClr val="FF8000"/>
                </a:solidFill>
              </a:rPr>
              <a:t>1</a:t>
            </a:r>
            <a:endParaRPr lang="en-US"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dimnames</a:t>
            </a:r>
            <a:r>
              <a:rPr lang="en-US" sz="770" b="0" dirty="0">
                <a:solidFill>
                  <a:srgbClr val="808080"/>
                </a:solidFill>
              </a:rPr>
              <a:t>"</a:t>
            </a:r>
            <a:r>
              <a:rPr lang="en-US" sz="770" b="1" dirty="0">
                <a:solidFill>
                  <a:srgbClr val="000080"/>
                </a:solidFill>
              </a:rPr>
              <a:t>)=</a:t>
            </a:r>
            <a:r>
              <a:rPr lang="en-US" sz="770" b="0" dirty="0">
                <a:solidFill>
                  <a:srgbClr val="000000"/>
                </a:solidFill>
              </a:rPr>
              <a:t>List of </a:t>
            </a:r>
            <a:r>
              <a:rPr lang="en-US" sz="770" b="0" dirty="0">
                <a:solidFill>
                  <a:srgbClr val="FF8000"/>
                </a:solidFill>
              </a:rPr>
              <a:t>2</a:t>
            </a:r>
            <a:endParaRPr lang="en-US" sz="770" b="0" dirty="0">
              <a:solidFill>
                <a:srgbClr val="000000"/>
              </a:solidFill>
            </a:endParaRPr>
          </a:p>
          <a:p>
            <a:r>
              <a:rPr lang="en-US" sz="770" b="0" dirty="0">
                <a:solidFill>
                  <a:srgbClr val="000000"/>
                </a:solidFill>
              </a:rPr>
              <a:t>  ..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808080"/>
                </a:solidFill>
              </a:rPr>
              <a:t>"y"</a:t>
            </a:r>
            <a:r>
              <a:rPr lang="en-US" sz="770" b="0" dirty="0">
                <a:solidFill>
                  <a:srgbClr val="000000"/>
                </a:solidFill>
              </a:rPr>
              <a:t> </a:t>
            </a:r>
            <a:r>
              <a:rPr lang="en-US" sz="770" b="0" dirty="0">
                <a:solidFill>
                  <a:srgbClr val="808080"/>
                </a:solidFill>
              </a:rPr>
              <a:t>"x"</a:t>
            </a:r>
            <a:endParaRPr lang="en-US" sz="770" b="0" dirty="0">
              <a:solidFill>
                <a:srgbClr val="000000"/>
              </a:solidFill>
            </a:endParaRPr>
          </a:p>
          <a:p>
            <a:r>
              <a:rPr lang="en-US" sz="770" b="0" dirty="0">
                <a:solidFill>
                  <a:srgbClr val="000000"/>
                </a:solidFill>
              </a:rPr>
              <a:t>  ..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0" dirty="0">
                <a:solidFill>
                  <a:srgbClr val="808080"/>
                </a:solidFill>
              </a:rPr>
              <a:t>"x"</a:t>
            </a:r>
            <a:endParaRPr lang="en-US" sz="770" b="0" dirty="0">
              <a:solidFill>
                <a:srgbClr val="000000"/>
              </a:solidFill>
            </a:endParaRPr>
          </a:p>
          <a:p>
            <a:r>
              <a:rPr lang="fr-FR" sz="770" b="0" dirty="0">
                <a:solidFill>
                  <a:srgbClr val="000000"/>
                </a:solidFill>
              </a:rPr>
              <a:t>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term.labels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0" dirty="0">
                <a:solidFill>
                  <a:srgbClr val="808080"/>
                </a:solidFill>
              </a:rPr>
              <a:t>"x"</a:t>
            </a:r>
            <a:endParaRPr lang="fr-FR"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"order"</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"intercept"</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"response"</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fr-FR" sz="770" b="0" dirty="0">
                <a:solidFill>
                  <a:srgbClr val="000000"/>
                </a:solidFill>
              </a:rPr>
              <a:t>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Environment</a:t>
            </a:r>
            <a:r>
              <a:rPr lang="fr-FR" sz="770" b="0" dirty="0">
                <a:solidFill>
                  <a:srgbClr val="808080"/>
                </a:solidFill>
              </a:rPr>
              <a:t>"</a:t>
            </a:r>
            <a:r>
              <a:rPr lang="fr-FR" sz="770" b="1" dirty="0">
                <a:solidFill>
                  <a:srgbClr val="000080"/>
                </a:solidFill>
              </a:rPr>
              <a:t>)=&lt;</a:t>
            </a:r>
            <a:r>
              <a:rPr lang="fr-FR" sz="770" b="0" dirty="0" err="1">
                <a:solidFill>
                  <a:srgbClr val="8000FF"/>
                </a:solidFill>
              </a:rPr>
              <a:t>environment</a:t>
            </a:r>
            <a:r>
              <a:rPr lang="fr-FR" sz="770" b="1" dirty="0">
                <a:solidFill>
                  <a:srgbClr val="000080"/>
                </a:solidFill>
              </a:rPr>
              <a:t>:</a:t>
            </a:r>
            <a:r>
              <a:rPr lang="fr-FR" sz="770" b="0" dirty="0">
                <a:solidFill>
                  <a:srgbClr val="000000"/>
                </a:solidFill>
              </a:rPr>
              <a:t> </a:t>
            </a:r>
            <a:r>
              <a:rPr lang="fr-FR" sz="770" b="0" dirty="0" err="1">
                <a:solidFill>
                  <a:srgbClr val="000000"/>
                </a:solidFill>
              </a:rPr>
              <a:t>R_GlobalEnv</a:t>
            </a:r>
            <a:r>
              <a:rPr lang="fr-FR" sz="770" b="1" dirty="0">
                <a:solidFill>
                  <a:srgbClr val="000080"/>
                </a:solidFill>
              </a:rPr>
              <a:t>&gt;</a:t>
            </a:r>
            <a:r>
              <a:rPr lang="fr-FR" sz="770" b="0" dirty="0">
                <a:solidFill>
                  <a:srgbClr val="000000"/>
                </a:solidFill>
              </a:rPr>
              <a:t> </a:t>
            </a: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predvars</a:t>
            </a:r>
            <a:r>
              <a:rPr lang="en-US" sz="770" b="0" dirty="0">
                <a:solidFill>
                  <a:srgbClr val="808080"/>
                </a:solidFill>
              </a:rPr>
              <a:t>"</a:t>
            </a:r>
            <a:r>
              <a:rPr lang="en-US" sz="770" b="1" dirty="0">
                <a:solidFill>
                  <a:srgbClr val="000080"/>
                </a:solidFill>
              </a:rPr>
              <a:t>)=</a:t>
            </a:r>
            <a:r>
              <a:rPr lang="en-US" sz="770" b="0" dirty="0">
                <a:solidFill>
                  <a:srgbClr val="000000"/>
                </a:solidFill>
              </a:rPr>
              <a:t> language </a:t>
            </a:r>
            <a:r>
              <a:rPr lang="en-US" sz="770" b="0" dirty="0">
                <a:solidFill>
                  <a:srgbClr val="8000FF"/>
                </a:solidFill>
              </a:rPr>
              <a:t>list</a:t>
            </a:r>
            <a:r>
              <a:rPr lang="en-US" sz="770" b="1" dirty="0">
                <a:solidFill>
                  <a:srgbClr val="000080"/>
                </a:solidFill>
              </a:rPr>
              <a:t>(</a:t>
            </a:r>
            <a:r>
              <a:rPr lang="en-US" sz="770" b="0" dirty="0">
                <a:solidFill>
                  <a:srgbClr val="000000"/>
                </a:solidFill>
              </a:rPr>
              <a:t>y, x</a:t>
            </a:r>
            <a:r>
              <a:rPr lang="en-US" sz="770" b="1" dirty="0">
                <a:solidFill>
                  <a:srgbClr val="000080"/>
                </a:solidFill>
              </a:rPr>
              <a:t>)</a:t>
            </a:r>
            <a:endParaRPr lang="en-US" sz="770" b="0" dirty="0">
              <a:solidFill>
                <a:srgbClr val="000000"/>
              </a:solidFill>
            </a:endParaRPr>
          </a:p>
          <a:p>
            <a:r>
              <a:rPr lang="en-US" sz="770" b="0" dirty="0">
                <a:solidFill>
                  <a:srgbClr val="000000"/>
                </a:solidFill>
              </a:rPr>
              <a:t>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dataClasses</a:t>
            </a:r>
            <a:r>
              <a:rPr lang="en-US" sz="770" b="0" dirty="0">
                <a:solidFill>
                  <a:srgbClr val="808080"/>
                </a:solidFill>
              </a:rPr>
              <a:t>"</a:t>
            </a:r>
            <a:r>
              <a:rPr lang="en-US" sz="770" b="1" dirty="0">
                <a:solidFill>
                  <a:srgbClr val="000080"/>
                </a:solidFill>
              </a:rPr>
              <a:t>)=</a:t>
            </a:r>
            <a:r>
              <a:rPr lang="en-US" sz="770" b="0" dirty="0">
                <a:solidFill>
                  <a:srgbClr val="000000"/>
                </a:solidFill>
              </a:rPr>
              <a:t> Named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808080"/>
                </a:solidFill>
              </a:rPr>
              <a:t>"numeric"</a:t>
            </a:r>
            <a:r>
              <a:rPr lang="en-US" sz="770" b="0" dirty="0">
                <a:solidFill>
                  <a:srgbClr val="000000"/>
                </a:solidFill>
              </a:rPr>
              <a:t> </a:t>
            </a:r>
            <a:r>
              <a:rPr lang="en-US" sz="770" b="0" dirty="0">
                <a:solidFill>
                  <a:srgbClr val="808080"/>
                </a:solidFill>
              </a:rPr>
              <a:t>"numeric"</a:t>
            </a:r>
            <a:endParaRPr lang="en-US" sz="770" b="0" dirty="0">
              <a:solidFill>
                <a:srgbClr val="000000"/>
              </a:solidFill>
            </a:endParaRPr>
          </a:p>
          <a:p>
            <a:r>
              <a:rPr lang="fr-FR" sz="770" b="0" dirty="0">
                <a:solidFill>
                  <a:srgbClr val="000000"/>
                </a:solidFill>
              </a:rPr>
              <a:t>  ..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names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1" dirty="0">
                <a:solidFill>
                  <a:srgbClr val="000080"/>
                </a:solidFill>
              </a:rPr>
              <a:t>[</a:t>
            </a:r>
            <a:r>
              <a:rPr lang="fr-FR" sz="770" b="0" dirty="0">
                <a:solidFill>
                  <a:srgbClr val="FF8000"/>
                </a:solidFill>
              </a:rPr>
              <a:t>1</a:t>
            </a:r>
            <a:r>
              <a:rPr lang="fr-FR" sz="770" b="1" dirty="0">
                <a:solidFill>
                  <a:srgbClr val="000080"/>
                </a:solidFill>
              </a:rPr>
              <a:t>:</a:t>
            </a:r>
            <a:r>
              <a:rPr lang="fr-FR" sz="770" b="0" dirty="0">
                <a:solidFill>
                  <a:srgbClr val="FF8000"/>
                </a:solidFill>
              </a:rPr>
              <a:t>2</a:t>
            </a:r>
            <a:r>
              <a:rPr lang="fr-FR" sz="770" b="1" dirty="0">
                <a:solidFill>
                  <a:srgbClr val="000080"/>
                </a:solidFill>
              </a:rPr>
              <a:t>]</a:t>
            </a:r>
            <a:r>
              <a:rPr lang="fr-FR" sz="770" b="0" dirty="0">
                <a:solidFill>
                  <a:srgbClr val="000000"/>
                </a:solidFill>
              </a:rPr>
              <a:t> </a:t>
            </a:r>
            <a:r>
              <a:rPr lang="fr-FR" sz="770" b="0" dirty="0">
                <a:solidFill>
                  <a:srgbClr val="808080"/>
                </a:solidFill>
              </a:rPr>
              <a:t>"y"</a:t>
            </a:r>
            <a:r>
              <a:rPr lang="fr-FR" sz="770" b="0" dirty="0">
                <a:solidFill>
                  <a:srgbClr val="000000"/>
                </a:solidFill>
              </a:rPr>
              <a:t> </a:t>
            </a:r>
            <a:r>
              <a:rPr lang="fr-FR" sz="770" b="0" dirty="0">
                <a:solidFill>
                  <a:srgbClr val="808080"/>
                </a:solidFill>
              </a:rPr>
              <a:t>"x"</a:t>
            </a:r>
            <a:endParaRPr lang="fr-FR"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model        </a:t>
            </a:r>
            <a:r>
              <a:rPr lang="en-US" sz="770" b="1" dirty="0">
                <a:solidFill>
                  <a:srgbClr val="000080"/>
                </a:solidFill>
              </a:rPr>
              <a:t>:</a:t>
            </a:r>
            <a:r>
              <a:rPr lang="en-US" sz="770" b="0" dirty="0">
                <a:solidFill>
                  <a:srgbClr val="808080"/>
                </a:solidFill>
              </a:rPr>
              <a:t>'</a:t>
            </a:r>
            <a:r>
              <a:rPr lang="en-US" sz="770" b="0" dirty="0" err="1">
                <a:solidFill>
                  <a:srgbClr val="808080"/>
                </a:solidFill>
              </a:rPr>
              <a:t>data.frame</a:t>
            </a:r>
            <a:r>
              <a:rPr lang="en-US" sz="770" b="0" dirty="0">
                <a:solidFill>
                  <a:srgbClr val="808080"/>
                </a:solidFill>
              </a:rPr>
              <a:t>'</a:t>
            </a:r>
            <a:r>
              <a:rPr lang="en-US" sz="770" b="1" dirty="0">
                <a:solidFill>
                  <a:srgbClr val="000080"/>
                </a:solidFill>
              </a:rPr>
              <a:t>:</a:t>
            </a:r>
            <a:r>
              <a:rPr lang="en-US" sz="770" b="0" dirty="0">
                <a:solidFill>
                  <a:srgbClr val="000000"/>
                </a:solidFill>
              </a:rPr>
              <a:t>	</a:t>
            </a:r>
            <a:r>
              <a:rPr lang="en-US" sz="770" b="0" dirty="0">
                <a:solidFill>
                  <a:srgbClr val="FF8000"/>
                </a:solidFill>
              </a:rPr>
              <a:t>30</a:t>
            </a:r>
            <a:r>
              <a:rPr lang="en-US" sz="770" b="0" dirty="0">
                <a:solidFill>
                  <a:srgbClr val="000000"/>
                </a:solidFill>
              </a:rPr>
              <a:t> obs. of  </a:t>
            </a:r>
            <a:r>
              <a:rPr lang="en-US" sz="770" b="0" dirty="0">
                <a:solidFill>
                  <a:srgbClr val="FF8000"/>
                </a:solidFill>
              </a:rPr>
              <a:t>2</a:t>
            </a:r>
            <a:r>
              <a:rPr lang="en-US" sz="770" b="0" dirty="0">
                <a:solidFill>
                  <a:srgbClr val="000000"/>
                </a:solidFill>
              </a:rPr>
              <a:t> variables</a:t>
            </a:r>
            <a:r>
              <a:rPr lang="en-US" sz="770" b="1" dirty="0">
                <a:solidFill>
                  <a:srgbClr val="000080"/>
                </a:solidFill>
              </a:rPr>
              <a:t>:</a:t>
            </a:r>
            <a:endParaRPr lang="en-US"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y</a:t>
            </a:r>
            <a:r>
              <a:rPr lang="en-US" sz="770" b="1" dirty="0">
                <a:solidFill>
                  <a:srgbClr val="000080"/>
                </a:solidFill>
              </a:rPr>
              <a:t>:</a:t>
            </a:r>
            <a:r>
              <a:rPr lang="en-US" sz="770" b="0" dirty="0">
                <a:solidFill>
                  <a:srgbClr val="000000"/>
                </a:solidFill>
              </a:rPr>
              <a:t> num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FF8000"/>
                </a:solidFill>
              </a:rPr>
              <a:t>4.2</a:t>
            </a:r>
            <a:r>
              <a:rPr lang="en-US" sz="770" b="0" dirty="0">
                <a:solidFill>
                  <a:srgbClr val="000000"/>
                </a:solidFill>
              </a:rPr>
              <a:t> </a:t>
            </a:r>
            <a:r>
              <a:rPr lang="en-US" sz="770" b="0" dirty="0">
                <a:solidFill>
                  <a:srgbClr val="FF8000"/>
                </a:solidFill>
              </a:rPr>
              <a:t>7.51</a:t>
            </a:r>
            <a:r>
              <a:rPr lang="en-US" sz="770" b="0" dirty="0">
                <a:solidFill>
                  <a:srgbClr val="000000"/>
                </a:solidFill>
              </a:rPr>
              <a:t> </a:t>
            </a:r>
            <a:r>
              <a:rPr lang="en-US" sz="770" b="0" dirty="0">
                <a:solidFill>
                  <a:srgbClr val="FF8000"/>
                </a:solidFill>
              </a:rPr>
              <a:t>2.13</a:t>
            </a:r>
            <a:r>
              <a:rPr lang="en-US" sz="770" b="0" dirty="0">
                <a:solidFill>
                  <a:srgbClr val="000000"/>
                </a:solidFill>
              </a:rPr>
              <a:t> </a:t>
            </a:r>
            <a:r>
              <a:rPr lang="en-US" sz="770" b="0" dirty="0">
                <a:solidFill>
                  <a:srgbClr val="FF8000"/>
                </a:solidFill>
              </a:rPr>
              <a:t>8.99</a:t>
            </a:r>
            <a:r>
              <a:rPr lang="en-US" sz="770" b="0" dirty="0">
                <a:solidFill>
                  <a:srgbClr val="000000"/>
                </a:solidFill>
              </a:rPr>
              <a:t> </a:t>
            </a:r>
            <a:r>
              <a:rPr lang="en-US" sz="770" b="0" dirty="0">
                <a:solidFill>
                  <a:srgbClr val="FF8000"/>
                </a:solidFill>
              </a:rPr>
              <a:t>10.24</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x</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30</a:t>
            </a:r>
            <a:r>
              <a:rPr lang="en-US" sz="770" b="1" dirty="0">
                <a:solidFill>
                  <a:srgbClr val="000080"/>
                </a:solidFill>
              </a:rPr>
              <a:t>]</a:t>
            </a:r>
            <a:r>
              <a:rPr lang="en-US" sz="770" b="0" dirty="0">
                <a:solidFill>
                  <a:srgbClr val="000000"/>
                </a:solidFill>
              </a:rPr>
              <a:t> </a:t>
            </a:r>
            <a:r>
              <a:rPr lang="en-US" sz="770" b="0" dirty="0">
                <a:solidFill>
                  <a:srgbClr val="FF8000"/>
                </a:solidFill>
              </a:rPr>
              <a:t>1</a:t>
            </a:r>
            <a:r>
              <a:rPr lang="en-US" sz="770" b="0" dirty="0">
                <a:solidFill>
                  <a:srgbClr val="000000"/>
                </a:solidFill>
              </a:rPr>
              <a:t> </a:t>
            </a:r>
            <a:r>
              <a:rPr lang="en-US" sz="770" b="0" dirty="0">
                <a:solidFill>
                  <a:srgbClr val="FF8000"/>
                </a:solidFill>
              </a:rPr>
              <a:t>1</a:t>
            </a:r>
            <a:r>
              <a:rPr lang="en-US" sz="770" b="0" dirty="0">
                <a:solidFill>
                  <a:srgbClr val="000000"/>
                </a:solidFill>
              </a:rPr>
              <a:t> </a:t>
            </a:r>
            <a:r>
              <a:rPr lang="en-US" sz="770" b="0" dirty="0">
                <a:solidFill>
                  <a:srgbClr val="FF8000"/>
                </a:solidFill>
              </a:rPr>
              <a:t>1</a:t>
            </a:r>
            <a:r>
              <a:rPr lang="en-US" sz="770" b="0" dirty="0">
                <a:solidFill>
                  <a:srgbClr val="000000"/>
                </a:solidFill>
              </a:rPr>
              <a:t> </a:t>
            </a:r>
            <a:r>
              <a:rPr lang="en-US" sz="770" b="0" dirty="0">
                <a:solidFill>
                  <a:srgbClr val="FF8000"/>
                </a:solidFill>
              </a:rPr>
              <a:t>2</a:t>
            </a:r>
            <a:r>
              <a:rPr lang="en-US" sz="770" b="0" dirty="0">
                <a:solidFill>
                  <a:srgbClr val="000000"/>
                </a:solidFill>
              </a:rPr>
              <a:t> </a:t>
            </a:r>
            <a:r>
              <a:rPr lang="en-US" sz="770" b="0" dirty="0">
                <a:solidFill>
                  <a:srgbClr val="FF8000"/>
                </a:solidFill>
              </a:rPr>
              <a:t>2</a:t>
            </a:r>
            <a:r>
              <a:rPr lang="en-US" sz="770" b="0" dirty="0">
                <a:solidFill>
                  <a:srgbClr val="000000"/>
                </a:solidFill>
              </a:rPr>
              <a:t> </a:t>
            </a:r>
            <a:r>
              <a:rPr lang="en-US" sz="770" b="0" dirty="0">
                <a:solidFill>
                  <a:srgbClr val="FF8000"/>
                </a:solidFill>
              </a:rPr>
              <a:t>2</a:t>
            </a:r>
            <a:r>
              <a:rPr lang="en-US" sz="770" b="0" dirty="0">
                <a:solidFill>
                  <a:srgbClr val="000000"/>
                </a:solidFill>
              </a:rPr>
              <a:t> </a:t>
            </a:r>
            <a:r>
              <a:rPr lang="en-US" sz="770" b="0" dirty="0">
                <a:solidFill>
                  <a:srgbClr val="FF8000"/>
                </a:solidFill>
              </a:rPr>
              <a:t>3</a:t>
            </a:r>
            <a:r>
              <a:rPr lang="en-US" sz="770" b="0" dirty="0">
                <a:solidFill>
                  <a:srgbClr val="000000"/>
                </a:solidFill>
              </a:rPr>
              <a:t> </a:t>
            </a:r>
            <a:r>
              <a:rPr lang="en-US" sz="770" b="0" dirty="0">
                <a:solidFill>
                  <a:srgbClr val="FF8000"/>
                </a:solidFill>
              </a:rPr>
              <a:t>3</a:t>
            </a:r>
            <a:r>
              <a:rPr lang="en-US" sz="770" b="0" dirty="0">
                <a:solidFill>
                  <a:srgbClr val="000000"/>
                </a:solidFill>
              </a:rPr>
              <a:t> </a:t>
            </a:r>
            <a:r>
              <a:rPr lang="en-US" sz="770" b="0" dirty="0">
                <a:solidFill>
                  <a:srgbClr val="FF8000"/>
                </a:solidFill>
              </a:rPr>
              <a:t>3</a:t>
            </a:r>
            <a:r>
              <a:rPr lang="en-US" sz="770" b="0" dirty="0">
                <a:solidFill>
                  <a:srgbClr val="000000"/>
                </a:solidFill>
              </a:rPr>
              <a:t> </a:t>
            </a:r>
            <a:r>
              <a:rPr lang="en-US" sz="770" b="0" dirty="0">
                <a:solidFill>
                  <a:srgbClr val="FF8000"/>
                </a:solidFill>
              </a:rPr>
              <a:t>4</a:t>
            </a:r>
            <a:r>
              <a:rPr lang="en-US" sz="770" b="0" dirty="0">
                <a:solidFill>
                  <a:srgbClr val="000000"/>
                </a:solidFill>
              </a:rPr>
              <a:t> ...</a:t>
            </a: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"terms"</a:t>
            </a:r>
            <a:r>
              <a:rPr lang="en-US" sz="770" b="1" dirty="0">
                <a:solidFill>
                  <a:srgbClr val="000080"/>
                </a:solidFill>
              </a:rPr>
              <a:t>)=</a:t>
            </a:r>
            <a:r>
              <a:rPr lang="en-US" sz="770" b="0" dirty="0">
                <a:solidFill>
                  <a:srgbClr val="000000"/>
                </a:solidFill>
              </a:rPr>
              <a:t>Classes </a:t>
            </a:r>
            <a:r>
              <a:rPr lang="en-US" sz="770" b="0" dirty="0">
                <a:solidFill>
                  <a:srgbClr val="808080"/>
                </a:solidFill>
              </a:rPr>
              <a:t>'terms'</a:t>
            </a:r>
            <a:r>
              <a:rPr lang="en-US" sz="770" b="0" dirty="0">
                <a:solidFill>
                  <a:srgbClr val="000000"/>
                </a:solidFill>
              </a:rPr>
              <a:t>, </a:t>
            </a:r>
            <a:r>
              <a:rPr lang="en-US" sz="770" b="0" dirty="0">
                <a:solidFill>
                  <a:srgbClr val="808080"/>
                </a:solidFill>
              </a:rPr>
              <a:t>'formula'</a:t>
            </a:r>
            <a:r>
              <a:rPr lang="en-US" sz="770" b="0" dirty="0">
                <a:solidFill>
                  <a:srgbClr val="000000"/>
                </a:solidFill>
              </a:rPr>
              <a:t>  language y </a:t>
            </a:r>
            <a:r>
              <a:rPr lang="en-US" sz="770" b="1" dirty="0">
                <a:solidFill>
                  <a:srgbClr val="000080"/>
                </a:solidFill>
              </a:rPr>
              <a:t>~</a:t>
            </a:r>
            <a:r>
              <a:rPr lang="en-US" sz="770" b="0" dirty="0">
                <a:solidFill>
                  <a:srgbClr val="000000"/>
                </a:solidFill>
              </a:rPr>
              <a:t> x</a:t>
            </a:r>
          </a:p>
          <a:p>
            <a:r>
              <a:rPr lang="fr-FR" sz="770" b="0" dirty="0">
                <a:solidFill>
                  <a:srgbClr val="000000"/>
                </a:solidFill>
              </a:rPr>
              <a:t>  ..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"variables"</a:t>
            </a:r>
            <a:r>
              <a:rPr lang="fr-FR" sz="770" b="1" dirty="0">
                <a:solidFill>
                  <a:srgbClr val="000080"/>
                </a:solidFill>
              </a:rPr>
              <a:t>)=</a:t>
            </a:r>
            <a:r>
              <a:rPr lang="fr-FR" sz="770" b="0" dirty="0">
                <a:solidFill>
                  <a:srgbClr val="000000"/>
                </a:solidFill>
              </a:rPr>
              <a:t> </a:t>
            </a:r>
            <a:r>
              <a:rPr lang="fr-FR" sz="770" b="0" dirty="0" err="1">
                <a:solidFill>
                  <a:srgbClr val="000000"/>
                </a:solidFill>
              </a:rPr>
              <a:t>language</a:t>
            </a:r>
            <a:r>
              <a:rPr lang="fr-FR" sz="770" b="0" dirty="0">
                <a:solidFill>
                  <a:srgbClr val="000000"/>
                </a:solidFill>
              </a:rPr>
              <a:t> </a:t>
            </a:r>
            <a:r>
              <a:rPr lang="fr-FR" sz="770" b="0" dirty="0" err="1">
                <a:solidFill>
                  <a:srgbClr val="8000FF"/>
                </a:solidFill>
              </a:rPr>
              <a:t>list</a:t>
            </a:r>
            <a:r>
              <a:rPr lang="fr-FR" sz="770" b="1" dirty="0">
                <a:solidFill>
                  <a:srgbClr val="000080"/>
                </a:solidFill>
              </a:rPr>
              <a:t>(</a:t>
            </a:r>
            <a:r>
              <a:rPr lang="fr-FR" sz="770" b="0" dirty="0">
                <a:solidFill>
                  <a:srgbClr val="000000"/>
                </a:solidFill>
              </a:rPr>
              <a:t>y, x</a:t>
            </a:r>
            <a:r>
              <a:rPr lang="fr-FR" sz="770" b="1" dirty="0">
                <a:solidFill>
                  <a:srgbClr val="000080"/>
                </a:solidFill>
              </a:rPr>
              <a:t>)</a:t>
            </a:r>
            <a:endParaRPr lang="fr-FR"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"factors"</a:t>
            </a:r>
            <a:r>
              <a:rPr lang="en-US" sz="770" b="1" dirty="0">
                <a:solidFill>
                  <a:srgbClr val="000080"/>
                </a:solidFill>
              </a:rPr>
              <a:t>)=</a:t>
            </a:r>
            <a:r>
              <a:rPr lang="en-US" sz="770" b="0" dirty="0">
                <a:solidFill>
                  <a:srgbClr val="000000"/>
                </a:solidFill>
              </a:rPr>
              <a:t> int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0" dirty="0">
                <a:solidFill>
                  <a:srgbClr val="000000"/>
                </a:solidFill>
              </a:rPr>
              <a:t>, </a:t>
            </a:r>
            <a:r>
              <a:rPr lang="en-US" sz="770" b="0" dirty="0">
                <a:solidFill>
                  <a:srgbClr val="FF8000"/>
                </a:solidFill>
              </a:rPr>
              <a:t>1</a:t>
            </a:r>
            <a:r>
              <a:rPr lang="en-US" sz="770" b="1" dirty="0">
                <a:solidFill>
                  <a:srgbClr val="000080"/>
                </a:solidFill>
              </a:rPr>
              <a:t>]</a:t>
            </a:r>
            <a:r>
              <a:rPr lang="en-US" sz="770" b="0" dirty="0">
                <a:solidFill>
                  <a:srgbClr val="000000"/>
                </a:solidFill>
              </a:rPr>
              <a:t> </a:t>
            </a:r>
            <a:r>
              <a:rPr lang="en-US" sz="770" b="0" dirty="0">
                <a:solidFill>
                  <a:srgbClr val="FF8000"/>
                </a:solidFill>
              </a:rPr>
              <a:t>0</a:t>
            </a:r>
            <a:r>
              <a:rPr lang="en-US" sz="770" b="0" dirty="0">
                <a:solidFill>
                  <a:srgbClr val="000000"/>
                </a:solidFill>
              </a:rPr>
              <a:t> </a:t>
            </a:r>
            <a:r>
              <a:rPr lang="en-US" sz="770" b="0" dirty="0">
                <a:solidFill>
                  <a:srgbClr val="FF8000"/>
                </a:solidFill>
              </a:rPr>
              <a:t>1</a:t>
            </a:r>
            <a:endParaRPr lang="en-US" sz="770" b="0" dirty="0">
              <a:solidFill>
                <a:srgbClr val="000000"/>
              </a:solidFill>
            </a:endParaRPr>
          </a:p>
          <a:p>
            <a:r>
              <a:rPr lang="en-US" sz="770" b="0" dirty="0">
                <a:solidFill>
                  <a:srgbClr val="000000"/>
                </a:solidFill>
              </a:rPr>
              <a:t>  ..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dimnames</a:t>
            </a:r>
            <a:r>
              <a:rPr lang="en-US" sz="770" b="0" dirty="0">
                <a:solidFill>
                  <a:srgbClr val="808080"/>
                </a:solidFill>
              </a:rPr>
              <a:t>"</a:t>
            </a:r>
            <a:r>
              <a:rPr lang="en-US" sz="770" b="1" dirty="0">
                <a:solidFill>
                  <a:srgbClr val="000080"/>
                </a:solidFill>
              </a:rPr>
              <a:t>)=</a:t>
            </a:r>
            <a:r>
              <a:rPr lang="en-US" sz="770" b="0" dirty="0">
                <a:solidFill>
                  <a:srgbClr val="000000"/>
                </a:solidFill>
              </a:rPr>
              <a:t>List of </a:t>
            </a:r>
            <a:r>
              <a:rPr lang="en-US" sz="770" b="0" dirty="0">
                <a:solidFill>
                  <a:srgbClr val="FF8000"/>
                </a:solidFill>
              </a:rPr>
              <a:t>2</a:t>
            </a:r>
            <a:endParaRPr lang="en-US" sz="770" b="0" dirty="0">
              <a:solidFill>
                <a:srgbClr val="000000"/>
              </a:solidFill>
            </a:endParaRPr>
          </a:p>
          <a:p>
            <a:r>
              <a:rPr lang="en-US" sz="770" b="0" dirty="0">
                <a:solidFill>
                  <a:srgbClr val="000000"/>
                </a:solidFill>
              </a:rPr>
              <a:t>  .. ..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808080"/>
                </a:solidFill>
              </a:rPr>
              <a:t>"y"</a:t>
            </a:r>
            <a:r>
              <a:rPr lang="en-US" sz="770" b="0" dirty="0">
                <a:solidFill>
                  <a:srgbClr val="000000"/>
                </a:solidFill>
              </a:rPr>
              <a:t> </a:t>
            </a:r>
            <a:r>
              <a:rPr lang="en-US" sz="770" b="0" dirty="0">
                <a:solidFill>
                  <a:srgbClr val="808080"/>
                </a:solidFill>
              </a:rPr>
              <a:t>"x"</a:t>
            </a:r>
            <a:endParaRPr lang="en-US" sz="770" b="0" dirty="0">
              <a:solidFill>
                <a:srgbClr val="000000"/>
              </a:solidFill>
            </a:endParaRPr>
          </a:p>
          <a:p>
            <a:r>
              <a:rPr lang="en-US" sz="770" b="0" dirty="0">
                <a:solidFill>
                  <a:srgbClr val="000000"/>
                </a:solidFill>
              </a:rPr>
              <a:t>  .. .. .. .. ..</a:t>
            </a:r>
            <a:r>
              <a:rPr lang="en-US" sz="770" b="1" dirty="0">
                <a:solidFill>
                  <a:srgbClr val="000080"/>
                </a:solidFill>
              </a:rPr>
              <a:t>$</a:t>
            </a:r>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0" dirty="0">
                <a:solidFill>
                  <a:srgbClr val="808080"/>
                </a:solidFill>
              </a:rPr>
              <a:t>"x"</a:t>
            </a:r>
            <a:endParaRPr lang="en-US" sz="770" b="0" dirty="0">
              <a:solidFill>
                <a:srgbClr val="000000"/>
              </a:solidFill>
            </a:endParaRPr>
          </a:p>
          <a:p>
            <a:r>
              <a:rPr lang="fr-FR" sz="770" b="0" dirty="0">
                <a:solidFill>
                  <a:srgbClr val="000000"/>
                </a:solidFill>
              </a:rPr>
              <a:t>  ..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term.labels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0" dirty="0">
                <a:solidFill>
                  <a:srgbClr val="808080"/>
                </a:solidFill>
              </a:rPr>
              <a:t>"x"</a:t>
            </a:r>
            <a:endParaRPr lang="fr-FR"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"order"</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"intercept"</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"response"</a:t>
            </a:r>
            <a:r>
              <a:rPr lang="en-US" sz="770" b="1" dirty="0">
                <a:solidFill>
                  <a:srgbClr val="000080"/>
                </a:solidFill>
              </a:rPr>
              <a:t>)=</a:t>
            </a:r>
            <a:r>
              <a:rPr lang="en-US" sz="770" b="0" dirty="0">
                <a:solidFill>
                  <a:srgbClr val="000000"/>
                </a:solidFill>
              </a:rPr>
              <a:t> int </a:t>
            </a:r>
            <a:r>
              <a:rPr lang="en-US" sz="770" b="0" dirty="0">
                <a:solidFill>
                  <a:srgbClr val="FF8000"/>
                </a:solidFill>
              </a:rPr>
              <a:t>1</a:t>
            </a:r>
            <a:endParaRPr lang="en-US" sz="770" b="0" dirty="0">
              <a:solidFill>
                <a:srgbClr val="000000"/>
              </a:solidFill>
            </a:endParaRPr>
          </a:p>
          <a:p>
            <a:r>
              <a:rPr lang="fr-FR" sz="770" b="0" dirty="0">
                <a:solidFill>
                  <a:srgbClr val="000000"/>
                </a:solidFill>
              </a:rPr>
              <a:t>  ..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Environment</a:t>
            </a:r>
            <a:r>
              <a:rPr lang="fr-FR" sz="770" b="0" dirty="0">
                <a:solidFill>
                  <a:srgbClr val="808080"/>
                </a:solidFill>
              </a:rPr>
              <a:t>"</a:t>
            </a:r>
            <a:r>
              <a:rPr lang="fr-FR" sz="770" b="1" dirty="0">
                <a:solidFill>
                  <a:srgbClr val="000080"/>
                </a:solidFill>
              </a:rPr>
              <a:t>)=&lt;</a:t>
            </a:r>
            <a:r>
              <a:rPr lang="fr-FR" sz="770" b="0" dirty="0" err="1">
                <a:solidFill>
                  <a:srgbClr val="8000FF"/>
                </a:solidFill>
              </a:rPr>
              <a:t>environment</a:t>
            </a:r>
            <a:r>
              <a:rPr lang="fr-FR" sz="770" b="1" dirty="0">
                <a:solidFill>
                  <a:srgbClr val="000080"/>
                </a:solidFill>
              </a:rPr>
              <a:t>:</a:t>
            </a:r>
            <a:r>
              <a:rPr lang="fr-FR" sz="770" b="0" dirty="0">
                <a:solidFill>
                  <a:srgbClr val="000000"/>
                </a:solidFill>
              </a:rPr>
              <a:t> </a:t>
            </a:r>
            <a:r>
              <a:rPr lang="fr-FR" sz="770" b="0" dirty="0" err="1">
                <a:solidFill>
                  <a:srgbClr val="000000"/>
                </a:solidFill>
              </a:rPr>
              <a:t>R_GlobalEnv</a:t>
            </a:r>
            <a:r>
              <a:rPr lang="fr-FR" sz="770" b="1" dirty="0">
                <a:solidFill>
                  <a:srgbClr val="000080"/>
                </a:solidFill>
              </a:rPr>
              <a:t>&gt;</a:t>
            </a:r>
            <a:r>
              <a:rPr lang="fr-FR" sz="770" b="0" dirty="0">
                <a:solidFill>
                  <a:srgbClr val="000000"/>
                </a:solidFill>
              </a:rPr>
              <a:t> </a:t>
            </a: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predvars</a:t>
            </a:r>
            <a:r>
              <a:rPr lang="en-US" sz="770" b="0" dirty="0">
                <a:solidFill>
                  <a:srgbClr val="808080"/>
                </a:solidFill>
              </a:rPr>
              <a:t>"</a:t>
            </a:r>
            <a:r>
              <a:rPr lang="en-US" sz="770" b="1" dirty="0">
                <a:solidFill>
                  <a:srgbClr val="000080"/>
                </a:solidFill>
              </a:rPr>
              <a:t>)=</a:t>
            </a:r>
            <a:r>
              <a:rPr lang="en-US" sz="770" b="0" dirty="0">
                <a:solidFill>
                  <a:srgbClr val="000000"/>
                </a:solidFill>
              </a:rPr>
              <a:t> language </a:t>
            </a:r>
            <a:r>
              <a:rPr lang="en-US" sz="770" b="0" dirty="0">
                <a:solidFill>
                  <a:srgbClr val="8000FF"/>
                </a:solidFill>
              </a:rPr>
              <a:t>list</a:t>
            </a:r>
            <a:r>
              <a:rPr lang="en-US" sz="770" b="1" dirty="0">
                <a:solidFill>
                  <a:srgbClr val="000080"/>
                </a:solidFill>
              </a:rPr>
              <a:t>(</a:t>
            </a:r>
            <a:r>
              <a:rPr lang="en-US" sz="770" b="0" dirty="0">
                <a:solidFill>
                  <a:srgbClr val="000000"/>
                </a:solidFill>
              </a:rPr>
              <a:t>y, x</a:t>
            </a:r>
            <a:r>
              <a:rPr lang="en-US" sz="770" b="1" dirty="0">
                <a:solidFill>
                  <a:srgbClr val="000080"/>
                </a:solidFill>
              </a:rPr>
              <a:t>)</a:t>
            </a:r>
            <a:endParaRPr lang="en-US" sz="770" b="0" dirty="0">
              <a:solidFill>
                <a:srgbClr val="000000"/>
              </a:solidFill>
            </a:endParaRPr>
          </a:p>
          <a:p>
            <a:r>
              <a:rPr lang="en-US" sz="770" b="0" dirty="0">
                <a:solidFill>
                  <a:srgbClr val="000000"/>
                </a:solidFill>
              </a:rPr>
              <a:t>  .. ..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a:t>
            </a:r>
            <a:r>
              <a:rPr lang="en-US" sz="770" b="0" dirty="0" err="1">
                <a:solidFill>
                  <a:srgbClr val="808080"/>
                </a:solidFill>
              </a:rPr>
              <a:t>dataClasses</a:t>
            </a:r>
            <a:r>
              <a:rPr lang="en-US" sz="770" b="0" dirty="0">
                <a:solidFill>
                  <a:srgbClr val="808080"/>
                </a:solidFill>
              </a:rPr>
              <a:t>"</a:t>
            </a:r>
            <a:r>
              <a:rPr lang="en-US" sz="770" b="1" dirty="0">
                <a:solidFill>
                  <a:srgbClr val="000080"/>
                </a:solidFill>
              </a:rPr>
              <a:t>)=</a:t>
            </a:r>
            <a:r>
              <a:rPr lang="en-US" sz="770" b="0" dirty="0">
                <a:solidFill>
                  <a:srgbClr val="000000"/>
                </a:solidFill>
              </a:rPr>
              <a:t> Named </a:t>
            </a:r>
            <a:r>
              <a:rPr lang="en-US" sz="770" b="0" dirty="0" err="1">
                <a:solidFill>
                  <a:srgbClr val="000000"/>
                </a:solidFill>
              </a:rPr>
              <a:t>chr</a:t>
            </a:r>
            <a:r>
              <a:rPr lang="en-US" sz="770" b="0" dirty="0">
                <a:solidFill>
                  <a:srgbClr val="000000"/>
                </a:solidFill>
              </a:rPr>
              <a:t> </a:t>
            </a:r>
            <a:r>
              <a:rPr lang="en-US" sz="770" b="1" dirty="0">
                <a:solidFill>
                  <a:srgbClr val="000080"/>
                </a:solidFill>
              </a:rPr>
              <a:t>[</a:t>
            </a:r>
            <a:r>
              <a:rPr lang="en-US" sz="770" b="0" dirty="0">
                <a:solidFill>
                  <a:srgbClr val="FF8000"/>
                </a:solidFill>
              </a:rPr>
              <a:t>1</a:t>
            </a:r>
            <a:r>
              <a:rPr lang="en-US" sz="770" b="1" dirty="0">
                <a:solidFill>
                  <a:srgbClr val="000080"/>
                </a:solidFill>
              </a:rPr>
              <a:t>:</a:t>
            </a:r>
            <a:r>
              <a:rPr lang="en-US" sz="770" b="0" dirty="0">
                <a:solidFill>
                  <a:srgbClr val="FF8000"/>
                </a:solidFill>
              </a:rPr>
              <a:t>2</a:t>
            </a:r>
            <a:r>
              <a:rPr lang="en-US" sz="770" b="1" dirty="0">
                <a:solidFill>
                  <a:srgbClr val="000080"/>
                </a:solidFill>
              </a:rPr>
              <a:t>]</a:t>
            </a:r>
            <a:r>
              <a:rPr lang="en-US" sz="770" b="0" dirty="0">
                <a:solidFill>
                  <a:srgbClr val="000000"/>
                </a:solidFill>
              </a:rPr>
              <a:t> </a:t>
            </a:r>
            <a:r>
              <a:rPr lang="en-US" sz="770" b="0" dirty="0">
                <a:solidFill>
                  <a:srgbClr val="808080"/>
                </a:solidFill>
              </a:rPr>
              <a:t>"numeric"</a:t>
            </a:r>
            <a:r>
              <a:rPr lang="en-US" sz="770" b="0" dirty="0">
                <a:solidFill>
                  <a:srgbClr val="000000"/>
                </a:solidFill>
              </a:rPr>
              <a:t> </a:t>
            </a:r>
            <a:r>
              <a:rPr lang="en-US" sz="770" b="0" dirty="0">
                <a:solidFill>
                  <a:srgbClr val="808080"/>
                </a:solidFill>
              </a:rPr>
              <a:t>"numeric"</a:t>
            </a:r>
            <a:endParaRPr lang="en-US" sz="770" b="0" dirty="0">
              <a:solidFill>
                <a:srgbClr val="000000"/>
              </a:solidFill>
            </a:endParaRPr>
          </a:p>
          <a:p>
            <a:r>
              <a:rPr lang="fr-FR" sz="770" b="0" dirty="0">
                <a:solidFill>
                  <a:srgbClr val="000000"/>
                </a:solidFill>
              </a:rPr>
              <a:t>  .. .. .. ..</a:t>
            </a:r>
            <a:r>
              <a:rPr lang="fr-FR" sz="770" b="1" dirty="0">
                <a:solidFill>
                  <a:srgbClr val="000080"/>
                </a:solidFill>
              </a:rPr>
              <a:t>-</a:t>
            </a:r>
            <a:r>
              <a:rPr lang="fr-FR" sz="770" b="0" dirty="0">
                <a:solidFill>
                  <a:srgbClr val="000000"/>
                </a:solidFill>
              </a:rPr>
              <a:t> </a:t>
            </a:r>
            <a:r>
              <a:rPr lang="fr-FR" sz="770" b="0" dirty="0" err="1">
                <a:solidFill>
                  <a:srgbClr val="8000FF"/>
                </a:solidFill>
              </a:rPr>
              <a:t>attr</a:t>
            </a:r>
            <a:r>
              <a:rPr lang="fr-FR" sz="770" b="1" dirty="0">
                <a:solidFill>
                  <a:srgbClr val="000080"/>
                </a:solidFill>
              </a:rPr>
              <a:t>(*</a:t>
            </a:r>
            <a:r>
              <a:rPr lang="fr-FR" sz="770" b="0" dirty="0">
                <a:solidFill>
                  <a:srgbClr val="000000"/>
                </a:solidFill>
              </a:rPr>
              <a:t>, </a:t>
            </a:r>
            <a:r>
              <a:rPr lang="fr-FR" sz="770" b="0" dirty="0">
                <a:solidFill>
                  <a:srgbClr val="808080"/>
                </a:solidFill>
              </a:rPr>
              <a:t>"</a:t>
            </a:r>
            <a:r>
              <a:rPr lang="fr-FR" sz="770" b="0" dirty="0" err="1">
                <a:solidFill>
                  <a:srgbClr val="808080"/>
                </a:solidFill>
              </a:rPr>
              <a:t>names</a:t>
            </a:r>
            <a:r>
              <a:rPr lang="fr-FR" sz="770" b="0" dirty="0">
                <a:solidFill>
                  <a:srgbClr val="808080"/>
                </a:solidFill>
              </a:rPr>
              <a:t>"</a:t>
            </a:r>
            <a:r>
              <a:rPr lang="fr-FR" sz="770" b="1" dirty="0">
                <a:solidFill>
                  <a:srgbClr val="000080"/>
                </a:solidFill>
              </a:rPr>
              <a:t>)=</a:t>
            </a:r>
            <a:r>
              <a:rPr lang="fr-FR" sz="770" b="0" dirty="0">
                <a:solidFill>
                  <a:srgbClr val="000000"/>
                </a:solidFill>
              </a:rPr>
              <a:t> </a:t>
            </a:r>
            <a:r>
              <a:rPr lang="fr-FR" sz="770" b="0" dirty="0" err="1">
                <a:solidFill>
                  <a:srgbClr val="000000"/>
                </a:solidFill>
              </a:rPr>
              <a:t>chr</a:t>
            </a:r>
            <a:r>
              <a:rPr lang="fr-FR" sz="770" b="0" dirty="0">
                <a:solidFill>
                  <a:srgbClr val="000000"/>
                </a:solidFill>
              </a:rPr>
              <a:t> </a:t>
            </a:r>
            <a:r>
              <a:rPr lang="fr-FR" sz="770" b="1" dirty="0">
                <a:solidFill>
                  <a:srgbClr val="000080"/>
                </a:solidFill>
              </a:rPr>
              <a:t>[</a:t>
            </a:r>
            <a:r>
              <a:rPr lang="fr-FR" sz="770" b="0" dirty="0">
                <a:solidFill>
                  <a:srgbClr val="FF8000"/>
                </a:solidFill>
              </a:rPr>
              <a:t>1</a:t>
            </a:r>
            <a:r>
              <a:rPr lang="fr-FR" sz="770" b="1" dirty="0">
                <a:solidFill>
                  <a:srgbClr val="000080"/>
                </a:solidFill>
              </a:rPr>
              <a:t>:</a:t>
            </a:r>
            <a:r>
              <a:rPr lang="fr-FR" sz="770" b="0" dirty="0">
                <a:solidFill>
                  <a:srgbClr val="FF8000"/>
                </a:solidFill>
              </a:rPr>
              <a:t>2</a:t>
            </a:r>
            <a:r>
              <a:rPr lang="fr-FR" sz="770" b="1" dirty="0">
                <a:solidFill>
                  <a:srgbClr val="000080"/>
                </a:solidFill>
              </a:rPr>
              <a:t>]</a:t>
            </a:r>
            <a:r>
              <a:rPr lang="fr-FR" sz="770" b="0" dirty="0">
                <a:solidFill>
                  <a:srgbClr val="000000"/>
                </a:solidFill>
              </a:rPr>
              <a:t> </a:t>
            </a:r>
            <a:r>
              <a:rPr lang="fr-FR" sz="770" b="0" dirty="0">
                <a:solidFill>
                  <a:srgbClr val="808080"/>
                </a:solidFill>
              </a:rPr>
              <a:t>"y"</a:t>
            </a:r>
            <a:r>
              <a:rPr lang="fr-FR" sz="770" b="0" dirty="0">
                <a:solidFill>
                  <a:srgbClr val="000000"/>
                </a:solidFill>
              </a:rPr>
              <a:t> </a:t>
            </a:r>
            <a:r>
              <a:rPr lang="fr-FR" sz="770" b="0" dirty="0">
                <a:solidFill>
                  <a:srgbClr val="808080"/>
                </a:solidFill>
              </a:rPr>
              <a:t>"x"</a:t>
            </a:r>
            <a:endParaRPr lang="fr-FR" sz="770" b="0" dirty="0">
              <a:solidFill>
                <a:srgbClr val="000000"/>
              </a:solidFill>
            </a:endParaRPr>
          </a:p>
          <a:p>
            <a:r>
              <a:rPr lang="en-US" sz="770" b="0" dirty="0">
                <a:solidFill>
                  <a:srgbClr val="000000"/>
                </a:solidFill>
              </a:rPr>
              <a:t> </a:t>
            </a:r>
            <a:r>
              <a:rPr lang="en-US" sz="770" b="1" dirty="0">
                <a:solidFill>
                  <a:srgbClr val="000080"/>
                </a:solidFill>
              </a:rPr>
              <a:t>-</a:t>
            </a:r>
            <a:r>
              <a:rPr lang="en-US" sz="770" b="0" dirty="0">
                <a:solidFill>
                  <a:srgbClr val="000000"/>
                </a:solidFill>
              </a:rPr>
              <a:t> </a:t>
            </a:r>
            <a:r>
              <a:rPr lang="en-US" sz="770" b="0" dirty="0" err="1">
                <a:solidFill>
                  <a:srgbClr val="8000FF"/>
                </a:solidFill>
              </a:rPr>
              <a:t>attr</a:t>
            </a:r>
            <a:r>
              <a:rPr lang="en-US" sz="770" b="1" dirty="0">
                <a:solidFill>
                  <a:srgbClr val="000080"/>
                </a:solidFill>
              </a:rPr>
              <a:t>(*</a:t>
            </a:r>
            <a:r>
              <a:rPr lang="en-US" sz="770" b="0" dirty="0">
                <a:solidFill>
                  <a:srgbClr val="000000"/>
                </a:solidFill>
              </a:rPr>
              <a:t>, </a:t>
            </a:r>
            <a:r>
              <a:rPr lang="en-US" sz="770" b="0" dirty="0">
                <a:solidFill>
                  <a:srgbClr val="808080"/>
                </a:solidFill>
              </a:rPr>
              <a:t>"class"</a:t>
            </a:r>
            <a:r>
              <a:rPr lang="en-US" sz="770" b="1" dirty="0">
                <a:solidFill>
                  <a:srgbClr val="000080"/>
                </a:solidFill>
              </a:rPr>
              <a:t>)=</a:t>
            </a:r>
            <a:r>
              <a:rPr lang="en-US" sz="770" b="0" dirty="0">
                <a:solidFill>
                  <a:srgbClr val="000000"/>
                </a:solidFill>
              </a:rPr>
              <a:t> </a:t>
            </a:r>
            <a:r>
              <a:rPr lang="en-US" sz="770" b="0" dirty="0" err="1">
                <a:solidFill>
                  <a:srgbClr val="000000"/>
                </a:solidFill>
              </a:rPr>
              <a:t>chr</a:t>
            </a:r>
            <a:r>
              <a:rPr lang="en-US" sz="770" b="0" dirty="0">
                <a:solidFill>
                  <a:srgbClr val="000000"/>
                </a:solidFill>
              </a:rPr>
              <a:t> </a:t>
            </a:r>
            <a:r>
              <a:rPr lang="en-US" sz="770" b="0" dirty="0">
                <a:solidFill>
                  <a:srgbClr val="808080"/>
                </a:solidFill>
              </a:rPr>
              <a:t>"lm"</a:t>
            </a:r>
            <a:endParaRPr lang="en-US" sz="770" dirty="0"/>
          </a:p>
        </p:txBody>
      </p:sp>
      <p:sp>
        <p:nvSpPr>
          <p:cNvPr id="6" name="Content Placeholder 6">
            <a:extLst>
              <a:ext uri="{FF2B5EF4-FFF2-40B4-BE49-F238E27FC236}">
                <a16:creationId xmlns:a16="http://schemas.microsoft.com/office/drawing/2014/main" id="{11A4E1DB-C479-4976-8B75-60648433E2C2}"/>
              </a:ext>
            </a:extLst>
          </p:cNvPr>
          <p:cNvSpPr txBox="1">
            <a:spLocks/>
          </p:cNvSpPr>
          <p:nvPr/>
        </p:nvSpPr>
        <p:spPr>
          <a:xfrm>
            <a:off x="787403" y="1276350"/>
            <a:ext cx="6701814" cy="4848225"/>
          </a:xfrm>
          <a:prstGeom prst="rect">
            <a:avLst/>
          </a:prstGeom>
        </p:spPr>
        <p:txBody>
          <a:bodyPr/>
          <a:lst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1800"/>
              </a:spcBef>
            </a:pPr>
            <a:r>
              <a:rPr lang="en-US" sz="2400" dirty="0">
                <a:solidFill>
                  <a:schemeClr val="accent1"/>
                </a:solidFill>
                <a:latin typeface="Source Code Pro" panose="020B0509030403020204" pitchFamily="49" charset="0"/>
                <a:ea typeface="Source Code Pro" panose="020B0509030403020204" pitchFamily="49" charset="0"/>
              </a:rPr>
              <a:t>lm()</a:t>
            </a:r>
            <a:r>
              <a:rPr lang="en-US" sz="2400" dirty="0">
                <a:latin typeface="Source Code Pro" panose="020B0509030403020204" pitchFamily="49" charset="0"/>
                <a:ea typeface="Source Code Pro" panose="020B0509030403020204" pitchFamily="49" charset="0"/>
              </a:rPr>
              <a:t> </a:t>
            </a:r>
            <a:r>
              <a:rPr lang="en-US" sz="2400" dirty="0">
                <a:latin typeface="Helvetica Neue" panose="020B0604020202020204"/>
              </a:rPr>
              <a:t>objects are lists with a lot of elements</a:t>
            </a:r>
          </a:p>
          <a:p>
            <a:pPr>
              <a:spcBef>
                <a:spcPts val="1800"/>
              </a:spcBef>
            </a:pPr>
            <a:r>
              <a:rPr lang="en-US" sz="2400" dirty="0">
                <a:latin typeface="Helvetica Neue" panose="020B0604020202020204"/>
              </a:rPr>
              <a:t>Estimated coefficients, residuals, model specification, data are stored in inside</a:t>
            </a:r>
          </a:p>
          <a:p>
            <a:pPr>
              <a:spcBef>
                <a:spcPts val="1800"/>
              </a:spcBef>
            </a:pPr>
            <a:r>
              <a:rPr lang="en-US" sz="2400" dirty="0">
                <a:latin typeface="Helvetica Neue" panose="020B0604020202020204"/>
              </a:rPr>
              <a:t>Helper functions extract information of interest</a:t>
            </a:r>
          </a:p>
        </p:txBody>
      </p:sp>
    </p:spTree>
    <p:extLst>
      <p:ext uri="{BB962C8B-B14F-4D97-AF65-F5344CB8AC3E}">
        <p14:creationId xmlns:p14="http://schemas.microsoft.com/office/powerpoint/2010/main" val="4238801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562C-8C27-429B-823A-EB0F74B00C4D}"/>
              </a:ext>
            </a:extLst>
          </p:cNvPr>
          <p:cNvSpPr>
            <a:spLocks noGrp="1"/>
          </p:cNvSpPr>
          <p:nvPr>
            <p:ph type="title"/>
          </p:nvPr>
        </p:nvSpPr>
        <p:spPr/>
        <p:txBody>
          <a:bodyPr/>
          <a:lstStyle/>
          <a:p>
            <a:r>
              <a:rPr lang="en-US" dirty="0"/>
              <a:t>Extracting information from </a:t>
            </a:r>
            <a:r>
              <a:rPr lang="en-US" dirty="0">
                <a:latin typeface="Source Code Pro" panose="020B0509030403020204" pitchFamily="49" charset="0"/>
                <a:ea typeface="Source Code Pro" panose="020B0509030403020204" pitchFamily="49" charset="0"/>
              </a:rPr>
              <a:t>lm</a:t>
            </a:r>
            <a:r>
              <a:rPr lang="en-US" dirty="0"/>
              <a:t> object – base R</a:t>
            </a:r>
          </a:p>
        </p:txBody>
      </p:sp>
      <p:sp>
        <p:nvSpPr>
          <p:cNvPr id="3" name="Content Placeholder 2">
            <a:extLst>
              <a:ext uri="{FF2B5EF4-FFF2-40B4-BE49-F238E27FC236}">
                <a16:creationId xmlns:a16="http://schemas.microsoft.com/office/drawing/2014/main" id="{6C665247-9789-4EDA-950A-E979ECAB01A5}"/>
              </a:ext>
            </a:extLst>
          </p:cNvPr>
          <p:cNvSpPr>
            <a:spLocks noGrp="1"/>
          </p:cNvSpPr>
          <p:nvPr>
            <p:ph sz="quarter" idx="14"/>
          </p:nvPr>
        </p:nvSpPr>
        <p:spPr/>
        <p:txBody>
          <a:bodyPr/>
          <a:lstStyle/>
          <a:p>
            <a:r>
              <a:rPr lang="en-US" sz="1800" b="0" dirty="0">
                <a:solidFill>
                  <a:srgbClr val="008000"/>
                </a:solidFill>
                <a:cs typeface="Sabon Next LT" panose="02000500000000000000" pitchFamily="2" charset="0"/>
              </a:rPr>
              <a:t>#Coefficients &amp; Some fit information</a:t>
            </a:r>
            <a:endParaRPr lang="en-US" sz="1800" dirty="0">
              <a:solidFill>
                <a:srgbClr val="000000"/>
              </a:solidFill>
            </a:endParaRPr>
          </a:p>
          <a:p>
            <a:r>
              <a:rPr lang="en-US" sz="1800" dirty="0">
                <a:solidFill>
                  <a:srgbClr val="000000"/>
                </a:solidFill>
              </a:rPr>
              <a:t>m1 </a:t>
            </a:r>
            <a:r>
              <a:rPr lang="en-US" sz="1800" dirty="0">
                <a:solidFill>
                  <a:srgbClr val="804000"/>
                </a:solidFill>
              </a:rPr>
              <a:t>%&gt;%</a:t>
            </a:r>
            <a:r>
              <a:rPr lang="en-US" sz="1800" dirty="0">
                <a:solidFill>
                  <a:srgbClr val="000000"/>
                </a:solidFill>
              </a:rPr>
              <a:t> </a:t>
            </a:r>
            <a:r>
              <a:rPr lang="en-US" sz="1800" dirty="0">
                <a:solidFill>
                  <a:srgbClr val="8000FF"/>
                </a:solidFill>
              </a:rPr>
              <a:t>summary</a:t>
            </a:r>
          </a:p>
          <a:p>
            <a:endParaRPr lang="en-US" sz="1800" dirty="0">
              <a:solidFill>
                <a:srgbClr val="000000"/>
              </a:solidFill>
            </a:endParaRPr>
          </a:p>
          <a:p>
            <a:r>
              <a:rPr lang="en-US" sz="1800" b="0" dirty="0">
                <a:solidFill>
                  <a:srgbClr val="008000"/>
                </a:solidFill>
                <a:cs typeface="Sabon Next LT" panose="02000500000000000000" pitchFamily="2" charset="0"/>
              </a:rPr>
              <a:t>#Coefficients</a:t>
            </a:r>
            <a:endParaRPr lang="en-US" sz="1800" dirty="0">
              <a:solidFill>
                <a:srgbClr val="000000"/>
              </a:solidFill>
            </a:endParaRPr>
          </a:p>
          <a:p>
            <a:r>
              <a:rPr lang="en-US" sz="1800" dirty="0">
                <a:solidFill>
                  <a:srgbClr val="000000"/>
                </a:solidFill>
              </a:rPr>
              <a:t>m1 </a:t>
            </a:r>
            <a:r>
              <a:rPr lang="en-US" sz="1800" dirty="0">
                <a:solidFill>
                  <a:srgbClr val="804000"/>
                </a:solidFill>
              </a:rPr>
              <a:t>%&gt;%</a:t>
            </a:r>
            <a:r>
              <a:rPr lang="en-US" sz="1800" dirty="0">
                <a:solidFill>
                  <a:srgbClr val="000000"/>
                </a:solidFill>
              </a:rPr>
              <a:t> </a:t>
            </a:r>
            <a:r>
              <a:rPr lang="en-US" sz="1800" dirty="0" err="1">
                <a:solidFill>
                  <a:srgbClr val="8000FF"/>
                </a:solidFill>
              </a:rPr>
              <a:t>coef</a:t>
            </a:r>
            <a:endParaRPr lang="en-US" sz="1800" dirty="0">
              <a:solidFill>
                <a:srgbClr val="8000FF"/>
              </a:solidFill>
            </a:endParaRPr>
          </a:p>
          <a:p>
            <a:endParaRPr lang="en-US" sz="1800" dirty="0">
              <a:solidFill>
                <a:srgbClr val="8000FF"/>
              </a:solidFill>
            </a:endParaRPr>
          </a:p>
          <a:p>
            <a:r>
              <a:rPr lang="en-US" sz="1800" b="0" dirty="0">
                <a:solidFill>
                  <a:srgbClr val="008000"/>
                </a:solidFill>
                <a:cs typeface="Sabon Next LT" panose="02000500000000000000" pitchFamily="2" charset="0"/>
              </a:rPr>
              <a:t>#Residuals</a:t>
            </a:r>
            <a:endParaRPr lang="en-US" sz="1800" dirty="0">
              <a:solidFill>
                <a:srgbClr val="000000"/>
              </a:solidFill>
            </a:endParaRPr>
          </a:p>
          <a:p>
            <a:r>
              <a:rPr lang="en-US" sz="1800" dirty="0">
                <a:solidFill>
                  <a:srgbClr val="000000"/>
                </a:solidFill>
              </a:rPr>
              <a:t>m1 </a:t>
            </a:r>
            <a:r>
              <a:rPr lang="en-US" sz="1800" dirty="0">
                <a:solidFill>
                  <a:srgbClr val="804000"/>
                </a:solidFill>
              </a:rPr>
              <a:t>%&gt;%</a:t>
            </a:r>
            <a:r>
              <a:rPr lang="en-US" sz="1800" dirty="0">
                <a:solidFill>
                  <a:srgbClr val="000000"/>
                </a:solidFill>
              </a:rPr>
              <a:t> </a:t>
            </a:r>
            <a:r>
              <a:rPr lang="en-US" sz="1800" dirty="0">
                <a:solidFill>
                  <a:srgbClr val="8000FF"/>
                </a:solidFill>
              </a:rPr>
              <a:t>residuals</a:t>
            </a:r>
          </a:p>
          <a:p>
            <a:endParaRPr lang="en-US" sz="1800" dirty="0">
              <a:solidFill>
                <a:srgbClr val="8000FF"/>
              </a:solidFill>
            </a:endParaRPr>
          </a:p>
          <a:p>
            <a:r>
              <a:rPr lang="en-US" sz="1800" b="0" dirty="0">
                <a:solidFill>
                  <a:srgbClr val="008000"/>
                </a:solidFill>
                <a:cs typeface="Sabon Next LT" panose="02000500000000000000" pitchFamily="2" charset="0"/>
              </a:rPr>
              <a:t>#Fitted values</a:t>
            </a:r>
            <a:endParaRPr lang="en-US" sz="1800" dirty="0">
              <a:solidFill>
                <a:srgbClr val="000000"/>
              </a:solidFill>
            </a:endParaRPr>
          </a:p>
          <a:p>
            <a:r>
              <a:rPr lang="en-US" sz="1800" dirty="0">
                <a:solidFill>
                  <a:srgbClr val="000000"/>
                </a:solidFill>
              </a:rPr>
              <a:t>m1 </a:t>
            </a:r>
            <a:r>
              <a:rPr lang="en-US" sz="1800" dirty="0">
                <a:solidFill>
                  <a:srgbClr val="804000"/>
                </a:solidFill>
              </a:rPr>
              <a:t>%&gt;%</a:t>
            </a:r>
            <a:r>
              <a:rPr lang="en-US" sz="1800" dirty="0">
                <a:solidFill>
                  <a:srgbClr val="000000"/>
                </a:solidFill>
              </a:rPr>
              <a:t> </a:t>
            </a:r>
            <a:r>
              <a:rPr lang="en-US" sz="1800" dirty="0" err="1">
                <a:solidFill>
                  <a:srgbClr val="000000"/>
                </a:solidFill>
              </a:rPr>
              <a:t>fitted.values</a:t>
            </a:r>
            <a:endParaRPr lang="en-US" dirty="0"/>
          </a:p>
        </p:txBody>
      </p:sp>
      <p:sp>
        <p:nvSpPr>
          <p:cNvPr id="4" name="Content Placeholder 3">
            <a:extLst>
              <a:ext uri="{FF2B5EF4-FFF2-40B4-BE49-F238E27FC236}">
                <a16:creationId xmlns:a16="http://schemas.microsoft.com/office/drawing/2014/main" id="{7C81E610-B983-4B03-B2A1-CC071A535CEB}"/>
              </a:ext>
            </a:extLst>
          </p:cNvPr>
          <p:cNvSpPr>
            <a:spLocks noGrp="1"/>
          </p:cNvSpPr>
          <p:nvPr>
            <p:ph sz="quarter" idx="15"/>
          </p:nvPr>
        </p:nvSpPr>
        <p:spPr/>
        <p:txBody>
          <a:bodyPr/>
          <a:lstStyle/>
          <a:p>
            <a:r>
              <a:rPr lang="en-US" dirty="0"/>
              <a:t>Various utility functions let us access information from the lm object</a:t>
            </a:r>
          </a:p>
          <a:p>
            <a:endParaRPr lang="en-US" dirty="0"/>
          </a:p>
        </p:txBody>
      </p:sp>
      <p:sp>
        <p:nvSpPr>
          <p:cNvPr id="5" name="Content Placeholder 4">
            <a:extLst>
              <a:ext uri="{FF2B5EF4-FFF2-40B4-BE49-F238E27FC236}">
                <a16:creationId xmlns:a16="http://schemas.microsoft.com/office/drawing/2014/main" id="{26F389BB-1ED5-4EFE-9772-C7D73208D1FB}"/>
              </a:ext>
            </a:extLst>
          </p:cNvPr>
          <p:cNvSpPr>
            <a:spLocks noGrp="1"/>
          </p:cNvSpPr>
          <p:nvPr>
            <p:ph sz="quarter" idx="16"/>
          </p:nvPr>
        </p:nvSpPr>
        <p:spPr/>
        <p:txBody>
          <a:bodyPr/>
          <a:lstStyle/>
          <a:p>
            <a:endParaRPr lang="en-US"/>
          </a:p>
        </p:txBody>
      </p:sp>
    </p:spTree>
    <p:extLst>
      <p:ext uri="{BB962C8B-B14F-4D97-AF65-F5344CB8AC3E}">
        <p14:creationId xmlns:p14="http://schemas.microsoft.com/office/powerpoint/2010/main" val="2220333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B0EB-F1FF-44A6-8AF1-5604975DD20D}"/>
              </a:ext>
            </a:extLst>
          </p:cNvPr>
          <p:cNvSpPr>
            <a:spLocks noGrp="1"/>
          </p:cNvSpPr>
          <p:nvPr>
            <p:ph type="title"/>
          </p:nvPr>
        </p:nvSpPr>
        <p:spPr/>
        <p:txBody>
          <a:bodyPr/>
          <a:lstStyle/>
          <a:p>
            <a:r>
              <a:rPr lang="en-US" dirty="0"/>
              <a:t>The 3 key </a:t>
            </a:r>
            <a:r>
              <a:rPr lang="en-US" dirty="0">
                <a:latin typeface="Consolas" panose="020B0609020204030204" pitchFamily="49" charset="0"/>
              </a:rPr>
              <a:t>broom</a:t>
            </a:r>
            <a:r>
              <a:rPr lang="en-US" dirty="0"/>
              <a:t> functions</a:t>
            </a:r>
          </a:p>
        </p:txBody>
      </p:sp>
      <p:sp>
        <p:nvSpPr>
          <p:cNvPr id="3" name="Content Placeholder 2">
            <a:extLst>
              <a:ext uri="{FF2B5EF4-FFF2-40B4-BE49-F238E27FC236}">
                <a16:creationId xmlns:a16="http://schemas.microsoft.com/office/drawing/2014/main" id="{E65C3CFE-0CA0-47D0-B66E-C663427196A2}"/>
              </a:ext>
            </a:extLst>
          </p:cNvPr>
          <p:cNvSpPr>
            <a:spLocks noGrp="1"/>
          </p:cNvSpPr>
          <p:nvPr>
            <p:ph sz="quarter" idx="14"/>
          </p:nvPr>
        </p:nvSpPr>
        <p:spPr>
          <a:xfrm>
            <a:off x="0" y="1066800"/>
            <a:ext cx="3630440" cy="5384800"/>
          </a:xfrm>
        </p:spPr>
        <p:txBody>
          <a:bodyPr/>
          <a:lstStyle/>
          <a:p>
            <a:r>
              <a:rPr lang="en-US" sz="2000" b="0" dirty="0">
                <a:solidFill>
                  <a:srgbClr val="008000"/>
                </a:solidFill>
                <a:cs typeface="Sabon Next LT" panose="02000500000000000000" pitchFamily="2" charset="0"/>
              </a:rPr>
              <a:t>#Coefficients</a:t>
            </a:r>
            <a:endParaRPr lang="en-US" sz="2000" dirty="0">
              <a:solidFill>
                <a:srgbClr val="000000"/>
              </a:solidFill>
            </a:endParaRPr>
          </a:p>
          <a:p>
            <a:r>
              <a:rPr lang="en-US" sz="2000" dirty="0">
                <a:solidFill>
                  <a:srgbClr val="000000"/>
                </a:solidFill>
              </a:rPr>
              <a:t>m1 </a:t>
            </a:r>
            <a:r>
              <a:rPr lang="en-US" sz="2000" dirty="0">
                <a:solidFill>
                  <a:srgbClr val="804000"/>
                </a:solidFill>
              </a:rPr>
              <a:t>%&gt;%</a:t>
            </a:r>
            <a:r>
              <a:rPr lang="en-US" sz="2000" dirty="0">
                <a:solidFill>
                  <a:srgbClr val="000000"/>
                </a:solidFill>
              </a:rPr>
              <a:t> tidy</a:t>
            </a:r>
          </a:p>
          <a:p>
            <a:endParaRPr lang="en-US" sz="2000" dirty="0"/>
          </a:p>
          <a:p>
            <a:r>
              <a:rPr lang="en-US" sz="2000" b="0" dirty="0">
                <a:solidFill>
                  <a:srgbClr val="008000"/>
                </a:solidFill>
                <a:cs typeface="Sabon Next LT" panose="02000500000000000000" pitchFamily="2" charset="0"/>
              </a:rPr>
              <a:t>#Predictions</a:t>
            </a:r>
            <a:endParaRPr lang="en-US" sz="2000" dirty="0">
              <a:solidFill>
                <a:srgbClr val="000000"/>
              </a:solidFill>
            </a:endParaRPr>
          </a:p>
          <a:p>
            <a:r>
              <a:rPr lang="en-US" sz="2000" dirty="0">
                <a:solidFill>
                  <a:srgbClr val="000000"/>
                </a:solidFill>
              </a:rPr>
              <a:t>m1 </a:t>
            </a:r>
            <a:r>
              <a:rPr lang="en-US" sz="2000" dirty="0">
                <a:solidFill>
                  <a:srgbClr val="804000"/>
                </a:solidFill>
              </a:rPr>
              <a:t>%&lt;%</a:t>
            </a:r>
            <a:r>
              <a:rPr lang="en-US" sz="2000" dirty="0">
                <a:solidFill>
                  <a:srgbClr val="000000"/>
                </a:solidFill>
              </a:rPr>
              <a:t> augment</a:t>
            </a:r>
          </a:p>
          <a:p>
            <a:endParaRPr lang="en-US" sz="2000" dirty="0"/>
          </a:p>
          <a:p>
            <a:r>
              <a:rPr lang="en-US" sz="2000" b="0" dirty="0">
                <a:solidFill>
                  <a:srgbClr val="008000"/>
                </a:solidFill>
                <a:cs typeface="Sabon Next LT" panose="02000500000000000000" pitchFamily="2" charset="0"/>
              </a:rPr>
              <a:t>#Fit</a:t>
            </a:r>
            <a:endParaRPr lang="en-US" sz="2000" dirty="0">
              <a:solidFill>
                <a:srgbClr val="000000"/>
              </a:solidFill>
            </a:endParaRPr>
          </a:p>
          <a:p>
            <a:r>
              <a:rPr lang="en-US" sz="2000" dirty="0">
                <a:solidFill>
                  <a:srgbClr val="000000"/>
                </a:solidFill>
              </a:rPr>
              <a:t>m1 </a:t>
            </a:r>
            <a:r>
              <a:rPr lang="en-US" sz="2000" dirty="0">
                <a:solidFill>
                  <a:srgbClr val="804000"/>
                </a:solidFill>
              </a:rPr>
              <a:t>%&gt;%</a:t>
            </a:r>
            <a:r>
              <a:rPr lang="en-US" sz="2000" dirty="0">
                <a:solidFill>
                  <a:srgbClr val="000000"/>
                </a:solidFill>
              </a:rPr>
              <a:t> glance</a:t>
            </a:r>
          </a:p>
          <a:p>
            <a:endParaRPr lang="en-US" sz="2400" dirty="0"/>
          </a:p>
        </p:txBody>
      </p:sp>
      <p:sp>
        <p:nvSpPr>
          <p:cNvPr id="6" name="Content Placeholder 5">
            <a:extLst>
              <a:ext uri="{FF2B5EF4-FFF2-40B4-BE49-F238E27FC236}">
                <a16:creationId xmlns:a16="http://schemas.microsoft.com/office/drawing/2014/main" id="{4F5D0ABC-20BC-41E6-9999-944FBE28B4B9}"/>
              </a:ext>
            </a:extLst>
          </p:cNvPr>
          <p:cNvSpPr>
            <a:spLocks noGrp="1"/>
          </p:cNvSpPr>
          <p:nvPr>
            <p:ph sz="quarter" idx="15"/>
          </p:nvPr>
        </p:nvSpPr>
        <p:spPr>
          <a:xfrm>
            <a:off x="3865830" y="1066800"/>
            <a:ext cx="8326169" cy="4848225"/>
          </a:xfrm>
        </p:spPr>
        <p:txBody>
          <a:bodyPr/>
          <a:lstStyle/>
          <a:p>
            <a:r>
              <a:rPr lang="en-US" dirty="0">
                <a:solidFill>
                  <a:schemeClr val="accent1"/>
                </a:solidFill>
                <a:latin typeface="Source Code Pro" panose="020B0509030403020204" pitchFamily="49" charset="0"/>
                <a:ea typeface="Source Code Pro" panose="020B0509030403020204" pitchFamily="49" charset="0"/>
              </a:rPr>
              <a:t>tidy() </a:t>
            </a:r>
          </a:p>
          <a:p>
            <a:r>
              <a:rPr lang="en-US" dirty="0"/>
              <a:t>constructs a </a:t>
            </a:r>
            <a:r>
              <a:rPr lang="en-US" dirty="0" err="1"/>
              <a:t>tibble</a:t>
            </a:r>
            <a:r>
              <a:rPr lang="en-US" dirty="0"/>
              <a:t> that summarizes the model’s statistical findings. This includes coefficients and p-values for each term in a regression</a:t>
            </a:r>
          </a:p>
          <a:p>
            <a:r>
              <a:rPr lang="en-US" dirty="0">
                <a:solidFill>
                  <a:schemeClr val="accent1"/>
                </a:solidFill>
                <a:latin typeface="Source Code Pro" panose="020B0509030403020204" pitchFamily="49" charset="0"/>
                <a:ea typeface="Source Code Pro" panose="020B0509030403020204" pitchFamily="49" charset="0"/>
              </a:rPr>
              <a:t>augment() </a:t>
            </a:r>
          </a:p>
          <a:p>
            <a:r>
              <a:rPr lang="en-US" dirty="0"/>
              <a:t>add columns to the original data that was modeled. This includes predictions, residuals, and cluster assignments.</a:t>
            </a:r>
          </a:p>
          <a:p>
            <a:r>
              <a:rPr lang="en-US" dirty="0">
                <a:solidFill>
                  <a:schemeClr val="accent1"/>
                </a:solidFill>
                <a:latin typeface="Source Code Pro" panose="020B0509030403020204" pitchFamily="49" charset="0"/>
                <a:ea typeface="Source Code Pro" panose="020B0509030403020204" pitchFamily="49" charset="0"/>
              </a:rPr>
              <a:t>glance() </a:t>
            </a:r>
          </a:p>
          <a:p>
            <a:r>
              <a:rPr lang="en-US" dirty="0"/>
              <a:t>construct a concise one-row summary of the model. This typically contains values such as R^2, adjusted R^2, and residual standard error that are computed once for the entire model.</a:t>
            </a:r>
          </a:p>
        </p:txBody>
      </p:sp>
      <p:pic>
        <p:nvPicPr>
          <p:cNvPr id="7" name="Picture 6" descr="A close up of a sign&#10;&#10;Description automatically generated">
            <a:extLst>
              <a:ext uri="{FF2B5EF4-FFF2-40B4-BE49-F238E27FC236}">
                <a16:creationId xmlns:a16="http://schemas.microsoft.com/office/drawing/2014/main" id="{2D463821-87AB-4D00-B21A-0F23E6F15479}"/>
              </a:ext>
            </a:extLst>
          </p:cNvPr>
          <p:cNvPicPr>
            <a:picLocks noChangeAspect="1"/>
          </p:cNvPicPr>
          <p:nvPr/>
        </p:nvPicPr>
        <p:blipFill>
          <a:blip r:embed="rId2"/>
          <a:stretch>
            <a:fillRect/>
          </a:stretch>
        </p:blipFill>
        <p:spPr>
          <a:xfrm>
            <a:off x="763527" y="44933"/>
            <a:ext cx="750114" cy="869466"/>
          </a:xfrm>
          <a:prstGeom prst="rect">
            <a:avLst/>
          </a:prstGeom>
        </p:spPr>
      </p:pic>
      <p:pic>
        <p:nvPicPr>
          <p:cNvPr id="8" name="Picture 7" descr="A close up of a logo&#10;&#10;Description automatically generated">
            <a:extLst>
              <a:ext uri="{FF2B5EF4-FFF2-40B4-BE49-F238E27FC236}">
                <a16:creationId xmlns:a16="http://schemas.microsoft.com/office/drawing/2014/main" id="{CDCDA01B-539C-44C5-BBF4-38F85821A816}"/>
              </a:ext>
            </a:extLst>
          </p:cNvPr>
          <p:cNvPicPr>
            <a:picLocks noChangeAspect="1"/>
          </p:cNvPicPr>
          <p:nvPr/>
        </p:nvPicPr>
        <p:blipFill>
          <a:blip r:embed="rId3"/>
          <a:stretch>
            <a:fillRect/>
          </a:stretch>
        </p:blipFill>
        <p:spPr>
          <a:xfrm>
            <a:off x="34343" y="44933"/>
            <a:ext cx="753060" cy="869467"/>
          </a:xfrm>
          <a:prstGeom prst="rect">
            <a:avLst/>
          </a:prstGeom>
        </p:spPr>
      </p:pic>
      <p:pic>
        <p:nvPicPr>
          <p:cNvPr id="9" name="Picture 8">
            <a:extLst>
              <a:ext uri="{FF2B5EF4-FFF2-40B4-BE49-F238E27FC236}">
                <a16:creationId xmlns:a16="http://schemas.microsoft.com/office/drawing/2014/main" id="{995BBD5B-A200-4879-8062-495C666DAECB}"/>
              </a:ext>
            </a:extLst>
          </p:cNvPr>
          <p:cNvPicPr>
            <a:picLocks noChangeAspect="1"/>
          </p:cNvPicPr>
          <p:nvPr/>
        </p:nvPicPr>
        <p:blipFill>
          <a:blip r:embed="rId4"/>
          <a:stretch>
            <a:fillRect/>
          </a:stretch>
        </p:blipFill>
        <p:spPr>
          <a:xfrm>
            <a:off x="3142011" y="5645751"/>
            <a:ext cx="1212249" cy="1212249"/>
          </a:xfrm>
          <a:prstGeom prst="rect">
            <a:avLst/>
          </a:prstGeom>
        </p:spPr>
      </p:pic>
    </p:spTree>
    <p:extLst>
      <p:ext uri="{BB962C8B-B14F-4D97-AF65-F5344CB8AC3E}">
        <p14:creationId xmlns:p14="http://schemas.microsoft.com/office/powerpoint/2010/main" val="231425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CC1D1DE-D88A-470E-BBB9-63A581C1893F}"/>
              </a:ext>
            </a:extLst>
          </p:cNvPr>
          <p:cNvSpPr>
            <a:spLocks noGrp="1"/>
          </p:cNvSpPr>
          <p:nvPr>
            <p:ph type="title"/>
          </p:nvPr>
        </p:nvSpPr>
        <p:spPr/>
        <p:txBody>
          <a:bodyPr/>
          <a:lstStyle/>
          <a:p>
            <a:r>
              <a:rPr lang="en-US" dirty="0" err="1"/>
              <a:t>Tidyverse</a:t>
            </a:r>
            <a:r>
              <a:rPr lang="en-US" dirty="0"/>
              <a:t> and ‘data journey’</a:t>
            </a:r>
          </a:p>
        </p:txBody>
      </p:sp>
      <p:sp>
        <p:nvSpPr>
          <p:cNvPr id="37" name="Rectangle: Rounded Corners 36">
            <a:extLst>
              <a:ext uri="{FF2B5EF4-FFF2-40B4-BE49-F238E27FC236}">
                <a16:creationId xmlns:a16="http://schemas.microsoft.com/office/drawing/2014/main" id="{7BD175A7-31B8-4D62-898B-8233F2952DE4}"/>
              </a:ext>
            </a:extLst>
          </p:cNvPr>
          <p:cNvSpPr/>
          <p:nvPr/>
        </p:nvSpPr>
        <p:spPr>
          <a:xfrm>
            <a:off x="3550813" y="1127335"/>
            <a:ext cx="5429468" cy="36897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579E1-6D5A-410C-8D05-DABB0E238312}"/>
              </a:ext>
            </a:extLst>
          </p:cNvPr>
          <p:cNvSpPr txBox="1"/>
          <p:nvPr/>
        </p:nvSpPr>
        <p:spPr>
          <a:xfrm>
            <a:off x="-21955" y="2772155"/>
            <a:ext cx="1507628" cy="400110"/>
          </a:xfrm>
          <a:prstGeom prst="rect">
            <a:avLst/>
          </a:prstGeom>
          <a:noFill/>
        </p:spPr>
        <p:txBody>
          <a:bodyPr wrap="square" rtlCol="0" anchor="ctr" anchorCtr="0">
            <a:spAutoFit/>
          </a:bodyPr>
          <a:lstStyle/>
          <a:p>
            <a:pPr algn="ctr"/>
            <a:r>
              <a:rPr lang="en-US" sz="2000" dirty="0">
                <a:solidFill>
                  <a:schemeClr val="tx1"/>
                </a:solidFill>
                <a:latin typeface="Helvetica Neue"/>
              </a:rPr>
              <a:t>Import</a:t>
            </a:r>
          </a:p>
        </p:txBody>
      </p:sp>
      <p:sp>
        <p:nvSpPr>
          <p:cNvPr id="39" name="TextBox 38">
            <a:extLst>
              <a:ext uri="{FF2B5EF4-FFF2-40B4-BE49-F238E27FC236}">
                <a16:creationId xmlns:a16="http://schemas.microsoft.com/office/drawing/2014/main" id="{CE2ED52B-769A-4785-B558-B2FB4C437145}"/>
              </a:ext>
            </a:extLst>
          </p:cNvPr>
          <p:cNvSpPr txBox="1"/>
          <p:nvPr/>
        </p:nvSpPr>
        <p:spPr>
          <a:xfrm>
            <a:off x="1927098" y="2772155"/>
            <a:ext cx="1055339" cy="400110"/>
          </a:xfrm>
          <a:prstGeom prst="rect">
            <a:avLst/>
          </a:prstGeom>
          <a:noFill/>
        </p:spPr>
        <p:txBody>
          <a:bodyPr wrap="square" rtlCol="0" anchor="ctr" anchorCtr="0">
            <a:spAutoFit/>
          </a:bodyPr>
          <a:lstStyle/>
          <a:p>
            <a:pPr algn="ctr"/>
            <a:r>
              <a:rPr lang="en-US" sz="2000" dirty="0">
                <a:solidFill>
                  <a:schemeClr val="tx1"/>
                </a:solidFill>
                <a:latin typeface="Helvetica Neue"/>
              </a:rPr>
              <a:t>Tidy</a:t>
            </a:r>
          </a:p>
        </p:txBody>
      </p:sp>
      <p:sp>
        <p:nvSpPr>
          <p:cNvPr id="40" name="TextBox 39">
            <a:extLst>
              <a:ext uri="{FF2B5EF4-FFF2-40B4-BE49-F238E27FC236}">
                <a16:creationId xmlns:a16="http://schemas.microsoft.com/office/drawing/2014/main" id="{63DE919D-BBE5-420F-B8B9-853623BEF045}"/>
              </a:ext>
            </a:extLst>
          </p:cNvPr>
          <p:cNvSpPr txBox="1"/>
          <p:nvPr/>
        </p:nvSpPr>
        <p:spPr>
          <a:xfrm>
            <a:off x="3834918" y="2772155"/>
            <a:ext cx="1486107" cy="400110"/>
          </a:xfrm>
          <a:prstGeom prst="rect">
            <a:avLst/>
          </a:prstGeom>
          <a:noFill/>
        </p:spPr>
        <p:txBody>
          <a:bodyPr wrap="square" rtlCol="0" anchor="ctr" anchorCtr="0">
            <a:spAutoFit/>
          </a:bodyPr>
          <a:lstStyle/>
          <a:p>
            <a:pPr algn="ctr"/>
            <a:r>
              <a:rPr lang="en-US" sz="2000" dirty="0">
                <a:solidFill>
                  <a:schemeClr val="tx1"/>
                </a:solidFill>
                <a:latin typeface="Helvetica Neue"/>
              </a:rPr>
              <a:t>Transform</a:t>
            </a:r>
          </a:p>
        </p:txBody>
      </p:sp>
      <p:sp>
        <p:nvSpPr>
          <p:cNvPr id="41" name="TextBox 40">
            <a:extLst>
              <a:ext uri="{FF2B5EF4-FFF2-40B4-BE49-F238E27FC236}">
                <a16:creationId xmlns:a16="http://schemas.microsoft.com/office/drawing/2014/main" id="{B4E70A85-10F4-444F-B225-0EF4D367C6EA}"/>
              </a:ext>
            </a:extLst>
          </p:cNvPr>
          <p:cNvSpPr txBox="1"/>
          <p:nvPr/>
        </p:nvSpPr>
        <p:spPr>
          <a:xfrm>
            <a:off x="6693154" y="1412297"/>
            <a:ext cx="1264509" cy="400110"/>
          </a:xfrm>
          <a:prstGeom prst="rect">
            <a:avLst/>
          </a:prstGeom>
          <a:noFill/>
        </p:spPr>
        <p:txBody>
          <a:bodyPr wrap="square" rtlCol="0" anchor="ctr" anchorCtr="0">
            <a:spAutoFit/>
          </a:bodyPr>
          <a:lstStyle/>
          <a:p>
            <a:pPr algn="ctr"/>
            <a:r>
              <a:rPr lang="en-US" sz="2000" dirty="0">
                <a:solidFill>
                  <a:schemeClr val="tx1"/>
                </a:solidFill>
                <a:latin typeface="Helvetica Neue"/>
              </a:rPr>
              <a:t>Visualize</a:t>
            </a:r>
          </a:p>
        </p:txBody>
      </p:sp>
      <p:sp>
        <p:nvSpPr>
          <p:cNvPr id="42" name="TextBox 41">
            <a:extLst>
              <a:ext uri="{FF2B5EF4-FFF2-40B4-BE49-F238E27FC236}">
                <a16:creationId xmlns:a16="http://schemas.microsoft.com/office/drawing/2014/main" id="{10657543-CD48-4173-8B91-3CA7C49CCC63}"/>
              </a:ext>
            </a:extLst>
          </p:cNvPr>
          <p:cNvSpPr txBox="1"/>
          <p:nvPr/>
        </p:nvSpPr>
        <p:spPr>
          <a:xfrm>
            <a:off x="6659034" y="3387119"/>
            <a:ext cx="1332745" cy="400110"/>
          </a:xfrm>
          <a:prstGeom prst="rect">
            <a:avLst/>
          </a:prstGeom>
          <a:noFill/>
        </p:spPr>
        <p:txBody>
          <a:bodyPr wrap="square" rtlCol="0" anchor="ctr" anchorCtr="0">
            <a:spAutoFit/>
          </a:bodyPr>
          <a:lstStyle/>
          <a:p>
            <a:pPr algn="ctr"/>
            <a:r>
              <a:rPr lang="en-US" sz="2000" dirty="0">
                <a:solidFill>
                  <a:srgbClr val="0070C0"/>
                </a:solidFill>
                <a:latin typeface="Helvetica Neue"/>
              </a:rPr>
              <a:t>Model</a:t>
            </a:r>
          </a:p>
        </p:txBody>
      </p:sp>
      <p:sp>
        <p:nvSpPr>
          <p:cNvPr id="43" name="TextBox 42">
            <a:extLst>
              <a:ext uri="{FF2B5EF4-FFF2-40B4-BE49-F238E27FC236}">
                <a16:creationId xmlns:a16="http://schemas.microsoft.com/office/drawing/2014/main" id="{8C6AF707-84BB-4E69-BBDA-E4053DB5CF2A}"/>
              </a:ext>
            </a:extLst>
          </p:cNvPr>
          <p:cNvSpPr txBox="1"/>
          <p:nvPr/>
        </p:nvSpPr>
        <p:spPr>
          <a:xfrm>
            <a:off x="10156284" y="2650020"/>
            <a:ext cx="1845357" cy="644381"/>
          </a:xfrm>
          <a:prstGeom prst="rect">
            <a:avLst/>
          </a:prstGeom>
          <a:noFill/>
        </p:spPr>
        <p:txBody>
          <a:bodyPr wrap="square" rtlCol="0" anchor="ctr" anchorCtr="0">
            <a:spAutoFit/>
          </a:bodyPr>
          <a:lstStyle/>
          <a:p>
            <a:pPr algn="ctr"/>
            <a:r>
              <a:rPr lang="en-US" sz="2000" dirty="0">
                <a:solidFill>
                  <a:schemeClr val="tx1"/>
                </a:solidFill>
                <a:latin typeface="Helvetica Neue"/>
              </a:rPr>
              <a:t>Communicate</a:t>
            </a:r>
          </a:p>
        </p:txBody>
      </p:sp>
      <p:cxnSp>
        <p:nvCxnSpPr>
          <p:cNvPr id="44" name="Straight Arrow Connector 43">
            <a:extLst>
              <a:ext uri="{FF2B5EF4-FFF2-40B4-BE49-F238E27FC236}">
                <a16:creationId xmlns:a16="http://schemas.microsoft.com/office/drawing/2014/main" id="{5EEB3BFC-F90C-4188-9D7E-1EB51C20A796}"/>
              </a:ext>
            </a:extLst>
          </p:cNvPr>
          <p:cNvCxnSpPr>
            <a:stCxn id="38" idx="3"/>
            <a:endCxn id="39" idx="1"/>
          </p:cNvCxnSpPr>
          <p:nvPr/>
        </p:nvCxnSpPr>
        <p:spPr>
          <a:xfrm>
            <a:off x="1485673" y="2972210"/>
            <a:ext cx="4414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440267E-EB00-44F4-A25D-38D735868203}"/>
              </a:ext>
            </a:extLst>
          </p:cNvPr>
          <p:cNvCxnSpPr>
            <a:cxnSpLocks/>
            <a:stCxn id="39" idx="3"/>
            <a:endCxn id="40" idx="1"/>
          </p:cNvCxnSpPr>
          <p:nvPr/>
        </p:nvCxnSpPr>
        <p:spPr>
          <a:xfrm>
            <a:off x="2982437" y="2972210"/>
            <a:ext cx="8524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F1FBDCA-ECCE-4D0F-815D-57C5B085D91C}"/>
              </a:ext>
            </a:extLst>
          </p:cNvPr>
          <p:cNvCxnSpPr>
            <a:cxnSpLocks/>
            <a:stCxn id="37" idx="3"/>
            <a:endCxn id="43" idx="1"/>
          </p:cNvCxnSpPr>
          <p:nvPr/>
        </p:nvCxnSpPr>
        <p:spPr>
          <a:xfrm>
            <a:off x="8980281" y="2972211"/>
            <a:ext cx="11760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Curved 46">
            <a:extLst>
              <a:ext uri="{FF2B5EF4-FFF2-40B4-BE49-F238E27FC236}">
                <a16:creationId xmlns:a16="http://schemas.microsoft.com/office/drawing/2014/main" id="{99C94090-8E74-4A90-9D89-EFF1175814AD}"/>
              </a:ext>
            </a:extLst>
          </p:cNvPr>
          <p:cNvCxnSpPr>
            <a:stCxn id="42" idx="2"/>
            <a:endCxn id="40" idx="2"/>
          </p:cNvCxnSpPr>
          <p:nvPr/>
        </p:nvCxnSpPr>
        <p:spPr>
          <a:xfrm rot="5400000" flipH="1">
            <a:off x="5644208" y="2106030"/>
            <a:ext cx="614964" cy="2747435"/>
          </a:xfrm>
          <a:prstGeom prst="curvedConnector3">
            <a:avLst>
              <a:gd name="adj1" fmla="val -371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CAB13EAD-FF9C-406F-9918-B34D7398BA8F}"/>
              </a:ext>
            </a:extLst>
          </p:cNvPr>
          <p:cNvCxnSpPr>
            <a:cxnSpLocks/>
            <a:stCxn id="40" idx="0"/>
            <a:endCxn id="41" idx="1"/>
          </p:cNvCxnSpPr>
          <p:nvPr/>
        </p:nvCxnSpPr>
        <p:spPr>
          <a:xfrm rot="5400000" flipH="1" flipV="1">
            <a:off x="5055662" y="1134663"/>
            <a:ext cx="1159803" cy="211518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B3B6430E-623D-4182-B10D-84968513B60F}"/>
              </a:ext>
            </a:extLst>
          </p:cNvPr>
          <p:cNvCxnSpPr>
            <a:cxnSpLocks/>
            <a:stCxn id="41" idx="2"/>
            <a:endCxn id="42" idx="0"/>
          </p:cNvCxnSpPr>
          <p:nvPr/>
        </p:nvCxnSpPr>
        <p:spPr>
          <a:xfrm rot="5400000">
            <a:off x="6538052" y="2599762"/>
            <a:ext cx="1574712" cy="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2BF21480-7919-4D9A-946D-48C77D52B9AF}"/>
              </a:ext>
            </a:extLst>
          </p:cNvPr>
          <p:cNvSpPr txBox="1"/>
          <p:nvPr/>
        </p:nvSpPr>
        <p:spPr>
          <a:xfrm>
            <a:off x="3380952" y="4387059"/>
            <a:ext cx="2556935" cy="369332"/>
          </a:xfrm>
          <a:prstGeom prst="rect">
            <a:avLst/>
          </a:prstGeom>
          <a:noFill/>
        </p:spPr>
        <p:txBody>
          <a:bodyPr wrap="square" rtlCol="0" anchor="ctr" anchorCtr="0">
            <a:spAutoFit/>
          </a:bodyPr>
          <a:lstStyle/>
          <a:p>
            <a:pPr algn="ctr"/>
            <a:r>
              <a:rPr lang="en-US" sz="1800" dirty="0">
                <a:latin typeface="Helvetica Neue"/>
              </a:rPr>
              <a:t>Understand</a:t>
            </a:r>
          </a:p>
        </p:txBody>
      </p:sp>
      <p:pic>
        <p:nvPicPr>
          <p:cNvPr id="5" name="Picture 4" descr="A close up of a sign&#10;&#10;Description automatically generated">
            <a:extLst>
              <a:ext uri="{FF2B5EF4-FFF2-40B4-BE49-F238E27FC236}">
                <a16:creationId xmlns:a16="http://schemas.microsoft.com/office/drawing/2014/main" id="{6F4B2049-5895-4408-A0A1-481617191E51}"/>
              </a:ext>
            </a:extLst>
          </p:cNvPr>
          <p:cNvPicPr>
            <a:picLocks noChangeAspect="1"/>
          </p:cNvPicPr>
          <p:nvPr/>
        </p:nvPicPr>
        <p:blipFill>
          <a:blip r:embed="rId2"/>
          <a:stretch>
            <a:fillRect/>
          </a:stretch>
        </p:blipFill>
        <p:spPr>
          <a:xfrm>
            <a:off x="8104987" y="3793468"/>
            <a:ext cx="750114" cy="869466"/>
          </a:xfrm>
          <a:prstGeom prst="rect">
            <a:avLst/>
          </a:prstGeom>
        </p:spPr>
      </p:pic>
      <p:pic>
        <p:nvPicPr>
          <p:cNvPr id="14" name="Picture 13" descr="A close up of a sign&#10;&#10;Description automatically generated">
            <a:extLst>
              <a:ext uri="{FF2B5EF4-FFF2-40B4-BE49-F238E27FC236}">
                <a16:creationId xmlns:a16="http://schemas.microsoft.com/office/drawing/2014/main" id="{40B5D5B9-2B3B-4224-9DEB-74B523B0916C}"/>
              </a:ext>
            </a:extLst>
          </p:cNvPr>
          <p:cNvPicPr>
            <a:picLocks noChangeAspect="1"/>
          </p:cNvPicPr>
          <p:nvPr/>
        </p:nvPicPr>
        <p:blipFill>
          <a:blip r:embed="rId3"/>
          <a:stretch>
            <a:fillRect/>
          </a:stretch>
        </p:blipFill>
        <p:spPr>
          <a:xfrm>
            <a:off x="8463912" y="3182162"/>
            <a:ext cx="750114" cy="869520"/>
          </a:xfrm>
          <a:prstGeom prst="rect">
            <a:avLst/>
          </a:prstGeom>
        </p:spPr>
      </p:pic>
      <p:pic>
        <p:nvPicPr>
          <p:cNvPr id="18" name="Picture 17" descr="A close up of a logo&#10;&#10;Description automatically generated">
            <a:extLst>
              <a:ext uri="{FF2B5EF4-FFF2-40B4-BE49-F238E27FC236}">
                <a16:creationId xmlns:a16="http://schemas.microsoft.com/office/drawing/2014/main" id="{36776CFA-C19E-4C3F-8D84-BCAE53D3EA5B}"/>
              </a:ext>
            </a:extLst>
          </p:cNvPr>
          <p:cNvPicPr>
            <a:picLocks noChangeAspect="1"/>
          </p:cNvPicPr>
          <p:nvPr/>
        </p:nvPicPr>
        <p:blipFill>
          <a:blip r:embed="rId4"/>
          <a:stretch>
            <a:fillRect/>
          </a:stretch>
        </p:blipFill>
        <p:spPr>
          <a:xfrm>
            <a:off x="7741427" y="3171178"/>
            <a:ext cx="753060" cy="869467"/>
          </a:xfrm>
          <a:prstGeom prst="rect">
            <a:avLst/>
          </a:prstGeom>
        </p:spPr>
      </p:pic>
      <p:pic>
        <p:nvPicPr>
          <p:cNvPr id="3" name="Picture 2" descr="Logo&#10;&#10;Description automatically generated">
            <a:extLst>
              <a:ext uri="{FF2B5EF4-FFF2-40B4-BE49-F238E27FC236}">
                <a16:creationId xmlns:a16="http://schemas.microsoft.com/office/drawing/2014/main" id="{C3F3FFBA-E275-47D9-B078-616E153BE16F}"/>
              </a:ext>
            </a:extLst>
          </p:cNvPr>
          <p:cNvPicPr>
            <a:picLocks noChangeAspect="1"/>
          </p:cNvPicPr>
          <p:nvPr/>
        </p:nvPicPr>
        <p:blipFill>
          <a:blip r:embed="rId5"/>
          <a:stretch>
            <a:fillRect/>
          </a:stretch>
        </p:blipFill>
        <p:spPr>
          <a:xfrm>
            <a:off x="8853412" y="3817552"/>
            <a:ext cx="708513" cy="821297"/>
          </a:xfrm>
          <a:prstGeom prst="rect">
            <a:avLst/>
          </a:prstGeom>
        </p:spPr>
      </p:pic>
      <p:pic>
        <p:nvPicPr>
          <p:cNvPr id="6" name="Picture 5" descr="A close up of a sign&#10;&#10;Description automatically generated">
            <a:extLst>
              <a:ext uri="{FF2B5EF4-FFF2-40B4-BE49-F238E27FC236}">
                <a16:creationId xmlns:a16="http://schemas.microsoft.com/office/drawing/2014/main" id="{0C403753-3778-48AC-A489-F86CAA84AEF3}"/>
              </a:ext>
            </a:extLst>
          </p:cNvPr>
          <p:cNvPicPr>
            <a:picLocks noChangeAspect="1"/>
          </p:cNvPicPr>
          <p:nvPr/>
        </p:nvPicPr>
        <p:blipFill>
          <a:blip r:embed="rId6"/>
          <a:stretch>
            <a:fillRect/>
          </a:stretch>
        </p:blipFill>
        <p:spPr>
          <a:xfrm>
            <a:off x="7406980" y="3817551"/>
            <a:ext cx="709033" cy="821297"/>
          </a:xfrm>
          <a:prstGeom prst="rect">
            <a:avLst/>
          </a:prstGeom>
        </p:spPr>
      </p:pic>
      <p:pic>
        <p:nvPicPr>
          <p:cNvPr id="22" name="Picture 21" descr="A close up of a sign&#10;&#10;Description automatically generated">
            <a:extLst>
              <a:ext uri="{FF2B5EF4-FFF2-40B4-BE49-F238E27FC236}">
                <a16:creationId xmlns:a16="http://schemas.microsoft.com/office/drawing/2014/main" id="{0E40B89D-E56B-4476-87CB-6372BD3D3A99}"/>
              </a:ext>
            </a:extLst>
          </p:cNvPr>
          <p:cNvPicPr>
            <a:picLocks noChangeAspect="1"/>
          </p:cNvPicPr>
          <p:nvPr/>
        </p:nvPicPr>
        <p:blipFill>
          <a:blip r:embed="rId7"/>
          <a:stretch>
            <a:fillRect/>
          </a:stretch>
        </p:blipFill>
        <p:spPr>
          <a:xfrm>
            <a:off x="6748659" y="3965875"/>
            <a:ext cx="1237112" cy="1649482"/>
          </a:xfrm>
          <a:prstGeom prst="rect">
            <a:avLst/>
          </a:prstGeom>
        </p:spPr>
      </p:pic>
    </p:spTree>
    <p:extLst>
      <p:ext uri="{BB962C8B-B14F-4D97-AF65-F5344CB8AC3E}">
        <p14:creationId xmlns:p14="http://schemas.microsoft.com/office/powerpoint/2010/main" val="3173833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Categorical predictors</a:t>
            </a:r>
          </a:p>
        </p:txBody>
      </p:sp>
    </p:spTree>
    <p:extLst>
      <p:ext uri="{BB962C8B-B14F-4D97-AF65-F5344CB8AC3E}">
        <p14:creationId xmlns:p14="http://schemas.microsoft.com/office/powerpoint/2010/main" val="3664862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B419-9D3A-4EC5-ACC2-1FEA7EB57099}"/>
              </a:ext>
            </a:extLst>
          </p:cNvPr>
          <p:cNvSpPr>
            <a:spLocks noGrp="1"/>
          </p:cNvSpPr>
          <p:nvPr>
            <p:ph type="title"/>
          </p:nvPr>
        </p:nvSpPr>
        <p:spPr/>
        <p:txBody>
          <a:bodyPr/>
          <a:lstStyle/>
          <a:p>
            <a:r>
              <a:rPr lang="en-US" dirty="0"/>
              <a:t>Categorical predictors</a:t>
            </a:r>
          </a:p>
        </p:txBody>
      </p:sp>
      <p:sp>
        <p:nvSpPr>
          <p:cNvPr id="6" name="Content Placeholder 5">
            <a:extLst>
              <a:ext uri="{FF2B5EF4-FFF2-40B4-BE49-F238E27FC236}">
                <a16:creationId xmlns:a16="http://schemas.microsoft.com/office/drawing/2014/main" id="{85EBC5C6-4285-4907-BB2E-419DCA916DB4}"/>
              </a:ext>
            </a:extLst>
          </p:cNvPr>
          <p:cNvSpPr>
            <a:spLocks noGrp="1"/>
          </p:cNvSpPr>
          <p:nvPr>
            <p:ph sz="quarter" idx="13"/>
          </p:nvPr>
        </p:nvSpPr>
        <p:spPr/>
        <p:txBody>
          <a:bodyPr/>
          <a:lstStyle/>
          <a:p>
            <a:r>
              <a:rPr lang="en-US" dirty="0"/>
              <a:t>Regression is straightforward when the predictor is continuous, but things get a bit more complicated when the predictor is categorical.</a:t>
            </a:r>
          </a:p>
          <a:p>
            <a:r>
              <a:rPr lang="en-US" dirty="0"/>
              <a:t>Syntax for categorical variables does not change, but interpretation does</a:t>
            </a:r>
          </a:p>
          <a:p>
            <a:r>
              <a:rPr lang="en-US" dirty="0"/>
              <a:t>Using </a:t>
            </a:r>
            <a:r>
              <a:rPr lang="es-ES" sz="2400" b="0" dirty="0" err="1">
                <a:solidFill>
                  <a:schemeClr val="accent1"/>
                </a:solidFill>
                <a:latin typeface="Source Code Pro" panose="020B0509030403020204" pitchFamily="49" charset="0"/>
                <a:ea typeface="Source Code Pro" panose="020B0509030403020204" pitchFamily="49" charset="0"/>
              </a:rPr>
              <a:t>model_matrix</a:t>
            </a:r>
            <a:r>
              <a:rPr lang="es-ES" dirty="0">
                <a:solidFill>
                  <a:schemeClr val="accent1"/>
                </a:solidFill>
                <a:latin typeface="Source Code Pro" panose="020B0509030403020204" pitchFamily="49" charset="0"/>
                <a:ea typeface="Source Code Pro" panose="020B0509030403020204" pitchFamily="49" charset="0"/>
              </a:rPr>
              <a:t>()</a:t>
            </a:r>
            <a:r>
              <a:rPr lang="es-ES" dirty="0">
                <a:solidFill>
                  <a:schemeClr val="accent1"/>
                </a:solidFill>
              </a:rPr>
              <a:t> </a:t>
            </a:r>
            <a:r>
              <a:rPr lang="en-US" dirty="0"/>
              <a:t>you can take a look at the ‘design matrix’ that results from your model specification</a:t>
            </a:r>
          </a:p>
          <a:p>
            <a:pPr lvl="1"/>
            <a:r>
              <a:rPr lang="en-US" dirty="0"/>
              <a:t>In a simple linear regression model, the design matrix is equal to the matrix containing X</a:t>
            </a:r>
          </a:p>
          <a:p>
            <a:pPr lvl="1"/>
            <a:r>
              <a:rPr lang="en-US" dirty="0"/>
              <a:t>With more sophisticated specifications, and with categorical predictors, it is constructed</a:t>
            </a:r>
          </a:p>
        </p:txBody>
      </p:sp>
    </p:spTree>
    <p:extLst>
      <p:ext uri="{BB962C8B-B14F-4D97-AF65-F5344CB8AC3E}">
        <p14:creationId xmlns:p14="http://schemas.microsoft.com/office/powerpoint/2010/main" val="17824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A93E-7C3F-4FED-9EED-ED4CAC1436FD}"/>
              </a:ext>
            </a:extLst>
          </p:cNvPr>
          <p:cNvSpPr>
            <a:spLocks noGrp="1"/>
          </p:cNvSpPr>
          <p:nvPr>
            <p:ph type="title"/>
          </p:nvPr>
        </p:nvSpPr>
        <p:spPr/>
        <p:txBody>
          <a:bodyPr/>
          <a:lstStyle/>
          <a:p>
            <a:r>
              <a:rPr lang="en-US" dirty="0"/>
              <a:t>Dummy coding</a:t>
            </a:r>
          </a:p>
        </p:txBody>
      </p:sp>
      <p:sp>
        <p:nvSpPr>
          <p:cNvPr id="3" name="Content Placeholder 2">
            <a:extLst>
              <a:ext uri="{FF2B5EF4-FFF2-40B4-BE49-F238E27FC236}">
                <a16:creationId xmlns:a16="http://schemas.microsoft.com/office/drawing/2014/main" id="{FCC83410-6C8B-4CE5-841F-C5C53F0960A9}"/>
              </a:ext>
            </a:extLst>
          </p:cNvPr>
          <p:cNvSpPr>
            <a:spLocks noGrp="1"/>
          </p:cNvSpPr>
          <p:nvPr>
            <p:ph sz="quarter" idx="14"/>
          </p:nvPr>
        </p:nvSpPr>
        <p:spPr/>
        <p:txBody>
          <a:bodyPr/>
          <a:lstStyle/>
          <a:p>
            <a:r>
              <a:rPr lang="en-US" sz="1800" b="0" dirty="0">
                <a:solidFill>
                  <a:srgbClr val="008000"/>
                </a:solidFill>
              </a:rPr>
              <a:t># categorical y</a:t>
            </a:r>
            <a:endParaRPr lang="en-US" sz="1800" dirty="0">
              <a:solidFill>
                <a:srgbClr val="000000"/>
              </a:solidFill>
            </a:endParaRPr>
          </a:p>
          <a:p>
            <a:r>
              <a:rPr lang="en-US" sz="1800" dirty="0">
                <a:solidFill>
                  <a:srgbClr val="000000"/>
                </a:solidFill>
              </a:rPr>
              <a:t>sim2 </a:t>
            </a:r>
            <a:r>
              <a:rPr lang="en-US" sz="1800" dirty="0">
                <a:solidFill>
                  <a:srgbClr val="804000"/>
                </a:solidFill>
              </a:rPr>
              <a:t>%&gt;%</a:t>
            </a:r>
            <a:r>
              <a:rPr lang="en-US" sz="1800" dirty="0">
                <a:solidFill>
                  <a:srgbClr val="000000"/>
                </a:solidFill>
              </a:rPr>
              <a:t> </a:t>
            </a:r>
          </a:p>
          <a:p>
            <a:r>
              <a:rPr lang="es-ES" sz="1800" dirty="0">
                <a:solidFill>
                  <a:srgbClr val="000000"/>
                </a:solidFill>
              </a:rPr>
              <a:t>  </a:t>
            </a:r>
            <a:r>
              <a:rPr lang="es-ES" sz="180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a:t>
            </a:r>
            <a:r>
              <a:rPr lang="es-ES" sz="1800" b="1" dirty="0">
                <a:solidFill>
                  <a:srgbClr val="000080"/>
                </a:solidFill>
              </a:rPr>
              <a:t>=</a:t>
            </a:r>
            <a:r>
              <a:rPr lang="es-ES" sz="1800" b="0" dirty="0">
                <a:solidFill>
                  <a:srgbClr val="000000"/>
                </a:solidFill>
              </a:rPr>
              <a:t>x, y</a:t>
            </a:r>
            <a:r>
              <a:rPr lang="es-ES" sz="1800" b="1" dirty="0">
                <a:solidFill>
                  <a:srgbClr val="000080"/>
                </a:solidFill>
              </a:rPr>
              <a:t>=</a:t>
            </a:r>
            <a:r>
              <a:rPr lang="es-ES" sz="1800" b="0" dirty="0">
                <a:solidFill>
                  <a:srgbClr val="000000"/>
                </a:solidFill>
              </a:rPr>
              <a:t>y</a:t>
            </a:r>
            <a:r>
              <a:rPr lang="es-ES" sz="1800" b="1" dirty="0">
                <a:solidFill>
                  <a:srgbClr val="000080"/>
                </a:solidFill>
              </a:rPr>
              <a:t>))</a:t>
            </a:r>
            <a:r>
              <a:rPr lang="es-ES" sz="1800" b="0" dirty="0">
                <a:solidFill>
                  <a:srgbClr val="000000"/>
                </a:solidFill>
              </a:rPr>
              <a:t> </a:t>
            </a:r>
            <a:r>
              <a:rPr lang="es-ES" sz="1800" b="1" dirty="0">
                <a:solidFill>
                  <a:srgbClr val="000080"/>
                </a:solidFill>
              </a:rPr>
              <a:t>+</a:t>
            </a:r>
            <a:r>
              <a:rPr lang="es-ES" sz="1800" b="0" dirty="0">
                <a:solidFill>
                  <a:srgbClr val="000000"/>
                </a:solidFill>
              </a:rPr>
              <a:t> </a:t>
            </a:r>
          </a:p>
          <a:p>
            <a:r>
              <a:rPr lang="en-US" sz="1800" b="0" dirty="0">
                <a:solidFill>
                  <a:srgbClr val="000000"/>
                </a:solidFill>
              </a:rPr>
              <a:t>  </a:t>
            </a:r>
            <a:r>
              <a:rPr lang="en-US" sz="1800" b="0" dirty="0" err="1">
                <a:solidFill>
                  <a:srgbClr val="000000"/>
                </a:solidFill>
              </a:rPr>
              <a:t>geom_boxplot</a:t>
            </a:r>
            <a:r>
              <a:rPr lang="en-US" sz="1800" b="1" dirty="0">
                <a:solidFill>
                  <a:srgbClr val="000080"/>
                </a:solidFill>
              </a:rPr>
              <a:t>()</a:t>
            </a:r>
          </a:p>
          <a:p>
            <a:endParaRPr lang="en-US" sz="1800" b="1" dirty="0">
              <a:solidFill>
                <a:srgbClr val="000080"/>
              </a:solidFill>
            </a:endParaRPr>
          </a:p>
          <a:p>
            <a:r>
              <a:rPr lang="en-US" sz="1800" b="0" dirty="0">
                <a:solidFill>
                  <a:srgbClr val="008000"/>
                </a:solidFill>
              </a:rPr>
              <a:t># dummy coding</a:t>
            </a:r>
            <a:endParaRPr lang="en-US" sz="1800" dirty="0">
              <a:solidFill>
                <a:srgbClr val="000000"/>
              </a:solidFill>
            </a:endParaRPr>
          </a:p>
          <a:p>
            <a:r>
              <a:rPr lang="en-US" sz="1800" dirty="0">
                <a:solidFill>
                  <a:srgbClr val="000000"/>
                </a:solidFill>
              </a:rPr>
              <a:t>sim2 </a:t>
            </a:r>
            <a:r>
              <a:rPr lang="en-US" sz="1800" dirty="0">
                <a:solidFill>
                  <a:srgbClr val="804000"/>
                </a:solidFill>
              </a:rPr>
              <a:t>%&gt;%</a:t>
            </a:r>
            <a:r>
              <a:rPr lang="en-US" sz="1800" dirty="0">
                <a:solidFill>
                  <a:srgbClr val="000000"/>
                </a:solidFill>
              </a:rPr>
              <a:t> </a:t>
            </a:r>
          </a:p>
          <a:p>
            <a:r>
              <a:rPr lang="es-ES" sz="1800" dirty="0">
                <a:solidFill>
                  <a:srgbClr val="000000"/>
                </a:solidFill>
              </a:rPr>
              <a:t>  </a:t>
            </a:r>
            <a:r>
              <a:rPr lang="es-ES" sz="1800" dirty="0" err="1">
                <a:solidFill>
                  <a:srgbClr val="000000"/>
                </a:solidFill>
              </a:rPr>
              <a:t>bind_cols</a:t>
            </a:r>
            <a:r>
              <a:rPr lang="es-ES" sz="1800" b="1" dirty="0">
                <a:solidFill>
                  <a:srgbClr val="000080"/>
                </a:solidFill>
              </a:rPr>
              <a:t>(</a:t>
            </a:r>
            <a:r>
              <a:rPr lang="es-ES" sz="1800" b="0" dirty="0" err="1">
                <a:solidFill>
                  <a:schemeClr val="accent1"/>
                </a:solidFill>
              </a:rPr>
              <a:t>model_matrix</a:t>
            </a:r>
            <a:r>
              <a:rPr lang="es-ES" sz="1800" b="1" dirty="0">
                <a:solidFill>
                  <a:srgbClr val="000080"/>
                </a:solidFill>
              </a:rPr>
              <a:t>(</a:t>
            </a:r>
            <a:r>
              <a:rPr lang="es-ES" sz="1800" b="0" dirty="0">
                <a:solidFill>
                  <a:srgbClr val="000000"/>
                </a:solidFill>
              </a:rPr>
              <a:t>sim2, y </a:t>
            </a:r>
            <a:r>
              <a:rPr lang="es-ES" sz="1800" b="1" dirty="0">
                <a:solidFill>
                  <a:srgbClr val="000080"/>
                </a:solidFill>
              </a:rPr>
              <a:t>~</a:t>
            </a:r>
            <a:r>
              <a:rPr lang="es-ES" sz="1800" b="0" dirty="0">
                <a:solidFill>
                  <a:srgbClr val="000000"/>
                </a:solidFill>
              </a:rPr>
              <a:t> x</a:t>
            </a:r>
            <a:r>
              <a:rPr lang="es-ES" sz="1800" b="1" dirty="0">
                <a:solidFill>
                  <a:srgbClr val="000080"/>
                </a:solidFill>
              </a:rPr>
              <a:t>))</a:t>
            </a:r>
            <a:r>
              <a:rPr lang="es-ES" sz="1800" b="0" dirty="0">
                <a:solidFill>
                  <a:srgbClr val="000000"/>
                </a:solidFill>
              </a:rPr>
              <a:t> </a:t>
            </a:r>
            <a:r>
              <a:rPr lang="es-ES" sz="1800" b="0" dirty="0">
                <a:solidFill>
                  <a:srgbClr val="804000"/>
                </a:solidFill>
              </a:rPr>
              <a:t>%&gt;%</a:t>
            </a:r>
            <a:endParaRPr lang="es-ES" sz="1800" b="0" dirty="0">
              <a:solidFill>
                <a:srgbClr val="000000"/>
              </a:solidFill>
            </a:endParaRPr>
          </a:p>
          <a:p>
            <a:r>
              <a:rPr lang="en-US" sz="1800" b="0" dirty="0">
                <a:solidFill>
                  <a:srgbClr val="000000"/>
                </a:solidFill>
              </a:rPr>
              <a:t>  select</a:t>
            </a:r>
            <a:r>
              <a:rPr lang="en-US" sz="1800" b="1" dirty="0">
                <a:solidFill>
                  <a:srgbClr val="000080"/>
                </a:solidFill>
              </a:rPr>
              <a:t>(</a:t>
            </a:r>
            <a:r>
              <a:rPr lang="en-US" sz="1800" b="0" dirty="0" err="1">
                <a:solidFill>
                  <a:srgbClr val="000000"/>
                </a:solidFill>
              </a:rPr>
              <a:t>x,xb,xc,xd</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chemeClr val="tx1"/>
                </a:solidFill>
              </a:rPr>
              <a:t>unique</a:t>
            </a:r>
          </a:p>
          <a:p>
            <a:r>
              <a:rPr lang="en-US" sz="1800" b="0" dirty="0">
                <a:solidFill>
                  <a:schemeClr val="accent6">
                    <a:lumMod val="75000"/>
                  </a:schemeClr>
                </a:solidFill>
              </a:rPr>
              <a:t># A</a:t>
            </a:r>
            <a:r>
              <a:rPr lang="en-US" sz="1800" b="0" dirty="0">
                <a:solidFill>
                  <a:srgbClr val="008000"/>
                </a:solidFill>
              </a:rPr>
              <a:t> </a:t>
            </a:r>
            <a:r>
              <a:rPr lang="en-US" sz="1800" b="0" dirty="0" err="1">
                <a:solidFill>
                  <a:schemeClr val="accent6">
                    <a:lumMod val="75000"/>
                  </a:schemeClr>
                </a:solidFill>
              </a:rPr>
              <a:t>tibble</a:t>
            </a:r>
            <a:r>
              <a:rPr lang="en-US" sz="1800" b="0" dirty="0">
                <a:solidFill>
                  <a:schemeClr val="accent6">
                    <a:lumMod val="75000"/>
                  </a:schemeClr>
                </a:solidFill>
              </a:rPr>
              <a:t>: 4 x 4</a:t>
            </a:r>
          </a:p>
          <a:p>
            <a:r>
              <a:rPr lang="en-US" sz="1800" b="0" dirty="0">
                <a:solidFill>
                  <a:schemeClr val="accent6">
                    <a:lumMod val="75000"/>
                  </a:schemeClr>
                </a:solidFill>
              </a:rPr>
              <a:t>  x</a:t>
            </a:r>
            <a:r>
              <a:rPr lang="en-US" sz="1800" b="0" dirty="0">
                <a:solidFill>
                  <a:srgbClr val="000000"/>
                </a:solidFill>
              </a:rPr>
              <a:t>        </a:t>
            </a:r>
            <a:r>
              <a:rPr lang="en-US" sz="1800" b="0" dirty="0" err="1">
                <a:solidFill>
                  <a:schemeClr val="accent3">
                    <a:lumMod val="60000"/>
                    <a:lumOff val="40000"/>
                  </a:schemeClr>
                </a:solidFill>
              </a:rPr>
              <a:t>xb</a:t>
            </a:r>
            <a:r>
              <a:rPr lang="en-US" sz="1800" b="0" dirty="0">
                <a:solidFill>
                  <a:schemeClr val="accent3">
                    <a:lumMod val="60000"/>
                    <a:lumOff val="40000"/>
                  </a:schemeClr>
                </a:solidFill>
              </a:rPr>
              <a:t>    xc    </a:t>
            </a:r>
            <a:r>
              <a:rPr lang="en-US" sz="1800" b="0" dirty="0" err="1">
                <a:solidFill>
                  <a:schemeClr val="accent3">
                    <a:lumMod val="60000"/>
                    <a:lumOff val="40000"/>
                  </a:schemeClr>
                </a:solidFill>
              </a:rPr>
              <a:t>xd</a:t>
            </a:r>
            <a:endParaRPr lang="en-US" sz="1800" b="0" dirty="0">
              <a:solidFill>
                <a:schemeClr val="accent3">
                  <a:lumMod val="60000"/>
                  <a:lumOff val="40000"/>
                </a:schemeClr>
              </a:solidFill>
            </a:endParaRPr>
          </a:p>
          <a:p>
            <a:r>
              <a:rPr lang="en-US" sz="1800" b="0" dirty="0">
                <a:solidFill>
                  <a:srgbClr val="000000"/>
                </a:solidFill>
              </a:rPr>
              <a:t>  </a:t>
            </a:r>
            <a:r>
              <a:rPr lang="en-US" sz="1800" b="1" dirty="0">
                <a:solidFill>
                  <a:srgbClr val="000080"/>
                </a:solidFill>
              </a:rPr>
              <a:t>&lt;</a:t>
            </a:r>
            <a:r>
              <a:rPr lang="en-US" sz="1800" b="0" dirty="0" err="1">
                <a:solidFill>
                  <a:schemeClr val="accent6">
                    <a:lumMod val="75000"/>
                  </a:schemeClr>
                </a:solidFill>
              </a:rPr>
              <a:t>chr</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chemeClr val="accent6">
                    <a:lumMod val="75000"/>
                  </a:schemeClr>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chemeClr val="accent6">
                    <a:lumMod val="75000"/>
                  </a:schemeClr>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chemeClr val="accent6">
                    <a:lumMod val="75000"/>
                  </a:schemeClr>
                </a:solidFill>
              </a:rPr>
              <a:t>dbl</a:t>
            </a:r>
            <a:r>
              <a:rPr lang="en-US" sz="1800" b="1" dirty="0">
                <a:solidFill>
                  <a:srgbClr val="000080"/>
                </a:solidFill>
              </a:rPr>
              <a:t>&gt;</a:t>
            </a:r>
            <a:endParaRPr lang="en-US" sz="1800" b="0" dirty="0">
              <a:solidFill>
                <a:srgbClr val="000000"/>
              </a:solidFill>
            </a:endParaRPr>
          </a:p>
          <a:p>
            <a:r>
              <a:rPr lang="pt-BR" sz="1800" b="0" dirty="0">
                <a:solidFill>
                  <a:schemeClr val="accent6"/>
                </a:solidFill>
              </a:rPr>
              <a:t>1 a         0     0     0</a:t>
            </a:r>
          </a:p>
          <a:p>
            <a:r>
              <a:rPr lang="pl-PL" sz="1800" b="0" dirty="0">
                <a:solidFill>
                  <a:schemeClr val="accent6"/>
                </a:solidFill>
              </a:rPr>
              <a:t>2 b         1     0     0</a:t>
            </a:r>
          </a:p>
          <a:p>
            <a:r>
              <a:rPr lang="en-US" sz="1800" b="0" dirty="0">
                <a:solidFill>
                  <a:schemeClr val="accent6"/>
                </a:solidFill>
              </a:rPr>
              <a:t>3 c         0     1     0</a:t>
            </a:r>
          </a:p>
          <a:p>
            <a:r>
              <a:rPr lang="en-US" sz="1800" b="0" dirty="0">
                <a:solidFill>
                  <a:schemeClr val="accent6"/>
                </a:solidFill>
              </a:rPr>
              <a:t>4 d         0     0     1</a:t>
            </a:r>
            <a:endParaRPr lang="en-US" dirty="0">
              <a:solidFill>
                <a:schemeClr val="accent6"/>
              </a:solidFill>
            </a:endParaRPr>
          </a:p>
        </p:txBody>
      </p:sp>
      <p:pic>
        <p:nvPicPr>
          <p:cNvPr id="6" name="Content Placeholder 5">
            <a:extLst>
              <a:ext uri="{FF2B5EF4-FFF2-40B4-BE49-F238E27FC236}">
                <a16:creationId xmlns:a16="http://schemas.microsoft.com/office/drawing/2014/main" id="{B3C96B3D-5361-4CB3-997C-633A99672604}"/>
              </a:ext>
            </a:extLst>
          </p:cNvPr>
          <p:cNvPicPr>
            <a:picLocks noGrp="1" noChangeAspect="1"/>
          </p:cNvPicPr>
          <p:nvPr>
            <p:ph sz="quarter" idx="15"/>
          </p:nvPr>
        </p:nvPicPr>
        <p:blipFill>
          <a:blip r:embed="rId2"/>
          <a:stretch>
            <a:fillRect/>
          </a:stretch>
        </p:blipFill>
        <p:spPr>
          <a:xfrm>
            <a:off x="7222012" y="1066800"/>
            <a:ext cx="4197033" cy="2800350"/>
          </a:xfrm>
          <a:prstGeom prst="rect">
            <a:avLst/>
          </a:prstGeom>
        </p:spPr>
      </p:pic>
      <p:sp>
        <p:nvSpPr>
          <p:cNvPr id="5" name="Content Placeholder 4">
            <a:extLst>
              <a:ext uri="{FF2B5EF4-FFF2-40B4-BE49-F238E27FC236}">
                <a16:creationId xmlns:a16="http://schemas.microsoft.com/office/drawing/2014/main" id="{972CEAEF-67A1-4811-B57A-8F78BDBD068C}"/>
              </a:ext>
            </a:extLst>
          </p:cNvPr>
          <p:cNvSpPr>
            <a:spLocks noGrp="1"/>
          </p:cNvSpPr>
          <p:nvPr>
            <p:ph sz="quarter" idx="16"/>
          </p:nvPr>
        </p:nvSpPr>
        <p:spPr/>
        <p:txBody>
          <a:bodyPr/>
          <a:lstStyle/>
          <a:p>
            <a:r>
              <a:rPr lang="en-US" dirty="0"/>
              <a:t>For </a:t>
            </a:r>
            <a:r>
              <a:rPr lang="en-US" dirty="0">
                <a:solidFill>
                  <a:srgbClr val="0070C0"/>
                </a:solidFill>
              </a:rPr>
              <a:t>k=4</a:t>
            </a:r>
            <a:r>
              <a:rPr lang="en-US" dirty="0"/>
              <a:t> categories, we need </a:t>
            </a:r>
            <a:r>
              <a:rPr lang="en-US" dirty="0">
                <a:solidFill>
                  <a:srgbClr val="0070C0"/>
                </a:solidFill>
              </a:rPr>
              <a:t>k-1=3</a:t>
            </a:r>
            <a:r>
              <a:rPr lang="en-US" dirty="0"/>
              <a:t> ‘dummy variables’</a:t>
            </a:r>
          </a:p>
          <a:p>
            <a:r>
              <a:rPr lang="en-US" dirty="0">
                <a:solidFill>
                  <a:srgbClr val="0070C0"/>
                </a:solidFill>
              </a:rPr>
              <a:t>x=a </a:t>
            </a:r>
            <a:r>
              <a:rPr lang="en-US" dirty="0"/>
              <a:t>is set as the reference category (dummy coded 0, 0, 0)</a:t>
            </a:r>
          </a:p>
          <a:p>
            <a:r>
              <a:rPr lang="en-US" dirty="0"/>
              <a:t>Coefficient for </a:t>
            </a:r>
            <a:r>
              <a:rPr lang="en-US" dirty="0" err="1">
                <a:solidFill>
                  <a:srgbClr val="0070C0"/>
                </a:solidFill>
              </a:rPr>
              <a:t>xb</a:t>
            </a:r>
            <a:r>
              <a:rPr lang="en-US" dirty="0"/>
              <a:t> reflects change from </a:t>
            </a:r>
            <a:r>
              <a:rPr lang="en-US" dirty="0">
                <a:solidFill>
                  <a:srgbClr val="0070C0"/>
                </a:solidFill>
              </a:rPr>
              <a:t>x=a </a:t>
            </a:r>
            <a:r>
              <a:rPr lang="en-US" dirty="0"/>
              <a:t>to </a:t>
            </a:r>
            <a:r>
              <a:rPr lang="en-US" dirty="0">
                <a:solidFill>
                  <a:srgbClr val="0070C0"/>
                </a:solidFill>
              </a:rPr>
              <a:t>x=b</a:t>
            </a:r>
          </a:p>
        </p:txBody>
      </p:sp>
    </p:spTree>
    <p:extLst>
      <p:ext uri="{BB962C8B-B14F-4D97-AF65-F5344CB8AC3E}">
        <p14:creationId xmlns:p14="http://schemas.microsoft.com/office/powerpoint/2010/main" val="25339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972A-8A70-4F0D-8318-06CA8A11D6C3}"/>
              </a:ext>
            </a:extLst>
          </p:cNvPr>
          <p:cNvSpPr>
            <a:spLocks noGrp="1"/>
          </p:cNvSpPr>
          <p:nvPr>
            <p:ph type="title"/>
          </p:nvPr>
        </p:nvSpPr>
        <p:spPr/>
        <p:txBody>
          <a:bodyPr/>
          <a:lstStyle/>
          <a:p>
            <a:r>
              <a:rPr lang="en-US" dirty="0"/>
              <a:t>Linear model with categorical predictors</a:t>
            </a:r>
          </a:p>
        </p:txBody>
      </p:sp>
      <p:sp>
        <p:nvSpPr>
          <p:cNvPr id="3" name="Content Placeholder 2">
            <a:extLst>
              <a:ext uri="{FF2B5EF4-FFF2-40B4-BE49-F238E27FC236}">
                <a16:creationId xmlns:a16="http://schemas.microsoft.com/office/drawing/2014/main" id="{1FD02F13-2661-4F5E-9476-7A653ABA3CB4}"/>
              </a:ext>
            </a:extLst>
          </p:cNvPr>
          <p:cNvSpPr>
            <a:spLocks noGrp="1"/>
          </p:cNvSpPr>
          <p:nvPr>
            <p:ph sz="quarter" idx="14"/>
          </p:nvPr>
        </p:nvSpPr>
        <p:spPr/>
        <p:txBody>
          <a:bodyPr/>
          <a:lstStyle/>
          <a:p>
            <a:r>
              <a:rPr lang="pt-BR" sz="1400" b="0" dirty="0">
                <a:solidFill>
                  <a:srgbClr val="000000"/>
                </a:solidFill>
              </a:rPr>
              <a:t>sim2_mod </a:t>
            </a:r>
            <a:r>
              <a:rPr lang="pt-BR" sz="1400" b="1" dirty="0">
                <a:solidFill>
                  <a:srgbClr val="000080"/>
                </a:solidFill>
              </a:rPr>
              <a:t>&lt;-</a:t>
            </a:r>
            <a:r>
              <a:rPr lang="pt-BR" sz="1400" b="0" dirty="0">
                <a:solidFill>
                  <a:srgbClr val="000000"/>
                </a:solidFill>
              </a:rPr>
              <a:t> </a:t>
            </a:r>
            <a:r>
              <a:rPr lang="pt-BR" sz="1400" b="0" dirty="0">
                <a:solidFill>
                  <a:srgbClr val="8000FF"/>
                </a:solidFill>
              </a:rPr>
              <a:t>lm</a:t>
            </a:r>
            <a:r>
              <a:rPr lang="pt-BR" sz="1400" b="1" dirty="0">
                <a:solidFill>
                  <a:srgbClr val="000080"/>
                </a:solidFill>
              </a:rPr>
              <a:t>(</a:t>
            </a:r>
            <a:r>
              <a:rPr lang="pt-BR" sz="1400" b="0" dirty="0">
                <a:solidFill>
                  <a:srgbClr val="000000"/>
                </a:solidFill>
              </a:rPr>
              <a:t>y </a:t>
            </a:r>
            <a:r>
              <a:rPr lang="pt-BR" sz="1400" b="1" dirty="0">
                <a:solidFill>
                  <a:srgbClr val="000080"/>
                </a:solidFill>
              </a:rPr>
              <a:t>~</a:t>
            </a:r>
            <a:r>
              <a:rPr lang="pt-BR" sz="1400" b="0" dirty="0">
                <a:solidFill>
                  <a:srgbClr val="000000"/>
                </a:solidFill>
              </a:rPr>
              <a:t> x, </a:t>
            </a:r>
            <a:r>
              <a:rPr lang="pt-BR" sz="1400" b="0" dirty="0">
                <a:solidFill>
                  <a:srgbClr val="8000FF"/>
                </a:solidFill>
              </a:rPr>
              <a:t>data</a:t>
            </a:r>
            <a:r>
              <a:rPr lang="pt-BR" sz="1400" b="0" dirty="0">
                <a:solidFill>
                  <a:srgbClr val="000000"/>
                </a:solidFill>
              </a:rPr>
              <a:t> </a:t>
            </a:r>
            <a:r>
              <a:rPr lang="pt-BR" sz="1400" b="1" dirty="0">
                <a:solidFill>
                  <a:srgbClr val="000080"/>
                </a:solidFill>
              </a:rPr>
              <a:t>=</a:t>
            </a:r>
            <a:r>
              <a:rPr lang="pt-BR" sz="1400" b="0" dirty="0">
                <a:solidFill>
                  <a:srgbClr val="000000"/>
                </a:solidFill>
              </a:rPr>
              <a:t> sim2</a:t>
            </a:r>
            <a:r>
              <a:rPr lang="pt-BR" sz="1400" b="1" dirty="0">
                <a:solidFill>
                  <a:srgbClr val="000080"/>
                </a:solidFill>
              </a:rPr>
              <a:t>)</a:t>
            </a:r>
            <a:endParaRPr lang="pt-BR" sz="1400" b="0" dirty="0">
              <a:solidFill>
                <a:srgbClr val="000000"/>
              </a:solidFill>
            </a:endParaRPr>
          </a:p>
          <a:p>
            <a:r>
              <a:rPr lang="en-US" sz="1400" b="0" dirty="0">
                <a:solidFill>
                  <a:srgbClr val="000000"/>
                </a:solidFill>
              </a:rPr>
              <a:t>sim2_mod </a:t>
            </a:r>
            <a:r>
              <a:rPr lang="en-US" sz="1400" b="0" dirty="0">
                <a:solidFill>
                  <a:srgbClr val="804000"/>
                </a:solidFill>
              </a:rPr>
              <a:t>%&gt;%</a:t>
            </a:r>
            <a:r>
              <a:rPr lang="en-US" sz="1400" b="0" dirty="0">
                <a:solidFill>
                  <a:srgbClr val="000000"/>
                </a:solidFill>
              </a:rPr>
              <a:t> </a:t>
            </a:r>
            <a:r>
              <a:rPr lang="en-US" sz="1400" b="0" dirty="0">
                <a:solidFill>
                  <a:srgbClr val="8000FF"/>
                </a:solidFill>
              </a:rPr>
              <a:t>summary</a:t>
            </a:r>
            <a:endParaRPr lang="en-US" sz="1400" b="0" dirty="0">
              <a:solidFill>
                <a:srgbClr val="000000"/>
              </a:solidFill>
            </a:endParaRPr>
          </a:p>
          <a:p>
            <a:endParaRPr lang="en-US" sz="1400" b="0" dirty="0">
              <a:solidFill>
                <a:srgbClr val="000000"/>
              </a:solidFill>
            </a:endParaRPr>
          </a:p>
          <a:p>
            <a:r>
              <a:rPr lang="en-US" sz="1400" b="0" dirty="0">
                <a:solidFill>
                  <a:schemeClr val="accent6"/>
                </a:solidFill>
              </a:rPr>
              <a:t>Call</a:t>
            </a:r>
            <a:r>
              <a:rPr lang="en-US" sz="1400" b="1" dirty="0">
                <a:solidFill>
                  <a:schemeClr val="accent6"/>
                </a:solidFill>
              </a:rPr>
              <a:t>:</a:t>
            </a:r>
            <a:endParaRPr lang="en-US" sz="1400" b="0" dirty="0">
              <a:solidFill>
                <a:schemeClr val="accent6"/>
              </a:solidFill>
            </a:endParaRPr>
          </a:p>
          <a:p>
            <a:r>
              <a:rPr lang="pt-BR" sz="1400" b="0" dirty="0">
                <a:solidFill>
                  <a:schemeClr val="accent6"/>
                </a:solidFill>
              </a:rPr>
              <a:t>lm</a:t>
            </a:r>
            <a:r>
              <a:rPr lang="pt-BR" sz="1400" b="1" dirty="0">
                <a:solidFill>
                  <a:schemeClr val="accent6"/>
                </a:solidFill>
              </a:rPr>
              <a:t>(</a:t>
            </a:r>
            <a:r>
              <a:rPr lang="pt-BR" sz="1400" b="0" dirty="0">
                <a:solidFill>
                  <a:schemeClr val="accent6"/>
                </a:solidFill>
              </a:rPr>
              <a:t>formula </a:t>
            </a:r>
            <a:r>
              <a:rPr lang="pt-BR" sz="1400" b="1" dirty="0">
                <a:solidFill>
                  <a:schemeClr val="accent6"/>
                </a:solidFill>
              </a:rPr>
              <a:t>=</a:t>
            </a:r>
            <a:r>
              <a:rPr lang="pt-BR" sz="1400" b="0" dirty="0">
                <a:solidFill>
                  <a:schemeClr val="accent6"/>
                </a:solidFill>
              </a:rPr>
              <a:t> y </a:t>
            </a:r>
            <a:r>
              <a:rPr lang="pt-BR" sz="1400" b="1" dirty="0">
                <a:solidFill>
                  <a:schemeClr val="accent6"/>
                </a:solidFill>
              </a:rPr>
              <a:t>~</a:t>
            </a:r>
            <a:r>
              <a:rPr lang="pt-BR" sz="1400" b="0" dirty="0">
                <a:solidFill>
                  <a:schemeClr val="accent6"/>
                </a:solidFill>
              </a:rPr>
              <a:t> x, data </a:t>
            </a:r>
            <a:r>
              <a:rPr lang="pt-BR" sz="1400" b="1" dirty="0">
                <a:solidFill>
                  <a:schemeClr val="accent6"/>
                </a:solidFill>
              </a:rPr>
              <a:t>=</a:t>
            </a:r>
            <a:r>
              <a:rPr lang="pt-BR" sz="1400" b="0" dirty="0">
                <a:solidFill>
                  <a:schemeClr val="accent6"/>
                </a:solidFill>
              </a:rPr>
              <a:t> sim2</a:t>
            </a:r>
            <a:r>
              <a:rPr lang="pt-BR" sz="1400" b="1" dirty="0">
                <a:solidFill>
                  <a:schemeClr val="accent6"/>
                </a:solidFill>
              </a:rPr>
              <a:t>)</a:t>
            </a:r>
            <a:endParaRPr lang="pt-BR" sz="1400" b="0" dirty="0">
              <a:solidFill>
                <a:schemeClr val="accent6"/>
              </a:solidFill>
            </a:endParaRPr>
          </a:p>
          <a:p>
            <a:endParaRPr lang="en-US" sz="1400" b="0" dirty="0">
              <a:solidFill>
                <a:schemeClr val="accent6"/>
              </a:solidFill>
            </a:endParaRPr>
          </a:p>
          <a:p>
            <a:r>
              <a:rPr lang="en-US" sz="1400" b="0" dirty="0">
                <a:solidFill>
                  <a:schemeClr val="accent6"/>
                </a:solidFill>
              </a:rPr>
              <a:t>Residuals</a:t>
            </a:r>
            <a:r>
              <a:rPr lang="en-US" sz="1400" b="1" dirty="0">
                <a:solidFill>
                  <a:schemeClr val="accent6"/>
                </a:solidFill>
              </a:rPr>
              <a:t>:</a:t>
            </a:r>
            <a:endParaRPr lang="en-US" sz="1400" b="0" dirty="0">
              <a:solidFill>
                <a:schemeClr val="accent6"/>
              </a:solidFill>
            </a:endParaRPr>
          </a:p>
          <a:p>
            <a:r>
              <a:rPr lang="sv-SE" sz="1400" b="0" dirty="0">
                <a:solidFill>
                  <a:schemeClr val="accent6"/>
                </a:solidFill>
              </a:rPr>
              <a:t>     Min       1Q   Median       3Q      Max </a:t>
            </a:r>
          </a:p>
          <a:p>
            <a:r>
              <a:rPr lang="en-US" sz="1400" b="1" dirty="0">
                <a:solidFill>
                  <a:schemeClr val="accent6"/>
                </a:solidFill>
              </a:rPr>
              <a:t>-</a:t>
            </a:r>
            <a:r>
              <a:rPr lang="en-US" sz="1400" b="0" dirty="0">
                <a:solidFill>
                  <a:schemeClr val="accent6"/>
                </a:solidFill>
              </a:rPr>
              <a:t>2.40131 </a:t>
            </a:r>
            <a:r>
              <a:rPr lang="en-US" sz="1400" b="1" dirty="0">
                <a:solidFill>
                  <a:schemeClr val="accent6"/>
                </a:solidFill>
              </a:rPr>
              <a:t>-</a:t>
            </a:r>
            <a:r>
              <a:rPr lang="en-US" sz="1400" b="0" dirty="0">
                <a:solidFill>
                  <a:schemeClr val="accent6"/>
                </a:solidFill>
              </a:rPr>
              <a:t>0.43996 </a:t>
            </a:r>
            <a:r>
              <a:rPr lang="en-US" sz="1400" b="1" dirty="0">
                <a:solidFill>
                  <a:schemeClr val="accent6"/>
                </a:solidFill>
              </a:rPr>
              <a:t>-</a:t>
            </a:r>
            <a:r>
              <a:rPr lang="en-US" sz="1400" b="0" dirty="0">
                <a:solidFill>
                  <a:schemeClr val="accent6"/>
                </a:solidFill>
              </a:rPr>
              <a:t>0.05776  0.49066  2.63938 </a:t>
            </a:r>
          </a:p>
          <a:p>
            <a:endParaRPr lang="en-US" sz="1400" b="0" dirty="0">
              <a:solidFill>
                <a:schemeClr val="accent6"/>
              </a:solidFill>
            </a:endParaRPr>
          </a:p>
          <a:p>
            <a:r>
              <a:rPr lang="en-US" sz="1400" b="0" dirty="0">
                <a:solidFill>
                  <a:schemeClr val="accent6"/>
                </a:solidFill>
              </a:rPr>
              <a:t>Coefficients</a:t>
            </a:r>
            <a:r>
              <a:rPr lang="en-US" sz="1400" b="1" dirty="0">
                <a:solidFill>
                  <a:schemeClr val="accent6"/>
                </a:solidFill>
              </a:rPr>
              <a:t>:</a:t>
            </a:r>
            <a:endParaRPr lang="en-US" sz="1400" b="0" dirty="0">
              <a:solidFill>
                <a:schemeClr val="accent6"/>
              </a:solidFill>
            </a:endParaRPr>
          </a:p>
          <a:p>
            <a:r>
              <a:rPr lang="en-US" sz="1400" b="0" dirty="0">
                <a:solidFill>
                  <a:schemeClr val="accent6"/>
                </a:solidFill>
              </a:rPr>
              <a:t>            Estimate Std. Error t value </a:t>
            </a:r>
            <a:r>
              <a:rPr lang="en-US" sz="1400" b="0" dirty="0" err="1">
                <a:solidFill>
                  <a:schemeClr val="accent6"/>
                </a:solidFill>
              </a:rPr>
              <a:t>Pr</a:t>
            </a:r>
            <a:r>
              <a:rPr lang="en-US" sz="1400" b="1" dirty="0">
                <a:solidFill>
                  <a:schemeClr val="accent6"/>
                </a:solidFill>
              </a:rPr>
              <a:t>(&gt;|</a:t>
            </a:r>
            <a:r>
              <a:rPr lang="en-US" sz="1400" b="0" dirty="0">
                <a:solidFill>
                  <a:schemeClr val="accent6"/>
                </a:solidFill>
              </a:rPr>
              <a:t>t</a:t>
            </a:r>
            <a:r>
              <a:rPr lang="en-US" sz="1400" b="1" dirty="0">
                <a:solidFill>
                  <a:schemeClr val="accent6"/>
                </a:solidFill>
              </a:rPr>
              <a:t>|)</a:t>
            </a:r>
            <a:r>
              <a:rPr lang="en-US" sz="1400" b="0" dirty="0">
                <a:solidFill>
                  <a:schemeClr val="accent6"/>
                </a:solidFill>
              </a:rPr>
              <a:t>    </a:t>
            </a:r>
          </a:p>
          <a:p>
            <a:r>
              <a:rPr lang="en-US" sz="1400" b="1" dirty="0">
                <a:solidFill>
                  <a:schemeClr val="accent6"/>
                </a:solidFill>
              </a:rPr>
              <a:t>(</a:t>
            </a:r>
            <a:r>
              <a:rPr lang="en-US" sz="1400" b="0" dirty="0">
                <a:solidFill>
                  <a:schemeClr val="accent6"/>
                </a:solidFill>
              </a:rPr>
              <a:t>Intercept</a:t>
            </a:r>
            <a:r>
              <a:rPr lang="en-US" sz="1400" b="1" dirty="0">
                <a:solidFill>
                  <a:schemeClr val="accent6"/>
                </a:solidFill>
              </a:rPr>
              <a:t>)</a:t>
            </a:r>
            <a:r>
              <a:rPr lang="en-US" sz="1400" b="0" dirty="0">
                <a:solidFill>
                  <a:schemeClr val="accent6"/>
                </a:solidFill>
              </a:rPr>
              <a:t>   1.1522     0.3475   3.316  0.00209 </a:t>
            </a:r>
            <a:r>
              <a:rPr lang="en-US" sz="1400" b="1" dirty="0">
                <a:solidFill>
                  <a:schemeClr val="accent6"/>
                </a:solidFill>
              </a:rPr>
              <a:t>**</a:t>
            </a:r>
            <a:r>
              <a:rPr lang="en-US" sz="1400" b="0" dirty="0">
                <a:solidFill>
                  <a:schemeClr val="accent6"/>
                </a:solidFill>
              </a:rPr>
              <a:t> </a:t>
            </a:r>
          </a:p>
          <a:p>
            <a:r>
              <a:rPr lang="pt-BR" sz="1400" b="0" dirty="0">
                <a:solidFill>
                  <a:schemeClr val="accent6"/>
                </a:solidFill>
              </a:rPr>
              <a:t>xb            6.9639     0.4914  14.171 2.68e-16 </a:t>
            </a:r>
            <a:r>
              <a:rPr lang="pt-BR" sz="1400" b="1" dirty="0">
                <a:solidFill>
                  <a:schemeClr val="accent6"/>
                </a:solidFill>
              </a:rPr>
              <a:t>***</a:t>
            </a:r>
            <a:endParaRPr lang="pt-BR" sz="1400" b="0" dirty="0">
              <a:solidFill>
                <a:schemeClr val="accent6"/>
              </a:solidFill>
            </a:endParaRPr>
          </a:p>
          <a:p>
            <a:r>
              <a:rPr lang="en-US" sz="1400" b="0" dirty="0">
                <a:solidFill>
                  <a:schemeClr val="accent6"/>
                </a:solidFill>
              </a:rPr>
              <a:t>xc            4.9750     0.4914  10.124 4.47e-12 </a:t>
            </a:r>
            <a:r>
              <a:rPr lang="en-US" sz="1400" b="1" dirty="0">
                <a:solidFill>
                  <a:schemeClr val="accent6"/>
                </a:solidFill>
              </a:rPr>
              <a:t>***</a:t>
            </a:r>
            <a:endParaRPr lang="en-US" sz="1400" b="0" dirty="0">
              <a:solidFill>
                <a:schemeClr val="accent6"/>
              </a:solidFill>
            </a:endParaRPr>
          </a:p>
          <a:p>
            <a:r>
              <a:rPr lang="fr-FR" sz="1400" b="0" dirty="0" err="1">
                <a:solidFill>
                  <a:schemeClr val="accent6"/>
                </a:solidFill>
              </a:rPr>
              <a:t>xd</a:t>
            </a:r>
            <a:r>
              <a:rPr lang="fr-FR" sz="1400" b="0" dirty="0">
                <a:solidFill>
                  <a:schemeClr val="accent6"/>
                </a:solidFill>
              </a:rPr>
              <a:t>            0.7588     0.4914   1.544  0.13131    </a:t>
            </a:r>
          </a:p>
          <a:p>
            <a:r>
              <a:rPr lang="en-US" sz="1400" b="1" dirty="0">
                <a:solidFill>
                  <a:schemeClr val="accent6"/>
                </a:solidFill>
              </a:rPr>
              <a:t>---</a:t>
            </a:r>
            <a:endParaRPr lang="en-US" sz="1400" b="0" dirty="0">
              <a:solidFill>
                <a:schemeClr val="accent6"/>
              </a:solidFill>
            </a:endParaRPr>
          </a:p>
          <a:p>
            <a:r>
              <a:rPr lang="fr-FR" sz="1400" b="0" dirty="0" err="1">
                <a:solidFill>
                  <a:schemeClr val="accent6"/>
                </a:solidFill>
              </a:rPr>
              <a:t>Signif</a:t>
            </a:r>
            <a:r>
              <a:rPr lang="fr-FR" sz="1400" b="0" dirty="0">
                <a:solidFill>
                  <a:schemeClr val="accent6"/>
                </a:solidFill>
              </a:rPr>
              <a:t>. codes</a:t>
            </a:r>
            <a:r>
              <a:rPr lang="fr-FR" sz="1400" b="1" dirty="0">
                <a:solidFill>
                  <a:schemeClr val="accent6"/>
                </a:solidFill>
              </a:rPr>
              <a:t>:</a:t>
            </a:r>
            <a:r>
              <a:rPr lang="fr-FR" sz="1400" b="0" dirty="0">
                <a:solidFill>
                  <a:schemeClr val="accent6"/>
                </a:solidFill>
              </a:rPr>
              <a:t>  0 ‘</a:t>
            </a:r>
            <a:r>
              <a:rPr lang="fr-FR" sz="1400" b="1" dirty="0">
                <a:solidFill>
                  <a:schemeClr val="accent6"/>
                </a:solidFill>
              </a:rPr>
              <a:t>***</a:t>
            </a:r>
            <a:r>
              <a:rPr lang="fr-FR" sz="1400" b="0" dirty="0">
                <a:solidFill>
                  <a:schemeClr val="accent6"/>
                </a:solidFill>
              </a:rPr>
              <a:t>’ 0.001 ‘</a:t>
            </a:r>
            <a:r>
              <a:rPr lang="fr-FR" sz="1400" b="1" dirty="0">
                <a:solidFill>
                  <a:schemeClr val="accent6"/>
                </a:solidFill>
              </a:rPr>
              <a:t>**</a:t>
            </a:r>
            <a:r>
              <a:rPr lang="fr-FR" sz="1400" b="0" dirty="0">
                <a:solidFill>
                  <a:schemeClr val="accent6"/>
                </a:solidFill>
              </a:rPr>
              <a:t>’ 0.01 ‘</a:t>
            </a:r>
            <a:r>
              <a:rPr lang="fr-FR" sz="1400" b="1" dirty="0">
                <a:solidFill>
                  <a:schemeClr val="accent6"/>
                </a:solidFill>
              </a:rPr>
              <a:t>*</a:t>
            </a:r>
            <a:r>
              <a:rPr lang="fr-FR" sz="1400" b="0" dirty="0">
                <a:solidFill>
                  <a:schemeClr val="accent6"/>
                </a:solidFill>
              </a:rPr>
              <a:t>’ 0.05 ‘.’ 0.1 ‘ ’ 1</a:t>
            </a:r>
          </a:p>
          <a:p>
            <a:endParaRPr lang="en-US" sz="1400" b="0" dirty="0">
              <a:solidFill>
                <a:schemeClr val="accent6"/>
              </a:solidFill>
            </a:endParaRPr>
          </a:p>
          <a:p>
            <a:r>
              <a:rPr lang="en-US" sz="1400" b="0" dirty="0">
                <a:solidFill>
                  <a:schemeClr val="accent6"/>
                </a:solidFill>
              </a:rPr>
              <a:t>Residual standard error</a:t>
            </a:r>
            <a:r>
              <a:rPr lang="en-US" sz="1400" b="1" dirty="0">
                <a:solidFill>
                  <a:schemeClr val="accent6"/>
                </a:solidFill>
              </a:rPr>
              <a:t>:</a:t>
            </a:r>
            <a:r>
              <a:rPr lang="en-US" sz="1400" b="0" dirty="0">
                <a:solidFill>
                  <a:schemeClr val="accent6"/>
                </a:solidFill>
              </a:rPr>
              <a:t> 1.099 on 36 degrees of freedom</a:t>
            </a:r>
          </a:p>
          <a:p>
            <a:r>
              <a:rPr lang="en-US" sz="1400" b="0" dirty="0">
                <a:solidFill>
                  <a:schemeClr val="accent6"/>
                </a:solidFill>
              </a:rPr>
              <a:t>Multiple R</a:t>
            </a:r>
            <a:r>
              <a:rPr lang="en-US" sz="1400" b="1" dirty="0">
                <a:solidFill>
                  <a:schemeClr val="accent6"/>
                </a:solidFill>
              </a:rPr>
              <a:t>-</a:t>
            </a:r>
            <a:r>
              <a:rPr lang="en-US" sz="1400" b="0" dirty="0">
                <a:solidFill>
                  <a:schemeClr val="accent6"/>
                </a:solidFill>
              </a:rPr>
              <a:t>squared</a:t>
            </a:r>
            <a:r>
              <a:rPr lang="en-US" sz="1400" b="1" dirty="0">
                <a:solidFill>
                  <a:schemeClr val="accent6"/>
                </a:solidFill>
              </a:rPr>
              <a:t>:</a:t>
            </a:r>
            <a:r>
              <a:rPr lang="en-US" sz="1400" b="0" dirty="0">
                <a:solidFill>
                  <a:schemeClr val="accent6"/>
                </a:solidFill>
              </a:rPr>
              <a:t>  0.8852,	</a:t>
            </a:r>
            <a:br>
              <a:rPr lang="en-US" sz="1400" b="0" dirty="0">
                <a:solidFill>
                  <a:schemeClr val="accent6"/>
                </a:solidFill>
              </a:rPr>
            </a:br>
            <a:r>
              <a:rPr lang="en-US" sz="1400" b="0" dirty="0">
                <a:solidFill>
                  <a:schemeClr val="accent6"/>
                </a:solidFill>
              </a:rPr>
              <a:t>Adjusted R</a:t>
            </a:r>
            <a:r>
              <a:rPr lang="en-US" sz="1400" b="1" dirty="0">
                <a:solidFill>
                  <a:schemeClr val="accent6"/>
                </a:solidFill>
              </a:rPr>
              <a:t>-</a:t>
            </a:r>
            <a:r>
              <a:rPr lang="en-US" sz="1400" b="0" dirty="0">
                <a:solidFill>
                  <a:schemeClr val="accent6"/>
                </a:solidFill>
              </a:rPr>
              <a:t>squared</a:t>
            </a:r>
            <a:r>
              <a:rPr lang="en-US" sz="1400" b="1" dirty="0">
                <a:solidFill>
                  <a:schemeClr val="accent6"/>
                </a:solidFill>
              </a:rPr>
              <a:t>:</a:t>
            </a:r>
            <a:r>
              <a:rPr lang="en-US" sz="1400" b="0" dirty="0">
                <a:solidFill>
                  <a:schemeClr val="accent6"/>
                </a:solidFill>
              </a:rPr>
              <a:t>  0.8756 </a:t>
            </a:r>
          </a:p>
          <a:p>
            <a:r>
              <a:rPr lang="en-US" sz="1400" b="0" dirty="0">
                <a:solidFill>
                  <a:schemeClr val="accent6"/>
                </a:solidFill>
              </a:rPr>
              <a:t>F</a:t>
            </a:r>
            <a:r>
              <a:rPr lang="en-US" sz="1400" b="1" dirty="0">
                <a:solidFill>
                  <a:schemeClr val="accent6"/>
                </a:solidFill>
              </a:rPr>
              <a:t>-</a:t>
            </a:r>
            <a:r>
              <a:rPr lang="en-US" sz="1400" b="0" dirty="0">
                <a:solidFill>
                  <a:schemeClr val="accent6"/>
                </a:solidFill>
              </a:rPr>
              <a:t>statistic</a:t>
            </a:r>
            <a:r>
              <a:rPr lang="en-US" sz="1400" b="1" dirty="0">
                <a:solidFill>
                  <a:schemeClr val="accent6"/>
                </a:solidFill>
              </a:rPr>
              <a:t>:</a:t>
            </a:r>
            <a:r>
              <a:rPr lang="en-US" sz="1400" b="0" dirty="0">
                <a:solidFill>
                  <a:schemeClr val="accent6"/>
                </a:solidFill>
              </a:rPr>
              <a:t> 92.52 on 3 and 36 DF,  p</a:t>
            </a:r>
            <a:r>
              <a:rPr lang="en-US" sz="1400" b="1" dirty="0">
                <a:solidFill>
                  <a:schemeClr val="accent6"/>
                </a:solidFill>
              </a:rPr>
              <a:t>-</a:t>
            </a:r>
            <a:r>
              <a:rPr lang="en-US" sz="1400" b="0" dirty="0">
                <a:solidFill>
                  <a:schemeClr val="accent6"/>
                </a:solidFill>
              </a:rPr>
              <a:t>value</a:t>
            </a:r>
            <a:r>
              <a:rPr lang="en-US" sz="1400" b="1" dirty="0">
                <a:solidFill>
                  <a:schemeClr val="accent6"/>
                </a:solidFill>
              </a:rPr>
              <a:t>:</a:t>
            </a:r>
            <a:r>
              <a:rPr lang="en-US" sz="1400" b="0" dirty="0">
                <a:solidFill>
                  <a:schemeClr val="accent6"/>
                </a:solidFill>
              </a:rPr>
              <a:t> </a:t>
            </a:r>
            <a:r>
              <a:rPr lang="en-US" sz="1400" b="1" dirty="0">
                <a:solidFill>
                  <a:schemeClr val="accent6"/>
                </a:solidFill>
              </a:rPr>
              <a:t>&lt;</a:t>
            </a:r>
            <a:r>
              <a:rPr lang="en-US" sz="1400" b="0" dirty="0">
                <a:solidFill>
                  <a:schemeClr val="accent6"/>
                </a:solidFill>
              </a:rPr>
              <a:t> 2.2e-16</a:t>
            </a:r>
            <a:endParaRPr lang="en-US" sz="1200" dirty="0">
              <a:solidFill>
                <a:schemeClr val="accent6"/>
              </a:solidFill>
            </a:endParaRPr>
          </a:p>
        </p:txBody>
      </p:sp>
      <p:sp>
        <p:nvSpPr>
          <p:cNvPr id="6" name="Content Placeholder 5">
            <a:extLst>
              <a:ext uri="{FF2B5EF4-FFF2-40B4-BE49-F238E27FC236}">
                <a16:creationId xmlns:a16="http://schemas.microsoft.com/office/drawing/2014/main" id="{8043B87D-C057-408D-8BE7-B6D422DDE87F}"/>
              </a:ext>
            </a:extLst>
          </p:cNvPr>
          <p:cNvSpPr>
            <a:spLocks noGrp="1"/>
          </p:cNvSpPr>
          <p:nvPr>
            <p:ph sz="quarter" idx="15"/>
          </p:nvPr>
        </p:nvSpPr>
        <p:spPr/>
        <p:txBody>
          <a:bodyPr/>
          <a:lstStyle/>
          <a:p>
            <a:r>
              <a:rPr lang="en-US" dirty="0"/>
              <a:t>Coefficient for </a:t>
            </a:r>
            <a:r>
              <a:rPr lang="en-US" dirty="0" err="1">
                <a:solidFill>
                  <a:srgbClr val="0070C0"/>
                </a:solidFill>
              </a:rPr>
              <a:t>xb</a:t>
            </a:r>
            <a:r>
              <a:rPr lang="en-US" dirty="0"/>
              <a:t> reflects change from </a:t>
            </a:r>
            <a:r>
              <a:rPr lang="en-US" dirty="0">
                <a:solidFill>
                  <a:srgbClr val="0070C0"/>
                </a:solidFill>
                <a:latin typeface="Source Code Pro" panose="020B0509030403020204" pitchFamily="49" charset="0"/>
                <a:ea typeface="Source Code Pro" panose="020B0509030403020204" pitchFamily="49" charset="0"/>
              </a:rPr>
              <a:t>x=a </a:t>
            </a:r>
            <a:r>
              <a:rPr lang="en-US" dirty="0"/>
              <a:t>to </a:t>
            </a:r>
            <a:r>
              <a:rPr lang="en-US" dirty="0">
                <a:solidFill>
                  <a:srgbClr val="0070C0"/>
                </a:solidFill>
                <a:latin typeface="Source Code Pro" panose="020B0509030403020204" pitchFamily="49" charset="0"/>
                <a:ea typeface="Source Code Pro" panose="020B0509030403020204" pitchFamily="49" charset="0"/>
              </a:rPr>
              <a:t>x=b</a:t>
            </a:r>
          </a:p>
          <a:p>
            <a:r>
              <a:rPr lang="en-US" dirty="0"/>
              <a:t>Thus if </a:t>
            </a:r>
            <a:r>
              <a:rPr lang="en-US" dirty="0">
                <a:solidFill>
                  <a:srgbClr val="0070C0"/>
                </a:solidFill>
                <a:latin typeface="Source Code Pro" panose="020B0509030403020204" pitchFamily="49" charset="0"/>
                <a:ea typeface="Source Code Pro" panose="020B0509030403020204" pitchFamily="49" charset="0"/>
              </a:rPr>
              <a:t>x=b</a:t>
            </a:r>
            <a:r>
              <a:rPr lang="en-US" dirty="0"/>
              <a:t> INSTEAD OF </a:t>
            </a:r>
            <a:r>
              <a:rPr lang="en-US" dirty="0">
                <a:solidFill>
                  <a:srgbClr val="0070C0"/>
                </a:solidFill>
                <a:latin typeface="Source Code Pro" panose="020B0509030403020204" pitchFamily="49" charset="0"/>
                <a:ea typeface="Source Code Pro" panose="020B0509030403020204" pitchFamily="49" charset="0"/>
              </a:rPr>
              <a:t>x=a</a:t>
            </a:r>
            <a:r>
              <a:rPr lang="en-US" dirty="0"/>
              <a:t>, then y is larger by </a:t>
            </a:r>
            <a:r>
              <a:rPr lang="en-US" dirty="0">
                <a:solidFill>
                  <a:srgbClr val="0070C0"/>
                </a:solidFill>
                <a:latin typeface="Source Code Pro" panose="020B0509030403020204" pitchFamily="49" charset="0"/>
                <a:ea typeface="Source Code Pro" panose="020B0509030403020204" pitchFamily="49" charset="0"/>
              </a:rPr>
              <a:t>6.96 </a:t>
            </a:r>
            <a:r>
              <a:rPr lang="en-US" dirty="0"/>
              <a:t>units</a:t>
            </a:r>
            <a:endParaRPr lang="en-US" dirty="0">
              <a:solidFill>
                <a:srgbClr val="0070C0"/>
              </a:solidFill>
            </a:endParaRPr>
          </a:p>
          <a:p>
            <a:endParaRPr lang="en-US" dirty="0"/>
          </a:p>
        </p:txBody>
      </p:sp>
    </p:spTree>
    <p:extLst>
      <p:ext uri="{BB962C8B-B14F-4D97-AF65-F5344CB8AC3E}">
        <p14:creationId xmlns:p14="http://schemas.microsoft.com/office/powerpoint/2010/main" val="197978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24A-F452-4468-9FE1-AE760EC15032}"/>
              </a:ext>
            </a:extLst>
          </p:cNvPr>
          <p:cNvSpPr>
            <a:spLocks noGrp="1"/>
          </p:cNvSpPr>
          <p:nvPr>
            <p:ph type="title"/>
          </p:nvPr>
        </p:nvSpPr>
        <p:spPr/>
        <p:txBody>
          <a:bodyPr/>
          <a:lstStyle/>
          <a:p>
            <a:r>
              <a:rPr lang="en-US" dirty="0"/>
              <a:t>Changing the reference category</a:t>
            </a:r>
          </a:p>
        </p:txBody>
      </p:sp>
      <p:sp>
        <p:nvSpPr>
          <p:cNvPr id="3" name="Content Placeholder 2">
            <a:extLst>
              <a:ext uri="{FF2B5EF4-FFF2-40B4-BE49-F238E27FC236}">
                <a16:creationId xmlns:a16="http://schemas.microsoft.com/office/drawing/2014/main" id="{6BFBD53A-29B0-4F90-B503-54709937DBA0}"/>
              </a:ext>
            </a:extLst>
          </p:cNvPr>
          <p:cNvSpPr>
            <a:spLocks noGrp="1"/>
          </p:cNvSpPr>
          <p:nvPr>
            <p:ph sz="quarter" idx="14"/>
          </p:nvPr>
        </p:nvSpPr>
        <p:spPr/>
        <p:txBody>
          <a:bodyPr/>
          <a:lstStyle/>
          <a:p>
            <a:r>
              <a:rPr lang="en-US" sz="1800" dirty="0">
                <a:solidFill>
                  <a:srgbClr val="000000"/>
                </a:solidFill>
              </a:rPr>
              <a:t>sim2_2 </a:t>
            </a:r>
            <a:r>
              <a:rPr lang="en-US" sz="1800" b="1" dirty="0">
                <a:solidFill>
                  <a:srgbClr val="000080"/>
                </a:solidFill>
              </a:rPr>
              <a:t>&lt;-</a:t>
            </a:r>
            <a:r>
              <a:rPr lang="en-US" sz="1800" b="0" dirty="0">
                <a:solidFill>
                  <a:srgbClr val="000000"/>
                </a:solidFill>
              </a:rPr>
              <a:t> </a:t>
            </a:r>
          </a:p>
          <a:p>
            <a:r>
              <a:rPr lang="en-US" sz="1800" b="0" dirty="0">
                <a:solidFill>
                  <a:srgbClr val="000000"/>
                </a:solidFill>
              </a:rPr>
              <a:t>  sim2 </a:t>
            </a:r>
            <a:r>
              <a:rPr lang="en-US" sz="1800" b="0" dirty="0">
                <a:solidFill>
                  <a:srgbClr val="804000"/>
                </a:solidFill>
              </a:rPr>
              <a:t>%&gt;%</a:t>
            </a:r>
            <a:endParaRPr lang="en-US" sz="1800" b="0" dirty="0">
              <a:solidFill>
                <a:srgbClr val="000000"/>
              </a:solidFill>
            </a:endParaRPr>
          </a:p>
          <a:p>
            <a:r>
              <a:rPr lang="en-US" sz="1800" b="0" dirty="0">
                <a:solidFill>
                  <a:srgbClr val="000000"/>
                </a:solidFill>
              </a:rPr>
              <a:t>  mutate</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err="1">
                <a:solidFill>
                  <a:srgbClr val="000000"/>
                </a:solidFill>
              </a:rPr>
              <a:t>as.factor</a:t>
            </a:r>
            <a:r>
              <a:rPr lang="en-US" sz="1800" b="1" dirty="0">
                <a:solidFill>
                  <a:srgbClr val="000080"/>
                </a:solidFill>
              </a:rPr>
              <a:t>(</a:t>
            </a:r>
            <a:r>
              <a:rPr lang="en-US" sz="1800" b="0" dirty="0">
                <a:solidFill>
                  <a:srgbClr val="000000"/>
                </a:solidFill>
              </a:rPr>
              <a:t>x</a:t>
            </a:r>
            <a:r>
              <a:rPr lang="en-US" sz="1800" b="1" dirty="0">
                <a:solidFill>
                  <a:srgbClr val="000080"/>
                </a:solidFill>
              </a:rPr>
              <a:t>)</a:t>
            </a:r>
            <a:r>
              <a:rPr lang="en-US" sz="1800" b="0" dirty="0">
                <a:solidFill>
                  <a:srgbClr val="000000"/>
                </a:solidFill>
              </a:rPr>
              <a:t>,</a:t>
            </a:r>
          </a:p>
          <a:p>
            <a:r>
              <a:rPr lang="en-US" sz="1800" b="0" dirty="0">
                <a:solidFill>
                  <a:srgbClr val="000000"/>
                </a:solidFill>
              </a:rPr>
              <a:t>         x </a:t>
            </a:r>
            <a:r>
              <a:rPr lang="en-US" sz="1800" b="1" dirty="0">
                <a:solidFill>
                  <a:srgbClr val="000080"/>
                </a:solidFill>
              </a:rPr>
              <a:t>=</a:t>
            </a:r>
            <a:r>
              <a:rPr lang="en-US" sz="1800" b="0" dirty="0">
                <a:solidFill>
                  <a:srgbClr val="000000"/>
                </a:solidFill>
              </a:rPr>
              <a:t> </a:t>
            </a:r>
            <a:r>
              <a:rPr lang="en-US" sz="1800" b="0" dirty="0">
                <a:solidFill>
                  <a:schemeClr val="accent3">
                    <a:lumMod val="60000"/>
                    <a:lumOff val="40000"/>
                  </a:schemeClr>
                </a:solidFill>
              </a:rPr>
              <a:t>relevel</a:t>
            </a:r>
            <a:r>
              <a:rPr lang="en-US" sz="1800" b="1" dirty="0">
                <a:solidFill>
                  <a:srgbClr val="000080"/>
                </a:solidFill>
              </a:rPr>
              <a:t>(</a:t>
            </a:r>
            <a:r>
              <a:rPr lang="en-US" sz="1800" b="0" dirty="0">
                <a:solidFill>
                  <a:srgbClr val="000000"/>
                </a:solidFill>
              </a:rPr>
              <a:t>x, ref </a:t>
            </a:r>
            <a:r>
              <a:rPr lang="en-US" sz="1800" b="1" dirty="0">
                <a:solidFill>
                  <a:srgbClr val="000080"/>
                </a:solidFill>
              </a:rPr>
              <a:t>=</a:t>
            </a:r>
            <a:r>
              <a:rPr lang="en-US" sz="1800" b="0" dirty="0">
                <a:solidFill>
                  <a:srgbClr val="000000"/>
                </a:solidFill>
              </a:rPr>
              <a:t> </a:t>
            </a:r>
            <a:r>
              <a:rPr lang="en-US" sz="1800" b="0" dirty="0">
                <a:solidFill>
                  <a:srgbClr val="808080"/>
                </a:solidFill>
              </a:rPr>
              <a:t>"d"</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a:solidFill>
                  <a:srgbClr val="000000"/>
                </a:solidFill>
              </a:rPr>
              <a:t>sim2_2 </a:t>
            </a:r>
            <a:r>
              <a:rPr lang="en-US" sz="1800" b="0" dirty="0">
                <a:solidFill>
                  <a:srgbClr val="804000"/>
                </a:solidFill>
              </a:rPr>
              <a:t>%&gt;%</a:t>
            </a:r>
            <a:r>
              <a:rPr lang="en-US" sz="1800" b="0" dirty="0">
                <a:solidFill>
                  <a:srgbClr val="000000"/>
                </a:solidFill>
              </a:rPr>
              <a:t> </a:t>
            </a:r>
          </a:p>
          <a:p>
            <a:r>
              <a:rPr lang="es-ES" sz="1800" b="0" dirty="0">
                <a:solidFill>
                  <a:srgbClr val="000000"/>
                </a:solidFill>
              </a:rPr>
              <a:t>  </a:t>
            </a:r>
            <a:r>
              <a:rPr lang="es-ES" sz="1800" b="0" dirty="0" err="1">
                <a:solidFill>
                  <a:srgbClr val="000000"/>
                </a:solidFill>
              </a:rPr>
              <a:t>bind_cols</a:t>
            </a:r>
            <a:r>
              <a:rPr lang="es-ES" sz="1800" b="1" dirty="0">
                <a:solidFill>
                  <a:srgbClr val="000080"/>
                </a:solidFill>
              </a:rPr>
              <a:t>(</a:t>
            </a:r>
            <a:r>
              <a:rPr lang="es-ES" sz="1800" b="0" dirty="0" err="1">
                <a:solidFill>
                  <a:srgbClr val="000000"/>
                </a:solidFill>
              </a:rPr>
              <a:t>model_matrix</a:t>
            </a:r>
            <a:r>
              <a:rPr lang="es-ES" sz="1800" b="1" dirty="0">
                <a:solidFill>
                  <a:srgbClr val="000080"/>
                </a:solidFill>
              </a:rPr>
              <a:t>(</a:t>
            </a:r>
            <a:r>
              <a:rPr lang="es-ES" sz="1800" b="0" dirty="0">
                <a:solidFill>
                  <a:srgbClr val="000000"/>
                </a:solidFill>
              </a:rPr>
              <a:t>sim2_2, y </a:t>
            </a:r>
            <a:r>
              <a:rPr lang="es-ES" sz="1800" b="1" dirty="0">
                <a:solidFill>
                  <a:srgbClr val="000080"/>
                </a:solidFill>
              </a:rPr>
              <a:t>~</a:t>
            </a:r>
            <a:r>
              <a:rPr lang="es-ES" sz="1800" b="0" dirty="0">
                <a:solidFill>
                  <a:srgbClr val="000000"/>
                </a:solidFill>
              </a:rPr>
              <a:t> x</a:t>
            </a:r>
            <a:r>
              <a:rPr lang="es-ES" sz="1800" b="1" dirty="0">
                <a:solidFill>
                  <a:srgbClr val="000080"/>
                </a:solidFill>
              </a:rPr>
              <a:t>))</a:t>
            </a:r>
            <a:r>
              <a:rPr lang="es-ES" sz="1800" b="0" dirty="0">
                <a:solidFill>
                  <a:srgbClr val="000000"/>
                </a:solidFill>
              </a:rPr>
              <a:t> </a:t>
            </a:r>
            <a:r>
              <a:rPr lang="es-ES" sz="1800" b="0" dirty="0">
                <a:solidFill>
                  <a:srgbClr val="804000"/>
                </a:solidFill>
              </a:rPr>
              <a:t>%&gt;%</a:t>
            </a:r>
            <a:endParaRPr lang="es-ES" sz="1800" b="0" dirty="0">
              <a:solidFill>
                <a:srgbClr val="000000"/>
              </a:solidFill>
            </a:endParaRPr>
          </a:p>
          <a:p>
            <a:r>
              <a:rPr lang="en-US" sz="1800" b="0" dirty="0">
                <a:solidFill>
                  <a:srgbClr val="000000"/>
                </a:solidFill>
              </a:rPr>
              <a:t>  select</a:t>
            </a:r>
            <a:r>
              <a:rPr lang="en-US" sz="1800" b="1" dirty="0">
                <a:solidFill>
                  <a:srgbClr val="000080"/>
                </a:solidFill>
              </a:rPr>
              <a:t>(</a:t>
            </a:r>
            <a:r>
              <a:rPr lang="en-US" sz="1800" b="0" dirty="0" err="1">
                <a:solidFill>
                  <a:srgbClr val="000000"/>
                </a:solidFill>
              </a:rPr>
              <a:t>x,xa,xb,xc</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8000FF"/>
                </a:solidFill>
              </a:rPr>
              <a:t>unique</a:t>
            </a:r>
            <a:endParaRPr lang="en-US" sz="1800" b="0" dirty="0">
              <a:solidFill>
                <a:srgbClr val="000000"/>
              </a:solidFill>
            </a:endParaRPr>
          </a:p>
          <a:p>
            <a:r>
              <a:rPr lang="en-US" sz="1800" b="0" dirty="0">
                <a:solidFill>
                  <a:srgbClr val="000000"/>
                </a:solidFill>
              </a:rPr>
              <a:t>  </a:t>
            </a:r>
          </a:p>
          <a:p>
            <a:r>
              <a:rPr lang="en-US" sz="1800" b="0" dirty="0">
                <a:solidFill>
                  <a:schemeClr val="accent6"/>
                </a:solidFill>
              </a:rPr>
              <a:t># A </a:t>
            </a:r>
            <a:r>
              <a:rPr lang="en-US" sz="1800" b="0" dirty="0" err="1">
                <a:solidFill>
                  <a:schemeClr val="accent6"/>
                </a:solidFill>
              </a:rPr>
              <a:t>tibble</a:t>
            </a:r>
            <a:r>
              <a:rPr lang="en-US" sz="1800" b="0" dirty="0">
                <a:solidFill>
                  <a:schemeClr val="accent6"/>
                </a:solidFill>
              </a:rPr>
              <a:t>: 4 x 4</a:t>
            </a:r>
          </a:p>
          <a:p>
            <a:r>
              <a:rPr lang="en-US" sz="1800" b="0" dirty="0">
                <a:solidFill>
                  <a:schemeClr val="accent6"/>
                </a:solidFill>
              </a:rPr>
              <a:t>  x        </a:t>
            </a:r>
            <a:r>
              <a:rPr lang="en-US" sz="1800" b="0" dirty="0" err="1">
                <a:solidFill>
                  <a:schemeClr val="accent3">
                    <a:lumMod val="60000"/>
                    <a:lumOff val="40000"/>
                  </a:schemeClr>
                </a:solidFill>
              </a:rPr>
              <a:t>xa</a:t>
            </a:r>
            <a:r>
              <a:rPr lang="en-US" sz="1800" b="0" dirty="0">
                <a:solidFill>
                  <a:schemeClr val="accent3">
                    <a:lumMod val="60000"/>
                    <a:lumOff val="40000"/>
                  </a:schemeClr>
                </a:solidFill>
              </a:rPr>
              <a:t>    </a:t>
            </a:r>
            <a:r>
              <a:rPr lang="en-US" sz="1800" b="0" dirty="0" err="1">
                <a:solidFill>
                  <a:schemeClr val="accent3">
                    <a:lumMod val="60000"/>
                    <a:lumOff val="40000"/>
                  </a:schemeClr>
                </a:solidFill>
              </a:rPr>
              <a:t>xb</a:t>
            </a:r>
            <a:r>
              <a:rPr lang="en-US" sz="1800" b="0" dirty="0">
                <a:solidFill>
                  <a:schemeClr val="accent3">
                    <a:lumMod val="60000"/>
                    <a:lumOff val="40000"/>
                  </a:schemeClr>
                </a:solidFill>
              </a:rPr>
              <a:t>    xc</a:t>
            </a:r>
          </a:p>
          <a:p>
            <a:r>
              <a:rPr lang="en-US" sz="1800" b="0" dirty="0">
                <a:solidFill>
                  <a:schemeClr val="accent6"/>
                </a:solidFill>
              </a:rPr>
              <a:t>  </a:t>
            </a:r>
            <a:r>
              <a:rPr lang="en-US" sz="1800" b="1" dirty="0">
                <a:solidFill>
                  <a:schemeClr val="accent6"/>
                </a:solidFill>
              </a:rPr>
              <a:t>&lt;</a:t>
            </a:r>
            <a:r>
              <a:rPr lang="en-US" sz="1800" b="0" dirty="0" err="1">
                <a:solidFill>
                  <a:schemeClr val="accent6"/>
                </a:solidFill>
              </a:rPr>
              <a:t>fct</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endParaRPr lang="en-US" sz="1800" b="0" dirty="0">
              <a:solidFill>
                <a:schemeClr val="accent6"/>
              </a:solidFill>
            </a:endParaRPr>
          </a:p>
          <a:p>
            <a:r>
              <a:rPr lang="pt-BR" sz="1800" b="0" dirty="0">
                <a:solidFill>
                  <a:schemeClr val="accent6"/>
                </a:solidFill>
              </a:rPr>
              <a:t>1 a         1     0     0</a:t>
            </a:r>
          </a:p>
          <a:p>
            <a:r>
              <a:rPr lang="pl-PL" sz="1800" b="0" dirty="0">
                <a:solidFill>
                  <a:schemeClr val="accent6"/>
                </a:solidFill>
              </a:rPr>
              <a:t>2 b         0     1     0</a:t>
            </a:r>
          </a:p>
          <a:p>
            <a:r>
              <a:rPr lang="en-US" sz="1800" b="0" dirty="0">
                <a:solidFill>
                  <a:schemeClr val="accent6"/>
                </a:solidFill>
              </a:rPr>
              <a:t>3 c         0     0     1</a:t>
            </a:r>
          </a:p>
          <a:p>
            <a:r>
              <a:rPr lang="en-US" sz="1800" b="0" dirty="0">
                <a:solidFill>
                  <a:schemeClr val="accent6"/>
                </a:solidFill>
              </a:rPr>
              <a:t>4 d         0     0     0</a:t>
            </a:r>
            <a:endParaRPr lang="en-US" dirty="0">
              <a:solidFill>
                <a:schemeClr val="accent6"/>
              </a:solidFill>
            </a:endParaRPr>
          </a:p>
        </p:txBody>
      </p:sp>
      <p:sp>
        <p:nvSpPr>
          <p:cNvPr id="6" name="Content Placeholder 5">
            <a:extLst>
              <a:ext uri="{FF2B5EF4-FFF2-40B4-BE49-F238E27FC236}">
                <a16:creationId xmlns:a16="http://schemas.microsoft.com/office/drawing/2014/main" id="{70F8B291-5A2E-4DC5-ADDE-7407C26672DC}"/>
              </a:ext>
            </a:extLst>
          </p:cNvPr>
          <p:cNvSpPr>
            <a:spLocks noGrp="1"/>
          </p:cNvSpPr>
          <p:nvPr>
            <p:ph sz="quarter" idx="15"/>
          </p:nvPr>
        </p:nvSpPr>
        <p:spPr/>
        <p:txBody>
          <a:bodyPr/>
          <a:lstStyle/>
          <a:p>
            <a:r>
              <a:rPr lang="en-US" dirty="0"/>
              <a:t>You can use </a:t>
            </a:r>
            <a:r>
              <a:rPr lang="en-US" dirty="0">
                <a:solidFill>
                  <a:schemeClr val="accent1"/>
                </a:solidFill>
                <a:latin typeface="Source Code Pro" panose="020B0509030403020204" pitchFamily="49" charset="0"/>
                <a:ea typeface="Source Code Pro" panose="020B0509030403020204" pitchFamily="49" charset="0"/>
              </a:rPr>
              <a:t>relevel()</a:t>
            </a:r>
            <a:r>
              <a:rPr lang="en-US" dirty="0"/>
              <a:t> to change the reference category</a:t>
            </a:r>
          </a:p>
        </p:txBody>
      </p:sp>
    </p:spTree>
    <p:extLst>
      <p:ext uri="{BB962C8B-B14F-4D97-AF65-F5344CB8AC3E}">
        <p14:creationId xmlns:p14="http://schemas.microsoft.com/office/powerpoint/2010/main" val="140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20596E-E9CB-4C95-8F08-18C24F31F46E}"/>
              </a:ext>
            </a:extLst>
          </p:cNvPr>
          <p:cNvSpPr>
            <a:spLocks noGrp="1"/>
          </p:cNvSpPr>
          <p:nvPr>
            <p:ph type="title"/>
          </p:nvPr>
        </p:nvSpPr>
        <p:spPr/>
        <p:txBody>
          <a:bodyPr/>
          <a:lstStyle/>
          <a:p>
            <a:r>
              <a:rPr lang="en-US" dirty="0"/>
              <a:t>Model specification</a:t>
            </a:r>
          </a:p>
        </p:txBody>
      </p:sp>
      <p:sp>
        <p:nvSpPr>
          <p:cNvPr id="7" name="Text Placeholder 6">
            <a:extLst>
              <a:ext uri="{FF2B5EF4-FFF2-40B4-BE49-F238E27FC236}">
                <a16:creationId xmlns:a16="http://schemas.microsoft.com/office/drawing/2014/main" id="{9C38A2A8-F66D-4FD7-947B-D9117E1E77E2}"/>
              </a:ext>
            </a:extLst>
          </p:cNvPr>
          <p:cNvSpPr>
            <a:spLocks noGrp="1"/>
          </p:cNvSpPr>
          <p:nvPr>
            <p:ph type="body" sz="quarter" idx="10"/>
          </p:nvPr>
        </p:nvSpPr>
        <p:spPr/>
        <p:txBody>
          <a:bodyPr/>
          <a:lstStyle/>
          <a:p>
            <a:r>
              <a:rPr lang="en-US" dirty="0"/>
              <a:t>Interactions</a:t>
            </a:r>
          </a:p>
        </p:txBody>
      </p:sp>
    </p:spTree>
    <p:extLst>
      <p:ext uri="{BB962C8B-B14F-4D97-AF65-F5344CB8AC3E}">
        <p14:creationId xmlns:p14="http://schemas.microsoft.com/office/powerpoint/2010/main" val="4225484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9F935-95C4-44C7-AB85-57271B46781B}"/>
              </a:ext>
            </a:extLst>
          </p:cNvPr>
          <p:cNvSpPr>
            <a:spLocks noGrp="1"/>
          </p:cNvSpPr>
          <p:nvPr>
            <p:ph type="title"/>
          </p:nvPr>
        </p:nvSpPr>
        <p:spPr/>
        <p:txBody>
          <a:bodyPr/>
          <a:lstStyle/>
          <a:p>
            <a:r>
              <a:rPr lang="en-US" dirty="0"/>
              <a:t>Interactions</a:t>
            </a:r>
          </a:p>
        </p:txBody>
      </p:sp>
      <p:sp>
        <p:nvSpPr>
          <p:cNvPr id="5" name="Content Placeholder 4">
            <a:extLst>
              <a:ext uri="{FF2B5EF4-FFF2-40B4-BE49-F238E27FC236}">
                <a16:creationId xmlns:a16="http://schemas.microsoft.com/office/drawing/2014/main" id="{806410C2-ADDC-49C9-924E-3D6490F46137}"/>
              </a:ext>
            </a:extLst>
          </p:cNvPr>
          <p:cNvSpPr>
            <a:spLocks noGrp="1"/>
          </p:cNvSpPr>
          <p:nvPr>
            <p:ph sz="quarter" idx="13"/>
          </p:nvPr>
        </p:nvSpPr>
        <p:spPr/>
        <p:txBody>
          <a:bodyPr/>
          <a:lstStyle/>
          <a:p>
            <a:r>
              <a:rPr lang="en-US" sz="2800" dirty="0"/>
              <a:t>When adding predictors to a model specification, we can …</a:t>
            </a:r>
          </a:p>
          <a:p>
            <a:r>
              <a:rPr lang="en-US" sz="2800" dirty="0">
                <a:solidFill>
                  <a:schemeClr val="accent3">
                    <a:lumMod val="60000"/>
                    <a:lumOff val="40000"/>
                  </a:schemeClr>
                </a:solidFill>
                <a:latin typeface="Source Code Pro" panose="020B0509030403020204" pitchFamily="49" charset="0"/>
                <a:ea typeface="Source Code Pro" panose="020B0509030403020204" pitchFamily="49" charset="0"/>
              </a:rPr>
              <a:t>+</a:t>
            </a:r>
            <a:r>
              <a:rPr lang="en-US" sz="2800" dirty="0"/>
              <a:t> model the variables independent of one another</a:t>
            </a:r>
          </a:p>
          <a:p>
            <a:r>
              <a:rPr lang="en-US" sz="2800" dirty="0">
                <a:solidFill>
                  <a:schemeClr val="accent3">
                    <a:lumMod val="60000"/>
                    <a:lumOff val="40000"/>
                  </a:schemeClr>
                </a:solidFill>
                <a:latin typeface="Source Code Pro" panose="020B0509030403020204" pitchFamily="49" charset="0"/>
                <a:ea typeface="Source Code Pro" panose="020B0509030403020204" pitchFamily="49" charset="0"/>
              </a:rPr>
              <a:t>*</a:t>
            </a:r>
            <a:r>
              <a:rPr lang="en-US" sz="2800" dirty="0"/>
              <a:t> model the variables with interactions</a:t>
            </a:r>
          </a:p>
          <a:p>
            <a:endParaRPr lang="en-US" sz="2800" dirty="0"/>
          </a:p>
          <a:p>
            <a:endParaRPr lang="en-US" sz="2800" dirty="0"/>
          </a:p>
        </p:txBody>
      </p:sp>
    </p:spTree>
    <p:extLst>
      <p:ext uri="{BB962C8B-B14F-4D97-AF65-F5344CB8AC3E}">
        <p14:creationId xmlns:p14="http://schemas.microsoft.com/office/powerpoint/2010/main" val="1855963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E814-D30B-42C1-AD4E-8905D3282436}"/>
              </a:ext>
            </a:extLst>
          </p:cNvPr>
          <p:cNvSpPr>
            <a:spLocks noGrp="1"/>
          </p:cNvSpPr>
          <p:nvPr>
            <p:ph type="title"/>
          </p:nvPr>
        </p:nvSpPr>
        <p:spPr/>
        <p:txBody>
          <a:bodyPr/>
          <a:lstStyle/>
          <a:p>
            <a:r>
              <a:rPr lang="en-US" dirty="0"/>
              <a:t>Interactions - Example</a:t>
            </a:r>
          </a:p>
        </p:txBody>
      </p:sp>
      <p:sp>
        <p:nvSpPr>
          <p:cNvPr id="3" name="Content Placeholder 2">
            <a:extLst>
              <a:ext uri="{FF2B5EF4-FFF2-40B4-BE49-F238E27FC236}">
                <a16:creationId xmlns:a16="http://schemas.microsoft.com/office/drawing/2014/main" id="{A1924622-C698-4B4D-A5EC-5E72C00C171E}"/>
              </a:ext>
            </a:extLst>
          </p:cNvPr>
          <p:cNvSpPr>
            <a:spLocks noGrp="1"/>
          </p:cNvSpPr>
          <p:nvPr>
            <p:ph sz="quarter" idx="14"/>
          </p:nvPr>
        </p:nvSpPr>
        <p:spPr/>
        <p:txBody>
          <a:bodyPr/>
          <a:lstStyle/>
          <a:p>
            <a:r>
              <a:rPr lang="en-US" sz="1800" dirty="0">
                <a:solidFill>
                  <a:srgbClr val="000000"/>
                </a:solidFill>
              </a:rPr>
              <a:t>sim3 </a:t>
            </a:r>
            <a:r>
              <a:rPr lang="en-US" sz="1800" dirty="0">
                <a:solidFill>
                  <a:srgbClr val="804000"/>
                </a:solidFill>
              </a:rPr>
              <a:t>%&gt;%</a:t>
            </a:r>
            <a:r>
              <a:rPr lang="en-US" sz="1800" dirty="0">
                <a:solidFill>
                  <a:srgbClr val="000000"/>
                </a:solidFill>
              </a:rPr>
              <a:t> </a:t>
            </a:r>
            <a:r>
              <a:rPr lang="en-US" sz="1800" dirty="0">
                <a:solidFill>
                  <a:srgbClr val="8000FF"/>
                </a:solidFill>
              </a:rPr>
              <a:t>head</a:t>
            </a:r>
            <a:endParaRPr lang="en-US" sz="1800" dirty="0">
              <a:solidFill>
                <a:srgbClr val="000000"/>
              </a:solidFill>
            </a:endParaRPr>
          </a:p>
          <a:p>
            <a:r>
              <a:rPr lang="en-US" sz="1800" dirty="0">
                <a:solidFill>
                  <a:schemeClr val="accent6"/>
                </a:solidFill>
              </a:rPr>
              <a:t># A </a:t>
            </a:r>
            <a:r>
              <a:rPr lang="en-US" sz="1800" dirty="0" err="1">
                <a:solidFill>
                  <a:schemeClr val="accent6"/>
                </a:solidFill>
              </a:rPr>
              <a:t>tibble</a:t>
            </a:r>
            <a:r>
              <a:rPr lang="en-US" sz="1800" dirty="0">
                <a:solidFill>
                  <a:schemeClr val="accent6"/>
                </a:solidFill>
              </a:rPr>
              <a:t>: 6 x 5</a:t>
            </a:r>
          </a:p>
          <a:p>
            <a:r>
              <a:rPr lang="en-US" sz="1800" dirty="0">
                <a:solidFill>
                  <a:schemeClr val="accent6"/>
                </a:solidFill>
              </a:rPr>
              <a:t>     x1 x2      rep      y    </a:t>
            </a:r>
            <a:r>
              <a:rPr lang="en-US" sz="1800" dirty="0" err="1">
                <a:solidFill>
                  <a:schemeClr val="accent6"/>
                </a:solidFill>
              </a:rPr>
              <a:t>sd</a:t>
            </a:r>
            <a:endParaRPr lang="en-US" sz="1800" dirty="0">
              <a:solidFill>
                <a:schemeClr val="accent6"/>
              </a:solidFill>
            </a:endParaRPr>
          </a:p>
          <a:p>
            <a:r>
              <a:rPr lang="en-US" sz="1800" dirty="0">
                <a:solidFill>
                  <a:schemeClr val="accent6"/>
                </a:solidFill>
              </a:rPr>
              <a:t>  </a:t>
            </a:r>
            <a:r>
              <a:rPr lang="en-US" sz="1800" b="1" dirty="0">
                <a:solidFill>
                  <a:schemeClr val="accent6"/>
                </a:solidFill>
              </a:rPr>
              <a:t>&lt;</a:t>
            </a:r>
            <a:r>
              <a:rPr lang="en-US" sz="1800" b="0" dirty="0">
                <a:solidFill>
                  <a:schemeClr val="accent6"/>
                </a:solidFill>
              </a:rPr>
              <a:t>int</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fct</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a:solidFill>
                  <a:schemeClr val="accent6"/>
                </a:solidFill>
              </a:rPr>
              <a:t>int</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endParaRPr lang="en-US" sz="1800" b="0" dirty="0">
              <a:solidFill>
                <a:schemeClr val="accent6"/>
              </a:solidFill>
            </a:endParaRPr>
          </a:p>
          <a:p>
            <a:r>
              <a:rPr lang="pt-BR" sz="1800" b="0" dirty="0">
                <a:solidFill>
                  <a:schemeClr val="accent6"/>
                </a:solidFill>
              </a:rPr>
              <a:t>1     1 a         1 </a:t>
            </a:r>
            <a:r>
              <a:rPr lang="pt-BR" sz="1800" b="1" dirty="0">
                <a:solidFill>
                  <a:schemeClr val="accent6"/>
                </a:solidFill>
              </a:rPr>
              <a:t>-</a:t>
            </a:r>
            <a:r>
              <a:rPr lang="pt-BR" sz="1800" b="0" dirty="0">
                <a:solidFill>
                  <a:schemeClr val="accent6"/>
                </a:solidFill>
              </a:rPr>
              <a:t>0.571     2</a:t>
            </a:r>
          </a:p>
          <a:p>
            <a:r>
              <a:rPr lang="pt-BR" sz="1800" b="0" dirty="0">
                <a:solidFill>
                  <a:schemeClr val="accent6"/>
                </a:solidFill>
              </a:rPr>
              <a:t>2     1 a         2  1.18      2</a:t>
            </a:r>
          </a:p>
          <a:p>
            <a:r>
              <a:rPr lang="pt-BR" sz="1800" b="0" dirty="0">
                <a:solidFill>
                  <a:schemeClr val="accent6"/>
                </a:solidFill>
              </a:rPr>
              <a:t>3     1 a         3  2.24      2</a:t>
            </a:r>
          </a:p>
          <a:p>
            <a:r>
              <a:rPr lang="pl-PL" sz="1800" b="0" dirty="0">
                <a:solidFill>
                  <a:schemeClr val="accent6"/>
                </a:solidFill>
              </a:rPr>
              <a:t>4     1 b         1  7.44      2</a:t>
            </a:r>
          </a:p>
          <a:p>
            <a:r>
              <a:rPr lang="pl-PL" sz="1800" b="0" dirty="0">
                <a:solidFill>
                  <a:schemeClr val="accent6"/>
                </a:solidFill>
              </a:rPr>
              <a:t>5     1 b         2  8.52      2</a:t>
            </a:r>
          </a:p>
          <a:p>
            <a:r>
              <a:rPr lang="pl-PL" sz="1800" b="0" dirty="0">
                <a:solidFill>
                  <a:schemeClr val="accent6"/>
                </a:solidFill>
              </a:rPr>
              <a:t>6     1 b         3  7.72      2</a:t>
            </a:r>
          </a:p>
          <a:p>
            <a:endParaRPr lang="en-US" sz="1800" b="0" dirty="0">
              <a:solidFill>
                <a:srgbClr val="000000"/>
              </a:solidFill>
            </a:endParaRPr>
          </a:p>
          <a:p>
            <a:r>
              <a:rPr lang="en-US" sz="1800" b="0" dirty="0">
                <a:solidFill>
                  <a:srgbClr val="000000"/>
                </a:solidFill>
              </a:rPr>
              <a:t>sim3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x1, y</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p>
          <a:p>
            <a:r>
              <a:rPr lang="en-US" sz="1800" b="1" dirty="0">
                <a:solidFill>
                  <a:srgbClr val="000080"/>
                </a:solidFill>
              </a:rPr>
              <a:t>  </a:t>
            </a:r>
            <a:r>
              <a:rPr lang="en-US" sz="1800" b="0" dirty="0" err="1">
                <a:solidFill>
                  <a:srgbClr val="000000"/>
                </a:solidFill>
              </a:rPr>
              <a:t>facet_wrap</a:t>
            </a:r>
            <a:r>
              <a:rPr lang="en-US" sz="1800" b="1" dirty="0">
                <a:solidFill>
                  <a:srgbClr val="000080"/>
                </a:solidFill>
              </a:rPr>
              <a:t>(~</a:t>
            </a:r>
            <a:r>
              <a:rPr lang="en-US" sz="1800" b="0" dirty="0">
                <a:solidFill>
                  <a:srgbClr val="000000"/>
                </a:solidFill>
              </a:rPr>
              <a:t> x2</a:t>
            </a:r>
            <a:r>
              <a:rPr lang="en-US" sz="1800" b="1" dirty="0">
                <a:solidFill>
                  <a:srgbClr val="000080"/>
                </a:solidFill>
              </a:rPr>
              <a:t>)</a:t>
            </a:r>
            <a:endParaRPr lang="en-US" dirty="0"/>
          </a:p>
        </p:txBody>
      </p:sp>
      <p:sp>
        <p:nvSpPr>
          <p:cNvPr id="5" name="Content Placeholder 4">
            <a:extLst>
              <a:ext uri="{FF2B5EF4-FFF2-40B4-BE49-F238E27FC236}">
                <a16:creationId xmlns:a16="http://schemas.microsoft.com/office/drawing/2014/main" id="{38DE0D29-6CDE-42AA-BB73-12D7C4FEFA07}"/>
              </a:ext>
            </a:extLst>
          </p:cNvPr>
          <p:cNvSpPr>
            <a:spLocks noGrp="1"/>
          </p:cNvSpPr>
          <p:nvPr>
            <p:ph sz="quarter" idx="16"/>
          </p:nvPr>
        </p:nvSpPr>
        <p:spPr>
          <a:xfrm>
            <a:off x="6449059" y="4086225"/>
            <a:ext cx="5742940" cy="2633275"/>
          </a:xfrm>
        </p:spPr>
        <p:txBody>
          <a:bodyPr/>
          <a:lstStyle/>
          <a:p>
            <a:r>
              <a:rPr lang="en-US" dirty="0"/>
              <a:t>Here, the relationship between </a:t>
            </a:r>
            <a:r>
              <a:rPr lang="en-US" dirty="0">
                <a:solidFill>
                  <a:srgbClr val="0070C0"/>
                </a:solidFill>
                <a:latin typeface="Consolas" panose="020B0609020204030204" pitchFamily="49" charset="0"/>
              </a:rPr>
              <a:t>x1</a:t>
            </a:r>
            <a:r>
              <a:rPr lang="en-US" dirty="0"/>
              <a:t> and </a:t>
            </a:r>
            <a:r>
              <a:rPr lang="en-US" dirty="0">
                <a:solidFill>
                  <a:srgbClr val="0070C0"/>
                </a:solidFill>
                <a:latin typeface="Consolas" panose="020B0609020204030204" pitchFamily="49" charset="0"/>
              </a:rPr>
              <a:t>y</a:t>
            </a:r>
            <a:r>
              <a:rPr lang="en-US" dirty="0"/>
              <a:t> appears to depend on </a:t>
            </a:r>
            <a:r>
              <a:rPr lang="en-US" dirty="0">
                <a:solidFill>
                  <a:srgbClr val="0070C0"/>
                </a:solidFill>
                <a:latin typeface="Consolas" panose="020B0609020204030204" pitchFamily="49" charset="0"/>
              </a:rPr>
              <a:t>x2</a:t>
            </a:r>
            <a:r>
              <a:rPr lang="en-US" dirty="0"/>
              <a:t>!</a:t>
            </a:r>
          </a:p>
        </p:txBody>
      </p:sp>
      <p:pic>
        <p:nvPicPr>
          <p:cNvPr id="6" name="Content Placeholder 5">
            <a:extLst>
              <a:ext uri="{FF2B5EF4-FFF2-40B4-BE49-F238E27FC236}">
                <a16:creationId xmlns:a16="http://schemas.microsoft.com/office/drawing/2014/main" id="{146A1FC4-DA08-4D6E-BB84-B6F99ACE9F6E}"/>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pic>
        <p:nvPicPr>
          <p:cNvPr id="7" name="Content Placeholder 5">
            <a:extLst>
              <a:ext uri="{FF2B5EF4-FFF2-40B4-BE49-F238E27FC236}">
                <a16:creationId xmlns:a16="http://schemas.microsoft.com/office/drawing/2014/main" id="{E6DCEFE0-A76F-46CD-AA80-8EA4C929C8C0}"/>
              </a:ext>
            </a:extLst>
          </p:cNvPr>
          <p:cNvPicPr>
            <a:picLocks noChangeAspect="1"/>
          </p:cNvPicPr>
          <p:nvPr/>
        </p:nvPicPr>
        <p:blipFill>
          <a:blip r:embed="rId3"/>
          <a:stretch>
            <a:fillRect/>
          </a:stretch>
        </p:blipFill>
        <p:spPr>
          <a:xfrm>
            <a:off x="7221695" y="1066800"/>
            <a:ext cx="4197033" cy="2800350"/>
          </a:xfrm>
          <a:prstGeom prst="rect">
            <a:avLst/>
          </a:prstGeom>
          <a:noFill/>
          <a:ln>
            <a:noFill/>
          </a:ln>
        </p:spPr>
      </p:pic>
    </p:spTree>
    <p:extLst>
      <p:ext uri="{BB962C8B-B14F-4D97-AF65-F5344CB8AC3E}">
        <p14:creationId xmlns:p14="http://schemas.microsoft.com/office/powerpoint/2010/main" val="337541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DCC6-9C23-4277-8083-BC3955E075E1}"/>
              </a:ext>
            </a:extLst>
          </p:cNvPr>
          <p:cNvSpPr>
            <a:spLocks noGrp="1"/>
          </p:cNvSpPr>
          <p:nvPr>
            <p:ph type="title"/>
          </p:nvPr>
        </p:nvSpPr>
        <p:spPr/>
        <p:txBody>
          <a:bodyPr/>
          <a:lstStyle/>
          <a:p>
            <a:r>
              <a:rPr lang="en-US" dirty="0"/>
              <a:t>Model with and without interaction</a:t>
            </a:r>
          </a:p>
        </p:txBody>
      </p:sp>
      <p:sp>
        <p:nvSpPr>
          <p:cNvPr id="3" name="Content Placeholder 2">
            <a:extLst>
              <a:ext uri="{FF2B5EF4-FFF2-40B4-BE49-F238E27FC236}">
                <a16:creationId xmlns:a16="http://schemas.microsoft.com/office/drawing/2014/main" id="{9EBE3F3A-A217-4C72-8D86-B28C1B1F6328}"/>
              </a:ext>
            </a:extLst>
          </p:cNvPr>
          <p:cNvSpPr>
            <a:spLocks noGrp="1"/>
          </p:cNvSpPr>
          <p:nvPr>
            <p:ph sz="quarter" idx="14"/>
          </p:nvPr>
        </p:nvSpPr>
        <p:spPr>
          <a:xfrm>
            <a:off x="0" y="1066799"/>
            <a:ext cx="5970814" cy="5057775"/>
          </a:xfrm>
        </p:spPr>
        <p:txBody>
          <a:bodyPr/>
          <a:lstStyle/>
          <a:p>
            <a:r>
              <a:rPr lang="pt-BR" sz="1200" b="0" dirty="0">
                <a:solidFill>
                  <a:srgbClr val="000000"/>
                </a:solidFill>
              </a:rPr>
              <a:t>mod1 </a:t>
            </a:r>
            <a:r>
              <a:rPr lang="pt-BR" sz="1200" b="1" dirty="0">
                <a:solidFill>
                  <a:srgbClr val="000080"/>
                </a:solidFill>
              </a:rPr>
              <a:t>&lt;-</a:t>
            </a:r>
            <a:r>
              <a:rPr lang="pt-BR" sz="1200" b="0" dirty="0">
                <a:solidFill>
                  <a:srgbClr val="000000"/>
                </a:solidFill>
              </a:rPr>
              <a:t> </a:t>
            </a:r>
            <a:r>
              <a:rPr lang="pt-BR" sz="1200" b="0" dirty="0">
                <a:solidFill>
                  <a:srgbClr val="8000FF"/>
                </a:solidFill>
              </a:rPr>
              <a:t>lm</a:t>
            </a:r>
            <a:r>
              <a:rPr lang="pt-BR" sz="1200" b="1" dirty="0">
                <a:solidFill>
                  <a:srgbClr val="000080"/>
                </a:solidFill>
              </a:rPr>
              <a:t>(</a:t>
            </a:r>
            <a:r>
              <a:rPr lang="pt-BR" sz="1200" b="0" dirty="0">
                <a:solidFill>
                  <a:schemeClr val="accent3">
                    <a:lumMod val="60000"/>
                    <a:lumOff val="40000"/>
                  </a:schemeClr>
                </a:solidFill>
              </a:rPr>
              <a:t>y </a:t>
            </a:r>
            <a:r>
              <a:rPr lang="pt-BR" sz="1200" b="1" dirty="0">
                <a:solidFill>
                  <a:schemeClr val="accent3">
                    <a:lumMod val="60000"/>
                    <a:lumOff val="40000"/>
                  </a:schemeClr>
                </a:solidFill>
              </a:rPr>
              <a:t>~</a:t>
            </a:r>
            <a:r>
              <a:rPr lang="pt-BR" sz="1200" b="0" dirty="0">
                <a:solidFill>
                  <a:schemeClr val="accent3">
                    <a:lumMod val="60000"/>
                    <a:lumOff val="40000"/>
                  </a:schemeClr>
                </a:solidFill>
              </a:rPr>
              <a:t> x1 </a:t>
            </a:r>
            <a:r>
              <a:rPr lang="pt-BR" sz="1200" b="1" dirty="0">
                <a:solidFill>
                  <a:schemeClr val="accent3">
                    <a:lumMod val="60000"/>
                    <a:lumOff val="40000"/>
                  </a:schemeClr>
                </a:solidFill>
              </a:rPr>
              <a:t>+</a:t>
            </a:r>
            <a:r>
              <a:rPr lang="pt-BR" sz="1200" b="0" dirty="0">
                <a:solidFill>
                  <a:schemeClr val="accent3">
                    <a:lumMod val="60000"/>
                    <a:lumOff val="40000"/>
                  </a:schemeClr>
                </a:solidFill>
              </a:rPr>
              <a:t> x2</a:t>
            </a:r>
            <a:r>
              <a:rPr lang="pt-BR" sz="1200" b="0" dirty="0">
                <a:solidFill>
                  <a:srgbClr val="000000"/>
                </a:solidFill>
              </a:rPr>
              <a:t>, </a:t>
            </a:r>
            <a:r>
              <a:rPr lang="pt-BR" sz="1200" b="0" dirty="0">
                <a:solidFill>
                  <a:srgbClr val="8000FF"/>
                </a:solidFill>
              </a:rPr>
              <a:t>data</a:t>
            </a:r>
            <a:r>
              <a:rPr lang="pt-BR" sz="1200" b="0" dirty="0">
                <a:solidFill>
                  <a:srgbClr val="000000"/>
                </a:solidFill>
              </a:rPr>
              <a:t> </a:t>
            </a:r>
            <a:r>
              <a:rPr lang="pt-BR" sz="1200" b="1" dirty="0">
                <a:solidFill>
                  <a:srgbClr val="000080"/>
                </a:solidFill>
              </a:rPr>
              <a:t>=</a:t>
            </a:r>
            <a:r>
              <a:rPr lang="pt-BR" sz="1200" b="0" dirty="0">
                <a:solidFill>
                  <a:srgbClr val="000000"/>
                </a:solidFill>
              </a:rPr>
              <a:t> sim3</a:t>
            </a:r>
            <a:r>
              <a:rPr lang="pt-BR" sz="1200" b="1" dirty="0">
                <a:solidFill>
                  <a:srgbClr val="000080"/>
                </a:solidFill>
              </a:rPr>
              <a:t>)</a:t>
            </a:r>
            <a:endParaRPr lang="pt-BR" sz="1200" b="0" dirty="0">
              <a:solidFill>
                <a:srgbClr val="000000"/>
              </a:solidFill>
            </a:endParaRPr>
          </a:p>
          <a:p>
            <a:r>
              <a:rPr lang="en-US" sz="1200" b="0" dirty="0">
                <a:solidFill>
                  <a:srgbClr val="8000FF"/>
                </a:solidFill>
              </a:rPr>
              <a:t>summary</a:t>
            </a:r>
            <a:r>
              <a:rPr lang="en-US" sz="1200" b="1" dirty="0">
                <a:solidFill>
                  <a:srgbClr val="000080"/>
                </a:solidFill>
              </a:rPr>
              <a:t>(</a:t>
            </a:r>
            <a:r>
              <a:rPr lang="en-US" sz="1200" b="0" dirty="0">
                <a:solidFill>
                  <a:srgbClr val="000000"/>
                </a:solidFill>
              </a:rPr>
              <a:t>mod1</a:t>
            </a:r>
            <a:r>
              <a:rPr lang="en-US" sz="1200" b="1" dirty="0">
                <a:solidFill>
                  <a:srgbClr val="000080"/>
                </a:solidFill>
              </a:rPr>
              <a:t>)</a:t>
            </a:r>
            <a:endParaRPr lang="en-US" sz="1200" b="0" dirty="0">
              <a:solidFill>
                <a:srgbClr val="000000"/>
              </a:solidFill>
            </a:endParaRPr>
          </a:p>
          <a:p>
            <a:endParaRPr lang="en-US" sz="1200" b="0" dirty="0">
              <a:solidFill>
                <a:srgbClr val="000000"/>
              </a:solidFill>
            </a:endParaRPr>
          </a:p>
          <a:p>
            <a:r>
              <a:rPr lang="en-US" sz="1200" b="0" dirty="0">
                <a:solidFill>
                  <a:srgbClr val="000000"/>
                </a:solidFill>
              </a:rPr>
              <a:t>Call</a:t>
            </a:r>
            <a:r>
              <a:rPr lang="en-US" sz="1200" b="1" dirty="0">
                <a:solidFill>
                  <a:srgbClr val="000080"/>
                </a:solidFill>
              </a:rPr>
              <a:t>:</a:t>
            </a:r>
            <a:endParaRPr lang="en-US" sz="1200" b="0" dirty="0">
              <a:solidFill>
                <a:srgbClr val="000000"/>
              </a:solidFill>
            </a:endParaRPr>
          </a:p>
          <a:p>
            <a:r>
              <a:rPr lang="pt-BR" sz="1200" b="0" dirty="0">
                <a:solidFill>
                  <a:srgbClr val="8000FF"/>
                </a:solidFill>
              </a:rPr>
              <a:t>lm</a:t>
            </a:r>
            <a:r>
              <a:rPr lang="pt-BR" sz="1200" b="1" dirty="0">
                <a:solidFill>
                  <a:srgbClr val="000080"/>
                </a:solidFill>
              </a:rPr>
              <a:t>(</a:t>
            </a:r>
            <a:r>
              <a:rPr lang="pt-BR" sz="1200" b="0" dirty="0">
                <a:solidFill>
                  <a:srgbClr val="8000FF"/>
                </a:solidFill>
              </a:rPr>
              <a:t>formula</a:t>
            </a:r>
            <a:r>
              <a:rPr lang="pt-BR" sz="1200" b="0" dirty="0">
                <a:solidFill>
                  <a:srgbClr val="000000"/>
                </a:solidFill>
              </a:rPr>
              <a:t> </a:t>
            </a:r>
            <a:r>
              <a:rPr lang="pt-BR" sz="1200" b="1" dirty="0">
                <a:solidFill>
                  <a:srgbClr val="000080"/>
                </a:solidFill>
              </a:rPr>
              <a:t>=</a:t>
            </a:r>
            <a:r>
              <a:rPr lang="pt-BR" sz="1200" b="0" dirty="0">
                <a:solidFill>
                  <a:srgbClr val="000000"/>
                </a:solidFill>
              </a:rPr>
              <a:t> y </a:t>
            </a:r>
            <a:r>
              <a:rPr lang="pt-BR" sz="1200" b="1" dirty="0">
                <a:solidFill>
                  <a:srgbClr val="000080"/>
                </a:solidFill>
              </a:rPr>
              <a:t>~</a:t>
            </a:r>
            <a:r>
              <a:rPr lang="pt-BR" sz="1200" b="0" dirty="0">
                <a:solidFill>
                  <a:srgbClr val="000000"/>
                </a:solidFill>
              </a:rPr>
              <a:t> x1 </a:t>
            </a:r>
            <a:r>
              <a:rPr lang="pt-BR" sz="1200" b="1" dirty="0">
                <a:solidFill>
                  <a:srgbClr val="000080"/>
                </a:solidFill>
              </a:rPr>
              <a:t>+</a:t>
            </a:r>
            <a:r>
              <a:rPr lang="pt-BR" sz="1200" b="0" dirty="0">
                <a:solidFill>
                  <a:srgbClr val="000000"/>
                </a:solidFill>
              </a:rPr>
              <a:t> x2, </a:t>
            </a:r>
            <a:r>
              <a:rPr lang="pt-BR" sz="1200" b="0" dirty="0">
                <a:solidFill>
                  <a:srgbClr val="8000FF"/>
                </a:solidFill>
              </a:rPr>
              <a:t>data</a:t>
            </a:r>
            <a:r>
              <a:rPr lang="pt-BR" sz="1200" b="0" dirty="0">
                <a:solidFill>
                  <a:srgbClr val="000000"/>
                </a:solidFill>
              </a:rPr>
              <a:t> </a:t>
            </a:r>
            <a:r>
              <a:rPr lang="pt-BR" sz="1200" b="1" dirty="0">
                <a:solidFill>
                  <a:srgbClr val="000080"/>
                </a:solidFill>
              </a:rPr>
              <a:t>=</a:t>
            </a:r>
            <a:r>
              <a:rPr lang="pt-BR" sz="1200" b="0" dirty="0">
                <a:solidFill>
                  <a:srgbClr val="000000"/>
                </a:solidFill>
              </a:rPr>
              <a:t> sim3</a:t>
            </a:r>
            <a:r>
              <a:rPr lang="pt-BR" sz="1200" b="1" dirty="0">
                <a:solidFill>
                  <a:srgbClr val="000080"/>
                </a:solidFill>
              </a:rPr>
              <a:t>)</a:t>
            </a:r>
            <a:endParaRPr lang="pt-BR" sz="1200" b="0" dirty="0">
              <a:solidFill>
                <a:srgbClr val="000000"/>
              </a:solidFill>
            </a:endParaRPr>
          </a:p>
          <a:p>
            <a:endParaRPr lang="en-US" sz="1200" b="0" dirty="0">
              <a:solidFill>
                <a:srgbClr val="000000"/>
              </a:solidFill>
            </a:endParaRPr>
          </a:p>
          <a:p>
            <a:r>
              <a:rPr lang="en-US" sz="1200" b="0" dirty="0">
                <a:solidFill>
                  <a:srgbClr val="000000"/>
                </a:solidFill>
              </a:rPr>
              <a:t>Residuals</a:t>
            </a:r>
            <a:r>
              <a:rPr lang="en-US" sz="1200" b="1" dirty="0">
                <a:solidFill>
                  <a:srgbClr val="000080"/>
                </a:solidFill>
              </a:rPr>
              <a:t>:</a:t>
            </a:r>
            <a:endParaRPr lang="en-US" sz="1200" b="0" dirty="0">
              <a:solidFill>
                <a:srgbClr val="000000"/>
              </a:solidFill>
            </a:endParaRPr>
          </a:p>
          <a:p>
            <a:r>
              <a:rPr lang="sv-SE" sz="1200" b="0" dirty="0">
                <a:solidFill>
                  <a:schemeClr val="tx1"/>
                </a:solidFill>
              </a:rPr>
              <a:t>    Min      1Q  Median      3Q     Max </a:t>
            </a:r>
          </a:p>
          <a:p>
            <a:r>
              <a:rPr lang="en-US" sz="1200" b="1" dirty="0">
                <a:solidFill>
                  <a:srgbClr val="000080"/>
                </a:solidFill>
              </a:rPr>
              <a:t>-</a:t>
            </a:r>
            <a:r>
              <a:rPr lang="en-US" sz="1200" b="0" dirty="0">
                <a:solidFill>
                  <a:srgbClr val="FF8000"/>
                </a:solidFill>
              </a:rPr>
              <a:t>4.4674</a:t>
            </a:r>
            <a:r>
              <a:rPr lang="en-US" sz="1200" b="0" dirty="0">
                <a:solidFill>
                  <a:srgbClr val="000000"/>
                </a:solidFill>
              </a:rPr>
              <a:t> </a:t>
            </a:r>
            <a:r>
              <a:rPr lang="en-US" sz="1200" b="1" dirty="0">
                <a:solidFill>
                  <a:srgbClr val="000080"/>
                </a:solidFill>
              </a:rPr>
              <a:t>-</a:t>
            </a:r>
            <a:r>
              <a:rPr lang="en-US" sz="1200" b="0" dirty="0">
                <a:solidFill>
                  <a:srgbClr val="FF8000"/>
                </a:solidFill>
              </a:rPr>
              <a:t>0.8524</a:t>
            </a:r>
            <a:r>
              <a:rPr lang="en-US" sz="1200" b="0" dirty="0">
                <a:solidFill>
                  <a:srgbClr val="000000"/>
                </a:solidFill>
              </a:rPr>
              <a:t> </a:t>
            </a:r>
            <a:r>
              <a:rPr lang="en-US" sz="1200" b="1" dirty="0">
                <a:solidFill>
                  <a:srgbClr val="000080"/>
                </a:solidFill>
              </a:rPr>
              <a:t>-</a:t>
            </a:r>
            <a:r>
              <a:rPr lang="en-US" sz="1200" b="0" dirty="0">
                <a:solidFill>
                  <a:srgbClr val="FF8000"/>
                </a:solidFill>
              </a:rPr>
              <a:t>0.0729</a:t>
            </a:r>
            <a:r>
              <a:rPr lang="en-US" sz="1200" b="0" dirty="0">
                <a:solidFill>
                  <a:srgbClr val="000000"/>
                </a:solidFill>
              </a:rPr>
              <a:t>  </a:t>
            </a:r>
            <a:r>
              <a:rPr lang="en-US" sz="1200" b="0" dirty="0">
                <a:solidFill>
                  <a:srgbClr val="FF8000"/>
                </a:solidFill>
              </a:rPr>
              <a:t>0.7886</a:t>
            </a:r>
            <a:r>
              <a:rPr lang="en-US" sz="1200" b="0" dirty="0">
                <a:solidFill>
                  <a:srgbClr val="000000"/>
                </a:solidFill>
              </a:rPr>
              <a:t>  </a:t>
            </a:r>
            <a:r>
              <a:rPr lang="en-US" sz="1200" b="0" dirty="0">
                <a:solidFill>
                  <a:srgbClr val="FF8000"/>
                </a:solidFill>
              </a:rPr>
              <a:t>4.3005</a:t>
            </a:r>
            <a:r>
              <a:rPr lang="en-US" sz="1200" b="0" dirty="0">
                <a:solidFill>
                  <a:srgbClr val="000000"/>
                </a:solidFill>
              </a:rPr>
              <a:t> </a:t>
            </a:r>
          </a:p>
          <a:p>
            <a:endParaRPr lang="en-US" sz="1200" b="0" dirty="0">
              <a:solidFill>
                <a:srgbClr val="000000"/>
              </a:solidFill>
            </a:endParaRPr>
          </a:p>
          <a:p>
            <a:r>
              <a:rPr lang="en-US" sz="1200" b="0" dirty="0">
                <a:solidFill>
                  <a:srgbClr val="000000"/>
                </a:solidFill>
              </a:rPr>
              <a:t>Coefficients</a:t>
            </a:r>
            <a:r>
              <a:rPr lang="en-US" sz="1200" b="1" dirty="0">
                <a:solidFill>
                  <a:srgbClr val="000080"/>
                </a:solidFill>
              </a:rPr>
              <a:t>:</a:t>
            </a:r>
            <a:endParaRPr lang="en-US" sz="1200" b="0" dirty="0">
              <a:solidFill>
                <a:srgbClr val="000000"/>
              </a:solidFill>
            </a:endParaRPr>
          </a:p>
          <a:p>
            <a:r>
              <a:rPr lang="en-US" sz="1200" b="0" dirty="0">
                <a:solidFill>
                  <a:srgbClr val="000000"/>
                </a:solidFill>
              </a:rPr>
              <a:t>            Estimate Std. Error </a:t>
            </a:r>
            <a:r>
              <a:rPr lang="en-US" sz="1200" b="0" dirty="0">
                <a:solidFill>
                  <a:srgbClr val="8000FF"/>
                </a:solidFill>
              </a:rPr>
              <a:t>t</a:t>
            </a:r>
            <a:r>
              <a:rPr lang="en-US" sz="1200" b="0" dirty="0">
                <a:solidFill>
                  <a:srgbClr val="000000"/>
                </a:solidFill>
              </a:rPr>
              <a:t> value </a:t>
            </a:r>
            <a:r>
              <a:rPr lang="en-US" sz="1200" b="0" dirty="0" err="1">
                <a:solidFill>
                  <a:srgbClr val="000000"/>
                </a:solidFill>
              </a:rPr>
              <a:t>Pr</a:t>
            </a:r>
            <a:r>
              <a:rPr lang="en-US" sz="1200" b="1" dirty="0">
                <a:solidFill>
                  <a:srgbClr val="000080"/>
                </a:solidFill>
              </a:rPr>
              <a:t>(&gt;|</a:t>
            </a:r>
            <a:r>
              <a:rPr lang="en-US" sz="1200" b="0" dirty="0">
                <a:solidFill>
                  <a:srgbClr val="8000FF"/>
                </a:solidFill>
              </a:rPr>
              <a:t>t</a:t>
            </a:r>
            <a:r>
              <a:rPr lang="en-US" sz="1200" b="1" dirty="0">
                <a:solidFill>
                  <a:srgbClr val="000080"/>
                </a:solidFill>
              </a:rPr>
              <a:t>|)</a:t>
            </a:r>
            <a:r>
              <a:rPr lang="en-US" sz="1200" b="0" dirty="0">
                <a:solidFill>
                  <a:srgbClr val="000000"/>
                </a:solidFill>
              </a:rPr>
              <a:t>    </a:t>
            </a:r>
          </a:p>
          <a:p>
            <a:r>
              <a:rPr lang="pt-BR" sz="1200" b="1" dirty="0">
                <a:solidFill>
                  <a:srgbClr val="000080"/>
                </a:solidFill>
              </a:rPr>
              <a:t>(</a:t>
            </a:r>
            <a:r>
              <a:rPr lang="pt-BR" sz="1200" b="0" dirty="0">
                <a:solidFill>
                  <a:srgbClr val="000000"/>
                </a:solidFill>
              </a:rPr>
              <a:t>Intercept</a:t>
            </a:r>
            <a:r>
              <a:rPr lang="pt-BR" sz="1200" b="1" dirty="0">
                <a:solidFill>
                  <a:srgbClr val="000080"/>
                </a:solidFill>
              </a:rPr>
              <a:t>)</a:t>
            </a:r>
            <a:r>
              <a:rPr lang="pt-BR" sz="1200" b="0" dirty="0">
                <a:solidFill>
                  <a:srgbClr val="000000"/>
                </a:solidFill>
              </a:rPr>
              <a:t>  </a:t>
            </a:r>
            <a:r>
              <a:rPr lang="pt-BR" sz="1200" b="0" dirty="0">
                <a:solidFill>
                  <a:srgbClr val="FF8000"/>
                </a:solidFill>
              </a:rPr>
              <a:t>1.87167</a:t>
            </a:r>
            <a:r>
              <a:rPr lang="pt-BR" sz="1200" b="0" dirty="0">
                <a:solidFill>
                  <a:srgbClr val="000000"/>
                </a:solidFill>
              </a:rPr>
              <a:t>    </a:t>
            </a:r>
            <a:r>
              <a:rPr lang="pt-BR" sz="1200" b="0" dirty="0">
                <a:solidFill>
                  <a:srgbClr val="FF8000"/>
                </a:solidFill>
              </a:rPr>
              <a:t>0.38738</a:t>
            </a:r>
            <a:r>
              <a:rPr lang="pt-BR" sz="1200" b="0" dirty="0">
                <a:solidFill>
                  <a:srgbClr val="000000"/>
                </a:solidFill>
              </a:rPr>
              <a:t>   </a:t>
            </a:r>
            <a:r>
              <a:rPr lang="pt-BR" sz="1200" b="0" dirty="0">
                <a:solidFill>
                  <a:srgbClr val="FF8000"/>
                </a:solidFill>
              </a:rPr>
              <a:t>4.832</a:t>
            </a:r>
            <a:r>
              <a:rPr lang="pt-BR" sz="1200" b="0" dirty="0">
                <a:solidFill>
                  <a:srgbClr val="000000"/>
                </a:solidFill>
              </a:rPr>
              <a:t> </a:t>
            </a:r>
            <a:r>
              <a:rPr lang="pt-BR" sz="1200" b="0" dirty="0">
                <a:solidFill>
                  <a:srgbClr val="FF8000"/>
                </a:solidFill>
              </a:rPr>
              <a:t>4.22</a:t>
            </a:r>
            <a:r>
              <a:rPr lang="pt-BR" sz="1200" b="0" dirty="0">
                <a:solidFill>
                  <a:srgbClr val="000000"/>
                </a:solidFill>
              </a:rPr>
              <a:t>e</a:t>
            </a:r>
            <a:r>
              <a:rPr lang="pt-BR" sz="1200" b="1" dirty="0">
                <a:solidFill>
                  <a:srgbClr val="000080"/>
                </a:solidFill>
              </a:rPr>
              <a:t>-</a:t>
            </a:r>
            <a:r>
              <a:rPr lang="pt-BR" sz="1200" b="0" dirty="0">
                <a:solidFill>
                  <a:srgbClr val="FF8000"/>
                </a:solidFill>
              </a:rPr>
              <a:t>06</a:t>
            </a:r>
            <a:r>
              <a:rPr lang="pt-BR" sz="1200" b="0" dirty="0">
                <a:solidFill>
                  <a:srgbClr val="000000"/>
                </a:solidFill>
              </a:rPr>
              <a:t> </a:t>
            </a:r>
            <a:r>
              <a:rPr lang="pt-BR" sz="1200" b="1" dirty="0">
                <a:solidFill>
                  <a:srgbClr val="000080"/>
                </a:solidFill>
              </a:rPr>
              <a:t>***</a:t>
            </a:r>
            <a:endParaRPr lang="pt-BR" sz="1200" b="0" dirty="0">
              <a:solidFill>
                <a:srgbClr val="000000"/>
              </a:solidFill>
            </a:endParaRPr>
          </a:p>
          <a:p>
            <a:r>
              <a:rPr lang="en-US" sz="1200" b="0" dirty="0">
                <a:solidFill>
                  <a:srgbClr val="000000"/>
                </a:solidFill>
              </a:rPr>
              <a:t>x1          </a:t>
            </a:r>
            <a:r>
              <a:rPr lang="en-US" sz="1200" b="1" dirty="0">
                <a:solidFill>
                  <a:srgbClr val="000080"/>
                </a:solidFill>
              </a:rPr>
              <a:t>-</a:t>
            </a:r>
            <a:r>
              <a:rPr lang="en-US" sz="1200" b="0" dirty="0">
                <a:solidFill>
                  <a:srgbClr val="FF8000"/>
                </a:solidFill>
              </a:rPr>
              <a:t>0.19674</a:t>
            </a:r>
            <a:r>
              <a:rPr lang="en-US" sz="1200" b="0" dirty="0">
                <a:solidFill>
                  <a:srgbClr val="000000"/>
                </a:solidFill>
              </a:rPr>
              <a:t>    </a:t>
            </a:r>
            <a:r>
              <a:rPr lang="en-US" sz="1200" b="0" dirty="0">
                <a:solidFill>
                  <a:srgbClr val="FF8000"/>
                </a:solidFill>
              </a:rPr>
              <a:t>0.04871</a:t>
            </a:r>
            <a:r>
              <a:rPr lang="en-US" sz="1200" b="0" dirty="0">
                <a:solidFill>
                  <a:srgbClr val="000000"/>
                </a:solidFill>
              </a:rPr>
              <a:t>  </a:t>
            </a:r>
            <a:r>
              <a:rPr lang="en-US" sz="1200" b="1" dirty="0">
                <a:solidFill>
                  <a:srgbClr val="000080"/>
                </a:solidFill>
              </a:rPr>
              <a:t>-</a:t>
            </a:r>
            <a:r>
              <a:rPr lang="en-US" sz="1200" b="0" dirty="0">
                <a:solidFill>
                  <a:srgbClr val="FF8000"/>
                </a:solidFill>
              </a:rPr>
              <a:t>4.039</a:t>
            </a:r>
            <a:r>
              <a:rPr lang="en-US" sz="1200" b="0" dirty="0">
                <a:solidFill>
                  <a:srgbClr val="000000"/>
                </a:solidFill>
              </a:rPr>
              <a:t> </a:t>
            </a:r>
            <a:r>
              <a:rPr lang="en-US" sz="1200" b="0" dirty="0">
                <a:solidFill>
                  <a:srgbClr val="FF8000"/>
                </a:solidFill>
              </a:rPr>
              <a:t>9.72</a:t>
            </a:r>
            <a:r>
              <a:rPr lang="en-US" sz="1200" b="0" dirty="0">
                <a:solidFill>
                  <a:srgbClr val="000000"/>
                </a:solidFill>
              </a:rPr>
              <a:t>e</a:t>
            </a:r>
            <a:r>
              <a:rPr lang="en-US" sz="1200" b="1" dirty="0">
                <a:solidFill>
                  <a:srgbClr val="000080"/>
                </a:solidFill>
              </a:rPr>
              <a:t>-</a:t>
            </a:r>
            <a:r>
              <a:rPr lang="en-US" sz="1200" b="0" dirty="0">
                <a:solidFill>
                  <a:srgbClr val="FF8000"/>
                </a:solidFill>
              </a:rPr>
              <a:t>05</a:t>
            </a:r>
            <a:r>
              <a:rPr lang="en-US" sz="1200" b="0" dirty="0">
                <a:solidFill>
                  <a:srgbClr val="000000"/>
                </a:solidFill>
              </a:rPr>
              <a:t> </a:t>
            </a:r>
            <a:r>
              <a:rPr lang="en-US" sz="1200" b="1" dirty="0">
                <a:solidFill>
                  <a:srgbClr val="000080"/>
                </a:solidFill>
              </a:rPr>
              <a:t>***</a:t>
            </a:r>
            <a:endParaRPr lang="en-US" sz="1200" b="0" dirty="0">
              <a:solidFill>
                <a:srgbClr val="000000"/>
              </a:solidFill>
            </a:endParaRPr>
          </a:p>
          <a:p>
            <a:r>
              <a:rPr lang="pt-BR" sz="1200" b="0" dirty="0">
                <a:solidFill>
                  <a:srgbClr val="000000"/>
                </a:solidFill>
              </a:rPr>
              <a:t>x2b          </a:t>
            </a:r>
            <a:r>
              <a:rPr lang="pt-BR" sz="1200" b="0" dirty="0">
                <a:solidFill>
                  <a:srgbClr val="FF8000"/>
                </a:solidFill>
              </a:rPr>
              <a:t>2.88781</a:t>
            </a:r>
            <a:r>
              <a:rPr lang="pt-BR" sz="1200" b="0" dirty="0">
                <a:solidFill>
                  <a:srgbClr val="000000"/>
                </a:solidFill>
              </a:rPr>
              <a:t>    </a:t>
            </a:r>
            <a:r>
              <a:rPr lang="pt-BR" sz="1200" b="0" dirty="0">
                <a:solidFill>
                  <a:srgbClr val="FF8000"/>
                </a:solidFill>
              </a:rPr>
              <a:t>0.39571</a:t>
            </a:r>
            <a:r>
              <a:rPr lang="pt-BR" sz="1200" b="0" dirty="0">
                <a:solidFill>
                  <a:srgbClr val="000000"/>
                </a:solidFill>
              </a:rPr>
              <a:t>   </a:t>
            </a:r>
            <a:r>
              <a:rPr lang="pt-BR" sz="1200" b="0" dirty="0">
                <a:solidFill>
                  <a:srgbClr val="FF8000"/>
                </a:solidFill>
              </a:rPr>
              <a:t>7.298</a:t>
            </a:r>
            <a:r>
              <a:rPr lang="pt-BR" sz="1200" b="0" dirty="0">
                <a:solidFill>
                  <a:srgbClr val="000000"/>
                </a:solidFill>
              </a:rPr>
              <a:t> </a:t>
            </a:r>
            <a:r>
              <a:rPr lang="pt-BR" sz="1200" b="0" dirty="0">
                <a:solidFill>
                  <a:srgbClr val="FF8000"/>
                </a:solidFill>
              </a:rPr>
              <a:t>4.07</a:t>
            </a:r>
            <a:r>
              <a:rPr lang="pt-BR" sz="1200" b="0" dirty="0">
                <a:solidFill>
                  <a:srgbClr val="000000"/>
                </a:solidFill>
              </a:rPr>
              <a:t>e</a:t>
            </a:r>
            <a:r>
              <a:rPr lang="pt-BR" sz="1200" b="1" dirty="0">
                <a:solidFill>
                  <a:srgbClr val="000080"/>
                </a:solidFill>
              </a:rPr>
              <a:t>-</a:t>
            </a:r>
            <a:r>
              <a:rPr lang="pt-BR" sz="1200" b="0" dirty="0">
                <a:solidFill>
                  <a:srgbClr val="FF8000"/>
                </a:solidFill>
              </a:rPr>
              <a:t>11</a:t>
            </a:r>
            <a:r>
              <a:rPr lang="pt-BR" sz="1200" b="0" dirty="0">
                <a:solidFill>
                  <a:srgbClr val="000000"/>
                </a:solidFill>
              </a:rPr>
              <a:t> </a:t>
            </a:r>
            <a:r>
              <a:rPr lang="pt-BR" sz="1200" b="1" dirty="0">
                <a:solidFill>
                  <a:srgbClr val="000080"/>
                </a:solidFill>
              </a:rPr>
              <a:t>***</a:t>
            </a:r>
            <a:endParaRPr lang="pt-BR" sz="1200" b="0" dirty="0">
              <a:solidFill>
                <a:srgbClr val="000000"/>
              </a:solidFill>
            </a:endParaRPr>
          </a:p>
          <a:p>
            <a:r>
              <a:rPr lang="en-US" sz="1200" b="0" dirty="0">
                <a:solidFill>
                  <a:srgbClr val="000000"/>
                </a:solidFill>
              </a:rPr>
              <a:t>x2c          </a:t>
            </a:r>
            <a:r>
              <a:rPr lang="en-US" sz="1200" b="0" dirty="0">
                <a:solidFill>
                  <a:srgbClr val="FF8000"/>
                </a:solidFill>
              </a:rPr>
              <a:t>4.80574</a:t>
            </a:r>
            <a:r>
              <a:rPr lang="en-US" sz="1200" b="0" dirty="0">
                <a:solidFill>
                  <a:srgbClr val="000000"/>
                </a:solidFill>
              </a:rPr>
              <a:t>    </a:t>
            </a:r>
            <a:r>
              <a:rPr lang="en-US" sz="1200" b="0" dirty="0">
                <a:solidFill>
                  <a:srgbClr val="FF8000"/>
                </a:solidFill>
              </a:rPr>
              <a:t>0.39571</a:t>
            </a:r>
            <a:r>
              <a:rPr lang="en-US" sz="1200" b="0" dirty="0">
                <a:solidFill>
                  <a:srgbClr val="000000"/>
                </a:solidFill>
              </a:rPr>
              <a:t>  </a:t>
            </a:r>
            <a:r>
              <a:rPr lang="en-US" sz="1200" b="0" dirty="0">
                <a:solidFill>
                  <a:srgbClr val="FF8000"/>
                </a:solidFill>
              </a:rPr>
              <a:t>12.145</a:t>
            </a:r>
            <a:r>
              <a:rPr lang="en-US" sz="1200" b="0" dirty="0">
                <a:solidFill>
                  <a:srgbClr val="000000"/>
                </a:solidFill>
              </a:rPr>
              <a:t>  </a:t>
            </a:r>
            <a:r>
              <a:rPr lang="en-US" sz="1200" b="1" dirty="0">
                <a:solidFill>
                  <a:srgbClr val="000080"/>
                </a:solidFill>
              </a:rPr>
              <a:t>&lt;</a:t>
            </a:r>
            <a:r>
              <a:rPr lang="en-US" sz="1200" b="0" dirty="0">
                <a:solidFill>
                  <a:srgbClr val="000000"/>
                </a:solidFill>
              </a:rPr>
              <a:t> </a:t>
            </a:r>
            <a:r>
              <a:rPr lang="en-US" sz="1200" b="0" dirty="0">
                <a:solidFill>
                  <a:srgbClr val="FF8000"/>
                </a:solidFill>
              </a:rPr>
              <a:t>2</a:t>
            </a:r>
            <a:r>
              <a:rPr lang="en-US" sz="1200" b="0" dirty="0">
                <a:solidFill>
                  <a:srgbClr val="000000"/>
                </a:solidFill>
              </a:rPr>
              <a:t>e</a:t>
            </a:r>
            <a:r>
              <a:rPr lang="en-US" sz="1200" b="1" dirty="0">
                <a:solidFill>
                  <a:srgbClr val="000080"/>
                </a:solidFill>
              </a:rPr>
              <a:t>-</a:t>
            </a:r>
            <a:r>
              <a:rPr lang="en-US" sz="1200" b="0" dirty="0">
                <a:solidFill>
                  <a:srgbClr val="FF8000"/>
                </a:solidFill>
              </a:rPr>
              <a:t>16</a:t>
            </a:r>
            <a:r>
              <a:rPr lang="en-US" sz="1200" b="0" dirty="0">
                <a:solidFill>
                  <a:srgbClr val="000000"/>
                </a:solidFill>
              </a:rPr>
              <a:t> </a:t>
            </a:r>
            <a:r>
              <a:rPr lang="en-US" sz="1200" b="1" dirty="0">
                <a:solidFill>
                  <a:srgbClr val="000080"/>
                </a:solidFill>
              </a:rPr>
              <a:t>***</a:t>
            </a:r>
            <a:endParaRPr lang="en-US" sz="1200" b="0" dirty="0">
              <a:solidFill>
                <a:srgbClr val="000000"/>
              </a:solidFill>
            </a:endParaRPr>
          </a:p>
          <a:p>
            <a:r>
              <a:rPr lang="en-US" sz="1200" b="0" dirty="0">
                <a:solidFill>
                  <a:srgbClr val="000000"/>
                </a:solidFill>
              </a:rPr>
              <a:t>x2d          </a:t>
            </a:r>
            <a:r>
              <a:rPr lang="en-US" sz="1200" b="0" dirty="0">
                <a:solidFill>
                  <a:srgbClr val="FF8000"/>
                </a:solidFill>
              </a:rPr>
              <a:t>2.35959</a:t>
            </a:r>
            <a:r>
              <a:rPr lang="en-US" sz="1200" b="0" dirty="0">
                <a:solidFill>
                  <a:srgbClr val="000000"/>
                </a:solidFill>
              </a:rPr>
              <a:t>    </a:t>
            </a:r>
            <a:r>
              <a:rPr lang="en-US" sz="1200" b="0" dirty="0">
                <a:solidFill>
                  <a:srgbClr val="FF8000"/>
                </a:solidFill>
              </a:rPr>
              <a:t>0.39571</a:t>
            </a:r>
            <a:r>
              <a:rPr lang="en-US" sz="1200" b="0" dirty="0">
                <a:solidFill>
                  <a:srgbClr val="000000"/>
                </a:solidFill>
              </a:rPr>
              <a:t>   </a:t>
            </a:r>
            <a:r>
              <a:rPr lang="en-US" sz="1200" b="0" dirty="0">
                <a:solidFill>
                  <a:srgbClr val="FF8000"/>
                </a:solidFill>
              </a:rPr>
              <a:t>5.963</a:t>
            </a:r>
            <a:r>
              <a:rPr lang="en-US" sz="1200" b="0" dirty="0">
                <a:solidFill>
                  <a:srgbClr val="000000"/>
                </a:solidFill>
              </a:rPr>
              <a:t> </a:t>
            </a:r>
            <a:r>
              <a:rPr lang="en-US" sz="1200" b="0" dirty="0">
                <a:solidFill>
                  <a:srgbClr val="FF8000"/>
                </a:solidFill>
              </a:rPr>
              <a:t>2.79</a:t>
            </a:r>
            <a:r>
              <a:rPr lang="en-US" sz="1200" b="0" dirty="0">
                <a:solidFill>
                  <a:srgbClr val="000000"/>
                </a:solidFill>
              </a:rPr>
              <a:t>e</a:t>
            </a:r>
            <a:r>
              <a:rPr lang="en-US" sz="1200" b="1" dirty="0">
                <a:solidFill>
                  <a:srgbClr val="000080"/>
                </a:solidFill>
              </a:rPr>
              <a:t>-</a:t>
            </a:r>
            <a:r>
              <a:rPr lang="en-US" sz="1200" b="0" dirty="0">
                <a:solidFill>
                  <a:srgbClr val="FF8000"/>
                </a:solidFill>
              </a:rPr>
              <a:t>08</a:t>
            </a:r>
            <a:r>
              <a:rPr lang="en-US" sz="1200" b="0" dirty="0">
                <a:solidFill>
                  <a:srgbClr val="000000"/>
                </a:solidFill>
              </a:rPr>
              <a:t> </a:t>
            </a:r>
            <a:r>
              <a:rPr lang="en-US" sz="1200" b="1" dirty="0">
                <a:solidFill>
                  <a:srgbClr val="000080"/>
                </a:solidFill>
              </a:rPr>
              <a:t>***</a:t>
            </a:r>
            <a:endParaRPr lang="en-US" sz="1200" b="0" dirty="0">
              <a:solidFill>
                <a:srgbClr val="000000"/>
              </a:solidFill>
            </a:endParaRPr>
          </a:p>
          <a:p>
            <a:r>
              <a:rPr lang="en-US" sz="1200" b="1" dirty="0">
                <a:solidFill>
                  <a:srgbClr val="000080"/>
                </a:solidFill>
              </a:rPr>
              <a:t>---</a:t>
            </a:r>
            <a:endParaRPr lang="en-US" sz="1200" b="0" dirty="0">
              <a:solidFill>
                <a:srgbClr val="000000"/>
              </a:solidFill>
            </a:endParaRPr>
          </a:p>
          <a:p>
            <a:r>
              <a:rPr lang="fr-FR" sz="1200" b="0" dirty="0" err="1">
                <a:solidFill>
                  <a:srgbClr val="000000"/>
                </a:solidFill>
              </a:rPr>
              <a:t>Signif</a:t>
            </a:r>
            <a:r>
              <a:rPr lang="fr-FR" sz="1200" b="0" dirty="0">
                <a:solidFill>
                  <a:srgbClr val="000000"/>
                </a:solidFill>
              </a:rPr>
              <a:t>. </a:t>
            </a:r>
            <a:r>
              <a:rPr lang="fr-FR" sz="1200" b="0" dirty="0">
                <a:solidFill>
                  <a:srgbClr val="8000FF"/>
                </a:solidFill>
              </a:rPr>
              <a:t>codes</a:t>
            </a:r>
            <a:r>
              <a:rPr lang="fr-FR" sz="1200" b="1" dirty="0">
                <a:solidFill>
                  <a:srgbClr val="000080"/>
                </a:solidFill>
              </a:rPr>
              <a:t>:</a:t>
            </a:r>
            <a:r>
              <a:rPr lang="fr-FR" sz="1200" b="0" dirty="0">
                <a:solidFill>
                  <a:srgbClr val="000000"/>
                </a:solidFill>
              </a:rPr>
              <a:t>  </a:t>
            </a:r>
            <a:r>
              <a:rPr lang="fr-FR" sz="1200" b="0" dirty="0">
                <a:solidFill>
                  <a:srgbClr val="FF8000"/>
                </a:solidFill>
              </a:rPr>
              <a:t>0</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0.001</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0.01</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0.05</a:t>
            </a:r>
            <a:r>
              <a:rPr lang="fr-FR" sz="1200" b="0" dirty="0">
                <a:solidFill>
                  <a:srgbClr val="000000"/>
                </a:solidFill>
              </a:rPr>
              <a:t> ‘.’ </a:t>
            </a:r>
            <a:r>
              <a:rPr lang="fr-FR" sz="1200" b="0" dirty="0">
                <a:solidFill>
                  <a:srgbClr val="FF8000"/>
                </a:solidFill>
              </a:rPr>
              <a:t>0.1</a:t>
            </a:r>
            <a:r>
              <a:rPr lang="fr-FR" sz="1200" b="0" dirty="0">
                <a:solidFill>
                  <a:srgbClr val="000000"/>
                </a:solidFill>
              </a:rPr>
              <a:t> ‘ ’ </a:t>
            </a:r>
            <a:r>
              <a:rPr lang="fr-FR" sz="1200" b="0" dirty="0">
                <a:solidFill>
                  <a:srgbClr val="FF8000"/>
                </a:solidFill>
              </a:rPr>
              <a:t>1</a:t>
            </a:r>
            <a:endParaRPr lang="fr-FR" sz="1200" b="0" dirty="0">
              <a:solidFill>
                <a:srgbClr val="000000"/>
              </a:solidFill>
            </a:endParaRPr>
          </a:p>
          <a:p>
            <a:endParaRPr lang="en-US" sz="1200" b="0" dirty="0">
              <a:solidFill>
                <a:srgbClr val="000000"/>
              </a:solidFill>
            </a:endParaRPr>
          </a:p>
          <a:p>
            <a:r>
              <a:rPr lang="en-US" sz="1200" b="0" dirty="0">
                <a:solidFill>
                  <a:srgbClr val="000000"/>
                </a:solidFill>
              </a:rPr>
              <a:t>Residual standard error</a:t>
            </a:r>
            <a:r>
              <a:rPr lang="en-US" sz="1200" b="1" dirty="0">
                <a:solidFill>
                  <a:srgbClr val="000080"/>
                </a:solidFill>
              </a:rPr>
              <a:t>:</a:t>
            </a:r>
            <a:r>
              <a:rPr lang="en-US" sz="1200" b="0" dirty="0">
                <a:solidFill>
                  <a:srgbClr val="000000"/>
                </a:solidFill>
              </a:rPr>
              <a:t> </a:t>
            </a:r>
            <a:r>
              <a:rPr lang="en-US" sz="1200" b="0" dirty="0">
                <a:solidFill>
                  <a:srgbClr val="FF8000"/>
                </a:solidFill>
              </a:rPr>
              <a:t>1.533</a:t>
            </a:r>
            <a:r>
              <a:rPr lang="en-US" sz="1200" b="0" dirty="0">
                <a:solidFill>
                  <a:srgbClr val="000000"/>
                </a:solidFill>
              </a:rPr>
              <a:t> on </a:t>
            </a:r>
            <a:r>
              <a:rPr lang="en-US" sz="1200" b="0" dirty="0">
                <a:solidFill>
                  <a:srgbClr val="FF8000"/>
                </a:solidFill>
              </a:rPr>
              <a:t>115</a:t>
            </a:r>
            <a:r>
              <a:rPr lang="en-US" sz="1200" b="0" dirty="0">
                <a:solidFill>
                  <a:srgbClr val="000000"/>
                </a:solidFill>
              </a:rPr>
              <a:t> degrees of freedom</a:t>
            </a:r>
          </a:p>
          <a:p>
            <a:r>
              <a:rPr lang="en-US" sz="1200" b="0" dirty="0">
                <a:solidFill>
                  <a:srgbClr val="000000"/>
                </a:solidFill>
              </a:rPr>
              <a:t>Multiple R</a:t>
            </a:r>
            <a:r>
              <a:rPr lang="en-US" sz="1200" b="1" dirty="0">
                <a:solidFill>
                  <a:srgbClr val="000080"/>
                </a:solidFill>
              </a:rPr>
              <a:t>-</a:t>
            </a:r>
            <a:r>
              <a:rPr lang="en-US" sz="1200" b="0" dirty="0">
                <a:solidFill>
                  <a:srgbClr val="000000"/>
                </a:solidFill>
              </a:rPr>
              <a:t>squared</a:t>
            </a:r>
            <a:r>
              <a:rPr lang="en-US" sz="1200" b="1" dirty="0">
                <a:solidFill>
                  <a:srgbClr val="000080"/>
                </a:solidFill>
              </a:rPr>
              <a:t>:</a:t>
            </a:r>
            <a:r>
              <a:rPr lang="en-US" sz="1200" b="0" dirty="0">
                <a:solidFill>
                  <a:srgbClr val="000000"/>
                </a:solidFill>
              </a:rPr>
              <a:t>  </a:t>
            </a:r>
            <a:r>
              <a:rPr lang="en-US" sz="1200" b="0" dirty="0">
                <a:solidFill>
                  <a:srgbClr val="FF8000"/>
                </a:solidFill>
              </a:rPr>
              <a:t>0.5911</a:t>
            </a:r>
            <a:r>
              <a:rPr lang="en-US" sz="1200" b="0" dirty="0">
                <a:solidFill>
                  <a:srgbClr val="000000"/>
                </a:solidFill>
              </a:rPr>
              <a:t>,	Adjusted R</a:t>
            </a:r>
            <a:r>
              <a:rPr lang="en-US" sz="1200" b="1" dirty="0">
                <a:solidFill>
                  <a:srgbClr val="000080"/>
                </a:solidFill>
              </a:rPr>
              <a:t>-</a:t>
            </a:r>
            <a:r>
              <a:rPr lang="en-US" sz="1200" b="0" dirty="0">
                <a:solidFill>
                  <a:srgbClr val="000000"/>
                </a:solidFill>
              </a:rPr>
              <a:t>squared</a:t>
            </a:r>
            <a:r>
              <a:rPr lang="en-US" sz="1200" b="1" dirty="0">
                <a:solidFill>
                  <a:srgbClr val="000080"/>
                </a:solidFill>
              </a:rPr>
              <a:t>:</a:t>
            </a:r>
            <a:r>
              <a:rPr lang="en-US" sz="1200" b="0" dirty="0">
                <a:solidFill>
                  <a:srgbClr val="000000"/>
                </a:solidFill>
              </a:rPr>
              <a:t>  </a:t>
            </a:r>
            <a:r>
              <a:rPr lang="en-US" sz="1200" b="0" dirty="0">
                <a:solidFill>
                  <a:srgbClr val="FF8000"/>
                </a:solidFill>
              </a:rPr>
              <a:t>0.5768</a:t>
            </a:r>
            <a:r>
              <a:rPr lang="en-US" sz="1200" b="0" dirty="0">
                <a:solidFill>
                  <a:srgbClr val="000000"/>
                </a:solidFill>
              </a:rPr>
              <a:t> </a:t>
            </a:r>
          </a:p>
          <a:p>
            <a:r>
              <a:rPr lang="en-US" sz="1200" b="0" dirty="0">
                <a:solidFill>
                  <a:srgbClr val="000000"/>
                </a:solidFill>
              </a:rPr>
              <a:t>F</a:t>
            </a:r>
            <a:r>
              <a:rPr lang="en-US" sz="1200" b="1" dirty="0">
                <a:solidFill>
                  <a:srgbClr val="000080"/>
                </a:solidFill>
              </a:rPr>
              <a:t>-</a:t>
            </a:r>
            <a:r>
              <a:rPr lang="en-US" sz="1200" b="0" dirty="0">
                <a:solidFill>
                  <a:srgbClr val="000000"/>
                </a:solidFill>
              </a:rPr>
              <a:t>statistic</a:t>
            </a:r>
            <a:r>
              <a:rPr lang="en-US" sz="1200" b="1" dirty="0">
                <a:solidFill>
                  <a:srgbClr val="000080"/>
                </a:solidFill>
              </a:rPr>
              <a:t>:</a:t>
            </a:r>
            <a:r>
              <a:rPr lang="en-US" sz="1200" b="0" dirty="0">
                <a:solidFill>
                  <a:srgbClr val="000000"/>
                </a:solidFill>
              </a:rPr>
              <a:t> </a:t>
            </a:r>
            <a:r>
              <a:rPr lang="en-US" sz="1200" b="0" dirty="0">
                <a:solidFill>
                  <a:srgbClr val="FF8000"/>
                </a:solidFill>
              </a:rPr>
              <a:t>41.55</a:t>
            </a:r>
            <a:r>
              <a:rPr lang="en-US" sz="1200" b="0" dirty="0">
                <a:solidFill>
                  <a:srgbClr val="000000"/>
                </a:solidFill>
              </a:rPr>
              <a:t> on </a:t>
            </a:r>
            <a:r>
              <a:rPr lang="en-US" sz="1200" b="0" dirty="0">
                <a:solidFill>
                  <a:srgbClr val="FF8000"/>
                </a:solidFill>
              </a:rPr>
              <a:t>4</a:t>
            </a:r>
            <a:r>
              <a:rPr lang="en-US" sz="1200" b="0" dirty="0">
                <a:solidFill>
                  <a:srgbClr val="000000"/>
                </a:solidFill>
              </a:rPr>
              <a:t> and </a:t>
            </a:r>
            <a:r>
              <a:rPr lang="en-US" sz="1200" b="0" dirty="0">
                <a:solidFill>
                  <a:srgbClr val="FF8000"/>
                </a:solidFill>
              </a:rPr>
              <a:t>115</a:t>
            </a:r>
            <a:r>
              <a:rPr lang="en-US" sz="1200" b="0" dirty="0">
                <a:solidFill>
                  <a:srgbClr val="000000"/>
                </a:solidFill>
              </a:rPr>
              <a:t> DF,  p</a:t>
            </a:r>
            <a:r>
              <a:rPr lang="en-US" sz="1200" b="1" dirty="0">
                <a:solidFill>
                  <a:srgbClr val="000080"/>
                </a:solidFill>
              </a:rPr>
              <a:t>-</a:t>
            </a:r>
            <a:r>
              <a:rPr lang="en-US" sz="1200" b="0" dirty="0">
                <a:solidFill>
                  <a:srgbClr val="000000"/>
                </a:solidFill>
              </a:rPr>
              <a:t>value</a:t>
            </a:r>
            <a:r>
              <a:rPr lang="en-US" sz="1200" b="1" dirty="0">
                <a:solidFill>
                  <a:srgbClr val="000080"/>
                </a:solidFill>
              </a:rPr>
              <a:t>:</a:t>
            </a:r>
            <a:r>
              <a:rPr lang="en-US" sz="1200" b="0" dirty="0">
                <a:solidFill>
                  <a:srgbClr val="000000"/>
                </a:solidFill>
              </a:rPr>
              <a:t> </a:t>
            </a:r>
            <a:r>
              <a:rPr lang="en-US" sz="1200" b="1" dirty="0">
                <a:solidFill>
                  <a:srgbClr val="000080"/>
                </a:solidFill>
              </a:rPr>
              <a:t>&lt;</a:t>
            </a:r>
            <a:r>
              <a:rPr lang="en-US" sz="1200" b="0" dirty="0">
                <a:solidFill>
                  <a:srgbClr val="000000"/>
                </a:solidFill>
              </a:rPr>
              <a:t> </a:t>
            </a:r>
            <a:r>
              <a:rPr lang="en-US" sz="1200" b="0" dirty="0">
                <a:solidFill>
                  <a:srgbClr val="FF8000"/>
                </a:solidFill>
              </a:rPr>
              <a:t>2.2</a:t>
            </a:r>
            <a:r>
              <a:rPr lang="en-US" sz="1200" b="0" dirty="0">
                <a:solidFill>
                  <a:srgbClr val="000000"/>
                </a:solidFill>
              </a:rPr>
              <a:t>e</a:t>
            </a:r>
            <a:r>
              <a:rPr lang="en-US" sz="1200" b="1" dirty="0">
                <a:solidFill>
                  <a:srgbClr val="000080"/>
                </a:solidFill>
              </a:rPr>
              <a:t>-</a:t>
            </a:r>
            <a:r>
              <a:rPr lang="en-US" sz="1200" b="0" dirty="0">
                <a:solidFill>
                  <a:srgbClr val="FF8000"/>
                </a:solidFill>
              </a:rPr>
              <a:t>16</a:t>
            </a:r>
            <a:endParaRPr lang="en-US" sz="1100" dirty="0"/>
          </a:p>
        </p:txBody>
      </p:sp>
      <p:sp>
        <p:nvSpPr>
          <p:cNvPr id="9" name="Content Placeholder 2">
            <a:extLst>
              <a:ext uri="{FF2B5EF4-FFF2-40B4-BE49-F238E27FC236}">
                <a16:creationId xmlns:a16="http://schemas.microsoft.com/office/drawing/2014/main" id="{30EA9454-63BA-40A8-9ACB-9131E6C9AEEA}"/>
              </a:ext>
            </a:extLst>
          </p:cNvPr>
          <p:cNvSpPr txBox="1">
            <a:spLocks/>
          </p:cNvSpPr>
          <p:nvPr/>
        </p:nvSpPr>
        <p:spPr>
          <a:xfrm>
            <a:off x="6221186" y="1066799"/>
            <a:ext cx="5970814" cy="5057775"/>
          </a:xfrm>
          <a:prstGeom prst="rect">
            <a:avLst/>
          </a:prstGeom>
          <a:solidFill>
            <a:schemeClr val="bg1">
              <a:alpha val="40000"/>
            </a:schemeClr>
          </a:solidFill>
          <a:ln>
            <a:noFill/>
          </a:ln>
        </p:spPr>
        <p:txBody>
          <a:bodyPr lIns="91425" tIns="91425" rIns="91425" bIns="91425" anchor="t" anchorCtr="0"/>
          <a:lstStyle>
            <a:defPPr marR="0" algn="l" rtl="0">
              <a:lnSpc>
                <a:spcPct val="100000"/>
              </a:lnSpc>
              <a:spcBef>
                <a:spcPts val="0"/>
              </a:spcBef>
              <a:spcAft>
                <a:spcPts val="0"/>
              </a:spcAft>
            </a:defPPr>
            <a:lvl1pPr marL="123825" marR="0" indent="0" algn="l" rtl="0" eaLnBrk="1" hangingPunct="1">
              <a:lnSpc>
                <a:spcPct val="100000"/>
              </a:lnSpc>
              <a:spcBef>
                <a:spcPts val="0"/>
              </a:spcBef>
              <a:spcAft>
                <a:spcPts val="0"/>
              </a:spcAft>
              <a:buClr>
                <a:schemeClr val="dk1"/>
              </a:buClr>
              <a:buFontTx/>
              <a:buNone/>
              <a:defRPr sz="1600" b="0" i="0" u="none" strike="noStrike" cap="none" baseline="0">
                <a:solidFill>
                  <a:srgbClr val="000000"/>
                </a:solidFill>
                <a:latin typeface="Source Code Pro" panose="020B0509030403020204" pitchFamily="49" charset="0"/>
                <a:ea typeface="Source Code Pro" panose="020B0509030403020204" pitchFamily="49" charset="0"/>
                <a:cs typeface="Courier New" panose="02070309020205020404" pitchFamily="49" charset="0"/>
                <a:sym typeface="Helvetica Neue"/>
                <a:rtl val="0"/>
              </a:defRPr>
            </a:lvl1pPr>
            <a:lvl2pPr marL="579120" marR="0" indent="0" algn="l" rtl="0" eaLnBrk="1" hangingPunct="1">
              <a:lnSpc>
                <a:spcPct val="100000"/>
              </a:lnSpc>
              <a:spcBef>
                <a:spcPts val="1200"/>
              </a:spcBef>
              <a:spcAft>
                <a:spcPts val="0"/>
              </a:spcAft>
              <a:buClr>
                <a:schemeClr val="dk1"/>
              </a:buClr>
              <a:buFontTx/>
              <a:buNone/>
              <a:defRPr sz="1800" b="0" i="0" u="none" strike="noStrike" cap="none" baseline="0">
                <a:solidFill>
                  <a:schemeClr val="tx1"/>
                </a:solidFill>
                <a:latin typeface="Courier New" panose="02070309020205020404" pitchFamily="49" charset="0"/>
                <a:ea typeface="Helvetica Neue"/>
                <a:cs typeface="Courier New" panose="02070309020205020404" pitchFamily="49" charset="0"/>
                <a:sym typeface="Helvetica Neue"/>
                <a:rtl val="0"/>
              </a:defRPr>
            </a:lvl2pPr>
            <a:lvl3pPr marL="1054100" marR="0" indent="0" algn="l" rtl="0" eaLnBrk="1" hangingPunct="1">
              <a:lnSpc>
                <a:spcPct val="100000"/>
              </a:lnSpc>
              <a:spcBef>
                <a:spcPts val="1200"/>
              </a:spcBef>
              <a:spcAft>
                <a:spcPts val="0"/>
              </a:spcAft>
              <a:buClr>
                <a:schemeClr val="dk1"/>
              </a:buClr>
              <a:buFontTx/>
              <a:buNone/>
              <a:defRPr sz="2000" b="0" i="0" u="none" strike="noStrike" cap="none" baseline="0">
                <a:solidFill>
                  <a:schemeClr val="accent2"/>
                </a:solidFill>
                <a:latin typeface="Helvetica Neue"/>
                <a:ea typeface="Helvetica Neue"/>
                <a:cs typeface="Helvetica Neue"/>
                <a:sym typeface="Helvetica Neue"/>
                <a:rtl val="0"/>
              </a:defRPr>
            </a:lvl3pPr>
            <a:lvl4pPr marL="145415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4pPr>
            <a:lvl5pPr marL="193040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5pPr>
            <a:lvl6pPr marL="25146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6pPr>
            <a:lvl7pPr marL="29718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7pPr>
            <a:lvl8pPr marL="34290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8pPr>
            <a:lvl9pPr marL="38862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9pPr>
          </a:lstStyle>
          <a:p>
            <a:r>
              <a:rPr lang="pt-BR" sz="1200" b="0" dirty="0">
                <a:solidFill>
                  <a:srgbClr val="000000"/>
                </a:solidFill>
              </a:rPr>
              <a:t>mod2 </a:t>
            </a:r>
            <a:r>
              <a:rPr lang="pt-BR" sz="1200" b="1" dirty="0">
                <a:solidFill>
                  <a:srgbClr val="000080"/>
                </a:solidFill>
              </a:rPr>
              <a:t>&lt;-</a:t>
            </a:r>
            <a:r>
              <a:rPr lang="pt-BR" sz="1200" b="0" dirty="0">
                <a:solidFill>
                  <a:srgbClr val="000000"/>
                </a:solidFill>
              </a:rPr>
              <a:t> </a:t>
            </a:r>
            <a:r>
              <a:rPr lang="pt-BR" sz="1200" b="0" dirty="0">
                <a:solidFill>
                  <a:srgbClr val="8000FF"/>
                </a:solidFill>
              </a:rPr>
              <a:t>lm</a:t>
            </a:r>
            <a:r>
              <a:rPr lang="pt-BR" sz="1200" b="1" dirty="0">
                <a:solidFill>
                  <a:srgbClr val="000080"/>
                </a:solidFill>
              </a:rPr>
              <a:t>(</a:t>
            </a:r>
            <a:r>
              <a:rPr lang="pt-BR" sz="1200" b="0" dirty="0">
                <a:solidFill>
                  <a:schemeClr val="accent3">
                    <a:lumMod val="60000"/>
                    <a:lumOff val="40000"/>
                  </a:schemeClr>
                </a:solidFill>
              </a:rPr>
              <a:t>y </a:t>
            </a:r>
            <a:r>
              <a:rPr lang="pt-BR" sz="1200" b="1" dirty="0">
                <a:solidFill>
                  <a:schemeClr val="accent3">
                    <a:lumMod val="60000"/>
                    <a:lumOff val="40000"/>
                  </a:schemeClr>
                </a:solidFill>
              </a:rPr>
              <a:t>~</a:t>
            </a:r>
            <a:r>
              <a:rPr lang="pt-BR" sz="1200" b="0" dirty="0">
                <a:solidFill>
                  <a:schemeClr val="accent3">
                    <a:lumMod val="60000"/>
                    <a:lumOff val="40000"/>
                  </a:schemeClr>
                </a:solidFill>
              </a:rPr>
              <a:t> x1 </a:t>
            </a:r>
            <a:r>
              <a:rPr lang="pt-BR" sz="1200" b="1" dirty="0">
                <a:solidFill>
                  <a:schemeClr val="accent3">
                    <a:lumMod val="60000"/>
                    <a:lumOff val="40000"/>
                  </a:schemeClr>
                </a:solidFill>
              </a:rPr>
              <a:t>*</a:t>
            </a:r>
            <a:r>
              <a:rPr lang="pt-BR" sz="1200" b="0" dirty="0">
                <a:solidFill>
                  <a:schemeClr val="accent3">
                    <a:lumMod val="60000"/>
                    <a:lumOff val="40000"/>
                  </a:schemeClr>
                </a:solidFill>
              </a:rPr>
              <a:t> x2</a:t>
            </a:r>
            <a:r>
              <a:rPr lang="pt-BR" sz="1200" b="0" dirty="0">
                <a:solidFill>
                  <a:srgbClr val="000000"/>
                </a:solidFill>
              </a:rPr>
              <a:t>, </a:t>
            </a:r>
            <a:r>
              <a:rPr lang="pt-BR" sz="1200" b="0" dirty="0">
                <a:solidFill>
                  <a:srgbClr val="8000FF"/>
                </a:solidFill>
              </a:rPr>
              <a:t>data</a:t>
            </a:r>
            <a:r>
              <a:rPr lang="pt-BR" sz="1200" b="0" dirty="0">
                <a:solidFill>
                  <a:srgbClr val="000000"/>
                </a:solidFill>
              </a:rPr>
              <a:t> </a:t>
            </a:r>
            <a:r>
              <a:rPr lang="pt-BR" sz="1200" b="1" dirty="0">
                <a:solidFill>
                  <a:srgbClr val="000080"/>
                </a:solidFill>
              </a:rPr>
              <a:t>=</a:t>
            </a:r>
            <a:r>
              <a:rPr lang="pt-BR" sz="1200" b="0" dirty="0">
                <a:solidFill>
                  <a:srgbClr val="000000"/>
                </a:solidFill>
              </a:rPr>
              <a:t> sim3</a:t>
            </a:r>
            <a:r>
              <a:rPr lang="pt-BR" sz="1200" b="1" dirty="0">
                <a:solidFill>
                  <a:srgbClr val="000080"/>
                </a:solidFill>
              </a:rPr>
              <a:t>)</a:t>
            </a:r>
            <a:endParaRPr lang="pt-BR" sz="1200" b="0" dirty="0">
              <a:solidFill>
                <a:srgbClr val="000000"/>
              </a:solidFill>
            </a:endParaRPr>
          </a:p>
          <a:p>
            <a:r>
              <a:rPr lang="en-US" sz="1200" b="0" dirty="0">
                <a:solidFill>
                  <a:srgbClr val="8000FF"/>
                </a:solidFill>
              </a:rPr>
              <a:t>summary</a:t>
            </a:r>
            <a:r>
              <a:rPr lang="en-US" sz="1200" b="1" dirty="0">
                <a:solidFill>
                  <a:srgbClr val="000080"/>
                </a:solidFill>
              </a:rPr>
              <a:t>(</a:t>
            </a:r>
            <a:r>
              <a:rPr lang="en-US" sz="1200" b="0" dirty="0">
                <a:solidFill>
                  <a:srgbClr val="000000"/>
                </a:solidFill>
              </a:rPr>
              <a:t>mod2</a:t>
            </a:r>
            <a:r>
              <a:rPr lang="en-US" sz="1200" b="1" dirty="0">
                <a:solidFill>
                  <a:srgbClr val="000080"/>
                </a:solidFill>
              </a:rPr>
              <a:t>)</a:t>
            </a:r>
            <a:endParaRPr lang="en-US" sz="1200" b="0" dirty="0">
              <a:solidFill>
                <a:srgbClr val="000000"/>
              </a:solidFill>
            </a:endParaRPr>
          </a:p>
          <a:p>
            <a:endParaRPr lang="en-US" sz="1200" b="0" dirty="0">
              <a:solidFill>
                <a:srgbClr val="000000"/>
              </a:solidFill>
            </a:endParaRPr>
          </a:p>
          <a:p>
            <a:r>
              <a:rPr lang="en-US" sz="1200" b="0" dirty="0">
                <a:solidFill>
                  <a:srgbClr val="000000"/>
                </a:solidFill>
              </a:rPr>
              <a:t>Call</a:t>
            </a:r>
            <a:r>
              <a:rPr lang="en-US" sz="1200" b="1" dirty="0">
                <a:solidFill>
                  <a:srgbClr val="000080"/>
                </a:solidFill>
              </a:rPr>
              <a:t>:</a:t>
            </a:r>
            <a:endParaRPr lang="en-US" sz="1200" b="0" dirty="0">
              <a:solidFill>
                <a:srgbClr val="000000"/>
              </a:solidFill>
            </a:endParaRPr>
          </a:p>
          <a:p>
            <a:r>
              <a:rPr lang="pt-BR" sz="1200" b="0" dirty="0">
                <a:solidFill>
                  <a:srgbClr val="8000FF"/>
                </a:solidFill>
              </a:rPr>
              <a:t>lm</a:t>
            </a:r>
            <a:r>
              <a:rPr lang="pt-BR" sz="1200" b="1" dirty="0">
                <a:solidFill>
                  <a:srgbClr val="000080"/>
                </a:solidFill>
              </a:rPr>
              <a:t>(</a:t>
            </a:r>
            <a:r>
              <a:rPr lang="pt-BR" sz="1200" b="0" dirty="0">
                <a:solidFill>
                  <a:srgbClr val="8000FF"/>
                </a:solidFill>
              </a:rPr>
              <a:t>formula</a:t>
            </a:r>
            <a:r>
              <a:rPr lang="pt-BR" sz="1200" b="0" dirty="0">
                <a:solidFill>
                  <a:srgbClr val="000000"/>
                </a:solidFill>
              </a:rPr>
              <a:t> </a:t>
            </a:r>
            <a:r>
              <a:rPr lang="pt-BR" sz="1200" b="1" dirty="0">
                <a:solidFill>
                  <a:srgbClr val="000080"/>
                </a:solidFill>
              </a:rPr>
              <a:t>=</a:t>
            </a:r>
            <a:r>
              <a:rPr lang="pt-BR" sz="1200" b="0" dirty="0">
                <a:solidFill>
                  <a:srgbClr val="000000"/>
                </a:solidFill>
              </a:rPr>
              <a:t> y </a:t>
            </a:r>
            <a:r>
              <a:rPr lang="pt-BR" sz="1200" b="1" dirty="0">
                <a:solidFill>
                  <a:srgbClr val="000080"/>
                </a:solidFill>
              </a:rPr>
              <a:t>~</a:t>
            </a:r>
            <a:r>
              <a:rPr lang="pt-BR" sz="1200" b="0" dirty="0">
                <a:solidFill>
                  <a:srgbClr val="000000"/>
                </a:solidFill>
              </a:rPr>
              <a:t> x1 </a:t>
            </a:r>
            <a:r>
              <a:rPr lang="pt-BR" sz="1200" b="1" dirty="0">
                <a:solidFill>
                  <a:srgbClr val="000080"/>
                </a:solidFill>
              </a:rPr>
              <a:t>*</a:t>
            </a:r>
            <a:r>
              <a:rPr lang="pt-BR" sz="1200" b="0" dirty="0">
                <a:solidFill>
                  <a:srgbClr val="000000"/>
                </a:solidFill>
              </a:rPr>
              <a:t> x2, </a:t>
            </a:r>
            <a:r>
              <a:rPr lang="pt-BR" sz="1200" b="0" dirty="0">
                <a:solidFill>
                  <a:srgbClr val="8000FF"/>
                </a:solidFill>
              </a:rPr>
              <a:t>data</a:t>
            </a:r>
            <a:r>
              <a:rPr lang="pt-BR" sz="1200" b="0" dirty="0">
                <a:solidFill>
                  <a:srgbClr val="000000"/>
                </a:solidFill>
              </a:rPr>
              <a:t> </a:t>
            </a:r>
            <a:r>
              <a:rPr lang="pt-BR" sz="1200" b="1" dirty="0">
                <a:solidFill>
                  <a:srgbClr val="000080"/>
                </a:solidFill>
              </a:rPr>
              <a:t>=</a:t>
            </a:r>
            <a:r>
              <a:rPr lang="pt-BR" sz="1200" b="0" dirty="0">
                <a:solidFill>
                  <a:srgbClr val="000000"/>
                </a:solidFill>
              </a:rPr>
              <a:t> sim3</a:t>
            </a:r>
            <a:r>
              <a:rPr lang="pt-BR" sz="1200" b="1" dirty="0">
                <a:solidFill>
                  <a:srgbClr val="000080"/>
                </a:solidFill>
              </a:rPr>
              <a:t>)</a:t>
            </a:r>
            <a:endParaRPr lang="pt-BR" sz="1200" b="0" dirty="0">
              <a:solidFill>
                <a:srgbClr val="000000"/>
              </a:solidFill>
            </a:endParaRPr>
          </a:p>
          <a:p>
            <a:endParaRPr lang="en-US" sz="1200" b="0" dirty="0">
              <a:solidFill>
                <a:srgbClr val="000000"/>
              </a:solidFill>
            </a:endParaRPr>
          </a:p>
          <a:p>
            <a:r>
              <a:rPr lang="en-US" sz="1200" b="0" dirty="0">
                <a:solidFill>
                  <a:srgbClr val="000000"/>
                </a:solidFill>
              </a:rPr>
              <a:t>Residuals</a:t>
            </a:r>
            <a:r>
              <a:rPr lang="en-US" sz="1200" b="1" dirty="0">
                <a:solidFill>
                  <a:srgbClr val="000080"/>
                </a:solidFill>
              </a:rPr>
              <a:t>:</a:t>
            </a:r>
            <a:endParaRPr lang="en-US" sz="1200" b="0" dirty="0">
              <a:solidFill>
                <a:srgbClr val="000000"/>
              </a:solidFill>
            </a:endParaRPr>
          </a:p>
          <a:p>
            <a:r>
              <a:rPr lang="sv-SE" sz="1200" b="0" dirty="0">
                <a:solidFill>
                  <a:schemeClr val="tx1"/>
                </a:solidFill>
              </a:rPr>
              <a:t>     Min       1Q   Median       3Q      Max </a:t>
            </a:r>
          </a:p>
          <a:p>
            <a:r>
              <a:rPr lang="en-US" sz="1200" b="1" dirty="0">
                <a:solidFill>
                  <a:srgbClr val="000080"/>
                </a:solidFill>
              </a:rPr>
              <a:t>-</a:t>
            </a:r>
            <a:r>
              <a:rPr lang="en-US" sz="1200" b="0" dirty="0">
                <a:solidFill>
                  <a:srgbClr val="FF8000"/>
                </a:solidFill>
              </a:rPr>
              <a:t>2.87634</a:t>
            </a:r>
            <a:r>
              <a:rPr lang="en-US" sz="1200" b="0" dirty="0">
                <a:solidFill>
                  <a:srgbClr val="000000"/>
                </a:solidFill>
              </a:rPr>
              <a:t> </a:t>
            </a:r>
            <a:r>
              <a:rPr lang="en-US" sz="1200" b="1" dirty="0">
                <a:solidFill>
                  <a:srgbClr val="000080"/>
                </a:solidFill>
              </a:rPr>
              <a:t>-</a:t>
            </a:r>
            <a:r>
              <a:rPr lang="en-US" sz="1200" b="0" dirty="0">
                <a:solidFill>
                  <a:srgbClr val="FF8000"/>
                </a:solidFill>
              </a:rPr>
              <a:t>0.67655</a:t>
            </a:r>
            <a:r>
              <a:rPr lang="en-US" sz="1200" b="0" dirty="0">
                <a:solidFill>
                  <a:srgbClr val="000000"/>
                </a:solidFill>
              </a:rPr>
              <a:t>  </a:t>
            </a:r>
            <a:r>
              <a:rPr lang="en-US" sz="1200" b="0" dirty="0">
                <a:solidFill>
                  <a:srgbClr val="FF8000"/>
                </a:solidFill>
              </a:rPr>
              <a:t>0.04837</a:t>
            </a:r>
            <a:r>
              <a:rPr lang="en-US" sz="1200" b="0" dirty="0">
                <a:solidFill>
                  <a:srgbClr val="000000"/>
                </a:solidFill>
              </a:rPr>
              <a:t>  </a:t>
            </a:r>
            <a:r>
              <a:rPr lang="en-US" sz="1200" b="0" dirty="0">
                <a:solidFill>
                  <a:srgbClr val="FF8000"/>
                </a:solidFill>
              </a:rPr>
              <a:t>0.69963</a:t>
            </a:r>
            <a:r>
              <a:rPr lang="en-US" sz="1200" b="0" dirty="0">
                <a:solidFill>
                  <a:srgbClr val="000000"/>
                </a:solidFill>
              </a:rPr>
              <a:t>  </a:t>
            </a:r>
            <a:r>
              <a:rPr lang="en-US" sz="1200" b="0" dirty="0">
                <a:solidFill>
                  <a:srgbClr val="FF8000"/>
                </a:solidFill>
              </a:rPr>
              <a:t>2.58607</a:t>
            </a:r>
            <a:r>
              <a:rPr lang="en-US" sz="1200" b="0" dirty="0">
                <a:solidFill>
                  <a:srgbClr val="000000"/>
                </a:solidFill>
              </a:rPr>
              <a:t> </a:t>
            </a:r>
          </a:p>
          <a:p>
            <a:endParaRPr lang="en-US" sz="1200" b="0" dirty="0">
              <a:solidFill>
                <a:srgbClr val="000000"/>
              </a:solidFill>
            </a:endParaRPr>
          </a:p>
          <a:p>
            <a:r>
              <a:rPr lang="en-US" sz="1200" b="0" dirty="0">
                <a:solidFill>
                  <a:srgbClr val="000000"/>
                </a:solidFill>
              </a:rPr>
              <a:t>Coefficients</a:t>
            </a:r>
            <a:r>
              <a:rPr lang="en-US" sz="1200" b="1" dirty="0">
                <a:solidFill>
                  <a:srgbClr val="000080"/>
                </a:solidFill>
              </a:rPr>
              <a:t>:</a:t>
            </a:r>
            <a:endParaRPr lang="en-US" sz="1200" b="0" dirty="0">
              <a:solidFill>
                <a:srgbClr val="000000"/>
              </a:solidFill>
            </a:endParaRPr>
          </a:p>
          <a:p>
            <a:r>
              <a:rPr lang="en-US" sz="1200" b="0" dirty="0">
                <a:solidFill>
                  <a:srgbClr val="000000"/>
                </a:solidFill>
              </a:rPr>
              <a:t>            Estimate Std. Error </a:t>
            </a:r>
            <a:r>
              <a:rPr lang="en-US" sz="1200" b="0" dirty="0">
                <a:solidFill>
                  <a:srgbClr val="8000FF"/>
                </a:solidFill>
              </a:rPr>
              <a:t>t</a:t>
            </a:r>
            <a:r>
              <a:rPr lang="en-US" sz="1200" b="0" dirty="0">
                <a:solidFill>
                  <a:srgbClr val="000000"/>
                </a:solidFill>
              </a:rPr>
              <a:t> value </a:t>
            </a:r>
            <a:r>
              <a:rPr lang="en-US" sz="1200" b="0" dirty="0" err="1">
                <a:solidFill>
                  <a:srgbClr val="000000"/>
                </a:solidFill>
              </a:rPr>
              <a:t>Pr</a:t>
            </a:r>
            <a:r>
              <a:rPr lang="en-US" sz="1200" b="1" dirty="0">
                <a:solidFill>
                  <a:srgbClr val="000080"/>
                </a:solidFill>
              </a:rPr>
              <a:t>(&gt;|</a:t>
            </a:r>
            <a:r>
              <a:rPr lang="en-US" sz="1200" b="0" dirty="0">
                <a:solidFill>
                  <a:srgbClr val="8000FF"/>
                </a:solidFill>
              </a:rPr>
              <a:t>t</a:t>
            </a:r>
            <a:r>
              <a:rPr lang="en-US" sz="1200" b="1" dirty="0">
                <a:solidFill>
                  <a:srgbClr val="000080"/>
                </a:solidFill>
              </a:rPr>
              <a:t>|)</a:t>
            </a:r>
            <a:r>
              <a:rPr lang="en-US" sz="1200" b="0" dirty="0">
                <a:solidFill>
                  <a:srgbClr val="000000"/>
                </a:solidFill>
              </a:rPr>
              <a:t>    </a:t>
            </a:r>
          </a:p>
          <a:p>
            <a:r>
              <a:rPr lang="en-US" sz="1200" b="1" dirty="0">
                <a:solidFill>
                  <a:srgbClr val="000080"/>
                </a:solidFill>
              </a:rPr>
              <a:t>(</a:t>
            </a:r>
            <a:r>
              <a:rPr lang="en-US" sz="1200" b="0" dirty="0">
                <a:solidFill>
                  <a:srgbClr val="000000"/>
                </a:solidFill>
              </a:rPr>
              <a:t>Intercept</a:t>
            </a:r>
            <a:r>
              <a:rPr lang="en-US" sz="1200" b="1" dirty="0">
                <a:solidFill>
                  <a:srgbClr val="000080"/>
                </a:solidFill>
              </a:rPr>
              <a:t>)</a:t>
            </a:r>
            <a:r>
              <a:rPr lang="en-US" sz="1200" b="0" dirty="0">
                <a:solidFill>
                  <a:srgbClr val="000000"/>
                </a:solidFill>
              </a:rPr>
              <a:t>  </a:t>
            </a:r>
            <a:r>
              <a:rPr lang="en-US" sz="1200" b="0" dirty="0">
                <a:solidFill>
                  <a:srgbClr val="FF8000"/>
                </a:solidFill>
              </a:rPr>
              <a:t>1.30124</a:t>
            </a:r>
            <a:r>
              <a:rPr lang="en-US" sz="1200" b="0" dirty="0">
                <a:solidFill>
                  <a:srgbClr val="000000"/>
                </a:solidFill>
              </a:rPr>
              <a:t>    </a:t>
            </a:r>
            <a:r>
              <a:rPr lang="en-US" sz="1200" b="0" dirty="0">
                <a:solidFill>
                  <a:srgbClr val="FF8000"/>
                </a:solidFill>
              </a:rPr>
              <a:t>0.40400</a:t>
            </a:r>
            <a:r>
              <a:rPr lang="en-US" sz="1200" b="0" dirty="0">
                <a:solidFill>
                  <a:srgbClr val="000000"/>
                </a:solidFill>
              </a:rPr>
              <a:t>   </a:t>
            </a:r>
            <a:r>
              <a:rPr lang="en-US" sz="1200" b="0" dirty="0">
                <a:solidFill>
                  <a:srgbClr val="FF8000"/>
                </a:solidFill>
              </a:rPr>
              <a:t>3.221</a:t>
            </a:r>
            <a:r>
              <a:rPr lang="en-US" sz="1200" b="0" dirty="0">
                <a:solidFill>
                  <a:srgbClr val="000000"/>
                </a:solidFill>
              </a:rPr>
              <a:t>  </a:t>
            </a:r>
            <a:r>
              <a:rPr lang="en-US" sz="1200" b="0" dirty="0">
                <a:solidFill>
                  <a:srgbClr val="FF8000"/>
                </a:solidFill>
              </a:rPr>
              <a:t>0.00167</a:t>
            </a:r>
            <a:r>
              <a:rPr lang="en-US" sz="1200" b="0" dirty="0">
                <a:solidFill>
                  <a:srgbClr val="000000"/>
                </a:solidFill>
              </a:rPr>
              <a:t> </a:t>
            </a:r>
            <a:r>
              <a:rPr lang="en-US" sz="1200" b="1" dirty="0">
                <a:solidFill>
                  <a:srgbClr val="000080"/>
                </a:solidFill>
              </a:rPr>
              <a:t>**</a:t>
            </a:r>
            <a:r>
              <a:rPr lang="en-US" sz="1200" b="0" dirty="0">
                <a:solidFill>
                  <a:srgbClr val="000000"/>
                </a:solidFill>
              </a:rPr>
              <a:t> </a:t>
            </a:r>
          </a:p>
          <a:p>
            <a:r>
              <a:rPr lang="en-US" sz="1200" b="0" dirty="0">
                <a:solidFill>
                  <a:srgbClr val="000000"/>
                </a:solidFill>
              </a:rPr>
              <a:t>x1          </a:t>
            </a:r>
            <a:r>
              <a:rPr lang="en-US" sz="1200" b="1" dirty="0">
                <a:solidFill>
                  <a:srgbClr val="000080"/>
                </a:solidFill>
              </a:rPr>
              <a:t>-</a:t>
            </a:r>
            <a:r>
              <a:rPr lang="en-US" sz="1200" b="0" dirty="0">
                <a:solidFill>
                  <a:srgbClr val="FF8000"/>
                </a:solidFill>
              </a:rPr>
              <a:t>0.09302</a:t>
            </a:r>
            <a:r>
              <a:rPr lang="en-US" sz="1200" b="0" dirty="0">
                <a:solidFill>
                  <a:srgbClr val="000000"/>
                </a:solidFill>
              </a:rPr>
              <a:t>    </a:t>
            </a:r>
            <a:r>
              <a:rPr lang="en-US" sz="1200" b="0" dirty="0">
                <a:solidFill>
                  <a:srgbClr val="FF8000"/>
                </a:solidFill>
              </a:rPr>
              <a:t>0.06511</a:t>
            </a:r>
            <a:r>
              <a:rPr lang="en-US" sz="1200" b="0" dirty="0">
                <a:solidFill>
                  <a:srgbClr val="000000"/>
                </a:solidFill>
              </a:rPr>
              <a:t>  </a:t>
            </a:r>
            <a:r>
              <a:rPr lang="en-US" sz="1200" b="1" dirty="0">
                <a:solidFill>
                  <a:srgbClr val="000080"/>
                </a:solidFill>
              </a:rPr>
              <a:t>-</a:t>
            </a:r>
            <a:r>
              <a:rPr lang="en-US" sz="1200" b="0" dirty="0">
                <a:solidFill>
                  <a:srgbClr val="FF8000"/>
                </a:solidFill>
              </a:rPr>
              <a:t>1.429</a:t>
            </a:r>
            <a:r>
              <a:rPr lang="en-US" sz="1200" b="0" dirty="0">
                <a:solidFill>
                  <a:srgbClr val="000000"/>
                </a:solidFill>
              </a:rPr>
              <a:t>  </a:t>
            </a:r>
            <a:r>
              <a:rPr lang="en-US" sz="1200" b="0" dirty="0">
                <a:solidFill>
                  <a:srgbClr val="FF8000"/>
                </a:solidFill>
              </a:rPr>
              <a:t>0.15587</a:t>
            </a:r>
            <a:r>
              <a:rPr lang="en-US" sz="1200" b="0" dirty="0">
                <a:solidFill>
                  <a:srgbClr val="000000"/>
                </a:solidFill>
              </a:rPr>
              <a:t>    </a:t>
            </a:r>
          </a:p>
          <a:p>
            <a:r>
              <a:rPr lang="pt-BR" sz="1200" b="0" dirty="0">
                <a:solidFill>
                  <a:srgbClr val="000000"/>
                </a:solidFill>
              </a:rPr>
              <a:t>x2b          </a:t>
            </a:r>
            <a:r>
              <a:rPr lang="pt-BR" sz="1200" b="0" dirty="0">
                <a:solidFill>
                  <a:srgbClr val="FF8000"/>
                </a:solidFill>
              </a:rPr>
              <a:t>7.06938</a:t>
            </a:r>
            <a:r>
              <a:rPr lang="pt-BR" sz="1200" b="0" dirty="0">
                <a:solidFill>
                  <a:srgbClr val="000000"/>
                </a:solidFill>
              </a:rPr>
              <a:t>    </a:t>
            </a:r>
            <a:r>
              <a:rPr lang="pt-BR" sz="1200" b="0" dirty="0">
                <a:solidFill>
                  <a:srgbClr val="FF8000"/>
                </a:solidFill>
              </a:rPr>
              <a:t>0.57134</a:t>
            </a:r>
            <a:r>
              <a:rPr lang="pt-BR" sz="1200" b="0" dirty="0">
                <a:solidFill>
                  <a:srgbClr val="000000"/>
                </a:solidFill>
              </a:rPr>
              <a:t>  </a:t>
            </a:r>
            <a:r>
              <a:rPr lang="pt-BR" sz="1200" b="0" dirty="0">
                <a:solidFill>
                  <a:srgbClr val="FF8000"/>
                </a:solidFill>
              </a:rPr>
              <a:t>12.373</a:t>
            </a:r>
            <a:r>
              <a:rPr lang="pt-BR" sz="1200" b="0" dirty="0">
                <a:solidFill>
                  <a:srgbClr val="000000"/>
                </a:solidFill>
              </a:rPr>
              <a:t>  </a:t>
            </a:r>
            <a:r>
              <a:rPr lang="pt-BR" sz="1200" b="1" dirty="0">
                <a:solidFill>
                  <a:srgbClr val="000080"/>
                </a:solidFill>
              </a:rPr>
              <a:t>&lt;</a:t>
            </a:r>
            <a:r>
              <a:rPr lang="pt-BR" sz="1200" b="0" dirty="0">
                <a:solidFill>
                  <a:srgbClr val="000000"/>
                </a:solidFill>
              </a:rPr>
              <a:t> </a:t>
            </a:r>
            <a:r>
              <a:rPr lang="pt-BR" sz="1200" b="0" dirty="0">
                <a:solidFill>
                  <a:srgbClr val="FF8000"/>
                </a:solidFill>
              </a:rPr>
              <a:t>2</a:t>
            </a:r>
            <a:r>
              <a:rPr lang="pt-BR" sz="1200" b="0" dirty="0">
                <a:solidFill>
                  <a:srgbClr val="000000"/>
                </a:solidFill>
              </a:rPr>
              <a:t>e</a:t>
            </a:r>
            <a:r>
              <a:rPr lang="pt-BR" sz="1200" b="1" dirty="0">
                <a:solidFill>
                  <a:srgbClr val="000080"/>
                </a:solidFill>
              </a:rPr>
              <a:t>-</a:t>
            </a:r>
            <a:r>
              <a:rPr lang="pt-BR" sz="1200" b="0" dirty="0">
                <a:solidFill>
                  <a:srgbClr val="FF8000"/>
                </a:solidFill>
              </a:rPr>
              <a:t>16</a:t>
            </a:r>
            <a:r>
              <a:rPr lang="pt-BR" sz="1200" b="0" dirty="0">
                <a:solidFill>
                  <a:srgbClr val="000000"/>
                </a:solidFill>
              </a:rPr>
              <a:t> </a:t>
            </a:r>
            <a:r>
              <a:rPr lang="pt-BR" sz="1200" b="1" dirty="0">
                <a:solidFill>
                  <a:srgbClr val="000080"/>
                </a:solidFill>
              </a:rPr>
              <a:t>***</a:t>
            </a:r>
            <a:endParaRPr lang="pt-BR" sz="1200" b="0" dirty="0">
              <a:solidFill>
                <a:srgbClr val="000000"/>
              </a:solidFill>
            </a:endParaRPr>
          </a:p>
          <a:p>
            <a:r>
              <a:rPr lang="en-US" sz="1200" b="0" dirty="0">
                <a:solidFill>
                  <a:srgbClr val="000000"/>
                </a:solidFill>
              </a:rPr>
              <a:t>x2c          </a:t>
            </a:r>
            <a:r>
              <a:rPr lang="en-US" sz="1200" b="0" dirty="0">
                <a:solidFill>
                  <a:srgbClr val="FF8000"/>
                </a:solidFill>
              </a:rPr>
              <a:t>4.43090</a:t>
            </a:r>
            <a:r>
              <a:rPr lang="en-US" sz="1200" b="0" dirty="0">
                <a:solidFill>
                  <a:srgbClr val="000000"/>
                </a:solidFill>
              </a:rPr>
              <a:t>    </a:t>
            </a:r>
            <a:r>
              <a:rPr lang="en-US" sz="1200" b="0" dirty="0">
                <a:solidFill>
                  <a:srgbClr val="FF8000"/>
                </a:solidFill>
              </a:rPr>
              <a:t>0.57134</a:t>
            </a:r>
            <a:r>
              <a:rPr lang="en-US" sz="1200" b="0" dirty="0">
                <a:solidFill>
                  <a:srgbClr val="000000"/>
                </a:solidFill>
              </a:rPr>
              <a:t>   </a:t>
            </a:r>
            <a:r>
              <a:rPr lang="en-US" sz="1200" b="0" dirty="0">
                <a:solidFill>
                  <a:srgbClr val="FF8000"/>
                </a:solidFill>
              </a:rPr>
              <a:t>7.755</a:t>
            </a:r>
            <a:r>
              <a:rPr lang="en-US" sz="1200" b="0" dirty="0">
                <a:solidFill>
                  <a:srgbClr val="000000"/>
                </a:solidFill>
              </a:rPr>
              <a:t> </a:t>
            </a:r>
            <a:r>
              <a:rPr lang="en-US" sz="1200" b="0" dirty="0">
                <a:solidFill>
                  <a:srgbClr val="FF8000"/>
                </a:solidFill>
              </a:rPr>
              <a:t>4.41</a:t>
            </a:r>
            <a:r>
              <a:rPr lang="en-US" sz="1200" b="0" dirty="0">
                <a:solidFill>
                  <a:srgbClr val="000000"/>
                </a:solidFill>
              </a:rPr>
              <a:t>e</a:t>
            </a:r>
            <a:r>
              <a:rPr lang="en-US" sz="1200" b="1" dirty="0">
                <a:solidFill>
                  <a:srgbClr val="000080"/>
                </a:solidFill>
              </a:rPr>
              <a:t>-</a:t>
            </a:r>
            <a:r>
              <a:rPr lang="en-US" sz="1200" b="0" dirty="0">
                <a:solidFill>
                  <a:srgbClr val="FF8000"/>
                </a:solidFill>
              </a:rPr>
              <a:t>12</a:t>
            </a:r>
            <a:r>
              <a:rPr lang="en-US" sz="1200" b="0" dirty="0">
                <a:solidFill>
                  <a:srgbClr val="000000"/>
                </a:solidFill>
              </a:rPr>
              <a:t> </a:t>
            </a:r>
            <a:r>
              <a:rPr lang="en-US" sz="1200" b="1" dirty="0">
                <a:solidFill>
                  <a:srgbClr val="000080"/>
                </a:solidFill>
              </a:rPr>
              <a:t>***</a:t>
            </a:r>
            <a:endParaRPr lang="en-US" sz="1200" b="0" dirty="0">
              <a:solidFill>
                <a:srgbClr val="000000"/>
              </a:solidFill>
            </a:endParaRPr>
          </a:p>
          <a:p>
            <a:r>
              <a:rPr lang="en-US" sz="1200" b="0" dirty="0">
                <a:solidFill>
                  <a:srgbClr val="000000"/>
                </a:solidFill>
              </a:rPr>
              <a:t>x2d          </a:t>
            </a:r>
            <a:r>
              <a:rPr lang="en-US" sz="1200" b="0" dirty="0">
                <a:solidFill>
                  <a:srgbClr val="FF8000"/>
                </a:solidFill>
              </a:rPr>
              <a:t>0.83455</a:t>
            </a:r>
            <a:r>
              <a:rPr lang="en-US" sz="1200" b="0" dirty="0">
                <a:solidFill>
                  <a:srgbClr val="000000"/>
                </a:solidFill>
              </a:rPr>
              <a:t>    </a:t>
            </a:r>
            <a:r>
              <a:rPr lang="en-US" sz="1200" b="0" dirty="0">
                <a:solidFill>
                  <a:srgbClr val="FF8000"/>
                </a:solidFill>
              </a:rPr>
              <a:t>0.57134</a:t>
            </a:r>
            <a:r>
              <a:rPr lang="en-US" sz="1200" b="0" dirty="0">
                <a:solidFill>
                  <a:srgbClr val="000000"/>
                </a:solidFill>
              </a:rPr>
              <a:t>   </a:t>
            </a:r>
            <a:r>
              <a:rPr lang="en-US" sz="1200" b="0" dirty="0">
                <a:solidFill>
                  <a:srgbClr val="FF8000"/>
                </a:solidFill>
              </a:rPr>
              <a:t>1.461</a:t>
            </a:r>
            <a:r>
              <a:rPr lang="en-US" sz="1200" b="0" dirty="0">
                <a:solidFill>
                  <a:srgbClr val="000000"/>
                </a:solidFill>
              </a:rPr>
              <a:t>  </a:t>
            </a:r>
            <a:r>
              <a:rPr lang="en-US" sz="1200" b="0" dirty="0">
                <a:solidFill>
                  <a:srgbClr val="FF8000"/>
                </a:solidFill>
              </a:rPr>
              <a:t>0.14690</a:t>
            </a:r>
            <a:r>
              <a:rPr lang="en-US" sz="1200" b="0" dirty="0">
                <a:solidFill>
                  <a:srgbClr val="000000"/>
                </a:solidFill>
              </a:rPr>
              <a:t>    </a:t>
            </a:r>
          </a:p>
          <a:p>
            <a:r>
              <a:rPr lang="pt-BR" sz="1200" b="0" dirty="0">
                <a:solidFill>
                  <a:schemeClr val="accent3">
                    <a:lumMod val="60000"/>
                    <a:lumOff val="40000"/>
                  </a:schemeClr>
                </a:solidFill>
              </a:rPr>
              <a:t>x1</a:t>
            </a:r>
            <a:r>
              <a:rPr lang="pt-BR" sz="1200" b="1" dirty="0">
                <a:solidFill>
                  <a:schemeClr val="accent3">
                    <a:lumMod val="60000"/>
                    <a:lumOff val="40000"/>
                  </a:schemeClr>
                </a:solidFill>
              </a:rPr>
              <a:t>:</a:t>
            </a:r>
            <a:r>
              <a:rPr lang="pt-BR" sz="1200" b="0" dirty="0">
                <a:solidFill>
                  <a:schemeClr val="accent3">
                    <a:lumMod val="60000"/>
                    <a:lumOff val="40000"/>
                  </a:schemeClr>
                </a:solidFill>
              </a:rPr>
              <a:t>x2b      </a:t>
            </a:r>
            <a:r>
              <a:rPr lang="pt-BR" sz="1200" b="1" dirty="0">
                <a:solidFill>
                  <a:srgbClr val="000080"/>
                </a:solidFill>
              </a:rPr>
              <a:t>-</a:t>
            </a:r>
            <a:r>
              <a:rPr lang="pt-BR" sz="1200" b="0" dirty="0">
                <a:solidFill>
                  <a:srgbClr val="FF8000"/>
                </a:solidFill>
              </a:rPr>
              <a:t>0.76029</a:t>
            </a:r>
            <a:r>
              <a:rPr lang="pt-BR" sz="1200" b="0" dirty="0">
                <a:solidFill>
                  <a:srgbClr val="000000"/>
                </a:solidFill>
              </a:rPr>
              <a:t>    </a:t>
            </a:r>
            <a:r>
              <a:rPr lang="pt-BR" sz="1200" b="0" dirty="0">
                <a:solidFill>
                  <a:srgbClr val="FF8000"/>
                </a:solidFill>
              </a:rPr>
              <a:t>0.09208</a:t>
            </a:r>
            <a:r>
              <a:rPr lang="pt-BR" sz="1200" b="0" dirty="0">
                <a:solidFill>
                  <a:srgbClr val="000000"/>
                </a:solidFill>
              </a:rPr>
              <a:t>  </a:t>
            </a:r>
            <a:r>
              <a:rPr lang="pt-BR" sz="1200" b="1" dirty="0">
                <a:solidFill>
                  <a:srgbClr val="000080"/>
                </a:solidFill>
              </a:rPr>
              <a:t>-</a:t>
            </a:r>
            <a:r>
              <a:rPr lang="pt-BR" sz="1200" b="0" dirty="0">
                <a:solidFill>
                  <a:srgbClr val="FF8000"/>
                </a:solidFill>
              </a:rPr>
              <a:t>8.257</a:t>
            </a:r>
            <a:r>
              <a:rPr lang="pt-BR" sz="1200" b="0" dirty="0">
                <a:solidFill>
                  <a:srgbClr val="000000"/>
                </a:solidFill>
              </a:rPr>
              <a:t> </a:t>
            </a:r>
            <a:r>
              <a:rPr lang="pt-BR" sz="1200" b="0" dirty="0">
                <a:solidFill>
                  <a:srgbClr val="FF8000"/>
                </a:solidFill>
              </a:rPr>
              <a:t>3.30</a:t>
            </a:r>
            <a:r>
              <a:rPr lang="pt-BR" sz="1200" b="0" dirty="0">
                <a:solidFill>
                  <a:srgbClr val="000000"/>
                </a:solidFill>
              </a:rPr>
              <a:t>e</a:t>
            </a:r>
            <a:r>
              <a:rPr lang="pt-BR" sz="1200" b="1" dirty="0">
                <a:solidFill>
                  <a:srgbClr val="000080"/>
                </a:solidFill>
              </a:rPr>
              <a:t>-</a:t>
            </a:r>
            <a:r>
              <a:rPr lang="pt-BR" sz="1200" b="0" dirty="0">
                <a:solidFill>
                  <a:srgbClr val="FF8000"/>
                </a:solidFill>
              </a:rPr>
              <a:t>13</a:t>
            </a:r>
            <a:r>
              <a:rPr lang="pt-BR" sz="1200" b="0" dirty="0">
                <a:solidFill>
                  <a:srgbClr val="000000"/>
                </a:solidFill>
              </a:rPr>
              <a:t> </a:t>
            </a:r>
            <a:r>
              <a:rPr lang="pt-BR" sz="1200" b="1" dirty="0">
                <a:solidFill>
                  <a:srgbClr val="000080"/>
                </a:solidFill>
              </a:rPr>
              <a:t>***</a:t>
            </a:r>
            <a:endParaRPr lang="pt-BR" sz="1200" b="0" dirty="0">
              <a:solidFill>
                <a:srgbClr val="000000"/>
              </a:solidFill>
            </a:endParaRPr>
          </a:p>
          <a:p>
            <a:r>
              <a:rPr lang="en-US" sz="1200" b="0" dirty="0">
                <a:solidFill>
                  <a:schemeClr val="accent3">
                    <a:lumMod val="60000"/>
                    <a:lumOff val="40000"/>
                  </a:schemeClr>
                </a:solidFill>
              </a:rPr>
              <a:t>x1</a:t>
            </a:r>
            <a:r>
              <a:rPr lang="en-US" sz="1200" b="1" dirty="0">
                <a:solidFill>
                  <a:schemeClr val="accent3">
                    <a:lumMod val="60000"/>
                    <a:lumOff val="40000"/>
                  </a:schemeClr>
                </a:solidFill>
              </a:rPr>
              <a:t>:</a:t>
            </a:r>
            <a:r>
              <a:rPr lang="en-US" sz="1200" b="0" dirty="0">
                <a:solidFill>
                  <a:schemeClr val="accent3">
                    <a:lumMod val="60000"/>
                    <a:lumOff val="40000"/>
                  </a:schemeClr>
                </a:solidFill>
              </a:rPr>
              <a:t>x2c       </a:t>
            </a:r>
            <a:r>
              <a:rPr lang="en-US" sz="1200" b="0" dirty="0">
                <a:solidFill>
                  <a:srgbClr val="FF8000"/>
                </a:solidFill>
              </a:rPr>
              <a:t>0.06815</a:t>
            </a:r>
            <a:r>
              <a:rPr lang="en-US" sz="1200" b="0" dirty="0">
                <a:solidFill>
                  <a:srgbClr val="000000"/>
                </a:solidFill>
              </a:rPr>
              <a:t>    </a:t>
            </a:r>
            <a:r>
              <a:rPr lang="en-US" sz="1200" b="0" dirty="0">
                <a:solidFill>
                  <a:srgbClr val="FF8000"/>
                </a:solidFill>
              </a:rPr>
              <a:t>0.09208</a:t>
            </a:r>
            <a:r>
              <a:rPr lang="en-US" sz="1200" b="0" dirty="0">
                <a:solidFill>
                  <a:srgbClr val="000000"/>
                </a:solidFill>
              </a:rPr>
              <a:t>   </a:t>
            </a:r>
            <a:r>
              <a:rPr lang="en-US" sz="1200" b="0" dirty="0">
                <a:solidFill>
                  <a:srgbClr val="FF8000"/>
                </a:solidFill>
              </a:rPr>
              <a:t>0.740</a:t>
            </a:r>
            <a:r>
              <a:rPr lang="en-US" sz="1200" b="0" dirty="0">
                <a:solidFill>
                  <a:srgbClr val="000000"/>
                </a:solidFill>
              </a:rPr>
              <a:t>  </a:t>
            </a:r>
            <a:r>
              <a:rPr lang="en-US" sz="1200" b="0" dirty="0">
                <a:solidFill>
                  <a:srgbClr val="FF8000"/>
                </a:solidFill>
              </a:rPr>
              <a:t>0.46076</a:t>
            </a:r>
            <a:r>
              <a:rPr lang="en-US" sz="1200" b="0" dirty="0">
                <a:solidFill>
                  <a:srgbClr val="000000"/>
                </a:solidFill>
              </a:rPr>
              <a:t>    </a:t>
            </a:r>
          </a:p>
          <a:p>
            <a:r>
              <a:rPr lang="en-US" sz="1200" b="0" dirty="0">
                <a:solidFill>
                  <a:schemeClr val="accent3">
                    <a:lumMod val="60000"/>
                    <a:lumOff val="40000"/>
                  </a:schemeClr>
                </a:solidFill>
              </a:rPr>
              <a:t>x1</a:t>
            </a:r>
            <a:r>
              <a:rPr lang="en-US" sz="1200" b="1" dirty="0">
                <a:solidFill>
                  <a:schemeClr val="accent3">
                    <a:lumMod val="60000"/>
                    <a:lumOff val="40000"/>
                  </a:schemeClr>
                </a:solidFill>
              </a:rPr>
              <a:t>:</a:t>
            </a:r>
            <a:r>
              <a:rPr lang="en-US" sz="1200" b="0" dirty="0">
                <a:solidFill>
                  <a:schemeClr val="accent3">
                    <a:lumMod val="60000"/>
                    <a:lumOff val="40000"/>
                  </a:schemeClr>
                </a:solidFill>
              </a:rPr>
              <a:t>x2d       </a:t>
            </a:r>
            <a:r>
              <a:rPr lang="en-US" sz="1200" b="0" dirty="0">
                <a:solidFill>
                  <a:srgbClr val="FF8000"/>
                </a:solidFill>
              </a:rPr>
              <a:t>0.27728</a:t>
            </a:r>
            <a:r>
              <a:rPr lang="en-US" sz="1200" b="0" dirty="0">
                <a:solidFill>
                  <a:srgbClr val="000000"/>
                </a:solidFill>
              </a:rPr>
              <a:t>    </a:t>
            </a:r>
            <a:r>
              <a:rPr lang="en-US" sz="1200" b="0" dirty="0">
                <a:solidFill>
                  <a:srgbClr val="FF8000"/>
                </a:solidFill>
              </a:rPr>
              <a:t>0.09208</a:t>
            </a:r>
            <a:r>
              <a:rPr lang="en-US" sz="1200" b="0" dirty="0">
                <a:solidFill>
                  <a:srgbClr val="000000"/>
                </a:solidFill>
              </a:rPr>
              <a:t>   </a:t>
            </a:r>
            <a:r>
              <a:rPr lang="en-US" sz="1200" b="0" dirty="0">
                <a:solidFill>
                  <a:srgbClr val="FF8000"/>
                </a:solidFill>
              </a:rPr>
              <a:t>3.011</a:t>
            </a:r>
            <a:r>
              <a:rPr lang="en-US" sz="1200" b="0" dirty="0">
                <a:solidFill>
                  <a:srgbClr val="000000"/>
                </a:solidFill>
              </a:rPr>
              <a:t>  </a:t>
            </a:r>
            <a:r>
              <a:rPr lang="en-US" sz="1200" b="0" dirty="0">
                <a:solidFill>
                  <a:srgbClr val="FF8000"/>
                </a:solidFill>
              </a:rPr>
              <a:t>0.00322</a:t>
            </a:r>
            <a:r>
              <a:rPr lang="en-US" sz="1200" b="0" dirty="0">
                <a:solidFill>
                  <a:srgbClr val="000000"/>
                </a:solidFill>
              </a:rPr>
              <a:t> </a:t>
            </a:r>
            <a:r>
              <a:rPr lang="en-US" sz="1200" b="1" dirty="0">
                <a:solidFill>
                  <a:srgbClr val="000080"/>
                </a:solidFill>
              </a:rPr>
              <a:t>**</a:t>
            </a:r>
            <a:r>
              <a:rPr lang="en-US" sz="1200" b="0" dirty="0">
                <a:solidFill>
                  <a:srgbClr val="000000"/>
                </a:solidFill>
              </a:rPr>
              <a:t> </a:t>
            </a:r>
          </a:p>
          <a:p>
            <a:r>
              <a:rPr lang="en-US" sz="1200" b="1" dirty="0">
                <a:solidFill>
                  <a:srgbClr val="000080"/>
                </a:solidFill>
              </a:rPr>
              <a:t>---</a:t>
            </a:r>
            <a:endParaRPr lang="en-US" sz="1200" b="0" dirty="0">
              <a:solidFill>
                <a:srgbClr val="000000"/>
              </a:solidFill>
            </a:endParaRPr>
          </a:p>
          <a:p>
            <a:r>
              <a:rPr lang="fr-FR" sz="1200" b="0" dirty="0" err="1">
                <a:solidFill>
                  <a:srgbClr val="000000"/>
                </a:solidFill>
              </a:rPr>
              <a:t>Signif</a:t>
            </a:r>
            <a:r>
              <a:rPr lang="fr-FR" sz="1200" b="0" dirty="0">
                <a:solidFill>
                  <a:srgbClr val="000000"/>
                </a:solidFill>
              </a:rPr>
              <a:t>. </a:t>
            </a:r>
            <a:r>
              <a:rPr lang="fr-FR" sz="1200" b="0" dirty="0">
                <a:solidFill>
                  <a:srgbClr val="8000FF"/>
                </a:solidFill>
              </a:rPr>
              <a:t>codes</a:t>
            </a:r>
            <a:r>
              <a:rPr lang="fr-FR" sz="1200" b="1" dirty="0">
                <a:solidFill>
                  <a:srgbClr val="000080"/>
                </a:solidFill>
              </a:rPr>
              <a:t>:</a:t>
            </a:r>
            <a:r>
              <a:rPr lang="fr-FR" sz="1200" b="0" dirty="0">
                <a:solidFill>
                  <a:srgbClr val="000000"/>
                </a:solidFill>
              </a:rPr>
              <a:t>  </a:t>
            </a:r>
            <a:r>
              <a:rPr lang="fr-FR" sz="1200" b="0" dirty="0">
                <a:solidFill>
                  <a:srgbClr val="FF8000"/>
                </a:solidFill>
              </a:rPr>
              <a:t>0</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0.001</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0.01</a:t>
            </a:r>
            <a:r>
              <a:rPr lang="fr-FR" sz="1200" b="0" dirty="0">
                <a:solidFill>
                  <a:srgbClr val="000000"/>
                </a:solidFill>
              </a:rPr>
              <a:t> ‘</a:t>
            </a:r>
            <a:r>
              <a:rPr lang="fr-FR" sz="1200" b="1" dirty="0">
                <a:solidFill>
                  <a:srgbClr val="000080"/>
                </a:solidFill>
              </a:rPr>
              <a:t>*</a:t>
            </a:r>
            <a:r>
              <a:rPr lang="fr-FR" sz="1200" b="0" dirty="0">
                <a:solidFill>
                  <a:srgbClr val="000000"/>
                </a:solidFill>
              </a:rPr>
              <a:t>’ </a:t>
            </a:r>
            <a:r>
              <a:rPr lang="fr-FR" sz="1200" b="0" dirty="0">
                <a:solidFill>
                  <a:srgbClr val="FF8000"/>
                </a:solidFill>
              </a:rPr>
              <a:t>0.05</a:t>
            </a:r>
            <a:r>
              <a:rPr lang="fr-FR" sz="1200" b="0" dirty="0">
                <a:solidFill>
                  <a:srgbClr val="000000"/>
                </a:solidFill>
              </a:rPr>
              <a:t> ‘.’ </a:t>
            </a:r>
            <a:r>
              <a:rPr lang="fr-FR" sz="1200" b="0" dirty="0">
                <a:solidFill>
                  <a:srgbClr val="FF8000"/>
                </a:solidFill>
              </a:rPr>
              <a:t>0.1</a:t>
            </a:r>
            <a:r>
              <a:rPr lang="fr-FR" sz="1200" b="0" dirty="0">
                <a:solidFill>
                  <a:srgbClr val="000000"/>
                </a:solidFill>
              </a:rPr>
              <a:t> ‘ ’ </a:t>
            </a:r>
            <a:r>
              <a:rPr lang="fr-FR" sz="1200" b="0" dirty="0">
                <a:solidFill>
                  <a:srgbClr val="FF8000"/>
                </a:solidFill>
              </a:rPr>
              <a:t>1</a:t>
            </a:r>
            <a:endParaRPr lang="fr-FR" sz="1200" b="0" dirty="0">
              <a:solidFill>
                <a:srgbClr val="000000"/>
              </a:solidFill>
            </a:endParaRPr>
          </a:p>
          <a:p>
            <a:endParaRPr lang="en-US" sz="1200" b="0" dirty="0">
              <a:solidFill>
                <a:srgbClr val="000000"/>
              </a:solidFill>
            </a:endParaRPr>
          </a:p>
          <a:p>
            <a:r>
              <a:rPr lang="en-US" sz="1200" b="0" dirty="0">
                <a:solidFill>
                  <a:srgbClr val="000000"/>
                </a:solidFill>
              </a:rPr>
              <a:t>Residual standard error</a:t>
            </a:r>
            <a:r>
              <a:rPr lang="en-US" sz="1200" b="1" dirty="0">
                <a:solidFill>
                  <a:srgbClr val="000080"/>
                </a:solidFill>
              </a:rPr>
              <a:t>:</a:t>
            </a:r>
            <a:r>
              <a:rPr lang="en-US" sz="1200" b="0" dirty="0">
                <a:solidFill>
                  <a:srgbClr val="000000"/>
                </a:solidFill>
              </a:rPr>
              <a:t> </a:t>
            </a:r>
            <a:r>
              <a:rPr lang="en-US" sz="1200" b="0" dirty="0">
                <a:solidFill>
                  <a:srgbClr val="FF8000"/>
                </a:solidFill>
              </a:rPr>
              <a:t>1.024</a:t>
            </a:r>
            <a:r>
              <a:rPr lang="en-US" sz="1200" b="0" dirty="0">
                <a:solidFill>
                  <a:srgbClr val="000000"/>
                </a:solidFill>
              </a:rPr>
              <a:t> on </a:t>
            </a:r>
            <a:r>
              <a:rPr lang="en-US" sz="1200" b="0" dirty="0">
                <a:solidFill>
                  <a:srgbClr val="FF8000"/>
                </a:solidFill>
              </a:rPr>
              <a:t>112</a:t>
            </a:r>
            <a:r>
              <a:rPr lang="en-US" sz="1200" b="0" dirty="0">
                <a:solidFill>
                  <a:srgbClr val="000000"/>
                </a:solidFill>
              </a:rPr>
              <a:t> degrees of freedom</a:t>
            </a:r>
          </a:p>
          <a:p>
            <a:r>
              <a:rPr lang="en-US" sz="1200" b="0" dirty="0">
                <a:solidFill>
                  <a:srgbClr val="000000"/>
                </a:solidFill>
              </a:rPr>
              <a:t>Multiple R</a:t>
            </a:r>
            <a:r>
              <a:rPr lang="en-US" sz="1200" b="1" dirty="0">
                <a:solidFill>
                  <a:srgbClr val="000080"/>
                </a:solidFill>
              </a:rPr>
              <a:t>-</a:t>
            </a:r>
            <a:r>
              <a:rPr lang="en-US" sz="1200" b="0" dirty="0">
                <a:solidFill>
                  <a:srgbClr val="000000"/>
                </a:solidFill>
              </a:rPr>
              <a:t>squared</a:t>
            </a:r>
            <a:r>
              <a:rPr lang="en-US" sz="1200" b="1" dirty="0">
                <a:solidFill>
                  <a:srgbClr val="000080"/>
                </a:solidFill>
              </a:rPr>
              <a:t>:</a:t>
            </a:r>
            <a:r>
              <a:rPr lang="en-US" sz="1200" b="0" dirty="0">
                <a:solidFill>
                  <a:srgbClr val="000000"/>
                </a:solidFill>
              </a:rPr>
              <a:t>  </a:t>
            </a:r>
            <a:r>
              <a:rPr lang="en-US" sz="1200" b="0" dirty="0">
                <a:solidFill>
                  <a:srgbClr val="FF8000"/>
                </a:solidFill>
              </a:rPr>
              <a:t>0.8221</a:t>
            </a:r>
            <a:r>
              <a:rPr lang="en-US" sz="1200" b="0" dirty="0">
                <a:solidFill>
                  <a:srgbClr val="000000"/>
                </a:solidFill>
              </a:rPr>
              <a:t>,	Adjusted R</a:t>
            </a:r>
            <a:r>
              <a:rPr lang="en-US" sz="1200" b="1" dirty="0">
                <a:solidFill>
                  <a:srgbClr val="000080"/>
                </a:solidFill>
              </a:rPr>
              <a:t>-</a:t>
            </a:r>
            <a:r>
              <a:rPr lang="en-US" sz="1200" b="0" dirty="0">
                <a:solidFill>
                  <a:srgbClr val="000000"/>
                </a:solidFill>
              </a:rPr>
              <a:t>squared</a:t>
            </a:r>
            <a:r>
              <a:rPr lang="en-US" sz="1200" b="1" dirty="0">
                <a:solidFill>
                  <a:srgbClr val="000080"/>
                </a:solidFill>
              </a:rPr>
              <a:t>:</a:t>
            </a:r>
            <a:r>
              <a:rPr lang="en-US" sz="1200" b="0" dirty="0">
                <a:solidFill>
                  <a:srgbClr val="000000"/>
                </a:solidFill>
              </a:rPr>
              <a:t>  </a:t>
            </a:r>
            <a:r>
              <a:rPr lang="en-US" sz="1200" b="0" dirty="0">
                <a:solidFill>
                  <a:srgbClr val="FF8000"/>
                </a:solidFill>
              </a:rPr>
              <a:t>0.811</a:t>
            </a:r>
            <a:r>
              <a:rPr lang="en-US" sz="1200" b="0" dirty="0">
                <a:solidFill>
                  <a:srgbClr val="000000"/>
                </a:solidFill>
              </a:rPr>
              <a:t> </a:t>
            </a:r>
          </a:p>
          <a:p>
            <a:r>
              <a:rPr lang="en-US" sz="1200" b="0" dirty="0">
                <a:solidFill>
                  <a:srgbClr val="000000"/>
                </a:solidFill>
              </a:rPr>
              <a:t>F</a:t>
            </a:r>
            <a:r>
              <a:rPr lang="en-US" sz="1200" b="1" dirty="0">
                <a:solidFill>
                  <a:srgbClr val="000080"/>
                </a:solidFill>
              </a:rPr>
              <a:t>-</a:t>
            </a:r>
            <a:r>
              <a:rPr lang="en-US" sz="1200" b="0" dirty="0">
                <a:solidFill>
                  <a:srgbClr val="000000"/>
                </a:solidFill>
              </a:rPr>
              <a:t>statistic</a:t>
            </a:r>
            <a:r>
              <a:rPr lang="en-US" sz="1200" b="1" dirty="0">
                <a:solidFill>
                  <a:srgbClr val="000080"/>
                </a:solidFill>
              </a:rPr>
              <a:t>:</a:t>
            </a:r>
            <a:r>
              <a:rPr lang="en-US" sz="1200" b="0" dirty="0">
                <a:solidFill>
                  <a:srgbClr val="000000"/>
                </a:solidFill>
              </a:rPr>
              <a:t> </a:t>
            </a:r>
            <a:r>
              <a:rPr lang="en-US" sz="1200" b="0" dirty="0">
                <a:solidFill>
                  <a:srgbClr val="FF8000"/>
                </a:solidFill>
              </a:rPr>
              <a:t>73.93</a:t>
            </a:r>
            <a:r>
              <a:rPr lang="en-US" sz="1200" b="0" dirty="0">
                <a:solidFill>
                  <a:srgbClr val="000000"/>
                </a:solidFill>
              </a:rPr>
              <a:t> on </a:t>
            </a:r>
            <a:r>
              <a:rPr lang="en-US" sz="1200" b="0" dirty="0">
                <a:solidFill>
                  <a:srgbClr val="FF8000"/>
                </a:solidFill>
              </a:rPr>
              <a:t>7</a:t>
            </a:r>
            <a:r>
              <a:rPr lang="en-US" sz="1200" b="0" dirty="0">
                <a:solidFill>
                  <a:srgbClr val="000000"/>
                </a:solidFill>
              </a:rPr>
              <a:t> and </a:t>
            </a:r>
            <a:r>
              <a:rPr lang="en-US" sz="1200" b="0" dirty="0">
                <a:solidFill>
                  <a:srgbClr val="FF8000"/>
                </a:solidFill>
              </a:rPr>
              <a:t>112</a:t>
            </a:r>
            <a:r>
              <a:rPr lang="en-US" sz="1200" b="0" dirty="0">
                <a:solidFill>
                  <a:srgbClr val="000000"/>
                </a:solidFill>
              </a:rPr>
              <a:t> DF,  p</a:t>
            </a:r>
            <a:r>
              <a:rPr lang="en-US" sz="1200" b="1" dirty="0">
                <a:solidFill>
                  <a:srgbClr val="000080"/>
                </a:solidFill>
              </a:rPr>
              <a:t>-</a:t>
            </a:r>
            <a:r>
              <a:rPr lang="en-US" sz="1200" b="0" dirty="0">
                <a:solidFill>
                  <a:srgbClr val="000000"/>
                </a:solidFill>
              </a:rPr>
              <a:t>value</a:t>
            </a:r>
            <a:r>
              <a:rPr lang="en-US" sz="1200" b="1" dirty="0">
                <a:solidFill>
                  <a:srgbClr val="000080"/>
                </a:solidFill>
              </a:rPr>
              <a:t>:</a:t>
            </a:r>
            <a:r>
              <a:rPr lang="en-US" sz="1200" b="0" dirty="0">
                <a:solidFill>
                  <a:srgbClr val="000000"/>
                </a:solidFill>
              </a:rPr>
              <a:t> </a:t>
            </a:r>
            <a:r>
              <a:rPr lang="en-US" sz="1200" b="1" dirty="0">
                <a:solidFill>
                  <a:srgbClr val="000080"/>
                </a:solidFill>
              </a:rPr>
              <a:t>&lt;</a:t>
            </a:r>
            <a:r>
              <a:rPr lang="en-US" sz="1200" b="0" dirty="0">
                <a:solidFill>
                  <a:srgbClr val="000000"/>
                </a:solidFill>
              </a:rPr>
              <a:t> </a:t>
            </a:r>
            <a:r>
              <a:rPr lang="en-US" sz="1200" b="0" dirty="0">
                <a:solidFill>
                  <a:srgbClr val="FF8000"/>
                </a:solidFill>
              </a:rPr>
              <a:t>2.2</a:t>
            </a:r>
            <a:r>
              <a:rPr lang="en-US" sz="1200" b="0" dirty="0">
                <a:solidFill>
                  <a:srgbClr val="000000"/>
                </a:solidFill>
              </a:rPr>
              <a:t>e</a:t>
            </a:r>
            <a:r>
              <a:rPr lang="en-US" sz="1200" b="1" dirty="0">
                <a:solidFill>
                  <a:srgbClr val="000080"/>
                </a:solidFill>
              </a:rPr>
              <a:t>-</a:t>
            </a:r>
            <a:r>
              <a:rPr lang="en-US" sz="1200" b="0" dirty="0">
                <a:solidFill>
                  <a:srgbClr val="FF8000"/>
                </a:solidFill>
              </a:rPr>
              <a:t>16</a:t>
            </a:r>
            <a:endParaRPr lang="en-US" sz="1100" dirty="0"/>
          </a:p>
        </p:txBody>
      </p:sp>
    </p:spTree>
    <p:extLst>
      <p:ext uri="{BB962C8B-B14F-4D97-AF65-F5344CB8AC3E}">
        <p14:creationId xmlns:p14="http://schemas.microsoft.com/office/powerpoint/2010/main" val="402080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1" end="2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4" end="1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15" end="1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16" end="1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17" end="1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8" end="1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xEl>
                                              <p:pRg st="19" end="1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
                                            <p:txEl>
                                              <p:pRg st="20" end="2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
                                            <p:txEl>
                                              <p:pRg st="21" end="2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
                                            <p:txEl>
                                              <p:pRg st="23" end="2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4" end="2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F1CE837-37B8-4F03-9919-6CF80FE1C39D}"/>
              </a:ext>
            </a:extLst>
          </p:cNvPr>
          <p:cNvSpPr>
            <a:spLocks noGrp="1"/>
          </p:cNvSpPr>
          <p:nvPr>
            <p:ph type="title"/>
          </p:nvPr>
        </p:nvSpPr>
        <p:spPr/>
        <p:txBody>
          <a:bodyPr/>
          <a:lstStyle/>
          <a:p>
            <a:r>
              <a:rPr lang="en-US" dirty="0"/>
              <a:t>Model with and without interaction - comparison</a:t>
            </a:r>
          </a:p>
        </p:txBody>
      </p:sp>
      <p:pic>
        <p:nvPicPr>
          <p:cNvPr id="12" name="Content Placeholder 11">
            <a:extLst>
              <a:ext uri="{FF2B5EF4-FFF2-40B4-BE49-F238E27FC236}">
                <a16:creationId xmlns:a16="http://schemas.microsoft.com/office/drawing/2014/main" id="{26502B27-FBAD-4DCE-8589-E583A5A61C33}"/>
              </a:ext>
            </a:extLst>
          </p:cNvPr>
          <p:cNvPicPr>
            <a:picLocks noGrp="1" noChangeAspect="1"/>
          </p:cNvPicPr>
          <p:nvPr>
            <p:ph sz="quarter" idx="13"/>
          </p:nvPr>
        </p:nvPicPr>
        <p:blipFill>
          <a:blip r:embed="rId2"/>
          <a:stretch>
            <a:fillRect/>
          </a:stretch>
        </p:blipFill>
        <p:spPr>
          <a:xfrm>
            <a:off x="2554050" y="3228975"/>
            <a:ext cx="7249000" cy="3629025"/>
          </a:xfrm>
          <a:prstGeom prst="rect">
            <a:avLst/>
          </a:prstGeom>
        </p:spPr>
      </p:pic>
      <p:sp>
        <p:nvSpPr>
          <p:cNvPr id="11" name="Content Placeholder 10">
            <a:extLst>
              <a:ext uri="{FF2B5EF4-FFF2-40B4-BE49-F238E27FC236}">
                <a16:creationId xmlns:a16="http://schemas.microsoft.com/office/drawing/2014/main" id="{41F2EFDC-AD93-43C7-AB7D-5990ECB47DDE}"/>
              </a:ext>
            </a:extLst>
          </p:cNvPr>
          <p:cNvSpPr>
            <a:spLocks noGrp="1"/>
          </p:cNvSpPr>
          <p:nvPr>
            <p:ph sz="quarter" idx="14"/>
          </p:nvPr>
        </p:nvSpPr>
        <p:spPr>
          <a:xfrm>
            <a:off x="0" y="1066800"/>
            <a:ext cx="12192000" cy="2095500"/>
          </a:xfrm>
        </p:spPr>
        <p:txBody>
          <a:bodyPr/>
          <a:lstStyle/>
          <a:p>
            <a:r>
              <a:rPr lang="en-US" sz="1800" dirty="0">
                <a:solidFill>
                  <a:srgbClr val="000000"/>
                </a:solidFill>
              </a:rPr>
              <a:t>sim3 </a:t>
            </a:r>
            <a:r>
              <a:rPr lang="en-US" sz="1800" dirty="0">
                <a:solidFill>
                  <a:srgbClr val="804000"/>
                </a:solidFill>
              </a:rPr>
              <a:t>%&gt;%</a:t>
            </a:r>
          </a:p>
          <a:p>
            <a:r>
              <a:rPr lang="en-US" sz="1800" b="0" dirty="0">
                <a:solidFill>
                  <a:srgbClr val="008000"/>
                </a:solidFill>
              </a:rPr>
              <a:t>  # </a:t>
            </a:r>
            <a:r>
              <a:rPr lang="en-US" sz="1800" b="0" dirty="0" err="1">
                <a:solidFill>
                  <a:srgbClr val="008000"/>
                </a:solidFill>
              </a:rPr>
              <a:t>gather_predictions</a:t>
            </a:r>
            <a:r>
              <a:rPr lang="en-US" sz="1800" b="0" dirty="0">
                <a:solidFill>
                  <a:srgbClr val="008000"/>
                </a:solidFill>
              </a:rPr>
              <a:t> adds predictions from multiple models, at the same time</a:t>
            </a:r>
            <a:endParaRPr lang="en-US" sz="1800" dirty="0">
              <a:solidFill>
                <a:srgbClr val="000000"/>
              </a:solidFill>
            </a:endParaRPr>
          </a:p>
          <a:p>
            <a:r>
              <a:rPr lang="en-US" sz="1800" dirty="0">
                <a:solidFill>
                  <a:srgbClr val="000000"/>
                </a:solidFill>
              </a:rPr>
              <a:t>  </a:t>
            </a:r>
            <a:r>
              <a:rPr lang="en-US" sz="1800" dirty="0" err="1">
                <a:solidFill>
                  <a:schemeClr val="accent3">
                    <a:lumMod val="60000"/>
                    <a:lumOff val="40000"/>
                  </a:schemeClr>
                </a:solidFill>
              </a:rPr>
              <a:t>gather_predictions</a:t>
            </a:r>
            <a:r>
              <a:rPr lang="en-US" sz="1800" b="1" dirty="0">
                <a:solidFill>
                  <a:srgbClr val="000080"/>
                </a:solidFill>
              </a:rPr>
              <a:t>(</a:t>
            </a:r>
            <a:r>
              <a:rPr lang="en-US" sz="1800" b="0" dirty="0">
                <a:solidFill>
                  <a:srgbClr val="000000"/>
                </a:solidFill>
              </a:rPr>
              <a:t>mod1, mod2</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x1, y</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geom_line</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y </a:t>
            </a:r>
            <a:r>
              <a:rPr lang="en-US" sz="1800" b="1" dirty="0">
                <a:solidFill>
                  <a:srgbClr val="000080"/>
                </a:solidFill>
              </a:rPr>
              <a:t>=</a:t>
            </a:r>
            <a:r>
              <a:rPr lang="en-US" sz="1800" b="0" dirty="0">
                <a:solidFill>
                  <a:srgbClr val="000000"/>
                </a:solidFill>
              </a:rPr>
              <a:t> </a:t>
            </a:r>
            <a:r>
              <a:rPr lang="en-US" sz="1800" b="0" dirty="0" err="1">
                <a:solidFill>
                  <a:srgbClr val="000000"/>
                </a:solidFill>
              </a:rPr>
              <a:t>pred</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facet_grid</a:t>
            </a:r>
            <a:r>
              <a:rPr lang="en-US" sz="1800" b="1" dirty="0">
                <a:solidFill>
                  <a:srgbClr val="000080"/>
                </a:solidFill>
              </a:rPr>
              <a:t>(</a:t>
            </a:r>
            <a:r>
              <a:rPr lang="en-US" sz="1800" b="0" dirty="0">
                <a:solidFill>
                  <a:srgbClr val="000000"/>
                </a:solidFill>
              </a:rPr>
              <a:t>model </a:t>
            </a:r>
            <a:r>
              <a:rPr lang="en-US" sz="1800" b="1" dirty="0">
                <a:solidFill>
                  <a:srgbClr val="000080"/>
                </a:solidFill>
              </a:rPr>
              <a:t>~</a:t>
            </a:r>
            <a:r>
              <a:rPr lang="en-US" sz="1800" b="0" dirty="0">
                <a:solidFill>
                  <a:srgbClr val="000000"/>
                </a:solidFill>
              </a:rPr>
              <a:t> x2</a:t>
            </a:r>
            <a:r>
              <a:rPr lang="en-US" sz="1800" b="1" dirty="0">
                <a:solidFill>
                  <a:srgbClr val="000080"/>
                </a:solidFill>
              </a:rPr>
              <a:t>)</a:t>
            </a:r>
            <a:endParaRPr lang="en-US" dirty="0"/>
          </a:p>
        </p:txBody>
      </p:sp>
    </p:spTree>
    <p:extLst>
      <p:ext uri="{BB962C8B-B14F-4D97-AF65-F5344CB8AC3E}">
        <p14:creationId xmlns:p14="http://schemas.microsoft.com/office/powerpoint/2010/main" val="131997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1353-7541-41AF-BFB9-55E117688E90}"/>
              </a:ext>
            </a:extLst>
          </p:cNvPr>
          <p:cNvSpPr>
            <a:spLocks noGrp="1"/>
          </p:cNvSpPr>
          <p:nvPr>
            <p:ph type="title"/>
          </p:nvPr>
        </p:nvSpPr>
        <p:spPr/>
        <p:txBody>
          <a:bodyPr/>
          <a:lstStyle/>
          <a:p>
            <a:r>
              <a:rPr lang="en-US" dirty="0" err="1">
                <a:latin typeface="Consolas" panose="020B0609020204030204" pitchFamily="49" charset="0"/>
              </a:rPr>
              <a:t>modelr</a:t>
            </a:r>
            <a:r>
              <a:rPr lang="en-US" dirty="0"/>
              <a:t> and </a:t>
            </a:r>
            <a:r>
              <a:rPr lang="en-US" dirty="0" err="1">
                <a:latin typeface="Consolas" panose="020B0609020204030204" pitchFamily="49" charset="0"/>
              </a:rPr>
              <a:t>tidymodels</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A70A047F-D158-41DF-B827-941F2A2B0B9F}"/>
              </a:ext>
            </a:extLst>
          </p:cNvPr>
          <p:cNvSpPr>
            <a:spLocks noGrp="1"/>
          </p:cNvSpPr>
          <p:nvPr>
            <p:ph sz="quarter" idx="13"/>
          </p:nvPr>
        </p:nvSpPr>
        <p:spPr/>
        <p:txBody>
          <a:bodyPr/>
          <a:lstStyle/>
          <a:p>
            <a:r>
              <a:rPr lang="en-US" dirty="0" err="1">
                <a:latin typeface="Consolas" panose="020B0609020204030204" pitchFamily="49" charset="0"/>
              </a:rPr>
              <a:t>modelr</a:t>
            </a:r>
            <a:r>
              <a:rPr lang="en-US" dirty="0"/>
              <a:t> helps build pipelines for modeling. It’s relatively easy to use</a:t>
            </a:r>
          </a:p>
          <a:p>
            <a:r>
              <a:rPr lang="en-US" dirty="0" err="1">
                <a:latin typeface="Consolas" panose="020B0609020204030204" pitchFamily="49" charset="0"/>
              </a:rPr>
              <a:t>tidymodels</a:t>
            </a:r>
            <a:r>
              <a:rPr lang="en-US" dirty="0"/>
              <a:t> is more comprehensive and is great if you plan to apply a predictive model to a database</a:t>
            </a:r>
          </a:p>
          <a:p>
            <a:endParaRPr lang="en-US" dirty="0"/>
          </a:p>
          <a:p>
            <a:r>
              <a:rPr lang="en-US" i="1" dirty="0">
                <a:solidFill>
                  <a:schemeClr val="bg1">
                    <a:lumMod val="50000"/>
                  </a:schemeClr>
                </a:solidFill>
              </a:rPr>
              <a:t>Modeling with the </a:t>
            </a:r>
            <a:r>
              <a:rPr lang="en-US" i="1" dirty="0" err="1">
                <a:solidFill>
                  <a:schemeClr val="bg1">
                    <a:lumMod val="50000"/>
                  </a:schemeClr>
                </a:solidFill>
              </a:rPr>
              <a:t>tidyverse</a:t>
            </a:r>
            <a:r>
              <a:rPr lang="en-US" i="1" dirty="0">
                <a:solidFill>
                  <a:schemeClr val="bg1">
                    <a:lumMod val="50000"/>
                  </a:schemeClr>
                </a:solidFill>
              </a:rPr>
              <a:t> uses the collection of </a:t>
            </a:r>
            <a:r>
              <a:rPr lang="en-US" i="1" dirty="0" err="1">
                <a:solidFill>
                  <a:schemeClr val="bg1">
                    <a:lumMod val="50000"/>
                  </a:schemeClr>
                </a:solidFill>
              </a:rPr>
              <a:t>tidymodels</a:t>
            </a:r>
            <a:r>
              <a:rPr lang="en-US" i="1" dirty="0">
                <a:solidFill>
                  <a:schemeClr val="bg1">
                    <a:lumMod val="50000"/>
                  </a:schemeClr>
                </a:solidFill>
              </a:rPr>
              <a:t> packages, which largely replace the </a:t>
            </a:r>
            <a:r>
              <a:rPr lang="en-US" i="1" dirty="0" err="1">
                <a:solidFill>
                  <a:schemeClr val="bg1">
                    <a:lumMod val="50000"/>
                  </a:schemeClr>
                </a:solidFill>
              </a:rPr>
              <a:t>modelr</a:t>
            </a:r>
            <a:r>
              <a:rPr lang="en-US" i="1" dirty="0">
                <a:solidFill>
                  <a:schemeClr val="bg1">
                    <a:lumMod val="50000"/>
                  </a:schemeClr>
                </a:solidFill>
              </a:rPr>
              <a:t> package used in R4DS. These packages provide a comprehensive foundation for creating and using models of all types. </a:t>
            </a:r>
          </a:p>
        </p:txBody>
      </p:sp>
      <p:pic>
        <p:nvPicPr>
          <p:cNvPr id="5" name="Picture 4" descr="A close up of a sign&#10;&#10;Description automatically generated">
            <a:extLst>
              <a:ext uri="{FF2B5EF4-FFF2-40B4-BE49-F238E27FC236}">
                <a16:creationId xmlns:a16="http://schemas.microsoft.com/office/drawing/2014/main" id="{228327BA-9956-4881-AFDE-92B23F38892C}"/>
              </a:ext>
            </a:extLst>
          </p:cNvPr>
          <p:cNvPicPr>
            <a:picLocks noChangeAspect="1"/>
          </p:cNvPicPr>
          <p:nvPr/>
        </p:nvPicPr>
        <p:blipFill>
          <a:blip r:embed="rId2"/>
          <a:stretch>
            <a:fillRect/>
          </a:stretch>
        </p:blipFill>
        <p:spPr>
          <a:xfrm>
            <a:off x="787403" y="67021"/>
            <a:ext cx="753060" cy="872295"/>
          </a:xfrm>
          <a:prstGeom prst="rect">
            <a:avLst/>
          </a:prstGeom>
        </p:spPr>
      </p:pic>
      <p:pic>
        <p:nvPicPr>
          <p:cNvPr id="7" name="Picture 6" descr="A close up of a logo&#10;&#10;Description automatically generated">
            <a:extLst>
              <a:ext uri="{FF2B5EF4-FFF2-40B4-BE49-F238E27FC236}">
                <a16:creationId xmlns:a16="http://schemas.microsoft.com/office/drawing/2014/main" id="{7599A349-0E72-471E-92C1-9ED57716F8BA}"/>
              </a:ext>
            </a:extLst>
          </p:cNvPr>
          <p:cNvPicPr>
            <a:picLocks noChangeAspect="1"/>
          </p:cNvPicPr>
          <p:nvPr/>
        </p:nvPicPr>
        <p:blipFill>
          <a:blip r:embed="rId3"/>
          <a:stretch>
            <a:fillRect/>
          </a:stretch>
        </p:blipFill>
        <p:spPr>
          <a:xfrm>
            <a:off x="34343" y="44933"/>
            <a:ext cx="753060" cy="869467"/>
          </a:xfrm>
          <a:prstGeom prst="rect">
            <a:avLst/>
          </a:prstGeom>
        </p:spPr>
      </p:pic>
    </p:spTree>
    <p:extLst>
      <p:ext uri="{BB962C8B-B14F-4D97-AF65-F5344CB8AC3E}">
        <p14:creationId xmlns:p14="http://schemas.microsoft.com/office/powerpoint/2010/main" val="1994127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Transformations</a:t>
            </a:r>
          </a:p>
        </p:txBody>
      </p:sp>
    </p:spTree>
    <p:extLst>
      <p:ext uri="{BB962C8B-B14F-4D97-AF65-F5344CB8AC3E}">
        <p14:creationId xmlns:p14="http://schemas.microsoft.com/office/powerpoint/2010/main" val="2250655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A93E-7C3F-4FED-9EED-ED4CAC1436FD}"/>
              </a:ext>
            </a:extLst>
          </p:cNvPr>
          <p:cNvSpPr>
            <a:spLocks noGrp="1"/>
          </p:cNvSpPr>
          <p:nvPr>
            <p:ph type="title"/>
          </p:nvPr>
        </p:nvSpPr>
        <p:spPr/>
        <p:txBody>
          <a:bodyPr/>
          <a:lstStyle/>
          <a:p>
            <a:r>
              <a:rPr lang="en-US" dirty="0"/>
              <a:t>Transformations</a:t>
            </a:r>
          </a:p>
        </p:txBody>
      </p:sp>
      <p:sp>
        <p:nvSpPr>
          <p:cNvPr id="3" name="Content Placeholder 2">
            <a:extLst>
              <a:ext uri="{FF2B5EF4-FFF2-40B4-BE49-F238E27FC236}">
                <a16:creationId xmlns:a16="http://schemas.microsoft.com/office/drawing/2014/main" id="{FCC83410-6C8B-4CE5-841F-C5C53F0960A9}"/>
              </a:ext>
            </a:extLst>
          </p:cNvPr>
          <p:cNvSpPr>
            <a:spLocks noGrp="1"/>
          </p:cNvSpPr>
          <p:nvPr>
            <p:ph sz="quarter" idx="14"/>
          </p:nvPr>
        </p:nvSpPr>
        <p:spPr/>
        <p:txBody>
          <a:bodyPr/>
          <a:lstStyle/>
          <a:p>
            <a:r>
              <a:rPr lang="en-US" sz="1800" dirty="0">
                <a:solidFill>
                  <a:srgbClr val="008000"/>
                </a:solidFill>
              </a:rPr>
              <a:t>#Specifications with transformations</a:t>
            </a:r>
            <a:endParaRPr lang="es-ES" sz="1800" dirty="0">
              <a:solidFill>
                <a:srgbClr val="8000FF"/>
              </a:solidFill>
            </a:endParaRPr>
          </a:p>
          <a:p>
            <a:r>
              <a:rPr lang="es-ES" sz="1800" dirty="0">
                <a:solidFill>
                  <a:srgbClr val="8000FF"/>
                </a:solidFill>
              </a:rPr>
              <a:t>lm</a:t>
            </a:r>
            <a:r>
              <a:rPr lang="es-ES" sz="1800" b="1" dirty="0">
                <a:solidFill>
                  <a:srgbClr val="000080"/>
                </a:solidFill>
              </a:rPr>
              <a:t>(</a:t>
            </a:r>
            <a:r>
              <a:rPr lang="es-ES" sz="1800" b="0" dirty="0">
                <a:solidFill>
                  <a:srgbClr val="8000FF"/>
                </a:solidFill>
              </a:rPr>
              <a:t>log</a:t>
            </a:r>
            <a:r>
              <a:rPr lang="es-ES" sz="1800" b="1" dirty="0">
                <a:solidFill>
                  <a:srgbClr val="000080"/>
                </a:solidFill>
              </a:rPr>
              <a:t>(</a:t>
            </a:r>
            <a:r>
              <a:rPr lang="es-ES" sz="1800" b="0" dirty="0">
                <a:solidFill>
                  <a:srgbClr val="000000"/>
                </a:solidFill>
              </a:rPr>
              <a:t>y</a:t>
            </a:r>
            <a:r>
              <a:rPr lang="es-ES" sz="1800" b="1" dirty="0">
                <a:solidFill>
                  <a:srgbClr val="000080"/>
                </a:solidFill>
              </a:rPr>
              <a:t>)</a:t>
            </a:r>
            <a:r>
              <a:rPr lang="es-ES" sz="1800" b="0" dirty="0">
                <a:solidFill>
                  <a:srgbClr val="000000"/>
                </a:solidFill>
              </a:rPr>
              <a:t> </a:t>
            </a:r>
            <a:r>
              <a:rPr lang="es-ES" sz="1800" b="1" dirty="0">
                <a:solidFill>
                  <a:srgbClr val="000080"/>
                </a:solidFill>
              </a:rPr>
              <a:t>~</a:t>
            </a:r>
            <a:r>
              <a:rPr lang="es-ES" sz="1800" b="0" dirty="0">
                <a:solidFill>
                  <a:srgbClr val="000000"/>
                </a:solidFill>
              </a:rPr>
              <a:t> </a:t>
            </a:r>
            <a:r>
              <a:rPr lang="es-ES" sz="1800" b="0" dirty="0" err="1">
                <a:solidFill>
                  <a:srgbClr val="8000FF"/>
                </a:solidFill>
              </a:rPr>
              <a:t>sqrt</a:t>
            </a:r>
            <a:r>
              <a:rPr lang="es-ES" sz="1800" b="1" dirty="0">
                <a:solidFill>
                  <a:srgbClr val="000080"/>
                </a:solidFill>
              </a:rPr>
              <a:t>(</a:t>
            </a:r>
            <a:r>
              <a:rPr lang="es-ES" sz="1800" b="0" dirty="0">
                <a:solidFill>
                  <a:srgbClr val="000000"/>
                </a:solidFill>
              </a:rPr>
              <a:t>x1</a:t>
            </a:r>
            <a:r>
              <a:rPr lang="es-ES" sz="1800" b="1" dirty="0">
                <a:solidFill>
                  <a:srgbClr val="000080"/>
                </a:solidFill>
              </a:rPr>
              <a:t>)</a:t>
            </a:r>
            <a:r>
              <a:rPr lang="es-ES" sz="1800" b="0" dirty="0">
                <a:solidFill>
                  <a:srgbClr val="000000"/>
                </a:solidFill>
              </a:rPr>
              <a:t> </a:t>
            </a:r>
            <a:r>
              <a:rPr lang="es-ES" sz="1800" b="1" dirty="0">
                <a:solidFill>
                  <a:srgbClr val="000080"/>
                </a:solidFill>
              </a:rPr>
              <a:t>+</a:t>
            </a:r>
            <a:r>
              <a:rPr lang="es-ES" sz="1800" b="0" dirty="0">
                <a:solidFill>
                  <a:srgbClr val="000000"/>
                </a:solidFill>
              </a:rPr>
              <a:t> x2</a:t>
            </a:r>
            <a:r>
              <a:rPr lang="es-ES" sz="1800" b="1" dirty="0">
                <a:solidFill>
                  <a:srgbClr val="000080"/>
                </a:solidFill>
              </a:rPr>
              <a:t>)</a:t>
            </a:r>
            <a:endParaRPr lang="es-ES" sz="1800" b="0" dirty="0">
              <a:solidFill>
                <a:srgbClr val="000000"/>
              </a:solidFill>
            </a:endParaRPr>
          </a:p>
          <a:p>
            <a:r>
              <a:rPr lang="es-ES" sz="1800" b="0" dirty="0">
                <a:solidFill>
                  <a:srgbClr val="8000FF"/>
                </a:solidFill>
              </a:rPr>
              <a:t>lm</a:t>
            </a:r>
            <a:r>
              <a:rPr lang="es-ES" sz="1800" b="1" dirty="0">
                <a:solidFill>
                  <a:srgbClr val="000080"/>
                </a:solidFill>
              </a:rPr>
              <a:t>(</a:t>
            </a:r>
            <a:r>
              <a:rPr lang="es-ES" sz="1800" b="0" dirty="0">
                <a:solidFill>
                  <a:srgbClr val="000000"/>
                </a:solidFill>
              </a:rPr>
              <a:t>y </a:t>
            </a:r>
            <a:r>
              <a:rPr lang="es-ES" sz="1800" b="1" dirty="0">
                <a:solidFill>
                  <a:srgbClr val="000080"/>
                </a:solidFill>
              </a:rPr>
              <a:t>~</a:t>
            </a:r>
            <a:r>
              <a:rPr lang="es-ES" sz="1800" b="0" dirty="0">
                <a:solidFill>
                  <a:srgbClr val="000000"/>
                </a:solidFill>
              </a:rPr>
              <a:t> x </a:t>
            </a:r>
            <a:r>
              <a:rPr lang="es-ES" sz="1800" b="1" dirty="0">
                <a:solidFill>
                  <a:srgbClr val="000080"/>
                </a:solidFill>
              </a:rPr>
              <a:t>+</a:t>
            </a:r>
            <a:r>
              <a:rPr lang="es-ES" sz="1800" b="0" dirty="0">
                <a:solidFill>
                  <a:srgbClr val="000000"/>
                </a:solidFill>
              </a:rPr>
              <a:t> I</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a:solidFill>
                  <a:srgbClr val="FF8000"/>
                </a:solidFill>
              </a:rPr>
              <a:t>2</a:t>
            </a:r>
            <a:r>
              <a:rPr lang="es-ES" sz="1800" b="1" dirty="0">
                <a:solidFill>
                  <a:srgbClr val="000080"/>
                </a:solidFill>
              </a:rPr>
              <a:t>))</a:t>
            </a:r>
            <a:endParaRPr lang="es-ES" sz="1800" b="0" dirty="0">
              <a:solidFill>
                <a:srgbClr val="000000"/>
              </a:solidFill>
            </a:endParaRPr>
          </a:p>
          <a:p>
            <a:endParaRPr lang="es-ES" sz="1800" b="0" dirty="0">
              <a:solidFill>
                <a:srgbClr val="000000"/>
              </a:solidFill>
            </a:endParaRPr>
          </a:p>
          <a:p>
            <a:r>
              <a:rPr lang="en-US" sz="1800" dirty="0">
                <a:solidFill>
                  <a:srgbClr val="008000"/>
                </a:solidFill>
              </a:rPr>
              <a:t>#Check design matrix</a:t>
            </a:r>
            <a:endParaRPr lang="es-ES" sz="1800" b="0" dirty="0">
              <a:solidFill>
                <a:srgbClr val="000000"/>
              </a:solidFill>
            </a:endParaRPr>
          </a:p>
          <a:p>
            <a:r>
              <a:rPr lang="es-ES" sz="1800" b="0" dirty="0" err="1">
                <a:solidFill>
                  <a:srgbClr val="000000"/>
                </a:solidFill>
              </a:rPr>
              <a:t>model_matrix</a:t>
            </a:r>
            <a:r>
              <a:rPr lang="es-ES" sz="1800" b="1" dirty="0">
                <a:solidFill>
                  <a:srgbClr val="000080"/>
                </a:solidFill>
              </a:rPr>
              <a:t>(</a:t>
            </a:r>
            <a:r>
              <a:rPr lang="es-ES" sz="1800" b="0" dirty="0">
                <a:solidFill>
                  <a:srgbClr val="000000"/>
                </a:solidFill>
              </a:rPr>
              <a:t>sim1, y </a:t>
            </a:r>
            <a:r>
              <a:rPr lang="es-ES" sz="1800" b="1" dirty="0">
                <a:solidFill>
                  <a:srgbClr val="000080"/>
                </a:solidFill>
              </a:rPr>
              <a:t>~</a:t>
            </a:r>
            <a:r>
              <a:rPr lang="es-ES" sz="1800" b="0" dirty="0">
                <a:solidFill>
                  <a:srgbClr val="000000"/>
                </a:solidFill>
              </a:rPr>
              <a:t> x </a:t>
            </a:r>
            <a:r>
              <a:rPr lang="es-ES" sz="1800" b="1" dirty="0">
                <a:solidFill>
                  <a:srgbClr val="000080"/>
                </a:solidFill>
              </a:rPr>
              <a:t>+</a:t>
            </a:r>
            <a:r>
              <a:rPr lang="es-ES" sz="1800" b="0" dirty="0">
                <a:solidFill>
                  <a:srgbClr val="000000"/>
                </a:solidFill>
              </a:rPr>
              <a:t> x</a:t>
            </a:r>
            <a:r>
              <a:rPr lang="es-ES" sz="1800" b="1" dirty="0">
                <a:solidFill>
                  <a:srgbClr val="000080"/>
                </a:solidFill>
              </a:rPr>
              <a:t>^</a:t>
            </a:r>
            <a:r>
              <a:rPr lang="es-ES" sz="1800" b="0" dirty="0">
                <a:solidFill>
                  <a:srgbClr val="FF8000"/>
                </a:solidFill>
              </a:rPr>
              <a:t>2</a:t>
            </a:r>
            <a:r>
              <a:rPr lang="es-ES" sz="1800" b="1" dirty="0">
                <a:solidFill>
                  <a:srgbClr val="000080"/>
                </a:solidFill>
              </a:rPr>
              <a:t>)</a:t>
            </a:r>
            <a:endParaRPr lang="es-ES" sz="1800" b="0" dirty="0">
              <a:solidFill>
                <a:srgbClr val="000000"/>
              </a:solidFill>
            </a:endParaRPr>
          </a:p>
          <a:p>
            <a:r>
              <a:rPr lang="pt-BR" sz="1800" b="0" dirty="0">
                <a:solidFill>
                  <a:srgbClr val="000000"/>
                </a:solidFill>
              </a:rPr>
              <a:t>model_matrix</a:t>
            </a:r>
            <a:r>
              <a:rPr lang="pt-BR" sz="1800" b="1" dirty="0">
                <a:solidFill>
                  <a:srgbClr val="000080"/>
                </a:solidFill>
              </a:rPr>
              <a:t>(</a:t>
            </a:r>
            <a:r>
              <a:rPr lang="pt-BR" sz="1800" b="0" dirty="0">
                <a:solidFill>
                  <a:srgbClr val="000000"/>
                </a:solidFill>
              </a:rPr>
              <a:t>sim1, y </a:t>
            </a:r>
            <a:r>
              <a:rPr lang="pt-BR" sz="1800" b="1" dirty="0">
                <a:solidFill>
                  <a:srgbClr val="000080"/>
                </a:solidFill>
              </a:rPr>
              <a:t>~</a:t>
            </a:r>
            <a:r>
              <a:rPr lang="pt-BR" sz="1800" b="0" dirty="0">
                <a:solidFill>
                  <a:srgbClr val="000000"/>
                </a:solidFill>
              </a:rPr>
              <a:t> x </a:t>
            </a:r>
            <a:r>
              <a:rPr lang="pt-BR" sz="1800" b="1" dirty="0">
                <a:solidFill>
                  <a:srgbClr val="000080"/>
                </a:solidFill>
              </a:rPr>
              <a:t>+</a:t>
            </a:r>
            <a:r>
              <a:rPr lang="pt-BR" sz="1800" b="0" dirty="0">
                <a:solidFill>
                  <a:srgbClr val="000000"/>
                </a:solidFill>
              </a:rPr>
              <a:t> I</a:t>
            </a:r>
            <a:r>
              <a:rPr lang="pt-BR" sz="1800" b="1" dirty="0">
                <a:solidFill>
                  <a:srgbClr val="000080"/>
                </a:solidFill>
              </a:rPr>
              <a:t>(</a:t>
            </a:r>
            <a:r>
              <a:rPr lang="pt-BR" sz="1800" b="0" dirty="0">
                <a:solidFill>
                  <a:srgbClr val="000000"/>
                </a:solidFill>
              </a:rPr>
              <a:t>x</a:t>
            </a:r>
            <a:r>
              <a:rPr lang="pt-BR" sz="1800" b="1" dirty="0">
                <a:solidFill>
                  <a:srgbClr val="000080"/>
                </a:solidFill>
              </a:rPr>
              <a:t>^</a:t>
            </a:r>
            <a:r>
              <a:rPr lang="pt-BR" sz="1800" b="0" dirty="0">
                <a:solidFill>
                  <a:srgbClr val="FF8000"/>
                </a:solidFill>
              </a:rPr>
              <a:t>2</a:t>
            </a:r>
            <a:r>
              <a:rPr lang="pt-BR" sz="1800" b="1" dirty="0">
                <a:solidFill>
                  <a:srgbClr val="000080"/>
                </a:solidFill>
              </a:rPr>
              <a:t>)</a:t>
            </a:r>
            <a:endParaRPr lang="pt-BR" sz="1800" b="0" dirty="0">
              <a:solidFill>
                <a:srgbClr val="000000"/>
              </a:solidFill>
            </a:endParaRPr>
          </a:p>
          <a:p>
            <a:endParaRPr lang="en-US" dirty="0"/>
          </a:p>
        </p:txBody>
      </p:sp>
      <p:sp>
        <p:nvSpPr>
          <p:cNvPr id="4" name="Content Placeholder 3">
            <a:extLst>
              <a:ext uri="{FF2B5EF4-FFF2-40B4-BE49-F238E27FC236}">
                <a16:creationId xmlns:a16="http://schemas.microsoft.com/office/drawing/2014/main" id="{23380090-98F5-43D2-8DD7-C486484AEAF3}"/>
              </a:ext>
            </a:extLst>
          </p:cNvPr>
          <p:cNvSpPr>
            <a:spLocks noGrp="1"/>
          </p:cNvSpPr>
          <p:nvPr>
            <p:ph sz="quarter" idx="15"/>
          </p:nvPr>
        </p:nvSpPr>
        <p:spPr>
          <a:xfrm>
            <a:off x="6449060" y="1066798"/>
            <a:ext cx="5742939" cy="4819652"/>
          </a:xfrm>
        </p:spPr>
        <p:txBody>
          <a:bodyPr/>
          <a:lstStyle/>
          <a:p>
            <a:r>
              <a:rPr lang="en-US" dirty="0"/>
              <a:t>You can also perform transformations inside the model formula</a:t>
            </a:r>
          </a:p>
          <a:p>
            <a:r>
              <a:rPr lang="en-US" dirty="0"/>
              <a:t>log and square root transformations involving </a:t>
            </a:r>
            <a:r>
              <a:rPr lang="en-US" dirty="0">
                <a:solidFill>
                  <a:schemeClr val="accent1"/>
                </a:solidFill>
                <a:latin typeface="Source Code Pro" panose="020B0509030403020204" pitchFamily="49" charset="0"/>
                <a:ea typeface="Source Code Pro" panose="020B0509030403020204" pitchFamily="49" charset="0"/>
              </a:rPr>
              <a:t>+</a:t>
            </a:r>
            <a:r>
              <a:rPr lang="en-US" dirty="0"/>
              <a:t>, </a:t>
            </a:r>
            <a:r>
              <a:rPr lang="en-US" dirty="0">
                <a:solidFill>
                  <a:schemeClr val="accent1"/>
                </a:solidFill>
                <a:latin typeface="Source Code Pro" panose="020B0509030403020204" pitchFamily="49" charset="0"/>
                <a:ea typeface="Source Code Pro" panose="020B0509030403020204" pitchFamily="49" charset="0"/>
              </a:rPr>
              <a:t>*,</a:t>
            </a:r>
            <a:r>
              <a:rPr lang="en-US" dirty="0"/>
              <a:t> </a:t>
            </a:r>
            <a:r>
              <a:rPr lang="en-US" dirty="0">
                <a:solidFill>
                  <a:schemeClr val="accent1"/>
                </a:solidFill>
                <a:latin typeface="Source Code Pro" panose="020B0509030403020204" pitchFamily="49" charset="0"/>
                <a:ea typeface="Source Code Pro" panose="020B0509030403020204" pitchFamily="49" charset="0"/>
              </a:rPr>
              <a:t>^,</a:t>
            </a:r>
            <a:r>
              <a:rPr lang="en-US" dirty="0"/>
              <a:t> or </a:t>
            </a:r>
            <a:r>
              <a:rPr lang="en-US" dirty="0">
                <a:solidFill>
                  <a:schemeClr val="accent1"/>
                </a:solidFill>
                <a:latin typeface="Source Code Pro" panose="020B0509030403020204" pitchFamily="49" charset="0"/>
                <a:ea typeface="Source Code Pro" panose="020B0509030403020204" pitchFamily="49" charset="0"/>
              </a:rPr>
              <a:t>-,</a:t>
            </a:r>
            <a:r>
              <a:rPr lang="en-US" dirty="0"/>
              <a:t> will need to be wrapped in </a:t>
            </a:r>
            <a:r>
              <a:rPr lang="en-US" dirty="0">
                <a:solidFill>
                  <a:schemeClr val="accent1"/>
                </a:solidFill>
                <a:latin typeface="Source Code Pro" panose="020B0509030403020204" pitchFamily="49" charset="0"/>
                <a:ea typeface="Source Code Pro" panose="020B0509030403020204" pitchFamily="49" charset="0"/>
              </a:rPr>
              <a:t>I() </a:t>
            </a:r>
          </a:p>
          <a:p>
            <a:r>
              <a:rPr lang="en-US" dirty="0"/>
              <a:t>When in doubt, use </a:t>
            </a:r>
            <a:r>
              <a:rPr lang="en-US" dirty="0" err="1">
                <a:solidFill>
                  <a:schemeClr val="accent1"/>
                </a:solidFill>
                <a:latin typeface="Source Code Pro" panose="020B0509030403020204" pitchFamily="49" charset="0"/>
                <a:ea typeface="Source Code Pro" panose="020B0509030403020204" pitchFamily="49" charset="0"/>
              </a:rPr>
              <a:t>model_matrix</a:t>
            </a:r>
            <a:r>
              <a:rPr lang="en-US" dirty="0">
                <a:solidFill>
                  <a:schemeClr val="accent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75564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Model specification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GLM and Logistic Regression</a:t>
            </a:r>
          </a:p>
        </p:txBody>
      </p:sp>
    </p:spTree>
    <p:extLst>
      <p:ext uri="{BB962C8B-B14F-4D97-AF65-F5344CB8AC3E}">
        <p14:creationId xmlns:p14="http://schemas.microsoft.com/office/powerpoint/2010/main" val="61470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055519" y="1733390"/>
            <a:ext cx="1247776" cy="228600"/>
          </a:xfrm>
          <a:prstGeom prst="rect">
            <a:avLst/>
          </a:prstGeom>
          <a:solidFill>
            <a:schemeClr val="accent1">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pitchFamily="34" charset="0"/>
            </a:endParaRPr>
          </a:p>
        </p:txBody>
      </p:sp>
      <p:sp>
        <p:nvSpPr>
          <p:cNvPr id="11" name="Rectangle 10"/>
          <p:cNvSpPr/>
          <p:nvPr/>
        </p:nvSpPr>
        <p:spPr bwMode="auto">
          <a:xfrm>
            <a:off x="8315325" y="1259521"/>
            <a:ext cx="1247776" cy="228600"/>
          </a:xfrm>
          <a:prstGeom prst="rect">
            <a:avLst/>
          </a:prstGeom>
          <a:solidFill>
            <a:schemeClr val="accent1">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pitchFamily="34" charset="0"/>
            </a:endParaRPr>
          </a:p>
        </p:txBody>
      </p:sp>
      <p:sp>
        <p:nvSpPr>
          <p:cNvPr id="12" name="Rectangle 11"/>
          <p:cNvSpPr/>
          <p:nvPr/>
        </p:nvSpPr>
        <p:spPr bwMode="auto">
          <a:xfrm>
            <a:off x="8584406" y="1733390"/>
            <a:ext cx="1247776" cy="228600"/>
          </a:xfrm>
          <a:prstGeom prst="rect">
            <a:avLst/>
          </a:prstGeom>
          <a:solidFill>
            <a:schemeClr val="accent1">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pitchFamily="34" charset="0"/>
            </a:endParaRPr>
          </a:p>
        </p:txBody>
      </p:sp>
      <p:sp>
        <p:nvSpPr>
          <p:cNvPr id="1028" name="Rectangle 2"/>
          <p:cNvSpPr>
            <a:spLocks noGrp="1" noChangeArrowheads="1"/>
          </p:cNvSpPr>
          <p:nvPr>
            <p:ph type="title"/>
          </p:nvPr>
        </p:nvSpPr>
        <p:spPr/>
        <p:txBody>
          <a:bodyPr/>
          <a:lstStyle/>
          <a:p>
            <a:r>
              <a:rPr lang="en-GB" dirty="0"/>
              <a:t>Logistic Regression</a:t>
            </a:r>
            <a:endParaRPr lang="en-US" dirty="0"/>
          </a:p>
        </p:txBody>
      </p:sp>
      <mc:AlternateContent xmlns:mc="http://schemas.openxmlformats.org/markup-compatibility/2006">
        <mc:Choice xmlns:a14="http://schemas.microsoft.com/office/drawing/2010/main" Requires="a14">
          <p:sp>
            <p:nvSpPr>
              <p:cNvPr id="1029" name="Rectangle 3"/>
              <p:cNvSpPr>
                <a:spLocks noGrp="1" noChangeArrowheads="1"/>
              </p:cNvSpPr>
              <p:nvPr>
                <p:ph sz="quarter" idx="13"/>
              </p:nvPr>
            </p:nvSpPr>
            <p:spPr/>
            <p:txBody>
              <a:bodyPr/>
              <a:lstStyle/>
              <a:p>
                <a:endParaRPr lang="en-GB" dirty="0">
                  <a:cs typeface="Arial" panose="020B0604020202020204" pitchFamily="34" charset="0"/>
                </a:endParaRPr>
              </a:p>
              <a:p>
                <a:endParaRPr lang="en-GB" dirty="0">
                  <a:cs typeface="Arial" panose="020B0604020202020204" pitchFamily="34" charset="0"/>
                </a:endParaRPr>
              </a:p>
              <a:p>
                <a:r>
                  <a:rPr lang="en-GB" dirty="0">
                    <a:cs typeface="Arial" panose="020B0604020202020204" pitchFamily="34" charset="0"/>
                  </a:rPr>
                  <a:t>Outcome</a:t>
                </a:r>
                <a:endParaRPr lang="en-US" baseline="-25000" dirty="0"/>
              </a:p>
              <a:p>
                <a:pPr lvl="1"/>
                <a:r>
                  <a:rPr lang="en-US" dirty="0"/>
                  <a:t>We predict the </a:t>
                </a:r>
                <a:r>
                  <a:rPr lang="en-US" i="1" dirty="0"/>
                  <a:t>probability</a:t>
                </a:r>
                <a:r>
                  <a:rPr lang="en-US" dirty="0"/>
                  <a:t> of the outcome occurring</a:t>
                </a:r>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a:latin typeface="Cambria Math"/>
                          </a:rPr>
                          <m:t>0</m:t>
                        </m:r>
                      </m:sub>
                    </m:sSub>
                  </m:oMath>
                </a14:m>
                <a:r>
                  <a:rPr lang="en-GB" i="1" dirty="0">
                    <a:cs typeface="Arial" panose="020B0604020202020204" pitchFamily="34"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b="0" i="0" smtClean="0">
                            <a:latin typeface="Cambria Math" panose="02040503050406030204" pitchFamily="18" charset="0"/>
                          </a:rPr>
                          <m:t>1</m:t>
                        </m:r>
                      </m:sub>
                    </m:sSub>
                  </m:oMath>
                </a14:m>
                <a:r>
                  <a:rPr lang="en-GB" i="1" dirty="0">
                    <a:cs typeface="Arial" panose="020B0604020202020204" pitchFamily="34" charset="0"/>
                  </a:rPr>
                  <a:t> are estimates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a:latin typeface="Cambria Math"/>
                          </a:rPr>
                          <m:t>0</m:t>
                        </m:r>
                      </m:sub>
                    </m:sSub>
                  </m:oMath>
                </a14:m>
                <a:r>
                  <a:rPr lang="en-GB" i="1" dirty="0">
                    <a:cs typeface="Arial" panose="020B0604020202020204" pitchFamily="34" charset="0"/>
                  </a:rPr>
                  <a:t>and</a:t>
                </a:r>
                <a:r>
                  <a:rPr lang="en-US" i="1" baseline="-25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a:latin typeface="Cambria Math"/>
                          </a:rPr>
                          <m:t>1</m:t>
                        </m:r>
                      </m:sub>
                    </m:sSub>
                  </m:oMath>
                </a14:m>
                <a:r>
                  <a:rPr lang="en-GB" i="1" dirty="0">
                    <a:cs typeface="Arial" panose="020B0604020202020204" pitchFamily="34" charset="0"/>
                  </a:rPr>
                  <a:t>, respectively</a:t>
                </a:r>
                <a:endParaRPr lang="en-US" i="1" baseline="-2500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a:latin typeface="Cambria Math"/>
                          </a:rPr>
                          <m:t>0</m:t>
                        </m:r>
                      </m:sub>
                    </m:sSub>
                  </m:oMath>
                </a14:m>
                <a:r>
                  <a:rPr lang="en-US" dirty="0"/>
                  <a:t> is an ‘intercept’, capturing the baseline distribution of 1s and 0s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b="0" i="0" smtClean="0">
                            <a:latin typeface="Cambria Math" panose="02040503050406030204" pitchFamily="18" charset="0"/>
                          </a:rPr>
                          <m:t>1</m:t>
                        </m:r>
                      </m:sub>
                    </m:sSub>
                  </m:oMath>
                </a14:m>
                <a:r>
                  <a:rPr lang="en-US" dirty="0"/>
                  <a:t> captures the effect of </a:t>
                </a:r>
                <a14:m>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a:latin typeface="Cambria Math"/>
                          </a:rPr>
                          <m:t>1</m:t>
                        </m:r>
                      </m:sub>
                    </m:sSub>
                  </m:oMath>
                </a14:m>
                <a:r>
                  <a:rPr lang="en-US" dirty="0"/>
                  <a:t>on the probability of Y=1</a:t>
                </a:r>
              </a:p>
              <a:p>
                <a:pPr lvl="1"/>
                <a:r>
                  <a:rPr lang="en-US" dirty="0"/>
                  <a:t>Note the linear regression equation forms part of the logistic regression equation</a:t>
                </a:r>
              </a:p>
            </p:txBody>
          </p:sp>
        </mc:Choice>
        <mc:Fallback>
          <p:sp>
            <p:nvSpPr>
              <p:cNvPr id="1029" name="Rectangle 3"/>
              <p:cNvSpPr>
                <a:spLocks noGrp="1" noRot="1" noChangeAspect="1" noMove="1" noResize="1" noEditPoints="1" noAdjustHandles="1" noChangeArrowheads="1" noChangeShapeType="1" noTextEdit="1"/>
              </p:cNvSpPr>
              <p:nvPr>
                <p:ph sz="quarter" idx="13"/>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064864" y="1181100"/>
                <a:ext cx="8062272" cy="881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𝑃</m:t>
                      </m:r>
                      <m:d>
                        <m:dPr>
                          <m:ctrlPr>
                            <a:rPr lang="en-US" sz="2400" i="1">
                              <a:latin typeface="Cambria Math" panose="02040503050406030204" pitchFamily="18" charset="0"/>
                            </a:rPr>
                          </m:ctrlPr>
                        </m:dPr>
                        <m:e>
                          <m:r>
                            <a:rPr lang="en-US" sz="2400" i="1">
                              <a:latin typeface="Cambria Math"/>
                            </a:rPr>
                            <m:t>[</m:t>
                          </m:r>
                          <m:r>
                            <a:rPr lang="en-US" sz="2400" i="1">
                              <a:latin typeface="Cambria Math"/>
                            </a:rPr>
                            <m:t>𝑌</m:t>
                          </m:r>
                          <m:r>
                            <a:rPr lang="en-US" sz="2400" i="1">
                              <a:latin typeface="Cambria Math"/>
                            </a:rPr>
                            <m:t>=1]</m:t>
                          </m:r>
                        </m:e>
                      </m:d>
                      <m:r>
                        <a:rPr lang="en-US" sz="2400">
                          <a:latin typeface="Cambria Math"/>
                        </a:rPr>
                        <m:t>=</m:t>
                      </m:r>
                      <m:r>
                        <a:rPr lang="en-US" sz="2400" i="1">
                          <a:latin typeface="Cambria Math"/>
                        </a:rPr>
                        <m:t>𝑃</m:t>
                      </m:r>
                      <m:r>
                        <a:rPr lang="en-US" sz="2400">
                          <a:latin typeface="Cambria Math"/>
                        </a:rPr>
                        <m:t>(</m:t>
                      </m:r>
                      <m:r>
                        <a:rPr lang="en-US" sz="2400" i="1">
                          <a:latin typeface="Cambria Math"/>
                        </a:rPr>
                        <m:t>𝑌</m:t>
                      </m:r>
                      <m:r>
                        <a:rPr lang="en-US" sz="2400">
                          <a:latin typeface="Cambria Math"/>
                        </a:rPr>
                        <m:t>)=</m:t>
                      </m:r>
                      <m:f>
                        <m:fPr>
                          <m:ctrlPr>
                            <a:rPr lang="en-US" sz="2400" i="1">
                              <a:latin typeface="Cambria Math" panose="02040503050406030204" pitchFamily="18" charset="0"/>
                            </a:rPr>
                          </m:ctrlPr>
                        </m:fPr>
                        <m:num>
                          <m:r>
                            <a:rPr lang="en-US" sz="2400">
                              <a:latin typeface="Cambria Math"/>
                            </a:rPr>
                            <m:t>1</m:t>
                          </m:r>
                        </m:num>
                        <m:den>
                          <m:r>
                            <a:rPr lang="en-US" sz="2400">
                              <a:latin typeface="Cambria Math"/>
                            </a:rPr>
                            <m:t>1+</m:t>
                          </m:r>
                          <m:sSup>
                            <m:sSupPr>
                              <m:ctrlPr>
                                <a:rPr lang="en-US" sz="2400" i="1">
                                  <a:latin typeface="Cambria Math" panose="02040503050406030204" pitchFamily="18" charset="0"/>
                                </a:rPr>
                              </m:ctrlPr>
                            </m:sSupPr>
                            <m:e>
                              <m:r>
                                <a:rPr lang="en-US" sz="2400" i="1">
                                  <a:latin typeface="Cambria Math"/>
                                </a:rPr>
                                <m:t>𝑒</m:t>
                              </m:r>
                            </m:e>
                            <m:sup>
                              <m:d>
                                <m:dPr>
                                  <m:begChr m:val=""/>
                                  <m:ctrlPr>
                                    <a:rPr lang="en-US" sz="2400" i="1">
                                      <a:latin typeface="Cambria Math" panose="02040503050406030204" pitchFamily="18" charset="0"/>
                                    </a:rPr>
                                  </m:ctrlPr>
                                </m:dPr>
                                <m:e>
                                  <m:r>
                                    <a:rPr lang="en-US" sz="2400">
                                      <a:latin typeface="Cambria Math"/>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a:latin typeface="Cambria Math"/>
                                        </a:rPr>
                                        <m:t>0</m:t>
                                      </m:r>
                                    </m:sub>
                                  </m:sSub>
                                  <m:r>
                                    <a:rPr lang="en-US" sz="2400">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a:latin typeface="Cambria Math"/>
                                        </a:rPr>
                                        <m:t>1</m:t>
                                      </m:r>
                                    </m:sub>
                                  </m:sSub>
                                  <m:sSub>
                                    <m:sSubPr>
                                      <m:ctrlPr>
                                        <a:rPr lang="en-US" sz="2400" i="1">
                                          <a:latin typeface="Cambria Math" panose="02040503050406030204" pitchFamily="18" charset="0"/>
                                        </a:rPr>
                                      </m:ctrlPr>
                                    </m:sSubPr>
                                    <m:e>
                                      <m:r>
                                        <a:rPr lang="en-US" sz="2400" i="1">
                                          <a:latin typeface="Cambria Math"/>
                                        </a:rPr>
                                        <m:t>𝑋</m:t>
                                      </m:r>
                                    </m:e>
                                    <m:sub>
                                      <m:r>
                                        <a:rPr lang="en-US" sz="2400">
                                          <a:latin typeface="Cambria Math"/>
                                        </a:rPr>
                                        <m:t>1</m:t>
                                      </m:r>
                                    </m:sub>
                                  </m:sSub>
                                  <m:r>
                                    <a:rPr lang="en-US" sz="2400">
                                      <a:latin typeface="Cambria Math"/>
                                    </a:rPr>
                                    <m:t>+</m:t>
                                  </m:r>
                                  <m:r>
                                    <a:rPr lang="en-US" sz="2400" i="1">
                                      <a:latin typeface="Cambria Math"/>
                                    </a:rPr>
                                    <m:t>𝜀</m:t>
                                  </m:r>
                                </m:e>
                              </m:d>
                            </m:sup>
                          </m:sSup>
                        </m:den>
                      </m:f>
                      <m:r>
                        <a:rPr lang="en-US" sz="2400">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𝑒</m:t>
                              </m:r>
                            </m:e>
                            <m: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a:latin typeface="Cambria Math"/>
                                        </a:rPr>
                                        <m:t>0</m:t>
                                      </m:r>
                                    </m:sub>
                                  </m:sSub>
                                  <m:r>
                                    <a:rPr lang="en-US" sz="2400">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a:latin typeface="Cambria Math"/>
                                        </a:rPr>
                                        <m:t>1</m:t>
                                      </m:r>
                                    </m:sub>
                                  </m:sSub>
                                  <m:sSub>
                                    <m:sSubPr>
                                      <m:ctrlPr>
                                        <a:rPr lang="en-US" sz="2400" i="1">
                                          <a:latin typeface="Cambria Math" panose="02040503050406030204" pitchFamily="18" charset="0"/>
                                        </a:rPr>
                                      </m:ctrlPr>
                                    </m:sSubPr>
                                    <m:e>
                                      <m:r>
                                        <a:rPr lang="en-US" sz="2400" i="1">
                                          <a:latin typeface="Cambria Math"/>
                                        </a:rPr>
                                        <m:t>𝑋</m:t>
                                      </m:r>
                                    </m:e>
                                    <m:sub>
                                      <m:r>
                                        <a:rPr lang="en-US" sz="2400">
                                          <a:latin typeface="Cambria Math"/>
                                        </a:rPr>
                                        <m:t>1</m:t>
                                      </m:r>
                                    </m:sub>
                                  </m:sSub>
                                  <m:r>
                                    <a:rPr lang="en-US" sz="2400">
                                      <a:latin typeface="Cambria Math"/>
                                    </a:rPr>
                                    <m:t>+</m:t>
                                  </m:r>
                                  <m:r>
                                    <a:rPr lang="en-US" sz="2400" i="1">
                                      <a:latin typeface="Cambria Math"/>
                                    </a:rPr>
                                    <m:t>𝜀</m:t>
                                  </m:r>
                                </m:e>
                              </m:d>
                            </m:sup>
                          </m:sSup>
                        </m:num>
                        <m:den>
                          <m:r>
                            <a:rPr lang="en-US" sz="2400">
                              <a:latin typeface="Cambria Math"/>
                            </a:rPr>
                            <m:t>1+</m:t>
                          </m:r>
                          <m:sSup>
                            <m:sSupPr>
                              <m:ctrlPr>
                                <a:rPr lang="en-US" sz="2400" i="1">
                                  <a:latin typeface="Cambria Math" panose="02040503050406030204" pitchFamily="18" charset="0"/>
                                </a:rPr>
                              </m:ctrlPr>
                            </m:sSupPr>
                            <m:e>
                              <m:r>
                                <a:rPr lang="en-US" sz="2400" i="1">
                                  <a:latin typeface="Cambria Math"/>
                                </a:rPr>
                                <m:t>𝑒</m:t>
                              </m:r>
                            </m:e>
                            <m: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a:latin typeface="Cambria Math"/>
                                        </a:rPr>
                                        <m:t>0</m:t>
                                      </m:r>
                                    </m:sub>
                                  </m:sSub>
                                  <m:r>
                                    <a:rPr lang="en-US" sz="2400">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a:latin typeface="Cambria Math"/>
                                        </a:rPr>
                                        <m:t>1</m:t>
                                      </m:r>
                                    </m:sub>
                                  </m:sSub>
                                  <m:sSub>
                                    <m:sSubPr>
                                      <m:ctrlPr>
                                        <a:rPr lang="en-US" sz="2400" i="1">
                                          <a:latin typeface="Cambria Math" panose="02040503050406030204" pitchFamily="18" charset="0"/>
                                        </a:rPr>
                                      </m:ctrlPr>
                                    </m:sSubPr>
                                    <m:e>
                                      <m:r>
                                        <a:rPr lang="en-US" sz="2400" i="1">
                                          <a:latin typeface="Cambria Math"/>
                                        </a:rPr>
                                        <m:t>𝑋</m:t>
                                      </m:r>
                                    </m:e>
                                    <m:sub>
                                      <m:r>
                                        <a:rPr lang="en-US" sz="2400">
                                          <a:latin typeface="Cambria Math"/>
                                        </a:rPr>
                                        <m:t>1</m:t>
                                      </m:r>
                                    </m:sub>
                                  </m:sSub>
                                  <m:r>
                                    <a:rPr lang="en-US" sz="2400">
                                      <a:latin typeface="Cambria Math"/>
                                    </a:rPr>
                                    <m:t>+</m:t>
                                  </m:r>
                                  <m:r>
                                    <a:rPr lang="en-US" sz="2400" i="1">
                                      <a:latin typeface="Cambria Math"/>
                                    </a:rPr>
                                    <m:t>𝜀</m:t>
                                  </m:r>
                                </m:e>
                              </m:d>
                            </m:sup>
                          </m:sSup>
                        </m:den>
                      </m:f>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064864" y="1181100"/>
                <a:ext cx="8062272" cy="88158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52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Log-odds</a:t>
            </a:r>
          </a:p>
        </p:txBody>
      </p:sp>
      <mc:AlternateContent xmlns:mc="http://schemas.openxmlformats.org/markup-compatibility/2006">
        <mc:Choice xmlns:a14="http://schemas.microsoft.com/office/drawing/2010/main" Requires="a14">
          <p:sp>
            <p:nvSpPr>
              <p:cNvPr id="4" name="Content Placeholder 3"/>
              <p:cNvSpPr>
                <a:spLocks noGrp="1"/>
              </p:cNvSpPr>
              <p:nvPr>
                <p:ph sz="quarter" idx="13"/>
              </p:nvPr>
            </p:nvSpPr>
            <p:spPr/>
            <p:txBody>
              <a:bodyPr/>
              <a:lstStyle/>
              <a:p>
                <a:pPr/>
                <a:r>
                  <a:rPr lang="en-US" dirty="0">
                    <a:cs typeface="Arial" panose="020B0604020202020204" pitchFamily="34" charset="0"/>
                  </a:rPr>
                  <a:t>The log-</a:t>
                </a:r>
                <a:r>
                  <a:rPr lang="en-US" dirty="0">
                    <a:solidFill>
                      <a:schemeClr val="accent4"/>
                    </a:solidFill>
                    <a:cs typeface="Arial" panose="020B0604020202020204" pitchFamily="34" charset="0"/>
                  </a:rPr>
                  <a:t>odds</a:t>
                </a:r>
                <a:r>
                  <a:rPr lang="en-US" dirty="0">
                    <a:cs typeface="Arial" panose="020B0604020202020204" pitchFamily="34" charset="0"/>
                  </a:rPr>
                  <a:t> are a linear function:</a:t>
                </a:r>
                <a:br>
                  <a:rPr lang="en-US" dirty="0">
                    <a:cs typeface="Arial" panose="020B0604020202020204" pitchFamily="34" charset="0"/>
                  </a:rPr>
                </a:b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smtClean="0">
                                      <a:solidFill>
                                        <a:schemeClr val="accent3">
                                          <a:lumMod val="60000"/>
                                          <a:lumOff val="40000"/>
                                        </a:schemeClr>
                                      </a:solidFill>
                                      <a:latin typeface="Cambria Math"/>
                                    </a:rPr>
                                    <m:t>𝑃</m:t>
                                  </m:r>
                                  <m:r>
                                    <a:rPr lang="en-US" i="1" smtClean="0">
                                      <a:solidFill>
                                        <a:schemeClr val="accent3">
                                          <a:lumMod val="60000"/>
                                          <a:lumOff val="40000"/>
                                        </a:schemeClr>
                                      </a:solidFill>
                                      <a:latin typeface="Cambria Math"/>
                                    </a:rPr>
                                    <m:t>(</m:t>
                                  </m:r>
                                  <m:r>
                                    <a:rPr lang="en-US" i="1" smtClean="0">
                                      <a:solidFill>
                                        <a:schemeClr val="accent3">
                                          <a:lumMod val="60000"/>
                                          <a:lumOff val="40000"/>
                                        </a:schemeClr>
                                      </a:solidFill>
                                      <a:latin typeface="Cambria Math"/>
                                    </a:rPr>
                                    <m:t>𝑌</m:t>
                                  </m:r>
                                  <m:r>
                                    <a:rPr lang="en-US" i="1" smtClean="0">
                                      <a:solidFill>
                                        <a:schemeClr val="accent3">
                                          <a:lumMod val="60000"/>
                                          <a:lumOff val="40000"/>
                                        </a:schemeClr>
                                      </a:solidFill>
                                      <a:latin typeface="Cambria Math"/>
                                    </a:rPr>
                                    <m:t>)</m:t>
                                  </m:r>
                                </m:num>
                                <m:den>
                                  <m:r>
                                    <a:rPr lang="en-US" smtClean="0">
                                      <a:solidFill>
                                        <a:srgbClr val="FFC000"/>
                                      </a:solidFill>
                                      <a:latin typeface="Cambria Math"/>
                                    </a:rPr>
                                    <m:t>1</m:t>
                                  </m:r>
                                  <m:r>
                                    <a:rPr lang="en-US" i="1">
                                      <a:solidFill>
                                        <a:srgbClr val="FFC000"/>
                                      </a:solidFill>
                                      <a:latin typeface="Cambria Math"/>
                                    </a:rPr>
                                    <m:t>−</m:t>
                                  </m:r>
                                  <m:r>
                                    <a:rPr lang="en-US" i="1">
                                      <a:solidFill>
                                        <a:srgbClr val="FFC000"/>
                                      </a:solidFill>
                                      <a:latin typeface="Cambria Math"/>
                                    </a:rPr>
                                    <m:t>𝑃</m:t>
                                  </m:r>
                                  <m:r>
                                    <a:rPr lang="en-US" i="1">
                                      <a:solidFill>
                                        <a:srgbClr val="FFC000"/>
                                      </a:solidFill>
                                      <a:latin typeface="Cambria Math"/>
                                    </a:rPr>
                                    <m:t>(</m:t>
                                  </m:r>
                                  <m:r>
                                    <a:rPr lang="en-US" i="1">
                                      <a:solidFill>
                                        <a:srgbClr val="FFC000"/>
                                      </a:solidFill>
                                      <a:latin typeface="Cambria Math"/>
                                    </a:rPr>
                                    <m:t>𝑌</m:t>
                                  </m:r>
                                  <m:r>
                                    <a:rPr lang="en-US" i="1">
                                      <a:solidFill>
                                        <a:srgbClr val="FFC000"/>
                                      </a:solidFill>
                                      <a:latin typeface="Cambria Math"/>
                                    </a:rPr>
                                    <m:t>)</m:t>
                                  </m:r>
                                </m:den>
                              </m:f>
                            </m:e>
                          </m:d>
                        </m:e>
                      </m:func>
                      <m:r>
                        <a:rPr lang="en-US" i="1">
                          <a:latin typeface="Cambria Math"/>
                        </a:rPr>
                        <m:t>=</m:t>
                      </m:r>
                      <m:sSub>
                        <m:sSubPr>
                          <m:ctrlPr>
                            <a:rPr lang="en-US" i="1">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𝛽</m:t>
                          </m:r>
                        </m:e>
                        <m:sub>
                          <m:r>
                            <a:rPr lang="en-US">
                              <a:solidFill>
                                <a:srgbClr val="0070C0"/>
                              </a:solidFill>
                              <a:latin typeface="Cambria Math"/>
                            </a:rPr>
                            <m:t>0</m:t>
                          </m:r>
                        </m:sub>
                      </m:sSub>
                      <m:r>
                        <a:rPr lang="en-US">
                          <a:solidFill>
                            <a:srgbClr val="0070C0"/>
                          </a:solidFill>
                          <a:latin typeface="Cambria Math"/>
                        </a:rPr>
                        <m:t>+</m:t>
                      </m:r>
                      <m:sSub>
                        <m:sSubPr>
                          <m:ctrlPr>
                            <a:rPr lang="en-US" i="1">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𝛽</m:t>
                          </m:r>
                        </m:e>
                        <m:sub>
                          <m:r>
                            <a:rPr lang="en-US">
                              <a:solidFill>
                                <a:srgbClr val="0070C0"/>
                              </a:solidFill>
                              <a:latin typeface="Cambria Math"/>
                            </a:rPr>
                            <m:t>1</m:t>
                          </m:r>
                        </m:sub>
                      </m:sSub>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𝑋</m:t>
                          </m:r>
                        </m:e>
                        <m:sub>
                          <m:r>
                            <a:rPr lang="en-US">
                              <a:solidFill>
                                <a:schemeClr val="tx1"/>
                              </a:solidFill>
                              <a:latin typeface="Cambria Math"/>
                            </a:rPr>
                            <m:t>1</m:t>
                          </m:r>
                        </m:sub>
                      </m:sSub>
                      <m:r>
                        <a:rPr lang="en-US">
                          <a:solidFill>
                            <a:srgbClr val="0070C0"/>
                          </a:solidFill>
                          <a:latin typeface="Cambria Math"/>
                        </a:rPr>
                        <m:t>+</m:t>
                      </m:r>
                      <m:r>
                        <a:rPr lang="en-US" i="1">
                          <a:solidFill>
                            <a:schemeClr val="accent4">
                              <a:lumMod val="50000"/>
                            </a:schemeClr>
                          </a:solidFill>
                          <a:latin typeface="Cambria Math"/>
                        </a:rPr>
                        <m:t>𝜀</m:t>
                      </m:r>
                    </m:oMath>
                  </m:oMathPara>
                </a14:m>
                <a:endParaRPr lang="en-US" dirty="0"/>
              </a:p>
              <a:p>
                <a:pPr lvl="1"/>
                <a:r>
                  <a:rPr lang="en-US" sz="2400" dirty="0">
                    <a:solidFill>
                      <a:schemeClr val="accent4"/>
                    </a:solidFill>
                    <a:cs typeface="Arial" panose="020B0604020202020204" pitchFamily="34" charset="0"/>
                  </a:rPr>
                  <a:t>Odds</a:t>
                </a:r>
                <a:r>
                  <a:rPr lang="en-US" sz="2400" dirty="0">
                    <a:solidFill>
                      <a:schemeClr val="tx1"/>
                    </a:solidFill>
                    <a:cs typeface="Arial" panose="020B0604020202020204" pitchFamily="34" charset="0"/>
                  </a:rPr>
                  <a:t>:</a:t>
                </a:r>
                <a:r>
                  <a:rPr lang="en-US" sz="2400" dirty="0">
                    <a:solidFill>
                      <a:schemeClr val="accent5">
                        <a:lumMod val="75000"/>
                      </a:schemeClr>
                    </a:solidFill>
                    <a:cs typeface="Arial" panose="020B0604020202020204" pitchFamily="34" charset="0"/>
                  </a:rPr>
                  <a:t> </a:t>
                </a:r>
                <a:r>
                  <a:rPr lang="en-US" sz="2400" dirty="0">
                    <a:solidFill>
                      <a:schemeClr val="accent3">
                        <a:lumMod val="60000"/>
                        <a:lumOff val="40000"/>
                      </a:schemeClr>
                    </a:solidFill>
                    <a:cs typeface="Arial" panose="020B0604020202020204" pitchFamily="34" charset="0"/>
                  </a:rPr>
                  <a:t>Probability</a:t>
                </a:r>
                <a:r>
                  <a:rPr lang="en-US" sz="2400" dirty="0">
                    <a:solidFill>
                      <a:schemeClr val="accent5">
                        <a:lumMod val="75000"/>
                      </a:schemeClr>
                    </a:solidFill>
                    <a:cs typeface="Arial" panose="020B0604020202020204" pitchFamily="34" charset="0"/>
                  </a:rPr>
                  <a:t> </a:t>
                </a:r>
                <a:r>
                  <a:rPr lang="en-US" sz="2400" dirty="0">
                    <a:solidFill>
                      <a:schemeClr val="tx1"/>
                    </a:solidFill>
                    <a:cs typeface="Arial" panose="020B0604020202020204" pitchFamily="34" charset="0"/>
                  </a:rPr>
                  <a:t>divided by </a:t>
                </a:r>
                <a:r>
                  <a:rPr lang="en-US" sz="2400" dirty="0">
                    <a:solidFill>
                      <a:srgbClr val="FFC000"/>
                    </a:solidFill>
                    <a:cs typeface="Arial" panose="020B0604020202020204" pitchFamily="34" charset="0"/>
                  </a:rPr>
                  <a:t>counter-probability</a:t>
                </a:r>
              </a:p>
              <a:p>
                <a:pPr lvl="1"/>
                <a:r>
                  <a:rPr lang="en-US" sz="2400" dirty="0">
                    <a:solidFill>
                      <a:schemeClr val="tx1"/>
                    </a:solidFill>
                    <a:cs typeface="Arial" panose="020B0604020202020204" pitchFamily="34" charset="0"/>
                  </a:rPr>
                  <a:t>Log-odds: Log of odds</a:t>
                </a:r>
              </a:p>
              <a:p>
                <a:endParaRPr lang="en-US" dirty="0">
                  <a:cs typeface="Arial" panose="020B0604020202020204" pitchFamily="34" charset="0"/>
                </a:endParaRPr>
              </a:p>
              <a:p>
                <a:endParaRPr lang="en-US" dirty="0">
                  <a:cs typeface="Arial" panose="020B0604020202020204" pitchFamily="34" charset="0"/>
                </a:endParaRPr>
              </a:p>
              <a:p>
                <a:r>
                  <a:rPr lang="en-US" dirty="0">
                    <a:cs typeface="Arial" panose="020B0604020202020204" pitchFamily="34" charset="0"/>
                  </a:rPr>
                  <a:t>A unit increase in </a:t>
                </a:r>
                <a14:m>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a:latin typeface="Cambria Math"/>
                          </a:rPr>
                          <m:t>1</m:t>
                        </m:r>
                      </m:sub>
                    </m:sSub>
                  </m:oMath>
                </a14:m>
                <a:r>
                  <a:rPr lang="en-US" dirty="0">
                    <a:cs typeface="Arial" panose="020B0604020202020204" pitchFamily="34" charset="0"/>
                  </a:rPr>
                  <a:t> increases the log-odds of </a:t>
                </a:r>
                <a14:m>
                  <m:oMath xmlns:m="http://schemas.openxmlformats.org/officeDocument/2006/math">
                    <m:r>
                      <a:rPr lang="en-US" i="1" dirty="0" smtClean="0">
                        <a:latin typeface="Cambria Math" panose="02040503050406030204" pitchFamily="18" charset="0"/>
                        <a:cs typeface="Arial" panose="020B0604020202020204" pitchFamily="34" charset="0"/>
                      </a:rPr>
                      <m:t>𝑌</m:t>
                    </m:r>
                    <m:r>
                      <a:rPr lang="en-US" i="1" dirty="0" smtClean="0">
                        <a:latin typeface="Cambria Math" panose="02040503050406030204" pitchFamily="18" charset="0"/>
                        <a:cs typeface="Arial" panose="020B0604020202020204" pitchFamily="34" charset="0"/>
                      </a:rPr>
                      <m:t>=1</m:t>
                    </m:r>
                  </m:oMath>
                </a14:m>
                <a:r>
                  <a:rPr lang="en-US" dirty="0">
                    <a:cs typeface="Arial" panose="020B0604020202020204" pitchFamily="34" charset="0"/>
                  </a:rPr>
                  <a:t> by a factor of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𝛽</m:t>
                        </m:r>
                      </m:e>
                      <m:sub>
                        <m:r>
                          <a:rPr lang="en-US">
                            <a:solidFill>
                              <a:srgbClr val="0070C0"/>
                            </a:solidFill>
                            <a:latin typeface="Cambria Math"/>
                          </a:rPr>
                          <m:t>1</m:t>
                        </m:r>
                      </m:sub>
                    </m:sSub>
                  </m:oMath>
                </a14:m>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3"/>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34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Predictors: The Odds Ratio or </a:t>
            </a:r>
            <a:r>
              <a:rPr lang="en-GB" dirty="0" err="1"/>
              <a:t>Exp</a:t>
            </a:r>
            <a:r>
              <a:rPr lang="en-GB" dirty="0"/>
              <a:t>(</a:t>
            </a:r>
            <a:r>
              <a:rPr lang="en-GB" i="1" dirty="0"/>
              <a:t>b</a:t>
            </a:r>
            <a:r>
              <a:rPr lang="en-GB"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87403" y="1276350"/>
                <a:ext cx="11052172" cy="4848225"/>
              </a:xfrm>
            </p:spPr>
            <p:txBody>
              <a:bodyPr/>
              <a:lstStyle/>
              <a:p>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𝐸𝑥𝑝</m:t>
                      </m:r>
                      <m:d>
                        <m:dPr>
                          <m:ctrlPr>
                            <a:rPr lang="en-US" sz="2600" i="1">
                              <a:latin typeface="Cambria Math" panose="02040503050406030204" pitchFamily="18" charset="0"/>
                            </a:rPr>
                          </m:ctrlPr>
                        </m:dPr>
                        <m:e>
                          <m:r>
                            <a:rPr lang="en-US" sz="2600" i="1">
                              <a:latin typeface="Cambria Math" panose="02040503050406030204" pitchFamily="18" charset="0"/>
                            </a:rPr>
                            <m:t>𝑏</m:t>
                          </m:r>
                        </m:e>
                      </m:d>
                      <m:r>
                        <a:rPr lang="en-US" sz="2600">
                          <a:latin typeface="Cambria Math" panose="02040503050406030204" pitchFamily="18" charset="0"/>
                        </a:rPr>
                        <m:t>=</m:t>
                      </m:r>
                      <m:f>
                        <m:fPr>
                          <m:ctrlPr>
                            <a:rPr lang="en-US" sz="2600">
                              <a:latin typeface="Cambria Math" panose="02040503050406030204" pitchFamily="18" charset="0"/>
                            </a:rPr>
                          </m:ctrlPr>
                        </m:fPr>
                        <m:num>
                          <m:r>
                            <m:rPr>
                              <m:nor/>
                            </m:rPr>
                            <a:rPr lang="en-US" sz="2600">
                              <a:latin typeface="Cambria Math" panose="02040503050406030204" pitchFamily="18" charset="0"/>
                            </a:rPr>
                            <m:t>Odds</m:t>
                          </m:r>
                          <m:r>
                            <m:rPr>
                              <m:nor/>
                            </m:rPr>
                            <a:rPr lang="en-US" sz="2600">
                              <a:latin typeface="Cambria Math" panose="02040503050406030204" pitchFamily="18" charset="0"/>
                            </a:rPr>
                            <m:t> </m:t>
                          </m:r>
                          <m:r>
                            <m:rPr>
                              <m:nor/>
                            </m:rPr>
                            <a:rPr lang="en-US" sz="2600">
                              <a:latin typeface="Cambria Math" panose="02040503050406030204" pitchFamily="18" charset="0"/>
                            </a:rPr>
                            <m:t>after</m:t>
                          </m:r>
                          <m:r>
                            <m:rPr>
                              <m:nor/>
                            </m:rPr>
                            <a:rPr lang="en-US" sz="2600">
                              <a:latin typeface="Cambria Math" panose="02040503050406030204" pitchFamily="18" charset="0"/>
                            </a:rPr>
                            <m:t> </m:t>
                          </m:r>
                          <m:r>
                            <m:rPr>
                              <m:nor/>
                            </m:rPr>
                            <a:rPr lang="en-US" sz="2600">
                              <a:latin typeface="Cambria Math" panose="02040503050406030204" pitchFamily="18" charset="0"/>
                            </a:rPr>
                            <m:t>a</m:t>
                          </m:r>
                          <m:r>
                            <m:rPr>
                              <m:nor/>
                            </m:rPr>
                            <a:rPr lang="en-US" sz="2600">
                              <a:latin typeface="Cambria Math" panose="02040503050406030204" pitchFamily="18" charset="0"/>
                            </a:rPr>
                            <m:t> </m:t>
                          </m:r>
                          <m:r>
                            <m:rPr>
                              <m:nor/>
                            </m:rPr>
                            <a:rPr lang="en-US" sz="2600">
                              <a:latin typeface="Cambria Math" panose="02040503050406030204" pitchFamily="18" charset="0"/>
                            </a:rPr>
                            <m:t>unit</m:t>
                          </m:r>
                          <m:r>
                            <m:rPr>
                              <m:nor/>
                            </m:rPr>
                            <a:rPr lang="en-US" sz="2600">
                              <a:latin typeface="Cambria Math" panose="02040503050406030204" pitchFamily="18" charset="0"/>
                            </a:rPr>
                            <m:t> </m:t>
                          </m:r>
                          <m:r>
                            <m:rPr>
                              <m:nor/>
                            </m:rPr>
                            <a:rPr lang="en-US" sz="2600">
                              <a:latin typeface="Cambria Math" panose="02040503050406030204" pitchFamily="18" charset="0"/>
                            </a:rPr>
                            <m:t>change</m:t>
                          </m:r>
                          <m:r>
                            <m:rPr>
                              <m:nor/>
                            </m:rPr>
                            <a:rPr lang="en-US" sz="2600">
                              <a:latin typeface="Cambria Math" panose="02040503050406030204" pitchFamily="18" charset="0"/>
                            </a:rPr>
                            <m:t> </m:t>
                          </m:r>
                          <m:r>
                            <m:rPr>
                              <m:nor/>
                            </m:rPr>
                            <a:rPr lang="en-US" sz="2600">
                              <a:latin typeface="Cambria Math" panose="02040503050406030204" pitchFamily="18" charset="0"/>
                            </a:rPr>
                            <m:t>of</m:t>
                          </m:r>
                          <m:r>
                            <m:rPr>
                              <m:nor/>
                            </m:rPr>
                            <a:rPr lang="en-US" sz="2600">
                              <a:latin typeface="Cambria Math" panose="02040503050406030204" pitchFamily="18" charset="0"/>
                            </a:rPr>
                            <m:t> </m:t>
                          </m:r>
                          <m:r>
                            <m:rPr>
                              <m:nor/>
                            </m:rPr>
                            <a:rPr lang="en-US" sz="2600">
                              <a:latin typeface="Cambria Math" panose="02040503050406030204" pitchFamily="18" charset="0"/>
                            </a:rPr>
                            <m:t>the</m:t>
                          </m:r>
                          <m:r>
                            <m:rPr>
                              <m:nor/>
                            </m:rPr>
                            <a:rPr lang="en-US" sz="2600">
                              <a:latin typeface="Cambria Math" panose="02040503050406030204" pitchFamily="18" charset="0"/>
                            </a:rPr>
                            <m:t> </m:t>
                          </m:r>
                          <m:r>
                            <m:rPr>
                              <m:nor/>
                            </m:rPr>
                            <a:rPr lang="en-US" sz="2600">
                              <a:latin typeface="Cambria Math" panose="02040503050406030204" pitchFamily="18" charset="0"/>
                            </a:rPr>
                            <m:t>predictor</m:t>
                          </m:r>
                        </m:num>
                        <m:den>
                          <m:r>
                            <m:rPr>
                              <m:nor/>
                            </m:rPr>
                            <a:rPr lang="en-US" sz="2600">
                              <a:latin typeface="Cambria Math" panose="02040503050406030204" pitchFamily="18" charset="0"/>
                            </a:rPr>
                            <m:t>Odds</m:t>
                          </m:r>
                          <m:r>
                            <m:rPr>
                              <m:nor/>
                            </m:rPr>
                            <a:rPr lang="en-US" sz="2600">
                              <a:latin typeface="Cambria Math" panose="02040503050406030204" pitchFamily="18" charset="0"/>
                            </a:rPr>
                            <m:t> </m:t>
                          </m:r>
                          <m:r>
                            <m:rPr>
                              <m:nor/>
                            </m:rPr>
                            <a:rPr lang="en-US" sz="2600">
                              <a:latin typeface="Cambria Math" panose="02040503050406030204" pitchFamily="18" charset="0"/>
                            </a:rPr>
                            <m:t>before</m:t>
                          </m:r>
                          <m:r>
                            <m:rPr>
                              <m:nor/>
                            </m:rPr>
                            <a:rPr lang="en-US" sz="2600">
                              <a:latin typeface="Cambria Math" panose="02040503050406030204" pitchFamily="18" charset="0"/>
                            </a:rPr>
                            <m:t> </m:t>
                          </m:r>
                          <m:r>
                            <m:rPr>
                              <m:nor/>
                            </m:rPr>
                            <a:rPr lang="en-US" sz="2600">
                              <a:latin typeface="Cambria Math" panose="02040503050406030204" pitchFamily="18" charset="0"/>
                            </a:rPr>
                            <m:t>a</m:t>
                          </m:r>
                          <m:r>
                            <m:rPr>
                              <m:nor/>
                            </m:rPr>
                            <a:rPr lang="en-US" sz="2600">
                              <a:latin typeface="Cambria Math" panose="02040503050406030204" pitchFamily="18" charset="0"/>
                            </a:rPr>
                            <m:t> </m:t>
                          </m:r>
                          <m:r>
                            <m:rPr>
                              <m:nor/>
                            </m:rPr>
                            <a:rPr lang="en-US" sz="2600">
                              <a:latin typeface="Cambria Math" panose="02040503050406030204" pitchFamily="18" charset="0"/>
                            </a:rPr>
                            <m:t>unit</m:t>
                          </m:r>
                          <m:r>
                            <m:rPr>
                              <m:nor/>
                            </m:rPr>
                            <a:rPr lang="en-US" sz="2600">
                              <a:latin typeface="Cambria Math" panose="02040503050406030204" pitchFamily="18" charset="0"/>
                            </a:rPr>
                            <m:t> </m:t>
                          </m:r>
                          <m:r>
                            <m:rPr>
                              <m:nor/>
                            </m:rPr>
                            <a:rPr lang="en-US" sz="2600">
                              <a:latin typeface="Cambria Math" panose="02040503050406030204" pitchFamily="18" charset="0"/>
                            </a:rPr>
                            <m:t>change</m:t>
                          </m:r>
                          <m:r>
                            <m:rPr>
                              <m:nor/>
                            </m:rPr>
                            <a:rPr lang="en-US" sz="2600">
                              <a:latin typeface="Cambria Math" panose="02040503050406030204" pitchFamily="18" charset="0"/>
                            </a:rPr>
                            <m:t> </m:t>
                          </m:r>
                          <m:r>
                            <m:rPr>
                              <m:nor/>
                            </m:rPr>
                            <a:rPr lang="en-US" sz="2600">
                              <a:latin typeface="Cambria Math" panose="02040503050406030204" pitchFamily="18" charset="0"/>
                            </a:rPr>
                            <m:t>of</m:t>
                          </m:r>
                          <m:r>
                            <m:rPr>
                              <m:nor/>
                            </m:rPr>
                            <a:rPr lang="en-US" sz="2600">
                              <a:latin typeface="Cambria Math" panose="02040503050406030204" pitchFamily="18" charset="0"/>
                            </a:rPr>
                            <m:t> </m:t>
                          </m:r>
                          <m:r>
                            <m:rPr>
                              <m:nor/>
                            </m:rPr>
                            <a:rPr lang="en-US" sz="2600">
                              <a:latin typeface="Cambria Math" panose="02040503050406030204" pitchFamily="18" charset="0"/>
                            </a:rPr>
                            <m:t>the</m:t>
                          </m:r>
                          <m:r>
                            <m:rPr>
                              <m:nor/>
                            </m:rPr>
                            <a:rPr lang="en-US" sz="2600">
                              <a:latin typeface="Cambria Math" panose="02040503050406030204" pitchFamily="18" charset="0"/>
                            </a:rPr>
                            <m:t> </m:t>
                          </m:r>
                          <m:r>
                            <m:rPr>
                              <m:nor/>
                            </m:rPr>
                            <a:rPr lang="en-US" sz="2600">
                              <a:latin typeface="Cambria Math" panose="02040503050406030204" pitchFamily="18" charset="0"/>
                            </a:rPr>
                            <m:t>predictor</m:t>
                          </m:r>
                        </m:den>
                      </m:f>
                    </m:oMath>
                  </m:oMathPara>
                </a14:m>
                <a:endParaRPr lang="en-US" sz="2600" dirty="0"/>
              </a:p>
              <a:p>
                <a:endParaRPr lang="en-US" sz="2600" dirty="0">
                  <a:cs typeface="Arial" panose="020B0604020202020204" pitchFamily="34" charset="0"/>
                </a:endParaRPr>
              </a:p>
              <a:p>
                <a:r>
                  <a:rPr lang="en-US" dirty="0">
                    <a:cs typeface="Arial" panose="020B0604020202020204" pitchFamily="34" charset="0"/>
                  </a:rPr>
                  <a:t>Odds ratio: change in odds (= probability divided by counter-probability) as a result of a unit change in predictor</a:t>
                </a:r>
              </a:p>
              <a:p>
                <a:pPr lvl="1"/>
                <a:r>
                  <a:rPr lang="en-US" sz="2400" dirty="0">
                    <a:solidFill>
                      <a:srgbClr val="00B050"/>
                    </a:solidFill>
                    <a:cs typeface="Arial" panose="020B0604020202020204" pitchFamily="34" charset="0"/>
                  </a:rPr>
                  <a:t>OR &gt; 1</a:t>
                </a:r>
                <a:r>
                  <a:rPr lang="en-US" sz="2400" dirty="0">
                    <a:cs typeface="Arial" panose="020B0604020202020204" pitchFamily="34" charset="0"/>
                  </a:rPr>
                  <a:t>: Predictor </a:t>
                </a:r>
                <a:r>
                  <a:rPr lang="en-US" sz="2400" dirty="0">
                    <a:cs typeface="Arial" panose="020B0604020202020204" pitchFamily="34" charset="0"/>
                    <a:sym typeface="Symbol" panose="05050102010706020507" pitchFamily="18" charset="2"/>
                  </a:rPr>
                  <a:t></a:t>
                </a:r>
                <a:r>
                  <a:rPr lang="en-US" sz="2400" dirty="0">
                    <a:cs typeface="Arial" panose="020B0604020202020204" pitchFamily="34" charset="0"/>
                  </a:rPr>
                  <a:t>, Probability of outcome occurring </a:t>
                </a:r>
                <a:r>
                  <a:rPr lang="en-US" sz="2400" dirty="0">
                    <a:solidFill>
                      <a:srgbClr val="00B050"/>
                    </a:solidFill>
                    <a:cs typeface="Arial" panose="020B0604020202020204" pitchFamily="34" charset="0"/>
                    <a:sym typeface="Symbol" panose="05050102010706020507" pitchFamily="18" charset="2"/>
                  </a:rPr>
                  <a:t></a:t>
                </a:r>
                <a:r>
                  <a:rPr lang="en-US" sz="2400" dirty="0">
                    <a:cs typeface="Arial" panose="020B0604020202020204" pitchFamily="34" charset="0"/>
                  </a:rPr>
                  <a:t>.</a:t>
                </a:r>
              </a:p>
              <a:p>
                <a:pPr lvl="1"/>
                <a:r>
                  <a:rPr lang="en-US" sz="2400" dirty="0">
                    <a:solidFill>
                      <a:schemeClr val="accent1"/>
                    </a:solidFill>
                    <a:cs typeface="Arial" panose="020B0604020202020204" pitchFamily="34" charset="0"/>
                  </a:rPr>
                  <a:t>OR &lt; 1</a:t>
                </a:r>
                <a:r>
                  <a:rPr lang="en-US" sz="2400" dirty="0">
                    <a:cs typeface="Arial" panose="020B0604020202020204" pitchFamily="34" charset="0"/>
                  </a:rPr>
                  <a:t>: Predictor </a:t>
                </a:r>
                <a:r>
                  <a:rPr lang="en-US" sz="2400" dirty="0">
                    <a:cs typeface="Arial" panose="020B0604020202020204" pitchFamily="34" charset="0"/>
                    <a:sym typeface="Symbol" panose="05050102010706020507" pitchFamily="18" charset="2"/>
                  </a:rPr>
                  <a:t></a:t>
                </a:r>
                <a:r>
                  <a:rPr lang="en-US" sz="2400" dirty="0">
                    <a:cs typeface="Arial" panose="020B0604020202020204" pitchFamily="34" charset="0"/>
                  </a:rPr>
                  <a:t>, Probability of outcome occurring </a:t>
                </a:r>
                <a:r>
                  <a:rPr lang="en-US" sz="2400" dirty="0">
                    <a:solidFill>
                      <a:schemeClr val="accent1"/>
                    </a:solidFill>
                    <a:cs typeface="Arial" panose="020B0604020202020204" pitchFamily="34" charset="0"/>
                    <a:sym typeface="Symbol" panose="05050102010706020507" pitchFamily="18" charset="2"/>
                  </a:rPr>
                  <a:t></a:t>
                </a:r>
                <a:r>
                  <a:rPr lang="en-US" sz="2400" dirty="0">
                    <a:cs typeface="Arial" panose="020B0604020202020204" pitchFamily="34" charset="0"/>
                  </a:rPr>
                  <a:t>.</a:t>
                </a:r>
              </a:p>
              <a:p>
                <a:pPr lvl="1"/>
                <a:endParaRPr lang="en-US" sz="2400" dirty="0">
                  <a:cs typeface="Arial" panose="020B0604020202020204" pitchFamily="34" charset="0"/>
                </a:endParaRPr>
              </a:p>
              <a:p>
                <a:r>
                  <a:rPr lang="en-US" dirty="0">
                    <a:cs typeface="Arial" panose="020B0604020202020204" pitchFamily="34" charset="0"/>
                  </a:rPr>
                  <a:t>Note: In Logistic Regression, odds ratios are constant; they do not depend on </a:t>
                </a:r>
                <a14:m>
                  <m:oMath xmlns:m="http://schemas.openxmlformats.org/officeDocument/2006/math">
                    <m:r>
                      <a:rPr lang="en-US" i="1" dirty="0" smtClean="0">
                        <a:latin typeface="Cambria Math" panose="02040503050406030204" pitchFamily="18" charset="0"/>
                        <a:cs typeface="Arial" panose="020B0604020202020204" pitchFamily="34" charset="0"/>
                      </a:rPr>
                      <m:t>𝑋</m:t>
                    </m:r>
                  </m:oMath>
                </a14:m>
                <a:endParaRPr lang="en-US" dirty="0">
                  <a:cs typeface="Arial" panose="020B0604020202020204" pitchFamily="34" charset="0"/>
                </a:endParaRPr>
              </a:p>
              <a:p>
                <a:endParaRPr lang="en-US" sz="2600"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87403" y="1276350"/>
                <a:ext cx="11052172" cy="4848225"/>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978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BCAF7-99CB-4DC5-A8D6-A0F269B0135D}"/>
              </a:ext>
            </a:extLst>
          </p:cNvPr>
          <p:cNvSpPr>
            <a:spLocks noGrp="1"/>
          </p:cNvSpPr>
          <p:nvPr>
            <p:ph type="title"/>
          </p:nvPr>
        </p:nvSpPr>
        <p:spPr/>
        <p:txBody>
          <a:bodyPr/>
          <a:lstStyle/>
          <a:p>
            <a:r>
              <a:rPr lang="en-US" dirty="0" err="1">
                <a:latin typeface="Consolas" panose="020B0609020204030204" pitchFamily="49" charset="0"/>
              </a:rPr>
              <a:t>glm</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5C22438D-B0F1-4E56-BF3A-23EE9DA4A80C}"/>
              </a:ext>
            </a:extLst>
          </p:cNvPr>
          <p:cNvSpPr>
            <a:spLocks noGrp="1"/>
          </p:cNvSpPr>
          <p:nvPr>
            <p:ph sz="quarter" idx="14"/>
          </p:nvPr>
        </p:nvSpPr>
        <p:spPr/>
        <p:txBody>
          <a:bodyPr/>
          <a:lstStyle/>
          <a:p>
            <a:r>
              <a:rPr lang="en-US" sz="2000" dirty="0">
                <a:solidFill>
                  <a:srgbClr val="008000"/>
                </a:solidFill>
              </a:rPr>
              <a:t>#predict transmission type (automatic/manual) based on weight and number of cylinders</a:t>
            </a:r>
          </a:p>
          <a:p>
            <a:endParaRPr lang="en-US" sz="1800" dirty="0">
              <a:solidFill>
                <a:srgbClr val="000000"/>
              </a:solidFill>
            </a:endParaRPr>
          </a:p>
          <a:p>
            <a:r>
              <a:rPr lang="en-US" sz="1800" dirty="0">
                <a:solidFill>
                  <a:srgbClr val="000000"/>
                </a:solidFill>
              </a:rPr>
              <a:t>glm1 </a:t>
            </a:r>
            <a:r>
              <a:rPr lang="en-US" sz="1800" b="1" dirty="0">
                <a:solidFill>
                  <a:srgbClr val="000080"/>
                </a:solidFill>
              </a:rPr>
              <a:t>&lt;-</a:t>
            </a:r>
            <a:r>
              <a:rPr lang="en-US" sz="1800" b="0" dirty="0">
                <a:solidFill>
                  <a:srgbClr val="000000"/>
                </a:solidFill>
              </a:rPr>
              <a:t> </a:t>
            </a:r>
            <a:r>
              <a:rPr lang="en-US" sz="1800" b="0" dirty="0" err="1">
                <a:solidFill>
                  <a:srgbClr val="8000FF"/>
                </a:solidFill>
              </a:rPr>
              <a:t>glm</a:t>
            </a:r>
            <a:r>
              <a:rPr lang="en-US" sz="1800" b="1" dirty="0">
                <a:solidFill>
                  <a:srgbClr val="000080"/>
                </a:solidFill>
              </a:rPr>
              <a:t>(	</a:t>
            </a:r>
            <a:r>
              <a:rPr lang="en-US" sz="1800" b="0" dirty="0">
                <a:solidFill>
                  <a:srgbClr val="8000FF"/>
                </a:solidFill>
              </a:rPr>
              <a:t>formula</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chemeClr val="accent1"/>
                </a:solidFill>
              </a:rPr>
              <a:t>am</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chemeClr val="accent3">
                    <a:lumMod val="60000"/>
                    <a:lumOff val="40000"/>
                  </a:schemeClr>
                </a:solidFill>
              </a:rPr>
              <a:t>wt</a:t>
            </a:r>
            <a:r>
              <a:rPr lang="en-US" sz="1800" b="0" dirty="0">
                <a:solidFill>
                  <a:schemeClr val="accent3">
                    <a:lumMod val="60000"/>
                    <a:lumOff val="40000"/>
                  </a:schemeClr>
                </a:solidFill>
              </a:rPr>
              <a:t> </a:t>
            </a:r>
            <a:r>
              <a:rPr lang="en-US" sz="1800" b="1" dirty="0">
                <a:solidFill>
                  <a:schemeClr val="accent3">
                    <a:lumMod val="60000"/>
                    <a:lumOff val="40000"/>
                  </a:schemeClr>
                </a:solidFill>
              </a:rPr>
              <a:t>+</a:t>
            </a:r>
            <a:r>
              <a:rPr lang="en-US" sz="1800" b="0" dirty="0">
                <a:solidFill>
                  <a:schemeClr val="accent3">
                    <a:lumMod val="60000"/>
                    <a:lumOff val="40000"/>
                  </a:schemeClr>
                </a:solidFill>
              </a:rPr>
              <a:t> </a:t>
            </a:r>
            <a:r>
              <a:rPr lang="en-US" sz="1800" b="0" dirty="0" err="1">
                <a:solidFill>
                  <a:schemeClr val="accent3">
                    <a:lumMod val="60000"/>
                    <a:lumOff val="40000"/>
                  </a:schemeClr>
                </a:solidFill>
              </a:rPr>
              <a:t>cyl</a:t>
            </a:r>
            <a:r>
              <a:rPr lang="en-US" sz="1800" b="0" dirty="0">
                <a:solidFill>
                  <a:srgbClr val="000000"/>
                </a:solidFill>
              </a:rPr>
              <a:t>, </a:t>
            </a:r>
            <a:br>
              <a:rPr lang="en-US" sz="1800" dirty="0"/>
            </a:br>
            <a:r>
              <a:rPr lang="en-US" sz="1800" dirty="0"/>
              <a:t>		</a:t>
            </a:r>
            <a:r>
              <a:rPr lang="en-US" sz="1800" b="0" dirty="0">
                <a:solidFill>
                  <a:srgbClr val="8000FF"/>
                </a:solidFill>
              </a:rPr>
              <a:t>data</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mtcars</a:t>
            </a:r>
            <a:r>
              <a:rPr lang="en-US" sz="1800" b="0" dirty="0">
                <a:solidFill>
                  <a:srgbClr val="000000"/>
                </a:solidFill>
              </a:rPr>
              <a:t>, </a:t>
            </a:r>
          </a:p>
          <a:p>
            <a:r>
              <a:rPr lang="en-US" sz="1800" b="0" dirty="0">
                <a:solidFill>
                  <a:srgbClr val="000000"/>
                </a:solidFill>
              </a:rPr>
              <a:t>            	</a:t>
            </a:r>
            <a:r>
              <a:rPr lang="en-US" sz="1800" b="0" dirty="0">
                <a:solidFill>
                  <a:srgbClr val="8000FF"/>
                </a:solidFill>
              </a:rPr>
              <a:t>family</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"binomial"</a:t>
            </a:r>
            <a:r>
              <a:rPr lang="en-US" sz="1800" b="1" dirty="0">
                <a:solidFill>
                  <a:srgbClr val="000080"/>
                </a:solidFill>
              </a:rPr>
              <a:t>)</a:t>
            </a:r>
            <a:endParaRPr lang="en-US" sz="1800" b="0" dirty="0">
              <a:solidFill>
                <a:srgbClr val="000000"/>
              </a:solidFill>
            </a:endParaRPr>
          </a:p>
        </p:txBody>
      </p:sp>
      <p:sp>
        <p:nvSpPr>
          <p:cNvPr id="3" name="Content Placeholder 2">
            <a:extLst>
              <a:ext uri="{FF2B5EF4-FFF2-40B4-BE49-F238E27FC236}">
                <a16:creationId xmlns:a16="http://schemas.microsoft.com/office/drawing/2014/main" id="{2535FBD4-6791-4749-AB87-5EE056D188D5}"/>
              </a:ext>
            </a:extLst>
          </p:cNvPr>
          <p:cNvSpPr>
            <a:spLocks noGrp="1"/>
          </p:cNvSpPr>
          <p:nvPr>
            <p:ph sz="quarter" idx="15"/>
          </p:nvPr>
        </p:nvSpPr>
        <p:spPr/>
        <p:txBody>
          <a:bodyPr/>
          <a:lstStyle/>
          <a:p>
            <a:r>
              <a:rPr lang="en-US" dirty="0"/>
              <a:t>Using </a:t>
            </a:r>
            <a:r>
              <a:rPr lang="en-US" dirty="0" err="1">
                <a:solidFill>
                  <a:schemeClr val="accent1"/>
                </a:solidFill>
                <a:latin typeface="Source Code Pro" panose="020B0509030403020204" pitchFamily="49" charset="0"/>
                <a:ea typeface="Source Code Pro" panose="020B0509030403020204" pitchFamily="49" charset="0"/>
              </a:rPr>
              <a:t>glm</a:t>
            </a:r>
            <a:r>
              <a:rPr lang="en-US" dirty="0">
                <a:solidFill>
                  <a:schemeClr val="accent1"/>
                </a:solidFill>
                <a:latin typeface="Source Code Pro" panose="020B0509030403020204" pitchFamily="49" charset="0"/>
                <a:ea typeface="Source Code Pro" panose="020B0509030403020204" pitchFamily="49" charset="0"/>
              </a:rPr>
              <a:t>()</a:t>
            </a:r>
            <a:r>
              <a:rPr lang="en-US" dirty="0"/>
              <a:t> instead of </a:t>
            </a:r>
            <a:r>
              <a:rPr lang="en-US" dirty="0">
                <a:solidFill>
                  <a:schemeClr val="accent1"/>
                </a:solidFill>
                <a:latin typeface="Source Code Pro" panose="020B0509030403020204" pitchFamily="49" charset="0"/>
                <a:ea typeface="Source Code Pro" panose="020B0509030403020204" pitchFamily="49" charset="0"/>
              </a:rPr>
              <a:t>lm()</a:t>
            </a:r>
            <a:r>
              <a:rPr lang="en-US" dirty="0"/>
              <a:t>, we can specify generalized linear models with different error distributions and link functions, e.g.</a:t>
            </a:r>
          </a:p>
          <a:p>
            <a:pPr lvl="1"/>
            <a:r>
              <a:rPr lang="en-US" dirty="0"/>
              <a:t>gaussian(standard linear model)</a:t>
            </a:r>
          </a:p>
          <a:p>
            <a:pPr lvl="1"/>
            <a:r>
              <a:rPr lang="en-US" dirty="0">
                <a:solidFill>
                  <a:schemeClr val="accent1"/>
                </a:solidFill>
              </a:rPr>
              <a:t>binomial (logit)</a:t>
            </a:r>
          </a:p>
          <a:p>
            <a:pPr lvl="1"/>
            <a:r>
              <a:rPr lang="en-US" dirty="0"/>
              <a:t>Poisson</a:t>
            </a:r>
          </a:p>
          <a:p>
            <a:pPr lvl="1"/>
            <a:r>
              <a:rPr lang="en-US" dirty="0"/>
              <a:t>…</a:t>
            </a:r>
          </a:p>
          <a:p>
            <a:r>
              <a:rPr lang="en-US" dirty="0"/>
              <a:t>	</a:t>
            </a:r>
          </a:p>
        </p:txBody>
      </p:sp>
    </p:spTree>
    <p:extLst>
      <p:ext uri="{BB962C8B-B14F-4D97-AF65-F5344CB8AC3E}">
        <p14:creationId xmlns:p14="http://schemas.microsoft.com/office/powerpoint/2010/main" val="1411934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0402B7-2B7D-44D9-99C1-1B3806E27793}"/>
              </a:ext>
            </a:extLst>
          </p:cNvPr>
          <p:cNvSpPr>
            <a:spLocks noGrp="1"/>
          </p:cNvSpPr>
          <p:nvPr>
            <p:ph type="title"/>
          </p:nvPr>
        </p:nvSpPr>
        <p:spPr/>
        <p:txBody>
          <a:bodyPr/>
          <a:lstStyle/>
          <a:p>
            <a:r>
              <a:rPr lang="en-US" dirty="0"/>
              <a:t>Logistic regression</a:t>
            </a:r>
          </a:p>
        </p:txBody>
      </p:sp>
      <p:sp>
        <p:nvSpPr>
          <p:cNvPr id="8" name="Content Placeholder 7">
            <a:extLst>
              <a:ext uri="{FF2B5EF4-FFF2-40B4-BE49-F238E27FC236}">
                <a16:creationId xmlns:a16="http://schemas.microsoft.com/office/drawing/2014/main" id="{2B48D5A9-13F0-4E92-BE93-1C06A0F0613F}"/>
              </a:ext>
            </a:extLst>
          </p:cNvPr>
          <p:cNvSpPr>
            <a:spLocks noGrp="1"/>
          </p:cNvSpPr>
          <p:nvPr>
            <p:ph sz="quarter" idx="14"/>
          </p:nvPr>
        </p:nvSpPr>
        <p:spPr>
          <a:xfrm>
            <a:off x="-1" y="1066800"/>
            <a:ext cx="7191375" cy="5543550"/>
          </a:xfrm>
        </p:spPr>
        <p:txBody>
          <a:bodyPr/>
          <a:lstStyle/>
          <a:p>
            <a:r>
              <a:rPr lang="en-US" sz="1400" dirty="0">
                <a:solidFill>
                  <a:srgbClr val="000000"/>
                </a:solidFill>
              </a:rPr>
              <a:t>glm1 </a:t>
            </a:r>
            <a:r>
              <a:rPr lang="en-US" sz="1400" b="1" dirty="0">
                <a:solidFill>
                  <a:srgbClr val="000080"/>
                </a:solidFill>
              </a:rPr>
              <a:t>&lt;-</a:t>
            </a:r>
            <a:r>
              <a:rPr lang="en-US" sz="1400" b="0" dirty="0">
                <a:solidFill>
                  <a:srgbClr val="000000"/>
                </a:solidFill>
              </a:rPr>
              <a:t> </a:t>
            </a:r>
            <a:r>
              <a:rPr lang="en-US" sz="1400" b="0" dirty="0" err="1">
                <a:solidFill>
                  <a:srgbClr val="8000FF"/>
                </a:solidFill>
              </a:rPr>
              <a:t>glm</a:t>
            </a:r>
            <a:r>
              <a:rPr lang="en-US" sz="1400" b="1" dirty="0">
                <a:solidFill>
                  <a:srgbClr val="000080"/>
                </a:solidFill>
              </a:rPr>
              <a:t>(</a:t>
            </a:r>
            <a:r>
              <a:rPr lang="en-US" sz="1400" b="0" dirty="0">
                <a:solidFill>
                  <a:srgbClr val="8000FF"/>
                </a:solidFill>
              </a:rPr>
              <a:t>formula</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chemeClr val="accent1"/>
                </a:solidFill>
              </a:rPr>
              <a:t>am</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err="1">
                <a:solidFill>
                  <a:schemeClr val="accent3">
                    <a:lumMod val="60000"/>
                    <a:lumOff val="40000"/>
                  </a:schemeClr>
                </a:solidFill>
              </a:rPr>
              <a:t>wt</a:t>
            </a:r>
            <a:r>
              <a:rPr lang="en-US" sz="1400" b="0" dirty="0">
                <a:solidFill>
                  <a:schemeClr val="accent3">
                    <a:lumMod val="60000"/>
                    <a:lumOff val="40000"/>
                  </a:schemeClr>
                </a:solidFill>
              </a:rPr>
              <a:t> </a:t>
            </a:r>
            <a:r>
              <a:rPr lang="en-US" sz="1400" b="1" dirty="0">
                <a:solidFill>
                  <a:schemeClr val="accent3">
                    <a:lumMod val="60000"/>
                    <a:lumOff val="40000"/>
                  </a:schemeClr>
                </a:solidFill>
              </a:rPr>
              <a:t>+</a:t>
            </a:r>
            <a:r>
              <a:rPr lang="en-US" sz="1400" b="0" dirty="0">
                <a:solidFill>
                  <a:schemeClr val="accent3">
                    <a:lumMod val="60000"/>
                    <a:lumOff val="40000"/>
                  </a:schemeClr>
                </a:solidFill>
              </a:rPr>
              <a:t> </a:t>
            </a:r>
            <a:r>
              <a:rPr lang="en-US" sz="1400" b="0" dirty="0" err="1">
                <a:solidFill>
                  <a:schemeClr val="accent3">
                    <a:lumMod val="60000"/>
                    <a:lumOff val="40000"/>
                  </a:schemeClr>
                </a:solidFill>
              </a:rPr>
              <a:t>cyl</a:t>
            </a:r>
            <a:r>
              <a:rPr lang="en-US" sz="1400" b="0" dirty="0">
                <a:solidFill>
                  <a:srgbClr val="000000"/>
                </a:solidFill>
              </a:rPr>
              <a:t>, </a:t>
            </a:r>
            <a:br>
              <a:rPr lang="en-US" sz="1400" b="0" dirty="0">
                <a:solidFill>
                  <a:srgbClr val="000000"/>
                </a:solidFill>
              </a:rPr>
            </a:br>
            <a:r>
              <a:rPr lang="en-US" sz="1400" b="0" dirty="0">
                <a:solidFill>
                  <a:srgbClr val="000000"/>
                </a:solidFill>
              </a:rPr>
              <a:t>	     </a:t>
            </a:r>
            <a:r>
              <a:rPr lang="en-US" sz="1400" b="0" dirty="0">
                <a:solidFill>
                  <a:srgbClr val="8000FF"/>
                </a:solidFill>
              </a:rPr>
              <a:t>data</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err="1">
                <a:solidFill>
                  <a:srgbClr val="000000"/>
                </a:solidFill>
              </a:rPr>
              <a:t>mtcars</a:t>
            </a:r>
            <a:r>
              <a:rPr lang="en-US" sz="1400" b="0" dirty="0">
                <a:solidFill>
                  <a:srgbClr val="000000"/>
                </a:solidFill>
              </a:rPr>
              <a:t>, </a:t>
            </a:r>
          </a:p>
          <a:p>
            <a:r>
              <a:rPr lang="en-US" sz="1400" b="0" dirty="0">
                <a:solidFill>
                  <a:srgbClr val="000000"/>
                </a:solidFill>
              </a:rPr>
              <a:t>            </a:t>
            </a:r>
            <a:r>
              <a:rPr lang="en-US" sz="1400" b="0" dirty="0">
                <a:solidFill>
                  <a:srgbClr val="8000FF"/>
                </a:solidFill>
              </a:rPr>
              <a:t>family</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rgbClr val="808080"/>
                </a:solidFill>
              </a:rPr>
              <a:t>"binomial"</a:t>
            </a:r>
            <a:r>
              <a:rPr lang="en-US" sz="1400" b="1" dirty="0">
                <a:solidFill>
                  <a:srgbClr val="000080"/>
                </a:solidFill>
              </a:rPr>
              <a:t>)</a:t>
            </a:r>
            <a:endParaRPr lang="en-US" sz="1400" b="0" dirty="0">
              <a:solidFill>
                <a:srgbClr val="000000"/>
              </a:solidFill>
            </a:endParaRPr>
          </a:p>
          <a:p>
            <a:r>
              <a:rPr lang="en-US" sz="1400" b="0" dirty="0">
                <a:solidFill>
                  <a:srgbClr val="000000"/>
                </a:solidFill>
              </a:rPr>
              <a:t>glm1 </a:t>
            </a:r>
            <a:r>
              <a:rPr lang="en-US" sz="1400" b="0" dirty="0">
                <a:solidFill>
                  <a:srgbClr val="804000"/>
                </a:solidFill>
              </a:rPr>
              <a:t>%&gt;%</a:t>
            </a:r>
            <a:r>
              <a:rPr lang="en-US" sz="1400" b="0" dirty="0">
                <a:solidFill>
                  <a:srgbClr val="000000"/>
                </a:solidFill>
              </a:rPr>
              <a:t> </a:t>
            </a:r>
            <a:r>
              <a:rPr lang="en-US" sz="1400" b="0" dirty="0">
                <a:solidFill>
                  <a:srgbClr val="8000FF"/>
                </a:solidFill>
              </a:rPr>
              <a:t>summary</a:t>
            </a:r>
            <a:endParaRPr lang="en-US" sz="1400" b="0" dirty="0">
              <a:solidFill>
                <a:srgbClr val="000000"/>
              </a:solidFill>
            </a:endParaRPr>
          </a:p>
          <a:p>
            <a:endParaRPr lang="en-US" sz="1400" b="0" dirty="0">
              <a:solidFill>
                <a:srgbClr val="000000"/>
              </a:solidFill>
            </a:endParaRPr>
          </a:p>
          <a:p>
            <a:r>
              <a:rPr lang="en-US" sz="1400" b="0" dirty="0">
                <a:solidFill>
                  <a:schemeClr val="accent6"/>
                </a:solidFill>
              </a:rPr>
              <a:t>Call</a:t>
            </a:r>
            <a:r>
              <a:rPr lang="en-US" sz="1400" b="1" dirty="0">
                <a:solidFill>
                  <a:schemeClr val="accent6"/>
                </a:solidFill>
              </a:rPr>
              <a:t>:</a:t>
            </a:r>
            <a:endParaRPr lang="en-US" sz="1400" b="0" dirty="0">
              <a:solidFill>
                <a:schemeClr val="accent6"/>
              </a:solidFill>
            </a:endParaRPr>
          </a:p>
          <a:p>
            <a:r>
              <a:rPr lang="en-US" sz="1400" b="0" dirty="0" err="1">
                <a:solidFill>
                  <a:schemeClr val="accent6"/>
                </a:solidFill>
              </a:rPr>
              <a:t>glm</a:t>
            </a:r>
            <a:r>
              <a:rPr lang="en-US" sz="1400" b="1" dirty="0">
                <a:solidFill>
                  <a:schemeClr val="accent6"/>
                </a:solidFill>
              </a:rPr>
              <a:t>(</a:t>
            </a:r>
            <a:r>
              <a:rPr lang="en-US" sz="1400" b="0" dirty="0">
                <a:solidFill>
                  <a:schemeClr val="accent6"/>
                </a:solidFill>
              </a:rPr>
              <a:t>formula </a:t>
            </a:r>
            <a:r>
              <a:rPr lang="en-US" sz="1400" b="1" dirty="0">
                <a:solidFill>
                  <a:schemeClr val="accent6"/>
                </a:solidFill>
              </a:rPr>
              <a:t>=</a:t>
            </a:r>
            <a:r>
              <a:rPr lang="en-US" sz="1400" b="0" dirty="0">
                <a:solidFill>
                  <a:schemeClr val="accent6"/>
                </a:solidFill>
              </a:rPr>
              <a:t> am </a:t>
            </a:r>
            <a:r>
              <a:rPr lang="en-US" sz="1400" b="1" dirty="0">
                <a:solidFill>
                  <a:schemeClr val="accent6"/>
                </a:solidFill>
              </a:rPr>
              <a:t>~</a:t>
            </a:r>
            <a:r>
              <a:rPr lang="en-US" sz="1400" b="0" dirty="0">
                <a:solidFill>
                  <a:schemeClr val="accent6"/>
                </a:solidFill>
              </a:rPr>
              <a:t> </a:t>
            </a:r>
            <a:r>
              <a:rPr lang="en-US" sz="1400" b="0" dirty="0" err="1">
                <a:solidFill>
                  <a:schemeClr val="accent6"/>
                </a:solidFill>
              </a:rPr>
              <a:t>wt</a:t>
            </a:r>
            <a:r>
              <a:rPr lang="en-US" sz="1400" b="0" dirty="0">
                <a:solidFill>
                  <a:schemeClr val="accent6"/>
                </a:solidFill>
              </a:rPr>
              <a:t> </a:t>
            </a:r>
            <a:r>
              <a:rPr lang="en-US" sz="1400" b="1" dirty="0">
                <a:solidFill>
                  <a:schemeClr val="accent6"/>
                </a:solidFill>
              </a:rPr>
              <a:t>+</a:t>
            </a:r>
            <a:r>
              <a:rPr lang="en-US" sz="1400" b="0" dirty="0">
                <a:solidFill>
                  <a:schemeClr val="accent6"/>
                </a:solidFill>
              </a:rPr>
              <a:t> </a:t>
            </a:r>
            <a:r>
              <a:rPr lang="en-US" sz="1400" b="0" dirty="0" err="1">
                <a:solidFill>
                  <a:schemeClr val="accent6"/>
                </a:solidFill>
              </a:rPr>
              <a:t>cyl</a:t>
            </a:r>
            <a:r>
              <a:rPr lang="en-US" sz="1400" b="0" dirty="0">
                <a:solidFill>
                  <a:schemeClr val="accent6"/>
                </a:solidFill>
              </a:rPr>
              <a:t>, family </a:t>
            </a:r>
            <a:r>
              <a:rPr lang="en-US" sz="1400" b="1" dirty="0">
                <a:solidFill>
                  <a:schemeClr val="accent6"/>
                </a:solidFill>
              </a:rPr>
              <a:t>=</a:t>
            </a:r>
            <a:r>
              <a:rPr lang="en-US" sz="1400" b="0" dirty="0">
                <a:solidFill>
                  <a:schemeClr val="accent6"/>
                </a:solidFill>
              </a:rPr>
              <a:t> "binomial", data </a:t>
            </a:r>
            <a:r>
              <a:rPr lang="en-US" sz="1400" b="1" dirty="0">
                <a:solidFill>
                  <a:schemeClr val="accent6"/>
                </a:solidFill>
              </a:rPr>
              <a:t>=</a:t>
            </a:r>
            <a:r>
              <a:rPr lang="en-US" sz="1400" b="0" dirty="0">
                <a:solidFill>
                  <a:schemeClr val="accent6"/>
                </a:solidFill>
              </a:rPr>
              <a:t> </a:t>
            </a:r>
            <a:r>
              <a:rPr lang="en-US" sz="1400" b="0" dirty="0" err="1">
                <a:solidFill>
                  <a:schemeClr val="accent6"/>
                </a:solidFill>
              </a:rPr>
              <a:t>mtcars</a:t>
            </a:r>
            <a:r>
              <a:rPr lang="en-US" sz="1400" b="1" dirty="0">
                <a:solidFill>
                  <a:schemeClr val="accent6"/>
                </a:solidFill>
              </a:rPr>
              <a:t>)</a:t>
            </a:r>
            <a:endParaRPr lang="en-US" sz="1400" b="0" dirty="0">
              <a:solidFill>
                <a:schemeClr val="accent6"/>
              </a:solidFill>
            </a:endParaRPr>
          </a:p>
          <a:p>
            <a:endParaRPr lang="en-US" sz="1400" b="0" dirty="0">
              <a:solidFill>
                <a:srgbClr val="000000"/>
              </a:solidFill>
            </a:endParaRPr>
          </a:p>
          <a:p>
            <a:r>
              <a:rPr lang="en-US" sz="1400" b="0" dirty="0">
                <a:solidFill>
                  <a:schemeClr val="accent6"/>
                </a:solidFill>
              </a:rPr>
              <a:t>Deviance Residuals</a:t>
            </a:r>
            <a:r>
              <a:rPr lang="en-US" sz="1400" b="1" dirty="0">
                <a:solidFill>
                  <a:schemeClr val="accent6"/>
                </a:solidFill>
              </a:rPr>
              <a:t>:</a:t>
            </a:r>
            <a:r>
              <a:rPr lang="en-US" sz="1400" b="0" dirty="0">
                <a:solidFill>
                  <a:schemeClr val="accent6"/>
                </a:solidFill>
              </a:rPr>
              <a:t> </a:t>
            </a:r>
          </a:p>
          <a:p>
            <a:r>
              <a:rPr lang="sv-SE" sz="1400" b="0" dirty="0">
                <a:solidFill>
                  <a:schemeClr val="accent6"/>
                </a:solidFill>
              </a:rPr>
              <a:t>     Min        1Q    Median        3Q       Max  </a:t>
            </a:r>
          </a:p>
          <a:p>
            <a:r>
              <a:rPr lang="en-US" sz="1400" b="1" dirty="0">
                <a:solidFill>
                  <a:schemeClr val="accent6"/>
                </a:solidFill>
              </a:rPr>
              <a:t>-</a:t>
            </a:r>
            <a:r>
              <a:rPr lang="en-US" sz="1400" b="0" dirty="0">
                <a:solidFill>
                  <a:schemeClr val="accent6"/>
                </a:solidFill>
              </a:rPr>
              <a:t>1.91155  </a:t>
            </a:r>
            <a:r>
              <a:rPr lang="en-US" sz="1400" b="1" dirty="0">
                <a:solidFill>
                  <a:schemeClr val="accent6"/>
                </a:solidFill>
              </a:rPr>
              <a:t>-</a:t>
            </a:r>
            <a:r>
              <a:rPr lang="en-US" sz="1400" b="0" dirty="0">
                <a:solidFill>
                  <a:schemeClr val="accent6"/>
                </a:solidFill>
              </a:rPr>
              <a:t>0.25974  </a:t>
            </a:r>
            <a:r>
              <a:rPr lang="en-US" sz="1400" b="1" dirty="0">
                <a:solidFill>
                  <a:schemeClr val="accent6"/>
                </a:solidFill>
              </a:rPr>
              <a:t>-</a:t>
            </a:r>
            <a:r>
              <a:rPr lang="en-US" sz="1400" b="0" dirty="0">
                <a:solidFill>
                  <a:schemeClr val="accent6"/>
                </a:solidFill>
              </a:rPr>
              <a:t>0.04161   0.18322   1.95512  </a:t>
            </a:r>
          </a:p>
          <a:p>
            <a:endParaRPr lang="en-US" sz="1400" b="0" dirty="0">
              <a:solidFill>
                <a:schemeClr val="accent6"/>
              </a:solidFill>
            </a:endParaRPr>
          </a:p>
          <a:p>
            <a:r>
              <a:rPr lang="en-US" sz="1400" b="0" dirty="0">
                <a:solidFill>
                  <a:schemeClr val="accent6"/>
                </a:solidFill>
              </a:rPr>
              <a:t>Coefficients</a:t>
            </a:r>
            <a:r>
              <a:rPr lang="en-US" sz="1400" b="1" dirty="0">
                <a:solidFill>
                  <a:schemeClr val="accent6"/>
                </a:solidFill>
              </a:rPr>
              <a:t>:</a:t>
            </a:r>
            <a:endParaRPr lang="en-US" sz="1400" b="0" dirty="0">
              <a:solidFill>
                <a:schemeClr val="accent6"/>
              </a:solidFill>
            </a:endParaRPr>
          </a:p>
          <a:p>
            <a:r>
              <a:rPr lang="en-US" sz="1400" b="0" dirty="0">
                <a:solidFill>
                  <a:schemeClr val="accent6"/>
                </a:solidFill>
              </a:rPr>
              <a:t>            Estimate Std. Error z value </a:t>
            </a:r>
            <a:r>
              <a:rPr lang="en-US" sz="1400" b="0" dirty="0" err="1">
                <a:solidFill>
                  <a:schemeClr val="accent6"/>
                </a:solidFill>
              </a:rPr>
              <a:t>Pr</a:t>
            </a:r>
            <a:r>
              <a:rPr lang="en-US" sz="1400" b="1" dirty="0">
                <a:solidFill>
                  <a:schemeClr val="accent6"/>
                </a:solidFill>
              </a:rPr>
              <a:t>(&gt;|</a:t>
            </a:r>
            <a:r>
              <a:rPr lang="en-US" sz="1400" b="0" dirty="0">
                <a:solidFill>
                  <a:schemeClr val="accent6"/>
                </a:solidFill>
              </a:rPr>
              <a:t>z</a:t>
            </a:r>
            <a:r>
              <a:rPr lang="en-US" sz="1400" b="1" dirty="0">
                <a:solidFill>
                  <a:schemeClr val="accent6"/>
                </a:solidFill>
              </a:rPr>
              <a:t>|)</a:t>
            </a:r>
            <a:r>
              <a:rPr lang="en-US" sz="1400" b="0" dirty="0">
                <a:solidFill>
                  <a:schemeClr val="accent6"/>
                </a:solidFill>
              </a:rPr>
              <a:t>   </a:t>
            </a:r>
          </a:p>
          <a:p>
            <a:r>
              <a:rPr lang="en-US" sz="1400" b="1" dirty="0">
                <a:solidFill>
                  <a:srgbClr val="000080"/>
                </a:solidFill>
              </a:rPr>
              <a:t>(</a:t>
            </a:r>
            <a:r>
              <a:rPr lang="en-US" sz="1400" b="0" dirty="0">
                <a:solidFill>
                  <a:srgbClr val="000000"/>
                </a:solidFill>
              </a:rPr>
              <a:t>Intercept</a:t>
            </a:r>
            <a:r>
              <a:rPr lang="en-US" sz="1400" b="1" dirty="0">
                <a:solidFill>
                  <a:srgbClr val="000080"/>
                </a:solidFill>
              </a:rPr>
              <a:t>)</a:t>
            </a:r>
            <a:r>
              <a:rPr lang="en-US" sz="1400" b="0" dirty="0">
                <a:solidFill>
                  <a:srgbClr val="000000"/>
                </a:solidFill>
              </a:rPr>
              <a:t>   </a:t>
            </a:r>
            <a:r>
              <a:rPr lang="en-US" sz="1400" b="0" dirty="0">
                <a:solidFill>
                  <a:srgbClr val="FF8000"/>
                </a:solidFill>
              </a:rPr>
              <a:t>15.749</a:t>
            </a:r>
            <a:r>
              <a:rPr lang="en-US" sz="1400" b="0" dirty="0">
                <a:solidFill>
                  <a:srgbClr val="000000"/>
                </a:solidFill>
              </a:rPr>
              <a:t>      </a:t>
            </a:r>
            <a:r>
              <a:rPr lang="en-US" sz="1400" b="0" dirty="0">
                <a:solidFill>
                  <a:srgbClr val="FF8000"/>
                </a:solidFill>
              </a:rPr>
              <a:t>6.026</a:t>
            </a:r>
            <a:r>
              <a:rPr lang="en-US" sz="1400" b="0" dirty="0">
                <a:solidFill>
                  <a:srgbClr val="000000"/>
                </a:solidFill>
              </a:rPr>
              <a:t>   </a:t>
            </a:r>
            <a:r>
              <a:rPr lang="en-US" sz="1400" b="0" dirty="0">
                <a:solidFill>
                  <a:srgbClr val="FF8000"/>
                </a:solidFill>
              </a:rPr>
              <a:t>2.614</a:t>
            </a:r>
            <a:r>
              <a:rPr lang="en-US" sz="1400" b="0" dirty="0">
                <a:solidFill>
                  <a:srgbClr val="000000"/>
                </a:solidFill>
              </a:rPr>
              <a:t>  </a:t>
            </a:r>
            <a:r>
              <a:rPr lang="en-US" sz="1400" b="0" dirty="0">
                <a:solidFill>
                  <a:srgbClr val="FF8000"/>
                </a:solidFill>
              </a:rPr>
              <a:t>0.00896</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err="1">
                <a:solidFill>
                  <a:srgbClr val="000000"/>
                </a:solidFill>
              </a:rPr>
              <a:t>wt</a:t>
            </a:r>
            <a:r>
              <a:rPr lang="en-US" sz="1400" b="0" dirty="0">
                <a:solidFill>
                  <a:srgbClr val="000000"/>
                </a:solidFill>
              </a:rPr>
              <a:t>            </a:t>
            </a:r>
            <a:r>
              <a:rPr lang="en-US" sz="1400" b="1" dirty="0">
                <a:solidFill>
                  <a:srgbClr val="000080"/>
                </a:solidFill>
              </a:rPr>
              <a:t>-</a:t>
            </a:r>
            <a:r>
              <a:rPr lang="en-US" sz="1400" b="0" dirty="0">
                <a:solidFill>
                  <a:srgbClr val="FF8000"/>
                </a:solidFill>
              </a:rPr>
              <a:t>7.864</a:t>
            </a:r>
            <a:r>
              <a:rPr lang="en-US" sz="1400" b="0" dirty="0">
                <a:solidFill>
                  <a:srgbClr val="000000"/>
                </a:solidFill>
              </a:rPr>
              <a:t>      </a:t>
            </a:r>
            <a:r>
              <a:rPr lang="en-US" sz="1400" b="0" dirty="0">
                <a:solidFill>
                  <a:srgbClr val="FF8000"/>
                </a:solidFill>
              </a:rPr>
              <a:t>3.071</a:t>
            </a:r>
            <a:r>
              <a:rPr lang="en-US" sz="1400" b="0" dirty="0">
                <a:solidFill>
                  <a:srgbClr val="000000"/>
                </a:solidFill>
              </a:rPr>
              <a:t>  </a:t>
            </a:r>
            <a:r>
              <a:rPr lang="en-US" sz="1400" b="1" dirty="0">
                <a:solidFill>
                  <a:srgbClr val="000080"/>
                </a:solidFill>
              </a:rPr>
              <a:t>-</a:t>
            </a:r>
            <a:r>
              <a:rPr lang="en-US" sz="1400" b="0" dirty="0">
                <a:solidFill>
                  <a:srgbClr val="FF8000"/>
                </a:solidFill>
              </a:rPr>
              <a:t>2.561</a:t>
            </a:r>
            <a:r>
              <a:rPr lang="en-US" sz="1400" b="0" dirty="0">
                <a:solidFill>
                  <a:srgbClr val="000000"/>
                </a:solidFill>
              </a:rPr>
              <a:t>  </a:t>
            </a:r>
            <a:r>
              <a:rPr lang="en-US" sz="1400" b="0" dirty="0">
                <a:solidFill>
                  <a:srgbClr val="FF8000"/>
                </a:solidFill>
              </a:rPr>
              <a:t>0.01045</a:t>
            </a:r>
            <a:r>
              <a:rPr lang="en-US" sz="1400" b="0" dirty="0">
                <a:solidFill>
                  <a:srgbClr val="000000"/>
                </a:solidFill>
              </a:rPr>
              <a:t> </a:t>
            </a:r>
            <a:r>
              <a:rPr lang="en-US" sz="1400" b="1" dirty="0">
                <a:solidFill>
                  <a:srgbClr val="000080"/>
                </a:solidFill>
              </a:rPr>
              <a:t>*</a:t>
            </a:r>
            <a:r>
              <a:rPr lang="en-US" sz="1400" b="0" dirty="0">
                <a:solidFill>
                  <a:srgbClr val="000000"/>
                </a:solidFill>
              </a:rPr>
              <a:t> </a:t>
            </a:r>
          </a:p>
          <a:p>
            <a:r>
              <a:rPr lang="en-US" sz="1400" b="0" dirty="0" err="1">
                <a:solidFill>
                  <a:srgbClr val="000000"/>
                </a:solidFill>
              </a:rPr>
              <a:t>cyl</a:t>
            </a:r>
            <a:r>
              <a:rPr lang="en-US" sz="1400" b="0" dirty="0">
                <a:solidFill>
                  <a:srgbClr val="000000"/>
                </a:solidFill>
              </a:rPr>
              <a:t>            </a:t>
            </a:r>
            <a:r>
              <a:rPr lang="en-US" sz="1400" b="0" dirty="0">
                <a:solidFill>
                  <a:srgbClr val="FF8000"/>
                </a:solidFill>
              </a:rPr>
              <a:t>1.322</a:t>
            </a:r>
            <a:r>
              <a:rPr lang="en-US" sz="1400" b="0" dirty="0">
                <a:solidFill>
                  <a:srgbClr val="000000"/>
                </a:solidFill>
              </a:rPr>
              <a:t>      </a:t>
            </a:r>
            <a:r>
              <a:rPr lang="en-US" sz="1400" b="0" dirty="0">
                <a:solidFill>
                  <a:srgbClr val="FF8000"/>
                </a:solidFill>
              </a:rPr>
              <a:t>0.789</a:t>
            </a:r>
            <a:r>
              <a:rPr lang="en-US" sz="1400" b="0" dirty="0">
                <a:solidFill>
                  <a:srgbClr val="000000"/>
                </a:solidFill>
              </a:rPr>
              <a:t>   </a:t>
            </a:r>
            <a:r>
              <a:rPr lang="en-US" sz="1400" b="0" dirty="0">
                <a:solidFill>
                  <a:srgbClr val="FF8000"/>
                </a:solidFill>
              </a:rPr>
              <a:t>1.675</a:t>
            </a:r>
            <a:r>
              <a:rPr lang="en-US" sz="1400" b="0" dirty="0">
                <a:solidFill>
                  <a:srgbClr val="000000"/>
                </a:solidFill>
              </a:rPr>
              <a:t>  </a:t>
            </a:r>
            <a:r>
              <a:rPr lang="en-US" sz="1400" b="0" dirty="0">
                <a:solidFill>
                  <a:srgbClr val="FF8000"/>
                </a:solidFill>
              </a:rPr>
              <a:t>0.09390</a:t>
            </a:r>
            <a:r>
              <a:rPr lang="en-US" sz="1400" b="0" dirty="0">
                <a:solidFill>
                  <a:srgbClr val="000000"/>
                </a:solidFill>
              </a:rPr>
              <a:t> . </a:t>
            </a:r>
          </a:p>
          <a:p>
            <a:r>
              <a:rPr lang="en-US" sz="1400" b="1" dirty="0">
                <a:solidFill>
                  <a:schemeClr val="accent6"/>
                </a:solidFill>
              </a:rPr>
              <a:t>---</a:t>
            </a:r>
            <a:endParaRPr lang="en-US" sz="1400" b="0" dirty="0">
              <a:solidFill>
                <a:schemeClr val="accent6"/>
              </a:solidFill>
            </a:endParaRPr>
          </a:p>
          <a:p>
            <a:r>
              <a:rPr lang="fr-FR" sz="1400" b="0" dirty="0" err="1">
                <a:solidFill>
                  <a:schemeClr val="accent6"/>
                </a:solidFill>
              </a:rPr>
              <a:t>Signif</a:t>
            </a:r>
            <a:r>
              <a:rPr lang="fr-FR" sz="1400" b="0" dirty="0">
                <a:solidFill>
                  <a:schemeClr val="accent6"/>
                </a:solidFill>
              </a:rPr>
              <a:t>. codes</a:t>
            </a:r>
            <a:r>
              <a:rPr lang="fr-FR" sz="1400" b="1" dirty="0">
                <a:solidFill>
                  <a:schemeClr val="accent6"/>
                </a:solidFill>
              </a:rPr>
              <a:t>:</a:t>
            </a:r>
            <a:r>
              <a:rPr lang="fr-FR" sz="1400" b="0" dirty="0">
                <a:solidFill>
                  <a:schemeClr val="accent6"/>
                </a:solidFill>
              </a:rPr>
              <a:t>  0 ‘</a:t>
            </a:r>
            <a:r>
              <a:rPr lang="fr-FR" sz="1400" b="1" dirty="0">
                <a:solidFill>
                  <a:schemeClr val="accent6"/>
                </a:solidFill>
              </a:rPr>
              <a:t>***</a:t>
            </a:r>
            <a:r>
              <a:rPr lang="fr-FR" sz="1400" b="0" dirty="0">
                <a:solidFill>
                  <a:schemeClr val="accent6"/>
                </a:solidFill>
              </a:rPr>
              <a:t>’ 0.001 ‘</a:t>
            </a:r>
            <a:r>
              <a:rPr lang="fr-FR" sz="1400" b="1" dirty="0">
                <a:solidFill>
                  <a:schemeClr val="accent6"/>
                </a:solidFill>
              </a:rPr>
              <a:t>**</a:t>
            </a:r>
            <a:r>
              <a:rPr lang="fr-FR" sz="1400" b="0" dirty="0">
                <a:solidFill>
                  <a:schemeClr val="accent6"/>
                </a:solidFill>
              </a:rPr>
              <a:t>’ 0.01 ‘</a:t>
            </a:r>
            <a:r>
              <a:rPr lang="fr-FR" sz="1400" b="1" dirty="0">
                <a:solidFill>
                  <a:schemeClr val="accent6"/>
                </a:solidFill>
              </a:rPr>
              <a:t>*</a:t>
            </a:r>
            <a:r>
              <a:rPr lang="fr-FR" sz="1400" b="0" dirty="0">
                <a:solidFill>
                  <a:schemeClr val="accent6"/>
                </a:solidFill>
              </a:rPr>
              <a:t>’ 0.05 ‘.’ 0.1 ‘ ’ 1</a:t>
            </a:r>
          </a:p>
          <a:p>
            <a:endParaRPr lang="en-US" sz="1400" b="0" dirty="0">
              <a:solidFill>
                <a:schemeClr val="accent6"/>
              </a:solidFill>
            </a:endParaRPr>
          </a:p>
          <a:p>
            <a:r>
              <a:rPr lang="en-US" sz="1400" b="1" dirty="0">
                <a:solidFill>
                  <a:schemeClr val="accent6"/>
                </a:solidFill>
              </a:rPr>
              <a:t>(</a:t>
            </a:r>
            <a:r>
              <a:rPr lang="en-US" sz="1400" b="0" dirty="0">
                <a:solidFill>
                  <a:schemeClr val="accent6"/>
                </a:solidFill>
              </a:rPr>
              <a:t>Dispersion parameter </a:t>
            </a:r>
            <a:r>
              <a:rPr lang="en-US" sz="1400" b="1" dirty="0">
                <a:solidFill>
                  <a:schemeClr val="accent6"/>
                </a:solidFill>
              </a:rPr>
              <a:t>for</a:t>
            </a:r>
            <a:r>
              <a:rPr lang="en-US" sz="1400" b="0" dirty="0">
                <a:solidFill>
                  <a:schemeClr val="accent6"/>
                </a:solidFill>
              </a:rPr>
              <a:t> binomial family taken to be 1</a:t>
            </a:r>
            <a:r>
              <a:rPr lang="en-US" sz="1400" b="1" dirty="0">
                <a:solidFill>
                  <a:schemeClr val="accent6"/>
                </a:solidFill>
              </a:rPr>
              <a:t>)</a:t>
            </a:r>
            <a:endParaRPr lang="en-US" sz="1400" b="0" dirty="0">
              <a:solidFill>
                <a:schemeClr val="accent6"/>
              </a:solidFill>
            </a:endParaRPr>
          </a:p>
          <a:p>
            <a:endParaRPr lang="en-US" sz="1400" b="0" dirty="0">
              <a:solidFill>
                <a:schemeClr val="accent6"/>
              </a:solidFill>
            </a:endParaRPr>
          </a:p>
          <a:p>
            <a:r>
              <a:rPr lang="en-US" sz="1400" b="0" dirty="0">
                <a:solidFill>
                  <a:schemeClr val="accent6"/>
                </a:solidFill>
              </a:rPr>
              <a:t>    Null deviance</a:t>
            </a:r>
            <a:r>
              <a:rPr lang="en-US" sz="1400" b="1" dirty="0">
                <a:solidFill>
                  <a:schemeClr val="accent6"/>
                </a:solidFill>
              </a:rPr>
              <a:t>:</a:t>
            </a:r>
            <a:r>
              <a:rPr lang="en-US" sz="1400" b="0" dirty="0">
                <a:solidFill>
                  <a:schemeClr val="accent6"/>
                </a:solidFill>
              </a:rPr>
              <a:t> 43.230  on 31  degrees of freedom</a:t>
            </a:r>
          </a:p>
          <a:p>
            <a:r>
              <a:rPr lang="en-US" sz="1400" b="0" dirty="0">
                <a:solidFill>
                  <a:schemeClr val="accent6"/>
                </a:solidFill>
              </a:rPr>
              <a:t>Residual deviance</a:t>
            </a:r>
            <a:r>
              <a:rPr lang="en-US" sz="1400" b="1" dirty="0">
                <a:solidFill>
                  <a:schemeClr val="accent6"/>
                </a:solidFill>
              </a:rPr>
              <a:t>:</a:t>
            </a:r>
            <a:r>
              <a:rPr lang="en-US" sz="1400" b="0" dirty="0">
                <a:solidFill>
                  <a:schemeClr val="accent6"/>
                </a:solidFill>
              </a:rPr>
              <a:t> 14.731  on 29  degrees of freedom</a:t>
            </a:r>
          </a:p>
          <a:p>
            <a:r>
              <a:rPr lang="en-US" sz="1400" b="0" dirty="0">
                <a:solidFill>
                  <a:schemeClr val="accent6"/>
                </a:solidFill>
              </a:rPr>
              <a:t>AIC</a:t>
            </a:r>
            <a:r>
              <a:rPr lang="en-US" sz="1400" b="1" dirty="0">
                <a:solidFill>
                  <a:schemeClr val="accent6"/>
                </a:solidFill>
              </a:rPr>
              <a:t>:</a:t>
            </a:r>
            <a:r>
              <a:rPr lang="en-US" sz="1400" b="0" dirty="0">
                <a:solidFill>
                  <a:schemeClr val="accent6"/>
                </a:solidFill>
              </a:rPr>
              <a:t> 20.731</a:t>
            </a:r>
          </a:p>
          <a:p>
            <a:endParaRPr lang="en-US" sz="1400" b="0" dirty="0">
              <a:solidFill>
                <a:srgbClr val="000000"/>
              </a:solidFill>
            </a:endParaRPr>
          </a:p>
        </p:txBody>
      </p:sp>
      <p:sp>
        <p:nvSpPr>
          <p:cNvPr id="9" name="Content Placeholder 8">
            <a:extLst>
              <a:ext uri="{FF2B5EF4-FFF2-40B4-BE49-F238E27FC236}">
                <a16:creationId xmlns:a16="http://schemas.microsoft.com/office/drawing/2014/main" id="{865B5CC4-8614-47AD-83B9-A612065A85EC}"/>
              </a:ext>
            </a:extLst>
          </p:cNvPr>
          <p:cNvSpPr>
            <a:spLocks noGrp="1"/>
          </p:cNvSpPr>
          <p:nvPr>
            <p:ph sz="quarter" idx="15"/>
          </p:nvPr>
        </p:nvSpPr>
        <p:spPr>
          <a:xfrm>
            <a:off x="7315199" y="1276349"/>
            <a:ext cx="4254501" cy="4848225"/>
          </a:xfrm>
        </p:spPr>
        <p:txBody>
          <a:bodyPr/>
          <a:lstStyle/>
          <a:p>
            <a:r>
              <a:rPr lang="en-US" dirty="0">
                <a:solidFill>
                  <a:schemeClr val="accent1"/>
                </a:solidFill>
                <a:latin typeface="Source Code Pro" panose="020B0509030403020204" pitchFamily="49" charset="0"/>
                <a:ea typeface="Source Code Pro" panose="020B0509030403020204" pitchFamily="49" charset="0"/>
              </a:rPr>
              <a:t>summary()</a:t>
            </a:r>
            <a:r>
              <a:rPr lang="en-US" dirty="0">
                <a:solidFill>
                  <a:srgbClr val="8000FF"/>
                </a:solidFill>
              </a:rPr>
              <a:t> </a:t>
            </a:r>
            <a:r>
              <a:rPr lang="en-US" dirty="0"/>
              <a:t>reveals estimated coefficients and minimal information about fit</a:t>
            </a:r>
          </a:p>
          <a:p>
            <a:r>
              <a:rPr lang="en-US" dirty="0"/>
              <a:t>Interpreting coefficients in a logistic regression model is tricky … anybody thinking in ‘log odds’?</a:t>
            </a:r>
          </a:p>
        </p:txBody>
      </p:sp>
    </p:spTree>
    <p:extLst>
      <p:ext uri="{BB962C8B-B14F-4D97-AF65-F5344CB8AC3E}">
        <p14:creationId xmlns:p14="http://schemas.microsoft.com/office/powerpoint/2010/main" val="3361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21" end="2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22" end="2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23" end="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97A0E-677D-4C0D-AE10-B1C06330951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B7D0F9C2-B627-488C-95FD-3B44DE474683}"/>
              </a:ext>
            </a:extLst>
          </p:cNvPr>
          <p:cNvSpPr>
            <a:spLocks noGrp="1"/>
          </p:cNvSpPr>
          <p:nvPr>
            <p:ph sz="quarter" idx="13"/>
          </p:nvPr>
        </p:nvSpPr>
        <p:spPr/>
        <p:txBody>
          <a:bodyPr/>
          <a:lstStyle/>
          <a:p>
            <a:r>
              <a:rPr lang="en-US" dirty="0"/>
              <a:t>Odds ratios are much easier to interpret</a:t>
            </a:r>
          </a:p>
          <a:p>
            <a:r>
              <a:rPr lang="en-US" dirty="0"/>
              <a:t>For each additional cylinder, the probability of being a manual car (</a:t>
            </a:r>
            <a:r>
              <a:rPr lang="en-US" dirty="0">
                <a:solidFill>
                  <a:srgbClr val="0070C0"/>
                </a:solidFill>
                <a:latin typeface="Source Code Pro" panose="020B0509030403020204" pitchFamily="49" charset="0"/>
                <a:ea typeface="Source Code Pro" panose="020B0509030403020204" pitchFamily="49" charset="0"/>
              </a:rPr>
              <a:t>am=1</a:t>
            </a:r>
            <a:r>
              <a:rPr lang="en-US" dirty="0"/>
              <a:t>) increases </a:t>
            </a:r>
            <a:r>
              <a:rPr lang="en-US" dirty="0">
                <a:solidFill>
                  <a:schemeClr val="accent3">
                    <a:lumMod val="60000"/>
                    <a:lumOff val="40000"/>
                  </a:schemeClr>
                </a:solidFill>
                <a:latin typeface="Consolas" panose="020B0609020204030204" pitchFamily="49" charset="0"/>
              </a:rPr>
              <a:t>3.75</a:t>
            </a:r>
            <a:r>
              <a:rPr lang="en-US" dirty="0"/>
              <a:t>-fold</a:t>
            </a:r>
          </a:p>
        </p:txBody>
      </p:sp>
      <p:sp>
        <p:nvSpPr>
          <p:cNvPr id="6" name="Content Placeholder 5">
            <a:extLst>
              <a:ext uri="{FF2B5EF4-FFF2-40B4-BE49-F238E27FC236}">
                <a16:creationId xmlns:a16="http://schemas.microsoft.com/office/drawing/2014/main" id="{38527660-6161-47F5-84AB-7D945CFACA17}"/>
              </a:ext>
            </a:extLst>
          </p:cNvPr>
          <p:cNvSpPr>
            <a:spLocks noGrp="1"/>
          </p:cNvSpPr>
          <p:nvPr>
            <p:ph sz="quarter" idx="14"/>
          </p:nvPr>
        </p:nvSpPr>
        <p:spPr/>
        <p:txBody>
          <a:bodyPr/>
          <a:lstStyle/>
          <a:p>
            <a:r>
              <a:rPr lang="en-US" dirty="0">
                <a:solidFill>
                  <a:srgbClr val="008000"/>
                </a:solidFill>
              </a:rPr>
              <a:t>#odds ratios are simply estimates of beta exponentiated – the beauty of the logit model</a:t>
            </a:r>
            <a:endParaRPr lang="en-US" dirty="0">
              <a:solidFill>
                <a:srgbClr val="000000"/>
              </a:solidFill>
            </a:endParaRPr>
          </a:p>
          <a:p>
            <a:r>
              <a:rPr lang="en-US" dirty="0">
                <a:solidFill>
                  <a:srgbClr val="000000"/>
                </a:solidFill>
              </a:rPr>
              <a:t>glm1 </a:t>
            </a:r>
            <a:r>
              <a:rPr lang="en-US" dirty="0">
                <a:solidFill>
                  <a:srgbClr val="804000"/>
                </a:solidFill>
              </a:rPr>
              <a:t>%&gt;%</a:t>
            </a:r>
            <a:r>
              <a:rPr lang="en-US" dirty="0">
                <a:solidFill>
                  <a:srgbClr val="000000"/>
                </a:solidFill>
              </a:rPr>
              <a:t> </a:t>
            </a:r>
          </a:p>
          <a:p>
            <a:r>
              <a:rPr lang="en-US" dirty="0">
                <a:solidFill>
                  <a:srgbClr val="000000"/>
                </a:solidFill>
              </a:rPr>
              <a:t>  tidy </a:t>
            </a:r>
            <a:r>
              <a:rPr lang="en-US" dirty="0">
                <a:solidFill>
                  <a:srgbClr val="804000"/>
                </a:solidFill>
              </a:rPr>
              <a:t>%&gt;%</a:t>
            </a:r>
            <a:endParaRPr lang="en-US" dirty="0">
              <a:solidFill>
                <a:srgbClr val="000000"/>
              </a:solidFill>
            </a:endParaRPr>
          </a:p>
          <a:p>
            <a:r>
              <a:rPr lang="en-US" dirty="0">
                <a:solidFill>
                  <a:srgbClr val="000000"/>
                </a:solidFill>
              </a:rPr>
              <a:t>  mutate</a:t>
            </a:r>
            <a:r>
              <a:rPr lang="en-US" b="1" dirty="0">
                <a:solidFill>
                  <a:srgbClr val="000080"/>
                </a:solidFill>
              </a:rPr>
              <a:t>(</a:t>
            </a:r>
            <a:r>
              <a:rPr lang="en-US" b="0" dirty="0">
                <a:solidFill>
                  <a:srgbClr val="000000"/>
                </a:solidFill>
              </a:rPr>
              <a:t>`Odds Ratio` </a:t>
            </a:r>
            <a:r>
              <a:rPr lang="en-US" b="1" dirty="0">
                <a:solidFill>
                  <a:srgbClr val="000080"/>
                </a:solidFill>
              </a:rPr>
              <a:t>=</a:t>
            </a:r>
            <a:r>
              <a:rPr lang="en-US" b="0" dirty="0">
                <a:solidFill>
                  <a:srgbClr val="000000"/>
                </a:solidFill>
              </a:rPr>
              <a:t> </a:t>
            </a:r>
            <a:r>
              <a:rPr lang="en-US" b="0" dirty="0">
                <a:solidFill>
                  <a:srgbClr val="8000FF"/>
                </a:solidFill>
              </a:rPr>
              <a:t>exp</a:t>
            </a:r>
            <a:r>
              <a:rPr lang="en-US" b="1" dirty="0">
                <a:solidFill>
                  <a:srgbClr val="000080"/>
                </a:solidFill>
              </a:rPr>
              <a:t>(</a:t>
            </a:r>
            <a:r>
              <a:rPr lang="en-US" b="0" dirty="0">
                <a:solidFill>
                  <a:srgbClr val="000000"/>
                </a:solidFill>
              </a:rPr>
              <a:t>estimate</a:t>
            </a:r>
            <a:r>
              <a:rPr lang="en-US" b="1" dirty="0">
                <a:solidFill>
                  <a:srgbClr val="000080"/>
                </a:solidFill>
              </a:rPr>
              <a:t>))</a:t>
            </a:r>
            <a:r>
              <a:rPr lang="en-US" b="0" dirty="0">
                <a:solidFill>
                  <a:srgbClr val="000000"/>
                </a:solidFill>
              </a:rPr>
              <a:t> </a:t>
            </a:r>
            <a:r>
              <a:rPr lang="en-US" b="0" dirty="0">
                <a:solidFill>
                  <a:srgbClr val="804000"/>
                </a:solidFill>
              </a:rPr>
              <a:t>%&gt;%</a:t>
            </a:r>
            <a:r>
              <a:rPr lang="en-US" b="0" dirty="0">
                <a:solidFill>
                  <a:srgbClr val="000000"/>
                </a:solidFill>
              </a:rPr>
              <a:t> </a:t>
            </a:r>
          </a:p>
          <a:p>
            <a:r>
              <a:rPr lang="en-US" b="0" dirty="0">
                <a:solidFill>
                  <a:srgbClr val="000000"/>
                </a:solidFill>
              </a:rPr>
              <a:t>  </a:t>
            </a:r>
            <a:r>
              <a:rPr lang="en-US" b="0" dirty="0" err="1">
                <a:solidFill>
                  <a:srgbClr val="000000"/>
                </a:solidFill>
              </a:rPr>
              <a:t>huxtable</a:t>
            </a:r>
            <a:r>
              <a:rPr lang="en-US" b="0" dirty="0">
                <a:solidFill>
                  <a:srgbClr val="000000"/>
                </a:solidFill>
              </a:rPr>
              <a:t> </a:t>
            </a:r>
            <a:r>
              <a:rPr lang="en-US" dirty="0">
                <a:solidFill>
                  <a:srgbClr val="008000"/>
                </a:solidFill>
              </a:rPr>
              <a:t>#this is just for prettier output </a:t>
            </a:r>
            <a:endParaRPr lang="en-US" b="0" dirty="0">
              <a:solidFill>
                <a:srgbClr val="000000"/>
              </a:solidFill>
            </a:endParaRPr>
          </a:p>
          <a:p>
            <a:r>
              <a:rPr lang="en-US" b="0" dirty="0">
                <a:solidFill>
                  <a:srgbClr val="000000"/>
                </a:solidFill>
              </a:rPr>
              <a:t>  </a:t>
            </a:r>
          </a:p>
          <a:p>
            <a:r>
              <a:rPr lang="en-US" b="0" dirty="0">
                <a:solidFill>
                  <a:schemeClr val="accent6"/>
                </a:solidFill>
              </a:rPr>
              <a:t>term          estimate</a:t>
            </a:r>
            <a:r>
              <a:rPr lang="en-US" b="0" dirty="0">
                <a:solidFill>
                  <a:srgbClr val="000000"/>
                </a:solidFill>
              </a:rPr>
              <a:t>   </a:t>
            </a:r>
            <a:r>
              <a:rPr lang="en-US" b="0" dirty="0" err="1">
                <a:solidFill>
                  <a:schemeClr val="accent6"/>
                </a:solidFill>
              </a:rPr>
              <a:t>std.error</a:t>
            </a:r>
            <a:r>
              <a:rPr lang="en-US" b="0" dirty="0">
                <a:solidFill>
                  <a:schemeClr val="accent6"/>
                </a:solidFill>
              </a:rPr>
              <a:t>   statistic</a:t>
            </a:r>
            <a:r>
              <a:rPr lang="en-US" b="0" dirty="0">
                <a:solidFill>
                  <a:srgbClr val="000000"/>
                </a:solidFill>
              </a:rPr>
              <a:t>   </a:t>
            </a:r>
            <a:r>
              <a:rPr lang="en-US" b="0" dirty="0" err="1">
                <a:solidFill>
                  <a:schemeClr val="accent6"/>
                </a:solidFill>
              </a:rPr>
              <a:t>p.value</a:t>
            </a:r>
            <a:r>
              <a:rPr lang="en-US" b="0" dirty="0">
                <a:solidFill>
                  <a:schemeClr val="accent6"/>
                </a:solidFill>
              </a:rPr>
              <a:t>   Odds Ratio  </a:t>
            </a:r>
          </a:p>
          <a:p>
            <a:r>
              <a:rPr lang="pt-BR" b="1" dirty="0">
                <a:solidFill>
                  <a:srgbClr val="000080"/>
                </a:solidFill>
              </a:rPr>
              <a:t>(</a:t>
            </a:r>
            <a:r>
              <a:rPr lang="pt-BR" b="0" dirty="0">
                <a:solidFill>
                  <a:schemeClr val="accent6"/>
                </a:solidFill>
              </a:rPr>
              <a:t>Intercept</a:t>
            </a:r>
            <a:r>
              <a:rPr lang="pt-BR" b="1" dirty="0">
                <a:solidFill>
                  <a:srgbClr val="000080"/>
                </a:solidFill>
              </a:rPr>
              <a:t>)</a:t>
            </a:r>
            <a:r>
              <a:rPr lang="pt-BR" b="0" dirty="0">
                <a:solidFill>
                  <a:srgbClr val="000000"/>
                </a:solidFill>
              </a:rPr>
              <a:t>      </a:t>
            </a:r>
            <a:r>
              <a:rPr lang="pt-BR" b="0" dirty="0">
                <a:solidFill>
                  <a:schemeClr val="accent6">
                    <a:lumMod val="60000"/>
                    <a:lumOff val="40000"/>
                  </a:schemeClr>
                </a:solidFill>
              </a:rPr>
              <a:t>15.7        6.03         2.61   0.00896     6.92e+06  </a:t>
            </a:r>
          </a:p>
          <a:p>
            <a:r>
              <a:rPr lang="en-US" b="0" dirty="0" err="1">
                <a:solidFill>
                  <a:schemeClr val="accent6"/>
                </a:solidFill>
              </a:rPr>
              <a:t>wt</a:t>
            </a:r>
            <a:r>
              <a:rPr lang="en-US" b="0" dirty="0">
                <a:solidFill>
                  <a:srgbClr val="000000"/>
                </a:solidFill>
              </a:rPr>
              <a:t>               </a:t>
            </a:r>
            <a:r>
              <a:rPr lang="en-US" b="1" dirty="0">
                <a:solidFill>
                  <a:srgbClr val="000080"/>
                </a:solidFill>
              </a:rPr>
              <a:t>-</a:t>
            </a:r>
            <a:r>
              <a:rPr lang="en-US" b="0" dirty="0">
                <a:solidFill>
                  <a:schemeClr val="accent6">
                    <a:lumMod val="60000"/>
                    <a:lumOff val="40000"/>
                  </a:schemeClr>
                </a:solidFill>
              </a:rPr>
              <a:t>7.86       3.07        </a:t>
            </a:r>
            <a:r>
              <a:rPr lang="en-US" b="1" dirty="0">
                <a:solidFill>
                  <a:srgbClr val="000080"/>
                </a:solidFill>
              </a:rPr>
              <a:t>-</a:t>
            </a:r>
            <a:r>
              <a:rPr lang="en-US" b="0" dirty="0">
                <a:solidFill>
                  <a:schemeClr val="accent6">
                    <a:lumMod val="60000"/>
                    <a:lumOff val="40000"/>
                  </a:schemeClr>
                </a:solidFill>
              </a:rPr>
              <a:t>2.56</a:t>
            </a:r>
            <a:r>
              <a:rPr lang="en-US" b="0" dirty="0">
                <a:solidFill>
                  <a:srgbClr val="000000"/>
                </a:solidFill>
              </a:rPr>
              <a:t>   </a:t>
            </a:r>
            <a:r>
              <a:rPr lang="en-US" b="0" dirty="0">
                <a:solidFill>
                  <a:schemeClr val="accent6">
                    <a:lumMod val="60000"/>
                    <a:lumOff val="40000"/>
                  </a:schemeClr>
                </a:solidFill>
              </a:rPr>
              <a:t>0.0104  </a:t>
            </a:r>
            <a:r>
              <a:rPr lang="en-US" b="0" dirty="0">
                <a:solidFill>
                  <a:srgbClr val="000000"/>
                </a:solidFill>
              </a:rPr>
              <a:t>    </a:t>
            </a:r>
            <a:r>
              <a:rPr lang="en-US" b="0" dirty="0">
                <a:solidFill>
                  <a:schemeClr val="accent6">
                    <a:lumMod val="60000"/>
                    <a:lumOff val="40000"/>
                  </a:schemeClr>
                </a:solidFill>
              </a:rPr>
              <a:t>0.000384</a:t>
            </a:r>
            <a:r>
              <a:rPr lang="en-US" b="0" dirty="0">
                <a:solidFill>
                  <a:srgbClr val="000000"/>
                </a:solidFill>
              </a:rPr>
              <a:t>  </a:t>
            </a:r>
          </a:p>
          <a:p>
            <a:r>
              <a:rPr lang="en-US" b="0" dirty="0" err="1">
                <a:solidFill>
                  <a:schemeClr val="accent3">
                    <a:lumMod val="60000"/>
                    <a:lumOff val="40000"/>
                  </a:schemeClr>
                </a:solidFill>
              </a:rPr>
              <a:t>cyl</a:t>
            </a:r>
            <a:r>
              <a:rPr lang="en-US" b="0" dirty="0">
                <a:solidFill>
                  <a:srgbClr val="000000"/>
                </a:solidFill>
              </a:rPr>
              <a:t>               </a:t>
            </a:r>
            <a:r>
              <a:rPr lang="en-US" b="0" dirty="0">
                <a:solidFill>
                  <a:schemeClr val="accent6">
                    <a:lumMod val="60000"/>
                    <a:lumOff val="40000"/>
                  </a:schemeClr>
                </a:solidFill>
              </a:rPr>
              <a:t>1.32       0.789        1.68</a:t>
            </a:r>
            <a:r>
              <a:rPr lang="en-US" b="0" dirty="0">
                <a:solidFill>
                  <a:srgbClr val="000000"/>
                </a:solidFill>
              </a:rPr>
              <a:t>   </a:t>
            </a:r>
            <a:r>
              <a:rPr lang="en-US" b="0" dirty="0">
                <a:solidFill>
                  <a:schemeClr val="accent6">
                    <a:lumMod val="60000"/>
                    <a:lumOff val="40000"/>
                  </a:schemeClr>
                </a:solidFill>
              </a:rPr>
              <a:t>0.0939</a:t>
            </a:r>
            <a:r>
              <a:rPr lang="en-US" b="0" dirty="0">
                <a:solidFill>
                  <a:srgbClr val="000000"/>
                </a:solidFill>
              </a:rPr>
              <a:t>      </a:t>
            </a:r>
            <a:r>
              <a:rPr lang="en-US" b="0" dirty="0">
                <a:solidFill>
                  <a:schemeClr val="accent3">
                    <a:lumMod val="60000"/>
                    <a:lumOff val="40000"/>
                  </a:schemeClr>
                </a:solidFill>
              </a:rPr>
              <a:t>3.75</a:t>
            </a:r>
            <a:endParaRPr lang="en-US" sz="1100" dirty="0">
              <a:solidFill>
                <a:schemeClr val="accent3">
                  <a:lumMod val="60000"/>
                  <a:lumOff val="40000"/>
                </a:schemeClr>
              </a:solidFill>
            </a:endParaRPr>
          </a:p>
          <a:p>
            <a:endParaRPr lang="en-US" dirty="0"/>
          </a:p>
        </p:txBody>
      </p:sp>
    </p:spTree>
    <p:extLst>
      <p:ext uri="{BB962C8B-B14F-4D97-AF65-F5344CB8AC3E}">
        <p14:creationId xmlns:p14="http://schemas.microsoft.com/office/powerpoint/2010/main" val="3642721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Estimation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810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60AA6-0C71-42FC-A83B-F02F7315DEB5}"/>
              </a:ext>
            </a:extLst>
          </p:cNvPr>
          <p:cNvSpPr>
            <a:spLocks noGrp="1"/>
          </p:cNvSpPr>
          <p:nvPr>
            <p:ph type="title"/>
          </p:nvPr>
        </p:nvSpPr>
        <p:spPr/>
        <p:txBody>
          <a:bodyPr/>
          <a:lstStyle/>
          <a:p>
            <a:r>
              <a:rPr lang="en-US" sz="3200" dirty="0">
                <a:latin typeface="Consolas" panose="020B0609020204030204" pitchFamily="49" charset="0"/>
              </a:rPr>
              <a:t>parsnip</a:t>
            </a:r>
            <a:endParaRPr lang="en-US" dirty="0">
              <a:latin typeface="Consolas" panose="020B0609020204030204" pitchFamily="49" charset="0"/>
            </a:endParaRPr>
          </a:p>
        </p:txBody>
      </p:sp>
      <p:sp>
        <p:nvSpPr>
          <p:cNvPr id="6" name="Content Placeholder 5">
            <a:extLst>
              <a:ext uri="{FF2B5EF4-FFF2-40B4-BE49-F238E27FC236}">
                <a16:creationId xmlns:a16="http://schemas.microsoft.com/office/drawing/2014/main" id="{20FEE085-CF3E-4CF4-8D42-B74EEA293CB9}"/>
              </a:ext>
            </a:extLst>
          </p:cNvPr>
          <p:cNvSpPr>
            <a:spLocks noGrp="1"/>
          </p:cNvSpPr>
          <p:nvPr>
            <p:ph sz="quarter" idx="13"/>
          </p:nvPr>
        </p:nvSpPr>
        <p:spPr/>
        <p:txBody>
          <a:bodyPr/>
          <a:lstStyle/>
          <a:p>
            <a:r>
              <a:rPr lang="en-US" sz="2000" dirty="0"/>
              <a:t>Modeling functions across different R packages can have very different interfaces. </a:t>
            </a:r>
          </a:p>
          <a:p>
            <a:r>
              <a:rPr lang="en-US" sz="2000" dirty="0"/>
              <a:t>If you would like to try different approaches, there is a lot of syntactical minutiae to remember. </a:t>
            </a:r>
          </a:p>
          <a:p>
            <a:r>
              <a:rPr lang="en-US" sz="2000" dirty="0"/>
              <a:t>The problem worsens when you move in-between platforms (e.g. doing a logistic regression in R’s </a:t>
            </a:r>
            <a:r>
              <a:rPr lang="en-US" sz="2000" dirty="0" err="1">
                <a:latin typeface="Consolas" panose="020B0609020204030204" pitchFamily="49" charset="0"/>
              </a:rPr>
              <a:t>glm</a:t>
            </a:r>
            <a:r>
              <a:rPr lang="en-US" sz="2000" dirty="0"/>
              <a:t> versus Spark’s implementation).</a:t>
            </a:r>
          </a:p>
          <a:p>
            <a:r>
              <a:rPr lang="en-US" sz="2000" dirty="0">
                <a:latin typeface="Consolas" panose="020B0609020204030204" pitchFamily="49" charset="0"/>
              </a:rPr>
              <a:t>parsnip</a:t>
            </a:r>
            <a:r>
              <a:rPr lang="en-US" sz="2000" dirty="0"/>
              <a:t> tries to solve this by providing similar interfaces to models. </a:t>
            </a:r>
          </a:p>
        </p:txBody>
      </p:sp>
      <p:pic>
        <p:nvPicPr>
          <p:cNvPr id="8" name="Picture 7" descr="Logo&#10;&#10;Description automatically generated">
            <a:extLst>
              <a:ext uri="{FF2B5EF4-FFF2-40B4-BE49-F238E27FC236}">
                <a16:creationId xmlns:a16="http://schemas.microsoft.com/office/drawing/2014/main" id="{54EE6749-D69E-450C-92F0-7C2A5ADED238}"/>
              </a:ext>
            </a:extLst>
          </p:cNvPr>
          <p:cNvPicPr>
            <a:picLocks noChangeAspect="1"/>
          </p:cNvPicPr>
          <p:nvPr/>
        </p:nvPicPr>
        <p:blipFill>
          <a:blip r:embed="rId2"/>
          <a:stretch>
            <a:fillRect/>
          </a:stretch>
        </p:blipFill>
        <p:spPr>
          <a:xfrm>
            <a:off x="410873" y="658908"/>
            <a:ext cx="753060" cy="872935"/>
          </a:xfrm>
          <a:prstGeom prst="rect">
            <a:avLst/>
          </a:prstGeom>
        </p:spPr>
      </p:pic>
      <p:pic>
        <p:nvPicPr>
          <p:cNvPr id="9" name="Picture 8" descr="A close up of a logo&#10;&#10;Description automatically generated">
            <a:extLst>
              <a:ext uri="{FF2B5EF4-FFF2-40B4-BE49-F238E27FC236}">
                <a16:creationId xmlns:a16="http://schemas.microsoft.com/office/drawing/2014/main" id="{F570CC77-1DFC-40CC-82A0-9A74BF6B0CBC}"/>
              </a:ext>
            </a:extLst>
          </p:cNvPr>
          <p:cNvPicPr>
            <a:picLocks noChangeAspect="1"/>
          </p:cNvPicPr>
          <p:nvPr/>
        </p:nvPicPr>
        <p:blipFill>
          <a:blip r:embed="rId3"/>
          <a:stretch>
            <a:fillRect/>
          </a:stretch>
        </p:blipFill>
        <p:spPr>
          <a:xfrm>
            <a:off x="34343" y="44933"/>
            <a:ext cx="753060" cy="869467"/>
          </a:xfrm>
          <a:prstGeom prst="rect">
            <a:avLst/>
          </a:prstGeom>
        </p:spPr>
      </p:pic>
    </p:spTree>
    <p:extLst>
      <p:ext uri="{BB962C8B-B14F-4D97-AF65-F5344CB8AC3E}">
        <p14:creationId xmlns:p14="http://schemas.microsoft.com/office/powerpoint/2010/main" val="1043775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722C4B-4AF7-471B-97D0-4B7AF652383B}"/>
              </a:ext>
            </a:extLst>
          </p:cNvPr>
          <p:cNvSpPr>
            <a:spLocks noGrp="1"/>
          </p:cNvSpPr>
          <p:nvPr>
            <p:ph type="title"/>
          </p:nvPr>
        </p:nvSpPr>
        <p:spPr/>
        <p:txBody>
          <a:bodyPr/>
          <a:lstStyle/>
          <a:p>
            <a:r>
              <a:rPr lang="en-US" dirty="0"/>
              <a:t>Dealing with NAs</a:t>
            </a:r>
          </a:p>
        </p:txBody>
      </p:sp>
      <p:sp>
        <p:nvSpPr>
          <p:cNvPr id="6" name="Content Placeholder 5">
            <a:extLst>
              <a:ext uri="{FF2B5EF4-FFF2-40B4-BE49-F238E27FC236}">
                <a16:creationId xmlns:a16="http://schemas.microsoft.com/office/drawing/2014/main" id="{8EA0232F-97DB-4C27-AB81-B029B597C3AA}"/>
              </a:ext>
            </a:extLst>
          </p:cNvPr>
          <p:cNvSpPr>
            <a:spLocks noGrp="1"/>
          </p:cNvSpPr>
          <p:nvPr>
            <p:ph sz="quarter" idx="14"/>
          </p:nvPr>
        </p:nvSpPr>
        <p:spPr/>
        <p:txBody>
          <a:bodyPr/>
          <a:lstStyle/>
          <a:p>
            <a:r>
              <a:rPr lang="en-US" sz="1800" dirty="0">
                <a:solidFill>
                  <a:srgbClr val="8000FF"/>
                </a:solidFill>
              </a:rPr>
              <a:t>df</a:t>
            </a:r>
            <a:r>
              <a:rPr lang="en-US" sz="1800" dirty="0">
                <a:solidFill>
                  <a:srgbClr val="000000"/>
                </a:solidFill>
              </a:rPr>
              <a:t> </a:t>
            </a:r>
            <a:r>
              <a:rPr lang="en-US" sz="1800" b="1" dirty="0">
                <a:solidFill>
                  <a:srgbClr val="000080"/>
                </a:solidFill>
              </a:rPr>
              <a:t>&lt;-</a:t>
            </a:r>
            <a:r>
              <a:rPr lang="en-US" sz="1800" b="0" dirty="0">
                <a:solidFill>
                  <a:srgbClr val="000000"/>
                </a:solidFill>
              </a:rPr>
              <a:t> </a:t>
            </a:r>
            <a:r>
              <a:rPr lang="en-US" sz="1800" b="0" dirty="0" err="1">
                <a:solidFill>
                  <a:srgbClr val="000000"/>
                </a:solidFill>
              </a:rPr>
              <a:t>tibble</a:t>
            </a:r>
            <a:r>
              <a:rPr lang="en-US" sz="1800" b="1" dirty="0">
                <a:solidFill>
                  <a:srgbClr val="000080"/>
                </a:solidFill>
              </a:rPr>
              <a:t>::</a:t>
            </a:r>
            <a:r>
              <a:rPr lang="en-US" sz="1800" b="0" dirty="0" err="1">
                <a:solidFill>
                  <a:srgbClr val="000000"/>
                </a:solidFill>
              </a:rPr>
              <a:t>tibble</a:t>
            </a:r>
            <a:r>
              <a:rPr lang="en-US" sz="1800" b="1" dirty="0">
                <a:solidFill>
                  <a:srgbClr val="000080"/>
                </a:solidFill>
              </a:rPr>
              <a:t>(</a:t>
            </a:r>
            <a:endParaRPr lang="en-US" sz="1800" b="0" dirty="0">
              <a:solidFill>
                <a:srgbClr val="000000"/>
              </a:solidFill>
            </a:endParaRPr>
          </a:p>
          <a:p>
            <a:r>
              <a:rPr lang="en-US" sz="1800" b="0" dirty="0">
                <a:solidFill>
                  <a:srgbClr val="000000"/>
                </a:solidFill>
              </a:rPr>
              <a:t>  x </a:t>
            </a:r>
            <a:r>
              <a:rPr lang="en-US" sz="1800" b="1" dirty="0">
                <a:solidFill>
                  <a:srgbClr val="000080"/>
                </a:solidFill>
              </a:rPr>
              <a:t>=</a:t>
            </a:r>
            <a:r>
              <a:rPr lang="en-US" sz="1800" b="0" dirty="0">
                <a:solidFill>
                  <a:srgbClr val="000000"/>
                </a:solidFill>
              </a:rPr>
              <a:t> </a:t>
            </a:r>
            <a:r>
              <a:rPr lang="en-US" sz="1800" b="0" dirty="0">
                <a:solidFill>
                  <a:srgbClr val="FF8000"/>
                </a:solidFill>
              </a:rPr>
              <a:t>1</a:t>
            </a:r>
            <a:r>
              <a:rPr lang="en-US" sz="1800" b="1" dirty="0">
                <a:solidFill>
                  <a:srgbClr val="000080"/>
                </a:solidFill>
              </a:rPr>
              <a:t>:</a:t>
            </a:r>
            <a:r>
              <a:rPr lang="en-US" sz="1800" b="0" dirty="0">
                <a:solidFill>
                  <a:srgbClr val="FF8000"/>
                </a:solidFill>
              </a:rPr>
              <a:t>10</a:t>
            </a:r>
            <a:r>
              <a:rPr lang="en-US" sz="1800" b="0" dirty="0">
                <a:solidFill>
                  <a:srgbClr val="000000"/>
                </a:solidFill>
              </a:rPr>
              <a:t>,</a:t>
            </a:r>
          </a:p>
          <a:p>
            <a:r>
              <a:rPr lang="pl-PL" sz="1800" b="0" dirty="0">
                <a:solidFill>
                  <a:srgbClr val="000000"/>
                </a:solidFill>
              </a:rPr>
              <a:t>  y </a:t>
            </a:r>
            <a:r>
              <a:rPr lang="pl-PL" sz="1800" b="1" dirty="0">
                <a:solidFill>
                  <a:srgbClr val="000080"/>
                </a:solidFill>
              </a:rPr>
              <a:t>=</a:t>
            </a:r>
            <a:r>
              <a:rPr lang="pl-PL" sz="1800" b="0" dirty="0">
                <a:solidFill>
                  <a:srgbClr val="000000"/>
                </a:solidFill>
              </a:rPr>
              <a:t> </a:t>
            </a:r>
            <a:r>
              <a:rPr lang="pl-PL" sz="1800" b="0" dirty="0">
                <a:solidFill>
                  <a:srgbClr val="8000FF"/>
                </a:solidFill>
              </a:rPr>
              <a:t>c</a:t>
            </a:r>
            <a:r>
              <a:rPr lang="pl-PL" sz="1800" b="1" dirty="0">
                <a:solidFill>
                  <a:srgbClr val="000080"/>
                </a:solidFill>
              </a:rPr>
              <a:t>(</a:t>
            </a:r>
            <a:r>
              <a:rPr lang="en-US" sz="1800" b="1" dirty="0">
                <a:solidFill>
                  <a:srgbClr val="000080"/>
                </a:solidFill>
              </a:rPr>
              <a:t> </a:t>
            </a:r>
            <a:r>
              <a:rPr lang="pl-PL" sz="1800" b="0" dirty="0">
                <a:solidFill>
                  <a:srgbClr val="FF8000"/>
                </a:solidFill>
              </a:rPr>
              <a:t>5.1</a:t>
            </a:r>
            <a:r>
              <a:rPr lang="pl-PL" sz="1800" b="0" dirty="0">
                <a:solidFill>
                  <a:srgbClr val="000000"/>
                </a:solidFill>
              </a:rPr>
              <a:t>, </a:t>
            </a:r>
            <a:r>
              <a:rPr lang="pl-PL" sz="1800" b="0" dirty="0">
                <a:solidFill>
                  <a:srgbClr val="FF8000"/>
                </a:solidFill>
              </a:rPr>
              <a:t>9.7</a:t>
            </a:r>
            <a:r>
              <a:rPr lang="pl-PL" sz="1800" b="0" dirty="0">
                <a:solidFill>
                  <a:srgbClr val="000000"/>
                </a:solidFill>
              </a:rPr>
              <a:t>, </a:t>
            </a:r>
            <a:r>
              <a:rPr lang="pl-PL" sz="1800" b="1" dirty="0">
                <a:solidFill>
                  <a:srgbClr val="0000FF"/>
                </a:solidFill>
              </a:rPr>
              <a:t>NA</a:t>
            </a:r>
            <a:r>
              <a:rPr lang="pl-PL" sz="1800" b="0" dirty="0">
                <a:solidFill>
                  <a:srgbClr val="000000"/>
                </a:solidFill>
              </a:rPr>
              <a:t>, </a:t>
            </a:r>
            <a:r>
              <a:rPr lang="en-US" sz="1800" b="0" dirty="0">
                <a:solidFill>
                  <a:srgbClr val="000000"/>
                </a:solidFill>
              </a:rPr>
              <a:t>  </a:t>
            </a:r>
            <a:r>
              <a:rPr lang="pl-PL" sz="1800" b="0" dirty="0">
                <a:solidFill>
                  <a:srgbClr val="FF8000"/>
                </a:solidFill>
              </a:rPr>
              <a:t>17.4</a:t>
            </a:r>
            <a:r>
              <a:rPr lang="pl-PL" sz="1800" b="0" dirty="0">
                <a:solidFill>
                  <a:srgbClr val="000000"/>
                </a:solidFill>
              </a:rPr>
              <a:t>, </a:t>
            </a:r>
            <a:r>
              <a:rPr lang="pl-PL" sz="1800" b="0" dirty="0">
                <a:solidFill>
                  <a:srgbClr val="FF8000"/>
                </a:solidFill>
              </a:rPr>
              <a:t>21.2</a:t>
            </a:r>
            <a:r>
              <a:rPr lang="pl-PL" sz="1800" b="0" dirty="0">
                <a:solidFill>
                  <a:srgbClr val="000000"/>
                </a:solidFill>
              </a:rPr>
              <a:t>, </a:t>
            </a:r>
            <a:r>
              <a:rPr lang="pl-PL" sz="1800" b="0" dirty="0">
                <a:solidFill>
                  <a:srgbClr val="FF8000"/>
                </a:solidFill>
              </a:rPr>
              <a:t>26.6</a:t>
            </a:r>
            <a:r>
              <a:rPr lang="pl-PL" sz="1800" b="0" dirty="0">
                <a:solidFill>
                  <a:srgbClr val="000000"/>
                </a:solidFill>
              </a:rPr>
              <a:t>, </a:t>
            </a:r>
            <a:br>
              <a:rPr lang="en-US" sz="1800" b="0" dirty="0">
                <a:solidFill>
                  <a:srgbClr val="000000"/>
                </a:solidFill>
              </a:rPr>
            </a:br>
            <a:r>
              <a:rPr lang="en-US" sz="1800" b="0" dirty="0">
                <a:solidFill>
                  <a:srgbClr val="000000"/>
                </a:solidFill>
              </a:rPr>
              <a:t>        </a:t>
            </a:r>
            <a:r>
              <a:rPr lang="pl-PL" sz="1800" b="0" dirty="0">
                <a:solidFill>
                  <a:srgbClr val="FF8000"/>
                </a:solidFill>
              </a:rPr>
              <a:t>27.9</a:t>
            </a:r>
            <a:r>
              <a:rPr lang="pl-PL" sz="1800" b="0" dirty="0">
                <a:solidFill>
                  <a:srgbClr val="000000"/>
                </a:solidFill>
              </a:rPr>
              <a:t>, </a:t>
            </a:r>
            <a:r>
              <a:rPr lang="pl-PL" sz="1800" b="1" dirty="0">
                <a:solidFill>
                  <a:srgbClr val="0000FF"/>
                </a:solidFill>
              </a:rPr>
              <a:t>NA</a:t>
            </a:r>
            <a:r>
              <a:rPr lang="en-US" sz="1800" b="1" dirty="0">
                <a:solidFill>
                  <a:srgbClr val="0000FF"/>
                </a:solidFill>
              </a:rPr>
              <a:t> </a:t>
            </a:r>
            <a:r>
              <a:rPr lang="pl-PL" sz="1800" b="0" dirty="0">
                <a:solidFill>
                  <a:srgbClr val="000000"/>
                </a:solidFill>
              </a:rPr>
              <a:t>, </a:t>
            </a:r>
            <a:r>
              <a:rPr lang="pl-PL" sz="1800" b="0" dirty="0">
                <a:solidFill>
                  <a:srgbClr val="FF8000"/>
                </a:solidFill>
              </a:rPr>
              <a:t>36.3</a:t>
            </a:r>
            <a:r>
              <a:rPr lang="pl-PL" sz="1800" b="0" dirty="0">
                <a:solidFill>
                  <a:srgbClr val="000000"/>
                </a:solidFill>
              </a:rPr>
              <a:t>, </a:t>
            </a:r>
            <a:r>
              <a:rPr lang="pl-PL" sz="1800" b="0" dirty="0">
                <a:solidFill>
                  <a:srgbClr val="FF8000"/>
                </a:solidFill>
              </a:rPr>
              <a:t>40.4</a:t>
            </a:r>
            <a:r>
              <a:rPr lang="pl-PL" sz="1800" b="1" dirty="0">
                <a:solidFill>
                  <a:srgbClr val="000080"/>
                </a:solidFill>
              </a:rPr>
              <a:t>)</a:t>
            </a:r>
            <a:endParaRPr lang="pl-PL" sz="1800" b="0" dirty="0">
              <a:solidFill>
                <a:srgbClr val="000000"/>
              </a:solidFill>
            </a:endParaRPr>
          </a:p>
          <a:p>
            <a:r>
              <a:rPr lang="en-US" sz="1800" b="1" dirty="0">
                <a:solidFill>
                  <a:srgbClr val="000080"/>
                </a:solidFill>
              </a:rPr>
              <a:t>  )</a:t>
            </a:r>
            <a:endParaRPr lang="en-US" sz="1800" b="0" dirty="0">
              <a:solidFill>
                <a:srgbClr val="000000"/>
              </a:solidFill>
            </a:endParaRPr>
          </a:p>
          <a:p>
            <a:endParaRPr lang="en-US" sz="1800" b="0" dirty="0">
              <a:solidFill>
                <a:srgbClr val="008000"/>
              </a:solidFill>
            </a:endParaRPr>
          </a:p>
          <a:p>
            <a:r>
              <a:rPr lang="en-US" sz="1800" b="0" dirty="0">
                <a:solidFill>
                  <a:srgbClr val="008000"/>
                </a:solidFill>
              </a:rPr>
              <a:t># Default behavior is to silently drop</a:t>
            </a:r>
            <a:endParaRPr lang="en-US" sz="1800" b="0" dirty="0">
              <a:solidFill>
                <a:srgbClr val="000000"/>
              </a:solidFill>
            </a:endParaRPr>
          </a:p>
          <a:p>
            <a:r>
              <a:rPr lang="it-IT" sz="1800" b="0" dirty="0">
                <a:solidFill>
                  <a:srgbClr val="000000"/>
                </a:solidFill>
              </a:rPr>
              <a:t>m1 </a:t>
            </a:r>
            <a:r>
              <a:rPr lang="it-IT" sz="1800" b="1" dirty="0">
                <a:solidFill>
                  <a:srgbClr val="000080"/>
                </a:solidFill>
              </a:rPr>
              <a:t>&lt;-</a:t>
            </a:r>
            <a:r>
              <a:rPr lang="it-IT" sz="1800" b="0" dirty="0">
                <a:solidFill>
                  <a:srgbClr val="000000"/>
                </a:solidFill>
              </a:rPr>
              <a:t> </a:t>
            </a:r>
            <a:r>
              <a:rPr lang="it-IT" sz="1800" b="0" dirty="0">
                <a:solidFill>
                  <a:srgbClr val="8000FF"/>
                </a:solidFill>
              </a:rPr>
              <a:t>lm</a:t>
            </a:r>
            <a:r>
              <a:rPr lang="it-IT" sz="1800" b="1" dirty="0">
                <a:solidFill>
                  <a:srgbClr val="000080"/>
                </a:solidFill>
              </a:rPr>
              <a:t>(</a:t>
            </a:r>
            <a:r>
              <a:rPr lang="it-IT" sz="1800" b="0" dirty="0">
                <a:solidFill>
                  <a:srgbClr val="000000"/>
                </a:solidFill>
              </a:rPr>
              <a:t>y </a:t>
            </a:r>
            <a:r>
              <a:rPr lang="it-IT" sz="1800" b="1" dirty="0">
                <a:solidFill>
                  <a:srgbClr val="000080"/>
                </a:solidFill>
              </a:rPr>
              <a:t>~</a:t>
            </a:r>
            <a:r>
              <a:rPr lang="it-IT" sz="1800" b="0" dirty="0">
                <a:solidFill>
                  <a:srgbClr val="000000"/>
                </a:solidFill>
              </a:rPr>
              <a:t> x, </a:t>
            </a:r>
            <a:r>
              <a:rPr lang="it-IT" sz="1800" b="0" dirty="0">
                <a:solidFill>
                  <a:srgbClr val="8000FF"/>
                </a:solidFill>
              </a:rPr>
              <a:t>data</a:t>
            </a:r>
            <a:r>
              <a:rPr lang="it-IT" sz="1800" b="0" dirty="0">
                <a:solidFill>
                  <a:srgbClr val="000000"/>
                </a:solidFill>
              </a:rPr>
              <a:t> </a:t>
            </a:r>
            <a:r>
              <a:rPr lang="it-IT" sz="1800" b="1" dirty="0">
                <a:solidFill>
                  <a:srgbClr val="000080"/>
                </a:solidFill>
              </a:rPr>
              <a:t>=</a:t>
            </a:r>
            <a:r>
              <a:rPr lang="it-IT" sz="1800" b="0" dirty="0">
                <a:solidFill>
                  <a:srgbClr val="000000"/>
                </a:solidFill>
              </a:rPr>
              <a:t> </a:t>
            </a:r>
            <a:r>
              <a:rPr lang="it-IT" sz="1800" b="0" dirty="0">
                <a:solidFill>
                  <a:srgbClr val="8000FF"/>
                </a:solidFill>
              </a:rPr>
              <a:t>df</a:t>
            </a:r>
            <a:r>
              <a:rPr lang="it-IT" sz="1800" b="1" dirty="0">
                <a:solidFill>
                  <a:srgbClr val="000080"/>
                </a:solidFill>
              </a:rPr>
              <a:t>)</a:t>
            </a:r>
            <a:endParaRPr lang="it-IT" sz="1800" b="0" dirty="0">
              <a:solidFill>
                <a:srgbClr val="000000"/>
              </a:solidFill>
            </a:endParaRPr>
          </a:p>
          <a:p>
            <a:r>
              <a:rPr lang="en-US" sz="1800" b="0" dirty="0" err="1">
                <a:solidFill>
                  <a:srgbClr val="8000FF"/>
                </a:solidFill>
              </a:rPr>
              <a:t>resid</a:t>
            </a:r>
            <a:r>
              <a:rPr lang="en-US" sz="1800" b="1" dirty="0">
                <a:solidFill>
                  <a:srgbClr val="000080"/>
                </a:solidFill>
              </a:rPr>
              <a:t>(</a:t>
            </a:r>
            <a:r>
              <a:rPr lang="en-US" sz="1800" b="0" dirty="0">
                <a:solidFill>
                  <a:srgbClr val="000000"/>
                </a:solidFill>
              </a:rPr>
              <a:t>m1</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a:solidFill>
                  <a:srgbClr val="008000"/>
                </a:solidFill>
              </a:rPr>
              <a:t># Use </a:t>
            </a:r>
            <a:r>
              <a:rPr lang="en-US" sz="1800" b="0" dirty="0" err="1">
                <a:solidFill>
                  <a:srgbClr val="008000"/>
                </a:solidFill>
              </a:rPr>
              <a:t>na.action</a:t>
            </a:r>
            <a:r>
              <a:rPr lang="en-US" sz="1800" b="0" dirty="0">
                <a:solidFill>
                  <a:srgbClr val="008000"/>
                </a:solidFill>
              </a:rPr>
              <a:t> = </a:t>
            </a:r>
            <a:r>
              <a:rPr lang="en-US" sz="1800" b="0" dirty="0" err="1">
                <a:solidFill>
                  <a:srgbClr val="008000"/>
                </a:solidFill>
              </a:rPr>
              <a:t>na.warn</a:t>
            </a:r>
            <a:r>
              <a:rPr lang="en-US" sz="1800" b="0" dirty="0">
                <a:solidFill>
                  <a:srgbClr val="008000"/>
                </a:solidFill>
              </a:rPr>
              <a:t> to warn</a:t>
            </a:r>
            <a:endParaRPr lang="en-US" sz="1800" b="0" dirty="0">
              <a:solidFill>
                <a:srgbClr val="000000"/>
              </a:solidFill>
            </a:endParaRPr>
          </a:p>
          <a:p>
            <a:r>
              <a:rPr lang="en-US" sz="1800" b="0" dirty="0">
                <a:solidFill>
                  <a:srgbClr val="000000"/>
                </a:solidFill>
              </a:rPr>
              <a:t>m2 </a:t>
            </a:r>
            <a:r>
              <a:rPr lang="en-US" sz="1800" b="1" dirty="0">
                <a:solidFill>
                  <a:srgbClr val="000080"/>
                </a:solidFill>
              </a:rPr>
              <a:t>&lt;-</a:t>
            </a:r>
            <a:r>
              <a:rPr lang="en-US" sz="1800" b="0" dirty="0">
                <a:solidFill>
                  <a:srgbClr val="000000"/>
                </a:solidFill>
              </a:rPr>
              <a:t> </a:t>
            </a:r>
            <a:r>
              <a:rPr lang="en-US" sz="1800" b="0" dirty="0">
                <a:solidFill>
                  <a:srgbClr val="8000FF"/>
                </a:solidFill>
              </a:rPr>
              <a:t>lm</a:t>
            </a:r>
            <a:r>
              <a:rPr lang="en-US" sz="1800" b="1" dirty="0">
                <a:solidFill>
                  <a:srgbClr val="000080"/>
                </a:solidFill>
              </a:rPr>
              <a:t>(</a:t>
            </a:r>
            <a:r>
              <a:rPr lang="en-US" sz="1800" b="0" dirty="0">
                <a:solidFill>
                  <a:srgbClr val="000000"/>
                </a:solidFill>
              </a:rPr>
              <a:t>y </a:t>
            </a:r>
            <a:r>
              <a:rPr lang="en-US" sz="1800" b="1" dirty="0">
                <a:solidFill>
                  <a:srgbClr val="000080"/>
                </a:solidFill>
              </a:rPr>
              <a:t>~</a:t>
            </a:r>
            <a:r>
              <a:rPr lang="en-US" sz="1800" b="0" dirty="0">
                <a:solidFill>
                  <a:srgbClr val="000000"/>
                </a:solidFill>
              </a:rPr>
              <a:t> x, </a:t>
            </a:r>
            <a:r>
              <a:rPr lang="en-US" sz="1800" b="0" dirty="0">
                <a:solidFill>
                  <a:srgbClr val="8000FF"/>
                </a:solidFill>
              </a:rPr>
              <a:t>data</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df</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na.action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na.warn</a:t>
            </a:r>
            <a:r>
              <a:rPr lang="en-US" sz="1800" b="1" dirty="0">
                <a:solidFill>
                  <a:srgbClr val="000080"/>
                </a:solidFill>
              </a:rPr>
              <a:t>)</a:t>
            </a:r>
            <a:endParaRPr lang="en-US" sz="1800" b="0" dirty="0">
              <a:solidFill>
                <a:srgbClr val="000000"/>
              </a:solidFill>
            </a:endParaRPr>
          </a:p>
          <a:p>
            <a:r>
              <a:rPr lang="en-US" sz="1800" b="0" dirty="0" err="1">
                <a:solidFill>
                  <a:srgbClr val="8000FF"/>
                </a:solidFill>
              </a:rPr>
              <a:t>resid</a:t>
            </a:r>
            <a:r>
              <a:rPr lang="en-US" sz="1800" b="1" dirty="0">
                <a:solidFill>
                  <a:srgbClr val="000080"/>
                </a:solidFill>
              </a:rPr>
              <a:t>(</a:t>
            </a:r>
            <a:r>
              <a:rPr lang="en-US" sz="1800" b="0" dirty="0">
                <a:solidFill>
                  <a:srgbClr val="000000"/>
                </a:solidFill>
              </a:rPr>
              <a:t>m2</a:t>
            </a:r>
            <a:r>
              <a:rPr lang="en-US" sz="1800" b="1" dirty="0">
                <a:solidFill>
                  <a:srgbClr val="000080"/>
                </a:solidFill>
              </a:rPr>
              <a:t>)</a:t>
            </a:r>
            <a:endParaRPr lang="en-US" sz="1800" b="0" dirty="0">
              <a:solidFill>
                <a:srgbClr val="000000"/>
              </a:solidFill>
            </a:endParaRPr>
          </a:p>
          <a:p>
            <a:endParaRPr lang="en-US" sz="1800" dirty="0">
              <a:solidFill>
                <a:srgbClr val="008000"/>
              </a:solidFill>
            </a:endParaRPr>
          </a:p>
          <a:p>
            <a:r>
              <a:rPr lang="en-US" sz="1800" dirty="0">
                <a:solidFill>
                  <a:srgbClr val="008000"/>
                </a:solidFill>
              </a:rPr>
              <a:t># global setting</a:t>
            </a:r>
            <a:endParaRPr lang="en-US" sz="1800" dirty="0">
              <a:solidFill>
                <a:srgbClr val="000000"/>
              </a:solidFill>
            </a:endParaRPr>
          </a:p>
          <a:p>
            <a:r>
              <a:rPr lang="en-US" sz="1800" dirty="0">
                <a:solidFill>
                  <a:srgbClr val="8000FF"/>
                </a:solidFill>
              </a:rPr>
              <a:t>options</a:t>
            </a:r>
            <a:r>
              <a:rPr lang="en-US" sz="1800" b="1" dirty="0">
                <a:solidFill>
                  <a:srgbClr val="000080"/>
                </a:solidFill>
              </a:rPr>
              <a:t>(</a:t>
            </a:r>
            <a:r>
              <a:rPr lang="en-US" sz="1800" b="0" dirty="0" err="1">
                <a:solidFill>
                  <a:srgbClr val="000000"/>
                </a:solidFill>
              </a:rPr>
              <a:t>na.action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na.warn</a:t>
            </a:r>
            <a:r>
              <a:rPr lang="en-US" sz="1800" b="1" dirty="0">
                <a:solidFill>
                  <a:srgbClr val="000080"/>
                </a:solidFill>
              </a:rPr>
              <a:t>)</a:t>
            </a:r>
            <a:endParaRPr lang="en-US" dirty="0"/>
          </a:p>
        </p:txBody>
      </p:sp>
      <p:sp>
        <p:nvSpPr>
          <p:cNvPr id="7" name="Content Placeholder 6">
            <a:extLst>
              <a:ext uri="{FF2B5EF4-FFF2-40B4-BE49-F238E27FC236}">
                <a16:creationId xmlns:a16="http://schemas.microsoft.com/office/drawing/2014/main" id="{5C1634FC-C336-4A7E-96E1-882EB473AC31}"/>
              </a:ext>
            </a:extLst>
          </p:cNvPr>
          <p:cNvSpPr>
            <a:spLocks noGrp="1"/>
          </p:cNvSpPr>
          <p:nvPr>
            <p:ph sz="quarter" idx="15"/>
          </p:nvPr>
        </p:nvSpPr>
        <p:spPr/>
        <p:txBody>
          <a:bodyPr/>
          <a:lstStyle/>
          <a:p>
            <a:r>
              <a:rPr lang="en-US" dirty="0"/>
              <a:t>Per default, R’s regression function </a:t>
            </a:r>
            <a:r>
              <a:rPr lang="en-US" dirty="0">
                <a:solidFill>
                  <a:schemeClr val="accent1"/>
                </a:solidFill>
                <a:latin typeface="Source Code Pro" panose="020B0509030403020204" pitchFamily="49" charset="0"/>
                <a:ea typeface="Source Code Pro" panose="020B0509030403020204" pitchFamily="49" charset="0"/>
              </a:rPr>
              <a:t>lm() </a:t>
            </a:r>
            <a:r>
              <a:rPr lang="en-US" dirty="0"/>
              <a:t>drops missing values</a:t>
            </a:r>
          </a:p>
          <a:p>
            <a:r>
              <a:rPr lang="en-US" dirty="0"/>
              <a:t>That is nice if you need some coefficients quickly, but it is also dangerous, because systematic missing values might spoil your analysis without being noticed</a:t>
            </a:r>
          </a:p>
          <a:p>
            <a:r>
              <a:rPr lang="en-US" dirty="0"/>
              <a:t>Using the </a:t>
            </a:r>
            <a:r>
              <a:rPr lang="en-US" dirty="0" err="1">
                <a:solidFill>
                  <a:schemeClr val="accent1"/>
                </a:solidFill>
                <a:latin typeface="Source Code Pro" panose="020B0509030403020204" pitchFamily="49" charset="0"/>
                <a:ea typeface="Source Code Pro" panose="020B0509030403020204" pitchFamily="49" charset="0"/>
              </a:rPr>
              <a:t>na.warn</a:t>
            </a:r>
            <a:r>
              <a:rPr lang="en-US" dirty="0">
                <a:solidFill>
                  <a:schemeClr val="accent1"/>
                </a:solidFill>
                <a:latin typeface="Source Code Pro" panose="020B0509030403020204" pitchFamily="49" charset="0"/>
                <a:ea typeface="Source Code Pro" panose="020B0509030403020204" pitchFamily="49" charset="0"/>
              </a:rPr>
              <a:t> </a:t>
            </a:r>
            <a:r>
              <a:rPr lang="en-US" dirty="0"/>
              <a:t>function keeps you informed about missing values</a:t>
            </a:r>
          </a:p>
          <a:p>
            <a:r>
              <a:rPr lang="en-US" dirty="0"/>
              <a:t>You can also change the default behavior using </a:t>
            </a:r>
            <a:r>
              <a:rPr lang="en-US" dirty="0">
                <a:solidFill>
                  <a:schemeClr val="accent1"/>
                </a:solidFill>
                <a:latin typeface="Source Code Pro" panose="020B0509030403020204" pitchFamily="49" charset="0"/>
                <a:ea typeface="Source Code Pro" panose="020B0509030403020204" pitchFamily="49" charset="0"/>
              </a:rPr>
              <a:t>options()</a:t>
            </a:r>
          </a:p>
        </p:txBody>
      </p:sp>
    </p:spTree>
    <p:extLst>
      <p:ext uri="{BB962C8B-B14F-4D97-AF65-F5344CB8AC3E}">
        <p14:creationId xmlns:p14="http://schemas.microsoft.com/office/powerpoint/2010/main" val="26730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BCAF7-99CB-4DC5-A8D6-A0F269B0135D}"/>
              </a:ext>
            </a:extLst>
          </p:cNvPr>
          <p:cNvSpPr>
            <a:spLocks noGrp="1"/>
          </p:cNvSpPr>
          <p:nvPr>
            <p:ph type="title"/>
          </p:nvPr>
        </p:nvSpPr>
        <p:spPr/>
        <p:txBody>
          <a:bodyPr/>
          <a:lstStyle/>
          <a:p>
            <a:r>
              <a:rPr lang="en-US" dirty="0" err="1">
                <a:latin typeface="Consolas" panose="020B0609020204030204" pitchFamily="49" charset="0"/>
              </a:rPr>
              <a:t>tidymodels</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5C22438D-B0F1-4E56-BF3A-23EE9DA4A80C}"/>
              </a:ext>
            </a:extLst>
          </p:cNvPr>
          <p:cNvSpPr>
            <a:spLocks noGrp="1"/>
          </p:cNvSpPr>
          <p:nvPr>
            <p:ph sz="quarter" idx="13"/>
          </p:nvPr>
        </p:nvSpPr>
        <p:spPr/>
        <p:txBody>
          <a:bodyPr/>
          <a:lstStyle/>
          <a:p>
            <a:r>
              <a:rPr lang="en-US" dirty="0"/>
              <a:t>Using </a:t>
            </a:r>
            <a:r>
              <a:rPr lang="en-US" dirty="0">
                <a:solidFill>
                  <a:srgbClr val="0070C0"/>
                </a:solidFill>
                <a:latin typeface="Source Code Pro" panose="020B0509030403020204" pitchFamily="49" charset="0"/>
                <a:ea typeface="Source Code Pro" panose="020B0509030403020204" pitchFamily="49" charset="0"/>
              </a:rPr>
              <a:t>lm()</a:t>
            </a:r>
            <a:r>
              <a:rPr lang="en-US" dirty="0"/>
              <a:t> and </a:t>
            </a:r>
            <a:r>
              <a:rPr lang="en-US" dirty="0" err="1">
                <a:solidFill>
                  <a:srgbClr val="0070C0"/>
                </a:solidFill>
                <a:latin typeface="Source Code Pro" panose="020B0509030403020204" pitchFamily="49" charset="0"/>
                <a:ea typeface="Source Code Pro" panose="020B0509030403020204" pitchFamily="49" charset="0"/>
              </a:rPr>
              <a:t>glm</a:t>
            </a:r>
            <a:r>
              <a:rPr lang="en-US" dirty="0">
                <a:solidFill>
                  <a:srgbClr val="0070C0"/>
                </a:solidFill>
                <a:latin typeface="Source Code Pro" panose="020B0509030403020204" pitchFamily="49" charset="0"/>
                <a:ea typeface="Source Code Pro" panose="020B0509030403020204" pitchFamily="49" charset="0"/>
              </a:rPr>
              <a:t>()</a:t>
            </a:r>
            <a:r>
              <a:rPr lang="en-US" dirty="0"/>
              <a:t> is straightforward</a:t>
            </a:r>
          </a:p>
          <a:p>
            <a:r>
              <a:rPr lang="en-US" dirty="0"/>
              <a:t>Other model implementations may use different arguments</a:t>
            </a:r>
          </a:p>
          <a:p>
            <a:r>
              <a:rPr lang="en-US" dirty="0"/>
              <a:t>Wrapper packages like </a:t>
            </a:r>
            <a:r>
              <a:rPr lang="en-US" dirty="0" err="1"/>
              <a:t>tidymodels</a:t>
            </a:r>
            <a:r>
              <a:rPr lang="en-US" dirty="0"/>
              <a:t>/parsnip unify this process – regardless of the (supported) model, you can use similar syntax</a:t>
            </a:r>
          </a:p>
          <a:p>
            <a:r>
              <a:rPr lang="en-US" dirty="0"/>
              <a:t>In other words, </a:t>
            </a:r>
            <a:r>
              <a:rPr lang="en-US" dirty="0">
                <a:solidFill>
                  <a:srgbClr val="0070C0"/>
                </a:solidFill>
                <a:latin typeface="Consolas" panose="020B0609020204030204" pitchFamily="49" charset="0"/>
                <a:ea typeface="Source Code Pro" panose="020B0509030403020204" pitchFamily="49" charset="0"/>
              </a:rPr>
              <a:t>parsnip</a:t>
            </a:r>
            <a:r>
              <a:rPr lang="en-US" dirty="0"/>
              <a:t> decouples the model specification from the implementation </a:t>
            </a:r>
          </a:p>
          <a:p>
            <a:endParaRPr lang="en-US" dirty="0"/>
          </a:p>
          <a:p>
            <a:endParaRPr lang="en-US" dirty="0"/>
          </a:p>
        </p:txBody>
      </p:sp>
    </p:spTree>
    <p:extLst>
      <p:ext uri="{BB962C8B-B14F-4D97-AF65-F5344CB8AC3E}">
        <p14:creationId xmlns:p14="http://schemas.microsoft.com/office/powerpoint/2010/main" val="411633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219DEA-3DCD-44E5-9550-4C6571A52221}"/>
              </a:ext>
            </a:extLst>
          </p:cNvPr>
          <p:cNvSpPr>
            <a:spLocks noGrp="1"/>
          </p:cNvSpPr>
          <p:nvPr>
            <p:ph type="title"/>
          </p:nvPr>
        </p:nvSpPr>
        <p:spPr/>
        <p:txBody>
          <a:bodyPr/>
          <a:lstStyle/>
          <a:p>
            <a:r>
              <a:rPr lang="en-US" dirty="0"/>
              <a:t>Specifying a linear model using </a:t>
            </a:r>
            <a:r>
              <a:rPr lang="en-US" dirty="0">
                <a:latin typeface="Consolas" panose="020B0609020204030204" pitchFamily="49" charset="0"/>
              </a:rPr>
              <a:t>parsnip</a:t>
            </a:r>
          </a:p>
        </p:txBody>
      </p:sp>
      <p:sp>
        <p:nvSpPr>
          <p:cNvPr id="5" name="Content Placeholder 4">
            <a:extLst>
              <a:ext uri="{FF2B5EF4-FFF2-40B4-BE49-F238E27FC236}">
                <a16:creationId xmlns:a16="http://schemas.microsoft.com/office/drawing/2014/main" id="{E8C80697-D520-48D3-ABCA-69879A72EDDD}"/>
              </a:ext>
            </a:extLst>
          </p:cNvPr>
          <p:cNvSpPr>
            <a:spLocks noGrp="1"/>
          </p:cNvSpPr>
          <p:nvPr>
            <p:ph sz="quarter" idx="14"/>
          </p:nvPr>
        </p:nvSpPr>
        <p:spPr/>
        <p:txBody>
          <a:bodyPr/>
          <a:lstStyle/>
          <a:p>
            <a:r>
              <a:rPr lang="en-US" sz="1800" dirty="0">
                <a:solidFill>
                  <a:srgbClr val="008000"/>
                </a:solidFill>
              </a:rPr>
              <a:t>#standard way</a:t>
            </a:r>
            <a:endParaRPr lang="en-US" sz="1800" dirty="0">
              <a:solidFill>
                <a:srgbClr val="000000"/>
              </a:solidFill>
            </a:endParaRPr>
          </a:p>
          <a:p>
            <a:r>
              <a:rPr lang="pt-BR" sz="1800" dirty="0">
                <a:solidFill>
                  <a:srgbClr val="8000FF"/>
                </a:solidFill>
              </a:rPr>
              <a:t>lm</a:t>
            </a:r>
            <a:r>
              <a:rPr lang="pt-BR" sz="1800" b="1" dirty="0">
                <a:solidFill>
                  <a:srgbClr val="000080"/>
                </a:solidFill>
              </a:rPr>
              <a:t>(</a:t>
            </a:r>
            <a:r>
              <a:rPr lang="pt-BR" sz="1800" b="0" dirty="0">
                <a:solidFill>
                  <a:srgbClr val="8000FF"/>
                </a:solidFill>
              </a:rPr>
              <a:t>formula</a:t>
            </a:r>
            <a:r>
              <a:rPr lang="pt-BR" sz="1800" b="0" dirty="0">
                <a:solidFill>
                  <a:srgbClr val="000000"/>
                </a:solidFill>
              </a:rPr>
              <a:t> </a:t>
            </a:r>
            <a:r>
              <a:rPr lang="pt-BR" sz="1800" b="1" dirty="0">
                <a:solidFill>
                  <a:srgbClr val="000080"/>
                </a:solidFill>
              </a:rPr>
              <a:t>=</a:t>
            </a:r>
            <a:r>
              <a:rPr lang="pt-BR" sz="1800" b="0" dirty="0">
                <a:solidFill>
                  <a:srgbClr val="000000"/>
                </a:solidFill>
              </a:rPr>
              <a:t> y</a:t>
            </a:r>
            <a:r>
              <a:rPr lang="pt-BR" sz="1800" b="1" dirty="0">
                <a:solidFill>
                  <a:srgbClr val="000080"/>
                </a:solidFill>
              </a:rPr>
              <a:t>~</a:t>
            </a:r>
            <a:r>
              <a:rPr lang="pt-BR" sz="1800" b="0" dirty="0">
                <a:solidFill>
                  <a:srgbClr val="000000"/>
                </a:solidFill>
              </a:rPr>
              <a:t>x, </a:t>
            </a:r>
            <a:r>
              <a:rPr lang="pt-BR" sz="1800" b="0" dirty="0">
                <a:solidFill>
                  <a:srgbClr val="8000FF"/>
                </a:solidFill>
              </a:rPr>
              <a:t>data</a:t>
            </a:r>
            <a:r>
              <a:rPr lang="pt-BR" sz="1800" b="0" dirty="0">
                <a:solidFill>
                  <a:srgbClr val="000000"/>
                </a:solidFill>
              </a:rPr>
              <a:t> </a:t>
            </a:r>
            <a:r>
              <a:rPr lang="pt-BR" sz="1800" b="1" dirty="0">
                <a:solidFill>
                  <a:srgbClr val="000080"/>
                </a:solidFill>
              </a:rPr>
              <a:t>=</a:t>
            </a:r>
            <a:r>
              <a:rPr lang="pt-BR" sz="1800" b="0" dirty="0">
                <a:solidFill>
                  <a:srgbClr val="000000"/>
                </a:solidFill>
              </a:rPr>
              <a:t> sim1</a:t>
            </a:r>
            <a:r>
              <a:rPr lang="pt-BR" sz="1800" b="1" dirty="0">
                <a:solidFill>
                  <a:srgbClr val="000080"/>
                </a:solidFill>
              </a:rPr>
              <a:t>)</a:t>
            </a:r>
            <a:r>
              <a:rPr lang="pt-BR" sz="1800" b="0" dirty="0">
                <a:solidFill>
                  <a:srgbClr val="000000"/>
                </a:solidFill>
              </a:rPr>
              <a:t> </a:t>
            </a:r>
            <a:r>
              <a:rPr lang="pt-BR" sz="1800" b="1" dirty="0">
                <a:solidFill>
                  <a:srgbClr val="000080"/>
                </a:solidFill>
              </a:rPr>
              <a:t>-&gt;</a:t>
            </a:r>
            <a:r>
              <a:rPr lang="pt-BR" sz="1800" b="0" dirty="0">
                <a:solidFill>
                  <a:srgbClr val="000000"/>
                </a:solidFill>
              </a:rPr>
              <a:t>m1</a:t>
            </a:r>
          </a:p>
          <a:p>
            <a:endParaRPr lang="en-US" sz="1800" b="0" dirty="0">
              <a:solidFill>
                <a:srgbClr val="000000"/>
              </a:solidFill>
            </a:endParaRPr>
          </a:p>
          <a:p>
            <a:r>
              <a:rPr lang="en-US" sz="1800" b="0" dirty="0">
                <a:solidFill>
                  <a:srgbClr val="008000"/>
                </a:solidFill>
              </a:rPr>
              <a:t>#using parsnip</a:t>
            </a:r>
            <a:endParaRPr lang="en-US" sz="1800" b="0" dirty="0">
              <a:solidFill>
                <a:srgbClr val="000000"/>
              </a:solidFill>
            </a:endParaRPr>
          </a:p>
          <a:p>
            <a:r>
              <a:rPr lang="en-US" sz="1800" b="0" dirty="0" err="1">
                <a:solidFill>
                  <a:srgbClr val="000000"/>
                </a:solidFill>
              </a:rPr>
              <a:t>linear_reg</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set_engine</a:t>
            </a:r>
            <a:r>
              <a:rPr lang="en-US" sz="1800" b="1" dirty="0">
                <a:solidFill>
                  <a:srgbClr val="000080"/>
                </a:solidFill>
              </a:rPr>
              <a:t>(</a:t>
            </a:r>
            <a:r>
              <a:rPr lang="en-US" sz="1800" b="0" dirty="0">
                <a:solidFill>
                  <a:srgbClr val="808080"/>
                </a:solidFill>
              </a:rPr>
              <a:t>"lm"</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pt-BR" sz="1800" b="0" dirty="0">
                <a:solidFill>
                  <a:srgbClr val="000000"/>
                </a:solidFill>
              </a:rPr>
              <a:t>    fit</a:t>
            </a:r>
            <a:r>
              <a:rPr lang="pt-BR" sz="1800" b="1" dirty="0">
                <a:solidFill>
                  <a:srgbClr val="000080"/>
                </a:solidFill>
              </a:rPr>
              <a:t>(</a:t>
            </a:r>
            <a:r>
              <a:rPr lang="pt-BR" sz="1800" b="0" dirty="0">
                <a:solidFill>
                  <a:srgbClr val="000000"/>
                </a:solidFill>
              </a:rPr>
              <a:t>y</a:t>
            </a:r>
            <a:r>
              <a:rPr lang="pt-BR" sz="1800" b="1" dirty="0">
                <a:solidFill>
                  <a:srgbClr val="000080"/>
                </a:solidFill>
              </a:rPr>
              <a:t>~</a:t>
            </a:r>
            <a:r>
              <a:rPr lang="pt-BR" sz="1800" b="0" dirty="0">
                <a:solidFill>
                  <a:srgbClr val="000000"/>
                </a:solidFill>
              </a:rPr>
              <a:t>x, </a:t>
            </a:r>
            <a:r>
              <a:rPr lang="pt-BR" sz="1800" b="0" dirty="0">
                <a:solidFill>
                  <a:srgbClr val="8000FF"/>
                </a:solidFill>
              </a:rPr>
              <a:t>data</a:t>
            </a:r>
            <a:r>
              <a:rPr lang="pt-BR" sz="1800" b="0" dirty="0">
                <a:solidFill>
                  <a:srgbClr val="000000"/>
                </a:solidFill>
              </a:rPr>
              <a:t> </a:t>
            </a:r>
            <a:r>
              <a:rPr lang="pt-BR" sz="1800" b="1" dirty="0">
                <a:solidFill>
                  <a:srgbClr val="000080"/>
                </a:solidFill>
              </a:rPr>
              <a:t>=</a:t>
            </a:r>
            <a:r>
              <a:rPr lang="pt-BR" sz="1800" b="0" dirty="0">
                <a:solidFill>
                  <a:srgbClr val="000000"/>
                </a:solidFill>
              </a:rPr>
              <a:t> sim1</a:t>
            </a:r>
            <a:r>
              <a:rPr lang="pt-BR" sz="1800" b="1" dirty="0">
                <a:solidFill>
                  <a:srgbClr val="000080"/>
                </a:solidFill>
              </a:rPr>
              <a:t>)</a:t>
            </a:r>
            <a:r>
              <a:rPr lang="pt-BR" sz="1800" b="0" dirty="0">
                <a:solidFill>
                  <a:srgbClr val="000000"/>
                </a:solidFill>
              </a:rPr>
              <a:t> </a:t>
            </a:r>
            <a:r>
              <a:rPr lang="pt-BR" sz="1800" b="1" dirty="0">
                <a:solidFill>
                  <a:srgbClr val="000080"/>
                </a:solidFill>
              </a:rPr>
              <a:t>-&gt;</a:t>
            </a:r>
            <a:r>
              <a:rPr lang="pt-BR" sz="1800" b="0" dirty="0">
                <a:solidFill>
                  <a:srgbClr val="000000"/>
                </a:solidFill>
              </a:rPr>
              <a:t> m1_parsnip</a:t>
            </a:r>
          </a:p>
          <a:p>
            <a:endParaRPr lang="en-US" sz="1800" b="0" dirty="0">
              <a:solidFill>
                <a:srgbClr val="000000"/>
              </a:solidFill>
            </a:endParaRPr>
          </a:p>
          <a:p>
            <a:r>
              <a:rPr lang="en-US" sz="1800" b="0" dirty="0">
                <a:solidFill>
                  <a:srgbClr val="000000"/>
                </a:solidFill>
              </a:rPr>
              <a:t>m1_parsnip</a:t>
            </a:r>
          </a:p>
          <a:p>
            <a:endParaRPr lang="en-US" sz="1800" dirty="0"/>
          </a:p>
          <a:p>
            <a:r>
              <a:rPr lang="en-US" sz="1800" dirty="0">
                <a:solidFill>
                  <a:srgbClr val="008000"/>
                </a:solidFill>
              </a:rPr>
              <a:t>#summary summarizes the parsnip object, not the lm object</a:t>
            </a:r>
            <a:endParaRPr lang="en-US" sz="1800" dirty="0">
              <a:solidFill>
                <a:srgbClr val="000000"/>
              </a:solidFill>
            </a:endParaRPr>
          </a:p>
          <a:p>
            <a:r>
              <a:rPr lang="en-US" sz="1800" dirty="0">
                <a:solidFill>
                  <a:srgbClr val="000000"/>
                </a:solidFill>
              </a:rPr>
              <a:t>m1_parsnip </a:t>
            </a:r>
            <a:r>
              <a:rPr lang="en-US" sz="1800" dirty="0">
                <a:solidFill>
                  <a:srgbClr val="804000"/>
                </a:solidFill>
              </a:rPr>
              <a:t>%&gt;%</a:t>
            </a:r>
            <a:r>
              <a:rPr lang="en-US" sz="1800" dirty="0">
                <a:solidFill>
                  <a:srgbClr val="000000"/>
                </a:solidFill>
              </a:rPr>
              <a:t> </a:t>
            </a:r>
            <a:r>
              <a:rPr lang="en-US" sz="1800" dirty="0">
                <a:solidFill>
                  <a:srgbClr val="8000FF"/>
                </a:solidFill>
              </a:rPr>
              <a:t>summary</a:t>
            </a:r>
            <a:endParaRPr lang="en-US" sz="1800" dirty="0">
              <a:solidFill>
                <a:srgbClr val="000000"/>
              </a:solidFill>
            </a:endParaRPr>
          </a:p>
          <a:p>
            <a:endParaRPr lang="en-US" sz="1800" dirty="0">
              <a:solidFill>
                <a:srgbClr val="000000"/>
              </a:solidFill>
            </a:endParaRPr>
          </a:p>
          <a:p>
            <a:r>
              <a:rPr lang="en-US" sz="1800" dirty="0">
                <a:solidFill>
                  <a:srgbClr val="008000"/>
                </a:solidFill>
              </a:rPr>
              <a:t>#lm is stored inside the 'fit' list element</a:t>
            </a:r>
            <a:endParaRPr lang="en-US" sz="1800" dirty="0">
              <a:solidFill>
                <a:srgbClr val="000000"/>
              </a:solidFill>
            </a:endParaRPr>
          </a:p>
          <a:p>
            <a:r>
              <a:rPr lang="en-US" sz="1800" dirty="0">
                <a:solidFill>
                  <a:srgbClr val="000000"/>
                </a:solidFill>
              </a:rPr>
              <a:t>m1_parsnip</a:t>
            </a:r>
            <a:r>
              <a:rPr lang="en-US" sz="1800" b="1" dirty="0">
                <a:solidFill>
                  <a:srgbClr val="000080"/>
                </a:solidFill>
              </a:rPr>
              <a:t>$</a:t>
            </a:r>
            <a:r>
              <a:rPr lang="en-US" sz="1800" b="0" dirty="0">
                <a:solidFill>
                  <a:srgbClr val="000000"/>
                </a:solidFill>
              </a:rPr>
              <a:t>fit </a:t>
            </a:r>
            <a:r>
              <a:rPr lang="en-US" sz="1800" b="0" dirty="0">
                <a:solidFill>
                  <a:srgbClr val="804000"/>
                </a:solidFill>
              </a:rPr>
              <a:t>%&gt;%</a:t>
            </a:r>
            <a:r>
              <a:rPr lang="en-US" sz="1800" b="0" dirty="0">
                <a:solidFill>
                  <a:srgbClr val="000000"/>
                </a:solidFill>
              </a:rPr>
              <a:t> </a:t>
            </a:r>
            <a:r>
              <a:rPr lang="en-US" sz="1800" b="0" dirty="0">
                <a:solidFill>
                  <a:srgbClr val="8000FF"/>
                </a:solidFill>
              </a:rPr>
              <a:t>summary</a:t>
            </a:r>
            <a:endParaRPr lang="en-US" dirty="0"/>
          </a:p>
        </p:txBody>
      </p:sp>
      <p:sp>
        <p:nvSpPr>
          <p:cNvPr id="10" name="Content Placeholder 9">
            <a:extLst>
              <a:ext uri="{FF2B5EF4-FFF2-40B4-BE49-F238E27FC236}">
                <a16:creationId xmlns:a16="http://schemas.microsoft.com/office/drawing/2014/main" id="{DB8B7D33-E6D7-4347-8D1A-5BD289516557}"/>
              </a:ext>
            </a:extLst>
          </p:cNvPr>
          <p:cNvSpPr>
            <a:spLocks noGrp="1"/>
          </p:cNvSpPr>
          <p:nvPr>
            <p:ph sz="quarter" idx="15"/>
          </p:nvPr>
        </p:nvSpPr>
        <p:spPr/>
        <p:txBody>
          <a:bodyPr/>
          <a:lstStyle/>
          <a:p>
            <a:r>
              <a:rPr lang="en-US" dirty="0"/>
              <a:t>Type of the model</a:t>
            </a:r>
          </a:p>
          <a:p>
            <a:pPr lvl="1"/>
            <a:r>
              <a:rPr lang="en-US" dirty="0"/>
              <a:t>Here: Linear regression</a:t>
            </a:r>
          </a:p>
          <a:p>
            <a:r>
              <a:rPr lang="en-US" dirty="0"/>
              <a:t>Engine</a:t>
            </a:r>
          </a:p>
          <a:p>
            <a:pPr lvl="1"/>
            <a:r>
              <a:rPr lang="en-US" dirty="0"/>
              <a:t>Here: </a:t>
            </a:r>
            <a:r>
              <a:rPr lang="en-US" dirty="0">
                <a:latin typeface="Source Code Pro" panose="020B0509030403020204" pitchFamily="49" charset="0"/>
                <a:ea typeface="Source Code Pro" panose="020B0509030403020204" pitchFamily="49" charset="0"/>
              </a:rPr>
              <a:t>lm</a:t>
            </a:r>
            <a:r>
              <a:rPr lang="en-US" dirty="0"/>
              <a:t> (from base R)</a:t>
            </a:r>
          </a:p>
          <a:p>
            <a:r>
              <a:rPr lang="en-US" dirty="0"/>
              <a:t>Specification</a:t>
            </a:r>
          </a:p>
          <a:p>
            <a:pPr lvl="1"/>
            <a:r>
              <a:rPr lang="en-US" dirty="0"/>
              <a:t>Here: y on x</a:t>
            </a:r>
          </a:p>
        </p:txBody>
      </p:sp>
    </p:spTree>
    <p:extLst>
      <p:ext uri="{BB962C8B-B14F-4D97-AF65-F5344CB8AC3E}">
        <p14:creationId xmlns:p14="http://schemas.microsoft.com/office/powerpoint/2010/main" val="32186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47F65-47E7-4E21-B465-556C4AEF7DFA}"/>
              </a:ext>
            </a:extLst>
          </p:cNvPr>
          <p:cNvSpPr>
            <a:spLocks noGrp="1"/>
          </p:cNvSpPr>
          <p:nvPr>
            <p:ph type="title"/>
          </p:nvPr>
        </p:nvSpPr>
        <p:spPr>
          <a:xfrm>
            <a:off x="654049" y="0"/>
            <a:ext cx="10883902" cy="914400"/>
          </a:xfrm>
        </p:spPr>
        <p:txBody>
          <a:bodyPr/>
          <a:lstStyle/>
          <a:p>
            <a:r>
              <a:rPr lang="en-US" dirty="0"/>
              <a:t>Quick access to fit and coefficients with </a:t>
            </a:r>
            <a:r>
              <a:rPr lang="en-US" dirty="0">
                <a:latin typeface="Source Code Pro" panose="020B0509030403020204" pitchFamily="49" charset="0"/>
                <a:ea typeface="Source Code Pro" panose="020B0509030403020204" pitchFamily="49" charset="0"/>
              </a:rPr>
              <a:t>glance</a:t>
            </a:r>
            <a:r>
              <a:rPr lang="en-US" dirty="0"/>
              <a:t> and </a:t>
            </a:r>
            <a:r>
              <a:rPr lang="en-US" dirty="0">
                <a:latin typeface="Source Code Pro" panose="020B0509030403020204" pitchFamily="49" charset="0"/>
                <a:ea typeface="Source Code Pro" panose="020B0509030403020204" pitchFamily="49" charset="0"/>
              </a:rPr>
              <a:t>tidy</a:t>
            </a:r>
          </a:p>
        </p:txBody>
      </p:sp>
      <p:sp>
        <p:nvSpPr>
          <p:cNvPr id="3" name="Content Placeholder 2">
            <a:extLst>
              <a:ext uri="{FF2B5EF4-FFF2-40B4-BE49-F238E27FC236}">
                <a16:creationId xmlns:a16="http://schemas.microsoft.com/office/drawing/2014/main" id="{AD66CAD4-DA56-4D39-9792-A270A02DB18A}"/>
              </a:ext>
            </a:extLst>
          </p:cNvPr>
          <p:cNvSpPr>
            <a:spLocks noGrp="1"/>
          </p:cNvSpPr>
          <p:nvPr>
            <p:ph sz="quarter" idx="13"/>
          </p:nvPr>
        </p:nvSpPr>
        <p:spPr/>
        <p:txBody>
          <a:bodyPr/>
          <a:lstStyle/>
          <a:p>
            <a:r>
              <a:rPr lang="en-US" dirty="0"/>
              <a:t>Using </a:t>
            </a:r>
            <a:r>
              <a:rPr lang="en-US" dirty="0">
                <a:solidFill>
                  <a:schemeClr val="accent1"/>
                </a:solidFill>
                <a:latin typeface="Source Code Pro" panose="020B0509030403020204" pitchFamily="49" charset="0"/>
                <a:ea typeface="Source Code Pro" panose="020B0509030403020204" pitchFamily="49" charset="0"/>
              </a:rPr>
              <a:t>glance() </a:t>
            </a:r>
            <a:r>
              <a:rPr lang="en-US" dirty="0"/>
              <a:t>and </a:t>
            </a:r>
            <a:r>
              <a:rPr lang="en-US" dirty="0">
                <a:solidFill>
                  <a:schemeClr val="accent1"/>
                </a:solidFill>
                <a:latin typeface="Source Code Pro" panose="020B0509030403020204" pitchFamily="49" charset="0"/>
                <a:ea typeface="Source Code Pro" panose="020B0509030403020204" pitchFamily="49" charset="0"/>
              </a:rPr>
              <a:t>tidy() </a:t>
            </a:r>
            <a:r>
              <a:rPr lang="en-US" dirty="0"/>
              <a:t>works equivalently on </a:t>
            </a:r>
            <a:r>
              <a:rPr lang="en-US" dirty="0">
                <a:solidFill>
                  <a:srgbClr val="0070C0"/>
                </a:solidFill>
                <a:latin typeface="Source Code Pro" panose="020B0509030403020204" pitchFamily="49" charset="0"/>
                <a:ea typeface="Source Code Pro" panose="020B0509030403020204" pitchFamily="49" charset="0"/>
              </a:rPr>
              <a:t>lm()</a:t>
            </a:r>
            <a:r>
              <a:rPr lang="en-US" dirty="0"/>
              <a:t>objects, or parsnip objects containing </a:t>
            </a:r>
            <a:r>
              <a:rPr lang="en-US" dirty="0">
                <a:solidFill>
                  <a:srgbClr val="0070C0"/>
                </a:solidFill>
                <a:latin typeface="Source Code Pro" panose="020B0509030403020204" pitchFamily="49" charset="0"/>
                <a:ea typeface="Source Code Pro" panose="020B0509030403020204" pitchFamily="49" charset="0"/>
              </a:rPr>
              <a:t>lm()</a:t>
            </a:r>
          </a:p>
        </p:txBody>
      </p:sp>
      <p:sp>
        <p:nvSpPr>
          <p:cNvPr id="6" name="Content Placeholder 5">
            <a:extLst>
              <a:ext uri="{FF2B5EF4-FFF2-40B4-BE49-F238E27FC236}">
                <a16:creationId xmlns:a16="http://schemas.microsoft.com/office/drawing/2014/main" id="{25339672-3C79-442A-AD0A-1CBD4255B56B}"/>
              </a:ext>
            </a:extLst>
          </p:cNvPr>
          <p:cNvSpPr>
            <a:spLocks noGrp="1"/>
          </p:cNvSpPr>
          <p:nvPr>
            <p:ph sz="quarter" idx="14"/>
          </p:nvPr>
        </p:nvSpPr>
        <p:spPr/>
        <p:txBody>
          <a:bodyPr/>
          <a:lstStyle/>
          <a:p>
            <a:r>
              <a:rPr lang="en-US" sz="1400" dirty="0">
                <a:solidFill>
                  <a:srgbClr val="000000"/>
                </a:solidFill>
              </a:rPr>
              <a:t>m1_parsnip </a:t>
            </a:r>
            <a:r>
              <a:rPr lang="en-US" sz="1400" dirty="0">
                <a:solidFill>
                  <a:srgbClr val="804000"/>
                </a:solidFill>
              </a:rPr>
              <a:t>%&gt;%</a:t>
            </a:r>
            <a:r>
              <a:rPr lang="en-US" sz="1400" dirty="0">
                <a:solidFill>
                  <a:srgbClr val="000000"/>
                </a:solidFill>
              </a:rPr>
              <a:t> </a:t>
            </a:r>
            <a:r>
              <a:rPr lang="en-US" sz="1400" dirty="0">
                <a:solidFill>
                  <a:schemeClr val="accent3">
                    <a:lumMod val="60000"/>
                    <a:lumOff val="40000"/>
                  </a:schemeClr>
                </a:solidFill>
              </a:rPr>
              <a:t>glance</a:t>
            </a:r>
          </a:p>
          <a:p>
            <a:r>
              <a:rPr lang="en-US" sz="1400" dirty="0">
                <a:solidFill>
                  <a:schemeClr val="accent6">
                    <a:lumMod val="75000"/>
                  </a:schemeClr>
                </a:solidFill>
              </a:rPr>
              <a:t># A </a:t>
            </a:r>
            <a:r>
              <a:rPr lang="en-US" sz="1400" dirty="0" err="1">
                <a:solidFill>
                  <a:schemeClr val="accent6">
                    <a:lumMod val="75000"/>
                  </a:schemeClr>
                </a:solidFill>
              </a:rPr>
              <a:t>tibble</a:t>
            </a:r>
            <a:r>
              <a:rPr lang="en-US" sz="1400" dirty="0">
                <a:solidFill>
                  <a:schemeClr val="accent6">
                    <a:lumMod val="75000"/>
                  </a:schemeClr>
                </a:solidFill>
              </a:rPr>
              <a:t>: 1 x 12</a:t>
            </a:r>
          </a:p>
          <a:p>
            <a:r>
              <a:rPr lang="en-US" sz="1400" dirty="0">
                <a:solidFill>
                  <a:schemeClr val="accent6">
                    <a:lumMod val="75000"/>
                  </a:schemeClr>
                </a:solidFill>
              </a:rPr>
              <a:t>  </a:t>
            </a:r>
            <a:r>
              <a:rPr lang="en-US" sz="1400" dirty="0" err="1">
                <a:solidFill>
                  <a:schemeClr val="accent6">
                    <a:lumMod val="75000"/>
                  </a:schemeClr>
                </a:solidFill>
              </a:rPr>
              <a:t>r.squared</a:t>
            </a:r>
            <a:r>
              <a:rPr lang="en-US" sz="1400" dirty="0">
                <a:solidFill>
                  <a:schemeClr val="accent6">
                    <a:lumMod val="75000"/>
                  </a:schemeClr>
                </a:solidFill>
              </a:rPr>
              <a:t> </a:t>
            </a:r>
            <a:r>
              <a:rPr lang="en-US" sz="1400" dirty="0" err="1">
                <a:solidFill>
                  <a:schemeClr val="accent6">
                    <a:lumMod val="75000"/>
                  </a:schemeClr>
                </a:solidFill>
              </a:rPr>
              <a:t>adj.r.squared</a:t>
            </a:r>
            <a:r>
              <a:rPr lang="en-US" sz="1400" dirty="0">
                <a:solidFill>
                  <a:schemeClr val="accent6">
                    <a:lumMod val="75000"/>
                  </a:schemeClr>
                </a:solidFill>
              </a:rPr>
              <a:t> sigma statistic  </a:t>
            </a:r>
            <a:r>
              <a:rPr lang="en-US" sz="1400" dirty="0" err="1">
                <a:solidFill>
                  <a:schemeClr val="accent6">
                    <a:lumMod val="75000"/>
                  </a:schemeClr>
                </a:solidFill>
              </a:rPr>
              <a:t>p.value</a:t>
            </a:r>
            <a:r>
              <a:rPr lang="en-US" sz="1400" dirty="0">
                <a:solidFill>
                  <a:schemeClr val="accent6">
                    <a:lumMod val="75000"/>
                  </a:schemeClr>
                </a:solidFill>
              </a:rPr>
              <a:t>    df </a:t>
            </a:r>
            <a:r>
              <a:rPr lang="en-US" sz="1400" dirty="0" err="1">
                <a:solidFill>
                  <a:schemeClr val="accent6">
                    <a:lumMod val="75000"/>
                  </a:schemeClr>
                </a:solidFill>
              </a:rPr>
              <a:t>logLik</a:t>
            </a:r>
            <a:r>
              <a:rPr lang="en-US" sz="1400" dirty="0">
                <a:solidFill>
                  <a:schemeClr val="accent6">
                    <a:lumMod val="75000"/>
                  </a:schemeClr>
                </a:solidFill>
              </a:rPr>
              <a:t>   AIC   BIC deviance </a:t>
            </a:r>
            <a:r>
              <a:rPr lang="en-US" sz="1400" dirty="0" err="1">
                <a:solidFill>
                  <a:schemeClr val="accent6">
                    <a:lumMod val="75000"/>
                  </a:schemeClr>
                </a:solidFill>
              </a:rPr>
              <a:t>df.residual</a:t>
            </a:r>
            <a:r>
              <a:rPr lang="en-US" sz="1400" dirty="0">
                <a:solidFill>
                  <a:schemeClr val="accent6">
                    <a:lumMod val="75000"/>
                  </a:schemeClr>
                </a:solidFill>
              </a:rPr>
              <a:t>  nobs</a:t>
            </a:r>
          </a:p>
          <a:p>
            <a:r>
              <a:rPr lang="en-US" sz="140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a:solidFill>
                  <a:schemeClr val="accent6">
                    <a:lumMod val="75000"/>
                  </a:schemeClr>
                </a:solidFill>
              </a:rPr>
              <a:t>int</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a:solidFill>
                  <a:schemeClr val="accent6">
                    <a:lumMod val="75000"/>
                  </a:schemeClr>
                </a:solidFill>
              </a:rPr>
              <a:t>int</a:t>
            </a:r>
            <a:r>
              <a:rPr lang="en-US" sz="1400" b="1" dirty="0">
                <a:solidFill>
                  <a:schemeClr val="accent6">
                    <a:lumMod val="75000"/>
                  </a:schemeClr>
                </a:solidFill>
              </a:rPr>
              <a:t>&gt;</a:t>
            </a:r>
            <a:endParaRPr lang="en-US" sz="1400" b="0" dirty="0">
              <a:solidFill>
                <a:schemeClr val="accent6">
                  <a:lumMod val="75000"/>
                </a:schemeClr>
              </a:solidFill>
            </a:endParaRPr>
          </a:p>
          <a:p>
            <a:r>
              <a:rPr lang="en-US" sz="1400" b="0" dirty="0">
                <a:solidFill>
                  <a:schemeClr val="accent6">
                    <a:lumMod val="75000"/>
                  </a:schemeClr>
                </a:solidFill>
              </a:rPr>
              <a:t>1     0.885         0.880  2.20      215. 1.17e</a:t>
            </a:r>
            <a:r>
              <a:rPr lang="en-US" sz="1400" b="1" dirty="0">
                <a:solidFill>
                  <a:schemeClr val="accent6">
                    <a:lumMod val="75000"/>
                  </a:schemeClr>
                </a:solidFill>
              </a:rPr>
              <a:t>-</a:t>
            </a:r>
            <a:r>
              <a:rPr lang="en-US" sz="1400" b="0" dirty="0">
                <a:solidFill>
                  <a:schemeClr val="accent6">
                    <a:lumMod val="75000"/>
                  </a:schemeClr>
                </a:solidFill>
              </a:rPr>
              <a:t>14     1  </a:t>
            </a:r>
            <a:r>
              <a:rPr lang="en-US" sz="1400" b="1" dirty="0">
                <a:solidFill>
                  <a:schemeClr val="accent6">
                    <a:lumMod val="75000"/>
                  </a:schemeClr>
                </a:solidFill>
              </a:rPr>
              <a:t>-</a:t>
            </a:r>
            <a:r>
              <a:rPr lang="en-US" sz="1400" b="0" dirty="0">
                <a:solidFill>
                  <a:schemeClr val="accent6">
                    <a:lumMod val="75000"/>
                  </a:schemeClr>
                </a:solidFill>
              </a:rPr>
              <a:t>65.2  136.  141.     136.          28    30</a:t>
            </a:r>
          </a:p>
          <a:p>
            <a:endParaRPr lang="en-US" sz="1400" b="0" dirty="0">
              <a:solidFill>
                <a:schemeClr val="accent6">
                  <a:lumMod val="75000"/>
                </a:schemeClr>
              </a:solidFill>
            </a:endParaRPr>
          </a:p>
          <a:p>
            <a:r>
              <a:rPr lang="en-US" sz="1400" dirty="0">
                <a:solidFill>
                  <a:srgbClr val="000000"/>
                </a:solidFill>
              </a:rPr>
              <a:t>m1_parsnip </a:t>
            </a:r>
            <a:r>
              <a:rPr lang="en-US" sz="1400" dirty="0">
                <a:solidFill>
                  <a:srgbClr val="804000"/>
                </a:solidFill>
              </a:rPr>
              <a:t>%&gt;%</a:t>
            </a:r>
            <a:r>
              <a:rPr lang="en-US" sz="1400" dirty="0">
                <a:solidFill>
                  <a:srgbClr val="000000"/>
                </a:solidFill>
              </a:rPr>
              <a:t> </a:t>
            </a:r>
            <a:r>
              <a:rPr lang="en-US" sz="1400" dirty="0">
                <a:solidFill>
                  <a:schemeClr val="accent3">
                    <a:lumMod val="60000"/>
                    <a:lumOff val="40000"/>
                  </a:schemeClr>
                </a:solidFill>
              </a:rPr>
              <a:t>tidy</a:t>
            </a:r>
          </a:p>
          <a:p>
            <a:r>
              <a:rPr lang="en-US" sz="1400" b="0" dirty="0">
                <a:solidFill>
                  <a:schemeClr val="accent6">
                    <a:lumMod val="75000"/>
                  </a:schemeClr>
                </a:solidFill>
              </a:rPr>
              <a:t># A </a:t>
            </a:r>
            <a:r>
              <a:rPr lang="en-US" sz="1400" b="0" dirty="0" err="1">
                <a:solidFill>
                  <a:schemeClr val="accent6">
                    <a:lumMod val="75000"/>
                  </a:schemeClr>
                </a:solidFill>
              </a:rPr>
              <a:t>tibble</a:t>
            </a:r>
            <a:r>
              <a:rPr lang="en-US" sz="1400" b="0" dirty="0">
                <a:solidFill>
                  <a:schemeClr val="accent6">
                    <a:lumMod val="75000"/>
                  </a:schemeClr>
                </a:solidFill>
              </a:rPr>
              <a:t>: 2 x 5</a:t>
            </a:r>
          </a:p>
          <a:p>
            <a:r>
              <a:rPr lang="en-US" sz="1400" b="0" dirty="0">
                <a:solidFill>
                  <a:schemeClr val="accent6">
                    <a:lumMod val="75000"/>
                  </a:schemeClr>
                </a:solidFill>
              </a:rPr>
              <a:t>  term        estimate </a:t>
            </a:r>
            <a:r>
              <a:rPr lang="en-US" sz="1400" b="0" dirty="0" err="1">
                <a:solidFill>
                  <a:schemeClr val="accent6">
                    <a:lumMod val="75000"/>
                  </a:schemeClr>
                </a:solidFill>
              </a:rPr>
              <a:t>std.error</a:t>
            </a:r>
            <a:r>
              <a:rPr lang="en-US" sz="1400" b="0" dirty="0">
                <a:solidFill>
                  <a:schemeClr val="accent6">
                    <a:lumMod val="75000"/>
                  </a:schemeClr>
                </a:solidFill>
              </a:rPr>
              <a:t> statistic  </a:t>
            </a:r>
            <a:r>
              <a:rPr lang="en-US" sz="1400" b="0" dirty="0" err="1">
                <a:solidFill>
                  <a:schemeClr val="accent6">
                    <a:lumMod val="75000"/>
                  </a:schemeClr>
                </a:solidFill>
              </a:rPr>
              <a:t>p.value</a:t>
            </a:r>
            <a:endParaRPr lang="en-US" sz="1400" b="0" dirty="0">
              <a:solidFill>
                <a:schemeClr val="accent6">
                  <a:lumMod val="75000"/>
                </a:schemeClr>
              </a:solidFill>
            </a:endParaRPr>
          </a:p>
          <a:p>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chr</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r>
              <a:rPr lang="en-US" sz="1400" b="0" dirty="0">
                <a:solidFill>
                  <a:schemeClr val="accent6">
                    <a:lumMod val="75000"/>
                  </a:schemeClr>
                </a:solidFill>
              </a:rPr>
              <a:t>    </a:t>
            </a:r>
            <a:r>
              <a:rPr lang="en-US" sz="1400" b="1" dirty="0">
                <a:solidFill>
                  <a:schemeClr val="accent6">
                    <a:lumMod val="75000"/>
                  </a:schemeClr>
                </a:solidFill>
              </a:rPr>
              <a:t>&lt;</a:t>
            </a:r>
            <a:r>
              <a:rPr lang="en-US" sz="1400" b="0" dirty="0" err="1">
                <a:solidFill>
                  <a:schemeClr val="accent6">
                    <a:lumMod val="75000"/>
                  </a:schemeClr>
                </a:solidFill>
              </a:rPr>
              <a:t>dbl</a:t>
            </a:r>
            <a:r>
              <a:rPr lang="en-US" sz="1400" b="1" dirty="0">
                <a:solidFill>
                  <a:schemeClr val="accent6">
                    <a:lumMod val="75000"/>
                  </a:schemeClr>
                </a:solidFill>
              </a:rPr>
              <a:t>&gt;</a:t>
            </a:r>
            <a:endParaRPr lang="en-US" sz="1400" b="0" dirty="0">
              <a:solidFill>
                <a:schemeClr val="accent6">
                  <a:lumMod val="75000"/>
                </a:schemeClr>
              </a:solidFill>
            </a:endParaRPr>
          </a:p>
          <a:p>
            <a:r>
              <a:rPr lang="pt-BR" sz="1400" b="0" dirty="0">
                <a:solidFill>
                  <a:schemeClr val="accent6">
                    <a:lumMod val="75000"/>
                  </a:schemeClr>
                </a:solidFill>
              </a:rPr>
              <a:t>1 </a:t>
            </a:r>
            <a:r>
              <a:rPr lang="pt-BR" sz="1400" b="1" dirty="0">
                <a:solidFill>
                  <a:schemeClr val="accent6">
                    <a:lumMod val="75000"/>
                  </a:schemeClr>
                </a:solidFill>
              </a:rPr>
              <a:t>(</a:t>
            </a:r>
            <a:r>
              <a:rPr lang="pt-BR" sz="1400" b="0" dirty="0">
                <a:solidFill>
                  <a:schemeClr val="accent6">
                    <a:lumMod val="75000"/>
                  </a:schemeClr>
                </a:solidFill>
              </a:rPr>
              <a:t>Intercept</a:t>
            </a:r>
            <a:r>
              <a:rPr lang="pt-BR" sz="1400" b="1" dirty="0">
                <a:solidFill>
                  <a:schemeClr val="accent6">
                    <a:lumMod val="75000"/>
                  </a:schemeClr>
                </a:solidFill>
              </a:rPr>
              <a:t>)</a:t>
            </a:r>
            <a:r>
              <a:rPr lang="pt-BR" sz="1400" b="0" dirty="0">
                <a:solidFill>
                  <a:schemeClr val="accent6">
                    <a:lumMod val="75000"/>
                  </a:schemeClr>
                </a:solidFill>
              </a:rPr>
              <a:t>     4.22     0.869      4.86 4.09e</a:t>
            </a:r>
            <a:r>
              <a:rPr lang="pt-BR" sz="1400" b="1" dirty="0">
                <a:solidFill>
                  <a:schemeClr val="accent6">
                    <a:lumMod val="75000"/>
                  </a:schemeClr>
                </a:solidFill>
              </a:rPr>
              <a:t>-</a:t>
            </a:r>
            <a:r>
              <a:rPr lang="pt-BR" sz="1400" b="0" dirty="0">
                <a:solidFill>
                  <a:schemeClr val="accent6">
                    <a:lumMod val="75000"/>
                  </a:schemeClr>
                </a:solidFill>
              </a:rPr>
              <a:t> 5</a:t>
            </a:r>
          </a:p>
          <a:p>
            <a:r>
              <a:rPr lang="en-US" sz="1400" b="0" dirty="0">
                <a:solidFill>
                  <a:schemeClr val="accent6">
                    <a:lumMod val="75000"/>
                  </a:schemeClr>
                </a:solidFill>
              </a:rPr>
              <a:t>2 x               2.05     0.140     14.7  1.17e</a:t>
            </a:r>
            <a:r>
              <a:rPr lang="en-US" sz="1400" b="1" dirty="0">
                <a:solidFill>
                  <a:schemeClr val="accent6">
                    <a:lumMod val="75000"/>
                  </a:schemeClr>
                </a:solidFill>
              </a:rPr>
              <a:t>-</a:t>
            </a:r>
            <a:r>
              <a:rPr lang="en-US" sz="1400" b="0" dirty="0">
                <a:solidFill>
                  <a:schemeClr val="accent6">
                    <a:lumMod val="75000"/>
                  </a:schemeClr>
                </a:solidFill>
              </a:rPr>
              <a:t>14</a:t>
            </a:r>
            <a:endParaRPr lang="en-US" sz="1400" dirty="0">
              <a:solidFill>
                <a:schemeClr val="accent6">
                  <a:lumMod val="75000"/>
                </a:schemeClr>
              </a:solidFill>
            </a:endParaRPr>
          </a:p>
          <a:p>
            <a:endParaRPr lang="en-US" sz="1400" dirty="0"/>
          </a:p>
        </p:txBody>
      </p:sp>
    </p:spTree>
    <p:extLst>
      <p:ext uri="{BB962C8B-B14F-4D97-AF65-F5344CB8AC3E}">
        <p14:creationId xmlns:p14="http://schemas.microsoft.com/office/powerpoint/2010/main" val="162479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C1C008-60C3-4969-80E8-08ADD4A6F06C}"/>
              </a:ext>
            </a:extLst>
          </p:cNvPr>
          <p:cNvSpPr>
            <a:spLocks noGrp="1"/>
          </p:cNvSpPr>
          <p:nvPr>
            <p:ph type="title"/>
          </p:nvPr>
        </p:nvSpPr>
        <p:spPr>
          <a:xfrm>
            <a:off x="914400" y="19050"/>
            <a:ext cx="10363200" cy="914400"/>
          </a:xfrm>
        </p:spPr>
        <p:txBody>
          <a:bodyPr/>
          <a:lstStyle/>
          <a:p>
            <a:r>
              <a:rPr lang="en-US" dirty="0"/>
              <a:t>Engine swap</a:t>
            </a:r>
          </a:p>
        </p:txBody>
      </p:sp>
      <p:sp>
        <p:nvSpPr>
          <p:cNvPr id="6" name="Content Placeholder 5">
            <a:extLst>
              <a:ext uri="{FF2B5EF4-FFF2-40B4-BE49-F238E27FC236}">
                <a16:creationId xmlns:a16="http://schemas.microsoft.com/office/drawing/2014/main" id="{4F93D7B1-C7FD-4230-BACF-E40E189905E0}"/>
              </a:ext>
            </a:extLst>
          </p:cNvPr>
          <p:cNvSpPr>
            <a:spLocks noGrp="1"/>
          </p:cNvSpPr>
          <p:nvPr>
            <p:ph sz="quarter" idx="14"/>
          </p:nvPr>
        </p:nvSpPr>
        <p:spPr/>
        <p:txBody>
          <a:bodyPr/>
          <a:lstStyle/>
          <a:p>
            <a:r>
              <a:rPr lang="en-US" sz="1800" dirty="0" err="1">
                <a:solidFill>
                  <a:srgbClr val="000000"/>
                </a:solidFill>
              </a:rPr>
              <a:t>logistic_reg</a:t>
            </a:r>
            <a:r>
              <a:rPr lang="en-US" sz="1800" b="1" dirty="0">
                <a:solidFill>
                  <a:srgbClr val="000080"/>
                </a:solidFill>
              </a:rPr>
              <a:t>(</a:t>
            </a:r>
            <a:r>
              <a:rPr lang="en-US" sz="1800" b="0" dirty="0">
                <a:solidFill>
                  <a:srgbClr val="000000"/>
                </a:solidFill>
              </a:rPr>
              <a:t>penalty</a:t>
            </a:r>
            <a:r>
              <a:rPr lang="en-US" sz="1800" b="1" dirty="0">
                <a:solidFill>
                  <a:srgbClr val="000080"/>
                </a:solidFill>
              </a:rPr>
              <a:t>=</a:t>
            </a:r>
            <a:r>
              <a:rPr lang="en-US" sz="1800" b="0" dirty="0">
                <a:solidFill>
                  <a:srgbClr val="FF8000"/>
                </a:solidFill>
              </a:rPr>
              <a:t>0</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set_engine</a:t>
            </a:r>
            <a:r>
              <a:rPr lang="en-US" sz="1800" b="1" dirty="0">
                <a:solidFill>
                  <a:srgbClr val="000080"/>
                </a:solidFill>
              </a:rPr>
              <a:t>(</a:t>
            </a:r>
            <a:r>
              <a:rPr lang="en-US" sz="1800" b="0" dirty="0">
                <a:solidFill>
                  <a:srgbClr val="808080"/>
                </a:solidFill>
              </a:rPr>
              <a:t>"</a:t>
            </a:r>
            <a:r>
              <a:rPr lang="en-US" sz="1800" b="0" dirty="0" err="1">
                <a:solidFill>
                  <a:srgbClr val="808080"/>
                </a:solidFill>
              </a:rPr>
              <a:t>glmnet</a:t>
            </a:r>
            <a:r>
              <a:rPr lang="en-US" sz="1800" b="0" dirty="0">
                <a:solidFill>
                  <a:srgbClr val="808080"/>
                </a:solidFill>
              </a:rPr>
              <a: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fit</a:t>
            </a:r>
            <a:r>
              <a:rPr lang="en-US" sz="1800" b="1" dirty="0">
                <a:solidFill>
                  <a:srgbClr val="000080"/>
                </a:solidFill>
              </a:rPr>
              <a:t>(</a:t>
            </a:r>
            <a:r>
              <a:rPr lang="en-US" sz="1800" b="0" dirty="0">
                <a:solidFill>
                  <a:srgbClr val="8000FF"/>
                </a:solidFill>
              </a:rPr>
              <a:t>factor</a:t>
            </a:r>
            <a:r>
              <a:rPr lang="en-US" sz="1800" b="1" dirty="0">
                <a:solidFill>
                  <a:srgbClr val="000080"/>
                </a:solidFill>
              </a:rPr>
              <a:t>(</a:t>
            </a:r>
            <a:r>
              <a:rPr lang="en-US" sz="1800" b="0" dirty="0" err="1">
                <a:solidFill>
                  <a:srgbClr val="000000"/>
                </a:solidFill>
              </a:rPr>
              <a:t>am,</a:t>
            </a:r>
            <a:r>
              <a:rPr lang="en-US" sz="1800" b="0" dirty="0" err="1">
                <a:solidFill>
                  <a:srgbClr val="8000FF"/>
                </a:solidFill>
              </a:rPr>
              <a:t>levels</a:t>
            </a:r>
            <a:r>
              <a:rPr lang="en-US" sz="1800" b="1" dirty="0">
                <a:solidFill>
                  <a:srgbClr val="000080"/>
                </a:solidFill>
              </a:rPr>
              <a:t>=</a:t>
            </a:r>
            <a:r>
              <a:rPr lang="en-US" sz="1800" b="0" dirty="0">
                <a:solidFill>
                  <a:srgbClr val="8000FF"/>
                </a:solidFill>
              </a:rPr>
              <a:t>c</a:t>
            </a:r>
            <a:r>
              <a:rPr lang="en-US" sz="1800" b="1" dirty="0">
                <a:solidFill>
                  <a:srgbClr val="000080"/>
                </a:solidFill>
              </a:rPr>
              <a:t>(</a:t>
            </a:r>
            <a:r>
              <a:rPr lang="en-US" sz="1800" b="0" dirty="0">
                <a:solidFill>
                  <a:srgbClr val="FF8000"/>
                </a:solidFill>
              </a:rPr>
              <a:t>1</a:t>
            </a:r>
            <a:r>
              <a:rPr lang="en-US" sz="1800" b="0" dirty="0">
                <a:solidFill>
                  <a:srgbClr val="000000"/>
                </a:solidFill>
              </a:rPr>
              <a:t>,</a:t>
            </a:r>
            <a:r>
              <a:rPr lang="en-US" sz="1800" b="0" dirty="0">
                <a:solidFill>
                  <a:srgbClr val="FF8000"/>
                </a:solidFill>
              </a:rPr>
              <a:t>0</a:t>
            </a:r>
            <a:r>
              <a:rPr lang="en-US" sz="1800" b="1" dirty="0">
                <a:solidFill>
                  <a:srgbClr val="000080"/>
                </a:solidFill>
              </a:rPr>
              <a:t>))~</a:t>
            </a:r>
            <a:r>
              <a:rPr lang="en-US" sz="1800" b="0" dirty="0" err="1">
                <a:solidFill>
                  <a:srgbClr val="000000"/>
                </a:solidFill>
              </a:rPr>
              <a:t>wt</a:t>
            </a:r>
            <a:r>
              <a:rPr lang="en-US" sz="1800" b="1" dirty="0" err="1">
                <a:solidFill>
                  <a:srgbClr val="000080"/>
                </a:solidFill>
              </a:rPr>
              <a:t>+</a:t>
            </a:r>
            <a:r>
              <a:rPr lang="en-US" sz="1800" b="0" dirty="0" err="1">
                <a:solidFill>
                  <a:srgbClr val="000000"/>
                </a:solidFill>
              </a:rPr>
              <a:t>cyl</a:t>
            </a:r>
            <a:r>
              <a:rPr lang="en-US" sz="1800" b="0" dirty="0">
                <a:solidFill>
                  <a:srgbClr val="000000"/>
                </a:solidFill>
              </a:rPr>
              <a:t>, </a:t>
            </a:r>
          </a:p>
          <a:p>
            <a:r>
              <a:rPr lang="nn-NO" sz="1800" b="0" dirty="0">
                <a:solidFill>
                  <a:srgbClr val="000000"/>
                </a:solidFill>
              </a:rPr>
              <a:t>          </a:t>
            </a:r>
            <a:r>
              <a:rPr lang="nn-NO" sz="1800" b="0" dirty="0">
                <a:solidFill>
                  <a:srgbClr val="8000FF"/>
                </a:solidFill>
              </a:rPr>
              <a:t>data</a:t>
            </a:r>
            <a:r>
              <a:rPr lang="nn-NO" sz="1800" b="0" dirty="0">
                <a:solidFill>
                  <a:srgbClr val="000000"/>
                </a:solidFill>
              </a:rPr>
              <a:t> </a:t>
            </a:r>
            <a:r>
              <a:rPr lang="nn-NO" sz="1800" b="1" dirty="0">
                <a:solidFill>
                  <a:srgbClr val="000080"/>
                </a:solidFill>
              </a:rPr>
              <a:t>=</a:t>
            </a:r>
            <a:r>
              <a:rPr lang="nn-NO" sz="1800" b="0" dirty="0">
                <a:solidFill>
                  <a:srgbClr val="000000"/>
                </a:solidFill>
              </a:rPr>
              <a:t> mtcars</a:t>
            </a:r>
            <a:r>
              <a:rPr lang="nn-NO" sz="1800" b="1" dirty="0">
                <a:solidFill>
                  <a:srgbClr val="000080"/>
                </a:solidFill>
              </a:rPr>
              <a:t>)</a:t>
            </a:r>
            <a:r>
              <a:rPr lang="nn-NO" sz="1800" b="0" dirty="0">
                <a:solidFill>
                  <a:srgbClr val="000000"/>
                </a:solidFill>
              </a:rPr>
              <a:t> </a:t>
            </a:r>
            <a:r>
              <a:rPr lang="nn-NO" sz="1800" b="1" dirty="0">
                <a:solidFill>
                  <a:srgbClr val="000080"/>
                </a:solidFill>
              </a:rPr>
              <a:t>-&gt;</a:t>
            </a:r>
            <a:r>
              <a:rPr lang="nn-NO" sz="1800" b="0" dirty="0">
                <a:solidFill>
                  <a:srgbClr val="000000"/>
                </a:solidFill>
              </a:rPr>
              <a:t> l1_parsnip_glmnet</a:t>
            </a:r>
          </a:p>
          <a:p>
            <a:endParaRPr lang="en-US" sz="1800" b="0" dirty="0">
              <a:solidFill>
                <a:srgbClr val="000000"/>
              </a:solidFill>
            </a:endParaRPr>
          </a:p>
          <a:p>
            <a:r>
              <a:rPr lang="en-US" sz="1800" b="0" dirty="0">
                <a:solidFill>
                  <a:srgbClr val="000000"/>
                </a:solidFill>
              </a:rPr>
              <a:t>l1_parsnip_glmnet </a:t>
            </a:r>
            <a:r>
              <a:rPr lang="en-US" sz="1800" b="0" dirty="0">
                <a:solidFill>
                  <a:srgbClr val="804000"/>
                </a:solidFill>
              </a:rPr>
              <a:t>%&gt;%</a:t>
            </a:r>
            <a:r>
              <a:rPr lang="en-US" sz="1800" b="0" dirty="0">
                <a:solidFill>
                  <a:srgbClr val="000000"/>
                </a:solidFill>
              </a:rPr>
              <a:t> tidy</a:t>
            </a:r>
            <a:endParaRPr lang="en-US" dirty="0"/>
          </a:p>
        </p:txBody>
      </p:sp>
      <p:sp>
        <p:nvSpPr>
          <p:cNvPr id="7" name="Content Placeholder 6">
            <a:extLst>
              <a:ext uri="{FF2B5EF4-FFF2-40B4-BE49-F238E27FC236}">
                <a16:creationId xmlns:a16="http://schemas.microsoft.com/office/drawing/2014/main" id="{7C0D2447-959C-44EE-862D-5D702947CEBA}"/>
              </a:ext>
            </a:extLst>
          </p:cNvPr>
          <p:cNvSpPr>
            <a:spLocks noGrp="1"/>
          </p:cNvSpPr>
          <p:nvPr>
            <p:ph sz="quarter" idx="15"/>
          </p:nvPr>
        </p:nvSpPr>
        <p:spPr/>
        <p:txBody>
          <a:bodyPr/>
          <a:lstStyle/>
          <a:p>
            <a:r>
              <a:rPr lang="en-US" dirty="0"/>
              <a:t>The </a:t>
            </a:r>
            <a:r>
              <a:rPr lang="en-US" dirty="0" err="1">
                <a:latin typeface="Consolas" panose="020B0609020204030204" pitchFamily="49" charset="0"/>
              </a:rPr>
              <a:t>glmnet</a:t>
            </a:r>
            <a:r>
              <a:rPr lang="en-US" dirty="0"/>
              <a:t> package brings some advanced features, such as variable selection/regularization </a:t>
            </a:r>
            <a:r>
              <a:rPr lang="en-US" dirty="0">
                <a:solidFill>
                  <a:schemeClr val="accent6">
                    <a:lumMod val="40000"/>
                    <a:lumOff val="60000"/>
                  </a:schemeClr>
                </a:solidFill>
              </a:rPr>
              <a:t>(we won’t get into details in this class)</a:t>
            </a:r>
          </a:p>
          <a:p>
            <a:r>
              <a:rPr lang="en-US" dirty="0"/>
              <a:t>Changing the engine is straightforward, and that’s the point if using </a:t>
            </a:r>
            <a:r>
              <a:rPr lang="en-US" dirty="0">
                <a:latin typeface="Consolas" panose="020B0609020204030204" pitchFamily="49" charset="0"/>
              </a:rPr>
              <a:t>parsnip</a:t>
            </a:r>
          </a:p>
        </p:txBody>
      </p:sp>
    </p:spTree>
    <p:extLst>
      <p:ext uri="{BB962C8B-B14F-4D97-AF65-F5344CB8AC3E}">
        <p14:creationId xmlns:p14="http://schemas.microsoft.com/office/powerpoint/2010/main" val="145399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Prediction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20387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FBD1-2068-4BDA-B106-B274B1E6A127}"/>
              </a:ext>
            </a:extLst>
          </p:cNvPr>
          <p:cNvSpPr>
            <a:spLocks noGrp="1"/>
          </p:cNvSpPr>
          <p:nvPr>
            <p:ph type="title"/>
          </p:nvPr>
        </p:nvSpPr>
        <p:spPr/>
        <p:txBody>
          <a:bodyPr/>
          <a:lstStyle/>
          <a:p>
            <a:r>
              <a:rPr lang="en-US" dirty="0"/>
              <a:t>Predictions based on </a:t>
            </a:r>
            <a:r>
              <a:rPr lang="en-US" dirty="0">
                <a:latin typeface="Consolas" panose="020B0609020204030204" pitchFamily="49" charset="0"/>
              </a:rPr>
              <a:t>lm</a:t>
            </a:r>
            <a:r>
              <a:rPr lang="en-US" dirty="0"/>
              <a:t> object</a:t>
            </a:r>
          </a:p>
        </p:txBody>
      </p:sp>
      <p:sp>
        <p:nvSpPr>
          <p:cNvPr id="3" name="Content Placeholder 2">
            <a:extLst>
              <a:ext uri="{FF2B5EF4-FFF2-40B4-BE49-F238E27FC236}">
                <a16:creationId xmlns:a16="http://schemas.microsoft.com/office/drawing/2014/main" id="{B9168F26-1843-4DE7-985A-8AB21ADE4E14}"/>
              </a:ext>
            </a:extLst>
          </p:cNvPr>
          <p:cNvSpPr>
            <a:spLocks noGrp="1"/>
          </p:cNvSpPr>
          <p:nvPr>
            <p:ph sz="quarter" idx="14"/>
          </p:nvPr>
        </p:nvSpPr>
        <p:spPr>
          <a:xfrm>
            <a:off x="0" y="1066799"/>
            <a:ext cx="7543800" cy="5057775"/>
          </a:xfrm>
        </p:spPr>
        <p:txBody>
          <a:bodyPr/>
          <a:lstStyle/>
          <a:p>
            <a:r>
              <a:rPr lang="en-US" sz="1800" dirty="0">
                <a:solidFill>
                  <a:srgbClr val="008000"/>
                </a:solidFill>
              </a:rPr>
              <a:t>#base-R</a:t>
            </a:r>
            <a:endParaRPr lang="en-US" sz="1800" dirty="0">
              <a:solidFill>
                <a:srgbClr val="000000"/>
              </a:solidFill>
            </a:endParaRPr>
          </a:p>
          <a:p>
            <a:r>
              <a:rPr lang="en-US" sz="1800" dirty="0">
                <a:solidFill>
                  <a:srgbClr val="000000"/>
                </a:solidFill>
              </a:rPr>
              <a:t>sim1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a:solidFill>
                  <a:srgbClr val="8000FF"/>
                </a:solidFill>
              </a:rPr>
              <a:t>predict</a:t>
            </a:r>
            <a:r>
              <a:rPr lang="en-US" sz="1800" b="1" dirty="0">
                <a:solidFill>
                  <a:srgbClr val="000080"/>
                </a:solidFill>
              </a:rPr>
              <a:t>(</a:t>
            </a:r>
            <a:r>
              <a:rPr lang="en-US" sz="1800" b="0" dirty="0">
                <a:solidFill>
                  <a:srgbClr val="000000"/>
                </a:solidFill>
              </a:rPr>
              <a:t>m1, </a:t>
            </a:r>
            <a:r>
              <a:rPr lang="en-US" sz="1800" b="0" dirty="0" err="1">
                <a:solidFill>
                  <a:srgbClr val="000000"/>
                </a:solidFill>
              </a:rPr>
              <a:t>new_data</a:t>
            </a:r>
            <a:r>
              <a:rPr lang="en-US" sz="1800" b="0" dirty="0">
                <a:solidFill>
                  <a:srgbClr val="000000"/>
                </a:solidFill>
              </a:rPr>
              <a:t> </a:t>
            </a:r>
            <a:r>
              <a:rPr lang="en-US" sz="1800" b="1" dirty="0">
                <a:solidFill>
                  <a:srgbClr val="000080"/>
                </a:solidFill>
              </a:rPr>
              <a:t>=</a:t>
            </a:r>
            <a:r>
              <a:rPr lang="en-US" sz="1800" b="0" dirty="0">
                <a:solidFill>
                  <a:srgbClr val="000000"/>
                </a:solidFill>
              </a:rPr>
              <a:t> ., interval </a:t>
            </a:r>
            <a:r>
              <a:rPr lang="en-US" sz="1800" b="1" dirty="0">
                <a:solidFill>
                  <a:srgbClr val="000080"/>
                </a:solidFill>
              </a:rPr>
              <a:t>=</a:t>
            </a:r>
            <a:r>
              <a:rPr lang="en-US" sz="1800" b="0" dirty="0">
                <a:solidFill>
                  <a:srgbClr val="000000"/>
                </a:solidFill>
              </a:rPr>
              <a:t> </a:t>
            </a:r>
            <a:r>
              <a:rPr lang="en-US" sz="1800" b="0" dirty="0">
                <a:solidFill>
                  <a:srgbClr val="808080"/>
                </a:solidFill>
              </a:rPr>
              <a:t>'prediction'</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p>
          <a:p>
            <a:r>
              <a:rPr lang="en-US" sz="1800" b="0" dirty="0">
                <a:solidFill>
                  <a:srgbClr val="008000"/>
                </a:solidFill>
              </a:rPr>
              <a:t>#using </a:t>
            </a:r>
            <a:r>
              <a:rPr lang="en-US" sz="1800" b="0" dirty="0" err="1">
                <a:solidFill>
                  <a:srgbClr val="008000"/>
                </a:solidFill>
              </a:rPr>
              <a:t>modelr</a:t>
            </a:r>
            <a:endParaRPr lang="en-US" sz="1800" b="0" dirty="0">
              <a:solidFill>
                <a:srgbClr val="000000"/>
              </a:solidFill>
            </a:endParaRPr>
          </a:p>
          <a:p>
            <a:r>
              <a:rPr lang="en-US" sz="1800" b="0" dirty="0">
                <a:solidFill>
                  <a:srgbClr val="000000"/>
                </a:solidFill>
              </a:rPr>
              <a:t>sim1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add_predictions</a:t>
            </a:r>
            <a:r>
              <a:rPr lang="en-US" sz="1800" b="1" dirty="0">
                <a:solidFill>
                  <a:srgbClr val="000080"/>
                </a:solidFill>
              </a:rPr>
              <a:t>(</a:t>
            </a:r>
            <a:r>
              <a:rPr lang="en-US" sz="1800" b="0" dirty="0">
                <a:solidFill>
                  <a:srgbClr val="000000"/>
                </a:solidFill>
              </a:rPr>
              <a:t>m1</a:t>
            </a:r>
            <a:r>
              <a:rPr lang="en-US" sz="1800" b="1" dirty="0">
                <a:solidFill>
                  <a:srgbClr val="000080"/>
                </a:solidFill>
              </a:rPr>
              <a:t>)</a:t>
            </a:r>
          </a:p>
          <a:p>
            <a:endParaRPr lang="en-US" sz="1800" b="0" dirty="0">
              <a:solidFill>
                <a:srgbClr val="000000"/>
              </a:solidFill>
            </a:endParaRPr>
          </a:p>
          <a:p>
            <a:r>
              <a:rPr lang="en-US" sz="1800" b="0" dirty="0">
                <a:solidFill>
                  <a:srgbClr val="008000"/>
                </a:solidFill>
              </a:rPr>
              <a:t>#using </a:t>
            </a:r>
            <a:r>
              <a:rPr lang="en-US" sz="1800" b="0" dirty="0" err="1">
                <a:solidFill>
                  <a:srgbClr val="008000"/>
                </a:solidFill>
              </a:rPr>
              <a:t>tidypredict</a:t>
            </a:r>
            <a:endParaRPr lang="en-US" sz="1800" b="0" dirty="0">
              <a:solidFill>
                <a:srgbClr val="000000"/>
              </a:solidFill>
            </a:endParaRPr>
          </a:p>
          <a:p>
            <a:r>
              <a:rPr lang="en-US" sz="1800" b="0" dirty="0">
                <a:solidFill>
                  <a:srgbClr val="000000"/>
                </a:solidFill>
              </a:rPr>
              <a:t>sim1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tidypredict_to_column</a:t>
            </a:r>
            <a:r>
              <a:rPr lang="en-US" sz="1800" b="1" dirty="0">
                <a:solidFill>
                  <a:srgbClr val="000080"/>
                </a:solidFill>
              </a:rPr>
              <a:t>(</a:t>
            </a:r>
            <a:r>
              <a:rPr lang="en-US" sz="1800" b="0" dirty="0">
                <a:solidFill>
                  <a:srgbClr val="000000"/>
                </a:solidFill>
              </a:rPr>
              <a:t>m1, </a:t>
            </a:r>
            <a:r>
              <a:rPr lang="en-US" sz="1800" b="0" dirty="0" err="1">
                <a:solidFill>
                  <a:srgbClr val="000000"/>
                </a:solidFill>
              </a:rPr>
              <a:t>add_interval</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FF"/>
                </a:solidFill>
              </a:rPr>
              <a:t>TRUE</a:t>
            </a:r>
            <a:r>
              <a:rPr lang="en-US" sz="1800" b="1" dirty="0">
                <a:solidFill>
                  <a:srgbClr val="000080"/>
                </a:solidFill>
              </a:rPr>
              <a:t>)</a:t>
            </a:r>
            <a:endParaRPr lang="en-US" dirty="0"/>
          </a:p>
        </p:txBody>
      </p:sp>
      <p:sp>
        <p:nvSpPr>
          <p:cNvPr id="4" name="Content Placeholder 3">
            <a:extLst>
              <a:ext uri="{FF2B5EF4-FFF2-40B4-BE49-F238E27FC236}">
                <a16:creationId xmlns:a16="http://schemas.microsoft.com/office/drawing/2014/main" id="{031EC0EF-0ABF-4552-B189-964BB4786B5F}"/>
              </a:ext>
            </a:extLst>
          </p:cNvPr>
          <p:cNvSpPr>
            <a:spLocks noGrp="1"/>
          </p:cNvSpPr>
          <p:nvPr>
            <p:ph sz="quarter" idx="15"/>
          </p:nvPr>
        </p:nvSpPr>
        <p:spPr>
          <a:xfrm>
            <a:off x="7667625" y="1066798"/>
            <a:ext cx="4524374" cy="4181477"/>
          </a:xfrm>
        </p:spPr>
        <p:txBody>
          <a:bodyPr/>
          <a:lstStyle/>
          <a:p>
            <a:r>
              <a:rPr lang="en-US" dirty="0"/>
              <a:t>3 ways of adding predictions using different packages</a:t>
            </a:r>
          </a:p>
          <a:p>
            <a:r>
              <a:rPr lang="en-US" dirty="0"/>
              <a:t>You can swap </a:t>
            </a:r>
            <a:r>
              <a:rPr lang="en-US" dirty="0">
                <a:solidFill>
                  <a:srgbClr val="0070C0"/>
                </a:solidFill>
                <a:latin typeface="Source Code Pro" panose="020B0509030403020204" pitchFamily="49" charset="0"/>
                <a:ea typeface="Source Code Pro" panose="020B0509030403020204" pitchFamily="49" charset="0"/>
              </a:rPr>
              <a:t>sim1</a:t>
            </a:r>
            <a:r>
              <a:rPr lang="en-US" dirty="0"/>
              <a:t> for a </a:t>
            </a:r>
            <a:r>
              <a:rPr lang="en-US" dirty="0" err="1">
                <a:latin typeface="Consolas" panose="020B0609020204030204" pitchFamily="49" charset="0"/>
              </a:rPr>
              <a:t>data.frame</a:t>
            </a:r>
            <a:r>
              <a:rPr lang="en-US" dirty="0">
                <a:latin typeface="Consolas" panose="020B0609020204030204" pitchFamily="49" charset="0"/>
              </a:rPr>
              <a:t> </a:t>
            </a:r>
            <a:r>
              <a:rPr lang="en-US" dirty="0"/>
              <a:t>containing new data</a:t>
            </a:r>
          </a:p>
          <a:p>
            <a:r>
              <a:rPr lang="en-US" dirty="0"/>
              <a:t>You can add prediction intervals, if needed</a:t>
            </a:r>
          </a:p>
        </p:txBody>
      </p:sp>
      <p:sp>
        <p:nvSpPr>
          <p:cNvPr id="5" name="Content Placeholder 4">
            <a:extLst>
              <a:ext uri="{FF2B5EF4-FFF2-40B4-BE49-F238E27FC236}">
                <a16:creationId xmlns:a16="http://schemas.microsoft.com/office/drawing/2014/main" id="{0DA312AC-4F7A-4637-B41A-8B1DE8AABB5E}"/>
              </a:ext>
            </a:extLst>
          </p:cNvPr>
          <p:cNvSpPr>
            <a:spLocks noGrp="1"/>
          </p:cNvSpPr>
          <p:nvPr>
            <p:ph sz="quarter" idx="16"/>
          </p:nvPr>
        </p:nvSpPr>
        <p:spPr>
          <a:xfrm>
            <a:off x="7667623" y="5448300"/>
            <a:ext cx="4524375" cy="1271200"/>
          </a:xfrm>
        </p:spPr>
        <p:txBody>
          <a:bodyPr/>
          <a:lstStyle/>
          <a:p>
            <a:r>
              <a:rPr lang="en-US" dirty="0"/>
              <a:t>Check the </a:t>
            </a:r>
            <a:r>
              <a:rPr lang="en-US" dirty="0" err="1"/>
              <a:t>tidypredict</a:t>
            </a:r>
            <a:r>
              <a:rPr lang="en-US" dirty="0"/>
              <a:t> website for supported models:</a:t>
            </a:r>
          </a:p>
          <a:p>
            <a:r>
              <a:rPr lang="en-US" sz="1400" dirty="0">
                <a:hlinkClick r:id="rId2"/>
              </a:rPr>
              <a:t>https://github.com/cran/tidypredict#supported-models</a:t>
            </a:r>
            <a:r>
              <a:rPr lang="en-US" sz="1400" dirty="0"/>
              <a:t> </a:t>
            </a:r>
          </a:p>
          <a:p>
            <a:endParaRPr lang="en-US" dirty="0"/>
          </a:p>
        </p:txBody>
      </p:sp>
    </p:spTree>
    <p:extLst>
      <p:ext uri="{BB962C8B-B14F-4D97-AF65-F5344CB8AC3E}">
        <p14:creationId xmlns:p14="http://schemas.microsoft.com/office/powerpoint/2010/main" val="39352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FBD1-2068-4BDA-B106-B274B1E6A127}"/>
              </a:ext>
            </a:extLst>
          </p:cNvPr>
          <p:cNvSpPr>
            <a:spLocks noGrp="1"/>
          </p:cNvSpPr>
          <p:nvPr>
            <p:ph type="title"/>
          </p:nvPr>
        </p:nvSpPr>
        <p:spPr/>
        <p:txBody>
          <a:bodyPr/>
          <a:lstStyle/>
          <a:p>
            <a:r>
              <a:rPr lang="en-US" dirty="0"/>
              <a:t>Predictions based on </a:t>
            </a:r>
            <a:r>
              <a:rPr lang="en-US" dirty="0">
                <a:solidFill>
                  <a:srgbClr val="0070C0"/>
                </a:solidFill>
                <a:latin typeface="Consolas" panose="020B0609020204030204" pitchFamily="49" charset="0"/>
              </a:rPr>
              <a:t>parsnip</a:t>
            </a:r>
            <a:r>
              <a:rPr lang="en-US" dirty="0">
                <a:latin typeface="Consolas" panose="020B0609020204030204" pitchFamily="49" charset="0"/>
              </a:rPr>
              <a:t>-lm</a:t>
            </a:r>
            <a:r>
              <a:rPr lang="en-US" dirty="0"/>
              <a:t> object</a:t>
            </a:r>
          </a:p>
        </p:txBody>
      </p:sp>
      <p:sp>
        <p:nvSpPr>
          <p:cNvPr id="3" name="Content Placeholder 2">
            <a:extLst>
              <a:ext uri="{FF2B5EF4-FFF2-40B4-BE49-F238E27FC236}">
                <a16:creationId xmlns:a16="http://schemas.microsoft.com/office/drawing/2014/main" id="{B9168F26-1843-4DE7-985A-8AB21ADE4E14}"/>
              </a:ext>
            </a:extLst>
          </p:cNvPr>
          <p:cNvSpPr>
            <a:spLocks noGrp="1"/>
          </p:cNvSpPr>
          <p:nvPr>
            <p:ph sz="quarter" idx="14"/>
          </p:nvPr>
        </p:nvSpPr>
        <p:spPr>
          <a:xfrm>
            <a:off x="0" y="1066799"/>
            <a:ext cx="7543800" cy="5057775"/>
          </a:xfrm>
        </p:spPr>
        <p:txBody>
          <a:bodyPr/>
          <a:lstStyle/>
          <a:p>
            <a:r>
              <a:rPr lang="en-US" sz="1800" dirty="0">
                <a:solidFill>
                  <a:srgbClr val="008000"/>
                </a:solidFill>
              </a:rPr>
              <a:t>#base-R (you have to point to the lm object inside)</a:t>
            </a:r>
            <a:endParaRPr lang="en-US" sz="1800" dirty="0">
              <a:solidFill>
                <a:srgbClr val="000000"/>
              </a:solidFill>
            </a:endParaRPr>
          </a:p>
          <a:p>
            <a:r>
              <a:rPr lang="en-US" sz="1800" dirty="0">
                <a:solidFill>
                  <a:srgbClr val="000000"/>
                </a:solidFill>
              </a:rPr>
              <a:t>sim1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a:solidFill>
                  <a:srgbClr val="8000FF"/>
                </a:solidFill>
              </a:rPr>
              <a:t>predict</a:t>
            </a:r>
            <a:r>
              <a:rPr lang="en-US" sz="1800" b="1" dirty="0">
                <a:solidFill>
                  <a:srgbClr val="000080"/>
                </a:solidFill>
              </a:rPr>
              <a:t>(</a:t>
            </a:r>
            <a:r>
              <a:rPr lang="en-US" sz="1800" b="0" dirty="0">
                <a:solidFill>
                  <a:srgbClr val="000000"/>
                </a:solidFill>
              </a:rPr>
              <a:t>m1_parsnip</a:t>
            </a:r>
            <a:r>
              <a:rPr lang="en-US" sz="1800" b="1" dirty="0">
                <a:solidFill>
                  <a:srgbClr val="000080"/>
                </a:solidFill>
              </a:rPr>
              <a:t>$</a:t>
            </a:r>
            <a:r>
              <a:rPr lang="en-US" sz="1800" b="0" dirty="0">
                <a:solidFill>
                  <a:srgbClr val="000000"/>
                </a:solidFill>
              </a:rPr>
              <a:t>fit, </a:t>
            </a:r>
            <a:r>
              <a:rPr lang="en-US" sz="1800" b="0" dirty="0" err="1">
                <a:solidFill>
                  <a:srgbClr val="000000"/>
                </a:solidFill>
              </a:rPr>
              <a:t>new_data</a:t>
            </a:r>
            <a:r>
              <a:rPr lang="en-US" sz="1800" b="0" dirty="0">
                <a:solidFill>
                  <a:srgbClr val="000000"/>
                </a:solidFill>
              </a:rPr>
              <a:t> </a:t>
            </a:r>
            <a:r>
              <a:rPr lang="en-US" sz="1800" b="1" dirty="0">
                <a:solidFill>
                  <a:srgbClr val="000080"/>
                </a:solidFill>
              </a:rPr>
              <a:t>=</a:t>
            </a:r>
            <a:r>
              <a:rPr lang="en-US" sz="1800" b="0" dirty="0">
                <a:solidFill>
                  <a:srgbClr val="000000"/>
                </a:solidFill>
              </a:rPr>
              <a:t> ., </a:t>
            </a:r>
            <a:br>
              <a:rPr lang="en-US" sz="1800" b="0" dirty="0">
                <a:solidFill>
                  <a:srgbClr val="000000"/>
                </a:solidFill>
              </a:rPr>
            </a:br>
            <a:r>
              <a:rPr lang="en-US" sz="1800" b="0" dirty="0">
                <a:solidFill>
                  <a:srgbClr val="000000"/>
                </a:solidFill>
              </a:rPr>
              <a:t>          interval </a:t>
            </a:r>
            <a:r>
              <a:rPr lang="en-US" sz="1800" b="1" dirty="0">
                <a:solidFill>
                  <a:srgbClr val="000080"/>
                </a:solidFill>
              </a:rPr>
              <a:t>=</a:t>
            </a:r>
            <a:r>
              <a:rPr lang="en-US" sz="1800" b="0" dirty="0">
                <a:solidFill>
                  <a:srgbClr val="000000"/>
                </a:solidFill>
              </a:rPr>
              <a:t> </a:t>
            </a:r>
            <a:r>
              <a:rPr lang="en-US" sz="1800" b="0" dirty="0">
                <a:solidFill>
                  <a:srgbClr val="808080"/>
                </a:solidFill>
              </a:rPr>
              <a:t>'prediction'</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p>
          <a:p>
            <a:r>
              <a:rPr lang="en-US" sz="1800" b="0" dirty="0">
                <a:solidFill>
                  <a:srgbClr val="008000"/>
                </a:solidFill>
              </a:rPr>
              <a:t>#using </a:t>
            </a:r>
            <a:r>
              <a:rPr lang="en-US" sz="1800" b="0" dirty="0" err="1">
                <a:solidFill>
                  <a:srgbClr val="008000"/>
                </a:solidFill>
              </a:rPr>
              <a:t>modelr</a:t>
            </a:r>
            <a:endParaRPr lang="en-US" sz="1800" b="0" dirty="0">
              <a:solidFill>
                <a:srgbClr val="000000"/>
              </a:solidFill>
            </a:endParaRPr>
          </a:p>
          <a:p>
            <a:r>
              <a:rPr lang="en-US" sz="1800" b="0" dirty="0">
                <a:solidFill>
                  <a:srgbClr val="000000"/>
                </a:solidFill>
              </a:rPr>
              <a:t>sim1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add_predictions</a:t>
            </a:r>
            <a:r>
              <a:rPr lang="en-US" sz="1800" b="1" dirty="0">
                <a:solidFill>
                  <a:srgbClr val="000080"/>
                </a:solidFill>
              </a:rPr>
              <a:t>(</a:t>
            </a:r>
            <a:r>
              <a:rPr lang="en-US" sz="1800" b="0" dirty="0">
                <a:solidFill>
                  <a:srgbClr val="000000"/>
                </a:solidFill>
              </a:rPr>
              <a:t>m1_parsnip</a:t>
            </a:r>
            <a:r>
              <a:rPr lang="en-US" sz="1800" b="1" dirty="0">
                <a:solidFill>
                  <a:srgbClr val="000080"/>
                </a:solidFill>
              </a:rPr>
              <a:t>)</a:t>
            </a:r>
          </a:p>
          <a:p>
            <a:endParaRPr lang="en-US" sz="1800" b="0" dirty="0">
              <a:solidFill>
                <a:srgbClr val="000000"/>
              </a:solidFill>
            </a:endParaRPr>
          </a:p>
          <a:p>
            <a:r>
              <a:rPr lang="en-US" sz="1800" b="0" dirty="0">
                <a:solidFill>
                  <a:srgbClr val="008000"/>
                </a:solidFill>
              </a:rPr>
              <a:t>#using </a:t>
            </a:r>
            <a:r>
              <a:rPr lang="en-US" sz="1800" b="0" dirty="0" err="1">
                <a:solidFill>
                  <a:srgbClr val="008000"/>
                </a:solidFill>
              </a:rPr>
              <a:t>tidypredict</a:t>
            </a:r>
            <a:r>
              <a:rPr lang="en-US" sz="1800" b="0" dirty="0">
                <a:solidFill>
                  <a:srgbClr val="008000"/>
                </a:solidFill>
              </a:rPr>
              <a:t> (interval not supported yet)</a:t>
            </a:r>
            <a:endParaRPr lang="en-US" sz="1800" b="0" dirty="0">
              <a:solidFill>
                <a:srgbClr val="000000"/>
              </a:solidFill>
            </a:endParaRPr>
          </a:p>
          <a:p>
            <a:r>
              <a:rPr lang="en-US" sz="1800" b="0" dirty="0">
                <a:solidFill>
                  <a:srgbClr val="000000"/>
                </a:solidFill>
              </a:rPr>
              <a:t>sim1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tidypredict_to_column</a:t>
            </a:r>
            <a:r>
              <a:rPr lang="en-US" sz="1800" b="1" dirty="0">
                <a:solidFill>
                  <a:srgbClr val="000080"/>
                </a:solidFill>
              </a:rPr>
              <a:t>(</a:t>
            </a:r>
            <a:r>
              <a:rPr lang="en-US" sz="1800" b="0" dirty="0">
                <a:solidFill>
                  <a:srgbClr val="000000"/>
                </a:solidFill>
              </a:rPr>
              <a:t>m1_parsnip, </a:t>
            </a:r>
            <a:br>
              <a:rPr lang="en-US" sz="1800" b="0" dirty="0">
                <a:solidFill>
                  <a:srgbClr val="000000"/>
                </a:solidFill>
              </a:rPr>
            </a:br>
            <a:r>
              <a:rPr lang="en-US" sz="1800" b="0" dirty="0">
                <a:solidFill>
                  <a:srgbClr val="000000"/>
                </a:solidFill>
              </a:rPr>
              <a:t>			     </a:t>
            </a:r>
            <a:r>
              <a:rPr lang="en-US" sz="1800" b="0" dirty="0" err="1">
                <a:solidFill>
                  <a:srgbClr val="000000"/>
                </a:solidFill>
              </a:rPr>
              <a:t>add_interval</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FF"/>
                </a:solidFill>
              </a:rPr>
              <a:t>FALSE</a:t>
            </a:r>
            <a:r>
              <a:rPr lang="en-US" sz="1800" b="1" dirty="0">
                <a:solidFill>
                  <a:srgbClr val="000080"/>
                </a:solidFill>
              </a:rPr>
              <a:t>)</a:t>
            </a:r>
            <a:endParaRPr lang="en-US" sz="1800" dirty="0"/>
          </a:p>
        </p:txBody>
      </p:sp>
      <p:sp>
        <p:nvSpPr>
          <p:cNvPr id="4" name="Content Placeholder 3">
            <a:extLst>
              <a:ext uri="{FF2B5EF4-FFF2-40B4-BE49-F238E27FC236}">
                <a16:creationId xmlns:a16="http://schemas.microsoft.com/office/drawing/2014/main" id="{031EC0EF-0ABF-4552-B189-964BB4786B5F}"/>
              </a:ext>
            </a:extLst>
          </p:cNvPr>
          <p:cNvSpPr>
            <a:spLocks noGrp="1"/>
          </p:cNvSpPr>
          <p:nvPr>
            <p:ph sz="quarter" idx="15"/>
          </p:nvPr>
        </p:nvSpPr>
        <p:spPr>
          <a:xfrm>
            <a:off x="7667625" y="1066798"/>
            <a:ext cx="4524374" cy="2800235"/>
          </a:xfrm>
        </p:spPr>
        <p:txBody>
          <a:bodyPr/>
          <a:lstStyle/>
          <a:p>
            <a:r>
              <a:rPr lang="en-US" dirty="0"/>
              <a:t>The same works when using </a:t>
            </a:r>
            <a:r>
              <a:rPr lang="en-US" dirty="0">
                <a:latin typeface="Consolas" panose="020B0609020204030204" pitchFamily="49" charset="0"/>
              </a:rPr>
              <a:t>parsnip</a:t>
            </a:r>
            <a:r>
              <a:rPr lang="en-US" dirty="0"/>
              <a:t> models</a:t>
            </a:r>
          </a:p>
        </p:txBody>
      </p:sp>
      <p:sp>
        <p:nvSpPr>
          <p:cNvPr id="8" name="Content Placeholder 4">
            <a:extLst>
              <a:ext uri="{FF2B5EF4-FFF2-40B4-BE49-F238E27FC236}">
                <a16:creationId xmlns:a16="http://schemas.microsoft.com/office/drawing/2014/main" id="{0878E3E1-7F98-4239-B1B4-DA06C0F83244}"/>
              </a:ext>
            </a:extLst>
          </p:cNvPr>
          <p:cNvSpPr>
            <a:spLocks noGrp="1"/>
          </p:cNvSpPr>
          <p:nvPr>
            <p:ph sz="quarter" idx="16"/>
          </p:nvPr>
        </p:nvSpPr>
        <p:spPr>
          <a:xfrm>
            <a:off x="7667623" y="5448300"/>
            <a:ext cx="4524375" cy="1271200"/>
          </a:xfrm>
        </p:spPr>
        <p:txBody>
          <a:bodyPr/>
          <a:lstStyle/>
          <a:p>
            <a:r>
              <a:rPr lang="en-US" dirty="0"/>
              <a:t>Check the </a:t>
            </a:r>
            <a:r>
              <a:rPr lang="en-US" dirty="0" err="1"/>
              <a:t>tidypredict</a:t>
            </a:r>
            <a:r>
              <a:rPr lang="en-US" dirty="0"/>
              <a:t> website for supported models:</a:t>
            </a:r>
          </a:p>
          <a:p>
            <a:r>
              <a:rPr lang="en-US" sz="1400" dirty="0">
                <a:hlinkClick r:id="rId2"/>
              </a:rPr>
              <a:t>https://github.com/cran/tidypredict#supported-models</a:t>
            </a:r>
            <a:r>
              <a:rPr lang="en-US" sz="1400" dirty="0"/>
              <a:t> </a:t>
            </a:r>
          </a:p>
          <a:p>
            <a:endParaRPr lang="en-US" dirty="0"/>
          </a:p>
        </p:txBody>
      </p:sp>
    </p:spTree>
    <p:extLst>
      <p:ext uri="{BB962C8B-B14F-4D97-AF65-F5344CB8AC3E}">
        <p14:creationId xmlns:p14="http://schemas.microsoft.com/office/powerpoint/2010/main" val="3295265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58F2-9740-41A0-99E7-F82FC8EA7436}"/>
              </a:ext>
            </a:extLst>
          </p:cNvPr>
          <p:cNvSpPr>
            <a:spLocks noGrp="1"/>
          </p:cNvSpPr>
          <p:nvPr>
            <p:ph type="title"/>
          </p:nvPr>
        </p:nvSpPr>
        <p:spPr/>
        <p:txBody>
          <a:bodyPr/>
          <a:lstStyle/>
          <a:p>
            <a:r>
              <a:rPr lang="en-US" dirty="0"/>
              <a:t>Tidy Eval formula</a:t>
            </a:r>
          </a:p>
        </p:txBody>
      </p:sp>
      <p:sp>
        <p:nvSpPr>
          <p:cNvPr id="3" name="Content Placeholder 2">
            <a:extLst>
              <a:ext uri="{FF2B5EF4-FFF2-40B4-BE49-F238E27FC236}">
                <a16:creationId xmlns:a16="http://schemas.microsoft.com/office/drawing/2014/main" id="{04EF3379-B9AD-4555-9B45-16634C6DEACC}"/>
              </a:ext>
            </a:extLst>
          </p:cNvPr>
          <p:cNvSpPr>
            <a:spLocks noGrp="1"/>
          </p:cNvSpPr>
          <p:nvPr>
            <p:ph sz="quarter" idx="14"/>
          </p:nvPr>
        </p:nvSpPr>
        <p:spPr>
          <a:xfrm>
            <a:off x="-1" y="1066799"/>
            <a:ext cx="7038975" cy="5057775"/>
          </a:xfrm>
        </p:spPr>
        <p:txBody>
          <a:bodyPr/>
          <a:lstStyle/>
          <a:p>
            <a:r>
              <a:rPr lang="en-US" sz="1800" dirty="0">
                <a:solidFill>
                  <a:srgbClr val="008000"/>
                </a:solidFill>
              </a:rPr>
              <a:t>#prediction formula</a:t>
            </a:r>
            <a:endParaRPr lang="en-US" sz="1800" dirty="0">
              <a:solidFill>
                <a:srgbClr val="000000"/>
              </a:solidFill>
            </a:endParaRPr>
          </a:p>
          <a:p>
            <a:r>
              <a:rPr lang="en-US" sz="1800" dirty="0">
                <a:solidFill>
                  <a:srgbClr val="000000"/>
                </a:solidFill>
              </a:rPr>
              <a:t>m1_parsnip </a:t>
            </a:r>
            <a:r>
              <a:rPr lang="en-US" sz="1800" dirty="0">
                <a:solidFill>
                  <a:srgbClr val="804000"/>
                </a:solidFill>
              </a:rPr>
              <a:t>%&gt;%</a:t>
            </a:r>
            <a:r>
              <a:rPr lang="en-US" sz="1800" dirty="0">
                <a:solidFill>
                  <a:srgbClr val="000000"/>
                </a:solidFill>
              </a:rPr>
              <a:t> </a:t>
            </a:r>
            <a:r>
              <a:rPr lang="en-US" sz="1800" dirty="0" err="1">
                <a:solidFill>
                  <a:srgbClr val="000000"/>
                </a:solidFill>
              </a:rPr>
              <a:t>tidypredict_fit</a:t>
            </a:r>
            <a:endParaRPr lang="en-US" sz="1800" dirty="0">
              <a:solidFill>
                <a:srgbClr val="000000"/>
              </a:solidFill>
            </a:endParaRPr>
          </a:p>
          <a:p>
            <a:r>
              <a:rPr lang="en-US" sz="1800" dirty="0">
                <a:solidFill>
                  <a:schemeClr val="accent6">
                    <a:lumMod val="60000"/>
                    <a:lumOff val="40000"/>
                  </a:schemeClr>
                </a:solidFill>
              </a:rPr>
              <a:t>4.22082190478565 </a:t>
            </a:r>
            <a:r>
              <a:rPr lang="en-US" sz="1800" b="1" dirty="0">
                <a:solidFill>
                  <a:schemeClr val="accent6">
                    <a:lumMod val="60000"/>
                    <a:lumOff val="40000"/>
                  </a:schemeClr>
                </a:solidFill>
              </a:rPr>
              <a:t>+</a:t>
            </a:r>
            <a:r>
              <a:rPr lang="en-US" sz="1800" b="0" dirty="0">
                <a:solidFill>
                  <a:schemeClr val="accent6">
                    <a:lumMod val="60000"/>
                    <a:lumOff val="40000"/>
                  </a:schemeClr>
                </a:solidFill>
              </a:rPr>
              <a:t> </a:t>
            </a:r>
            <a:r>
              <a:rPr lang="en-US" sz="1800" b="1" dirty="0">
                <a:solidFill>
                  <a:schemeClr val="accent6">
                    <a:lumMod val="60000"/>
                    <a:lumOff val="40000"/>
                  </a:schemeClr>
                </a:solidFill>
              </a:rPr>
              <a:t>(</a:t>
            </a:r>
            <a:r>
              <a:rPr lang="en-US" sz="1800" b="0" dirty="0">
                <a:solidFill>
                  <a:schemeClr val="accent6">
                    <a:lumMod val="60000"/>
                    <a:lumOff val="40000"/>
                  </a:schemeClr>
                </a:solidFill>
              </a:rPr>
              <a:t>x </a:t>
            </a:r>
            <a:r>
              <a:rPr lang="en-US" sz="1800" b="1" dirty="0">
                <a:solidFill>
                  <a:schemeClr val="accent6">
                    <a:lumMod val="60000"/>
                    <a:lumOff val="40000"/>
                  </a:schemeClr>
                </a:solidFill>
              </a:rPr>
              <a:t>*</a:t>
            </a:r>
            <a:r>
              <a:rPr lang="en-US" sz="1800" b="0" dirty="0">
                <a:solidFill>
                  <a:schemeClr val="accent6">
                    <a:lumMod val="60000"/>
                    <a:lumOff val="40000"/>
                  </a:schemeClr>
                </a:solidFill>
              </a:rPr>
              <a:t> 2.05153307981692</a:t>
            </a:r>
            <a:r>
              <a:rPr lang="en-US" sz="1800" b="1" dirty="0">
                <a:solidFill>
                  <a:schemeClr val="accent6">
                    <a:lumMod val="60000"/>
                    <a:lumOff val="40000"/>
                  </a:schemeClr>
                </a:solidFill>
              </a:rPr>
              <a:t>)</a:t>
            </a:r>
            <a:endParaRPr lang="en-US" sz="1800" b="0" dirty="0">
              <a:solidFill>
                <a:schemeClr val="accent6">
                  <a:lumMod val="60000"/>
                  <a:lumOff val="40000"/>
                </a:schemeClr>
              </a:solidFill>
            </a:endParaRPr>
          </a:p>
          <a:p>
            <a:endParaRPr lang="en-US" sz="1800" b="0" dirty="0">
              <a:solidFill>
                <a:srgbClr val="000000"/>
              </a:solidFill>
            </a:endParaRPr>
          </a:p>
          <a:p>
            <a:r>
              <a:rPr lang="en-US" sz="1800" b="0" dirty="0">
                <a:solidFill>
                  <a:srgbClr val="008000"/>
                </a:solidFill>
              </a:rPr>
              <a:t>#sql translation</a:t>
            </a:r>
            <a:endParaRPr lang="en-US" sz="1800" b="0" dirty="0">
              <a:solidFill>
                <a:srgbClr val="000000"/>
              </a:solidFill>
            </a:endParaRPr>
          </a:p>
          <a:p>
            <a:r>
              <a:rPr lang="en-US" sz="1800" b="0" dirty="0">
                <a:solidFill>
                  <a:srgbClr val="000000"/>
                </a:solidFill>
              </a:rPr>
              <a:t>m1_parsnip </a:t>
            </a:r>
            <a:r>
              <a:rPr lang="en-US" sz="1800" b="0" dirty="0">
                <a:solidFill>
                  <a:srgbClr val="804000"/>
                </a:solidFill>
              </a:rPr>
              <a:t>%&gt;%</a:t>
            </a:r>
            <a:r>
              <a:rPr lang="en-US" sz="1800" b="0" dirty="0">
                <a:solidFill>
                  <a:srgbClr val="000000"/>
                </a:solidFill>
              </a:rPr>
              <a:t> </a:t>
            </a:r>
            <a:r>
              <a:rPr lang="en-US" sz="1800" b="0" dirty="0" err="1">
                <a:solidFill>
                  <a:srgbClr val="000000"/>
                </a:solidFill>
              </a:rPr>
              <a:t>tidypredict_sql</a:t>
            </a:r>
            <a:r>
              <a:rPr lang="en-US" sz="1800" b="1" dirty="0">
                <a:solidFill>
                  <a:srgbClr val="000080"/>
                </a:solidFill>
              </a:rPr>
              <a:t>(</a:t>
            </a:r>
            <a:r>
              <a:rPr lang="en-US" sz="1800" b="0" dirty="0" err="1">
                <a:solidFill>
                  <a:srgbClr val="000000"/>
                </a:solidFill>
              </a:rPr>
              <a:t>dbplyr</a:t>
            </a:r>
            <a:r>
              <a:rPr lang="en-US" sz="1800" b="1" dirty="0">
                <a:solidFill>
                  <a:srgbClr val="000080"/>
                </a:solidFill>
              </a:rPr>
              <a:t>::</a:t>
            </a:r>
            <a:r>
              <a:rPr lang="en-US" sz="1800" b="0" dirty="0" err="1">
                <a:solidFill>
                  <a:srgbClr val="000000"/>
                </a:solidFill>
              </a:rPr>
              <a:t>simulate_mssql</a:t>
            </a:r>
            <a:r>
              <a:rPr lang="en-US" sz="1800" b="1" dirty="0">
                <a:solidFill>
                  <a:srgbClr val="000080"/>
                </a:solidFill>
              </a:rPr>
              <a:t>())</a:t>
            </a:r>
            <a:endParaRPr lang="en-US" sz="1800" b="0" dirty="0">
              <a:solidFill>
                <a:srgbClr val="000000"/>
              </a:solidFill>
            </a:endParaRPr>
          </a:p>
          <a:p>
            <a:r>
              <a:rPr lang="en-US" sz="1800" b="1" dirty="0">
                <a:solidFill>
                  <a:schemeClr val="accent6">
                    <a:lumMod val="60000"/>
                    <a:lumOff val="40000"/>
                  </a:schemeClr>
                </a:solidFill>
              </a:rPr>
              <a:t>&lt;</a:t>
            </a:r>
            <a:r>
              <a:rPr lang="en-US" sz="1800" b="0" dirty="0">
                <a:solidFill>
                  <a:schemeClr val="accent6">
                    <a:lumMod val="60000"/>
                    <a:lumOff val="40000"/>
                  </a:schemeClr>
                </a:solidFill>
              </a:rPr>
              <a:t>SQL</a:t>
            </a:r>
            <a:r>
              <a:rPr lang="en-US" sz="1800" b="1" dirty="0">
                <a:solidFill>
                  <a:schemeClr val="accent6">
                    <a:lumMod val="60000"/>
                    <a:lumOff val="40000"/>
                  </a:schemeClr>
                </a:solidFill>
              </a:rPr>
              <a:t>&gt;</a:t>
            </a:r>
            <a:r>
              <a:rPr lang="en-US" sz="1800" b="0" dirty="0">
                <a:solidFill>
                  <a:schemeClr val="accent6">
                    <a:lumMod val="60000"/>
                    <a:lumOff val="40000"/>
                  </a:schemeClr>
                </a:solidFill>
              </a:rPr>
              <a:t> 4.22082190478565 </a:t>
            </a:r>
            <a:r>
              <a:rPr lang="en-US" sz="1800" b="1" dirty="0">
                <a:solidFill>
                  <a:schemeClr val="accent6">
                    <a:lumMod val="60000"/>
                    <a:lumOff val="40000"/>
                  </a:schemeClr>
                </a:solidFill>
              </a:rPr>
              <a:t>+</a:t>
            </a:r>
            <a:r>
              <a:rPr lang="en-US" sz="1800" b="0" dirty="0">
                <a:solidFill>
                  <a:schemeClr val="accent6">
                    <a:lumMod val="60000"/>
                    <a:lumOff val="40000"/>
                  </a:schemeClr>
                </a:solidFill>
              </a:rPr>
              <a:t> </a:t>
            </a:r>
            <a:r>
              <a:rPr lang="en-US" sz="1800" b="1" dirty="0">
                <a:solidFill>
                  <a:schemeClr val="accent6">
                    <a:lumMod val="60000"/>
                    <a:lumOff val="40000"/>
                  </a:schemeClr>
                </a:solidFill>
              </a:rPr>
              <a:t>(</a:t>
            </a:r>
            <a:r>
              <a:rPr lang="en-US" sz="1800" b="0" dirty="0">
                <a:solidFill>
                  <a:schemeClr val="accent6">
                    <a:lumMod val="60000"/>
                    <a:lumOff val="40000"/>
                  </a:schemeClr>
                </a:solidFill>
              </a:rPr>
              <a:t>`x` </a:t>
            </a:r>
            <a:r>
              <a:rPr lang="en-US" sz="1800" b="1" dirty="0">
                <a:solidFill>
                  <a:schemeClr val="accent6">
                    <a:lumMod val="60000"/>
                    <a:lumOff val="40000"/>
                  </a:schemeClr>
                </a:solidFill>
              </a:rPr>
              <a:t>*</a:t>
            </a:r>
            <a:r>
              <a:rPr lang="en-US" sz="1800" b="0" dirty="0">
                <a:solidFill>
                  <a:schemeClr val="accent6">
                    <a:lumMod val="60000"/>
                    <a:lumOff val="40000"/>
                  </a:schemeClr>
                </a:solidFill>
              </a:rPr>
              <a:t> 2.05153307981692</a:t>
            </a:r>
            <a:r>
              <a:rPr lang="en-US" sz="1800" b="1" dirty="0">
                <a:solidFill>
                  <a:schemeClr val="accent6">
                    <a:lumMod val="60000"/>
                    <a:lumOff val="40000"/>
                  </a:schemeClr>
                </a:solidFill>
              </a:rPr>
              <a:t>)</a:t>
            </a:r>
            <a:endParaRPr lang="en-US" dirty="0">
              <a:solidFill>
                <a:schemeClr val="accent6">
                  <a:lumMod val="60000"/>
                  <a:lumOff val="40000"/>
                </a:schemeClr>
              </a:solidFill>
            </a:endParaRPr>
          </a:p>
        </p:txBody>
      </p:sp>
      <p:sp>
        <p:nvSpPr>
          <p:cNvPr id="4" name="Content Placeholder 3">
            <a:extLst>
              <a:ext uri="{FF2B5EF4-FFF2-40B4-BE49-F238E27FC236}">
                <a16:creationId xmlns:a16="http://schemas.microsoft.com/office/drawing/2014/main" id="{4595E9A0-6A78-4D9D-9B5B-28DE7CA9C2FC}"/>
              </a:ext>
            </a:extLst>
          </p:cNvPr>
          <p:cNvSpPr>
            <a:spLocks noGrp="1"/>
          </p:cNvSpPr>
          <p:nvPr>
            <p:ph sz="quarter" idx="15"/>
          </p:nvPr>
        </p:nvSpPr>
        <p:spPr>
          <a:xfrm>
            <a:off x="7115175" y="1066798"/>
            <a:ext cx="5076824" cy="2800235"/>
          </a:xfrm>
        </p:spPr>
        <p:txBody>
          <a:bodyPr/>
          <a:lstStyle/>
          <a:p>
            <a:r>
              <a:rPr lang="en-US" dirty="0" err="1">
                <a:latin typeface="Consolas" panose="020B0609020204030204" pitchFamily="49" charset="0"/>
              </a:rPr>
              <a:t>tidypredict</a:t>
            </a:r>
            <a:r>
              <a:rPr lang="en-US" dirty="0"/>
              <a:t> can extract a formula which can be used inside a </a:t>
            </a:r>
            <a:r>
              <a:rPr lang="en-US" dirty="0" err="1">
                <a:latin typeface="Consolas" panose="020B0609020204030204" pitchFamily="49" charset="0"/>
              </a:rPr>
              <a:t>dplyr</a:t>
            </a:r>
            <a:r>
              <a:rPr lang="en-US" dirty="0"/>
              <a:t> command…</a:t>
            </a:r>
          </a:p>
          <a:p>
            <a:r>
              <a:rPr lang="en-US" dirty="0"/>
              <a:t>which can also be applied to databases via </a:t>
            </a:r>
            <a:r>
              <a:rPr lang="en-US" dirty="0" err="1">
                <a:latin typeface="Consolas" panose="020B0609020204030204" pitchFamily="49" charset="0"/>
              </a:rPr>
              <a:t>dbplyr</a:t>
            </a:r>
            <a:endParaRPr lang="en-US" dirty="0">
              <a:latin typeface="Consolas" panose="020B0609020204030204" pitchFamily="49" charset="0"/>
            </a:endParaRPr>
          </a:p>
          <a:p>
            <a:r>
              <a:rPr lang="en-US" dirty="0"/>
              <a:t>You can predict in the database!</a:t>
            </a:r>
            <a:endParaRPr lang="en-US" dirty="0">
              <a:latin typeface="Consolas" panose="020B0609020204030204" pitchFamily="49" charset="0"/>
            </a:endParaRPr>
          </a:p>
        </p:txBody>
      </p:sp>
      <p:sp>
        <p:nvSpPr>
          <p:cNvPr id="6" name="Content Placeholder 4">
            <a:extLst>
              <a:ext uri="{FF2B5EF4-FFF2-40B4-BE49-F238E27FC236}">
                <a16:creationId xmlns:a16="http://schemas.microsoft.com/office/drawing/2014/main" id="{B6562E51-1C7D-4F10-8B9D-5763A1250D66}"/>
              </a:ext>
            </a:extLst>
          </p:cNvPr>
          <p:cNvSpPr>
            <a:spLocks noGrp="1"/>
          </p:cNvSpPr>
          <p:nvPr>
            <p:ph sz="quarter" idx="16"/>
          </p:nvPr>
        </p:nvSpPr>
        <p:spPr>
          <a:xfrm>
            <a:off x="7667623" y="5448300"/>
            <a:ext cx="4524375" cy="1271200"/>
          </a:xfrm>
        </p:spPr>
        <p:txBody>
          <a:bodyPr/>
          <a:lstStyle/>
          <a:p>
            <a:r>
              <a:rPr lang="en-US" dirty="0"/>
              <a:t>Check the </a:t>
            </a:r>
            <a:r>
              <a:rPr lang="en-US" dirty="0" err="1"/>
              <a:t>tidypredict</a:t>
            </a:r>
            <a:r>
              <a:rPr lang="en-US" dirty="0"/>
              <a:t> website for supported models:</a:t>
            </a:r>
          </a:p>
          <a:p>
            <a:r>
              <a:rPr lang="en-US" sz="1400" dirty="0">
                <a:hlinkClick r:id="rId2"/>
              </a:rPr>
              <a:t>https://github.com/cran/tidypredict#supported-models</a:t>
            </a:r>
            <a:r>
              <a:rPr lang="en-US" sz="1400" dirty="0"/>
              <a:t> </a:t>
            </a:r>
          </a:p>
          <a:p>
            <a:endParaRPr lang="en-US" dirty="0"/>
          </a:p>
        </p:txBody>
      </p:sp>
    </p:spTree>
    <p:extLst>
      <p:ext uri="{BB962C8B-B14F-4D97-AF65-F5344CB8AC3E}">
        <p14:creationId xmlns:p14="http://schemas.microsoft.com/office/powerpoint/2010/main" val="14927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Evaluation</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r>
              <a:rPr lang="en-US" dirty="0"/>
              <a:t>&amp;mini case</a:t>
            </a:r>
          </a:p>
        </p:txBody>
      </p:sp>
    </p:spTree>
    <p:extLst>
      <p:ext uri="{BB962C8B-B14F-4D97-AF65-F5344CB8AC3E}">
        <p14:creationId xmlns:p14="http://schemas.microsoft.com/office/powerpoint/2010/main" val="390749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7B89EC-C5BC-457B-9236-5FE15610BC8D}"/>
              </a:ext>
            </a:extLst>
          </p:cNvPr>
          <p:cNvSpPr>
            <a:spLocks noGrp="1"/>
          </p:cNvSpPr>
          <p:nvPr>
            <p:ph type="title"/>
          </p:nvPr>
        </p:nvSpPr>
        <p:spPr/>
        <p:txBody>
          <a:bodyPr/>
          <a:lstStyle/>
          <a:p>
            <a:r>
              <a:rPr lang="en-US" dirty="0">
                <a:latin typeface="Consolas" panose="020B0609020204030204" pitchFamily="49" charset="0"/>
              </a:rPr>
              <a:t>caret</a:t>
            </a:r>
            <a:r>
              <a:rPr lang="en-US" dirty="0"/>
              <a:t> and </a:t>
            </a:r>
            <a:r>
              <a:rPr lang="en-US" dirty="0">
                <a:latin typeface="Consolas" panose="020B0609020204030204" pitchFamily="49" charset="0"/>
              </a:rPr>
              <a:t>parsnip</a:t>
            </a:r>
          </a:p>
        </p:txBody>
      </p:sp>
      <p:sp>
        <p:nvSpPr>
          <p:cNvPr id="7" name="Content Placeholder 6">
            <a:extLst>
              <a:ext uri="{FF2B5EF4-FFF2-40B4-BE49-F238E27FC236}">
                <a16:creationId xmlns:a16="http://schemas.microsoft.com/office/drawing/2014/main" id="{9645EA9F-2DB2-4E5F-8B61-52551875A65D}"/>
              </a:ext>
            </a:extLst>
          </p:cNvPr>
          <p:cNvSpPr>
            <a:spLocks noGrp="1"/>
          </p:cNvSpPr>
          <p:nvPr>
            <p:ph sz="quarter" idx="13"/>
          </p:nvPr>
        </p:nvSpPr>
        <p:spPr>
          <a:xfrm>
            <a:off x="787402" y="1276350"/>
            <a:ext cx="7194548" cy="4848225"/>
          </a:xfrm>
        </p:spPr>
        <p:txBody>
          <a:bodyPr/>
          <a:lstStyle/>
          <a:p>
            <a:r>
              <a:rPr lang="en-US" dirty="0"/>
              <a:t>Root vegetables?</a:t>
            </a:r>
          </a:p>
          <a:p>
            <a:r>
              <a:rPr lang="en-US" dirty="0"/>
              <a:t>The </a:t>
            </a:r>
            <a:r>
              <a:rPr lang="en-US" dirty="0">
                <a:solidFill>
                  <a:srgbClr val="0070C0"/>
                </a:solidFill>
                <a:latin typeface="Consolas" panose="020B0609020204030204" pitchFamily="49" charset="0"/>
              </a:rPr>
              <a:t>caret</a:t>
            </a:r>
            <a:r>
              <a:rPr lang="en-US" dirty="0"/>
              <a:t> package enabled a rather streamlined modeling process for predictive models – it’s been quite popular in machine learning courses</a:t>
            </a:r>
          </a:p>
          <a:p>
            <a:r>
              <a:rPr lang="en-US" dirty="0" err="1">
                <a:solidFill>
                  <a:srgbClr val="0070C0"/>
                </a:solidFill>
                <a:latin typeface="Consolas" panose="020B0609020204030204" pitchFamily="49" charset="0"/>
              </a:rPr>
              <a:t>tidymodels</a:t>
            </a:r>
            <a:r>
              <a:rPr lang="en-US" dirty="0"/>
              <a:t> is slowly replacing caret with dedicated packages for preparing data, fitting and comparing models. They key modeling package is called </a:t>
            </a:r>
            <a:r>
              <a:rPr lang="en-US" dirty="0">
                <a:solidFill>
                  <a:srgbClr val="0070C0"/>
                </a:solidFill>
                <a:latin typeface="Consolas" panose="020B0609020204030204" pitchFamily="49" charset="0"/>
              </a:rPr>
              <a:t>parsnip</a:t>
            </a:r>
            <a:r>
              <a:rPr lang="en-US" dirty="0"/>
              <a:t>.</a:t>
            </a:r>
          </a:p>
        </p:txBody>
      </p:sp>
      <p:pic>
        <p:nvPicPr>
          <p:cNvPr id="10" name="Content Placeholder 9" descr="A variety of fruit on display in a store&#10;&#10;Description automatically generated">
            <a:extLst>
              <a:ext uri="{FF2B5EF4-FFF2-40B4-BE49-F238E27FC236}">
                <a16:creationId xmlns:a16="http://schemas.microsoft.com/office/drawing/2014/main" id="{1A44DD8C-2C23-4232-966C-F45FD9754D03}"/>
              </a:ext>
            </a:extLst>
          </p:cNvPr>
          <p:cNvPicPr>
            <a:picLocks noGrp="1" noChangeAspect="1"/>
          </p:cNvPicPr>
          <p:nvPr>
            <p:ph sz="quarter" idx="15"/>
          </p:nvPr>
        </p:nvPicPr>
        <p:blipFill rotWithShape="1">
          <a:blip r:embed="rId2"/>
          <a:srcRect l="50202"/>
          <a:stretch/>
        </p:blipFill>
        <p:spPr>
          <a:xfrm>
            <a:off x="8510955" y="1276350"/>
            <a:ext cx="3681046" cy="5581651"/>
          </a:xfrm>
        </p:spPr>
      </p:pic>
    </p:spTree>
    <p:extLst>
      <p:ext uri="{BB962C8B-B14F-4D97-AF65-F5344CB8AC3E}">
        <p14:creationId xmlns:p14="http://schemas.microsoft.com/office/powerpoint/2010/main" val="133921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AEF31-66F3-4CC4-A02D-B5BE5E2AA399}"/>
              </a:ext>
            </a:extLst>
          </p:cNvPr>
          <p:cNvSpPr>
            <a:spLocks noGrp="1"/>
          </p:cNvSpPr>
          <p:nvPr>
            <p:ph type="title"/>
          </p:nvPr>
        </p:nvSpPr>
        <p:spPr/>
        <p:txBody>
          <a:bodyPr/>
          <a:lstStyle/>
          <a:p>
            <a:r>
              <a:rPr lang="en-US" dirty="0"/>
              <a:t>In-sample fit</a:t>
            </a:r>
          </a:p>
        </p:txBody>
      </p:sp>
      <p:sp>
        <p:nvSpPr>
          <p:cNvPr id="5" name="Content Placeholder 4">
            <a:extLst>
              <a:ext uri="{FF2B5EF4-FFF2-40B4-BE49-F238E27FC236}">
                <a16:creationId xmlns:a16="http://schemas.microsoft.com/office/drawing/2014/main" id="{57488EA9-B93E-4CEB-980B-84AD29341EC9}"/>
              </a:ext>
            </a:extLst>
          </p:cNvPr>
          <p:cNvSpPr>
            <a:spLocks noGrp="1"/>
          </p:cNvSpPr>
          <p:nvPr>
            <p:ph sz="quarter" idx="13"/>
          </p:nvPr>
        </p:nvSpPr>
        <p:spPr/>
        <p:txBody>
          <a:bodyPr/>
          <a:lstStyle/>
          <a:p>
            <a:r>
              <a:rPr lang="en-US" dirty="0"/>
              <a:t>We have seen how </a:t>
            </a:r>
            <a:r>
              <a:rPr lang="en-US" dirty="0">
                <a:solidFill>
                  <a:schemeClr val="accent1"/>
                </a:solidFill>
                <a:latin typeface="Source Code Pro" panose="020B0509030403020204" pitchFamily="49" charset="0"/>
                <a:ea typeface="Source Code Pro" panose="020B0509030403020204" pitchFamily="49" charset="0"/>
              </a:rPr>
              <a:t>glance() </a:t>
            </a:r>
            <a:r>
              <a:rPr lang="en-US" dirty="0"/>
              <a:t>can provide some fit statistics</a:t>
            </a:r>
          </a:p>
          <a:p>
            <a:r>
              <a:rPr lang="en-US" dirty="0"/>
              <a:t>However, this shows us </a:t>
            </a:r>
            <a:r>
              <a:rPr lang="en-US" dirty="0">
                <a:solidFill>
                  <a:srgbClr val="0070C0"/>
                </a:solidFill>
              </a:rPr>
              <a:t>in-sample</a:t>
            </a:r>
            <a:r>
              <a:rPr lang="en-US" dirty="0"/>
              <a:t> fit, i.e. how well the model fits the data that we have used to estimate (or calibrate) the model</a:t>
            </a:r>
          </a:p>
          <a:p>
            <a:r>
              <a:rPr lang="en-US" dirty="0">
                <a:solidFill>
                  <a:schemeClr val="accent1"/>
                </a:solidFill>
              </a:rPr>
              <a:t>Problem</a:t>
            </a:r>
            <a:r>
              <a:rPr lang="en-US" dirty="0"/>
              <a:t>: we might </a:t>
            </a:r>
            <a:r>
              <a:rPr lang="en-US" i="1" dirty="0"/>
              <a:t>overfit</a:t>
            </a:r>
            <a:r>
              <a:rPr lang="en-US" dirty="0"/>
              <a:t> our data</a:t>
            </a:r>
          </a:p>
          <a:p>
            <a:endParaRPr lang="en-US" dirty="0"/>
          </a:p>
        </p:txBody>
      </p:sp>
    </p:spTree>
    <p:extLst>
      <p:ext uri="{BB962C8B-B14F-4D97-AF65-F5344CB8AC3E}">
        <p14:creationId xmlns:p14="http://schemas.microsoft.com/office/powerpoint/2010/main" val="224425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35D9-B3EE-4BA2-93E0-EDA81F676E3D}"/>
              </a:ext>
            </a:extLst>
          </p:cNvPr>
          <p:cNvSpPr>
            <a:spLocks noGrp="1"/>
          </p:cNvSpPr>
          <p:nvPr>
            <p:ph type="title"/>
          </p:nvPr>
        </p:nvSpPr>
        <p:spPr/>
        <p:txBody>
          <a:bodyPr/>
          <a:lstStyle/>
          <a:p>
            <a:r>
              <a:rPr lang="en-US" dirty="0"/>
              <a:t>Hold-Out fit or Out-of-Sample fit</a:t>
            </a:r>
          </a:p>
        </p:txBody>
      </p:sp>
      <p:sp>
        <p:nvSpPr>
          <p:cNvPr id="3" name="Content Placeholder 2">
            <a:extLst>
              <a:ext uri="{FF2B5EF4-FFF2-40B4-BE49-F238E27FC236}">
                <a16:creationId xmlns:a16="http://schemas.microsoft.com/office/drawing/2014/main" id="{D1BCFC2A-B653-41D9-8C4D-DAC988419BEF}"/>
              </a:ext>
            </a:extLst>
          </p:cNvPr>
          <p:cNvSpPr>
            <a:spLocks noGrp="1"/>
          </p:cNvSpPr>
          <p:nvPr>
            <p:ph sz="quarter" idx="13"/>
          </p:nvPr>
        </p:nvSpPr>
        <p:spPr/>
        <p:txBody>
          <a:bodyPr/>
          <a:lstStyle/>
          <a:p>
            <a:r>
              <a:rPr lang="en-US" dirty="0">
                <a:solidFill>
                  <a:srgbClr val="00B050"/>
                </a:solidFill>
              </a:rPr>
              <a:t>Solution</a:t>
            </a:r>
            <a:r>
              <a:rPr lang="en-US" dirty="0"/>
              <a:t>: we keep a few observations as a ‘</a:t>
            </a:r>
            <a:r>
              <a:rPr lang="en-US" dirty="0">
                <a:solidFill>
                  <a:srgbClr val="0070C0"/>
                </a:solidFill>
              </a:rPr>
              <a:t>hold-out</a:t>
            </a:r>
            <a:r>
              <a:rPr lang="en-US" dirty="0"/>
              <a:t>’ … these observations are NOT used to estimate the model</a:t>
            </a:r>
          </a:p>
          <a:p>
            <a:r>
              <a:rPr lang="en-US" dirty="0"/>
              <a:t>Then we </a:t>
            </a:r>
            <a:r>
              <a:rPr lang="en-US" i="1" dirty="0">
                <a:solidFill>
                  <a:schemeClr val="accent4"/>
                </a:solidFill>
              </a:rPr>
              <a:t>predict</a:t>
            </a:r>
            <a:r>
              <a:rPr lang="en-US" dirty="0"/>
              <a:t> these ‘</a:t>
            </a:r>
            <a:r>
              <a:rPr lang="en-US" dirty="0">
                <a:solidFill>
                  <a:srgbClr val="0070C0"/>
                </a:solidFill>
              </a:rPr>
              <a:t>hold-out</a:t>
            </a:r>
            <a:r>
              <a:rPr lang="en-US" dirty="0"/>
              <a:t>’ observations (</a:t>
            </a:r>
            <a:r>
              <a:rPr lang="en-US" dirty="0">
                <a:solidFill>
                  <a:srgbClr val="0070C0"/>
                </a:solidFill>
              </a:rPr>
              <a:t>‘testing’</a:t>
            </a:r>
            <a:r>
              <a:rPr lang="en-US" dirty="0"/>
              <a:t> data) using the estimated parameters from the ‘</a:t>
            </a:r>
            <a:r>
              <a:rPr lang="en-US" dirty="0">
                <a:solidFill>
                  <a:srgbClr val="0070C0"/>
                </a:solidFill>
              </a:rPr>
              <a:t>training</a:t>
            </a:r>
            <a:r>
              <a:rPr lang="en-US" dirty="0"/>
              <a:t>’ data (the full data minus the hold-out)</a:t>
            </a:r>
          </a:p>
          <a:p>
            <a:r>
              <a:rPr lang="en-US" dirty="0"/>
              <a:t>Finally, we can evaluate how ‘good’ our prediction would be on data that wasn’t used for model calibration</a:t>
            </a:r>
          </a:p>
          <a:p>
            <a:pPr lvl="1"/>
            <a:r>
              <a:rPr lang="en-US" dirty="0"/>
              <a:t>What is good? </a:t>
            </a:r>
          </a:p>
          <a:p>
            <a:pPr lvl="1"/>
            <a:r>
              <a:rPr lang="en-US" dirty="0"/>
              <a:t>You choose the metrics</a:t>
            </a:r>
          </a:p>
          <a:p>
            <a:pPr lvl="1"/>
            <a:r>
              <a:rPr lang="en-US" dirty="0"/>
              <a:t>Can be simple fit measures or apply loss function</a:t>
            </a:r>
          </a:p>
          <a:p>
            <a:endParaRPr lang="en-US" dirty="0"/>
          </a:p>
        </p:txBody>
      </p:sp>
    </p:spTree>
    <p:extLst>
      <p:ext uri="{BB962C8B-B14F-4D97-AF65-F5344CB8AC3E}">
        <p14:creationId xmlns:p14="http://schemas.microsoft.com/office/powerpoint/2010/main" val="8246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4360-165A-422E-AE83-9811BF2952A3}"/>
              </a:ext>
            </a:extLst>
          </p:cNvPr>
          <p:cNvSpPr>
            <a:spLocks noGrp="1"/>
          </p:cNvSpPr>
          <p:nvPr>
            <p:ph type="title"/>
          </p:nvPr>
        </p:nvSpPr>
        <p:spPr/>
        <p:txBody>
          <a:bodyPr/>
          <a:lstStyle/>
          <a:p>
            <a:r>
              <a:rPr lang="en-US" dirty="0"/>
              <a:t>K-fold cross-validation</a:t>
            </a:r>
          </a:p>
        </p:txBody>
      </p:sp>
      <p:sp>
        <p:nvSpPr>
          <p:cNvPr id="3" name="Content Placeholder 2">
            <a:extLst>
              <a:ext uri="{FF2B5EF4-FFF2-40B4-BE49-F238E27FC236}">
                <a16:creationId xmlns:a16="http://schemas.microsoft.com/office/drawing/2014/main" id="{9A7235DF-0537-4535-A4B1-F5BDFD0CDE85}"/>
              </a:ext>
            </a:extLst>
          </p:cNvPr>
          <p:cNvSpPr>
            <a:spLocks noGrp="1"/>
          </p:cNvSpPr>
          <p:nvPr>
            <p:ph sz="quarter" idx="13"/>
          </p:nvPr>
        </p:nvSpPr>
        <p:spPr/>
        <p:txBody>
          <a:bodyPr/>
          <a:lstStyle/>
          <a:p>
            <a:r>
              <a:rPr lang="en-US" dirty="0"/>
              <a:t>We will stick to randomly partitioning the full dataset into one training and one hold-out (or test) dataset</a:t>
            </a:r>
          </a:p>
          <a:p>
            <a:r>
              <a:rPr lang="en-US" dirty="0"/>
              <a:t>However, given a fixed proportion (e.g., 20% of observations as hold-out), there are many partitions that describe an 80-20 split</a:t>
            </a:r>
          </a:p>
          <a:p>
            <a:r>
              <a:rPr lang="en-US" dirty="0"/>
              <a:t>So </a:t>
            </a:r>
            <a:r>
              <a:rPr lang="en-US" i="1" dirty="0"/>
              <a:t>ideally</a:t>
            </a:r>
            <a:r>
              <a:rPr lang="en-US" dirty="0"/>
              <a:t>, we repeat the split-fit-validate process several times (resample)</a:t>
            </a:r>
          </a:p>
          <a:p>
            <a:endParaRPr lang="en-US" dirty="0"/>
          </a:p>
        </p:txBody>
      </p:sp>
    </p:spTree>
    <p:extLst>
      <p:ext uri="{BB962C8B-B14F-4D97-AF65-F5344CB8AC3E}">
        <p14:creationId xmlns:p14="http://schemas.microsoft.com/office/powerpoint/2010/main" val="295283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3A70-A185-4EC9-BC74-A34F754E95F4}"/>
              </a:ext>
            </a:extLst>
          </p:cNvPr>
          <p:cNvSpPr>
            <a:spLocks noGrp="1"/>
          </p:cNvSpPr>
          <p:nvPr>
            <p:ph type="title"/>
          </p:nvPr>
        </p:nvSpPr>
        <p:spPr/>
        <p:txBody>
          <a:bodyPr/>
          <a:lstStyle/>
          <a:p>
            <a:r>
              <a:rPr lang="en-US" dirty="0"/>
              <a:t>Re-estimate with full data set</a:t>
            </a:r>
          </a:p>
        </p:txBody>
      </p:sp>
      <p:sp>
        <p:nvSpPr>
          <p:cNvPr id="3" name="Content Placeholder 2">
            <a:extLst>
              <a:ext uri="{FF2B5EF4-FFF2-40B4-BE49-F238E27FC236}">
                <a16:creationId xmlns:a16="http://schemas.microsoft.com/office/drawing/2014/main" id="{6CB608B9-D220-4971-AD18-F1254D869332}"/>
              </a:ext>
            </a:extLst>
          </p:cNvPr>
          <p:cNvSpPr>
            <a:spLocks noGrp="1"/>
          </p:cNvSpPr>
          <p:nvPr>
            <p:ph sz="quarter" idx="13"/>
          </p:nvPr>
        </p:nvSpPr>
        <p:spPr/>
        <p:txBody>
          <a:bodyPr/>
          <a:lstStyle/>
          <a:p>
            <a:r>
              <a:rPr lang="en-US" dirty="0"/>
              <a:t>Once you have determined the best model (i.e., the best set of predictors), re-estimate the model based on the full dataset (not just the training portion of your </a:t>
            </a:r>
            <a:r>
              <a:rPr lang="en-US" dirty="0" err="1"/>
              <a:t>dat</a:t>
            </a:r>
            <a:r>
              <a:rPr lang="de-DE" dirty="0"/>
              <a:t>a)</a:t>
            </a:r>
          </a:p>
          <a:p>
            <a:r>
              <a:rPr lang="de-DE" dirty="0"/>
              <a:t>With large datasets, your estimated parameters will likely look very similar</a:t>
            </a:r>
          </a:p>
          <a:p>
            <a:r>
              <a:rPr lang="de-DE" dirty="0"/>
              <a:t>With smaller datasets and/or </a:t>
            </a:r>
            <a:r>
              <a:rPr lang="en-US" dirty="0"/>
              <a:t>rare events, parameter estimates can turn out to be different</a:t>
            </a:r>
          </a:p>
          <a:p>
            <a:endParaRPr lang="en-US" dirty="0"/>
          </a:p>
        </p:txBody>
      </p:sp>
    </p:spTree>
    <p:extLst>
      <p:ext uri="{BB962C8B-B14F-4D97-AF65-F5344CB8AC3E}">
        <p14:creationId xmlns:p14="http://schemas.microsoft.com/office/powerpoint/2010/main" val="3560177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BCAF7-99CB-4DC5-A8D6-A0F269B0135D}"/>
              </a:ext>
            </a:extLst>
          </p:cNvPr>
          <p:cNvSpPr>
            <a:spLocks noGrp="1"/>
          </p:cNvSpPr>
          <p:nvPr>
            <p:ph type="title"/>
          </p:nvPr>
        </p:nvSpPr>
        <p:spPr/>
        <p:txBody>
          <a:bodyPr/>
          <a:lstStyle/>
          <a:p>
            <a:r>
              <a:rPr lang="en-US" dirty="0"/>
              <a:t>A predictive modeling example – Customer churn</a:t>
            </a:r>
          </a:p>
        </p:txBody>
      </p:sp>
      <p:sp>
        <p:nvSpPr>
          <p:cNvPr id="5" name="Content Placeholder 4">
            <a:extLst>
              <a:ext uri="{FF2B5EF4-FFF2-40B4-BE49-F238E27FC236}">
                <a16:creationId xmlns:a16="http://schemas.microsoft.com/office/drawing/2014/main" id="{5C22438D-B0F1-4E56-BF3A-23EE9DA4A80C}"/>
              </a:ext>
            </a:extLst>
          </p:cNvPr>
          <p:cNvSpPr>
            <a:spLocks noGrp="1"/>
          </p:cNvSpPr>
          <p:nvPr>
            <p:ph sz="quarter" idx="13"/>
          </p:nvPr>
        </p:nvSpPr>
        <p:spPr/>
        <p:txBody>
          <a:bodyPr/>
          <a:lstStyle/>
          <a:p>
            <a:r>
              <a:rPr lang="en-US" dirty="0"/>
              <a:t>Two ways Logistic Regression is useful</a:t>
            </a:r>
          </a:p>
          <a:p>
            <a:pPr lvl="1"/>
            <a:r>
              <a:rPr lang="en-US" dirty="0"/>
              <a:t>We can score customer by how much ‘at risk’ they are (predictive)</a:t>
            </a:r>
          </a:p>
          <a:p>
            <a:pPr lvl="1"/>
            <a:r>
              <a:rPr lang="en-US" dirty="0"/>
              <a:t>We learn something about conditions that lead to churn, like certain usage patterns, or the occurrence of problems or calls to our service center (inferential)</a:t>
            </a:r>
          </a:p>
          <a:p>
            <a:r>
              <a:rPr lang="en-US" dirty="0"/>
              <a:t>The dataset is from a fictitious cellphone provider</a:t>
            </a:r>
          </a:p>
          <a:p>
            <a:endParaRPr lang="en-US" dirty="0"/>
          </a:p>
          <a:p>
            <a:endParaRPr lang="en-US" dirty="0"/>
          </a:p>
        </p:txBody>
      </p:sp>
    </p:spTree>
    <p:extLst>
      <p:ext uri="{BB962C8B-B14F-4D97-AF65-F5344CB8AC3E}">
        <p14:creationId xmlns:p14="http://schemas.microsoft.com/office/powerpoint/2010/main" val="4213436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29A23C-0AF2-4957-A91B-BBDCE0588862}"/>
              </a:ext>
            </a:extLst>
          </p:cNvPr>
          <p:cNvSpPr>
            <a:spLocks noGrp="1"/>
          </p:cNvSpPr>
          <p:nvPr>
            <p:ph type="title"/>
          </p:nvPr>
        </p:nvSpPr>
        <p:spPr/>
        <p:txBody>
          <a:bodyPr/>
          <a:lstStyle/>
          <a:p>
            <a:r>
              <a:rPr lang="en-US" dirty="0"/>
              <a:t>Preparation: Customer Churn data</a:t>
            </a:r>
          </a:p>
        </p:txBody>
      </p:sp>
      <p:sp>
        <p:nvSpPr>
          <p:cNvPr id="5" name="Content Placeholder 4">
            <a:extLst>
              <a:ext uri="{FF2B5EF4-FFF2-40B4-BE49-F238E27FC236}">
                <a16:creationId xmlns:a16="http://schemas.microsoft.com/office/drawing/2014/main" id="{BF44611F-8F28-4DA1-B98B-D7ED7C287611}"/>
              </a:ext>
            </a:extLst>
          </p:cNvPr>
          <p:cNvSpPr>
            <a:spLocks noGrp="1"/>
          </p:cNvSpPr>
          <p:nvPr>
            <p:ph sz="quarter" idx="13"/>
          </p:nvPr>
        </p:nvSpPr>
        <p:spPr/>
        <p:txBody>
          <a:bodyPr/>
          <a:lstStyle/>
          <a:p>
            <a:r>
              <a:rPr lang="en-US" dirty="0"/>
              <a:t>Load the dataset</a:t>
            </a:r>
          </a:p>
          <a:p>
            <a:r>
              <a:rPr lang="en-US" dirty="0"/>
              <a:t>Set </a:t>
            </a:r>
            <a:r>
              <a:rPr lang="en-US" dirty="0">
                <a:latin typeface="Consolas" panose="020B0609020204030204" pitchFamily="49" charset="0"/>
              </a:rPr>
              <a:t>churn</a:t>
            </a:r>
            <a:r>
              <a:rPr lang="en-US" dirty="0"/>
              <a:t>, </a:t>
            </a:r>
            <a:r>
              <a:rPr lang="en-US" dirty="0" err="1">
                <a:latin typeface="Consolas" panose="020B0609020204030204" pitchFamily="49" charset="0"/>
              </a:rPr>
              <a:t>area_code</a:t>
            </a:r>
            <a:r>
              <a:rPr lang="en-US" dirty="0"/>
              <a:t>, </a:t>
            </a:r>
            <a:r>
              <a:rPr lang="en-US" dirty="0" err="1">
                <a:latin typeface="Consolas" panose="020B0609020204030204" pitchFamily="49" charset="0"/>
              </a:rPr>
              <a:t>international_plan</a:t>
            </a:r>
            <a:r>
              <a:rPr lang="en-US" dirty="0"/>
              <a:t>, </a:t>
            </a:r>
            <a:r>
              <a:rPr lang="en-US" dirty="0" err="1">
                <a:latin typeface="Consolas" panose="020B0609020204030204" pitchFamily="49" charset="0"/>
              </a:rPr>
              <a:t>voice_mail_plan</a:t>
            </a:r>
            <a:r>
              <a:rPr lang="en-US" dirty="0"/>
              <a:t> to ‘factor’, because they are discrete variables</a:t>
            </a:r>
          </a:p>
          <a:p>
            <a:endParaRPr lang="en-US" dirty="0"/>
          </a:p>
          <a:p>
            <a:endParaRPr lang="en-US" dirty="0"/>
          </a:p>
        </p:txBody>
      </p:sp>
      <p:sp>
        <p:nvSpPr>
          <p:cNvPr id="6" name="Content Placeholder 5">
            <a:extLst>
              <a:ext uri="{FF2B5EF4-FFF2-40B4-BE49-F238E27FC236}">
                <a16:creationId xmlns:a16="http://schemas.microsoft.com/office/drawing/2014/main" id="{B566185C-AFCC-4785-98D8-DF94CD271904}"/>
              </a:ext>
            </a:extLst>
          </p:cNvPr>
          <p:cNvSpPr>
            <a:spLocks noGrp="1"/>
          </p:cNvSpPr>
          <p:nvPr>
            <p:ph sz="quarter" idx="14"/>
          </p:nvPr>
        </p:nvSpPr>
        <p:spPr>
          <a:xfrm>
            <a:off x="0" y="1066801"/>
            <a:ext cx="12192000" cy="2362200"/>
          </a:xfrm>
        </p:spPr>
        <p:txBody>
          <a:bodyPr/>
          <a:lstStyle/>
          <a:p>
            <a:r>
              <a:rPr lang="en-US" sz="1800" dirty="0" err="1">
                <a:solidFill>
                  <a:srgbClr val="000000"/>
                </a:solidFill>
              </a:rPr>
              <a:t>data_wireless_input</a:t>
            </a:r>
            <a:r>
              <a:rPr lang="en-US" sz="1800" dirty="0">
                <a:solidFill>
                  <a:srgbClr val="000000"/>
                </a:solidFill>
              </a:rPr>
              <a:t> </a:t>
            </a:r>
            <a:r>
              <a:rPr lang="en-US" sz="1800" b="1" dirty="0">
                <a:solidFill>
                  <a:srgbClr val="000080"/>
                </a:solidFill>
              </a:rPr>
              <a:t>&lt;-</a:t>
            </a:r>
            <a:r>
              <a:rPr lang="en-US" sz="1800" b="0" dirty="0">
                <a:solidFill>
                  <a:srgbClr val="000000"/>
                </a:solidFill>
              </a:rPr>
              <a:t> </a:t>
            </a:r>
            <a:r>
              <a:rPr lang="en-US" sz="1800" b="0" dirty="0" err="1">
                <a:solidFill>
                  <a:srgbClr val="000000"/>
                </a:solidFill>
              </a:rPr>
              <a:t>read_excel</a:t>
            </a:r>
            <a:r>
              <a:rPr lang="en-US" sz="1800" b="1" dirty="0">
                <a:solidFill>
                  <a:srgbClr val="000080"/>
                </a:solidFill>
              </a:rPr>
              <a:t>(</a:t>
            </a:r>
            <a:r>
              <a:rPr lang="en-US" sz="1800" b="0" dirty="0">
                <a:solidFill>
                  <a:srgbClr val="808080"/>
                </a:solidFill>
              </a:rPr>
              <a:t>"data/wireless.xlsx"</a:t>
            </a:r>
            <a:r>
              <a:rPr lang="en-US" sz="1800" b="1" dirty="0">
                <a:solidFill>
                  <a:srgbClr val="000080"/>
                </a:solidFill>
              </a:rPr>
              <a:t>)</a:t>
            </a:r>
            <a:endParaRPr lang="en-US" sz="1800" b="0" dirty="0">
              <a:solidFill>
                <a:srgbClr val="000000"/>
              </a:solidFill>
            </a:endParaRPr>
          </a:p>
          <a:p>
            <a:r>
              <a:rPr lang="en-US" sz="1800" b="0" dirty="0" err="1">
                <a:solidFill>
                  <a:srgbClr val="000000"/>
                </a:solidFill>
              </a:rPr>
              <a:t>data_wireless</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data_wireless_input</a:t>
            </a:r>
            <a:r>
              <a:rPr lang="en-US" sz="1800" b="0" dirty="0">
                <a:solidFill>
                  <a:srgbClr val="000000"/>
                </a:solidFill>
              </a:rPr>
              <a:t> </a:t>
            </a:r>
            <a:r>
              <a:rPr lang="en-US" sz="1800" b="0" dirty="0">
                <a:solidFill>
                  <a:srgbClr val="804000"/>
                </a:solidFill>
              </a:rPr>
              <a:t>%&gt;%</a:t>
            </a:r>
            <a:r>
              <a:rPr lang="en-US" sz="1800" b="0" dirty="0">
                <a:solidFill>
                  <a:srgbClr val="000000"/>
                </a:solidFill>
              </a:rPr>
              <a:t> </a:t>
            </a:r>
          </a:p>
          <a:p>
            <a:r>
              <a:rPr lang="en-US" sz="1800" b="0" dirty="0">
                <a:solidFill>
                  <a:srgbClr val="000000"/>
                </a:solidFill>
              </a:rPr>
              <a:t>    mutate</a:t>
            </a:r>
            <a:r>
              <a:rPr lang="en-US" sz="1800" b="1" dirty="0">
                <a:solidFill>
                  <a:srgbClr val="000080"/>
                </a:solidFill>
              </a:rPr>
              <a:t>(</a:t>
            </a:r>
            <a:r>
              <a:rPr lang="en-US" sz="1800" b="0" dirty="0">
                <a:solidFill>
                  <a:srgbClr val="000000"/>
                </a:solidFill>
              </a:rPr>
              <a:t>churn                         </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a:solidFill>
                  <a:srgbClr val="000000"/>
                </a:solidFill>
              </a:rPr>
              <a:t>churn</a:t>
            </a:r>
            <a:r>
              <a:rPr lang="en-US" sz="1800" b="1" dirty="0">
                <a:solidFill>
                  <a:srgbClr val="000080"/>
                </a:solidFill>
              </a:rPr>
              <a:t>)</a:t>
            </a:r>
            <a:r>
              <a:rPr lang="en-US" sz="1800" b="0" dirty="0">
                <a:solidFill>
                  <a:srgbClr val="000000"/>
                </a:solidFill>
              </a:rPr>
              <a:t>,</a:t>
            </a:r>
          </a:p>
          <a:p>
            <a:r>
              <a:rPr lang="en-US" sz="1800" b="0" dirty="0">
                <a:solidFill>
                  <a:srgbClr val="000000"/>
                </a:solidFill>
              </a:rPr>
              <a:t>           </a:t>
            </a:r>
            <a:r>
              <a:rPr lang="en-US" sz="1800" b="0" dirty="0" err="1">
                <a:solidFill>
                  <a:srgbClr val="000000"/>
                </a:solidFill>
              </a:rPr>
              <a:t>area_code</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err="1">
                <a:solidFill>
                  <a:srgbClr val="000000"/>
                </a:solidFill>
              </a:rPr>
              <a:t>area_code</a:t>
            </a:r>
            <a:r>
              <a:rPr lang="en-US" sz="1800" b="1" dirty="0">
                <a:solidFill>
                  <a:srgbClr val="000080"/>
                </a:solidFill>
              </a:rPr>
              <a:t>)</a:t>
            </a:r>
            <a:r>
              <a:rPr lang="en-US" sz="1800" b="0" dirty="0">
                <a:solidFill>
                  <a:srgbClr val="000000"/>
                </a:solidFill>
              </a:rPr>
              <a:t>,</a:t>
            </a:r>
          </a:p>
          <a:p>
            <a:r>
              <a:rPr lang="en-US" sz="1800" b="0" dirty="0">
                <a:solidFill>
                  <a:srgbClr val="000000"/>
                </a:solidFill>
              </a:rPr>
              <a:t>           </a:t>
            </a:r>
            <a:r>
              <a:rPr lang="en-US" sz="1800" b="0" dirty="0" err="1">
                <a:solidFill>
                  <a:srgbClr val="000000"/>
                </a:solidFill>
              </a:rPr>
              <a:t>international_plan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err="1">
                <a:solidFill>
                  <a:srgbClr val="000000"/>
                </a:solidFill>
              </a:rPr>
              <a:t>international_plan</a:t>
            </a:r>
            <a:r>
              <a:rPr lang="en-US" sz="1800" b="1" dirty="0">
                <a:solidFill>
                  <a:srgbClr val="000080"/>
                </a:solidFill>
              </a:rPr>
              <a:t>)</a:t>
            </a:r>
            <a:r>
              <a:rPr lang="en-US" sz="1800" b="0" dirty="0">
                <a:solidFill>
                  <a:srgbClr val="000000"/>
                </a:solidFill>
              </a:rPr>
              <a:t>,</a:t>
            </a:r>
          </a:p>
          <a:p>
            <a:r>
              <a:rPr lang="en-US" sz="1800" b="0" dirty="0">
                <a:solidFill>
                  <a:srgbClr val="000000"/>
                </a:solidFill>
              </a:rPr>
              <a:t>           </a:t>
            </a:r>
            <a:r>
              <a:rPr lang="en-US" sz="1800" b="0" dirty="0" err="1">
                <a:solidFill>
                  <a:srgbClr val="000000"/>
                </a:solidFill>
              </a:rPr>
              <a:t>voice_mail_plan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factor</a:t>
            </a:r>
            <a:r>
              <a:rPr lang="en-US" sz="1800" b="1" dirty="0">
                <a:solidFill>
                  <a:srgbClr val="000080"/>
                </a:solidFill>
              </a:rPr>
              <a:t>(</a:t>
            </a:r>
            <a:r>
              <a:rPr lang="en-US" sz="1800" b="0" dirty="0" err="1">
                <a:solidFill>
                  <a:srgbClr val="000000"/>
                </a:solidFill>
              </a:rPr>
              <a:t>voice_mail_plan</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endParaRPr lang="en-US" dirty="0"/>
          </a:p>
        </p:txBody>
      </p:sp>
    </p:spTree>
    <p:extLst>
      <p:ext uri="{BB962C8B-B14F-4D97-AF65-F5344CB8AC3E}">
        <p14:creationId xmlns:p14="http://schemas.microsoft.com/office/powerpoint/2010/main" val="3822562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98F7-4107-409C-9937-92B9877DC0C0}"/>
              </a:ext>
            </a:extLst>
          </p:cNvPr>
          <p:cNvSpPr>
            <a:spLocks noGrp="1"/>
          </p:cNvSpPr>
          <p:nvPr>
            <p:ph type="title"/>
          </p:nvPr>
        </p:nvSpPr>
        <p:spPr/>
        <p:txBody>
          <a:bodyPr/>
          <a:lstStyle/>
          <a:p>
            <a:r>
              <a:rPr lang="en-US" dirty="0"/>
              <a:t>Preparation: Add a region variable</a:t>
            </a:r>
          </a:p>
        </p:txBody>
      </p:sp>
      <p:sp>
        <p:nvSpPr>
          <p:cNvPr id="3" name="Content Placeholder 2">
            <a:extLst>
              <a:ext uri="{FF2B5EF4-FFF2-40B4-BE49-F238E27FC236}">
                <a16:creationId xmlns:a16="http://schemas.microsoft.com/office/drawing/2014/main" id="{2DE6122D-534B-45B8-B7B6-7FADD8B43905}"/>
              </a:ext>
            </a:extLst>
          </p:cNvPr>
          <p:cNvSpPr>
            <a:spLocks noGrp="1"/>
          </p:cNvSpPr>
          <p:nvPr>
            <p:ph sz="quarter" idx="13"/>
          </p:nvPr>
        </p:nvSpPr>
        <p:spPr/>
        <p:txBody>
          <a:bodyPr/>
          <a:lstStyle/>
          <a:p>
            <a:r>
              <a:rPr lang="en-US" dirty="0"/>
              <a:t>This might turn out to be a useful predictor, while adding 49 state dummies would probably add too many variables</a:t>
            </a:r>
          </a:p>
        </p:txBody>
      </p:sp>
      <p:sp>
        <p:nvSpPr>
          <p:cNvPr id="4" name="Content Placeholder 3">
            <a:extLst>
              <a:ext uri="{FF2B5EF4-FFF2-40B4-BE49-F238E27FC236}">
                <a16:creationId xmlns:a16="http://schemas.microsoft.com/office/drawing/2014/main" id="{6C59637E-40AB-4CA7-AE0C-646E1FAA295C}"/>
              </a:ext>
            </a:extLst>
          </p:cNvPr>
          <p:cNvSpPr>
            <a:spLocks noGrp="1"/>
          </p:cNvSpPr>
          <p:nvPr>
            <p:ph sz="quarter" idx="14"/>
          </p:nvPr>
        </p:nvSpPr>
        <p:spPr/>
        <p:txBody>
          <a:bodyPr/>
          <a:lstStyle/>
          <a:p>
            <a:r>
              <a:rPr lang="en-US" sz="1800" dirty="0">
                <a:solidFill>
                  <a:srgbClr val="8000FF"/>
                </a:solidFill>
              </a:rPr>
              <a:t>data</a:t>
            </a:r>
            <a:r>
              <a:rPr lang="en-US" sz="1800" b="1" dirty="0">
                <a:solidFill>
                  <a:srgbClr val="000080"/>
                </a:solidFill>
              </a:rPr>
              <a:t>(</a:t>
            </a:r>
            <a:r>
              <a:rPr lang="en-US" sz="1800" b="0" dirty="0">
                <a:solidFill>
                  <a:srgbClr val="808080"/>
                </a:solidFill>
              </a:rPr>
              <a:t>'state'</a:t>
            </a:r>
            <a:r>
              <a:rPr lang="en-US" sz="1800" b="1" dirty="0">
                <a:solidFill>
                  <a:srgbClr val="000080"/>
                </a:solidFill>
              </a:rPr>
              <a:t>)</a:t>
            </a:r>
            <a:r>
              <a:rPr lang="en-US" sz="1800" b="0" dirty="0">
                <a:solidFill>
                  <a:srgbClr val="000000"/>
                </a:solidFill>
              </a:rPr>
              <a:t> </a:t>
            </a:r>
            <a:r>
              <a:rPr lang="en-US" sz="1800" b="0" dirty="0">
                <a:solidFill>
                  <a:srgbClr val="008000"/>
                </a:solidFill>
              </a:rPr>
              <a:t>#load data matching US states and regions</a:t>
            </a:r>
            <a:endParaRPr lang="en-US" sz="1800" b="0" dirty="0">
              <a:solidFill>
                <a:srgbClr val="000000"/>
              </a:solidFill>
            </a:endParaRPr>
          </a:p>
          <a:p>
            <a:r>
              <a:rPr lang="en-US" sz="1800" b="0" dirty="0">
                <a:solidFill>
                  <a:srgbClr val="000000"/>
                </a:solidFill>
              </a:rPr>
              <a:t>states </a:t>
            </a:r>
            <a:r>
              <a:rPr lang="en-US" sz="1800" b="1" dirty="0">
                <a:solidFill>
                  <a:srgbClr val="000080"/>
                </a:solidFill>
              </a:rPr>
              <a:t>=</a:t>
            </a:r>
            <a:r>
              <a:rPr lang="en-US" sz="1800" b="0" dirty="0">
                <a:solidFill>
                  <a:srgbClr val="000000"/>
                </a:solidFill>
              </a:rPr>
              <a:t> </a:t>
            </a:r>
            <a:r>
              <a:rPr lang="en-US" sz="1800" b="0" dirty="0" err="1">
                <a:solidFill>
                  <a:srgbClr val="000000"/>
                </a:solidFill>
              </a:rPr>
              <a:t>tibble</a:t>
            </a:r>
            <a:r>
              <a:rPr lang="en-US" sz="1800" b="1" dirty="0">
                <a:solidFill>
                  <a:srgbClr val="000080"/>
                </a:solidFill>
              </a:rPr>
              <a:t>(</a:t>
            </a:r>
            <a:r>
              <a:rPr lang="en-US" sz="1800" b="0" dirty="0">
                <a:solidFill>
                  <a:srgbClr val="000000"/>
                </a:solidFill>
              </a:rPr>
              <a:t>state</a:t>
            </a:r>
            <a:r>
              <a:rPr lang="en-US" sz="1800" b="1" dirty="0">
                <a:solidFill>
                  <a:srgbClr val="000080"/>
                </a:solidFill>
              </a:rPr>
              <a:t>=</a:t>
            </a:r>
            <a:r>
              <a:rPr lang="en-US" sz="1800" b="0" dirty="0" err="1">
                <a:solidFill>
                  <a:srgbClr val="000000"/>
                </a:solidFill>
              </a:rPr>
              <a:t>state.abb,region</a:t>
            </a:r>
            <a:r>
              <a:rPr lang="en-US" sz="1800" b="1" dirty="0">
                <a:solidFill>
                  <a:srgbClr val="000080"/>
                </a:solidFill>
              </a:rPr>
              <a:t>=</a:t>
            </a:r>
            <a:r>
              <a:rPr lang="en-US" sz="1800" b="0" dirty="0" err="1">
                <a:solidFill>
                  <a:srgbClr val="000000"/>
                </a:solidFill>
              </a:rPr>
              <a:t>state.region</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err="1">
                <a:solidFill>
                  <a:srgbClr val="000000"/>
                </a:solidFill>
              </a:rPr>
              <a:t>data_wireless</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data_wireless</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err="1">
                <a:solidFill>
                  <a:srgbClr val="000000"/>
                </a:solidFill>
              </a:rPr>
              <a:t>left_join</a:t>
            </a:r>
            <a:r>
              <a:rPr lang="en-US" sz="1800" b="1" dirty="0">
                <a:solidFill>
                  <a:srgbClr val="000080"/>
                </a:solidFill>
              </a:rPr>
              <a:t>(</a:t>
            </a:r>
            <a:r>
              <a:rPr lang="en-US" sz="1800" b="0" dirty="0">
                <a:solidFill>
                  <a:srgbClr val="000000"/>
                </a:solidFill>
              </a:rPr>
              <a:t>states</a:t>
            </a:r>
            <a:r>
              <a:rPr lang="en-US" sz="1800" b="1" dirty="0">
                <a:solidFill>
                  <a:srgbClr val="000080"/>
                </a:solidFill>
              </a:rPr>
              <a:t>)</a:t>
            </a:r>
            <a:r>
              <a:rPr lang="en-US" sz="1800" b="0" dirty="0">
                <a:solidFill>
                  <a:srgbClr val="000000"/>
                </a:solidFill>
              </a:rPr>
              <a:t> </a:t>
            </a:r>
          </a:p>
          <a:p>
            <a:endParaRPr lang="en-US" sz="1800" b="0" dirty="0">
              <a:solidFill>
                <a:srgbClr val="000000"/>
              </a:solidFill>
            </a:endParaRPr>
          </a:p>
          <a:p>
            <a:r>
              <a:rPr lang="en-US" sz="1800" b="0" dirty="0">
                <a:solidFill>
                  <a:srgbClr val="008000"/>
                </a:solidFill>
              </a:rPr>
              <a:t>#adding DC to Northeast</a:t>
            </a:r>
            <a:endParaRPr lang="en-US" sz="1800" b="0" dirty="0">
              <a:solidFill>
                <a:srgbClr val="000000"/>
              </a:solidFill>
            </a:endParaRPr>
          </a:p>
          <a:p>
            <a:r>
              <a:rPr lang="en-US" sz="1800" b="0" dirty="0" err="1">
                <a:solidFill>
                  <a:srgbClr val="000000"/>
                </a:solidFill>
              </a:rPr>
              <a:t>data_wireless</a:t>
            </a:r>
            <a:r>
              <a:rPr lang="en-US" sz="1800" b="1" dirty="0" err="1">
                <a:solidFill>
                  <a:srgbClr val="000080"/>
                </a:solidFill>
              </a:rPr>
              <a:t>$</a:t>
            </a:r>
            <a:r>
              <a:rPr lang="en-US" sz="1800" b="0" dirty="0" err="1">
                <a:solidFill>
                  <a:srgbClr val="000000"/>
                </a:solidFill>
              </a:rPr>
              <a:t>region</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a:solidFill>
                  <a:srgbClr val="8000FF"/>
                </a:solidFill>
              </a:rPr>
              <a:t>table</a:t>
            </a:r>
            <a:r>
              <a:rPr lang="en-US" sz="1800" b="1" dirty="0">
                <a:solidFill>
                  <a:srgbClr val="000080"/>
                </a:solidFill>
              </a:rPr>
              <a:t>(</a:t>
            </a:r>
            <a:r>
              <a:rPr lang="en-US" sz="1800" b="0" dirty="0" err="1">
                <a:solidFill>
                  <a:srgbClr val="000000"/>
                </a:solidFill>
              </a:rPr>
              <a:t>useNA</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'always'</a:t>
            </a:r>
            <a:r>
              <a:rPr lang="en-US" sz="1800" b="1" dirty="0">
                <a:solidFill>
                  <a:srgbClr val="000080"/>
                </a:solidFill>
              </a:rPr>
              <a:t>)</a:t>
            </a:r>
            <a:endParaRPr lang="en-US" sz="1800" b="0" dirty="0">
              <a:solidFill>
                <a:srgbClr val="000000"/>
              </a:solidFill>
            </a:endParaRPr>
          </a:p>
          <a:p>
            <a:r>
              <a:rPr lang="en-US" sz="1800" b="0" dirty="0" err="1">
                <a:solidFill>
                  <a:srgbClr val="000000"/>
                </a:solidFill>
              </a:rPr>
              <a:t>data_wireless</a:t>
            </a:r>
            <a:r>
              <a:rPr lang="en-US" sz="1800" b="1" dirty="0" err="1">
                <a:solidFill>
                  <a:srgbClr val="000080"/>
                </a:solidFill>
              </a:rPr>
              <a:t>$</a:t>
            </a:r>
            <a:r>
              <a:rPr lang="en-US" sz="1800" b="0" dirty="0" err="1">
                <a:solidFill>
                  <a:srgbClr val="000000"/>
                </a:solidFill>
              </a:rPr>
              <a:t>region</a:t>
            </a:r>
            <a:r>
              <a:rPr lang="en-US" sz="1800" b="1" dirty="0">
                <a:solidFill>
                  <a:srgbClr val="000080"/>
                </a:solidFill>
              </a:rPr>
              <a:t>[</a:t>
            </a:r>
            <a:r>
              <a:rPr lang="en-US" sz="1800" b="0" dirty="0">
                <a:solidFill>
                  <a:srgbClr val="000000"/>
                </a:solidFill>
              </a:rPr>
              <a:t>is.na</a:t>
            </a:r>
            <a:r>
              <a:rPr lang="en-US" sz="1800" b="1" dirty="0">
                <a:solidFill>
                  <a:srgbClr val="000080"/>
                </a:solidFill>
              </a:rPr>
              <a:t>(</a:t>
            </a:r>
            <a:r>
              <a:rPr lang="en-US" sz="1800" b="0" dirty="0" err="1">
                <a:solidFill>
                  <a:srgbClr val="000000"/>
                </a:solidFill>
              </a:rPr>
              <a:t>data_wireless</a:t>
            </a:r>
            <a:r>
              <a:rPr lang="en-US" sz="1800" b="1" dirty="0" err="1">
                <a:solidFill>
                  <a:srgbClr val="000080"/>
                </a:solidFill>
              </a:rPr>
              <a:t>$</a:t>
            </a:r>
            <a:r>
              <a:rPr lang="en-US" sz="1800" b="0" dirty="0" err="1">
                <a:solidFill>
                  <a:srgbClr val="000000"/>
                </a:solidFill>
              </a:rPr>
              <a:t>region</a:t>
            </a:r>
            <a:r>
              <a:rPr lang="en-US" sz="1800" b="1" dirty="0">
                <a:solidFill>
                  <a:srgbClr val="000080"/>
                </a:solidFill>
              </a:rPr>
              <a:t>)]=</a:t>
            </a:r>
            <a:r>
              <a:rPr lang="en-US" sz="1800" b="0" dirty="0">
                <a:solidFill>
                  <a:srgbClr val="808080"/>
                </a:solidFill>
              </a:rPr>
              <a:t>'Northeast'</a:t>
            </a:r>
            <a:endParaRPr lang="en-US" dirty="0"/>
          </a:p>
        </p:txBody>
      </p:sp>
    </p:spTree>
    <p:extLst>
      <p:ext uri="{BB962C8B-B14F-4D97-AF65-F5344CB8AC3E}">
        <p14:creationId xmlns:p14="http://schemas.microsoft.com/office/powerpoint/2010/main" val="3539322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6E06-FD0D-4A96-9192-03F7E83F4C54}"/>
              </a:ext>
            </a:extLst>
          </p:cNvPr>
          <p:cNvSpPr>
            <a:spLocks noGrp="1"/>
          </p:cNvSpPr>
          <p:nvPr>
            <p:ph type="title"/>
          </p:nvPr>
        </p:nvSpPr>
        <p:spPr/>
        <p:txBody>
          <a:bodyPr/>
          <a:lstStyle/>
          <a:p>
            <a:r>
              <a:rPr lang="en-US" dirty="0"/>
              <a:t>Creating a ‘hold-out’</a:t>
            </a:r>
          </a:p>
        </p:txBody>
      </p:sp>
      <p:sp>
        <p:nvSpPr>
          <p:cNvPr id="4" name="Content Placeholder 3">
            <a:extLst>
              <a:ext uri="{FF2B5EF4-FFF2-40B4-BE49-F238E27FC236}">
                <a16:creationId xmlns:a16="http://schemas.microsoft.com/office/drawing/2014/main" id="{31DA2BB4-2199-4BAD-8283-5B4A80ED9103}"/>
              </a:ext>
            </a:extLst>
          </p:cNvPr>
          <p:cNvSpPr>
            <a:spLocks noGrp="1"/>
          </p:cNvSpPr>
          <p:nvPr>
            <p:ph sz="quarter" idx="13"/>
          </p:nvPr>
        </p:nvSpPr>
        <p:spPr>
          <a:xfrm>
            <a:off x="787403" y="3429000"/>
            <a:ext cx="10782300" cy="3152001"/>
          </a:xfrm>
        </p:spPr>
        <p:txBody>
          <a:bodyPr/>
          <a:lstStyle/>
          <a:p>
            <a:r>
              <a:rPr lang="en-US" dirty="0"/>
              <a:t>Splitting data into training and test/hold-out portions is easy: use the </a:t>
            </a:r>
            <a:r>
              <a:rPr lang="en-US" dirty="0" err="1">
                <a:solidFill>
                  <a:schemeClr val="accent1"/>
                </a:solidFill>
                <a:latin typeface="Source Code Pro" panose="020B0509030403020204" pitchFamily="49" charset="0"/>
                <a:ea typeface="Source Code Pro" panose="020B0509030403020204" pitchFamily="49" charset="0"/>
              </a:rPr>
              <a:t>initial_split</a:t>
            </a:r>
            <a:r>
              <a:rPr lang="en-US" dirty="0">
                <a:solidFill>
                  <a:schemeClr val="accent1"/>
                </a:solidFill>
                <a:latin typeface="Source Code Pro" panose="020B0509030403020204" pitchFamily="49" charset="0"/>
                <a:ea typeface="Source Code Pro" panose="020B0509030403020204" pitchFamily="49" charset="0"/>
              </a:rPr>
              <a:t> </a:t>
            </a:r>
            <a:r>
              <a:rPr lang="en-US" dirty="0"/>
              <a:t>command; prop controls the proportion used for training/estimating the model</a:t>
            </a:r>
          </a:p>
          <a:p>
            <a:r>
              <a:rPr lang="en-US" dirty="0"/>
              <a:t>Then, </a:t>
            </a:r>
            <a:r>
              <a:rPr lang="en-US" dirty="0">
                <a:solidFill>
                  <a:srgbClr val="0070C0"/>
                </a:solidFill>
              </a:rPr>
              <a:t>training</a:t>
            </a:r>
            <a:r>
              <a:rPr lang="en-US" dirty="0"/>
              <a:t> extracts the training portion, and </a:t>
            </a:r>
            <a:r>
              <a:rPr lang="en-US" dirty="0">
                <a:solidFill>
                  <a:srgbClr val="0070C0"/>
                </a:solidFill>
              </a:rPr>
              <a:t>testing</a:t>
            </a:r>
            <a:r>
              <a:rPr lang="en-US" dirty="0"/>
              <a:t> extracts the testing portion of your data</a:t>
            </a:r>
          </a:p>
          <a:p>
            <a:r>
              <a:rPr lang="en-US" dirty="0"/>
              <a:t>Note: there are many other functions that help create a hold-out split (</a:t>
            </a:r>
            <a:r>
              <a:rPr lang="en-US" sz="2400" b="0" dirty="0" err="1">
                <a:solidFill>
                  <a:schemeClr val="accent1"/>
                </a:solidFill>
                <a:latin typeface="Source Code Pro" panose="020B0509030403020204" pitchFamily="49" charset="0"/>
                <a:ea typeface="Source Code Pro" panose="020B0509030403020204" pitchFamily="49" charset="0"/>
              </a:rPr>
              <a:t>initial_split</a:t>
            </a:r>
            <a:r>
              <a:rPr lang="en-US" sz="2400" b="0" dirty="0">
                <a:solidFill>
                  <a:schemeClr val="accent1"/>
                </a:solidFill>
                <a:latin typeface="Source Code Pro" panose="020B0509030403020204" pitchFamily="49" charset="0"/>
                <a:ea typeface="Source Code Pro" panose="020B0509030403020204" pitchFamily="49" charset="0"/>
              </a:rPr>
              <a:t> </a:t>
            </a:r>
            <a:r>
              <a:rPr lang="en-US" dirty="0"/>
              <a:t>belongs to </a:t>
            </a:r>
            <a:r>
              <a:rPr lang="en-US" dirty="0" err="1"/>
              <a:t>tidymodels</a:t>
            </a:r>
            <a:r>
              <a:rPr lang="en-US" dirty="0"/>
              <a:t>/</a:t>
            </a:r>
            <a:r>
              <a:rPr lang="en-US" dirty="0" err="1"/>
              <a:t>rsample</a:t>
            </a:r>
            <a:r>
              <a:rPr lang="en-US" dirty="0"/>
              <a:t>)</a:t>
            </a:r>
          </a:p>
          <a:p>
            <a:endParaRPr lang="en-US" dirty="0"/>
          </a:p>
        </p:txBody>
      </p:sp>
      <p:sp>
        <p:nvSpPr>
          <p:cNvPr id="5" name="Content Placeholder 4">
            <a:extLst>
              <a:ext uri="{FF2B5EF4-FFF2-40B4-BE49-F238E27FC236}">
                <a16:creationId xmlns:a16="http://schemas.microsoft.com/office/drawing/2014/main" id="{C41758B7-6EC6-4869-AFBA-2BBEC3B1D64C}"/>
              </a:ext>
            </a:extLst>
          </p:cNvPr>
          <p:cNvSpPr>
            <a:spLocks noGrp="1"/>
          </p:cNvSpPr>
          <p:nvPr>
            <p:ph sz="quarter" idx="14"/>
          </p:nvPr>
        </p:nvSpPr>
        <p:spPr>
          <a:xfrm>
            <a:off x="0" y="1066801"/>
            <a:ext cx="12192000" cy="2095500"/>
          </a:xfrm>
        </p:spPr>
        <p:txBody>
          <a:bodyPr/>
          <a:lstStyle/>
          <a:p>
            <a:r>
              <a:rPr lang="en-US" sz="1800" dirty="0" err="1">
                <a:solidFill>
                  <a:srgbClr val="000000"/>
                </a:solidFill>
              </a:rPr>
              <a:t>data_wireless_split</a:t>
            </a:r>
            <a:r>
              <a:rPr lang="en-US" sz="1800" dirty="0">
                <a:solidFill>
                  <a:srgbClr val="000000"/>
                </a:solidFill>
              </a:rPr>
              <a:t> </a:t>
            </a:r>
            <a:r>
              <a:rPr lang="en-US" sz="1800" b="1" dirty="0">
                <a:solidFill>
                  <a:srgbClr val="000080"/>
                </a:solidFill>
              </a:rPr>
              <a:t>&lt;-</a:t>
            </a:r>
            <a:r>
              <a:rPr lang="en-US" sz="1800" b="0" dirty="0">
                <a:solidFill>
                  <a:srgbClr val="000000"/>
                </a:solidFill>
              </a:rPr>
              <a:t> </a:t>
            </a:r>
            <a:r>
              <a:rPr lang="en-US" sz="1800" b="0" dirty="0" err="1">
                <a:solidFill>
                  <a:srgbClr val="000000"/>
                </a:solidFill>
              </a:rPr>
              <a:t>data_wireless</a:t>
            </a:r>
            <a:r>
              <a:rPr lang="en-US" sz="1800" b="0" dirty="0">
                <a:solidFill>
                  <a:srgbClr val="000000"/>
                </a:solidFill>
              </a:rPr>
              <a:t> </a:t>
            </a:r>
            <a:r>
              <a:rPr lang="en-US" sz="1800" b="0" dirty="0">
                <a:solidFill>
                  <a:srgbClr val="804000"/>
                </a:solidFill>
              </a:rPr>
              <a:t>%&gt;%</a:t>
            </a:r>
            <a:r>
              <a:rPr lang="en-US" sz="1800" b="0" dirty="0">
                <a:solidFill>
                  <a:srgbClr val="000000"/>
                </a:solidFill>
              </a:rPr>
              <a:t> </a:t>
            </a:r>
            <a:r>
              <a:rPr lang="en-US" sz="1800" b="0" dirty="0" err="1">
                <a:solidFill>
                  <a:schemeClr val="accent1"/>
                </a:solidFill>
              </a:rPr>
              <a:t>initial_split</a:t>
            </a:r>
            <a:r>
              <a:rPr lang="en-US" sz="1800" b="1" dirty="0">
                <a:solidFill>
                  <a:srgbClr val="000080"/>
                </a:solidFill>
              </a:rPr>
              <a:t>(</a:t>
            </a:r>
            <a:r>
              <a:rPr lang="en-US" sz="1800" b="0" dirty="0">
                <a:solidFill>
                  <a:srgbClr val="000000"/>
                </a:solidFill>
              </a:rPr>
              <a:t>prop </a:t>
            </a:r>
            <a:r>
              <a:rPr lang="en-US" sz="1800" b="1" dirty="0">
                <a:solidFill>
                  <a:srgbClr val="000080"/>
                </a:solidFill>
              </a:rPr>
              <a:t>=</a:t>
            </a:r>
            <a:r>
              <a:rPr lang="en-US" sz="1800" b="0" dirty="0">
                <a:solidFill>
                  <a:srgbClr val="000000"/>
                </a:solidFill>
              </a:rPr>
              <a:t> </a:t>
            </a:r>
            <a:r>
              <a:rPr lang="en-US" sz="1800" b="0" dirty="0">
                <a:solidFill>
                  <a:srgbClr val="FF8000"/>
                </a:solidFill>
              </a:rPr>
              <a:t>.9</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err="1">
                <a:solidFill>
                  <a:srgbClr val="000000"/>
                </a:solidFill>
              </a:rPr>
              <a:t>data_wireless_train</a:t>
            </a:r>
            <a:r>
              <a:rPr lang="en-US" sz="1800" b="0" dirty="0">
                <a:solidFill>
                  <a:srgbClr val="000000"/>
                </a:solidFill>
              </a:rPr>
              <a:t> </a:t>
            </a:r>
            <a:r>
              <a:rPr lang="en-US" sz="1800" b="1" dirty="0">
                <a:solidFill>
                  <a:srgbClr val="000080"/>
                </a:solidFill>
              </a:rPr>
              <a:t>&lt;-</a:t>
            </a:r>
            <a:r>
              <a:rPr lang="en-US" sz="1800" b="0" dirty="0">
                <a:solidFill>
                  <a:srgbClr val="000000"/>
                </a:solidFill>
              </a:rPr>
              <a:t> training</a:t>
            </a:r>
            <a:r>
              <a:rPr lang="en-US" sz="1800" b="1" dirty="0">
                <a:solidFill>
                  <a:srgbClr val="000080"/>
                </a:solidFill>
              </a:rPr>
              <a:t>(</a:t>
            </a:r>
            <a:r>
              <a:rPr lang="en-US" sz="1800" b="0" dirty="0" err="1">
                <a:solidFill>
                  <a:srgbClr val="000000"/>
                </a:solidFill>
              </a:rPr>
              <a:t>data_wireless_split</a:t>
            </a:r>
            <a:r>
              <a:rPr lang="en-US" sz="1800" b="1" dirty="0">
                <a:solidFill>
                  <a:srgbClr val="000080"/>
                </a:solidFill>
              </a:rPr>
              <a:t>)</a:t>
            </a:r>
            <a:endParaRPr lang="en-US" sz="1800" b="0" dirty="0">
              <a:solidFill>
                <a:srgbClr val="000000"/>
              </a:solidFill>
            </a:endParaRPr>
          </a:p>
          <a:p>
            <a:r>
              <a:rPr lang="en-US" sz="1800" b="0" dirty="0" err="1">
                <a:solidFill>
                  <a:srgbClr val="000000"/>
                </a:solidFill>
              </a:rPr>
              <a:t>data_wireless_test</a:t>
            </a:r>
            <a:r>
              <a:rPr lang="en-US" sz="1800" b="0" dirty="0">
                <a:solidFill>
                  <a:srgbClr val="000000"/>
                </a:solidFill>
              </a:rPr>
              <a:t>  </a:t>
            </a:r>
            <a:r>
              <a:rPr lang="en-US" sz="1800" b="1" dirty="0">
                <a:solidFill>
                  <a:srgbClr val="000080"/>
                </a:solidFill>
              </a:rPr>
              <a:t>&lt;-</a:t>
            </a:r>
            <a:r>
              <a:rPr lang="en-US" sz="1800" b="0" dirty="0">
                <a:solidFill>
                  <a:srgbClr val="000000"/>
                </a:solidFill>
              </a:rPr>
              <a:t> testing</a:t>
            </a:r>
            <a:r>
              <a:rPr lang="en-US" sz="1800" b="1" dirty="0">
                <a:solidFill>
                  <a:srgbClr val="000080"/>
                </a:solidFill>
              </a:rPr>
              <a:t>(</a:t>
            </a:r>
            <a:r>
              <a:rPr lang="en-US" sz="1800" b="0" dirty="0" err="1">
                <a:solidFill>
                  <a:srgbClr val="000000"/>
                </a:solidFill>
              </a:rPr>
              <a:t>data_wireless_split</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endParaRPr lang="en-US" dirty="0"/>
          </a:p>
        </p:txBody>
      </p:sp>
    </p:spTree>
    <p:extLst>
      <p:ext uri="{BB962C8B-B14F-4D97-AF65-F5344CB8AC3E}">
        <p14:creationId xmlns:p14="http://schemas.microsoft.com/office/powerpoint/2010/main" val="64616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9B4CB3-A8CB-428E-9266-286D615C6F47}"/>
              </a:ext>
            </a:extLst>
          </p:cNvPr>
          <p:cNvSpPr>
            <a:spLocks noGrp="1"/>
          </p:cNvSpPr>
          <p:nvPr>
            <p:ph type="title"/>
          </p:nvPr>
        </p:nvSpPr>
        <p:spPr/>
        <p:txBody>
          <a:bodyPr/>
          <a:lstStyle/>
          <a:p>
            <a:r>
              <a:rPr lang="en-US" dirty="0"/>
              <a:t>Let’s check correlations before specifying models</a:t>
            </a:r>
          </a:p>
        </p:txBody>
      </p:sp>
      <p:sp>
        <p:nvSpPr>
          <p:cNvPr id="6" name="Content Placeholder 5">
            <a:extLst>
              <a:ext uri="{FF2B5EF4-FFF2-40B4-BE49-F238E27FC236}">
                <a16:creationId xmlns:a16="http://schemas.microsoft.com/office/drawing/2014/main" id="{4ECFD5EF-51BA-42D1-AD36-51A4CC5E9F0A}"/>
              </a:ext>
            </a:extLst>
          </p:cNvPr>
          <p:cNvSpPr>
            <a:spLocks noGrp="1"/>
          </p:cNvSpPr>
          <p:nvPr>
            <p:ph sz="quarter" idx="14"/>
          </p:nvPr>
        </p:nvSpPr>
        <p:spPr>
          <a:xfrm>
            <a:off x="0" y="1066799"/>
            <a:ext cx="6096000" cy="5057775"/>
          </a:xfrm>
        </p:spPr>
        <p:txBody>
          <a:bodyPr/>
          <a:lstStyle/>
          <a:p>
            <a:r>
              <a:rPr lang="en-US" sz="1800" dirty="0">
                <a:solidFill>
                  <a:srgbClr val="000000"/>
                </a:solidFill>
              </a:rPr>
              <a:t>cor1</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data_wireless_train</a:t>
            </a:r>
            <a:r>
              <a:rPr lang="en-US" sz="1800" b="0" dirty="0">
                <a:solidFill>
                  <a:srgbClr val="000000"/>
                </a:solidFill>
              </a:rPr>
              <a:t> </a:t>
            </a:r>
            <a:r>
              <a:rPr lang="en-US" sz="1800" b="0" dirty="0">
                <a:solidFill>
                  <a:srgbClr val="804000"/>
                </a:solidFill>
              </a:rPr>
              <a:t>%&gt;%</a:t>
            </a:r>
            <a:r>
              <a:rPr lang="en-US" sz="1800" b="0" dirty="0">
                <a:solidFill>
                  <a:srgbClr val="000000"/>
                </a:solidFill>
              </a:rPr>
              <a:t> </a:t>
            </a:r>
          </a:p>
          <a:p>
            <a:r>
              <a:rPr lang="en-US" sz="1800" b="0" dirty="0">
                <a:solidFill>
                  <a:srgbClr val="000000"/>
                </a:solidFill>
              </a:rPr>
              <a:t>  </a:t>
            </a:r>
            <a:r>
              <a:rPr lang="en-US" sz="1800" b="0" dirty="0" err="1">
                <a:solidFill>
                  <a:srgbClr val="000000"/>
                </a:solidFill>
              </a:rPr>
              <a:t>select_if</a:t>
            </a:r>
            <a:r>
              <a:rPr lang="en-US" sz="1800" b="1" dirty="0">
                <a:solidFill>
                  <a:srgbClr val="000080"/>
                </a:solidFill>
              </a:rPr>
              <a:t>(</a:t>
            </a:r>
            <a:r>
              <a:rPr lang="en-US" sz="1800" b="0" dirty="0" err="1">
                <a:solidFill>
                  <a:srgbClr val="000000"/>
                </a:solidFill>
              </a:rPr>
              <a:t>is.numeric</a:t>
            </a:r>
            <a:r>
              <a:rPr lang="en-US" sz="1800" b="1" dirty="0">
                <a:solidFill>
                  <a:srgbClr val="000080"/>
                </a:solidFill>
              </a:rPr>
              <a:t>)</a:t>
            </a:r>
            <a:r>
              <a:rPr lang="en-US" sz="1800" b="0" dirty="0">
                <a:solidFill>
                  <a:srgbClr val="000000"/>
                </a:solidFill>
              </a:rPr>
              <a:t> </a:t>
            </a:r>
            <a:r>
              <a:rPr lang="en-US" sz="1800" b="0" dirty="0">
                <a:solidFill>
                  <a:srgbClr val="804000"/>
                </a:solidFill>
              </a:rPr>
              <a:t>%&gt;%</a:t>
            </a:r>
            <a:r>
              <a:rPr lang="en-US" sz="1800" b="0" dirty="0">
                <a:solidFill>
                  <a:srgbClr val="000000"/>
                </a:solidFill>
              </a:rPr>
              <a:t> </a:t>
            </a:r>
          </a:p>
          <a:p>
            <a:r>
              <a:rPr lang="en-US" sz="1800" b="0" dirty="0">
                <a:solidFill>
                  <a:srgbClr val="000000"/>
                </a:solidFill>
              </a:rPr>
              <a:t>    correlate</a:t>
            </a:r>
            <a:r>
              <a:rPr lang="en-US" sz="1800" b="1" dirty="0">
                <a:solidFill>
                  <a:srgbClr val="000080"/>
                </a:solidFill>
              </a:rPr>
              <a:t>()</a:t>
            </a:r>
            <a:r>
              <a:rPr lang="en-US" sz="1800" b="0" dirty="0">
                <a:solidFill>
                  <a:srgbClr val="000000"/>
                </a:solidFill>
              </a:rPr>
              <a:t> </a:t>
            </a:r>
          </a:p>
          <a:p>
            <a:endParaRPr lang="en-US" sz="1800" b="0" dirty="0">
              <a:solidFill>
                <a:srgbClr val="000000"/>
              </a:solidFill>
            </a:endParaRPr>
          </a:p>
          <a:p>
            <a:r>
              <a:rPr lang="en-US" sz="1800" b="0" dirty="0">
                <a:solidFill>
                  <a:srgbClr val="000000"/>
                </a:solidFill>
              </a:rPr>
              <a:t>cor1 </a:t>
            </a:r>
            <a:r>
              <a:rPr lang="en-US" sz="1800" b="0" dirty="0">
                <a:solidFill>
                  <a:srgbClr val="804000"/>
                </a:solidFill>
              </a:rPr>
              <a:t>%&gt;%</a:t>
            </a:r>
            <a:r>
              <a:rPr lang="en-US" sz="1800" b="0" dirty="0">
                <a:solidFill>
                  <a:srgbClr val="000000"/>
                </a:solidFill>
              </a:rPr>
              <a:t> </a:t>
            </a:r>
          </a:p>
          <a:p>
            <a:r>
              <a:rPr lang="en-US" sz="1800" b="0" dirty="0">
                <a:solidFill>
                  <a:srgbClr val="000000"/>
                </a:solidFill>
              </a:rPr>
              <a:t>  </a:t>
            </a:r>
            <a:r>
              <a:rPr lang="en-US" sz="1800" b="0" dirty="0" err="1">
                <a:solidFill>
                  <a:srgbClr val="000000"/>
                </a:solidFill>
              </a:rPr>
              <a:t>rplot</a:t>
            </a:r>
            <a:r>
              <a:rPr lang="en-US" sz="1800" b="1" dirty="0">
                <a:solidFill>
                  <a:srgbClr val="000080"/>
                </a:solidFill>
              </a:rPr>
              <a:t>(</a:t>
            </a:r>
            <a:r>
              <a:rPr lang="en-US" sz="1800" b="0" dirty="0" err="1">
                <a:solidFill>
                  <a:srgbClr val="000000"/>
                </a:solidFill>
              </a:rPr>
              <a:t>print_cor</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FF"/>
                </a:solidFill>
              </a:rPr>
              <a:t>TRUE</a:t>
            </a:r>
            <a:r>
              <a:rPr lang="en-US" sz="1800" b="0" dirty="0">
                <a:solidFill>
                  <a:srgbClr val="000000"/>
                </a:solidFill>
              </a:rPr>
              <a:t>, </a:t>
            </a:r>
            <a:r>
              <a:rPr lang="en-US" sz="1800" b="0" dirty="0">
                <a:solidFill>
                  <a:srgbClr val="8000FF"/>
                </a:solidFill>
              </a:rPr>
              <a:t>legend</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FF"/>
                </a:solidFill>
              </a:rPr>
              <a:t>FALSE</a:t>
            </a:r>
            <a:r>
              <a:rPr lang="en-US" sz="1800" b="1" dirty="0">
                <a:solidFill>
                  <a:srgbClr val="000080"/>
                </a:solidFill>
              </a:rPr>
              <a:t>)+</a:t>
            </a:r>
            <a:r>
              <a:rPr lang="en-US" sz="1800" b="0" dirty="0">
                <a:solidFill>
                  <a:srgbClr val="000000"/>
                </a:solidFill>
              </a:rPr>
              <a:t> </a:t>
            </a:r>
          </a:p>
          <a:p>
            <a:r>
              <a:rPr lang="en-US" sz="1800" b="0" dirty="0">
                <a:solidFill>
                  <a:srgbClr val="000000"/>
                </a:solidFill>
              </a:rPr>
              <a:t>  theme</a:t>
            </a:r>
            <a:r>
              <a:rPr lang="en-US" sz="1800" b="1" dirty="0">
                <a:solidFill>
                  <a:srgbClr val="000080"/>
                </a:solidFill>
              </a:rPr>
              <a:t>(</a:t>
            </a:r>
            <a:r>
              <a:rPr lang="en-US" sz="1800" b="0" dirty="0" err="1">
                <a:solidFill>
                  <a:srgbClr val="000000"/>
                </a:solidFill>
              </a:rPr>
              <a:t>axis.text.x</a:t>
            </a:r>
            <a:r>
              <a:rPr lang="en-US" sz="1800" b="0" dirty="0">
                <a:solidFill>
                  <a:srgbClr val="000000"/>
                </a:solidFill>
              </a:rPr>
              <a:t> </a:t>
            </a:r>
            <a:r>
              <a:rPr lang="en-US" sz="1800" b="1" dirty="0">
                <a:solidFill>
                  <a:srgbClr val="000080"/>
                </a:solidFill>
              </a:rPr>
              <a: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element_text</a:t>
            </a:r>
            <a:r>
              <a:rPr lang="en-US" sz="1800" b="1" dirty="0">
                <a:solidFill>
                  <a:srgbClr val="000080"/>
                </a:solidFill>
              </a:rPr>
              <a:t>(</a:t>
            </a:r>
            <a:r>
              <a:rPr lang="en-US" sz="1800" b="0" dirty="0">
                <a:solidFill>
                  <a:srgbClr val="000000"/>
                </a:solidFill>
              </a:rPr>
              <a:t>angle </a:t>
            </a:r>
            <a:r>
              <a:rPr lang="en-US" sz="1800" b="1" dirty="0">
                <a:solidFill>
                  <a:srgbClr val="000080"/>
                </a:solidFill>
              </a:rPr>
              <a:t>=</a:t>
            </a:r>
            <a:r>
              <a:rPr lang="en-US" sz="1800" b="0" dirty="0">
                <a:solidFill>
                  <a:srgbClr val="000000"/>
                </a:solidFill>
              </a:rPr>
              <a:t> </a:t>
            </a:r>
            <a:r>
              <a:rPr lang="en-US" sz="1800" b="0" dirty="0">
                <a:solidFill>
                  <a:srgbClr val="FF8000"/>
                </a:solidFill>
              </a:rPr>
              <a:t>90</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vjust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FF8000"/>
                </a:solidFill>
              </a:rPr>
              <a:t>0.5</a:t>
            </a:r>
            <a:r>
              <a:rPr lang="en-US" sz="1800" b="0" dirty="0">
                <a:solidFill>
                  <a:srgbClr val="000000"/>
                </a:solidFill>
              </a:rPr>
              <a:t>, </a:t>
            </a:r>
            <a:r>
              <a:rPr lang="en-US" sz="1800" b="0" dirty="0" err="1">
                <a:solidFill>
                  <a:srgbClr val="000000"/>
                </a:solidFill>
              </a:rPr>
              <a:t>hjust</a:t>
            </a:r>
            <a:r>
              <a:rPr lang="en-US" sz="1800" b="1" dirty="0">
                <a:solidFill>
                  <a:srgbClr val="000080"/>
                </a:solidFill>
              </a:rPr>
              <a:t>=</a:t>
            </a:r>
            <a:r>
              <a:rPr lang="en-US" sz="1800" b="0" dirty="0">
                <a:solidFill>
                  <a:srgbClr val="FF8000"/>
                </a:solidFill>
              </a:rPr>
              <a:t>1</a:t>
            </a:r>
            <a:r>
              <a:rPr lang="en-US" sz="1800" b="1" dirty="0">
                <a:solidFill>
                  <a:srgbClr val="000080"/>
                </a:solidFill>
              </a:rPr>
              <a:t>))</a:t>
            </a:r>
            <a:endParaRPr lang="en-US" dirty="0"/>
          </a:p>
        </p:txBody>
      </p:sp>
      <p:pic>
        <p:nvPicPr>
          <p:cNvPr id="13" name="Content Placeholder 12">
            <a:extLst>
              <a:ext uri="{FF2B5EF4-FFF2-40B4-BE49-F238E27FC236}">
                <a16:creationId xmlns:a16="http://schemas.microsoft.com/office/drawing/2014/main" id="{39B316E3-61BF-430A-BC3E-49DC203EA322}"/>
              </a:ext>
            </a:extLst>
          </p:cNvPr>
          <p:cNvPicPr>
            <a:picLocks noGrp="1" noChangeAspect="1"/>
          </p:cNvPicPr>
          <p:nvPr>
            <p:ph sz="quarter" idx="15"/>
          </p:nvPr>
        </p:nvPicPr>
        <p:blipFill>
          <a:blip r:embed="rId2"/>
          <a:stretch>
            <a:fillRect/>
          </a:stretch>
        </p:blipFill>
        <p:spPr>
          <a:xfrm>
            <a:off x="6096000" y="1059196"/>
            <a:ext cx="6024595" cy="4305738"/>
          </a:xfrm>
          <a:prstGeom prst="rect">
            <a:avLst/>
          </a:prstGeom>
        </p:spPr>
      </p:pic>
      <p:sp>
        <p:nvSpPr>
          <p:cNvPr id="12" name="Content Placeholder 11">
            <a:extLst>
              <a:ext uri="{FF2B5EF4-FFF2-40B4-BE49-F238E27FC236}">
                <a16:creationId xmlns:a16="http://schemas.microsoft.com/office/drawing/2014/main" id="{DD187609-7083-4ACF-95E4-0FC804F8116C}"/>
              </a:ext>
            </a:extLst>
          </p:cNvPr>
          <p:cNvSpPr>
            <a:spLocks noGrp="1"/>
          </p:cNvSpPr>
          <p:nvPr>
            <p:ph sz="quarter" idx="16"/>
          </p:nvPr>
        </p:nvSpPr>
        <p:spPr>
          <a:xfrm>
            <a:off x="6449059" y="5441133"/>
            <a:ext cx="5742940" cy="1278367"/>
          </a:xfrm>
        </p:spPr>
        <p:txBody>
          <a:bodyPr/>
          <a:lstStyle/>
          <a:p>
            <a:r>
              <a:rPr lang="en-US" dirty="0"/>
              <a:t>Charges and minutes are highly correlated; we can only include either</a:t>
            </a:r>
          </a:p>
        </p:txBody>
      </p:sp>
    </p:spTree>
    <p:extLst>
      <p:ext uri="{BB962C8B-B14F-4D97-AF65-F5344CB8AC3E}">
        <p14:creationId xmlns:p14="http://schemas.microsoft.com/office/powerpoint/2010/main" val="2978507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61ED-0D67-4B0E-B370-E2FF9B9AC367}"/>
              </a:ext>
            </a:extLst>
          </p:cNvPr>
          <p:cNvSpPr>
            <a:spLocks noGrp="1"/>
          </p:cNvSpPr>
          <p:nvPr>
            <p:ph type="title"/>
          </p:nvPr>
        </p:nvSpPr>
        <p:spPr/>
        <p:txBody>
          <a:bodyPr/>
          <a:lstStyle/>
          <a:p>
            <a:r>
              <a:rPr lang="en-US" dirty="0"/>
              <a:t>4 competing models</a:t>
            </a:r>
          </a:p>
        </p:txBody>
      </p:sp>
      <p:sp>
        <p:nvSpPr>
          <p:cNvPr id="4" name="Content Placeholder 3">
            <a:extLst>
              <a:ext uri="{FF2B5EF4-FFF2-40B4-BE49-F238E27FC236}">
                <a16:creationId xmlns:a16="http://schemas.microsoft.com/office/drawing/2014/main" id="{97E0DA9F-2675-4325-9083-F0614C73EC4A}"/>
              </a:ext>
            </a:extLst>
          </p:cNvPr>
          <p:cNvSpPr>
            <a:spLocks noGrp="1"/>
          </p:cNvSpPr>
          <p:nvPr>
            <p:ph sz="quarter" idx="14"/>
          </p:nvPr>
        </p:nvSpPr>
        <p:spPr>
          <a:xfrm>
            <a:off x="0" y="1066800"/>
            <a:ext cx="12192000" cy="5381625"/>
          </a:xfrm>
        </p:spPr>
        <p:txBody>
          <a:bodyPr/>
          <a:lstStyle/>
          <a:p>
            <a:r>
              <a:rPr lang="en-US" sz="1800" dirty="0">
                <a:solidFill>
                  <a:srgbClr val="008000"/>
                </a:solidFill>
              </a:rPr>
              <a:t>#no predictors</a:t>
            </a:r>
            <a:endParaRPr lang="en-US" sz="1800" dirty="0">
              <a:solidFill>
                <a:srgbClr val="000000"/>
              </a:solidFill>
            </a:endParaRPr>
          </a:p>
          <a:p>
            <a:r>
              <a:rPr lang="en-US" sz="1800" dirty="0">
                <a:solidFill>
                  <a:srgbClr val="000000"/>
                </a:solidFill>
              </a:rPr>
              <a:t>formula0 </a:t>
            </a:r>
            <a:r>
              <a:rPr lang="en-US" sz="1800" b="1" dirty="0">
                <a:solidFill>
                  <a:srgbClr val="000080"/>
                </a:solidFill>
              </a:rPr>
              <a:t>=</a:t>
            </a:r>
            <a:r>
              <a:rPr lang="en-US" sz="1800" b="0" dirty="0">
                <a:solidFill>
                  <a:srgbClr val="000000"/>
                </a:solidFill>
              </a:rPr>
              <a:t> churn</a:t>
            </a:r>
            <a:r>
              <a:rPr lang="en-US" sz="1800" b="1" dirty="0">
                <a:solidFill>
                  <a:srgbClr val="000080"/>
                </a:solidFill>
              </a:rPr>
              <a:t>~</a:t>
            </a:r>
            <a:r>
              <a:rPr lang="en-US" sz="1800" b="0" dirty="0">
                <a:solidFill>
                  <a:srgbClr val="FF8000"/>
                </a:solidFill>
              </a:rPr>
              <a:t>1</a:t>
            </a:r>
            <a:endParaRPr lang="en-US" sz="1800" b="0" dirty="0">
              <a:solidFill>
                <a:srgbClr val="000000"/>
              </a:solidFill>
            </a:endParaRPr>
          </a:p>
          <a:p>
            <a:endParaRPr lang="en-US" sz="1800" b="0" dirty="0">
              <a:solidFill>
                <a:srgbClr val="000000"/>
              </a:solidFill>
            </a:endParaRPr>
          </a:p>
          <a:p>
            <a:r>
              <a:rPr lang="en-US" sz="1800" b="0" dirty="0">
                <a:solidFill>
                  <a:srgbClr val="008000"/>
                </a:solidFill>
              </a:rPr>
              <a:t>#few predictors</a:t>
            </a:r>
            <a:endParaRPr lang="en-US" sz="1800" b="0" dirty="0">
              <a:solidFill>
                <a:srgbClr val="000000"/>
              </a:solidFill>
            </a:endParaRPr>
          </a:p>
          <a:p>
            <a:r>
              <a:rPr lang="en-US" sz="1800" b="0" dirty="0">
                <a:solidFill>
                  <a:srgbClr val="000000"/>
                </a:solidFill>
              </a:rPr>
              <a:t>formula1 </a:t>
            </a:r>
            <a:r>
              <a:rPr lang="en-US" sz="1800" b="1" dirty="0">
                <a:solidFill>
                  <a:srgbClr val="000080"/>
                </a:solidFill>
              </a:rPr>
              <a:t>=</a:t>
            </a:r>
            <a:r>
              <a:rPr lang="en-US" sz="1800" b="0" dirty="0">
                <a:solidFill>
                  <a:srgbClr val="000000"/>
                </a:solidFill>
              </a:rPr>
              <a:t> churn </a:t>
            </a:r>
            <a:r>
              <a:rPr lang="en-US" sz="1800" b="1" dirty="0">
                <a:solidFill>
                  <a:srgbClr val="000080"/>
                </a:solidFill>
              </a:rPr>
              <a:t>~</a:t>
            </a:r>
            <a:r>
              <a:rPr lang="en-US" sz="1800" b="0" dirty="0">
                <a:solidFill>
                  <a:srgbClr val="000000"/>
                </a:solidFill>
              </a:rPr>
              <a:t> </a:t>
            </a:r>
            <a:r>
              <a:rPr lang="en-US" sz="1800" b="0" dirty="0" err="1">
                <a:solidFill>
                  <a:srgbClr val="000000"/>
                </a:solidFill>
              </a:rPr>
              <a:t>international_plan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total_day_minutes</a:t>
            </a:r>
            <a:endParaRPr lang="en-US" sz="1800" b="0" dirty="0">
              <a:solidFill>
                <a:srgbClr val="000000"/>
              </a:solidFill>
            </a:endParaRPr>
          </a:p>
          <a:p>
            <a:endParaRPr lang="en-US" sz="1800" b="0" dirty="0">
              <a:solidFill>
                <a:srgbClr val="000000"/>
              </a:solidFill>
            </a:endParaRPr>
          </a:p>
          <a:p>
            <a:r>
              <a:rPr lang="en-US" sz="1800" b="0" dirty="0">
                <a:solidFill>
                  <a:srgbClr val="008000"/>
                </a:solidFill>
              </a:rPr>
              <a:t>#all possible predictors</a:t>
            </a:r>
            <a:endParaRPr lang="en-US" sz="1800" b="0" dirty="0">
              <a:solidFill>
                <a:srgbClr val="000000"/>
              </a:solidFill>
            </a:endParaRPr>
          </a:p>
          <a:p>
            <a:r>
              <a:rPr lang="en-US" sz="1800" b="0" dirty="0">
                <a:solidFill>
                  <a:srgbClr val="000000"/>
                </a:solidFill>
              </a:rPr>
              <a:t>formula2</a:t>
            </a:r>
            <a:r>
              <a:rPr lang="en-US" sz="1800" b="1" dirty="0">
                <a:solidFill>
                  <a:srgbClr val="000080"/>
                </a:solidFill>
              </a:rPr>
              <a:t>=</a:t>
            </a:r>
            <a:endParaRPr lang="en-US" sz="1800" b="0" dirty="0">
              <a:solidFill>
                <a:srgbClr val="000000"/>
              </a:solidFill>
            </a:endParaRPr>
          </a:p>
          <a:p>
            <a:r>
              <a:rPr lang="en-US" sz="1800" b="0" dirty="0">
                <a:solidFill>
                  <a:srgbClr val="000000"/>
                </a:solidFill>
              </a:rPr>
              <a:t>    churn </a:t>
            </a:r>
            <a:r>
              <a:rPr lang="en-US" sz="1800" b="1" dirty="0">
                <a:solidFill>
                  <a:srgbClr val="000080"/>
                </a:solidFill>
              </a:rPr>
              <a:t>~</a:t>
            </a:r>
            <a:r>
              <a:rPr lang="en-US" sz="1800" b="0" dirty="0">
                <a:solidFill>
                  <a:srgbClr val="000000"/>
                </a:solidFill>
              </a:rPr>
              <a:t> </a:t>
            </a:r>
            <a:r>
              <a:rPr lang="en-US" sz="1800" b="0" dirty="0" err="1">
                <a:solidFill>
                  <a:srgbClr val="000000"/>
                </a:solidFill>
              </a:rPr>
              <a:t>international_plan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voice_mail_plan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total_day_minutes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total_eve_minutes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total_night_minutes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total_intl_minutes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total_day_calls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total_eve_calls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total_night_calls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total_intl_calls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number_customer_service_calls</a:t>
            </a:r>
            <a:r>
              <a:rPr lang="en-US" sz="1800" b="0" dirty="0">
                <a:solidFill>
                  <a:srgbClr val="000000"/>
                </a:solidFill>
              </a:rPr>
              <a:t> </a:t>
            </a:r>
            <a:r>
              <a:rPr lang="en-US" sz="1800" b="1" dirty="0">
                <a:solidFill>
                  <a:srgbClr val="000080"/>
                </a:solidFill>
              </a:rPr>
              <a:t>+</a:t>
            </a:r>
            <a:r>
              <a:rPr lang="en-US" sz="1800" b="0" dirty="0">
                <a:solidFill>
                  <a:srgbClr val="000000"/>
                </a:solidFill>
              </a:rPr>
              <a:t> region </a:t>
            </a:r>
            <a:r>
              <a:rPr lang="en-US" sz="1800" b="1" dirty="0">
                <a:solidFill>
                  <a:srgbClr val="000080"/>
                </a:solidFill>
              </a:rPr>
              <a:t>+</a:t>
            </a:r>
            <a:r>
              <a:rPr lang="en-US" sz="1800" b="0" dirty="0">
                <a:solidFill>
                  <a:srgbClr val="000000"/>
                </a:solidFill>
              </a:rPr>
              <a:t> </a:t>
            </a:r>
            <a:r>
              <a:rPr lang="en-US" sz="1800" b="0" dirty="0" err="1">
                <a:solidFill>
                  <a:srgbClr val="000000"/>
                </a:solidFill>
              </a:rPr>
              <a:t>account_length</a:t>
            </a:r>
            <a:endParaRPr lang="en-US" sz="1800" b="0" dirty="0">
              <a:solidFill>
                <a:srgbClr val="000000"/>
              </a:solidFill>
            </a:endParaRPr>
          </a:p>
          <a:p>
            <a:endParaRPr lang="en-US" sz="1800" b="0" dirty="0">
              <a:solidFill>
                <a:srgbClr val="000000"/>
              </a:solidFill>
            </a:endParaRPr>
          </a:p>
          <a:p>
            <a:r>
              <a:rPr lang="en-US" sz="1800" b="0" dirty="0">
                <a:solidFill>
                  <a:srgbClr val="008000"/>
                </a:solidFill>
              </a:rPr>
              <a:t>#many predictors  </a:t>
            </a:r>
            <a:endParaRPr lang="en-US" sz="1800" b="0" dirty="0">
              <a:solidFill>
                <a:srgbClr val="000000"/>
              </a:solidFill>
            </a:endParaRPr>
          </a:p>
          <a:p>
            <a:r>
              <a:rPr lang="en-US" sz="1800" b="0" dirty="0">
                <a:solidFill>
                  <a:srgbClr val="000000"/>
                </a:solidFill>
              </a:rPr>
              <a:t>formula3</a:t>
            </a:r>
            <a:r>
              <a:rPr lang="en-US" sz="1800" b="1" dirty="0">
                <a:solidFill>
                  <a:srgbClr val="000080"/>
                </a:solidFill>
              </a:rPr>
              <a:t>=</a:t>
            </a:r>
            <a:endParaRPr lang="en-US" sz="1800" b="0" dirty="0">
              <a:solidFill>
                <a:srgbClr val="000000"/>
              </a:solidFill>
            </a:endParaRPr>
          </a:p>
          <a:p>
            <a:r>
              <a:rPr lang="en-US" sz="1800" b="0" dirty="0">
                <a:solidFill>
                  <a:srgbClr val="000000"/>
                </a:solidFill>
              </a:rPr>
              <a:t>    churn </a:t>
            </a:r>
            <a:r>
              <a:rPr lang="en-US" sz="1800" b="1" dirty="0">
                <a:solidFill>
                  <a:srgbClr val="000080"/>
                </a:solidFill>
              </a:rPr>
              <a:t>~</a:t>
            </a:r>
            <a:r>
              <a:rPr lang="en-US" sz="1800" b="0" dirty="0">
                <a:solidFill>
                  <a:srgbClr val="000000"/>
                </a:solidFill>
              </a:rPr>
              <a:t> </a:t>
            </a:r>
            <a:r>
              <a:rPr lang="en-US" sz="1800" b="0" dirty="0" err="1">
                <a:solidFill>
                  <a:srgbClr val="000000"/>
                </a:solidFill>
              </a:rPr>
              <a:t>international_plan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voice_mail_plan</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total_day_minutes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total_eve_minutes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total_night_minutes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total_intl_minutes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total_intl_calls</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number_customer_service_calls</a:t>
            </a:r>
            <a:endParaRPr lang="en-US" dirty="0"/>
          </a:p>
        </p:txBody>
      </p:sp>
    </p:spTree>
    <p:extLst>
      <p:ext uri="{BB962C8B-B14F-4D97-AF65-F5344CB8AC3E}">
        <p14:creationId xmlns:p14="http://schemas.microsoft.com/office/powerpoint/2010/main" val="112348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DCFC31-5F01-4980-BB97-F7D97CD8A1E1}"/>
              </a:ext>
            </a:extLst>
          </p:cNvPr>
          <p:cNvSpPr>
            <a:spLocks noGrp="1"/>
          </p:cNvSpPr>
          <p:nvPr>
            <p:ph type="title"/>
          </p:nvPr>
        </p:nvSpPr>
        <p:spPr/>
        <p:txBody>
          <a:bodyPr/>
          <a:lstStyle/>
          <a:p>
            <a:r>
              <a:rPr lang="en-US" dirty="0">
                <a:solidFill>
                  <a:srgbClr val="0070C0"/>
                </a:solidFill>
              </a:rPr>
              <a:t>Models – Purpose and Use</a:t>
            </a:r>
          </a:p>
        </p:txBody>
      </p:sp>
      <p:sp>
        <p:nvSpPr>
          <p:cNvPr id="6" name="Content Placeholder 5">
            <a:extLst>
              <a:ext uri="{FF2B5EF4-FFF2-40B4-BE49-F238E27FC236}">
                <a16:creationId xmlns:a16="http://schemas.microsoft.com/office/drawing/2014/main" id="{2992B4DF-C408-4067-983D-E40DF35493AD}"/>
              </a:ext>
            </a:extLst>
          </p:cNvPr>
          <p:cNvSpPr>
            <a:spLocks noGrp="1"/>
          </p:cNvSpPr>
          <p:nvPr>
            <p:ph sz="quarter" idx="13"/>
          </p:nvPr>
        </p:nvSpPr>
        <p:spPr/>
        <p:txBody>
          <a:bodyPr/>
          <a:lstStyle/>
          <a:p>
            <a:pPr>
              <a:spcBef>
                <a:spcPts val="1800"/>
              </a:spcBef>
            </a:pPr>
            <a:r>
              <a:rPr lang="en-US" sz="2000" dirty="0">
                <a:solidFill>
                  <a:srgbClr val="0070C0"/>
                </a:solidFill>
              </a:rPr>
              <a:t>Purpose of model: </a:t>
            </a:r>
            <a:r>
              <a:rPr lang="en-US" sz="2000" dirty="0"/>
              <a:t>	Uncover relationship? Predict?</a:t>
            </a:r>
          </a:p>
          <a:p>
            <a:pPr>
              <a:spcBef>
                <a:spcPts val="1800"/>
              </a:spcBef>
            </a:pPr>
            <a:r>
              <a:rPr lang="en-US" sz="2000" dirty="0">
                <a:solidFill>
                  <a:srgbClr val="0070C0"/>
                </a:solidFill>
              </a:rPr>
              <a:t>Specify model: </a:t>
            </a:r>
            <a:r>
              <a:rPr lang="en-US" sz="2000" dirty="0"/>
              <a:t>	How flexible? Impose structure or constraints?</a:t>
            </a:r>
          </a:p>
          <a:p>
            <a:pPr>
              <a:spcBef>
                <a:spcPts val="1800"/>
              </a:spcBef>
            </a:pPr>
            <a:r>
              <a:rPr lang="en-US" sz="2000" dirty="0">
                <a:solidFill>
                  <a:srgbClr val="0070C0"/>
                </a:solidFill>
              </a:rPr>
              <a:t>Estimate/Fit model: </a:t>
            </a:r>
            <a:r>
              <a:rPr lang="en-US" sz="2000" dirty="0"/>
              <a:t>	Choose technique that works for your data and model</a:t>
            </a:r>
          </a:p>
          <a:p>
            <a:pPr>
              <a:spcBef>
                <a:spcPts val="1800"/>
              </a:spcBef>
            </a:pPr>
            <a:r>
              <a:rPr lang="en-US" sz="2000" dirty="0">
                <a:solidFill>
                  <a:srgbClr val="0070C0"/>
                </a:solidFill>
              </a:rPr>
              <a:t>Model evaluation: </a:t>
            </a:r>
            <a:r>
              <a:rPr lang="en-US" sz="2000" dirty="0"/>
              <a:t>	How well does model fit? Does it generalize?</a:t>
            </a:r>
          </a:p>
          <a:p>
            <a:pPr>
              <a:spcBef>
                <a:spcPts val="1800"/>
              </a:spcBef>
            </a:pPr>
            <a:r>
              <a:rPr lang="en-US" sz="2000" dirty="0">
                <a:solidFill>
                  <a:srgbClr val="0070C0"/>
                </a:solidFill>
              </a:rPr>
              <a:t>Model interpretation: </a:t>
            </a:r>
            <a:r>
              <a:rPr lang="en-US" sz="2000" dirty="0"/>
              <a:t>	Describe patterns/relationships found/confirmed</a:t>
            </a:r>
          </a:p>
          <a:p>
            <a:pPr>
              <a:spcBef>
                <a:spcPts val="1800"/>
              </a:spcBef>
            </a:pPr>
            <a:r>
              <a:rPr lang="en-US" sz="2000" dirty="0">
                <a:solidFill>
                  <a:srgbClr val="0070C0"/>
                </a:solidFill>
              </a:rPr>
              <a:t>Prediction: </a:t>
            </a:r>
            <a:r>
              <a:rPr lang="en-US" sz="2000" dirty="0"/>
              <a:t>		generate predictions</a:t>
            </a:r>
          </a:p>
          <a:p>
            <a:endParaRPr lang="en-US" sz="2000" dirty="0"/>
          </a:p>
        </p:txBody>
      </p:sp>
    </p:spTree>
    <p:extLst>
      <p:ext uri="{BB962C8B-B14F-4D97-AF65-F5344CB8AC3E}">
        <p14:creationId xmlns:p14="http://schemas.microsoft.com/office/powerpoint/2010/main" val="26160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4E03-4D0F-4044-88F6-D6009436D6B0}"/>
              </a:ext>
            </a:extLst>
          </p:cNvPr>
          <p:cNvSpPr>
            <a:spLocks noGrp="1"/>
          </p:cNvSpPr>
          <p:nvPr>
            <p:ph type="title"/>
          </p:nvPr>
        </p:nvSpPr>
        <p:spPr/>
        <p:txBody>
          <a:bodyPr/>
          <a:lstStyle/>
          <a:p>
            <a:r>
              <a:rPr lang="en-US" dirty="0"/>
              <a:t>Fit models</a:t>
            </a:r>
          </a:p>
        </p:txBody>
      </p:sp>
      <p:sp>
        <p:nvSpPr>
          <p:cNvPr id="3" name="Content Placeholder 2">
            <a:extLst>
              <a:ext uri="{FF2B5EF4-FFF2-40B4-BE49-F238E27FC236}">
                <a16:creationId xmlns:a16="http://schemas.microsoft.com/office/drawing/2014/main" id="{37AC2911-4A44-4F7C-A988-92C1B98079AA}"/>
              </a:ext>
            </a:extLst>
          </p:cNvPr>
          <p:cNvSpPr>
            <a:spLocks noGrp="1"/>
          </p:cNvSpPr>
          <p:nvPr>
            <p:ph sz="quarter" idx="13"/>
          </p:nvPr>
        </p:nvSpPr>
        <p:spPr>
          <a:xfrm>
            <a:off x="787403" y="2914650"/>
            <a:ext cx="10782300" cy="3666351"/>
          </a:xfrm>
        </p:spPr>
        <p:txBody>
          <a:bodyPr/>
          <a:lstStyle/>
          <a:p>
            <a:r>
              <a:rPr lang="en-US" dirty="0"/>
              <a:t>We can automate this if we want</a:t>
            </a:r>
          </a:p>
          <a:p>
            <a:r>
              <a:rPr lang="en-US" dirty="0"/>
              <a:t>Trade-off between time-to-code and time-to-get-done</a:t>
            </a:r>
          </a:p>
        </p:txBody>
      </p:sp>
      <p:sp>
        <p:nvSpPr>
          <p:cNvPr id="4" name="Content Placeholder 3">
            <a:extLst>
              <a:ext uri="{FF2B5EF4-FFF2-40B4-BE49-F238E27FC236}">
                <a16:creationId xmlns:a16="http://schemas.microsoft.com/office/drawing/2014/main" id="{A8975014-84DA-42DA-A7D0-2246DE6612DA}"/>
              </a:ext>
            </a:extLst>
          </p:cNvPr>
          <p:cNvSpPr>
            <a:spLocks noGrp="1"/>
          </p:cNvSpPr>
          <p:nvPr>
            <p:ph sz="quarter" idx="14"/>
          </p:nvPr>
        </p:nvSpPr>
        <p:spPr>
          <a:xfrm>
            <a:off x="0" y="1066801"/>
            <a:ext cx="12192000" cy="1588274"/>
          </a:xfrm>
        </p:spPr>
        <p:txBody>
          <a:bodyPr/>
          <a:lstStyle/>
          <a:p>
            <a:r>
              <a:rPr lang="en-US" dirty="0"/>
              <a:t>fit0_train </a:t>
            </a:r>
            <a:r>
              <a:rPr lang="en-US" b="1" dirty="0">
                <a:solidFill>
                  <a:srgbClr val="000080"/>
                </a:solidFill>
              </a:rPr>
              <a:t>=</a:t>
            </a:r>
            <a:r>
              <a:rPr lang="en-US" dirty="0"/>
              <a:t> </a:t>
            </a:r>
            <a:r>
              <a:rPr lang="en-US" dirty="0" err="1">
                <a:solidFill>
                  <a:srgbClr val="8000FF"/>
                </a:solidFill>
              </a:rPr>
              <a:t>glm</a:t>
            </a:r>
            <a:r>
              <a:rPr lang="en-US" b="1" dirty="0">
                <a:solidFill>
                  <a:srgbClr val="000080"/>
                </a:solidFill>
              </a:rPr>
              <a:t>(</a:t>
            </a:r>
            <a:r>
              <a:rPr lang="en-US" dirty="0"/>
              <a:t>formula0, </a:t>
            </a:r>
            <a:r>
              <a:rPr lang="en-US" dirty="0">
                <a:solidFill>
                  <a:srgbClr val="8000FF"/>
                </a:solidFill>
              </a:rPr>
              <a:t>data</a:t>
            </a:r>
            <a:r>
              <a:rPr lang="en-US" b="1" dirty="0">
                <a:solidFill>
                  <a:srgbClr val="000080"/>
                </a:solidFill>
              </a:rPr>
              <a:t>=</a:t>
            </a:r>
            <a:r>
              <a:rPr lang="en-US" dirty="0"/>
              <a:t>training</a:t>
            </a:r>
            <a:r>
              <a:rPr lang="en-US" b="1" dirty="0">
                <a:solidFill>
                  <a:srgbClr val="000080"/>
                </a:solidFill>
              </a:rPr>
              <a:t>(</a:t>
            </a:r>
            <a:r>
              <a:rPr lang="en-US" dirty="0" err="1"/>
              <a:t>data_wireless_split</a:t>
            </a:r>
            <a:r>
              <a:rPr lang="en-US" b="1" dirty="0">
                <a:solidFill>
                  <a:srgbClr val="000080"/>
                </a:solidFill>
              </a:rPr>
              <a:t>)</a:t>
            </a:r>
            <a:r>
              <a:rPr lang="en-US" dirty="0"/>
              <a:t>, </a:t>
            </a:r>
            <a:r>
              <a:rPr lang="en-US" dirty="0">
                <a:solidFill>
                  <a:srgbClr val="8000FF"/>
                </a:solidFill>
              </a:rPr>
              <a:t>family</a:t>
            </a:r>
            <a:r>
              <a:rPr lang="en-US" b="1" dirty="0">
                <a:solidFill>
                  <a:srgbClr val="000080"/>
                </a:solidFill>
              </a:rPr>
              <a:t>=</a:t>
            </a:r>
            <a:r>
              <a:rPr lang="en-US" dirty="0">
                <a:solidFill>
                  <a:srgbClr val="8000FF"/>
                </a:solidFill>
              </a:rPr>
              <a:t>binomial</a:t>
            </a:r>
            <a:r>
              <a:rPr lang="en-US" b="1" dirty="0">
                <a:solidFill>
                  <a:srgbClr val="000080"/>
                </a:solidFill>
              </a:rPr>
              <a:t>)</a:t>
            </a:r>
            <a:r>
              <a:rPr lang="en-US" dirty="0"/>
              <a:t> </a:t>
            </a:r>
          </a:p>
          <a:p>
            <a:r>
              <a:rPr lang="en-US" dirty="0"/>
              <a:t>fit1_train </a:t>
            </a:r>
            <a:r>
              <a:rPr lang="en-US" b="1" dirty="0">
                <a:solidFill>
                  <a:srgbClr val="000080"/>
                </a:solidFill>
              </a:rPr>
              <a:t>=</a:t>
            </a:r>
            <a:r>
              <a:rPr lang="en-US" dirty="0"/>
              <a:t> </a:t>
            </a:r>
            <a:r>
              <a:rPr lang="en-US" dirty="0" err="1">
                <a:solidFill>
                  <a:srgbClr val="8000FF"/>
                </a:solidFill>
              </a:rPr>
              <a:t>glm</a:t>
            </a:r>
            <a:r>
              <a:rPr lang="en-US" b="1" dirty="0">
                <a:solidFill>
                  <a:srgbClr val="000080"/>
                </a:solidFill>
              </a:rPr>
              <a:t>(</a:t>
            </a:r>
            <a:r>
              <a:rPr lang="en-US" dirty="0"/>
              <a:t>formula1, </a:t>
            </a:r>
            <a:r>
              <a:rPr lang="en-US" dirty="0">
                <a:solidFill>
                  <a:srgbClr val="8000FF"/>
                </a:solidFill>
              </a:rPr>
              <a:t>data</a:t>
            </a:r>
            <a:r>
              <a:rPr lang="en-US" b="1" dirty="0">
                <a:solidFill>
                  <a:srgbClr val="000080"/>
                </a:solidFill>
              </a:rPr>
              <a:t>=</a:t>
            </a:r>
            <a:r>
              <a:rPr lang="en-US" dirty="0"/>
              <a:t>training</a:t>
            </a:r>
            <a:r>
              <a:rPr lang="en-US" b="1" dirty="0">
                <a:solidFill>
                  <a:srgbClr val="000080"/>
                </a:solidFill>
              </a:rPr>
              <a:t>(</a:t>
            </a:r>
            <a:r>
              <a:rPr lang="en-US" dirty="0" err="1"/>
              <a:t>data_wireless_split</a:t>
            </a:r>
            <a:r>
              <a:rPr lang="en-US" b="1" dirty="0">
                <a:solidFill>
                  <a:srgbClr val="000080"/>
                </a:solidFill>
              </a:rPr>
              <a:t>)</a:t>
            </a:r>
            <a:r>
              <a:rPr lang="en-US" dirty="0"/>
              <a:t>, </a:t>
            </a:r>
            <a:r>
              <a:rPr lang="en-US" dirty="0">
                <a:solidFill>
                  <a:srgbClr val="8000FF"/>
                </a:solidFill>
              </a:rPr>
              <a:t>family</a:t>
            </a:r>
            <a:r>
              <a:rPr lang="en-US" b="1" dirty="0">
                <a:solidFill>
                  <a:srgbClr val="000080"/>
                </a:solidFill>
              </a:rPr>
              <a:t>=</a:t>
            </a:r>
            <a:r>
              <a:rPr lang="en-US" dirty="0">
                <a:solidFill>
                  <a:srgbClr val="8000FF"/>
                </a:solidFill>
              </a:rPr>
              <a:t>binomial</a:t>
            </a:r>
            <a:r>
              <a:rPr lang="en-US" b="1" dirty="0">
                <a:solidFill>
                  <a:srgbClr val="000080"/>
                </a:solidFill>
              </a:rPr>
              <a:t>)</a:t>
            </a:r>
            <a:r>
              <a:rPr lang="en-US" dirty="0"/>
              <a:t> </a:t>
            </a:r>
          </a:p>
          <a:p>
            <a:r>
              <a:rPr lang="en-US" dirty="0"/>
              <a:t>fit2_train </a:t>
            </a:r>
            <a:r>
              <a:rPr lang="en-US" b="1" dirty="0">
                <a:solidFill>
                  <a:srgbClr val="000080"/>
                </a:solidFill>
              </a:rPr>
              <a:t>=</a:t>
            </a:r>
            <a:r>
              <a:rPr lang="en-US" dirty="0"/>
              <a:t> </a:t>
            </a:r>
            <a:r>
              <a:rPr lang="en-US" dirty="0" err="1">
                <a:solidFill>
                  <a:srgbClr val="8000FF"/>
                </a:solidFill>
              </a:rPr>
              <a:t>glm</a:t>
            </a:r>
            <a:r>
              <a:rPr lang="en-US" b="1" dirty="0">
                <a:solidFill>
                  <a:srgbClr val="000080"/>
                </a:solidFill>
              </a:rPr>
              <a:t>(</a:t>
            </a:r>
            <a:r>
              <a:rPr lang="en-US" dirty="0"/>
              <a:t>formula2, </a:t>
            </a:r>
            <a:r>
              <a:rPr lang="en-US" dirty="0">
                <a:solidFill>
                  <a:srgbClr val="8000FF"/>
                </a:solidFill>
              </a:rPr>
              <a:t>data</a:t>
            </a:r>
            <a:r>
              <a:rPr lang="en-US" b="1" dirty="0">
                <a:solidFill>
                  <a:srgbClr val="000080"/>
                </a:solidFill>
              </a:rPr>
              <a:t>=</a:t>
            </a:r>
            <a:r>
              <a:rPr lang="en-US" dirty="0"/>
              <a:t>training</a:t>
            </a:r>
            <a:r>
              <a:rPr lang="en-US" b="1" dirty="0">
                <a:solidFill>
                  <a:srgbClr val="000080"/>
                </a:solidFill>
              </a:rPr>
              <a:t>(</a:t>
            </a:r>
            <a:r>
              <a:rPr lang="en-US" dirty="0" err="1"/>
              <a:t>data_wireless_split</a:t>
            </a:r>
            <a:r>
              <a:rPr lang="en-US" b="1" dirty="0">
                <a:solidFill>
                  <a:srgbClr val="000080"/>
                </a:solidFill>
              </a:rPr>
              <a:t>)</a:t>
            </a:r>
            <a:r>
              <a:rPr lang="en-US" dirty="0"/>
              <a:t>, </a:t>
            </a:r>
            <a:r>
              <a:rPr lang="en-US" dirty="0">
                <a:solidFill>
                  <a:srgbClr val="8000FF"/>
                </a:solidFill>
              </a:rPr>
              <a:t>family</a:t>
            </a:r>
            <a:r>
              <a:rPr lang="en-US" b="1" dirty="0">
                <a:solidFill>
                  <a:srgbClr val="000080"/>
                </a:solidFill>
              </a:rPr>
              <a:t>=</a:t>
            </a:r>
            <a:r>
              <a:rPr lang="en-US" dirty="0">
                <a:solidFill>
                  <a:srgbClr val="8000FF"/>
                </a:solidFill>
              </a:rPr>
              <a:t>binomial</a:t>
            </a:r>
            <a:r>
              <a:rPr lang="en-US" b="1" dirty="0">
                <a:solidFill>
                  <a:srgbClr val="000080"/>
                </a:solidFill>
              </a:rPr>
              <a:t>)</a:t>
            </a:r>
            <a:r>
              <a:rPr lang="en-US" dirty="0"/>
              <a:t> </a:t>
            </a:r>
          </a:p>
          <a:p>
            <a:r>
              <a:rPr lang="en-US" dirty="0"/>
              <a:t>fit3_train </a:t>
            </a:r>
            <a:r>
              <a:rPr lang="en-US" b="1" dirty="0">
                <a:solidFill>
                  <a:srgbClr val="000080"/>
                </a:solidFill>
              </a:rPr>
              <a:t>=</a:t>
            </a:r>
            <a:r>
              <a:rPr lang="en-US" dirty="0"/>
              <a:t> </a:t>
            </a:r>
            <a:r>
              <a:rPr lang="en-US" dirty="0" err="1">
                <a:solidFill>
                  <a:srgbClr val="8000FF"/>
                </a:solidFill>
              </a:rPr>
              <a:t>glm</a:t>
            </a:r>
            <a:r>
              <a:rPr lang="en-US" b="1" dirty="0">
                <a:solidFill>
                  <a:srgbClr val="000080"/>
                </a:solidFill>
              </a:rPr>
              <a:t>(</a:t>
            </a:r>
            <a:r>
              <a:rPr lang="en-US" dirty="0"/>
              <a:t>formula3, </a:t>
            </a:r>
            <a:r>
              <a:rPr lang="en-US" dirty="0">
                <a:solidFill>
                  <a:srgbClr val="8000FF"/>
                </a:solidFill>
              </a:rPr>
              <a:t>data</a:t>
            </a:r>
            <a:r>
              <a:rPr lang="en-US" b="1" dirty="0">
                <a:solidFill>
                  <a:srgbClr val="000080"/>
                </a:solidFill>
              </a:rPr>
              <a:t>=</a:t>
            </a:r>
            <a:r>
              <a:rPr lang="en-US" dirty="0"/>
              <a:t>training</a:t>
            </a:r>
            <a:r>
              <a:rPr lang="en-US" b="1" dirty="0">
                <a:solidFill>
                  <a:srgbClr val="000080"/>
                </a:solidFill>
              </a:rPr>
              <a:t>(</a:t>
            </a:r>
            <a:r>
              <a:rPr lang="en-US" dirty="0" err="1"/>
              <a:t>data_wireless_split</a:t>
            </a:r>
            <a:r>
              <a:rPr lang="en-US" b="1" dirty="0">
                <a:solidFill>
                  <a:srgbClr val="000080"/>
                </a:solidFill>
              </a:rPr>
              <a:t>)</a:t>
            </a:r>
            <a:r>
              <a:rPr lang="en-US" dirty="0"/>
              <a:t>, </a:t>
            </a:r>
            <a:r>
              <a:rPr lang="en-US" dirty="0">
                <a:solidFill>
                  <a:srgbClr val="8000FF"/>
                </a:solidFill>
              </a:rPr>
              <a:t>family</a:t>
            </a:r>
            <a:r>
              <a:rPr lang="en-US" b="1" dirty="0">
                <a:solidFill>
                  <a:srgbClr val="000080"/>
                </a:solidFill>
              </a:rPr>
              <a:t>=</a:t>
            </a:r>
            <a:r>
              <a:rPr lang="en-US" dirty="0">
                <a:solidFill>
                  <a:srgbClr val="8000FF"/>
                </a:solidFill>
              </a:rPr>
              <a:t>binomial</a:t>
            </a:r>
            <a:r>
              <a:rPr lang="en-US" b="1" dirty="0">
                <a:solidFill>
                  <a:srgbClr val="000080"/>
                </a:solidFill>
              </a:rPr>
              <a:t>)</a:t>
            </a:r>
            <a:endParaRPr lang="en-US" dirty="0"/>
          </a:p>
        </p:txBody>
      </p:sp>
    </p:spTree>
    <p:extLst>
      <p:ext uri="{BB962C8B-B14F-4D97-AF65-F5344CB8AC3E}">
        <p14:creationId xmlns:p14="http://schemas.microsoft.com/office/powerpoint/2010/main" val="858443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E8CD-5CEF-49D9-BC13-FB6B0DA63440}"/>
              </a:ext>
            </a:extLst>
          </p:cNvPr>
          <p:cNvSpPr>
            <a:spLocks noGrp="1"/>
          </p:cNvSpPr>
          <p:nvPr>
            <p:ph type="title"/>
          </p:nvPr>
        </p:nvSpPr>
        <p:spPr/>
        <p:txBody>
          <a:bodyPr/>
          <a:lstStyle/>
          <a:p>
            <a:r>
              <a:rPr lang="en-US" dirty="0"/>
              <a:t>First: Compare in-sample fit</a:t>
            </a:r>
          </a:p>
        </p:txBody>
      </p:sp>
      <p:sp>
        <p:nvSpPr>
          <p:cNvPr id="6" name="Content Placeholder 5">
            <a:extLst>
              <a:ext uri="{FF2B5EF4-FFF2-40B4-BE49-F238E27FC236}">
                <a16:creationId xmlns:a16="http://schemas.microsoft.com/office/drawing/2014/main" id="{C06DBB0E-F492-4D08-B8A9-88F36DA3AE6E}"/>
              </a:ext>
            </a:extLst>
          </p:cNvPr>
          <p:cNvSpPr>
            <a:spLocks noGrp="1"/>
          </p:cNvSpPr>
          <p:nvPr>
            <p:ph sz="quarter" idx="14"/>
          </p:nvPr>
        </p:nvSpPr>
        <p:spPr/>
        <p:txBody>
          <a:bodyPr/>
          <a:lstStyle/>
          <a:p>
            <a:r>
              <a:rPr lang="en-US" sz="1800" b="0" dirty="0">
                <a:solidFill>
                  <a:srgbClr val="008000"/>
                </a:solidFill>
              </a:rPr>
              <a:t>#putting fit stats together</a:t>
            </a:r>
            <a:endParaRPr lang="en-US" sz="1800" b="0" dirty="0">
              <a:solidFill>
                <a:srgbClr val="000000"/>
              </a:solidFill>
            </a:endParaRPr>
          </a:p>
          <a:p>
            <a:r>
              <a:rPr lang="en-US" sz="1800" b="0" dirty="0" err="1">
                <a:solidFill>
                  <a:srgbClr val="000000"/>
                </a:solidFill>
              </a:rPr>
              <a:t>bind_rows</a:t>
            </a:r>
            <a:r>
              <a:rPr lang="en-US" sz="1800" b="1" dirty="0">
                <a:solidFill>
                  <a:srgbClr val="000080"/>
                </a:solidFill>
              </a:rPr>
              <a:t>(</a:t>
            </a:r>
            <a:endParaRPr lang="en-US" sz="1800" b="0" dirty="0">
              <a:solidFill>
                <a:srgbClr val="000000"/>
              </a:solidFill>
            </a:endParaRPr>
          </a:p>
          <a:p>
            <a:r>
              <a:rPr lang="en-US" sz="1800" b="0" dirty="0">
                <a:solidFill>
                  <a:srgbClr val="000000"/>
                </a:solidFill>
              </a:rPr>
              <a:t>  fit0_train </a:t>
            </a:r>
            <a:r>
              <a:rPr lang="en-US" sz="1800" b="0" dirty="0">
                <a:solidFill>
                  <a:srgbClr val="804000"/>
                </a:solidFill>
              </a:rPr>
              <a:t>%&gt;%</a:t>
            </a:r>
            <a:r>
              <a:rPr lang="en-US" sz="1800" b="0" dirty="0">
                <a:solidFill>
                  <a:srgbClr val="000000"/>
                </a:solidFill>
              </a:rPr>
              <a:t> glance,</a:t>
            </a:r>
          </a:p>
          <a:p>
            <a:r>
              <a:rPr lang="en-US" sz="1800" b="0" dirty="0">
                <a:solidFill>
                  <a:srgbClr val="000000"/>
                </a:solidFill>
              </a:rPr>
              <a:t>  fit1_train </a:t>
            </a:r>
            <a:r>
              <a:rPr lang="en-US" sz="1800" b="0" dirty="0">
                <a:solidFill>
                  <a:srgbClr val="804000"/>
                </a:solidFill>
              </a:rPr>
              <a:t>%&gt;%</a:t>
            </a:r>
            <a:r>
              <a:rPr lang="en-US" sz="1800" b="0" dirty="0">
                <a:solidFill>
                  <a:srgbClr val="000000"/>
                </a:solidFill>
              </a:rPr>
              <a:t> glance,</a:t>
            </a:r>
          </a:p>
          <a:p>
            <a:r>
              <a:rPr lang="en-US" sz="1800" b="0" dirty="0">
                <a:solidFill>
                  <a:srgbClr val="000000"/>
                </a:solidFill>
              </a:rPr>
              <a:t>  fit2_train </a:t>
            </a:r>
            <a:r>
              <a:rPr lang="en-US" sz="1800" b="0" dirty="0">
                <a:solidFill>
                  <a:srgbClr val="804000"/>
                </a:solidFill>
              </a:rPr>
              <a:t>%&gt;%</a:t>
            </a:r>
            <a:r>
              <a:rPr lang="en-US" sz="1800" b="0" dirty="0">
                <a:solidFill>
                  <a:srgbClr val="000000"/>
                </a:solidFill>
              </a:rPr>
              <a:t> glance,</a:t>
            </a:r>
          </a:p>
          <a:p>
            <a:r>
              <a:rPr lang="en-US" sz="1800" b="0" dirty="0">
                <a:solidFill>
                  <a:srgbClr val="000000"/>
                </a:solidFill>
              </a:rPr>
              <a:t>  fit3_train </a:t>
            </a:r>
            <a:r>
              <a:rPr lang="en-US" sz="1800" b="0" dirty="0">
                <a:solidFill>
                  <a:srgbClr val="804000"/>
                </a:solidFill>
              </a:rPr>
              <a:t>%&gt;%</a:t>
            </a:r>
            <a:r>
              <a:rPr lang="en-US" sz="1800" b="0" dirty="0">
                <a:solidFill>
                  <a:srgbClr val="000000"/>
                </a:solidFill>
              </a:rPr>
              <a:t> glance</a:t>
            </a:r>
            <a:r>
              <a:rPr lang="en-US" sz="1800" b="1" dirty="0">
                <a:solidFill>
                  <a:srgbClr val="000080"/>
                </a:solidFill>
              </a:rPr>
              <a:t>)</a:t>
            </a:r>
            <a:endParaRPr lang="en-US" sz="1800" dirty="0"/>
          </a:p>
          <a:p>
            <a:endParaRPr lang="en-US" sz="1800" dirty="0">
              <a:solidFill>
                <a:srgbClr val="8000FF"/>
              </a:solidFill>
            </a:endParaRPr>
          </a:p>
          <a:p>
            <a:endParaRPr lang="en-US" sz="1800" dirty="0">
              <a:solidFill>
                <a:srgbClr val="8000FF"/>
              </a:solidFill>
            </a:endParaRPr>
          </a:p>
          <a:p>
            <a:r>
              <a:rPr lang="en-US" sz="1800" b="0" dirty="0">
                <a:solidFill>
                  <a:srgbClr val="008000"/>
                </a:solidFill>
              </a:rPr>
              <a:t>#programmatic way</a:t>
            </a:r>
            <a:endParaRPr lang="en-US" sz="1800" dirty="0">
              <a:solidFill>
                <a:srgbClr val="8000FF"/>
              </a:solidFill>
            </a:endParaRPr>
          </a:p>
          <a:p>
            <a:r>
              <a:rPr lang="en-US" sz="1800" dirty="0">
                <a:solidFill>
                  <a:srgbClr val="8000FF"/>
                </a:solidFill>
              </a:rPr>
              <a:t>list</a:t>
            </a:r>
            <a:r>
              <a:rPr lang="en-US" sz="1800" b="1" dirty="0">
                <a:solidFill>
                  <a:srgbClr val="000080"/>
                </a:solidFill>
              </a:rPr>
              <a:t>(</a:t>
            </a:r>
            <a:r>
              <a:rPr lang="en-US" sz="1800" b="0" dirty="0">
                <a:solidFill>
                  <a:srgbClr val="000000"/>
                </a:solidFill>
              </a:rPr>
              <a:t>none</a:t>
            </a:r>
            <a:r>
              <a:rPr lang="en-US" sz="1800" b="1" dirty="0">
                <a:solidFill>
                  <a:srgbClr val="000080"/>
                </a:solidFill>
              </a:rPr>
              <a:t>=</a:t>
            </a:r>
            <a:r>
              <a:rPr lang="en-US" sz="1800" b="0" dirty="0">
                <a:solidFill>
                  <a:srgbClr val="000000"/>
                </a:solidFill>
              </a:rPr>
              <a:t>fit0_train,</a:t>
            </a:r>
          </a:p>
          <a:p>
            <a:r>
              <a:rPr lang="en-US" sz="1800" b="0" dirty="0">
                <a:solidFill>
                  <a:srgbClr val="000000"/>
                </a:solidFill>
              </a:rPr>
              <a:t>     two </a:t>
            </a:r>
            <a:r>
              <a:rPr lang="en-US" sz="1800" b="1" dirty="0">
                <a:solidFill>
                  <a:srgbClr val="000080"/>
                </a:solidFill>
              </a:rPr>
              <a:t>=</a:t>
            </a:r>
            <a:r>
              <a:rPr lang="en-US" sz="1800" b="0" dirty="0">
                <a:solidFill>
                  <a:srgbClr val="000000"/>
                </a:solidFill>
              </a:rPr>
              <a:t>fit1_train,</a:t>
            </a:r>
          </a:p>
          <a:p>
            <a:r>
              <a:rPr lang="en-US" sz="1800" b="0" dirty="0">
                <a:solidFill>
                  <a:srgbClr val="000000"/>
                </a:solidFill>
              </a:rPr>
              <a:t>     </a:t>
            </a:r>
            <a:r>
              <a:rPr lang="en-US" sz="1800" b="0" dirty="0">
                <a:solidFill>
                  <a:srgbClr val="8000FF"/>
                </a:solidFill>
              </a:rPr>
              <a:t>all</a:t>
            </a:r>
            <a:r>
              <a:rPr lang="en-US" sz="1800" b="0" dirty="0">
                <a:solidFill>
                  <a:srgbClr val="000000"/>
                </a:solidFill>
              </a:rPr>
              <a:t> </a:t>
            </a:r>
            <a:r>
              <a:rPr lang="en-US" sz="1800" b="1" dirty="0">
                <a:solidFill>
                  <a:srgbClr val="000080"/>
                </a:solidFill>
              </a:rPr>
              <a:t>=</a:t>
            </a:r>
            <a:r>
              <a:rPr lang="en-US" sz="1800" b="0" dirty="0">
                <a:solidFill>
                  <a:srgbClr val="000000"/>
                </a:solidFill>
              </a:rPr>
              <a:t>fit2_train,</a:t>
            </a:r>
          </a:p>
          <a:p>
            <a:r>
              <a:rPr lang="en-US" sz="1800" b="0" dirty="0">
                <a:solidFill>
                  <a:srgbClr val="000000"/>
                </a:solidFill>
              </a:rPr>
              <a:t>     many</a:t>
            </a:r>
            <a:r>
              <a:rPr lang="en-US" sz="1800" b="1" dirty="0">
                <a:solidFill>
                  <a:srgbClr val="000080"/>
                </a:solidFill>
              </a:rPr>
              <a:t>=</a:t>
            </a:r>
            <a:r>
              <a:rPr lang="en-US" sz="1800" b="0" dirty="0">
                <a:solidFill>
                  <a:srgbClr val="000000"/>
                </a:solidFill>
              </a:rPr>
              <a:t>fit3_train</a:t>
            </a:r>
            <a:r>
              <a:rPr lang="en-US" sz="1800" b="1" dirty="0">
                <a:solidFill>
                  <a:srgbClr val="000080"/>
                </a:solidFill>
              </a:rPr>
              <a:t>)</a:t>
            </a:r>
            <a:r>
              <a:rPr lang="en-US" sz="1800" b="0" dirty="0">
                <a:solidFill>
                  <a:srgbClr val="000000"/>
                </a:solidFill>
              </a:rPr>
              <a:t> </a:t>
            </a:r>
            <a:r>
              <a:rPr lang="en-US" sz="1800" b="0" dirty="0">
                <a:solidFill>
                  <a:srgbClr val="804000"/>
                </a:solidFill>
              </a:rPr>
              <a:t>%&gt;%</a:t>
            </a:r>
            <a:r>
              <a:rPr lang="en-US" sz="1800" b="0" dirty="0">
                <a:solidFill>
                  <a:srgbClr val="000000"/>
                </a:solidFill>
              </a:rPr>
              <a:t> </a:t>
            </a:r>
          </a:p>
          <a:p>
            <a:r>
              <a:rPr lang="en-US" sz="1800" b="0" dirty="0">
                <a:solidFill>
                  <a:srgbClr val="000000"/>
                </a:solidFill>
              </a:rPr>
              <a:t>  </a:t>
            </a:r>
            <a:r>
              <a:rPr lang="en-US" sz="1800" b="0" dirty="0" err="1">
                <a:solidFill>
                  <a:schemeClr val="accent3">
                    <a:lumMod val="60000"/>
                    <a:lumOff val="40000"/>
                  </a:schemeClr>
                </a:solidFill>
              </a:rPr>
              <a:t>map_dfr</a:t>
            </a:r>
            <a:r>
              <a:rPr lang="en-US" sz="1800" b="1" dirty="0">
                <a:solidFill>
                  <a:srgbClr val="000080"/>
                </a:solidFill>
              </a:rPr>
              <a:t>(</a:t>
            </a:r>
            <a:r>
              <a:rPr lang="en-US" sz="1800" b="0" dirty="0" err="1">
                <a:solidFill>
                  <a:srgbClr val="000000"/>
                </a:solidFill>
              </a:rPr>
              <a:t>glance,.id</a:t>
            </a:r>
            <a:r>
              <a:rPr lang="en-US" sz="1800" b="1" dirty="0">
                <a:solidFill>
                  <a:srgbClr val="000080"/>
                </a:solidFill>
              </a:rPr>
              <a:t>=</a:t>
            </a:r>
            <a:r>
              <a:rPr lang="en-US" sz="1800" b="0" dirty="0">
                <a:solidFill>
                  <a:srgbClr val="808080"/>
                </a:solidFill>
              </a:rPr>
              <a:t>'predictors’</a:t>
            </a:r>
            <a:r>
              <a:rPr lang="en-US" sz="1800" b="1" dirty="0">
                <a:solidFill>
                  <a:srgbClr val="000080"/>
                </a:solidFill>
              </a:rPr>
              <a:t>)</a:t>
            </a:r>
          </a:p>
          <a:p>
            <a:endParaRPr lang="en-US" sz="1800" b="1" dirty="0">
              <a:solidFill>
                <a:srgbClr val="000080"/>
              </a:solidFill>
            </a:endParaRPr>
          </a:p>
          <a:p>
            <a:r>
              <a:rPr lang="en-US" sz="1800" b="0" dirty="0">
                <a:solidFill>
                  <a:srgbClr val="008000"/>
                </a:solidFill>
              </a:rPr>
              <a:t>#Pipes allowed!</a:t>
            </a:r>
            <a:endParaRPr lang="en-US" sz="1800" dirty="0">
              <a:solidFill>
                <a:srgbClr val="8000FF"/>
              </a:solidFill>
            </a:endParaRPr>
          </a:p>
          <a:p>
            <a:r>
              <a:rPr lang="en-US" sz="1800" b="0" dirty="0">
                <a:solidFill>
                  <a:srgbClr val="008000"/>
                </a:solidFill>
              </a:rPr>
              <a:t>#</a:t>
            </a:r>
            <a:r>
              <a:rPr lang="en-US" sz="1800" b="0" dirty="0">
                <a:solidFill>
                  <a:srgbClr val="000000"/>
                </a:solidFill>
              </a:rPr>
              <a:t>map_dfr(</a:t>
            </a:r>
            <a:r>
              <a:rPr lang="en-US" sz="1800" b="0" dirty="0">
                <a:solidFill>
                  <a:schemeClr val="accent1"/>
                </a:solidFill>
              </a:rPr>
              <a:t>. %&gt;% </a:t>
            </a:r>
            <a:r>
              <a:rPr lang="en-US" sz="1800" b="0" dirty="0" err="1">
                <a:solidFill>
                  <a:srgbClr val="000000"/>
                </a:solidFill>
              </a:rPr>
              <a:t>glance,.id</a:t>
            </a:r>
            <a:r>
              <a:rPr lang="en-US" sz="1800" b="0" dirty="0">
                <a:solidFill>
                  <a:srgbClr val="000000"/>
                </a:solidFill>
              </a:rPr>
              <a:t>='predictors')</a:t>
            </a:r>
          </a:p>
          <a:p>
            <a:r>
              <a:rPr lang="en-US" sz="1800" b="0" dirty="0">
                <a:solidFill>
                  <a:srgbClr val="000000"/>
                </a:solidFill>
              </a:rPr>
              <a:t>  </a:t>
            </a:r>
          </a:p>
          <a:p>
            <a:endParaRPr lang="en-US" sz="1800" b="0" dirty="0">
              <a:solidFill>
                <a:srgbClr val="000000"/>
              </a:solidFill>
            </a:endParaRPr>
          </a:p>
          <a:p>
            <a:endParaRPr lang="en-US" sz="1800" dirty="0"/>
          </a:p>
        </p:txBody>
      </p:sp>
      <p:sp>
        <p:nvSpPr>
          <p:cNvPr id="4" name="Content Placeholder 3">
            <a:extLst>
              <a:ext uri="{FF2B5EF4-FFF2-40B4-BE49-F238E27FC236}">
                <a16:creationId xmlns:a16="http://schemas.microsoft.com/office/drawing/2014/main" id="{C0DFBBA9-F3BB-4F5E-AA26-E9AE93E57BB9}"/>
              </a:ext>
            </a:extLst>
          </p:cNvPr>
          <p:cNvSpPr>
            <a:spLocks noGrp="1"/>
          </p:cNvSpPr>
          <p:nvPr>
            <p:ph sz="quarter" idx="15"/>
          </p:nvPr>
        </p:nvSpPr>
        <p:spPr/>
        <p:txBody>
          <a:bodyPr/>
          <a:lstStyle/>
          <a:p>
            <a:r>
              <a:rPr lang="en-US" dirty="0">
                <a:solidFill>
                  <a:schemeClr val="tx1"/>
                </a:solidFill>
              </a:rPr>
              <a:t>We will learn more about </a:t>
            </a:r>
            <a:r>
              <a:rPr lang="en-US" dirty="0" err="1">
                <a:solidFill>
                  <a:schemeClr val="tx1"/>
                </a:solidFill>
                <a:latin typeface="Consolas" panose="020B0609020204030204" pitchFamily="49" charset="0"/>
              </a:rPr>
              <a:t>purrr</a:t>
            </a:r>
            <a:r>
              <a:rPr lang="en-US" dirty="0">
                <a:solidFill>
                  <a:schemeClr val="tx1"/>
                </a:solidFill>
              </a:rPr>
              <a:t> later</a:t>
            </a:r>
          </a:p>
          <a:p>
            <a:r>
              <a:rPr lang="en-US" sz="2400" b="0" dirty="0" err="1">
                <a:solidFill>
                  <a:schemeClr val="accent1"/>
                </a:solidFill>
                <a:latin typeface="Source Code Pro" panose="020B0509030403020204" pitchFamily="49" charset="0"/>
                <a:ea typeface="Source Code Pro" panose="020B0509030403020204" pitchFamily="49" charset="0"/>
              </a:rPr>
              <a:t>purrr</a:t>
            </a:r>
            <a:r>
              <a:rPr lang="en-US" sz="2400" b="0" dirty="0">
                <a:solidFill>
                  <a:schemeClr val="accent1"/>
                </a:solidFill>
                <a:latin typeface="Source Code Pro" panose="020B0509030403020204" pitchFamily="49" charset="0"/>
                <a:ea typeface="Source Code Pro" panose="020B0509030403020204" pitchFamily="49" charset="0"/>
              </a:rPr>
              <a:t>::map </a:t>
            </a:r>
            <a:r>
              <a:rPr lang="en-US" sz="2400" b="0" dirty="0">
                <a:solidFill>
                  <a:schemeClr val="tx1"/>
                </a:solidFill>
              </a:rPr>
              <a:t>lets you apply a function to each element of a list</a:t>
            </a:r>
          </a:p>
          <a:p>
            <a:r>
              <a:rPr lang="en-US" sz="2400" b="0" dirty="0" err="1">
                <a:solidFill>
                  <a:schemeClr val="accent1"/>
                </a:solidFill>
                <a:latin typeface="Source Code Pro" panose="020B0509030403020204" pitchFamily="49" charset="0"/>
                <a:ea typeface="Source Code Pro" panose="020B0509030403020204" pitchFamily="49" charset="0"/>
              </a:rPr>
              <a:t>map_dfr</a:t>
            </a:r>
            <a:r>
              <a:rPr lang="en-US" sz="2400" b="0" dirty="0">
                <a:solidFill>
                  <a:schemeClr val="accent1"/>
                </a:solidFill>
                <a:latin typeface="Source Code Pro" panose="020B0509030403020204" pitchFamily="49" charset="0"/>
                <a:ea typeface="Source Code Pro" panose="020B0509030403020204" pitchFamily="49" charset="0"/>
              </a:rPr>
              <a:t> </a:t>
            </a:r>
            <a:r>
              <a:rPr lang="en-US" sz="2400" b="0" dirty="0">
                <a:solidFill>
                  <a:schemeClr val="tx1"/>
                </a:solidFill>
              </a:rPr>
              <a:t>row-binds the result</a:t>
            </a:r>
            <a:endParaRPr lang="en-US" dirty="0">
              <a:solidFill>
                <a:schemeClr val="tx1"/>
              </a:solidFill>
            </a:endParaRPr>
          </a:p>
          <a:p>
            <a:r>
              <a:rPr lang="en-US" dirty="0">
                <a:solidFill>
                  <a:schemeClr val="tx1"/>
                </a:solidFill>
              </a:rPr>
              <a:t>Use: </a:t>
            </a:r>
            <a:br>
              <a:rPr lang="en-US" dirty="0">
                <a:solidFill>
                  <a:schemeClr val="tx1"/>
                </a:solidFill>
              </a:rPr>
            </a:br>
            <a:r>
              <a:rPr lang="en-US" dirty="0">
                <a:solidFill>
                  <a:schemeClr val="accent1"/>
                </a:solidFill>
                <a:latin typeface="Source Code Pro" panose="020B0509030403020204" pitchFamily="49" charset="0"/>
                <a:ea typeface="Source Code Pro" panose="020B0509030403020204" pitchFamily="49" charset="0"/>
              </a:rPr>
              <a:t>map(</a:t>
            </a:r>
            <a:r>
              <a:rPr lang="en-US" dirty="0" err="1">
                <a:solidFill>
                  <a:schemeClr val="tx1"/>
                </a:solidFill>
              </a:rPr>
              <a:t>tibble</a:t>
            </a:r>
            <a:r>
              <a:rPr lang="en-US" dirty="0">
                <a:solidFill>
                  <a:schemeClr val="tx1"/>
                </a:solidFill>
              </a:rPr>
              <a:t>, function, </a:t>
            </a:r>
            <a:br>
              <a:rPr lang="en-US" dirty="0">
                <a:solidFill>
                  <a:schemeClr val="tx1"/>
                </a:solidFill>
              </a:rPr>
            </a:br>
            <a:r>
              <a:rPr lang="en-US" dirty="0">
                <a:solidFill>
                  <a:schemeClr val="tx1"/>
                </a:solidFill>
              </a:rPr>
              <a:t>         arguments to be passed on</a:t>
            </a:r>
            <a:r>
              <a:rPr lang="en-US" dirty="0">
                <a:solidFill>
                  <a:schemeClr val="accent1"/>
                </a:solidFill>
                <a:latin typeface="Source Code Pro" panose="020B0509030403020204" pitchFamily="49" charset="0"/>
                <a:ea typeface="Source Code Pro" panose="020B0509030403020204" pitchFamily="49" charset="0"/>
              </a:rPr>
              <a:t>)</a:t>
            </a:r>
          </a:p>
          <a:p>
            <a:r>
              <a:rPr lang="en-US" dirty="0">
                <a:solidFill>
                  <a:schemeClr val="tx1"/>
                </a:solidFill>
              </a:rPr>
              <a:t>Pipes inside allowed!</a:t>
            </a:r>
          </a:p>
        </p:txBody>
      </p:sp>
    </p:spTree>
    <p:extLst>
      <p:ext uri="{BB962C8B-B14F-4D97-AF65-F5344CB8AC3E}">
        <p14:creationId xmlns:p14="http://schemas.microsoft.com/office/powerpoint/2010/main" val="37072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0F60-9AA9-44CF-B9FE-ADB01687EC2F}"/>
              </a:ext>
            </a:extLst>
          </p:cNvPr>
          <p:cNvSpPr>
            <a:spLocks noGrp="1"/>
          </p:cNvSpPr>
          <p:nvPr>
            <p:ph type="title"/>
          </p:nvPr>
        </p:nvSpPr>
        <p:spPr/>
        <p:txBody>
          <a:bodyPr/>
          <a:lstStyle/>
          <a:p>
            <a:r>
              <a:rPr lang="en-US" dirty="0"/>
              <a:t>Checking in-sample fit</a:t>
            </a:r>
          </a:p>
        </p:txBody>
      </p:sp>
      <p:sp>
        <p:nvSpPr>
          <p:cNvPr id="3" name="Content Placeholder 2">
            <a:extLst>
              <a:ext uri="{FF2B5EF4-FFF2-40B4-BE49-F238E27FC236}">
                <a16:creationId xmlns:a16="http://schemas.microsoft.com/office/drawing/2014/main" id="{612933EB-692C-457B-A649-4832FB2F5061}"/>
              </a:ext>
            </a:extLst>
          </p:cNvPr>
          <p:cNvSpPr>
            <a:spLocks noGrp="1"/>
          </p:cNvSpPr>
          <p:nvPr>
            <p:ph sz="quarter" idx="13"/>
          </p:nvPr>
        </p:nvSpPr>
        <p:spPr/>
        <p:txBody>
          <a:bodyPr/>
          <a:lstStyle/>
          <a:p>
            <a:r>
              <a:rPr lang="en-US" dirty="0"/>
              <a:t>The BIC serves as a very versatile model comparison metric</a:t>
            </a:r>
          </a:p>
          <a:p>
            <a:r>
              <a:rPr lang="en-US" dirty="0"/>
              <a:t>It is based on the log-likelihood and penalizes complexity</a:t>
            </a:r>
          </a:p>
          <a:p>
            <a:r>
              <a:rPr lang="en-US" dirty="0"/>
              <a:t>Lower is better</a:t>
            </a:r>
          </a:p>
          <a:p>
            <a:r>
              <a:rPr lang="en-US" dirty="0"/>
              <a:t>Best in BIC, best in hold-out? </a:t>
            </a:r>
          </a:p>
        </p:txBody>
      </p:sp>
      <p:sp>
        <p:nvSpPr>
          <p:cNvPr id="4" name="Content Placeholder 3">
            <a:extLst>
              <a:ext uri="{FF2B5EF4-FFF2-40B4-BE49-F238E27FC236}">
                <a16:creationId xmlns:a16="http://schemas.microsoft.com/office/drawing/2014/main" id="{DA186BE8-157A-4619-9F88-A14C629CE931}"/>
              </a:ext>
            </a:extLst>
          </p:cNvPr>
          <p:cNvSpPr>
            <a:spLocks noGrp="1"/>
          </p:cNvSpPr>
          <p:nvPr>
            <p:ph sz="quarter" idx="14"/>
          </p:nvPr>
        </p:nvSpPr>
        <p:spPr/>
        <p:txBody>
          <a:bodyPr/>
          <a:lstStyle/>
          <a:p>
            <a:r>
              <a:rPr lang="en-US" sz="1800" dirty="0">
                <a:solidFill>
                  <a:schemeClr val="accent6"/>
                </a:solidFill>
              </a:rPr>
              <a:t># A </a:t>
            </a:r>
            <a:r>
              <a:rPr lang="en-US" sz="1800" dirty="0" err="1">
                <a:solidFill>
                  <a:schemeClr val="accent6"/>
                </a:solidFill>
              </a:rPr>
              <a:t>tibble</a:t>
            </a:r>
            <a:r>
              <a:rPr lang="en-US" sz="1800" dirty="0">
                <a:solidFill>
                  <a:schemeClr val="accent6"/>
                </a:solidFill>
              </a:rPr>
              <a:t>: 4 x 9</a:t>
            </a:r>
          </a:p>
          <a:p>
            <a:r>
              <a:rPr lang="en-US" sz="1800" dirty="0">
                <a:solidFill>
                  <a:schemeClr val="accent6"/>
                </a:solidFill>
              </a:rPr>
              <a:t>  predictors </a:t>
            </a:r>
            <a:r>
              <a:rPr lang="en-US" sz="1800" dirty="0" err="1">
                <a:solidFill>
                  <a:schemeClr val="accent6"/>
                </a:solidFill>
              </a:rPr>
              <a:t>null.deviance</a:t>
            </a:r>
            <a:r>
              <a:rPr lang="en-US" sz="1800" dirty="0">
                <a:solidFill>
                  <a:schemeClr val="accent6"/>
                </a:solidFill>
              </a:rPr>
              <a:t> </a:t>
            </a:r>
            <a:r>
              <a:rPr lang="en-US" sz="1800" dirty="0" err="1">
                <a:solidFill>
                  <a:schemeClr val="accent6"/>
                </a:solidFill>
              </a:rPr>
              <a:t>df.null</a:t>
            </a:r>
            <a:r>
              <a:rPr lang="en-US" sz="1800" dirty="0">
                <a:solidFill>
                  <a:schemeClr val="accent6"/>
                </a:solidFill>
              </a:rPr>
              <a:t> </a:t>
            </a:r>
            <a:r>
              <a:rPr lang="en-US" sz="1800" dirty="0" err="1">
                <a:solidFill>
                  <a:schemeClr val="accent6"/>
                </a:solidFill>
              </a:rPr>
              <a:t>logLik</a:t>
            </a:r>
            <a:r>
              <a:rPr lang="en-US" sz="1800" dirty="0">
                <a:solidFill>
                  <a:schemeClr val="accent6"/>
                </a:solidFill>
              </a:rPr>
              <a:t>   AIC   </a:t>
            </a:r>
            <a:r>
              <a:rPr lang="en-US" sz="1800" dirty="0">
                <a:solidFill>
                  <a:schemeClr val="accent1"/>
                </a:solidFill>
              </a:rPr>
              <a:t>BIC</a:t>
            </a:r>
            <a:r>
              <a:rPr lang="en-US" sz="1800" dirty="0">
                <a:solidFill>
                  <a:schemeClr val="accent6"/>
                </a:solidFill>
              </a:rPr>
              <a:t> deviance </a:t>
            </a:r>
            <a:r>
              <a:rPr lang="en-US" sz="1800" dirty="0" err="1">
                <a:solidFill>
                  <a:schemeClr val="accent6"/>
                </a:solidFill>
              </a:rPr>
              <a:t>df.residual</a:t>
            </a:r>
            <a:r>
              <a:rPr lang="en-US" sz="1800" dirty="0">
                <a:solidFill>
                  <a:schemeClr val="accent6"/>
                </a:solidFill>
              </a:rPr>
              <a:t>  nobs</a:t>
            </a:r>
          </a:p>
          <a:p>
            <a:r>
              <a:rPr lang="en-US" sz="1800" dirty="0">
                <a:solidFill>
                  <a:srgbClr val="000000"/>
                </a:solidFill>
              </a:rPr>
              <a:t>  </a:t>
            </a:r>
            <a:r>
              <a:rPr lang="en-US" sz="1800" b="1" dirty="0">
                <a:solidFill>
                  <a:srgbClr val="000080"/>
                </a:solidFill>
              </a:rPr>
              <a:t>&lt;</a:t>
            </a:r>
            <a:r>
              <a:rPr lang="en-US" sz="1800" b="0" dirty="0" err="1">
                <a:solidFill>
                  <a:srgbClr val="000000"/>
                </a:solidFill>
              </a:rPr>
              <a:t>chr</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rgbClr val="000000"/>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a:solidFill>
                  <a:srgbClr val="000000"/>
                </a:solidFill>
              </a:rPr>
              <a:t>int</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rgbClr val="000000"/>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rgbClr val="000000"/>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rgbClr val="000000"/>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err="1">
                <a:solidFill>
                  <a:srgbClr val="000000"/>
                </a:solidFill>
              </a:rPr>
              <a:t>dbl</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a:solidFill>
                  <a:srgbClr val="000000"/>
                </a:solidFill>
              </a:rPr>
              <a:t>int</a:t>
            </a:r>
            <a:r>
              <a:rPr lang="en-US" sz="1800" b="1" dirty="0">
                <a:solidFill>
                  <a:srgbClr val="000080"/>
                </a:solidFill>
              </a:rPr>
              <a:t>&gt;</a:t>
            </a:r>
            <a:r>
              <a:rPr lang="en-US" sz="1800" b="0" dirty="0">
                <a:solidFill>
                  <a:srgbClr val="000000"/>
                </a:solidFill>
              </a:rPr>
              <a:t> </a:t>
            </a:r>
            <a:r>
              <a:rPr lang="en-US" sz="1800" b="1" dirty="0">
                <a:solidFill>
                  <a:srgbClr val="000080"/>
                </a:solidFill>
              </a:rPr>
              <a:t>&lt;</a:t>
            </a:r>
            <a:r>
              <a:rPr lang="en-US" sz="1800" b="0" dirty="0">
                <a:solidFill>
                  <a:srgbClr val="000000"/>
                </a:solidFill>
              </a:rPr>
              <a:t>int</a:t>
            </a:r>
            <a:r>
              <a:rPr lang="en-US" sz="1800" b="1" dirty="0">
                <a:solidFill>
                  <a:srgbClr val="000080"/>
                </a:solidFill>
              </a:rPr>
              <a:t>&gt;</a:t>
            </a:r>
            <a:endParaRPr lang="en-US" sz="1800" b="0" dirty="0">
              <a:solidFill>
                <a:srgbClr val="000000"/>
              </a:solidFill>
            </a:endParaRPr>
          </a:p>
          <a:p>
            <a:r>
              <a:rPr lang="it-IT" sz="1800" b="0" dirty="0">
                <a:solidFill>
                  <a:srgbClr val="FF8000"/>
                </a:solidFill>
              </a:rPr>
              <a:t>1</a:t>
            </a:r>
            <a:r>
              <a:rPr lang="it-IT" sz="1800" b="0" dirty="0">
                <a:solidFill>
                  <a:srgbClr val="000000"/>
                </a:solidFill>
              </a:rPr>
              <a:t> none               </a:t>
            </a:r>
            <a:r>
              <a:rPr lang="it-IT" sz="1800" b="0" dirty="0">
                <a:solidFill>
                  <a:srgbClr val="FF8000"/>
                </a:solidFill>
              </a:rPr>
              <a:t>2480</a:t>
            </a:r>
            <a:r>
              <a:rPr lang="it-IT" sz="1800" b="0" dirty="0">
                <a:solidFill>
                  <a:srgbClr val="000000"/>
                </a:solidFill>
              </a:rPr>
              <a:t>.    </a:t>
            </a:r>
            <a:r>
              <a:rPr lang="it-IT" sz="1800" b="0" dirty="0">
                <a:solidFill>
                  <a:srgbClr val="FF8000"/>
                </a:solidFill>
              </a:rPr>
              <a:t>2999</a:t>
            </a:r>
            <a:r>
              <a:rPr lang="it-IT" sz="1800" b="0" dirty="0">
                <a:solidFill>
                  <a:srgbClr val="000000"/>
                </a:solidFill>
              </a:rPr>
              <a:t> </a:t>
            </a:r>
            <a:r>
              <a:rPr lang="it-IT" sz="1800" b="1" dirty="0">
                <a:solidFill>
                  <a:srgbClr val="000080"/>
                </a:solidFill>
              </a:rPr>
              <a:t>-</a:t>
            </a:r>
            <a:r>
              <a:rPr lang="it-IT" sz="1800" b="0" dirty="0">
                <a:solidFill>
                  <a:srgbClr val="FF8000"/>
                </a:solidFill>
              </a:rPr>
              <a:t>1240</a:t>
            </a:r>
            <a:r>
              <a:rPr lang="it-IT" sz="1800" b="0" dirty="0">
                <a:solidFill>
                  <a:srgbClr val="000000"/>
                </a:solidFill>
              </a:rPr>
              <a:t>. </a:t>
            </a:r>
            <a:r>
              <a:rPr lang="it-IT" sz="1800" b="0" dirty="0">
                <a:solidFill>
                  <a:srgbClr val="FF8000"/>
                </a:solidFill>
              </a:rPr>
              <a:t>2482</a:t>
            </a:r>
            <a:r>
              <a:rPr lang="it-IT" sz="1800" b="0" dirty="0">
                <a:solidFill>
                  <a:srgbClr val="000000"/>
                </a:solidFill>
              </a:rPr>
              <a:t>. </a:t>
            </a:r>
            <a:r>
              <a:rPr lang="it-IT" sz="1800" b="0" dirty="0">
                <a:solidFill>
                  <a:srgbClr val="FF8000"/>
                </a:solidFill>
              </a:rPr>
              <a:t>2488</a:t>
            </a:r>
            <a:r>
              <a:rPr lang="it-IT" sz="1800" b="0" dirty="0">
                <a:solidFill>
                  <a:srgbClr val="000000"/>
                </a:solidFill>
              </a:rPr>
              <a:t>.    </a:t>
            </a:r>
            <a:r>
              <a:rPr lang="it-IT" sz="1800" b="0" dirty="0">
                <a:solidFill>
                  <a:srgbClr val="FF8000"/>
                </a:solidFill>
              </a:rPr>
              <a:t>2480</a:t>
            </a:r>
            <a:r>
              <a:rPr lang="it-IT" sz="1800" b="0" dirty="0">
                <a:solidFill>
                  <a:srgbClr val="000000"/>
                </a:solidFill>
              </a:rPr>
              <a:t>.        </a:t>
            </a:r>
            <a:r>
              <a:rPr lang="it-IT" sz="1800" b="0" dirty="0">
                <a:solidFill>
                  <a:srgbClr val="FF8000"/>
                </a:solidFill>
              </a:rPr>
              <a:t>2999</a:t>
            </a:r>
            <a:r>
              <a:rPr lang="it-IT" sz="1800" b="0" dirty="0">
                <a:solidFill>
                  <a:srgbClr val="000000"/>
                </a:solidFill>
              </a:rPr>
              <a:t>  </a:t>
            </a:r>
            <a:r>
              <a:rPr lang="it-IT" sz="1800" b="0" dirty="0">
                <a:solidFill>
                  <a:srgbClr val="FF8000"/>
                </a:solidFill>
              </a:rPr>
              <a:t>3000</a:t>
            </a:r>
            <a:endParaRPr lang="it-IT" sz="1800" b="0" dirty="0">
              <a:solidFill>
                <a:srgbClr val="000000"/>
              </a:solidFill>
            </a:endParaRPr>
          </a:p>
          <a:p>
            <a:r>
              <a:rPr lang="en-US" sz="1800" b="0" dirty="0">
                <a:solidFill>
                  <a:srgbClr val="FF8000"/>
                </a:solidFill>
              </a:rPr>
              <a:t>2</a:t>
            </a:r>
            <a:r>
              <a:rPr lang="en-US" sz="1800" b="0" dirty="0">
                <a:solidFill>
                  <a:srgbClr val="000000"/>
                </a:solidFill>
              </a:rPr>
              <a:t> two                </a:t>
            </a:r>
            <a:r>
              <a:rPr lang="en-US" sz="1800" b="0" dirty="0">
                <a:solidFill>
                  <a:srgbClr val="FF8000"/>
                </a:solidFill>
              </a:rPr>
              <a:t>2480</a:t>
            </a:r>
            <a:r>
              <a:rPr lang="en-US" sz="1800" b="0" dirty="0">
                <a:solidFill>
                  <a:srgbClr val="000000"/>
                </a:solidFill>
              </a:rPr>
              <a:t>.    </a:t>
            </a:r>
            <a:r>
              <a:rPr lang="en-US" sz="1800" b="0" dirty="0">
                <a:solidFill>
                  <a:srgbClr val="FF8000"/>
                </a:solidFill>
              </a:rPr>
              <a:t>2999</a:t>
            </a:r>
            <a:r>
              <a:rPr lang="en-US" sz="1800" b="0" dirty="0">
                <a:solidFill>
                  <a:srgbClr val="000000"/>
                </a:solidFill>
              </a:rPr>
              <a:t> </a:t>
            </a:r>
            <a:r>
              <a:rPr lang="en-US" sz="1800" b="1" dirty="0">
                <a:solidFill>
                  <a:srgbClr val="000080"/>
                </a:solidFill>
              </a:rPr>
              <a:t>-</a:t>
            </a:r>
            <a:r>
              <a:rPr lang="en-US" sz="1800" b="0" dirty="0">
                <a:solidFill>
                  <a:srgbClr val="FF8000"/>
                </a:solidFill>
              </a:rPr>
              <a:t>1111</a:t>
            </a:r>
            <a:r>
              <a:rPr lang="en-US" sz="1800" b="0" dirty="0">
                <a:solidFill>
                  <a:srgbClr val="000000"/>
                </a:solidFill>
              </a:rPr>
              <a:t>. </a:t>
            </a:r>
            <a:r>
              <a:rPr lang="en-US" sz="1800" b="0" dirty="0">
                <a:solidFill>
                  <a:srgbClr val="FF8000"/>
                </a:solidFill>
              </a:rPr>
              <a:t>2227</a:t>
            </a:r>
            <a:r>
              <a:rPr lang="en-US" sz="1800" b="0" dirty="0">
                <a:solidFill>
                  <a:srgbClr val="000000"/>
                </a:solidFill>
              </a:rPr>
              <a:t>. </a:t>
            </a:r>
            <a:r>
              <a:rPr lang="en-US" sz="1800" b="0" dirty="0">
                <a:solidFill>
                  <a:srgbClr val="FF8000"/>
                </a:solidFill>
              </a:rPr>
              <a:t>2245</a:t>
            </a:r>
            <a:r>
              <a:rPr lang="en-US" sz="1800" b="0" dirty="0">
                <a:solidFill>
                  <a:srgbClr val="000000"/>
                </a:solidFill>
              </a:rPr>
              <a:t>.    </a:t>
            </a:r>
            <a:r>
              <a:rPr lang="en-US" sz="1800" b="0" dirty="0">
                <a:solidFill>
                  <a:srgbClr val="FF8000"/>
                </a:solidFill>
              </a:rPr>
              <a:t>2221</a:t>
            </a:r>
            <a:r>
              <a:rPr lang="en-US" sz="1800" b="0" dirty="0">
                <a:solidFill>
                  <a:srgbClr val="000000"/>
                </a:solidFill>
              </a:rPr>
              <a:t>.        </a:t>
            </a:r>
            <a:r>
              <a:rPr lang="en-US" sz="1800" b="0" dirty="0">
                <a:solidFill>
                  <a:srgbClr val="FF8000"/>
                </a:solidFill>
              </a:rPr>
              <a:t>2997</a:t>
            </a:r>
            <a:r>
              <a:rPr lang="en-US" sz="1800" b="0" dirty="0">
                <a:solidFill>
                  <a:srgbClr val="000000"/>
                </a:solidFill>
              </a:rPr>
              <a:t>  </a:t>
            </a:r>
            <a:r>
              <a:rPr lang="en-US" sz="1800" b="0" dirty="0">
                <a:solidFill>
                  <a:srgbClr val="FF8000"/>
                </a:solidFill>
              </a:rPr>
              <a:t>3000</a:t>
            </a:r>
            <a:endParaRPr lang="en-US" sz="1800" b="0" dirty="0">
              <a:solidFill>
                <a:srgbClr val="000000"/>
              </a:solidFill>
            </a:endParaRPr>
          </a:p>
          <a:p>
            <a:r>
              <a:rPr lang="en-US" sz="1800" b="0" dirty="0">
                <a:solidFill>
                  <a:srgbClr val="FF8000"/>
                </a:solidFill>
              </a:rPr>
              <a:t>3</a:t>
            </a:r>
            <a:r>
              <a:rPr lang="en-US" sz="1800" b="0" dirty="0">
                <a:solidFill>
                  <a:srgbClr val="000000"/>
                </a:solidFill>
              </a:rPr>
              <a:t> </a:t>
            </a:r>
            <a:r>
              <a:rPr lang="en-US" sz="1800" b="0" dirty="0">
                <a:solidFill>
                  <a:schemeClr val="tx1"/>
                </a:solidFill>
              </a:rPr>
              <a:t>all</a:t>
            </a:r>
            <a:r>
              <a:rPr lang="en-US" sz="1800" b="0" dirty="0">
                <a:solidFill>
                  <a:srgbClr val="000000"/>
                </a:solidFill>
              </a:rPr>
              <a:t>                </a:t>
            </a:r>
            <a:r>
              <a:rPr lang="en-US" sz="1800" b="0" dirty="0">
                <a:solidFill>
                  <a:srgbClr val="FF8000"/>
                </a:solidFill>
              </a:rPr>
              <a:t>2480</a:t>
            </a:r>
            <a:r>
              <a:rPr lang="en-US" sz="1800" b="0" dirty="0">
                <a:solidFill>
                  <a:srgbClr val="000000"/>
                </a:solidFill>
              </a:rPr>
              <a:t>.    </a:t>
            </a:r>
            <a:r>
              <a:rPr lang="en-US" sz="1800" b="0" dirty="0">
                <a:solidFill>
                  <a:srgbClr val="FF8000"/>
                </a:solidFill>
              </a:rPr>
              <a:t>2999</a:t>
            </a:r>
            <a:r>
              <a:rPr lang="en-US" sz="1800" b="0" dirty="0">
                <a:solidFill>
                  <a:srgbClr val="000000"/>
                </a:solidFill>
              </a:rPr>
              <a:t>  </a:t>
            </a:r>
            <a:r>
              <a:rPr lang="en-US" sz="1800" b="1" dirty="0">
                <a:solidFill>
                  <a:schemeClr val="accent1"/>
                </a:solidFill>
              </a:rPr>
              <a:t>-</a:t>
            </a:r>
            <a:r>
              <a:rPr lang="en-US" sz="1800" b="0" dirty="0">
                <a:solidFill>
                  <a:schemeClr val="accent1"/>
                </a:solidFill>
              </a:rPr>
              <a:t>971. </a:t>
            </a:r>
            <a:r>
              <a:rPr lang="en-US" sz="1800" b="0" dirty="0">
                <a:solidFill>
                  <a:srgbClr val="FF8000"/>
                </a:solidFill>
              </a:rPr>
              <a:t>1973</a:t>
            </a:r>
            <a:r>
              <a:rPr lang="en-US" sz="1800" b="0" dirty="0">
                <a:solidFill>
                  <a:srgbClr val="000000"/>
                </a:solidFill>
              </a:rPr>
              <a:t>. </a:t>
            </a:r>
            <a:r>
              <a:rPr lang="en-US" sz="1800" b="0" dirty="0">
                <a:solidFill>
                  <a:srgbClr val="FF8000"/>
                </a:solidFill>
              </a:rPr>
              <a:t>2069</a:t>
            </a:r>
            <a:r>
              <a:rPr lang="en-US" sz="1800" b="0" dirty="0">
                <a:solidFill>
                  <a:srgbClr val="000000"/>
                </a:solidFill>
              </a:rPr>
              <a:t>.    </a:t>
            </a:r>
            <a:r>
              <a:rPr lang="en-US" sz="1800" b="0" dirty="0">
                <a:solidFill>
                  <a:srgbClr val="FF8000"/>
                </a:solidFill>
              </a:rPr>
              <a:t>1941</a:t>
            </a:r>
            <a:r>
              <a:rPr lang="en-US" sz="1800" b="0" dirty="0">
                <a:solidFill>
                  <a:srgbClr val="000000"/>
                </a:solidFill>
              </a:rPr>
              <a:t>.        </a:t>
            </a:r>
            <a:r>
              <a:rPr lang="en-US" sz="1800" b="0" dirty="0">
                <a:solidFill>
                  <a:srgbClr val="FF8000"/>
                </a:solidFill>
              </a:rPr>
              <a:t>2984</a:t>
            </a:r>
            <a:r>
              <a:rPr lang="en-US" sz="1800" b="0" dirty="0">
                <a:solidFill>
                  <a:srgbClr val="000000"/>
                </a:solidFill>
              </a:rPr>
              <a:t>  </a:t>
            </a:r>
            <a:r>
              <a:rPr lang="en-US" sz="1800" b="0" dirty="0">
                <a:solidFill>
                  <a:srgbClr val="FF8000"/>
                </a:solidFill>
              </a:rPr>
              <a:t>3000</a:t>
            </a:r>
            <a:endParaRPr lang="en-US" sz="1800" b="0" dirty="0">
              <a:solidFill>
                <a:srgbClr val="000000"/>
              </a:solidFill>
            </a:endParaRPr>
          </a:p>
          <a:p>
            <a:r>
              <a:rPr lang="en-US" sz="1800" b="0" dirty="0">
                <a:solidFill>
                  <a:srgbClr val="FF8000"/>
                </a:solidFill>
              </a:rPr>
              <a:t>4</a:t>
            </a:r>
            <a:r>
              <a:rPr lang="en-US" sz="1800" b="0" dirty="0">
                <a:solidFill>
                  <a:srgbClr val="000000"/>
                </a:solidFill>
              </a:rPr>
              <a:t> many               </a:t>
            </a:r>
            <a:r>
              <a:rPr lang="en-US" sz="1800" b="0" dirty="0">
                <a:solidFill>
                  <a:srgbClr val="FF8000"/>
                </a:solidFill>
              </a:rPr>
              <a:t>2480</a:t>
            </a:r>
            <a:r>
              <a:rPr lang="en-US" sz="1800" b="0" dirty="0">
                <a:solidFill>
                  <a:srgbClr val="000000"/>
                </a:solidFill>
              </a:rPr>
              <a:t>.    </a:t>
            </a:r>
            <a:r>
              <a:rPr lang="en-US" sz="1800" b="0" dirty="0">
                <a:solidFill>
                  <a:srgbClr val="FF8000"/>
                </a:solidFill>
              </a:rPr>
              <a:t>2999</a:t>
            </a:r>
            <a:r>
              <a:rPr lang="en-US" sz="1800" b="0" dirty="0">
                <a:solidFill>
                  <a:srgbClr val="000000"/>
                </a:solidFill>
              </a:rPr>
              <a:t>  </a:t>
            </a:r>
            <a:r>
              <a:rPr lang="en-US" sz="1800" b="1" dirty="0">
                <a:solidFill>
                  <a:srgbClr val="000080"/>
                </a:solidFill>
              </a:rPr>
              <a:t>-</a:t>
            </a:r>
            <a:r>
              <a:rPr lang="en-US" sz="1800" b="0" dirty="0">
                <a:solidFill>
                  <a:srgbClr val="FF8000"/>
                </a:solidFill>
              </a:rPr>
              <a:t>973</a:t>
            </a:r>
            <a:r>
              <a:rPr lang="en-US" sz="1800" b="0" dirty="0">
                <a:solidFill>
                  <a:srgbClr val="000000"/>
                </a:solidFill>
              </a:rPr>
              <a:t>. </a:t>
            </a:r>
            <a:r>
              <a:rPr lang="en-US" sz="1800" b="0" dirty="0">
                <a:solidFill>
                  <a:srgbClr val="FF8000"/>
                </a:solidFill>
              </a:rPr>
              <a:t>1964</a:t>
            </a:r>
            <a:r>
              <a:rPr lang="en-US" sz="1800" b="0" dirty="0">
                <a:solidFill>
                  <a:srgbClr val="000000"/>
                </a:solidFill>
              </a:rPr>
              <a:t>. </a:t>
            </a:r>
            <a:r>
              <a:rPr lang="en-US" sz="1800" b="0" dirty="0">
                <a:solidFill>
                  <a:schemeClr val="accent1"/>
                </a:solidFill>
              </a:rPr>
              <a:t>2018</a:t>
            </a:r>
            <a:r>
              <a:rPr lang="en-US" sz="1800" b="0" dirty="0">
                <a:solidFill>
                  <a:srgbClr val="000000"/>
                </a:solidFill>
              </a:rPr>
              <a:t>.    </a:t>
            </a:r>
            <a:r>
              <a:rPr lang="en-US" sz="1800" b="0" dirty="0">
                <a:solidFill>
                  <a:srgbClr val="FF8000"/>
                </a:solidFill>
              </a:rPr>
              <a:t>1946</a:t>
            </a:r>
            <a:r>
              <a:rPr lang="en-US" sz="1800" b="0" dirty="0">
                <a:solidFill>
                  <a:srgbClr val="000000"/>
                </a:solidFill>
              </a:rPr>
              <a:t>.        </a:t>
            </a:r>
            <a:r>
              <a:rPr lang="en-US" sz="1800" b="0" dirty="0">
                <a:solidFill>
                  <a:srgbClr val="FF8000"/>
                </a:solidFill>
              </a:rPr>
              <a:t>2991</a:t>
            </a:r>
            <a:r>
              <a:rPr lang="en-US" sz="1800" b="0" dirty="0">
                <a:solidFill>
                  <a:srgbClr val="000000"/>
                </a:solidFill>
              </a:rPr>
              <a:t>  </a:t>
            </a:r>
            <a:r>
              <a:rPr lang="en-US" sz="1800" b="0" dirty="0">
                <a:solidFill>
                  <a:srgbClr val="FF8000"/>
                </a:solidFill>
              </a:rPr>
              <a:t>3000</a:t>
            </a:r>
            <a:endParaRPr lang="en-US" dirty="0"/>
          </a:p>
        </p:txBody>
      </p:sp>
    </p:spTree>
    <p:extLst>
      <p:ext uri="{BB962C8B-B14F-4D97-AF65-F5344CB8AC3E}">
        <p14:creationId xmlns:p14="http://schemas.microsoft.com/office/powerpoint/2010/main" val="42011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46987-E1DA-4732-A2CE-4350CF55E4FA}"/>
              </a:ext>
            </a:extLst>
          </p:cNvPr>
          <p:cNvSpPr>
            <a:spLocks noGrp="1"/>
          </p:cNvSpPr>
          <p:nvPr>
            <p:ph type="title"/>
          </p:nvPr>
        </p:nvSpPr>
        <p:spPr/>
        <p:txBody>
          <a:bodyPr/>
          <a:lstStyle/>
          <a:p>
            <a:r>
              <a:rPr lang="en-US" dirty="0"/>
              <a:t>ROC and AUC</a:t>
            </a:r>
          </a:p>
        </p:txBody>
      </p:sp>
      <p:sp>
        <p:nvSpPr>
          <p:cNvPr id="6" name="Content Placeholder 5">
            <a:extLst>
              <a:ext uri="{FF2B5EF4-FFF2-40B4-BE49-F238E27FC236}">
                <a16:creationId xmlns:a16="http://schemas.microsoft.com/office/drawing/2014/main" id="{71F5155D-C1E3-437D-8A92-0A2588A2D1D1}"/>
              </a:ext>
            </a:extLst>
          </p:cNvPr>
          <p:cNvSpPr>
            <a:spLocks noGrp="1"/>
          </p:cNvSpPr>
          <p:nvPr>
            <p:ph sz="quarter" idx="13"/>
          </p:nvPr>
        </p:nvSpPr>
        <p:spPr/>
        <p:txBody>
          <a:bodyPr/>
          <a:lstStyle/>
          <a:p>
            <a:r>
              <a:rPr lang="en-US" dirty="0"/>
              <a:t>The area underneath the receiver operating characteristic curve (ROC)</a:t>
            </a:r>
          </a:p>
          <a:p>
            <a:r>
              <a:rPr lang="en-US" dirty="0"/>
              <a:t>It balances correct predictions and misclassifications</a:t>
            </a:r>
          </a:p>
          <a:p>
            <a:r>
              <a:rPr lang="en-US" dirty="0"/>
              <a:t>Popular metric for evaluating hold-out predictions</a:t>
            </a:r>
          </a:p>
          <a:p>
            <a:endParaRPr lang="en-US" dirty="0"/>
          </a:p>
          <a:p>
            <a:endParaRPr lang="en-US" dirty="0"/>
          </a:p>
        </p:txBody>
      </p:sp>
    </p:spTree>
    <p:extLst>
      <p:ext uri="{BB962C8B-B14F-4D97-AF65-F5344CB8AC3E}">
        <p14:creationId xmlns:p14="http://schemas.microsoft.com/office/powerpoint/2010/main" val="2509186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5B28BD-73AE-4F24-A072-1ACC783DDE5A}"/>
              </a:ext>
            </a:extLst>
          </p:cNvPr>
          <p:cNvSpPr>
            <a:spLocks noGrp="1"/>
          </p:cNvSpPr>
          <p:nvPr>
            <p:ph type="title"/>
          </p:nvPr>
        </p:nvSpPr>
        <p:spPr/>
        <p:txBody>
          <a:bodyPr/>
          <a:lstStyle/>
          <a:p>
            <a:r>
              <a:rPr lang="en-US" dirty="0"/>
              <a:t>Two types of error</a:t>
            </a:r>
          </a:p>
        </p:txBody>
      </p:sp>
      <p:sp>
        <p:nvSpPr>
          <p:cNvPr id="7" name="Content Placeholder 6">
            <a:extLst>
              <a:ext uri="{FF2B5EF4-FFF2-40B4-BE49-F238E27FC236}">
                <a16:creationId xmlns:a16="http://schemas.microsoft.com/office/drawing/2014/main" id="{5FD818B7-FD0D-4F43-8E2D-322C71D2EB34}"/>
              </a:ext>
            </a:extLst>
          </p:cNvPr>
          <p:cNvSpPr>
            <a:spLocks noGrp="1"/>
          </p:cNvSpPr>
          <p:nvPr>
            <p:ph sz="quarter" idx="13"/>
          </p:nvPr>
        </p:nvSpPr>
        <p:spPr/>
        <p:txBody>
          <a:bodyPr/>
          <a:lstStyle/>
          <a:p>
            <a:r>
              <a:rPr lang="en-US" dirty="0"/>
              <a:t>False negative (“miss”)</a:t>
            </a:r>
          </a:p>
          <a:p>
            <a:pPr lvl="1"/>
            <a:r>
              <a:rPr lang="en-US" dirty="0"/>
              <a:t>Failed to detect churn, </a:t>
            </a:r>
            <a:r>
              <a:rPr lang="en-US" dirty="0" err="1"/>
              <a:t>covid</a:t>
            </a:r>
            <a:r>
              <a:rPr lang="en-US" dirty="0"/>
              <a:t>, other event</a:t>
            </a:r>
          </a:p>
          <a:p>
            <a:endParaRPr lang="en-US" dirty="0"/>
          </a:p>
          <a:p>
            <a:r>
              <a:rPr lang="en-US" dirty="0"/>
              <a:t>False positive (“false alarm”)</a:t>
            </a:r>
          </a:p>
          <a:p>
            <a:pPr lvl="1"/>
            <a:r>
              <a:rPr lang="en-US" dirty="0"/>
              <a:t>Detected/Predicted </a:t>
            </a:r>
            <a:r>
              <a:rPr lang="en-US" dirty="0" err="1"/>
              <a:t>covid</a:t>
            </a:r>
            <a:r>
              <a:rPr lang="en-US" dirty="0"/>
              <a:t>/churn/even when it was not true</a:t>
            </a:r>
          </a:p>
          <a:p>
            <a:endParaRPr lang="en-US" dirty="0"/>
          </a:p>
        </p:txBody>
      </p:sp>
    </p:spTree>
    <p:extLst>
      <p:ext uri="{BB962C8B-B14F-4D97-AF65-F5344CB8AC3E}">
        <p14:creationId xmlns:p14="http://schemas.microsoft.com/office/powerpoint/2010/main" val="708209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28C0-601B-4FFD-BA0B-8919087A0312}"/>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93B9B8C5-40F4-4CCC-AF84-A723B2CB7ACF}"/>
              </a:ext>
            </a:extLst>
          </p:cNvPr>
          <p:cNvSpPr>
            <a:spLocks noGrp="1"/>
          </p:cNvSpPr>
          <p:nvPr>
            <p:ph sz="quarter" idx="13"/>
          </p:nvPr>
        </p:nvSpPr>
        <p:spPr>
          <a:xfrm>
            <a:off x="787403" y="4210050"/>
            <a:ext cx="10782300" cy="1914525"/>
          </a:xfrm>
        </p:spPr>
        <p:txBody>
          <a:bodyPr/>
          <a:lstStyle/>
          <a:p>
            <a:r>
              <a:rPr lang="en-US" sz="2800" dirty="0"/>
              <a:t>Aggregate the 4 numbers to two rates</a:t>
            </a:r>
          </a:p>
          <a:p>
            <a:pPr lvl="1">
              <a:buFontTx/>
              <a:buNone/>
            </a:pPr>
            <a:r>
              <a:rPr lang="en-US" dirty="0"/>
              <a:t>true positive rate  = TP =  (#TP)/(#P)</a:t>
            </a:r>
          </a:p>
          <a:p>
            <a:pPr lvl="1">
              <a:buFontTx/>
              <a:buNone/>
            </a:pPr>
            <a:r>
              <a:rPr lang="en-US" dirty="0"/>
              <a:t>false positive rate = FP = (#FP)/(#N)</a:t>
            </a:r>
          </a:p>
          <a:p>
            <a:endParaRPr lang="en-US" dirty="0"/>
          </a:p>
        </p:txBody>
      </p:sp>
      <p:graphicFrame>
        <p:nvGraphicFramePr>
          <p:cNvPr id="4" name="Group 4">
            <a:extLst>
              <a:ext uri="{FF2B5EF4-FFF2-40B4-BE49-F238E27FC236}">
                <a16:creationId xmlns:a16="http://schemas.microsoft.com/office/drawing/2014/main" id="{627BB195-C78C-40FA-B2D8-B01C9D52F861}"/>
              </a:ext>
            </a:extLst>
          </p:cNvPr>
          <p:cNvGraphicFramePr>
            <a:graphicFrameLocks noGrp="1"/>
          </p:cNvGraphicFramePr>
          <p:nvPr/>
        </p:nvGraphicFramePr>
        <p:xfrm>
          <a:off x="2514600" y="1600200"/>
          <a:ext cx="7010400" cy="2209800"/>
        </p:xfrm>
        <a:graphic>
          <a:graphicData uri="http://schemas.openxmlformats.org/drawingml/2006/table">
            <a:tbl>
              <a:tblPr firstRow="1" firstCol="1" bandCol="1">
                <a:effectLst>
                  <a:outerShdw blurRad="50800" dist="38100" dir="2700000" algn="tl" rotWithShape="0">
                    <a:prstClr val="black">
                      <a:alpha val="40000"/>
                    </a:prstClr>
                  </a:outerShdw>
                </a:effectLst>
                <a:tableStyleId>{5C22544A-7EE6-4342-B048-85BDC9FD1C3A}</a:tableStyleId>
              </a:tblPr>
              <a:tblGrid>
                <a:gridCol w="2650273">
                  <a:extLst>
                    <a:ext uri="{9D8B030D-6E8A-4147-A177-3AD203B41FA5}">
                      <a16:colId xmlns:a16="http://schemas.microsoft.com/office/drawing/2014/main" val="20000"/>
                    </a:ext>
                  </a:extLst>
                </a:gridCol>
                <a:gridCol w="2023327">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552450">
                <a:tc row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True class</a:t>
                      </a:r>
                      <a:endParaRPr kumimoji="0" 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Predicted class</a:t>
                      </a:r>
                      <a:endParaRPr kumimoji="0" 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solidFill>
                      <a:schemeClr val="accent6">
                        <a:lumMod val="50000"/>
                      </a:schemeClr>
                    </a:solidFill>
                  </a:tcPr>
                </a:tc>
                <a:tc hMerge="1">
                  <a:txBody>
                    <a:bodyPr/>
                    <a:lstStyle/>
                    <a:p>
                      <a:endParaRPr lang="en-US"/>
                    </a:p>
                  </a:txBody>
                  <a:tcPr/>
                </a:tc>
                <a:extLst>
                  <a:ext uri="{0D108BD9-81ED-4DB2-BD59-A6C34878D82A}">
                    <a16:rowId xmlns:a16="http://schemas.microsoft.com/office/drawing/2014/main" val="10000"/>
                  </a:ext>
                </a:extLst>
              </a:tr>
              <a:tr h="552450">
                <a:tc vMerge="1">
                  <a:txBody>
                    <a:bodyPr/>
                    <a:lstStyle/>
                    <a:p>
                      <a:endParaRPr lang="en-US"/>
                    </a:p>
                  </a:txBody>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positive</a:t>
                      </a: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negative</a:t>
                      </a: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5524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solidFill>
                            <a:schemeClr val="bg1"/>
                          </a:solidFill>
                          <a:effectLst/>
                        </a:rPr>
                        <a:t>positive (#P)</a:t>
                      </a:r>
                      <a:endParaRPr kumimoji="0" lang="en-US" sz="24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#TP</a:t>
                      </a: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#FN = #P - #TP</a:t>
                      </a: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5524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negative (#N)</a:t>
                      </a:r>
                      <a:endParaRPr kumimoji="0" 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rPr>
                        <a:t>#FP</a:t>
                      </a:r>
                      <a:endParaRPr kumimoji="0" 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#TN = #N - #FP</a:t>
                      </a:r>
                      <a:endPar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8093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0F7B7F-A45F-4B36-B32E-6D10D24C7F13}"/>
              </a:ext>
            </a:extLst>
          </p:cNvPr>
          <p:cNvSpPr>
            <a:spLocks noGrp="1"/>
          </p:cNvSpPr>
          <p:nvPr>
            <p:ph type="title"/>
          </p:nvPr>
        </p:nvSpPr>
        <p:spPr/>
        <p:txBody>
          <a:bodyPr/>
          <a:lstStyle/>
          <a:p>
            <a:r>
              <a:rPr lang="en-US" dirty="0"/>
              <a:t>Confusion matrix</a:t>
            </a:r>
          </a:p>
        </p:txBody>
      </p:sp>
      <p:sp>
        <p:nvSpPr>
          <p:cNvPr id="8" name="Content Placeholder 7">
            <a:extLst>
              <a:ext uri="{FF2B5EF4-FFF2-40B4-BE49-F238E27FC236}">
                <a16:creationId xmlns:a16="http://schemas.microsoft.com/office/drawing/2014/main" id="{EA699B48-5C89-48C9-8F15-28A57BBFBD54}"/>
              </a:ext>
            </a:extLst>
          </p:cNvPr>
          <p:cNvSpPr>
            <a:spLocks noGrp="1"/>
          </p:cNvSpPr>
          <p:nvPr>
            <p:ph sz="quarter" idx="14"/>
          </p:nvPr>
        </p:nvSpPr>
        <p:spPr/>
        <p:txBody>
          <a:bodyPr/>
          <a:lstStyle/>
          <a:p>
            <a:r>
              <a:rPr lang="en-US" sz="1800" dirty="0">
                <a:solidFill>
                  <a:srgbClr val="000000"/>
                </a:solidFill>
              </a:rPr>
              <a:t>fit2_train </a:t>
            </a:r>
            <a:r>
              <a:rPr lang="en-US" sz="1800" dirty="0">
                <a:solidFill>
                  <a:srgbClr val="804000"/>
                </a:solidFill>
              </a:rPr>
              <a:t>%&gt;%</a:t>
            </a:r>
            <a:endParaRPr lang="en-US" sz="1800" dirty="0">
              <a:solidFill>
                <a:srgbClr val="000000"/>
              </a:solidFill>
            </a:endParaRPr>
          </a:p>
          <a:p>
            <a:r>
              <a:rPr lang="en-US" sz="1800" dirty="0">
                <a:solidFill>
                  <a:srgbClr val="000000"/>
                </a:solidFill>
              </a:rPr>
              <a:t>  augment</a:t>
            </a:r>
            <a:r>
              <a:rPr lang="en-US" sz="1800" b="1" dirty="0">
                <a:solidFill>
                  <a:srgbClr val="000080"/>
                </a:solidFill>
              </a:rPr>
              <a:t>(</a:t>
            </a:r>
            <a:r>
              <a:rPr lang="en-US" sz="1800" b="0" dirty="0" err="1">
                <a:solidFill>
                  <a:srgbClr val="000000"/>
                </a:solidFill>
              </a:rPr>
              <a:t>type.predict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"response"</a:t>
            </a:r>
            <a:r>
              <a:rPr lang="en-US" sz="1800" b="0" dirty="0">
                <a:solidFill>
                  <a:srgbClr val="000000"/>
                </a:solidFill>
              </a:rPr>
              <a:t>, </a:t>
            </a:r>
          </a:p>
          <a:p>
            <a:r>
              <a:rPr lang="en-US" sz="1800" b="0" dirty="0">
                <a:solidFill>
                  <a:srgbClr val="000000"/>
                </a:solidFill>
              </a:rPr>
              <a:t>          </a:t>
            </a:r>
            <a:r>
              <a:rPr lang="en-US" sz="1800" b="0" dirty="0" err="1">
                <a:solidFill>
                  <a:srgbClr val="000000"/>
                </a:solidFill>
              </a:rPr>
              <a:t>newdata</a:t>
            </a:r>
            <a:r>
              <a:rPr lang="en-US" sz="1800" b="0" dirty="0">
                <a:solidFill>
                  <a:srgbClr val="000000"/>
                </a:solidFill>
              </a:rPr>
              <a:t> </a:t>
            </a:r>
            <a:r>
              <a:rPr lang="en-US" sz="1800" b="1" dirty="0">
                <a:solidFill>
                  <a:srgbClr val="000080"/>
                </a:solidFill>
              </a:rPr>
              <a:t>=</a:t>
            </a:r>
            <a:r>
              <a:rPr lang="en-US" sz="1800" b="0" dirty="0">
                <a:solidFill>
                  <a:srgbClr val="000000"/>
                </a:solidFill>
              </a:rPr>
              <a:t> testing</a:t>
            </a:r>
            <a:r>
              <a:rPr lang="en-US" sz="1800" b="1" dirty="0">
                <a:solidFill>
                  <a:srgbClr val="000080"/>
                </a:solidFill>
              </a:rPr>
              <a:t>(</a:t>
            </a:r>
            <a:r>
              <a:rPr lang="en-US" sz="1800" b="0" dirty="0" err="1">
                <a:solidFill>
                  <a:srgbClr val="000000"/>
                </a:solidFill>
              </a:rPr>
              <a:t>data_wireless_split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mutate</a:t>
            </a:r>
            <a:r>
              <a:rPr lang="en-US" sz="1800" b="1" dirty="0">
                <a:solidFill>
                  <a:srgbClr val="000080"/>
                </a:solidFill>
              </a:rPr>
              <a:t>(</a:t>
            </a:r>
            <a:r>
              <a:rPr lang="en-US" sz="1800" b="0" dirty="0">
                <a:solidFill>
                  <a:srgbClr val="8000FF"/>
                </a:solidFill>
              </a:rPr>
              <a:t>fitted</a:t>
            </a:r>
            <a:r>
              <a:rPr lang="en-US" sz="1800" b="1" dirty="0">
                <a:solidFill>
                  <a:srgbClr val="000080"/>
                </a:solidFill>
              </a:rPr>
              <a:t>=</a:t>
            </a:r>
            <a:r>
              <a:rPr lang="en-US" sz="1800" b="0" dirty="0">
                <a:solidFill>
                  <a:srgbClr val="8000FF"/>
                </a:solidFill>
              </a:rPr>
              <a:t>factor</a:t>
            </a:r>
            <a:r>
              <a:rPr lang="en-US" sz="1800" b="1" dirty="0">
                <a:solidFill>
                  <a:srgbClr val="000080"/>
                </a:solidFill>
              </a:rPr>
              <a:t>(</a:t>
            </a:r>
            <a:r>
              <a:rPr lang="en-US" sz="1800" b="0" dirty="0" err="1">
                <a:solidFill>
                  <a:srgbClr val="8000FF"/>
                </a:solidFill>
              </a:rPr>
              <a:t>ifelse</a:t>
            </a:r>
            <a:r>
              <a:rPr lang="en-US" sz="1800" b="1" dirty="0">
                <a:solidFill>
                  <a:srgbClr val="000080"/>
                </a:solidFill>
              </a:rPr>
              <a:t>(</a:t>
            </a:r>
            <a:r>
              <a:rPr lang="en-US" sz="1800" b="0" dirty="0">
                <a:solidFill>
                  <a:srgbClr val="000000"/>
                </a:solidFill>
              </a:rPr>
              <a:t>.</a:t>
            </a:r>
            <a:r>
              <a:rPr lang="en-US" sz="1800" b="0" dirty="0">
                <a:solidFill>
                  <a:srgbClr val="8000FF"/>
                </a:solidFill>
              </a:rPr>
              <a:t>fitted</a:t>
            </a:r>
            <a:r>
              <a:rPr lang="en-US" sz="1800" b="1" dirty="0">
                <a:solidFill>
                  <a:srgbClr val="000080"/>
                </a:solidFill>
              </a:rPr>
              <a:t>&gt;</a:t>
            </a:r>
            <a:r>
              <a:rPr lang="en-US" sz="1800" b="0" dirty="0">
                <a:solidFill>
                  <a:srgbClr val="FF8000"/>
                </a:solidFill>
              </a:rPr>
              <a:t>0.5</a:t>
            </a:r>
            <a:r>
              <a:rPr lang="en-US" sz="1800" b="0" dirty="0">
                <a:solidFill>
                  <a:srgbClr val="000000"/>
                </a:solidFill>
              </a:rPr>
              <a:t>,</a:t>
            </a:r>
            <a:r>
              <a:rPr lang="en-US" sz="1800" b="0" dirty="0">
                <a:solidFill>
                  <a:srgbClr val="808080"/>
                </a:solidFill>
              </a:rPr>
              <a:t>'yes'</a:t>
            </a:r>
            <a:r>
              <a:rPr lang="en-US" sz="1800" b="0" dirty="0">
                <a:solidFill>
                  <a:srgbClr val="000000"/>
                </a:solidFill>
              </a:rPr>
              <a:t>,</a:t>
            </a:r>
            <a:r>
              <a:rPr lang="en-US" sz="1800" b="0" dirty="0">
                <a:solidFill>
                  <a:srgbClr val="808080"/>
                </a:solidFill>
              </a:rPr>
              <a:t>'no'</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chemeClr val="accent1"/>
                </a:solidFill>
              </a:rPr>
              <a:t>conf_mat</a:t>
            </a:r>
            <a:r>
              <a:rPr lang="en-US" sz="1800" b="1" dirty="0">
                <a:solidFill>
                  <a:srgbClr val="000080"/>
                </a:solidFill>
              </a:rPr>
              <a:t>(</a:t>
            </a:r>
            <a:r>
              <a:rPr lang="en-US" sz="1800" b="0" dirty="0">
                <a:solidFill>
                  <a:srgbClr val="000000"/>
                </a:solidFill>
              </a:rPr>
              <a:t>truth </a:t>
            </a:r>
            <a:r>
              <a:rPr lang="en-US" sz="1800" b="1" dirty="0">
                <a:solidFill>
                  <a:srgbClr val="000080"/>
                </a:solidFill>
              </a:rPr>
              <a:t>=</a:t>
            </a:r>
            <a:r>
              <a:rPr lang="en-US" sz="1800" b="0" dirty="0">
                <a:solidFill>
                  <a:srgbClr val="000000"/>
                </a:solidFill>
              </a:rPr>
              <a:t> churn, </a:t>
            </a:r>
            <a:r>
              <a:rPr lang="en-US" sz="1800" b="0" dirty="0">
                <a:solidFill>
                  <a:srgbClr val="8000FF"/>
                </a:solidFill>
              </a:rPr>
              <a:t>fitted</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p>
          <a:p>
            <a:r>
              <a:rPr lang="en-US" sz="1800" b="0" dirty="0">
                <a:solidFill>
                  <a:srgbClr val="000000"/>
                </a:solidFill>
              </a:rPr>
              <a:t>  </a:t>
            </a:r>
          </a:p>
          <a:p>
            <a:r>
              <a:rPr lang="en-US" sz="1800" b="0" dirty="0">
                <a:solidFill>
                  <a:schemeClr val="accent6"/>
                </a:solidFill>
              </a:rPr>
              <a:t>            Truth</a:t>
            </a:r>
          </a:p>
          <a:p>
            <a:r>
              <a:rPr lang="en-US" sz="1800" b="0" dirty="0">
                <a:solidFill>
                  <a:schemeClr val="accent6"/>
                </a:solidFill>
              </a:rPr>
              <a:t>Prediction  no yes</a:t>
            </a:r>
          </a:p>
          <a:p>
            <a:r>
              <a:rPr lang="en-US" sz="1800" b="0" dirty="0">
                <a:solidFill>
                  <a:schemeClr val="accent6"/>
                </a:solidFill>
              </a:rPr>
              <a:t>       no  276  35</a:t>
            </a:r>
          </a:p>
          <a:p>
            <a:r>
              <a:rPr lang="en-US" sz="1800" b="0" dirty="0">
                <a:solidFill>
                  <a:schemeClr val="accent6"/>
                </a:solidFill>
              </a:rPr>
              <a:t>       yes   8  14</a:t>
            </a:r>
            <a:endParaRPr lang="en-US" dirty="0">
              <a:solidFill>
                <a:schemeClr val="accent6"/>
              </a:solidFill>
            </a:endParaRPr>
          </a:p>
        </p:txBody>
      </p:sp>
      <p:sp>
        <p:nvSpPr>
          <p:cNvPr id="9" name="Content Placeholder 8">
            <a:extLst>
              <a:ext uri="{FF2B5EF4-FFF2-40B4-BE49-F238E27FC236}">
                <a16:creationId xmlns:a16="http://schemas.microsoft.com/office/drawing/2014/main" id="{44E2545B-50AC-40C2-9C99-55A942E85126}"/>
              </a:ext>
            </a:extLst>
          </p:cNvPr>
          <p:cNvSpPr>
            <a:spLocks noGrp="1"/>
          </p:cNvSpPr>
          <p:nvPr>
            <p:ph sz="quarter" idx="15"/>
          </p:nvPr>
        </p:nvSpPr>
        <p:spPr/>
        <p:txBody>
          <a:bodyPr/>
          <a:lstStyle/>
          <a:p>
            <a:r>
              <a:rPr lang="en-US" dirty="0"/>
              <a:t>This is the confusion matrix for our mini case</a:t>
            </a:r>
          </a:p>
        </p:txBody>
      </p:sp>
      <p:pic>
        <p:nvPicPr>
          <p:cNvPr id="12" name="Picture 11" descr="A close up of a logo&#10;&#10;Description automatically generated">
            <a:extLst>
              <a:ext uri="{FF2B5EF4-FFF2-40B4-BE49-F238E27FC236}">
                <a16:creationId xmlns:a16="http://schemas.microsoft.com/office/drawing/2014/main" id="{B6635DA7-4E83-495C-B7D2-13EC6FFFEA42}"/>
              </a:ext>
            </a:extLst>
          </p:cNvPr>
          <p:cNvPicPr>
            <a:picLocks noChangeAspect="1"/>
          </p:cNvPicPr>
          <p:nvPr/>
        </p:nvPicPr>
        <p:blipFill>
          <a:blip r:embed="rId2"/>
          <a:stretch>
            <a:fillRect/>
          </a:stretch>
        </p:blipFill>
        <p:spPr>
          <a:xfrm>
            <a:off x="11065356" y="44933"/>
            <a:ext cx="753060" cy="869467"/>
          </a:xfrm>
          <a:prstGeom prst="rect">
            <a:avLst/>
          </a:prstGeom>
        </p:spPr>
      </p:pic>
      <p:pic>
        <p:nvPicPr>
          <p:cNvPr id="13" name="Picture 12" descr="A close up of a sign&#10;&#10;Description automatically generated">
            <a:extLst>
              <a:ext uri="{FF2B5EF4-FFF2-40B4-BE49-F238E27FC236}">
                <a16:creationId xmlns:a16="http://schemas.microsoft.com/office/drawing/2014/main" id="{DCCB545F-C2BD-45C0-9800-8CED74D3DEF9}"/>
              </a:ext>
            </a:extLst>
          </p:cNvPr>
          <p:cNvPicPr>
            <a:picLocks noChangeAspect="1"/>
          </p:cNvPicPr>
          <p:nvPr/>
        </p:nvPicPr>
        <p:blipFill>
          <a:blip r:embed="rId3"/>
          <a:stretch>
            <a:fillRect/>
          </a:stretch>
        </p:blipFill>
        <p:spPr>
          <a:xfrm>
            <a:off x="11441886" y="673073"/>
            <a:ext cx="750114" cy="869520"/>
          </a:xfrm>
          <a:prstGeom prst="rect">
            <a:avLst/>
          </a:prstGeom>
        </p:spPr>
      </p:pic>
    </p:spTree>
    <p:extLst>
      <p:ext uri="{BB962C8B-B14F-4D97-AF65-F5344CB8AC3E}">
        <p14:creationId xmlns:p14="http://schemas.microsoft.com/office/powerpoint/2010/main" val="1648123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1294-B58C-4517-8E81-4FD4CB095134}"/>
              </a:ext>
            </a:extLst>
          </p:cNvPr>
          <p:cNvSpPr>
            <a:spLocks noGrp="1"/>
          </p:cNvSpPr>
          <p:nvPr>
            <p:ph type="title"/>
          </p:nvPr>
        </p:nvSpPr>
        <p:spPr/>
        <p:txBody>
          <a:bodyPr/>
          <a:lstStyle/>
          <a:p>
            <a:r>
              <a:rPr lang="en-US" dirty="0"/>
              <a:t>Confusion matrix metrics</a:t>
            </a:r>
          </a:p>
        </p:txBody>
      </p:sp>
      <p:sp>
        <p:nvSpPr>
          <p:cNvPr id="3" name="Content Placeholder 2">
            <a:extLst>
              <a:ext uri="{FF2B5EF4-FFF2-40B4-BE49-F238E27FC236}">
                <a16:creationId xmlns:a16="http://schemas.microsoft.com/office/drawing/2014/main" id="{8F685D49-9E60-45A1-B238-636A69560297}"/>
              </a:ext>
            </a:extLst>
          </p:cNvPr>
          <p:cNvSpPr>
            <a:spLocks noGrp="1"/>
          </p:cNvSpPr>
          <p:nvPr>
            <p:ph sz="quarter" idx="14"/>
          </p:nvPr>
        </p:nvSpPr>
        <p:spPr/>
        <p:txBody>
          <a:bodyPr/>
          <a:lstStyle/>
          <a:p>
            <a:r>
              <a:rPr lang="en-US" sz="1400" dirty="0">
                <a:solidFill>
                  <a:srgbClr val="000000"/>
                </a:solidFill>
              </a:rPr>
              <a:t>fit2_train </a:t>
            </a:r>
            <a:r>
              <a:rPr lang="en-US" sz="1400" dirty="0">
                <a:solidFill>
                  <a:srgbClr val="804000"/>
                </a:solidFill>
              </a:rPr>
              <a:t>%&gt;%</a:t>
            </a:r>
            <a:endParaRPr lang="en-US" sz="1400" dirty="0">
              <a:solidFill>
                <a:srgbClr val="000000"/>
              </a:solidFill>
            </a:endParaRPr>
          </a:p>
          <a:p>
            <a:r>
              <a:rPr lang="en-US" sz="1400" dirty="0">
                <a:solidFill>
                  <a:srgbClr val="000000"/>
                </a:solidFill>
              </a:rPr>
              <a:t>  augment</a:t>
            </a:r>
            <a:r>
              <a:rPr lang="en-US" sz="1400" b="1" dirty="0">
                <a:solidFill>
                  <a:srgbClr val="000080"/>
                </a:solidFill>
              </a:rPr>
              <a:t>(</a:t>
            </a:r>
            <a:r>
              <a:rPr lang="en-US" sz="1400" b="0" dirty="0" err="1">
                <a:solidFill>
                  <a:srgbClr val="000000"/>
                </a:solidFill>
              </a:rPr>
              <a:t>type.predict</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0" dirty="0">
                <a:solidFill>
                  <a:srgbClr val="808080"/>
                </a:solidFill>
              </a:rPr>
              <a:t>"response"</a:t>
            </a:r>
            <a:r>
              <a:rPr lang="en-US" sz="1400" b="0" dirty="0">
                <a:solidFill>
                  <a:srgbClr val="000000"/>
                </a:solidFill>
              </a:rPr>
              <a:t>, </a:t>
            </a:r>
          </a:p>
          <a:p>
            <a:r>
              <a:rPr lang="en-US" sz="1400" b="0" dirty="0">
                <a:solidFill>
                  <a:srgbClr val="000000"/>
                </a:solidFill>
              </a:rPr>
              <a:t>          </a:t>
            </a:r>
            <a:r>
              <a:rPr lang="en-US" sz="1400" b="0" dirty="0" err="1">
                <a:solidFill>
                  <a:srgbClr val="000000"/>
                </a:solidFill>
              </a:rPr>
              <a:t>newdata</a:t>
            </a:r>
            <a:r>
              <a:rPr lang="en-US" sz="1400" b="0" dirty="0">
                <a:solidFill>
                  <a:srgbClr val="000000"/>
                </a:solidFill>
              </a:rPr>
              <a:t> </a:t>
            </a:r>
            <a:r>
              <a:rPr lang="en-US" sz="1400" b="1" dirty="0">
                <a:solidFill>
                  <a:srgbClr val="000080"/>
                </a:solidFill>
              </a:rPr>
              <a:t>=</a:t>
            </a:r>
            <a:r>
              <a:rPr lang="en-US" sz="1400" b="0" dirty="0">
                <a:solidFill>
                  <a:srgbClr val="000000"/>
                </a:solidFill>
              </a:rPr>
              <a:t> testing</a:t>
            </a:r>
            <a:r>
              <a:rPr lang="en-US" sz="1400" b="1" dirty="0">
                <a:solidFill>
                  <a:srgbClr val="000080"/>
                </a:solidFill>
              </a:rPr>
              <a:t>(</a:t>
            </a:r>
            <a:r>
              <a:rPr lang="en-US" sz="1400" b="0" dirty="0" err="1">
                <a:solidFill>
                  <a:srgbClr val="000000"/>
                </a:solidFill>
              </a:rPr>
              <a:t>data_wireless_split</a:t>
            </a:r>
            <a:r>
              <a:rPr lang="en-US" sz="1400" b="1" dirty="0">
                <a:solidFill>
                  <a:srgbClr val="000080"/>
                </a:solidFill>
              </a:rPr>
              <a:t>))</a:t>
            </a:r>
            <a:r>
              <a:rPr lang="en-US" sz="1400" b="0" dirty="0">
                <a:solidFill>
                  <a:srgbClr val="000000"/>
                </a:solidFill>
              </a:rPr>
              <a:t> </a:t>
            </a:r>
            <a:r>
              <a:rPr lang="en-US" sz="1400" b="0" dirty="0">
                <a:solidFill>
                  <a:srgbClr val="804000"/>
                </a:solidFill>
              </a:rPr>
              <a:t>%&gt;%</a:t>
            </a:r>
            <a:endParaRPr lang="en-US" sz="1400" b="0" dirty="0">
              <a:solidFill>
                <a:srgbClr val="000000"/>
              </a:solidFill>
            </a:endParaRPr>
          </a:p>
          <a:p>
            <a:r>
              <a:rPr lang="en-US" sz="1400" b="0" dirty="0">
                <a:solidFill>
                  <a:srgbClr val="000000"/>
                </a:solidFill>
              </a:rPr>
              <a:t>  mutate</a:t>
            </a:r>
            <a:r>
              <a:rPr lang="en-US" sz="1400" b="1" dirty="0">
                <a:solidFill>
                  <a:srgbClr val="000080"/>
                </a:solidFill>
              </a:rPr>
              <a:t>(</a:t>
            </a:r>
            <a:r>
              <a:rPr lang="en-US" sz="1400" b="0" dirty="0">
                <a:solidFill>
                  <a:srgbClr val="8000FF"/>
                </a:solidFill>
              </a:rPr>
              <a:t>fitted</a:t>
            </a:r>
            <a:r>
              <a:rPr lang="en-US" sz="1400" b="1" dirty="0">
                <a:solidFill>
                  <a:srgbClr val="000080"/>
                </a:solidFill>
              </a:rPr>
              <a:t>=</a:t>
            </a:r>
            <a:r>
              <a:rPr lang="en-US" sz="1400" b="0" dirty="0">
                <a:solidFill>
                  <a:srgbClr val="8000FF"/>
                </a:solidFill>
              </a:rPr>
              <a:t>factor</a:t>
            </a:r>
            <a:r>
              <a:rPr lang="en-US" sz="1400" b="1" dirty="0">
                <a:solidFill>
                  <a:srgbClr val="000080"/>
                </a:solidFill>
              </a:rPr>
              <a:t>(</a:t>
            </a:r>
            <a:r>
              <a:rPr lang="en-US" sz="1400" b="0" dirty="0" err="1">
                <a:solidFill>
                  <a:srgbClr val="8000FF"/>
                </a:solidFill>
              </a:rPr>
              <a:t>ifelse</a:t>
            </a:r>
            <a:r>
              <a:rPr lang="en-US" sz="1400" b="1" dirty="0">
                <a:solidFill>
                  <a:srgbClr val="000080"/>
                </a:solidFill>
              </a:rPr>
              <a:t>(</a:t>
            </a:r>
            <a:r>
              <a:rPr lang="en-US" sz="1400" b="0" dirty="0">
                <a:solidFill>
                  <a:srgbClr val="000000"/>
                </a:solidFill>
              </a:rPr>
              <a:t>.</a:t>
            </a:r>
            <a:r>
              <a:rPr lang="en-US" sz="1400" b="0" dirty="0">
                <a:solidFill>
                  <a:srgbClr val="8000FF"/>
                </a:solidFill>
              </a:rPr>
              <a:t>fitted</a:t>
            </a:r>
            <a:r>
              <a:rPr lang="en-US" sz="1400" b="1" dirty="0">
                <a:solidFill>
                  <a:srgbClr val="000080"/>
                </a:solidFill>
              </a:rPr>
              <a:t>&gt;</a:t>
            </a:r>
            <a:r>
              <a:rPr lang="en-US" sz="1400" b="0" dirty="0">
                <a:solidFill>
                  <a:srgbClr val="FF8000"/>
                </a:solidFill>
              </a:rPr>
              <a:t>0.5</a:t>
            </a:r>
            <a:r>
              <a:rPr lang="en-US" sz="1400" b="0" dirty="0">
                <a:solidFill>
                  <a:srgbClr val="000000"/>
                </a:solidFill>
              </a:rPr>
              <a:t>,</a:t>
            </a:r>
            <a:r>
              <a:rPr lang="en-US" sz="1400" b="0" dirty="0">
                <a:solidFill>
                  <a:srgbClr val="808080"/>
                </a:solidFill>
              </a:rPr>
              <a:t>'yes'</a:t>
            </a:r>
            <a:r>
              <a:rPr lang="en-US" sz="1400" b="0" dirty="0">
                <a:solidFill>
                  <a:srgbClr val="000000"/>
                </a:solidFill>
              </a:rPr>
              <a:t>,</a:t>
            </a:r>
            <a:r>
              <a:rPr lang="en-US" sz="1400" b="0" dirty="0">
                <a:solidFill>
                  <a:srgbClr val="808080"/>
                </a:solidFill>
              </a:rPr>
              <a:t>'no'</a:t>
            </a:r>
            <a:r>
              <a:rPr lang="en-US" sz="1400" b="1" dirty="0">
                <a:solidFill>
                  <a:srgbClr val="000080"/>
                </a:solidFill>
              </a:rPr>
              <a:t>)))</a:t>
            </a:r>
            <a:r>
              <a:rPr lang="en-US" sz="1400" b="0" dirty="0">
                <a:solidFill>
                  <a:srgbClr val="000000"/>
                </a:solidFill>
              </a:rPr>
              <a:t> </a:t>
            </a:r>
            <a:r>
              <a:rPr lang="en-US" sz="1400" b="0" dirty="0">
                <a:solidFill>
                  <a:srgbClr val="804000"/>
                </a:solidFill>
              </a:rPr>
              <a:t>%&gt;%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conf_mat</a:t>
            </a:r>
            <a:r>
              <a:rPr lang="en-US" sz="1400" b="1" dirty="0">
                <a:solidFill>
                  <a:srgbClr val="000080"/>
                </a:solidFill>
              </a:rPr>
              <a:t>(</a:t>
            </a:r>
            <a:r>
              <a:rPr lang="en-US" sz="1400" b="0" dirty="0">
                <a:solidFill>
                  <a:srgbClr val="000000"/>
                </a:solidFill>
              </a:rPr>
              <a:t>truth </a:t>
            </a:r>
            <a:r>
              <a:rPr lang="en-US" sz="1400" b="1" dirty="0">
                <a:solidFill>
                  <a:srgbClr val="000080"/>
                </a:solidFill>
              </a:rPr>
              <a:t>=</a:t>
            </a:r>
            <a:r>
              <a:rPr lang="en-US" sz="1400" b="0" dirty="0">
                <a:solidFill>
                  <a:srgbClr val="000000"/>
                </a:solidFill>
              </a:rPr>
              <a:t> churn, </a:t>
            </a:r>
            <a:r>
              <a:rPr lang="en-US" sz="1400" b="0" dirty="0">
                <a:solidFill>
                  <a:srgbClr val="8000FF"/>
                </a:solidFill>
              </a:rPr>
              <a:t>fitted</a:t>
            </a:r>
            <a:r>
              <a:rPr lang="en-US" sz="1400" b="1" dirty="0">
                <a:solidFill>
                  <a:srgbClr val="000080"/>
                </a:solidFill>
              </a:rPr>
              <a:t>)</a:t>
            </a:r>
            <a:r>
              <a:rPr lang="en-US" sz="1400" b="0" dirty="0">
                <a:solidFill>
                  <a:srgbClr val="000000"/>
                </a:solidFill>
              </a:rPr>
              <a:t> </a:t>
            </a:r>
            <a:r>
              <a:rPr lang="en-US" sz="1400" b="0" dirty="0">
                <a:solidFill>
                  <a:srgbClr val="804000"/>
                </a:solidFill>
              </a:rPr>
              <a:t>%&gt;%</a:t>
            </a:r>
            <a:r>
              <a:rPr lang="en-US" sz="1400" b="0" dirty="0">
                <a:solidFill>
                  <a:srgbClr val="000000"/>
                </a:solidFill>
              </a:rPr>
              <a:t> </a:t>
            </a:r>
            <a:r>
              <a:rPr lang="en-US" sz="1400" b="0" dirty="0">
                <a:solidFill>
                  <a:srgbClr val="8000FF"/>
                </a:solidFill>
              </a:rPr>
              <a:t>summary</a:t>
            </a:r>
            <a:endParaRPr lang="en-US" sz="1400" b="0" dirty="0">
              <a:solidFill>
                <a:srgbClr val="000000"/>
              </a:solidFill>
            </a:endParaRPr>
          </a:p>
          <a:p>
            <a:r>
              <a:rPr lang="en-US" sz="1400" b="0" dirty="0">
                <a:solidFill>
                  <a:srgbClr val="000000"/>
                </a:solidFill>
              </a:rPr>
              <a:t>  </a:t>
            </a:r>
          </a:p>
          <a:p>
            <a:r>
              <a:rPr lang="en-US" sz="1400" b="0" dirty="0">
                <a:solidFill>
                  <a:srgbClr val="000000"/>
                </a:solidFill>
              </a:rPr>
              <a:t>  </a:t>
            </a:r>
            <a:r>
              <a:rPr lang="en-US" sz="1400" b="0" dirty="0">
                <a:solidFill>
                  <a:srgbClr val="008000"/>
                </a:solidFill>
              </a:rPr>
              <a:t># A </a:t>
            </a:r>
            <a:r>
              <a:rPr lang="en-US" sz="1400" b="0" dirty="0" err="1">
                <a:solidFill>
                  <a:srgbClr val="008000"/>
                </a:solidFill>
              </a:rPr>
              <a:t>tibble</a:t>
            </a:r>
            <a:r>
              <a:rPr lang="en-US" sz="1400" b="0" dirty="0">
                <a:solidFill>
                  <a:srgbClr val="008000"/>
                </a:solidFill>
              </a:rPr>
              <a:t>: 13 x 3</a:t>
            </a:r>
            <a:endParaRPr lang="en-US" sz="1400" b="0" dirty="0">
              <a:solidFill>
                <a:srgbClr val="000000"/>
              </a:solidFill>
            </a:endParaRPr>
          </a:p>
          <a:p>
            <a:r>
              <a:rPr lang="en-US" sz="1400" b="0" dirty="0">
                <a:solidFill>
                  <a:srgbClr val="000000"/>
                </a:solidFill>
              </a:rPr>
              <a:t>   .metric              .estimator .estimate</a:t>
            </a:r>
          </a:p>
          <a:p>
            <a:r>
              <a:rPr lang="en-US" sz="1400" b="0" dirty="0">
                <a:solidFill>
                  <a:srgbClr val="000000"/>
                </a:solidFill>
              </a:rPr>
              <a:t>   </a:t>
            </a:r>
            <a:r>
              <a:rPr lang="en-US" sz="1400" b="1" dirty="0">
                <a:solidFill>
                  <a:srgbClr val="000080"/>
                </a:solidFill>
              </a:rPr>
              <a:t>&lt;</a:t>
            </a:r>
            <a:r>
              <a:rPr lang="en-US" sz="1400" b="0" dirty="0" err="1">
                <a:solidFill>
                  <a:srgbClr val="000000"/>
                </a:solidFill>
              </a:rPr>
              <a:t>chr</a:t>
            </a:r>
            <a:r>
              <a:rPr lang="en-US" sz="1400" b="1" dirty="0">
                <a:solidFill>
                  <a:srgbClr val="000080"/>
                </a:solidFill>
              </a:rPr>
              <a:t>&gt;</a:t>
            </a:r>
            <a:r>
              <a:rPr lang="en-US" sz="1400" b="0" dirty="0">
                <a:solidFill>
                  <a:srgbClr val="000000"/>
                </a:solidFill>
              </a:rPr>
              <a:t>                </a:t>
            </a:r>
            <a:r>
              <a:rPr lang="en-US" sz="1400" b="1" dirty="0">
                <a:solidFill>
                  <a:srgbClr val="000080"/>
                </a:solidFill>
              </a:rPr>
              <a:t>&lt;</a:t>
            </a:r>
            <a:r>
              <a:rPr lang="en-US" sz="1400" b="0" dirty="0" err="1">
                <a:solidFill>
                  <a:srgbClr val="000000"/>
                </a:solidFill>
              </a:rPr>
              <a:t>chr</a:t>
            </a:r>
            <a:r>
              <a:rPr lang="en-US" sz="1400" b="1" dirty="0">
                <a:solidFill>
                  <a:srgbClr val="000080"/>
                </a:solidFill>
              </a:rPr>
              <a:t>&gt;</a:t>
            </a:r>
            <a:r>
              <a:rPr lang="en-US" sz="1400" b="0" dirty="0">
                <a:solidFill>
                  <a:srgbClr val="000000"/>
                </a:solidFill>
              </a:rPr>
              <a:t>          </a:t>
            </a:r>
            <a:r>
              <a:rPr lang="en-US" sz="1400" b="1" dirty="0">
                <a:solidFill>
                  <a:srgbClr val="000080"/>
                </a:solidFill>
              </a:rPr>
              <a:t>&lt;</a:t>
            </a:r>
            <a:r>
              <a:rPr lang="en-US" sz="1400" b="0" dirty="0" err="1">
                <a:solidFill>
                  <a:srgbClr val="000000"/>
                </a:solidFill>
              </a:rPr>
              <a:t>dbl</a:t>
            </a:r>
            <a:r>
              <a:rPr lang="en-US" sz="1400" b="1" dirty="0">
                <a:solidFill>
                  <a:srgbClr val="000080"/>
                </a:solidFill>
              </a:rPr>
              <a:t>&gt;</a:t>
            </a:r>
            <a:endParaRPr lang="en-US" sz="1400" b="0" dirty="0">
              <a:solidFill>
                <a:srgbClr val="000000"/>
              </a:solidFill>
            </a:endParaRPr>
          </a:p>
          <a:p>
            <a:r>
              <a:rPr lang="en-US" sz="1400" b="0" dirty="0">
                <a:solidFill>
                  <a:srgbClr val="000000"/>
                </a:solidFill>
              </a:rPr>
              <a:t> </a:t>
            </a:r>
            <a:r>
              <a:rPr lang="en-US" sz="1400" b="0" dirty="0">
                <a:solidFill>
                  <a:srgbClr val="FF8000"/>
                </a:solidFill>
              </a:rPr>
              <a:t>1</a:t>
            </a:r>
            <a:r>
              <a:rPr lang="en-US" sz="1400" b="0" dirty="0">
                <a:solidFill>
                  <a:srgbClr val="000000"/>
                </a:solidFill>
              </a:rPr>
              <a:t> accuracy             binary         </a:t>
            </a:r>
            <a:r>
              <a:rPr lang="en-US" sz="1400" b="0" dirty="0">
                <a:solidFill>
                  <a:srgbClr val="FF8000"/>
                </a:solidFill>
              </a:rPr>
              <a:t>0.871</a:t>
            </a:r>
            <a:endParaRPr lang="en-US" sz="1400" b="0" dirty="0">
              <a:solidFill>
                <a:srgbClr val="000000"/>
              </a:solidFill>
            </a:endParaRPr>
          </a:p>
          <a:p>
            <a:r>
              <a:rPr lang="en-US" sz="1400" b="0" dirty="0">
                <a:solidFill>
                  <a:srgbClr val="000000"/>
                </a:solidFill>
              </a:rPr>
              <a:t> </a:t>
            </a:r>
            <a:r>
              <a:rPr lang="en-US" sz="1400" b="0" dirty="0">
                <a:solidFill>
                  <a:srgbClr val="FF8000"/>
                </a:solidFill>
              </a:rPr>
              <a:t>2</a:t>
            </a:r>
            <a:r>
              <a:rPr lang="en-US" sz="1400" b="0" dirty="0">
                <a:solidFill>
                  <a:srgbClr val="000000"/>
                </a:solidFill>
              </a:rPr>
              <a:t> </a:t>
            </a:r>
            <a:r>
              <a:rPr lang="en-US" sz="1400" b="0" dirty="0" err="1">
                <a:solidFill>
                  <a:srgbClr val="000000"/>
                </a:solidFill>
              </a:rPr>
              <a:t>kap</a:t>
            </a:r>
            <a:r>
              <a:rPr lang="en-US" sz="1400" b="0" dirty="0">
                <a:solidFill>
                  <a:srgbClr val="000000"/>
                </a:solidFill>
              </a:rPr>
              <a:t>                  binary         </a:t>
            </a:r>
            <a:r>
              <a:rPr lang="en-US" sz="1400" b="0" dirty="0">
                <a:solidFill>
                  <a:srgbClr val="FF8000"/>
                </a:solidFill>
              </a:rPr>
              <a:t>0.334</a:t>
            </a:r>
            <a:endParaRPr lang="en-US" sz="1400" b="0" dirty="0">
              <a:solidFill>
                <a:srgbClr val="000000"/>
              </a:solidFill>
            </a:endParaRPr>
          </a:p>
          <a:p>
            <a:r>
              <a:rPr lang="en-US" sz="1400" b="0" dirty="0">
                <a:solidFill>
                  <a:srgbClr val="000000"/>
                </a:solidFill>
              </a:rPr>
              <a:t> </a:t>
            </a:r>
            <a:r>
              <a:rPr lang="en-US" sz="1400" b="0" dirty="0">
                <a:solidFill>
                  <a:srgbClr val="FF8000"/>
                </a:solidFill>
              </a:rPr>
              <a:t>3</a:t>
            </a:r>
            <a:r>
              <a:rPr lang="en-US" sz="1400" b="0" dirty="0">
                <a:solidFill>
                  <a:srgbClr val="000000"/>
                </a:solidFill>
              </a:rPr>
              <a:t> </a:t>
            </a:r>
            <a:r>
              <a:rPr lang="en-US" sz="1400" b="0" dirty="0" err="1">
                <a:solidFill>
                  <a:srgbClr val="000000"/>
                </a:solidFill>
              </a:rPr>
              <a:t>sens</a:t>
            </a:r>
            <a:r>
              <a:rPr lang="en-US" sz="1400" b="0" dirty="0">
                <a:solidFill>
                  <a:srgbClr val="000000"/>
                </a:solidFill>
              </a:rPr>
              <a:t>                 binary         </a:t>
            </a:r>
            <a:r>
              <a:rPr lang="en-US" sz="1400" b="0" dirty="0">
                <a:solidFill>
                  <a:srgbClr val="FF8000"/>
                </a:solidFill>
              </a:rPr>
              <a:t>0.972</a:t>
            </a:r>
            <a:endParaRPr lang="en-US" sz="1400" b="0" dirty="0">
              <a:solidFill>
                <a:srgbClr val="000000"/>
              </a:solidFill>
            </a:endParaRPr>
          </a:p>
          <a:p>
            <a:r>
              <a:rPr lang="en-US" sz="1400" b="0" dirty="0">
                <a:solidFill>
                  <a:srgbClr val="000000"/>
                </a:solidFill>
              </a:rPr>
              <a:t> </a:t>
            </a:r>
            <a:r>
              <a:rPr lang="en-US" sz="1400" b="0" dirty="0">
                <a:solidFill>
                  <a:srgbClr val="FF8000"/>
                </a:solidFill>
              </a:rPr>
              <a:t>4</a:t>
            </a:r>
            <a:r>
              <a:rPr lang="en-US" sz="1400" b="0" dirty="0">
                <a:solidFill>
                  <a:srgbClr val="000000"/>
                </a:solidFill>
              </a:rPr>
              <a:t> spec                 binary         </a:t>
            </a:r>
            <a:r>
              <a:rPr lang="en-US" sz="1400" b="0" dirty="0">
                <a:solidFill>
                  <a:srgbClr val="FF8000"/>
                </a:solidFill>
              </a:rPr>
              <a:t>0.286</a:t>
            </a:r>
            <a:endParaRPr lang="en-US" sz="1400" b="0" dirty="0">
              <a:solidFill>
                <a:srgbClr val="000000"/>
              </a:solidFill>
            </a:endParaRPr>
          </a:p>
          <a:p>
            <a:r>
              <a:rPr lang="en-US" sz="1400" b="0" dirty="0">
                <a:solidFill>
                  <a:srgbClr val="000000"/>
                </a:solidFill>
              </a:rPr>
              <a:t> </a:t>
            </a:r>
            <a:r>
              <a:rPr lang="en-US" sz="1400" b="0" dirty="0">
                <a:solidFill>
                  <a:srgbClr val="FF8000"/>
                </a:solidFill>
              </a:rPr>
              <a:t>5</a:t>
            </a:r>
            <a:r>
              <a:rPr lang="en-US" sz="1400" b="0" dirty="0">
                <a:solidFill>
                  <a:srgbClr val="000000"/>
                </a:solidFill>
              </a:rPr>
              <a:t> </a:t>
            </a:r>
            <a:r>
              <a:rPr lang="en-US" sz="1400" b="0" dirty="0" err="1">
                <a:solidFill>
                  <a:srgbClr val="000000"/>
                </a:solidFill>
              </a:rPr>
              <a:t>ppv</a:t>
            </a:r>
            <a:r>
              <a:rPr lang="en-US" sz="1400" b="0" dirty="0">
                <a:solidFill>
                  <a:srgbClr val="000000"/>
                </a:solidFill>
              </a:rPr>
              <a:t>                  binary         </a:t>
            </a:r>
            <a:r>
              <a:rPr lang="en-US" sz="1400" b="0" dirty="0">
                <a:solidFill>
                  <a:srgbClr val="FF8000"/>
                </a:solidFill>
              </a:rPr>
              <a:t>0.887</a:t>
            </a:r>
            <a:endParaRPr lang="en-US" sz="1400" b="0" dirty="0">
              <a:solidFill>
                <a:srgbClr val="000000"/>
              </a:solidFill>
            </a:endParaRPr>
          </a:p>
          <a:p>
            <a:r>
              <a:rPr lang="en-US" sz="1400" b="0" dirty="0">
                <a:solidFill>
                  <a:srgbClr val="000000"/>
                </a:solidFill>
              </a:rPr>
              <a:t> </a:t>
            </a:r>
            <a:r>
              <a:rPr lang="en-US" sz="1400" b="0" dirty="0">
                <a:solidFill>
                  <a:srgbClr val="FF8000"/>
                </a:solidFill>
              </a:rPr>
              <a:t>6</a:t>
            </a:r>
            <a:r>
              <a:rPr lang="en-US" sz="1400" b="0" dirty="0">
                <a:solidFill>
                  <a:srgbClr val="000000"/>
                </a:solidFill>
              </a:rPr>
              <a:t> </a:t>
            </a:r>
            <a:r>
              <a:rPr lang="en-US" sz="1400" b="0" dirty="0" err="1">
                <a:solidFill>
                  <a:srgbClr val="000000"/>
                </a:solidFill>
              </a:rPr>
              <a:t>npv</a:t>
            </a:r>
            <a:r>
              <a:rPr lang="en-US" sz="1400" b="0" dirty="0">
                <a:solidFill>
                  <a:srgbClr val="000000"/>
                </a:solidFill>
              </a:rPr>
              <a:t>                  binary         </a:t>
            </a:r>
            <a:r>
              <a:rPr lang="en-US" sz="1400" b="0" dirty="0">
                <a:solidFill>
                  <a:srgbClr val="FF8000"/>
                </a:solidFill>
              </a:rPr>
              <a:t>0.636</a:t>
            </a:r>
            <a:endParaRPr lang="en-US" sz="1400" b="0" dirty="0">
              <a:solidFill>
                <a:srgbClr val="000000"/>
              </a:solidFill>
            </a:endParaRPr>
          </a:p>
          <a:p>
            <a:r>
              <a:rPr lang="en-US" sz="1400" b="0" dirty="0">
                <a:solidFill>
                  <a:srgbClr val="000000"/>
                </a:solidFill>
              </a:rPr>
              <a:t> </a:t>
            </a:r>
            <a:r>
              <a:rPr lang="en-US" sz="1400" b="0" dirty="0">
                <a:solidFill>
                  <a:srgbClr val="FF8000"/>
                </a:solidFill>
              </a:rPr>
              <a:t>7</a:t>
            </a:r>
            <a:r>
              <a:rPr lang="en-US" sz="1400" b="0" dirty="0">
                <a:solidFill>
                  <a:srgbClr val="000000"/>
                </a:solidFill>
              </a:rPr>
              <a:t> mcc                  binary         </a:t>
            </a:r>
            <a:r>
              <a:rPr lang="en-US" sz="1400" b="0" dirty="0">
                <a:solidFill>
                  <a:srgbClr val="FF8000"/>
                </a:solidFill>
              </a:rPr>
              <a:t>0.367</a:t>
            </a:r>
            <a:endParaRPr lang="en-US" sz="1400" b="0" dirty="0">
              <a:solidFill>
                <a:srgbClr val="000000"/>
              </a:solidFill>
            </a:endParaRPr>
          </a:p>
          <a:p>
            <a:r>
              <a:rPr lang="en-US" sz="1400" b="0" dirty="0">
                <a:solidFill>
                  <a:srgbClr val="000000"/>
                </a:solidFill>
              </a:rPr>
              <a:t> </a:t>
            </a:r>
            <a:r>
              <a:rPr lang="en-US" sz="1400" b="0" dirty="0">
                <a:solidFill>
                  <a:srgbClr val="FF8000"/>
                </a:solidFill>
              </a:rPr>
              <a:t>8</a:t>
            </a:r>
            <a:r>
              <a:rPr lang="en-US" sz="1400" b="0" dirty="0">
                <a:solidFill>
                  <a:srgbClr val="000000"/>
                </a:solidFill>
              </a:rPr>
              <a:t> </a:t>
            </a:r>
            <a:r>
              <a:rPr lang="en-US" sz="1400" b="0" dirty="0" err="1">
                <a:solidFill>
                  <a:srgbClr val="000000"/>
                </a:solidFill>
              </a:rPr>
              <a:t>j_index</a:t>
            </a:r>
            <a:r>
              <a:rPr lang="en-US" sz="1400" b="0" dirty="0">
                <a:solidFill>
                  <a:srgbClr val="000000"/>
                </a:solidFill>
              </a:rPr>
              <a:t>              binary         </a:t>
            </a:r>
            <a:r>
              <a:rPr lang="en-US" sz="1400" b="0" dirty="0">
                <a:solidFill>
                  <a:srgbClr val="FF8000"/>
                </a:solidFill>
              </a:rPr>
              <a:t>0.258</a:t>
            </a:r>
            <a:endParaRPr lang="en-US" sz="1400" b="0" dirty="0">
              <a:solidFill>
                <a:srgbClr val="000000"/>
              </a:solidFill>
            </a:endParaRPr>
          </a:p>
          <a:p>
            <a:r>
              <a:rPr lang="en-US" sz="1400" b="0" dirty="0">
                <a:solidFill>
                  <a:srgbClr val="000000"/>
                </a:solidFill>
              </a:rPr>
              <a:t> </a:t>
            </a:r>
            <a:r>
              <a:rPr lang="en-US" sz="1400" b="0" dirty="0">
                <a:solidFill>
                  <a:srgbClr val="FF8000"/>
                </a:solidFill>
              </a:rPr>
              <a:t>9</a:t>
            </a:r>
            <a:r>
              <a:rPr lang="en-US" sz="1400" b="0" dirty="0">
                <a:solidFill>
                  <a:srgbClr val="000000"/>
                </a:solidFill>
              </a:rPr>
              <a:t> </a:t>
            </a:r>
            <a:r>
              <a:rPr lang="en-US" sz="1400" b="0" dirty="0" err="1">
                <a:solidFill>
                  <a:srgbClr val="000000"/>
                </a:solidFill>
              </a:rPr>
              <a:t>bal_accuracy</a:t>
            </a:r>
            <a:r>
              <a:rPr lang="en-US" sz="1400" b="0" dirty="0">
                <a:solidFill>
                  <a:srgbClr val="000000"/>
                </a:solidFill>
              </a:rPr>
              <a:t>         binary         </a:t>
            </a:r>
            <a:r>
              <a:rPr lang="en-US" sz="1400" b="0" dirty="0">
                <a:solidFill>
                  <a:srgbClr val="FF8000"/>
                </a:solidFill>
              </a:rPr>
              <a:t>0.629</a:t>
            </a:r>
            <a:endParaRPr lang="en-US" sz="1400" b="0" dirty="0">
              <a:solidFill>
                <a:srgbClr val="000000"/>
              </a:solidFill>
            </a:endParaRPr>
          </a:p>
          <a:p>
            <a:r>
              <a:rPr lang="en-US" sz="1400" b="0" dirty="0">
                <a:solidFill>
                  <a:srgbClr val="FF8000"/>
                </a:solidFill>
              </a:rPr>
              <a:t>10</a:t>
            </a:r>
            <a:r>
              <a:rPr lang="en-US" sz="1400" b="0" dirty="0">
                <a:solidFill>
                  <a:srgbClr val="000000"/>
                </a:solidFill>
              </a:rPr>
              <a:t> </a:t>
            </a:r>
            <a:r>
              <a:rPr lang="en-US" sz="1400" b="0" dirty="0" err="1">
                <a:solidFill>
                  <a:srgbClr val="000000"/>
                </a:solidFill>
              </a:rPr>
              <a:t>detection_prevalence</a:t>
            </a:r>
            <a:r>
              <a:rPr lang="en-US" sz="1400" b="0" dirty="0">
                <a:solidFill>
                  <a:srgbClr val="000000"/>
                </a:solidFill>
              </a:rPr>
              <a:t> binary         </a:t>
            </a:r>
            <a:r>
              <a:rPr lang="en-US" sz="1400" b="0" dirty="0">
                <a:solidFill>
                  <a:srgbClr val="FF8000"/>
                </a:solidFill>
              </a:rPr>
              <a:t>0.934</a:t>
            </a:r>
            <a:endParaRPr lang="en-US" sz="1400" b="0" dirty="0">
              <a:solidFill>
                <a:srgbClr val="000000"/>
              </a:solidFill>
            </a:endParaRPr>
          </a:p>
          <a:p>
            <a:r>
              <a:rPr lang="en-US" sz="1400" b="0" dirty="0">
                <a:solidFill>
                  <a:srgbClr val="FF8000"/>
                </a:solidFill>
              </a:rPr>
              <a:t>11</a:t>
            </a:r>
            <a:r>
              <a:rPr lang="en-US" sz="1400" b="0" dirty="0">
                <a:solidFill>
                  <a:srgbClr val="000000"/>
                </a:solidFill>
              </a:rPr>
              <a:t> precision            binary         </a:t>
            </a:r>
            <a:r>
              <a:rPr lang="en-US" sz="1400" b="0" dirty="0">
                <a:solidFill>
                  <a:srgbClr val="FF8000"/>
                </a:solidFill>
              </a:rPr>
              <a:t>0.887</a:t>
            </a:r>
            <a:endParaRPr lang="en-US" sz="1400" b="0" dirty="0">
              <a:solidFill>
                <a:srgbClr val="000000"/>
              </a:solidFill>
            </a:endParaRPr>
          </a:p>
          <a:p>
            <a:r>
              <a:rPr lang="en-US" sz="1400" b="0" dirty="0">
                <a:solidFill>
                  <a:srgbClr val="FF8000"/>
                </a:solidFill>
              </a:rPr>
              <a:t>12</a:t>
            </a:r>
            <a:r>
              <a:rPr lang="en-US" sz="1400" b="0" dirty="0">
                <a:solidFill>
                  <a:srgbClr val="000000"/>
                </a:solidFill>
              </a:rPr>
              <a:t> recall               binary         </a:t>
            </a:r>
            <a:r>
              <a:rPr lang="en-US" sz="1400" b="0" dirty="0">
                <a:solidFill>
                  <a:srgbClr val="FF8000"/>
                </a:solidFill>
              </a:rPr>
              <a:t>0.972</a:t>
            </a:r>
            <a:endParaRPr lang="en-US" sz="1400" b="0" dirty="0">
              <a:solidFill>
                <a:srgbClr val="000000"/>
              </a:solidFill>
            </a:endParaRPr>
          </a:p>
          <a:p>
            <a:r>
              <a:rPr lang="en-US" sz="1400" b="0" dirty="0">
                <a:solidFill>
                  <a:srgbClr val="FF8000"/>
                </a:solidFill>
              </a:rPr>
              <a:t>13</a:t>
            </a:r>
            <a:r>
              <a:rPr lang="en-US" sz="1400" b="0" dirty="0">
                <a:solidFill>
                  <a:srgbClr val="000000"/>
                </a:solidFill>
              </a:rPr>
              <a:t> </a:t>
            </a:r>
            <a:r>
              <a:rPr lang="en-US" sz="1400" b="0" dirty="0" err="1">
                <a:solidFill>
                  <a:srgbClr val="000000"/>
                </a:solidFill>
              </a:rPr>
              <a:t>f_meas</a:t>
            </a:r>
            <a:r>
              <a:rPr lang="en-US" sz="1400" b="0" dirty="0">
                <a:solidFill>
                  <a:srgbClr val="000000"/>
                </a:solidFill>
              </a:rPr>
              <a:t>               binary         </a:t>
            </a:r>
            <a:r>
              <a:rPr lang="en-US" sz="1400" b="0" dirty="0">
                <a:solidFill>
                  <a:srgbClr val="FF8000"/>
                </a:solidFill>
              </a:rPr>
              <a:t>0.928</a:t>
            </a:r>
            <a:endParaRPr lang="en-US" sz="1200" dirty="0"/>
          </a:p>
        </p:txBody>
      </p:sp>
      <p:sp>
        <p:nvSpPr>
          <p:cNvPr id="4" name="Content Placeholder 3">
            <a:extLst>
              <a:ext uri="{FF2B5EF4-FFF2-40B4-BE49-F238E27FC236}">
                <a16:creationId xmlns:a16="http://schemas.microsoft.com/office/drawing/2014/main" id="{B5387036-B59C-4527-A0DB-259769AC7D6D}"/>
              </a:ext>
            </a:extLst>
          </p:cNvPr>
          <p:cNvSpPr>
            <a:spLocks noGrp="1"/>
          </p:cNvSpPr>
          <p:nvPr>
            <p:ph sz="quarter" idx="15"/>
          </p:nvPr>
        </p:nvSpPr>
        <p:spPr/>
        <p:txBody>
          <a:bodyPr/>
          <a:lstStyle/>
          <a:p>
            <a:r>
              <a:rPr lang="en-US" dirty="0"/>
              <a:t>You can summarize the matrix to obtain statistics like sensitivity, specificity and accuracy</a:t>
            </a:r>
          </a:p>
        </p:txBody>
      </p:sp>
    </p:spTree>
    <p:extLst>
      <p:ext uri="{BB962C8B-B14F-4D97-AF65-F5344CB8AC3E}">
        <p14:creationId xmlns:p14="http://schemas.microsoft.com/office/powerpoint/2010/main" val="1867835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96C5-EA5A-4E91-A62B-F8FFAD0D3B11}"/>
              </a:ext>
            </a:extLst>
          </p:cNvPr>
          <p:cNvSpPr>
            <a:spLocks noGrp="1"/>
          </p:cNvSpPr>
          <p:nvPr>
            <p:ph type="title"/>
          </p:nvPr>
        </p:nvSpPr>
        <p:spPr/>
        <p:txBody>
          <a:bodyPr/>
          <a:lstStyle/>
          <a:p>
            <a:r>
              <a:rPr lang="en-US" dirty="0"/>
              <a:t>ROC</a:t>
            </a:r>
          </a:p>
        </p:txBody>
      </p:sp>
      <p:graphicFrame>
        <p:nvGraphicFramePr>
          <p:cNvPr id="4" name="Content Placeholder 9">
            <a:extLst>
              <a:ext uri="{FF2B5EF4-FFF2-40B4-BE49-F238E27FC236}">
                <a16:creationId xmlns:a16="http://schemas.microsoft.com/office/drawing/2014/main" id="{F42B1098-48F3-42D7-B7F6-8325825C4E81}"/>
              </a:ext>
            </a:extLst>
          </p:cNvPr>
          <p:cNvGraphicFramePr>
            <a:graphicFrameLocks/>
          </p:cNvGraphicFramePr>
          <p:nvPr/>
        </p:nvGraphicFramePr>
        <p:xfrm>
          <a:off x="2114551" y="1276351"/>
          <a:ext cx="8086725" cy="4848225"/>
        </p:xfrm>
        <a:graphic>
          <a:graphicData uri="http://schemas.openxmlformats.org/drawingml/2006/chart">
            <c:chart xmlns:c="http://schemas.openxmlformats.org/drawingml/2006/chart" xmlns:r="http://schemas.openxmlformats.org/officeDocument/2006/relationships" r:id="rId2"/>
          </a:graphicData>
        </a:graphic>
      </p:graphicFrame>
      <p:sp>
        <p:nvSpPr>
          <p:cNvPr id="5" name="AutoShape 7">
            <a:extLst>
              <a:ext uri="{FF2B5EF4-FFF2-40B4-BE49-F238E27FC236}">
                <a16:creationId xmlns:a16="http://schemas.microsoft.com/office/drawing/2014/main" id="{2D48BB4F-4B6C-4445-866E-81FA1F9502AB}"/>
              </a:ext>
            </a:extLst>
          </p:cNvPr>
          <p:cNvSpPr>
            <a:spLocks noChangeArrowheads="1"/>
          </p:cNvSpPr>
          <p:nvPr/>
        </p:nvSpPr>
        <p:spPr bwMode="auto">
          <a:xfrm>
            <a:off x="1828800" y="428624"/>
            <a:ext cx="1295400" cy="609600"/>
          </a:xfrm>
          <a:prstGeom prst="wedgeRectCallout">
            <a:avLst>
              <a:gd name="adj1" fmla="val 51366"/>
              <a:gd name="adj2" fmla="val 122134"/>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a:cs typeface="Times New Roman" panose="02020603050405020304" pitchFamily="18" charset="0"/>
              </a:rPr>
              <a:t>Ideal classifier</a:t>
            </a:r>
          </a:p>
        </p:txBody>
      </p:sp>
      <p:sp>
        <p:nvSpPr>
          <p:cNvPr id="6" name="AutoShape 8">
            <a:extLst>
              <a:ext uri="{FF2B5EF4-FFF2-40B4-BE49-F238E27FC236}">
                <a16:creationId xmlns:a16="http://schemas.microsoft.com/office/drawing/2014/main" id="{21BEE74F-D22E-4541-8C73-60271675CA4A}"/>
              </a:ext>
            </a:extLst>
          </p:cNvPr>
          <p:cNvSpPr>
            <a:spLocks noChangeArrowheads="1"/>
          </p:cNvSpPr>
          <p:nvPr/>
        </p:nvSpPr>
        <p:spPr bwMode="auto">
          <a:xfrm>
            <a:off x="8382000" y="3810000"/>
            <a:ext cx="1143000" cy="609600"/>
          </a:xfrm>
          <a:prstGeom prst="wedgeRectCallout">
            <a:avLst>
              <a:gd name="adj1" fmla="val -127222"/>
              <a:gd name="adj2" fmla="val -192708"/>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a:cs typeface="Times New Roman" panose="02020603050405020304" pitchFamily="18" charset="0"/>
              </a:rPr>
              <a:t>chance</a:t>
            </a:r>
          </a:p>
        </p:txBody>
      </p:sp>
      <p:sp>
        <p:nvSpPr>
          <p:cNvPr id="7" name="AutoShape 9">
            <a:extLst>
              <a:ext uri="{FF2B5EF4-FFF2-40B4-BE49-F238E27FC236}">
                <a16:creationId xmlns:a16="http://schemas.microsoft.com/office/drawing/2014/main" id="{78422D81-CF36-45F5-9485-90F97DD4C5E4}"/>
              </a:ext>
            </a:extLst>
          </p:cNvPr>
          <p:cNvSpPr>
            <a:spLocks noChangeArrowheads="1"/>
          </p:cNvSpPr>
          <p:nvPr/>
        </p:nvSpPr>
        <p:spPr bwMode="auto">
          <a:xfrm>
            <a:off x="4314825" y="5981703"/>
            <a:ext cx="2971800" cy="381000"/>
          </a:xfrm>
          <a:prstGeom prst="wedgeRectCallout">
            <a:avLst>
              <a:gd name="adj1" fmla="val -91611"/>
              <a:gd name="adj2" fmla="val -148333"/>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dirty="0">
                <a:cs typeface="Times New Roman" panose="02020603050405020304" pitchFamily="18" charset="0"/>
              </a:rPr>
              <a:t>always negative</a:t>
            </a:r>
          </a:p>
        </p:txBody>
      </p:sp>
      <p:sp>
        <p:nvSpPr>
          <p:cNvPr id="8" name="AutoShape 10">
            <a:extLst>
              <a:ext uri="{FF2B5EF4-FFF2-40B4-BE49-F238E27FC236}">
                <a16:creationId xmlns:a16="http://schemas.microsoft.com/office/drawing/2014/main" id="{1A92683E-7BAB-4EB0-92B8-AF4804D72DFC}"/>
              </a:ext>
            </a:extLst>
          </p:cNvPr>
          <p:cNvSpPr>
            <a:spLocks noChangeArrowheads="1"/>
          </p:cNvSpPr>
          <p:nvPr/>
        </p:nvSpPr>
        <p:spPr bwMode="auto">
          <a:xfrm>
            <a:off x="8763000" y="495300"/>
            <a:ext cx="1872343" cy="647700"/>
          </a:xfrm>
          <a:prstGeom prst="wedgeRectCallout">
            <a:avLst>
              <a:gd name="adj1" fmla="val 5705"/>
              <a:gd name="adj2" fmla="val 94478"/>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sz="2000">
                <a:cs typeface="Times New Roman" panose="02020603050405020304" pitchFamily="18" charset="0"/>
              </a:rPr>
              <a:t>always positive</a:t>
            </a:r>
          </a:p>
        </p:txBody>
      </p:sp>
    </p:spTree>
    <p:extLst>
      <p:ext uri="{BB962C8B-B14F-4D97-AF65-F5344CB8AC3E}">
        <p14:creationId xmlns:p14="http://schemas.microsoft.com/office/powerpoint/2010/main" val="6014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5426-9BF8-4930-94D9-059D7A2DB650}"/>
              </a:ext>
            </a:extLst>
          </p:cNvPr>
          <p:cNvSpPr>
            <a:spLocks noGrp="1"/>
          </p:cNvSpPr>
          <p:nvPr>
            <p:ph type="title"/>
          </p:nvPr>
        </p:nvSpPr>
        <p:spPr/>
        <p:txBody>
          <a:bodyPr/>
          <a:lstStyle/>
          <a:p>
            <a:r>
              <a:rPr lang="en-US" dirty="0"/>
              <a:t>The AUC is derived from the ROC</a:t>
            </a:r>
          </a:p>
        </p:txBody>
      </p:sp>
      <p:sp>
        <p:nvSpPr>
          <p:cNvPr id="5" name="Content Placeholder 4">
            <a:extLst>
              <a:ext uri="{FF2B5EF4-FFF2-40B4-BE49-F238E27FC236}">
                <a16:creationId xmlns:a16="http://schemas.microsoft.com/office/drawing/2014/main" id="{94808434-B817-4DDC-9740-EAE94927DB8C}"/>
              </a:ext>
            </a:extLst>
          </p:cNvPr>
          <p:cNvSpPr>
            <a:spLocks noGrp="1"/>
          </p:cNvSpPr>
          <p:nvPr>
            <p:ph sz="quarter" idx="14"/>
          </p:nvPr>
        </p:nvSpPr>
        <p:spPr>
          <a:xfrm>
            <a:off x="0" y="1066800"/>
            <a:ext cx="12192000" cy="2500266"/>
          </a:xfrm>
        </p:spPr>
        <p:txBody>
          <a:bodyPr/>
          <a:lstStyle/>
          <a:p>
            <a:r>
              <a:rPr lang="en-US" sz="1800" dirty="0">
                <a:solidFill>
                  <a:srgbClr val="000000"/>
                </a:solidFill>
              </a:rPr>
              <a:t>fit2_train </a:t>
            </a:r>
            <a:r>
              <a:rPr lang="en-US" sz="1800" dirty="0">
                <a:solidFill>
                  <a:srgbClr val="804000"/>
                </a:solidFill>
              </a:rPr>
              <a:t>%&gt;%</a:t>
            </a:r>
            <a:endParaRPr lang="en-US" sz="1800" dirty="0">
              <a:solidFill>
                <a:srgbClr val="000000"/>
              </a:solidFill>
            </a:endParaRPr>
          </a:p>
          <a:p>
            <a:r>
              <a:rPr lang="en-US" sz="1800" dirty="0">
                <a:solidFill>
                  <a:srgbClr val="000000"/>
                </a:solidFill>
              </a:rPr>
              <a:t>  augment</a:t>
            </a:r>
            <a:r>
              <a:rPr lang="en-US" sz="1800" b="1" dirty="0">
                <a:solidFill>
                  <a:srgbClr val="000080"/>
                </a:solidFill>
              </a:rPr>
              <a:t>(</a:t>
            </a:r>
            <a:r>
              <a:rPr lang="en-US" sz="1800" b="0" dirty="0" err="1">
                <a:solidFill>
                  <a:srgbClr val="000000"/>
                </a:solidFill>
              </a:rPr>
              <a:t>type.predict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"response"</a:t>
            </a:r>
            <a:r>
              <a:rPr lang="en-US" sz="1800" b="0" dirty="0">
                <a:solidFill>
                  <a:srgbClr val="000000"/>
                </a:solidFill>
              </a:rPr>
              <a:t>, </a:t>
            </a:r>
          </a:p>
          <a:p>
            <a:r>
              <a:rPr lang="en-US" sz="1800" b="0" dirty="0">
                <a:solidFill>
                  <a:srgbClr val="000000"/>
                </a:solidFill>
              </a:rPr>
              <a:t>          </a:t>
            </a:r>
            <a:r>
              <a:rPr lang="en-US" sz="1800" b="0" dirty="0" err="1">
                <a:solidFill>
                  <a:srgbClr val="000000"/>
                </a:solidFill>
              </a:rPr>
              <a:t>newdata</a:t>
            </a:r>
            <a:r>
              <a:rPr lang="en-US" sz="1800" b="0" dirty="0">
                <a:solidFill>
                  <a:srgbClr val="000000"/>
                </a:solidFill>
              </a:rPr>
              <a:t> </a:t>
            </a:r>
            <a:r>
              <a:rPr lang="en-US" sz="1800" b="1" dirty="0">
                <a:solidFill>
                  <a:srgbClr val="000080"/>
                </a:solidFill>
              </a:rPr>
              <a:t>=</a:t>
            </a:r>
            <a:r>
              <a:rPr lang="en-US" sz="1800" b="0" dirty="0">
                <a:solidFill>
                  <a:srgbClr val="000000"/>
                </a:solidFill>
              </a:rPr>
              <a:t> testing</a:t>
            </a:r>
            <a:r>
              <a:rPr lang="en-US" sz="1800" b="1" dirty="0">
                <a:solidFill>
                  <a:srgbClr val="000080"/>
                </a:solidFill>
              </a:rPr>
              <a:t>(</a:t>
            </a:r>
            <a:r>
              <a:rPr lang="en-US" sz="1800" b="0" dirty="0" err="1">
                <a:solidFill>
                  <a:srgbClr val="000000"/>
                </a:solidFill>
              </a:rPr>
              <a:t>data_wireless_split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chemeClr val="accent1"/>
                </a:solidFill>
              </a:rPr>
              <a:t>roc_curve</a:t>
            </a:r>
            <a:r>
              <a:rPr lang="en-US" sz="1800" b="1" dirty="0">
                <a:solidFill>
                  <a:srgbClr val="000080"/>
                </a:solidFill>
              </a:rPr>
              <a:t>(</a:t>
            </a:r>
            <a:r>
              <a:rPr lang="en-US" sz="1800" b="0" dirty="0">
                <a:solidFill>
                  <a:srgbClr val="000000"/>
                </a:solidFill>
              </a:rPr>
              <a:t>truth </a:t>
            </a:r>
            <a:r>
              <a:rPr lang="en-US" sz="1800" b="1" dirty="0">
                <a:solidFill>
                  <a:srgbClr val="000080"/>
                </a:solidFill>
              </a:rPr>
              <a:t>=</a:t>
            </a:r>
            <a:r>
              <a:rPr lang="en-US" sz="1800" b="0" dirty="0">
                <a:solidFill>
                  <a:srgbClr val="000000"/>
                </a:solidFill>
              </a:rPr>
              <a:t> churn, .</a:t>
            </a:r>
            <a:r>
              <a:rPr lang="en-US" sz="1800" b="0" dirty="0">
                <a:solidFill>
                  <a:srgbClr val="8000FF"/>
                </a:solidFill>
              </a:rPr>
              <a:t>fitted</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event_level</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'second'</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autoplot</a:t>
            </a:r>
            <a:endParaRPr lang="en-US" dirty="0"/>
          </a:p>
        </p:txBody>
      </p:sp>
      <p:pic>
        <p:nvPicPr>
          <p:cNvPr id="8" name="Content Placeholder 7">
            <a:extLst>
              <a:ext uri="{FF2B5EF4-FFF2-40B4-BE49-F238E27FC236}">
                <a16:creationId xmlns:a16="http://schemas.microsoft.com/office/drawing/2014/main" id="{180B1B70-66CB-48A7-9DE9-CB96F53B3575}"/>
              </a:ext>
            </a:extLst>
          </p:cNvPr>
          <p:cNvPicPr>
            <a:picLocks noGrp="1" noChangeAspect="1"/>
          </p:cNvPicPr>
          <p:nvPr>
            <p:ph sz="quarter" idx="15"/>
          </p:nvPr>
        </p:nvPicPr>
        <p:blipFill rotWithShape="1">
          <a:blip r:embed="rId2"/>
          <a:srcRect l="14631" r="14509"/>
          <a:stretch/>
        </p:blipFill>
        <p:spPr>
          <a:xfrm>
            <a:off x="7306148" y="2209789"/>
            <a:ext cx="4789282" cy="4509712"/>
          </a:xfrm>
          <a:prstGeom prst="rect">
            <a:avLst/>
          </a:prstGeom>
        </p:spPr>
      </p:pic>
      <p:sp>
        <p:nvSpPr>
          <p:cNvPr id="7" name="Content Placeholder 6">
            <a:extLst>
              <a:ext uri="{FF2B5EF4-FFF2-40B4-BE49-F238E27FC236}">
                <a16:creationId xmlns:a16="http://schemas.microsoft.com/office/drawing/2014/main" id="{DF960C8C-FA18-4A7F-857E-9C2071C70905}"/>
              </a:ext>
            </a:extLst>
          </p:cNvPr>
          <p:cNvSpPr>
            <a:spLocks noGrp="1"/>
          </p:cNvSpPr>
          <p:nvPr>
            <p:ph sz="quarter" idx="16"/>
          </p:nvPr>
        </p:nvSpPr>
        <p:spPr>
          <a:xfrm>
            <a:off x="497941" y="3916265"/>
            <a:ext cx="6808207" cy="2803235"/>
          </a:xfrm>
        </p:spPr>
        <p:txBody>
          <a:bodyPr/>
          <a:lstStyle/>
          <a:p>
            <a:r>
              <a:rPr lang="en-US" dirty="0"/>
              <a:t>It is the area underneath the receiver operating characteristic curve (ROC)</a:t>
            </a:r>
          </a:p>
          <a:p>
            <a:endParaRPr lang="en-US" dirty="0"/>
          </a:p>
        </p:txBody>
      </p:sp>
    </p:spTree>
    <p:extLst>
      <p:ext uri="{BB962C8B-B14F-4D97-AF65-F5344CB8AC3E}">
        <p14:creationId xmlns:p14="http://schemas.microsoft.com/office/powerpoint/2010/main" val="55269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1A579E-52AB-4F83-8985-58430C3C4CFA}"/>
              </a:ext>
            </a:extLst>
          </p:cNvPr>
          <p:cNvSpPr>
            <a:spLocks noGrp="1"/>
          </p:cNvSpPr>
          <p:nvPr>
            <p:ph type="title"/>
          </p:nvPr>
        </p:nvSpPr>
        <p:spPr/>
        <p:txBody>
          <a:bodyPr/>
          <a:lstStyle/>
          <a:p>
            <a:r>
              <a:rPr lang="en-US" dirty="0"/>
              <a:t>Purpose</a:t>
            </a:r>
          </a:p>
        </p:txBody>
      </p:sp>
      <p:sp>
        <p:nvSpPr>
          <p:cNvPr id="7" name="Text Placeholder 6">
            <a:extLst>
              <a:ext uri="{FF2B5EF4-FFF2-40B4-BE49-F238E27FC236}">
                <a16:creationId xmlns:a16="http://schemas.microsoft.com/office/drawing/2014/main" id="{3F4344D7-C2FB-4BF6-9BE4-C47C02B3572D}"/>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687624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D6CE-045C-47A3-855B-EBA13D14B717}"/>
              </a:ext>
            </a:extLst>
          </p:cNvPr>
          <p:cNvSpPr>
            <a:spLocks noGrp="1"/>
          </p:cNvSpPr>
          <p:nvPr>
            <p:ph type="title"/>
          </p:nvPr>
        </p:nvSpPr>
        <p:spPr/>
        <p:txBody>
          <a:bodyPr/>
          <a:lstStyle/>
          <a:p>
            <a:r>
              <a:rPr lang="en-US" dirty="0"/>
              <a:t>Computing the AUC for hold-out fit</a:t>
            </a:r>
          </a:p>
        </p:txBody>
      </p:sp>
      <p:sp>
        <p:nvSpPr>
          <p:cNvPr id="3" name="Content Placeholder 2">
            <a:extLst>
              <a:ext uri="{FF2B5EF4-FFF2-40B4-BE49-F238E27FC236}">
                <a16:creationId xmlns:a16="http://schemas.microsoft.com/office/drawing/2014/main" id="{7A609E03-4C98-4D77-9EEA-A350005CFA44}"/>
              </a:ext>
            </a:extLst>
          </p:cNvPr>
          <p:cNvSpPr>
            <a:spLocks noGrp="1"/>
          </p:cNvSpPr>
          <p:nvPr>
            <p:ph sz="quarter" idx="13"/>
          </p:nvPr>
        </p:nvSpPr>
        <p:spPr/>
        <p:txBody>
          <a:bodyPr/>
          <a:lstStyle/>
          <a:p>
            <a:r>
              <a:rPr lang="en-US" dirty="0" err="1">
                <a:solidFill>
                  <a:schemeClr val="accent1"/>
                </a:solidFill>
                <a:latin typeface="Source Code Pro" panose="020B0509030403020204" pitchFamily="49" charset="0"/>
                <a:ea typeface="Source Code Pro" panose="020B0509030403020204" pitchFamily="49" charset="0"/>
              </a:rPr>
              <a:t>roc_auc</a:t>
            </a:r>
            <a:r>
              <a:rPr lang="en-US" dirty="0"/>
              <a:t> belong to </a:t>
            </a:r>
            <a:r>
              <a:rPr lang="en-US" dirty="0" err="1">
                <a:latin typeface="Consolas" panose="020B0609020204030204" pitchFamily="49" charset="0"/>
              </a:rPr>
              <a:t>tidymodels</a:t>
            </a:r>
            <a:r>
              <a:rPr lang="en-US" dirty="0">
                <a:latin typeface="Consolas" panose="020B0609020204030204" pitchFamily="49" charset="0"/>
              </a:rPr>
              <a:t>/yardstick</a:t>
            </a:r>
          </a:p>
          <a:p>
            <a:r>
              <a:rPr lang="en-US" dirty="0"/>
              <a:t>Use: </a:t>
            </a:r>
            <a:r>
              <a:rPr lang="en-US" dirty="0" err="1">
                <a:solidFill>
                  <a:schemeClr val="accent1"/>
                </a:solidFill>
                <a:latin typeface="Source Code Pro" panose="020B0509030403020204" pitchFamily="49" charset="0"/>
                <a:ea typeface="Source Code Pro" panose="020B0509030403020204" pitchFamily="49" charset="0"/>
              </a:rPr>
              <a:t>roc_auc</a:t>
            </a:r>
            <a:r>
              <a:rPr lang="en-US" dirty="0">
                <a:solidFill>
                  <a:schemeClr val="accent1"/>
                </a:solidFill>
                <a:latin typeface="Source Code Pro" panose="020B0509030403020204" pitchFamily="49" charset="0"/>
                <a:ea typeface="Source Code Pro" panose="020B0509030403020204" pitchFamily="49" charset="0"/>
              </a:rPr>
              <a:t>(</a:t>
            </a:r>
            <a:r>
              <a:rPr lang="en-US" dirty="0"/>
              <a:t>data, truth, prediction, </a:t>
            </a:r>
            <a:r>
              <a:rPr lang="en-US" dirty="0" err="1"/>
              <a:t>even_level</a:t>
            </a:r>
            <a:r>
              <a:rPr lang="en-US" dirty="0"/>
              <a:t> = {‘</a:t>
            </a:r>
            <a:r>
              <a:rPr lang="en-US" dirty="0" err="1"/>
              <a:t>first’,’second</a:t>
            </a:r>
            <a:r>
              <a:rPr lang="en-US" dirty="0"/>
              <a:t>’}</a:t>
            </a:r>
            <a:r>
              <a:rPr lang="en-US" dirty="0">
                <a:solidFill>
                  <a:schemeClr val="accent1"/>
                </a:solidFill>
                <a:latin typeface="Source Code Pro" panose="020B0509030403020204" pitchFamily="49" charset="0"/>
                <a:ea typeface="Source Code Pro" panose="020B0509030403020204" pitchFamily="49" charset="0"/>
              </a:rPr>
              <a:t>)</a:t>
            </a:r>
          </a:p>
        </p:txBody>
      </p:sp>
      <p:sp>
        <p:nvSpPr>
          <p:cNvPr id="4" name="Content Placeholder 3">
            <a:extLst>
              <a:ext uri="{FF2B5EF4-FFF2-40B4-BE49-F238E27FC236}">
                <a16:creationId xmlns:a16="http://schemas.microsoft.com/office/drawing/2014/main" id="{DAA785C1-19B6-4390-827B-0FCCB861F5EF}"/>
              </a:ext>
            </a:extLst>
          </p:cNvPr>
          <p:cNvSpPr>
            <a:spLocks noGrp="1"/>
          </p:cNvSpPr>
          <p:nvPr>
            <p:ph sz="quarter" idx="14"/>
          </p:nvPr>
        </p:nvSpPr>
        <p:spPr/>
        <p:txBody>
          <a:bodyPr/>
          <a:lstStyle/>
          <a:p>
            <a:r>
              <a:rPr lang="en-US" sz="1800" b="0" dirty="0">
                <a:solidFill>
                  <a:srgbClr val="008000"/>
                </a:solidFill>
              </a:rPr>
              <a:t>#Compute AUC for the 3rd model</a:t>
            </a:r>
            <a:endParaRPr lang="en-US" sz="1800" dirty="0">
              <a:solidFill>
                <a:srgbClr val="000000"/>
              </a:solidFill>
            </a:endParaRPr>
          </a:p>
          <a:p>
            <a:r>
              <a:rPr lang="en-US" sz="1800" dirty="0">
                <a:solidFill>
                  <a:srgbClr val="000000"/>
                </a:solidFill>
              </a:rPr>
              <a:t>fit2_train </a:t>
            </a:r>
            <a:r>
              <a:rPr lang="en-US" sz="1800" dirty="0">
                <a:solidFill>
                  <a:srgbClr val="804000"/>
                </a:solidFill>
              </a:rPr>
              <a:t>%&gt;%</a:t>
            </a:r>
            <a:endParaRPr lang="en-US" sz="1800" dirty="0">
              <a:solidFill>
                <a:srgbClr val="000000"/>
              </a:solidFill>
            </a:endParaRPr>
          </a:p>
          <a:p>
            <a:r>
              <a:rPr lang="en-US" sz="1800" dirty="0">
                <a:solidFill>
                  <a:srgbClr val="000000"/>
                </a:solidFill>
              </a:rPr>
              <a:t>  augment</a:t>
            </a:r>
            <a:r>
              <a:rPr lang="en-US" sz="1800" b="1" dirty="0">
                <a:solidFill>
                  <a:srgbClr val="000080"/>
                </a:solidFill>
              </a:rPr>
              <a:t>(</a:t>
            </a:r>
            <a:r>
              <a:rPr lang="en-US" sz="1800" b="0" dirty="0" err="1">
                <a:solidFill>
                  <a:srgbClr val="000000"/>
                </a:solidFill>
              </a:rPr>
              <a:t>type.predict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"response"</a:t>
            </a:r>
            <a:r>
              <a:rPr lang="en-US" sz="1800" b="0" dirty="0">
                <a:solidFill>
                  <a:srgbClr val="000000"/>
                </a:solidFill>
              </a:rPr>
              <a:t>, </a:t>
            </a:r>
          </a:p>
          <a:p>
            <a:r>
              <a:rPr lang="en-US" sz="1800" b="0" dirty="0">
                <a:solidFill>
                  <a:srgbClr val="000000"/>
                </a:solidFill>
              </a:rPr>
              <a:t>          </a:t>
            </a:r>
            <a:r>
              <a:rPr lang="en-US" sz="1800" b="0" dirty="0" err="1">
                <a:solidFill>
                  <a:srgbClr val="000000"/>
                </a:solidFill>
              </a:rPr>
              <a:t>newdata</a:t>
            </a:r>
            <a:r>
              <a:rPr lang="en-US" sz="1800" b="0" dirty="0">
                <a:solidFill>
                  <a:srgbClr val="000000"/>
                </a:solidFill>
              </a:rPr>
              <a:t> </a:t>
            </a:r>
            <a:r>
              <a:rPr lang="en-US" sz="1800" b="1" dirty="0">
                <a:solidFill>
                  <a:srgbClr val="000080"/>
                </a:solidFill>
              </a:rPr>
              <a:t>=</a:t>
            </a:r>
            <a:r>
              <a:rPr lang="en-US" sz="1800" b="0" dirty="0">
                <a:solidFill>
                  <a:srgbClr val="000000"/>
                </a:solidFill>
              </a:rPr>
              <a:t> testing</a:t>
            </a:r>
            <a:r>
              <a:rPr lang="en-US" sz="1800" b="1" dirty="0">
                <a:solidFill>
                  <a:srgbClr val="000080"/>
                </a:solidFill>
              </a:rPr>
              <a:t>(</a:t>
            </a:r>
            <a:r>
              <a:rPr lang="en-US" sz="1800" b="0" dirty="0" err="1">
                <a:solidFill>
                  <a:srgbClr val="000000"/>
                </a:solidFill>
              </a:rPr>
              <a:t>data_wireless_split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chemeClr val="accent1"/>
                </a:solidFill>
              </a:rPr>
              <a:t>roc_auc</a:t>
            </a:r>
            <a:r>
              <a:rPr lang="en-US" sz="1800" b="1" dirty="0">
                <a:solidFill>
                  <a:srgbClr val="000080"/>
                </a:solidFill>
              </a:rPr>
              <a:t>(</a:t>
            </a:r>
            <a:r>
              <a:rPr lang="en-US" sz="1800" b="0" dirty="0">
                <a:solidFill>
                  <a:srgbClr val="000000"/>
                </a:solidFill>
              </a:rPr>
              <a:t>truth = </a:t>
            </a:r>
            <a:r>
              <a:rPr lang="en-US" sz="1800" b="0" dirty="0" err="1">
                <a:solidFill>
                  <a:srgbClr val="000000"/>
                </a:solidFill>
              </a:rPr>
              <a:t>churn,.</a:t>
            </a:r>
            <a:r>
              <a:rPr lang="en-US" sz="1800" b="0" dirty="0" err="1">
                <a:solidFill>
                  <a:srgbClr val="8000FF"/>
                </a:solidFill>
              </a:rPr>
              <a:t>fitted</a:t>
            </a:r>
            <a:r>
              <a:rPr lang="en-US" sz="1800" b="0" dirty="0">
                <a:solidFill>
                  <a:srgbClr val="000000"/>
                </a:solidFill>
              </a:rPr>
              <a:t>, </a:t>
            </a:r>
            <a:r>
              <a:rPr lang="en-US" sz="1800" b="0" dirty="0" err="1">
                <a:solidFill>
                  <a:srgbClr val="000000"/>
                </a:solidFill>
              </a:rPr>
              <a:t>event_level</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'second’</a:t>
            </a:r>
            <a:r>
              <a:rPr lang="en-US" sz="1800" b="1" dirty="0">
                <a:solidFill>
                  <a:srgbClr val="000080"/>
                </a:solidFill>
              </a:rPr>
              <a:t>)</a:t>
            </a:r>
            <a:endParaRPr lang="en-US" sz="1800" b="0" dirty="0">
              <a:solidFill>
                <a:srgbClr val="000000"/>
              </a:solidFill>
            </a:endParaRPr>
          </a:p>
          <a:p>
            <a:endParaRPr lang="en-US" dirty="0"/>
          </a:p>
          <a:p>
            <a:r>
              <a:rPr lang="en-US" sz="1800" dirty="0">
                <a:solidFill>
                  <a:schemeClr val="accent6"/>
                </a:solidFill>
              </a:rPr>
              <a:t># A </a:t>
            </a:r>
            <a:r>
              <a:rPr lang="en-US" sz="1800" dirty="0" err="1">
                <a:solidFill>
                  <a:schemeClr val="accent6"/>
                </a:solidFill>
              </a:rPr>
              <a:t>tibble</a:t>
            </a:r>
            <a:r>
              <a:rPr lang="en-US" sz="1800" dirty="0">
                <a:solidFill>
                  <a:schemeClr val="accent6"/>
                </a:solidFill>
              </a:rPr>
              <a:t>: 1 x 3</a:t>
            </a:r>
          </a:p>
          <a:p>
            <a:r>
              <a:rPr lang="en-US" sz="1800" dirty="0">
                <a:solidFill>
                  <a:schemeClr val="accent6"/>
                </a:solidFill>
              </a:rPr>
              <a:t>  .metric .estimator .estimate</a:t>
            </a:r>
          </a:p>
          <a:p>
            <a:r>
              <a:rPr lang="en-US" sz="1800" dirty="0">
                <a:solidFill>
                  <a:schemeClr val="accent6"/>
                </a:solidFill>
              </a:rPr>
              <a:t>  </a:t>
            </a:r>
            <a:r>
              <a:rPr lang="en-US" sz="1800" b="1" dirty="0">
                <a:solidFill>
                  <a:schemeClr val="accent6"/>
                </a:solidFill>
              </a:rPr>
              <a:t>&lt;</a:t>
            </a:r>
            <a:r>
              <a:rPr lang="en-US" sz="1800" b="0" dirty="0" err="1">
                <a:solidFill>
                  <a:schemeClr val="accent6"/>
                </a:solidFill>
              </a:rPr>
              <a:t>chr</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chr</a:t>
            </a:r>
            <a:r>
              <a:rPr lang="en-US" sz="1800" b="1" dirty="0">
                <a:solidFill>
                  <a:schemeClr val="accent6"/>
                </a:solidFill>
              </a:rPr>
              <a:t>&gt;</a:t>
            </a:r>
            <a:r>
              <a:rPr lang="en-US" sz="1800" b="0" dirty="0">
                <a:solidFill>
                  <a:schemeClr val="accent6"/>
                </a:solidFill>
              </a:rPr>
              <a:t>          </a:t>
            </a:r>
            <a:r>
              <a:rPr lang="en-US" sz="1800" b="1" dirty="0">
                <a:solidFill>
                  <a:schemeClr val="accent6"/>
                </a:solidFill>
              </a:rPr>
              <a:t>&lt;</a:t>
            </a:r>
            <a:r>
              <a:rPr lang="en-US" sz="1800" b="0" dirty="0" err="1">
                <a:solidFill>
                  <a:schemeClr val="accent6"/>
                </a:solidFill>
              </a:rPr>
              <a:t>dbl</a:t>
            </a:r>
            <a:r>
              <a:rPr lang="en-US" sz="1800" b="1" dirty="0">
                <a:solidFill>
                  <a:schemeClr val="accent6"/>
                </a:solidFill>
              </a:rPr>
              <a:t>&gt;</a:t>
            </a:r>
            <a:endParaRPr lang="en-US" sz="1800" b="0" dirty="0">
              <a:solidFill>
                <a:schemeClr val="accent6"/>
              </a:solidFill>
            </a:endParaRPr>
          </a:p>
          <a:p>
            <a:r>
              <a:rPr lang="en-US" sz="1800" b="0" dirty="0">
                <a:solidFill>
                  <a:schemeClr val="accent6"/>
                </a:solidFill>
              </a:rPr>
              <a:t>1 </a:t>
            </a:r>
            <a:r>
              <a:rPr lang="en-US" sz="1800" b="0" dirty="0" err="1">
                <a:solidFill>
                  <a:schemeClr val="accent6"/>
                </a:solidFill>
              </a:rPr>
              <a:t>roc_auc</a:t>
            </a:r>
            <a:r>
              <a:rPr lang="en-US" sz="1800" b="0" dirty="0">
                <a:solidFill>
                  <a:schemeClr val="accent6"/>
                </a:solidFill>
              </a:rPr>
              <a:t> binary         </a:t>
            </a:r>
            <a:r>
              <a:rPr lang="en-US" sz="1800" b="0" dirty="0">
                <a:solidFill>
                  <a:schemeClr val="accent1"/>
                </a:solidFill>
              </a:rPr>
              <a:t>0.801</a:t>
            </a:r>
            <a:endParaRPr lang="en-US" dirty="0">
              <a:solidFill>
                <a:schemeClr val="accent1"/>
              </a:solidFill>
            </a:endParaRPr>
          </a:p>
        </p:txBody>
      </p:sp>
    </p:spTree>
    <p:extLst>
      <p:ext uri="{BB962C8B-B14F-4D97-AF65-F5344CB8AC3E}">
        <p14:creationId xmlns:p14="http://schemas.microsoft.com/office/powerpoint/2010/main" val="1296900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7B87-89D4-4BE5-B2ED-9CE71B599BBE}"/>
              </a:ext>
            </a:extLst>
          </p:cNvPr>
          <p:cNvSpPr>
            <a:spLocks noGrp="1"/>
          </p:cNvSpPr>
          <p:nvPr>
            <p:ph type="title"/>
          </p:nvPr>
        </p:nvSpPr>
        <p:spPr/>
        <p:txBody>
          <a:bodyPr/>
          <a:lstStyle/>
          <a:p>
            <a:r>
              <a:rPr lang="en-US" dirty="0"/>
              <a:t>Computing AUC for all models and compare</a:t>
            </a:r>
          </a:p>
        </p:txBody>
      </p:sp>
      <p:sp>
        <p:nvSpPr>
          <p:cNvPr id="3" name="Content Placeholder 2">
            <a:extLst>
              <a:ext uri="{FF2B5EF4-FFF2-40B4-BE49-F238E27FC236}">
                <a16:creationId xmlns:a16="http://schemas.microsoft.com/office/drawing/2014/main" id="{F008344F-BD66-41CF-A47C-758F2C11788F}"/>
              </a:ext>
            </a:extLst>
          </p:cNvPr>
          <p:cNvSpPr>
            <a:spLocks noGrp="1"/>
          </p:cNvSpPr>
          <p:nvPr>
            <p:ph sz="quarter" idx="13"/>
          </p:nvPr>
        </p:nvSpPr>
        <p:spPr>
          <a:xfrm>
            <a:off x="787403" y="5276850"/>
            <a:ext cx="10782300" cy="1304151"/>
          </a:xfrm>
        </p:spPr>
        <p:txBody>
          <a:bodyPr/>
          <a:lstStyle/>
          <a:p>
            <a:r>
              <a:rPr lang="en-US" dirty="0"/>
              <a:t>It is sufficient to use the 4</a:t>
            </a:r>
            <a:r>
              <a:rPr lang="en-US" baseline="30000" dirty="0"/>
              <a:t>th</a:t>
            </a:r>
            <a:r>
              <a:rPr lang="en-US" dirty="0"/>
              <a:t> model (fit4), the extra complexity in the ‘all’ model does not help</a:t>
            </a:r>
          </a:p>
          <a:p>
            <a:r>
              <a:rPr lang="en-US" dirty="0"/>
              <a:t>BIC suggested that!</a:t>
            </a:r>
          </a:p>
        </p:txBody>
      </p:sp>
      <p:sp>
        <p:nvSpPr>
          <p:cNvPr id="4" name="Content Placeholder 3">
            <a:extLst>
              <a:ext uri="{FF2B5EF4-FFF2-40B4-BE49-F238E27FC236}">
                <a16:creationId xmlns:a16="http://schemas.microsoft.com/office/drawing/2014/main" id="{1C0E7A20-23EC-4FC0-B204-233C9CC684B5}"/>
              </a:ext>
            </a:extLst>
          </p:cNvPr>
          <p:cNvSpPr>
            <a:spLocks noGrp="1"/>
          </p:cNvSpPr>
          <p:nvPr>
            <p:ph sz="quarter" idx="14"/>
          </p:nvPr>
        </p:nvSpPr>
        <p:spPr>
          <a:xfrm>
            <a:off x="0" y="1066800"/>
            <a:ext cx="12192000" cy="4114800"/>
          </a:xfrm>
        </p:spPr>
        <p:txBody>
          <a:bodyPr/>
          <a:lstStyle/>
          <a:p>
            <a:r>
              <a:rPr lang="en-US" sz="1600" dirty="0">
                <a:solidFill>
                  <a:srgbClr val="8000FF"/>
                </a:solidFill>
              </a:rPr>
              <a:t>list</a:t>
            </a:r>
            <a:r>
              <a:rPr lang="en-US" sz="1600" b="1" dirty="0">
                <a:solidFill>
                  <a:srgbClr val="000080"/>
                </a:solidFill>
              </a:rPr>
              <a:t>(</a:t>
            </a:r>
            <a:r>
              <a:rPr lang="en-US" sz="1600" b="0" dirty="0">
                <a:solidFill>
                  <a:srgbClr val="000000"/>
                </a:solidFill>
              </a:rPr>
              <a:t>none</a:t>
            </a:r>
            <a:r>
              <a:rPr lang="en-US" sz="1600" b="1" dirty="0">
                <a:solidFill>
                  <a:srgbClr val="000080"/>
                </a:solidFill>
              </a:rPr>
              <a:t>=</a:t>
            </a:r>
            <a:r>
              <a:rPr lang="en-US" sz="1600" b="0" dirty="0">
                <a:solidFill>
                  <a:srgbClr val="000000"/>
                </a:solidFill>
              </a:rPr>
              <a:t>fit0_train,</a:t>
            </a:r>
          </a:p>
          <a:p>
            <a:r>
              <a:rPr lang="en-US" sz="1600" b="0" dirty="0">
                <a:solidFill>
                  <a:srgbClr val="000000"/>
                </a:solidFill>
              </a:rPr>
              <a:t>     two </a:t>
            </a:r>
            <a:r>
              <a:rPr lang="en-US" sz="1600" b="1" dirty="0">
                <a:solidFill>
                  <a:srgbClr val="000080"/>
                </a:solidFill>
              </a:rPr>
              <a:t>=</a:t>
            </a:r>
            <a:r>
              <a:rPr lang="en-US" sz="1600" b="0" dirty="0">
                <a:solidFill>
                  <a:srgbClr val="000000"/>
                </a:solidFill>
              </a:rPr>
              <a:t>fit1_train,</a:t>
            </a:r>
          </a:p>
          <a:p>
            <a:r>
              <a:rPr lang="en-US" sz="1600" b="0" dirty="0">
                <a:solidFill>
                  <a:srgbClr val="000000"/>
                </a:solidFill>
              </a:rPr>
              <a:t>     </a:t>
            </a:r>
            <a:r>
              <a:rPr lang="en-US" sz="1600" b="0" dirty="0">
                <a:solidFill>
                  <a:srgbClr val="8000FF"/>
                </a:solidFill>
              </a:rPr>
              <a:t>all</a:t>
            </a:r>
            <a:r>
              <a:rPr lang="en-US" sz="1600" b="0" dirty="0">
                <a:solidFill>
                  <a:srgbClr val="000000"/>
                </a:solidFill>
              </a:rPr>
              <a:t> </a:t>
            </a:r>
            <a:r>
              <a:rPr lang="en-US" sz="1600" b="1" dirty="0">
                <a:solidFill>
                  <a:srgbClr val="000080"/>
                </a:solidFill>
              </a:rPr>
              <a:t>=</a:t>
            </a:r>
            <a:r>
              <a:rPr lang="en-US" sz="1600" b="0" dirty="0">
                <a:solidFill>
                  <a:srgbClr val="000000"/>
                </a:solidFill>
              </a:rPr>
              <a:t>fit2_train,</a:t>
            </a:r>
          </a:p>
          <a:p>
            <a:r>
              <a:rPr lang="en-US" sz="1600" b="0" dirty="0">
                <a:solidFill>
                  <a:srgbClr val="000000"/>
                </a:solidFill>
              </a:rPr>
              <a:t>     many</a:t>
            </a:r>
            <a:r>
              <a:rPr lang="en-US" sz="1600" b="1" dirty="0">
                <a:solidFill>
                  <a:srgbClr val="000080"/>
                </a:solidFill>
              </a:rPr>
              <a:t>=</a:t>
            </a:r>
            <a:r>
              <a:rPr lang="en-US" sz="1600" b="0" dirty="0">
                <a:solidFill>
                  <a:srgbClr val="000000"/>
                </a:solidFill>
              </a:rPr>
              <a:t>fit3_train</a:t>
            </a:r>
            <a:r>
              <a:rPr lang="en-US" sz="1600" b="1" dirty="0">
                <a:solidFill>
                  <a:srgbClr val="000080"/>
                </a:solidFill>
              </a:rPr>
              <a:t>)</a:t>
            </a:r>
            <a:r>
              <a:rPr lang="en-US" sz="1600" b="0" dirty="0">
                <a:solidFill>
                  <a:srgbClr val="000000"/>
                </a:solidFill>
              </a:rPr>
              <a:t> </a:t>
            </a:r>
            <a:r>
              <a:rPr lang="en-US" sz="1600" b="0" dirty="0">
                <a:solidFill>
                  <a:srgbClr val="804000"/>
                </a:solidFill>
              </a:rPr>
              <a:t>%&gt;%</a:t>
            </a:r>
            <a:endParaRPr lang="en-US" sz="1600" b="0" dirty="0">
              <a:solidFill>
                <a:srgbClr val="000000"/>
              </a:solidFill>
            </a:endParaRPr>
          </a:p>
          <a:p>
            <a:r>
              <a:rPr lang="en-US" sz="1600" b="0" dirty="0">
                <a:solidFill>
                  <a:srgbClr val="000000"/>
                </a:solidFill>
              </a:rPr>
              <a:t>  </a:t>
            </a:r>
            <a:r>
              <a:rPr lang="en-US" sz="1600" b="0" dirty="0" err="1">
                <a:solidFill>
                  <a:srgbClr val="000000"/>
                </a:solidFill>
              </a:rPr>
              <a:t>map_dfr</a:t>
            </a:r>
            <a:r>
              <a:rPr lang="en-US" sz="1600" b="1" dirty="0">
                <a:solidFill>
                  <a:srgbClr val="000080"/>
                </a:solidFill>
              </a:rPr>
              <a:t>(</a:t>
            </a:r>
            <a:r>
              <a:rPr lang="en-US" sz="1600" b="0" dirty="0">
                <a:solidFill>
                  <a:srgbClr val="000000"/>
                </a:solidFill>
              </a:rPr>
              <a:t>. </a:t>
            </a:r>
            <a:r>
              <a:rPr lang="en-US" sz="1600" b="0" dirty="0">
                <a:solidFill>
                  <a:srgbClr val="804000"/>
                </a:solidFill>
              </a:rPr>
              <a:t>%&gt;%</a:t>
            </a:r>
            <a:r>
              <a:rPr lang="en-US" sz="1600" b="0" dirty="0">
                <a:solidFill>
                  <a:srgbClr val="000000"/>
                </a:solidFill>
              </a:rPr>
              <a:t> </a:t>
            </a:r>
          </a:p>
          <a:p>
            <a:r>
              <a:rPr lang="en-US" sz="1600" b="0" dirty="0">
                <a:solidFill>
                  <a:srgbClr val="000000"/>
                </a:solidFill>
              </a:rPr>
              <a:t>            augment</a:t>
            </a:r>
            <a:r>
              <a:rPr lang="en-US" sz="1600" b="1" dirty="0">
                <a:solidFill>
                  <a:srgbClr val="000080"/>
                </a:solidFill>
              </a:rPr>
              <a:t>(</a:t>
            </a:r>
            <a:r>
              <a:rPr lang="en-US" sz="1600" b="0" dirty="0" err="1">
                <a:solidFill>
                  <a:srgbClr val="000000"/>
                </a:solidFill>
              </a:rPr>
              <a:t>type.predict</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808080"/>
                </a:solidFill>
              </a:rPr>
              <a:t>"response"</a:t>
            </a:r>
            <a:r>
              <a:rPr lang="en-US" sz="1600" b="0" dirty="0">
                <a:solidFill>
                  <a:srgbClr val="000000"/>
                </a:solidFill>
              </a:rPr>
              <a:t>, </a:t>
            </a:r>
          </a:p>
          <a:p>
            <a:r>
              <a:rPr lang="en-US" sz="1600" b="0" dirty="0">
                <a:solidFill>
                  <a:srgbClr val="000000"/>
                </a:solidFill>
              </a:rPr>
              <a:t>                    </a:t>
            </a:r>
            <a:r>
              <a:rPr lang="en-US" sz="1600" b="0" dirty="0" err="1">
                <a:solidFill>
                  <a:srgbClr val="000000"/>
                </a:solidFill>
              </a:rPr>
              <a:t>newdata</a:t>
            </a:r>
            <a:r>
              <a:rPr lang="en-US" sz="1600" b="1" dirty="0">
                <a:solidFill>
                  <a:srgbClr val="000080"/>
                </a:solidFill>
              </a:rPr>
              <a:t>=</a:t>
            </a:r>
            <a:r>
              <a:rPr lang="en-US" sz="1600" b="0" dirty="0">
                <a:solidFill>
                  <a:srgbClr val="000000"/>
                </a:solidFill>
              </a:rPr>
              <a:t>testing</a:t>
            </a:r>
            <a:r>
              <a:rPr lang="en-US" sz="1600" b="1" dirty="0">
                <a:solidFill>
                  <a:srgbClr val="000080"/>
                </a:solidFill>
              </a:rPr>
              <a:t>(</a:t>
            </a:r>
            <a:r>
              <a:rPr lang="en-US" sz="1600" b="0" dirty="0" err="1">
                <a:solidFill>
                  <a:srgbClr val="000000"/>
                </a:solidFill>
              </a:rPr>
              <a:t>data_wireless_split</a:t>
            </a:r>
            <a:r>
              <a:rPr lang="en-US" sz="1600" b="1" dirty="0">
                <a:solidFill>
                  <a:srgbClr val="000080"/>
                </a:solidFill>
              </a:rPr>
              <a:t>))</a:t>
            </a:r>
            <a:r>
              <a:rPr lang="en-US" sz="1600" b="0" dirty="0">
                <a:solidFill>
                  <a:srgbClr val="000000"/>
                </a:solidFill>
              </a:rPr>
              <a:t> </a:t>
            </a:r>
            <a:r>
              <a:rPr lang="en-US" sz="1600" b="0" dirty="0">
                <a:solidFill>
                  <a:srgbClr val="804000"/>
                </a:solidFill>
              </a:rPr>
              <a:t>%&gt;%</a:t>
            </a:r>
            <a:endParaRPr lang="en-US" sz="1600" b="0" dirty="0">
              <a:solidFill>
                <a:srgbClr val="000000"/>
              </a:solidFill>
            </a:endParaRPr>
          </a:p>
          <a:p>
            <a:r>
              <a:rPr lang="en-US" sz="1600" b="0" dirty="0">
                <a:solidFill>
                  <a:srgbClr val="000000"/>
                </a:solidFill>
              </a:rPr>
              <a:t>            </a:t>
            </a:r>
            <a:r>
              <a:rPr lang="en-US" sz="1600" b="0" dirty="0" err="1">
                <a:solidFill>
                  <a:srgbClr val="000000"/>
                </a:solidFill>
              </a:rPr>
              <a:t>roc_auc</a:t>
            </a:r>
            <a:r>
              <a:rPr lang="en-US" sz="1600" b="1" dirty="0">
                <a:solidFill>
                  <a:srgbClr val="000080"/>
                </a:solidFill>
              </a:rPr>
              <a:t>(</a:t>
            </a:r>
            <a:r>
              <a:rPr lang="en-US" sz="1600" b="0" dirty="0" err="1">
                <a:solidFill>
                  <a:srgbClr val="000000"/>
                </a:solidFill>
              </a:rPr>
              <a:t>churn,.</a:t>
            </a:r>
            <a:r>
              <a:rPr lang="en-US" sz="1600" b="0" dirty="0" err="1">
                <a:solidFill>
                  <a:srgbClr val="8000FF"/>
                </a:solidFill>
              </a:rPr>
              <a:t>fitted</a:t>
            </a:r>
            <a:r>
              <a:rPr lang="en-US" sz="1600" b="0" dirty="0">
                <a:solidFill>
                  <a:srgbClr val="000000"/>
                </a:solidFill>
              </a:rPr>
              <a:t>, </a:t>
            </a:r>
            <a:r>
              <a:rPr lang="en-US" sz="1600" b="0" dirty="0" err="1">
                <a:solidFill>
                  <a:srgbClr val="000000"/>
                </a:solidFill>
              </a:rPr>
              <a:t>event_level</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808080"/>
                </a:solidFill>
              </a:rPr>
              <a:t>'second'</a:t>
            </a:r>
            <a:r>
              <a:rPr lang="en-US" sz="1600" b="1" dirty="0">
                <a:solidFill>
                  <a:srgbClr val="000080"/>
                </a:solidFill>
              </a:rPr>
              <a:t>)</a:t>
            </a:r>
            <a:r>
              <a:rPr lang="en-US" sz="1600" b="0" dirty="0">
                <a:solidFill>
                  <a:srgbClr val="000000"/>
                </a:solidFill>
              </a:rPr>
              <a:t>,.id</a:t>
            </a:r>
            <a:r>
              <a:rPr lang="en-US" sz="1600" b="1" dirty="0">
                <a:solidFill>
                  <a:srgbClr val="000080"/>
                </a:solidFill>
              </a:rPr>
              <a:t>=</a:t>
            </a:r>
            <a:r>
              <a:rPr lang="en-US" sz="1600" b="0" dirty="0">
                <a:solidFill>
                  <a:srgbClr val="808080"/>
                </a:solidFill>
              </a:rPr>
              <a:t>'predictors’</a:t>
            </a:r>
            <a:r>
              <a:rPr lang="en-US" sz="1600" b="1" dirty="0">
                <a:solidFill>
                  <a:srgbClr val="000080"/>
                </a:solidFill>
              </a:rPr>
              <a:t>)</a:t>
            </a:r>
          </a:p>
          <a:p>
            <a:endParaRPr lang="en-US" sz="1600" b="1" dirty="0">
              <a:solidFill>
                <a:srgbClr val="000080"/>
              </a:solidFill>
            </a:endParaRPr>
          </a:p>
          <a:p>
            <a:r>
              <a:rPr lang="en-US" sz="1600" dirty="0">
                <a:solidFill>
                  <a:schemeClr val="accent6"/>
                </a:solidFill>
              </a:rPr>
              <a:t># A </a:t>
            </a:r>
            <a:r>
              <a:rPr lang="en-US" sz="1600" dirty="0" err="1">
                <a:solidFill>
                  <a:schemeClr val="accent6"/>
                </a:solidFill>
              </a:rPr>
              <a:t>tibble</a:t>
            </a:r>
            <a:r>
              <a:rPr lang="en-US" sz="1600" dirty="0">
                <a:solidFill>
                  <a:schemeClr val="accent6"/>
                </a:solidFill>
              </a:rPr>
              <a:t>: 4 x 4</a:t>
            </a:r>
          </a:p>
          <a:p>
            <a:r>
              <a:rPr lang="en-US" sz="1600" dirty="0">
                <a:solidFill>
                  <a:schemeClr val="accent6"/>
                </a:solidFill>
              </a:rPr>
              <a:t>  predictors .metric .estimator .estimate</a:t>
            </a:r>
          </a:p>
          <a:p>
            <a:r>
              <a:rPr lang="en-US" sz="1600" dirty="0">
                <a:solidFill>
                  <a:schemeClr val="accent6"/>
                </a:solidFill>
              </a:rPr>
              <a:t>  </a:t>
            </a:r>
            <a:r>
              <a:rPr lang="en-US" sz="1600" b="1" dirty="0">
                <a:solidFill>
                  <a:schemeClr val="accent6"/>
                </a:solidFill>
              </a:rPr>
              <a:t>&lt;</a:t>
            </a:r>
            <a:r>
              <a:rPr lang="en-US" sz="1600" b="0" dirty="0" err="1">
                <a:solidFill>
                  <a:schemeClr val="accent6"/>
                </a:solidFill>
              </a:rPr>
              <a:t>chr</a:t>
            </a:r>
            <a:r>
              <a:rPr lang="en-US" sz="1600" b="1" dirty="0">
                <a:solidFill>
                  <a:schemeClr val="accent6"/>
                </a:solidFill>
              </a:rPr>
              <a:t>&gt;</a:t>
            </a:r>
            <a:r>
              <a:rPr lang="en-US" sz="1600" b="0" dirty="0">
                <a:solidFill>
                  <a:schemeClr val="accent6"/>
                </a:solidFill>
              </a:rPr>
              <a:t>      </a:t>
            </a:r>
            <a:r>
              <a:rPr lang="en-US" sz="1600" b="1" dirty="0">
                <a:solidFill>
                  <a:schemeClr val="accent6"/>
                </a:solidFill>
              </a:rPr>
              <a:t>&lt;</a:t>
            </a:r>
            <a:r>
              <a:rPr lang="en-US" sz="1600" b="0" dirty="0" err="1">
                <a:solidFill>
                  <a:schemeClr val="accent6"/>
                </a:solidFill>
              </a:rPr>
              <a:t>chr</a:t>
            </a:r>
            <a:r>
              <a:rPr lang="en-US" sz="1600" b="1" dirty="0">
                <a:solidFill>
                  <a:schemeClr val="accent6"/>
                </a:solidFill>
              </a:rPr>
              <a:t>&gt;</a:t>
            </a:r>
            <a:r>
              <a:rPr lang="en-US" sz="1600" b="0" dirty="0">
                <a:solidFill>
                  <a:schemeClr val="accent6"/>
                </a:solidFill>
              </a:rPr>
              <a:t>   </a:t>
            </a:r>
            <a:r>
              <a:rPr lang="en-US" sz="1600" b="1" dirty="0">
                <a:solidFill>
                  <a:schemeClr val="accent6"/>
                </a:solidFill>
              </a:rPr>
              <a:t>&lt;</a:t>
            </a:r>
            <a:r>
              <a:rPr lang="en-US" sz="1600" b="0" dirty="0" err="1">
                <a:solidFill>
                  <a:schemeClr val="accent6"/>
                </a:solidFill>
              </a:rPr>
              <a:t>chr</a:t>
            </a:r>
            <a:r>
              <a:rPr lang="en-US" sz="1600" b="1" dirty="0">
                <a:solidFill>
                  <a:schemeClr val="accent6"/>
                </a:solidFill>
              </a:rPr>
              <a:t>&gt;</a:t>
            </a:r>
            <a:r>
              <a:rPr lang="en-US" sz="1600" b="0" dirty="0">
                <a:solidFill>
                  <a:schemeClr val="accent6"/>
                </a:solidFill>
              </a:rPr>
              <a:t>          </a:t>
            </a:r>
            <a:r>
              <a:rPr lang="en-US" sz="1600" b="1" dirty="0">
                <a:solidFill>
                  <a:schemeClr val="accent6"/>
                </a:solidFill>
              </a:rPr>
              <a:t>&lt;</a:t>
            </a:r>
            <a:r>
              <a:rPr lang="en-US" sz="1600" b="0" dirty="0" err="1">
                <a:solidFill>
                  <a:schemeClr val="accent6"/>
                </a:solidFill>
              </a:rPr>
              <a:t>dbl</a:t>
            </a:r>
            <a:r>
              <a:rPr lang="en-US" sz="1600" b="1" dirty="0">
                <a:solidFill>
                  <a:schemeClr val="accent6"/>
                </a:solidFill>
              </a:rPr>
              <a:t>&gt;</a:t>
            </a:r>
            <a:endParaRPr lang="en-US" sz="1600" b="0" dirty="0">
              <a:solidFill>
                <a:schemeClr val="accent6"/>
              </a:solidFill>
            </a:endParaRPr>
          </a:p>
          <a:p>
            <a:r>
              <a:rPr lang="en-US" sz="1600" b="0" dirty="0">
                <a:solidFill>
                  <a:schemeClr val="accent6"/>
                </a:solidFill>
              </a:rPr>
              <a:t>1 none       </a:t>
            </a:r>
            <a:r>
              <a:rPr lang="en-US" sz="1600" b="0" dirty="0" err="1">
                <a:solidFill>
                  <a:schemeClr val="accent6"/>
                </a:solidFill>
              </a:rPr>
              <a:t>roc_auc</a:t>
            </a:r>
            <a:r>
              <a:rPr lang="en-US" sz="1600" b="0" dirty="0">
                <a:solidFill>
                  <a:schemeClr val="accent6"/>
                </a:solidFill>
              </a:rPr>
              <a:t> binary         0.5  </a:t>
            </a:r>
          </a:p>
          <a:p>
            <a:r>
              <a:rPr lang="en-US" sz="1600" b="0" dirty="0">
                <a:solidFill>
                  <a:schemeClr val="accent6"/>
                </a:solidFill>
              </a:rPr>
              <a:t>2 two        </a:t>
            </a:r>
            <a:r>
              <a:rPr lang="en-US" sz="1600" b="0" dirty="0" err="1">
                <a:solidFill>
                  <a:schemeClr val="accent6"/>
                </a:solidFill>
              </a:rPr>
              <a:t>roc_auc</a:t>
            </a:r>
            <a:r>
              <a:rPr lang="en-US" sz="1600" b="0" dirty="0">
                <a:solidFill>
                  <a:schemeClr val="accent6"/>
                </a:solidFill>
              </a:rPr>
              <a:t> binary         0.768</a:t>
            </a:r>
          </a:p>
          <a:p>
            <a:r>
              <a:rPr lang="en-US" sz="1600" b="0" dirty="0">
                <a:solidFill>
                  <a:schemeClr val="accent6"/>
                </a:solidFill>
              </a:rPr>
              <a:t>3 all        </a:t>
            </a:r>
            <a:r>
              <a:rPr lang="en-US" sz="1600" b="0" dirty="0" err="1">
                <a:solidFill>
                  <a:schemeClr val="accent6"/>
                </a:solidFill>
              </a:rPr>
              <a:t>roc_auc</a:t>
            </a:r>
            <a:r>
              <a:rPr lang="en-US" sz="1600" b="0" dirty="0">
                <a:solidFill>
                  <a:schemeClr val="accent6"/>
                </a:solidFill>
              </a:rPr>
              <a:t> binary         </a:t>
            </a:r>
            <a:r>
              <a:rPr lang="en-US" sz="1600" b="0" dirty="0">
                <a:solidFill>
                  <a:schemeClr val="accent1"/>
                </a:solidFill>
              </a:rPr>
              <a:t>0.801</a:t>
            </a:r>
          </a:p>
          <a:p>
            <a:r>
              <a:rPr lang="en-US" sz="1600" b="0" dirty="0">
                <a:solidFill>
                  <a:schemeClr val="accent6"/>
                </a:solidFill>
              </a:rPr>
              <a:t>4 many       </a:t>
            </a:r>
            <a:r>
              <a:rPr lang="en-US" sz="1600" b="0" dirty="0" err="1">
                <a:solidFill>
                  <a:schemeClr val="accent6"/>
                </a:solidFill>
              </a:rPr>
              <a:t>roc_auc</a:t>
            </a:r>
            <a:r>
              <a:rPr lang="en-US" sz="1600" b="0" dirty="0">
                <a:solidFill>
                  <a:schemeClr val="accent6"/>
                </a:solidFill>
              </a:rPr>
              <a:t> binary         </a:t>
            </a:r>
            <a:r>
              <a:rPr lang="en-US" sz="1600" b="0" dirty="0">
                <a:solidFill>
                  <a:schemeClr val="accent1"/>
                </a:solidFill>
              </a:rPr>
              <a:t>0.802</a:t>
            </a:r>
            <a:endParaRPr lang="en-US" sz="1600" dirty="0">
              <a:solidFill>
                <a:schemeClr val="accent1"/>
              </a:solidFill>
            </a:endParaRPr>
          </a:p>
        </p:txBody>
      </p:sp>
    </p:spTree>
    <p:extLst>
      <p:ext uri="{BB962C8B-B14F-4D97-AF65-F5344CB8AC3E}">
        <p14:creationId xmlns:p14="http://schemas.microsoft.com/office/powerpoint/2010/main" val="192937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32AC2C0-3741-41BD-8AAA-4DF9141FF1CA}"/>
              </a:ext>
            </a:extLst>
          </p:cNvPr>
          <p:cNvSpPr>
            <a:spLocks noGrp="1"/>
          </p:cNvSpPr>
          <p:nvPr>
            <p:ph type="title"/>
          </p:nvPr>
        </p:nvSpPr>
        <p:spPr/>
        <p:txBody>
          <a:bodyPr/>
          <a:lstStyle/>
          <a:p>
            <a:r>
              <a:rPr lang="en-US" dirty="0"/>
              <a:t>Reporting</a:t>
            </a:r>
          </a:p>
        </p:txBody>
      </p:sp>
      <p:sp>
        <p:nvSpPr>
          <p:cNvPr id="9" name="Text Placeholder 8">
            <a:extLst>
              <a:ext uri="{FF2B5EF4-FFF2-40B4-BE49-F238E27FC236}">
                <a16:creationId xmlns:a16="http://schemas.microsoft.com/office/drawing/2014/main" id="{14519AF4-03D4-4E76-987E-0F8C65ACFC80}"/>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763896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AEF31-66F3-4CC4-A02D-B5BE5E2AA399}"/>
              </a:ext>
            </a:extLst>
          </p:cNvPr>
          <p:cNvSpPr>
            <a:spLocks noGrp="1"/>
          </p:cNvSpPr>
          <p:nvPr>
            <p:ph type="title"/>
          </p:nvPr>
        </p:nvSpPr>
        <p:spPr/>
        <p:txBody>
          <a:bodyPr/>
          <a:lstStyle/>
          <a:p>
            <a:r>
              <a:rPr lang="en-US" dirty="0"/>
              <a:t>What to report?</a:t>
            </a:r>
          </a:p>
        </p:txBody>
      </p:sp>
      <p:sp>
        <p:nvSpPr>
          <p:cNvPr id="5" name="Content Placeholder 4">
            <a:extLst>
              <a:ext uri="{FF2B5EF4-FFF2-40B4-BE49-F238E27FC236}">
                <a16:creationId xmlns:a16="http://schemas.microsoft.com/office/drawing/2014/main" id="{57488EA9-B93E-4CEB-980B-84AD29341EC9}"/>
              </a:ext>
            </a:extLst>
          </p:cNvPr>
          <p:cNvSpPr>
            <a:spLocks noGrp="1"/>
          </p:cNvSpPr>
          <p:nvPr>
            <p:ph sz="quarter" idx="13"/>
          </p:nvPr>
        </p:nvSpPr>
        <p:spPr>
          <a:xfrm>
            <a:off x="787403" y="2851842"/>
            <a:ext cx="10782300" cy="3729159"/>
          </a:xfrm>
        </p:spPr>
        <p:txBody>
          <a:bodyPr/>
          <a:lstStyle/>
          <a:p>
            <a:r>
              <a:rPr lang="en-US" dirty="0"/>
              <a:t>There are various tools that help creating publication-ready model summaries</a:t>
            </a:r>
          </a:p>
          <a:p>
            <a:r>
              <a:rPr lang="en-US" dirty="0" err="1">
                <a:solidFill>
                  <a:schemeClr val="accent1"/>
                </a:solidFill>
                <a:latin typeface="Source Code Pro" panose="020B0509030403020204" pitchFamily="49" charset="0"/>
                <a:ea typeface="Source Code Pro" panose="020B0509030403020204" pitchFamily="49" charset="0"/>
              </a:rPr>
              <a:t>huxtable</a:t>
            </a:r>
            <a:r>
              <a:rPr lang="en-US" dirty="0">
                <a:solidFill>
                  <a:schemeClr val="accent1"/>
                </a:solidFill>
                <a:latin typeface="Source Code Pro" panose="020B0509030403020204" pitchFamily="49" charset="0"/>
                <a:ea typeface="Source Code Pro" panose="020B0509030403020204" pitchFamily="49" charset="0"/>
              </a:rPr>
              <a:t>::</a:t>
            </a:r>
            <a:r>
              <a:rPr lang="en-US" dirty="0" err="1">
                <a:solidFill>
                  <a:schemeClr val="accent1"/>
                </a:solidFill>
                <a:latin typeface="Source Code Pro" panose="020B0509030403020204" pitchFamily="49" charset="0"/>
                <a:ea typeface="Source Code Pro" panose="020B0509030403020204" pitchFamily="49" charset="0"/>
              </a:rPr>
              <a:t>huxreg</a:t>
            </a:r>
            <a:r>
              <a:rPr lang="en-US" dirty="0"/>
              <a:t> is noteworthy</a:t>
            </a:r>
          </a:p>
          <a:p>
            <a:r>
              <a:rPr lang="en-US" dirty="0"/>
              <a:t>It can summarize individual models or compare them side-by-side</a:t>
            </a:r>
          </a:p>
        </p:txBody>
      </p:sp>
      <p:sp>
        <p:nvSpPr>
          <p:cNvPr id="2" name="Content Placeholder 1">
            <a:extLst>
              <a:ext uri="{FF2B5EF4-FFF2-40B4-BE49-F238E27FC236}">
                <a16:creationId xmlns:a16="http://schemas.microsoft.com/office/drawing/2014/main" id="{D8777A9A-6BFA-49E9-BA0A-636378436AAF}"/>
              </a:ext>
            </a:extLst>
          </p:cNvPr>
          <p:cNvSpPr>
            <a:spLocks noGrp="1"/>
          </p:cNvSpPr>
          <p:nvPr>
            <p:ph sz="quarter" idx="14"/>
          </p:nvPr>
        </p:nvSpPr>
        <p:spPr>
          <a:xfrm>
            <a:off x="0" y="1066801"/>
            <a:ext cx="12192000" cy="1368582"/>
          </a:xfrm>
        </p:spPr>
        <p:txBody>
          <a:bodyPr/>
          <a:lstStyle/>
          <a:p>
            <a:r>
              <a:rPr lang="fr-FR" dirty="0" err="1"/>
              <a:t>huxreg</a:t>
            </a:r>
            <a:r>
              <a:rPr lang="fr-FR" dirty="0"/>
              <a:t>(fit0_train, fit1_train, fit2_train, fit3_train, </a:t>
            </a:r>
            <a:r>
              <a:rPr lang="fr-FR" dirty="0" err="1"/>
              <a:t>error_pos</a:t>
            </a:r>
            <a:r>
              <a:rPr lang="fr-FR" dirty="0"/>
              <a:t> = '</a:t>
            </a:r>
            <a:r>
              <a:rPr lang="fr-FR" dirty="0" err="1"/>
              <a:t>same</a:t>
            </a:r>
            <a:r>
              <a:rPr lang="fr-FR" dirty="0"/>
              <a:t>')</a:t>
            </a:r>
          </a:p>
          <a:p>
            <a:endParaRPr lang="en-US" dirty="0"/>
          </a:p>
        </p:txBody>
      </p:sp>
    </p:spTree>
    <p:extLst>
      <p:ext uri="{BB962C8B-B14F-4D97-AF65-F5344CB8AC3E}">
        <p14:creationId xmlns:p14="http://schemas.microsoft.com/office/powerpoint/2010/main" val="17779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397FBF9-CFB9-412A-976D-3D4A3CF48AFA}"/>
              </a:ext>
            </a:extLst>
          </p:cNvPr>
          <p:cNvSpPr>
            <a:spLocks noGrp="1"/>
          </p:cNvSpPr>
          <p:nvPr>
            <p:ph type="title"/>
          </p:nvPr>
        </p:nvSpPr>
        <p:spPr/>
        <p:txBody>
          <a:bodyPr/>
          <a:lstStyle/>
          <a:p>
            <a:r>
              <a:rPr lang="en-US" dirty="0"/>
              <a:t>Easy export into Word documents via .</a:t>
            </a:r>
            <a:r>
              <a:rPr lang="en-US" dirty="0" err="1"/>
              <a:t>Rmd</a:t>
            </a:r>
            <a:endParaRPr lang="en-US" dirty="0"/>
          </a:p>
        </p:txBody>
      </p:sp>
      <p:graphicFrame>
        <p:nvGraphicFramePr>
          <p:cNvPr id="11" name="Content Placeholder 10">
            <a:extLst>
              <a:ext uri="{FF2B5EF4-FFF2-40B4-BE49-F238E27FC236}">
                <a16:creationId xmlns:a16="http://schemas.microsoft.com/office/drawing/2014/main" id="{D7883956-F477-44B7-9442-B319EFA789E7}"/>
              </a:ext>
            </a:extLst>
          </p:cNvPr>
          <p:cNvGraphicFramePr>
            <a:graphicFrameLocks noGrp="1"/>
          </p:cNvGraphicFramePr>
          <p:nvPr>
            <p:ph sz="quarter" idx="13"/>
            <p:extLst>
              <p:ext uri="{D42A27DB-BD31-4B8C-83A1-F6EECF244321}">
                <p14:modId xmlns:p14="http://schemas.microsoft.com/office/powerpoint/2010/main" val="2717136849"/>
              </p:ext>
            </p:extLst>
          </p:nvPr>
        </p:nvGraphicFramePr>
        <p:xfrm>
          <a:off x="787400" y="1276350"/>
          <a:ext cx="10782296" cy="5151120"/>
        </p:xfrm>
        <a:graphic>
          <a:graphicData uri="http://schemas.openxmlformats.org/drawingml/2006/table">
            <a:tbl>
              <a:tblPr firstRow="1" bandRow="1">
                <a:tableStyleId>{67B7B493-E510-4001-A6E9-E6975CE99842}</a:tableStyleId>
              </a:tblPr>
              <a:tblGrid>
                <a:gridCol w="3432384">
                  <a:extLst>
                    <a:ext uri="{9D8B030D-6E8A-4147-A177-3AD203B41FA5}">
                      <a16:colId xmlns:a16="http://schemas.microsoft.com/office/drawing/2014/main" val="1502632289"/>
                    </a:ext>
                  </a:extLst>
                </a:gridCol>
                <a:gridCol w="1837478">
                  <a:extLst>
                    <a:ext uri="{9D8B030D-6E8A-4147-A177-3AD203B41FA5}">
                      <a16:colId xmlns:a16="http://schemas.microsoft.com/office/drawing/2014/main" val="3912434363"/>
                    </a:ext>
                  </a:extLst>
                </a:gridCol>
                <a:gridCol w="1837478">
                  <a:extLst>
                    <a:ext uri="{9D8B030D-6E8A-4147-A177-3AD203B41FA5}">
                      <a16:colId xmlns:a16="http://schemas.microsoft.com/office/drawing/2014/main" val="2429324883"/>
                    </a:ext>
                  </a:extLst>
                </a:gridCol>
                <a:gridCol w="1837478">
                  <a:extLst>
                    <a:ext uri="{9D8B030D-6E8A-4147-A177-3AD203B41FA5}">
                      <a16:colId xmlns:a16="http://schemas.microsoft.com/office/drawing/2014/main" val="3186563123"/>
                    </a:ext>
                  </a:extLst>
                </a:gridCol>
                <a:gridCol w="1837478">
                  <a:extLst>
                    <a:ext uri="{9D8B030D-6E8A-4147-A177-3AD203B41FA5}">
                      <a16:colId xmlns:a16="http://schemas.microsoft.com/office/drawing/2014/main" val="1703120638"/>
                    </a:ext>
                  </a:extLst>
                </a:gridCol>
              </a:tblGrid>
              <a:tr h="0">
                <a:tc>
                  <a:txBody>
                    <a:bodyPr/>
                    <a:lstStyle/>
                    <a:p>
                      <a:pPr marL="76200" marR="76200" algn="ctr">
                        <a:spcBef>
                          <a:spcPts val="600"/>
                        </a:spcBef>
                        <a:spcAft>
                          <a:spcPts val="600"/>
                        </a:spcAft>
                      </a:pPr>
                      <a:r>
                        <a:rPr lang="en-US" sz="18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ctr">
                        <a:spcBef>
                          <a:spcPts val="600"/>
                        </a:spcBef>
                        <a:spcAft>
                          <a:spcPts val="600"/>
                        </a:spcAft>
                      </a:pPr>
                      <a:r>
                        <a:rPr lang="en-US" sz="1600">
                          <a:effectLst/>
                          <a:latin typeface="Roboto" panose="02000000000000000000" pitchFamily="2" charset="0"/>
                          <a:ea typeface="Roboto" panose="02000000000000000000" pitchFamily="2" charset="0"/>
                        </a:rPr>
                        <a:t>(1)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ctr">
                        <a:spcBef>
                          <a:spcPts val="600"/>
                        </a:spcBef>
                        <a:spcAft>
                          <a:spcPts val="600"/>
                        </a:spcAft>
                      </a:pPr>
                      <a:r>
                        <a:rPr lang="en-US" sz="1600">
                          <a:effectLst/>
                          <a:latin typeface="Roboto" panose="02000000000000000000" pitchFamily="2" charset="0"/>
                          <a:ea typeface="Roboto" panose="02000000000000000000" pitchFamily="2" charset="0"/>
                        </a:rPr>
                        <a:t>(2)</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ctr">
                        <a:spcBef>
                          <a:spcPts val="600"/>
                        </a:spcBef>
                        <a:spcAft>
                          <a:spcPts val="600"/>
                        </a:spcAft>
                      </a:pPr>
                      <a:r>
                        <a:rPr lang="en-US" sz="1600">
                          <a:effectLst/>
                          <a:latin typeface="Roboto" panose="02000000000000000000" pitchFamily="2" charset="0"/>
                          <a:ea typeface="Roboto" panose="02000000000000000000" pitchFamily="2" charset="0"/>
                        </a:rPr>
                        <a:t>(3)</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ctr">
                        <a:spcBef>
                          <a:spcPts val="600"/>
                        </a:spcBef>
                        <a:spcAft>
                          <a:spcPts val="600"/>
                        </a:spcAft>
                      </a:pPr>
                      <a:r>
                        <a:rPr lang="en-US" sz="1600">
                          <a:effectLst/>
                          <a:latin typeface="Roboto" panose="02000000000000000000" pitchFamily="2" charset="0"/>
                          <a:ea typeface="Roboto" panose="02000000000000000000" pitchFamily="2" charset="0"/>
                        </a:rPr>
                        <a:t>(4)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86124348"/>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(Intercept)</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-1.777 *** (0.052)</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-4.360 *** (0.227)</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-8.686 *** (0.775)</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-8.237 *** (0.544)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491106162"/>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international_plan1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1.809 *** (0.140)</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2.090 *** (0.154)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2.091 *** (0.154)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53020285"/>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total_day_minutes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0.012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0.014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0.014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732259209"/>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voice_mail_plan1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-0.908 *** (0.154)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-0.910 *** (0.153)</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938946199"/>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total_eve_minutes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0.007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0.007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3670158906"/>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total_night_minutes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0.003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0.003 **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69980660"/>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total_intl_minutes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0.093 *** (0.022)</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0.093 *** (0.021)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513710076"/>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total_day_calls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0.003 (0.003)</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3061672015"/>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total_eve_calls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0.002 (0.003)</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2743092322"/>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total_night_calls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0.001 (0.003)</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694148588"/>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total_intl_calls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-0.081 ** (0.026)</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-0.080 ** (0.026)</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4053957431"/>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number_customer_service_calls</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0.504 *** (0.042)</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0.501 *** (0.042)</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040025205"/>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regionSouth</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-0.201 (0.164)</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3519001800"/>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regionNorth Central</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-0.323 (0.179)</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138117058"/>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regionWest</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dirty="0">
                          <a:effectLst/>
                          <a:latin typeface="Roboto" panose="02000000000000000000" pitchFamily="2" charset="0"/>
                          <a:ea typeface="Roboto" panose="02000000000000000000" pitchFamily="2" charset="0"/>
                        </a:rPr>
                        <a:t>      </a:t>
                      </a:r>
                      <a:endParaRPr lang="en-US" sz="1800" dirty="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-0.169 (0.176)</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2368426767"/>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account_length</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0.001 (0.001)</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55906139"/>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N</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3000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3000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3000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3000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3916083970"/>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logLik</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-1240.036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-1092.055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-966.980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-969.437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2799691464"/>
                  </a:ext>
                </a:extLst>
              </a:tr>
              <a:tr h="0">
                <a:tc>
                  <a:txBody>
                    <a:bodyPr/>
                    <a:lstStyle/>
                    <a:p>
                      <a:pPr marL="76200" marR="76200">
                        <a:spcBef>
                          <a:spcPts val="600"/>
                        </a:spcBef>
                        <a:spcAft>
                          <a:spcPts val="600"/>
                        </a:spcAft>
                      </a:pPr>
                      <a:r>
                        <a:rPr lang="en-US" sz="1600">
                          <a:effectLst/>
                          <a:latin typeface="Roboto" panose="02000000000000000000" pitchFamily="2" charset="0"/>
                          <a:ea typeface="Roboto" panose="02000000000000000000" pitchFamily="2" charset="0"/>
                        </a:rPr>
                        <a:t>AIC</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2482.071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2190.110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1965.961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a:txBody>
                    <a:bodyPr/>
                    <a:lstStyle/>
                    <a:p>
                      <a:pPr marL="76200" marR="76200" algn="r">
                        <a:spcBef>
                          <a:spcPts val="600"/>
                        </a:spcBef>
                        <a:spcAft>
                          <a:spcPts val="600"/>
                        </a:spcAft>
                      </a:pPr>
                      <a:r>
                        <a:rPr lang="en-US" sz="1600">
                          <a:effectLst/>
                          <a:latin typeface="Roboto" panose="02000000000000000000" pitchFamily="2" charset="0"/>
                          <a:ea typeface="Roboto" panose="02000000000000000000" pitchFamily="2" charset="0"/>
                        </a:rPr>
                        <a:t>1956.873 </a:t>
                      </a:r>
                      <a:endParaRPr lang="en-US" sz="180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extLst>
                  <a:ext uri="{0D108BD9-81ED-4DB2-BD59-A6C34878D82A}">
                    <a16:rowId xmlns:a16="http://schemas.microsoft.com/office/drawing/2014/main" val="1931276180"/>
                  </a:ext>
                </a:extLst>
              </a:tr>
              <a:tr h="0">
                <a:tc gridSpan="5">
                  <a:txBody>
                    <a:bodyPr/>
                    <a:lstStyle/>
                    <a:p>
                      <a:pPr marL="76200" marR="76200">
                        <a:spcBef>
                          <a:spcPts val="600"/>
                        </a:spcBef>
                        <a:spcAft>
                          <a:spcPts val="600"/>
                        </a:spcAft>
                      </a:pPr>
                      <a:r>
                        <a:rPr lang="en-US" sz="1600" dirty="0">
                          <a:effectLst/>
                          <a:latin typeface="Roboto" panose="02000000000000000000" pitchFamily="2" charset="0"/>
                          <a:ea typeface="Roboto" panose="02000000000000000000" pitchFamily="2" charset="0"/>
                        </a:rPr>
                        <a:t> *** p &lt; 0.001;  ** p &lt; 0.01;  * p &lt; 0.05.</a:t>
                      </a:r>
                      <a:endParaRPr lang="en-US" sz="1800" dirty="0">
                        <a:effectLst/>
                        <a:latin typeface="Roboto" panose="02000000000000000000" pitchFamily="2" charset="0"/>
                        <a:ea typeface="Roboto" panose="02000000000000000000" pitchFamily="2"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4436116"/>
                  </a:ext>
                </a:extLst>
              </a:tr>
            </a:tbl>
          </a:graphicData>
        </a:graphic>
      </p:graphicFrame>
    </p:spTree>
    <p:extLst>
      <p:ext uri="{BB962C8B-B14F-4D97-AF65-F5344CB8AC3E}">
        <p14:creationId xmlns:p14="http://schemas.microsoft.com/office/powerpoint/2010/main" val="2486299406"/>
      </p:ext>
    </p:extLst>
  </p:cSld>
  <p:clrMapOvr>
    <a:masterClrMapping/>
  </p:clrMapOvr>
</p:sld>
</file>

<file path=ppt/theme/theme1.xml><?xml version="1.0" encoding="utf-8"?>
<a:theme xmlns:a="http://schemas.openxmlformats.org/drawingml/2006/main" name="2_Design1">
  <a:themeElements>
    <a:clrScheme name="OSU_1">
      <a:dk1>
        <a:srgbClr val="000000"/>
      </a:dk1>
      <a:lt1>
        <a:srgbClr val="FFFFFF"/>
      </a:lt1>
      <a:dk2>
        <a:srgbClr val="DDDEC6"/>
      </a:dk2>
      <a:lt2>
        <a:srgbClr val="E7E8D7"/>
      </a:lt2>
      <a:accent1>
        <a:srgbClr val="BB0000"/>
      </a:accent1>
      <a:accent2>
        <a:srgbClr val="909738"/>
      </a:accent2>
      <a:accent3>
        <a:srgbClr val="851E5E"/>
      </a:accent3>
      <a:accent4>
        <a:srgbClr val="6EBBAB"/>
      </a:accent4>
      <a:accent5>
        <a:srgbClr val="DCAA38"/>
      </a:accent5>
      <a:accent6>
        <a:srgbClr val="666666"/>
      </a:accent6>
      <a:hlink>
        <a:srgbClr val="442369"/>
      </a:hlink>
      <a:folHlink>
        <a:srgbClr val="B4BD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02_Marketing Research Process</Template>
  <TotalTime>50829</TotalTime>
  <Words>9144</Words>
  <Application>Microsoft Office PowerPoint</Application>
  <PresentationFormat>Widescreen</PresentationFormat>
  <Paragraphs>1253</Paragraphs>
  <Slides>94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vt:lpstr>
      <vt:lpstr>Cambria Math</vt:lpstr>
      <vt:lpstr>Consolas</vt:lpstr>
      <vt:lpstr>Courier New</vt:lpstr>
      <vt:lpstr>Helvetica Neue</vt:lpstr>
      <vt:lpstr>Noto Symbol</vt:lpstr>
      <vt:lpstr>Roboto</vt:lpstr>
      <vt:lpstr>Source Code Pro</vt:lpstr>
      <vt:lpstr>Times New Roman</vt:lpstr>
      <vt:lpstr>2_Design1</vt:lpstr>
      <vt:lpstr>Data Tools</vt:lpstr>
      <vt:lpstr>This class</vt:lpstr>
      <vt:lpstr>The ‘data journey’</vt:lpstr>
      <vt:lpstr>Tidyverse and ‘data journey’</vt:lpstr>
      <vt:lpstr>modelr and tidymodels</vt:lpstr>
      <vt:lpstr>parsnip</vt:lpstr>
      <vt:lpstr>caret and parsnip</vt:lpstr>
      <vt:lpstr>Models – Purpose and Use</vt:lpstr>
      <vt:lpstr>Purpose</vt:lpstr>
      <vt:lpstr>Importance of goals</vt:lpstr>
      <vt:lpstr>Types of goals</vt:lpstr>
      <vt:lpstr>Inference and Prediction</vt:lpstr>
      <vt:lpstr>Data understanding</vt:lpstr>
      <vt:lpstr>Unit of analysis</vt:lpstr>
      <vt:lpstr>Hierarchical models</vt:lpstr>
      <vt:lpstr>Cross-sectional or longitudinal</vt:lpstr>
      <vt:lpstr>Get to know your data</vt:lpstr>
      <vt:lpstr>Minimal examples</vt:lpstr>
      <vt:lpstr>Linear relationship</vt:lpstr>
      <vt:lpstr>Anscombe’s quartet</vt:lpstr>
      <vt:lpstr>Anscombe’s quartet</vt:lpstr>
      <vt:lpstr>Equally well-fitting regression models</vt:lpstr>
      <vt:lpstr>Model specification</vt:lpstr>
      <vt:lpstr>Specifying models with formulae in R</vt:lpstr>
      <vt:lpstr>Formula class</vt:lpstr>
      <vt:lpstr>Example: Linear models</vt:lpstr>
      <vt:lpstr>Model specification</vt:lpstr>
      <vt:lpstr>Basic inferential stats in R</vt:lpstr>
      <vt:lpstr>Examples based on mtcars dataset</vt:lpstr>
      <vt:lpstr>Numeric-Numeric: correlation</vt:lpstr>
      <vt:lpstr>Categorical-Categorical: chisq test</vt:lpstr>
      <vt:lpstr>Numeric-Categorical: t-test</vt:lpstr>
      <vt:lpstr>Numeric-Categorical: ANOVA</vt:lpstr>
      <vt:lpstr>Model specification</vt:lpstr>
      <vt:lpstr>Using lm()</vt:lpstr>
      <vt:lpstr>data argument</vt:lpstr>
      <vt:lpstr>lm() object</vt:lpstr>
      <vt:lpstr>Extracting information from lm object – base R</vt:lpstr>
      <vt:lpstr>The 3 key broom functions</vt:lpstr>
      <vt:lpstr>Model specification</vt:lpstr>
      <vt:lpstr>Categorical predictors</vt:lpstr>
      <vt:lpstr>Dummy coding</vt:lpstr>
      <vt:lpstr>Linear model with categorical predictors</vt:lpstr>
      <vt:lpstr>Changing the reference category</vt:lpstr>
      <vt:lpstr>Model specification</vt:lpstr>
      <vt:lpstr>Interactions</vt:lpstr>
      <vt:lpstr>Interactions - Example</vt:lpstr>
      <vt:lpstr>Model with and without interaction</vt:lpstr>
      <vt:lpstr>Model with and without interaction - comparison</vt:lpstr>
      <vt:lpstr>Model specification</vt:lpstr>
      <vt:lpstr>Transformations</vt:lpstr>
      <vt:lpstr>Model specification</vt:lpstr>
      <vt:lpstr>Logistic Regression</vt:lpstr>
      <vt:lpstr>Log-odds</vt:lpstr>
      <vt:lpstr>Assessing Predictors: The Odds Ratio or Exp(b)</vt:lpstr>
      <vt:lpstr>glm</vt:lpstr>
      <vt:lpstr>Logistic regression</vt:lpstr>
      <vt:lpstr>Logistic regression</vt:lpstr>
      <vt:lpstr>Estimation</vt:lpstr>
      <vt:lpstr>Dealing with NAs</vt:lpstr>
      <vt:lpstr>tidymodels</vt:lpstr>
      <vt:lpstr>Specifying a linear model using parsnip</vt:lpstr>
      <vt:lpstr>Quick access to fit and coefficients with glance and tidy</vt:lpstr>
      <vt:lpstr>Engine swap</vt:lpstr>
      <vt:lpstr>Prediction</vt:lpstr>
      <vt:lpstr>Predictions based on lm object</vt:lpstr>
      <vt:lpstr>Predictions based on parsnip-lm object</vt:lpstr>
      <vt:lpstr>Tidy Eval formula</vt:lpstr>
      <vt:lpstr>Evaluation</vt:lpstr>
      <vt:lpstr>In-sample fit</vt:lpstr>
      <vt:lpstr>Hold-Out fit or Out-of-Sample fit</vt:lpstr>
      <vt:lpstr>K-fold cross-validation</vt:lpstr>
      <vt:lpstr>Re-estimate with full data set</vt:lpstr>
      <vt:lpstr>A predictive modeling example – Customer churn</vt:lpstr>
      <vt:lpstr>Preparation: Customer Churn data</vt:lpstr>
      <vt:lpstr>Preparation: Add a region variable</vt:lpstr>
      <vt:lpstr>Creating a ‘hold-out’</vt:lpstr>
      <vt:lpstr>Let’s check correlations before specifying models</vt:lpstr>
      <vt:lpstr>4 competing models</vt:lpstr>
      <vt:lpstr>Fit models</vt:lpstr>
      <vt:lpstr>First: Compare in-sample fit</vt:lpstr>
      <vt:lpstr>Checking in-sample fit</vt:lpstr>
      <vt:lpstr>ROC and AUC</vt:lpstr>
      <vt:lpstr>Two types of error</vt:lpstr>
      <vt:lpstr>Confusion matrix</vt:lpstr>
      <vt:lpstr>Confusion matrix</vt:lpstr>
      <vt:lpstr>Confusion matrix metrics</vt:lpstr>
      <vt:lpstr>ROC</vt:lpstr>
      <vt:lpstr>The AUC is derived from the ROC</vt:lpstr>
      <vt:lpstr>Computing the AUC for hold-out fit</vt:lpstr>
      <vt:lpstr>Computing AUC for all models and compare</vt:lpstr>
      <vt:lpstr>Reporting</vt:lpstr>
      <vt:lpstr>What to report?</vt:lpstr>
      <vt:lpstr>Easy export into Word documents via .Rmd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Tools (R)</dc:title>
  <dc:creator>Nino</dc:creator>
  <cp:lastModifiedBy>Hardt, Nino</cp:lastModifiedBy>
  <cp:revision>1462</cp:revision>
  <dcterms:modified xsi:type="dcterms:W3CDTF">2020-10-01T18:25:05Z</dcterms:modified>
</cp:coreProperties>
</file>