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3" r:id="rId1"/>
  </p:sldMasterIdLst>
  <p:notesMasterIdLst>
    <p:notesMasterId r:id="rId72"/>
  </p:notesMasterIdLst>
  <p:handoutMasterIdLst>
    <p:handoutMasterId r:id="rId73"/>
  </p:handoutMasterIdLst>
  <p:sldIdLst>
    <p:sldId id="1516" r:id="rId2"/>
    <p:sldId id="1531" r:id="rId3"/>
    <p:sldId id="1744" r:id="rId4"/>
    <p:sldId id="1722" r:id="rId5"/>
    <p:sldId id="1742" r:id="rId6"/>
    <p:sldId id="1726" r:id="rId7"/>
    <p:sldId id="1727" r:id="rId8"/>
    <p:sldId id="1724" r:id="rId9"/>
    <p:sldId id="1728" r:id="rId10"/>
    <p:sldId id="1734" r:id="rId11"/>
    <p:sldId id="1729" r:id="rId12"/>
    <p:sldId id="1735" r:id="rId13"/>
    <p:sldId id="1730" r:id="rId14"/>
    <p:sldId id="1736" r:id="rId15"/>
    <p:sldId id="1738" r:id="rId16"/>
    <p:sldId id="1745" r:id="rId17"/>
    <p:sldId id="1725" r:id="rId18"/>
    <p:sldId id="1747" r:id="rId19"/>
    <p:sldId id="1748" r:id="rId20"/>
    <p:sldId id="1749" r:id="rId21"/>
    <p:sldId id="1733" r:id="rId22"/>
    <p:sldId id="1731" r:id="rId23"/>
    <p:sldId id="1732" r:id="rId24"/>
    <p:sldId id="1752" r:id="rId25"/>
    <p:sldId id="1753" r:id="rId26"/>
    <p:sldId id="1755" r:id="rId27"/>
    <p:sldId id="1758" r:id="rId28"/>
    <p:sldId id="1751" r:id="rId29"/>
    <p:sldId id="1757" r:id="rId30"/>
    <p:sldId id="1761" r:id="rId31"/>
    <p:sldId id="1759" r:id="rId32"/>
    <p:sldId id="1756" r:id="rId33"/>
    <p:sldId id="1760" r:id="rId34"/>
    <p:sldId id="1763" r:id="rId35"/>
    <p:sldId id="1764" r:id="rId36"/>
    <p:sldId id="1172" r:id="rId37"/>
    <p:sldId id="1767" r:id="rId38"/>
    <p:sldId id="1766" r:id="rId39"/>
    <p:sldId id="1765" r:id="rId40"/>
    <p:sldId id="1739" r:id="rId41"/>
    <p:sldId id="1740" r:id="rId42"/>
    <p:sldId id="1769" r:id="rId43"/>
    <p:sldId id="1768" r:id="rId44"/>
    <p:sldId id="1770" r:id="rId45"/>
    <p:sldId id="1771" r:id="rId46"/>
    <p:sldId id="1772" r:id="rId47"/>
    <p:sldId id="1773" r:id="rId48"/>
    <p:sldId id="1774" r:id="rId49"/>
    <p:sldId id="1775" r:id="rId50"/>
    <p:sldId id="1750" r:id="rId51"/>
    <p:sldId id="1776" r:id="rId52"/>
    <p:sldId id="1777" r:id="rId53"/>
    <p:sldId id="1778" r:id="rId54"/>
    <p:sldId id="1779" r:id="rId55"/>
    <p:sldId id="1780" r:id="rId56"/>
    <p:sldId id="1781" r:id="rId57"/>
    <p:sldId id="1783" r:id="rId58"/>
    <p:sldId id="1784" r:id="rId59"/>
    <p:sldId id="1785" r:id="rId60"/>
    <p:sldId id="1786" r:id="rId61"/>
    <p:sldId id="1787" r:id="rId62"/>
    <p:sldId id="1788" r:id="rId63"/>
    <p:sldId id="1789" r:id="rId64"/>
    <p:sldId id="1790" r:id="rId65"/>
    <p:sldId id="1791" r:id="rId66"/>
    <p:sldId id="1792" r:id="rId67"/>
    <p:sldId id="1793" r:id="rId68"/>
    <p:sldId id="1794" r:id="rId69"/>
    <p:sldId id="1795" r:id="rId70"/>
    <p:sldId id="1796" r:id="rId71"/>
  </p:sldIdLst>
  <p:sldSz cx="12192000" cy="6858000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419FD5A6-BCF4-4335-A893-832FF9296AC3}">
          <p14:sldIdLst>
            <p14:sldId id="1516"/>
            <p14:sldId id="1531"/>
            <p14:sldId id="1744"/>
            <p14:sldId id="1722"/>
            <p14:sldId id="1742"/>
            <p14:sldId id="1726"/>
            <p14:sldId id="1727"/>
            <p14:sldId id="1724"/>
            <p14:sldId id="1728"/>
            <p14:sldId id="1734"/>
            <p14:sldId id="1729"/>
            <p14:sldId id="1735"/>
            <p14:sldId id="1730"/>
            <p14:sldId id="1736"/>
            <p14:sldId id="1738"/>
            <p14:sldId id="1745"/>
            <p14:sldId id="1725"/>
            <p14:sldId id="1747"/>
            <p14:sldId id="1748"/>
            <p14:sldId id="1749"/>
            <p14:sldId id="1733"/>
            <p14:sldId id="1731"/>
            <p14:sldId id="1732"/>
            <p14:sldId id="1752"/>
            <p14:sldId id="1753"/>
            <p14:sldId id="1755"/>
            <p14:sldId id="1758"/>
            <p14:sldId id="1751"/>
            <p14:sldId id="1757"/>
            <p14:sldId id="1761"/>
            <p14:sldId id="1759"/>
            <p14:sldId id="1756"/>
            <p14:sldId id="1760"/>
            <p14:sldId id="1763"/>
            <p14:sldId id="1764"/>
            <p14:sldId id="1172"/>
            <p14:sldId id="1767"/>
            <p14:sldId id="1766"/>
            <p14:sldId id="1765"/>
            <p14:sldId id="1739"/>
            <p14:sldId id="1740"/>
            <p14:sldId id="1769"/>
            <p14:sldId id="1768"/>
            <p14:sldId id="1770"/>
            <p14:sldId id="1771"/>
            <p14:sldId id="1772"/>
            <p14:sldId id="1773"/>
            <p14:sldId id="1774"/>
            <p14:sldId id="1775"/>
            <p14:sldId id="1750"/>
            <p14:sldId id="1776"/>
            <p14:sldId id="1777"/>
            <p14:sldId id="1778"/>
            <p14:sldId id="1779"/>
            <p14:sldId id="1780"/>
            <p14:sldId id="1781"/>
            <p14:sldId id="1783"/>
            <p14:sldId id="1784"/>
            <p14:sldId id="1785"/>
            <p14:sldId id="1786"/>
            <p14:sldId id="1787"/>
            <p14:sldId id="1788"/>
            <p14:sldId id="1789"/>
            <p14:sldId id="1790"/>
            <p14:sldId id="1791"/>
            <p14:sldId id="1792"/>
            <p14:sldId id="1793"/>
            <p14:sldId id="1794"/>
            <p14:sldId id="1795"/>
            <p14:sldId id="17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t, Nino" initials="HN" lastIdx="1" clrIdx="0">
    <p:extLst>
      <p:ext uri="{19B8F6BF-5375-455C-9EA6-DF929625EA0E}">
        <p15:presenceInfo xmlns:p15="http://schemas.microsoft.com/office/powerpoint/2012/main" userId="S::hardt.8@osu.edu::79aa8c5d-a03a-4b6d-b3d2-019ff8d07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  <a:srgbClr val="79C6FF"/>
    <a:srgbClr val="FF3D3D"/>
    <a:srgbClr val="FFB7B7"/>
    <a:srgbClr val="D9D9D9"/>
    <a:srgbClr val="FFFFFF"/>
    <a:srgbClr val="909738"/>
    <a:srgbClr val="CC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7B493-E510-4001-A6E9-E6975CE99842}">
  <a:tblStyle styleId="{67B7B493-E510-4001-A6E9-E6975CE998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7E7"/>
          </a:solidFill>
        </a:fill>
      </a:tcStyle>
    </a:wholeTbl>
    <a:band1H>
      <a:tcStyle>
        <a:tcBdr/>
        <a:fill>
          <a:solidFill>
            <a:srgbClr val="EACBCB"/>
          </a:solidFill>
        </a:fill>
      </a:tcStyle>
    </a:band1H>
    <a:band1V>
      <a:tcStyle>
        <a:tcBdr/>
        <a:fill>
          <a:solidFill>
            <a:srgbClr val="EA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CC19C0F-EF79-480A-A534-E00E63AAA29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7E7"/>
          </a:solidFill>
        </a:fill>
      </a:tcStyle>
    </a:wholeTbl>
    <a:band1H>
      <a:tcStyle>
        <a:tcBdr/>
        <a:fill>
          <a:solidFill>
            <a:srgbClr val="EACBCB"/>
          </a:solidFill>
        </a:fill>
      </a:tcStyle>
    </a:band1H>
    <a:band1V>
      <a:tcStyle>
        <a:tcBdr/>
        <a:fill>
          <a:solidFill>
            <a:srgbClr val="EA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5" autoAdjust="0"/>
    <p:restoredTop sz="91193" autoAdjust="0"/>
  </p:normalViewPr>
  <p:slideViewPr>
    <p:cSldViewPr snapToGrid="0">
      <p:cViewPr>
        <p:scale>
          <a:sx n="75" d="100"/>
          <a:sy n="75" d="100"/>
        </p:scale>
        <p:origin x="636" y="816"/>
      </p:cViewPr>
      <p:guideLst>
        <p:guide orient="horz" pos="792"/>
        <p:guide pos="3840"/>
        <p:guide pos="384"/>
        <p:guide pos="7296"/>
        <p:guide orient="horz" pos="2160"/>
        <p:guide orient="horz" pos="40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111" d="100"/>
          <a:sy n="111" d="100"/>
        </p:scale>
        <p:origin x="30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6314A-F8BC-4444-B894-442D65543F5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18C89-D2B0-41B3-A379-FF72B8E64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2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4617" y="0"/>
            <a:ext cx="3170583" cy="480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75692" y="4561226"/>
            <a:ext cx="5363816" cy="432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813"/>
            <a:ext cx="3170583" cy="480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4617" y="9120813"/>
            <a:ext cx="3170583" cy="480386"/>
          </a:xfrm>
          <a:prstGeom prst="rect">
            <a:avLst/>
          </a:prstGeom>
          <a:noFill/>
          <a:ln>
            <a:noFill/>
          </a:ln>
        </p:spPr>
        <p:txBody>
          <a:bodyPr lIns="96625" tIns="48300" rIns="96625" bIns="483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931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7114" y="1457325"/>
            <a:ext cx="3544886" cy="390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47355" y="1168400"/>
            <a:ext cx="9421091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0703" y="321945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 sz="2400"/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  <a:defRPr/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67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732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19"/>
          <p:cNvPicPr preferRelativeResize="0"/>
          <p:nvPr/>
        </p:nvPicPr>
        <p:blipFill rotWithShape="1">
          <a:blip r:embed="rId3">
            <a:alphaModFix/>
          </a:blip>
          <a:srcRect l="66445"/>
          <a:stretch/>
        </p:blipFill>
        <p:spPr>
          <a:xfrm>
            <a:off x="9132094" y="-9732"/>
            <a:ext cx="306825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40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A38D-2FCB-4AA8-A3F3-724B72A020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066800"/>
            <a:ext cx="5409564" cy="5384799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26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40758-4A94-4C49-96B5-46C18A317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47E5E4-2527-4B4F-99CE-F626EC2131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86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1752600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A38D-2FCB-4AA8-A3F3-724B72A020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1" y="3429000"/>
            <a:ext cx="10363200" cy="3022599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28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095293"/>
            <a:ext cx="10363200" cy="161991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4714875"/>
            <a:ext cx="10363200" cy="1257300"/>
          </a:xfrm>
        </p:spPr>
        <p:txBody>
          <a:bodyPr/>
          <a:lstStyle>
            <a:lvl1pPr marL="123825" indent="0" algn="ctr">
              <a:buNone/>
              <a:defRPr sz="3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42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2vert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D48DC9-F973-43EF-89CD-2854DBC93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437246"/>
            <a:ext cx="10782300" cy="16873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EFB861-5D38-4361-B2F3-191DF49312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84682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2vert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437246"/>
            <a:ext cx="10782300" cy="16873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793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8039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2-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2417827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2EC76A-0DBB-4794-81FF-2CD9FB95B8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3706748"/>
            <a:ext cx="5120640" cy="2417827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6109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2horiz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70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2" y="1276350"/>
            <a:ext cx="628091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4617" y="1276349"/>
            <a:ext cx="4355084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7198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_1content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45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56527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CodeExpl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93DD9-0F28-4865-BA45-E91EFA2B52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202926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BC6B5C-FA95-4733-9594-2AF0E066BC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9813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843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CodeExpl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93DD9-0F28-4865-BA45-E91EFA2B52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823901"/>
            <a:ext cx="39624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BC6B5C-FA95-4733-9594-2AF0E066BC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514599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B0F0AB-8458-41D3-BABF-FE3FE62877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14800" y="3823901"/>
            <a:ext cx="39624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EB6853-4179-4DE9-A6F5-9F2C9A60B5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29600" y="3823901"/>
            <a:ext cx="39624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86623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93702" y="3746500"/>
            <a:ext cx="53085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1" y="1066800"/>
            <a:ext cx="6096000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C53317-5845-4F6B-B379-0F0A2A9507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1" y="1066800"/>
            <a:ext cx="6095999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C66964-E5A8-4D87-B374-D1086EA3D7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89703" y="3746500"/>
            <a:ext cx="53085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947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32702" y="1066800"/>
            <a:ext cx="4454523" cy="25304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410449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C53317-5845-4F6B-B379-0F0A2A9507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3768725"/>
            <a:ext cx="7410448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C66964-E5A8-4D87-B374-D1086EA3D7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32702" y="3768725"/>
            <a:ext cx="4454523" cy="25304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93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3746500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12191999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454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odeExplLarge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075386"/>
            <a:ext cx="10782300" cy="204918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953407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LargeHoriz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51F5B-959A-4B4A-87A9-62B8CD2ADC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528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937586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0" y="1066800"/>
            <a:ext cx="5742939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7436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066800"/>
            <a:ext cx="5120640" cy="1720851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5D5D78-8018-40B6-A243-9C2D371529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4730749"/>
            <a:ext cx="5120640" cy="1720851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4F177-A649-420D-BFFB-395CC9AC5D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49061" y="2898774"/>
            <a:ext cx="5120640" cy="1720851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600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_1content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460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_CodeExplLargeHoriz_wExtra_1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2632364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2D06E-6509-41A9-AF9B-C2FCA65570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-1" y="3700461"/>
            <a:ext cx="6337301" cy="2424113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04410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_CodeExplLargeHoriz_wExtra_2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0577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066799"/>
            <a:ext cx="5120640" cy="242281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2D06E-6509-41A9-AF9B-C2FCA65570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3699165"/>
            <a:ext cx="5120640" cy="242541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53359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_CodeExplLargeHoriz_wExtra_2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0577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0" y="1066798"/>
            <a:ext cx="5742939" cy="280023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2D06E-6509-41A9-AF9B-C2FCA65570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59" y="3916265"/>
            <a:ext cx="5742940" cy="280323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47741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_CodeExplLargeHoriz_wExtra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057775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242281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2D06E-6509-41A9-AF9B-C2FCA65570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3699165"/>
            <a:ext cx="5120640" cy="242541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13595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compare_w_title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45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057399"/>
            <a:ext cx="6000750" cy="40290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0626E2-192F-42C0-862A-13452E8104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1248" y="2057399"/>
            <a:ext cx="6000751" cy="40290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B7EB24-2077-401B-8914-CFCEDD05B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1473200"/>
            <a:ext cx="6000749" cy="58420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D97D15-3745-469A-A41E-9CBF1DA69C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91248" y="1473200"/>
            <a:ext cx="6000751" cy="58420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43184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881F5-0382-4048-95CA-A7CC65DB9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73E06-163D-4376-B5C9-D4B71D7C7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8042" y="1066800"/>
            <a:ext cx="6283957" cy="57912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146577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91898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_Side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614362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20703" y="3746500"/>
            <a:ext cx="70230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520703" y="1066800"/>
            <a:ext cx="7023097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72425" y="0"/>
            <a:ext cx="4219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8172451" y="1276350"/>
            <a:ext cx="3817751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6"/>
          </p:nvPr>
        </p:nvSpPr>
        <p:spPr>
          <a:xfrm>
            <a:off x="8172450" y="112958"/>
            <a:ext cx="3817751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49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_Side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614362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520703" y="1066800"/>
            <a:ext cx="7023097" cy="50577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72425" y="0"/>
            <a:ext cx="4219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8172451" y="1276350"/>
            <a:ext cx="3817751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6"/>
          </p:nvPr>
        </p:nvSpPr>
        <p:spPr>
          <a:xfrm>
            <a:off x="8172450" y="112958"/>
            <a:ext cx="3817751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7403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TitleOnly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7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08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114B-B78B-4338-870A-A08313FCA3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60CB4-BCA6-4495-847D-4A8BFB5F9A6E}"/>
              </a:ext>
            </a:extLst>
          </p:cNvPr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8807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1809" y="55808"/>
            <a:ext cx="696790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50914" y="1276350"/>
            <a:ext cx="7249692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841248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8563829" y="1276350"/>
            <a:ext cx="3426373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8563828" y="112958"/>
            <a:ext cx="3426373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414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1809" y="55808"/>
            <a:ext cx="696790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841248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8563829" y="1276350"/>
            <a:ext cx="3426373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8563828" y="112958"/>
            <a:ext cx="3426373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58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Bottom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360243"/>
            <a:ext cx="12192000" cy="2497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437245"/>
            <a:ext cx="10782300" cy="22969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370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78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3746500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787403" y="1066800"/>
            <a:ext cx="10782300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358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455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1"/>
            <a:ext cx="10782300" cy="283845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22479F-7FB6-497F-835A-ACF4370536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4219576"/>
            <a:ext cx="10782300" cy="2251074"/>
          </a:xfrm>
          <a:solidFill>
            <a:schemeClr val="bg1">
              <a:lumMod val="85000"/>
              <a:alpha val="7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4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5530849"/>
            <a:ext cx="10782300" cy="1050151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22479F-7FB6-497F-835A-ACF4370536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276350"/>
            <a:ext cx="10782300" cy="4140199"/>
          </a:xfrm>
          <a:solidFill>
            <a:schemeClr val="bg1">
              <a:lumMod val="85000"/>
              <a:alpha val="7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1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1content">
    <p:bg>
      <p:bgPr>
        <a:gradFill flip="none" rotWithShape="1">
          <a:gsLst>
            <a:gs pos="0">
              <a:schemeClr val="accent4"/>
            </a:gs>
            <a:gs pos="46000">
              <a:schemeClr val="accent4">
                <a:lumMod val="51000"/>
                <a:lumOff val="49000"/>
              </a:schemeClr>
            </a:gs>
            <a:gs pos="100000">
              <a:schemeClr val="accent4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7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EN_1content">
    <p:bg>
      <p:bgPr>
        <a:gradFill flip="none" rotWithShape="1">
          <a:gsLst>
            <a:gs pos="0">
              <a:schemeClr val="accent4"/>
            </a:gs>
            <a:gs pos="46000">
              <a:schemeClr val="accent4">
                <a:lumMod val="51000"/>
                <a:lumOff val="49000"/>
              </a:schemeClr>
            </a:gs>
            <a:gs pos="100000">
              <a:schemeClr val="accent4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3943350"/>
            <a:ext cx="10782300" cy="2181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61B00-136E-4A4D-A419-8653DF6309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276351"/>
            <a:ext cx="10782300" cy="2390774"/>
          </a:xfrm>
          <a:solidFill>
            <a:schemeClr val="bg1">
              <a:alpha val="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3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5384800"/>
          </a:xfrm>
          <a:solidFill>
            <a:srgbClr val="D9D9D9">
              <a:alpha val="69804"/>
            </a:srgb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447805"/>
            <a:ext cx="103632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6383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o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88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−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460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3048003" y="6461125"/>
            <a:ext cx="14223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181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40" r:id="rId2"/>
    <p:sldLayoutId id="2147483747" r:id="rId3"/>
    <p:sldLayoutId id="2147483775" r:id="rId4"/>
    <p:sldLayoutId id="2147483791" r:id="rId5"/>
    <p:sldLayoutId id="2147483810" r:id="rId6"/>
    <p:sldLayoutId id="2147483688" r:id="rId7"/>
    <p:sldLayoutId id="2147483789" r:id="rId8"/>
    <p:sldLayoutId id="2147483785" r:id="rId9"/>
    <p:sldLayoutId id="2147483776" r:id="rId10"/>
    <p:sldLayoutId id="2147483793" r:id="rId11"/>
    <p:sldLayoutId id="2147483792" r:id="rId12"/>
    <p:sldLayoutId id="2147483746" r:id="rId13"/>
    <p:sldLayoutId id="2147483769" r:id="rId14"/>
    <p:sldLayoutId id="2147483751" r:id="rId15"/>
    <p:sldLayoutId id="2147483770" r:id="rId16"/>
    <p:sldLayoutId id="2147483780" r:id="rId17"/>
    <p:sldLayoutId id="2147483755" r:id="rId18"/>
    <p:sldLayoutId id="2147483781" r:id="rId19"/>
    <p:sldLayoutId id="2147483771" r:id="rId20"/>
    <p:sldLayoutId id="2147483814" r:id="rId21"/>
    <p:sldLayoutId id="2147483760" r:id="rId22"/>
    <p:sldLayoutId id="2147483784" r:id="rId23"/>
    <p:sldLayoutId id="2147483779" r:id="rId24"/>
    <p:sldLayoutId id="2147483773" r:id="rId25"/>
    <p:sldLayoutId id="2147483774" r:id="rId26"/>
    <p:sldLayoutId id="2147483788" r:id="rId27"/>
    <p:sldLayoutId id="2147483816" r:id="rId28"/>
    <p:sldLayoutId id="2147483813" r:id="rId29"/>
    <p:sldLayoutId id="2147483808" r:id="rId30"/>
    <p:sldLayoutId id="2147483815" r:id="rId31"/>
    <p:sldLayoutId id="2147483809" r:id="rId32"/>
    <p:sldLayoutId id="2147483812" r:id="rId33"/>
    <p:sldLayoutId id="2147483804" r:id="rId34"/>
    <p:sldLayoutId id="2147483797" r:id="rId35"/>
    <p:sldLayoutId id="2147483790" r:id="rId36"/>
    <p:sldLayoutId id="2147483761" r:id="rId37"/>
    <p:sldLayoutId id="2147483762" r:id="rId38"/>
    <p:sldLayoutId id="2147483749" r:id="rId39"/>
    <p:sldLayoutId id="2147483778" r:id="rId40"/>
    <p:sldLayoutId id="2147483750" r:id="rId41"/>
    <p:sldLayoutId id="2147483752" r:id="rId42"/>
    <p:sldLayoutId id="2147483754" r:id="rId43"/>
    <p:sldLayoutId id="2147483772" r:id="rId44"/>
    <p:sldLayoutId id="2147483802" r:id="rId45"/>
    <p:sldLayoutId id="2147483803" r:id="rId4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4D6D1-0E8F-4406-ACFB-F05735376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Tools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6EDE8-67E4-4E9F-A8F7-4461BDE7A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(7) Advanced issues</a:t>
            </a:r>
          </a:p>
          <a:p>
            <a:endParaRPr lang="en-US" dirty="0"/>
          </a:p>
          <a:p>
            <a:r>
              <a:rPr lang="en-US" dirty="0"/>
              <a:t>(week 8)</a:t>
            </a:r>
          </a:p>
        </p:txBody>
      </p:sp>
    </p:spTree>
    <p:extLst>
      <p:ext uri="{BB962C8B-B14F-4D97-AF65-F5344CB8AC3E}">
        <p14:creationId xmlns:p14="http://schemas.microsoft.com/office/powerpoint/2010/main" val="18392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if…else</a:t>
            </a:r>
          </a:p>
        </p:txBody>
      </p:sp>
    </p:spTree>
    <p:extLst>
      <p:ext uri="{BB962C8B-B14F-4D97-AF65-F5344CB8AC3E}">
        <p14:creationId xmlns:p14="http://schemas.microsoft.com/office/powerpoint/2010/main" val="275050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dirty="0"/>
              <a:t>…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some_check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	</a:t>
            </a:r>
            <a:r>
              <a:rPr lang="en-US" sz="2000" b="0" dirty="0" err="1">
                <a:solidFill>
                  <a:srgbClr val="0070C0"/>
                </a:solidFill>
              </a:rPr>
              <a:t>do_this</a:t>
            </a:r>
            <a:r>
              <a:rPr lang="en-US" sz="2000" b="0" dirty="0">
                <a:solidFill>
                  <a:srgbClr val="0070C0"/>
                </a:solidFill>
              </a:rPr>
              <a:t>()</a:t>
            </a: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r>
              <a:rPr lang="en-US" sz="2000" b="1" dirty="0">
                <a:solidFill>
                  <a:srgbClr val="0000FF"/>
                </a:solidFill>
              </a:rPr>
              <a:t> else</a:t>
            </a:r>
            <a:r>
              <a:rPr lang="en-US" sz="2000" b="1" dirty="0">
                <a:solidFill>
                  <a:srgbClr val="000080"/>
                </a:solidFill>
              </a:rPr>
              <a:t>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do_that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</a:p>
          <a:p>
            <a:endParaRPr lang="en-US" sz="2000" b="1" dirty="0">
              <a:solidFill>
                <a:srgbClr val="000080"/>
              </a:solidFill>
            </a:endParaRPr>
          </a:p>
          <a:p>
            <a:endParaRPr lang="en-US" sz="2000" b="1" dirty="0">
              <a:solidFill>
                <a:srgbClr val="00008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DFFB-C1E8-48F9-BE63-A7D1CD9BD5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0" y="1276349"/>
            <a:ext cx="5502685" cy="4848225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do_that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dirty="0"/>
              <a:t>Statement, e.g. calling a function if test expression evaluates to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</p:spTree>
    <p:extLst>
      <p:ext uri="{BB962C8B-B14F-4D97-AF65-F5344CB8AC3E}">
        <p14:creationId xmlns:p14="http://schemas.microsoft.com/office/powerpoint/2010/main" val="324841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 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some_check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b="0" dirty="0" err="1">
                <a:solidFill>
                  <a:schemeClr val="tx1"/>
                </a:solidFill>
              </a:rPr>
              <a:t>do_this</a:t>
            </a:r>
            <a:r>
              <a:rPr lang="en-US" sz="20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else</a:t>
            </a:r>
            <a:r>
              <a:rPr lang="en-US" sz="2000" b="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another_check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	</a:t>
            </a:r>
            <a:r>
              <a:rPr lang="en-US" sz="2000" b="0" dirty="0" err="1">
                <a:solidFill>
                  <a:schemeClr val="accent4">
                    <a:lumMod val="75000"/>
                  </a:schemeClr>
                </a:solidFill>
              </a:rPr>
              <a:t>do_that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2000" b="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else</a:t>
            </a:r>
            <a:r>
              <a:rPr lang="en-US" sz="2000" b="1" dirty="0">
                <a:solidFill>
                  <a:srgbClr val="000080"/>
                </a:solidFill>
              </a:rPr>
              <a:t>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b="0" dirty="0" err="1">
                <a:solidFill>
                  <a:schemeClr val="tx1"/>
                </a:solidFill>
              </a:rPr>
              <a:t>do_something_else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DFFB-C1E8-48F9-BE63-A7D1CD9BD5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0" y="1276349"/>
            <a:ext cx="5502685" cy="4848225"/>
          </a:xfrm>
        </p:spPr>
        <p:txBody>
          <a:bodyPr/>
          <a:lstStyle/>
          <a:p>
            <a:r>
              <a:rPr lang="en-US" sz="2400" b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another_check</a:t>
            </a:r>
            <a:endParaRPr lang="en-US" sz="2400" b="0" dirty="0">
              <a:solidFill>
                <a:schemeClr val="accent3">
                  <a:lumMod val="60000"/>
                  <a:lumOff val="4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We can add additional checks and corresponding actions</a:t>
            </a:r>
          </a:p>
          <a:p>
            <a:endParaRPr lang="en-US" sz="2400" b="0" dirty="0">
              <a:solidFill>
                <a:schemeClr val="accent4">
                  <a:lumMod val="7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chemeClr val="accent4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do_that</a:t>
            </a: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dirty="0"/>
              <a:t>Statement, e.g. calling a function if test expression evaluates to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 if</a:t>
            </a:r>
            <a:r>
              <a:rPr lang="en-US" dirty="0"/>
              <a:t>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853492"/>
            <a:ext cx="10782300" cy="1727509"/>
          </a:xfrm>
        </p:spPr>
        <p:txBody>
          <a:bodyPr/>
          <a:lstStyle/>
          <a:p>
            <a:r>
              <a:rPr lang="en-US" sz="2000" b="0" dirty="0">
                <a:solidFill>
                  <a:srgbClr val="000000"/>
                </a:solidFill>
              </a:rPr>
              <a:t>Three possibilities: one x&gt;5, all x&gt;0, x&lt;=5 &amp; at least one x&lt;0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24485-20B9-4944-B54B-5C9D96B57C3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3634292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#Example 1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x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FF"/>
                </a:solidFill>
              </a:rPr>
              <a:t>if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any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 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"at least one element of x is larger than 5"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else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if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all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</a:rPr>
              <a:t>"x' elements are all positive, but none is larger than 5"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800" b="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FF"/>
                </a:solidFill>
              </a:rPr>
              <a:t>else</a:t>
            </a:r>
            <a:r>
              <a:rPr lang="en-US" sz="1800" b="1" dirty="0">
                <a:solidFill>
                  <a:srgbClr val="000080"/>
                </a:solidFill>
              </a:rPr>
              <a:t>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"no element of x is larger than 5"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</a:p>
          <a:p>
            <a:endParaRPr lang="en-US" sz="1800" b="1" dirty="0">
              <a:solidFill>
                <a:srgbClr val="00008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"at least one element of x is larger than 5"</a:t>
            </a:r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0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to avoid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853492"/>
            <a:ext cx="10782300" cy="1727509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b="0" dirty="0">
                <a:solidFill>
                  <a:srgbClr val="000000"/>
                </a:solidFill>
              </a:rPr>
              <a:t>losing } and else need to be on the same line!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24485-20B9-4944-B54B-5C9D96B57C3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3634292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#Errors to avoid - closing } and else need to be on the same line!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FF"/>
                </a:solidFill>
              </a:rPr>
              <a:t>if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any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 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"at least one element of x is larger than 5"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else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if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any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FF8000"/>
                </a:solidFill>
              </a:rPr>
              <a:t>0</a:t>
            </a:r>
            <a:r>
              <a:rPr lang="en-US" sz="1800" b="1" dirty="0">
                <a:solidFill>
                  <a:srgbClr val="000080"/>
                </a:solidFill>
              </a:rPr>
              <a:t>)){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"x' elements are all positive, but none is larger than 5"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chemeClr val="accent1"/>
                </a:solidFill>
              </a:rPr>
              <a:t>}</a:t>
            </a:r>
            <a:r>
              <a:rPr lang="en-US" sz="1800" b="0" dirty="0">
                <a:solidFill>
                  <a:schemeClr val="accent1"/>
                </a:solidFill>
              </a:rPr>
              <a:t>  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else{</a:t>
            </a:r>
            <a:endParaRPr lang="en-US" sz="1800" b="0" dirty="0">
              <a:solidFill>
                <a:schemeClr val="accent1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"no element of x is larger than 5"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A518DD4C-2990-40B9-B560-4720BE892A21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BCFB3-B6DD-4319-A513-6A3CDF86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2DF26D-2AF5-445D-BE2D-D25D57F52E8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#Example 1: a very simple loop </a:t>
            </a:r>
          </a:p>
          <a:p>
            <a:r>
              <a:rPr lang="en-US" sz="1800" b="1" dirty="0">
                <a:solidFill>
                  <a:srgbClr val="0000FF"/>
                </a:solidFill>
              </a:rPr>
              <a:t>for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4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5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#seq_len should be preferred!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FF"/>
                </a:solidFill>
              </a:rPr>
              <a:t>for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seq_len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1" dirty="0">
                <a:solidFill>
                  <a:srgbClr val="000080"/>
                </a:solidFill>
              </a:rPr>
              <a:t>)){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print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3E83E-DA0A-4664-99EF-440DAA26BC7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Simple pattern: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for(iterator in sequence){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Be careful specifying the integers to iterate over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BCFB3-B6DD-4319-A513-6A3CDF86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dirty="0"/>
              <a:t> - sequences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2DF26D-2AF5-445D-BE2D-D25D57F52E8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#the variable may take on `0`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y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FF8000"/>
                </a:solidFill>
              </a:rPr>
              <a:t>0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8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#sequence with :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y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1 0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8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#using </a:t>
            </a:r>
            <a:r>
              <a:rPr lang="en-US" sz="1800" dirty="0" err="1">
                <a:solidFill>
                  <a:srgbClr val="008000"/>
                </a:solidFill>
              </a:rPr>
              <a:t>seq_len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seq_len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1" dirty="0">
              <a:solidFill>
                <a:srgbClr val="000080"/>
              </a:solidFill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3E83E-DA0A-4664-99EF-440DAA26BC7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Let's say the number of elements to loop over is a variable, called y</a:t>
            </a:r>
          </a:p>
          <a:p>
            <a:r>
              <a:rPr lang="en-US" dirty="0"/>
              <a:t>y might take on `0`</a:t>
            </a:r>
          </a:p>
          <a:p>
            <a:r>
              <a:rPr lang="en-US" dirty="0"/>
              <a:t>What happens?</a:t>
            </a:r>
          </a:p>
          <a:p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seq_len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ensures desired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D71C-2AA1-4DBA-A61F-1472A6DE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dirty="0"/>
              <a:t> - sequences alongside another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D7BD-8E26-4CBC-A458-B360663D65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years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FF8000"/>
                </a:solidFill>
              </a:rPr>
              <a:t>2010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FF8000"/>
                </a:solidFill>
              </a:rPr>
              <a:t>2020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#works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8000FF"/>
                </a:solidFill>
              </a:rPr>
              <a:t>length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years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1  2  3  4  5  6  7  8  9 10 11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#preferred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seq_along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years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1  2  3  4  5  6  7  8  9 10 11</a:t>
            </a:r>
          </a:p>
          <a:p>
            <a:endParaRPr lang="en-US" sz="1800" b="0" dirty="0">
              <a:solidFill>
                <a:srgbClr val="008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#why preferred?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years_0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years_0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Error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years_0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argument of length 0</a:t>
            </a:r>
          </a:p>
          <a:p>
            <a:endParaRPr lang="en-US" sz="1800" dirty="0"/>
          </a:p>
          <a:p>
            <a:r>
              <a:rPr lang="en-US" sz="1800" b="0" dirty="0" err="1">
                <a:solidFill>
                  <a:srgbClr val="000000"/>
                </a:solidFill>
              </a:rPr>
              <a:t>seq_along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years_0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4EF7-CB9B-435F-A3F8-D6E01EB33F2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Let’s say you need to run some analysis for each year listed in a vector</a:t>
            </a:r>
          </a:p>
          <a:p>
            <a:r>
              <a:rPr lang="en-US" dirty="0"/>
              <a:t>Your loop has as many iterations as there are years in the vector</a:t>
            </a:r>
          </a:p>
        </p:txBody>
      </p:sp>
    </p:spTree>
    <p:extLst>
      <p:ext uri="{BB962C8B-B14F-4D97-AF65-F5344CB8AC3E}">
        <p14:creationId xmlns:p14="http://schemas.microsoft.com/office/powerpoint/2010/main" val="136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46058897"/>
              </p:ext>
            </p:extLst>
          </p:nvPr>
        </p:nvGraphicFramePr>
        <p:xfrm>
          <a:off x="787400" y="914399"/>
          <a:ext cx="10782300" cy="4658064"/>
        </p:xfrm>
        <a:graphic>
          <a:graphicData uri="http://schemas.openxmlformats.org/drawingml/2006/table">
            <a:tbl>
              <a:tblPr bandRow="1">
                <a:tableStyleId>{67B7B493-E510-4001-A6E9-E6975CE99842}</a:tableStyleId>
              </a:tblPr>
              <a:tblGrid>
                <a:gridCol w="620486">
                  <a:extLst>
                    <a:ext uri="{9D8B030D-6E8A-4147-A177-3AD203B41FA5}">
                      <a16:colId xmlns:a16="http://schemas.microsoft.com/office/drawing/2014/main" val="3915717936"/>
                    </a:ext>
                  </a:extLst>
                </a:gridCol>
                <a:gridCol w="10161814">
                  <a:extLst>
                    <a:ext uri="{9D8B030D-6E8A-4147-A177-3AD203B41FA5}">
                      <a16:colId xmlns:a16="http://schemas.microsoft.com/office/drawing/2014/main" val="3862471431"/>
                    </a:ext>
                  </a:extLst>
                </a:gridCol>
              </a:tblGrid>
              <a:tr h="7763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3" action="ppaction://hlinksldjump"/>
                        </a:rPr>
                        <a:t>Control statements – </a:t>
                      </a:r>
                      <a:r>
                        <a:rPr lang="en-US" sz="2400" dirty="0">
                          <a:latin typeface="Consolas" panose="020B0609020204030204" pitchFamily="49" charset="0"/>
                          <a:hlinkClick r:id="rId3" action="ppaction://hlinksldjump"/>
                        </a:rPr>
                        <a:t>if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493987"/>
                  </a:ext>
                </a:extLst>
              </a:tr>
              <a:tr h="7763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4" action="ppaction://hlinksldjump"/>
                        </a:rPr>
                        <a:t>Control statements – </a:t>
                      </a:r>
                      <a:r>
                        <a:rPr lang="en-US" sz="2400" dirty="0">
                          <a:latin typeface="Consolas" panose="020B0609020204030204" pitchFamily="49" charset="0"/>
                          <a:hlinkClick r:id="rId4" action="ppaction://hlinksldjump"/>
                        </a:rPr>
                        <a:t>for</a:t>
                      </a:r>
                      <a:r>
                        <a:rPr lang="en-US" sz="2400" dirty="0">
                          <a:hlinkClick r:id="rId4" action="ppaction://hlinksldjump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505909"/>
                  </a:ext>
                </a:extLst>
              </a:tr>
              <a:tr h="7763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>
                          <a:latin typeface="Helvetica Neue"/>
                        </a:rPr>
                        <a:t>3</a:t>
                      </a:r>
                      <a:endParaRPr lang="en-US" sz="2800" b="1" dirty="0">
                        <a:latin typeface="Helvetica Ne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hlinkClick r:id="rId5" action="ppaction://hlinksldjump"/>
                        </a:rPr>
                        <a:t>Functions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795271"/>
                  </a:ext>
                </a:extLst>
              </a:tr>
              <a:tr h="7763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hlinkClick r:id="rId5" action="ppaction://hlinksldjump"/>
                        </a:rPr>
                        <a:t>Numerical optimization and Maximum-Likelihood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074105"/>
                  </a:ext>
                </a:extLst>
              </a:tr>
              <a:tr h="7763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hlinkClick r:id="rId6" action="ppaction://hlinksldjump"/>
                        </a:rPr>
                        <a:t>purrr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hlinkClick r:id="rId6" action="ppaction://hlinksldjump"/>
                        </a:rPr>
                        <a:t> – efficient functional programming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418427"/>
                  </a:ext>
                </a:extLst>
              </a:tr>
              <a:tr h="7763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7" action="ppaction://hlinksldjump"/>
                        </a:rPr>
                        <a:t>Apps with shiny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632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5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2811-B040-4804-BB9F-C679AEF3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dirty="0"/>
              <a:t> - looping alongside another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77AE-045C-46E6-9CE4-AFDDF54604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497629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</a:rPr>
              <a:t>years </a:t>
            </a:r>
            <a:r>
              <a:rPr lang="en-US" sz="1400" b="1" dirty="0">
                <a:solidFill>
                  <a:srgbClr val="000080"/>
                </a:solidFill>
              </a:rPr>
              <a:t>=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FF8000"/>
                </a:solidFill>
              </a:rPr>
              <a:t>2010</a:t>
            </a:r>
            <a:r>
              <a:rPr lang="en-US" sz="1400" b="1" dirty="0">
                <a:solidFill>
                  <a:srgbClr val="000080"/>
                </a:solidFill>
              </a:rPr>
              <a:t>:</a:t>
            </a:r>
            <a:r>
              <a:rPr lang="en-US" sz="1400" b="0" dirty="0">
                <a:solidFill>
                  <a:srgbClr val="FF8000"/>
                </a:solidFill>
              </a:rPr>
              <a:t>2013</a:t>
            </a:r>
            <a:endParaRPr lang="en-US" sz="1400" b="0" dirty="0">
              <a:solidFill>
                <a:srgbClr val="000000"/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for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in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 err="1">
                <a:solidFill>
                  <a:srgbClr val="000000"/>
                </a:solidFill>
              </a:rPr>
              <a:t>seq_along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000000"/>
                </a:solidFill>
              </a:rPr>
              <a:t>years</a:t>
            </a:r>
            <a:r>
              <a:rPr lang="en-US" sz="1400" b="1" dirty="0">
                <a:solidFill>
                  <a:srgbClr val="000080"/>
                </a:solidFill>
              </a:rPr>
              <a:t>)){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0000"/>
                </a:solidFill>
              </a:rPr>
              <a:t>  paste0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808080"/>
                </a:solidFill>
              </a:rPr>
              <a:t>'the '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>
                <a:solidFill>
                  <a:srgbClr val="808080"/>
                </a:solidFill>
              </a:rPr>
              <a:t>'</a:t>
            </a:r>
            <a:r>
              <a:rPr lang="en-US" sz="1400" b="0" dirty="0" err="1">
                <a:solidFill>
                  <a:srgbClr val="808080"/>
                </a:solidFill>
              </a:rPr>
              <a:t>th</a:t>
            </a:r>
            <a:r>
              <a:rPr lang="en-US" sz="1400" b="0" dirty="0">
                <a:solidFill>
                  <a:srgbClr val="808080"/>
                </a:solidFill>
              </a:rPr>
              <a:t> '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>
                <a:solidFill>
                  <a:srgbClr val="808080"/>
                </a:solidFill>
              </a:rPr>
              <a:t>'year is '</a:t>
            </a:r>
            <a:r>
              <a:rPr lang="en-US" sz="1400" b="0" dirty="0">
                <a:solidFill>
                  <a:srgbClr val="000000"/>
                </a:solidFill>
              </a:rPr>
              <a:t>, years</a:t>
            </a:r>
            <a:r>
              <a:rPr lang="en-US" sz="1400" b="1" dirty="0">
                <a:solidFill>
                  <a:srgbClr val="000080"/>
                </a:solidFill>
              </a:rPr>
              <a:t>[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1" dirty="0">
                <a:solidFill>
                  <a:srgbClr val="000080"/>
                </a:solidFill>
              </a:rPr>
              <a:t>])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4000"/>
                </a:solidFill>
              </a:rPr>
              <a:t>%&gt;%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00FF"/>
                </a:solidFill>
              </a:rPr>
              <a:t>print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80"/>
                </a:solidFill>
              </a:rPr>
              <a:t>}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"the 1th year is 2010"</a:t>
            </a: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endParaRPr lang="en-US" sz="14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8000"/>
                </a:solidFill>
              </a:rPr>
              <a:t>#empty years vector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0000"/>
                </a:solidFill>
              </a:rPr>
              <a:t>years </a:t>
            </a:r>
            <a:r>
              <a:rPr lang="en-US" sz="1400" b="1" dirty="0">
                <a:solidFill>
                  <a:srgbClr val="000080"/>
                </a:solidFill>
              </a:rPr>
              <a:t>=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00FF"/>
                </a:solidFill>
              </a:rPr>
              <a:t>c</a:t>
            </a:r>
            <a:r>
              <a:rPr lang="en-US" sz="1400" b="1" dirty="0">
                <a:solidFill>
                  <a:srgbClr val="000080"/>
                </a:solidFill>
              </a:rPr>
              <a:t>()</a:t>
            </a:r>
            <a:endParaRPr lang="en-US" sz="1400" b="0" dirty="0">
              <a:solidFill>
                <a:srgbClr val="000000"/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8000"/>
                </a:solidFill>
              </a:rPr>
              <a:t>#works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for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in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 err="1">
                <a:solidFill>
                  <a:srgbClr val="000000"/>
                </a:solidFill>
              </a:rPr>
              <a:t>seq_along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000000"/>
                </a:solidFill>
              </a:rPr>
              <a:t>years</a:t>
            </a:r>
            <a:r>
              <a:rPr lang="en-US" sz="1400" b="1" dirty="0">
                <a:solidFill>
                  <a:srgbClr val="000080"/>
                </a:solidFill>
              </a:rPr>
              <a:t>)){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0000"/>
                </a:solidFill>
              </a:rPr>
              <a:t>  paste0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808080"/>
                </a:solidFill>
              </a:rPr>
              <a:t>'the '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>
                <a:solidFill>
                  <a:srgbClr val="808080"/>
                </a:solidFill>
              </a:rPr>
              <a:t>'</a:t>
            </a:r>
            <a:r>
              <a:rPr lang="en-US" sz="1400" b="0" dirty="0" err="1">
                <a:solidFill>
                  <a:srgbClr val="808080"/>
                </a:solidFill>
              </a:rPr>
              <a:t>th</a:t>
            </a:r>
            <a:r>
              <a:rPr lang="en-US" sz="1400" b="0" dirty="0">
                <a:solidFill>
                  <a:srgbClr val="808080"/>
                </a:solidFill>
              </a:rPr>
              <a:t> '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>
                <a:solidFill>
                  <a:srgbClr val="808080"/>
                </a:solidFill>
              </a:rPr>
              <a:t>'year is '</a:t>
            </a:r>
            <a:r>
              <a:rPr lang="en-US" sz="1400" b="0" dirty="0">
                <a:solidFill>
                  <a:srgbClr val="000000"/>
                </a:solidFill>
              </a:rPr>
              <a:t>, years</a:t>
            </a:r>
            <a:r>
              <a:rPr lang="en-US" sz="1400" b="1" dirty="0">
                <a:solidFill>
                  <a:srgbClr val="000080"/>
                </a:solidFill>
              </a:rPr>
              <a:t>[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1" dirty="0">
                <a:solidFill>
                  <a:srgbClr val="000080"/>
                </a:solidFill>
              </a:rPr>
              <a:t>])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4000"/>
                </a:solidFill>
              </a:rPr>
              <a:t>%&gt;%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00FF"/>
                </a:solidFill>
              </a:rPr>
              <a:t>print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80"/>
                </a:solidFill>
              </a:rPr>
              <a:t>}</a:t>
            </a:r>
            <a:endParaRPr lang="en-US" sz="1400" b="0" dirty="0">
              <a:solidFill>
                <a:srgbClr val="000000"/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8000"/>
                </a:solidFill>
              </a:rPr>
              <a:t>#not the desired result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for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in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FF8000"/>
                </a:solidFill>
              </a:rPr>
              <a:t>1</a:t>
            </a:r>
            <a:r>
              <a:rPr lang="en-US" sz="1400" b="1" dirty="0">
                <a:solidFill>
                  <a:srgbClr val="000080"/>
                </a:solidFill>
              </a:rPr>
              <a:t>:</a:t>
            </a:r>
            <a:r>
              <a:rPr lang="en-US" sz="1400" b="0" dirty="0">
                <a:solidFill>
                  <a:srgbClr val="8000FF"/>
                </a:solidFill>
              </a:rPr>
              <a:t>length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000000"/>
                </a:solidFill>
              </a:rPr>
              <a:t>years</a:t>
            </a:r>
            <a:r>
              <a:rPr lang="en-US" sz="1400" b="1" dirty="0">
                <a:solidFill>
                  <a:srgbClr val="000080"/>
                </a:solidFill>
              </a:rPr>
              <a:t>)){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0000"/>
                </a:solidFill>
              </a:rPr>
              <a:t>  paste0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808080"/>
                </a:solidFill>
              </a:rPr>
              <a:t>'the '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>
                <a:solidFill>
                  <a:srgbClr val="808080"/>
                </a:solidFill>
              </a:rPr>
              <a:t>'</a:t>
            </a:r>
            <a:r>
              <a:rPr lang="en-US" sz="1400" b="0" dirty="0" err="1">
                <a:solidFill>
                  <a:srgbClr val="808080"/>
                </a:solidFill>
              </a:rPr>
              <a:t>th</a:t>
            </a:r>
            <a:r>
              <a:rPr lang="en-US" sz="1400" b="0" dirty="0">
                <a:solidFill>
                  <a:srgbClr val="808080"/>
                </a:solidFill>
              </a:rPr>
              <a:t> '</a:t>
            </a:r>
            <a:r>
              <a:rPr lang="en-US" sz="1400" b="0" dirty="0">
                <a:solidFill>
                  <a:srgbClr val="000000"/>
                </a:solidFill>
              </a:rPr>
              <a:t>, </a:t>
            </a:r>
            <a:r>
              <a:rPr lang="en-US" sz="1400" b="0" dirty="0">
                <a:solidFill>
                  <a:srgbClr val="808080"/>
                </a:solidFill>
              </a:rPr>
              <a:t>'year is '</a:t>
            </a:r>
            <a:r>
              <a:rPr lang="en-US" sz="1400" b="0" dirty="0">
                <a:solidFill>
                  <a:srgbClr val="000000"/>
                </a:solidFill>
              </a:rPr>
              <a:t>, years</a:t>
            </a:r>
            <a:r>
              <a:rPr lang="en-US" sz="1400" b="1" dirty="0">
                <a:solidFill>
                  <a:srgbClr val="000080"/>
                </a:solidFill>
              </a:rPr>
              <a:t>[</a:t>
            </a:r>
            <a:r>
              <a:rPr lang="en-US" sz="1400" b="0" dirty="0" err="1">
                <a:solidFill>
                  <a:srgbClr val="000000"/>
                </a:solidFill>
              </a:rPr>
              <a:t>i</a:t>
            </a:r>
            <a:r>
              <a:rPr lang="en-US" sz="1400" b="1" dirty="0">
                <a:solidFill>
                  <a:srgbClr val="000080"/>
                </a:solidFill>
              </a:rPr>
              <a:t>])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4000"/>
                </a:solidFill>
              </a:rPr>
              <a:t>%&gt;%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8000FF"/>
                </a:solidFill>
              </a:rPr>
              <a:t>print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80"/>
                </a:solidFill>
              </a:rPr>
              <a:t>}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"the 1th year is "</a:t>
            </a: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"the 0th year is "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93301-E365-4780-BC26-E58F00A0040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An example illustrating the benefit of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seq_along</a:t>
            </a:r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171B7971-CBDD-4D35-960C-282A3A31989D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96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11CD-A87A-4069-8274-3AE130B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91F2-335E-41C3-9518-3C78C5A2F7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appropriate names for functions, code may become </a:t>
            </a:r>
            <a:r>
              <a:rPr lang="en-US" dirty="0">
                <a:solidFill>
                  <a:srgbClr val="0070C0"/>
                </a:solidFill>
              </a:rPr>
              <a:t>more readable</a:t>
            </a:r>
          </a:p>
          <a:p>
            <a:r>
              <a:rPr lang="en-US" dirty="0"/>
              <a:t>If changes need to be made, (ideally) only the functions needs to be changed – in one place, making code </a:t>
            </a:r>
            <a:r>
              <a:rPr lang="en-US" dirty="0">
                <a:solidFill>
                  <a:srgbClr val="0070C0"/>
                </a:solidFill>
              </a:rPr>
              <a:t>easier to change</a:t>
            </a:r>
          </a:p>
          <a:p>
            <a:r>
              <a:rPr lang="en-US" dirty="0"/>
              <a:t>The code is </a:t>
            </a:r>
            <a:r>
              <a:rPr lang="en-US" dirty="0">
                <a:solidFill>
                  <a:srgbClr val="0070C0"/>
                </a:solidFill>
              </a:rPr>
              <a:t>more reliable</a:t>
            </a:r>
            <a:r>
              <a:rPr lang="en-US" dirty="0"/>
              <a:t>, as there are less opportunities for error</a:t>
            </a:r>
          </a:p>
          <a:p>
            <a:r>
              <a:rPr lang="en-US" dirty="0"/>
              <a:t>Using functions, you can implement whatever you want!</a:t>
            </a:r>
          </a:p>
        </p:txBody>
      </p:sp>
    </p:spTree>
    <p:extLst>
      <p:ext uri="{BB962C8B-B14F-4D97-AF65-F5344CB8AC3E}">
        <p14:creationId xmlns:p14="http://schemas.microsoft.com/office/powerpoint/2010/main" val="194106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11CD-A87A-4069-8274-3AE130B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91F2-335E-41C3-9518-3C78C5A2F7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dirty="0" err="1"/>
              <a:t>copy&amp;paste</a:t>
            </a:r>
            <a:r>
              <a:rPr lang="en-US" dirty="0"/>
              <a:t> a code block several times, a function may be good idea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saves time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prevents errors</a:t>
            </a:r>
          </a:p>
          <a:p>
            <a:r>
              <a:rPr lang="en-US" dirty="0"/>
              <a:t>However, consider the </a:t>
            </a:r>
            <a:r>
              <a:rPr lang="en-US" dirty="0">
                <a:solidFill>
                  <a:srgbClr val="0070C0"/>
                </a:solidFill>
              </a:rPr>
              <a:t>time it takes to write the function</a:t>
            </a:r>
          </a:p>
        </p:txBody>
      </p:sp>
    </p:spTree>
    <p:extLst>
      <p:ext uri="{BB962C8B-B14F-4D97-AF65-F5344CB8AC3E}">
        <p14:creationId xmlns:p14="http://schemas.microsoft.com/office/powerpoint/2010/main" val="6893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273236-B58D-4B1D-A63F-566D726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basic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E14196-C2FA-40B4-B5DE-69B347E0DC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</a:rPr>
              <a:t>my_fun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&lt;-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function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 err="1">
                <a:solidFill>
                  <a:schemeClr val="accent1"/>
                </a:solidFill>
              </a:rPr>
              <a:t>my_arg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</a:p>
          <a:p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output&lt;-</a:t>
            </a:r>
            <a:r>
              <a:rPr lang="en-US" sz="20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some_operation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0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my_arg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  </a:t>
            </a:r>
            <a:r>
              <a:rPr lang="en-US" sz="2000" b="0" dirty="0">
                <a:solidFill>
                  <a:srgbClr val="8000FF"/>
                </a:solidFill>
              </a:rPr>
              <a:t>return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output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DD4FC6-D3D3-4594-9C28-4CD43E9D0A9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400" b="0" dirty="0" err="1">
                <a:solidFill>
                  <a:schemeClr val="accent1"/>
                </a:solidFill>
              </a:rPr>
              <a:t>my_arg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Arguments of your function</a:t>
            </a:r>
          </a:p>
          <a:p>
            <a:endParaRPr lang="en-US" sz="2400" b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some_operation</a:t>
            </a:r>
            <a:endParaRPr lang="en-US" sz="2400" b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Whatever computation, plot, operation you want to do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2400" b="0" dirty="0">
                <a:solidFill>
                  <a:srgbClr val="8000FF"/>
                </a:solidFill>
              </a:rPr>
              <a:t>return</a:t>
            </a:r>
            <a:endParaRPr lang="en-US" sz="2400" b="0" dirty="0">
              <a:solidFill>
                <a:schemeClr val="accent1"/>
              </a:solidFill>
            </a:endParaRPr>
          </a:p>
          <a:p>
            <a:r>
              <a:rPr lang="en-US" dirty="0"/>
              <a:t>The last operation is returned automatically; however an explicit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dirty="0"/>
              <a:t> is good practice</a:t>
            </a:r>
          </a:p>
        </p:txBody>
      </p:sp>
    </p:spTree>
    <p:extLst>
      <p:ext uri="{BB962C8B-B14F-4D97-AF65-F5344CB8AC3E}">
        <p14:creationId xmlns:p14="http://schemas.microsoft.com/office/powerpoint/2010/main" val="9895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73F-0684-4019-A8D0-9770A87A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geometric mean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ECE102-8B6C-459B-B3D2-946D79BC1D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Let’s compute the geometric mean for each of the 4 columns </a:t>
            </a:r>
            <a:r>
              <a:rPr lang="en-US" dirty="0">
                <a:latin typeface="Consolas" panose="020B0609020204030204" pitchFamily="49" charset="0"/>
              </a:rPr>
              <a:t>a:d</a:t>
            </a:r>
            <a:r>
              <a:rPr lang="en-US" dirty="0"/>
              <a:t> in this example dataset called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E517-5BE6-45F3-A9E2-187565872D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test_data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 err="1">
                <a:solidFill>
                  <a:srgbClr val="000000"/>
                </a:solidFill>
              </a:rPr>
              <a:t>tibble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a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rnorm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100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,b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runif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100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		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rgamma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100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rbeta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100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5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#geometric mean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prod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`</a:t>
            </a:r>
            <a:r>
              <a:rPr lang="en-US" sz="1800" b="1" dirty="0">
                <a:solidFill>
                  <a:srgbClr val="000080"/>
                </a:solidFill>
              </a:rPr>
              <a:t>^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/</a:t>
            </a:r>
            <a:r>
              <a:rPr lang="en-US" sz="1800" b="0" dirty="0" err="1">
                <a:solidFill>
                  <a:srgbClr val="8000FF"/>
                </a:solidFill>
              </a:rPr>
              <a:t>nrow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b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prod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`</a:t>
            </a:r>
            <a:r>
              <a:rPr lang="en-US" sz="1800" b="1" dirty="0">
                <a:solidFill>
                  <a:srgbClr val="000080"/>
                </a:solidFill>
              </a:rPr>
              <a:t>^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/</a:t>
            </a:r>
            <a:r>
              <a:rPr lang="en-US" sz="1800" b="0" dirty="0" err="1">
                <a:solidFill>
                  <a:srgbClr val="8000FF"/>
                </a:solidFill>
              </a:rPr>
              <a:t>nrow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8000FF"/>
                </a:solidFill>
              </a:rPr>
              <a:t>c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prod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`</a:t>
            </a:r>
            <a:r>
              <a:rPr lang="en-US" sz="1800" b="1" dirty="0">
                <a:solidFill>
                  <a:srgbClr val="000080"/>
                </a:solidFill>
              </a:rPr>
              <a:t>^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/</a:t>
            </a:r>
            <a:r>
              <a:rPr lang="en-US" sz="1800" b="0" dirty="0" err="1">
                <a:solidFill>
                  <a:srgbClr val="8000FF"/>
                </a:solidFill>
              </a:rPr>
              <a:t>nrow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prod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`</a:t>
            </a:r>
            <a:r>
              <a:rPr lang="en-US" sz="1800" b="1" dirty="0">
                <a:solidFill>
                  <a:srgbClr val="000080"/>
                </a:solidFill>
              </a:rPr>
              <a:t>^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/</a:t>
            </a:r>
            <a:r>
              <a:rPr lang="en-US" sz="1800" b="0" dirty="0" err="1">
                <a:solidFill>
                  <a:srgbClr val="8000FF"/>
                </a:solidFill>
              </a:rPr>
              <a:t>nrow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9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73F-0684-4019-A8D0-9770A87A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geo_mean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57CD4-8A86-4D94-AB3C-B190464C9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One argument x: a numeric vector</a:t>
            </a:r>
          </a:p>
          <a:p>
            <a:r>
              <a:rPr lang="en-US" dirty="0"/>
              <a:t>Returns vector of length 1 - geometric mean of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E517-5BE6-45F3-A9E2-187565872D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</a:rPr>
              <a:t>#function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x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prod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`</a:t>
            </a:r>
            <a:r>
              <a:rPr lang="en-US" sz="1800" b="1" dirty="0">
                <a:solidFill>
                  <a:srgbClr val="000080"/>
                </a:solidFill>
              </a:rPr>
              <a:t>^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/</a:t>
            </a:r>
            <a:r>
              <a:rPr lang="en-US" sz="1800" b="0" dirty="0">
                <a:solidFill>
                  <a:srgbClr val="8000FF"/>
                </a:solidFill>
              </a:rPr>
              <a:t>length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return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#use function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b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8000FF"/>
                </a:solidFill>
              </a:rPr>
              <a:t>c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73F-0684-4019-A8D0-9770A87A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geo_mean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D6C0-D317-4A3F-8D53-A4C12DECC6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we can apply the function to all columns of a </a:t>
            </a:r>
            <a:r>
              <a:rPr lang="en-US" dirty="0" err="1">
                <a:latin typeface="Consolas" panose="020B0609020204030204" pitchFamily="49" charset="0"/>
              </a:rPr>
              <a:t>data.frame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apply or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purrr:map</a:t>
            </a:r>
            <a:r>
              <a:rPr lang="en-US" dirty="0"/>
              <a:t> to do so</a:t>
            </a:r>
          </a:p>
          <a:p>
            <a:r>
              <a:rPr lang="en-US" dirty="0"/>
              <a:t>We can also use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purrr:map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without explicitly specifying a function; however, I think this is less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E517-5BE6-45F3-A9E2-187565872D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1"/>
            <a:ext cx="12192000" cy="2661138"/>
          </a:xfrm>
        </p:spPr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</a:rPr>
              <a:t>#apply function with </a:t>
            </a:r>
            <a:r>
              <a:rPr lang="en-US" sz="1800" b="0" dirty="0" err="1">
                <a:solidFill>
                  <a:srgbClr val="008000"/>
                </a:solidFill>
              </a:rPr>
              <a:t>purrr:map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map_dbl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1" dirty="0">
              <a:solidFill>
                <a:srgbClr val="00008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#apply function with apply</a:t>
            </a:r>
            <a:endParaRPr lang="en-US" sz="1800" b="1" dirty="0">
              <a:solidFill>
                <a:srgbClr val="00008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test_data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FF"/>
                </a:solidFill>
              </a:rPr>
              <a:t>apply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,geo_mean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dirty="0">
              <a:solidFill>
                <a:srgbClr val="008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#use map without defining a function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test_data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map_dbl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8000FF"/>
                </a:solidFill>
              </a:rPr>
              <a:t>prod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1" dirty="0">
                <a:solidFill>
                  <a:srgbClr val="000080"/>
                </a:solidFill>
              </a:rPr>
              <a:t>)^(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/</a:t>
            </a:r>
            <a:r>
              <a:rPr lang="en-US" sz="1800" b="0" dirty="0">
                <a:solidFill>
                  <a:srgbClr val="8000FF"/>
                </a:solidFill>
              </a:rPr>
              <a:t>length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BEA5-163F-4A25-B840-D1B3A31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</a:t>
            </a:r>
            <a:r>
              <a:rPr lang="en-US" dirty="0" err="1">
                <a:latin typeface="Consolas" panose="020B0609020204030204" pitchFamily="49" charset="0"/>
              </a:rPr>
              <a:t>tidyverse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9D51-4AC9-4BD2-95CB-C43D747170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tidy_geo_mean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008000"/>
                </a:solidFill>
              </a:rPr>
              <a:t>#vector to store my results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results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rep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NA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ncol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008000"/>
                </a:solidFill>
              </a:rPr>
              <a:t>#loop over columns, compute mean, store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FF"/>
                </a:solidFill>
              </a:rPr>
              <a:t>for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seq_along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results</a:t>
            </a:r>
            <a:r>
              <a:rPr lang="en-US" sz="1800" b="1" dirty="0">
                <a:solidFill>
                  <a:srgbClr val="000080"/>
                </a:solidFill>
              </a:rPr>
              <a:t>[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]&lt;-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[[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]])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008000"/>
                </a:solidFill>
              </a:rPr>
              <a:t>#prepare output </a:t>
            </a:r>
            <a:r>
              <a:rPr lang="en-US" sz="1800" b="0" dirty="0" err="1">
                <a:solidFill>
                  <a:srgbClr val="008000"/>
                </a:solidFill>
              </a:rPr>
              <a:t>data.frame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output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b="0" dirty="0" err="1">
                <a:solidFill>
                  <a:srgbClr val="000000"/>
                </a:solidFill>
              </a:rPr>
              <a:t>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variable </a:t>
            </a:r>
            <a:r>
              <a:rPr lang="en-US" sz="1800" b="1" dirty="0">
                <a:solidFill>
                  <a:srgbClr val="000080"/>
                </a:solidFill>
              </a:rPr>
              <a:t>= </a:t>
            </a:r>
            <a:r>
              <a:rPr lang="en-US" sz="1800" b="0" dirty="0">
                <a:solidFill>
                  <a:srgbClr val="8000FF"/>
                </a:solidFill>
              </a:rPr>
              <a:t>names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dirty="0"/>
              <a:t>		   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 </a:t>
            </a:r>
            <a:r>
              <a:rPr lang="en-US" sz="1800" b="0" dirty="0">
                <a:solidFill>
                  <a:srgbClr val="000000"/>
                </a:solidFill>
              </a:rPr>
              <a:t>results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return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output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#test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tidy_geo_mean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73150-FE79-41DC-993E-9DAD11B882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input is a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data.frame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dirty="0"/>
              <a:t>output is a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data.frame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Argument df needs to be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data.frame</a:t>
            </a:r>
            <a:r>
              <a:rPr lang="en-US" dirty="0"/>
              <a:t>, otherwise the function may run into an error</a:t>
            </a:r>
          </a:p>
        </p:txBody>
      </p:sp>
    </p:spTree>
    <p:extLst>
      <p:ext uri="{BB962C8B-B14F-4D97-AF65-F5344CB8AC3E}">
        <p14:creationId xmlns:p14="http://schemas.microsoft.com/office/powerpoint/2010/main" val="19790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BEA5-163F-4A25-B840-D1B3A31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9D51-4AC9-4BD2-95CB-C43D747170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#Error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FF8000"/>
                </a:solidFill>
              </a:rPr>
              <a:t>10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tidy_geo_mean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Error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rep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(NA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ncol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))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invalid 'times' argument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#Function with check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tidy_geo_mean_check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stopifnot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is.data.frame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results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rep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 err="1">
                <a:solidFill>
                  <a:srgbClr val="0000FF"/>
                </a:solidFill>
              </a:rPr>
              <a:t>NA</a:t>
            </a:r>
            <a:r>
              <a:rPr lang="en-US" sz="1800" b="0" dirty="0" err="1">
                <a:solidFill>
                  <a:srgbClr val="000000"/>
                </a:solidFill>
              </a:rPr>
              <a:t>,</a:t>
            </a:r>
            <a:r>
              <a:rPr lang="en-US" sz="1800" b="0" dirty="0" err="1">
                <a:solidFill>
                  <a:srgbClr val="8000FF"/>
                </a:solidFill>
              </a:rPr>
              <a:t>ncol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FF"/>
                </a:solidFill>
              </a:rPr>
              <a:t>for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seq_along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results</a:t>
            </a:r>
            <a:r>
              <a:rPr lang="en-US" sz="1800" b="1" dirty="0">
                <a:solidFill>
                  <a:srgbClr val="000080"/>
                </a:solidFill>
              </a:rPr>
              <a:t>[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]&lt;-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[[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]])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output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variable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names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results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return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output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73150-FE79-41DC-993E-9DAD11B882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400" b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stopifnot</a:t>
            </a:r>
            <a:r>
              <a:rPr lang="en-US" sz="24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Returns stops the function and returns an error message if a condition is not fulfilled</a:t>
            </a:r>
          </a:p>
        </p:txBody>
      </p:sp>
    </p:spTree>
    <p:extLst>
      <p:ext uri="{BB962C8B-B14F-4D97-AF65-F5344CB8AC3E}">
        <p14:creationId xmlns:p14="http://schemas.microsoft.com/office/powerpoint/2010/main" val="36015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AA888976-BCD4-4BF6-8007-C4037CD8C84C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65FB-2AF4-4176-A23A-A360FF9E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1671-13C1-4710-9BB2-BDDE6CCF8D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</a:rPr>
              <a:t>my_fun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&lt;-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function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000000"/>
                </a:solidFill>
              </a:rPr>
              <a:t>x, y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  </a:t>
            </a:r>
            <a:r>
              <a:rPr lang="en-US" sz="2000" b="0" dirty="0">
                <a:solidFill>
                  <a:srgbClr val="8000FF"/>
                </a:solidFill>
              </a:rPr>
              <a:t>return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 err="1">
                <a:solidFill>
                  <a:srgbClr val="000000"/>
                </a:solidFill>
              </a:rPr>
              <a:t>x</a:t>
            </a:r>
            <a:r>
              <a:rPr lang="en-US" sz="2000" b="1" dirty="0" err="1">
                <a:solidFill>
                  <a:srgbClr val="000080"/>
                </a:solidFill>
              </a:rPr>
              <a:t>+</a:t>
            </a:r>
            <a:r>
              <a:rPr lang="en-US" sz="2000" b="0" dirty="0" err="1">
                <a:solidFill>
                  <a:srgbClr val="000000"/>
                </a:solidFill>
              </a:rPr>
              <a:t>y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 err="1">
                <a:solidFill>
                  <a:srgbClr val="000000"/>
                </a:solidFill>
              </a:rPr>
              <a:t>my_fun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</a:t>
            </a:r>
          </a:p>
          <a:p>
            <a:r>
              <a:rPr lang="en-US" sz="2000" b="0" dirty="0" err="1">
                <a:solidFill>
                  <a:srgbClr val="000000"/>
                </a:solidFill>
              </a:rPr>
              <a:t>my_fun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0" dirty="0">
                <a:solidFill>
                  <a:srgbClr val="000000"/>
                </a:solidFill>
              </a:rPr>
              <a:t>,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</a:t>
            </a:r>
          </a:p>
          <a:p>
            <a:r>
              <a:rPr lang="en-US" sz="2000" b="0" dirty="0" err="1">
                <a:solidFill>
                  <a:srgbClr val="000000"/>
                </a:solidFill>
              </a:rPr>
              <a:t>my_fun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0" dirty="0">
                <a:solidFill>
                  <a:srgbClr val="000000"/>
                </a:solidFill>
              </a:rPr>
              <a:t>,</a:t>
            </a:r>
            <a:r>
              <a:rPr lang="en-US" sz="2000" b="0" dirty="0">
                <a:solidFill>
                  <a:srgbClr val="FF8000"/>
                </a:solidFill>
              </a:rPr>
              <a:t>2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#This works, but is bad practice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my_fun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&lt;-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function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000000"/>
                </a:solidFill>
              </a:rPr>
              <a:t>x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0" dirty="0">
                <a:solidFill>
                  <a:srgbClr val="000000"/>
                </a:solidFill>
              </a:rPr>
              <a:t>,y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  </a:t>
            </a:r>
            <a:r>
              <a:rPr lang="en-US" sz="2000" b="0" dirty="0">
                <a:solidFill>
                  <a:srgbClr val="8000FF"/>
                </a:solidFill>
              </a:rPr>
              <a:t>return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 err="1">
                <a:solidFill>
                  <a:srgbClr val="000000"/>
                </a:solidFill>
              </a:rPr>
              <a:t>x</a:t>
            </a:r>
            <a:r>
              <a:rPr lang="en-US" sz="2000" b="1" dirty="0" err="1">
                <a:solidFill>
                  <a:srgbClr val="000080"/>
                </a:solidFill>
              </a:rPr>
              <a:t>+</a:t>
            </a:r>
            <a:r>
              <a:rPr lang="en-US" sz="2000" b="0" dirty="0" err="1">
                <a:solidFill>
                  <a:srgbClr val="000000"/>
                </a:solidFill>
              </a:rPr>
              <a:t>y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 err="1">
                <a:solidFill>
                  <a:srgbClr val="000000"/>
                </a:solidFill>
              </a:rPr>
              <a:t>my_fun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000000"/>
                </a:solidFill>
              </a:rPr>
              <a:t>,</a:t>
            </a:r>
            <a:r>
              <a:rPr lang="en-US" sz="2000" b="0" dirty="0">
                <a:solidFill>
                  <a:srgbClr val="FF8000"/>
                </a:solidFill>
              </a:rPr>
              <a:t>2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D3A0-C127-4259-9E64-C018BA990E0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 can set default values for your arguments</a:t>
            </a:r>
          </a:p>
          <a:p>
            <a:r>
              <a:rPr lang="en-US" dirty="0"/>
              <a:t>Arguments with defaults should come </a:t>
            </a:r>
            <a:r>
              <a:rPr lang="en-US" i="1" dirty="0"/>
              <a:t>after</a:t>
            </a:r>
            <a:r>
              <a:rPr lang="en-US" dirty="0"/>
              <a:t> arguments without</a:t>
            </a:r>
          </a:p>
        </p:txBody>
      </p:sp>
    </p:spTree>
    <p:extLst>
      <p:ext uri="{BB962C8B-B14F-4D97-AF65-F5344CB8AC3E}">
        <p14:creationId xmlns:p14="http://schemas.microsoft.com/office/powerpoint/2010/main" val="14013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3534348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7C0C-AAFC-4F8C-8FB5-D2101E81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code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49DC-6FBE-4E66-B5E5-0F197F5134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7057017" cy="538480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tidy_geo_mean_2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8000FF"/>
                </a:solidFill>
              </a:rPr>
              <a:t>stopifnot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is.data.frame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return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rownames_to_column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      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apply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,geo_mean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dirty="0"/>
              <a:t>       </a:t>
            </a:r>
            <a:r>
              <a:rPr lang="en-US" sz="1800" b="0" dirty="0">
                <a:solidFill>
                  <a:srgbClr val="8000FF"/>
                </a:solidFill>
              </a:rPr>
              <a:t>var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'variable'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tidy_geo_mean_3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8000FF"/>
                </a:solidFill>
              </a:rPr>
              <a:t>stopifnot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is.data.frame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results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apply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,geo_mean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output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 err="1">
                <a:solidFill>
                  <a:srgbClr val="000000"/>
                </a:solidFill>
              </a:rPr>
              <a:t>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variable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names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</a:p>
          <a:p>
            <a:r>
              <a:rPr lang="en-US" sz="1800" dirty="0"/>
              <a:t>                      </a:t>
            </a:r>
            <a:r>
              <a:rPr lang="en-US" sz="1800" b="0" dirty="0" err="1">
                <a:solidFill>
                  <a:srgbClr val="000000"/>
                </a:solidFill>
              </a:rPr>
              <a:t>geo_mean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results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return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output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tidy_geo_mean_4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apply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accent1"/>
                </a:solidFill>
              </a:rPr>
              <a:t>df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,geo_mean</a:t>
            </a:r>
            <a:r>
              <a:rPr lang="en-US" sz="1800" b="1" dirty="0">
                <a:solidFill>
                  <a:srgbClr val="000080"/>
                </a:solidFill>
              </a:rPr>
              <a:t>)}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C2730-8B05-4041-AC6F-35BEDDCD92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47473" y="1276349"/>
            <a:ext cx="4222228" cy="4848225"/>
          </a:xfrm>
        </p:spPr>
        <p:txBody>
          <a:bodyPr/>
          <a:lstStyle/>
          <a:p>
            <a:r>
              <a:rPr lang="en-US" dirty="0"/>
              <a:t>There are many different ways to code this function.</a:t>
            </a:r>
          </a:p>
          <a:p>
            <a:r>
              <a:rPr lang="en-US" dirty="0"/>
              <a:t>Which ones is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E154F-F9E0-464C-8AF1-15AA81F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with microbenchmark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832C-4B90-4E43-ABD0-8EC90EEBA0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5163671"/>
            <a:ext cx="10782300" cy="1417330"/>
          </a:xfrm>
        </p:spPr>
        <p:txBody>
          <a:bodyPr/>
          <a:lstStyle/>
          <a:p>
            <a:r>
              <a:rPr lang="en-US" dirty="0"/>
              <a:t>tidy_geo_mean_4 is fastest – it avoids a loop using the apply function</a:t>
            </a:r>
          </a:p>
          <a:p>
            <a:r>
              <a:rPr lang="en-US" dirty="0"/>
              <a:t>This has generally been recommended in R – </a:t>
            </a:r>
            <a:r>
              <a:rPr lang="en-US" dirty="0" err="1"/>
              <a:t>vectorise</a:t>
            </a:r>
            <a:r>
              <a:rPr lang="en-US" dirty="0"/>
              <a:t> instead of using loops (and this is quite different from other languages)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D6824-7767-4683-9890-E5C0AC231C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3741868"/>
          </a:xfrm>
        </p:spPr>
        <p:txBody>
          <a:bodyPr/>
          <a:lstStyle/>
          <a:p>
            <a:r>
              <a:rPr lang="en-US" sz="1800" b="0" dirty="0">
                <a:solidFill>
                  <a:srgbClr val="000000"/>
                </a:solidFill>
              </a:rPr>
              <a:t>microbenchmark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tidy_geo_mean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tidy_geo_mean_2,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tidy_geo_mean_3,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test_data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tidy_geo_mean_4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Unit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microseconds</a:t>
            </a:r>
          </a:p>
          <a:p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                         expr    min     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lq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    mean  median     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uq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   max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neval</a:t>
            </a:r>
            <a:endParaRPr lang="en-US" sz="1800" b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test_data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%&gt;%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tidy_geo_mean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   519.3  547.55  558.525  553.50  567.00  858.8   100</a:t>
            </a:r>
          </a:p>
          <a:p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test_data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%&gt;% tidy_geo_mean_2 1075.5 1114.05 1143.851 1136.35 1156.40 1598.1   100</a:t>
            </a:r>
          </a:p>
          <a:p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test_data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%&gt;% tidy_geo_mean_3  595.3  614.15  715.861  629.45  642.65 9111.8   100</a:t>
            </a:r>
          </a:p>
          <a:p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</a:rPr>
              <a:t>test_data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%&gt;% tidy_geo_mean_4  438.5  455.00  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466.918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 464.60  474.80  541.3   100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3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ED443-F437-4677-A3F8-02A19F37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141CAF-3303-4D6E-B6D7-C90B4073E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D5547A49-D43B-42E5-8721-00ACC4F36704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512FC1-8C8E-47CC-85E0-28B1BF35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sum of squared errors to fit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2EDAA-09D4-4EFC-92A9-2E5D4873B1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#using 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lm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to fit linear regression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800" dirty="0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pt-B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pt-BR" sz="1800" b="0" dirty="0">
                <a:solidFill>
                  <a:srgbClr val="8000FF"/>
                </a:solidFill>
                <a:latin typeface="Courier New" panose="02070309020205020404" pitchFamily="49" charset="0"/>
              </a:rPr>
              <a:t>data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pt-B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sim1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#sum of squared errors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lmsse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beta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y,x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yhat</a:t>
            </a:r>
            <a:r>
              <a:rPr lang="sv-S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beta</a:t>
            </a:r>
            <a:r>
              <a:rPr lang="sv-S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v-S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]+</a:t>
            </a:r>
            <a:r>
              <a:rPr lang="sv-SE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beta</a:t>
            </a:r>
            <a:r>
              <a:rPr lang="sv-S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v-S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]*</a:t>
            </a:r>
            <a:r>
              <a:rPr lang="sv-SE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00FF"/>
                </a:solidFill>
                <a:latin typeface="Courier New" panose="02070309020205020404" pitchFamily="49" charset="0"/>
              </a:rPr>
              <a:t>sum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yhat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)^</a:t>
            </a:r>
            <a:r>
              <a:rPr lang="en-US" sz="1800" b="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#numerical optimization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8000FF"/>
                </a:solidFill>
                <a:latin typeface="Courier New" panose="02070309020205020404" pitchFamily="49" charset="0"/>
              </a:rPr>
              <a:t>optim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par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lmsse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s-E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y </a:t>
            </a:r>
            <a:r>
              <a:rPr lang="es-E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sim1</a:t>
            </a:r>
            <a:r>
              <a:rPr lang="es-E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s-E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y, x </a:t>
            </a:r>
            <a:r>
              <a:rPr lang="es-E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sim1</a:t>
            </a:r>
            <a:r>
              <a:rPr lang="es-E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s-E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method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latin typeface="Courier New" panose="02070309020205020404" pitchFamily="49" charset="0"/>
              </a:rPr>
              <a:t>'BFGS'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A55B8-BDE0-4756-A969-7371D11D00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Didactic example only</a:t>
            </a:r>
          </a:p>
          <a:p>
            <a:r>
              <a:rPr lang="en-US" dirty="0"/>
              <a:t>Compute the sum of squared deviations between true and fitted y values using </a:t>
            </a:r>
            <a:r>
              <a:rPr lang="en-US" sz="2400" b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lmsse</a:t>
            </a:r>
            <a:endParaRPr lang="en-US" sz="2400" b="0" dirty="0">
              <a:solidFill>
                <a:schemeClr val="accent3">
                  <a:lumMod val="60000"/>
                  <a:lumOff val="4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Minimize SSE using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optim</a:t>
            </a:r>
            <a:r>
              <a:rPr lang="en-US" dirty="0"/>
              <a:t> by adjusting beta</a:t>
            </a:r>
          </a:p>
        </p:txBody>
      </p:sp>
    </p:spTree>
    <p:extLst>
      <p:ext uri="{BB962C8B-B14F-4D97-AF65-F5344CB8AC3E}">
        <p14:creationId xmlns:p14="http://schemas.microsoft.com/office/powerpoint/2010/main" val="6202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055519" y="1733390"/>
            <a:ext cx="1247776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15325" y="1259521"/>
            <a:ext cx="1247776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84406" y="1733390"/>
            <a:ext cx="1247776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3"/>
              <p:cNvSpPr>
                <a:spLocks noGrp="1" noChangeArrowheads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endParaRPr lang="en-GB" dirty="0">
                  <a:cs typeface="Arial" panose="020B0604020202020204" pitchFamily="34" charset="0"/>
                </a:endParaRPr>
              </a:p>
              <a:p>
                <a:endParaRPr lang="en-GB" dirty="0">
                  <a:cs typeface="Arial" panose="020B0604020202020204" pitchFamily="34" charset="0"/>
                </a:endParaRPr>
              </a:p>
              <a:p>
                <a:r>
                  <a:rPr lang="en-GB" dirty="0">
                    <a:cs typeface="Arial" panose="020B0604020202020204" pitchFamily="34" charset="0"/>
                  </a:rPr>
                  <a:t>Outcome</a:t>
                </a:r>
                <a:endParaRPr lang="en-US" baseline="-25000" dirty="0"/>
              </a:p>
              <a:p>
                <a:pPr lvl="1"/>
                <a:r>
                  <a:rPr lang="en-US" dirty="0"/>
                  <a:t>We predict the </a:t>
                </a:r>
                <a:r>
                  <a:rPr lang="en-US" i="1" dirty="0"/>
                  <a:t>probability</a:t>
                </a:r>
                <a:r>
                  <a:rPr lang="en-US" dirty="0"/>
                  <a:t> of the outcome occurring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i="1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i="1" dirty="0">
                    <a:cs typeface="Arial" panose="020B0604020202020204" pitchFamily="34" charset="0"/>
                  </a:rPr>
                  <a:t> are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i="1" dirty="0">
                    <a:cs typeface="Arial" panose="020B0604020202020204" pitchFamily="34" charset="0"/>
                  </a:rPr>
                  <a:t>and</a:t>
                </a:r>
                <a:r>
                  <a:rPr lang="en-US" i="1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i="1" dirty="0">
                    <a:cs typeface="Arial" panose="020B0604020202020204" pitchFamily="34" charset="0"/>
                  </a:rPr>
                  <a:t>, respectively</a:t>
                </a:r>
                <a:endParaRPr lang="en-US" i="1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‘intercept’, capturing the baseline distribution of 1s and 0s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captures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on the probability of Y=1</a:t>
                </a:r>
              </a:p>
              <a:p>
                <a:pPr lvl="1"/>
                <a:r>
                  <a:rPr lang="en-US" dirty="0"/>
                  <a:t>Note the linear regression equation forms part of the logistic regression equation</a:t>
                </a:r>
              </a:p>
            </p:txBody>
          </p:sp>
        </mc:Choice>
        <mc:Fallback xmlns="">
          <p:sp>
            <p:nvSpPr>
              <p:cNvPr id="10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64864" y="1181100"/>
                <a:ext cx="8062272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[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  <m:r>
                            <a:rPr lang="en-US" sz="2400" i="1">
                              <a:latin typeface="Cambria Math"/>
                            </a:rPr>
                            <m:t>=1]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𝑃</m:t>
                      </m:r>
                      <m:r>
                        <a:rPr lang="en-US" sz="2400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64" y="1181100"/>
                <a:ext cx="8062272" cy="881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220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6B30D6-2DE5-4995-AEF7-D73A73AB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logistic regression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C6014-88C1-42EB-A71C-F96CD944D34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#true parameters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beta_true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#independent variable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rnorm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100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#obtaining probabilities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z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beta_true</a:t>
            </a:r>
            <a:r>
              <a:rPr lang="en-US" sz="1800" b="1" dirty="0">
                <a:solidFill>
                  <a:srgbClr val="000080"/>
                </a:solidFill>
              </a:rPr>
              <a:t>[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]+</a:t>
            </a:r>
            <a:r>
              <a:rPr lang="en-US" sz="1800" b="0" dirty="0" err="1">
                <a:solidFill>
                  <a:srgbClr val="000000"/>
                </a:solidFill>
              </a:rPr>
              <a:t>beta_true</a:t>
            </a:r>
            <a:r>
              <a:rPr lang="en-US" sz="1800" b="1" dirty="0">
                <a:solidFill>
                  <a:srgbClr val="000080"/>
                </a:solidFill>
              </a:rPr>
              <a:t>[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1" dirty="0">
                <a:solidFill>
                  <a:srgbClr val="000080"/>
                </a:solidFill>
              </a:rPr>
              <a:t>]*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</a:p>
          <a:p>
            <a:r>
              <a:rPr lang="pl-PL" sz="1800" b="0" dirty="0">
                <a:solidFill>
                  <a:srgbClr val="000000"/>
                </a:solidFill>
              </a:rPr>
              <a:t>y_prob</a:t>
            </a:r>
            <a:r>
              <a:rPr lang="pl-PL" sz="1800" b="1" dirty="0">
                <a:solidFill>
                  <a:srgbClr val="000080"/>
                </a:solidFill>
              </a:rPr>
              <a:t>=</a:t>
            </a:r>
            <a:r>
              <a:rPr lang="pl-PL" sz="1800" b="0" dirty="0">
                <a:solidFill>
                  <a:srgbClr val="8000FF"/>
                </a:solidFill>
              </a:rPr>
              <a:t>exp</a:t>
            </a:r>
            <a:r>
              <a:rPr lang="pl-PL" sz="1800" b="1" dirty="0">
                <a:solidFill>
                  <a:srgbClr val="000080"/>
                </a:solidFill>
              </a:rPr>
              <a:t>(</a:t>
            </a:r>
            <a:r>
              <a:rPr lang="pl-PL" sz="1800" b="0" dirty="0">
                <a:solidFill>
                  <a:srgbClr val="000000"/>
                </a:solidFill>
              </a:rPr>
              <a:t>z</a:t>
            </a:r>
            <a:r>
              <a:rPr lang="pl-PL" sz="1800" b="1" dirty="0">
                <a:solidFill>
                  <a:srgbClr val="000080"/>
                </a:solidFill>
              </a:rPr>
              <a:t>)/(</a:t>
            </a:r>
            <a:r>
              <a:rPr lang="pl-PL" sz="1800" b="0" dirty="0">
                <a:solidFill>
                  <a:srgbClr val="FF8000"/>
                </a:solidFill>
              </a:rPr>
              <a:t>1</a:t>
            </a:r>
            <a:r>
              <a:rPr lang="pl-PL" sz="1800" b="1" dirty="0">
                <a:solidFill>
                  <a:srgbClr val="000080"/>
                </a:solidFill>
              </a:rPr>
              <a:t>+</a:t>
            </a:r>
            <a:r>
              <a:rPr lang="pl-PL" sz="1800" b="0" dirty="0">
                <a:solidFill>
                  <a:srgbClr val="8000FF"/>
                </a:solidFill>
              </a:rPr>
              <a:t>exp</a:t>
            </a:r>
            <a:r>
              <a:rPr lang="pl-PL" sz="1800" b="1" dirty="0">
                <a:solidFill>
                  <a:srgbClr val="000080"/>
                </a:solidFill>
              </a:rPr>
              <a:t>(</a:t>
            </a:r>
            <a:r>
              <a:rPr lang="pl-PL" sz="1800" b="0" dirty="0">
                <a:solidFill>
                  <a:srgbClr val="000000"/>
                </a:solidFill>
              </a:rPr>
              <a:t>z</a:t>
            </a:r>
            <a:r>
              <a:rPr lang="pl-PL" sz="1800" b="1" dirty="0">
                <a:solidFill>
                  <a:srgbClr val="000080"/>
                </a:solidFill>
              </a:rPr>
              <a:t>))</a:t>
            </a:r>
            <a:endParaRPr lang="pl-PL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#simulate dependent variable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s-ES" sz="1800" b="0" dirty="0">
                <a:solidFill>
                  <a:srgbClr val="000000"/>
                </a:solidFill>
              </a:rPr>
              <a:t>y</a:t>
            </a:r>
            <a:r>
              <a:rPr lang="es-ES" sz="1800" b="1" dirty="0">
                <a:solidFill>
                  <a:srgbClr val="000080"/>
                </a:solidFill>
              </a:rPr>
              <a:t>=</a:t>
            </a:r>
            <a:r>
              <a:rPr lang="es-ES" sz="1800" b="0" dirty="0" err="1">
                <a:solidFill>
                  <a:srgbClr val="8000FF"/>
                </a:solidFill>
              </a:rPr>
              <a:t>runif</a:t>
            </a:r>
            <a:r>
              <a:rPr lang="es-ES" sz="1800" b="1" dirty="0">
                <a:solidFill>
                  <a:srgbClr val="000080"/>
                </a:solidFill>
              </a:rPr>
              <a:t>(</a:t>
            </a:r>
            <a:r>
              <a:rPr lang="es-ES" sz="1800" b="0" dirty="0">
                <a:solidFill>
                  <a:srgbClr val="FF8000"/>
                </a:solidFill>
              </a:rPr>
              <a:t>100</a:t>
            </a:r>
            <a:r>
              <a:rPr lang="es-ES" sz="1800" b="1" dirty="0">
                <a:solidFill>
                  <a:srgbClr val="000080"/>
                </a:solidFill>
              </a:rPr>
              <a:t>)&lt;</a:t>
            </a:r>
            <a:r>
              <a:rPr lang="es-ES" sz="1800" b="0" dirty="0" err="1">
                <a:solidFill>
                  <a:srgbClr val="000000"/>
                </a:solidFill>
              </a:rPr>
              <a:t>y_prob</a:t>
            </a:r>
            <a:endParaRPr lang="es-ES" sz="1800" b="0" dirty="0">
              <a:solidFill>
                <a:srgbClr val="000000"/>
              </a:solidFill>
            </a:endParaRPr>
          </a:p>
          <a:p>
            <a:endParaRPr lang="es-ES" sz="1800" dirty="0"/>
          </a:p>
          <a:p>
            <a:endParaRPr lang="es-ES" sz="1800" dirty="0"/>
          </a:p>
          <a:p>
            <a:r>
              <a:rPr lang="en-US" sz="1800" dirty="0">
                <a:solidFill>
                  <a:srgbClr val="8000FF"/>
                </a:solidFill>
              </a:rPr>
              <a:t>boxplot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x</a:t>
            </a:r>
            <a:r>
              <a:rPr lang="en-US" sz="1800" b="1" dirty="0" err="1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y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103621-5B15-41F9-A01E-139C81FAC91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221696" y="1066800"/>
            <a:ext cx="4197033" cy="28003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7A4258-C4F0-4D78-9ED0-E27C11F26B8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Simulate IV called x, then obtain probabilities according the model, then simulate realizations </a:t>
            </a:r>
          </a:p>
        </p:txBody>
      </p:sp>
    </p:spTree>
    <p:extLst>
      <p:ext uri="{BB962C8B-B14F-4D97-AF65-F5344CB8AC3E}">
        <p14:creationId xmlns:p14="http://schemas.microsoft.com/office/powerpoint/2010/main" val="37324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FEF4-D8DF-4D98-BD0D-7C79F40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334C0-66D1-49CA-8647-8090C7E5453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/>
                        <m:t>log</m:t>
                      </m:r>
                      <m:r>
                        <m:rPr>
                          <m:nor/>
                        </m:rPr>
                        <a:rPr lang="en-US" sz="2400" smtClean="0"/>
                        <m:t>−</m:t>
                      </m:r>
                      <m:r>
                        <m:rPr>
                          <m:nor/>
                        </m:rPr>
                        <a:rPr lang="en-US" sz="2400" smtClean="0"/>
                        <m:t>likelihood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ctr">
                  <a:spcAft>
                    <a:spcPts val="1200"/>
                  </a:spcAft>
                </a:pPr>
                <a:r>
                  <a:rPr lang="en-US" sz="1400" dirty="0">
                    <a:solidFill>
                      <a:srgbClr val="C00000"/>
                    </a:solidFill>
                  </a:rPr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i</m:t>
                                      </m:r>
                                      <m:r>
                                        <a:rPr 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+...+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defRPr/>
                </a:pPr>
                <a:endParaRPr lang="en-GB" sz="1200" dirty="0"/>
              </a:p>
              <a:p>
                <a:pPr>
                  <a:defRPr/>
                </a:pPr>
                <a:r>
                  <a:rPr lang="en-GB" dirty="0"/>
                  <a:t>Fitting the model:  Adjusting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’s fit as good as possible (log-likelihood as high as possible)</a:t>
                </a:r>
              </a:p>
              <a:p>
                <a:pPr>
                  <a:defRPr/>
                </a:pPr>
                <a:r>
                  <a:rPr lang="en-GB" dirty="0">
                    <a:solidFill>
                      <a:srgbClr val="0070C0"/>
                    </a:solidFill>
                  </a:rPr>
                  <a:t>Y</a:t>
                </a:r>
                <a:r>
                  <a:rPr lang="en-GB" dirty="0"/>
                  <a:t> is a vector of </a:t>
                </a:r>
                <a:r>
                  <a:rPr lang="en-GB" dirty="0">
                    <a:solidFill>
                      <a:srgbClr val="0070C0"/>
                    </a:solidFill>
                  </a:rPr>
                  <a:t>0</a:t>
                </a:r>
                <a:r>
                  <a:rPr lang="en-GB" dirty="0"/>
                  <a:t>s and </a:t>
                </a:r>
                <a:r>
                  <a:rPr lang="en-GB" dirty="0">
                    <a:solidFill>
                      <a:srgbClr val="0070C0"/>
                    </a:solidFill>
                  </a:rPr>
                  <a:t>1</a:t>
                </a:r>
                <a:r>
                  <a:rPr lang="en-GB" dirty="0"/>
                  <a:t>s, indicating for each of the N customers whether they ‘survived’</a:t>
                </a:r>
              </a:p>
              <a:p>
                <a:pPr>
                  <a:defRPr/>
                </a:pPr>
                <a:r>
                  <a:rPr lang="en-GB" dirty="0"/>
                  <a:t>A ‘perfect’ model would assign P=100% to all ‘survivors’ and P=0% to all lost customers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334C0-66D1-49CA-8647-8090C7E54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r="-283" b="-1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7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355233-ADD7-408C-9AF8-F92E0B66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up the log-likelihood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BD0DF-4859-4F16-97B7-DF741731B8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799"/>
            <a:ext cx="6601767" cy="5057775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#negative log-likelihood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nll_fun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chemeClr val="tx1"/>
                </a:solidFill>
              </a:rPr>
              <a:t>beta</a:t>
            </a:r>
            <a:r>
              <a:rPr lang="en-US" sz="1800" b="0" dirty="0" err="1">
                <a:solidFill>
                  <a:srgbClr val="000000"/>
                </a:solidFill>
              </a:rPr>
              <a:t>,x,y</a:t>
            </a:r>
            <a:r>
              <a:rPr lang="en-US" sz="1800" b="1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sv-SE" sz="1800" b="0" dirty="0">
                <a:solidFill>
                  <a:srgbClr val="000000"/>
                </a:solidFill>
              </a:rPr>
              <a:t>  z</a:t>
            </a:r>
            <a:r>
              <a:rPr lang="sv-SE" sz="1800" b="1" dirty="0">
                <a:solidFill>
                  <a:srgbClr val="000080"/>
                </a:solidFill>
              </a:rPr>
              <a:t>=</a:t>
            </a:r>
            <a:r>
              <a:rPr lang="sv-SE" sz="1800" b="0" dirty="0">
                <a:solidFill>
                  <a:schemeClr val="tx1"/>
                </a:solidFill>
              </a:rPr>
              <a:t>beta</a:t>
            </a:r>
            <a:r>
              <a:rPr lang="sv-SE" sz="1800" b="1" dirty="0">
                <a:solidFill>
                  <a:srgbClr val="000080"/>
                </a:solidFill>
              </a:rPr>
              <a:t>[</a:t>
            </a:r>
            <a:r>
              <a:rPr lang="sv-SE" sz="1800" b="0" dirty="0">
                <a:solidFill>
                  <a:srgbClr val="FF8000"/>
                </a:solidFill>
              </a:rPr>
              <a:t>1</a:t>
            </a:r>
            <a:r>
              <a:rPr lang="sv-SE" sz="1800" b="1" dirty="0">
                <a:solidFill>
                  <a:srgbClr val="000080"/>
                </a:solidFill>
              </a:rPr>
              <a:t>]+</a:t>
            </a:r>
            <a:r>
              <a:rPr lang="sv-SE" sz="1800" b="0" dirty="0">
                <a:solidFill>
                  <a:schemeClr val="tx1"/>
                </a:solidFill>
              </a:rPr>
              <a:t>beta</a:t>
            </a:r>
            <a:r>
              <a:rPr lang="sv-SE" sz="1800" b="1" dirty="0">
                <a:solidFill>
                  <a:srgbClr val="000080"/>
                </a:solidFill>
              </a:rPr>
              <a:t>[</a:t>
            </a:r>
            <a:r>
              <a:rPr lang="sv-SE" sz="1800" b="0" dirty="0">
                <a:solidFill>
                  <a:srgbClr val="FF8000"/>
                </a:solidFill>
              </a:rPr>
              <a:t>2</a:t>
            </a:r>
            <a:r>
              <a:rPr lang="sv-SE" sz="1800" b="1" dirty="0">
                <a:solidFill>
                  <a:srgbClr val="000080"/>
                </a:solidFill>
              </a:rPr>
              <a:t>]*</a:t>
            </a:r>
            <a:r>
              <a:rPr lang="sv-SE" sz="1800" b="0" dirty="0">
                <a:solidFill>
                  <a:srgbClr val="000000"/>
                </a:solidFill>
              </a:rPr>
              <a:t>x</a:t>
            </a:r>
          </a:p>
          <a:p>
            <a:r>
              <a:rPr lang="pl-PL" sz="1800" b="0" dirty="0">
                <a:solidFill>
                  <a:srgbClr val="000000"/>
                </a:solidFill>
              </a:rPr>
              <a:t>  y_prob</a:t>
            </a:r>
            <a:r>
              <a:rPr lang="pl-PL" sz="1800" b="1" dirty="0">
                <a:solidFill>
                  <a:srgbClr val="000080"/>
                </a:solidFill>
              </a:rPr>
              <a:t>=</a:t>
            </a:r>
            <a:r>
              <a:rPr lang="pl-PL" sz="1800" b="0" dirty="0">
                <a:solidFill>
                  <a:schemeClr val="tx1"/>
                </a:solidFill>
              </a:rPr>
              <a:t>exp</a:t>
            </a:r>
            <a:r>
              <a:rPr lang="pl-PL" sz="1800" b="1" dirty="0">
                <a:solidFill>
                  <a:srgbClr val="000080"/>
                </a:solidFill>
              </a:rPr>
              <a:t>(</a:t>
            </a:r>
            <a:r>
              <a:rPr lang="pl-PL" sz="1800" b="0" dirty="0">
                <a:solidFill>
                  <a:srgbClr val="000000"/>
                </a:solidFill>
              </a:rPr>
              <a:t>z</a:t>
            </a:r>
            <a:r>
              <a:rPr lang="pl-PL" sz="1800" b="1" dirty="0">
                <a:solidFill>
                  <a:srgbClr val="000080"/>
                </a:solidFill>
              </a:rPr>
              <a:t>)/(</a:t>
            </a:r>
            <a:r>
              <a:rPr lang="pl-PL" sz="1800" b="0" dirty="0">
                <a:solidFill>
                  <a:srgbClr val="FF8000"/>
                </a:solidFill>
              </a:rPr>
              <a:t>1</a:t>
            </a:r>
            <a:r>
              <a:rPr lang="pl-PL" sz="1800" b="1" dirty="0">
                <a:solidFill>
                  <a:srgbClr val="000080"/>
                </a:solidFill>
              </a:rPr>
              <a:t>+</a:t>
            </a:r>
            <a:r>
              <a:rPr lang="pl-PL" sz="1800" b="0" dirty="0">
                <a:solidFill>
                  <a:schemeClr val="tx1"/>
                </a:solidFill>
              </a:rPr>
              <a:t>exp</a:t>
            </a:r>
            <a:r>
              <a:rPr lang="pl-PL" sz="1800" b="1" dirty="0">
                <a:solidFill>
                  <a:srgbClr val="000080"/>
                </a:solidFill>
              </a:rPr>
              <a:t>(</a:t>
            </a:r>
            <a:r>
              <a:rPr lang="pl-PL" sz="1800" b="0" dirty="0">
                <a:solidFill>
                  <a:srgbClr val="000000"/>
                </a:solidFill>
              </a:rPr>
              <a:t>z</a:t>
            </a:r>
            <a:r>
              <a:rPr lang="pl-PL" sz="1800" b="1" dirty="0">
                <a:solidFill>
                  <a:srgbClr val="000080"/>
                </a:solidFill>
              </a:rPr>
              <a:t>))</a:t>
            </a:r>
            <a:endParaRPr lang="pl-PL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s-ES" sz="1800" b="0" dirty="0">
                <a:solidFill>
                  <a:schemeClr val="tx1"/>
                </a:solidFill>
              </a:rPr>
              <a:t>  ll</a:t>
            </a:r>
            <a:r>
              <a:rPr lang="es-ES" sz="1800" b="1" dirty="0">
                <a:solidFill>
                  <a:schemeClr val="tx1"/>
                </a:solidFill>
              </a:rPr>
              <a:t>=</a:t>
            </a:r>
            <a:r>
              <a:rPr lang="es-ES" sz="1800" b="0" dirty="0">
                <a:solidFill>
                  <a:schemeClr val="tx1"/>
                </a:solidFill>
              </a:rPr>
              <a:t>sum</a:t>
            </a:r>
            <a:r>
              <a:rPr lang="es-ES" sz="1800" b="1" dirty="0">
                <a:solidFill>
                  <a:schemeClr val="tx1"/>
                </a:solidFill>
              </a:rPr>
              <a:t>(</a:t>
            </a:r>
            <a:r>
              <a:rPr lang="es-ES" sz="1800" b="1" dirty="0">
                <a:solidFill>
                  <a:srgbClr val="7030A0"/>
                </a:solidFill>
              </a:rPr>
              <a:t>y</a:t>
            </a:r>
            <a:r>
              <a:rPr lang="es-ES" sz="1800" b="1" dirty="0">
                <a:solidFill>
                  <a:schemeClr val="tx1"/>
                </a:solidFill>
              </a:rPr>
              <a:t>*</a:t>
            </a:r>
            <a:r>
              <a:rPr lang="es-ES" sz="1800" b="0" dirty="0">
                <a:solidFill>
                  <a:schemeClr val="tx1"/>
                </a:solidFill>
              </a:rPr>
              <a:t>log</a:t>
            </a:r>
            <a:r>
              <a:rPr lang="es-ES" sz="1800" b="1" dirty="0">
                <a:solidFill>
                  <a:schemeClr val="tx1"/>
                </a:solidFill>
              </a:rPr>
              <a:t>(</a:t>
            </a:r>
            <a:r>
              <a:rPr lang="es-ES" sz="1800" b="0" dirty="0" err="1">
                <a:solidFill>
                  <a:srgbClr val="0070C0"/>
                </a:solidFill>
              </a:rPr>
              <a:t>y_prob</a:t>
            </a:r>
            <a:r>
              <a:rPr lang="es-ES" sz="1800" b="1" dirty="0">
                <a:solidFill>
                  <a:schemeClr val="tx1"/>
                </a:solidFill>
              </a:rPr>
              <a:t>)</a:t>
            </a:r>
            <a:r>
              <a:rPr lang="es-ES" sz="1800" b="0" dirty="0">
                <a:solidFill>
                  <a:schemeClr val="tx1"/>
                </a:solidFill>
              </a:rPr>
              <a:t> </a:t>
            </a:r>
            <a:r>
              <a:rPr lang="es-ES" sz="1800" b="1" dirty="0">
                <a:solidFill>
                  <a:schemeClr val="tx1"/>
                </a:solidFill>
              </a:rPr>
              <a:t>+</a:t>
            </a:r>
            <a:r>
              <a:rPr lang="es-ES" sz="1800" b="0" dirty="0">
                <a:solidFill>
                  <a:schemeClr val="tx1"/>
                </a:solidFill>
              </a:rPr>
              <a:t> </a:t>
            </a:r>
            <a:r>
              <a:rPr lang="es-ES" sz="1800" b="1" dirty="0">
                <a:solidFill>
                  <a:schemeClr val="tx1"/>
                </a:solidFill>
              </a:rPr>
              <a:t>(</a:t>
            </a:r>
            <a:r>
              <a:rPr lang="es-ES" sz="1800" b="0" dirty="0">
                <a:solidFill>
                  <a:schemeClr val="tx1"/>
                </a:solidFill>
              </a:rPr>
              <a:t>1</a:t>
            </a:r>
            <a:r>
              <a:rPr lang="es-ES" sz="1800" b="1" dirty="0">
                <a:solidFill>
                  <a:schemeClr val="tx1"/>
                </a:solidFill>
              </a:rPr>
              <a:t>-</a:t>
            </a:r>
            <a:r>
              <a:rPr lang="es-ES" sz="1800" b="1" dirty="0">
                <a:solidFill>
                  <a:srgbClr val="7030A0"/>
                </a:solidFill>
              </a:rPr>
              <a:t>y</a:t>
            </a:r>
            <a:r>
              <a:rPr lang="es-ES" sz="1800" b="1" dirty="0">
                <a:solidFill>
                  <a:schemeClr val="tx1"/>
                </a:solidFill>
              </a:rPr>
              <a:t>)*</a:t>
            </a:r>
            <a:r>
              <a:rPr lang="es-ES" sz="1800" b="0" dirty="0">
                <a:solidFill>
                  <a:schemeClr val="tx1"/>
                </a:solidFill>
              </a:rPr>
              <a:t>log</a:t>
            </a:r>
            <a:r>
              <a:rPr lang="es-ES" sz="1800" b="1" dirty="0">
                <a:solidFill>
                  <a:schemeClr val="tx1"/>
                </a:solidFill>
              </a:rPr>
              <a:t>(</a:t>
            </a:r>
            <a:r>
              <a:rPr lang="es-ES" sz="1800" b="0" dirty="0">
                <a:solidFill>
                  <a:schemeClr val="tx1"/>
                </a:solidFill>
              </a:rPr>
              <a:t>1</a:t>
            </a:r>
            <a:r>
              <a:rPr lang="es-ES" sz="1800" b="1" dirty="0">
                <a:solidFill>
                  <a:schemeClr val="tx1"/>
                </a:solidFill>
              </a:rPr>
              <a:t>-</a:t>
            </a:r>
            <a:r>
              <a:rPr lang="es-ES" sz="1800" b="0" dirty="0">
                <a:solidFill>
                  <a:srgbClr val="0070C0"/>
                </a:solidFill>
              </a:rPr>
              <a:t>y_prob</a:t>
            </a:r>
            <a:r>
              <a:rPr lang="es-ES" sz="1800" b="1" dirty="0">
                <a:solidFill>
                  <a:schemeClr val="tx1"/>
                </a:solidFill>
              </a:rPr>
              <a:t>))</a:t>
            </a:r>
          </a:p>
          <a:p>
            <a:endParaRPr lang="es-ES" sz="1800" b="0" dirty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</a:rPr>
              <a:t>  return</a:t>
            </a:r>
            <a:r>
              <a:rPr lang="en-US" sz="1800" b="1" dirty="0">
                <a:solidFill>
                  <a:schemeClr val="tx1"/>
                </a:solidFill>
              </a:rPr>
              <a:t>(-</a:t>
            </a:r>
            <a:r>
              <a:rPr lang="en-US" sz="1800" b="0" dirty="0" err="1">
                <a:solidFill>
                  <a:schemeClr val="tx1"/>
                </a:solidFill>
              </a:rPr>
              <a:t>ll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sz="1800" b="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}</a:t>
            </a:r>
            <a:endParaRPr lang="en-US" sz="1800" dirty="0"/>
          </a:p>
          <a:p>
            <a:endParaRPr lang="en-US" sz="1800" dirty="0"/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#numerical optimization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8000FF"/>
                </a:solidFill>
              </a:rPr>
              <a:t>optim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tx1"/>
                </a:solidFill>
              </a:rPr>
              <a:t>par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0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FF8000"/>
                </a:solidFill>
              </a:rPr>
              <a:t>0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000000"/>
                </a:solidFill>
              </a:rPr>
              <a:t>fn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nll_fun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y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y, x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x,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method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'BFGS’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1" dirty="0">
              <a:solidFill>
                <a:srgbClr val="00008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1.139632 1.805388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18AC767-A7FE-434F-98C6-B56533ACA5C1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601767" y="1066798"/>
                <a:ext cx="5590232" cy="2800235"/>
              </a:xfrm>
            </p:spPr>
            <p:txBody>
              <a:bodyPr/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Log-Likelihood=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18AC767-A7FE-434F-98C6-B56533ACA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601767" y="1066798"/>
                <a:ext cx="5590232" cy="2800235"/>
              </a:xfrm>
              <a:blipFill>
                <a:blip r:embed="rId2"/>
                <a:stretch>
                  <a:fillRect t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5B49F0-5385-45FE-9700-5382B299C8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01765" y="3916265"/>
            <a:ext cx="5590233" cy="2803235"/>
          </a:xfrm>
        </p:spPr>
        <p:txBody>
          <a:bodyPr/>
          <a:lstStyle/>
          <a:p>
            <a:r>
              <a:rPr lang="en-US" dirty="0"/>
              <a:t>By default,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optim</a:t>
            </a:r>
            <a:r>
              <a:rPr lang="en-US" dirty="0"/>
              <a:t> minimizes; minimizing the negative log-likelihood will maximize the log-likelihood</a:t>
            </a:r>
          </a:p>
        </p:txBody>
      </p:sp>
    </p:spTree>
    <p:extLst>
      <p:ext uri="{BB962C8B-B14F-4D97-AF65-F5344CB8AC3E}">
        <p14:creationId xmlns:p14="http://schemas.microsoft.com/office/powerpoint/2010/main" val="36232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11CD-A87A-4069-8274-3AE130B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 statements help reduce code 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91F2-335E-41C3-9518-3C78C5A2F7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Code is more </a:t>
            </a:r>
            <a:r>
              <a:rPr lang="en-US" dirty="0">
                <a:solidFill>
                  <a:srgbClr val="0070C0"/>
                </a:solidFill>
              </a:rPr>
              <a:t>readable</a:t>
            </a:r>
            <a:r>
              <a:rPr lang="en-US" dirty="0"/>
              <a:t>, because your eyes are drawn to what’s different, not what stays the same</a:t>
            </a:r>
          </a:p>
          <a:p>
            <a:r>
              <a:rPr lang="en-US" dirty="0"/>
              <a:t>Code is more </a:t>
            </a:r>
            <a:r>
              <a:rPr lang="en-US" dirty="0">
                <a:solidFill>
                  <a:srgbClr val="0070C0"/>
                </a:solidFill>
              </a:rPr>
              <a:t>adaptable</a:t>
            </a:r>
            <a:r>
              <a:rPr lang="en-US" dirty="0"/>
              <a:t>. As your needs change, you only need to make changes in one place, rather than remembering to change every place that you copied-and-pasted the code</a:t>
            </a:r>
          </a:p>
          <a:p>
            <a:r>
              <a:rPr lang="en-US" dirty="0"/>
              <a:t>Code is more </a:t>
            </a:r>
            <a:r>
              <a:rPr lang="en-US" dirty="0">
                <a:solidFill>
                  <a:srgbClr val="0070C0"/>
                </a:solidFill>
              </a:rPr>
              <a:t>reliable</a:t>
            </a:r>
            <a:r>
              <a:rPr lang="en-US" dirty="0"/>
              <a:t>, because each line of code is used in more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42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5B019-6BCD-43A8-8721-43B7013A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purrr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2BD8B-F30B-4547-82B2-585B02FB9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35DD64E3-62B1-45F5-B855-ACDCE53EA6D4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1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15FE9-0FF2-4ED2-BCB3-1D0BC3EC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5DDC9-F51D-463D-A66D-CE1987F608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purrr</a:t>
            </a:r>
            <a:r>
              <a:rPr lang="en-US" dirty="0"/>
              <a:t> package provides an alternative means to iterate over elements and perform a set function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dirty="0"/>
              <a:t> function works roughly the same way</a:t>
            </a:r>
          </a:p>
          <a:p>
            <a:r>
              <a:rPr lang="en-US" dirty="0"/>
              <a:t>1. loop over</a:t>
            </a:r>
          </a:p>
          <a:p>
            <a:r>
              <a:rPr lang="en-US" dirty="0"/>
              <a:t>2. apply function to each element</a:t>
            </a:r>
          </a:p>
          <a:p>
            <a:r>
              <a:rPr lang="en-US" dirty="0"/>
              <a:t>3. return the results as list, </a:t>
            </a:r>
            <a:r>
              <a:rPr lang="en-US" dirty="0" err="1">
                <a:latin typeface="Consolas" panose="020B0609020204030204" pitchFamily="49" charset="0"/>
              </a:rPr>
              <a:t>data.frame</a:t>
            </a:r>
            <a:r>
              <a:rPr lang="en-US" dirty="0"/>
              <a:t> or vector</a:t>
            </a:r>
          </a:p>
          <a:p>
            <a:endParaRPr lang="en-US" dirty="0"/>
          </a:p>
          <a:p>
            <a:r>
              <a:rPr lang="en-US" dirty="0"/>
              <a:t>It can help you create more efficient and more readable code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55ADE16-8D92-4467-9047-6AFD8FBE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"/>
            <a:ext cx="927011" cy="10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7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3C5C8D-2F64-42E3-AE26-FF27865D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of computing column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D7976F-C5C1-49B1-A1BA-4ADCA95AA7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812782" cy="5384800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#dedicated functions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colMeans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skimr</a:t>
            </a:r>
            <a:r>
              <a:rPr lang="en-US" sz="1800" b="1" dirty="0">
                <a:solidFill>
                  <a:srgbClr val="000080"/>
                </a:solidFill>
              </a:rPr>
              <a:t>::</a:t>
            </a:r>
            <a:r>
              <a:rPr lang="en-US" sz="1800" b="0" dirty="0">
                <a:solidFill>
                  <a:srgbClr val="000000"/>
                </a:solidFill>
              </a:rPr>
              <a:t>skim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pull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numeric.mean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#loop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mtcars_means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FF"/>
                </a:solidFill>
              </a:rPr>
              <a:t>for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seq_along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1" dirty="0">
                <a:solidFill>
                  <a:srgbClr val="000080"/>
                </a:solidFill>
              </a:rPr>
              <a:t>)){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mtcars_means</a:t>
            </a:r>
            <a:r>
              <a:rPr lang="en-US" sz="1800" b="1" dirty="0">
                <a:solidFill>
                  <a:srgbClr val="000080"/>
                </a:solidFill>
              </a:rPr>
              <a:t>[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] &lt;- 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1" dirty="0">
                <a:solidFill>
                  <a:srgbClr val="000080"/>
                </a:solidFill>
              </a:rPr>
              <a:t>[[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1" dirty="0">
                <a:solidFill>
                  <a:srgbClr val="000080"/>
                </a:solidFill>
              </a:rPr>
              <a:t>]])}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mtcars_means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#apply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8000FF"/>
                </a:solidFill>
              </a:rPr>
              <a:t>apply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mtcars,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#purr::map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#purrr::map_dbl, output as </a:t>
            </a:r>
            <a:r>
              <a:rPr lang="en-US" sz="1800" b="0" dirty="0" err="1">
                <a:solidFill>
                  <a:srgbClr val="008000"/>
                </a:solidFill>
              </a:rPr>
              <a:t>tibble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map_dbl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map_dbl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enframe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ABE695-79FE-4B10-B9A6-6DC8A2CD6E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93168" y="1276349"/>
            <a:ext cx="5154805" cy="4848225"/>
          </a:xfrm>
        </p:spPr>
        <p:txBody>
          <a:bodyPr/>
          <a:lstStyle/>
          <a:p>
            <a:r>
              <a:rPr lang="en-US" dirty="0"/>
              <a:t>The map functions from purrr allow you to apply functions or formula to lists or vectors</a:t>
            </a:r>
          </a:p>
          <a:p>
            <a:r>
              <a:rPr lang="en-US" dirty="0"/>
              <a:t>Let’s take a look at how they compare</a:t>
            </a:r>
          </a:p>
          <a:p>
            <a:r>
              <a:rPr lang="en-US" dirty="0"/>
              <a:t>Generally speaking, loops should be avoided because they tend to be slower in R</a:t>
            </a:r>
          </a:p>
          <a:p>
            <a:r>
              <a:rPr lang="en-US" dirty="0"/>
              <a:t>Apply is a classic function for vectorization – avoiding loops</a:t>
            </a:r>
          </a:p>
          <a:p>
            <a:r>
              <a:rPr lang="en-US" dirty="0"/>
              <a:t>When you know the output type of a function, you can use a specific map_* function</a:t>
            </a:r>
          </a:p>
        </p:txBody>
      </p:sp>
    </p:spTree>
    <p:extLst>
      <p:ext uri="{BB962C8B-B14F-4D97-AF65-F5344CB8AC3E}">
        <p14:creationId xmlns:p14="http://schemas.microsoft.com/office/powerpoint/2010/main" val="259392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1E70D-6BF4-43CC-9C45-AA8A11E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of counting 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A14E22-EE49-4271-BBF2-C8CE5F5E70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767376" cy="5384800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#result is count data (integers)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flights </a:t>
            </a:r>
            <a:r>
              <a:rPr lang="en-US" dirty="0">
                <a:solidFill>
                  <a:srgbClr val="804000"/>
                </a:solidFill>
              </a:rPr>
              <a:t>%&gt;%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map_int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~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sum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is.na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))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enframe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filter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value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FF8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#double also works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flights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0" dirty="0" err="1">
                <a:solidFill>
                  <a:srgbClr val="000000"/>
                </a:solidFill>
              </a:rPr>
              <a:t>map</a:t>
            </a:r>
            <a:r>
              <a:rPr lang="en-US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_dbl</a:t>
            </a:r>
            <a:r>
              <a:rPr lang="en-US" b="1" dirty="0">
                <a:solidFill>
                  <a:srgbClr val="000080"/>
                </a:solidFill>
              </a:rPr>
              <a:t>(~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sum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is.na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1" dirty="0">
                <a:solidFill>
                  <a:srgbClr val="000080"/>
                </a:solidFill>
              </a:rPr>
              <a:t>)))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enframe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filter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value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FF8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#we can pipe inside a map function specification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flights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0" dirty="0" err="1">
                <a:solidFill>
                  <a:srgbClr val="000000"/>
                </a:solidFill>
              </a:rPr>
              <a:t>map_dbl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%&gt;% </a:t>
            </a:r>
            <a:r>
              <a:rPr lang="en-US" b="0" dirty="0">
                <a:solidFill>
                  <a:srgbClr val="000000"/>
                </a:solidFill>
              </a:rPr>
              <a:t>is.na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sum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enframe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filter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value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FF8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#we can define a function inside map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flights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0" dirty="0" err="1">
                <a:solidFill>
                  <a:srgbClr val="000000"/>
                </a:solidFill>
              </a:rPr>
              <a:t>map_dbl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function(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is.na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))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enframe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filter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value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FF8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#alternative: just using the pipe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flights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is.na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colSums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enframe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00FF"/>
                </a:solidFill>
              </a:rPr>
              <a:t>filter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value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FF8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2AC52-4739-4A14-AE68-65CB644796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47763" y="1276349"/>
            <a:ext cx="4230356" cy="4848225"/>
          </a:xfrm>
        </p:spPr>
        <p:txBody>
          <a:bodyPr/>
          <a:lstStyle/>
          <a:p>
            <a:r>
              <a:rPr lang="en-US" dirty="0"/>
              <a:t>Using dot 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/>
              <a:t>) we can access list elements</a:t>
            </a:r>
          </a:p>
          <a:p>
            <a:r>
              <a:rPr lang="en-US" dirty="0"/>
              <a:t>The leading tilde 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~</a:t>
            </a:r>
            <a:r>
              <a:rPr lang="en-US" dirty="0"/>
              <a:t>) lets us use anonymous/lambda functions – they are not bound to an identifier</a:t>
            </a:r>
          </a:p>
          <a:p>
            <a:r>
              <a:rPr lang="en-US" dirty="0"/>
              <a:t>We can also pipe inside map, starting with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 %&gt;%</a:t>
            </a:r>
          </a:p>
        </p:txBody>
      </p:sp>
    </p:spTree>
    <p:extLst>
      <p:ext uri="{BB962C8B-B14F-4D97-AF65-F5344CB8AC3E}">
        <p14:creationId xmlns:p14="http://schemas.microsoft.com/office/powerpoint/2010/main" val="13038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697E-0816-4321-9049-F91BC0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C432-3FA4-4C8C-A95F-553D289A38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#concatenating 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#creating a </a:t>
            </a:r>
            <a:r>
              <a:rPr lang="en-US" sz="1800" b="0" dirty="0" err="1">
                <a:solidFill>
                  <a:srgbClr val="008000"/>
                </a:solidFill>
              </a:rPr>
              <a:t>tibble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 err="1">
                <a:solidFill>
                  <a:srgbClr val="000000"/>
                </a:solidFill>
              </a:rPr>
              <a:t>tibble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#.id allows you to use named objects' names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 err="1">
                <a:solidFill>
                  <a:srgbClr val="000000"/>
                </a:solidFill>
              </a:rPr>
              <a:t>tibble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.id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'name'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#you can also access names with </a:t>
            </a:r>
            <a:r>
              <a:rPr lang="en-US" sz="1800" b="0" dirty="0" err="1">
                <a:solidFill>
                  <a:srgbClr val="008000"/>
                </a:solidFill>
              </a:rPr>
              <a:t>imap</a:t>
            </a:r>
            <a:r>
              <a:rPr lang="en-US" sz="1800" b="0" dirty="0">
                <a:solidFill>
                  <a:srgbClr val="008000"/>
                </a:solidFill>
              </a:rPr>
              <a:t> class of functions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x,idx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 err="1">
                <a:solidFill>
                  <a:srgbClr val="000000"/>
                </a:solidFill>
              </a:rPr>
              <a:t>tibble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name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idx,</a:t>
            </a:r>
            <a:r>
              <a:rPr lang="en-US" sz="1800" b="0" dirty="0" err="1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9AD7F-EEAC-4468-99A5-1197CF2F3BC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If you want to apply several operations/functions on each list/vector element, you can define your own helper function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.id</a:t>
            </a:r>
            <a:r>
              <a:rPr lang="en-US" dirty="0"/>
              <a:t> argument lets you set the name of a column that tracks the name of input list/vector elements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imap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_*</a:t>
            </a:r>
            <a:r>
              <a:rPr lang="en-US" dirty="0"/>
              <a:t> functions let you do whatever you want with the names of input list/vector elements</a:t>
            </a:r>
          </a:p>
        </p:txBody>
      </p:sp>
    </p:spTree>
    <p:extLst>
      <p:ext uri="{BB962C8B-B14F-4D97-AF65-F5344CB8AC3E}">
        <p14:creationId xmlns:p14="http://schemas.microsoft.com/office/powerpoint/2010/main" val="22488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1BE6-5CAB-43D2-BE4B-45C0E7AE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‘quotation’ (advanced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CA65-3C49-49EA-9975-742544B516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#exec() evaluates a function call built from its inputs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exec, .x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.id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"var"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#if you want to pass arguments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exec, .x, </a:t>
            </a:r>
            <a:r>
              <a:rPr lang="en-US" sz="1800" b="1" dirty="0">
                <a:solidFill>
                  <a:srgbClr val="000080"/>
                </a:solidFill>
              </a:rPr>
              <a:t>!!!</a:t>
            </a:r>
            <a:r>
              <a:rPr lang="en-US" sz="1800" b="0" dirty="0">
                <a:solidFill>
                  <a:srgbClr val="8000FF"/>
                </a:solidFill>
              </a:rPr>
              <a:t>list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na.rm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1" dirty="0">
                <a:solidFill>
                  <a:srgbClr val="0000FF"/>
                </a:solidFill>
              </a:rPr>
              <a:t>TRUE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, .id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"var"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E3F21-1C72-4919-AE3D-59AFEE1E82D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Defining your own functions is convenient, easy to check</a:t>
            </a:r>
          </a:p>
          <a:p>
            <a:r>
              <a:rPr lang="en-US" dirty="0"/>
              <a:t>A fancier (and more elegant?) way is to use quotation … here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sd</a:t>
            </a:r>
            <a:r>
              <a:rPr lang="en-US" dirty="0"/>
              <a:t> aren’t evaluated right away</a:t>
            </a:r>
          </a:p>
          <a:p>
            <a:r>
              <a:rPr lang="en-US" dirty="0"/>
              <a:t>I have to admit: I don’t use this regularly…</a:t>
            </a:r>
          </a:p>
        </p:txBody>
      </p:sp>
    </p:spTree>
    <p:extLst>
      <p:ext uri="{BB962C8B-B14F-4D97-AF65-F5344CB8AC3E}">
        <p14:creationId xmlns:p14="http://schemas.microsoft.com/office/powerpoint/2010/main" val="12597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63DA9C8-EB12-454F-900D-37D9314A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2033B4-EC52-4D8C-B7C1-EB194C93EB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… even though it’s faster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74E346-F2CC-4570-A2C7-A6B8393D157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3136126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microbenchmark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quotation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exec, .x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.id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"var"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fun      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 err="1">
                <a:solidFill>
                  <a:srgbClr val="000000"/>
                </a:solidFill>
              </a:rPr>
              <a:t>tibble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8000FF"/>
                </a:solidFill>
              </a:rPr>
              <a:t>sd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,.id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'name'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milliseconds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expr      min  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lq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mean   median  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uq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max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neval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quotation</a:t>
            </a:r>
            <a:r>
              <a:rPr lang="fr-FR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1.607901 1.652601 </a:t>
            </a:r>
            <a:r>
              <a:rPr lang="fr-FR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1.831621</a:t>
            </a:r>
            <a:r>
              <a:rPr lang="fr-FR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1.710551 1.767001  9.410701   100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fun 4.944501 5.085601 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5.451559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5.199801 5.356751 14.366002   100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71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5FEF01-83A6-479B-88EA-F4AD642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subsets of a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9AE91-3273-4761-B242-5C613D7033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#group_split 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group_split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map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00FF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tidy,.id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 err="1">
                <a:solidFill>
                  <a:srgbClr val="808080"/>
                </a:solidFill>
              </a:rPr>
              <a:t>cyl</a:t>
            </a:r>
            <a:r>
              <a:rPr lang="en-US" sz="1800" b="0" dirty="0">
                <a:solidFill>
                  <a:srgbClr val="808080"/>
                </a:solidFill>
              </a:rPr>
              <a:t>’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1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9 x 3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term        estimate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1 1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Intercept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24.9 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2 1 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7.51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3 1 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qsec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0.990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4 2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Intercept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25.5 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#base split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split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1" dirty="0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map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00FF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tidy,.id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 err="1">
                <a:solidFill>
                  <a:srgbClr val="808080"/>
                </a:solidFill>
              </a:rPr>
              <a:t>cyl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DFB9F0-5836-4224-9FC0-CE96608E056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Great use case for </a:t>
            </a:r>
            <a:r>
              <a:rPr lang="en-US" dirty="0">
                <a:latin typeface="Consolas" panose="020B0609020204030204" pitchFamily="49" charset="0"/>
              </a:rPr>
              <a:t>purrr</a:t>
            </a:r>
          </a:p>
          <a:p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group_split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function to create subsets, however, it does not name subsets </a:t>
            </a:r>
          </a:p>
          <a:p>
            <a:pPr lvl="1"/>
            <a:r>
              <a:rPr lang="en-US" dirty="0"/>
              <a:t>Using map we can fit the same </a:t>
            </a:r>
            <a:r>
              <a:rPr lang="en-US" dirty="0" err="1">
                <a:latin typeface="Consolas" panose="020B0609020204030204" pitchFamily="49" charset="0"/>
              </a:rPr>
              <a:t>lm</a:t>
            </a:r>
            <a:r>
              <a:rPr lang="en-US" dirty="0"/>
              <a:t> model to each subset</a:t>
            </a:r>
          </a:p>
          <a:p>
            <a:pPr lvl="1"/>
            <a:r>
              <a:rPr lang="en-US" dirty="0"/>
              <a:t>And we can extract coefficients for each subset, and stack them</a:t>
            </a:r>
          </a:p>
          <a:p>
            <a:r>
              <a:rPr lang="en-US" dirty="0"/>
              <a:t>Split from base R names elements correctly, just remember the added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.$</a:t>
            </a:r>
            <a:r>
              <a:rPr lang="en-US" dirty="0"/>
              <a:t> to access the variable used for </a:t>
            </a:r>
            <a:r>
              <a:rPr lang="en-US" dirty="0" err="1"/>
              <a:t>subsetting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8EE7-3827-499D-B220-0504F27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subsets of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66A0-003C-4F77-8BAB-CAE0798833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>
                <a:solidFill>
                  <a:srgbClr val="8000FF"/>
                </a:solidFill>
              </a:rPr>
              <a:t>split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1" dirty="0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map</a:t>
            </a:r>
            <a:r>
              <a:rPr lang="en-US" sz="1800" b="1" dirty="0">
                <a:solidFill>
                  <a:srgbClr val="000080"/>
                </a:solidFill>
              </a:rPr>
              <a:t>(~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00FF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tidy,.id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 err="1">
                <a:solidFill>
                  <a:srgbClr val="808080"/>
                </a:solidFill>
              </a:rPr>
              <a:t>cyl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select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cyl,term,estimate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pivot_wider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term,cyl,values_from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estimate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US" sz="1800" b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# A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3 x 4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term           `4`    `6`    `8`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Intercept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24.9   25.5   14.0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wt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7.51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5.20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2.81 </a:t>
            </a:r>
          </a:p>
          <a:p>
            <a:r>
              <a:rPr lang="fr-FR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</a:t>
            </a:r>
            <a:r>
              <a:rPr lang="fr-FR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qsec</a:t>
            </a:r>
            <a:r>
              <a:rPr lang="fr-FR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0.990  0.584  0.735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86CE-E54D-4EF0-A2FE-F2B658F257B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Finally, we use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pivot_wider</a:t>
            </a:r>
            <a:r>
              <a:rPr lang="en-US" dirty="0"/>
              <a:t> to show parameter estimates side-by-side</a:t>
            </a:r>
          </a:p>
        </p:txBody>
      </p:sp>
    </p:spTree>
    <p:extLst>
      <p:ext uri="{BB962C8B-B14F-4D97-AF65-F5344CB8AC3E}">
        <p14:creationId xmlns:p14="http://schemas.microsoft.com/office/powerpoint/2010/main" val="604695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5B019-6BCD-43A8-8721-43B7013A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purrr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2BD8B-F30B-4547-82B2-585B02FB9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23571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11CD-A87A-4069-8274-3AE130B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control statements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91F2-335E-41C3-9518-3C78C5A2F7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if…else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 if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switch</a:t>
            </a:r>
          </a:p>
          <a:p>
            <a:endParaRPr lang="en-US" dirty="0"/>
          </a:p>
          <a:p>
            <a:r>
              <a:rPr lang="en-US" dirty="0"/>
              <a:t>Repetition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492668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79610-BB4E-4936-A395-C3357AA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nest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0B374-7D9C-457E-A54B-73AD34EE06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nest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3 x 2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Groups: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[3]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data            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1     6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2     4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 x 10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3     8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 x 10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D84A-DB04-4445-B1F8-F9D1A224FC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Elements of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/>
              <a:t> can be integers, doubles, …. and </a:t>
            </a:r>
            <a:r>
              <a:rPr lang="en-US" dirty="0" err="1"/>
              <a:t>tibbles</a:t>
            </a:r>
            <a:r>
              <a:rPr lang="en-US" dirty="0"/>
              <a:t> again!</a:t>
            </a:r>
          </a:p>
          <a:p>
            <a:r>
              <a:rPr lang="en-US" dirty="0"/>
              <a:t>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/>
              <a:t> column of </a:t>
            </a:r>
            <a:r>
              <a:rPr lang="en-US" dirty="0" err="1"/>
              <a:t>tibbles</a:t>
            </a:r>
            <a:r>
              <a:rPr lang="en-US" dirty="0"/>
              <a:t> is easy to work with</a:t>
            </a:r>
          </a:p>
        </p:txBody>
      </p:sp>
      <p:pic>
        <p:nvPicPr>
          <p:cNvPr id="1026" name="Picture 2" descr="Nest clipart bird's nest, Nest bird's nest Transparent FREE for download on  WebStockReview 2020">
            <a:extLst>
              <a:ext uri="{FF2B5EF4-FFF2-40B4-BE49-F238E27FC236}">
                <a16:creationId xmlns:a16="http://schemas.microsoft.com/office/drawing/2014/main" id="{AF5E96CE-5BD8-4CA2-B290-8224414F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12" y="0"/>
            <a:ext cx="1817688" cy="11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17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79610-BB4E-4936-A395-C3357AA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nests – fit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0B374-7D9C-457E-A54B-73AD34EE06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6619875" cy="5384800"/>
          </a:xfrm>
        </p:spPr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nest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>
                <a:solidFill>
                  <a:schemeClr val="accent1"/>
                </a:solidFill>
              </a:rPr>
              <a:t>mutate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/>
              <a:t>     </a:t>
            </a:r>
            <a:r>
              <a:rPr lang="en-US" sz="1800" b="0" dirty="0">
                <a:solidFill>
                  <a:srgbClr val="000000"/>
                </a:solidFill>
              </a:rPr>
              <a:t>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tx1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00FF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D84A-DB04-4445-B1F8-F9D1A224FC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24649" y="1276349"/>
            <a:ext cx="4845051" cy="4848225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mutate</a:t>
            </a:r>
            <a:r>
              <a:rPr lang="en-US" dirty="0"/>
              <a:t> in conjunction with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dirty="0"/>
              <a:t> to apply functions to all the </a:t>
            </a:r>
            <a:r>
              <a:rPr lang="en-US" dirty="0" err="1">
                <a:latin typeface="Consolas" panose="020B0609020204030204" pitchFamily="49" charset="0"/>
              </a:rPr>
              <a:t>tibbles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Here, we apply a </a:t>
            </a:r>
            <a:r>
              <a:rPr lang="en-US" dirty="0" err="1">
                <a:latin typeface="Consolas" panose="020B0609020204030204" pitchFamily="49" charset="0"/>
              </a:rPr>
              <a:t>lm</a:t>
            </a:r>
            <a:r>
              <a:rPr lang="en-US" dirty="0"/>
              <a:t> model to the 3 cylinder subsets of </a:t>
            </a:r>
            <a:r>
              <a:rPr lang="en-US" dirty="0" err="1"/>
              <a:t>mtcars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7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79610-BB4E-4936-A395-C3357AA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nests – use model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0B374-7D9C-457E-A54B-73AD34EE06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353300" cy="5384800"/>
          </a:xfrm>
        </p:spPr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nest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mutate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/>
              <a:t>     </a:t>
            </a:r>
            <a:r>
              <a:rPr lang="en-US" sz="1800" b="0" dirty="0">
                <a:solidFill>
                  <a:srgbClr val="000000"/>
                </a:solidFill>
              </a:rPr>
              <a:t>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tx1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00FF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fr-FR" sz="1800" b="0" dirty="0">
                <a:solidFill>
                  <a:srgbClr val="000000"/>
                </a:solidFill>
              </a:rPr>
              <a:t>    </a:t>
            </a:r>
            <a:r>
              <a:rPr lang="fr-FR" sz="1800" b="0" dirty="0" err="1">
                <a:solidFill>
                  <a:schemeClr val="accent1"/>
                </a:solidFill>
              </a:rPr>
              <a:t>mutate</a:t>
            </a:r>
            <a:r>
              <a:rPr lang="fr-FR" sz="1800" b="1" dirty="0">
                <a:solidFill>
                  <a:srgbClr val="000080"/>
                </a:solidFill>
              </a:rPr>
              <a:t>(</a:t>
            </a:r>
            <a:r>
              <a:rPr lang="fr-FR" sz="1800" b="0" dirty="0" err="1">
                <a:solidFill>
                  <a:srgbClr val="000000"/>
                </a:solidFill>
              </a:rPr>
              <a:t>aug</a:t>
            </a:r>
            <a:r>
              <a:rPr lang="fr-FR" sz="1800" b="0" dirty="0">
                <a:solidFill>
                  <a:srgbClr val="000000"/>
                </a:solidFill>
              </a:rPr>
              <a:t> </a:t>
            </a:r>
            <a:r>
              <a:rPr lang="fr-FR" sz="1800" b="1" dirty="0">
                <a:solidFill>
                  <a:srgbClr val="000080"/>
                </a:solidFill>
              </a:rPr>
              <a:t>=</a:t>
            </a:r>
            <a:r>
              <a:rPr lang="fr-FR" sz="1800" b="0" dirty="0">
                <a:solidFill>
                  <a:srgbClr val="000000"/>
                </a:solidFill>
              </a:rPr>
              <a:t> </a:t>
            </a:r>
            <a:r>
              <a:rPr lang="fr-FR" sz="1800" b="0" dirty="0" err="1">
                <a:solidFill>
                  <a:srgbClr val="000000"/>
                </a:solidFill>
              </a:rPr>
              <a:t>map</a:t>
            </a:r>
            <a:r>
              <a:rPr lang="fr-FR" sz="1800" b="1" dirty="0">
                <a:solidFill>
                  <a:srgbClr val="000080"/>
                </a:solidFill>
              </a:rPr>
              <a:t>(</a:t>
            </a:r>
            <a:r>
              <a:rPr lang="fr-FR" sz="1800" b="0" dirty="0">
                <a:solidFill>
                  <a:srgbClr val="8000FF"/>
                </a:solidFill>
              </a:rPr>
              <a:t>lm</a:t>
            </a:r>
            <a:r>
              <a:rPr lang="fr-FR" sz="1800" b="0" dirty="0">
                <a:solidFill>
                  <a:srgbClr val="000000"/>
                </a:solidFill>
              </a:rPr>
              <a:t>, augment</a:t>
            </a:r>
            <a:r>
              <a:rPr lang="fr-FR" sz="1800" b="1" dirty="0">
                <a:solidFill>
                  <a:srgbClr val="000080"/>
                </a:solidFill>
              </a:rPr>
              <a:t>))</a:t>
            </a:r>
            <a:endParaRPr lang="fr-FR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3 x 4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Groups: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[3]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data          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aug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</a:t>
            </a:r>
          </a:p>
          <a:p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1     6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tibble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tibble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9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2     4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tibble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 x 10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tibble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 x 9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endParaRPr lang="nb-NO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3     8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tibble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 x 10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tibble 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nb-NO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 x 9</a:t>
            </a:r>
            <a:r>
              <a:rPr lang="nb-NO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D84A-DB04-4445-B1F8-F9D1A224FC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91425" y="1276349"/>
            <a:ext cx="4381500" cy="4848225"/>
          </a:xfrm>
        </p:spPr>
        <p:txBody>
          <a:bodyPr/>
          <a:lstStyle/>
          <a:p>
            <a:r>
              <a:rPr lang="en-US" dirty="0"/>
              <a:t>Then, we can apply broom functions like augment to the column containing the different </a:t>
            </a:r>
            <a:r>
              <a:rPr lang="en-US" dirty="0" err="1"/>
              <a:t>submodels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6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79610-BB4E-4936-A395-C3357AA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0B374-7D9C-457E-A54B-73AD34EE06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861300" cy="538480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mtcars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4000"/>
                </a:solidFill>
              </a:rPr>
              <a:t>%&gt;%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group_by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 err="1">
                <a:solidFill>
                  <a:srgbClr val="000000"/>
                </a:solidFill>
              </a:rPr>
              <a:t>cyl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</a:rPr>
              <a:t>  nest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  mutate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 err="1">
                <a:solidFill>
                  <a:srgbClr val="8000FF"/>
                </a:solidFill>
              </a:rPr>
              <a:t>lm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>
                <a:solidFill>
                  <a:srgbClr val="000000"/>
                </a:solidFill>
              </a:rPr>
              <a:t> map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8000FF"/>
                </a:solidFill>
              </a:rPr>
              <a:t>data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8000FF"/>
                </a:solidFill>
              </a:rPr>
              <a:t>lm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mpg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wt</a:t>
            </a:r>
            <a:r>
              <a:rPr lang="en-US" b="1" dirty="0" err="1">
                <a:solidFill>
                  <a:srgbClr val="000080"/>
                </a:solidFill>
              </a:rPr>
              <a:t>+</a:t>
            </a:r>
            <a:r>
              <a:rPr lang="en-US" b="0" dirty="0" err="1">
                <a:solidFill>
                  <a:srgbClr val="000000"/>
                </a:solidFill>
              </a:rPr>
              <a:t>qsec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00FF"/>
                </a:solidFill>
              </a:rPr>
              <a:t>data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>
                <a:solidFill>
                  <a:srgbClr val="000000"/>
                </a:solidFill>
              </a:rPr>
              <a:t> .</a:t>
            </a:r>
            <a:r>
              <a:rPr lang="en-US" b="1" dirty="0">
                <a:solidFill>
                  <a:srgbClr val="000080"/>
                </a:solidFill>
              </a:rPr>
              <a:t>)))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fr-FR" b="0" dirty="0">
                <a:solidFill>
                  <a:srgbClr val="000000"/>
                </a:solidFill>
              </a:rPr>
              <a:t>    </a:t>
            </a:r>
            <a:r>
              <a:rPr lang="fr-FR" b="0" dirty="0" err="1">
                <a:solidFill>
                  <a:srgbClr val="000000"/>
                </a:solidFill>
              </a:rPr>
              <a:t>mutate</a:t>
            </a:r>
            <a:r>
              <a:rPr lang="fr-FR" b="1" dirty="0">
                <a:solidFill>
                  <a:srgbClr val="00008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aug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1" dirty="0">
                <a:solidFill>
                  <a:srgbClr val="000080"/>
                </a:solidFill>
              </a:rPr>
              <a:t>=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map</a:t>
            </a:r>
            <a:r>
              <a:rPr lang="fr-FR" b="1" dirty="0">
                <a:solidFill>
                  <a:srgbClr val="000080"/>
                </a:solidFill>
              </a:rPr>
              <a:t>(</a:t>
            </a:r>
            <a:r>
              <a:rPr lang="fr-FR" b="0" dirty="0">
                <a:solidFill>
                  <a:srgbClr val="8000FF"/>
                </a:solidFill>
              </a:rPr>
              <a:t>lm</a:t>
            </a:r>
            <a:r>
              <a:rPr lang="fr-FR" b="0" dirty="0">
                <a:solidFill>
                  <a:srgbClr val="000000"/>
                </a:solidFill>
              </a:rPr>
              <a:t>, augment</a:t>
            </a:r>
            <a:r>
              <a:rPr lang="fr-FR" b="1" dirty="0">
                <a:solidFill>
                  <a:srgbClr val="000080"/>
                </a:solidFill>
              </a:rPr>
              <a:t>))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804000"/>
                </a:solidFill>
              </a:rPr>
              <a:t>%&gt;%</a:t>
            </a:r>
            <a:endParaRPr lang="fr-FR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chemeClr val="accent1"/>
                </a:solidFill>
              </a:rPr>
              <a:t>unnest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cols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 err="1">
                <a:solidFill>
                  <a:srgbClr val="000000"/>
                </a:solidFill>
              </a:rPr>
              <a:t>aug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32 x 7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Groups: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[3]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data           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mpg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qsec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.fitted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US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1     6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21    2.62  16.5    21.4</a:t>
            </a:r>
          </a:p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2     6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21    2.88  17.0    20.4</a:t>
            </a:r>
          </a:p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3     6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21.4  3.22  19.4    20.1</a:t>
            </a:r>
          </a:p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4     6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18.1  3.46  20.2    19.3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D84A-DB04-4445-B1F8-F9D1A224FC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4499" y="1276349"/>
            <a:ext cx="3505201" cy="4848225"/>
          </a:xfrm>
        </p:spPr>
        <p:txBody>
          <a:bodyPr/>
          <a:lstStyle/>
          <a:p>
            <a:r>
              <a:rPr lang="en-US" dirty="0"/>
              <a:t>We can ‘unnest’ to access the information inside</a:t>
            </a:r>
          </a:p>
          <a:p>
            <a:r>
              <a:rPr lang="en-US" dirty="0"/>
              <a:t>Now we have integrated the predictions (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.fitted</a:t>
            </a:r>
            <a:r>
              <a:rPr lang="en-US" dirty="0"/>
              <a:t>) from all </a:t>
            </a:r>
            <a:r>
              <a:rPr lang="en-US" dirty="0" err="1"/>
              <a:t>submodels</a:t>
            </a:r>
            <a:r>
              <a:rPr lang="en-US" dirty="0"/>
              <a:t> into one single table</a:t>
            </a:r>
          </a:p>
        </p:txBody>
      </p:sp>
    </p:spTree>
    <p:extLst>
      <p:ext uri="{BB962C8B-B14F-4D97-AF65-F5344CB8AC3E}">
        <p14:creationId xmlns:p14="http://schemas.microsoft.com/office/powerpoint/2010/main" val="2056321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79610-BB4E-4936-A395-C3357AA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prediction vs actual plot, colored by subset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0B374-7D9C-457E-A54B-73AD34EE06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799"/>
            <a:ext cx="7403124" cy="5057775"/>
          </a:xfrm>
        </p:spPr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nest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mutate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tx1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dirty="0"/>
              <a:t>                              </a:t>
            </a:r>
            <a:r>
              <a:rPr lang="en-US" sz="1800" b="0" dirty="0">
                <a:solidFill>
                  <a:schemeClr val="tx1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fr-FR" sz="1800" b="0" dirty="0">
                <a:solidFill>
                  <a:srgbClr val="000000"/>
                </a:solidFill>
              </a:rPr>
              <a:t>    </a:t>
            </a:r>
            <a:r>
              <a:rPr lang="fr-FR" sz="1800" b="0" dirty="0" err="1">
                <a:solidFill>
                  <a:srgbClr val="000000"/>
                </a:solidFill>
              </a:rPr>
              <a:t>mutate</a:t>
            </a:r>
            <a:r>
              <a:rPr lang="fr-FR" sz="1800" b="1" dirty="0">
                <a:solidFill>
                  <a:srgbClr val="000080"/>
                </a:solidFill>
              </a:rPr>
              <a:t>(</a:t>
            </a:r>
            <a:r>
              <a:rPr lang="fr-FR" sz="1800" b="0" dirty="0" err="1">
                <a:solidFill>
                  <a:srgbClr val="000000"/>
                </a:solidFill>
              </a:rPr>
              <a:t>aug</a:t>
            </a:r>
            <a:r>
              <a:rPr lang="fr-FR" sz="1800" b="0" dirty="0">
                <a:solidFill>
                  <a:srgbClr val="000000"/>
                </a:solidFill>
              </a:rPr>
              <a:t> </a:t>
            </a:r>
            <a:r>
              <a:rPr lang="fr-FR" sz="1800" b="1" dirty="0">
                <a:solidFill>
                  <a:srgbClr val="000080"/>
                </a:solidFill>
              </a:rPr>
              <a:t>=</a:t>
            </a:r>
            <a:r>
              <a:rPr lang="fr-FR" sz="1800" b="0" dirty="0">
                <a:solidFill>
                  <a:srgbClr val="000000"/>
                </a:solidFill>
              </a:rPr>
              <a:t> </a:t>
            </a:r>
            <a:r>
              <a:rPr lang="fr-FR" sz="1800" b="0" dirty="0" err="1">
                <a:solidFill>
                  <a:srgbClr val="000000"/>
                </a:solidFill>
              </a:rPr>
              <a:t>map</a:t>
            </a:r>
            <a:r>
              <a:rPr lang="fr-FR" sz="1800" b="1" dirty="0">
                <a:solidFill>
                  <a:srgbClr val="000080"/>
                </a:solidFill>
              </a:rPr>
              <a:t>(</a:t>
            </a:r>
            <a:r>
              <a:rPr lang="fr-FR" sz="1800" b="0" dirty="0">
                <a:solidFill>
                  <a:srgbClr val="8000FF"/>
                </a:solidFill>
              </a:rPr>
              <a:t>lm</a:t>
            </a:r>
            <a:r>
              <a:rPr lang="fr-FR" sz="1800" b="0" dirty="0">
                <a:solidFill>
                  <a:srgbClr val="000000"/>
                </a:solidFill>
              </a:rPr>
              <a:t>, augment</a:t>
            </a:r>
            <a:r>
              <a:rPr lang="fr-FR" sz="1800" b="1" dirty="0">
                <a:solidFill>
                  <a:srgbClr val="000080"/>
                </a:solidFill>
              </a:rPr>
              <a:t>))</a:t>
            </a:r>
            <a:r>
              <a:rPr lang="fr-FR" sz="1800" b="0" dirty="0">
                <a:solidFill>
                  <a:srgbClr val="000000"/>
                </a:solidFill>
              </a:rPr>
              <a:t> </a:t>
            </a:r>
            <a:r>
              <a:rPr lang="fr-FR" sz="1800" b="0" dirty="0">
                <a:solidFill>
                  <a:srgbClr val="804000"/>
                </a:solidFill>
              </a:rPr>
              <a:t>%&gt;%</a:t>
            </a:r>
            <a:endParaRPr lang="fr-FR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unnest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cols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aug,</a:t>
            </a:r>
            <a:r>
              <a:rPr lang="en-US" sz="1800" b="0" dirty="0" err="1">
                <a:solidFill>
                  <a:schemeClr val="tx1"/>
                </a:solidFill>
              </a:rPr>
              <a:t>data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select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cyl,mpg,.</a:t>
            </a:r>
            <a:r>
              <a:rPr lang="en-US" sz="1800" b="0" dirty="0" err="1">
                <a:solidFill>
                  <a:srgbClr val="8000FF"/>
                </a:solidFill>
              </a:rPr>
              <a:t>fitted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</a:t>
            </a:r>
            <a:r>
              <a:rPr lang="en-US" sz="1800" b="0" dirty="0" err="1">
                <a:solidFill>
                  <a:srgbClr val="000000"/>
                </a:solidFill>
              </a:rPr>
              <a:t>ggplot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aes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mpg,y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0" dirty="0" err="1">
                <a:solidFill>
                  <a:srgbClr val="8000FF"/>
                </a:solidFill>
              </a:rPr>
              <a:t>fitted</a:t>
            </a:r>
            <a:r>
              <a:rPr lang="en-US" sz="1800" b="0" dirty="0" err="1">
                <a:solidFill>
                  <a:srgbClr val="000000"/>
                </a:solidFill>
              </a:rPr>
              <a:t>,color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00FF"/>
                </a:solidFill>
              </a:rPr>
              <a:t>factor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+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/>
              <a:t>    </a:t>
            </a:r>
            <a:r>
              <a:rPr lang="en-US" sz="1800" b="0" dirty="0" err="1">
                <a:solidFill>
                  <a:srgbClr val="000000"/>
                </a:solidFill>
              </a:rPr>
              <a:t>geom_point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048064-1213-4669-976C-9AD922D95E3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403123" y="1066800"/>
            <a:ext cx="4197033" cy="28003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F800-CB84-4279-9C23-8F86FF32F2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03123" y="3916265"/>
            <a:ext cx="4788875" cy="2803235"/>
          </a:xfrm>
        </p:spPr>
        <p:txBody>
          <a:bodyPr/>
          <a:lstStyle/>
          <a:p>
            <a:r>
              <a:rPr lang="en-US" dirty="0"/>
              <a:t>Fitted vs predictions, colored according to subset</a:t>
            </a:r>
          </a:p>
        </p:txBody>
      </p:sp>
    </p:spTree>
    <p:extLst>
      <p:ext uri="{BB962C8B-B14F-4D97-AF65-F5344CB8AC3E}">
        <p14:creationId xmlns:p14="http://schemas.microsoft.com/office/powerpoint/2010/main" val="4189964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79610-BB4E-4936-A395-C3357AA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 fit by subset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0B374-7D9C-457E-A54B-73AD34EE06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7983415" cy="5384800"/>
          </a:xfrm>
        </p:spPr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cyl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nest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mutate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chemeClr val="tx1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dirty="0"/>
              <a:t>                              </a:t>
            </a:r>
            <a:r>
              <a:rPr lang="en-US" sz="1800" b="0" dirty="0">
                <a:solidFill>
                  <a:schemeClr val="tx1"/>
                </a:solidFill>
              </a:rPr>
              <a:t>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.</a:t>
            </a:r>
            <a:r>
              <a:rPr lang="en-US" sz="1800" b="1" dirty="0">
                <a:solidFill>
                  <a:srgbClr val="000080"/>
                </a:solidFill>
              </a:rPr>
              <a:t>)))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mutate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fit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0" dirty="0">
                <a:solidFill>
                  <a:srgbClr val="000000"/>
                </a:solidFill>
              </a:rPr>
              <a:t>, glance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unnest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fit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%&gt;% select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r.squared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3 x 4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Groups: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[3]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cyl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data          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r.squared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1     6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 x 10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0.582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2     4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 x 10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0.590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3     8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 x 10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0.507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D84A-DB04-4445-B1F8-F9D1A224FC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2882" y="1276349"/>
            <a:ext cx="3868618" cy="4848225"/>
          </a:xfrm>
        </p:spPr>
        <p:txBody>
          <a:bodyPr/>
          <a:lstStyle/>
          <a:p>
            <a:r>
              <a:rPr lang="en-US" dirty="0"/>
              <a:t>Comparing model fit by subset</a:t>
            </a:r>
          </a:p>
        </p:txBody>
      </p:sp>
    </p:spTree>
    <p:extLst>
      <p:ext uri="{BB962C8B-B14F-4D97-AF65-F5344CB8AC3E}">
        <p14:creationId xmlns:p14="http://schemas.microsoft.com/office/powerpoint/2010/main" val="2778808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AD09-068E-429D-8481-F0E063D9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BABD-A64A-4406-972B-6B40F5A6A2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7411915" cy="538480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formulas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/>
              <a:t>  </a:t>
            </a:r>
            <a:r>
              <a:rPr lang="en-US" sz="1800" b="0" dirty="0">
                <a:solidFill>
                  <a:srgbClr val="8000FF"/>
                </a:solidFill>
              </a:rPr>
              <a:t>list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 predictors`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dirty="0"/>
              <a:t>       </a:t>
            </a:r>
            <a:r>
              <a:rPr lang="en-US" sz="1800" b="0" dirty="0">
                <a:solidFill>
                  <a:srgbClr val="000000"/>
                </a:solidFill>
              </a:rPr>
              <a:t>`</a:t>
            </a:r>
            <a:r>
              <a:rPr lang="en-US" sz="1800" b="0" dirty="0">
                <a:solidFill>
                  <a:srgbClr val="FF8000"/>
                </a:solidFill>
              </a:rPr>
              <a:t>3</a:t>
            </a:r>
            <a:r>
              <a:rPr lang="en-US" sz="1800" b="0" dirty="0">
                <a:solidFill>
                  <a:srgbClr val="000000"/>
                </a:solidFill>
              </a:rPr>
              <a:t> predictors`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mpg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qsec</a:t>
            </a:r>
            <a:r>
              <a:rPr lang="en-US" sz="1800" b="1" dirty="0" err="1">
                <a:solidFill>
                  <a:srgbClr val="000080"/>
                </a:solidFill>
              </a:rPr>
              <a:t>+</a:t>
            </a:r>
            <a:r>
              <a:rPr lang="en-US" sz="1800" b="0" dirty="0" err="1">
                <a:solidFill>
                  <a:srgbClr val="000000"/>
                </a:solidFill>
              </a:rPr>
              <a:t>drat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formulas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00FF"/>
                </a:solidFill>
              </a:rPr>
              <a:t>data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map_dfr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glance, .id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'model'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2 x 2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model        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r.squared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dbl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US" sz="18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2 predictors     0.826</a:t>
            </a:r>
          </a:p>
          <a:p>
            <a:r>
              <a:rPr 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3 predictors     0.837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D9BE-A799-4E92-98F5-6ADD63E9AC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61385" y="1276349"/>
            <a:ext cx="4369776" cy="4848225"/>
          </a:xfrm>
        </p:spPr>
        <p:txBody>
          <a:bodyPr/>
          <a:lstStyle/>
          <a:p>
            <a:r>
              <a:rPr lang="en-US" dirty="0"/>
              <a:t>Now  let’s assume we have just one dataset without subsets, but we want to fit different model specifications:</a:t>
            </a:r>
          </a:p>
          <a:p>
            <a:r>
              <a:rPr lang="en-US" dirty="0"/>
              <a:t>Put specifications in a list</a:t>
            </a:r>
          </a:p>
          <a:p>
            <a:r>
              <a:rPr lang="en-US" dirty="0"/>
              <a:t>Use map to iterate over the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9529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F72B68-FE43-4B42-89D8-80C46E75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with shiny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DE0B0-B64F-4872-AAF6-CCBCE276E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01390088-3D21-46C4-8C9A-3A2B746C5F10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21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9AD146-0C64-4201-9D4B-3F6B47A7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40B90-FAE5-4571-8B3C-66B66A79F3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Allows you to build interactive web apps within R</a:t>
            </a:r>
          </a:p>
          <a:p>
            <a:r>
              <a:rPr lang="en-US" dirty="0"/>
              <a:t>Can release to others who don’t have 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https://shiny.rstudio.com/gallery/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Useful to allow others to visualize data in a clear way and to explore on their own (and potentially develop new questions to answer)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6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AD89-86C5-41DE-AA76-80878441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BD55-510C-40B4-923B-640B4AD96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shiny app contains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ui.R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User interface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Creates plots and data manipulation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Combining both the </a:t>
            </a:r>
            <a:r>
              <a:rPr lang="en-US" dirty="0" err="1">
                <a:latin typeface="Consolas" panose="020B0609020204030204" pitchFamily="49" charset="0"/>
              </a:rPr>
              <a:t>ui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server</a:t>
            </a:r>
            <a:r>
              <a:rPr lang="en-US" dirty="0"/>
              <a:t> code as objects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59B73-CDE3-4D1F-B3BB-5F61F9E9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8EAF-1E48-4DB5-883D-7012B5E47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1ACE2FF1-08B7-4C96-9FAB-508EAA09503F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2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AD89-86C5-41DE-AA76-80878441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83912-C45D-41D7-B598-33D0F4F08C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749300"/>
            <a:ext cx="6337300" cy="5702300"/>
          </a:xfrm>
        </p:spPr>
        <p:txBody>
          <a:bodyPr/>
          <a:lstStyle/>
          <a:p>
            <a:r>
              <a:rPr lang="en-US" sz="1800" dirty="0">
                <a:solidFill>
                  <a:srgbClr val="8000FF"/>
                </a:solidFill>
                <a:cs typeface="Sabon Next LT" panose="02000500000000000000" pitchFamily="2" charset="0"/>
              </a:rPr>
              <a:t>library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shiny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)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cs typeface="Sabon Next LT" panose="02000500000000000000" pitchFamily="2" charset="0"/>
              </a:rPr>
              <a:t>#UI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ui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&lt;-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fluidPage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(</a:t>
            </a:r>
          </a:p>
          <a:p>
            <a:endParaRPr lang="en-US" sz="1800" b="1" dirty="0">
              <a:solidFill>
                <a:srgbClr val="000080"/>
              </a:solidFill>
              <a:cs typeface="Sabon Next LT" panose="02000500000000000000" pitchFamily="2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	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*panel(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dosomething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output$element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))</a:t>
            </a:r>
          </a:p>
          <a:p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)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cs typeface="Sabon Next LT" panose="02000500000000000000" pitchFamily="2" charset="0"/>
              </a:rPr>
              <a:t>#Server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server 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&lt;-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cs typeface="Sabon Next LT" panose="02000500000000000000" pitchFamily="2" charset="0"/>
              </a:rPr>
              <a:t>function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input, output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{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output</a:t>
            </a:r>
            <a:r>
              <a:rPr lang="en-US" sz="1800" b="1" dirty="0" err="1">
                <a:solidFill>
                  <a:srgbClr val="000080"/>
                </a:solidFill>
                <a:cs typeface="Sabon Next LT" panose="02000500000000000000" pitchFamily="2" charset="0"/>
              </a:rPr>
              <a:t>$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&lt;-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</a:p>
          <a:p>
            <a:r>
              <a:rPr lang="en-US" sz="1800" dirty="0">
                <a:cs typeface="Sabon Next LT" panose="02000500000000000000" pitchFamily="2" charset="0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renderPlot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({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some_ggplot_code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   	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})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	</a:t>
            </a:r>
          </a:p>
          <a:p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	</a:t>
            </a:r>
            <a:r>
              <a:rPr lang="en-US" sz="1800" b="0" dirty="0">
                <a:solidFill>
                  <a:srgbClr val="008000"/>
                </a:solidFill>
                <a:cs typeface="Sabon Next LT" panose="02000500000000000000" pitchFamily="2" charset="0"/>
              </a:rPr>
              <a:t>#other changes to output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}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cs typeface="Sabon Next LT" panose="02000500000000000000" pitchFamily="2" charset="0"/>
              </a:rPr>
              <a:t># Run the application </a:t>
            </a:r>
            <a:endParaRPr lang="en-US" sz="1800" b="0" dirty="0">
              <a:solidFill>
                <a:srgbClr val="000000"/>
              </a:solidFill>
              <a:cs typeface="Sabon Next LT" panose="02000500000000000000" pitchFamily="2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shinyApp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ui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cs typeface="Sabon Next LT" panose="02000500000000000000" pitchFamily="2" charset="0"/>
              </a:rPr>
              <a:t>ui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, server 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cs typeface="Sabon Next LT" panose="02000500000000000000" pitchFamily="2" charset="0"/>
              </a:rPr>
              <a:t> server</a:t>
            </a:r>
            <a:r>
              <a:rPr lang="en-US" sz="1800" b="1" dirty="0">
                <a:solidFill>
                  <a:srgbClr val="000080"/>
                </a:solidFill>
                <a:cs typeface="Sabon Next LT" panose="02000500000000000000" pitchFamily="2" charset="0"/>
              </a:rPr>
              <a:t>)</a:t>
            </a:r>
            <a:endParaRPr lang="en-US" dirty="0">
              <a:cs typeface="Sabon Next LT" panose="020005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D7A06-D5D0-4BE3-9F22-FD70D54563F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 a combined app file, you have a </a:t>
            </a:r>
            <a:r>
              <a:rPr lang="en-US" dirty="0" err="1">
                <a:latin typeface="Consolas" panose="020B0609020204030204" pitchFamily="49" charset="0"/>
              </a:rPr>
              <a:t>ui</a:t>
            </a:r>
            <a:r>
              <a:rPr lang="en-US" dirty="0"/>
              <a:t> and a </a:t>
            </a:r>
            <a:r>
              <a:rPr lang="en-US" dirty="0">
                <a:latin typeface="Consolas" panose="020B0609020204030204" pitchFamily="49" charset="0"/>
              </a:rPr>
              <a:t>server</a:t>
            </a:r>
            <a:r>
              <a:rPr lang="en-US" dirty="0"/>
              <a:t> object</a:t>
            </a:r>
          </a:p>
          <a:p>
            <a:r>
              <a:rPr lang="en-US" dirty="0"/>
              <a:t>The server has inputs (input made by the user on the UI) and outputs (a plot or so)</a:t>
            </a:r>
          </a:p>
          <a:p>
            <a:r>
              <a:rPr lang="en-US" dirty="0"/>
              <a:t>The app is launched via </a:t>
            </a:r>
            <a:r>
              <a:rPr lang="en-US" sz="2400" b="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abon Next LT" panose="02000500000000000000" pitchFamily="2" charset="0"/>
              </a:rPr>
              <a:t>shinyApp</a:t>
            </a:r>
            <a:endParaRPr lang="en-US" sz="2400" b="0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abon Next LT" panose="02000500000000000000" pitchFamily="2" charset="0"/>
            </a:endParaRPr>
          </a:p>
          <a:p>
            <a:r>
              <a:rPr lang="en-US" dirty="0">
                <a:cs typeface="Sabon Next LT" panose="02000500000000000000" pitchFamily="2" charset="0"/>
              </a:rPr>
              <a:t>RStudio has a dedicated launch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10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AD89-86C5-41DE-AA76-80878441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3417-F842-4318-87B3-BD3A8C46E3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Common layout: controls on a sidebar panel, plots and tables to the right of it in the main panel</a:t>
            </a:r>
          </a:p>
          <a:p>
            <a:r>
              <a:rPr lang="en-US" dirty="0"/>
              <a:t>Arguments in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sidebarLayout</a:t>
            </a:r>
            <a:r>
              <a:rPr lang="en-US" dirty="0"/>
              <a:t> are separated by commas (common in shiny)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657C6F-6FDF-4AF7-B90A-1B888D4D8A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472465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</a:rPr>
              <a:t>titlePanel</a:t>
            </a:r>
            <a:r>
              <a:rPr lang="en-US" sz="2400" b="1" dirty="0">
                <a:solidFill>
                  <a:srgbClr val="000080"/>
                </a:solidFill>
              </a:rPr>
              <a:t>(</a:t>
            </a:r>
            <a:r>
              <a:rPr lang="en-US" sz="2400" b="0" dirty="0">
                <a:solidFill>
                  <a:srgbClr val="808080"/>
                </a:solidFill>
              </a:rPr>
              <a:t>'title’</a:t>
            </a:r>
            <a:r>
              <a:rPr lang="en-US" sz="2400" b="1" dirty="0">
                <a:solidFill>
                  <a:srgbClr val="000080"/>
                </a:solidFill>
              </a:rPr>
              <a:t>)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 err="1">
                <a:solidFill>
                  <a:srgbClr val="000000"/>
                </a:solidFill>
              </a:rPr>
              <a:t>sidebarLayout</a:t>
            </a:r>
            <a:r>
              <a:rPr lang="en-US" sz="2400" b="1" dirty="0">
                <a:solidFill>
                  <a:srgbClr val="000080"/>
                </a:solidFill>
              </a:rPr>
              <a:t>(</a:t>
            </a:r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</a:t>
            </a:r>
            <a:r>
              <a:rPr lang="en-US" sz="2400" b="0" dirty="0" err="1">
                <a:solidFill>
                  <a:srgbClr val="000000"/>
                </a:solidFill>
              </a:rPr>
              <a:t>sidebarPanel</a:t>
            </a:r>
            <a:r>
              <a:rPr lang="en-US" sz="2400" b="1" dirty="0">
                <a:solidFill>
                  <a:srgbClr val="000080"/>
                </a:solidFill>
              </a:rPr>
              <a:t>(</a:t>
            </a:r>
            <a:r>
              <a:rPr lang="en-US" sz="2400" b="0" dirty="0">
                <a:solidFill>
                  <a:srgbClr val="808080"/>
                </a:solidFill>
              </a:rPr>
              <a:t>'sidebar title'</a:t>
            </a:r>
            <a:r>
              <a:rPr lang="en-US" sz="2400" b="1" dirty="0">
                <a:solidFill>
                  <a:srgbClr val="000080"/>
                </a:solidFill>
              </a:rPr>
              <a:t>)</a:t>
            </a:r>
            <a:r>
              <a:rPr lang="en-US" sz="24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	</a:t>
            </a:r>
            <a:r>
              <a:rPr lang="en-US" sz="2400" b="0" dirty="0" err="1">
                <a:solidFill>
                  <a:srgbClr val="000000"/>
                </a:solidFill>
              </a:rPr>
              <a:t>mainPanel</a:t>
            </a:r>
            <a:r>
              <a:rPr lang="en-US" sz="2400" b="1" dirty="0">
                <a:solidFill>
                  <a:srgbClr val="000080"/>
                </a:solidFill>
              </a:rPr>
              <a:t>(</a:t>
            </a:r>
            <a:r>
              <a:rPr lang="en-US" sz="2400" b="0" dirty="0">
                <a:solidFill>
                  <a:srgbClr val="808080"/>
                </a:solidFill>
              </a:rPr>
              <a:t>'main title'</a:t>
            </a:r>
            <a:r>
              <a:rPr lang="en-US" sz="2400" b="1" dirty="0">
                <a:solidFill>
                  <a:srgbClr val="000080"/>
                </a:solidFill>
              </a:rPr>
              <a:t>)</a:t>
            </a:r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80"/>
                </a:solidFill>
              </a:rPr>
              <a:t>)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748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3ED3E3-B22A-4EE7-BE2A-14797878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widgets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3E4D89-6C73-4BC5-8EF3-7A2075BE67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3852523"/>
              </p:ext>
            </p:extLst>
          </p:nvPr>
        </p:nvGraphicFramePr>
        <p:xfrm>
          <a:off x="787400" y="1276350"/>
          <a:ext cx="10490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060">
                  <a:extLst>
                    <a:ext uri="{9D8B030D-6E8A-4147-A177-3AD203B41FA5}">
                      <a16:colId xmlns:a16="http://schemas.microsoft.com/office/drawing/2014/main" val="3380740719"/>
                    </a:ext>
                  </a:extLst>
                </a:gridCol>
                <a:gridCol w="7597140">
                  <a:extLst>
                    <a:ext uri="{9D8B030D-6E8A-4147-A177-3AD203B41FA5}">
                      <a16:colId xmlns:a16="http://schemas.microsoft.com/office/drawing/2014/main" val="193419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actionButton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Action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checkboxGroupInput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Multiple</a:t>
                      </a:r>
                      <a:r>
                        <a:rPr lang="en-US" sz="1600" baseline="0" dirty="0">
                          <a:latin typeface="Helvetica Neue"/>
                        </a:rPr>
                        <a:t> checkboxes</a:t>
                      </a:r>
                      <a:endParaRPr lang="en-US" sz="16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6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checkboxInput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Single 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2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dateInput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Calendar</a:t>
                      </a:r>
                      <a:r>
                        <a:rPr lang="en-US" sz="1600" baseline="0" dirty="0">
                          <a:latin typeface="Helvetica Neue"/>
                        </a:rPr>
                        <a:t> for date selection</a:t>
                      </a:r>
                      <a:endParaRPr lang="en-US" sz="16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4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dateRangeInput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Pair of calendars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8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fileInput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File upload 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6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helpText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Help for input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5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numericInput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Field to enter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radioButtons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Set of radio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selectInput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Dropdown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sliderInput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Slider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5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submitButton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Submit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6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textInput</a:t>
                      </a:r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Field</a:t>
                      </a:r>
                      <a:r>
                        <a:rPr lang="en-US" sz="1600" baseline="0" dirty="0">
                          <a:latin typeface="Helvetica Neue"/>
                        </a:rPr>
                        <a:t> to enter text</a:t>
                      </a:r>
                      <a:endParaRPr lang="en-US" sz="16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9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747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901D-ED2A-408B-8C25-9F14EA36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for widget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45FC-BAFD-45EB-B789-4B37C816F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Required arguments</a:t>
            </a:r>
          </a:p>
          <a:p>
            <a:pPr lvl="1"/>
            <a:r>
              <a:rPr lang="en-US" dirty="0"/>
              <a:t>Name for the widget (used to access the value)</a:t>
            </a:r>
          </a:p>
          <a:p>
            <a:pPr lvl="1"/>
            <a:r>
              <a:rPr lang="en-US" dirty="0"/>
              <a:t>Label (a string to label the widget in ‘’)</a:t>
            </a:r>
          </a:p>
          <a:p>
            <a:pPr lvl="1"/>
            <a:endParaRPr lang="en-US" dirty="0"/>
          </a:p>
          <a:p>
            <a:r>
              <a:rPr lang="en-US" dirty="0"/>
              <a:t>Other arguments are specific to the widget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8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674B-05B0-4966-B478-28DC347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CB70-3533-4DEA-86BE-EEA4D1842A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Reactive output changes when a new option is selected</a:t>
            </a:r>
          </a:p>
          <a:p>
            <a:endParaRPr lang="en-US" dirty="0"/>
          </a:p>
          <a:p>
            <a:r>
              <a:rPr lang="en-US" dirty="0"/>
              <a:t>Two steps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Add an R object to your user interface </a:t>
            </a:r>
            <a:r>
              <a:rPr lang="en-US" dirty="0" err="1">
                <a:latin typeface="Consolas" panose="020B0609020204030204" pitchFamily="49" charset="0"/>
              </a:rPr>
              <a:t>ui.R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ui</a:t>
            </a:r>
            <a:r>
              <a:rPr lang="en-US" dirty="0"/>
              <a:t> object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Tell shiny to build the object in </a:t>
            </a:r>
            <a:r>
              <a:rPr lang="en-US" dirty="0" err="1">
                <a:latin typeface="Consolas" panose="020B0609020204030204" pitchFamily="49" charset="0"/>
              </a:rPr>
              <a:t>server.R</a:t>
            </a:r>
            <a:r>
              <a:rPr lang="en-US" dirty="0"/>
              <a:t> /</a:t>
            </a:r>
            <a:r>
              <a:rPr lang="en-US" dirty="0">
                <a:latin typeface="Consolas" panose="020B0609020204030204" pitchFamily="49" charset="0"/>
              </a:rPr>
              <a:t>server</a:t>
            </a:r>
            <a:r>
              <a:rPr lang="en-US" dirty="0"/>
              <a:t> object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ui.R</a:t>
            </a:r>
            <a:r>
              <a:rPr lang="en-US" dirty="0"/>
              <a:t>, output is generally in the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mainPanel</a:t>
            </a:r>
            <a:r>
              <a:rPr lang="en-US" dirty="0"/>
              <a:t> with the widgets in the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sidebarPanel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7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4F1-C9D9-4444-BACB-28AA4F10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 in UI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3612F1-E7CF-4372-B6BE-BC35A640E5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3233820"/>
              </p:ext>
            </p:extLst>
          </p:nvPr>
        </p:nvGraphicFramePr>
        <p:xfrm>
          <a:off x="787400" y="1276349"/>
          <a:ext cx="10583433" cy="455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80">
                  <a:extLst>
                    <a:ext uri="{9D8B030D-6E8A-4147-A177-3AD203B41FA5}">
                      <a16:colId xmlns:a16="http://schemas.microsoft.com/office/drawing/2014/main" val="2494050243"/>
                    </a:ext>
                  </a:extLst>
                </a:gridCol>
                <a:gridCol w="7504953">
                  <a:extLst>
                    <a:ext uri="{9D8B030D-6E8A-4147-A177-3AD203B41FA5}">
                      <a16:colId xmlns:a16="http://schemas.microsoft.com/office/drawing/2014/main" val="3767053027"/>
                    </a:ext>
                  </a:extLst>
                </a:gridCol>
              </a:tblGrid>
              <a:tr h="56928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Output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Creates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58689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htmlOutput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Raw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23681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imageOutput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79553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plotOutput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58069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tableOutput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50009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textOutput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8472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uiOutput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Raw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90575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verbatimTestOutput</a:t>
                      </a:r>
                      <a:endParaRPr lang="en-US" sz="2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8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589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DBEC-567E-4CC9-912C-325DB412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in server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7A7C-7489-457E-ADBA-05B3DD716D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Need to build the ‘reactive’ element that is referred to in *output</a:t>
            </a:r>
          </a:p>
          <a:p>
            <a:r>
              <a:rPr lang="en-US" dirty="0"/>
              <a:t>Suppose this is in </a:t>
            </a:r>
            <a:r>
              <a:rPr lang="en-US" dirty="0" err="1">
                <a:latin typeface="Consolas" panose="020B0609020204030204" pitchFamily="49" charset="0"/>
                <a:cs typeface="Calibri" panose="020F0502020204030204" pitchFamily="34" charset="0"/>
              </a:rPr>
              <a:t>ui.R</a:t>
            </a:r>
            <a:endParaRPr lang="en-US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textOutput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(“text1”)</a:t>
            </a:r>
          </a:p>
          <a:p>
            <a:endParaRPr lang="en-US" dirty="0"/>
          </a:p>
          <a:p>
            <a:r>
              <a:rPr lang="en-US" dirty="0"/>
              <a:t>In the server function, we need to define “text1”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output$text1 &lt;-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renderText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“Hello world!”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Notice the value is contained 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renderText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49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2F41-A3CD-4863-AB35-003EDB0B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CA1-F987-4060-B003-73D4263AEF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3968750"/>
            <a:ext cx="10782300" cy="2155826"/>
          </a:xfrm>
        </p:spPr>
        <p:txBody>
          <a:bodyPr/>
          <a:lstStyle/>
          <a:p>
            <a:pPr marL="0"/>
            <a:r>
              <a:rPr lang="en-US" dirty="0"/>
              <a:t>render* functions take one argument: an R expression surrounded by {}</a:t>
            </a:r>
          </a:p>
          <a:p>
            <a:pPr marL="457200" lvl="1"/>
            <a:r>
              <a:rPr lang="en-US" dirty="0"/>
              <a:t>Could be multiple lines of code</a:t>
            </a:r>
          </a:p>
          <a:p>
            <a:pPr marL="457200" lvl="1"/>
            <a:r>
              <a:rPr lang="en-US" dirty="0"/>
              <a:t>Can access values of widgets</a:t>
            </a:r>
          </a:p>
          <a:p>
            <a:pPr marL="457200" lvl="1"/>
            <a:r>
              <a:rPr lang="en-US" dirty="0"/>
              <a:t>i.e., suppose the </a:t>
            </a:r>
            <a:r>
              <a:rPr lang="en-US" dirty="0" err="1"/>
              <a:t>sliderInput</a:t>
            </a:r>
            <a:r>
              <a:rPr lang="en-US" dirty="0"/>
              <a:t> is called “slider” .  Access this value in the serve function with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input$slider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6672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9C097-EED8-49C4-85FE-CAA485F8B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795651"/>
              </p:ext>
            </p:extLst>
          </p:nvPr>
        </p:nvGraphicFramePr>
        <p:xfrm>
          <a:off x="914398" y="1143635"/>
          <a:ext cx="103632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Render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Creates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renderImage</a:t>
                      </a:r>
                      <a:endParaRPr lang="en-US" sz="18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renderPlot</a:t>
                      </a:r>
                      <a:endParaRPr lang="en-US" sz="18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renderPrint</a:t>
                      </a:r>
                      <a:endParaRPr lang="en-US" sz="18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Anything printed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renderTable</a:t>
                      </a:r>
                      <a:endParaRPr lang="en-US" sz="18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Data frame/matrix/table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renderText</a:t>
                      </a:r>
                      <a:endParaRPr lang="en-US" sz="18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Character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renderUI</a:t>
                      </a:r>
                      <a:endParaRPr lang="en-US" sz="18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Shiny tag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6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F6E-D898-4C97-8191-72612F26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A474-5A93-4710-AA7C-DA4C746B15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Shiny renders plots and output values every time something anything is changed (i.e., it is reactive)</a:t>
            </a:r>
          </a:p>
          <a:p>
            <a:r>
              <a:rPr lang="en-US" dirty="0"/>
              <a:t>Sometimes, we want to change the axes or a title, but the actual data we are using is the same.</a:t>
            </a:r>
          </a:p>
          <a:p>
            <a:r>
              <a:rPr lang="en-US" dirty="0"/>
              <a:t>This can cause a major drag when pulling data from the web </a:t>
            </a:r>
          </a:p>
          <a:p>
            <a:pPr lvl="1"/>
            <a:r>
              <a:rPr lang="en-US" dirty="0"/>
              <a:t>Imagine downloading a large dataset every time an element of the plot is changed</a:t>
            </a:r>
          </a:p>
          <a:p>
            <a:r>
              <a:rPr lang="en-US" dirty="0"/>
              <a:t>The reactive function helps with this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3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AFEC-91A8-4346-9D54-B76ADE35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reactive({})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BAEC-490E-4D9D-B595-A63C0CF20E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reactive expression saves its result the first time you run it</a:t>
            </a:r>
          </a:p>
          <a:p>
            <a:r>
              <a:rPr lang="en-US" dirty="0"/>
              <a:t>The next time it runs, it checks to see if the saved value is out of date</a:t>
            </a:r>
          </a:p>
          <a:p>
            <a:r>
              <a:rPr lang="en-US" dirty="0"/>
              <a:t>If it’s out of date, the reactive object is recalculated</a:t>
            </a:r>
          </a:p>
          <a:p>
            <a:r>
              <a:rPr lang="en-US" dirty="0"/>
              <a:t>If it’s up to date, no additional computation is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some_check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	</a:t>
            </a:r>
            <a:r>
              <a:rPr lang="en-US" sz="2000" b="0" dirty="0" err="1">
                <a:solidFill>
                  <a:srgbClr val="0070C0"/>
                </a:solidFill>
              </a:rPr>
              <a:t>do_this</a:t>
            </a:r>
            <a:r>
              <a:rPr lang="en-US" sz="2000" b="0" dirty="0">
                <a:solidFill>
                  <a:srgbClr val="0070C0"/>
                </a:solidFill>
              </a:rPr>
              <a:t>()</a:t>
            </a: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DFFB-C1E8-48F9-BE63-A7D1CD9BD5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0" y="1276349"/>
            <a:ext cx="5502685" cy="4848225"/>
          </a:xfrm>
        </p:spPr>
        <p:txBody>
          <a:bodyPr/>
          <a:lstStyle/>
          <a:p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some_check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</a:t>
            </a:r>
          </a:p>
          <a:p>
            <a:r>
              <a:rPr lang="en-US" dirty="0"/>
              <a:t>Some expression that evaluates to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</a:p>
          <a:p>
            <a:endParaRPr lang="en-US" sz="2400" b="0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do_this</a:t>
            </a:r>
            <a:r>
              <a:rPr lang="en-US" sz="2400" b="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dirty="0"/>
              <a:t>Statement, e.g. calling a function if test expression evaluates to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9949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1AF747-D16E-4B88-B0B4-88E98B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9074C-5E2F-4AFF-8F1F-E2DA626D87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8031481" cy="5384800"/>
          </a:xfrm>
        </p:spPr>
        <p:txBody>
          <a:bodyPr/>
          <a:lstStyle/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fluidPage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titlePanel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"Get rich!"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# Sidebar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sidebarLayout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sidebarPanel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textInput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tickerindex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"Index"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value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"JPM"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width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"100%"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# Show a plot in main panel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mainPanel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plotOutput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stock_timeseries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# Define server logic</a:t>
            </a: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server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input, output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stock_timeseries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renderPlot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({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stockprices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tq_get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tickerindex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8000FF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stock.prices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stockprices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date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8000FF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geom_line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theme_tq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# Run the application 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shinyApp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server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server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74875-D302-4482-A478-359199C609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67701" y="1276349"/>
            <a:ext cx="3302000" cy="4848225"/>
          </a:xfrm>
        </p:spPr>
        <p:txBody>
          <a:bodyPr/>
          <a:lstStyle/>
          <a:p>
            <a:r>
              <a:rPr lang="en-US" dirty="0"/>
              <a:t>Type in a ticker and get a plot with the latest time series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getrich_app.R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dirty="0"/>
              <a:t>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8000"/>
                </a:solidFill>
              </a:rPr>
              <a:t>#Example 1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x 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FF8000"/>
                </a:solidFill>
              </a:rPr>
              <a:t>10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  </a:t>
            </a:r>
            <a:r>
              <a:rPr lang="en-US" sz="2000" b="0" dirty="0">
                <a:solidFill>
                  <a:srgbClr val="0070C0"/>
                </a:solidFill>
              </a:rPr>
              <a:t>print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0" dirty="0">
                <a:solidFill>
                  <a:srgbClr val="0070C0"/>
                </a:solidFill>
              </a:rPr>
              <a:t>"x is larger than 5"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endParaRPr lang="en-US" sz="2000" b="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DFFB-C1E8-48F9-BE63-A7D1CD9BD5E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What happens as you run this code?</a:t>
            </a:r>
          </a:p>
        </p:txBody>
      </p:sp>
    </p:spTree>
    <p:extLst>
      <p:ext uri="{BB962C8B-B14F-4D97-AF65-F5344CB8AC3E}">
        <p14:creationId xmlns:p14="http://schemas.microsoft.com/office/powerpoint/2010/main" val="36842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B775C-C0CF-4A93-8B12-22E4263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dirty="0"/>
              <a:t> – 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C9A7-E2A0-4DAC-A0D6-CB0367594B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8000"/>
                </a:solidFill>
              </a:rPr>
              <a:t>#Example 2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</a:rPr>
              <a:t>x 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8000FF"/>
                </a:solidFill>
              </a:rPr>
              <a:t>c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FF8000"/>
                </a:solidFill>
              </a:rPr>
              <a:t>10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r>
              <a:rPr lang="en-US" sz="2000" b="0" dirty="0">
                <a:solidFill>
                  <a:srgbClr val="FF8000"/>
                </a:solidFill>
              </a:rPr>
              <a:t>1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000" b="1" dirty="0">
                <a:solidFill>
                  <a:srgbClr val="000080"/>
                </a:solidFill>
              </a:rPr>
              <a:t>){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70C0"/>
                </a:solidFill>
              </a:rPr>
              <a:t>  print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0" dirty="0">
                <a:solidFill>
                  <a:srgbClr val="0070C0"/>
                </a:solidFill>
              </a:rPr>
              <a:t>"x is larger than 5"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endParaRPr lang="en-US" sz="2000" b="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condition has length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 1 and only the first element will be used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 "x is larger than 5“</a:t>
            </a:r>
          </a:p>
          <a:p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chemeClr val="accent1"/>
                </a:solidFill>
              </a:rPr>
              <a:t>any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5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000" b="1" dirty="0">
                <a:solidFill>
                  <a:srgbClr val="000080"/>
                </a:solidFill>
              </a:rPr>
              <a:t>)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{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70C0"/>
                </a:solidFill>
              </a:rPr>
              <a:t>  print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0" dirty="0">
                <a:solidFill>
                  <a:srgbClr val="0070C0"/>
                </a:solidFill>
              </a:rPr>
              <a:t>"at least one element of x is larger than 5"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endParaRPr lang="en-US" sz="2000" b="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0080"/>
                </a:solidFill>
              </a:rPr>
              <a:t>}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DFFB-C1E8-48F9-BE63-A7D1CD9BD5E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What happens as you run this code?</a:t>
            </a:r>
          </a:p>
          <a:p>
            <a:r>
              <a:rPr lang="en-US" dirty="0"/>
              <a:t>Check needs to evaluate to a </a:t>
            </a:r>
            <a:r>
              <a:rPr lang="en-US" dirty="0">
                <a:solidFill>
                  <a:srgbClr val="0070C0"/>
                </a:solidFill>
              </a:rPr>
              <a:t>scalar/vector of length 1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sign1">
  <a:themeElements>
    <a:clrScheme name="OSU_1">
      <a:dk1>
        <a:srgbClr val="000000"/>
      </a:dk1>
      <a:lt1>
        <a:srgbClr val="FFFFFF"/>
      </a:lt1>
      <a:dk2>
        <a:srgbClr val="DDDEC6"/>
      </a:dk2>
      <a:lt2>
        <a:srgbClr val="E7E8D7"/>
      </a:lt2>
      <a:accent1>
        <a:srgbClr val="BB0000"/>
      </a:accent1>
      <a:accent2>
        <a:srgbClr val="909738"/>
      </a:accent2>
      <a:accent3>
        <a:srgbClr val="851E5E"/>
      </a:accent3>
      <a:accent4>
        <a:srgbClr val="6EBBAB"/>
      </a:accent4>
      <a:accent5>
        <a:srgbClr val="DCAA38"/>
      </a:accent5>
      <a:accent6>
        <a:srgbClr val="666666"/>
      </a:accent6>
      <a:hlink>
        <a:srgbClr val="442369"/>
      </a:hlink>
      <a:folHlink>
        <a:srgbClr val="B4BD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02_Marketing Research Process</Template>
  <TotalTime>55503</TotalTime>
  <Words>5758</Words>
  <Application>Microsoft Office PowerPoint</Application>
  <PresentationFormat>Widescreen</PresentationFormat>
  <Paragraphs>865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Cambria Math</vt:lpstr>
      <vt:lpstr>Consolas</vt:lpstr>
      <vt:lpstr>Courier New</vt:lpstr>
      <vt:lpstr>Helvetica Neue</vt:lpstr>
      <vt:lpstr>Noto Symbol</vt:lpstr>
      <vt:lpstr>Source Code Pro</vt:lpstr>
      <vt:lpstr>Times New Roman</vt:lpstr>
      <vt:lpstr>2_Design1</vt:lpstr>
      <vt:lpstr>Data Tools</vt:lpstr>
      <vt:lpstr>This class</vt:lpstr>
      <vt:lpstr>Control statements</vt:lpstr>
      <vt:lpstr>Using control statements help reduce code duplication</vt:lpstr>
      <vt:lpstr>Select control statements in R</vt:lpstr>
      <vt:lpstr>Control statements</vt:lpstr>
      <vt:lpstr>if</vt:lpstr>
      <vt:lpstr>if - example</vt:lpstr>
      <vt:lpstr>if – example 2</vt:lpstr>
      <vt:lpstr>Control statements</vt:lpstr>
      <vt:lpstr>if…else</vt:lpstr>
      <vt:lpstr>Control statements</vt:lpstr>
      <vt:lpstr>else if</vt:lpstr>
      <vt:lpstr>else if- example</vt:lpstr>
      <vt:lpstr>Errors to avoid</vt:lpstr>
      <vt:lpstr>Control statements</vt:lpstr>
      <vt:lpstr>for</vt:lpstr>
      <vt:lpstr>for - sequences</vt:lpstr>
      <vt:lpstr>for - sequences alongside another object</vt:lpstr>
      <vt:lpstr>for - looping alongside another object</vt:lpstr>
      <vt:lpstr>functions</vt:lpstr>
      <vt:lpstr>Functions</vt:lpstr>
      <vt:lpstr>Considerations</vt:lpstr>
      <vt:lpstr>Writing a basic function</vt:lpstr>
      <vt:lpstr>Computing the geometric mean</vt:lpstr>
      <vt:lpstr>Writing the geo_mean function</vt:lpstr>
      <vt:lpstr>Using the geo_mean function</vt:lpstr>
      <vt:lpstr>Function - tidyverse style</vt:lpstr>
      <vt:lpstr>Checking inputs</vt:lpstr>
      <vt:lpstr>Argument defaults</vt:lpstr>
      <vt:lpstr>functions</vt:lpstr>
      <vt:lpstr>Many ways to code a function</vt:lpstr>
      <vt:lpstr>Benchmarking with microbenchmark</vt:lpstr>
      <vt:lpstr>numerical optimization</vt:lpstr>
      <vt:lpstr>Minimizing sum of squared errors to fit regression</vt:lpstr>
      <vt:lpstr>Logistic Regression</vt:lpstr>
      <vt:lpstr>Simulate logistic regression data</vt:lpstr>
      <vt:lpstr>Fitting the model</vt:lpstr>
      <vt:lpstr>Coding up the log-likelihood function</vt:lpstr>
      <vt:lpstr>purrr</vt:lpstr>
      <vt:lpstr>meow?</vt:lpstr>
      <vt:lpstr>Many ways of computing column means</vt:lpstr>
      <vt:lpstr>Many ways of counting missing values</vt:lpstr>
      <vt:lpstr>Defining your own function</vt:lpstr>
      <vt:lpstr>Using ‘quotation’ (advanced stuff)</vt:lpstr>
      <vt:lpstr>Speed benefits</vt:lpstr>
      <vt:lpstr>Working with subsets of a dataset</vt:lpstr>
      <vt:lpstr>Working with subsets of a dataset</vt:lpstr>
      <vt:lpstr>purrr</vt:lpstr>
      <vt:lpstr>Let’s create a nest</vt:lpstr>
      <vt:lpstr>Working with nests – fit models</vt:lpstr>
      <vt:lpstr>Working with nests – use model objects</vt:lpstr>
      <vt:lpstr>Unnesting</vt:lpstr>
      <vt:lpstr>Example: prediction vs actual plot, colored by subset</vt:lpstr>
      <vt:lpstr>Example: Model fit by subset</vt:lpstr>
      <vt:lpstr>Applying multiple models</vt:lpstr>
      <vt:lpstr>Apps with shiny</vt:lpstr>
      <vt:lpstr>Shiny</vt:lpstr>
      <vt:lpstr>Components</vt:lpstr>
      <vt:lpstr>Basic structure</vt:lpstr>
      <vt:lpstr>Output</vt:lpstr>
      <vt:lpstr>Control widgets</vt:lpstr>
      <vt:lpstr>Arguments for widget use</vt:lpstr>
      <vt:lpstr>Reactive output</vt:lpstr>
      <vt:lpstr>R object in UI</vt:lpstr>
      <vt:lpstr>R code in server function</vt:lpstr>
      <vt:lpstr>Render functions</vt:lpstr>
      <vt:lpstr>Reactive</vt:lpstr>
      <vt:lpstr>reactive({})</vt:lpstr>
      <vt:lpstr>A very 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Tools (R)</dc:title>
  <dc:creator>Nino</dc:creator>
  <cp:lastModifiedBy>Hardt, Nino</cp:lastModifiedBy>
  <cp:revision>1556</cp:revision>
  <dcterms:modified xsi:type="dcterms:W3CDTF">2020-10-15T19:58:30Z</dcterms:modified>
</cp:coreProperties>
</file>