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36190" y="2483230"/>
            <a:ext cx="40716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4876800"/>
            <a:ext cx="2895600" cy="1816100"/>
          </a:xfrm>
          <a:custGeom>
            <a:avLst/>
            <a:gdLst/>
            <a:ahLst/>
            <a:cxnLst/>
            <a:rect l="l" t="t" r="r" b="b"/>
            <a:pathLst>
              <a:path w="2895600" h="1816100">
                <a:moveTo>
                  <a:pt x="2895600" y="0"/>
                </a:moveTo>
                <a:lnTo>
                  <a:pt x="0" y="0"/>
                </a:lnTo>
                <a:lnTo>
                  <a:pt x="0" y="1816100"/>
                </a:lnTo>
                <a:lnTo>
                  <a:pt x="2895600" y="1816100"/>
                </a:lnTo>
                <a:lnTo>
                  <a:pt x="28956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959" y="129603"/>
            <a:ext cx="243408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527" y="3051810"/>
            <a:ext cx="6585584" cy="208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400" y="6465252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f.edu/~dmarino/ucf/transparency/cop3502/sampleprogs/BitwiseProbs/" TargetMode="External"/><Relationship Id="rId2" Type="http://schemas.openxmlformats.org/officeDocument/2006/relationships/hyperlink" Target="http://www.cs.ucf.edu/~dmarino/ucf/transparency/cop3502/lec/BitwiseOperators.do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Bitwise</a:t>
            </a:r>
            <a:r>
              <a:rPr spc="-5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1" y="3895153"/>
            <a:ext cx="3810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3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3200" spc="-55" dirty="0">
                <a:solidFill>
                  <a:srgbClr val="888888"/>
                </a:solidFill>
                <a:latin typeface="Calibri"/>
                <a:cs typeface="Calibri"/>
              </a:rPr>
              <a:t>Neslisah Torosdagli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070" y="91503"/>
            <a:ext cx="3964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Two’s</a:t>
            </a:r>
            <a:r>
              <a:rPr spc="-55" dirty="0"/>
              <a:t>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157" y="733932"/>
            <a:ext cx="8077200" cy="53924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Calibri"/>
                <a:cs typeface="Calibri"/>
              </a:rPr>
              <a:t>Another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approach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Arup’s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(Another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CS1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prof)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notes: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scheme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Two’s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almost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identical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regular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binary,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except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meaning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</a:t>
            </a:r>
            <a:r>
              <a:rPr sz="1600" spc="-10" dirty="0">
                <a:latin typeface="Calibri"/>
                <a:cs typeface="Calibri"/>
              </a:rPr>
              <a:t> most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significant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bit.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using </a:t>
            </a:r>
            <a:r>
              <a:rPr sz="1600" dirty="0">
                <a:latin typeface="Calibri"/>
                <a:cs typeface="Calibri"/>
              </a:rPr>
              <a:t>32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bits.</a:t>
            </a:r>
            <a:endParaRPr sz="1600">
              <a:latin typeface="Calibri"/>
              <a:cs typeface="Calibri"/>
            </a:endParaRPr>
          </a:p>
          <a:p>
            <a:pPr marL="393065" marR="236854" indent="-3429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unsigned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number,</a:t>
            </a:r>
            <a:r>
              <a:rPr sz="1600" dirty="0">
                <a:latin typeface="Calibri"/>
                <a:cs typeface="Calibri"/>
              </a:rPr>
              <a:t> each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place-holders with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2</a:t>
            </a:r>
            <a:r>
              <a:rPr sz="1575" spc="7" baseline="26455" dirty="0">
                <a:latin typeface="Calibri"/>
                <a:cs typeface="Calibri"/>
              </a:rPr>
              <a:t>31</a:t>
            </a:r>
            <a:r>
              <a:rPr sz="1600" spc="5" dirty="0">
                <a:latin typeface="Calibri"/>
                <a:cs typeface="Calibri"/>
              </a:rPr>
              <a:t>,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575" baseline="26455" dirty="0">
                <a:latin typeface="Calibri"/>
                <a:cs typeface="Calibri"/>
              </a:rPr>
              <a:t>30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575" baseline="26455" dirty="0">
                <a:latin typeface="Calibri"/>
                <a:cs typeface="Calibri"/>
              </a:rPr>
              <a:t>29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…,</a:t>
            </a:r>
            <a:r>
              <a:rPr sz="1600" dirty="0">
                <a:latin typeface="Calibri"/>
                <a:cs typeface="Calibri"/>
              </a:rPr>
              <a:t> 2</a:t>
            </a:r>
            <a:r>
              <a:rPr sz="1575" baseline="26455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575" baseline="26455" dirty="0">
                <a:latin typeface="Calibri"/>
                <a:cs typeface="Calibri"/>
              </a:rPr>
              <a:t>1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 and </a:t>
            </a:r>
            <a:r>
              <a:rPr sz="1600" spc="5" dirty="0">
                <a:latin typeface="Calibri"/>
                <a:cs typeface="Calibri"/>
              </a:rPr>
              <a:t>2</a:t>
            </a:r>
            <a:r>
              <a:rPr sz="1575" spc="7" baseline="26455" dirty="0">
                <a:latin typeface="Calibri"/>
                <a:cs typeface="Calibri"/>
              </a:rPr>
              <a:t>0</a:t>
            </a:r>
            <a:r>
              <a:rPr sz="1600" spc="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20" dirty="0">
                <a:latin typeface="Calibri"/>
                <a:cs typeface="Calibri"/>
              </a:rPr>
              <a:t>Essentially,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bit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location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1, then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contribute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2</a:t>
            </a:r>
            <a:r>
              <a:rPr sz="1575" spc="15" baseline="26455" dirty="0">
                <a:latin typeface="Calibri"/>
                <a:cs typeface="Calibri"/>
              </a:rPr>
              <a:t>i</a:t>
            </a:r>
            <a:r>
              <a:rPr sz="1575" spc="202" baseline="264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number.</a:t>
            </a:r>
            <a:r>
              <a:rPr sz="1600" spc="-5" dirty="0">
                <a:latin typeface="Calibri"/>
                <a:cs typeface="Calibri"/>
              </a:rPr>
              <a:t> (If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it’s</a:t>
            </a:r>
            <a:endParaRPr sz="16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0, </a:t>
            </a:r>
            <a:r>
              <a:rPr sz="1600" spc="-5" dirty="0">
                <a:latin typeface="Calibri"/>
                <a:cs typeface="Calibri"/>
              </a:rPr>
              <a:t>nothing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changes.)</a:t>
            </a:r>
            <a:r>
              <a:rPr sz="1600" dirty="0">
                <a:latin typeface="Calibri"/>
                <a:cs typeface="Calibri"/>
              </a:rPr>
              <a:t> [It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exactly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learned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during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conversion]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dirty="0">
                <a:latin typeface="Calibri"/>
                <a:cs typeface="Calibri"/>
              </a:rPr>
              <a:t>In </a:t>
            </a:r>
            <a:r>
              <a:rPr sz="1600" spc="-30" dirty="0">
                <a:latin typeface="Calibri"/>
                <a:cs typeface="Calibri"/>
              </a:rPr>
              <a:t>two’s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complement,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most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significant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-2</a:t>
            </a:r>
            <a:r>
              <a:rPr sz="1575" spc="7" baseline="26455" dirty="0">
                <a:latin typeface="Calibri"/>
                <a:cs typeface="Calibri"/>
              </a:rPr>
              <a:t>31</a:t>
            </a:r>
            <a:r>
              <a:rPr sz="1600" spc="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439420" indent="-38862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regular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int:</a:t>
            </a:r>
            <a:endParaRPr sz="1600">
              <a:latin typeface="Calibri"/>
              <a:cs typeface="Calibri"/>
            </a:endParaRPr>
          </a:p>
          <a:p>
            <a:pPr marL="1478280">
              <a:lnSpc>
                <a:spcPct val="100000"/>
              </a:lnSpc>
              <a:spcBef>
                <a:spcPts val="380"/>
              </a:spcBef>
            </a:pPr>
            <a:r>
              <a:rPr sz="1600" b="1" spc="5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r>
              <a:rPr sz="16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r>
              <a:rPr sz="16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r>
              <a:rPr sz="16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Calibri"/>
                <a:cs typeface="Calibri"/>
              </a:rPr>
              <a:t>Then,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value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 </a:t>
            </a:r>
            <a:r>
              <a:rPr sz="1600" spc="-15" dirty="0">
                <a:latin typeface="Calibri"/>
                <a:cs typeface="Calibri"/>
              </a:rPr>
              <a:t>would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be:</a:t>
            </a:r>
            <a:endParaRPr sz="1600">
              <a:latin typeface="Calibri"/>
              <a:cs typeface="Calibri"/>
            </a:endParaRPr>
          </a:p>
          <a:p>
            <a:pPr marL="1109345">
              <a:lnSpc>
                <a:spcPct val="100000"/>
              </a:lnSpc>
              <a:spcBef>
                <a:spcPts val="380"/>
              </a:spcBef>
            </a:pP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-2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31</a:t>
            </a:r>
            <a:r>
              <a:rPr sz="1575" spc="150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30</a:t>
            </a:r>
            <a:r>
              <a:rPr sz="1575" spc="150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29</a:t>
            </a:r>
            <a:r>
              <a:rPr sz="1575" spc="150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28</a:t>
            </a:r>
            <a:r>
              <a:rPr sz="1575" spc="179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187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75" spc="150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575" spc="150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-1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cannot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calculate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large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numbers,</a:t>
            </a:r>
            <a:r>
              <a:rPr sz="1600" spc="-15" dirty="0">
                <a:latin typeface="Calibri"/>
                <a:cs typeface="Calibri"/>
              </a:rPr>
              <a:t> just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consider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bits. </a:t>
            </a:r>
            <a:r>
              <a:rPr sz="1600" dirty="0">
                <a:latin typeface="Calibri"/>
                <a:cs typeface="Calibri"/>
              </a:rPr>
              <a:t>1111</a:t>
            </a:r>
            <a:endParaRPr sz="1600">
              <a:latin typeface="Calibri"/>
              <a:cs typeface="Calibri"/>
            </a:endParaRPr>
          </a:p>
          <a:p>
            <a:pPr marL="794385" marR="173355" indent="-287020">
              <a:lnSpc>
                <a:spcPct val="100000"/>
              </a:lnSpc>
              <a:spcBef>
                <a:spcPts val="385"/>
              </a:spcBef>
              <a:tabLst>
                <a:tab pos="79438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all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bits </a:t>
            </a:r>
            <a:r>
              <a:rPr sz="1600" spc="-10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1, the </a:t>
            </a:r>
            <a:r>
              <a:rPr sz="1600" spc="-5" dirty="0">
                <a:latin typeface="Calibri"/>
                <a:cs typeface="Calibri"/>
              </a:rPr>
              <a:t>MSB </a:t>
            </a:r>
            <a:r>
              <a:rPr sz="1600" spc="-10" dirty="0">
                <a:latin typeface="Calibri"/>
                <a:cs typeface="Calibri"/>
              </a:rPr>
              <a:t>will result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10" dirty="0">
                <a:latin typeface="Calibri"/>
                <a:cs typeface="Calibri"/>
              </a:rPr>
              <a:t>2</a:t>
            </a:r>
            <a:r>
              <a:rPr sz="1575" spc="15" baseline="26455" dirty="0">
                <a:latin typeface="Calibri"/>
                <a:cs typeface="Calibri"/>
              </a:rPr>
              <a:t>3</a:t>
            </a:r>
            <a:r>
              <a:rPr sz="1575" spc="22" baseline="264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 8 </a:t>
            </a:r>
            <a:r>
              <a:rPr sz="1600" spc="-5" dirty="0">
                <a:latin typeface="Calibri"/>
                <a:cs typeface="Calibri"/>
              </a:rPr>
              <a:t>which is actually (1 more than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total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remaining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(2</a:t>
            </a:r>
            <a:r>
              <a:rPr sz="1575" baseline="2645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187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75" spc="179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575" spc="150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2+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7).</a:t>
            </a:r>
            <a:endParaRPr sz="1600">
              <a:latin typeface="Calibri"/>
              <a:cs typeface="Calibri"/>
            </a:endParaRPr>
          </a:p>
          <a:p>
            <a:pPr marL="507365">
              <a:lnSpc>
                <a:spcPct val="100000"/>
              </a:lnSpc>
              <a:spcBef>
                <a:spcPts val="380"/>
              </a:spcBef>
              <a:tabLst>
                <a:tab pos="794385" algn="l"/>
              </a:tabLst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–	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So,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-2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575" spc="142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179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75" spc="179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575" spc="322" baseline="264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600" spc="3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-8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7 =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-1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Calibri"/>
                <a:cs typeface="Calibri"/>
              </a:rPr>
              <a:t>Considering </a:t>
            </a:r>
            <a:r>
              <a:rPr sz="1600" dirty="0">
                <a:latin typeface="Calibri"/>
                <a:cs typeface="Calibri"/>
              </a:rPr>
              <a:t>32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-5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represented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follows:</a:t>
            </a:r>
            <a:endParaRPr sz="1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600" dirty="0">
                <a:latin typeface="Calibri"/>
                <a:cs typeface="Calibri"/>
              </a:rPr>
              <a:t>11111111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11111111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11111111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11111011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070" y="91503"/>
            <a:ext cx="3964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Two’s</a:t>
            </a:r>
            <a:r>
              <a:rPr spc="-55" dirty="0"/>
              <a:t>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16216"/>
            <a:ext cx="8350884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38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30" dirty="0">
                <a:latin typeface="Calibri"/>
                <a:cs typeface="Calibri"/>
              </a:rPr>
              <a:t>Taking</a:t>
            </a:r>
            <a:r>
              <a:rPr sz="2200" spc="-15" dirty="0">
                <a:latin typeface="Calibri"/>
                <a:cs typeface="Calibri"/>
              </a:rPr>
              <a:t> into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account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two’s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complement,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effect 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bitwise 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operator.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Consider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calculating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~x,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 47,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previous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Here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all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32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x:</a:t>
            </a:r>
            <a:endParaRPr sz="22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1565"/>
              </a:spcBef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00000000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00000000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00000000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00101111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Flipping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get:</a:t>
            </a:r>
            <a:endParaRPr sz="22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11111111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11010000</a:t>
            </a:r>
            <a:endParaRPr sz="2200">
              <a:latin typeface="Calibri"/>
              <a:cs typeface="Calibri"/>
            </a:endParaRPr>
          </a:p>
          <a:p>
            <a:pPr marL="355600" marR="19685" indent="-343535" algn="just">
              <a:lnSpc>
                <a:spcPct val="79900"/>
              </a:lnSpc>
              <a:spcBef>
                <a:spcPts val="125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bit of </a:t>
            </a:r>
            <a:r>
              <a:rPr sz="2200" dirty="0">
                <a:latin typeface="Calibri"/>
                <a:cs typeface="Calibri"/>
              </a:rPr>
              <a:t>logic,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can see that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we were to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0" dirty="0">
                <a:latin typeface="Calibri"/>
                <a:cs typeface="Calibri"/>
              </a:rPr>
              <a:t>1’s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would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-1. But, now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5" dirty="0">
                <a:latin typeface="Calibri"/>
                <a:cs typeface="Calibri"/>
              </a:rPr>
              <a:t>we’ve </a:t>
            </a:r>
            <a:r>
              <a:rPr sz="2200" spc="-5" dirty="0">
                <a:latin typeface="Calibri"/>
                <a:cs typeface="Calibri"/>
              </a:rPr>
              <a:t>turned </a:t>
            </a:r>
            <a:r>
              <a:rPr sz="2200" spc="-10" dirty="0">
                <a:latin typeface="Calibri"/>
                <a:cs typeface="Calibri"/>
              </a:rPr>
              <a:t>off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bits that </a:t>
            </a:r>
            <a:r>
              <a:rPr sz="2200" dirty="0">
                <a:latin typeface="Calibri"/>
                <a:cs typeface="Calibri"/>
              </a:rPr>
              <a:t>add </a:t>
            </a:r>
            <a:r>
              <a:rPr sz="2200" spc="-5" dirty="0">
                <a:latin typeface="Calibri"/>
                <a:cs typeface="Calibri"/>
              </a:rPr>
              <a:t>up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47,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our</a:t>
            </a:r>
            <a:r>
              <a:rPr sz="2200" spc="-10" dirty="0">
                <a:latin typeface="Calibri"/>
                <a:cs typeface="Calibri"/>
              </a:rPr>
              <a:t> new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-48.</a:t>
            </a:r>
            <a:endParaRPr sz="2200">
              <a:latin typeface="Calibri"/>
              <a:cs typeface="Calibri"/>
            </a:endParaRPr>
          </a:p>
          <a:p>
            <a:pPr marL="355600" marR="489584" indent="-343535">
              <a:lnSpc>
                <a:spcPts val="212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libri"/>
                <a:cs typeface="Calibri"/>
              </a:rPr>
              <a:t>In essence,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see that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typical case, </a:t>
            </a:r>
            <a:r>
              <a:rPr sz="2200" dirty="0">
                <a:latin typeface="Calibri"/>
                <a:cs typeface="Calibri"/>
              </a:rPr>
              <a:t>when x is </a:t>
            </a:r>
            <a:r>
              <a:rPr sz="2200" spc="-10" dirty="0">
                <a:latin typeface="Calibri"/>
                <a:cs typeface="Calibri"/>
              </a:rPr>
              <a:t>positive,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~x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2200" b="1" spc="-48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equal 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2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–x-1.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ts val="2370"/>
              </a:lnSpc>
              <a:spcBef>
                <a:spcPts val="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Hopefully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negative,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~x</a:t>
            </a:r>
            <a:r>
              <a:rPr sz="22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ALSO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–x-1.</a:t>
            </a:r>
            <a:r>
              <a:rPr sz="22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(Thus,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0"/>
              </a:lnSpc>
            </a:pP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~~x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00FF"/>
                </a:solidFill>
                <a:latin typeface="Calibri"/>
                <a:cs typeface="Calibri"/>
              </a:rPr>
              <a:t>always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equals </a:t>
            </a:r>
            <a:r>
              <a:rPr sz="2200" b="1" spc="5" dirty="0">
                <a:solidFill>
                  <a:srgbClr val="0000FF"/>
                </a:solidFill>
                <a:latin typeface="Calibri"/>
                <a:cs typeface="Calibri"/>
              </a:rPr>
              <a:t>x,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might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imagine.)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728" y="282003"/>
            <a:ext cx="6120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Left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Right</a:t>
            </a:r>
            <a:r>
              <a:rPr spc="-15" dirty="0"/>
              <a:t> </a:t>
            </a:r>
            <a:r>
              <a:rPr spc="-5" dirty="0"/>
              <a:t>Shift</a:t>
            </a:r>
            <a:r>
              <a:rPr spc="-1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1014094"/>
            <a:ext cx="8335009" cy="54933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left-shift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operator</a:t>
            </a:r>
            <a:r>
              <a:rPr sz="2300" spc="-10" dirty="0">
                <a:latin typeface="Calibri"/>
                <a:cs typeface="Calibri"/>
              </a:rPr>
              <a:t> is </a:t>
            </a:r>
            <a:r>
              <a:rPr sz="2300" spc="-5" dirty="0">
                <a:latin typeface="Calibri"/>
                <a:cs typeface="Calibri"/>
              </a:rPr>
              <a:t>&lt;&lt;.</a:t>
            </a:r>
            <a:endParaRPr sz="230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right-shift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operator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&gt;&gt;.</a:t>
            </a:r>
            <a:endParaRPr sz="2300">
              <a:latin typeface="Calibri"/>
              <a:cs typeface="Calibri"/>
            </a:endParaRPr>
          </a:p>
          <a:p>
            <a:pPr marL="368300" marR="116839" indent="-3435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spc="-5" dirty="0">
                <a:latin typeface="Calibri"/>
                <a:cs typeface="Calibri"/>
              </a:rPr>
              <a:t>When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left-shift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value,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must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specify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how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many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</a:t>
            </a:r>
            <a:r>
              <a:rPr sz="2300" dirty="0">
                <a:latin typeface="Calibri"/>
                <a:cs typeface="Calibri"/>
              </a:rPr>
              <a:t> left-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shift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it.</a:t>
            </a:r>
            <a:endParaRPr sz="2300">
              <a:latin typeface="Calibri"/>
              <a:cs typeface="Calibri"/>
            </a:endParaRPr>
          </a:p>
          <a:p>
            <a:pPr marL="368300" marR="190500" indent="-34353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spc="-15" dirty="0">
                <a:latin typeface="Calibri"/>
                <a:cs typeface="Calibri"/>
              </a:rPr>
              <a:t>What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left-shift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does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move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each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bit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number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left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certain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number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" dirty="0">
                <a:latin typeface="Calibri"/>
                <a:cs typeface="Calibri"/>
              </a:rPr>
              <a:t> places.</a:t>
            </a:r>
            <a:endParaRPr sz="2300">
              <a:latin typeface="Calibri"/>
              <a:cs typeface="Calibri"/>
            </a:endParaRPr>
          </a:p>
          <a:p>
            <a:pPr marL="368300" marR="269240" indent="-3435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dirty="0">
                <a:latin typeface="Calibri"/>
                <a:cs typeface="Calibri"/>
              </a:rPr>
              <a:t>In </a:t>
            </a:r>
            <a:r>
              <a:rPr sz="2300" spc="-5" dirty="0">
                <a:latin typeface="Calibri"/>
                <a:cs typeface="Calibri"/>
              </a:rPr>
              <a:t>essence,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long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 </a:t>
            </a:r>
            <a:r>
              <a:rPr sz="2300" spc="-10" dirty="0">
                <a:latin typeface="Calibri"/>
                <a:cs typeface="Calibri"/>
              </a:rPr>
              <a:t>there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no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overflow,</a:t>
            </a:r>
            <a:r>
              <a:rPr sz="2300" dirty="0">
                <a:latin typeface="Calibri"/>
                <a:cs typeface="Calibri"/>
              </a:rPr>
              <a:t> a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left-shift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one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bit </a:t>
            </a:r>
            <a:r>
              <a:rPr sz="2300" spc="-5" dirty="0">
                <a:latin typeface="Calibri"/>
                <a:cs typeface="Calibri"/>
              </a:rPr>
              <a:t> multiplies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number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by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two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(since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each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bit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will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worth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twice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much).</a:t>
            </a:r>
            <a:endParaRPr sz="230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spc="-15" dirty="0">
                <a:latin typeface="Calibri"/>
                <a:cs typeface="Calibri"/>
              </a:rPr>
              <a:t>For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example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consider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8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representation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" dirty="0">
                <a:latin typeface="Calibri"/>
                <a:cs typeface="Calibri"/>
              </a:rPr>
              <a:t> 3:</a:t>
            </a:r>
            <a:endParaRPr sz="23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540"/>
              </a:spcBef>
            </a:pP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00000011</a:t>
            </a:r>
            <a:r>
              <a:rPr sz="23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0000FF"/>
                </a:solidFill>
                <a:latin typeface="Calibri"/>
                <a:cs typeface="Calibri"/>
              </a:rPr>
              <a:t>left</a:t>
            </a:r>
            <a:r>
              <a:rPr sz="23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shift</a:t>
            </a:r>
            <a:r>
              <a:rPr sz="23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sz="23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bit</a:t>
            </a:r>
            <a:r>
              <a:rPr sz="23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would</a:t>
            </a:r>
            <a:r>
              <a:rPr sz="23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0000FF"/>
                </a:solidFill>
                <a:latin typeface="Calibri"/>
                <a:cs typeface="Calibri"/>
              </a:rPr>
              <a:t>result</a:t>
            </a:r>
            <a:r>
              <a:rPr sz="23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3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00000110</a:t>
            </a:r>
            <a:r>
              <a:rPr sz="23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sz="23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300">
              <a:latin typeface="Calibri"/>
              <a:cs typeface="Calibri"/>
            </a:endParaRPr>
          </a:p>
          <a:p>
            <a:pPr marL="368300" marR="17780" indent="-3435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It </a:t>
            </a:r>
            <a:r>
              <a:rPr sz="2300" spc="-15" dirty="0">
                <a:solidFill>
                  <a:srgbClr val="C00000"/>
                </a:solidFill>
                <a:latin typeface="Calibri"/>
                <a:cs typeface="Calibri"/>
              </a:rPr>
              <a:t>follows</a:t>
            </a:r>
            <a:r>
              <a:rPr sz="23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3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C00000"/>
                </a:solidFill>
                <a:latin typeface="Calibri"/>
                <a:cs typeface="Calibri"/>
              </a:rPr>
              <a:t>left</a:t>
            </a:r>
            <a:r>
              <a:rPr sz="23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shift</a:t>
            </a:r>
            <a:r>
              <a:rPr sz="23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3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bits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multiplies</a:t>
            </a:r>
            <a:r>
              <a:rPr sz="23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3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3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left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shift</a:t>
            </a:r>
            <a:r>
              <a:rPr sz="23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bits</a:t>
            </a:r>
            <a:r>
              <a:rPr sz="23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multiples</a:t>
            </a:r>
            <a:r>
              <a:rPr sz="23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3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8.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3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C00000"/>
                </a:solidFill>
                <a:latin typeface="Calibri"/>
                <a:cs typeface="Calibri"/>
              </a:rPr>
              <a:t>general,</a:t>
            </a:r>
            <a:r>
              <a:rPr sz="23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 left-shift</a:t>
            </a:r>
            <a:r>
              <a:rPr sz="23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300" spc="-5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3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bits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Calibri"/>
                <a:cs typeface="Calibri"/>
              </a:rPr>
              <a:t>multiplies</a:t>
            </a:r>
            <a:r>
              <a:rPr sz="23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23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3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325" baseline="25089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189" y="75882"/>
            <a:ext cx="5491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Example</a:t>
            </a:r>
            <a:r>
              <a:rPr sz="3200" spc="5" dirty="0"/>
              <a:t> </a:t>
            </a:r>
            <a:r>
              <a:rPr sz="3200" spc="-10" dirty="0"/>
              <a:t>Left</a:t>
            </a:r>
            <a:r>
              <a:rPr sz="3200" dirty="0"/>
              <a:t> </a:t>
            </a:r>
            <a:r>
              <a:rPr sz="3200" spc="-5" dirty="0"/>
              <a:t>Shift</a:t>
            </a:r>
            <a:r>
              <a:rPr sz="3200" spc="-20" dirty="0"/>
              <a:t> </a:t>
            </a:r>
            <a:r>
              <a:rPr sz="3200" spc="-5" dirty="0"/>
              <a:t>Right</a:t>
            </a:r>
            <a:r>
              <a:rPr sz="3200" spc="10" dirty="0"/>
              <a:t> </a:t>
            </a:r>
            <a:r>
              <a:rPr sz="3200" spc="-5" dirty="0"/>
              <a:t>Shift</a:t>
            </a:r>
            <a:r>
              <a:rPr sz="3200" spc="-20" dirty="0"/>
              <a:t> </a:t>
            </a:r>
            <a:r>
              <a:rPr sz="3200" dirty="0"/>
              <a:t>in</a:t>
            </a:r>
            <a:r>
              <a:rPr sz="3200" spc="15" dirty="0"/>
              <a:t> </a:t>
            </a:r>
            <a:r>
              <a:rPr sz="3200" dirty="0"/>
              <a:t>C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04800" y="3429000"/>
            <a:ext cx="4114800" cy="429259"/>
          </a:xfrm>
          <a:custGeom>
            <a:avLst/>
            <a:gdLst/>
            <a:ahLst/>
            <a:cxnLst/>
            <a:rect l="l" t="t" r="r" b="b"/>
            <a:pathLst>
              <a:path w="4114800" h="429260">
                <a:moveTo>
                  <a:pt x="0" y="429260"/>
                </a:moveTo>
                <a:lnTo>
                  <a:pt x="4114800" y="429260"/>
                </a:lnTo>
                <a:lnTo>
                  <a:pt x="4114800" y="0"/>
                </a:lnTo>
                <a:lnTo>
                  <a:pt x="0" y="0"/>
                </a:lnTo>
                <a:lnTo>
                  <a:pt x="0" y="42926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533400"/>
            <a:ext cx="4114800" cy="289560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 marR="79184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alibri"/>
                <a:cs typeface="Calibri"/>
              </a:rPr>
              <a:t>/*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demonstrate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left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shift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operator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*/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#include&lt;stdio.h&gt;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int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main()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//</a:t>
            </a:r>
            <a:r>
              <a:rPr sz="1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5(00000101),</a:t>
            </a:r>
            <a:r>
              <a:rPr sz="14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9(00001001)</a:t>
            </a:r>
            <a:endParaRPr sz="14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unsigned</a:t>
            </a:r>
            <a:r>
              <a:rPr sz="1400" dirty="0">
                <a:latin typeface="Calibri"/>
                <a:cs typeface="Calibri"/>
              </a:rPr>
              <a:t> char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5,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9;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005840" marR="1056640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// The result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00001010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printf("a&lt;&lt;1</a:t>
            </a:r>
            <a:r>
              <a:rPr sz="1400" dirty="0">
                <a:latin typeface="Calibri"/>
                <a:cs typeface="Calibri"/>
              </a:rPr>
              <a:t> 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%d\n",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a&lt;&lt;1);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005840" marR="10414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// The result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00010010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printf("b&lt;&lt;1</a:t>
            </a:r>
            <a:r>
              <a:rPr sz="1400" dirty="0">
                <a:latin typeface="Calibri"/>
                <a:cs typeface="Calibri"/>
              </a:rPr>
              <a:t> 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%d\n",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b&lt;&lt;1);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331209"/>
            <a:ext cx="659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544252"/>
            <a:ext cx="81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3429000"/>
            <a:ext cx="1109980" cy="924560"/>
          </a:xfrm>
          <a:custGeom>
            <a:avLst/>
            <a:gdLst/>
            <a:ahLst/>
            <a:cxnLst/>
            <a:rect l="l" t="t" r="r" b="b"/>
            <a:pathLst>
              <a:path w="1109979" h="924560">
                <a:moveTo>
                  <a:pt x="1109979" y="0"/>
                </a:moveTo>
                <a:lnTo>
                  <a:pt x="0" y="0"/>
                </a:lnTo>
                <a:lnTo>
                  <a:pt x="0" y="924560"/>
                </a:lnTo>
                <a:lnTo>
                  <a:pt x="1109979" y="924560"/>
                </a:lnTo>
                <a:lnTo>
                  <a:pt x="1109979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429000"/>
            <a:ext cx="1109980" cy="429259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0" y="3858259"/>
            <a:ext cx="1109980" cy="495300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190"/>
              </a:lnSpc>
            </a:pPr>
            <a:r>
              <a:rPr sz="1800" dirty="0">
                <a:latin typeface="Calibri"/>
                <a:cs typeface="Calibri"/>
              </a:rPr>
              <a:t>a&lt;&lt;1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b&lt;&lt;1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3429000"/>
            <a:ext cx="4191000" cy="429259"/>
          </a:xfrm>
          <a:custGeom>
            <a:avLst/>
            <a:gdLst/>
            <a:ahLst/>
            <a:cxnLst/>
            <a:rect l="l" t="t" r="r" b="b"/>
            <a:pathLst>
              <a:path w="4191000" h="429260">
                <a:moveTo>
                  <a:pt x="0" y="429260"/>
                </a:moveTo>
                <a:lnTo>
                  <a:pt x="4191000" y="429260"/>
                </a:lnTo>
                <a:lnTo>
                  <a:pt x="4191000" y="0"/>
                </a:lnTo>
                <a:lnTo>
                  <a:pt x="0" y="0"/>
                </a:lnTo>
                <a:lnTo>
                  <a:pt x="0" y="42926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72000" y="533400"/>
            <a:ext cx="4191000" cy="2895600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710" marR="112903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alibri"/>
                <a:cs typeface="Calibri"/>
              </a:rPr>
              <a:t>/*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 Program</a:t>
            </a:r>
            <a:r>
              <a:rPr sz="1400" spc="-15" dirty="0">
                <a:latin typeface="Calibri"/>
                <a:cs typeface="Calibri"/>
              </a:rPr>
              <a:t> 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demonstrate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right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shift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operator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*/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#include&lt;stdio.h&gt;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int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main()</a:t>
            </a:r>
            <a:endParaRPr sz="1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//</a:t>
            </a:r>
            <a:r>
              <a:rPr sz="1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5(00000101),</a:t>
            </a:r>
            <a:r>
              <a:rPr sz="14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9(00001001)</a:t>
            </a:r>
            <a:endParaRPr sz="14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unsigned</a:t>
            </a:r>
            <a:r>
              <a:rPr sz="1400" dirty="0">
                <a:latin typeface="Calibri"/>
                <a:cs typeface="Calibri"/>
              </a:rPr>
              <a:t> char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5,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9;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007110" marR="1131570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// The result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00000010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printf("a&gt;&gt;1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%d\n",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a&gt;&gt;1);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007110" marR="111633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// The result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00000100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printf("b&gt;&gt;1</a:t>
            </a:r>
            <a:r>
              <a:rPr sz="1400" dirty="0">
                <a:latin typeface="Calibri"/>
                <a:cs typeface="Calibri"/>
              </a:rPr>
              <a:t> 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%d\n",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b&gt;&gt;1);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6790" y="3331209"/>
            <a:ext cx="659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2009" y="3544252"/>
            <a:ext cx="81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15200" y="3429000"/>
            <a:ext cx="1371600" cy="924560"/>
          </a:xfrm>
          <a:custGeom>
            <a:avLst/>
            <a:gdLst/>
            <a:ahLst/>
            <a:cxnLst/>
            <a:rect l="l" t="t" r="r" b="b"/>
            <a:pathLst>
              <a:path w="1371600" h="924560">
                <a:moveTo>
                  <a:pt x="1371600" y="0"/>
                </a:moveTo>
                <a:lnTo>
                  <a:pt x="0" y="0"/>
                </a:lnTo>
                <a:lnTo>
                  <a:pt x="0" y="924560"/>
                </a:lnTo>
                <a:lnTo>
                  <a:pt x="1371600" y="924560"/>
                </a:lnTo>
                <a:lnTo>
                  <a:pt x="13716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5200" y="3429000"/>
            <a:ext cx="1371600" cy="429259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317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315200" y="3858259"/>
            <a:ext cx="1371600" cy="49530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1190"/>
              </a:lnSpc>
            </a:pPr>
            <a:r>
              <a:rPr sz="1800" dirty="0">
                <a:latin typeface="Calibri"/>
                <a:cs typeface="Calibri"/>
              </a:rPr>
              <a:t>a&gt;&gt;1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b&gt;&gt;1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4288726"/>
            <a:ext cx="840232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Important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Points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99720" marR="75565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left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shift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right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shift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used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negative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undefined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behavior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operands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negative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number.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results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&lt;&lt;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1 </a:t>
            </a:r>
            <a:r>
              <a:rPr sz="1600" spc="-5" dirty="0">
                <a:latin typeface="Calibri"/>
                <a:cs typeface="Calibri"/>
              </a:rPr>
              <a:t>&lt;&lt;</a:t>
            </a:r>
            <a:r>
              <a:rPr sz="1600" spc="5" dirty="0">
                <a:latin typeface="Calibri"/>
                <a:cs typeface="Calibri"/>
              </a:rPr>
              <a:t> -1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undefined.</a:t>
            </a:r>
            <a:endParaRPr sz="16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shifted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size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integer,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behavior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undefined.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</a:t>
            </a:r>
            <a:endParaRPr sz="16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33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undefined</a:t>
            </a:r>
            <a:r>
              <a:rPr sz="1600" spc="-5" dirty="0">
                <a:latin typeface="Calibri"/>
                <a:cs typeface="Calibri"/>
              </a:rPr>
              <a:t> 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integers</a:t>
            </a:r>
            <a:r>
              <a:rPr sz="1600" spc="-10" dirty="0">
                <a:latin typeface="Calibri"/>
                <a:cs typeface="Calibri"/>
              </a:rPr>
              <a:t> 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32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bits.</a:t>
            </a:r>
            <a:endParaRPr sz="16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5" dirty="0">
                <a:latin typeface="Calibri"/>
                <a:cs typeface="Calibri"/>
              </a:rPr>
              <a:t>The left-shift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right-shift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equivalent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division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respectively.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72" y="132334"/>
            <a:ext cx="74015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Using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bitwise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operators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iterate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through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subsets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794600"/>
            <a:ext cx="7996555" cy="21913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Imagine</a:t>
            </a:r>
            <a:r>
              <a:rPr sz="2000" b="1" dirty="0">
                <a:latin typeface="Calibri"/>
                <a:cs typeface="Calibri"/>
              </a:rPr>
              <a:t> solving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following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brute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force: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ts val="216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Given </a:t>
            </a:r>
            <a:r>
              <a:rPr sz="2000" b="1" spc="-5" dirty="0">
                <a:latin typeface="Calibri"/>
                <a:cs typeface="Calibri"/>
              </a:rPr>
              <a:t>an </a:t>
            </a:r>
            <a:r>
              <a:rPr sz="2000" b="1" spc="-20" dirty="0">
                <a:latin typeface="Calibri"/>
                <a:cs typeface="Calibri"/>
              </a:rPr>
              <a:t>array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values, </a:t>
            </a:r>
            <a:r>
              <a:rPr sz="2000" b="1" dirty="0">
                <a:latin typeface="Calibri"/>
                <a:cs typeface="Calibri"/>
              </a:rPr>
              <a:t>such </a:t>
            </a:r>
            <a:r>
              <a:rPr sz="2000" b="1" spc="-5" dirty="0">
                <a:latin typeface="Calibri"/>
                <a:cs typeface="Calibri"/>
              </a:rPr>
              <a:t>as {9, </a:t>
            </a:r>
            <a:r>
              <a:rPr sz="2000" b="1" dirty="0">
                <a:latin typeface="Calibri"/>
                <a:cs typeface="Calibri"/>
              </a:rPr>
              <a:t>3, 4, 5, 12}, does </a:t>
            </a:r>
            <a:r>
              <a:rPr sz="2000" b="1" spc="-5" dirty="0">
                <a:latin typeface="Calibri"/>
                <a:cs typeface="Calibri"/>
              </a:rPr>
              <a:t>there </a:t>
            </a:r>
            <a:r>
              <a:rPr sz="2000" b="1" spc="-15" dirty="0">
                <a:latin typeface="Calibri"/>
                <a:cs typeface="Calibri"/>
              </a:rPr>
              <a:t>exist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subset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values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array</a:t>
            </a:r>
            <a:r>
              <a:rPr sz="2000" b="1" spc="-5" dirty="0">
                <a:latin typeface="Calibri"/>
                <a:cs typeface="Calibri"/>
              </a:rPr>
              <a:t> that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up</a:t>
            </a:r>
            <a:r>
              <a:rPr sz="2000" b="1" spc="-10" dirty="0">
                <a:latin typeface="Calibri"/>
                <a:cs typeface="Calibri"/>
              </a:rPr>
              <a:t> to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target,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say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22?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0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Our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goal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would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simply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try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EACH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possible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subset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array,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values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we </a:t>
            </a:r>
            <a:r>
              <a:rPr sz="2000" b="1" spc="-20" dirty="0">
                <a:latin typeface="Calibri"/>
                <a:cs typeface="Calibri"/>
              </a:rPr>
              <a:t>get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target.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40" dirty="0">
                <a:latin typeface="Calibri"/>
                <a:cs typeface="Calibri"/>
              </a:rPr>
              <a:t>We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have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</a:t>
            </a:r>
            <a:r>
              <a:rPr sz="2000" b="1" spc="-10" dirty="0">
                <a:latin typeface="Calibri"/>
                <a:cs typeface="Calibri"/>
              </a:rPr>
              <a:t> elements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array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(index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0,1,2,3,4).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10" dirty="0">
                <a:latin typeface="Calibri"/>
                <a:cs typeface="Calibri"/>
              </a:rPr>
              <a:t> we</a:t>
            </a:r>
            <a:r>
              <a:rPr sz="2000" b="1" dirty="0">
                <a:latin typeface="Calibri"/>
                <a:cs typeface="Calibri"/>
              </a:rPr>
              <a:t> think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about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look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values</a:t>
            </a:r>
            <a:r>
              <a:rPr sz="2000" b="1" dirty="0">
                <a:latin typeface="Calibri"/>
                <a:cs typeface="Calibri"/>
              </a:rPr>
              <a:t> from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</a:t>
            </a:r>
            <a:r>
              <a:rPr sz="2000" b="1" spc="-10" dirty="0">
                <a:latin typeface="Calibri"/>
                <a:cs typeface="Calibri"/>
              </a:rPr>
              <a:t> 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31,</a:t>
            </a:r>
            <a:r>
              <a:rPr sz="2000" b="1" spc="-10" dirty="0">
                <a:latin typeface="Calibri"/>
                <a:cs typeface="Calibri"/>
              </a:rPr>
              <a:t> we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have: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8527" y="3051810"/>
          <a:ext cx="6585584" cy="2080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52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2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50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19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57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19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00111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6430" algn="r">
                        <a:lnSpc>
                          <a:spcPts val="176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01111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10111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6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11111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6257" y="5134927"/>
            <a:ext cx="7767320" cy="879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If </a:t>
            </a:r>
            <a:r>
              <a:rPr sz="2000" b="1" spc="-10" dirty="0">
                <a:latin typeface="Calibri"/>
                <a:cs typeface="Calibri"/>
              </a:rPr>
              <a:t>we </a:t>
            </a:r>
            <a:r>
              <a:rPr sz="2000" b="1" spc="-5" dirty="0">
                <a:latin typeface="Calibri"/>
                <a:cs typeface="Calibri"/>
              </a:rPr>
              <a:t>assume </a:t>
            </a:r>
            <a:r>
              <a:rPr sz="2000" b="1" spc="-10" dirty="0">
                <a:latin typeface="Calibri"/>
                <a:cs typeface="Calibri"/>
              </a:rPr>
              <a:t>that </a:t>
            </a:r>
            <a:r>
              <a:rPr sz="2000" b="1" dirty="0">
                <a:latin typeface="Calibri"/>
                <a:cs typeface="Calibri"/>
              </a:rPr>
              <a:t>0 </a:t>
            </a:r>
            <a:r>
              <a:rPr sz="2000" b="1" spc="-5" dirty="0">
                <a:latin typeface="Calibri"/>
                <a:cs typeface="Calibri"/>
              </a:rPr>
              <a:t>means, </a:t>
            </a:r>
            <a:r>
              <a:rPr sz="2000" b="1" spc="-10" dirty="0">
                <a:latin typeface="Calibri"/>
                <a:cs typeface="Calibri"/>
              </a:rPr>
              <a:t>“don’t </a:t>
            </a:r>
            <a:r>
              <a:rPr sz="2000" b="1" dirty="0">
                <a:latin typeface="Calibri"/>
                <a:cs typeface="Calibri"/>
              </a:rPr>
              <a:t>put this number in the </a:t>
            </a:r>
            <a:r>
              <a:rPr sz="2000" b="1" spc="5" dirty="0">
                <a:latin typeface="Calibri"/>
                <a:cs typeface="Calibri"/>
              </a:rPr>
              <a:t>set” </a:t>
            </a:r>
            <a:r>
              <a:rPr sz="2000" b="1" spc="-5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1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means, </a:t>
            </a:r>
            <a:r>
              <a:rPr sz="2000" b="1" dirty="0">
                <a:latin typeface="Calibri"/>
                <a:cs typeface="Calibri"/>
              </a:rPr>
              <a:t>“put this </a:t>
            </a:r>
            <a:r>
              <a:rPr sz="2000" b="1" spc="-5" dirty="0">
                <a:latin typeface="Calibri"/>
                <a:cs typeface="Calibri"/>
              </a:rPr>
              <a:t>number </a:t>
            </a:r>
            <a:r>
              <a:rPr sz="2000" b="1" dirty="0">
                <a:latin typeface="Calibri"/>
                <a:cs typeface="Calibri"/>
              </a:rPr>
              <a:t>in the </a:t>
            </a:r>
            <a:r>
              <a:rPr sz="2000" b="1" spc="-10" dirty="0">
                <a:latin typeface="Calibri"/>
                <a:cs typeface="Calibri"/>
              </a:rPr>
              <a:t>set, </a:t>
            </a:r>
            <a:r>
              <a:rPr sz="2000" b="1" dirty="0">
                <a:latin typeface="Calibri"/>
                <a:cs typeface="Calibri"/>
              </a:rPr>
              <a:t>then these 32 </a:t>
            </a:r>
            <a:r>
              <a:rPr sz="2000" b="1" spc="-5" dirty="0">
                <a:latin typeface="Calibri"/>
                <a:cs typeface="Calibri"/>
              </a:rPr>
              <a:t>listings </a:t>
            </a:r>
            <a:r>
              <a:rPr sz="2000" b="1" spc="-10" dirty="0">
                <a:latin typeface="Calibri"/>
                <a:cs typeface="Calibri"/>
              </a:rPr>
              <a:t>represent </a:t>
            </a:r>
            <a:r>
              <a:rPr sz="2000" b="1" spc="-5" dirty="0">
                <a:latin typeface="Calibri"/>
                <a:cs typeface="Calibri"/>
              </a:rPr>
              <a:t>all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possible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subsets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</a:t>
            </a:r>
            <a:r>
              <a:rPr sz="2000" b="1" spc="-10" dirty="0">
                <a:latin typeface="Calibri"/>
                <a:cs typeface="Calibri"/>
              </a:rPr>
              <a:t> values.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72" y="345503"/>
            <a:ext cx="7399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Using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bitwise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operators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iterate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through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subsets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1156334"/>
            <a:ext cx="8063230" cy="447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Thus,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our</a:t>
            </a:r>
            <a:r>
              <a:rPr sz="2700" b="1" spc="-5" dirty="0">
                <a:latin typeface="Calibri"/>
                <a:cs typeface="Calibri"/>
              </a:rPr>
              <a:t> idea</a:t>
            </a:r>
            <a:r>
              <a:rPr sz="2700" b="1" dirty="0">
                <a:latin typeface="Calibri"/>
                <a:cs typeface="Calibri"/>
              </a:rPr>
              <a:t> is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as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follows:</a:t>
            </a:r>
            <a:endParaRPr sz="2700">
              <a:latin typeface="Calibri"/>
              <a:cs typeface="Calibri"/>
            </a:endParaRPr>
          </a:p>
          <a:p>
            <a:pPr marL="354965" marR="508634" indent="-342900">
              <a:lnSpc>
                <a:spcPts val="26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Loop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from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0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to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31,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for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each </a:t>
            </a:r>
            <a:r>
              <a:rPr sz="2700" b="1" spc="-10" dirty="0">
                <a:latin typeface="Calibri"/>
                <a:cs typeface="Calibri"/>
              </a:rPr>
              <a:t>value</a:t>
            </a:r>
            <a:r>
              <a:rPr sz="2700" b="1" spc="2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calculate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the </a:t>
            </a:r>
            <a:r>
              <a:rPr sz="2700" b="1" spc="-59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sum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of</a:t>
            </a:r>
            <a:r>
              <a:rPr sz="2700" b="1" spc="-5" dirty="0">
                <a:latin typeface="Calibri"/>
                <a:cs typeface="Calibri"/>
              </a:rPr>
              <a:t> the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corresponding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subset.</a:t>
            </a:r>
            <a:endParaRPr sz="2700">
              <a:latin typeface="Calibri"/>
              <a:cs typeface="Calibri"/>
            </a:endParaRPr>
          </a:p>
          <a:p>
            <a:pPr marL="354965" marR="5080" indent="-342900">
              <a:lnSpc>
                <a:spcPct val="797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libri"/>
                <a:cs typeface="Calibri"/>
              </a:rPr>
              <a:t>example,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since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13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is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01101,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this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means that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subset </a:t>
            </a:r>
            <a:r>
              <a:rPr sz="2700" b="1" spc="-59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we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want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to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add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up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is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array[3],</a:t>
            </a:r>
            <a:r>
              <a:rPr sz="2700" b="1" spc="-15" dirty="0">
                <a:latin typeface="Calibri"/>
                <a:cs typeface="Calibri"/>
              </a:rPr>
              <a:t> array[2]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-10" dirty="0">
                <a:latin typeface="Calibri"/>
                <a:cs typeface="Calibri"/>
              </a:rPr>
              <a:t> array[0].</a:t>
            </a:r>
            <a:endParaRPr sz="2700">
              <a:latin typeface="Calibri"/>
              <a:cs typeface="Calibri"/>
            </a:endParaRPr>
          </a:p>
          <a:p>
            <a:pPr marL="354965" marR="34290" indent="-342900">
              <a:lnSpc>
                <a:spcPct val="801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5" dirty="0">
                <a:latin typeface="Calibri"/>
                <a:cs typeface="Calibri"/>
              </a:rPr>
              <a:t>We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are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using</a:t>
            </a:r>
            <a:r>
              <a:rPr sz="2700" b="1" dirty="0">
                <a:latin typeface="Calibri"/>
                <a:cs typeface="Calibri"/>
              </a:rPr>
              <a:t> the </a:t>
            </a:r>
            <a:r>
              <a:rPr sz="2700" b="1" spc="-10" dirty="0">
                <a:latin typeface="Calibri"/>
                <a:cs typeface="Calibri"/>
              </a:rPr>
              <a:t>most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significant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bit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in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 </a:t>
            </a:r>
            <a:r>
              <a:rPr sz="2700" b="1" spc="-10" dirty="0">
                <a:latin typeface="Calibri"/>
                <a:cs typeface="Calibri"/>
              </a:rPr>
              <a:t>number</a:t>
            </a:r>
            <a:r>
              <a:rPr sz="2700" b="1" spc="2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to </a:t>
            </a:r>
            <a:r>
              <a:rPr sz="2700" b="1" spc="-60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correspond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to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last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array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slot </a:t>
            </a:r>
            <a:r>
              <a:rPr sz="2700" b="1" spc="-5" dirty="0">
                <a:latin typeface="Calibri"/>
                <a:cs typeface="Calibri"/>
              </a:rPr>
              <a:t>and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least 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significant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bit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in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 </a:t>
            </a:r>
            <a:r>
              <a:rPr sz="2700" b="1" spc="-10" dirty="0">
                <a:latin typeface="Calibri"/>
                <a:cs typeface="Calibri"/>
              </a:rPr>
              <a:t>number</a:t>
            </a:r>
            <a:r>
              <a:rPr sz="2700" b="1" spc="4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to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correspond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to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index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0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in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the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45" dirty="0">
                <a:latin typeface="Calibri"/>
                <a:cs typeface="Calibri"/>
              </a:rPr>
              <a:t>array.</a:t>
            </a:r>
            <a:endParaRPr sz="2700">
              <a:latin typeface="Calibri"/>
              <a:cs typeface="Calibri"/>
            </a:endParaRPr>
          </a:p>
          <a:p>
            <a:pPr marL="354965" marR="746760" indent="-342900">
              <a:lnSpc>
                <a:spcPts val="26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In</a:t>
            </a:r>
            <a:r>
              <a:rPr sz="2700" b="1" spc="-5" dirty="0">
                <a:latin typeface="Calibri"/>
                <a:cs typeface="Calibri"/>
              </a:rPr>
              <a:t> this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example,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when</a:t>
            </a:r>
            <a:r>
              <a:rPr sz="2700" b="1" spc="1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we</a:t>
            </a:r>
            <a:r>
              <a:rPr sz="2700" b="1" spc="-15" dirty="0">
                <a:latin typeface="Calibri"/>
                <a:cs typeface="Calibri"/>
              </a:rPr>
              <a:t> are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considering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13,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 </a:t>
            </a:r>
            <a:r>
              <a:rPr sz="2700" b="1" spc="-59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values</a:t>
            </a:r>
            <a:r>
              <a:rPr sz="2700" b="1" spc="-5" dirty="0">
                <a:latin typeface="Calibri"/>
                <a:cs typeface="Calibri"/>
              </a:rPr>
              <a:t> we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add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are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9,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4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5 </a:t>
            </a:r>
            <a:r>
              <a:rPr sz="2700" b="1" spc="-10" dirty="0">
                <a:latin typeface="Calibri"/>
                <a:cs typeface="Calibri"/>
              </a:rPr>
              <a:t>to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obtain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18.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700" b="1" dirty="0">
                <a:latin typeface="Calibri"/>
                <a:cs typeface="Calibri"/>
              </a:rPr>
              <a:t>//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remember</a:t>
            </a:r>
            <a:r>
              <a:rPr sz="2700" b="1" spc="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our </a:t>
            </a:r>
            <a:r>
              <a:rPr sz="2700" b="1" spc="-20" dirty="0">
                <a:latin typeface="Calibri"/>
                <a:cs typeface="Calibri"/>
              </a:rPr>
              <a:t>array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is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:{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700" b="1" spc="-5" dirty="0">
                <a:latin typeface="Calibri"/>
                <a:cs typeface="Calibri"/>
              </a:rPr>
              <a:t>,</a:t>
            </a:r>
            <a:r>
              <a:rPr sz="2700" b="1" spc="3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3,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700" b="1" spc="-5" dirty="0">
                <a:latin typeface="Calibri"/>
                <a:cs typeface="Calibri"/>
              </a:rPr>
              <a:t>,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700" b="1" spc="-5" dirty="0">
                <a:latin typeface="Calibri"/>
                <a:cs typeface="Calibri"/>
              </a:rPr>
              <a:t>,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12},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72" y="269303"/>
            <a:ext cx="7399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Using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bitwise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operators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iterate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through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subsets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" y="960056"/>
            <a:ext cx="4998720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b="1" spc="-10" dirty="0">
                <a:latin typeface="Calibri"/>
                <a:cs typeface="Calibri"/>
              </a:rPr>
              <a:t>Notes:</a:t>
            </a:r>
            <a:endParaRPr sz="1800">
              <a:latin typeface="Calibri"/>
              <a:cs typeface="Calibri"/>
            </a:endParaRPr>
          </a:p>
          <a:p>
            <a:pPr marL="381000" marR="43180" indent="-343535">
              <a:lnSpc>
                <a:spcPct val="80100"/>
              </a:lnSpc>
              <a:spcBef>
                <a:spcPts val="434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800" b="1" dirty="0">
                <a:latin typeface="Calibri"/>
                <a:cs typeface="Calibri"/>
              </a:rPr>
              <a:t>1)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Remember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that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left-shift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 bits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multiplies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</a:t>
            </a:r>
            <a:r>
              <a:rPr sz="1800" b="1" dirty="0">
                <a:latin typeface="Calibri"/>
                <a:cs typeface="Calibri"/>
              </a:rPr>
              <a:t> 2</a:t>
            </a:r>
            <a:r>
              <a:rPr sz="1800" b="1" baseline="25462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value</a:t>
            </a:r>
            <a:r>
              <a:rPr sz="1800" b="1" spc="-5" dirty="0">
                <a:latin typeface="Calibri"/>
                <a:cs typeface="Calibri"/>
              </a:rPr>
              <a:t> of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 </a:t>
            </a:r>
            <a:r>
              <a:rPr sz="1800" b="1" spc="-5" dirty="0">
                <a:latin typeface="Calibri"/>
                <a:cs typeface="Calibri"/>
              </a:rPr>
              <a:t>&lt;&lt;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this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example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baseline="25462" dirty="0">
                <a:latin typeface="Calibri"/>
                <a:cs typeface="Calibri"/>
              </a:rPr>
              <a:t>5</a:t>
            </a:r>
            <a:r>
              <a:rPr sz="1800" b="1" spc="202" baseline="25462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as desired.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223515"/>
            <a:ext cx="4890770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latin typeface="Calibri"/>
                <a:cs typeface="Calibri"/>
              </a:rPr>
              <a:t>2)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j </a:t>
            </a:r>
            <a:r>
              <a:rPr sz="1800" b="1" spc="-10" dirty="0">
                <a:latin typeface="Calibri"/>
                <a:cs typeface="Calibri"/>
              </a:rPr>
              <a:t>loop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10" dirty="0">
                <a:latin typeface="Calibri"/>
                <a:cs typeface="Calibri"/>
              </a:rPr>
              <a:t>going through </a:t>
            </a:r>
            <a:r>
              <a:rPr sz="1800" b="1" spc="-5" dirty="0">
                <a:latin typeface="Calibri"/>
                <a:cs typeface="Calibri"/>
              </a:rPr>
              <a:t>each </a:t>
            </a:r>
            <a:r>
              <a:rPr sz="1800" b="1" spc="-25" dirty="0">
                <a:latin typeface="Calibri"/>
                <a:cs typeface="Calibri"/>
              </a:rPr>
              <a:t>array 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element,</a:t>
            </a:r>
            <a:r>
              <a:rPr sz="1800" b="1" spc="-5" dirty="0">
                <a:latin typeface="Calibri"/>
                <a:cs typeface="Calibri"/>
              </a:rPr>
              <a:t> trying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whether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it.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value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" dirty="0">
                <a:latin typeface="Calibri"/>
                <a:cs typeface="Calibri"/>
              </a:rPr>
              <a:t> &lt;&lt;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has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only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one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bit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it’s 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 bit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location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3429952"/>
            <a:ext cx="4926965" cy="1398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latin typeface="Calibri"/>
                <a:cs typeface="Calibri"/>
              </a:rPr>
              <a:t>3)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do</a:t>
            </a:r>
            <a:r>
              <a:rPr sz="1800" b="1" dirty="0">
                <a:latin typeface="Calibri"/>
                <a:cs typeface="Calibri"/>
              </a:rPr>
              <a:t> a</a:t>
            </a:r>
            <a:r>
              <a:rPr sz="1800" b="1" spc="-5" dirty="0">
                <a:latin typeface="Calibri"/>
                <a:cs typeface="Calibri"/>
              </a:rPr>
              <a:t> bitwise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number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form </a:t>
            </a:r>
            <a:r>
              <a:rPr sz="1800" b="1" dirty="0">
                <a:latin typeface="Calibri"/>
                <a:cs typeface="Calibri"/>
              </a:rPr>
              <a:t>000…001000…, </a:t>
            </a:r>
            <a:r>
              <a:rPr sz="1800" b="1" spc="-10" dirty="0">
                <a:latin typeface="Calibri"/>
                <a:cs typeface="Calibri"/>
              </a:rPr>
              <a:t>then our answer </a:t>
            </a:r>
            <a:r>
              <a:rPr sz="1800" b="1" spc="-5" dirty="0">
                <a:latin typeface="Calibri"/>
                <a:cs typeface="Calibri"/>
              </a:rPr>
              <a:t>will </a:t>
            </a:r>
            <a:r>
              <a:rPr sz="1800" b="1" spc="-10" dirty="0">
                <a:latin typeface="Calibri"/>
                <a:cs typeface="Calibri"/>
              </a:rPr>
              <a:t>either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all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will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number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itself. </a:t>
            </a:r>
            <a:r>
              <a:rPr sz="1800" b="1" spc="-15" dirty="0">
                <a:latin typeface="Calibri"/>
                <a:cs typeface="Calibri"/>
              </a:rPr>
              <a:t> Basically,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0s </a:t>
            </a:r>
            <a:r>
              <a:rPr sz="1800" b="1" spc="-10" dirty="0">
                <a:latin typeface="Calibri"/>
                <a:cs typeface="Calibri"/>
              </a:rPr>
              <a:t>cancel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out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other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31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bits.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one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isolates </a:t>
            </a:r>
            <a:r>
              <a:rPr sz="1800" b="1" spc="-15" dirty="0">
                <a:latin typeface="Calibri"/>
                <a:cs typeface="Calibri"/>
              </a:rPr>
              <a:t>that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particular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bit,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which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exactly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what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want.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1143000"/>
            <a:ext cx="3124200" cy="427736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Calibri"/>
                <a:cs typeface="Calibri"/>
              </a:rPr>
              <a:t>Code:</a:t>
            </a:r>
            <a:endParaRPr sz="1600">
              <a:latin typeface="Calibri"/>
              <a:cs typeface="Calibri"/>
            </a:endParaRPr>
          </a:p>
          <a:p>
            <a:pPr marL="278130" marR="210312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int </a:t>
            </a:r>
            <a:r>
              <a:rPr sz="1600" b="1" dirty="0">
                <a:latin typeface="Calibri"/>
                <a:cs typeface="Calibri"/>
              </a:rPr>
              <a:t>i, </a:t>
            </a:r>
            <a:r>
              <a:rPr sz="1600" b="1" spc="-5" dirty="0">
                <a:latin typeface="Calibri"/>
                <a:cs typeface="Calibri"/>
              </a:rPr>
              <a:t>j;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int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5;</a:t>
            </a:r>
            <a:endParaRPr sz="160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int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array[]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{9,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3,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4,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5,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12};</a:t>
            </a:r>
            <a:endParaRPr sz="160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int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target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22;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(i=0;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&lt;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(1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&lt;&lt; </a:t>
            </a:r>
            <a:r>
              <a:rPr sz="1600" b="1" dirty="0">
                <a:latin typeface="Calibri"/>
                <a:cs typeface="Calibri"/>
              </a:rPr>
              <a:t>n);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i++)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46164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int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sum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0;</a:t>
            </a:r>
            <a:endParaRPr sz="1600">
              <a:latin typeface="Calibri"/>
              <a:cs typeface="Calibri"/>
            </a:endParaRPr>
          </a:p>
          <a:p>
            <a:pPr marL="46164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(j=0;</a:t>
            </a:r>
            <a:r>
              <a:rPr sz="1600" b="1" dirty="0">
                <a:latin typeface="Calibri"/>
                <a:cs typeface="Calibri"/>
              </a:rPr>
              <a:t> j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&lt;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n;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j++)</a:t>
            </a:r>
            <a:endParaRPr sz="1600">
              <a:latin typeface="Calibri"/>
              <a:cs typeface="Calibri"/>
            </a:endParaRPr>
          </a:p>
          <a:p>
            <a:pPr marR="92710" algn="ctr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if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</a:t>
            </a:r>
            <a:r>
              <a:rPr sz="1600" b="1" spc="-5" dirty="0">
                <a:latin typeface="Calibri"/>
                <a:cs typeface="Calibri"/>
              </a:rPr>
              <a:t> (i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 (1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&lt;&lt;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j)) </a:t>
            </a:r>
            <a:r>
              <a:rPr sz="1600" b="1" dirty="0">
                <a:latin typeface="Calibri"/>
                <a:cs typeface="Calibri"/>
              </a:rPr>
              <a:t>!=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R="132715" algn="ctr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sum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+=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array[j];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46164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if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(sum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15" dirty="0">
                <a:latin typeface="Calibri"/>
                <a:cs typeface="Calibri"/>
              </a:rPr>
              <a:t> target)</a:t>
            </a:r>
            <a:endParaRPr sz="16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printf(“Can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add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up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target!\n”);</a:t>
            </a:r>
            <a:endParaRPr sz="160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57" y="5735002"/>
            <a:ext cx="616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uploaded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bitwise.c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explanation.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57" y="6009004"/>
            <a:ext cx="521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har char="-"/>
              <a:tabLst>
                <a:tab pos="299720" algn="l"/>
                <a:tab pos="30035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uploaded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clarifies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things</a:t>
            </a:r>
            <a:endParaRPr sz="18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spcBef>
                <a:spcPts val="5"/>
              </a:spcBef>
              <a:buChar char="-"/>
              <a:tabLst>
                <a:tab pos="299720" algn="l"/>
                <a:tab pos="300355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2800" y="642715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901565"/>
            <a:ext cx="268541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output: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process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iterating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through </a:t>
            </a:r>
            <a:r>
              <a:rPr sz="1400" spc="-5" dirty="0">
                <a:latin typeface="Calibri"/>
                <a:cs typeface="Calibri"/>
              </a:rPr>
              <a:t>subset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=0,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&lt;&lt;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1,(i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-5" dirty="0">
                <a:latin typeface="Calibri"/>
                <a:cs typeface="Calibri"/>
              </a:rPr>
              <a:t>(1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</a:t>
            </a:r>
            <a:r>
              <a:rPr sz="1400" spc="-5" dirty="0">
                <a:latin typeface="Calibri"/>
                <a:cs typeface="Calibri"/>
              </a:rPr>
              <a:t> j))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=0,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2,(i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" dirty="0">
                <a:latin typeface="Calibri"/>
                <a:cs typeface="Calibri"/>
              </a:rPr>
              <a:t> (1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=0,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4,(i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" dirty="0">
                <a:latin typeface="Calibri"/>
                <a:cs typeface="Calibri"/>
              </a:rPr>
              <a:t> (1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=0,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8,(i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" dirty="0">
                <a:latin typeface="Calibri"/>
                <a:cs typeface="Calibri"/>
              </a:rPr>
              <a:t> (1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=0,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5" dirty="0">
                <a:latin typeface="Calibri"/>
                <a:cs typeface="Calibri"/>
              </a:rPr>
              <a:t> &lt;&lt;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16,(i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&lt;&lt;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i=0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28600"/>
            <a:ext cx="8458200" cy="4617720"/>
          </a:xfrm>
          <a:custGeom>
            <a:avLst/>
            <a:gdLst/>
            <a:ahLst/>
            <a:cxnLst/>
            <a:rect l="l" t="t" r="r" b="b"/>
            <a:pathLst>
              <a:path w="8458200" h="4617720">
                <a:moveTo>
                  <a:pt x="8458200" y="0"/>
                </a:moveTo>
                <a:lnTo>
                  <a:pt x="0" y="0"/>
                </a:lnTo>
                <a:lnTo>
                  <a:pt x="0" y="4617720"/>
                </a:lnTo>
                <a:lnTo>
                  <a:pt x="8458200" y="4617720"/>
                </a:lnTo>
                <a:lnTo>
                  <a:pt x="84582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251840"/>
            <a:ext cx="8199120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559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printf(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"process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for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iterating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through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subset\n"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5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 marR="512445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array</a:t>
            </a:r>
            <a:r>
              <a:rPr sz="1400" dirty="0">
                <a:latin typeface="Consolas"/>
                <a:cs typeface="Consolas"/>
              </a:rPr>
              <a:t>[] = </a:t>
            </a:r>
            <a:r>
              <a:rPr sz="1400" spc="5" dirty="0">
                <a:latin typeface="Consolas"/>
                <a:cs typeface="Consolas"/>
              </a:rPr>
              <a:t>{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9</a:t>
            </a:r>
            <a:r>
              <a:rPr sz="1400" spc="5" dirty="0"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3</a:t>
            </a:r>
            <a:r>
              <a:rPr sz="1400" spc="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5</a:t>
            </a:r>
            <a:r>
              <a:rPr sz="1400" spc="5" dirty="0"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12</a:t>
            </a:r>
            <a:r>
              <a:rPr sz="1400" spc="5" dirty="0">
                <a:latin typeface="Consolas"/>
                <a:cs typeface="Consolas"/>
              </a:rPr>
              <a:t>};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target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22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 marR="495300">
              <a:lnSpc>
                <a:spcPct val="2001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(i=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400" dirty="0">
                <a:latin typeface="Consolas"/>
                <a:cs typeface="Consolas"/>
              </a:rPr>
              <a:t>; i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400" spc="20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&lt;&lt;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n);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i++)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AAAAA"/>
                </a:solidFill>
                <a:latin typeface="Consolas"/>
                <a:cs typeface="Consolas"/>
              </a:rPr>
              <a:t>//this</a:t>
            </a:r>
            <a:r>
              <a:rPr sz="1400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AAAAA"/>
                </a:solidFill>
                <a:latin typeface="Consolas"/>
                <a:cs typeface="Consolas"/>
              </a:rPr>
              <a:t>loop</a:t>
            </a:r>
            <a:r>
              <a:rPr sz="1400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AAAAA"/>
                </a:solidFill>
                <a:latin typeface="Consolas"/>
                <a:cs typeface="Consolas"/>
              </a:rPr>
              <a:t>is</a:t>
            </a:r>
            <a:r>
              <a:rPr sz="1400" spc="3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AAAAA"/>
                </a:solidFill>
                <a:latin typeface="Consolas"/>
                <a:cs typeface="Consolas"/>
              </a:rPr>
              <a:t>eqivalent</a:t>
            </a:r>
            <a:r>
              <a:rPr sz="1400" spc="2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AAAAA"/>
                </a:solidFill>
                <a:latin typeface="Consolas"/>
                <a:cs typeface="Consolas"/>
              </a:rPr>
              <a:t>of</a:t>
            </a:r>
            <a:r>
              <a:rPr sz="1400" spc="-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AAAAA"/>
                </a:solidFill>
                <a:latin typeface="Consolas"/>
                <a:cs typeface="Consolas"/>
              </a:rPr>
              <a:t>for(i=0;</a:t>
            </a:r>
            <a:r>
              <a:rPr sz="1400" spc="2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AAAAA"/>
                </a:solidFill>
                <a:latin typeface="Consolas"/>
                <a:cs typeface="Consolas"/>
              </a:rPr>
              <a:t>i&lt;32; </a:t>
            </a:r>
            <a:r>
              <a:rPr sz="1400" spc="10" dirty="0">
                <a:solidFill>
                  <a:srgbClr val="AAAAAA"/>
                </a:solidFill>
                <a:latin typeface="Consolas"/>
                <a:cs typeface="Consolas"/>
              </a:rPr>
              <a:t>i++) </a:t>
            </a:r>
            <a:r>
              <a:rPr sz="1400" spc="-7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sum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400" spc="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 marR="1974850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//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loop through each location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in the binary representation of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 </a:t>
            </a:r>
            <a:r>
              <a:rPr sz="1400" spc="-75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(j=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n;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j++)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//n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is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5</a:t>
            </a:r>
            <a:r>
              <a:rPr sz="14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in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our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example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073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printf(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"i=%d,</a:t>
            </a:r>
            <a:r>
              <a:rPr sz="1400" spc="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j=%d,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1&lt;&lt;j=%d,(i</a:t>
            </a:r>
            <a:r>
              <a:rPr sz="1400" spc="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&amp;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(1&lt;&lt;j))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 =</a:t>
            </a:r>
            <a:r>
              <a:rPr sz="1400" spc="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%d\n"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i,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400" spc="25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&lt;&lt;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(i</a:t>
            </a:r>
            <a:r>
              <a:rPr sz="1400" dirty="0">
                <a:latin typeface="Consolas"/>
                <a:cs typeface="Consolas"/>
              </a:rPr>
              <a:t> &amp;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5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&lt;&lt;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j)));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/*1&lt;&lt;j</a:t>
            </a:r>
            <a:r>
              <a:rPr sz="14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produces</a:t>
            </a:r>
            <a:r>
              <a:rPr sz="1400" spc="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14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(00001),</a:t>
            </a:r>
            <a:r>
              <a:rPr sz="1400" spc="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2(00010),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4(00100),</a:t>
            </a:r>
            <a:r>
              <a:rPr sz="1400" spc="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8(01000),</a:t>
            </a:r>
            <a:r>
              <a:rPr sz="1400" spc="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16(10000)</a:t>
            </a:r>
            <a:endParaRPr sz="1400">
              <a:latin typeface="Consolas"/>
              <a:cs typeface="Consolas"/>
            </a:endParaRPr>
          </a:p>
          <a:p>
            <a:pPr marL="307340" marR="2662555" indent="-2952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and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we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use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it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as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mask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to</a:t>
            </a:r>
            <a:r>
              <a:rPr sz="1400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extract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which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bit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is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one</a:t>
            </a:r>
            <a:r>
              <a:rPr sz="14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in</a:t>
            </a:r>
            <a:r>
              <a:rPr sz="1400" spc="-5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i*/ </a:t>
            </a:r>
            <a:r>
              <a:rPr sz="1400" spc="-75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&amp;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-5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400" spc="15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&lt;&lt;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j))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!=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nsolas"/>
                <a:cs typeface="Consolas"/>
              </a:rPr>
              <a:t>sum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array</a:t>
            </a:r>
            <a:r>
              <a:rPr sz="1400" dirty="0">
                <a:latin typeface="Consolas"/>
                <a:cs typeface="Consolas"/>
              </a:rPr>
              <a:t>[j];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 marR="48317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printf(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"i=%d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sum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14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%d\n"</a:t>
            </a:r>
            <a:r>
              <a:rPr sz="1400" spc="5" dirty="0">
                <a:latin typeface="Consolas"/>
                <a:cs typeface="Consolas"/>
              </a:rPr>
              <a:t>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sum);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(sum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target)</a:t>
            </a:r>
            <a:endParaRPr sz="1400">
              <a:latin typeface="Consolas"/>
              <a:cs typeface="Consolas"/>
            </a:endParaRPr>
          </a:p>
          <a:p>
            <a:pPr marL="3073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printf(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"Can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add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up to</a:t>
            </a:r>
            <a:r>
              <a:rPr sz="1400" spc="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the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target!\n"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4953000"/>
            <a:ext cx="2895600" cy="1600200"/>
          </a:xfrm>
          <a:custGeom>
            <a:avLst/>
            <a:gdLst/>
            <a:ahLst/>
            <a:cxnLst/>
            <a:rect l="l" t="t" r="r" b="b"/>
            <a:pathLst>
              <a:path w="2895600" h="1600200">
                <a:moveTo>
                  <a:pt x="2895600" y="0"/>
                </a:moveTo>
                <a:lnTo>
                  <a:pt x="0" y="0"/>
                </a:lnTo>
                <a:lnTo>
                  <a:pt x="0" y="1600200"/>
                </a:lnTo>
                <a:lnTo>
                  <a:pt x="2895600" y="1600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2428" y="4977765"/>
            <a:ext cx="26854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=1,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0,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1,(i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 </a:t>
            </a:r>
            <a:r>
              <a:rPr sz="1400" dirty="0">
                <a:latin typeface="Calibri"/>
                <a:cs typeface="Calibri"/>
              </a:rPr>
              <a:t>= 1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=1,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2,(i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" dirty="0">
                <a:latin typeface="Calibri"/>
                <a:cs typeface="Calibri"/>
              </a:rPr>
              <a:t> (1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=1,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4,(i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" dirty="0">
                <a:latin typeface="Calibri"/>
                <a:cs typeface="Calibri"/>
              </a:rPr>
              <a:t> (1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=1,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8,(i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" dirty="0">
                <a:latin typeface="Calibri"/>
                <a:cs typeface="Calibri"/>
              </a:rPr>
              <a:t> (1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 =1,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 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 j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16,(i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(1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&lt;&lt;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j))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i=1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5029200"/>
            <a:ext cx="2743200" cy="1414780"/>
          </a:xfrm>
          <a:custGeom>
            <a:avLst/>
            <a:gdLst/>
            <a:ahLst/>
            <a:cxnLst/>
            <a:rect l="l" t="t" r="r" b="b"/>
            <a:pathLst>
              <a:path w="2743200" h="1414779">
                <a:moveTo>
                  <a:pt x="2743200" y="0"/>
                </a:moveTo>
                <a:lnTo>
                  <a:pt x="0" y="0"/>
                </a:lnTo>
                <a:lnTo>
                  <a:pt x="0" y="1414780"/>
                </a:lnTo>
                <a:lnTo>
                  <a:pt x="2743200" y="1414780"/>
                </a:lnTo>
                <a:lnTo>
                  <a:pt x="2743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5245" y="5053965"/>
            <a:ext cx="2319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=2,</a:t>
            </a:r>
            <a:r>
              <a:rPr sz="1200" dirty="0">
                <a:latin typeface="Calibri"/>
                <a:cs typeface="Calibri"/>
              </a:rPr>
              <a:t> 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dirty="0">
                <a:latin typeface="Calibri"/>
                <a:cs typeface="Calibri"/>
              </a:rPr>
              <a:t> 1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1,(i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 </a:t>
            </a:r>
            <a:r>
              <a:rPr sz="1200" spc="-5" dirty="0">
                <a:latin typeface="Calibri"/>
                <a:cs typeface="Calibri"/>
              </a:rPr>
              <a:t>(1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j))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0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=2,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 =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2,(i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j))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=2,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2,</a:t>
            </a:r>
            <a:r>
              <a:rPr sz="1200" dirty="0">
                <a:latin typeface="Calibri"/>
                <a:cs typeface="Calibri"/>
              </a:rPr>
              <a:t> 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4,(i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 </a:t>
            </a:r>
            <a:r>
              <a:rPr sz="1200" spc="-5" dirty="0">
                <a:latin typeface="Calibri"/>
                <a:cs typeface="Calibri"/>
              </a:rPr>
              <a:t>(1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j))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0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=2,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3,</a:t>
            </a:r>
            <a:r>
              <a:rPr sz="1200" dirty="0">
                <a:latin typeface="Calibri"/>
                <a:cs typeface="Calibri"/>
              </a:rPr>
              <a:t> 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8,(i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 </a:t>
            </a:r>
            <a:r>
              <a:rPr sz="1200" spc="-5" dirty="0">
                <a:latin typeface="Calibri"/>
                <a:cs typeface="Calibri"/>
              </a:rPr>
              <a:t>(1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j))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0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=2,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4,</a:t>
            </a:r>
            <a:r>
              <a:rPr sz="1200" dirty="0">
                <a:latin typeface="Calibri"/>
                <a:cs typeface="Calibri"/>
              </a:rPr>
              <a:t> 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16,(i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(1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j))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i=2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2800" y="642715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351" y="462597"/>
            <a:ext cx="2515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/>
              <a:t>References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8055609" cy="412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Arup’s</a:t>
            </a:r>
            <a:r>
              <a:rPr sz="3200" spc="-10" dirty="0">
                <a:latin typeface="Calibri"/>
                <a:cs typeface="Calibri"/>
              </a:rPr>
              <a:t> notes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Bitwise</a:t>
            </a:r>
            <a:r>
              <a:rPr sz="3200" spc="-20" dirty="0">
                <a:latin typeface="Calibri"/>
                <a:cs typeface="Calibri"/>
              </a:rPr>
              <a:t> Operators: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http://www.cs.ucf.edu/~dmarino/ucf/transpar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ency/cop3502/lec/BitwiseOperators.doc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10" dirty="0">
                <a:latin typeface="Calibri"/>
                <a:cs typeface="Calibri"/>
              </a:rPr>
              <a:t>interesting </a:t>
            </a:r>
            <a:r>
              <a:rPr sz="3200" spc="-15" dirty="0">
                <a:latin typeface="Calibri"/>
                <a:cs typeface="Calibri"/>
              </a:rPr>
              <a:t>problems </a:t>
            </a:r>
            <a:r>
              <a:rPr sz="320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Bitwise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Operators: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http://www.cs.ucf.edu/~dmarino/ucf/transpar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ency/cop3502/sampleprogs/BitwiseProbs/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703" y="282003"/>
            <a:ext cx="1692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164590"/>
            <a:ext cx="8053070" cy="486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Two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dirty="0">
                <a:latin typeface="Calibri"/>
                <a:cs typeface="Calibri"/>
              </a:rPr>
              <a:t> dealing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integers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binary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representation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 lowestOneBit(int </a:t>
            </a:r>
            <a:r>
              <a:rPr sz="2000" dirty="0">
                <a:latin typeface="Calibri"/>
                <a:cs typeface="Calibri"/>
              </a:rPr>
              <a:t>n)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binary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representation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1739"/>
              </a:lnSpc>
              <a:spcBef>
                <a:spcPts val="4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(eg.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lowestOneBit(12)returns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keeping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becomes: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0100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4)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ts val="1939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lowestOneBit(80)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16.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1010000,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keeping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to</a:t>
            </a:r>
            <a:r>
              <a:rPr sz="1800" spc="-10" dirty="0">
                <a:latin typeface="Calibri"/>
                <a:cs typeface="Calibri"/>
              </a:rPr>
              <a:t> one,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0010000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16)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(b) int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highestOneBit(int</a:t>
            </a:r>
            <a:r>
              <a:rPr sz="2000" dirty="0">
                <a:latin typeface="Calibri"/>
                <a:cs typeface="Calibri"/>
              </a:rPr>
              <a:t> 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highest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binary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representation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n.</a:t>
            </a:r>
            <a:endParaRPr sz="2000">
              <a:latin typeface="Calibri"/>
              <a:cs typeface="Calibri"/>
            </a:endParaRPr>
          </a:p>
          <a:p>
            <a:pPr marL="756285" marR="107950" lvl="1" indent="-287020">
              <a:lnSpc>
                <a:spcPts val="1739"/>
              </a:lnSpc>
              <a:spcBef>
                <a:spcPts val="4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(eg.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highestOneBit(12)returns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keeping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becomes: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8)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ts val="1939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highestOneBit(80)returns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64.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1010000,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keeping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1000000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pre-condition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must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 </a:t>
            </a:r>
            <a:r>
              <a:rPr sz="2000" spc="-30" dirty="0">
                <a:latin typeface="Calibri"/>
                <a:cs typeface="Calibri"/>
              </a:rPr>
              <a:t>integer.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205803"/>
            <a:ext cx="3699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Bitwise</a:t>
            </a:r>
            <a:r>
              <a:rPr spc="-60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036954"/>
            <a:ext cx="8070215" cy="52876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marR="19050" indent="-342900">
              <a:lnSpc>
                <a:spcPct val="79600"/>
              </a:lnSpc>
              <a:spcBef>
                <a:spcPts val="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binary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operators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&amp;&amp;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||,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two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Boolean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19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Boolean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bits,</a:t>
            </a:r>
            <a:r>
              <a:rPr sz="1800" dirty="0">
                <a:latin typeface="Calibri"/>
                <a:cs typeface="Calibri"/>
              </a:rPr>
              <a:t> 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operators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ts val="1950"/>
              </a:lnSpc>
            </a:pP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 within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variable.</a:t>
            </a:r>
            <a:endParaRPr sz="1800">
              <a:latin typeface="Calibri"/>
              <a:cs typeface="Calibri"/>
            </a:endParaRPr>
          </a:p>
          <a:p>
            <a:pPr marL="354965" marR="5080" indent="-342900">
              <a:lnSpc>
                <a:spcPct val="79600"/>
              </a:lnSpc>
              <a:spcBef>
                <a:spcPts val="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earlier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semester,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47,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binary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00101111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Similarly,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binary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01001000.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4965" marR="12700" indent="-342900">
              <a:lnSpc>
                <a:spcPct val="797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Bitwise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operators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output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bitwise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ampersand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&amp;.</a:t>
            </a:r>
            <a:endParaRPr sz="1800">
              <a:latin typeface="Calibri"/>
              <a:cs typeface="Calibri"/>
            </a:endParaRPr>
          </a:p>
          <a:p>
            <a:pPr marL="354965" marR="40640" indent="-342900">
              <a:lnSpc>
                <a:spcPts val="1739"/>
              </a:lnSpc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carried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taking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two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bits.</a:t>
            </a:r>
            <a:r>
              <a:rPr sz="1800" dirty="0">
                <a:latin typeface="Calibri"/>
                <a:cs typeface="Calibri"/>
              </a:rPr>
              <a:t> If </a:t>
            </a:r>
            <a:r>
              <a:rPr sz="1800" spc="-10" dirty="0">
                <a:latin typeface="Calibri"/>
                <a:cs typeface="Calibri"/>
              </a:rPr>
              <a:t>both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answer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Otherwise,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answer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zero.</a:t>
            </a:r>
            <a:endParaRPr sz="1800">
              <a:latin typeface="Calibri"/>
              <a:cs typeface="Calibri"/>
            </a:endParaRPr>
          </a:p>
          <a:p>
            <a:pPr marR="5176520" algn="r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0 1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R="5172075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0 0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R="5202555" algn="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---------------------</a:t>
            </a:r>
            <a:endParaRPr sz="1800">
              <a:latin typeface="Calibri"/>
              <a:cs typeface="Calibri"/>
            </a:endParaRPr>
          </a:p>
          <a:p>
            <a:pPr marL="159512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value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462597"/>
            <a:ext cx="3856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Exercise</a:t>
            </a:r>
            <a:r>
              <a:rPr sz="4400" spc="-50" dirty="0"/>
              <a:t> </a:t>
            </a:r>
            <a:r>
              <a:rPr sz="4400" spc="-5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688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a)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1828800"/>
            <a:ext cx="2819400" cy="2032000"/>
          </a:xfrm>
          <a:custGeom>
            <a:avLst/>
            <a:gdLst/>
            <a:ahLst/>
            <a:cxnLst/>
            <a:rect l="l" t="t" r="r" b="b"/>
            <a:pathLst>
              <a:path w="2819400" h="2032000">
                <a:moveTo>
                  <a:pt x="2819400" y="0"/>
                </a:moveTo>
                <a:lnTo>
                  <a:pt x="0" y="0"/>
                </a:lnTo>
                <a:lnTo>
                  <a:pt x="0" y="2032000"/>
                </a:lnTo>
                <a:lnTo>
                  <a:pt x="2819400" y="2032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775" y="1846897"/>
            <a:ext cx="24282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lowestOneBit(int</a:t>
            </a:r>
            <a:r>
              <a:rPr sz="1800" spc="-5" dirty="0">
                <a:latin typeface="Calibri"/>
                <a:cs typeface="Calibri"/>
              </a:rPr>
              <a:t> 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226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 </a:t>
            </a:r>
            <a:r>
              <a:rPr sz="1800" spc="-10" dirty="0">
                <a:latin typeface="Calibri"/>
                <a:cs typeface="Calibri"/>
              </a:rPr>
              <a:t>((res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dirty="0">
                <a:latin typeface="Calibri"/>
                <a:cs typeface="Calibri"/>
              </a:rPr>
              <a:t> 0)</a:t>
            </a:r>
            <a:endParaRPr sz="1800">
              <a:latin typeface="Calibri"/>
              <a:cs typeface="Calibri"/>
            </a:endParaRPr>
          </a:p>
          <a:p>
            <a:pPr marL="522605" marR="347345" indent="2616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622" y="3981830"/>
            <a:ext cx="773684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-Let’s</a:t>
            </a:r>
            <a:r>
              <a:rPr sz="1800" spc="-10" dirty="0">
                <a:latin typeface="Calibri"/>
                <a:cs typeface="Calibri"/>
              </a:rPr>
              <a:t> analyze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lowestOneBit(12).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-n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</a:t>
            </a:r>
            <a:r>
              <a:rPr sz="1800" spc="-20" dirty="0">
                <a:latin typeface="Calibri"/>
                <a:cs typeface="Calibri"/>
              </a:rPr>
              <a:t> (ofcourse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28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before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n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0001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-We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perform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[0001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1100]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Left </a:t>
            </a:r>
            <a:r>
              <a:rPr sz="1800" spc="-5" dirty="0">
                <a:latin typeface="Calibri"/>
                <a:cs typeface="Calibri"/>
              </a:rPr>
              <a:t>shift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-	</a:t>
            </a:r>
            <a:r>
              <a:rPr sz="1800" spc="-45" dirty="0">
                <a:latin typeface="Calibri"/>
                <a:cs typeface="Calibri"/>
              </a:rPr>
              <a:t>Now,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 is 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[0010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1100]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Left</a:t>
            </a:r>
            <a:r>
              <a:rPr sz="1800" spc="-5" dirty="0">
                <a:latin typeface="Calibri"/>
                <a:cs typeface="Calibri"/>
              </a:rPr>
              <a:t> shift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0100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-	</a:t>
            </a:r>
            <a:r>
              <a:rPr sz="1800" spc="-45" dirty="0">
                <a:latin typeface="Calibri"/>
                <a:cs typeface="Calibri"/>
              </a:rPr>
              <a:t>Now,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[0100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1100]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-	</a:t>
            </a:r>
            <a:r>
              <a:rPr sz="1800" spc="-10" dirty="0">
                <a:latin typeface="Calibri"/>
                <a:cs typeface="Calibri"/>
              </a:rPr>
              <a:t>Break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4627" y="1356289"/>
            <a:ext cx="4597400" cy="2197735"/>
            <a:chOff x="4254627" y="1356289"/>
            <a:chExt cx="4597400" cy="2197735"/>
          </a:xfrm>
        </p:grpSpPr>
        <p:sp>
          <p:nvSpPr>
            <p:cNvPr id="8" name="object 8"/>
            <p:cNvSpPr/>
            <p:nvPr/>
          </p:nvSpPr>
          <p:spPr>
            <a:xfrm>
              <a:off x="4267327" y="1368989"/>
              <a:ext cx="4572000" cy="2172335"/>
            </a:xfrm>
            <a:custGeom>
              <a:avLst/>
              <a:gdLst/>
              <a:ahLst/>
              <a:cxnLst/>
              <a:rect l="l" t="t" r="r" b="b"/>
              <a:pathLst>
                <a:path w="4572000" h="2172335">
                  <a:moveTo>
                    <a:pt x="2867152" y="0"/>
                  </a:moveTo>
                  <a:lnTo>
                    <a:pt x="2810557" y="342"/>
                  </a:lnTo>
                  <a:lnTo>
                    <a:pt x="2754336" y="1855"/>
                  </a:lnTo>
                  <a:lnTo>
                    <a:pt x="2698523" y="4522"/>
                  </a:lnTo>
                  <a:lnTo>
                    <a:pt x="2643150" y="8326"/>
                  </a:lnTo>
                  <a:lnTo>
                    <a:pt x="2588251" y="13250"/>
                  </a:lnTo>
                  <a:lnTo>
                    <a:pt x="2533858" y="19277"/>
                  </a:lnTo>
                  <a:lnTo>
                    <a:pt x="2480005" y="26391"/>
                  </a:lnTo>
                  <a:lnTo>
                    <a:pt x="2426724" y="34574"/>
                  </a:lnTo>
                  <a:lnTo>
                    <a:pt x="2374049" y="43809"/>
                  </a:lnTo>
                  <a:lnTo>
                    <a:pt x="2322013" y="54080"/>
                  </a:lnTo>
                  <a:lnTo>
                    <a:pt x="2270648" y="65370"/>
                  </a:lnTo>
                  <a:lnTo>
                    <a:pt x="2219988" y="77661"/>
                  </a:lnTo>
                  <a:lnTo>
                    <a:pt x="2170066" y="90937"/>
                  </a:lnTo>
                  <a:lnTo>
                    <a:pt x="2120914" y="105182"/>
                  </a:lnTo>
                  <a:lnTo>
                    <a:pt x="2072566" y="120377"/>
                  </a:lnTo>
                  <a:lnTo>
                    <a:pt x="2025055" y="136507"/>
                  </a:lnTo>
                  <a:lnTo>
                    <a:pt x="1978414" y="153554"/>
                  </a:lnTo>
                  <a:lnTo>
                    <a:pt x="1932675" y="171501"/>
                  </a:lnTo>
                  <a:lnTo>
                    <a:pt x="1887872" y="190332"/>
                  </a:lnTo>
                  <a:lnTo>
                    <a:pt x="1844037" y="210030"/>
                  </a:lnTo>
                  <a:lnTo>
                    <a:pt x="1801205" y="230577"/>
                  </a:lnTo>
                  <a:lnTo>
                    <a:pt x="1759407" y="251957"/>
                  </a:lnTo>
                  <a:lnTo>
                    <a:pt x="1718677" y="274153"/>
                  </a:lnTo>
                  <a:lnTo>
                    <a:pt x="1679048" y="297148"/>
                  </a:lnTo>
                  <a:lnTo>
                    <a:pt x="1640552" y="320925"/>
                  </a:lnTo>
                  <a:lnTo>
                    <a:pt x="1603224" y="345467"/>
                  </a:lnTo>
                  <a:lnTo>
                    <a:pt x="1567095" y="370758"/>
                  </a:lnTo>
                  <a:lnTo>
                    <a:pt x="1532199" y="396780"/>
                  </a:lnTo>
                  <a:lnTo>
                    <a:pt x="1498569" y="423516"/>
                  </a:lnTo>
                  <a:lnTo>
                    <a:pt x="1466238" y="450950"/>
                  </a:lnTo>
                  <a:lnTo>
                    <a:pt x="1435238" y="479065"/>
                  </a:lnTo>
                  <a:lnTo>
                    <a:pt x="1405604" y="507844"/>
                  </a:lnTo>
                  <a:lnTo>
                    <a:pt x="1377368" y="537270"/>
                  </a:lnTo>
                  <a:lnTo>
                    <a:pt x="1350562" y="567325"/>
                  </a:lnTo>
                  <a:lnTo>
                    <a:pt x="1325220" y="597994"/>
                  </a:lnTo>
                  <a:lnTo>
                    <a:pt x="1301376" y="629259"/>
                  </a:lnTo>
                  <a:lnTo>
                    <a:pt x="1279061" y="661104"/>
                  </a:lnTo>
                  <a:lnTo>
                    <a:pt x="1258309" y="693510"/>
                  </a:lnTo>
                  <a:lnTo>
                    <a:pt x="1239154" y="726463"/>
                  </a:lnTo>
                  <a:lnTo>
                    <a:pt x="1205762" y="793937"/>
                  </a:lnTo>
                  <a:lnTo>
                    <a:pt x="1179151" y="863390"/>
                  </a:lnTo>
                  <a:lnTo>
                    <a:pt x="1159584" y="934687"/>
                  </a:lnTo>
                  <a:lnTo>
                    <a:pt x="1152525" y="970985"/>
                  </a:lnTo>
                  <a:lnTo>
                    <a:pt x="0" y="1241876"/>
                  </a:lnTo>
                  <a:lnTo>
                    <a:pt x="1208659" y="1383862"/>
                  </a:lnTo>
                  <a:lnTo>
                    <a:pt x="1225533" y="1419055"/>
                  </a:lnTo>
                  <a:lnTo>
                    <a:pt x="1244173" y="1453691"/>
                  </a:lnTo>
                  <a:lnTo>
                    <a:pt x="1264541" y="1487751"/>
                  </a:lnTo>
                  <a:lnTo>
                    <a:pt x="1286604" y="1521217"/>
                  </a:lnTo>
                  <a:lnTo>
                    <a:pt x="1310325" y="1554069"/>
                  </a:lnTo>
                  <a:lnTo>
                    <a:pt x="1335669" y="1586290"/>
                  </a:lnTo>
                  <a:lnTo>
                    <a:pt x="1362602" y="1617859"/>
                  </a:lnTo>
                  <a:lnTo>
                    <a:pt x="1391087" y="1648759"/>
                  </a:lnTo>
                  <a:lnTo>
                    <a:pt x="1421090" y="1678970"/>
                  </a:lnTo>
                  <a:lnTo>
                    <a:pt x="1452575" y="1708475"/>
                  </a:lnTo>
                  <a:lnTo>
                    <a:pt x="1485507" y="1737252"/>
                  </a:lnTo>
                  <a:lnTo>
                    <a:pt x="1519851" y="1765285"/>
                  </a:lnTo>
                  <a:lnTo>
                    <a:pt x="1555571" y="1792555"/>
                  </a:lnTo>
                  <a:lnTo>
                    <a:pt x="1592632" y="1819041"/>
                  </a:lnTo>
                  <a:lnTo>
                    <a:pt x="1631000" y="1844727"/>
                  </a:lnTo>
                  <a:lnTo>
                    <a:pt x="1670637" y="1869592"/>
                  </a:lnTo>
                  <a:lnTo>
                    <a:pt x="1711511" y="1893618"/>
                  </a:lnTo>
                  <a:lnTo>
                    <a:pt x="1753584" y="1916786"/>
                  </a:lnTo>
                  <a:lnTo>
                    <a:pt x="1796822" y="1939077"/>
                  </a:lnTo>
                  <a:lnTo>
                    <a:pt x="1841189" y="1960474"/>
                  </a:lnTo>
                  <a:lnTo>
                    <a:pt x="1886651" y="1980955"/>
                  </a:lnTo>
                  <a:lnTo>
                    <a:pt x="1933171" y="2000504"/>
                  </a:lnTo>
                  <a:lnTo>
                    <a:pt x="1980715" y="2019101"/>
                  </a:lnTo>
                  <a:lnTo>
                    <a:pt x="2029248" y="2036727"/>
                  </a:lnTo>
                  <a:lnTo>
                    <a:pt x="2078733" y="2053363"/>
                  </a:lnTo>
                  <a:lnTo>
                    <a:pt x="2129137" y="2068991"/>
                  </a:lnTo>
                  <a:lnTo>
                    <a:pt x="2180423" y="2083592"/>
                  </a:lnTo>
                  <a:lnTo>
                    <a:pt x="2232556" y="2097147"/>
                  </a:lnTo>
                  <a:lnTo>
                    <a:pt x="2285501" y="2109638"/>
                  </a:lnTo>
                  <a:lnTo>
                    <a:pt x="2339223" y="2121044"/>
                  </a:lnTo>
                  <a:lnTo>
                    <a:pt x="2393686" y="2131348"/>
                  </a:lnTo>
                  <a:lnTo>
                    <a:pt x="2448856" y="2140531"/>
                  </a:lnTo>
                  <a:lnTo>
                    <a:pt x="2504696" y="2148574"/>
                  </a:lnTo>
                  <a:lnTo>
                    <a:pt x="2561172" y="2155458"/>
                  </a:lnTo>
                  <a:lnTo>
                    <a:pt x="2618248" y="2161164"/>
                  </a:lnTo>
                  <a:lnTo>
                    <a:pt x="2675890" y="2165674"/>
                  </a:lnTo>
                  <a:lnTo>
                    <a:pt x="2733410" y="2168946"/>
                  </a:lnTo>
                  <a:lnTo>
                    <a:pt x="2790656" y="2170995"/>
                  </a:lnTo>
                  <a:lnTo>
                    <a:pt x="2847593" y="2171841"/>
                  </a:lnTo>
                  <a:lnTo>
                    <a:pt x="2904188" y="2171498"/>
                  </a:lnTo>
                  <a:lnTo>
                    <a:pt x="2960409" y="2169985"/>
                  </a:lnTo>
                  <a:lnTo>
                    <a:pt x="3016222" y="2167318"/>
                  </a:lnTo>
                  <a:lnTo>
                    <a:pt x="3071595" y="2163514"/>
                  </a:lnTo>
                  <a:lnTo>
                    <a:pt x="3126494" y="2158590"/>
                  </a:lnTo>
                  <a:lnTo>
                    <a:pt x="3180887" y="2152563"/>
                  </a:lnTo>
                  <a:lnTo>
                    <a:pt x="3234740" y="2145450"/>
                  </a:lnTo>
                  <a:lnTo>
                    <a:pt x="3288021" y="2137267"/>
                  </a:lnTo>
                  <a:lnTo>
                    <a:pt x="3340696" y="2128031"/>
                  </a:lnTo>
                  <a:lnTo>
                    <a:pt x="3392732" y="2117760"/>
                  </a:lnTo>
                  <a:lnTo>
                    <a:pt x="3444097" y="2106471"/>
                  </a:lnTo>
                  <a:lnTo>
                    <a:pt x="3494757" y="2094179"/>
                  </a:lnTo>
                  <a:lnTo>
                    <a:pt x="3544679" y="2080903"/>
                  </a:lnTo>
                  <a:lnTo>
                    <a:pt x="3593831" y="2066658"/>
                  </a:lnTo>
                  <a:lnTo>
                    <a:pt x="3642179" y="2051463"/>
                  </a:lnTo>
                  <a:lnTo>
                    <a:pt x="3689690" y="2035333"/>
                  </a:lnTo>
                  <a:lnTo>
                    <a:pt x="3736331" y="2018286"/>
                  </a:lnTo>
                  <a:lnTo>
                    <a:pt x="3782070" y="2000339"/>
                  </a:lnTo>
                  <a:lnTo>
                    <a:pt x="3826873" y="1981508"/>
                  </a:lnTo>
                  <a:lnTo>
                    <a:pt x="3870708" y="1961811"/>
                  </a:lnTo>
                  <a:lnTo>
                    <a:pt x="3913540" y="1941263"/>
                  </a:lnTo>
                  <a:lnTo>
                    <a:pt x="3955338" y="1919883"/>
                  </a:lnTo>
                  <a:lnTo>
                    <a:pt x="3996068" y="1897688"/>
                  </a:lnTo>
                  <a:lnTo>
                    <a:pt x="4035697" y="1874693"/>
                  </a:lnTo>
                  <a:lnTo>
                    <a:pt x="4074193" y="1850916"/>
                  </a:lnTo>
                  <a:lnTo>
                    <a:pt x="4111521" y="1826373"/>
                  </a:lnTo>
                  <a:lnTo>
                    <a:pt x="4147650" y="1801083"/>
                  </a:lnTo>
                  <a:lnTo>
                    <a:pt x="4182546" y="1775061"/>
                  </a:lnTo>
                  <a:lnTo>
                    <a:pt x="4216176" y="1748324"/>
                  </a:lnTo>
                  <a:lnTo>
                    <a:pt x="4248507" y="1720890"/>
                  </a:lnTo>
                  <a:lnTo>
                    <a:pt x="4279507" y="1692775"/>
                  </a:lnTo>
                  <a:lnTo>
                    <a:pt x="4309141" y="1663996"/>
                  </a:lnTo>
                  <a:lnTo>
                    <a:pt x="4337377" y="1634571"/>
                  </a:lnTo>
                  <a:lnTo>
                    <a:pt x="4364183" y="1604515"/>
                  </a:lnTo>
                  <a:lnTo>
                    <a:pt x="4389525" y="1573846"/>
                  </a:lnTo>
                  <a:lnTo>
                    <a:pt x="4413369" y="1542581"/>
                  </a:lnTo>
                  <a:lnTo>
                    <a:pt x="4435684" y="1510737"/>
                  </a:lnTo>
                  <a:lnTo>
                    <a:pt x="4456436" y="1478330"/>
                  </a:lnTo>
                  <a:lnTo>
                    <a:pt x="4475591" y="1445378"/>
                  </a:lnTo>
                  <a:lnTo>
                    <a:pt x="4508983" y="1377904"/>
                  </a:lnTo>
                  <a:lnTo>
                    <a:pt x="4535594" y="1308451"/>
                  </a:lnTo>
                  <a:lnTo>
                    <a:pt x="4555161" y="1237153"/>
                  </a:lnTo>
                  <a:lnTo>
                    <a:pt x="4567469" y="1163665"/>
                  </a:lnTo>
                  <a:lnTo>
                    <a:pt x="4571970" y="1089853"/>
                  </a:lnTo>
                  <a:lnTo>
                    <a:pt x="4571278" y="1053277"/>
                  </a:lnTo>
                  <a:lnTo>
                    <a:pt x="4564152" y="980896"/>
                  </a:lnTo>
                  <a:lnTo>
                    <a:pt x="4549559" y="909689"/>
                  </a:lnTo>
                  <a:lnTo>
                    <a:pt x="4527725" y="839835"/>
                  </a:lnTo>
                  <a:lnTo>
                    <a:pt x="4498877" y="771512"/>
                  </a:lnTo>
                  <a:lnTo>
                    <a:pt x="4463243" y="704897"/>
                  </a:lnTo>
                  <a:lnTo>
                    <a:pt x="4442951" y="672286"/>
                  </a:lnTo>
                  <a:lnTo>
                    <a:pt x="4421048" y="640169"/>
                  </a:lnTo>
                  <a:lnTo>
                    <a:pt x="4397562" y="608568"/>
                  </a:lnTo>
                  <a:lnTo>
                    <a:pt x="4372520" y="577505"/>
                  </a:lnTo>
                  <a:lnTo>
                    <a:pt x="4345952" y="547003"/>
                  </a:lnTo>
                  <a:lnTo>
                    <a:pt x="4317886" y="517083"/>
                  </a:lnTo>
                  <a:lnTo>
                    <a:pt x="4288350" y="487768"/>
                  </a:lnTo>
                  <a:lnTo>
                    <a:pt x="4257372" y="459081"/>
                  </a:lnTo>
                  <a:lnTo>
                    <a:pt x="4224982" y="431043"/>
                  </a:lnTo>
                  <a:lnTo>
                    <a:pt x="4191206" y="403676"/>
                  </a:lnTo>
                  <a:lnTo>
                    <a:pt x="4156074" y="377004"/>
                  </a:lnTo>
                  <a:lnTo>
                    <a:pt x="4119613" y="351047"/>
                  </a:lnTo>
                  <a:lnTo>
                    <a:pt x="4081853" y="325829"/>
                  </a:lnTo>
                  <a:lnTo>
                    <a:pt x="4042822" y="301371"/>
                  </a:lnTo>
                  <a:lnTo>
                    <a:pt x="4002547" y="277697"/>
                  </a:lnTo>
                  <a:lnTo>
                    <a:pt x="3961058" y="254827"/>
                  </a:lnTo>
                  <a:lnTo>
                    <a:pt x="3918382" y="232784"/>
                  </a:lnTo>
                  <a:lnTo>
                    <a:pt x="3874548" y="211591"/>
                  </a:lnTo>
                  <a:lnTo>
                    <a:pt x="3829585" y="191270"/>
                  </a:lnTo>
                  <a:lnTo>
                    <a:pt x="3783520" y="171842"/>
                  </a:lnTo>
                  <a:lnTo>
                    <a:pt x="3736383" y="153331"/>
                  </a:lnTo>
                  <a:lnTo>
                    <a:pt x="3688201" y="135758"/>
                  </a:lnTo>
                  <a:lnTo>
                    <a:pt x="3639002" y="119145"/>
                  </a:lnTo>
                  <a:lnTo>
                    <a:pt x="3588816" y="103516"/>
                  </a:lnTo>
                  <a:lnTo>
                    <a:pt x="3537670" y="88891"/>
                  </a:lnTo>
                  <a:lnTo>
                    <a:pt x="3485593" y="75294"/>
                  </a:lnTo>
                  <a:lnTo>
                    <a:pt x="3432613" y="62746"/>
                  </a:lnTo>
                  <a:lnTo>
                    <a:pt x="3378758" y="51270"/>
                  </a:lnTo>
                  <a:lnTo>
                    <a:pt x="3324058" y="40889"/>
                  </a:lnTo>
                  <a:lnTo>
                    <a:pt x="3268539" y="31623"/>
                  </a:lnTo>
                  <a:lnTo>
                    <a:pt x="3212232" y="23495"/>
                  </a:lnTo>
                  <a:lnTo>
                    <a:pt x="3155163" y="16529"/>
                  </a:lnTo>
                  <a:lnTo>
                    <a:pt x="3097361" y="10745"/>
                  </a:lnTo>
                  <a:lnTo>
                    <a:pt x="3038855" y="6166"/>
                  </a:lnTo>
                  <a:lnTo>
                    <a:pt x="2981335" y="2895"/>
                  </a:lnTo>
                  <a:lnTo>
                    <a:pt x="2924089" y="845"/>
                  </a:lnTo>
                  <a:lnTo>
                    <a:pt x="28671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327" y="1368989"/>
              <a:ext cx="4572000" cy="2172335"/>
            </a:xfrm>
            <a:custGeom>
              <a:avLst/>
              <a:gdLst/>
              <a:ahLst/>
              <a:cxnLst/>
              <a:rect l="l" t="t" r="r" b="b"/>
              <a:pathLst>
                <a:path w="4572000" h="2172335">
                  <a:moveTo>
                    <a:pt x="0" y="1241876"/>
                  </a:moveTo>
                  <a:lnTo>
                    <a:pt x="1152525" y="970985"/>
                  </a:lnTo>
                  <a:lnTo>
                    <a:pt x="1159584" y="934687"/>
                  </a:lnTo>
                  <a:lnTo>
                    <a:pt x="1168470" y="898816"/>
                  </a:lnTo>
                  <a:lnTo>
                    <a:pt x="1191593" y="828424"/>
                  </a:lnTo>
                  <a:lnTo>
                    <a:pt x="1221627" y="759944"/>
                  </a:lnTo>
                  <a:lnTo>
                    <a:pt x="1258309" y="693510"/>
                  </a:lnTo>
                  <a:lnTo>
                    <a:pt x="1279061" y="661104"/>
                  </a:lnTo>
                  <a:lnTo>
                    <a:pt x="1301376" y="629259"/>
                  </a:lnTo>
                  <a:lnTo>
                    <a:pt x="1325220" y="597994"/>
                  </a:lnTo>
                  <a:lnTo>
                    <a:pt x="1350562" y="567325"/>
                  </a:lnTo>
                  <a:lnTo>
                    <a:pt x="1377368" y="537270"/>
                  </a:lnTo>
                  <a:lnTo>
                    <a:pt x="1405604" y="507844"/>
                  </a:lnTo>
                  <a:lnTo>
                    <a:pt x="1435238" y="479065"/>
                  </a:lnTo>
                  <a:lnTo>
                    <a:pt x="1466238" y="450950"/>
                  </a:lnTo>
                  <a:lnTo>
                    <a:pt x="1498569" y="423516"/>
                  </a:lnTo>
                  <a:lnTo>
                    <a:pt x="1532199" y="396780"/>
                  </a:lnTo>
                  <a:lnTo>
                    <a:pt x="1567095" y="370758"/>
                  </a:lnTo>
                  <a:lnTo>
                    <a:pt x="1603224" y="345467"/>
                  </a:lnTo>
                  <a:lnTo>
                    <a:pt x="1640552" y="320925"/>
                  </a:lnTo>
                  <a:lnTo>
                    <a:pt x="1679048" y="297148"/>
                  </a:lnTo>
                  <a:lnTo>
                    <a:pt x="1718677" y="274153"/>
                  </a:lnTo>
                  <a:lnTo>
                    <a:pt x="1759407" y="251957"/>
                  </a:lnTo>
                  <a:lnTo>
                    <a:pt x="1801205" y="230577"/>
                  </a:lnTo>
                  <a:lnTo>
                    <a:pt x="1844037" y="210030"/>
                  </a:lnTo>
                  <a:lnTo>
                    <a:pt x="1887872" y="190332"/>
                  </a:lnTo>
                  <a:lnTo>
                    <a:pt x="1932675" y="171501"/>
                  </a:lnTo>
                  <a:lnTo>
                    <a:pt x="1978414" y="153554"/>
                  </a:lnTo>
                  <a:lnTo>
                    <a:pt x="2025055" y="136507"/>
                  </a:lnTo>
                  <a:lnTo>
                    <a:pt x="2072566" y="120377"/>
                  </a:lnTo>
                  <a:lnTo>
                    <a:pt x="2120914" y="105182"/>
                  </a:lnTo>
                  <a:lnTo>
                    <a:pt x="2170066" y="90937"/>
                  </a:lnTo>
                  <a:lnTo>
                    <a:pt x="2219988" y="77661"/>
                  </a:lnTo>
                  <a:lnTo>
                    <a:pt x="2270648" y="65370"/>
                  </a:lnTo>
                  <a:lnTo>
                    <a:pt x="2322013" y="54080"/>
                  </a:lnTo>
                  <a:lnTo>
                    <a:pt x="2374049" y="43809"/>
                  </a:lnTo>
                  <a:lnTo>
                    <a:pt x="2426724" y="34574"/>
                  </a:lnTo>
                  <a:lnTo>
                    <a:pt x="2480005" y="26391"/>
                  </a:lnTo>
                  <a:lnTo>
                    <a:pt x="2533858" y="19277"/>
                  </a:lnTo>
                  <a:lnTo>
                    <a:pt x="2588251" y="13250"/>
                  </a:lnTo>
                  <a:lnTo>
                    <a:pt x="2643150" y="8326"/>
                  </a:lnTo>
                  <a:lnTo>
                    <a:pt x="2698523" y="4522"/>
                  </a:lnTo>
                  <a:lnTo>
                    <a:pt x="2754336" y="1855"/>
                  </a:lnTo>
                  <a:lnTo>
                    <a:pt x="2810557" y="342"/>
                  </a:lnTo>
                  <a:lnTo>
                    <a:pt x="2867152" y="0"/>
                  </a:lnTo>
                  <a:lnTo>
                    <a:pt x="2924089" y="845"/>
                  </a:lnTo>
                  <a:lnTo>
                    <a:pt x="2981335" y="2895"/>
                  </a:lnTo>
                  <a:lnTo>
                    <a:pt x="3038855" y="6166"/>
                  </a:lnTo>
                  <a:lnTo>
                    <a:pt x="3097361" y="10745"/>
                  </a:lnTo>
                  <a:lnTo>
                    <a:pt x="3155163" y="16529"/>
                  </a:lnTo>
                  <a:lnTo>
                    <a:pt x="3212232" y="23495"/>
                  </a:lnTo>
                  <a:lnTo>
                    <a:pt x="3268539" y="31623"/>
                  </a:lnTo>
                  <a:lnTo>
                    <a:pt x="3324058" y="40889"/>
                  </a:lnTo>
                  <a:lnTo>
                    <a:pt x="3378758" y="51270"/>
                  </a:lnTo>
                  <a:lnTo>
                    <a:pt x="3432613" y="62746"/>
                  </a:lnTo>
                  <a:lnTo>
                    <a:pt x="3485593" y="75294"/>
                  </a:lnTo>
                  <a:lnTo>
                    <a:pt x="3537670" y="88891"/>
                  </a:lnTo>
                  <a:lnTo>
                    <a:pt x="3588816" y="103516"/>
                  </a:lnTo>
                  <a:lnTo>
                    <a:pt x="3639002" y="119145"/>
                  </a:lnTo>
                  <a:lnTo>
                    <a:pt x="3688201" y="135758"/>
                  </a:lnTo>
                  <a:lnTo>
                    <a:pt x="3736383" y="153331"/>
                  </a:lnTo>
                  <a:lnTo>
                    <a:pt x="3783520" y="171842"/>
                  </a:lnTo>
                  <a:lnTo>
                    <a:pt x="3829585" y="191270"/>
                  </a:lnTo>
                  <a:lnTo>
                    <a:pt x="3874548" y="211591"/>
                  </a:lnTo>
                  <a:lnTo>
                    <a:pt x="3918382" y="232784"/>
                  </a:lnTo>
                  <a:lnTo>
                    <a:pt x="3961058" y="254827"/>
                  </a:lnTo>
                  <a:lnTo>
                    <a:pt x="4002547" y="277697"/>
                  </a:lnTo>
                  <a:lnTo>
                    <a:pt x="4042822" y="301371"/>
                  </a:lnTo>
                  <a:lnTo>
                    <a:pt x="4081853" y="325829"/>
                  </a:lnTo>
                  <a:lnTo>
                    <a:pt x="4119613" y="351047"/>
                  </a:lnTo>
                  <a:lnTo>
                    <a:pt x="4156074" y="377004"/>
                  </a:lnTo>
                  <a:lnTo>
                    <a:pt x="4191206" y="403676"/>
                  </a:lnTo>
                  <a:lnTo>
                    <a:pt x="4224982" y="431043"/>
                  </a:lnTo>
                  <a:lnTo>
                    <a:pt x="4257372" y="459081"/>
                  </a:lnTo>
                  <a:lnTo>
                    <a:pt x="4288350" y="487768"/>
                  </a:lnTo>
                  <a:lnTo>
                    <a:pt x="4317886" y="517083"/>
                  </a:lnTo>
                  <a:lnTo>
                    <a:pt x="4345952" y="547003"/>
                  </a:lnTo>
                  <a:lnTo>
                    <a:pt x="4372520" y="577505"/>
                  </a:lnTo>
                  <a:lnTo>
                    <a:pt x="4397562" y="608568"/>
                  </a:lnTo>
                  <a:lnTo>
                    <a:pt x="4421048" y="640169"/>
                  </a:lnTo>
                  <a:lnTo>
                    <a:pt x="4442951" y="672286"/>
                  </a:lnTo>
                  <a:lnTo>
                    <a:pt x="4463243" y="704897"/>
                  </a:lnTo>
                  <a:lnTo>
                    <a:pt x="4498877" y="771512"/>
                  </a:lnTo>
                  <a:lnTo>
                    <a:pt x="4527725" y="839835"/>
                  </a:lnTo>
                  <a:lnTo>
                    <a:pt x="4549559" y="909689"/>
                  </a:lnTo>
                  <a:lnTo>
                    <a:pt x="4564152" y="980896"/>
                  </a:lnTo>
                  <a:lnTo>
                    <a:pt x="4571278" y="1053277"/>
                  </a:lnTo>
                  <a:lnTo>
                    <a:pt x="4571970" y="1089853"/>
                  </a:lnTo>
                  <a:lnTo>
                    <a:pt x="4570710" y="1126657"/>
                  </a:lnTo>
                  <a:lnTo>
                    <a:pt x="4562221" y="1200855"/>
                  </a:lnTo>
                  <a:lnTo>
                    <a:pt x="4546275" y="1273024"/>
                  </a:lnTo>
                  <a:lnTo>
                    <a:pt x="4523152" y="1343416"/>
                  </a:lnTo>
                  <a:lnTo>
                    <a:pt x="4493118" y="1411897"/>
                  </a:lnTo>
                  <a:lnTo>
                    <a:pt x="4456436" y="1478330"/>
                  </a:lnTo>
                  <a:lnTo>
                    <a:pt x="4435684" y="1510737"/>
                  </a:lnTo>
                  <a:lnTo>
                    <a:pt x="4413369" y="1542581"/>
                  </a:lnTo>
                  <a:lnTo>
                    <a:pt x="4389525" y="1573846"/>
                  </a:lnTo>
                  <a:lnTo>
                    <a:pt x="4364183" y="1604515"/>
                  </a:lnTo>
                  <a:lnTo>
                    <a:pt x="4337377" y="1634571"/>
                  </a:lnTo>
                  <a:lnTo>
                    <a:pt x="4309141" y="1663996"/>
                  </a:lnTo>
                  <a:lnTo>
                    <a:pt x="4279507" y="1692775"/>
                  </a:lnTo>
                  <a:lnTo>
                    <a:pt x="4248507" y="1720890"/>
                  </a:lnTo>
                  <a:lnTo>
                    <a:pt x="4216176" y="1748324"/>
                  </a:lnTo>
                  <a:lnTo>
                    <a:pt x="4182546" y="1775061"/>
                  </a:lnTo>
                  <a:lnTo>
                    <a:pt x="4147650" y="1801083"/>
                  </a:lnTo>
                  <a:lnTo>
                    <a:pt x="4111521" y="1826373"/>
                  </a:lnTo>
                  <a:lnTo>
                    <a:pt x="4074193" y="1850916"/>
                  </a:lnTo>
                  <a:lnTo>
                    <a:pt x="4035697" y="1874693"/>
                  </a:lnTo>
                  <a:lnTo>
                    <a:pt x="3996068" y="1897688"/>
                  </a:lnTo>
                  <a:lnTo>
                    <a:pt x="3955338" y="1919883"/>
                  </a:lnTo>
                  <a:lnTo>
                    <a:pt x="3913540" y="1941263"/>
                  </a:lnTo>
                  <a:lnTo>
                    <a:pt x="3870708" y="1961811"/>
                  </a:lnTo>
                  <a:lnTo>
                    <a:pt x="3826873" y="1981508"/>
                  </a:lnTo>
                  <a:lnTo>
                    <a:pt x="3782070" y="2000339"/>
                  </a:lnTo>
                  <a:lnTo>
                    <a:pt x="3736331" y="2018286"/>
                  </a:lnTo>
                  <a:lnTo>
                    <a:pt x="3689690" y="2035333"/>
                  </a:lnTo>
                  <a:lnTo>
                    <a:pt x="3642179" y="2051463"/>
                  </a:lnTo>
                  <a:lnTo>
                    <a:pt x="3593831" y="2066658"/>
                  </a:lnTo>
                  <a:lnTo>
                    <a:pt x="3544679" y="2080903"/>
                  </a:lnTo>
                  <a:lnTo>
                    <a:pt x="3494757" y="2094179"/>
                  </a:lnTo>
                  <a:lnTo>
                    <a:pt x="3444097" y="2106471"/>
                  </a:lnTo>
                  <a:lnTo>
                    <a:pt x="3392732" y="2117760"/>
                  </a:lnTo>
                  <a:lnTo>
                    <a:pt x="3340696" y="2128031"/>
                  </a:lnTo>
                  <a:lnTo>
                    <a:pt x="3288021" y="2137267"/>
                  </a:lnTo>
                  <a:lnTo>
                    <a:pt x="3234740" y="2145450"/>
                  </a:lnTo>
                  <a:lnTo>
                    <a:pt x="3180887" y="2152563"/>
                  </a:lnTo>
                  <a:lnTo>
                    <a:pt x="3126494" y="2158590"/>
                  </a:lnTo>
                  <a:lnTo>
                    <a:pt x="3071595" y="2163514"/>
                  </a:lnTo>
                  <a:lnTo>
                    <a:pt x="3016222" y="2167318"/>
                  </a:lnTo>
                  <a:lnTo>
                    <a:pt x="2960409" y="2169985"/>
                  </a:lnTo>
                  <a:lnTo>
                    <a:pt x="2904188" y="2171498"/>
                  </a:lnTo>
                  <a:lnTo>
                    <a:pt x="2847593" y="2171841"/>
                  </a:lnTo>
                  <a:lnTo>
                    <a:pt x="2790656" y="2170995"/>
                  </a:lnTo>
                  <a:lnTo>
                    <a:pt x="2733410" y="2168946"/>
                  </a:lnTo>
                  <a:lnTo>
                    <a:pt x="2675890" y="2165674"/>
                  </a:lnTo>
                  <a:lnTo>
                    <a:pt x="2618248" y="2161164"/>
                  </a:lnTo>
                  <a:lnTo>
                    <a:pt x="2561172" y="2155458"/>
                  </a:lnTo>
                  <a:lnTo>
                    <a:pt x="2504696" y="2148574"/>
                  </a:lnTo>
                  <a:lnTo>
                    <a:pt x="2448856" y="2140531"/>
                  </a:lnTo>
                  <a:lnTo>
                    <a:pt x="2393686" y="2131348"/>
                  </a:lnTo>
                  <a:lnTo>
                    <a:pt x="2339223" y="2121044"/>
                  </a:lnTo>
                  <a:lnTo>
                    <a:pt x="2285501" y="2109638"/>
                  </a:lnTo>
                  <a:lnTo>
                    <a:pt x="2232556" y="2097147"/>
                  </a:lnTo>
                  <a:lnTo>
                    <a:pt x="2180423" y="2083592"/>
                  </a:lnTo>
                  <a:lnTo>
                    <a:pt x="2129137" y="2068991"/>
                  </a:lnTo>
                  <a:lnTo>
                    <a:pt x="2078733" y="2053363"/>
                  </a:lnTo>
                  <a:lnTo>
                    <a:pt x="2029248" y="2036727"/>
                  </a:lnTo>
                  <a:lnTo>
                    <a:pt x="1980715" y="2019101"/>
                  </a:lnTo>
                  <a:lnTo>
                    <a:pt x="1933171" y="2000504"/>
                  </a:lnTo>
                  <a:lnTo>
                    <a:pt x="1886651" y="1980955"/>
                  </a:lnTo>
                  <a:lnTo>
                    <a:pt x="1841189" y="1960474"/>
                  </a:lnTo>
                  <a:lnTo>
                    <a:pt x="1796822" y="1939077"/>
                  </a:lnTo>
                  <a:lnTo>
                    <a:pt x="1753584" y="1916786"/>
                  </a:lnTo>
                  <a:lnTo>
                    <a:pt x="1711511" y="1893618"/>
                  </a:lnTo>
                  <a:lnTo>
                    <a:pt x="1670637" y="1869592"/>
                  </a:lnTo>
                  <a:lnTo>
                    <a:pt x="1631000" y="1844727"/>
                  </a:lnTo>
                  <a:lnTo>
                    <a:pt x="1592632" y="1819041"/>
                  </a:lnTo>
                  <a:lnTo>
                    <a:pt x="1555571" y="1792555"/>
                  </a:lnTo>
                  <a:lnTo>
                    <a:pt x="1519851" y="1765285"/>
                  </a:lnTo>
                  <a:lnTo>
                    <a:pt x="1485507" y="1737252"/>
                  </a:lnTo>
                  <a:lnTo>
                    <a:pt x="1452575" y="1708475"/>
                  </a:lnTo>
                  <a:lnTo>
                    <a:pt x="1421090" y="1678970"/>
                  </a:lnTo>
                  <a:lnTo>
                    <a:pt x="1391087" y="1648759"/>
                  </a:lnTo>
                  <a:lnTo>
                    <a:pt x="1362602" y="1617859"/>
                  </a:lnTo>
                  <a:lnTo>
                    <a:pt x="1335669" y="1586290"/>
                  </a:lnTo>
                  <a:lnTo>
                    <a:pt x="1310325" y="1554069"/>
                  </a:lnTo>
                  <a:lnTo>
                    <a:pt x="1286604" y="1521217"/>
                  </a:lnTo>
                  <a:lnTo>
                    <a:pt x="1264541" y="1487751"/>
                  </a:lnTo>
                  <a:lnTo>
                    <a:pt x="1244173" y="1453691"/>
                  </a:lnTo>
                  <a:lnTo>
                    <a:pt x="1225533" y="1419055"/>
                  </a:lnTo>
                  <a:lnTo>
                    <a:pt x="1208659" y="1383862"/>
                  </a:lnTo>
                  <a:lnTo>
                    <a:pt x="0" y="124187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98209" y="1579879"/>
            <a:ext cx="225869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mask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 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left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shift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iteration.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applying mask 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n.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masking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none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zero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value,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 means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you found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lowest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bit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462597"/>
            <a:ext cx="3856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Exercise</a:t>
            </a:r>
            <a:r>
              <a:rPr sz="4400" spc="-50" dirty="0"/>
              <a:t> </a:t>
            </a:r>
            <a:r>
              <a:rPr sz="4400" spc="-5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704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200" y="2453639"/>
            <a:ext cx="4114800" cy="2349500"/>
          </a:xfrm>
          <a:custGeom>
            <a:avLst/>
            <a:gdLst/>
            <a:ahLst/>
            <a:cxnLst/>
            <a:rect l="l" t="t" r="r" b="b"/>
            <a:pathLst>
              <a:path w="4114800" h="2349500">
                <a:moveTo>
                  <a:pt x="4114800" y="0"/>
                </a:moveTo>
                <a:lnTo>
                  <a:pt x="0" y="0"/>
                </a:lnTo>
                <a:lnTo>
                  <a:pt x="0" y="2349500"/>
                </a:lnTo>
                <a:lnTo>
                  <a:pt x="4114800" y="2349500"/>
                </a:lnTo>
                <a:lnTo>
                  <a:pt x="4114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622" y="2476119"/>
            <a:ext cx="38709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62280" indent="-457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highestOneBit2(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5" dirty="0">
                <a:latin typeface="Consolas"/>
                <a:cs typeface="Consolas"/>
              </a:rPr>
              <a:t>res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&lt;&lt;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30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800" spc="-10" dirty="0">
                <a:solidFill>
                  <a:srgbClr val="AAAAAA"/>
                </a:solidFill>
                <a:latin typeface="Consolas"/>
                <a:cs typeface="Consolas"/>
              </a:rPr>
              <a:t>printf("%d </a:t>
            </a:r>
            <a:r>
              <a:rPr sz="1800" dirty="0">
                <a:solidFill>
                  <a:srgbClr val="AAAAAA"/>
                </a:solidFill>
                <a:latin typeface="Consolas"/>
                <a:cs typeface="Consolas"/>
              </a:rPr>
              <a:t>&amp; %d = </a:t>
            </a:r>
            <a:r>
              <a:rPr sz="1800" spc="-5" dirty="0">
                <a:solidFill>
                  <a:srgbClr val="AAAAAA"/>
                </a:solidFill>
                <a:latin typeface="Consolas"/>
                <a:cs typeface="Consolas"/>
              </a:rPr>
              <a:t>%d\n", </a:t>
            </a:r>
            <a:r>
              <a:rPr sz="1800" spc="-97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AAAAA"/>
                </a:solidFill>
                <a:latin typeface="Consolas"/>
                <a:cs typeface="Consolas"/>
              </a:rPr>
              <a:t>res,</a:t>
            </a:r>
            <a:r>
              <a:rPr sz="1800" spc="-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AAAAA"/>
                </a:solidFill>
                <a:latin typeface="Consolas"/>
                <a:cs typeface="Consolas"/>
              </a:rPr>
              <a:t>n,</a:t>
            </a:r>
            <a:r>
              <a:rPr sz="1800" spc="-2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AAAAA"/>
                </a:solidFill>
                <a:latin typeface="Consolas"/>
                <a:cs typeface="Consolas"/>
              </a:rPr>
              <a:t>res&amp;n);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while </a:t>
            </a:r>
            <a:r>
              <a:rPr sz="1800" spc="-10" dirty="0">
                <a:latin typeface="Consolas"/>
                <a:cs typeface="Consolas"/>
              </a:rPr>
              <a:t>((res&amp;n)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== </a:t>
            </a:r>
            <a:r>
              <a:rPr sz="1800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800" spc="5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822" y="3847782"/>
            <a:ext cx="2364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res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res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&gt;&gt;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80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res;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322" y="4397120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322" y="3981830"/>
            <a:ext cx="7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9669" y="2539788"/>
            <a:ext cx="4795520" cy="2845435"/>
            <a:chOff x="4209669" y="2539788"/>
            <a:chExt cx="4795520" cy="2845435"/>
          </a:xfrm>
        </p:grpSpPr>
        <p:sp>
          <p:nvSpPr>
            <p:cNvPr id="10" name="object 10"/>
            <p:cNvSpPr/>
            <p:nvPr/>
          </p:nvSpPr>
          <p:spPr>
            <a:xfrm>
              <a:off x="4222369" y="2552488"/>
              <a:ext cx="4770120" cy="2820035"/>
            </a:xfrm>
            <a:custGeom>
              <a:avLst/>
              <a:gdLst/>
              <a:ahLst/>
              <a:cxnLst/>
              <a:rect l="l" t="t" r="r" b="b"/>
              <a:pathLst>
                <a:path w="4770120" h="2820035">
                  <a:moveTo>
                    <a:pt x="2780127" y="63"/>
                  </a:moveTo>
                  <a:lnTo>
                    <a:pt x="2729461" y="0"/>
                  </a:lnTo>
                  <a:lnTo>
                    <a:pt x="2678904" y="825"/>
                  </a:lnTo>
                  <a:lnTo>
                    <a:pt x="2628478" y="2533"/>
                  </a:lnTo>
                  <a:lnTo>
                    <a:pt x="2578206" y="5119"/>
                  </a:lnTo>
                  <a:lnTo>
                    <a:pt x="2528111" y="8576"/>
                  </a:lnTo>
                  <a:lnTo>
                    <a:pt x="2478216" y="12898"/>
                  </a:lnTo>
                  <a:lnTo>
                    <a:pt x="2428546" y="18079"/>
                  </a:lnTo>
                  <a:lnTo>
                    <a:pt x="2379122" y="24113"/>
                  </a:lnTo>
                  <a:lnTo>
                    <a:pt x="2329967" y="30994"/>
                  </a:lnTo>
                  <a:lnTo>
                    <a:pt x="2281106" y="38716"/>
                  </a:lnTo>
                  <a:lnTo>
                    <a:pt x="2232560" y="47273"/>
                  </a:lnTo>
                  <a:lnTo>
                    <a:pt x="2184354" y="56659"/>
                  </a:lnTo>
                  <a:lnTo>
                    <a:pt x="2136510" y="66868"/>
                  </a:lnTo>
                  <a:lnTo>
                    <a:pt x="2089051" y="77893"/>
                  </a:lnTo>
                  <a:lnTo>
                    <a:pt x="2042001" y="89730"/>
                  </a:lnTo>
                  <a:lnTo>
                    <a:pt x="1995382" y="102371"/>
                  </a:lnTo>
                  <a:lnTo>
                    <a:pt x="1949218" y="115810"/>
                  </a:lnTo>
                  <a:lnTo>
                    <a:pt x="1903531" y="130043"/>
                  </a:lnTo>
                  <a:lnTo>
                    <a:pt x="1858346" y="145062"/>
                  </a:lnTo>
                  <a:lnTo>
                    <a:pt x="1813684" y="160861"/>
                  </a:lnTo>
                  <a:lnTo>
                    <a:pt x="1769570" y="177435"/>
                  </a:lnTo>
                  <a:lnTo>
                    <a:pt x="1726026" y="194777"/>
                  </a:lnTo>
                  <a:lnTo>
                    <a:pt x="1683075" y="212882"/>
                  </a:lnTo>
                  <a:lnTo>
                    <a:pt x="1640741" y="231744"/>
                  </a:lnTo>
                  <a:lnTo>
                    <a:pt x="1599046" y="251355"/>
                  </a:lnTo>
                  <a:lnTo>
                    <a:pt x="1558013" y="271711"/>
                  </a:lnTo>
                  <a:lnTo>
                    <a:pt x="1517667" y="292806"/>
                  </a:lnTo>
                  <a:lnTo>
                    <a:pt x="1478029" y="314632"/>
                  </a:lnTo>
                  <a:lnTo>
                    <a:pt x="1439124" y="337185"/>
                  </a:lnTo>
                  <a:lnTo>
                    <a:pt x="1400973" y="360458"/>
                  </a:lnTo>
                  <a:lnTo>
                    <a:pt x="1363601" y="384445"/>
                  </a:lnTo>
                  <a:lnTo>
                    <a:pt x="1327030" y="409140"/>
                  </a:lnTo>
                  <a:lnTo>
                    <a:pt x="1291283" y="434537"/>
                  </a:lnTo>
                  <a:lnTo>
                    <a:pt x="1256384" y="460630"/>
                  </a:lnTo>
                  <a:lnTo>
                    <a:pt x="1222355" y="487413"/>
                  </a:lnTo>
                  <a:lnTo>
                    <a:pt x="1189221" y="514880"/>
                  </a:lnTo>
                  <a:lnTo>
                    <a:pt x="1157003" y="543025"/>
                  </a:lnTo>
                  <a:lnTo>
                    <a:pt x="1125725" y="571842"/>
                  </a:lnTo>
                  <a:lnTo>
                    <a:pt x="1095410" y="601324"/>
                  </a:lnTo>
                  <a:lnTo>
                    <a:pt x="1066081" y="631467"/>
                  </a:lnTo>
                  <a:lnTo>
                    <a:pt x="1037762" y="662263"/>
                  </a:lnTo>
                  <a:lnTo>
                    <a:pt x="1010475" y="693706"/>
                  </a:lnTo>
                  <a:lnTo>
                    <a:pt x="984244" y="725792"/>
                  </a:lnTo>
                  <a:lnTo>
                    <a:pt x="959091" y="758513"/>
                  </a:lnTo>
                  <a:lnTo>
                    <a:pt x="935040" y="791863"/>
                  </a:lnTo>
                  <a:lnTo>
                    <a:pt x="912113" y="825838"/>
                  </a:lnTo>
                  <a:lnTo>
                    <a:pt x="0" y="949790"/>
                  </a:lnTo>
                  <a:lnTo>
                    <a:pt x="732535" y="1348951"/>
                  </a:lnTo>
                  <a:lnTo>
                    <a:pt x="730827" y="1390883"/>
                  </a:lnTo>
                  <a:lnTo>
                    <a:pt x="730894" y="1432643"/>
                  </a:lnTo>
                  <a:lnTo>
                    <a:pt x="732717" y="1474207"/>
                  </a:lnTo>
                  <a:lnTo>
                    <a:pt x="736276" y="1515555"/>
                  </a:lnTo>
                  <a:lnTo>
                    <a:pt x="741553" y="1556663"/>
                  </a:lnTo>
                  <a:lnTo>
                    <a:pt x="748527" y="1597511"/>
                  </a:lnTo>
                  <a:lnTo>
                    <a:pt x="757181" y="1638076"/>
                  </a:lnTo>
                  <a:lnTo>
                    <a:pt x="767494" y="1678336"/>
                  </a:lnTo>
                  <a:lnTo>
                    <a:pt x="779448" y="1718270"/>
                  </a:lnTo>
                  <a:lnTo>
                    <a:pt x="793024" y="1757856"/>
                  </a:lnTo>
                  <a:lnTo>
                    <a:pt x="808201" y="1797071"/>
                  </a:lnTo>
                  <a:lnTo>
                    <a:pt x="824961" y="1835895"/>
                  </a:lnTo>
                  <a:lnTo>
                    <a:pt x="843285" y="1874304"/>
                  </a:lnTo>
                  <a:lnTo>
                    <a:pt x="863154" y="1912278"/>
                  </a:lnTo>
                  <a:lnTo>
                    <a:pt x="884548" y="1949793"/>
                  </a:lnTo>
                  <a:lnTo>
                    <a:pt x="907447" y="1986830"/>
                  </a:lnTo>
                  <a:lnTo>
                    <a:pt x="931834" y="2023364"/>
                  </a:lnTo>
                  <a:lnTo>
                    <a:pt x="957689" y="2059376"/>
                  </a:lnTo>
                  <a:lnTo>
                    <a:pt x="984992" y="2094842"/>
                  </a:lnTo>
                  <a:lnTo>
                    <a:pt x="1013724" y="2129741"/>
                  </a:lnTo>
                  <a:lnTo>
                    <a:pt x="1043866" y="2164051"/>
                  </a:lnTo>
                  <a:lnTo>
                    <a:pt x="1075400" y="2197750"/>
                  </a:lnTo>
                  <a:lnTo>
                    <a:pt x="1108304" y="2230816"/>
                  </a:lnTo>
                  <a:lnTo>
                    <a:pt x="1142562" y="2263228"/>
                  </a:lnTo>
                  <a:lnTo>
                    <a:pt x="1178152" y="2294963"/>
                  </a:lnTo>
                  <a:lnTo>
                    <a:pt x="1215057" y="2326000"/>
                  </a:lnTo>
                  <a:lnTo>
                    <a:pt x="1253257" y="2356317"/>
                  </a:lnTo>
                  <a:lnTo>
                    <a:pt x="1292732" y="2385891"/>
                  </a:lnTo>
                  <a:lnTo>
                    <a:pt x="1333463" y="2414701"/>
                  </a:lnTo>
                  <a:lnTo>
                    <a:pt x="1375432" y="2442725"/>
                  </a:lnTo>
                  <a:lnTo>
                    <a:pt x="1418619" y="2469942"/>
                  </a:lnTo>
                  <a:lnTo>
                    <a:pt x="1463005" y="2496329"/>
                  </a:lnTo>
                  <a:lnTo>
                    <a:pt x="1508570" y="2521864"/>
                  </a:lnTo>
                  <a:lnTo>
                    <a:pt x="1555296" y="2546526"/>
                  </a:lnTo>
                  <a:lnTo>
                    <a:pt x="1603163" y="2570293"/>
                  </a:lnTo>
                  <a:lnTo>
                    <a:pt x="1652152" y="2593142"/>
                  </a:lnTo>
                  <a:lnTo>
                    <a:pt x="1702243" y="2615052"/>
                  </a:lnTo>
                  <a:lnTo>
                    <a:pt x="1753419" y="2636001"/>
                  </a:lnTo>
                  <a:lnTo>
                    <a:pt x="1805659" y="2655968"/>
                  </a:lnTo>
                  <a:lnTo>
                    <a:pt x="1858944" y="2674929"/>
                  </a:lnTo>
                  <a:lnTo>
                    <a:pt x="1913254" y="2692865"/>
                  </a:lnTo>
                  <a:lnTo>
                    <a:pt x="1962505" y="2707978"/>
                  </a:lnTo>
                  <a:lnTo>
                    <a:pt x="2012018" y="2722106"/>
                  </a:lnTo>
                  <a:lnTo>
                    <a:pt x="2061769" y="2735254"/>
                  </a:lnTo>
                  <a:lnTo>
                    <a:pt x="2111735" y="2747428"/>
                  </a:lnTo>
                  <a:lnTo>
                    <a:pt x="2161894" y="2758635"/>
                  </a:lnTo>
                  <a:lnTo>
                    <a:pt x="2212223" y="2768879"/>
                  </a:lnTo>
                  <a:lnTo>
                    <a:pt x="2262697" y="2778168"/>
                  </a:lnTo>
                  <a:lnTo>
                    <a:pt x="2313295" y="2786507"/>
                  </a:lnTo>
                  <a:lnTo>
                    <a:pt x="2363993" y="2793903"/>
                  </a:lnTo>
                  <a:lnTo>
                    <a:pt x="2414767" y="2800361"/>
                  </a:lnTo>
                  <a:lnTo>
                    <a:pt x="2465595" y="2805887"/>
                  </a:lnTo>
                  <a:lnTo>
                    <a:pt x="2516454" y="2810488"/>
                  </a:lnTo>
                  <a:lnTo>
                    <a:pt x="2567321" y="2814170"/>
                  </a:lnTo>
                  <a:lnTo>
                    <a:pt x="2618171" y="2816938"/>
                  </a:lnTo>
                  <a:lnTo>
                    <a:pt x="2668984" y="2818798"/>
                  </a:lnTo>
                  <a:lnTo>
                    <a:pt x="2719734" y="2819758"/>
                  </a:lnTo>
                  <a:lnTo>
                    <a:pt x="2770400" y="2819822"/>
                  </a:lnTo>
                  <a:lnTo>
                    <a:pt x="2820957" y="2818996"/>
                  </a:lnTo>
                  <a:lnTo>
                    <a:pt x="2871383" y="2817288"/>
                  </a:lnTo>
                  <a:lnTo>
                    <a:pt x="2921655" y="2814702"/>
                  </a:lnTo>
                  <a:lnTo>
                    <a:pt x="2971750" y="2811245"/>
                  </a:lnTo>
                  <a:lnTo>
                    <a:pt x="3021645" y="2806923"/>
                  </a:lnTo>
                  <a:lnTo>
                    <a:pt x="3071315" y="2801742"/>
                  </a:lnTo>
                  <a:lnTo>
                    <a:pt x="3120739" y="2795708"/>
                  </a:lnTo>
                  <a:lnTo>
                    <a:pt x="3169894" y="2788827"/>
                  </a:lnTo>
                  <a:lnTo>
                    <a:pt x="3218755" y="2781105"/>
                  </a:lnTo>
                  <a:lnTo>
                    <a:pt x="3267301" y="2772548"/>
                  </a:lnTo>
                  <a:lnTo>
                    <a:pt x="3315507" y="2763162"/>
                  </a:lnTo>
                  <a:lnTo>
                    <a:pt x="3363351" y="2752953"/>
                  </a:lnTo>
                  <a:lnTo>
                    <a:pt x="3410810" y="2741928"/>
                  </a:lnTo>
                  <a:lnTo>
                    <a:pt x="3457860" y="2730091"/>
                  </a:lnTo>
                  <a:lnTo>
                    <a:pt x="3504479" y="2717450"/>
                  </a:lnTo>
                  <a:lnTo>
                    <a:pt x="3550643" y="2704011"/>
                  </a:lnTo>
                  <a:lnTo>
                    <a:pt x="3596330" y="2689778"/>
                  </a:lnTo>
                  <a:lnTo>
                    <a:pt x="3641515" y="2674760"/>
                  </a:lnTo>
                  <a:lnTo>
                    <a:pt x="3686177" y="2658960"/>
                  </a:lnTo>
                  <a:lnTo>
                    <a:pt x="3730291" y="2642386"/>
                  </a:lnTo>
                  <a:lnTo>
                    <a:pt x="3773835" y="2625044"/>
                  </a:lnTo>
                  <a:lnTo>
                    <a:pt x="3816786" y="2606939"/>
                  </a:lnTo>
                  <a:lnTo>
                    <a:pt x="3859120" y="2588078"/>
                  </a:lnTo>
                  <a:lnTo>
                    <a:pt x="3900815" y="2568466"/>
                  </a:lnTo>
                  <a:lnTo>
                    <a:pt x="3941848" y="2548110"/>
                  </a:lnTo>
                  <a:lnTo>
                    <a:pt x="3982194" y="2527016"/>
                  </a:lnTo>
                  <a:lnTo>
                    <a:pt x="4021832" y="2505189"/>
                  </a:lnTo>
                  <a:lnTo>
                    <a:pt x="4060737" y="2482636"/>
                  </a:lnTo>
                  <a:lnTo>
                    <a:pt x="4098888" y="2459363"/>
                  </a:lnTo>
                  <a:lnTo>
                    <a:pt x="4136260" y="2435376"/>
                  </a:lnTo>
                  <a:lnTo>
                    <a:pt x="4172831" y="2410681"/>
                  </a:lnTo>
                  <a:lnTo>
                    <a:pt x="4208578" y="2385284"/>
                  </a:lnTo>
                  <a:lnTo>
                    <a:pt x="4243477" y="2359191"/>
                  </a:lnTo>
                  <a:lnTo>
                    <a:pt x="4277506" y="2332408"/>
                  </a:lnTo>
                  <a:lnTo>
                    <a:pt x="4310640" y="2304941"/>
                  </a:lnTo>
                  <a:lnTo>
                    <a:pt x="4342858" y="2276796"/>
                  </a:lnTo>
                  <a:lnTo>
                    <a:pt x="4374136" y="2247979"/>
                  </a:lnTo>
                  <a:lnTo>
                    <a:pt x="4404451" y="2218497"/>
                  </a:lnTo>
                  <a:lnTo>
                    <a:pt x="4433780" y="2188354"/>
                  </a:lnTo>
                  <a:lnTo>
                    <a:pt x="4462099" y="2157558"/>
                  </a:lnTo>
                  <a:lnTo>
                    <a:pt x="4489386" y="2126115"/>
                  </a:lnTo>
                  <a:lnTo>
                    <a:pt x="4515617" y="2094029"/>
                  </a:lnTo>
                  <a:lnTo>
                    <a:pt x="4540770" y="2061308"/>
                  </a:lnTo>
                  <a:lnTo>
                    <a:pt x="4564821" y="2027958"/>
                  </a:lnTo>
                  <a:lnTo>
                    <a:pt x="4587748" y="1993984"/>
                  </a:lnTo>
                  <a:lnTo>
                    <a:pt x="4611630" y="1955908"/>
                  </a:lnTo>
                  <a:lnTo>
                    <a:pt x="4633783" y="1917611"/>
                  </a:lnTo>
                  <a:lnTo>
                    <a:pt x="4654218" y="1879114"/>
                  </a:lnTo>
                  <a:lnTo>
                    <a:pt x="4672946" y="1840439"/>
                  </a:lnTo>
                  <a:lnTo>
                    <a:pt x="4689981" y="1801608"/>
                  </a:lnTo>
                  <a:lnTo>
                    <a:pt x="4705332" y="1762642"/>
                  </a:lnTo>
                  <a:lnTo>
                    <a:pt x="4719012" y="1723564"/>
                  </a:lnTo>
                  <a:lnTo>
                    <a:pt x="4731033" y="1684396"/>
                  </a:lnTo>
                  <a:lnTo>
                    <a:pt x="4741406" y="1645159"/>
                  </a:lnTo>
                  <a:lnTo>
                    <a:pt x="4750143" y="1605875"/>
                  </a:lnTo>
                  <a:lnTo>
                    <a:pt x="4757257" y="1566567"/>
                  </a:lnTo>
                  <a:lnTo>
                    <a:pt x="4762757" y="1527255"/>
                  </a:lnTo>
                  <a:lnTo>
                    <a:pt x="4766657" y="1487963"/>
                  </a:lnTo>
                  <a:lnTo>
                    <a:pt x="4768969" y="1448711"/>
                  </a:lnTo>
                  <a:lnTo>
                    <a:pt x="4769703" y="1409522"/>
                  </a:lnTo>
                  <a:lnTo>
                    <a:pt x="4768871" y="1370418"/>
                  </a:lnTo>
                  <a:lnTo>
                    <a:pt x="4766486" y="1331420"/>
                  </a:lnTo>
                  <a:lnTo>
                    <a:pt x="4762558" y="1292551"/>
                  </a:lnTo>
                  <a:lnTo>
                    <a:pt x="4757101" y="1253832"/>
                  </a:lnTo>
                  <a:lnTo>
                    <a:pt x="4750125" y="1215285"/>
                  </a:lnTo>
                  <a:lnTo>
                    <a:pt x="4741642" y="1176933"/>
                  </a:lnTo>
                  <a:lnTo>
                    <a:pt x="4731664" y="1138796"/>
                  </a:lnTo>
                  <a:lnTo>
                    <a:pt x="4720202" y="1100897"/>
                  </a:lnTo>
                  <a:lnTo>
                    <a:pt x="4707269" y="1063258"/>
                  </a:lnTo>
                  <a:lnTo>
                    <a:pt x="4692876" y="1025901"/>
                  </a:lnTo>
                  <a:lnTo>
                    <a:pt x="4677035" y="988847"/>
                  </a:lnTo>
                  <a:lnTo>
                    <a:pt x="4659758" y="952119"/>
                  </a:lnTo>
                  <a:lnTo>
                    <a:pt x="4641056" y="915738"/>
                  </a:lnTo>
                  <a:lnTo>
                    <a:pt x="4620941" y="879726"/>
                  </a:lnTo>
                  <a:lnTo>
                    <a:pt x="4599424" y="844105"/>
                  </a:lnTo>
                  <a:lnTo>
                    <a:pt x="4576518" y="808897"/>
                  </a:lnTo>
                  <a:lnTo>
                    <a:pt x="4552235" y="774124"/>
                  </a:lnTo>
                  <a:lnTo>
                    <a:pt x="4526585" y="739808"/>
                  </a:lnTo>
                  <a:lnTo>
                    <a:pt x="4499581" y="705971"/>
                  </a:lnTo>
                  <a:lnTo>
                    <a:pt x="4471235" y="672634"/>
                  </a:lnTo>
                  <a:lnTo>
                    <a:pt x="4441558" y="639820"/>
                  </a:lnTo>
                  <a:lnTo>
                    <a:pt x="4410561" y="607550"/>
                  </a:lnTo>
                  <a:lnTo>
                    <a:pt x="4378258" y="575846"/>
                  </a:lnTo>
                  <a:lnTo>
                    <a:pt x="4344658" y="544730"/>
                  </a:lnTo>
                  <a:lnTo>
                    <a:pt x="4309775" y="514224"/>
                  </a:lnTo>
                  <a:lnTo>
                    <a:pt x="4273619" y="484351"/>
                  </a:lnTo>
                  <a:lnTo>
                    <a:pt x="4236204" y="455131"/>
                  </a:lnTo>
                  <a:lnTo>
                    <a:pt x="4197539" y="426586"/>
                  </a:lnTo>
                  <a:lnTo>
                    <a:pt x="4157637" y="398739"/>
                  </a:lnTo>
                  <a:lnTo>
                    <a:pt x="4116511" y="371612"/>
                  </a:lnTo>
                  <a:lnTo>
                    <a:pt x="4074170" y="345226"/>
                  </a:lnTo>
                  <a:lnTo>
                    <a:pt x="4030628" y="319603"/>
                  </a:lnTo>
                  <a:lnTo>
                    <a:pt x="3985896" y="294766"/>
                  </a:lnTo>
                  <a:lnTo>
                    <a:pt x="3939986" y="270735"/>
                  </a:lnTo>
                  <a:lnTo>
                    <a:pt x="3892909" y="247534"/>
                  </a:lnTo>
                  <a:lnTo>
                    <a:pt x="3844677" y="225183"/>
                  </a:lnTo>
                  <a:lnTo>
                    <a:pt x="3795302" y="203704"/>
                  </a:lnTo>
                  <a:lnTo>
                    <a:pt x="3744796" y="183121"/>
                  </a:lnTo>
                  <a:lnTo>
                    <a:pt x="3693170" y="163454"/>
                  </a:lnTo>
                  <a:lnTo>
                    <a:pt x="3640436" y="144725"/>
                  </a:lnTo>
                  <a:lnTo>
                    <a:pt x="3586606" y="126957"/>
                  </a:lnTo>
                  <a:lnTo>
                    <a:pt x="3537356" y="111843"/>
                  </a:lnTo>
                  <a:lnTo>
                    <a:pt x="3487843" y="97715"/>
                  </a:lnTo>
                  <a:lnTo>
                    <a:pt x="3438092" y="84567"/>
                  </a:lnTo>
                  <a:lnTo>
                    <a:pt x="3388126" y="72393"/>
                  </a:lnTo>
                  <a:lnTo>
                    <a:pt x="3337967" y="61187"/>
                  </a:lnTo>
                  <a:lnTo>
                    <a:pt x="3287638" y="50942"/>
                  </a:lnTo>
                  <a:lnTo>
                    <a:pt x="3237164" y="41653"/>
                  </a:lnTo>
                  <a:lnTo>
                    <a:pt x="3186566" y="33314"/>
                  </a:lnTo>
                  <a:lnTo>
                    <a:pt x="3135868" y="25918"/>
                  </a:lnTo>
                  <a:lnTo>
                    <a:pt x="3085094" y="19460"/>
                  </a:lnTo>
                  <a:lnTo>
                    <a:pt x="3034266" y="13934"/>
                  </a:lnTo>
                  <a:lnTo>
                    <a:pt x="2983407" y="9333"/>
                  </a:lnTo>
                  <a:lnTo>
                    <a:pt x="2932540" y="5651"/>
                  </a:lnTo>
                  <a:lnTo>
                    <a:pt x="2881690" y="2883"/>
                  </a:lnTo>
                  <a:lnTo>
                    <a:pt x="2830877" y="1023"/>
                  </a:lnTo>
                  <a:lnTo>
                    <a:pt x="2780127" y="6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2369" y="2552488"/>
              <a:ext cx="4770120" cy="2820035"/>
            </a:xfrm>
            <a:custGeom>
              <a:avLst/>
              <a:gdLst/>
              <a:ahLst/>
              <a:cxnLst/>
              <a:rect l="l" t="t" r="r" b="b"/>
              <a:pathLst>
                <a:path w="4770120" h="2820035">
                  <a:moveTo>
                    <a:pt x="0" y="949790"/>
                  </a:moveTo>
                  <a:lnTo>
                    <a:pt x="912113" y="825838"/>
                  </a:lnTo>
                  <a:lnTo>
                    <a:pt x="935040" y="791863"/>
                  </a:lnTo>
                  <a:lnTo>
                    <a:pt x="959091" y="758513"/>
                  </a:lnTo>
                  <a:lnTo>
                    <a:pt x="984244" y="725792"/>
                  </a:lnTo>
                  <a:lnTo>
                    <a:pt x="1010475" y="693706"/>
                  </a:lnTo>
                  <a:lnTo>
                    <a:pt x="1037762" y="662263"/>
                  </a:lnTo>
                  <a:lnTo>
                    <a:pt x="1066081" y="631467"/>
                  </a:lnTo>
                  <a:lnTo>
                    <a:pt x="1095410" y="601324"/>
                  </a:lnTo>
                  <a:lnTo>
                    <a:pt x="1125725" y="571842"/>
                  </a:lnTo>
                  <a:lnTo>
                    <a:pt x="1157003" y="543025"/>
                  </a:lnTo>
                  <a:lnTo>
                    <a:pt x="1189221" y="514880"/>
                  </a:lnTo>
                  <a:lnTo>
                    <a:pt x="1222355" y="487413"/>
                  </a:lnTo>
                  <a:lnTo>
                    <a:pt x="1256384" y="460630"/>
                  </a:lnTo>
                  <a:lnTo>
                    <a:pt x="1291283" y="434537"/>
                  </a:lnTo>
                  <a:lnTo>
                    <a:pt x="1327030" y="409140"/>
                  </a:lnTo>
                  <a:lnTo>
                    <a:pt x="1363601" y="384445"/>
                  </a:lnTo>
                  <a:lnTo>
                    <a:pt x="1400973" y="360458"/>
                  </a:lnTo>
                  <a:lnTo>
                    <a:pt x="1439124" y="337185"/>
                  </a:lnTo>
                  <a:lnTo>
                    <a:pt x="1478029" y="314632"/>
                  </a:lnTo>
                  <a:lnTo>
                    <a:pt x="1517667" y="292806"/>
                  </a:lnTo>
                  <a:lnTo>
                    <a:pt x="1558013" y="271711"/>
                  </a:lnTo>
                  <a:lnTo>
                    <a:pt x="1599046" y="251355"/>
                  </a:lnTo>
                  <a:lnTo>
                    <a:pt x="1640741" y="231744"/>
                  </a:lnTo>
                  <a:lnTo>
                    <a:pt x="1683075" y="212882"/>
                  </a:lnTo>
                  <a:lnTo>
                    <a:pt x="1726026" y="194777"/>
                  </a:lnTo>
                  <a:lnTo>
                    <a:pt x="1769570" y="177435"/>
                  </a:lnTo>
                  <a:lnTo>
                    <a:pt x="1813684" y="160861"/>
                  </a:lnTo>
                  <a:lnTo>
                    <a:pt x="1858346" y="145062"/>
                  </a:lnTo>
                  <a:lnTo>
                    <a:pt x="1903531" y="130043"/>
                  </a:lnTo>
                  <a:lnTo>
                    <a:pt x="1949218" y="115810"/>
                  </a:lnTo>
                  <a:lnTo>
                    <a:pt x="1995382" y="102371"/>
                  </a:lnTo>
                  <a:lnTo>
                    <a:pt x="2042001" y="89730"/>
                  </a:lnTo>
                  <a:lnTo>
                    <a:pt x="2089051" y="77893"/>
                  </a:lnTo>
                  <a:lnTo>
                    <a:pt x="2136510" y="66868"/>
                  </a:lnTo>
                  <a:lnTo>
                    <a:pt x="2184354" y="56659"/>
                  </a:lnTo>
                  <a:lnTo>
                    <a:pt x="2232560" y="47273"/>
                  </a:lnTo>
                  <a:lnTo>
                    <a:pt x="2281106" y="38716"/>
                  </a:lnTo>
                  <a:lnTo>
                    <a:pt x="2329967" y="30994"/>
                  </a:lnTo>
                  <a:lnTo>
                    <a:pt x="2379122" y="24113"/>
                  </a:lnTo>
                  <a:lnTo>
                    <a:pt x="2428546" y="18079"/>
                  </a:lnTo>
                  <a:lnTo>
                    <a:pt x="2478216" y="12898"/>
                  </a:lnTo>
                  <a:lnTo>
                    <a:pt x="2528111" y="8576"/>
                  </a:lnTo>
                  <a:lnTo>
                    <a:pt x="2578206" y="5119"/>
                  </a:lnTo>
                  <a:lnTo>
                    <a:pt x="2628478" y="2533"/>
                  </a:lnTo>
                  <a:lnTo>
                    <a:pt x="2678904" y="825"/>
                  </a:lnTo>
                  <a:lnTo>
                    <a:pt x="2729461" y="0"/>
                  </a:lnTo>
                  <a:lnTo>
                    <a:pt x="2780127" y="63"/>
                  </a:lnTo>
                  <a:lnTo>
                    <a:pt x="2830877" y="1023"/>
                  </a:lnTo>
                  <a:lnTo>
                    <a:pt x="2881690" y="2883"/>
                  </a:lnTo>
                  <a:lnTo>
                    <a:pt x="2932540" y="5651"/>
                  </a:lnTo>
                  <a:lnTo>
                    <a:pt x="2983407" y="9333"/>
                  </a:lnTo>
                  <a:lnTo>
                    <a:pt x="3034266" y="13934"/>
                  </a:lnTo>
                  <a:lnTo>
                    <a:pt x="3085094" y="19460"/>
                  </a:lnTo>
                  <a:lnTo>
                    <a:pt x="3135868" y="25918"/>
                  </a:lnTo>
                  <a:lnTo>
                    <a:pt x="3186566" y="33314"/>
                  </a:lnTo>
                  <a:lnTo>
                    <a:pt x="3237164" y="41653"/>
                  </a:lnTo>
                  <a:lnTo>
                    <a:pt x="3287638" y="50942"/>
                  </a:lnTo>
                  <a:lnTo>
                    <a:pt x="3337967" y="61187"/>
                  </a:lnTo>
                  <a:lnTo>
                    <a:pt x="3388126" y="72393"/>
                  </a:lnTo>
                  <a:lnTo>
                    <a:pt x="3438092" y="84567"/>
                  </a:lnTo>
                  <a:lnTo>
                    <a:pt x="3487843" y="97715"/>
                  </a:lnTo>
                  <a:lnTo>
                    <a:pt x="3537356" y="111843"/>
                  </a:lnTo>
                  <a:lnTo>
                    <a:pt x="3586606" y="126957"/>
                  </a:lnTo>
                  <a:lnTo>
                    <a:pt x="3640436" y="144725"/>
                  </a:lnTo>
                  <a:lnTo>
                    <a:pt x="3693170" y="163454"/>
                  </a:lnTo>
                  <a:lnTo>
                    <a:pt x="3744796" y="183121"/>
                  </a:lnTo>
                  <a:lnTo>
                    <a:pt x="3795302" y="203704"/>
                  </a:lnTo>
                  <a:lnTo>
                    <a:pt x="3844677" y="225183"/>
                  </a:lnTo>
                  <a:lnTo>
                    <a:pt x="3892909" y="247534"/>
                  </a:lnTo>
                  <a:lnTo>
                    <a:pt x="3939986" y="270735"/>
                  </a:lnTo>
                  <a:lnTo>
                    <a:pt x="3985896" y="294766"/>
                  </a:lnTo>
                  <a:lnTo>
                    <a:pt x="4030628" y="319603"/>
                  </a:lnTo>
                  <a:lnTo>
                    <a:pt x="4074170" y="345226"/>
                  </a:lnTo>
                  <a:lnTo>
                    <a:pt x="4116511" y="371612"/>
                  </a:lnTo>
                  <a:lnTo>
                    <a:pt x="4157637" y="398739"/>
                  </a:lnTo>
                  <a:lnTo>
                    <a:pt x="4197539" y="426586"/>
                  </a:lnTo>
                  <a:lnTo>
                    <a:pt x="4236204" y="455131"/>
                  </a:lnTo>
                  <a:lnTo>
                    <a:pt x="4273619" y="484351"/>
                  </a:lnTo>
                  <a:lnTo>
                    <a:pt x="4309775" y="514224"/>
                  </a:lnTo>
                  <a:lnTo>
                    <a:pt x="4344658" y="544730"/>
                  </a:lnTo>
                  <a:lnTo>
                    <a:pt x="4378258" y="575846"/>
                  </a:lnTo>
                  <a:lnTo>
                    <a:pt x="4410561" y="607550"/>
                  </a:lnTo>
                  <a:lnTo>
                    <a:pt x="4441558" y="639820"/>
                  </a:lnTo>
                  <a:lnTo>
                    <a:pt x="4471235" y="672634"/>
                  </a:lnTo>
                  <a:lnTo>
                    <a:pt x="4499581" y="705971"/>
                  </a:lnTo>
                  <a:lnTo>
                    <a:pt x="4526585" y="739808"/>
                  </a:lnTo>
                  <a:lnTo>
                    <a:pt x="4552235" y="774124"/>
                  </a:lnTo>
                  <a:lnTo>
                    <a:pt x="4576518" y="808897"/>
                  </a:lnTo>
                  <a:lnTo>
                    <a:pt x="4599424" y="844105"/>
                  </a:lnTo>
                  <a:lnTo>
                    <a:pt x="4620941" y="879726"/>
                  </a:lnTo>
                  <a:lnTo>
                    <a:pt x="4641056" y="915738"/>
                  </a:lnTo>
                  <a:lnTo>
                    <a:pt x="4659758" y="952119"/>
                  </a:lnTo>
                  <a:lnTo>
                    <a:pt x="4677035" y="988847"/>
                  </a:lnTo>
                  <a:lnTo>
                    <a:pt x="4692876" y="1025901"/>
                  </a:lnTo>
                  <a:lnTo>
                    <a:pt x="4707269" y="1063258"/>
                  </a:lnTo>
                  <a:lnTo>
                    <a:pt x="4720202" y="1100897"/>
                  </a:lnTo>
                  <a:lnTo>
                    <a:pt x="4731664" y="1138796"/>
                  </a:lnTo>
                  <a:lnTo>
                    <a:pt x="4741642" y="1176933"/>
                  </a:lnTo>
                  <a:lnTo>
                    <a:pt x="4750125" y="1215285"/>
                  </a:lnTo>
                  <a:lnTo>
                    <a:pt x="4757101" y="1253832"/>
                  </a:lnTo>
                  <a:lnTo>
                    <a:pt x="4762558" y="1292551"/>
                  </a:lnTo>
                  <a:lnTo>
                    <a:pt x="4766486" y="1331420"/>
                  </a:lnTo>
                  <a:lnTo>
                    <a:pt x="4768871" y="1370418"/>
                  </a:lnTo>
                  <a:lnTo>
                    <a:pt x="4769703" y="1409522"/>
                  </a:lnTo>
                  <a:lnTo>
                    <a:pt x="4768969" y="1448711"/>
                  </a:lnTo>
                  <a:lnTo>
                    <a:pt x="4766657" y="1487963"/>
                  </a:lnTo>
                  <a:lnTo>
                    <a:pt x="4762757" y="1527255"/>
                  </a:lnTo>
                  <a:lnTo>
                    <a:pt x="4757257" y="1566567"/>
                  </a:lnTo>
                  <a:lnTo>
                    <a:pt x="4750143" y="1605875"/>
                  </a:lnTo>
                  <a:lnTo>
                    <a:pt x="4741406" y="1645159"/>
                  </a:lnTo>
                  <a:lnTo>
                    <a:pt x="4731033" y="1684396"/>
                  </a:lnTo>
                  <a:lnTo>
                    <a:pt x="4719012" y="1723564"/>
                  </a:lnTo>
                  <a:lnTo>
                    <a:pt x="4705332" y="1762642"/>
                  </a:lnTo>
                  <a:lnTo>
                    <a:pt x="4689981" y="1801608"/>
                  </a:lnTo>
                  <a:lnTo>
                    <a:pt x="4672946" y="1840439"/>
                  </a:lnTo>
                  <a:lnTo>
                    <a:pt x="4654218" y="1879114"/>
                  </a:lnTo>
                  <a:lnTo>
                    <a:pt x="4633783" y="1917611"/>
                  </a:lnTo>
                  <a:lnTo>
                    <a:pt x="4611630" y="1955908"/>
                  </a:lnTo>
                  <a:lnTo>
                    <a:pt x="4587748" y="1993984"/>
                  </a:lnTo>
                  <a:lnTo>
                    <a:pt x="4564821" y="2027958"/>
                  </a:lnTo>
                  <a:lnTo>
                    <a:pt x="4540770" y="2061308"/>
                  </a:lnTo>
                  <a:lnTo>
                    <a:pt x="4515617" y="2094029"/>
                  </a:lnTo>
                  <a:lnTo>
                    <a:pt x="4489386" y="2126115"/>
                  </a:lnTo>
                  <a:lnTo>
                    <a:pt x="4462099" y="2157558"/>
                  </a:lnTo>
                  <a:lnTo>
                    <a:pt x="4433780" y="2188354"/>
                  </a:lnTo>
                  <a:lnTo>
                    <a:pt x="4404451" y="2218497"/>
                  </a:lnTo>
                  <a:lnTo>
                    <a:pt x="4374136" y="2247979"/>
                  </a:lnTo>
                  <a:lnTo>
                    <a:pt x="4342858" y="2276796"/>
                  </a:lnTo>
                  <a:lnTo>
                    <a:pt x="4310640" y="2304941"/>
                  </a:lnTo>
                  <a:lnTo>
                    <a:pt x="4277506" y="2332408"/>
                  </a:lnTo>
                  <a:lnTo>
                    <a:pt x="4243477" y="2359191"/>
                  </a:lnTo>
                  <a:lnTo>
                    <a:pt x="4208578" y="2385284"/>
                  </a:lnTo>
                  <a:lnTo>
                    <a:pt x="4172831" y="2410681"/>
                  </a:lnTo>
                  <a:lnTo>
                    <a:pt x="4136260" y="2435376"/>
                  </a:lnTo>
                  <a:lnTo>
                    <a:pt x="4098888" y="2459363"/>
                  </a:lnTo>
                  <a:lnTo>
                    <a:pt x="4060737" y="2482636"/>
                  </a:lnTo>
                  <a:lnTo>
                    <a:pt x="4021832" y="2505189"/>
                  </a:lnTo>
                  <a:lnTo>
                    <a:pt x="3982194" y="2527016"/>
                  </a:lnTo>
                  <a:lnTo>
                    <a:pt x="3941848" y="2548110"/>
                  </a:lnTo>
                  <a:lnTo>
                    <a:pt x="3900815" y="2568466"/>
                  </a:lnTo>
                  <a:lnTo>
                    <a:pt x="3859120" y="2588078"/>
                  </a:lnTo>
                  <a:lnTo>
                    <a:pt x="3816786" y="2606939"/>
                  </a:lnTo>
                  <a:lnTo>
                    <a:pt x="3773835" y="2625044"/>
                  </a:lnTo>
                  <a:lnTo>
                    <a:pt x="3730291" y="2642386"/>
                  </a:lnTo>
                  <a:lnTo>
                    <a:pt x="3686177" y="2658960"/>
                  </a:lnTo>
                  <a:lnTo>
                    <a:pt x="3641515" y="2674760"/>
                  </a:lnTo>
                  <a:lnTo>
                    <a:pt x="3596330" y="2689778"/>
                  </a:lnTo>
                  <a:lnTo>
                    <a:pt x="3550643" y="2704011"/>
                  </a:lnTo>
                  <a:lnTo>
                    <a:pt x="3504479" y="2717450"/>
                  </a:lnTo>
                  <a:lnTo>
                    <a:pt x="3457860" y="2730091"/>
                  </a:lnTo>
                  <a:lnTo>
                    <a:pt x="3410810" y="2741928"/>
                  </a:lnTo>
                  <a:lnTo>
                    <a:pt x="3363351" y="2752953"/>
                  </a:lnTo>
                  <a:lnTo>
                    <a:pt x="3315507" y="2763162"/>
                  </a:lnTo>
                  <a:lnTo>
                    <a:pt x="3267301" y="2772548"/>
                  </a:lnTo>
                  <a:lnTo>
                    <a:pt x="3218755" y="2781105"/>
                  </a:lnTo>
                  <a:lnTo>
                    <a:pt x="3169894" y="2788827"/>
                  </a:lnTo>
                  <a:lnTo>
                    <a:pt x="3120739" y="2795708"/>
                  </a:lnTo>
                  <a:lnTo>
                    <a:pt x="3071315" y="2801742"/>
                  </a:lnTo>
                  <a:lnTo>
                    <a:pt x="3021645" y="2806923"/>
                  </a:lnTo>
                  <a:lnTo>
                    <a:pt x="2971750" y="2811245"/>
                  </a:lnTo>
                  <a:lnTo>
                    <a:pt x="2921655" y="2814702"/>
                  </a:lnTo>
                  <a:lnTo>
                    <a:pt x="2871383" y="2817288"/>
                  </a:lnTo>
                  <a:lnTo>
                    <a:pt x="2820957" y="2818996"/>
                  </a:lnTo>
                  <a:lnTo>
                    <a:pt x="2770400" y="2819822"/>
                  </a:lnTo>
                  <a:lnTo>
                    <a:pt x="2719734" y="2819758"/>
                  </a:lnTo>
                  <a:lnTo>
                    <a:pt x="2668984" y="2818798"/>
                  </a:lnTo>
                  <a:lnTo>
                    <a:pt x="2618171" y="2816938"/>
                  </a:lnTo>
                  <a:lnTo>
                    <a:pt x="2567321" y="2814170"/>
                  </a:lnTo>
                  <a:lnTo>
                    <a:pt x="2516454" y="2810488"/>
                  </a:lnTo>
                  <a:lnTo>
                    <a:pt x="2465595" y="2805887"/>
                  </a:lnTo>
                  <a:lnTo>
                    <a:pt x="2414767" y="2800361"/>
                  </a:lnTo>
                  <a:lnTo>
                    <a:pt x="2363993" y="2793903"/>
                  </a:lnTo>
                  <a:lnTo>
                    <a:pt x="2313295" y="2786507"/>
                  </a:lnTo>
                  <a:lnTo>
                    <a:pt x="2262697" y="2778168"/>
                  </a:lnTo>
                  <a:lnTo>
                    <a:pt x="2212223" y="2768879"/>
                  </a:lnTo>
                  <a:lnTo>
                    <a:pt x="2161894" y="2758635"/>
                  </a:lnTo>
                  <a:lnTo>
                    <a:pt x="2111735" y="2747428"/>
                  </a:lnTo>
                  <a:lnTo>
                    <a:pt x="2061769" y="2735254"/>
                  </a:lnTo>
                  <a:lnTo>
                    <a:pt x="2012018" y="2722106"/>
                  </a:lnTo>
                  <a:lnTo>
                    <a:pt x="1962505" y="2707978"/>
                  </a:lnTo>
                  <a:lnTo>
                    <a:pt x="1913254" y="2692865"/>
                  </a:lnTo>
                  <a:lnTo>
                    <a:pt x="1858944" y="2674929"/>
                  </a:lnTo>
                  <a:lnTo>
                    <a:pt x="1805659" y="2655968"/>
                  </a:lnTo>
                  <a:lnTo>
                    <a:pt x="1753419" y="2636001"/>
                  </a:lnTo>
                  <a:lnTo>
                    <a:pt x="1702243" y="2615052"/>
                  </a:lnTo>
                  <a:lnTo>
                    <a:pt x="1652152" y="2593142"/>
                  </a:lnTo>
                  <a:lnTo>
                    <a:pt x="1603163" y="2570293"/>
                  </a:lnTo>
                  <a:lnTo>
                    <a:pt x="1555296" y="2546526"/>
                  </a:lnTo>
                  <a:lnTo>
                    <a:pt x="1508570" y="2521864"/>
                  </a:lnTo>
                  <a:lnTo>
                    <a:pt x="1463005" y="2496329"/>
                  </a:lnTo>
                  <a:lnTo>
                    <a:pt x="1418619" y="2469942"/>
                  </a:lnTo>
                  <a:lnTo>
                    <a:pt x="1375432" y="2442725"/>
                  </a:lnTo>
                  <a:lnTo>
                    <a:pt x="1333463" y="2414701"/>
                  </a:lnTo>
                  <a:lnTo>
                    <a:pt x="1292732" y="2385891"/>
                  </a:lnTo>
                  <a:lnTo>
                    <a:pt x="1253257" y="2356317"/>
                  </a:lnTo>
                  <a:lnTo>
                    <a:pt x="1215057" y="2326000"/>
                  </a:lnTo>
                  <a:lnTo>
                    <a:pt x="1178152" y="2294963"/>
                  </a:lnTo>
                  <a:lnTo>
                    <a:pt x="1142562" y="2263228"/>
                  </a:lnTo>
                  <a:lnTo>
                    <a:pt x="1108304" y="2230816"/>
                  </a:lnTo>
                  <a:lnTo>
                    <a:pt x="1075400" y="2197750"/>
                  </a:lnTo>
                  <a:lnTo>
                    <a:pt x="1043866" y="2164051"/>
                  </a:lnTo>
                  <a:lnTo>
                    <a:pt x="1013724" y="2129741"/>
                  </a:lnTo>
                  <a:lnTo>
                    <a:pt x="984992" y="2094842"/>
                  </a:lnTo>
                  <a:lnTo>
                    <a:pt x="957689" y="2059376"/>
                  </a:lnTo>
                  <a:lnTo>
                    <a:pt x="931834" y="2023364"/>
                  </a:lnTo>
                  <a:lnTo>
                    <a:pt x="907447" y="1986830"/>
                  </a:lnTo>
                  <a:lnTo>
                    <a:pt x="884548" y="1949793"/>
                  </a:lnTo>
                  <a:lnTo>
                    <a:pt x="863154" y="1912278"/>
                  </a:lnTo>
                  <a:lnTo>
                    <a:pt x="843285" y="1874304"/>
                  </a:lnTo>
                  <a:lnTo>
                    <a:pt x="824961" y="1835895"/>
                  </a:lnTo>
                  <a:lnTo>
                    <a:pt x="808201" y="1797071"/>
                  </a:lnTo>
                  <a:lnTo>
                    <a:pt x="793024" y="1757856"/>
                  </a:lnTo>
                  <a:lnTo>
                    <a:pt x="779448" y="1718270"/>
                  </a:lnTo>
                  <a:lnTo>
                    <a:pt x="767494" y="1678336"/>
                  </a:lnTo>
                  <a:lnTo>
                    <a:pt x="757181" y="1638076"/>
                  </a:lnTo>
                  <a:lnTo>
                    <a:pt x="748527" y="1597511"/>
                  </a:lnTo>
                  <a:lnTo>
                    <a:pt x="741553" y="1556663"/>
                  </a:lnTo>
                  <a:lnTo>
                    <a:pt x="736276" y="1515555"/>
                  </a:lnTo>
                  <a:lnTo>
                    <a:pt x="732717" y="1474207"/>
                  </a:lnTo>
                  <a:lnTo>
                    <a:pt x="730894" y="1432643"/>
                  </a:lnTo>
                  <a:lnTo>
                    <a:pt x="730827" y="1390883"/>
                  </a:lnTo>
                  <a:lnTo>
                    <a:pt x="732535" y="1348951"/>
                  </a:lnTo>
                  <a:lnTo>
                    <a:pt x="0" y="9497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43245" y="2980690"/>
            <a:ext cx="26600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4318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mask by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setting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31th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bit as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32th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bit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sign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bit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mask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int.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Then right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shift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iteration.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applying mask 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operation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n. As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soon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masking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none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zero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value,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 means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you found the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highest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bit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116689"/>
            <a:ext cx="5430520" cy="103949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743075">
              <a:lnSpc>
                <a:spcPct val="100000"/>
              </a:lnSpc>
              <a:spcBef>
                <a:spcPts val="805"/>
              </a:spcBef>
            </a:pPr>
            <a:r>
              <a:rPr dirty="0"/>
              <a:t>Bitwise</a:t>
            </a:r>
            <a:r>
              <a:rPr spc="-60" dirty="0"/>
              <a:t> </a:t>
            </a:r>
            <a:r>
              <a:rPr spc="-30" dirty="0"/>
              <a:t>Operators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/>
              <a:t>Thus,</a:t>
            </a:r>
            <a:r>
              <a:rPr sz="1800" spc="10" dirty="0"/>
              <a:t> </a:t>
            </a:r>
            <a:r>
              <a:rPr sz="1800" spc="-5" dirty="0"/>
              <a:t>the</a:t>
            </a:r>
            <a:r>
              <a:rPr sz="1800" spc="10" dirty="0"/>
              <a:t> </a:t>
            </a:r>
            <a:r>
              <a:rPr sz="1800" spc="-15" dirty="0"/>
              <a:t>following</a:t>
            </a:r>
            <a:r>
              <a:rPr sz="1800" spc="25" dirty="0"/>
              <a:t> </a:t>
            </a:r>
            <a:r>
              <a:rPr sz="1800" spc="-15" dirty="0"/>
              <a:t>code</a:t>
            </a:r>
            <a:r>
              <a:rPr sz="1800" spc="30" dirty="0"/>
              <a:t> </a:t>
            </a:r>
            <a:r>
              <a:rPr sz="1800" spc="-10" dirty="0"/>
              <a:t>segment</a:t>
            </a:r>
            <a:r>
              <a:rPr sz="1800" spc="25" dirty="0"/>
              <a:t> </a:t>
            </a:r>
            <a:r>
              <a:rPr sz="1800" spc="-5" dirty="0"/>
              <a:t>has</a:t>
            </a:r>
            <a:r>
              <a:rPr sz="1800" spc="5" dirty="0"/>
              <a:t> </a:t>
            </a:r>
            <a:r>
              <a:rPr sz="1800" spc="-5" dirty="0"/>
              <a:t>the</a:t>
            </a:r>
            <a:r>
              <a:rPr sz="1800" spc="10" dirty="0"/>
              <a:t> </a:t>
            </a:r>
            <a:r>
              <a:rPr sz="1800" spc="-10" dirty="0"/>
              <a:t>output</a:t>
            </a:r>
            <a:r>
              <a:rPr sz="1800" spc="50" dirty="0"/>
              <a:t> </a:t>
            </a:r>
            <a:r>
              <a:rPr sz="1800" dirty="0"/>
              <a:t>8: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2355850"/>
          <a:ext cx="6857365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2230">
                        <a:lnSpc>
                          <a:spcPts val="160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05"/>
                        </a:lnSpc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0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2230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0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0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1&amp;1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2230">
                        <a:lnSpc>
                          <a:spcPts val="1610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0,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62230">
                        <a:lnSpc>
                          <a:spcPts val="1610"/>
                        </a:lnSpc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^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2230">
                        <a:lnSpc>
                          <a:spcPts val="161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(unary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~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~0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~1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457" y="1410334"/>
            <a:ext cx="20072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0000FF"/>
                </a:solidFill>
                <a:latin typeface="Cambria"/>
                <a:cs typeface="Cambria"/>
              </a:rPr>
              <a:t>int</a:t>
            </a:r>
            <a:r>
              <a:rPr sz="1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1800" spc="1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0000FF"/>
                </a:solidFill>
                <a:latin typeface="Cambria"/>
                <a:cs typeface="Cambria"/>
              </a:rPr>
              <a:t>47,</a:t>
            </a:r>
            <a:r>
              <a:rPr sz="1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180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0000FF"/>
                </a:solidFill>
                <a:latin typeface="Cambria"/>
                <a:cs typeface="Cambria"/>
              </a:rPr>
              <a:t>72; </a:t>
            </a:r>
            <a:r>
              <a:rPr sz="1800" spc="-3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0000FF"/>
                </a:solidFill>
                <a:latin typeface="Cambria"/>
                <a:cs typeface="Cambria"/>
              </a:rPr>
              <a:t>int</a:t>
            </a:r>
            <a:r>
              <a:rPr sz="1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00FF"/>
                </a:solidFill>
                <a:latin typeface="Cambria"/>
                <a:cs typeface="Cambria"/>
              </a:rPr>
              <a:t>z</a:t>
            </a:r>
            <a:r>
              <a:rPr sz="1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1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0000FF"/>
                </a:solidFill>
                <a:latin typeface="Cambria"/>
                <a:cs typeface="Cambria"/>
              </a:rPr>
              <a:t>&amp;</a:t>
            </a:r>
            <a:r>
              <a:rPr sz="1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00FF"/>
                </a:solidFill>
                <a:latin typeface="Cambria"/>
                <a:cs typeface="Cambria"/>
              </a:rPr>
              <a:t>y; </a:t>
            </a:r>
            <a:r>
              <a:rPr sz="1800" spc="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00FF"/>
                </a:solidFill>
                <a:latin typeface="Cambria"/>
                <a:cs typeface="Cambria"/>
              </a:rPr>
              <a:t>printf(“%d”,</a:t>
            </a:r>
            <a:r>
              <a:rPr sz="18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mbria"/>
                <a:cs typeface="Cambria"/>
              </a:rPr>
              <a:t>z);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4495800"/>
            <a:ext cx="3886200" cy="1846580"/>
            <a:chOff x="533400" y="4495800"/>
            <a:chExt cx="3886200" cy="1846580"/>
          </a:xfrm>
        </p:grpSpPr>
        <p:sp>
          <p:nvSpPr>
            <p:cNvPr id="6" name="object 6"/>
            <p:cNvSpPr/>
            <p:nvPr/>
          </p:nvSpPr>
          <p:spPr>
            <a:xfrm>
              <a:off x="533400" y="4495800"/>
              <a:ext cx="3886200" cy="1846580"/>
            </a:xfrm>
            <a:custGeom>
              <a:avLst/>
              <a:gdLst/>
              <a:ahLst/>
              <a:cxnLst/>
              <a:rect l="l" t="t" r="r" b="b"/>
              <a:pathLst>
                <a:path w="3886200" h="1846579">
                  <a:moveTo>
                    <a:pt x="3886200" y="0"/>
                  </a:moveTo>
                  <a:lnTo>
                    <a:pt x="0" y="0"/>
                  </a:lnTo>
                  <a:lnTo>
                    <a:pt x="0" y="1846580"/>
                  </a:lnTo>
                  <a:lnTo>
                    <a:pt x="3886200" y="184658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157" y="5903353"/>
              <a:ext cx="1308735" cy="0"/>
            </a:xfrm>
            <a:custGeom>
              <a:avLst/>
              <a:gdLst/>
              <a:ahLst/>
              <a:cxnLst/>
              <a:rect l="l" t="t" r="r" b="b"/>
              <a:pathLst>
                <a:path w="1308735">
                  <a:moveTo>
                    <a:pt x="0" y="0"/>
                  </a:moveTo>
                  <a:lnTo>
                    <a:pt x="1308232" y="0"/>
                  </a:lnTo>
                </a:path>
              </a:pathLst>
            </a:custGeom>
            <a:ln w="1361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400" y="4495800"/>
            <a:ext cx="3886200" cy="18465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spc="-40" dirty="0">
                <a:latin typeface="Calibri"/>
                <a:cs typeface="Calibri"/>
              </a:rPr>
              <a:t>Now,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let’s</a:t>
            </a:r>
            <a:r>
              <a:rPr sz="1600" spc="-15" dirty="0">
                <a:latin typeface="Calibri"/>
                <a:cs typeface="Calibri"/>
              </a:rPr>
              <a:t> calculate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bitwise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operations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between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47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72: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R="2455545" algn="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0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R="2456180" algn="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|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7686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0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1 1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1 1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 (which has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111.)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5029200"/>
            <a:ext cx="4267200" cy="1201420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32384" rIns="0" bIns="0" rtlCol="0">
            <a:spAutoFit/>
          </a:bodyPr>
          <a:lstStyle/>
          <a:p>
            <a:pPr marR="2664460" algn="r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0 1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R="2656840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^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R="2691765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---------------------</a:t>
            </a:r>
            <a:endParaRPr sz="1800">
              <a:latin typeface="Calibri"/>
              <a:cs typeface="Calibri"/>
            </a:endParaRPr>
          </a:p>
          <a:p>
            <a:pPr marL="3028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103.)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Bit</a:t>
            </a:r>
            <a:r>
              <a:rPr spc="-105" dirty="0"/>
              <a:t> </a:t>
            </a:r>
            <a:r>
              <a:rPr dirty="0"/>
              <a:t>Masking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724153"/>
            <a:ext cx="76479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Masking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keep/change/remove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information.</a:t>
            </a:r>
            <a:endParaRPr sz="2000">
              <a:latin typeface="Calibri"/>
              <a:cs typeface="Calibri"/>
            </a:endParaRPr>
          </a:p>
          <a:p>
            <a:pPr marL="354965" marR="280670" indent="-342900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Lets see </a:t>
            </a:r>
            <a:r>
              <a:rPr sz="2000" dirty="0">
                <a:latin typeface="Calibri"/>
                <a:cs typeface="Calibri"/>
              </a:rPr>
              <a:t>an image-masking </a:t>
            </a:r>
            <a:r>
              <a:rPr sz="2000" spc="-5" dirty="0">
                <a:latin typeface="Calibri"/>
                <a:cs typeface="Calibri"/>
              </a:rPr>
              <a:t>operation; </a:t>
            </a:r>
            <a:r>
              <a:rPr sz="2000" spc="-15" dirty="0">
                <a:latin typeface="Calibri"/>
                <a:cs typeface="Calibri"/>
              </a:rPr>
              <a:t>like-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masking operation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removing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skin-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7012940" cy="2082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257" y="3747706"/>
            <a:ext cx="778700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mask </a:t>
            </a:r>
            <a:r>
              <a:rPr sz="1800" spc="-10" dirty="0">
                <a:latin typeface="Calibri"/>
                <a:cs typeface="Calibri"/>
              </a:rPr>
              <a:t>defines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clear.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Masking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applying </a:t>
            </a:r>
            <a:r>
              <a:rPr sz="1800" dirty="0">
                <a:latin typeface="Calibri"/>
                <a:cs typeface="Calibri"/>
              </a:rPr>
              <a:t>a mask</a:t>
            </a:r>
            <a:r>
              <a:rPr sz="1800" spc="-15" dirty="0">
                <a:latin typeface="Calibri"/>
                <a:cs typeface="Calibri"/>
              </a:rPr>
              <a:t> 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 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accomplished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doing: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Bitwise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subset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Bitwise </a:t>
            </a:r>
            <a:r>
              <a:rPr sz="1800" dirty="0">
                <a:latin typeface="Calibri"/>
                <a:cs typeface="Calibri"/>
              </a:rPr>
              <a:t>ORing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Bitwise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XORing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toggle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Lets</a:t>
            </a:r>
            <a:r>
              <a:rPr sz="1800" spc="-20" dirty="0">
                <a:latin typeface="Calibri"/>
                <a:cs typeface="Calibri"/>
              </a:rPr>
              <a:t> say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8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00110010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assigning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significant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14120" lvl="2" indent="-287655">
              <a:lnSpc>
                <a:spcPct val="100000"/>
              </a:lnSpc>
              <a:buFont typeface="Arial MT"/>
              <a:buChar char="•"/>
              <a:tabLst>
                <a:tab pos="1214120" algn="l"/>
                <a:tab pos="1214755" algn="l"/>
              </a:tabLst>
            </a:pP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00000001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number.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endParaRPr sz="1800">
              <a:latin typeface="Calibri"/>
              <a:cs typeface="Calibri"/>
            </a:endParaRPr>
          </a:p>
          <a:p>
            <a:pPr marL="12141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LSB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significant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bit,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right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Bit</a:t>
            </a:r>
            <a:r>
              <a:rPr spc="-105" dirty="0"/>
              <a:t> </a:t>
            </a:r>
            <a:r>
              <a:rPr dirty="0"/>
              <a:t>Masking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858456"/>
            <a:ext cx="8009255" cy="39903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marR="5080" indent="-342900">
              <a:lnSpc>
                <a:spcPts val="24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Below</a:t>
            </a:r>
            <a:r>
              <a:rPr sz="2500" dirty="0">
                <a:latin typeface="Calibri"/>
                <a:cs typeface="Calibri"/>
              </a:rPr>
              <a:t> is an</a:t>
            </a:r>
            <a:r>
              <a:rPr sz="2500" spc="-15" dirty="0">
                <a:latin typeface="Calibri"/>
                <a:cs typeface="Calibri"/>
              </a:rPr>
              <a:t> example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extracting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subset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bits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value: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  <a:tab pos="1348740" algn="l"/>
              </a:tabLst>
            </a:pPr>
            <a:r>
              <a:rPr sz="2500" dirty="0">
                <a:latin typeface="Calibri"/>
                <a:cs typeface="Calibri"/>
              </a:rPr>
              <a:t>Mask:	</a:t>
            </a:r>
            <a:r>
              <a:rPr sz="2500" spc="-10" dirty="0">
                <a:latin typeface="Calibri"/>
                <a:cs typeface="Calibri"/>
              </a:rPr>
              <a:t>00001111b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296670" algn="l"/>
              </a:tabLst>
            </a:pPr>
            <a:r>
              <a:rPr sz="2500" spc="-25" dirty="0">
                <a:latin typeface="Calibri"/>
                <a:cs typeface="Calibri"/>
              </a:rPr>
              <a:t>Value:	</a:t>
            </a:r>
            <a:r>
              <a:rPr sz="2500" spc="-10" dirty="0">
                <a:latin typeface="Calibri"/>
                <a:cs typeface="Calibri"/>
              </a:rPr>
              <a:t>01010101b</a:t>
            </a:r>
            <a:endParaRPr sz="2500">
              <a:latin typeface="Calibri"/>
              <a:cs typeface="Calibri"/>
            </a:endParaRPr>
          </a:p>
          <a:p>
            <a:pPr marL="354965" marR="115570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Applying the mask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value </a:t>
            </a:r>
            <a:r>
              <a:rPr sz="2500" dirty="0">
                <a:latin typeface="Calibri"/>
                <a:cs typeface="Calibri"/>
              </a:rPr>
              <a:t>means </a:t>
            </a:r>
            <a:r>
              <a:rPr sz="2500" spc="-5" dirty="0">
                <a:latin typeface="Calibri"/>
                <a:cs typeface="Calibri"/>
              </a:rPr>
              <a:t>that </a:t>
            </a:r>
            <a:r>
              <a:rPr sz="2500" spc="-15" dirty="0">
                <a:latin typeface="Calibri"/>
                <a:cs typeface="Calibri"/>
              </a:rPr>
              <a:t>we </a:t>
            </a:r>
            <a:r>
              <a:rPr sz="2500" spc="-10" dirty="0">
                <a:latin typeface="Calibri"/>
                <a:cs typeface="Calibri"/>
              </a:rPr>
              <a:t>want to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clear the </a:t>
            </a:r>
            <a:r>
              <a:rPr sz="2500" spc="-15" dirty="0">
                <a:latin typeface="Calibri"/>
                <a:cs typeface="Calibri"/>
              </a:rPr>
              <a:t>first </a:t>
            </a:r>
            <a:r>
              <a:rPr sz="2500" dirty="0">
                <a:latin typeface="Calibri"/>
                <a:cs typeface="Calibri"/>
              </a:rPr>
              <a:t>(higher) 4 </a:t>
            </a:r>
            <a:r>
              <a:rPr sz="2500" spc="-5" dirty="0">
                <a:latin typeface="Calibri"/>
                <a:cs typeface="Calibri"/>
              </a:rPr>
              <a:t>bits,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25" dirty="0">
                <a:latin typeface="Calibri"/>
                <a:cs typeface="Calibri"/>
              </a:rPr>
              <a:t>keep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last </a:t>
            </a:r>
            <a:r>
              <a:rPr sz="2500" spc="-10" dirty="0">
                <a:latin typeface="Calibri"/>
                <a:cs typeface="Calibri"/>
              </a:rPr>
              <a:t>(lower) </a:t>
            </a:r>
            <a:r>
              <a:rPr sz="2500" dirty="0">
                <a:latin typeface="Calibri"/>
                <a:cs typeface="Calibri"/>
              </a:rPr>
              <a:t>4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bits.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Thus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spc="-15" dirty="0">
                <a:latin typeface="Calibri"/>
                <a:cs typeface="Calibri"/>
              </a:rPr>
              <a:t> extracted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lower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4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bits.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result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is: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1348105" algn="l"/>
              </a:tabLst>
            </a:pPr>
            <a:r>
              <a:rPr sz="2500" dirty="0">
                <a:latin typeface="Calibri"/>
                <a:cs typeface="Calibri"/>
              </a:rPr>
              <a:t>Mask:	</a:t>
            </a:r>
            <a:r>
              <a:rPr sz="2500" spc="-10" dirty="0">
                <a:latin typeface="Calibri"/>
                <a:cs typeface="Calibri"/>
              </a:rPr>
              <a:t>00001111b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296670" algn="l"/>
              </a:tabLst>
            </a:pPr>
            <a:r>
              <a:rPr sz="2500" spc="-25" dirty="0">
                <a:latin typeface="Calibri"/>
                <a:cs typeface="Calibri"/>
              </a:rPr>
              <a:t>Value:	</a:t>
            </a:r>
            <a:r>
              <a:rPr sz="2500" spc="-10" dirty="0">
                <a:latin typeface="Calibri"/>
                <a:cs typeface="Calibri"/>
              </a:rPr>
              <a:t>01010101b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Result: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00000101b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Bit</a:t>
            </a:r>
            <a:r>
              <a:rPr spc="-105" dirty="0"/>
              <a:t> </a:t>
            </a:r>
            <a:r>
              <a:rPr dirty="0"/>
              <a:t>Masking</a:t>
            </a:r>
          </a:p>
        </p:txBody>
      </p:sp>
      <p:sp>
        <p:nvSpPr>
          <p:cNvPr id="3" name="object 3"/>
          <p:cNvSpPr/>
          <p:nvPr/>
        </p:nvSpPr>
        <p:spPr>
          <a:xfrm>
            <a:off x="1349121" y="4840313"/>
            <a:ext cx="3353435" cy="0"/>
          </a:xfrm>
          <a:custGeom>
            <a:avLst/>
            <a:gdLst/>
            <a:ahLst/>
            <a:cxnLst/>
            <a:rect l="l" t="t" r="r" b="b"/>
            <a:pathLst>
              <a:path w="3353435">
                <a:moveTo>
                  <a:pt x="0" y="0"/>
                </a:moveTo>
                <a:lnTo>
                  <a:pt x="3352952" y="0"/>
                </a:lnTo>
              </a:path>
            </a:pathLst>
          </a:custGeom>
          <a:ln w="1871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257" y="792416"/>
            <a:ext cx="795972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tells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integer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odd/even.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We</a:t>
            </a:r>
            <a:r>
              <a:rPr sz="2200" dirty="0">
                <a:latin typeface="Calibri"/>
                <a:cs typeface="Calibri"/>
              </a:rPr>
              <a:t> can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achieve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efficiency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bit-mask-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bool</a:t>
            </a:r>
            <a:r>
              <a:rPr sz="22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isOdd(int</a:t>
            </a:r>
            <a:r>
              <a:rPr sz="220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i)</a:t>
            </a:r>
            <a:r>
              <a:rPr sz="22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200" i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i&amp;1;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lnSpc>
                <a:spcPct val="799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Short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Explanation: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least</a:t>
            </a:r>
            <a:r>
              <a:rPr sz="2200" spc="-10" dirty="0">
                <a:latin typeface="Calibri"/>
                <a:cs typeface="Calibri"/>
              </a:rPr>
              <a:t> significant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1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 it is </a:t>
            </a:r>
            <a:r>
              <a:rPr sz="2200" spc="-5" dirty="0">
                <a:latin typeface="Calibri"/>
                <a:cs typeface="Calibri"/>
              </a:rPr>
              <a:t>odd;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0 it </a:t>
            </a:r>
            <a:r>
              <a:rPr sz="2200" spc="-5" dirty="0">
                <a:latin typeface="Calibri"/>
                <a:cs typeface="Calibri"/>
              </a:rPr>
              <a:t>will be even. </a:t>
            </a:r>
            <a:r>
              <a:rPr sz="2200" spc="-15" dirty="0">
                <a:latin typeface="Calibri"/>
                <a:cs typeface="Calibri"/>
              </a:rPr>
              <a:t>So,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doing </a:t>
            </a:r>
            <a:r>
              <a:rPr sz="2200" dirty="0">
                <a:latin typeface="Calibri"/>
                <a:cs typeface="Calibri"/>
              </a:rPr>
              <a:t>AND with 1 </a:t>
            </a:r>
            <a:r>
              <a:rPr sz="2200" spc="-10" dirty="0">
                <a:latin typeface="Calibri"/>
                <a:cs typeface="Calibri"/>
              </a:rPr>
              <a:t>we are </a:t>
            </a:r>
            <a:r>
              <a:rPr sz="2200" spc="-5" dirty="0">
                <a:latin typeface="Calibri"/>
                <a:cs typeface="Calibri"/>
              </a:rPr>
              <a:t> removing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5" dirty="0">
                <a:latin typeface="Calibri"/>
                <a:cs typeface="Calibri"/>
              </a:rPr>
              <a:t> other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bits </a:t>
            </a:r>
            <a:r>
              <a:rPr sz="2200" spc="-10" dirty="0">
                <a:latin typeface="Calibri"/>
                <a:cs typeface="Calibri"/>
              </a:rPr>
              <a:t>except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significant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i.e.: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130300">
              <a:lnSpc>
                <a:spcPts val="2640"/>
              </a:lnSpc>
              <a:tabLst>
                <a:tab pos="3654425" algn="l"/>
              </a:tabLst>
            </a:pPr>
            <a:r>
              <a:rPr sz="2200" dirty="0">
                <a:latin typeface="Calibri"/>
                <a:cs typeface="Calibri"/>
              </a:rPr>
              <a:t>55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-&gt;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0 0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	[input]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tabLst>
                <a:tab pos="1360805" algn="l"/>
                <a:tab pos="1630680" algn="l"/>
                <a:tab pos="3810635" algn="l"/>
              </a:tabLst>
            </a:pPr>
            <a:r>
              <a:rPr sz="2200" spc="-5" dirty="0">
                <a:latin typeface="Calibri"/>
                <a:cs typeface="Calibri"/>
              </a:rPr>
              <a:t>(&amp;)	</a:t>
            </a:r>
            <a:r>
              <a:rPr sz="2200" dirty="0">
                <a:latin typeface="Calibri"/>
                <a:cs typeface="Calibri"/>
              </a:rPr>
              <a:t>1	-&gt;</a:t>
            </a:r>
            <a:r>
              <a:rPr sz="2200" spc="5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0 0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0 0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	</a:t>
            </a:r>
            <a:r>
              <a:rPr sz="2200" spc="-5" dirty="0">
                <a:latin typeface="Calibri"/>
                <a:cs typeface="Calibri"/>
              </a:rPr>
              <a:t>[mask]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1938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&lt;-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0 0 0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0 0 0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0 1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[output]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070" y="205803"/>
            <a:ext cx="3964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Two’s</a:t>
            </a:r>
            <a:r>
              <a:rPr spc="-55" dirty="0"/>
              <a:t> </a:t>
            </a:r>
            <a:r>
              <a:rPr spc="-5" dirty="0"/>
              <a:t>Complement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54625" y="2130425"/>
          <a:ext cx="3514725" cy="2948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3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3-bit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solidFill>
                      <a:srgbClr val="414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4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0840" y="876236"/>
            <a:ext cx="8308340" cy="547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discuss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stored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inside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  <a:p>
            <a:pPr marL="520700" indent="-343535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learned mainly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unsigned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integers</a:t>
            </a:r>
            <a:r>
              <a:rPr sz="2000" dirty="0">
                <a:latin typeface="Calibri"/>
                <a:cs typeface="Calibri"/>
              </a:rPr>
              <a:t> (these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endParaRPr sz="2000">
              <a:latin typeface="Calibri"/>
              <a:cs typeface="Calibri"/>
            </a:endParaRPr>
          </a:p>
          <a:p>
            <a:pPr marL="520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allow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</a:t>
            </a:r>
            <a:r>
              <a:rPr sz="2000" spc="-5" dirty="0">
                <a:latin typeface="Calibri"/>
                <a:cs typeface="Calibri"/>
              </a:rPr>
              <a:t> 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used</a:t>
            </a:r>
            <a:r>
              <a:rPr sz="2000" dirty="0">
                <a:latin typeface="Calibri"/>
                <a:cs typeface="Calibri"/>
              </a:rPr>
              <a:t> less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regular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ints)</a:t>
            </a:r>
            <a:endParaRPr sz="2000">
              <a:latin typeface="Calibri"/>
              <a:cs typeface="Calibri"/>
            </a:endParaRPr>
          </a:p>
          <a:p>
            <a:pPr marL="520700" indent="-343535">
              <a:lnSpc>
                <a:spcPct val="100000"/>
              </a:lnSpc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tell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bits?</a:t>
            </a:r>
            <a:endParaRPr sz="2000">
              <a:latin typeface="Calibri"/>
              <a:cs typeface="Calibri"/>
            </a:endParaRPr>
          </a:p>
          <a:p>
            <a:pPr marL="520700" marR="3669665" indent="-3429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spc="-30" dirty="0">
                <a:latin typeface="Calibri"/>
                <a:cs typeface="Calibri"/>
              </a:rPr>
              <a:t>Yes,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575" baseline="26455" dirty="0">
                <a:latin typeface="Calibri"/>
                <a:cs typeface="Calibri"/>
              </a:rPr>
              <a:t>3</a:t>
            </a:r>
            <a:r>
              <a:rPr sz="1575" spc="7" baseline="264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 </a:t>
            </a:r>
            <a:r>
              <a:rPr sz="1600" spc="-20" dirty="0">
                <a:latin typeface="Calibri"/>
                <a:cs typeface="Calibri"/>
              </a:rPr>
              <a:t>different </a:t>
            </a:r>
            <a:r>
              <a:rPr sz="1600" spc="-10" dirty="0">
                <a:latin typeface="Calibri"/>
                <a:cs typeface="Calibri"/>
              </a:rPr>
              <a:t>numbers. </a:t>
            </a:r>
            <a:r>
              <a:rPr sz="1600" spc="-5" dirty="0">
                <a:latin typeface="Calibri"/>
                <a:cs typeface="Calibri"/>
              </a:rPr>
              <a:t>See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table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right </a:t>
            </a:r>
            <a:r>
              <a:rPr sz="1600" spc="-10" dirty="0">
                <a:latin typeface="Calibri"/>
                <a:cs typeface="Calibri"/>
              </a:rPr>
              <a:t>side.</a:t>
            </a:r>
            <a:endParaRPr sz="1600">
              <a:latin typeface="Calibri"/>
              <a:cs typeface="Calibri"/>
            </a:endParaRPr>
          </a:p>
          <a:p>
            <a:pPr marL="520700" indent="-3435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dirty="0">
                <a:latin typeface="Calibri"/>
                <a:cs typeface="Calibri"/>
              </a:rPr>
              <a:t>But</a:t>
            </a:r>
            <a:r>
              <a:rPr sz="1600" spc="-10" dirty="0">
                <a:latin typeface="Calibri"/>
                <a:cs typeface="Calibri"/>
              </a:rPr>
              <a:t> 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positive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numbers.</a:t>
            </a:r>
            <a:endParaRPr sz="1600">
              <a:latin typeface="Calibri"/>
              <a:cs typeface="Calibri"/>
            </a:endParaRPr>
          </a:p>
          <a:p>
            <a:pPr marL="520700" indent="-3435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spc="-5" dirty="0">
                <a:latin typeface="Calibri"/>
                <a:cs typeface="Calibri"/>
              </a:rPr>
              <a:t>How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accommodate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negative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numbers?</a:t>
            </a:r>
            <a:endParaRPr sz="1600">
              <a:latin typeface="Calibri"/>
              <a:cs typeface="Calibri"/>
            </a:endParaRPr>
          </a:p>
          <a:p>
            <a:pPr marL="520700" indent="-3435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left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 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used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sign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(0=+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1=-)</a:t>
            </a:r>
            <a:endParaRPr sz="1600">
              <a:latin typeface="Calibri"/>
              <a:cs typeface="Calibri"/>
            </a:endParaRPr>
          </a:p>
          <a:p>
            <a:pPr marL="520700" marR="38100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20" dirty="0">
                <a:latin typeface="Calibri"/>
                <a:cs typeface="Calibri"/>
              </a:rPr>
              <a:t>we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 remaining</a:t>
            </a:r>
            <a:r>
              <a:rPr sz="1600" dirty="0">
                <a:latin typeface="Calibri"/>
                <a:cs typeface="Calibri"/>
              </a:rPr>
              <a:t> 2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generate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actual</a:t>
            </a:r>
            <a:r>
              <a:rPr sz="1600" spc="-10" dirty="0">
                <a:latin typeface="Calibri"/>
                <a:cs typeface="Calibri"/>
              </a:rPr>
              <a:t> numbers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left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+/-.</a:t>
            </a:r>
            <a:endParaRPr sz="1600">
              <a:latin typeface="Calibri"/>
              <a:cs typeface="Calibri"/>
            </a:endParaRPr>
          </a:p>
          <a:p>
            <a:pPr marL="520700" indent="-3435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dirty="0">
                <a:latin typeface="Calibri"/>
                <a:cs typeface="Calibri"/>
              </a:rPr>
              <a:t>Now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can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10" dirty="0">
                <a:latin typeface="Calibri"/>
                <a:cs typeface="Calibri"/>
              </a:rPr>
              <a:t> 2</a:t>
            </a:r>
            <a:r>
              <a:rPr sz="1575" spc="15" baseline="26455" dirty="0">
                <a:latin typeface="Calibri"/>
                <a:cs typeface="Calibri"/>
              </a:rPr>
              <a:t>2</a:t>
            </a:r>
            <a:r>
              <a:rPr sz="1575" spc="179" baseline="264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 4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positive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4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5" dirty="0">
                <a:latin typeface="Calibri"/>
                <a:cs typeface="Calibri"/>
              </a:rPr>
              <a:t>negative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sides</a:t>
            </a:r>
            <a:endParaRPr sz="1600">
              <a:latin typeface="Calibri"/>
              <a:cs typeface="Calibri"/>
            </a:endParaRPr>
          </a:p>
          <a:p>
            <a:pPr marL="520700" indent="-3435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520700" algn="l"/>
                <a:tab pos="521334" algn="l"/>
              </a:tabLst>
            </a:pPr>
            <a:r>
              <a:rPr sz="1600" spc="5" dirty="0">
                <a:latin typeface="Calibri"/>
                <a:cs typeface="Calibri"/>
              </a:rPr>
              <a:t>-4,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-3,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-2,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-1,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635000">
              <a:lnSpc>
                <a:spcPct val="100000"/>
              </a:lnSpc>
              <a:spcBef>
                <a:spcPts val="380"/>
              </a:spcBef>
              <a:tabLst>
                <a:tab pos="922019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Calibri"/>
                <a:cs typeface="Calibri"/>
              </a:rPr>
              <a:t>Kind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-2</a:t>
            </a:r>
            <a:r>
              <a:rPr sz="1575" spc="7" baseline="26455" dirty="0">
                <a:latin typeface="Calibri"/>
                <a:cs typeface="Calibri"/>
              </a:rPr>
              <a:t>2</a:t>
            </a:r>
            <a:r>
              <a:rPr sz="1575" spc="-30" baseline="264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</a:t>
            </a:r>
            <a:r>
              <a:rPr sz="1575" baseline="26455" dirty="0">
                <a:latin typeface="Calibri"/>
                <a:cs typeface="Calibri"/>
              </a:rPr>
              <a:t>2 </a:t>
            </a:r>
            <a:r>
              <a:rPr sz="1600" spc="5" dirty="0">
                <a:latin typeface="Calibri"/>
                <a:cs typeface="Calibri"/>
              </a:rPr>
              <a:t>-1)</a:t>
            </a:r>
            <a:endParaRPr sz="16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equivalent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representation?</a:t>
            </a:r>
            <a:endParaRPr sz="1800">
              <a:latin typeface="Calibri"/>
              <a:cs typeface="Calibri"/>
            </a:endParaRPr>
          </a:p>
          <a:p>
            <a:pPr marL="312420" indent="-287655">
              <a:lnSpc>
                <a:spcPct val="100000"/>
              </a:lnSpc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1800" spc="-20" dirty="0">
                <a:latin typeface="Calibri"/>
                <a:cs typeface="Calibri"/>
              </a:rPr>
              <a:t>It’s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(-)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(+)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number’s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binary,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because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negative</a:t>
            </a:r>
            <a:r>
              <a:rPr sz="1800" dirty="0">
                <a:latin typeface="Calibri"/>
                <a:cs typeface="Calibri"/>
              </a:rPr>
              <a:t> 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6329679"/>
            <a:ext cx="411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800" spc="-50" dirty="0">
                <a:latin typeface="Calibri"/>
                <a:cs typeface="Calibri"/>
              </a:rPr>
              <a:t>Two’s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complement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0" y="642715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191" y="71120"/>
            <a:ext cx="2785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/>
              <a:t>Two’s</a:t>
            </a:r>
            <a:r>
              <a:rPr sz="2800" spc="-65" dirty="0"/>
              <a:t> </a:t>
            </a:r>
            <a:r>
              <a:rPr sz="2800" dirty="0"/>
              <a:t>Complement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40425" y="2130425"/>
          <a:ext cx="2895600" cy="338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848">
                <a:tc>
                  <a:txBody>
                    <a:bodyPr/>
                    <a:lstStyle/>
                    <a:p>
                      <a:pPr marL="142875" marR="133985" indent="-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3-bit 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umb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88265" indent="-4635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ned  Decimal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133350" indent="6350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Decimal </a:t>
                      </a:r>
                      <a:r>
                        <a:rPr sz="1600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umb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414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503173"/>
            <a:ext cx="8023225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1800" spc="-50" dirty="0">
                <a:latin typeface="Calibri"/>
                <a:cs typeface="Calibri"/>
              </a:rPr>
              <a:t>Two’s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regular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ints.</a:t>
            </a:r>
            <a:endParaRPr sz="18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30" dirty="0">
                <a:latin typeface="Calibri"/>
                <a:cs typeface="Calibri"/>
              </a:rPr>
              <a:t>computer,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integers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5" dirty="0">
                <a:latin typeface="Calibri"/>
                <a:cs typeface="Calibri"/>
              </a:rPr>
              <a:t> bits</a:t>
            </a:r>
            <a:endParaRPr sz="1800">
              <a:latin typeface="Calibri"/>
              <a:cs typeface="Calibri"/>
            </a:endParaRPr>
          </a:p>
          <a:p>
            <a:pPr marL="431800" indent="-343535">
              <a:lnSpc>
                <a:spcPts val="212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simplicity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discussion,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</a:t>
            </a:r>
            <a:r>
              <a:rPr sz="1800" spc="-5" dirty="0">
                <a:latin typeface="Calibri"/>
                <a:cs typeface="Calibri"/>
              </a:rPr>
              <a:t> 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discussion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ts val="176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See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right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side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table’s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binary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numbers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different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meaning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now.</a:t>
            </a:r>
            <a:endParaRPr sz="15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know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 original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number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(how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would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know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 </a:t>
            </a: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positive?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 </a:t>
            </a:r>
            <a:r>
              <a:rPr sz="1500" spc="-10" dirty="0">
                <a:latin typeface="Calibri"/>
                <a:cs typeface="Calibri"/>
              </a:rPr>
              <a:t>Left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most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bit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a.k.a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significant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bit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(MSB)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 </a:t>
            </a:r>
            <a:r>
              <a:rPr sz="1500" dirty="0">
                <a:latin typeface="Calibri"/>
                <a:cs typeface="Calibri"/>
              </a:rPr>
              <a:t>0),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Two’s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compliment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help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know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equivalent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negative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number.</a:t>
            </a:r>
            <a:endParaRPr sz="1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Here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steps: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57" y="2550591"/>
            <a:ext cx="179705" cy="5753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1)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2)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941" y="2550591"/>
            <a:ext cx="2343785" cy="5753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Flip</a:t>
            </a:r>
            <a:r>
              <a:rPr sz="15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bits</a:t>
            </a:r>
            <a:r>
              <a:rPr sz="15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(0</a:t>
            </a:r>
            <a:r>
              <a:rPr sz="15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1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and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Add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One</a:t>
            </a:r>
            <a:r>
              <a:rPr sz="15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(binary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addition)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100070"/>
            <a:ext cx="8397875" cy="33439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84200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example:</a:t>
            </a:r>
            <a:endParaRPr sz="1500">
              <a:latin typeface="Calibri"/>
              <a:cs typeface="Calibri"/>
            </a:endParaRPr>
          </a:p>
          <a:p>
            <a:pPr marL="985519" lvl="1" indent="-287655">
              <a:lnSpc>
                <a:spcPct val="100000"/>
              </a:lnSpc>
              <a:spcBef>
                <a:spcPts val="359"/>
              </a:spcBef>
              <a:buFont typeface="Arial MT"/>
              <a:buChar char="–"/>
              <a:tabLst>
                <a:tab pos="985519" algn="l"/>
                <a:tab pos="986155" algn="l"/>
              </a:tabLst>
            </a:pPr>
            <a:r>
              <a:rPr sz="1500" spc="-10" dirty="0">
                <a:latin typeface="Calibri"/>
                <a:cs typeface="Calibri"/>
              </a:rPr>
              <a:t>Consider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001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(which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1)</a:t>
            </a:r>
            <a:endParaRPr sz="1500">
              <a:latin typeface="Calibri"/>
              <a:cs typeface="Calibri"/>
            </a:endParaRPr>
          </a:p>
          <a:p>
            <a:pPr marL="985519" lvl="1" indent="-287655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985519" algn="l"/>
                <a:tab pos="986155" algn="l"/>
              </a:tabLst>
            </a:pPr>
            <a:r>
              <a:rPr sz="1500" spc="-10" dirty="0">
                <a:latin typeface="Calibri"/>
                <a:cs typeface="Calibri"/>
              </a:rPr>
              <a:t>Flipping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would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result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110</a:t>
            </a:r>
            <a:endParaRPr sz="1500">
              <a:latin typeface="Calibri"/>
              <a:cs typeface="Calibri"/>
            </a:endParaRPr>
          </a:p>
          <a:p>
            <a:pPr marL="985519" lvl="1" indent="-287655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985519" algn="l"/>
                <a:tab pos="986155" algn="l"/>
              </a:tabLst>
            </a:pPr>
            <a:r>
              <a:rPr sz="1500" spc="-10" dirty="0">
                <a:latin typeface="Calibri"/>
                <a:cs typeface="Calibri"/>
              </a:rPr>
              <a:t>Adding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110</a:t>
            </a:r>
            <a:r>
              <a:rPr sz="1500" spc="3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111</a:t>
            </a:r>
            <a:endParaRPr sz="1500">
              <a:latin typeface="Calibri"/>
              <a:cs typeface="Calibri"/>
            </a:endParaRPr>
          </a:p>
          <a:p>
            <a:pPr marL="75184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751840">
              <a:lnSpc>
                <a:spcPct val="100000"/>
              </a:lnSpc>
              <a:spcBef>
                <a:spcPts val="425"/>
              </a:spcBef>
              <a:tabLst>
                <a:tab pos="1073785" algn="l"/>
              </a:tabLst>
            </a:pPr>
            <a:r>
              <a:rPr sz="1800" b="1" dirty="0">
                <a:latin typeface="Calibri"/>
                <a:cs typeface="Calibri"/>
              </a:rPr>
              <a:t>+	1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Calibri"/>
                <a:cs typeface="Calibri"/>
              </a:rPr>
              <a:t>--------------------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439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ts val="2039"/>
              </a:lnSpc>
              <a:spcBef>
                <a:spcPts val="420"/>
              </a:spcBef>
              <a:tabLst>
                <a:tab pos="985519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–	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So,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111</a:t>
            </a: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299720" indent="-287655">
              <a:lnSpc>
                <a:spcPts val="2039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know binary</a:t>
            </a:r>
            <a:r>
              <a:rPr sz="18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addition:</a:t>
            </a:r>
            <a:r>
              <a:rPr sz="1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0+0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0,</a:t>
            </a:r>
            <a:r>
              <a:rPr sz="1800" b="1" spc="40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1+0 =</a:t>
            </a: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1,</a:t>
            </a:r>
            <a:r>
              <a:rPr sz="1800" b="1" spc="40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0+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1,</a:t>
            </a:r>
            <a:r>
              <a:rPr sz="1800" b="1" spc="40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 =</a:t>
            </a: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(with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carry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 1)</a:t>
            </a:r>
            <a:endParaRPr sz="1800">
              <a:latin typeface="Calibri"/>
              <a:cs typeface="Calibri"/>
            </a:endParaRPr>
          </a:p>
          <a:p>
            <a:pPr marL="508000" lvl="1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508000" algn="l"/>
                <a:tab pos="508634" algn="l"/>
              </a:tabLst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Two’s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complement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0? </a:t>
            </a:r>
            <a:r>
              <a:rPr sz="1800" spc="-10" dirty="0">
                <a:latin typeface="Calibri"/>
                <a:cs typeface="Calibri"/>
              </a:rPr>
              <a:t>Consider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191" y="71120"/>
            <a:ext cx="2785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/>
              <a:t>Two’s</a:t>
            </a:r>
            <a:r>
              <a:rPr sz="2800" spc="-65" dirty="0"/>
              <a:t> </a:t>
            </a:r>
            <a:r>
              <a:rPr sz="2800" dirty="0"/>
              <a:t>Complement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453235"/>
            <a:ext cx="5015865" cy="9829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900" spc="-70" dirty="0">
                <a:latin typeface="Calibri"/>
                <a:cs typeface="Calibri"/>
              </a:rPr>
              <a:t>Two’s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Complement of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000</a:t>
            </a:r>
            <a:endParaRPr sz="2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flipping: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16625" y="606425"/>
          <a:ext cx="2905125" cy="339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848">
                <a:tc>
                  <a:txBody>
                    <a:bodyPr/>
                    <a:lstStyle/>
                    <a:p>
                      <a:pPr marL="143510" marR="133350" indent="-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3-bit 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88265" indent="-46355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ned  Decimal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132715" indent="63500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Decimal </a:t>
                      </a:r>
                      <a:r>
                        <a:rPr sz="1600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414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42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solidFill>
                            <a:srgbClr val="414143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6350">
                      <a:solidFill>
                        <a:srgbClr val="414143"/>
                      </a:solidFill>
                      <a:prstDash val="solid"/>
                    </a:lnL>
                    <a:lnR w="6350">
                      <a:solidFill>
                        <a:srgbClr val="414143"/>
                      </a:solidFill>
                      <a:prstDash val="solid"/>
                    </a:lnR>
                    <a:lnT w="6350">
                      <a:solidFill>
                        <a:srgbClr val="414143"/>
                      </a:solidFill>
                      <a:prstDash val="solid"/>
                    </a:lnT>
                    <a:lnB w="6350">
                      <a:solidFill>
                        <a:srgbClr val="4141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57400" y="1676400"/>
            <a:ext cx="1295400" cy="1076960"/>
            <a:chOff x="2057400" y="1676400"/>
            <a:chExt cx="1295400" cy="1076960"/>
          </a:xfrm>
        </p:grpSpPr>
        <p:sp>
          <p:nvSpPr>
            <p:cNvPr id="6" name="object 6"/>
            <p:cNvSpPr/>
            <p:nvPr/>
          </p:nvSpPr>
          <p:spPr>
            <a:xfrm>
              <a:off x="2057400" y="1676400"/>
              <a:ext cx="1295400" cy="1076960"/>
            </a:xfrm>
            <a:custGeom>
              <a:avLst/>
              <a:gdLst/>
              <a:ahLst/>
              <a:cxnLst/>
              <a:rect l="l" t="t" r="r" b="b"/>
              <a:pathLst>
                <a:path w="1295400" h="1076960">
                  <a:moveTo>
                    <a:pt x="129540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1295400" y="107696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5835" y="2359850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723900" y="0"/>
                  </a:lnTo>
                </a:path>
              </a:pathLst>
            </a:custGeom>
            <a:ln w="8509">
              <a:solidFill>
                <a:srgbClr val="0000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7400" y="1676400"/>
            <a:ext cx="1295400" cy="10769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tabLst>
                <a:tab pos="677545" algn="l"/>
              </a:tabLst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+	1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31140" y="2840990"/>
            <a:ext cx="5486400" cy="34785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95250" indent="-343535">
              <a:lnSpc>
                <a:spcPts val="24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libri"/>
                <a:cs typeface="Calibri"/>
              </a:rPr>
              <a:t>So,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there</a:t>
            </a:r>
            <a:r>
              <a:rPr sz="2500" dirty="0">
                <a:latin typeface="Calibri"/>
                <a:cs typeface="Calibri"/>
              </a:rPr>
              <a:t> is an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overflow</a:t>
            </a:r>
            <a:r>
              <a:rPr sz="2500" dirty="0">
                <a:latin typeface="Calibri"/>
                <a:cs typeface="Calibri"/>
              </a:rPr>
              <a:t> and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we</a:t>
            </a:r>
            <a:r>
              <a:rPr sz="2500" spc="-10" dirty="0">
                <a:latin typeface="Calibri"/>
                <a:cs typeface="Calibri"/>
              </a:rPr>
              <a:t> discard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that.</a:t>
            </a:r>
            <a:endParaRPr sz="2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libri"/>
                <a:cs typeface="Calibri"/>
              </a:rPr>
              <a:t>So,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get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000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result!</a:t>
            </a:r>
            <a:endParaRPr sz="2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45" dirty="0">
                <a:latin typeface="Calibri"/>
                <a:cs typeface="Calibri"/>
              </a:rPr>
              <a:t>Try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calculate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Two’s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complement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If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table:</a:t>
            </a:r>
            <a:endParaRPr sz="2500">
              <a:latin typeface="Calibri"/>
              <a:cs typeface="Calibri"/>
            </a:endParaRPr>
          </a:p>
          <a:p>
            <a:pPr marL="756920" lvl="1" indent="-287655">
              <a:lnSpc>
                <a:spcPts val="2590"/>
              </a:lnSpc>
              <a:spcBef>
                <a:spcPts val="5"/>
              </a:spcBef>
              <a:buFont typeface="Arial MT"/>
              <a:buChar char="–"/>
              <a:tabLst>
                <a:tab pos="757555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bit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means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largest/first</a:t>
            </a:r>
            <a:endParaRPr sz="2400">
              <a:latin typeface="Calibri"/>
              <a:cs typeface="Calibri"/>
            </a:endParaRPr>
          </a:p>
          <a:p>
            <a:pPr marL="756920">
              <a:lnSpc>
                <a:spcPts val="2590"/>
              </a:lnSpc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negative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integer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(-1)</a:t>
            </a:r>
            <a:endParaRPr sz="2400">
              <a:latin typeface="Calibri"/>
              <a:cs typeface="Calibri"/>
            </a:endParaRPr>
          </a:p>
          <a:p>
            <a:pPr marL="756920" marR="5080" lvl="1" indent="-287020">
              <a:lnSpc>
                <a:spcPts val="2320"/>
              </a:lnSpc>
              <a:spcBef>
                <a:spcPts val="545"/>
              </a:spcBef>
              <a:buFont typeface="Arial MT"/>
              <a:buChar char="–"/>
              <a:tabLst>
                <a:tab pos="75755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MSB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remaining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bits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smallest/last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negative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integer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100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example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-4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4041</Words>
  <Application>Microsoft Office PowerPoint</Application>
  <PresentationFormat>On-screen Show (4:3)</PresentationFormat>
  <Paragraphs>462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MT</vt:lpstr>
      <vt:lpstr>Calibri</vt:lpstr>
      <vt:lpstr>Cambria</vt:lpstr>
      <vt:lpstr>Consolas</vt:lpstr>
      <vt:lpstr>Times New Roman</vt:lpstr>
      <vt:lpstr>Office Theme</vt:lpstr>
      <vt:lpstr>Bitwise Operators</vt:lpstr>
      <vt:lpstr>Bitwise Operators</vt:lpstr>
      <vt:lpstr>Bitwise Operators Thus, the following code segment has the output 8:</vt:lpstr>
      <vt:lpstr>Bit Masking</vt:lpstr>
      <vt:lpstr>Bit Masking</vt:lpstr>
      <vt:lpstr>Bit Masking</vt:lpstr>
      <vt:lpstr>Two’s Complement</vt:lpstr>
      <vt:lpstr>Two’s Complement</vt:lpstr>
      <vt:lpstr>Two’s Complement</vt:lpstr>
      <vt:lpstr>Two’s Complement</vt:lpstr>
      <vt:lpstr>Two’s Complement</vt:lpstr>
      <vt:lpstr>Left and Right Shift Operators</vt:lpstr>
      <vt:lpstr>Example Left Shift Right Shift in C</vt:lpstr>
      <vt:lpstr>Using bitwise operators to iterate through subsets</vt:lpstr>
      <vt:lpstr>Using bitwise operators to iterate through subsets</vt:lpstr>
      <vt:lpstr>Using bitwise operators to iterate through subsets</vt:lpstr>
      <vt:lpstr>PowerPoint Presentation</vt:lpstr>
      <vt:lpstr>References</vt:lpstr>
      <vt:lpstr>Exercise</vt:lpstr>
      <vt:lpstr>Exercise Solution</vt:lpstr>
      <vt:lpstr>Exercise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Operators</dc:title>
  <dc:creator>tanvir</dc:creator>
  <cp:lastModifiedBy>Torosdagli, Neslisah</cp:lastModifiedBy>
  <cp:revision>1</cp:revision>
  <dcterms:created xsi:type="dcterms:W3CDTF">2023-04-13T02:51:12Z</dcterms:created>
  <dcterms:modified xsi:type="dcterms:W3CDTF">2023-04-13T02:52:23Z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2023-04-13T00:00:00Z</vt:filetime>
  </property>
  <property fmtid="{D5CDD505-2E9C-101B-9397-08002B2CF9AE}" pid="5" name="MSIP_Label_64e4cbe8-b4f6-45dc-bcba-6123dfd2d8bf_Enabled">
    <vt:lpwstr>true</vt:lpwstr>
  </property>
  <property fmtid="{D5CDD505-2E9C-101B-9397-08002B2CF9AE}" pid="6" name="MSIP_Label_64e4cbe8-b4f6-45dc-bcba-6123dfd2d8bf_SetDate">
    <vt:lpwstr>2023-04-13T02:51:58Z</vt:lpwstr>
  </property>
  <property fmtid="{D5CDD505-2E9C-101B-9397-08002B2CF9AE}" pid="7" name="MSIP_Label_64e4cbe8-b4f6-45dc-bcba-6123dfd2d8bf_Method">
    <vt:lpwstr>Privileged</vt:lpwstr>
  </property>
  <property fmtid="{D5CDD505-2E9C-101B-9397-08002B2CF9AE}" pid="8" name="MSIP_Label_64e4cbe8-b4f6-45dc-bcba-6123dfd2d8bf_Name">
    <vt:lpwstr>Non-Business-AIP 2.0</vt:lpwstr>
  </property>
  <property fmtid="{D5CDD505-2E9C-101B-9397-08002B2CF9AE}" pid="9" name="MSIP_Label_64e4cbe8-b4f6-45dc-bcba-6123dfd2d8bf_SiteId">
    <vt:lpwstr>3dd8961f-e488-4e60-8e11-a82d994e183d</vt:lpwstr>
  </property>
  <property fmtid="{D5CDD505-2E9C-101B-9397-08002B2CF9AE}" pid="10" name="MSIP_Label_64e4cbe8-b4f6-45dc-bcba-6123dfd2d8bf_ActionId">
    <vt:lpwstr>0a915c5c-5458-46aa-840f-df49d68dfa79</vt:lpwstr>
  </property>
  <property fmtid="{D5CDD505-2E9C-101B-9397-08002B2CF9AE}" pid="11" name="MSIP_Label_64e4cbe8-b4f6-45dc-bcba-6123dfd2d8bf_ContentBits">
    <vt:lpwstr>0</vt:lpwstr>
  </property>
</Properties>
</file>