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14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79" r:id="rId29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DEC"/>
    <a:srgbClr val="9CE0BB"/>
    <a:srgbClr val="DAE2F3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152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0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28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46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8353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7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93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36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52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60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24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11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9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53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49" r:id="rId2"/>
    <p:sldLayoutId id="2147484150" r:id="rId3"/>
    <p:sldLayoutId id="2147484151" r:id="rId4"/>
    <p:sldLayoutId id="2147484152" r:id="rId5"/>
    <p:sldLayoutId id="2147484153" r:id="rId6"/>
    <p:sldLayoutId id="2147484154" r:id="rId7"/>
    <p:sldLayoutId id="2147484155" r:id="rId8"/>
    <p:sldLayoutId id="2147484156" r:id="rId9"/>
    <p:sldLayoutId id="2147484157" r:id="rId10"/>
    <p:sldLayoutId id="2147484158" r:id="rId11"/>
    <p:sldLayoutId id="21474841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293338"/>
            <a:ext cx="8610600" cy="3274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150620" marR="5080" indent="-1138555" algn="ctr"/>
            <a:r>
              <a:rPr lang="en-US" sz="6300" kern="1200" spc="-2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File </a:t>
            </a:r>
            <a:r>
              <a:rPr lang="en-US" sz="6300" kern="1200" spc="-6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Input/Output </a:t>
            </a:r>
            <a:r>
              <a:rPr lang="en-US" sz="6300" kern="1200" spc="-13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(I/O) </a:t>
            </a:r>
            <a:r>
              <a:rPr lang="en-US" sz="6300" kern="1200" spc="-8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</a:t>
            </a:r>
            <a:r>
              <a:rPr lang="en-US" sz="6300" kern="1200" spc="-51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300" kern="1200" spc="-844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  </a:t>
            </a:r>
            <a:br>
              <a:rPr lang="en-US" sz="6300" kern="1200" spc="-844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300" kern="1200" spc="-36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Dr. </a:t>
            </a:r>
            <a:r>
              <a:rPr lang="en-US" sz="6300" kern="1200" spc="-3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Neslisah Torosdagli</a:t>
            </a:r>
            <a:endParaRPr lang="en-US" sz="63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707" y="282160"/>
            <a:ext cx="683609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How </a:t>
            </a:r>
            <a:r>
              <a:rPr spc="5" dirty="0"/>
              <a:t>to </a:t>
            </a:r>
            <a:r>
              <a:rPr spc="-325" dirty="0"/>
              <a:t>Read </a:t>
            </a:r>
            <a:r>
              <a:rPr spc="-55" dirty="0"/>
              <a:t>from </a:t>
            </a:r>
            <a:r>
              <a:rPr spc="-204" dirty="0"/>
              <a:t>an </a:t>
            </a:r>
            <a:r>
              <a:rPr spc="-65" dirty="0"/>
              <a:t>Input</a:t>
            </a:r>
            <a:r>
              <a:rPr spc="-345" dirty="0"/>
              <a:t> </a:t>
            </a:r>
            <a:r>
              <a:rPr spc="-185" dirty="0"/>
              <a:t>File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707" y="1128395"/>
            <a:ext cx="7638415" cy="438086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85420" marR="451484" indent="-172720">
              <a:lnSpc>
                <a:spcPts val="2260"/>
              </a:lnSpc>
              <a:spcBef>
                <a:spcPts val="390"/>
              </a:spcBef>
              <a:buFont typeface="Arial"/>
              <a:buChar char="•"/>
              <a:tabLst>
                <a:tab pos="185420" algn="l"/>
              </a:tabLst>
            </a:pPr>
            <a:r>
              <a:rPr sz="2100" spc="-5" dirty="0">
                <a:latin typeface="Carlito"/>
                <a:cs typeface="Carlito"/>
              </a:rPr>
              <a:t>After </a:t>
            </a:r>
            <a:r>
              <a:rPr sz="2100" spc="-10" dirty="0">
                <a:latin typeface="Carlito"/>
                <a:cs typeface="Carlito"/>
              </a:rPr>
              <a:t>opening </a:t>
            </a:r>
            <a:r>
              <a:rPr sz="2100" spc="-5" dirty="0">
                <a:latin typeface="Carlito"/>
                <a:cs typeface="Carlito"/>
              </a:rPr>
              <a:t>file </a:t>
            </a:r>
            <a:r>
              <a:rPr sz="2100" dirty="0">
                <a:latin typeface="Carlito"/>
                <a:cs typeface="Carlito"/>
              </a:rPr>
              <a:t>in</a:t>
            </a:r>
            <a:r>
              <a:rPr sz="2100" dirty="0">
                <a:solidFill>
                  <a:srgbClr val="3333FF"/>
                </a:solidFill>
                <a:latin typeface="Carlito"/>
                <a:cs typeface="Carlito"/>
              </a:rPr>
              <a:t> </a:t>
            </a:r>
            <a:r>
              <a:rPr sz="2100" u="heavy" spc="-10" dirty="0">
                <a:solidFill>
                  <a:srgbClr val="3333FF"/>
                </a:solidFill>
                <a:uFill>
                  <a:solidFill>
                    <a:srgbClr val="3333FF"/>
                  </a:solidFill>
                </a:uFill>
                <a:latin typeface="Carlito"/>
                <a:cs typeface="Carlito"/>
              </a:rPr>
              <a:t>read </a:t>
            </a:r>
            <a:r>
              <a:rPr sz="2100" u="heavy" spc="-5" dirty="0">
                <a:solidFill>
                  <a:srgbClr val="3333FF"/>
                </a:solidFill>
                <a:uFill>
                  <a:solidFill>
                    <a:srgbClr val="3333FF"/>
                  </a:solidFill>
                </a:uFill>
                <a:latin typeface="Carlito"/>
                <a:cs typeface="Carlito"/>
              </a:rPr>
              <a:t>mode</a:t>
            </a:r>
            <a:r>
              <a:rPr sz="2100" spc="-5" dirty="0">
                <a:latin typeface="Carlito"/>
                <a:cs typeface="Carlito"/>
              </a:rPr>
              <a:t>, </a:t>
            </a:r>
            <a:r>
              <a:rPr sz="2100" spc="-10" dirty="0">
                <a:latin typeface="Carlito"/>
                <a:cs typeface="Carlito"/>
              </a:rPr>
              <a:t>you can </a:t>
            </a:r>
            <a:r>
              <a:rPr sz="2100" spc="-5" dirty="0">
                <a:latin typeface="Carlito"/>
                <a:cs typeface="Carlito"/>
              </a:rPr>
              <a:t>use </a:t>
            </a:r>
            <a:r>
              <a:rPr sz="2100" spc="-10" dirty="0">
                <a:solidFill>
                  <a:srgbClr val="3333FF"/>
                </a:solidFill>
                <a:latin typeface="Carlito"/>
                <a:cs typeface="Carlito"/>
              </a:rPr>
              <a:t>various functions </a:t>
            </a:r>
            <a:r>
              <a:rPr sz="2100" spc="-15" dirty="0">
                <a:latin typeface="Carlito"/>
                <a:cs typeface="Carlito"/>
              </a:rPr>
              <a:t>to  </a:t>
            </a:r>
            <a:r>
              <a:rPr sz="2100" spc="-10" dirty="0">
                <a:latin typeface="Carlito"/>
                <a:cs typeface="Carlito"/>
              </a:rPr>
              <a:t>read </a:t>
            </a:r>
            <a:r>
              <a:rPr sz="2100" dirty="0">
                <a:latin typeface="Carlito"/>
                <a:cs typeface="Carlito"/>
              </a:rPr>
              <a:t>the </a:t>
            </a:r>
            <a:r>
              <a:rPr sz="2100" spc="-15" dirty="0">
                <a:latin typeface="Carlito"/>
                <a:cs typeface="Carlito"/>
              </a:rPr>
              <a:t>information from </a:t>
            </a:r>
            <a:r>
              <a:rPr sz="2100" dirty="0">
                <a:latin typeface="Carlito"/>
                <a:cs typeface="Carlito"/>
              </a:rPr>
              <a:t>the</a:t>
            </a:r>
            <a:r>
              <a:rPr sz="2100" spc="45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file</a:t>
            </a:r>
            <a:endParaRPr sz="2100">
              <a:latin typeface="Carlito"/>
              <a:cs typeface="Carlito"/>
            </a:endParaRPr>
          </a:p>
          <a:p>
            <a:pPr marL="185420" indent="-172720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185420" algn="l"/>
              </a:tabLst>
            </a:pPr>
            <a:r>
              <a:rPr sz="2800" b="1" spc="-15" dirty="0">
                <a:solidFill>
                  <a:srgbClr val="3333FF"/>
                </a:solidFill>
                <a:latin typeface="Carlito"/>
                <a:cs typeface="Carlito"/>
              </a:rPr>
              <a:t>ch=fgetc(fp);</a:t>
            </a:r>
            <a:endParaRPr sz="2800">
              <a:latin typeface="Carlito"/>
              <a:cs typeface="Carlito"/>
            </a:endParaRPr>
          </a:p>
          <a:p>
            <a:pPr marL="185420" marR="5080" indent="-172720">
              <a:lnSpc>
                <a:spcPct val="89700"/>
              </a:lnSpc>
              <a:spcBef>
                <a:spcPts val="860"/>
              </a:spcBef>
              <a:buFont typeface="Arial"/>
              <a:buChar char="•"/>
              <a:tabLst>
                <a:tab pos="185420" algn="l"/>
              </a:tabLst>
            </a:pPr>
            <a:r>
              <a:rPr sz="2100" spc="-25" dirty="0">
                <a:latin typeface="Carlito"/>
                <a:cs typeface="Carlito"/>
              </a:rPr>
              <a:t>fgetc() </a:t>
            </a:r>
            <a:r>
              <a:rPr sz="2100" spc="-10" dirty="0">
                <a:latin typeface="Carlito"/>
                <a:cs typeface="Carlito"/>
              </a:rPr>
              <a:t>reads </a:t>
            </a:r>
            <a:r>
              <a:rPr sz="2100" dirty="0">
                <a:latin typeface="Carlito"/>
                <a:cs typeface="Carlito"/>
              </a:rPr>
              <a:t>the </a:t>
            </a:r>
            <a:r>
              <a:rPr sz="2100" spc="-10" dirty="0">
                <a:latin typeface="Carlito"/>
                <a:cs typeface="Carlito"/>
              </a:rPr>
              <a:t>character </a:t>
            </a:r>
            <a:r>
              <a:rPr sz="2100" spc="-15" dirty="0">
                <a:latin typeface="Carlito"/>
                <a:cs typeface="Carlito"/>
              </a:rPr>
              <a:t>from </a:t>
            </a:r>
            <a:r>
              <a:rPr sz="2100" spc="-10" dirty="0">
                <a:latin typeface="Carlito"/>
                <a:cs typeface="Carlito"/>
              </a:rPr>
              <a:t>current pointer position, advances  </a:t>
            </a:r>
            <a:r>
              <a:rPr sz="2100" spc="-5" dirty="0">
                <a:latin typeface="Carlito"/>
                <a:cs typeface="Carlito"/>
              </a:rPr>
              <a:t>the </a:t>
            </a:r>
            <a:r>
              <a:rPr sz="2100" spc="-15" dirty="0">
                <a:latin typeface="Carlito"/>
                <a:cs typeface="Carlito"/>
              </a:rPr>
              <a:t>pointer </a:t>
            </a:r>
            <a:r>
              <a:rPr sz="2100" spc="-10" dirty="0">
                <a:latin typeface="Carlito"/>
                <a:cs typeface="Carlito"/>
              </a:rPr>
              <a:t>position </a:t>
            </a:r>
            <a:r>
              <a:rPr sz="2100" spc="-5" dirty="0">
                <a:latin typeface="Carlito"/>
                <a:cs typeface="Carlito"/>
              </a:rPr>
              <a:t>so </a:t>
            </a:r>
            <a:r>
              <a:rPr sz="2100" spc="-10" dirty="0">
                <a:latin typeface="Carlito"/>
                <a:cs typeface="Carlito"/>
              </a:rPr>
              <a:t>that </a:t>
            </a:r>
            <a:r>
              <a:rPr sz="2100" dirty="0">
                <a:latin typeface="Carlito"/>
                <a:cs typeface="Carlito"/>
              </a:rPr>
              <a:t>it </a:t>
            </a:r>
            <a:r>
              <a:rPr sz="2100" spc="-5" dirty="0">
                <a:latin typeface="Carlito"/>
                <a:cs typeface="Carlito"/>
              </a:rPr>
              <a:t>now </a:t>
            </a:r>
            <a:r>
              <a:rPr sz="2100" spc="-10" dirty="0">
                <a:latin typeface="Carlito"/>
                <a:cs typeface="Carlito"/>
              </a:rPr>
              <a:t>points </a:t>
            </a:r>
            <a:r>
              <a:rPr sz="2100" spc="-15" dirty="0">
                <a:latin typeface="Carlito"/>
                <a:cs typeface="Carlito"/>
              </a:rPr>
              <a:t>to </a:t>
            </a:r>
            <a:r>
              <a:rPr sz="2100" dirty="0">
                <a:latin typeface="Carlito"/>
                <a:cs typeface="Carlito"/>
              </a:rPr>
              <a:t>the </a:t>
            </a:r>
            <a:r>
              <a:rPr sz="2100" spc="-20" dirty="0">
                <a:latin typeface="Carlito"/>
                <a:cs typeface="Carlito"/>
              </a:rPr>
              <a:t>next </a:t>
            </a:r>
            <a:r>
              <a:rPr sz="2100" spc="-15" dirty="0">
                <a:latin typeface="Carlito"/>
                <a:cs typeface="Carlito"/>
              </a:rPr>
              <a:t>character </a:t>
            </a:r>
            <a:r>
              <a:rPr sz="2100" spc="-10" dirty="0">
                <a:latin typeface="Carlito"/>
                <a:cs typeface="Carlito"/>
              </a:rPr>
              <a:t>and  returns </a:t>
            </a:r>
            <a:r>
              <a:rPr sz="2100" dirty="0">
                <a:latin typeface="Carlito"/>
                <a:cs typeface="Carlito"/>
              </a:rPr>
              <a:t>the </a:t>
            </a:r>
            <a:r>
              <a:rPr sz="2100" spc="-15" dirty="0">
                <a:latin typeface="Carlito"/>
                <a:cs typeface="Carlito"/>
              </a:rPr>
              <a:t>character </a:t>
            </a:r>
            <a:r>
              <a:rPr sz="2100" spc="-10" dirty="0">
                <a:latin typeface="Carlito"/>
                <a:cs typeface="Carlito"/>
              </a:rPr>
              <a:t>that </a:t>
            </a:r>
            <a:r>
              <a:rPr sz="2100" dirty="0">
                <a:latin typeface="Carlito"/>
                <a:cs typeface="Carlito"/>
              </a:rPr>
              <a:t>is </a:t>
            </a:r>
            <a:r>
              <a:rPr sz="2100" spc="-10" dirty="0">
                <a:latin typeface="Carlito"/>
                <a:cs typeface="Carlito"/>
              </a:rPr>
              <a:t>read </a:t>
            </a:r>
            <a:r>
              <a:rPr sz="2100" spc="-5" dirty="0">
                <a:latin typeface="Carlito"/>
                <a:cs typeface="Carlito"/>
              </a:rPr>
              <a:t>which </a:t>
            </a:r>
            <a:r>
              <a:rPr sz="2100" spc="-10" dirty="0">
                <a:latin typeface="Carlito"/>
                <a:cs typeface="Carlito"/>
              </a:rPr>
              <a:t>we collect </a:t>
            </a:r>
            <a:r>
              <a:rPr sz="2100" spc="-15" dirty="0">
                <a:latin typeface="Carlito"/>
                <a:cs typeface="Carlito"/>
              </a:rPr>
              <a:t>to </a:t>
            </a:r>
            <a:r>
              <a:rPr sz="2100" dirty="0">
                <a:latin typeface="Carlito"/>
                <a:cs typeface="Carlito"/>
              </a:rPr>
              <a:t>the </a:t>
            </a:r>
            <a:r>
              <a:rPr sz="2100" spc="-10" dirty="0">
                <a:latin typeface="Carlito"/>
                <a:cs typeface="Carlito"/>
              </a:rPr>
              <a:t>variable</a:t>
            </a:r>
            <a:r>
              <a:rPr sz="2100" spc="195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ch.</a:t>
            </a:r>
            <a:endParaRPr sz="2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•"/>
            </a:pPr>
            <a:endParaRPr sz="2950">
              <a:latin typeface="Carlito"/>
              <a:cs typeface="Carlito"/>
            </a:endParaRPr>
          </a:p>
          <a:p>
            <a:pPr marL="185420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sz="2100" spc="-5" dirty="0">
                <a:latin typeface="Carlito"/>
                <a:cs typeface="Carlito"/>
              </a:rPr>
              <a:t>Once the file </a:t>
            </a:r>
            <a:r>
              <a:rPr sz="2100" dirty="0">
                <a:latin typeface="Carlito"/>
                <a:cs typeface="Carlito"/>
              </a:rPr>
              <a:t>is </a:t>
            </a:r>
            <a:r>
              <a:rPr sz="2100" spc="-10" dirty="0">
                <a:latin typeface="Carlito"/>
                <a:cs typeface="Carlito"/>
              </a:rPr>
              <a:t>opened, </a:t>
            </a:r>
            <a:r>
              <a:rPr sz="2100" spc="-15" dirty="0">
                <a:latin typeface="Carlito"/>
                <a:cs typeface="Carlito"/>
              </a:rPr>
              <a:t>we </a:t>
            </a:r>
            <a:r>
              <a:rPr sz="2100" spc="-25" dirty="0">
                <a:latin typeface="Carlito"/>
                <a:cs typeface="Carlito"/>
              </a:rPr>
              <a:t>refer </a:t>
            </a:r>
            <a:r>
              <a:rPr sz="2100" dirty="0">
                <a:latin typeface="Carlito"/>
                <a:cs typeface="Carlito"/>
              </a:rPr>
              <a:t>the </a:t>
            </a:r>
            <a:r>
              <a:rPr sz="2100" spc="-5" dirty="0">
                <a:latin typeface="Carlito"/>
                <a:cs typeface="Carlito"/>
              </a:rPr>
              <a:t>file </a:t>
            </a:r>
            <a:r>
              <a:rPr sz="2100" spc="-10" dirty="0">
                <a:latin typeface="Carlito"/>
                <a:cs typeface="Carlito"/>
              </a:rPr>
              <a:t>through </a:t>
            </a:r>
            <a:r>
              <a:rPr sz="2100" dirty="0">
                <a:latin typeface="Carlito"/>
                <a:cs typeface="Carlito"/>
              </a:rPr>
              <a:t>the </a:t>
            </a:r>
            <a:r>
              <a:rPr sz="2100" spc="-5" dirty="0">
                <a:latin typeface="Carlito"/>
                <a:cs typeface="Carlito"/>
              </a:rPr>
              <a:t>file </a:t>
            </a:r>
            <a:r>
              <a:rPr sz="2100" spc="-10" dirty="0">
                <a:latin typeface="Carlito"/>
                <a:cs typeface="Carlito"/>
              </a:rPr>
              <a:t>pointer</a:t>
            </a:r>
            <a:r>
              <a:rPr sz="2100" spc="170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fp.</a:t>
            </a:r>
            <a:endParaRPr sz="2100">
              <a:latin typeface="Carlito"/>
              <a:cs typeface="Carlito"/>
            </a:endParaRPr>
          </a:p>
          <a:p>
            <a:pPr marL="185420" indent="-172720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5" dirty="0">
                <a:latin typeface="Carlito"/>
                <a:cs typeface="Carlito"/>
              </a:rPr>
              <a:t>How long should </a:t>
            </a:r>
            <a:r>
              <a:rPr sz="2400" spc="-15" dirty="0">
                <a:latin typeface="Carlito"/>
                <a:cs typeface="Carlito"/>
              </a:rPr>
              <a:t>you </a:t>
            </a:r>
            <a:r>
              <a:rPr sz="2400" spc="-20" dirty="0">
                <a:latin typeface="Carlito"/>
                <a:cs typeface="Carlito"/>
              </a:rPr>
              <a:t>keep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reading?</a:t>
            </a:r>
            <a:endParaRPr sz="2400">
              <a:latin typeface="Carlito"/>
              <a:cs typeface="Carlito"/>
            </a:endParaRPr>
          </a:p>
          <a:p>
            <a:pPr marL="528320" lvl="1" indent="-173355">
              <a:lnSpc>
                <a:spcPct val="100000"/>
              </a:lnSpc>
              <a:spcBef>
                <a:spcPts val="125"/>
              </a:spcBef>
              <a:buFont typeface="Arial"/>
              <a:buChar char="•"/>
              <a:tabLst>
                <a:tab pos="528320" algn="l"/>
              </a:tabLst>
            </a:pPr>
            <a:r>
              <a:rPr sz="2400" spc="-5" dirty="0">
                <a:latin typeface="Carlito"/>
                <a:cs typeface="Carlito"/>
              </a:rPr>
              <a:t>Until </a:t>
            </a:r>
            <a:r>
              <a:rPr sz="2400" spc="-15" dirty="0">
                <a:latin typeface="Carlito"/>
                <a:cs typeface="Carlito"/>
              </a:rPr>
              <a:t>you </a:t>
            </a:r>
            <a:r>
              <a:rPr sz="2400" spc="-10" dirty="0">
                <a:latin typeface="Carlito"/>
                <a:cs typeface="Carlito"/>
              </a:rPr>
              <a:t>reach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the end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file</a:t>
            </a:r>
            <a:endParaRPr sz="2400">
              <a:latin typeface="Carlito"/>
              <a:cs typeface="Carlito"/>
            </a:endParaRPr>
          </a:p>
          <a:p>
            <a:pPr marL="528320" lvl="1" indent="-17335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528320" algn="l"/>
              </a:tabLst>
            </a:pPr>
            <a:r>
              <a:rPr sz="2400" spc="-5" dirty="0">
                <a:latin typeface="Carlito"/>
                <a:cs typeface="Carlito"/>
              </a:rPr>
              <a:t>How do </a:t>
            </a:r>
            <a:r>
              <a:rPr sz="2400" dirty="0">
                <a:latin typeface="Carlito"/>
                <a:cs typeface="Carlito"/>
              </a:rPr>
              <a:t>I know I </a:t>
            </a:r>
            <a:r>
              <a:rPr sz="2400" spc="-10" dirty="0">
                <a:latin typeface="Carlito"/>
                <a:cs typeface="Carlito"/>
              </a:rPr>
              <a:t>am </a:t>
            </a:r>
            <a:r>
              <a:rPr sz="2400" spc="-15" dirty="0">
                <a:latin typeface="Carlito"/>
                <a:cs typeface="Carlito"/>
              </a:rPr>
              <a:t>at </a:t>
            </a:r>
            <a:r>
              <a:rPr sz="2400" spc="-5" dirty="0">
                <a:latin typeface="Carlito"/>
                <a:cs typeface="Carlito"/>
              </a:rPr>
              <a:t>the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end?</a:t>
            </a:r>
            <a:endParaRPr sz="2400">
              <a:latin typeface="Carlito"/>
              <a:cs typeface="Carlito"/>
            </a:endParaRPr>
          </a:p>
          <a:p>
            <a:pPr marL="870585" lvl="2" indent="-17272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871219" algn="l"/>
              </a:tabLst>
            </a:pPr>
            <a:r>
              <a:rPr sz="2000" spc="-15" dirty="0">
                <a:latin typeface="Carlito"/>
                <a:cs typeface="Carlito"/>
              </a:rPr>
              <a:t>EOF </a:t>
            </a:r>
            <a:r>
              <a:rPr sz="2000" spc="-5" dirty="0">
                <a:latin typeface="Carlito"/>
                <a:cs typeface="Carlito"/>
              </a:rPr>
              <a:t>will </a:t>
            </a:r>
            <a:r>
              <a:rPr sz="2000" dirty="0">
                <a:latin typeface="Carlito"/>
                <a:cs typeface="Carlito"/>
              </a:rPr>
              <a:t>help </a:t>
            </a:r>
            <a:r>
              <a:rPr sz="2000" spc="-10" dirty="0">
                <a:latin typeface="Carlito"/>
                <a:cs typeface="Carlito"/>
              </a:rPr>
              <a:t>you </a:t>
            </a:r>
            <a:r>
              <a:rPr sz="2000" spc="-5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notice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that.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57" y="518540"/>
            <a:ext cx="7821930" cy="3221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  <a:tabLst>
                <a:tab pos="185420" algn="l"/>
              </a:tabLst>
            </a:pPr>
            <a:r>
              <a:rPr sz="4400" spc="-190" dirty="0">
                <a:latin typeface="+mj-lt"/>
                <a:ea typeface="+mj-ea"/>
                <a:cs typeface="+mj-cs"/>
              </a:rPr>
              <a:t>Closing a File:</a:t>
            </a: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150" dirty="0">
              <a:latin typeface="Carlito"/>
              <a:cs typeface="Carlito"/>
            </a:endParaRPr>
          </a:p>
          <a:p>
            <a:pPr marL="185420" marR="5080" indent="-172720">
              <a:lnSpc>
                <a:spcPct val="90100"/>
              </a:lnSpc>
              <a:buFont typeface="Arial"/>
              <a:buChar char="•"/>
              <a:tabLst>
                <a:tab pos="185420" algn="l"/>
              </a:tabLst>
            </a:pPr>
            <a:r>
              <a:rPr sz="2100" spc="-15" dirty="0">
                <a:latin typeface="Carlito"/>
                <a:cs typeface="Carlito"/>
              </a:rPr>
              <a:t>fclose( </a:t>
            </a:r>
            <a:r>
              <a:rPr sz="2100" dirty="0">
                <a:latin typeface="Carlito"/>
                <a:cs typeface="Carlito"/>
              </a:rPr>
              <a:t>) </a:t>
            </a:r>
            <a:r>
              <a:rPr sz="2100" spc="-10" dirty="0">
                <a:latin typeface="Carlito"/>
                <a:cs typeface="Carlito"/>
              </a:rPr>
              <a:t>closes </a:t>
            </a:r>
            <a:r>
              <a:rPr sz="2100" dirty="0">
                <a:latin typeface="Carlito"/>
                <a:cs typeface="Carlito"/>
              </a:rPr>
              <a:t>the </a:t>
            </a:r>
            <a:r>
              <a:rPr sz="2100" spc="-10" dirty="0">
                <a:latin typeface="Carlito"/>
                <a:cs typeface="Carlito"/>
              </a:rPr>
              <a:t>stream, </a:t>
            </a:r>
            <a:r>
              <a:rPr sz="2100" spc="-5" dirty="0">
                <a:latin typeface="Carlito"/>
                <a:cs typeface="Carlito"/>
              </a:rPr>
              <a:t>writes </a:t>
            </a:r>
            <a:r>
              <a:rPr sz="2100" spc="-20" dirty="0">
                <a:latin typeface="Carlito"/>
                <a:cs typeface="Carlito"/>
              </a:rPr>
              <a:t>any data </a:t>
            </a:r>
            <a:r>
              <a:rPr sz="2100" spc="-5" dirty="0">
                <a:latin typeface="Carlito"/>
                <a:cs typeface="Carlito"/>
              </a:rPr>
              <a:t>remaining </a:t>
            </a:r>
            <a:r>
              <a:rPr sz="2100" dirty="0">
                <a:latin typeface="Carlito"/>
                <a:cs typeface="Carlito"/>
              </a:rPr>
              <a:t>in the </a:t>
            </a:r>
            <a:r>
              <a:rPr sz="2100" spc="-5" dirty="0">
                <a:latin typeface="Carlito"/>
                <a:cs typeface="Carlito"/>
              </a:rPr>
              <a:t>disk </a:t>
            </a:r>
            <a:r>
              <a:rPr sz="2100" spc="-20" dirty="0">
                <a:latin typeface="Carlito"/>
                <a:cs typeface="Carlito"/>
              </a:rPr>
              <a:t>buffer  </a:t>
            </a:r>
            <a:r>
              <a:rPr sz="2100" spc="-15" dirty="0">
                <a:latin typeface="Carlito"/>
                <a:cs typeface="Carlito"/>
              </a:rPr>
              <a:t>to </a:t>
            </a:r>
            <a:r>
              <a:rPr sz="2100" dirty="0">
                <a:latin typeface="Carlito"/>
                <a:cs typeface="Carlito"/>
              </a:rPr>
              <a:t>the </a:t>
            </a:r>
            <a:r>
              <a:rPr sz="2100" spc="-10" dirty="0">
                <a:latin typeface="Carlito"/>
                <a:cs typeface="Carlito"/>
              </a:rPr>
              <a:t>file, does </a:t>
            </a:r>
            <a:r>
              <a:rPr sz="2100" dirty="0">
                <a:latin typeface="Carlito"/>
                <a:cs typeface="Carlito"/>
              </a:rPr>
              <a:t>a </a:t>
            </a:r>
            <a:r>
              <a:rPr sz="2100" spc="-10" dirty="0">
                <a:latin typeface="Carlito"/>
                <a:cs typeface="Carlito"/>
              </a:rPr>
              <a:t>formal </a:t>
            </a:r>
            <a:r>
              <a:rPr sz="2100" spc="-15" dirty="0">
                <a:latin typeface="Carlito"/>
                <a:cs typeface="Carlito"/>
              </a:rPr>
              <a:t>operating </a:t>
            </a:r>
            <a:r>
              <a:rPr sz="2100" spc="-20" dirty="0">
                <a:latin typeface="Carlito"/>
                <a:cs typeface="Carlito"/>
              </a:rPr>
              <a:t>system </a:t>
            </a:r>
            <a:r>
              <a:rPr sz="2100" spc="-15" dirty="0">
                <a:latin typeface="Carlito"/>
                <a:cs typeface="Carlito"/>
              </a:rPr>
              <a:t>level </a:t>
            </a:r>
            <a:r>
              <a:rPr sz="2100" spc="-5" dirty="0">
                <a:latin typeface="Carlito"/>
                <a:cs typeface="Carlito"/>
              </a:rPr>
              <a:t>close on the </a:t>
            </a:r>
            <a:r>
              <a:rPr sz="2100" spc="-10" dirty="0">
                <a:latin typeface="Carlito"/>
                <a:cs typeface="Carlito"/>
              </a:rPr>
              <a:t>file, and  frees </a:t>
            </a:r>
            <a:r>
              <a:rPr sz="2100" dirty="0">
                <a:latin typeface="Carlito"/>
                <a:cs typeface="Carlito"/>
              </a:rPr>
              <a:t>the </a:t>
            </a:r>
            <a:r>
              <a:rPr sz="2100" spc="-10" dirty="0">
                <a:latin typeface="Carlito"/>
                <a:cs typeface="Carlito"/>
              </a:rPr>
              <a:t>associated </a:t>
            </a:r>
            <a:r>
              <a:rPr sz="2100" spc="-5" dirty="0">
                <a:latin typeface="Carlito"/>
                <a:cs typeface="Carlito"/>
              </a:rPr>
              <a:t>file </a:t>
            </a:r>
            <a:r>
              <a:rPr sz="2100" spc="-20" dirty="0">
                <a:latin typeface="Carlito"/>
                <a:cs typeface="Carlito"/>
              </a:rPr>
              <a:t>control</a:t>
            </a:r>
            <a:r>
              <a:rPr sz="2100" spc="114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block.</a:t>
            </a:r>
            <a:endParaRPr sz="2100" dirty="0">
              <a:latin typeface="Carlito"/>
              <a:cs typeface="Carlito"/>
            </a:endParaRPr>
          </a:p>
          <a:p>
            <a:pPr marL="192405">
              <a:lnSpc>
                <a:spcPct val="100000"/>
              </a:lnSpc>
              <a:spcBef>
                <a:spcPts val="560"/>
              </a:spcBef>
            </a:pPr>
            <a:r>
              <a:rPr sz="2100" spc="-15" dirty="0">
                <a:latin typeface="Carlito"/>
                <a:cs typeface="Carlito"/>
              </a:rPr>
              <a:t>fclose( </a:t>
            </a:r>
            <a:r>
              <a:rPr sz="2100" dirty="0">
                <a:latin typeface="Carlito"/>
                <a:cs typeface="Carlito"/>
              </a:rPr>
              <a:t>) </a:t>
            </a:r>
            <a:r>
              <a:rPr sz="2100" spc="-5" dirty="0">
                <a:latin typeface="Carlito"/>
                <a:cs typeface="Carlito"/>
              </a:rPr>
              <a:t>has </a:t>
            </a:r>
            <a:r>
              <a:rPr sz="2100" dirty="0">
                <a:latin typeface="Carlito"/>
                <a:cs typeface="Carlito"/>
              </a:rPr>
              <a:t>this</a:t>
            </a:r>
            <a:r>
              <a:rPr sz="2100" spc="55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prototype:</a:t>
            </a:r>
            <a:endParaRPr sz="2100" dirty="0">
              <a:latin typeface="Carlito"/>
              <a:cs typeface="Carlito"/>
            </a:endParaRPr>
          </a:p>
          <a:p>
            <a:pPr marL="494665">
              <a:lnSpc>
                <a:spcPct val="100000"/>
              </a:lnSpc>
              <a:spcBef>
                <a:spcPts val="540"/>
              </a:spcBef>
            </a:pPr>
            <a:r>
              <a:rPr sz="2100" b="1" spc="-10" dirty="0">
                <a:latin typeface="Carlito"/>
                <a:cs typeface="Carlito"/>
              </a:rPr>
              <a:t>int fclose(FILE</a:t>
            </a:r>
            <a:r>
              <a:rPr sz="2100" b="1" dirty="0">
                <a:latin typeface="Carlito"/>
                <a:cs typeface="Carlito"/>
              </a:rPr>
              <a:t> </a:t>
            </a:r>
            <a:r>
              <a:rPr sz="2100" b="1" spc="-5" dirty="0">
                <a:latin typeface="Carlito"/>
                <a:cs typeface="Carlito"/>
              </a:rPr>
              <a:t>*fp);</a:t>
            </a:r>
            <a:endParaRPr sz="2100" dirty="0">
              <a:latin typeface="Carlito"/>
              <a:cs typeface="Carlito"/>
            </a:endParaRPr>
          </a:p>
          <a:p>
            <a:pPr marL="185420" indent="-172720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185420" algn="l"/>
              </a:tabLst>
            </a:pPr>
            <a:r>
              <a:rPr sz="2100" dirty="0">
                <a:latin typeface="Carlito"/>
                <a:cs typeface="Carlito"/>
              </a:rPr>
              <a:t>A </a:t>
            </a:r>
            <a:r>
              <a:rPr sz="2100" spc="-10" dirty="0">
                <a:latin typeface="Carlito"/>
                <a:cs typeface="Carlito"/>
              </a:rPr>
              <a:t>return </a:t>
            </a:r>
            <a:r>
              <a:rPr sz="2100" spc="-15" dirty="0">
                <a:latin typeface="Carlito"/>
                <a:cs typeface="Carlito"/>
              </a:rPr>
              <a:t>value </a:t>
            </a:r>
            <a:r>
              <a:rPr sz="2100" spc="-5" dirty="0">
                <a:latin typeface="Carlito"/>
                <a:cs typeface="Carlito"/>
              </a:rPr>
              <a:t>of </a:t>
            </a:r>
            <a:r>
              <a:rPr sz="2100" spc="-25" dirty="0">
                <a:latin typeface="Carlito"/>
                <a:cs typeface="Carlito"/>
              </a:rPr>
              <a:t>zero </a:t>
            </a:r>
            <a:r>
              <a:rPr sz="2100" spc="-10" dirty="0">
                <a:latin typeface="Carlito"/>
                <a:cs typeface="Carlito"/>
              </a:rPr>
              <a:t>signifies </a:t>
            </a:r>
            <a:r>
              <a:rPr sz="2100" dirty="0">
                <a:latin typeface="Carlito"/>
                <a:cs typeface="Carlito"/>
              </a:rPr>
              <a:t>a </a:t>
            </a:r>
            <a:r>
              <a:rPr sz="2100" spc="-10" dirty="0">
                <a:latin typeface="Carlito"/>
                <a:cs typeface="Carlito"/>
              </a:rPr>
              <a:t>successful</a:t>
            </a:r>
            <a:r>
              <a:rPr sz="2100" spc="165" dirty="0">
                <a:latin typeface="Carlito"/>
                <a:cs typeface="Carlito"/>
              </a:rPr>
              <a:t> </a:t>
            </a:r>
            <a:r>
              <a:rPr sz="2100" spc="-15" dirty="0">
                <a:latin typeface="Carlito"/>
                <a:cs typeface="Carlito"/>
              </a:rPr>
              <a:t>operation.</a:t>
            </a:r>
            <a:endParaRPr sz="21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0"/>
            <a:ext cx="751078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Example </a:t>
            </a:r>
            <a:r>
              <a:rPr spc="-15" dirty="0"/>
              <a:t>with </a:t>
            </a:r>
            <a:r>
              <a:rPr spc="-130" dirty="0"/>
              <a:t>fgetc(): </a:t>
            </a:r>
            <a:r>
              <a:rPr spc="-195" dirty="0"/>
              <a:t>reads </a:t>
            </a:r>
            <a:r>
              <a:rPr spc="-285" dirty="0"/>
              <a:t>a </a:t>
            </a:r>
            <a:r>
              <a:rPr spc="-155" dirty="0"/>
              <a:t>char </a:t>
            </a:r>
            <a:r>
              <a:rPr spc="-55" dirty="0"/>
              <a:t>from </a:t>
            </a:r>
            <a:r>
              <a:rPr spc="-285" dirty="0"/>
              <a:t>a</a:t>
            </a:r>
            <a:r>
              <a:rPr spc="-365" dirty="0"/>
              <a:t> </a:t>
            </a:r>
            <a:r>
              <a:rPr spc="-40" dirty="0"/>
              <a:t>file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85790" y="520953"/>
            <a:ext cx="3802379" cy="473206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84785" marR="480059" indent="-172720">
              <a:lnSpc>
                <a:spcPct val="90000"/>
              </a:lnSpc>
              <a:spcBef>
                <a:spcPts val="340"/>
              </a:spcBef>
              <a:buFont typeface="Arial"/>
              <a:buChar char="•"/>
              <a:tabLst>
                <a:tab pos="185420" algn="l"/>
              </a:tabLst>
            </a:pPr>
            <a:r>
              <a:rPr sz="2000" dirty="0">
                <a:latin typeface="Carlito"/>
                <a:cs typeface="Carlito"/>
              </a:rPr>
              <a:t>This </a:t>
            </a:r>
            <a:r>
              <a:rPr sz="2000" spc="-10" dirty="0">
                <a:latin typeface="Carlito"/>
                <a:cs typeface="Carlito"/>
              </a:rPr>
              <a:t>code </a:t>
            </a:r>
            <a:r>
              <a:rPr sz="2000" spc="-5" dirty="0">
                <a:latin typeface="Carlito"/>
                <a:cs typeface="Carlito"/>
              </a:rPr>
              <a:t>reads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15" dirty="0">
                <a:latin typeface="Carlito"/>
                <a:cs typeface="Carlito"/>
              </a:rPr>
              <a:t>text </a:t>
            </a:r>
            <a:r>
              <a:rPr sz="2000" dirty="0">
                <a:latin typeface="Carlito"/>
                <a:cs typeface="Carlito"/>
              </a:rPr>
              <a:t>file </a:t>
            </a:r>
            <a:r>
              <a:rPr sz="2000" spc="-5" dirty="0">
                <a:latin typeface="Carlito"/>
                <a:cs typeface="Carlito"/>
              </a:rPr>
              <a:t>with  </a:t>
            </a:r>
            <a:r>
              <a:rPr sz="2000" dirty="0">
                <a:latin typeface="Carlito"/>
                <a:cs typeface="Carlito"/>
              </a:rPr>
              <a:t>name </a:t>
            </a:r>
            <a:r>
              <a:rPr sz="2000" spc="-5" dirty="0">
                <a:latin typeface="Carlito"/>
                <a:cs typeface="Carlito"/>
              </a:rPr>
              <a:t>in.txt, </a:t>
            </a:r>
            <a:r>
              <a:rPr sz="2000" dirty="0">
                <a:latin typeface="Carlito"/>
                <a:cs typeface="Carlito"/>
              </a:rPr>
              <a:t>prints all the  </a:t>
            </a:r>
            <a:r>
              <a:rPr sz="2000" spc="-5" dirty="0">
                <a:latin typeface="Carlito"/>
                <a:cs typeface="Carlito"/>
              </a:rPr>
              <a:t>information </a:t>
            </a:r>
            <a:r>
              <a:rPr sz="2000" dirty="0">
                <a:latin typeface="Carlito"/>
                <a:cs typeface="Carlito"/>
              </a:rPr>
              <a:t>in the file in the  </a:t>
            </a:r>
            <a:r>
              <a:rPr sz="2000" spc="-10" dirty="0">
                <a:latin typeface="Carlito"/>
                <a:cs typeface="Carlito"/>
              </a:rPr>
              <a:t>console </a:t>
            </a:r>
            <a:r>
              <a:rPr sz="2000" dirty="0">
                <a:latin typeface="Carlito"/>
                <a:cs typeface="Carlito"/>
              </a:rPr>
              <a:t>and also </a:t>
            </a:r>
            <a:r>
              <a:rPr sz="2000" spc="-5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new </a:t>
            </a:r>
            <a:r>
              <a:rPr sz="2000" dirty="0">
                <a:latin typeface="Carlito"/>
                <a:cs typeface="Carlito"/>
              </a:rPr>
              <a:t>file  </a:t>
            </a:r>
            <a:r>
              <a:rPr sz="2000" spc="-5" dirty="0">
                <a:latin typeface="Carlito"/>
                <a:cs typeface="Carlito"/>
              </a:rPr>
              <a:t>out.txt</a:t>
            </a:r>
            <a:endParaRPr sz="2000" dirty="0">
              <a:latin typeface="Carlito"/>
              <a:cs typeface="Carlito"/>
            </a:endParaRPr>
          </a:p>
          <a:p>
            <a:pPr marL="184785" marR="213360" indent="-172720">
              <a:lnSpc>
                <a:spcPct val="90000"/>
              </a:lnSpc>
              <a:spcBef>
                <a:spcPts val="800"/>
              </a:spcBef>
              <a:buFont typeface="Arial"/>
              <a:buChar char="•"/>
              <a:tabLst>
                <a:tab pos="185420" algn="l"/>
              </a:tabLst>
            </a:pPr>
            <a:r>
              <a:rPr sz="2000" spc="-15" dirty="0">
                <a:latin typeface="Carlito"/>
                <a:cs typeface="Carlito"/>
              </a:rPr>
              <a:t>Before </a:t>
            </a:r>
            <a:r>
              <a:rPr sz="2000" dirty="0">
                <a:latin typeface="Carlito"/>
                <a:cs typeface="Carlito"/>
              </a:rPr>
              <a:t>running this </a:t>
            </a:r>
            <a:r>
              <a:rPr sz="2000" spc="-5" dirty="0">
                <a:latin typeface="Carlito"/>
                <a:cs typeface="Carlito"/>
              </a:rPr>
              <a:t>code, </a:t>
            </a:r>
            <a:r>
              <a:rPr sz="2000" spc="-10" dirty="0">
                <a:latin typeface="Carlito"/>
                <a:cs typeface="Carlito"/>
              </a:rPr>
              <a:t>you  </a:t>
            </a:r>
            <a:r>
              <a:rPr sz="2000" dirty="0">
                <a:latin typeface="Carlito"/>
                <a:cs typeface="Carlito"/>
              </a:rPr>
              <a:t>should </a:t>
            </a:r>
            <a:r>
              <a:rPr sz="2000" spc="-20" dirty="0">
                <a:latin typeface="Carlito"/>
                <a:cs typeface="Carlito"/>
              </a:rPr>
              <a:t>keep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15" dirty="0">
                <a:latin typeface="Carlito"/>
                <a:cs typeface="Carlito"/>
              </a:rPr>
              <a:t>text </a:t>
            </a:r>
            <a:r>
              <a:rPr sz="2000" dirty="0">
                <a:latin typeface="Carlito"/>
                <a:cs typeface="Carlito"/>
              </a:rPr>
              <a:t>file </a:t>
            </a:r>
            <a:r>
              <a:rPr sz="2000" spc="-5" dirty="0">
                <a:latin typeface="Carlito"/>
                <a:cs typeface="Carlito"/>
              </a:rPr>
              <a:t>with some  </a:t>
            </a:r>
            <a:r>
              <a:rPr sz="2000" spc="-10" dirty="0">
                <a:latin typeface="Carlito"/>
                <a:cs typeface="Carlito"/>
              </a:rPr>
              <a:t>data/text </a:t>
            </a:r>
            <a:r>
              <a:rPr sz="2000" dirty="0">
                <a:latin typeface="Carlito"/>
                <a:cs typeface="Carlito"/>
              </a:rPr>
              <a:t>in it and place it in the  </a:t>
            </a:r>
            <a:r>
              <a:rPr sz="2000" spc="-5" dirty="0">
                <a:latin typeface="Carlito"/>
                <a:cs typeface="Carlito"/>
              </a:rPr>
              <a:t>same folder </a:t>
            </a:r>
            <a:r>
              <a:rPr sz="2000" dirty="0">
                <a:latin typeface="Carlito"/>
                <a:cs typeface="Carlito"/>
              </a:rPr>
              <a:t>of </a:t>
            </a:r>
            <a:r>
              <a:rPr sz="2000" spc="-10" dirty="0">
                <a:latin typeface="Carlito"/>
                <a:cs typeface="Carlito"/>
              </a:rPr>
              <a:t>your</a:t>
            </a:r>
            <a:r>
              <a:rPr sz="2000" spc="-6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code</a:t>
            </a:r>
            <a:endParaRPr sz="2000" dirty="0">
              <a:latin typeface="Carlito"/>
              <a:cs typeface="Carlito"/>
            </a:endParaRPr>
          </a:p>
          <a:p>
            <a:pPr marL="184785" indent="-172720">
              <a:lnSpc>
                <a:spcPts val="2280"/>
              </a:lnSpc>
              <a:spcBef>
                <a:spcPts val="560"/>
              </a:spcBef>
              <a:buFont typeface="Arial"/>
              <a:buChar char="•"/>
              <a:tabLst>
                <a:tab pos="185420" algn="l"/>
              </a:tabLst>
            </a:pPr>
            <a:r>
              <a:rPr sz="2000" dirty="0">
                <a:latin typeface="Carlito"/>
                <a:cs typeface="Carlito"/>
              </a:rPr>
              <a:t>As </a:t>
            </a:r>
            <a:r>
              <a:rPr sz="2000" spc="-10" dirty="0">
                <a:latin typeface="Carlito"/>
                <a:cs typeface="Carlito"/>
              </a:rPr>
              <a:t>you are </a:t>
            </a:r>
            <a:r>
              <a:rPr sz="2000" spc="-5" dirty="0">
                <a:latin typeface="Carlito"/>
                <a:cs typeface="Carlito"/>
              </a:rPr>
              <a:t>reading </a:t>
            </a:r>
            <a:r>
              <a:rPr sz="2000" spc="-10" dirty="0">
                <a:latin typeface="Carlito"/>
                <a:cs typeface="Carlito"/>
              </a:rPr>
              <a:t>character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by</a:t>
            </a:r>
            <a:endParaRPr sz="2000" dirty="0">
              <a:latin typeface="Carlito"/>
              <a:cs typeface="Carlito"/>
            </a:endParaRPr>
          </a:p>
          <a:p>
            <a:pPr marL="184785">
              <a:lnSpc>
                <a:spcPts val="2280"/>
              </a:lnSpc>
            </a:pPr>
            <a:r>
              <a:rPr sz="2000" spc="-25" dirty="0">
                <a:latin typeface="Carlito"/>
                <a:cs typeface="Carlito"/>
              </a:rPr>
              <a:t>character, </a:t>
            </a:r>
            <a:r>
              <a:rPr sz="2000" spc="-15" dirty="0">
                <a:latin typeface="Carlito"/>
                <a:cs typeface="Carlito"/>
              </a:rPr>
              <a:t>you </a:t>
            </a:r>
            <a:r>
              <a:rPr sz="2000" spc="-10" dirty="0">
                <a:latin typeface="Carlito"/>
                <a:cs typeface="Carlito"/>
              </a:rPr>
              <a:t>can process</a:t>
            </a:r>
            <a:r>
              <a:rPr sz="2000" spc="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them:</a:t>
            </a:r>
          </a:p>
          <a:p>
            <a:pPr marL="527685" marR="66040" lvl="1" indent="-172720">
              <a:lnSpc>
                <a:spcPts val="1739"/>
              </a:lnSpc>
              <a:spcBef>
                <a:spcPts val="430"/>
              </a:spcBef>
              <a:buFont typeface="Arial"/>
              <a:buChar char="•"/>
              <a:tabLst>
                <a:tab pos="528320" algn="l"/>
              </a:tabLst>
            </a:pPr>
            <a:r>
              <a:rPr sz="1600" spc="-15" dirty="0">
                <a:latin typeface="Carlito"/>
                <a:cs typeface="Carlito"/>
              </a:rPr>
              <a:t>May </a:t>
            </a:r>
            <a:r>
              <a:rPr sz="1600" spc="-5" dirty="0">
                <a:latin typeface="Carlito"/>
                <a:cs typeface="Carlito"/>
              </a:rPr>
              <a:t>be </a:t>
            </a:r>
            <a:r>
              <a:rPr sz="1600" spc="-10" dirty="0">
                <a:latin typeface="Carlito"/>
                <a:cs typeface="Carlito"/>
              </a:rPr>
              <a:t>count </a:t>
            </a:r>
            <a:r>
              <a:rPr sz="1600" spc="-15" dirty="0">
                <a:latin typeface="Carlito"/>
                <a:cs typeface="Carlito"/>
              </a:rPr>
              <a:t>words, count </a:t>
            </a:r>
            <a:r>
              <a:rPr sz="1600" spc="-10" dirty="0">
                <a:latin typeface="Carlito"/>
                <a:cs typeface="Carlito"/>
              </a:rPr>
              <a:t>characters,  </a:t>
            </a:r>
            <a:r>
              <a:rPr sz="1600" spc="-15" dirty="0">
                <a:latin typeface="Carlito"/>
                <a:cs typeface="Carlito"/>
              </a:rPr>
              <a:t>count</a:t>
            </a:r>
            <a:r>
              <a:rPr sz="1600" spc="1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vowels</a:t>
            </a:r>
            <a:endParaRPr sz="1600" dirty="0">
              <a:latin typeface="Carlito"/>
              <a:cs typeface="Carlito"/>
            </a:endParaRPr>
          </a:p>
          <a:p>
            <a:pPr marL="527685" lvl="1" indent="-172720">
              <a:lnSpc>
                <a:spcPct val="100000"/>
              </a:lnSpc>
              <a:spcBef>
                <a:spcPts val="175"/>
              </a:spcBef>
              <a:buFont typeface="Arial"/>
              <a:buChar char="•"/>
              <a:tabLst>
                <a:tab pos="528320" algn="l"/>
              </a:tabLst>
            </a:pPr>
            <a:r>
              <a:rPr sz="1600" spc="-10" dirty="0">
                <a:latin typeface="Carlito"/>
                <a:cs typeface="Carlito"/>
              </a:rPr>
              <a:t>Also, </a:t>
            </a:r>
            <a:r>
              <a:rPr sz="1600" spc="-15" dirty="0">
                <a:latin typeface="Carlito"/>
                <a:cs typeface="Carlito"/>
              </a:rPr>
              <a:t>store </a:t>
            </a:r>
            <a:r>
              <a:rPr sz="1600" dirty="0">
                <a:latin typeface="Carlito"/>
                <a:cs typeface="Carlito"/>
              </a:rPr>
              <a:t>them </a:t>
            </a:r>
            <a:r>
              <a:rPr sz="1600" spc="-5" dirty="0">
                <a:latin typeface="Carlito"/>
                <a:cs typeface="Carlito"/>
              </a:rPr>
              <a:t>in char</a:t>
            </a:r>
            <a:r>
              <a:rPr sz="1600" spc="40" dirty="0">
                <a:latin typeface="Carlito"/>
                <a:cs typeface="Carlito"/>
              </a:rPr>
              <a:t> </a:t>
            </a:r>
            <a:r>
              <a:rPr sz="1600" spc="-20" dirty="0">
                <a:latin typeface="Carlito"/>
                <a:cs typeface="Carlito"/>
              </a:rPr>
              <a:t>arrays.</a:t>
            </a:r>
            <a:endParaRPr sz="1600" dirty="0">
              <a:latin typeface="Carlito"/>
              <a:cs typeface="Carlito"/>
            </a:endParaRPr>
          </a:p>
          <a:p>
            <a:pPr marL="184785" marR="55880" indent="-172720">
              <a:lnSpc>
                <a:spcPts val="2160"/>
              </a:lnSpc>
              <a:spcBef>
                <a:spcPts val="815"/>
              </a:spcBef>
              <a:buFont typeface="Arial"/>
              <a:buChar char="•"/>
              <a:tabLst>
                <a:tab pos="185420" algn="l"/>
              </a:tabLst>
            </a:pPr>
            <a:r>
              <a:rPr sz="2000" dirty="0">
                <a:latin typeface="Carlito"/>
                <a:cs typeface="Carlito"/>
              </a:rPr>
              <a:t>In this </a:t>
            </a:r>
            <a:r>
              <a:rPr sz="2000" spc="-5" dirty="0">
                <a:latin typeface="Carlito"/>
                <a:cs typeface="Carlito"/>
              </a:rPr>
              <a:t>code, </a:t>
            </a:r>
            <a:r>
              <a:rPr sz="2000" spc="-10" dirty="0">
                <a:latin typeface="Carlito"/>
                <a:cs typeface="Carlito"/>
              </a:rPr>
              <a:t>feof() checks </a:t>
            </a:r>
            <a:r>
              <a:rPr sz="2000" spc="-5" dirty="0">
                <a:latin typeface="Carlito"/>
                <a:cs typeface="Carlito"/>
              </a:rPr>
              <a:t>whether  </a:t>
            </a:r>
            <a:r>
              <a:rPr sz="2000" spc="-10" dirty="0">
                <a:latin typeface="Carlito"/>
                <a:cs typeface="Carlito"/>
              </a:rPr>
              <a:t>you </a:t>
            </a:r>
            <a:r>
              <a:rPr sz="2000" spc="-5" dirty="0">
                <a:latin typeface="Carlito"/>
                <a:cs typeface="Carlito"/>
              </a:rPr>
              <a:t>reached to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5" dirty="0">
                <a:latin typeface="Carlito"/>
                <a:cs typeface="Carlito"/>
              </a:rPr>
              <a:t>EOF </a:t>
            </a:r>
            <a:r>
              <a:rPr sz="2000" dirty="0">
                <a:latin typeface="Carlito"/>
                <a:cs typeface="Carlito"/>
              </a:rPr>
              <a:t>or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not.</a:t>
            </a:r>
          </a:p>
        </p:txBody>
      </p:sp>
      <p:sp>
        <p:nvSpPr>
          <p:cNvPr id="4" name="object 4"/>
          <p:cNvSpPr/>
          <p:nvPr/>
        </p:nvSpPr>
        <p:spPr>
          <a:xfrm>
            <a:off x="152400" y="457198"/>
            <a:ext cx="5029200" cy="6400800"/>
          </a:xfrm>
          <a:custGeom>
            <a:avLst/>
            <a:gdLst/>
            <a:ahLst/>
            <a:cxnLst/>
            <a:rect l="l" t="t" r="r" b="b"/>
            <a:pathLst>
              <a:path w="5029200" h="6400800">
                <a:moveTo>
                  <a:pt x="5029200" y="0"/>
                </a:moveTo>
                <a:lnTo>
                  <a:pt x="0" y="0"/>
                </a:lnTo>
                <a:lnTo>
                  <a:pt x="0" y="6400799"/>
                </a:lnTo>
                <a:lnTo>
                  <a:pt x="5029200" y="6400799"/>
                </a:lnTo>
                <a:lnTo>
                  <a:pt x="502920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35376" y="1694815"/>
            <a:ext cx="185102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80" dirty="0">
                <a:solidFill>
                  <a:srgbClr val="AAAAAA"/>
                </a:solidFill>
                <a:latin typeface="Arial"/>
                <a:cs typeface="Arial"/>
              </a:rPr>
              <a:t>//open </a:t>
            </a:r>
            <a:r>
              <a:rPr sz="1100" spc="245" dirty="0">
                <a:solidFill>
                  <a:srgbClr val="AAAAAA"/>
                </a:solidFill>
                <a:latin typeface="Arial"/>
                <a:cs typeface="Arial"/>
              </a:rPr>
              <a:t>file </a:t>
            </a:r>
            <a:r>
              <a:rPr sz="1100" spc="170" dirty="0">
                <a:solidFill>
                  <a:srgbClr val="AAAAAA"/>
                </a:solidFill>
                <a:latin typeface="Arial"/>
                <a:cs typeface="Arial"/>
              </a:rPr>
              <a:t>in </a:t>
            </a:r>
            <a:r>
              <a:rPr sz="1100" spc="45" dirty="0">
                <a:solidFill>
                  <a:srgbClr val="AAAAAA"/>
                </a:solidFill>
                <a:latin typeface="Arial"/>
                <a:cs typeface="Arial"/>
              </a:rPr>
              <a:t>read</a:t>
            </a:r>
            <a:r>
              <a:rPr sz="1100" spc="215" dirty="0">
                <a:solidFill>
                  <a:srgbClr val="AAAAAA"/>
                </a:solidFill>
                <a:latin typeface="Arial"/>
                <a:cs typeface="Arial"/>
              </a:rPr>
              <a:t> </a:t>
            </a:r>
            <a:r>
              <a:rPr sz="1100" spc="-95" dirty="0">
                <a:solidFill>
                  <a:srgbClr val="AAAAAA"/>
                </a:solidFill>
                <a:latin typeface="Arial"/>
                <a:cs typeface="Arial"/>
              </a:rPr>
              <a:t>mode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1140" y="480440"/>
            <a:ext cx="4870450" cy="6024726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3128010">
              <a:lnSpc>
                <a:spcPct val="100000"/>
              </a:lnSpc>
              <a:spcBef>
                <a:spcPts val="100"/>
              </a:spcBef>
            </a:pPr>
            <a:r>
              <a:rPr sz="1300" spc="100" dirty="0">
                <a:solidFill>
                  <a:srgbClr val="0000FF"/>
                </a:solidFill>
                <a:latin typeface="Arial"/>
                <a:cs typeface="Arial"/>
              </a:rPr>
              <a:t>#include </a:t>
            </a:r>
            <a:r>
              <a:rPr sz="1300" spc="114" dirty="0">
                <a:solidFill>
                  <a:srgbClr val="0000FF"/>
                </a:solidFill>
                <a:latin typeface="Arial"/>
                <a:cs typeface="Arial"/>
              </a:rPr>
              <a:t>&lt;</a:t>
            </a:r>
            <a:r>
              <a:rPr sz="1300" spc="114" dirty="0">
                <a:solidFill>
                  <a:srgbClr val="A21515"/>
                </a:solidFill>
                <a:latin typeface="Arial"/>
                <a:cs typeface="Arial"/>
              </a:rPr>
              <a:t>stdio.h</a:t>
            </a:r>
            <a:r>
              <a:rPr sz="1300" spc="114" dirty="0">
                <a:solidFill>
                  <a:srgbClr val="0000FF"/>
                </a:solidFill>
                <a:latin typeface="Arial"/>
                <a:cs typeface="Arial"/>
              </a:rPr>
              <a:t>&gt;  </a:t>
            </a:r>
            <a:r>
              <a:rPr sz="1300" spc="100" dirty="0">
                <a:solidFill>
                  <a:srgbClr val="0000FF"/>
                </a:solidFill>
                <a:latin typeface="Arial"/>
                <a:cs typeface="Arial"/>
              </a:rPr>
              <a:t>#include</a:t>
            </a:r>
            <a:r>
              <a:rPr sz="1300" spc="3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00" spc="145" dirty="0">
                <a:solidFill>
                  <a:srgbClr val="0000FF"/>
                </a:solidFill>
                <a:latin typeface="Arial"/>
                <a:cs typeface="Arial"/>
              </a:rPr>
              <a:t>&lt;</a:t>
            </a:r>
            <a:r>
              <a:rPr sz="1300" spc="145" dirty="0">
                <a:solidFill>
                  <a:srgbClr val="A21515"/>
                </a:solidFill>
                <a:latin typeface="Arial"/>
                <a:cs typeface="Arial"/>
              </a:rPr>
              <a:t>stdlib.h</a:t>
            </a:r>
            <a:r>
              <a:rPr sz="1300" spc="145" dirty="0">
                <a:solidFill>
                  <a:srgbClr val="0000FF"/>
                </a:solidFill>
                <a:latin typeface="Arial"/>
                <a:cs typeface="Arial"/>
              </a:rPr>
              <a:t>&gt;</a:t>
            </a:r>
            <a:endParaRPr sz="1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300" spc="254" dirty="0">
                <a:solidFill>
                  <a:srgbClr val="0000FF"/>
                </a:solidFill>
                <a:latin typeface="Arial"/>
                <a:cs typeface="Arial"/>
              </a:rPr>
              <a:t>int </a:t>
            </a:r>
            <a:r>
              <a:rPr sz="1300" spc="100" dirty="0">
                <a:latin typeface="Arial"/>
                <a:cs typeface="Arial"/>
              </a:rPr>
              <a:t>main(</a:t>
            </a:r>
            <a:r>
              <a:rPr sz="1300" spc="100" dirty="0">
                <a:solidFill>
                  <a:srgbClr val="0000FF"/>
                </a:solidFill>
                <a:latin typeface="Arial"/>
                <a:cs typeface="Arial"/>
              </a:rPr>
              <a:t>void</a:t>
            </a:r>
            <a:r>
              <a:rPr sz="1300" spc="100" dirty="0">
                <a:latin typeface="Arial"/>
                <a:cs typeface="Arial"/>
              </a:rPr>
              <a:t>)</a:t>
            </a:r>
            <a:r>
              <a:rPr sz="1300" spc="420" dirty="0">
                <a:latin typeface="Arial"/>
                <a:cs typeface="Arial"/>
              </a:rPr>
              <a:t> </a:t>
            </a:r>
            <a:r>
              <a:rPr sz="1300" spc="280" dirty="0">
                <a:latin typeface="Arial"/>
                <a:cs typeface="Arial"/>
              </a:rPr>
              <a:t>{</a:t>
            </a:r>
            <a:endParaRPr sz="1300" dirty="0">
              <a:latin typeface="Arial"/>
              <a:cs typeface="Arial"/>
            </a:endParaRPr>
          </a:p>
          <a:p>
            <a:pPr marL="469900" marR="2942590">
              <a:lnSpc>
                <a:spcPct val="100000"/>
              </a:lnSpc>
              <a:spcBef>
                <a:spcPts val="5"/>
              </a:spcBef>
            </a:pPr>
            <a:r>
              <a:rPr sz="1300" spc="25" dirty="0">
                <a:latin typeface="Arial"/>
                <a:cs typeface="Arial"/>
              </a:rPr>
              <a:t>FILE </a:t>
            </a:r>
            <a:r>
              <a:rPr sz="1300" spc="260" dirty="0">
                <a:latin typeface="Arial"/>
                <a:cs typeface="Arial"/>
              </a:rPr>
              <a:t>*ifp, </a:t>
            </a:r>
            <a:r>
              <a:rPr sz="1300" spc="170" dirty="0">
                <a:latin typeface="Arial"/>
                <a:cs typeface="Arial"/>
              </a:rPr>
              <a:t>*ofp;  </a:t>
            </a:r>
            <a:r>
              <a:rPr sz="1300" spc="85" dirty="0">
                <a:solidFill>
                  <a:srgbClr val="0000FF"/>
                </a:solidFill>
                <a:latin typeface="Arial"/>
                <a:cs typeface="Arial"/>
              </a:rPr>
              <a:t>char</a:t>
            </a:r>
            <a:r>
              <a:rPr sz="1300" spc="3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00" spc="130" dirty="0">
                <a:latin typeface="Arial"/>
                <a:cs typeface="Arial"/>
              </a:rPr>
              <a:t>ch;</a:t>
            </a:r>
            <a:endParaRPr sz="13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300" spc="260" dirty="0">
                <a:latin typeface="Arial"/>
                <a:cs typeface="Arial"/>
              </a:rPr>
              <a:t>ifp </a:t>
            </a:r>
            <a:r>
              <a:rPr sz="1300" spc="-45" dirty="0">
                <a:latin typeface="Arial"/>
                <a:cs typeface="Arial"/>
              </a:rPr>
              <a:t>=</a:t>
            </a:r>
            <a:r>
              <a:rPr sz="1300" spc="100" dirty="0">
                <a:latin typeface="Arial"/>
                <a:cs typeface="Arial"/>
              </a:rPr>
              <a:t> </a:t>
            </a:r>
            <a:r>
              <a:rPr sz="1300" spc="215" dirty="0">
                <a:latin typeface="Arial"/>
                <a:cs typeface="Arial"/>
              </a:rPr>
              <a:t>fopen(</a:t>
            </a:r>
            <a:r>
              <a:rPr sz="1300" spc="215" dirty="0">
                <a:solidFill>
                  <a:srgbClr val="A21515"/>
                </a:solidFill>
                <a:latin typeface="Arial"/>
                <a:cs typeface="Arial"/>
              </a:rPr>
              <a:t>"in.txt"</a:t>
            </a:r>
            <a:r>
              <a:rPr sz="1300" spc="215" dirty="0">
                <a:latin typeface="Arial"/>
                <a:cs typeface="Arial"/>
              </a:rPr>
              <a:t>,</a:t>
            </a:r>
            <a:r>
              <a:rPr sz="1300" spc="215" dirty="0">
                <a:solidFill>
                  <a:srgbClr val="A21515"/>
                </a:solidFill>
                <a:latin typeface="Arial"/>
                <a:cs typeface="Arial"/>
              </a:rPr>
              <a:t>"r"</a:t>
            </a:r>
            <a:r>
              <a:rPr sz="1300" spc="215" dirty="0">
                <a:latin typeface="Arial"/>
                <a:cs typeface="Arial"/>
              </a:rPr>
              <a:t>);</a:t>
            </a:r>
            <a:endParaRPr sz="13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300" spc="110" dirty="0">
                <a:latin typeface="Arial"/>
                <a:cs typeface="Arial"/>
              </a:rPr>
              <a:t>ofp </a:t>
            </a:r>
            <a:r>
              <a:rPr sz="1300" spc="-45" dirty="0">
                <a:latin typeface="Arial"/>
                <a:cs typeface="Arial"/>
              </a:rPr>
              <a:t>= </a:t>
            </a:r>
            <a:r>
              <a:rPr sz="1300" spc="175" dirty="0">
                <a:latin typeface="Arial"/>
                <a:cs typeface="Arial"/>
              </a:rPr>
              <a:t>fopen(</a:t>
            </a:r>
            <a:r>
              <a:rPr sz="1300" spc="175" dirty="0">
                <a:solidFill>
                  <a:srgbClr val="A21515"/>
                </a:solidFill>
                <a:latin typeface="Arial"/>
                <a:cs typeface="Arial"/>
              </a:rPr>
              <a:t>"out.txt"</a:t>
            </a:r>
            <a:r>
              <a:rPr sz="1300" spc="175" dirty="0">
                <a:latin typeface="Arial"/>
                <a:cs typeface="Arial"/>
              </a:rPr>
              <a:t>,</a:t>
            </a:r>
            <a:r>
              <a:rPr sz="1300" spc="175" dirty="0">
                <a:solidFill>
                  <a:srgbClr val="A21515"/>
                </a:solidFill>
                <a:latin typeface="Arial"/>
                <a:cs typeface="Arial"/>
              </a:rPr>
              <a:t>"w"</a:t>
            </a:r>
            <a:r>
              <a:rPr sz="1300" spc="175" dirty="0">
                <a:latin typeface="Arial"/>
                <a:cs typeface="Arial"/>
              </a:rPr>
              <a:t>); </a:t>
            </a:r>
            <a:r>
              <a:rPr sz="1100" spc="85" dirty="0">
                <a:solidFill>
                  <a:srgbClr val="AAAAAA"/>
                </a:solidFill>
                <a:latin typeface="Arial"/>
                <a:cs typeface="Arial"/>
              </a:rPr>
              <a:t>//open </a:t>
            </a:r>
            <a:r>
              <a:rPr sz="1100" spc="245" dirty="0">
                <a:solidFill>
                  <a:srgbClr val="AAAAAA"/>
                </a:solidFill>
                <a:latin typeface="Arial"/>
                <a:cs typeface="Arial"/>
              </a:rPr>
              <a:t>file </a:t>
            </a:r>
            <a:r>
              <a:rPr sz="1100" spc="170" dirty="0">
                <a:solidFill>
                  <a:srgbClr val="AAAAAA"/>
                </a:solidFill>
                <a:latin typeface="Arial"/>
                <a:cs typeface="Arial"/>
              </a:rPr>
              <a:t>in </a:t>
            </a:r>
            <a:r>
              <a:rPr lang="en-US" sz="1100" spc="45" dirty="0">
                <a:solidFill>
                  <a:srgbClr val="AAAAAA"/>
                </a:solidFill>
                <a:latin typeface="Arial"/>
                <a:cs typeface="Arial"/>
              </a:rPr>
              <a:t>write</a:t>
            </a:r>
            <a:r>
              <a:rPr sz="1100" spc="305" dirty="0">
                <a:solidFill>
                  <a:srgbClr val="AAAAAA"/>
                </a:solidFill>
                <a:latin typeface="Arial"/>
                <a:cs typeface="Arial"/>
              </a:rPr>
              <a:t> </a:t>
            </a:r>
            <a:r>
              <a:rPr sz="1100" spc="-95" dirty="0">
                <a:solidFill>
                  <a:srgbClr val="AAAAAA"/>
                </a:solidFill>
                <a:latin typeface="Arial"/>
                <a:cs typeface="Arial"/>
              </a:rPr>
              <a:t>mode</a:t>
            </a:r>
            <a:endParaRPr sz="11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300" spc="100" dirty="0">
                <a:solidFill>
                  <a:srgbClr val="0000FF"/>
                </a:solidFill>
                <a:latin typeface="Arial"/>
                <a:cs typeface="Arial"/>
              </a:rPr>
              <a:t>if</a:t>
            </a:r>
            <a:r>
              <a:rPr sz="1300" spc="100" dirty="0">
                <a:latin typeface="Arial"/>
                <a:cs typeface="Arial"/>
              </a:rPr>
              <a:t>(ifp==NULL </a:t>
            </a:r>
            <a:r>
              <a:rPr sz="1300" spc="365" dirty="0">
                <a:latin typeface="Arial"/>
                <a:cs typeface="Arial"/>
              </a:rPr>
              <a:t>|| </a:t>
            </a:r>
            <a:r>
              <a:rPr sz="1300" spc="105" dirty="0">
                <a:latin typeface="Arial"/>
                <a:cs typeface="Arial"/>
              </a:rPr>
              <a:t>ofp </a:t>
            </a:r>
            <a:r>
              <a:rPr sz="1300" spc="-45" dirty="0">
                <a:latin typeface="Arial"/>
                <a:cs typeface="Arial"/>
              </a:rPr>
              <a:t>== NULL) </a:t>
            </a:r>
            <a:r>
              <a:rPr sz="1100" spc="310" dirty="0">
                <a:solidFill>
                  <a:srgbClr val="AAAAAA"/>
                </a:solidFill>
                <a:latin typeface="Arial"/>
                <a:cs typeface="Arial"/>
              </a:rPr>
              <a:t>//if </a:t>
            </a:r>
            <a:r>
              <a:rPr sz="1100" spc="50" dirty="0">
                <a:solidFill>
                  <a:srgbClr val="AAAAAA"/>
                </a:solidFill>
                <a:latin typeface="Arial"/>
                <a:cs typeface="Arial"/>
              </a:rPr>
              <a:t>cannot</a:t>
            </a:r>
            <a:r>
              <a:rPr sz="1100" spc="-25" dirty="0">
                <a:solidFill>
                  <a:srgbClr val="AAAAAA"/>
                </a:solidFill>
                <a:latin typeface="Arial"/>
                <a:cs typeface="Arial"/>
              </a:rPr>
              <a:t> </a:t>
            </a:r>
            <a:r>
              <a:rPr sz="1100" spc="-15" dirty="0">
                <a:solidFill>
                  <a:srgbClr val="AAAAAA"/>
                </a:solidFill>
                <a:latin typeface="Arial"/>
                <a:cs typeface="Arial"/>
              </a:rPr>
              <a:t>open </a:t>
            </a:r>
            <a:r>
              <a:rPr sz="1100" spc="245" dirty="0">
                <a:solidFill>
                  <a:srgbClr val="AAAAAA"/>
                </a:solidFill>
                <a:latin typeface="Arial"/>
                <a:cs typeface="Arial"/>
              </a:rPr>
              <a:t>file</a:t>
            </a:r>
            <a:endParaRPr sz="1100" dirty="0">
              <a:latin typeface="Arial"/>
              <a:cs typeface="Arial"/>
            </a:endParaRPr>
          </a:p>
          <a:p>
            <a:pPr marL="469900">
              <a:lnSpc>
                <a:spcPts val="1560"/>
              </a:lnSpc>
            </a:pPr>
            <a:r>
              <a:rPr sz="1300" spc="280" dirty="0">
                <a:latin typeface="Arial"/>
                <a:cs typeface="Arial"/>
              </a:rPr>
              <a:t>{</a:t>
            </a:r>
            <a:endParaRPr sz="1300" dirty="0">
              <a:latin typeface="Arial"/>
              <a:cs typeface="Arial"/>
            </a:endParaRPr>
          </a:p>
          <a:p>
            <a:pPr marL="652780">
              <a:lnSpc>
                <a:spcPct val="100000"/>
              </a:lnSpc>
            </a:pPr>
            <a:r>
              <a:rPr sz="1300" spc="135" dirty="0">
                <a:latin typeface="Arial"/>
                <a:cs typeface="Arial"/>
              </a:rPr>
              <a:t>printf(</a:t>
            </a:r>
            <a:r>
              <a:rPr sz="1300" spc="135" dirty="0">
                <a:solidFill>
                  <a:srgbClr val="A21515"/>
                </a:solidFill>
                <a:latin typeface="Arial"/>
                <a:cs typeface="Arial"/>
              </a:rPr>
              <a:t>"Cannot </a:t>
            </a:r>
            <a:r>
              <a:rPr sz="1300" spc="-15" dirty="0">
                <a:solidFill>
                  <a:srgbClr val="A21515"/>
                </a:solidFill>
                <a:latin typeface="Arial"/>
                <a:cs typeface="Arial"/>
              </a:rPr>
              <a:t>open </a:t>
            </a:r>
            <a:r>
              <a:rPr sz="1300" spc="290" dirty="0">
                <a:solidFill>
                  <a:srgbClr val="A21515"/>
                </a:solidFill>
                <a:latin typeface="Arial"/>
                <a:cs typeface="Arial"/>
              </a:rPr>
              <a:t>file</a:t>
            </a:r>
            <a:r>
              <a:rPr sz="1300" spc="95" dirty="0">
                <a:solidFill>
                  <a:srgbClr val="A21515"/>
                </a:solidFill>
                <a:latin typeface="Arial"/>
                <a:cs typeface="Arial"/>
              </a:rPr>
              <a:t> </a:t>
            </a:r>
            <a:r>
              <a:rPr sz="1300" spc="245" dirty="0">
                <a:solidFill>
                  <a:srgbClr val="A21515"/>
                </a:solidFill>
                <a:latin typeface="Arial"/>
                <a:cs typeface="Arial"/>
              </a:rPr>
              <a:t>\n"</a:t>
            </a:r>
            <a:r>
              <a:rPr sz="1300" spc="245" dirty="0">
                <a:latin typeface="Arial"/>
                <a:cs typeface="Arial"/>
              </a:rPr>
              <a:t>);</a:t>
            </a:r>
            <a:endParaRPr sz="1300" dirty="0">
              <a:latin typeface="Arial"/>
              <a:cs typeface="Arial"/>
            </a:endParaRPr>
          </a:p>
          <a:p>
            <a:pPr marL="652780">
              <a:lnSpc>
                <a:spcPct val="100000"/>
              </a:lnSpc>
            </a:pPr>
            <a:r>
              <a:rPr sz="1300" spc="210" dirty="0">
                <a:latin typeface="Arial"/>
                <a:cs typeface="Arial"/>
              </a:rPr>
              <a:t>exit(</a:t>
            </a:r>
            <a:r>
              <a:rPr sz="1300" spc="210" dirty="0">
                <a:solidFill>
                  <a:srgbClr val="09875A"/>
                </a:solidFill>
                <a:latin typeface="Arial"/>
                <a:cs typeface="Arial"/>
              </a:rPr>
              <a:t>1</a:t>
            </a:r>
            <a:r>
              <a:rPr sz="1300" spc="210" dirty="0">
                <a:latin typeface="Arial"/>
                <a:cs typeface="Arial"/>
              </a:rPr>
              <a:t>);</a:t>
            </a:r>
            <a:endParaRPr sz="13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300" spc="280" dirty="0">
                <a:latin typeface="Arial"/>
                <a:cs typeface="Arial"/>
              </a:rPr>
              <a:t>}</a:t>
            </a:r>
            <a:endParaRPr sz="1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300" spc="200" dirty="0">
                <a:solidFill>
                  <a:srgbClr val="0000FF"/>
                </a:solidFill>
                <a:latin typeface="Arial"/>
                <a:cs typeface="Arial"/>
              </a:rPr>
              <a:t>while</a:t>
            </a:r>
            <a:r>
              <a:rPr sz="1300" spc="200" dirty="0">
                <a:latin typeface="Arial"/>
                <a:cs typeface="Arial"/>
              </a:rPr>
              <a:t>(!feof(ifp)) </a:t>
            </a:r>
            <a:r>
              <a:rPr sz="1200" spc="170" dirty="0">
                <a:solidFill>
                  <a:srgbClr val="AAAAAA"/>
                </a:solidFill>
                <a:latin typeface="Arial"/>
                <a:cs typeface="Arial"/>
              </a:rPr>
              <a:t>//loop </a:t>
            </a:r>
            <a:r>
              <a:rPr sz="1200" spc="220" dirty="0">
                <a:solidFill>
                  <a:srgbClr val="AAAAAA"/>
                </a:solidFill>
                <a:latin typeface="Arial"/>
                <a:cs typeface="Arial"/>
              </a:rPr>
              <a:t>until </a:t>
            </a:r>
            <a:r>
              <a:rPr sz="1200" spc="235" dirty="0">
                <a:solidFill>
                  <a:srgbClr val="AAAAAA"/>
                </a:solidFill>
                <a:latin typeface="Arial"/>
                <a:cs typeface="Arial"/>
              </a:rPr>
              <a:t>ifp </a:t>
            </a:r>
            <a:r>
              <a:rPr sz="1200" spc="50" dirty="0">
                <a:solidFill>
                  <a:srgbClr val="AAAAAA"/>
                </a:solidFill>
                <a:latin typeface="Arial"/>
                <a:cs typeface="Arial"/>
              </a:rPr>
              <a:t>reaches </a:t>
            </a:r>
            <a:r>
              <a:rPr sz="1200" spc="155" dirty="0">
                <a:solidFill>
                  <a:srgbClr val="AAAAAA"/>
                </a:solidFill>
                <a:latin typeface="Arial"/>
                <a:cs typeface="Arial"/>
              </a:rPr>
              <a:t>to</a:t>
            </a:r>
            <a:r>
              <a:rPr sz="1200" spc="235" dirty="0">
                <a:solidFill>
                  <a:srgbClr val="AAAAAA"/>
                </a:solidFill>
                <a:latin typeface="Arial"/>
                <a:cs typeface="Arial"/>
              </a:rPr>
              <a:t> </a:t>
            </a:r>
            <a:r>
              <a:rPr sz="1200" spc="-160" dirty="0">
                <a:solidFill>
                  <a:srgbClr val="AAAAAA"/>
                </a:solidFill>
                <a:latin typeface="Arial"/>
                <a:cs typeface="Arial"/>
              </a:rPr>
              <a:t>EOF</a:t>
            </a:r>
            <a:endParaRPr sz="12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300" spc="280" dirty="0">
                <a:latin typeface="Arial"/>
                <a:cs typeface="Arial"/>
              </a:rPr>
              <a:t>{</a:t>
            </a:r>
            <a:endParaRPr sz="1300" dirty="0">
              <a:latin typeface="Arial"/>
              <a:cs typeface="Arial"/>
            </a:endParaRPr>
          </a:p>
          <a:p>
            <a:pPr marL="652780">
              <a:lnSpc>
                <a:spcPct val="100000"/>
              </a:lnSpc>
            </a:pPr>
            <a:r>
              <a:rPr sz="1300" spc="25" dirty="0">
                <a:latin typeface="Arial"/>
                <a:cs typeface="Arial"/>
              </a:rPr>
              <a:t>ch </a:t>
            </a:r>
            <a:r>
              <a:rPr sz="1300" spc="-45" dirty="0">
                <a:latin typeface="Arial"/>
                <a:cs typeface="Arial"/>
              </a:rPr>
              <a:t>= </a:t>
            </a:r>
            <a:r>
              <a:rPr sz="1300" spc="215" dirty="0">
                <a:latin typeface="Arial"/>
                <a:cs typeface="Arial"/>
              </a:rPr>
              <a:t>fgetc(ifp); </a:t>
            </a:r>
            <a:r>
              <a:rPr sz="1100" b="1" spc="105" dirty="0">
                <a:solidFill>
                  <a:srgbClr val="AAAAAA"/>
                </a:solidFill>
                <a:latin typeface="Arial"/>
                <a:cs typeface="Arial"/>
              </a:rPr>
              <a:t>//read </a:t>
            </a:r>
            <a:r>
              <a:rPr sz="1100" b="1" spc="-10" dirty="0">
                <a:solidFill>
                  <a:srgbClr val="AAAAAA"/>
                </a:solidFill>
                <a:latin typeface="Arial"/>
                <a:cs typeface="Arial"/>
              </a:rPr>
              <a:t>a </a:t>
            </a:r>
            <a:r>
              <a:rPr sz="1100" b="1" spc="10" dirty="0">
                <a:solidFill>
                  <a:srgbClr val="AAAAAA"/>
                </a:solidFill>
                <a:latin typeface="Arial"/>
                <a:cs typeface="Arial"/>
              </a:rPr>
              <a:t>char </a:t>
            </a:r>
            <a:r>
              <a:rPr sz="1100" b="1" spc="-55" dirty="0">
                <a:solidFill>
                  <a:srgbClr val="AAAAAA"/>
                </a:solidFill>
                <a:latin typeface="Arial"/>
                <a:cs typeface="Arial"/>
              </a:rPr>
              <a:t>and </a:t>
            </a:r>
            <a:r>
              <a:rPr sz="1100" b="1" spc="-120" dirty="0">
                <a:solidFill>
                  <a:srgbClr val="AAAAAA"/>
                </a:solidFill>
                <a:latin typeface="Arial"/>
                <a:cs typeface="Arial"/>
              </a:rPr>
              <a:t>move </a:t>
            </a:r>
            <a:r>
              <a:rPr sz="1100" b="1" spc="150" dirty="0">
                <a:solidFill>
                  <a:srgbClr val="AAAAAA"/>
                </a:solidFill>
                <a:latin typeface="Arial"/>
                <a:cs typeface="Arial"/>
              </a:rPr>
              <a:t>ifp</a:t>
            </a:r>
            <a:r>
              <a:rPr sz="1100" b="1" spc="60" dirty="0">
                <a:solidFill>
                  <a:srgbClr val="AAAAAA"/>
                </a:solidFill>
                <a:latin typeface="Arial"/>
                <a:cs typeface="Arial"/>
              </a:rPr>
              <a:t> </a:t>
            </a:r>
            <a:r>
              <a:rPr sz="1100" b="1" spc="15" dirty="0">
                <a:solidFill>
                  <a:srgbClr val="AAAAAA"/>
                </a:solidFill>
                <a:latin typeface="Arial"/>
                <a:cs typeface="Arial"/>
              </a:rPr>
              <a:t>forward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 dirty="0">
              <a:latin typeface="Arial"/>
              <a:cs typeface="Arial"/>
            </a:endParaRPr>
          </a:p>
          <a:p>
            <a:pPr marL="652780">
              <a:lnSpc>
                <a:spcPct val="100000"/>
              </a:lnSpc>
            </a:pPr>
            <a:r>
              <a:rPr sz="1300" spc="390" dirty="0">
                <a:solidFill>
                  <a:srgbClr val="0000FF"/>
                </a:solidFill>
                <a:latin typeface="Arial"/>
                <a:cs typeface="Arial"/>
              </a:rPr>
              <a:t>if</a:t>
            </a:r>
            <a:r>
              <a:rPr sz="1300" spc="3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00" spc="35" dirty="0">
                <a:latin typeface="Arial"/>
                <a:cs typeface="Arial"/>
              </a:rPr>
              <a:t>(ch!=EOF)</a:t>
            </a:r>
            <a:endParaRPr sz="1300" dirty="0">
              <a:latin typeface="Arial"/>
              <a:cs typeface="Arial"/>
            </a:endParaRPr>
          </a:p>
          <a:p>
            <a:pPr marL="652780">
              <a:lnSpc>
                <a:spcPts val="1560"/>
              </a:lnSpc>
            </a:pPr>
            <a:r>
              <a:rPr sz="1300" spc="280" dirty="0">
                <a:latin typeface="Arial"/>
                <a:cs typeface="Arial"/>
              </a:rPr>
              <a:t>{</a:t>
            </a:r>
            <a:endParaRPr sz="1300" dirty="0">
              <a:latin typeface="Arial"/>
              <a:cs typeface="Arial"/>
            </a:endParaRPr>
          </a:p>
          <a:p>
            <a:pPr marL="1104900">
              <a:lnSpc>
                <a:spcPct val="100000"/>
              </a:lnSpc>
            </a:pPr>
            <a:r>
              <a:rPr sz="1300" spc="175" dirty="0">
                <a:latin typeface="Arial"/>
                <a:cs typeface="Arial"/>
              </a:rPr>
              <a:t>printf(</a:t>
            </a:r>
            <a:r>
              <a:rPr sz="1300" spc="175" dirty="0">
                <a:solidFill>
                  <a:srgbClr val="A21515"/>
                </a:solidFill>
                <a:latin typeface="Arial"/>
                <a:cs typeface="Arial"/>
              </a:rPr>
              <a:t>"%c"</a:t>
            </a:r>
            <a:r>
              <a:rPr sz="1300" spc="175" dirty="0">
                <a:latin typeface="Arial"/>
                <a:cs typeface="Arial"/>
              </a:rPr>
              <a:t>,</a:t>
            </a:r>
            <a:r>
              <a:rPr sz="1300" spc="335" dirty="0">
                <a:latin typeface="Arial"/>
                <a:cs typeface="Arial"/>
              </a:rPr>
              <a:t> </a:t>
            </a:r>
            <a:r>
              <a:rPr sz="1300" spc="170" dirty="0">
                <a:latin typeface="Arial"/>
                <a:cs typeface="Arial"/>
              </a:rPr>
              <a:t>ch);</a:t>
            </a:r>
            <a:endParaRPr sz="1300" dirty="0">
              <a:latin typeface="Arial"/>
              <a:cs typeface="Arial"/>
            </a:endParaRPr>
          </a:p>
          <a:p>
            <a:pPr marL="1013460">
              <a:lnSpc>
                <a:spcPct val="100000"/>
              </a:lnSpc>
              <a:spcBef>
                <a:spcPts val="5"/>
              </a:spcBef>
            </a:pPr>
            <a:r>
              <a:rPr sz="1300" spc="155" dirty="0">
                <a:latin typeface="Arial"/>
                <a:cs typeface="Arial"/>
              </a:rPr>
              <a:t>fputc(ch, </a:t>
            </a:r>
            <a:r>
              <a:rPr sz="1300" spc="145" dirty="0">
                <a:latin typeface="Arial"/>
                <a:cs typeface="Arial"/>
              </a:rPr>
              <a:t>ofp</a:t>
            </a:r>
            <a:r>
              <a:rPr sz="1100" b="1" spc="145" dirty="0">
                <a:latin typeface="Arial"/>
                <a:cs typeface="Arial"/>
              </a:rPr>
              <a:t>);</a:t>
            </a:r>
            <a:r>
              <a:rPr sz="1100" b="1" spc="145" dirty="0">
                <a:solidFill>
                  <a:srgbClr val="AAAAAA"/>
                </a:solidFill>
                <a:latin typeface="Arial"/>
                <a:cs typeface="Arial"/>
              </a:rPr>
              <a:t>//put </a:t>
            </a:r>
            <a:r>
              <a:rPr sz="1100" b="1" spc="-10" dirty="0">
                <a:solidFill>
                  <a:srgbClr val="AAAAAA"/>
                </a:solidFill>
                <a:latin typeface="Arial"/>
                <a:cs typeface="Arial"/>
              </a:rPr>
              <a:t>a </a:t>
            </a:r>
            <a:r>
              <a:rPr sz="1100" b="1" spc="15" dirty="0">
                <a:solidFill>
                  <a:srgbClr val="AAAAAA"/>
                </a:solidFill>
                <a:latin typeface="Arial"/>
                <a:cs typeface="Arial"/>
              </a:rPr>
              <a:t>char </a:t>
            </a:r>
            <a:r>
              <a:rPr sz="1100" b="1" spc="-55" dirty="0">
                <a:solidFill>
                  <a:srgbClr val="AAAAAA"/>
                </a:solidFill>
                <a:latin typeface="Arial"/>
                <a:cs typeface="Arial"/>
              </a:rPr>
              <a:t>and </a:t>
            </a:r>
            <a:r>
              <a:rPr sz="1100" b="1" spc="-120" dirty="0">
                <a:solidFill>
                  <a:srgbClr val="AAAAAA"/>
                </a:solidFill>
                <a:latin typeface="Arial"/>
                <a:cs typeface="Arial"/>
              </a:rPr>
              <a:t>move </a:t>
            </a:r>
            <a:r>
              <a:rPr sz="1100" b="1" spc="30" dirty="0">
                <a:solidFill>
                  <a:srgbClr val="AAAAAA"/>
                </a:solidFill>
                <a:latin typeface="Arial"/>
                <a:cs typeface="Arial"/>
              </a:rPr>
              <a:t>ofp</a:t>
            </a:r>
            <a:r>
              <a:rPr sz="1100" b="1" spc="-60" dirty="0">
                <a:solidFill>
                  <a:srgbClr val="AAAAAA"/>
                </a:solidFill>
                <a:latin typeface="Arial"/>
                <a:cs typeface="Arial"/>
              </a:rPr>
              <a:t> </a:t>
            </a:r>
            <a:r>
              <a:rPr sz="1100" b="1" spc="20" dirty="0">
                <a:solidFill>
                  <a:srgbClr val="AAAAAA"/>
                </a:solidFill>
                <a:latin typeface="Arial"/>
                <a:cs typeface="Arial"/>
              </a:rPr>
              <a:t>forward</a:t>
            </a:r>
            <a:endParaRPr sz="1100" dirty="0">
              <a:latin typeface="Arial"/>
              <a:cs typeface="Arial"/>
            </a:endParaRPr>
          </a:p>
          <a:p>
            <a:pPr marL="698500">
              <a:lnSpc>
                <a:spcPct val="100000"/>
              </a:lnSpc>
              <a:spcBef>
                <a:spcPts val="20"/>
              </a:spcBef>
            </a:pPr>
            <a:r>
              <a:rPr sz="1100" spc="235" dirty="0">
                <a:latin typeface="Arial"/>
                <a:cs typeface="Arial"/>
              </a:rPr>
              <a:t>}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300" spc="280" dirty="0">
                <a:latin typeface="Arial"/>
                <a:cs typeface="Arial"/>
              </a:rPr>
              <a:t>}</a:t>
            </a:r>
            <a:endParaRPr sz="1300" dirty="0">
              <a:latin typeface="Arial"/>
              <a:cs typeface="Arial"/>
            </a:endParaRPr>
          </a:p>
          <a:p>
            <a:pPr marL="469900" marR="1854200">
              <a:lnSpc>
                <a:spcPct val="100000"/>
              </a:lnSpc>
              <a:spcBef>
                <a:spcPts val="5"/>
              </a:spcBef>
            </a:pPr>
            <a:r>
              <a:rPr sz="1300" spc="210" dirty="0">
                <a:latin typeface="Arial"/>
                <a:cs typeface="Arial"/>
              </a:rPr>
              <a:t>fclose(ifp); </a:t>
            </a:r>
            <a:r>
              <a:rPr sz="1300" spc="170" dirty="0">
                <a:solidFill>
                  <a:srgbClr val="AAAAAA"/>
                </a:solidFill>
                <a:latin typeface="Arial"/>
                <a:cs typeface="Arial"/>
              </a:rPr>
              <a:t>//close </a:t>
            </a:r>
            <a:r>
              <a:rPr sz="1300" spc="105" dirty="0">
                <a:solidFill>
                  <a:srgbClr val="AAAAAA"/>
                </a:solidFill>
                <a:latin typeface="Arial"/>
                <a:cs typeface="Arial"/>
              </a:rPr>
              <a:t>the </a:t>
            </a:r>
            <a:r>
              <a:rPr sz="1300" spc="260" dirty="0">
                <a:solidFill>
                  <a:srgbClr val="AAAAAA"/>
                </a:solidFill>
                <a:latin typeface="Arial"/>
                <a:cs typeface="Arial"/>
              </a:rPr>
              <a:t>ifp  </a:t>
            </a:r>
            <a:r>
              <a:rPr sz="1300" spc="170" dirty="0">
                <a:latin typeface="Arial"/>
                <a:cs typeface="Arial"/>
              </a:rPr>
              <a:t>fclose(ofp);</a:t>
            </a:r>
            <a:r>
              <a:rPr sz="1300" spc="170" dirty="0">
                <a:solidFill>
                  <a:srgbClr val="AAAAAA"/>
                </a:solidFill>
                <a:latin typeface="Arial"/>
                <a:cs typeface="Arial"/>
              </a:rPr>
              <a:t>//close </a:t>
            </a:r>
            <a:r>
              <a:rPr sz="1300" spc="105" dirty="0">
                <a:solidFill>
                  <a:srgbClr val="AAAAAA"/>
                </a:solidFill>
                <a:latin typeface="Arial"/>
                <a:cs typeface="Arial"/>
              </a:rPr>
              <a:t>the</a:t>
            </a:r>
            <a:r>
              <a:rPr sz="1300" spc="520" dirty="0">
                <a:solidFill>
                  <a:srgbClr val="AAAAAA"/>
                </a:solidFill>
                <a:latin typeface="Arial"/>
                <a:cs typeface="Arial"/>
              </a:rPr>
              <a:t> </a:t>
            </a:r>
            <a:r>
              <a:rPr sz="1300" spc="105" dirty="0">
                <a:solidFill>
                  <a:srgbClr val="AAAAAA"/>
                </a:solidFill>
                <a:latin typeface="Arial"/>
                <a:cs typeface="Arial"/>
              </a:rPr>
              <a:t>ofp</a:t>
            </a:r>
            <a:endParaRPr sz="1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300" spc="145" dirty="0">
                <a:solidFill>
                  <a:srgbClr val="0000FF"/>
                </a:solidFill>
                <a:latin typeface="Arial"/>
                <a:cs typeface="Arial"/>
              </a:rPr>
              <a:t>return</a:t>
            </a:r>
            <a:r>
              <a:rPr sz="1300" spc="3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00" spc="175" dirty="0">
                <a:solidFill>
                  <a:srgbClr val="09875A"/>
                </a:solidFill>
                <a:latin typeface="Arial"/>
                <a:cs typeface="Arial"/>
              </a:rPr>
              <a:t>0</a:t>
            </a:r>
            <a:r>
              <a:rPr sz="1300" spc="175" dirty="0">
                <a:latin typeface="Arial"/>
                <a:cs typeface="Arial"/>
              </a:rPr>
              <a:t>;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300" spc="280" dirty="0">
                <a:latin typeface="Arial"/>
                <a:cs typeface="Arial"/>
              </a:rPr>
              <a:t>}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457" y="0"/>
            <a:ext cx="736219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Example </a:t>
            </a:r>
            <a:r>
              <a:rPr spc="-15" dirty="0"/>
              <a:t>with </a:t>
            </a:r>
            <a:r>
              <a:rPr spc="-140" dirty="0"/>
              <a:t>fgets(): </a:t>
            </a:r>
            <a:r>
              <a:rPr spc="-200" dirty="0"/>
              <a:t>reads </a:t>
            </a:r>
            <a:r>
              <a:rPr spc="-285" dirty="0"/>
              <a:t>a </a:t>
            </a:r>
            <a:r>
              <a:rPr spc="-90" dirty="0"/>
              <a:t>line </a:t>
            </a:r>
            <a:r>
              <a:rPr spc="-60" dirty="0"/>
              <a:t>from </a:t>
            </a:r>
            <a:r>
              <a:rPr spc="-285" dirty="0"/>
              <a:t>a</a:t>
            </a:r>
            <a:r>
              <a:rPr spc="-375" dirty="0"/>
              <a:t> </a:t>
            </a:r>
            <a:r>
              <a:rPr spc="-45" dirty="0"/>
              <a:t>file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5809" y="526439"/>
            <a:ext cx="4251960" cy="5879465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85420" indent="-172720">
              <a:lnSpc>
                <a:spcPct val="100000"/>
              </a:lnSpc>
              <a:spcBef>
                <a:spcPts val="655"/>
              </a:spcBef>
              <a:buFont typeface="Arial"/>
              <a:buChar char="•"/>
              <a:tabLst>
                <a:tab pos="185420" algn="l"/>
              </a:tabLst>
            </a:pPr>
            <a:r>
              <a:rPr sz="2000" spc="-10" dirty="0">
                <a:latin typeface="Carlito"/>
                <a:cs typeface="Carlito"/>
              </a:rPr>
              <a:t>Prototype </a:t>
            </a:r>
            <a:r>
              <a:rPr sz="2000" dirty="0">
                <a:latin typeface="Carlito"/>
                <a:cs typeface="Carlito"/>
              </a:rPr>
              <a:t>of </a:t>
            </a:r>
            <a:r>
              <a:rPr sz="2000" spc="-20" dirty="0">
                <a:latin typeface="Carlito"/>
                <a:cs typeface="Carlito"/>
              </a:rPr>
              <a:t>fgets()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function:</a:t>
            </a:r>
            <a:endParaRPr sz="2000">
              <a:latin typeface="Carlito"/>
              <a:cs typeface="Carlito"/>
            </a:endParaRPr>
          </a:p>
          <a:p>
            <a:pPr marL="185420" indent="-172720">
              <a:lnSpc>
                <a:spcPts val="2280"/>
              </a:lnSpc>
              <a:spcBef>
                <a:spcPts val="560"/>
              </a:spcBef>
              <a:buFont typeface="Arial"/>
              <a:buChar char="•"/>
              <a:tabLst>
                <a:tab pos="185420" algn="l"/>
              </a:tabLst>
            </a:pPr>
            <a:r>
              <a:rPr sz="2000" spc="-5" dirty="0">
                <a:solidFill>
                  <a:srgbClr val="3333FF"/>
                </a:solidFill>
                <a:latin typeface="Carlito"/>
                <a:cs typeface="Carlito"/>
              </a:rPr>
              <a:t>char </a:t>
            </a:r>
            <a:r>
              <a:rPr sz="2000" spc="-10" dirty="0">
                <a:solidFill>
                  <a:srgbClr val="3333FF"/>
                </a:solidFill>
                <a:latin typeface="Carlito"/>
                <a:cs typeface="Carlito"/>
              </a:rPr>
              <a:t>*fgets(char </a:t>
            </a:r>
            <a:r>
              <a:rPr sz="2000" spc="-45" dirty="0">
                <a:solidFill>
                  <a:srgbClr val="3333FF"/>
                </a:solidFill>
                <a:latin typeface="Carlito"/>
                <a:cs typeface="Carlito"/>
              </a:rPr>
              <a:t>*str, </a:t>
            </a:r>
            <a:r>
              <a:rPr sz="2000" spc="-5" dirty="0">
                <a:solidFill>
                  <a:srgbClr val="3333FF"/>
                </a:solidFill>
                <a:latin typeface="Carlito"/>
                <a:cs typeface="Carlito"/>
              </a:rPr>
              <a:t>int </a:t>
            </a:r>
            <a:r>
              <a:rPr sz="2000" dirty="0">
                <a:solidFill>
                  <a:srgbClr val="3333FF"/>
                </a:solidFill>
                <a:latin typeface="Carlito"/>
                <a:cs typeface="Carlito"/>
              </a:rPr>
              <a:t>n,</a:t>
            </a:r>
            <a:r>
              <a:rPr sz="2000" spc="45" dirty="0">
                <a:solidFill>
                  <a:srgbClr val="3333F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3333FF"/>
                </a:solidFill>
                <a:latin typeface="Carlito"/>
                <a:cs typeface="Carlito"/>
              </a:rPr>
              <a:t>FILE</a:t>
            </a:r>
            <a:endParaRPr sz="2000">
              <a:latin typeface="Carlito"/>
              <a:cs typeface="Carlito"/>
            </a:endParaRPr>
          </a:p>
          <a:p>
            <a:pPr marL="184785">
              <a:lnSpc>
                <a:spcPts val="2280"/>
              </a:lnSpc>
            </a:pPr>
            <a:r>
              <a:rPr sz="2000" spc="-5" dirty="0">
                <a:solidFill>
                  <a:srgbClr val="3333FF"/>
                </a:solidFill>
                <a:latin typeface="Carlito"/>
                <a:cs typeface="Carlito"/>
              </a:rPr>
              <a:t>*stream)</a:t>
            </a:r>
            <a:endParaRPr sz="2000">
              <a:latin typeface="Carlito"/>
              <a:cs typeface="Carlito"/>
            </a:endParaRPr>
          </a:p>
          <a:p>
            <a:pPr marL="185420" indent="-172720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185420" algn="l"/>
              </a:tabLst>
            </a:pPr>
            <a:r>
              <a:rPr sz="2000" spc="-15" dirty="0">
                <a:latin typeface="Carlito"/>
                <a:cs typeface="Carlito"/>
              </a:rPr>
              <a:t>Parameters</a:t>
            </a:r>
            <a:endParaRPr sz="2000">
              <a:latin typeface="Carlito"/>
              <a:cs typeface="Carlito"/>
            </a:endParaRPr>
          </a:p>
          <a:p>
            <a:pPr marL="185420" indent="-172720">
              <a:lnSpc>
                <a:spcPts val="2280"/>
              </a:lnSpc>
              <a:spcBef>
                <a:spcPts val="560"/>
              </a:spcBef>
              <a:buFont typeface="Arial"/>
              <a:buChar char="•"/>
              <a:tabLst>
                <a:tab pos="185420" algn="l"/>
              </a:tabLst>
            </a:pPr>
            <a:r>
              <a:rPr sz="2000" b="1" spc="-10" dirty="0">
                <a:latin typeface="Carlito"/>
                <a:cs typeface="Carlito"/>
              </a:rPr>
              <a:t>str </a:t>
            </a:r>
            <a:r>
              <a:rPr sz="2000" dirty="0">
                <a:latin typeface="Carlito"/>
                <a:cs typeface="Carlito"/>
              </a:rPr>
              <a:t>− This is the </a:t>
            </a:r>
            <a:r>
              <a:rPr sz="2000" spc="-5" dirty="0">
                <a:latin typeface="Carlito"/>
                <a:cs typeface="Carlito"/>
              </a:rPr>
              <a:t>pointer to </a:t>
            </a:r>
            <a:r>
              <a:rPr sz="2000" dirty="0">
                <a:latin typeface="Carlito"/>
                <a:cs typeface="Carlito"/>
              </a:rPr>
              <a:t>an </a:t>
            </a:r>
            <a:r>
              <a:rPr sz="2000" spc="-15" dirty="0">
                <a:latin typeface="Carlito"/>
                <a:cs typeface="Carlito"/>
              </a:rPr>
              <a:t>array</a:t>
            </a:r>
            <a:r>
              <a:rPr sz="2000" spc="-9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of</a:t>
            </a:r>
            <a:endParaRPr sz="2000">
              <a:latin typeface="Carlito"/>
              <a:cs typeface="Carlito"/>
            </a:endParaRPr>
          </a:p>
          <a:p>
            <a:pPr marL="184785">
              <a:lnSpc>
                <a:spcPts val="2280"/>
              </a:lnSpc>
            </a:pPr>
            <a:r>
              <a:rPr sz="2000" spc="-10" dirty="0">
                <a:latin typeface="Carlito"/>
                <a:cs typeface="Carlito"/>
              </a:rPr>
              <a:t>chars </a:t>
            </a:r>
            <a:r>
              <a:rPr sz="2000" spc="-5" dirty="0">
                <a:latin typeface="Carlito"/>
                <a:cs typeface="Carlito"/>
              </a:rPr>
              <a:t>where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string read </a:t>
            </a:r>
            <a:r>
              <a:rPr sz="2000" dirty="0">
                <a:latin typeface="Carlito"/>
                <a:cs typeface="Carlito"/>
              </a:rPr>
              <a:t>is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stored.</a:t>
            </a:r>
            <a:endParaRPr sz="2000">
              <a:latin typeface="Carlito"/>
              <a:cs typeface="Carlito"/>
            </a:endParaRPr>
          </a:p>
          <a:p>
            <a:pPr marL="184785" marR="5080" indent="-172720">
              <a:lnSpc>
                <a:spcPct val="90000"/>
              </a:lnSpc>
              <a:spcBef>
                <a:spcPts val="800"/>
              </a:spcBef>
              <a:buFont typeface="Arial"/>
              <a:buChar char="•"/>
              <a:tabLst>
                <a:tab pos="185420" algn="l"/>
              </a:tabLst>
            </a:pPr>
            <a:r>
              <a:rPr sz="2000" b="1" dirty="0">
                <a:latin typeface="Carlito"/>
                <a:cs typeface="Carlito"/>
              </a:rPr>
              <a:t>n </a:t>
            </a:r>
            <a:r>
              <a:rPr sz="2000" dirty="0">
                <a:latin typeface="Carlito"/>
                <a:cs typeface="Carlito"/>
              </a:rPr>
              <a:t>− This is </a:t>
            </a:r>
            <a:r>
              <a:rPr sz="2000" spc="5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maximum </a:t>
            </a:r>
            <a:r>
              <a:rPr sz="2000" dirty="0">
                <a:latin typeface="Carlito"/>
                <a:cs typeface="Carlito"/>
              </a:rPr>
              <a:t>number of  </a:t>
            </a:r>
            <a:r>
              <a:rPr sz="2000" spc="-10" dirty="0">
                <a:latin typeface="Carlito"/>
                <a:cs typeface="Carlito"/>
              </a:rPr>
              <a:t>characters </a:t>
            </a:r>
            <a:r>
              <a:rPr sz="2000" spc="-5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be </a:t>
            </a:r>
            <a:r>
              <a:rPr sz="2000" spc="-5" dirty="0">
                <a:latin typeface="Carlito"/>
                <a:cs typeface="Carlito"/>
              </a:rPr>
              <a:t>read (including </a:t>
            </a:r>
            <a:r>
              <a:rPr sz="2000" dirty="0">
                <a:latin typeface="Carlito"/>
                <a:cs typeface="Carlito"/>
              </a:rPr>
              <a:t>the  final </a:t>
            </a:r>
            <a:r>
              <a:rPr sz="2000" spc="-5" dirty="0">
                <a:latin typeface="Carlito"/>
                <a:cs typeface="Carlito"/>
              </a:rPr>
              <a:t>null-character). </a:t>
            </a:r>
            <a:r>
              <a:rPr sz="2000" spc="-20" dirty="0">
                <a:latin typeface="Carlito"/>
                <a:cs typeface="Carlito"/>
              </a:rPr>
              <a:t>Usually,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length  of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20" dirty="0">
                <a:latin typeface="Carlito"/>
                <a:cs typeface="Carlito"/>
              </a:rPr>
              <a:t>array </a:t>
            </a:r>
            <a:r>
              <a:rPr sz="2000" dirty="0">
                <a:latin typeface="Carlito"/>
                <a:cs typeface="Carlito"/>
              </a:rPr>
              <a:t>passed as </a:t>
            </a:r>
            <a:r>
              <a:rPr sz="2000" spc="-5" dirty="0">
                <a:latin typeface="Carlito"/>
                <a:cs typeface="Carlito"/>
              </a:rPr>
              <a:t>str </a:t>
            </a:r>
            <a:r>
              <a:rPr sz="2000" dirty="0">
                <a:latin typeface="Carlito"/>
                <a:cs typeface="Carlito"/>
              </a:rPr>
              <a:t>is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  <a:p>
            <a:pPr marL="184785" marR="22860" indent="-172720">
              <a:lnSpc>
                <a:spcPts val="2160"/>
              </a:lnSpc>
              <a:spcBef>
                <a:spcPts val="835"/>
              </a:spcBef>
              <a:buFont typeface="Arial"/>
              <a:buChar char="•"/>
              <a:tabLst>
                <a:tab pos="185420" algn="l"/>
              </a:tabLst>
            </a:pPr>
            <a:r>
              <a:rPr sz="2000" b="1" spc="-10" dirty="0">
                <a:latin typeface="Carlito"/>
                <a:cs typeface="Carlito"/>
              </a:rPr>
              <a:t>stream </a:t>
            </a:r>
            <a:r>
              <a:rPr sz="2000" dirty="0">
                <a:latin typeface="Carlito"/>
                <a:cs typeface="Carlito"/>
              </a:rPr>
              <a:t>− This is the </a:t>
            </a:r>
            <a:r>
              <a:rPr sz="2000" spc="-5" dirty="0">
                <a:latin typeface="Carlito"/>
                <a:cs typeface="Carlito"/>
              </a:rPr>
              <a:t>pointer to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FILE  object that </a:t>
            </a:r>
            <a:r>
              <a:rPr sz="2000" dirty="0">
                <a:latin typeface="Carlito"/>
                <a:cs typeface="Carlito"/>
              </a:rPr>
              <a:t>identifies the </a:t>
            </a:r>
            <a:r>
              <a:rPr sz="2000" spc="-10" dirty="0">
                <a:latin typeface="Carlito"/>
                <a:cs typeface="Carlito"/>
              </a:rPr>
              <a:t>stream </a:t>
            </a:r>
            <a:r>
              <a:rPr sz="2000" spc="-5" dirty="0">
                <a:latin typeface="Carlito"/>
                <a:cs typeface="Carlito"/>
              </a:rPr>
              <a:t>where  </a:t>
            </a:r>
            <a:r>
              <a:rPr sz="2000" spc="-10" dirty="0">
                <a:latin typeface="Carlito"/>
                <a:cs typeface="Carlito"/>
              </a:rPr>
              <a:t>characters are </a:t>
            </a:r>
            <a:r>
              <a:rPr sz="2000" spc="-5" dirty="0">
                <a:latin typeface="Carlito"/>
                <a:cs typeface="Carlito"/>
              </a:rPr>
              <a:t>read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from.</a:t>
            </a:r>
            <a:endParaRPr sz="2000">
              <a:latin typeface="Carlito"/>
              <a:cs typeface="Carlito"/>
            </a:endParaRPr>
          </a:p>
          <a:p>
            <a:pPr marL="185420" indent="-172720">
              <a:lnSpc>
                <a:spcPts val="2280"/>
              </a:lnSpc>
              <a:spcBef>
                <a:spcPts val="530"/>
              </a:spcBef>
              <a:buFont typeface="Arial"/>
              <a:buChar char="•"/>
              <a:tabLst>
                <a:tab pos="185420" algn="l"/>
              </a:tabLst>
            </a:pPr>
            <a:r>
              <a:rPr sz="2000" i="1" spc="-10" dirty="0">
                <a:latin typeface="Carlito"/>
                <a:cs typeface="Carlito"/>
              </a:rPr>
              <a:t>Note </a:t>
            </a:r>
            <a:r>
              <a:rPr sz="2000" i="1" spc="-5" dirty="0">
                <a:latin typeface="Carlito"/>
                <a:cs typeface="Carlito"/>
              </a:rPr>
              <a:t>that </a:t>
            </a:r>
            <a:r>
              <a:rPr sz="2000" i="1" spc="-10" dirty="0">
                <a:latin typeface="Carlito"/>
                <a:cs typeface="Carlito"/>
              </a:rPr>
              <a:t>fgets() </a:t>
            </a:r>
            <a:r>
              <a:rPr sz="2000" i="1" spc="-5" dirty="0">
                <a:latin typeface="Carlito"/>
                <a:cs typeface="Carlito"/>
              </a:rPr>
              <a:t>will also </a:t>
            </a:r>
            <a:r>
              <a:rPr sz="2000" i="1" spc="-20" dirty="0">
                <a:latin typeface="Carlito"/>
                <a:cs typeface="Carlito"/>
              </a:rPr>
              <a:t>keep </a:t>
            </a:r>
            <a:r>
              <a:rPr sz="2000" i="1" spc="-5" dirty="0">
                <a:latin typeface="Carlito"/>
                <a:cs typeface="Carlito"/>
              </a:rPr>
              <a:t>the</a:t>
            </a:r>
            <a:r>
              <a:rPr sz="2000" i="1" spc="15" dirty="0">
                <a:latin typeface="Carlito"/>
                <a:cs typeface="Carlito"/>
              </a:rPr>
              <a:t> </a:t>
            </a:r>
            <a:r>
              <a:rPr sz="2000" i="1" spc="-5" dirty="0">
                <a:latin typeface="Carlito"/>
                <a:cs typeface="Carlito"/>
              </a:rPr>
              <a:t>‘\n’</a:t>
            </a:r>
            <a:endParaRPr sz="2000">
              <a:latin typeface="Carlito"/>
              <a:cs typeface="Carlito"/>
            </a:endParaRPr>
          </a:p>
          <a:p>
            <a:pPr marL="184785">
              <a:lnSpc>
                <a:spcPts val="2280"/>
              </a:lnSpc>
            </a:pPr>
            <a:r>
              <a:rPr sz="2000" i="1" dirty="0">
                <a:latin typeface="Carlito"/>
                <a:cs typeface="Carlito"/>
              </a:rPr>
              <a:t>in </a:t>
            </a:r>
            <a:r>
              <a:rPr sz="2000" i="1" spc="-10" dirty="0">
                <a:latin typeface="Carlito"/>
                <a:cs typeface="Carlito"/>
              </a:rPr>
              <a:t>your </a:t>
            </a:r>
            <a:r>
              <a:rPr sz="2000" i="1" spc="-5" dirty="0">
                <a:latin typeface="Carlito"/>
                <a:cs typeface="Carlito"/>
              </a:rPr>
              <a:t>string </a:t>
            </a:r>
            <a:r>
              <a:rPr sz="2000" i="1" spc="-50" dirty="0">
                <a:latin typeface="Carlito"/>
                <a:cs typeface="Carlito"/>
              </a:rPr>
              <a:t>str.</a:t>
            </a:r>
            <a:endParaRPr sz="2000">
              <a:latin typeface="Carlito"/>
              <a:cs typeface="Carlito"/>
            </a:endParaRPr>
          </a:p>
          <a:p>
            <a:pPr marL="185420" indent="-172720">
              <a:lnSpc>
                <a:spcPts val="2280"/>
              </a:lnSpc>
              <a:spcBef>
                <a:spcPts val="565"/>
              </a:spcBef>
              <a:buFont typeface="Arial"/>
              <a:buChar char="•"/>
              <a:tabLst>
                <a:tab pos="185420" algn="l"/>
              </a:tabLst>
            </a:pPr>
            <a:r>
              <a:rPr sz="2000" i="1" spc="-80" dirty="0">
                <a:latin typeface="Carlito"/>
                <a:cs typeface="Carlito"/>
              </a:rPr>
              <a:t>To </a:t>
            </a:r>
            <a:r>
              <a:rPr sz="2000" i="1" spc="-5" dirty="0">
                <a:latin typeface="Carlito"/>
                <a:cs typeface="Carlito"/>
              </a:rPr>
              <a:t>remove that ‘\n’ from your</a:t>
            </a:r>
            <a:r>
              <a:rPr sz="2000" i="1" spc="55" dirty="0">
                <a:latin typeface="Carlito"/>
                <a:cs typeface="Carlito"/>
              </a:rPr>
              <a:t> </a:t>
            </a:r>
            <a:r>
              <a:rPr sz="2000" i="1" spc="-10" dirty="0">
                <a:latin typeface="Carlito"/>
                <a:cs typeface="Carlito"/>
              </a:rPr>
              <a:t>string,</a:t>
            </a:r>
            <a:endParaRPr sz="2000">
              <a:latin typeface="Carlito"/>
              <a:cs typeface="Carlito"/>
            </a:endParaRPr>
          </a:p>
          <a:p>
            <a:pPr marL="184785">
              <a:lnSpc>
                <a:spcPts val="2280"/>
              </a:lnSpc>
            </a:pPr>
            <a:r>
              <a:rPr sz="2000" i="1" spc="-5" dirty="0">
                <a:latin typeface="Carlito"/>
                <a:cs typeface="Carlito"/>
              </a:rPr>
              <a:t>you </a:t>
            </a:r>
            <a:r>
              <a:rPr sz="2000" i="1" spc="-10" dirty="0">
                <a:latin typeface="Carlito"/>
                <a:cs typeface="Carlito"/>
              </a:rPr>
              <a:t>can </a:t>
            </a:r>
            <a:r>
              <a:rPr sz="2000" i="1" spc="-5" dirty="0">
                <a:latin typeface="Carlito"/>
                <a:cs typeface="Carlito"/>
              </a:rPr>
              <a:t>use the </a:t>
            </a:r>
            <a:r>
              <a:rPr sz="2000" i="1" spc="-10" dirty="0">
                <a:latin typeface="Carlito"/>
                <a:cs typeface="Carlito"/>
              </a:rPr>
              <a:t>foollwing</a:t>
            </a:r>
            <a:r>
              <a:rPr sz="2000" i="1" dirty="0">
                <a:latin typeface="Carlito"/>
                <a:cs typeface="Carlito"/>
              </a:rPr>
              <a:t> </a:t>
            </a:r>
            <a:r>
              <a:rPr sz="2000" i="1" spc="-5" dirty="0">
                <a:latin typeface="Carlito"/>
                <a:cs typeface="Carlito"/>
              </a:rPr>
              <a:t>line:</a:t>
            </a:r>
            <a:endParaRPr sz="2000">
              <a:latin typeface="Carlito"/>
              <a:cs typeface="Carlito"/>
            </a:endParaRPr>
          </a:p>
          <a:p>
            <a:pPr marL="185420" indent="-172720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185420" algn="l"/>
              </a:tabLst>
            </a:pPr>
            <a:r>
              <a:rPr sz="2000" i="1" spc="-20" dirty="0">
                <a:latin typeface="Carlito"/>
                <a:cs typeface="Carlito"/>
              </a:rPr>
              <a:t>str[strcspn(str, </a:t>
            </a:r>
            <a:r>
              <a:rPr sz="2000" i="1" spc="-5" dirty="0">
                <a:latin typeface="Carlito"/>
                <a:cs typeface="Carlito"/>
              </a:rPr>
              <a:t>"\n")] </a:t>
            </a:r>
            <a:r>
              <a:rPr sz="2000" i="1" dirty="0">
                <a:latin typeface="Carlito"/>
                <a:cs typeface="Carlito"/>
              </a:rPr>
              <a:t>=</a:t>
            </a:r>
            <a:r>
              <a:rPr sz="2000" i="1" spc="25" dirty="0">
                <a:latin typeface="Carlito"/>
                <a:cs typeface="Carlito"/>
              </a:rPr>
              <a:t> </a:t>
            </a:r>
            <a:r>
              <a:rPr sz="2000" i="1" dirty="0">
                <a:latin typeface="Carlito"/>
                <a:cs typeface="Carlito"/>
              </a:rPr>
              <a:t>0;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600" y="685800"/>
            <a:ext cx="4191000" cy="590804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3556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80"/>
              </a:spcBef>
            </a:pPr>
            <a:r>
              <a:rPr sz="1400" spc="114" dirty="0">
                <a:solidFill>
                  <a:srgbClr val="0000FF"/>
                </a:solidFill>
                <a:latin typeface="Arial"/>
                <a:cs typeface="Arial"/>
              </a:rPr>
              <a:t>#include</a:t>
            </a:r>
            <a:r>
              <a:rPr sz="1400" spc="4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130" dirty="0">
                <a:solidFill>
                  <a:srgbClr val="0000FF"/>
                </a:solidFill>
                <a:latin typeface="Arial"/>
                <a:cs typeface="Arial"/>
              </a:rPr>
              <a:t>&lt;</a:t>
            </a:r>
            <a:r>
              <a:rPr sz="1400" spc="130" dirty="0">
                <a:solidFill>
                  <a:srgbClr val="A21515"/>
                </a:solidFill>
                <a:latin typeface="Arial"/>
                <a:cs typeface="Arial"/>
              </a:rPr>
              <a:t>stdio.h</a:t>
            </a:r>
            <a:r>
              <a:rPr sz="1400" spc="130" dirty="0">
                <a:solidFill>
                  <a:srgbClr val="0000FF"/>
                </a:solidFill>
                <a:latin typeface="Arial"/>
                <a:cs typeface="Arial"/>
              </a:rPr>
              <a:t>&gt;</a:t>
            </a:r>
            <a:endParaRPr sz="1400" dirty="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1400" spc="114" dirty="0">
                <a:solidFill>
                  <a:srgbClr val="0000FF"/>
                </a:solidFill>
                <a:latin typeface="Arial"/>
                <a:cs typeface="Arial"/>
              </a:rPr>
              <a:t>#include</a:t>
            </a:r>
            <a:r>
              <a:rPr sz="1400" spc="4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160" dirty="0">
                <a:solidFill>
                  <a:srgbClr val="0000FF"/>
                </a:solidFill>
                <a:latin typeface="Arial"/>
                <a:cs typeface="Arial"/>
              </a:rPr>
              <a:t>&lt;</a:t>
            </a:r>
            <a:r>
              <a:rPr sz="1400" spc="160" dirty="0">
                <a:solidFill>
                  <a:srgbClr val="A21515"/>
                </a:solidFill>
                <a:latin typeface="Arial"/>
                <a:cs typeface="Arial"/>
              </a:rPr>
              <a:t>stdlib.h</a:t>
            </a:r>
            <a:r>
              <a:rPr sz="1400" spc="160" dirty="0">
                <a:solidFill>
                  <a:srgbClr val="0000FF"/>
                </a:solidFill>
                <a:latin typeface="Arial"/>
                <a:cs typeface="Arial"/>
              </a:rPr>
              <a:t>&gt;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 dirty="0">
              <a:latin typeface="Arial"/>
              <a:cs typeface="Arial"/>
            </a:endParaRPr>
          </a:p>
          <a:p>
            <a:pPr marL="548640" marR="2255520" indent="-457834">
              <a:lnSpc>
                <a:spcPct val="100000"/>
              </a:lnSpc>
            </a:pPr>
            <a:r>
              <a:rPr sz="1400" spc="275" dirty="0">
                <a:solidFill>
                  <a:srgbClr val="0000FF"/>
                </a:solidFill>
                <a:latin typeface="Arial"/>
                <a:cs typeface="Arial"/>
              </a:rPr>
              <a:t>int </a:t>
            </a:r>
            <a:r>
              <a:rPr sz="1400" spc="114" dirty="0">
                <a:latin typeface="Arial"/>
                <a:cs typeface="Arial"/>
              </a:rPr>
              <a:t>main(</a:t>
            </a:r>
            <a:r>
              <a:rPr sz="1400" spc="114" dirty="0">
                <a:solidFill>
                  <a:srgbClr val="0000FF"/>
                </a:solidFill>
                <a:latin typeface="Arial"/>
                <a:cs typeface="Arial"/>
              </a:rPr>
              <a:t>void</a:t>
            </a:r>
            <a:r>
              <a:rPr sz="1400" spc="114" dirty="0">
                <a:latin typeface="Arial"/>
                <a:cs typeface="Arial"/>
              </a:rPr>
              <a:t>) </a:t>
            </a:r>
            <a:r>
              <a:rPr sz="1400" spc="300" dirty="0">
                <a:latin typeface="Arial"/>
                <a:cs typeface="Arial"/>
              </a:rPr>
              <a:t>{  </a:t>
            </a:r>
            <a:r>
              <a:rPr sz="1400" spc="30" dirty="0">
                <a:latin typeface="Arial"/>
                <a:cs typeface="Arial"/>
              </a:rPr>
              <a:t>FILE </a:t>
            </a:r>
            <a:r>
              <a:rPr sz="1400" spc="290" dirty="0">
                <a:latin typeface="Arial"/>
                <a:cs typeface="Arial"/>
              </a:rPr>
              <a:t>*ifp;  </a:t>
            </a:r>
            <a:r>
              <a:rPr sz="1400" spc="85" dirty="0">
                <a:solidFill>
                  <a:srgbClr val="0000FF"/>
                </a:solidFill>
                <a:latin typeface="Arial"/>
                <a:cs typeface="Arial"/>
              </a:rPr>
              <a:t>char</a:t>
            </a:r>
            <a:r>
              <a:rPr sz="1400" spc="3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210" dirty="0">
                <a:latin typeface="Arial"/>
                <a:cs typeface="Arial"/>
              </a:rPr>
              <a:t>str[</a:t>
            </a:r>
            <a:r>
              <a:rPr sz="1400" spc="210" dirty="0">
                <a:solidFill>
                  <a:srgbClr val="09875A"/>
                </a:solidFill>
                <a:latin typeface="Arial"/>
                <a:cs typeface="Arial"/>
              </a:rPr>
              <a:t>100</a:t>
            </a:r>
            <a:r>
              <a:rPr sz="1400" spc="210" dirty="0">
                <a:latin typeface="Arial"/>
                <a:cs typeface="Arial"/>
              </a:rPr>
              <a:t>];</a:t>
            </a:r>
            <a:endParaRPr sz="1400" dirty="0">
              <a:latin typeface="Arial"/>
              <a:cs typeface="Arial"/>
            </a:endParaRPr>
          </a:p>
          <a:p>
            <a:pPr marL="548640" marR="191770">
              <a:lnSpc>
                <a:spcPct val="100000"/>
              </a:lnSpc>
              <a:spcBef>
                <a:spcPts val="5"/>
              </a:spcBef>
            </a:pPr>
            <a:r>
              <a:rPr sz="1400" spc="275" dirty="0">
                <a:latin typeface="Arial"/>
                <a:cs typeface="Arial"/>
              </a:rPr>
              <a:t>ifp </a:t>
            </a:r>
            <a:r>
              <a:rPr sz="1400" spc="-50" dirty="0">
                <a:latin typeface="Arial"/>
                <a:cs typeface="Arial"/>
              </a:rPr>
              <a:t>= </a:t>
            </a:r>
            <a:r>
              <a:rPr sz="1400" spc="240" dirty="0">
                <a:latin typeface="Arial"/>
                <a:cs typeface="Arial"/>
              </a:rPr>
              <a:t>fopen(</a:t>
            </a:r>
            <a:r>
              <a:rPr sz="1400" spc="240" dirty="0">
                <a:solidFill>
                  <a:srgbClr val="A21515"/>
                </a:solidFill>
                <a:latin typeface="Arial"/>
                <a:cs typeface="Arial"/>
              </a:rPr>
              <a:t>"in.txt"</a:t>
            </a:r>
            <a:r>
              <a:rPr sz="1400" spc="240" dirty="0">
                <a:latin typeface="Arial"/>
                <a:cs typeface="Arial"/>
              </a:rPr>
              <a:t>,</a:t>
            </a:r>
            <a:r>
              <a:rPr sz="1400" spc="240" dirty="0">
                <a:solidFill>
                  <a:srgbClr val="A21515"/>
                </a:solidFill>
                <a:latin typeface="Arial"/>
                <a:cs typeface="Arial"/>
              </a:rPr>
              <a:t>"r"</a:t>
            </a:r>
            <a:r>
              <a:rPr sz="1400" spc="240" dirty="0">
                <a:latin typeface="Arial"/>
                <a:cs typeface="Arial"/>
              </a:rPr>
              <a:t>);  </a:t>
            </a:r>
            <a:r>
              <a:rPr sz="1400" spc="130" dirty="0">
                <a:solidFill>
                  <a:srgbClr val="0000FF"/>
                </a:solidFill>
                <a:latin typeface="Arial"/>
                <a:cs typeface="Arial"/>
              </a:rPr>
              <a:t>if</a:t>
            </a:r>
            <a:r>
              <a:rPr sz="1400" spc="130" dirty="0">
                <a:latin typeface="Arial"/>
                <a:cs typeface="Arial"/>
              </a:rPr>
              <a:t>(ifp==NULL) </a:t>
            </a:r>
            <a:r>
              <a:rPr sz="1400" spc="400" dirty="0">
                <a:solidFill>
                  <a:srgbClr val="AAAAAA"/>
                </a:solidFill>
                <a:latin typeface="Arial"/>
                <a:cs typeface="Arial"/>
              </a:rPr>
              <a:t>//if </a:t>
            </a:r>
            <a:r>
              <a:rPr sz="1400" spc="70" dirty="0">
                <a:solidFill>
                  <a:srgbClr val="AAAAAA"/>
                </a:solidFill>
                <a:latin typeface="Arial"/>
                <a:cs typeface="Arial"/>
              </a:rPr>
              <a:t>cannot </a:t>
            </a:r>
            <a:r>
              <a:rPr sz="1400" spc="-10" dirty="0">
                <a:solidFill>
                  <a:srgbClr val="AAAAAA"/>
                </a:solidFill>
                <a:latin typeface="Arial"/>
                <a:cs typeface="Arial"/>
              </a:rPr>
              <a:t>open</a:t>
            </a:r>
            <a:r>
              <a:rPr sz="1400" spc="-70" dirty="0">
                <a:solidFill>
                  <a:srgbClr val="AAAAAA"/>
                </a:solidFill>
                <a:latin typeface="Arial"/>
                <a:cs typeface="Arial"/>
              </a:rPr>
              <a:t> </a:t>
            </a:r>
            <a:r>
              <a:rPr sz="1400" spc="320" dirty="0">
                <a:solidFill>
                  <a:srgbClr val="AAAAAA"/>
                </a:solidFill>
                <a:latin typeface="Arial"/>
                <a:cs typeface="Arial"/>
              </a:rPr>
              <a:t>file</a:t>
            </a:r>
            <a:endParaRPr sz="1400" dirty="0">
              <a:latin typeface="Arial"/>
              <a:cs typeface="Arial"/>
            </a:endParaRPr>
          </a:p>
          <a:p>
            <a:pPr marL="548640">
              <a:lnSpc>
                <a:spcPct val="100000"/>
              </a:lnSpc>
            </a:pPr>
            <a:r>
              <a:rPr sz="1400" spc="300" dirty="0">
                <a:latin typeface="Arial"/>
                <a:cs typeface="Arial"/>
              </a:rPr>
              <a:t>{</a:t>
            </a:r>
            <a:endParaRPr sz="1400" dirty="0">
              <a:latin typeface="Arial"/>
              <a:cs typeface="Arial"/>
            </a:endParaRPr>
          </a:p>
          <a:p>
            <a:pPr marL="843280">
              <a:lnSpc>
                <a:spcPct val="100000"/>
              </a:lnSpc>
            </a:pPr>
            <a:r>
              <a:rPr sz="1400" spc="155" dirty="0">
                <a:latin typeface="Arial"/>
                <a:cs typeface="Arial"/>
              </a:rPr>
              <a:t>printf(</a:t>
            </a:r>
            <a:r>
              <a:rPr sz="1400" spc="155" dirty="0">
                <a:solidFill>
                  <a:srgbClr val="A21515"/>
                </a:solidFill>
                <a:latin typeface="Arial"/>
                <a:cs typeface="Arial"/>
              </a:rPr>
              <a:t>"Cannot </a:t>
            </a:r>
            <a:r>
              <a:rPr sz="1400" spc="-5" dirty="0">
                <a:solidFill>
                  <a:srgbClr val="A21515"/>
                </a:solidFill>
                <a:latin typeface="Arial"/>
                <a:cs typeface="Arial"/>
              </a:rPr>
              <a:t>open </a:t>
            </a:r>
            <a:r>
              <a:rPr sz="1400" spc="325" dirty="0">
                <a:solidFill>
                  <a:srgbClr val="A21515"/>
                </a:solidFill>
                <a:latin typeface="Arial"/>
                <a:cs typeface="Arial"/>
              </a:rPr>
              <a:t>file</a:t>
            </a:r>
            <a:r>
              <a:rPr sz="1400" spc="55" dirty="0">
                <a:solidFill>
                  <a:srgbClr val="A21515"/>
                </a:solidFill>
                <a:latin typeface="Arial"/>
                <a:cs typeface="Arial"/>
              </a:rPr>
              <a:t> </a:t>
            </a:r>
            <a:r>
              <a:rPr sz="1400" spc="265" dirty="0">
                <a:solidFill>
                  <a:srgbClr val="A21515"/>
                </a:solidFill>
                <a:latin typeface="Arial"/>
                <a:cs typeface="Arial"/>
              </a:rPr>
              <a:t>\n"</a:t>
            </a:r>
            <a:r>
              <a:rPr sz="1400" spc="265" dirty="0">
                <a:latin typeface="Arial"/>
                <a:cs typeface="Arial"/>
              </a:rPr>
              <a:t>);</a:t>
            </a:r>
            <a:endParaRPr sz="1400" dirty="0">
              <a:latin typeface="Arial"/>
              <a:cs typeface="Arial"/>
            </a:endParaRPr>
          </a:p>
          <a:p>
            <a:pPr marL="843280">
              <a:lnSpc>
                <a:spcPct val="100000"/>
              </a:lnSpc>
            </a:pPr>
            <a:r>
              <a:rPr sz="1400" spc="235" dirty="0">
                <a:latin typeface="Arial"/>
                <a:cs typeface="Arial"/>
              </a:rPr>
              <a:t>exit(</a:t>
            </a:r>
            <a:r>
              <a:rPr sz="1400" spc="235" dirty="0">
                <a:solidFill>
                  <a:srgbClr val="09875A"/>
                </a:solidFill>
                <a:latin typeface="Arial"/>
                <a:cs typeface="Arial"/>
              </a:rPr>
              <a:t>1</a:t>
            </a:r>
            <a:r>
              <a:rPr sz="1400" spc="235" dirty="0">
                <a:latin typeface="Arial"/>
                <a:cs typeface="Arial"/>
              </a:rPr>
              <a:t>);</a:t>
            </a:r>
            <a:endParaRPr sz="1400" dirty="0">
              <a:latin typeface="Arial"/>
              <a:cs typeface="Arial"/>
            </a:endParaRPr>
          </a:p>
          <a:p>
            <a:pPr marL="744220">
              <a:lnSpc>
                <a:spcPct val="100000"/>
              </a:lnSpc>
            </a:pPr>
            <a:r>
              <a:rPr sz="1400" spc="215" dirty="0">
                <a:solidFill>
                  <a:srgbClr val="AAAAAA"/>
                </a:solidFill>
                <a:latin typeface="Arial"/>
                <a:cs typeface="Arial"/>
              </a:rPr>
              <a:t>//return</a:t>
            </a:r>
            <a:r>
              <a:rPr sz="1400" spc="375" dirty="0">
                <a:solidFill>
                  <a:srgbClr val="AAAAAA"/>
                </a:solidFill>
                <a:latin typeface="Arial"/>
                <a:cs typeface="Arial"/>
              </a:rPr>
              <a:t> </a:t>
            </a:r>
            <a:r>
              <a:rPr sz="1400" spc="185" dirty="0">
                <a:solidFill>
                  <a:srgbClr val="AAAAAA"/>
                </a:solidFill>
                <a:latin typeface="Arial"/>
                <a:cs typeface="Arial"/>
              </a:rPr>
              <a:t>0;</a:t>
            </a:r>
            <a:endParaRPr sz="1400" dirty="0">
              <a:latin typeface="Arial"/>
              <a:cs typeface="Arial"/>
            </a:endParaRPr>
          </a:p>
          <a:p>
            <a:pPr marL="548640">
              <a:lnSpc>
                <a:spcPct val="100000"/>
              </a:lnSpc>
            </a:pPr>
            <a:r>
              <a:rPr sz="1400" spc="300" dirty="0">
                <a:latin typeface="Arial"/>
                <a:cs typeface="Arial"/>
              </a:rPr>
              <a:t>}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 dirty="0">
              <a:latin typeface="Arial"/>
              <a:cs typeface="Arial"/>
            </a:endParaRPr>
          </a:p>
          <a:p>
            <a:pPr marL="548640">
              <a:lnSpc>
                <a:spcPct val="100000"/>
              </a:lnSpc>
            </a:pPr>
            <a:r>
              <a:rPr sz="1400" spc="160" dirty="0">
                <a:solidFill>
                  <a:srgbClr val="0000FF"/>
                </a:solidFill>
                <a:latin typeface="Arial"/>
                <a:cs typeface="Arial"/>
              </a:rPr>
              <a:t>while</a:t>
            </a:r>
            <a:r>
              <a:rPr sz="1400" spc="160" dirty="0">
                <a:latin typeface="Arial"/>
                <a:cs typeface="Arial"/>
              </a:rPr>
              <a:t>( fgets  </a:t>
            </a:r>
            <a:r>
              <a:rPr sz="1400" spc="290" dirty="0">
                <a:latin typeface="Arial"/>
                <a:cs typeface="Arial"/>
              </a:rPr>
              <a:t>(str, </a:t>
            </a:r>
            <a:r>
              <a:rPr sz="1400" spc="90" dirty="0">
                <a:solidFill>
                  <a:srgbClr val="09875A"/>
                </a:solidFill>
                <a:latin typeface="Arial"/>
                <a:cs typeface="Arial"/>
              </a:rPr>
              <a:t>100</a:t>
            </a:r>
            <a:r>
              <a:rPr sz="1400" spc="90" dirty="0">
                <a:latin typeface="Arial"/>
                <a:cs typeface="Arial"/>
              </a:rPr>
              <a:t>,  </a:t>
            </a:r>
            <a:r>
              <a:rPr sz="1400" spc="95" dirty="0">
                <a:latin typeface="Arial"/>
                <a:cs typeface="Arial"/>
              </a:rPr>
              <a:t>ifp)!=NULL</a:t>
            </a:r>
            <a:r>
              <a:rPr sz="1400" spc="220" dirty="0">
                <a:latin typeface="Arial"/>
                <a:cs typeface="Arial"/>
              </a:rPr>
              <a:t> </a:t>
            </a:r>
            <a:r>
              <a:rPr sz="1400" spc="300" dirty="0">
                <a:latin typeface="Arial"/>
                <a:cs typeface="Arial"/>
              </a:rPr>
              <a:t>)</a:t>
            </a:r>
            <a:endParaRPr sz="1400" dirty="0">
              <a:latin typeface="Arial"/>
              <a:cs typeface="Arial"/>
            </a:endParaRPr>
          </a:p>
          <a:p>
            <a:pPr marL="548640">
              <a:lnSpc>
                <a:spcPct val="100000"/>
              </a:lnSpc>
            </a:pPr>
            <a:r>
              <a:rPr sz="1400" spc="300" dirty="0">
                <a:latin typeface="Arial"/>
                <a:cs typeface="Arial"/>
              </a:rPr>
              <a:t>{</a:t>
            </a:r>
            <a:endParaRPr sz="1400" dirty="0">
              <a:latin typeface="Arial"/>
              <a:cs typeface="Arial"/>
            </a:endParaRPr>
          </a:p>
          <a:p>
            <a:pPr marL="746760">
              <a:lnSpc>
                <a:spcPct val="100000"/>
              </a:lnSpc>
            </a:pPr>
            <a:r>
              <a:rPr sz="1400" i="1" spc="-15" dirty="0">
                <a:latin typeface="Carlito"/>
                <a:cs typeface="Carlito"/>
              </a:rPr>
              <a:t>str[strcspn(str, </a:t>
            </a:r>
            <a:r>
              <a:rPr sz="1400" i="1" spc="-5" dirty="0">
                <a:latin typeface="Carlito"/>
                <a:cs typeface="Carlito"/>
              </a:rPr>
              <a:t>"\n")] </a:t>
            </a:r>
            <a:r>
              <a:rPr sz="1400" i="1" dirty="0">
                <a:latin typeface="Carlito"/>
                <a:cs typeface="Carlito"/>
              </a:rPr>
              <a:t>= </a:t>
            </a:r>
            <a:r>
              <a:rPr sz="1400" i="1" spc="-5" dirty="0">
                <a:latin typeface="Carlito"/>
                <a:cs typeface="Carlito"/>
              </a:rPr>
              <a:t>‘\0’; </a:t>
            </a:r>
            <a:r>
              <a:rPr sz="1200" i="1" spc="-5" dirty="0">
                <a:solidFill>
                  <a:srgbClr val="7E7E7E"/>
                </a:solidFill>
                <a:latin typeface="Carlito"/>
                <a:cs typeface="Carlito"/>
              </a:rPr>
              <a:t>//remove ‘\n’ from</a:t>
            </a:r>
            <a:r>
              <a:rPr sz="1200" i="1" spc="85" dirty="0">
                <a:solidFill>
                  <a:srgbClr val="7E7E7E"/>
                </a:solidFill>
                <a:latin typeface="Carlito"/>
                <a:cs typeface="Carlito"/>
              </a:rPr>
              <a:t> </a:t>
            </a:r>
            <a:r>
              <a:rPr sz="1200" i="1" spc="-10" dirty="0">
                <a:solidFill>
                  <a:srgbClr val="7E7E7E"/>
                </a:solidFill>
                <a:latin typeface="Carlito"/>
                <a:cs typeface="Carlito"/>
              </a:rPr>
              <a:t>str</a:t>
            </a:r>
            <a:endParaRPr sz="1200" dirty="0">
              <a:latin typeface="Carlito"/>
              <a:cs typeface="Carlito"/>
            </a:endParaRPr>
          </a:p>
          <a:p>
            <a:pPr marL="744220">
              <a:lnSpc>
                <a:spcPct val="100000"/>
              </a:lnSpc>
            </a:pPr>
            <a:r>
              <a:rPr sz="1400" spc="220" dirty="0">
                <a:latin typeface="Arial"/>
                <a:cs typeface="Arial"/>
              </a:rPr>
              <a:t>puts(str); </a:t>
            </a:r>
            <a:r>
              <a:rPr sz="1400" spc="265" dirty="0">
                <a:solidFill>
                  <a:srgbClr val="7E7E7E"/>
                </a:solidFill>
                <a:latin typeface="Arial"/>
                <a:cs typeface="Arial"/>
              </a:rPr>
              <a:t>//print</a:t>
            </a:r>
            <a:r>
              <a:rPr sz="1400" spc="58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400" spc="245" dirty="0">
                <a:solidFill>
                  <a:srgbClr val="7E7E7E"/>
                </a:solidFill>
                <a:latin typeface="Arial"/>
                <a:cs typeface="Arial"/>
              </a:rPr>
              <a:t>str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 dirty="0">
              <a:latin typeface="Arial"/>
              <a:cs typeface="Arial"/>
            </a:endParaRPr>
          </a:p>
          <a:p>
            <a:pPr marL="548640">
              <a:lnSpc>
                <a:spcPct val="100000"/>
              </a:lnSpc>
            </a:pPr>
            <a:r>
              <a:rPr sz="1400" spc="300" dirty="0">
                <a:latin typeface="Arial"/>
                <a:cs typeface="Arial"/>
              </a:rPr>
              <a:t>}</a:t>
            </a:r>
            <a:endParaRPr sz="1400" dirty="0">
              <a:latin typeface="Arial"/>
              <a:cs typeface="Arial"/>
            </a:endParaRPr>
          </a:p>
          <a:p>
            <a:pPr marL="548640">
              <a:lnSpc>
                <a:spcPct val="100000"/>
              </a:lnSpc>
            </a:pPr>
            <a:r>
              <a:rPr sz="1400" spc="229" dirty="0">
                <a:latin typeface="Arial"/>
                <a:cs typeface="Arial"/>
              </a:rPr>
              <a:t>fclose(ifp); </a:t>
            </a:r>
            <a:r>
              <a:rPr sz="1400" spc="190" dirty="0">
                <a:solidFill>
                  <a:srgbClr val="AAAAAA"/>
                </a:solidFill>
                <a:latin typeface="Arial"/>
                <a:cs typeface="Arial"/>
              </a:rPr>
              <a:t>//close </a:t>
            </a:r>
            <a:r>
              <a:rPr sz="1400" spc="114" dirty="0">
                <a:solidFill>
                  <a:srgbClr val="AAAAAA"/>
                </a:solidFill>
                <a:latin typeface="Arial"/>
                <a:cs typeface="Arial"/>
              </a:rPr>
              <a:t>the</a:t>
            </a:r>
            <a:r>
              <a:rPr sz="1400" spc="180" dirty="0">
                <a:solidFill>
                  <a:srgbClr val="AAAAAA"/>
                </a:solidFill>
                <a:latin typeface="Arial"/>
                <a:cs typeface="Arial"/>
              </a:rPr>
              <a:t> </a:t>
            </a:r>
            <a:r>
              <a:rPr sz="1400" spc="320" dirty="0">
                <a:solidFill>
                  <a:srgbClr val="AAAAAA"/>
                </a:solidFill>
                <a:latin typeface="Arial"/>
                <a:cs typeface="Arial"/>
              </a:rPr>
              <a:t>file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 dirty="0">
              <a:latin typeface="Arial"/>
              <a:cs typeface="Arial"/>
            </a:endParaRPr>
          </a:p>
          <a:p>
            <a:pPr marL="548640">
              <a:lnSpc>
                <a:spcPct val="100000"/>
              </a:lnSpc>
            </a:pPr>
            <a:r>
              <a:rPr sz="1400" spc="160" dirty="0">
                <a:solidFill>
                  <a:srgbClr val="0000FF"/>
                </a:solidFill>
                <a:latin typeface="Arial"/>
                <a:cs typeface="Arial"/>
              </a:rPr>
              <a:t>return</a:t>
            </a:r>
            <a:r>
              <a:rPr sz="1400" spc="3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190" dirty="0">
                <a:solidFill>
                  <a:srgbClr val="09875A"/>
                </a:solidFill>
                <a:latin typeface="Arial"/>
                <a:cs typeface="Arial"/>
              </a:rPr>
              <a:t>0</a:t>
            </a:r>
            <a:r>
              <a:rPr sz="1400" spc="190" dirty="0">
                <a:latin typeface="Arial"/>
                <a:cs typeface="Arial"/>
              </a:rPr>
              <a:t>;</a:t>
            </a:r>
            <a:endParaRPr sz="1400" dirty="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1400" spc="300" dirty="0">
                <a:latin typeface="Arial"/>
                <a:cs typeface="Arial"/>
              </a:rPr>
              <a:t>}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56" y="69434"/>
            <a:ext cx="533114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fscanf </a:t>
            </a:r>
            <a:r>
              <a:rPr spc="-185" dirty="0"/>
              <a:t>and</a:t>
            </a:r>
            <a:r>
              <a:rPr spc="-385" dirty="0"/>
              <a:t> </a:t>
            </a:r>
            <a:r>
              <a:rPr spc="-5" dirty="0"/>
              <a:t>fprintf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657" y="746823"/>
            <a:ext cx="7505700" cy="5826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5420" indent="-172720">
              <a:lnSpc>
                <a:spcPts val="239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2100" spc="-20" dirty="0">
                <a:latin typeface="Carlito"/>
                <a:cs typeface="Carlito"/>
              </a:rPr>
              <a:t>Like </a:t>
            </a:r>
            <a:r>
              <a:rPr sz="2100" spc="-15" dirty="0">
                <a:latin typeface="Carlito"/>
                <a:cs typeface="Carlito"/>
              </a:rPr>
              <a:t>scanf </a:t>
            </a:r>
            <a:r>
              <a:rPr sz="2100" spc="-5" dirty="0">
                <a:latin typeface="Carlito"/>
                <a:cs typeface="Carlito"/>
              </a:rPr>
              <a:t>and </a:t>
            </a:r>
            <a:r>
              <a:rPr sz="2100" spc="-10" dirty="0">
                <a:latin typeface="Carlito"/>
                <a:cs typeface="Carlito"/>
              </a:rPr>
              <a:t>printf </a:t>
            </a:r>
            <a:r>
              <a:rPr sz="2100" spc="-20" dirty="0">
                <a:latin typeface="Carlito"/>
                <a:cs typeface="Carlito"/>
              </a:rPr>
              <a:t>for </a:t>
            </a:r>
            <a:r>
              <a:rPr sz="2100" spc="-10" dirty="0">
                <a:latin typeface="Carlito"/>
                <a:cs typeface="Carlito"/>
              </a:rPr>
              <a:t>console, </a:t>
            </a:r>
            <a:r>
              <a:rPr sz="2100" spc="-15" dirty="0">
                <a:latin typeface="Carlito"/>
                <a:cs typeface="Carlito"/>
              </a:rPr>
              <a:t>we can </a:t>
            </a:r>
            <a:r>
              <a:rPr sz="2100" spc="-5" dirty="0">
                <a:latin typeface="Carlito"/>
                <a:cs typeface="Carlito"/>
              </a:rPr>
              <a:t>use </a:t>
            </a:r>
            <a:r>
              <a:rPr sz="2100" spc="-20" dirty="0">
                <a:latin typeface="Carlito"/>
                <a:cs typeface="Carlito"/>
              </a:rPr>
              <a:t>fscanf </a:t>
            </a:r>
            <a:r>
              <a:rPr sz="2100" spc="-5" dirty="0">
                <a:latin typeface="Carlito"/>
                <a:cs typeface="Carlito"/>
              </a:rPr>
              <a:t>and </a:t>
            </a:r>
            <a:r>
              <a:rPr sz="2100" spc="-10" dirty="0">
                <a:latin typeface="Carlito"/>
                <a:cs typeface="Carlito"/>
              </a:rPr>
              <a:t>fprintf</a:t>
            </a:r>
            <a:r>
              <a:rPr sz="2100" spc="245" dirty="0">
                <a:latin typeface="Carlito"/>
                <a:cs typeface="Carlito"/>
              </a:rPr>
              <a:t> </a:t>
            </a:r>
            <a:r>
              <a:rPr sz="2100" spc="-20" dirty="0">
                <a:latin typeface="Carlito"/>
                <a:cs typeface="Carlito"/>
              </a:rPr>
              <a:t>for</a:t>
            </a:r>
            <a:endParaRPr sz="2100">
              <a:latin typeface="Carlito"/>
              <a:cs typeface="Carlito"/>
            </a:endParaRPr>
          </a:p>
          <a:p>
            <a:pPr marL="185420">
              <a:lnSpc>
                <a:spcPts val="2390"/>
              </a:lnSpc>
            </a:pPr>
            <a:r>
              <a:rPr sz="2100" spc="-10" dirty="0">
                <a:latin typeface="Carlito"/>
                <a:cs typeface="Carlito"/>
              </a:rPr>
              <a:t>taking </a:t>
            </a:r>
            <a:r>
              <a:rPr sz="2100" spc="-15" dirty="0">
                <a:latin typeface="Carlito"/>
                <a:cs typeface="Carlito"/>
              </a:rPr>
              <a:t>data from </a:t>
            </a:r>
            <a:r>
              <a:rPr sz="2100" spc="-5" dirty="0">
                <a:latin typeface="Carlito"/>
                <a:cs typeface="Carlito"/>
              </a:rPr>
              <a:t>file and </a:t>
            </a:r>
            <a:r>
              <a:rPr sz="2100" spc="-10" dirty="0">
                <a:latin typeface="Carlito"/>
                <a:cs typeface="Carlito"/>
              </a:rPr>
              <a:t>putting </a:t>
            </a:r>
            <a:r>
              <a:rPr sz="2100" spc="-15" dirty="0">
                <a:latin typeface="Carlito"/>
                <a:cs typeface="Carlito"/>
              </a:rPr>
              <a:t>data into </a:t>
            </a:r>
            <a:r>
              <a:rPr sz="2100" dirty="0">
                <a:latin typeface="Carlito"/>
                <a:cs typeface="Carlito"/>
              </a:rPr>
              <a:t>a</a:t>
            </a:r>
            <a:r>
              <a:rPr sz="2100" spc="30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file.</a:t>
            </a:r>
            <a:endParaRPr sz="2100">
              <a:latin typeface="Carlito"/>
              <a:cs typeface="Carlito"/>
            </a:endParaRPr>
          </a:p>
          <a:p>
            <a:pPr marL="185420" indent="-172720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185420" algn="l"/>
              </a:tabLst>
            </a:pPr>
            <a:r>
              <a:rPr sz="2100" spc="-45" dirty="0">
                <a:latin typeface="Carlito"/>
                <a:cs typeface="Carlito"/>
              </a:rPr>
              <a:t>Your </a:t>
            </a:r>
            <a:r>
              <a:rPr sz="2100" spc="-5" dirty="0">
                <a:latin typeface="Carlito"/>
                <a:cs typeface="Carlito"/>
              </a:rPr>
              <a:t>input file needs </a:t>
            </a:r>
            <a:r>
              <a:rPr sz="2100" spc="-15" dirty="0">
                <a:latin typeface="Carlito"/>
                <a:cs typeface="Carlito"/>
              </a:rPr>
              <a:t>to </a:t>
            </a:r>
            <a:r>
              <a:rPr sz="2100" spc="-5" dirty="0">
                <a:latin typeface="Carlito"/>
                <a:cs typeface="Carlito"/>
              </a:rPr>
              <a:t>be </a:t>
            </a:r>
            <a:r>
              <a:rPr sz="2100" spc="-10" dirty="0">
                <a:latin typeface="Carlito"/>
                <a:cs typeface="Carlito"/>
              </a:rPr>
              <a:t>properly </a:t>
            </a:r>
            <a:r>
              <a:rPr sz="2100" spc="-15" dirty="0">
                <a:latin typeface="Carlito"/>
                <a:cs typeface="Carlito"/>
              </a:rPr>
              <a:t>formatted </a:t>
            </a:r>
            <a:r>
              <a:rPr sz="2100" spc="-10" dirty="0">
                <a:latin typeface="Carlito"/>
                <a:cs typeface="Carlito"/>
              </a:rPr>
              <a:t>to read </a:t>
            </a:r>
            <a:r>
              <a:rPr sz="2100" spc="-5" dirty="0">
                <a:latin typeface="Carlito"/>
                <a:cs typeface="Carlito"/>
              </a:rPr>
              <a:t>using</a:t>
            </a:r>
            <a:r>
              <a:rPr sz="2100" spc="200" dirty="0">
                <a:latin typeface="Carlito"/>
                <a:cs typeface="Carlito"/>
              </a:rPr>
              <a:t> </a:t>
            </a:r>
            <a:r>
              <a:rPr sz="2100" spc="-35" dirty="0">
                <a:latin typeface="Carlito"/>
                <a:cs typeface="Carlito"/>
              </a:rPr>
              <a:t>fscanf.</a:t>
            </a:r>
            <a:endParaRPr sz="2100">
              <a:latin typeface="Carlito"/>
              <a:cs typeface="Carlito"/>
            </a:endParaRPr>
          </a:p>
          <a:p>
            <a:pPr marL="185420" indent="-172720">
              <a:lnSpc>
                <a:spcPts val="2390"/>
              </a:lnSpc>
              <a:spcBef>
                <a:spcPts val="560"/>
              </a:spcBef>
              <a:buFont typeface="Arial"/>
              <a:buChar char="•"/>
              <a:tabLst>
                <a:tab pos="185420" algn="l"/>
              </a:tabLst>
            </a:pPr>
            <a:r>
              <a:rPr sz="2100" spc="-15" dirty="0">
                <a:latin typeface="Carlito"/>
                <a:cs typeface="Carlito"/>
              </a:rPr>
              <a:t>For </a:t>
            </a:r>
            <a:r>
              <a:rPr sz="2100" spc="-20" dirty="0">
                <a:latin typeface="Carlito"/>
                <a:cs typeface="Carlito"/>
              </a:rPr>
              <a:t>example, </a:t>
            </a:r>
            <a:r>
              <a:rPr sz="2100" dirty="0">
                <a:latin typeface="Carlito"/>
                <a:cs typeface="Carlito"/>
              </a:rPr>
              <a:t>if </a:t>
            </a:r>
            <a:r>
              <a:rPr sz="2100" spc="-10" dirty="0">
                <a:latin typeface="Carlito"/>
                <a:cs typeface="Carlito"/>
              </a:rPr>
              <a:t>you </a:t>
            </a:r>
            <a:r>
              <a:rPr sz="2100" spc="-15" dirty="0">
                <a:latin typeface="Carlito"/>
                <a:cs typeface="Carlito"/>
              </a:rPr>
              <a:t>want to </a:t>
            </a:r>
            <a:r>
              <a:rPr sz="2100" spc="-10" dirty="0">
                <a:latin typeface="Carlito"/>
                <a:cs typeface="Carlito"/>
              </a:rPr>
              <a:t>read </a:t>
            </a:r>
            <a:r>
              <a:rPr sz="2100" dirty="0">
                <a:latin typeface="Carlito"/>
                <a:cs typeface="Carlito"/>
              </a:rPr>
              <a:t>an </a:t>
            </a:r>
            <a:r>
              <a:rPr sz="2100" spc="-15" dirty="0">
                <a:latin typeface="Carlito"/>
                <a:cs typeface="Carlito"/>
              </a:rPr>
              <a:t>integer </a:t>
            </a:r>
            <a:r>
              <a:rPr sz="2100" spc="-5" dirty="0">
                <a:latin typeface="Carlito"/>
                <a:cs typeface="Carlito"/>
              </a:rPr>
              <a:t>using </a:t>
            </a:r>
            <a:r>
              <a:rPr sz="2100" spc="-35" dirty="0">
                <a:latin typeface="Carlito"/>
                <a:cs typeface="Carlito"/>
              </a:rPr>
              <a:t>fscanf, </a:t>
            </a:r>
            <a:r>
              <a:rPr sz="2100" spc="-10" dirty="0">
                <a:latin typeface="Carlito"/>
                <a:cs typeface="Carlito"/>
              </a:rPr>
              <a:t>your</a:t>
            </a:r>
            <a:r>
              <a:rPr sz="2100" spc="210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input</a:t>
            </a:r>
            <a:endParaRPr sz="2100">
              <a:latin typeface="Carlito"/>
              <a:cs typeface="Carlito"/>
            </a:endParaRPr>
          </a:p>
          <a:p>
            <a:pPr marL="185420">
              <a:lnSpc>
                <a:spcPts val="2390"/>
              </a:lnSpc>
            </a:pPr>
            <a:r>
              <a:rPr sz="2100" spc="-5" dirty="0">
                <a:latin typeface="Carlito"/>
                <a:cs typeface="Carlito"/>
              </a:rPr>
              <a:t>file also </a:t>
            </a:r>
            <a:r>
              <a:rPr sz="2100" spc="-10" dirty="0">
                <a:latin typeface="Carlito"/>
                <a:cs typeface="Carlito"/>
              </a:rPr>
              <a:t>should </a:t>
            </a:r>
            <a:r>
              <a:rPr sz="2100" spc="-15" dirty="0">
                <a:latin typeface="Carlito"/>
                <a:cs typeface="Carlito"/>
              </a:rPr>
              <a:t>contain integer at </a:t>
            </a:r>
            <a:r>
              <a:rPr sz="2100" dirty="0">
                <a:latin typeface="Carlito"/>
                <a:cs typeface="Carlito"/>
              </a:rPr>
              <a:t>a </a:t>
            </a:r>
            <a:r>
              <a:rPr sz="2100" spc="-5" dirty="0">
                <a:latin typeface="Carlito"/>
                <a:cs typeface="Carlito"/>
              </a:rPr>
              <a:t>specific part of </a:t>
            </a:r>
            <a:r>
              <a:rPr sz="2100" dirty="0">
                <a:latin typeface="Carlito"/>
                <a:cs typeface="Carlito"/>
              </a:rPr>
              <a:t>the</a:t>
            </a:r>
            <a:r>
              <a:rPr sz="2100" spc="155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file.</a:t>
            </a:r>
            <a:endParaRPr sz="2100">
              <a:latin typeface="Carlito"/>
              <a:cs typeface="Carlito"/>
            </a:endParaRPr>
          </a:p>
          <a:p>
            <a:pPr marL="185420" indent="-172720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185420" algn="l"/>
              </a:tabLst>
            </a:pPr>
            <a:r>
              <a:rPr sz="2100" spc="-15" dirty="0">
                <a:latin typeface="Carlito"/>
                <a:cs typeface="Carlito"/>
              </a:rPr>
              <a:t>Let </a:t>
            </a:r>
            <a:r>
              <a:rPr sz="2100" spc="-5" dirty="0">
                <a:latin typeface="Carlito"/>
                <a:cs typeface="Carlito"/>
              </a:rPr>
              <a:t>us </a:t>
            </a:r>
            <a:r>
              <a:rPr sz="2100" spc="-10" dirty="0">
                <a:latin typeface="Carlito"/>
                <a:cs typeface="Carlito"/>
              </a:rPr>
              <a:t>consider </a:t>
            </a:r>
            <a:r>
              <a:rPr sz="2100" spc="-5" dirty="0">
                <a:latin typeface="Carlito"/>
                <a:cs typeface="Carlito"/>
              </a:rPr>
              <a:t>the </a:t>
            </a:r>
            <a:r>
              <a:rPr sz="2100" spc="-10" dirty="0">
                <a:latin typeface="Carlito"/>
                <a:cs typeface="Carlito"/>
              </a:rPr>
              <a:t>following </a:t>
            </a:r>
            <a:r>
              <a:rPr sz="2100" spc="-20" dirty="0">
                <a:latin typeface="Carlito"/>
                <a:cs typeface="Carlito"/>
              </a:rPr>
              <a:t>content </a:t>
            </a:r>
            <a:r>
              <a:rPr sz="2100" spc="-5" dirty="0">
                <a:latin typeface="Carlito"/>
                <a:cs typeface="Carlito"/>
              </a:rPr>
              <a:t>of </a:t>
            </a:r>
            <a:r>
              <a:rPr sz="2100" dirty="0">
                <a:latin typeface="Carlito"/>
                <a:cs typeface="Carlito"/>
              </a:rPr>
              <a:t>a </a:t>
            </a:r>
            <a:r>
              <a:rPr sz="2100" i="1" spc="-10" dirty="0">
                <a:latin typeface="Carlito"/>
                <a:cs typeface="Carlito"/>
              </a:rPr>
              <a:t>students.txt</a:t>
            </a:r>
            <a:r>
              <a:rPr sz="2100" i="1" spc="145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file</a:t>
            </a:r>
            <a:endParaRPr sz="2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800" dirty="0">
                <a:solidFill>
                  <a:srgbClr val="385622"/>
                </a:solidFill>
                <a:latin typeface="Carlito"/>
                <a:cs typeface="Carlito"/>
              </a:rPr>
              <a:t>5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dirty="0">
                <a:solidFill>
                  <a:srgbClr val="385622"/>
                </a:solidFill>
                <a:latin typeface="Carlito"/>
                <a:cs typeface="Carlito"/>
              </a:rPr>
              <a:t>861022 </a:t>
            </a:r>
            <a:r>
              <a:rPr sz="1800" spc="-5" dirty="0">
                <a:solidFill>
                  <a:srgbClr val="385622"/>
                </a:solidFill>
                <a:latin typeface="Carlito"/>
                <a:cs typeface="Carlito"/>
              </a:rPr>
              <a:t>Adam </a:t>
            </a:r>
            <a:r>
              <a:rPr sz="1800" dirty="0">
                <a:solidFill>
                  <a:srgbClr val="385622"/>
                </a:solidFill>
                <a:latin typeface="Carlito"/>
                <a:cs typeface="Carlito"/>
              </a:rPr>
              <a:t>65 72</a:t>
            </a:r>
            <a:r>
              <a:rPr sz="1800" spc="-45" dirty="0">
                <a:solidFill>
                  <a:srgbClr val="385622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385622"/>
                </a:solidFill>
                <a:latin typeface="Carlito"/>
                <a:cs typeface="Carlito"/>
              </a:rPr>
              <a:t>56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dirty="0">
                <a:solidFill>
                  <a:srgbClr val="385622"/>
                </a:solidFill>
                <a:latin typeface="Carlito"/>
                <a:cs typeface="Carlito"/>
              </a:rPr>
              <a:t>851102 Allan 78 45</a:t>
            </a:r>
            <a:r>
              <a:rPr sz="1800" spc="-60" dirty="0">
                <a:solidFill>
                  <a:srgbClr val="385622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385622"/>
                </a:solidFill>
                <a:latin typeface="Carlito"/>
                <a:cs typeface="Carlito"/>
              </a:rPr>
              <a:t>80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dirty="0">
                <a:solidFill>
                  <a:srgbClr val="385622"/>
                </a:solidFill>
                <a:latin typeface="Carlito"/>
                <a:cs typeface="Carlito"/>
              </a:rPr>
              <a:t>860501 </a:t>
            </a:r>
            <a:r>
              <a:rPr sz="1800" spc="-5" dirty="0">
                <a:solidFill>
                  <a:srgbClr val="385622"/>
                </a:solidFill>
                <a:latin typeface="Carlito"/>
                <a:cs typeface="Carlito"/>
              </a:rPr>
              <a:t>Smith </a:t>
            </a:r>
            <a:r>
              <a:rPr sz="1800" dirty="0">
                <a:solidFill>
                  <a:srgbClr val="385622"/>
                </a:solidFill>
                <a:latin typeface="Carlito"/>
                <a:cs typeface="Carlito"/>
              </a:rPr>
              <a:t>55 75</a:t>
            </a:r>
            <a:r>
              <a:rPr sz="1800" spc="-55" dirty="0">
                <a:solidFill>
                  <a:srgbClr val="385622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385622"/>
                </a:solidFill>
                <a:latin typeface="Carlito"/>
                <a:cs typeface="Carlito"/>
              </a:rPr>
              <a:t>90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85622"/>
                </a:solidFill>
                <a:latin typeface="Carlito"/>
                <a:cs typeface="Carlito"/>
              </a:rPr>
              <a:t>841205 </a:t>
            </a:r>
            <a:r>
              <a:rPr sz="1800" spc="-5" dirty="0">
                <a:solidFill>
                  <a:srgbClr val="385622"/>
                </a:solidFill>
                <a:latin typeface="Carlito"/>
                <a:cs typeface="Carlito"/>
              </a:rPr>
              <a:t>Ahmed </a:t>
            </a:r>
            <a:r>
              <a:rPr sz="1800" dirty="0">
                <a:solidFill>
                  <a:srgbClr val="385622"/>
                </a:solidFill>
                <a:latin typeface="Carlito"/>
                <a:cs typeface="Carlito"/>
              </a:rPr>
              <a:t>75 80</a:t>
            </a:r>
            <a:r>
              <a:rPr sz="1800" spc="-30" dirty="0">
                <a:solidFill>
                  <a:srgbClr val="385622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385622"/>
                </a:solidFill>
                <a:latin typeface="Carlito"/>
                <a:cs typeface="Carlito"/>
              </a:rPr>
              <a:t>95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1800" dirty="0">
                <a:solidFill>
                  <a:srgbClr val="385622"/>
                </a:solidFill>
                <a:latin typeface="Carlito"/>
                <a:cs typeface="Carlito"/>
              </a:rPr>
              <a:t>850630 </a:t>
            </a:r>
            <a:r>
              <a:rPr sz="1800" spc="-5" dirty="0">
                <a:solidFill>
                  <a:srgbClr val="385622"/>
                </a:solidFill>
                <a:latin typeface="Carlito"/>
                <a:cs typeface="Carlito"/>
              </a:rPr>
              <a:t>Puja </a:t>
            </a:r>
            <a:r>
              <a:rPr sz="1800" dirty="0">
                <a:solidFill>
                  <a:srgbClr val="385622"/>
                </a:solidFill>
                <a:latin typeface="Carlito"/>
                <a:cs typeface="Carlito"/>
              </a:rPr>
              <a:t>40 50</a:t>
            </a:r>
            <a:r>
              <a:rPr sz="1800" spc="-55" dirty="0">
                <a:solidFill>
                  <a:srgbClr val="385622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385622"/>
                </a:solidFill>
                <a:latin typeface="Carlito"/>
                <a:cs typeface="Carlito"/>
              </a:rPr>
              <a:t>48</a:t>
            </a:r>
            <a:endParaRPr sz="1800">
              <a:latin typeface="Carlito"/>
              <a:cs typeface="Carlito"/>
            </a:endParaRPr>
          </a:p>
          <a:p>
            <a:pPr marL="185420" indent="-172720">
              <a:lnSpc>
                <a:spcPts val="2400"/>
              </a:lnSpc>
              <a:spcBef>
                <a:spcPts val="520"/>
              </a:spcBef>
              <a:buFont typeface="Arial"/>
              <a:buChar char="•"/>
              <a:tabLst>
                <a:tab pos="185420" algn="l"/>
              </a:tabLst>
            </a:pPr>
            <a:r>
              <a:rPr sz="2100" spc="-5" dirty="0">
                <a:latin typeface="Carlito"/>
                <a:cs typeface="Carlito"/>
              </a:rPr>
              <a:t>The </a:t>
            </a:r>
            <a:r>
              <a:rPr sz="2100" spc="-15" dirty="0">
                <a:latin typeface="Carlito"/>
                <a:cs typeface="Carlito"/>
              </a:rPr>
              <a:t>first integer </a:t>
            </a:r>
            <a:r>
              <a:rPr sz="2100" dirty="0">
                <a:latin typeface="Carlito"/>
                <a:cs typeface="Carlito"/>
              </a:rPr>
              <a:t>in the </a:t>
            </a:r>
            <a:r>
              <a:rPr sz="2100" spc="-5" dirty="0">
                <a:latin typeface="Carlito"/>
                <a:cs typeface="Carlito"/>
              </a:rPr>
              <a:t>file </a:t>
            </a:r>
            <a:r>
              <a:rPr sz="2100" spc="-15" dirty="0">
                <a:latin typeface="Carlito"/>
                <a:cs typeface="Carlito"/>
              </a:rPr>
              <a:t>says, </a:t>
            </a:r>
            <a:r>
              <a:rPr sz="2100" spc="-5" dirty="0">
                <a:latin typeface="Carlito"/>
                <a:cs typeface="Carlito"/>
              </a:rPr>
              <a:t>how </a:t>
            </a:r>
            <a:r>
              <a:rPr sz="2100" spc="-15" dirty="0">
                <a:latin typeface="Carlito"/>
                <a:cs typeface="Carlito"/>
              </a:rPr>
              <a:t>many </a:t>
            </a:r>
            <a:r>
              <a:rPr sz="2100" spc="-10" dirty="0">
                <a:latin typeface="Carlito"/>
                <a:cs typeface="Carlito"/>
              </a:rPr>
              <a:t>students </a:t>
            </a:r>
            <a:r>
              <a:rPr sz="2100" spc="-15" dirty="0">
                <a:latin typeface="Carlito"/>
                <a:cs typeface="Carlito"/>
              </a:rPr>
              <a:t>information</a:t>
            </a:r>
            <a:r>
              <a:rPr sz="2100" spc="180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are</a:t>
            </a:r>
            <a:endParaRPr sz="2100">
              <a:latin typeface="Carlito"/>
              <a:cs typeface="Carlito"/>
            </a:endParaRPr>
          </a:p>
          <a:p>
            <a:pPr marL="185420">
              <a:lnSpc>
                <a:spcPts val="2400"/>
              </a:lnSpc>
            </a:pPr>
            <a:r>
              <a:rPr sz="2100" spc="-20" dirty="0">
                <a:latin typeface="Carlito"/>
                <a:cs typeface="Carlito"/>
              </a:rPr>
              <a:t>available </a:t>
            </a:r>
            <a:r>
              <a:rPr sz="2100" dirty="0">
                <a:latin typeface="Carlito"/>
                <a:cs typeface="Carlito"/>
              </a:rPr>
              <a:t>in the</a:t>
            </a:r>
            <a:r>
              <a:rPr sz="2100" spc="55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file.</a:t>
            </a:r>
            <a:endParaRPr sz="2100">
              <a:latin typeface="Carlito"/>
              <a:cs typeface="Carlito"/>
            </a:endParaRPr>
          </a:p>
          <a:p>
            <a:pPr marL="185420" marR="332740" indent="-172720">
              <a:lnSpc>
                <a:spcPct val="90100"/>
              </a:lnSpc>
              <a:spcBef>
                <a:spcPts val="790"/>
              </a:spcBef>
              <a:buFont typeface="Arial"/>
              <a:buChar char="•"/>
              <a:tabLst>
                <a:tab pos="185420" algn="l"/>
              </a:tabLst>
            </a:pPr>
            <a:r>
              <a:rPr sz="2100" spc="-15" dirty="0">
                <a:latin typeface="Carlito"/>
                <a:cs typeface="Carlito"/>
              </a:rPr>
              <a:t>Next, </a:t>
            </a:r>
            <a:r>
              <a:rPr sz="2100" dirty="0">
                <a:latin typeface="Carlito"/>
                <a:cs typeface="Carlito"/>
              </a:rPr>
              <a:t>5 </a:t>
            </a:r>
            <a:r>
              <a:rPr sz="2100" spc="-5" dirty="0">
                <a:latin typeface="Carlito"/>
                <a:cs typeface="Carlito"/>
              </a:rPr>
              <a:t>lines </a:t>
            </a:r>
            <a:r>
              <a:rPr sz="2100" spc="-15" dirty="0">
                <a:latin typeface="Carlito"/>
                <a:cs typeface="Carlito"/>
              </a:rPr>
              <a:t>contain </a:t>
            </a:r>
            <a:r>
              <a:rPr sz="2100" dirty="0">
                <a:latin typeface="Carlito"/>
                <a:cs typeface="Carlito"/>
              </a:rPr>
              <a:t>the </a:t>
            </a:r>
            <a:r>
              <a:rPr sz="2100" spc="-10" dirty="0">
                <a:latin typeface="Carlito"/>
                <a:cs typeface="Carlito"/>
              </a:rPr>
              <a:t>student </a:t>
            </a:r>
            <a:r>
              <a:rPr sz="2100" spc="-15" dirty="0">
                <a:latin typeface="Carlito"/>
                <a:cs typeface="Carlito"/>
              </a:rPr>
              <a:t>information </a:t>
            </a:r>
            <a:r>
              <a:rPr sz="2100" spc="-5" dirty="0">
                <a:latin typeface="Carlito"/>
                <a:cs typeface="Carlito"/>
              </a:rPr>
              <a:t>of </a:t>
            </a:r>
            <a:r>
              <a:rPr sz="2100" dirty="0">
                <a:latin typeface="Carlito"/>
                <a:cs typeface="Carlito"/>
              </a:rPr>
              <a:t>5 </a:t>
            </a:r>
            <a:r>
              <a:rPr sz="2100" spc="-5" dirty="0">
                <a:latin typeface="Carlito"/>
                <a:cs typeface="Carlito"/>
              </a:rPr>
              <a:t>students. One  </a:t>
            </a:r>
            <a:r>
              <a:rPr sz="2100" spc="-15" dirty="0">
                <a:latin typeface="Carlito"/>
                <a:cs typeface="Carlito"/>
              </a:rPr>
              <a:t>student </a:t>
            </a:r>
            <a:r>
              <a:rPr sz="2100" spc="-20" dirty="0">
                <a:latin typeface="Carlito"/>
                <a:cs typeface="Carlito"/>
              </a:rPr>
              <a:t>for </a:t>
            </a:r>
            <a:r>
              <a:rPr sz="2100" spc="-10" dirty="0">
                <a:latin typeface="Carlito"/>
                <a:cs typeface="Carlito"/>
              </a:rPr>
              <a:t>each </a:t>
            </a:r>
            <a:r>
              <a:rPr sz="2100" spc="-5" dirty="0">
                <a:latin typeface="Carlito"/>
                <a:cs typeface="Carlito"/>
              </a:rPr>
              <a:t>line. </a:t>
            </a:r>
            <a:r>
              <a:rPr sz="2100" dirty="0">
                <a:latin typeface="Carlito"/>
                <a:cs typeface="Carlito"/>
              </a:rPr>
              <a:t>It </a:t>
            </a:r>
            <a:r>
              <a:rPr sz="2100" spc="-10" dirty="0">
                <a:latin typeface="Carlito"/>
                <a:cs typeface="Carlito"/>
              </a:rPr>
              <a:t>includes, </a:t>
            </a:r>
            <a:r>
              <a:rPr sz="2100" spc="-15" dirty="0">
                <a:latin typeface="Carlito"/>
                <a:cs typeface="Carlito"/>
              </a:rPr>
              <a:t>student </a:t>
            </a:r>
            <a:r>
              <a:rPr sz="2100" dirty="0">
                <a:latin typeface="Carlito"/>
                <a:cs typeface="Carlito"/>
              </a:rPr>
              <a:t>id </a:t>
            </a:r>
            <a:r>
              <a:rPr sz="2100" spc="-30" dirty="0">
                <a:latin typeface="Carlito"/>
                <a:cs typeface="Carlito"/>
              </a:rPr>
              <a:t>number, </a:t>
            </a:r>
            <a:r>
              <a:rPr sz="2100" spc="-15" dirty="0">
                <a:latin typeface="Carlito"/>
                <a:cs typeface="Carlito"/>
              </a:rPr>
              <a:t>student </a:t>
            </a:r>
            <a:r>
              <a:rPr sz="2100" spc="-10" dirty="0">
                <a:latin typeface="Carlito"/>
                <a:cs typeface="Carlito"/>
              </a:rPr>
              <a:t>last  </a:t>
            </a:r>
            <a:r>
              <a:rPr sz="2100" spc="-5" dirty="0">
                <a:latin typeface="Carlito"/>
                <a:cs typeface="Carlito"/>
              </a:rPr>
              <a:t>name, and </a:t>
            </a:r>
            <a:r>
              <a:rPr sz="2100" spc="-10" dirty="0">
                <a:latin typeface="Carlito"/>
                <a:cs typeface="Carlito"/>
              </a:rPr>
              <a:t>scores </a:t>
            </a:r>
            <a:r>
              <a:rPr sz="2100" spc="-20" dirty="0">
                <a:latin typeface="Carlito"/>
                <a:cs typeface="Carlito"/>
              </a:rPr>
              <a:t>for </a:t>
            </a:r>
            <a:r>
              <a:rPr sz="2100" dirty="0">
                <a:latin typeface="Carlito"/>
                <a:cs typeface="Carlito"/>
              </a:rPr>
              <a:t>3 </a:t>
            </a:r>
            <a:r>
              <a:rPr sz="2100" spc="-10" dirty="0">
                <a:latin typeface="Carlito"/>
                <a:cs typeface="Carlito"/>
              </a:rPr>
              <a:t>Courses. </a:t>
            </a:r>
            <a:r>
              <a:rPr sz="2100" dirty="0">
                <a:latin typeface="Carlito"/>
                <a:cs typeface="Carlito"/>
              </a:rPr>
              <a:t>All </a:t>
            </a:r>
            <a:r>
              <a:rPr sz="2100" spc="-15" dirty="0">
                <a:latin typeface="Carlito"/>
                <a:cs typeface="Carlito"/>
              </a:rPr>
              <a:t>data </a:t>
            </a:r>
            <a:r>
              <a:rPr sz="2100" spc="-10" dirty="0">
                <a:latin typeface="Carlito"/>
                <a:cs typeface="Carlito"/>
              </a:rPr>
              <a:t>are </a:t>
            </a:r>
            <a:r>
              <a:rPr sz="2100" spc="-15" dirty="0">
                <a:latin typeface="Carlito"/>
                <a:cs typeface="Carlito"/>
              </a:rPr>
              <a:t>separated </a:t>
            </a:r>
            <a:r>
              <a:rPr sz="2100" spc="-10" dirty="0">
                <a:latin typeface="Carlito"/>
                <a:cs typeface="Carlito"/>
              </a:rPr>
              <a:t>by</a:t>
            </a:r>
            <a:r>
              <a:rPr sz="2100" spc="90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space.</a:t>
            </a:r>
            <a:endParaRPr sz="2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fscanf </a:t>
            </a:r>
            <a:r>
              <a:rPr spc="-175" dirty="0"/>
              <a:t>and</a:t>
            </a:r>
            <a:r>
              <a:rPr spc="-265" dirty="0"/>
              <a:t> </a:t>
            </a:r>
            <a:r>
              <a:rPr spc="5" dirty="0"/>
              <a:t>fprintf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0735" y="1539557"/>
            <a:ext cx="7542530" cy="377888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85420" indent="-17272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185420" algn="l"/>
              </a:tabLst>
            </a:pPr>
            <a:r>
              <a:rPr sz="2100" spc="-15" dirty="0">
                <a:latin typeface="Carlito"/>
                <a:cs typeface="Carlito"/>
              </a:rPr>
              <a:t>Content </a:t>
            </a:r>
            <a:r>
              <a:rPr sz="2100" spc="-5" dirty="0">
                <a:latin typeface="Carlito"/>
                <a:cs typeface="Carlito"/>
              </a:rPr>
              <a:t>of </a:t>
            </a:r>
            <a:r>
              <a:rPr sz="2100" dirty="0">
                <a:latin typeface="Carlito"/>
                <a:cs typeface="Carlito"/>
              </a:rPr>
              <a:t>a </a:t>
            </a:r>
            <a:r>
              <a:rPr sz="2100" i="1" spc="-10" dirty="0">
                <a:latin typeface="Carlito"/>
                <a:cs typeface="Carlito"/>
              </a:rPr>
              <a:t>students.txt</a:t>
            </a:r>
            <a:r>
              <a:rPr sz="2100" i="1" spc="-15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file</a:t>
            </a:r>
            <a:endParaRPr sz="21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85622"/>
                </a:solidFill>
                <a:latin typeface="Carlito"/>
                <a:cs typeface="Carlito"/>
              </a:rPr>
              <a:t>5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dirty="0">
                <a:solidFill>
                  <a:srgbClr val="385622"/>
                </a:solidFill>
                <a:latin typeface="Carlito"/>
                <a:cs typeface="Carlito"/>
              </a:rPr>
              <a:t>861022 </a:t>
            </a:r>
            <a:r>
              <a:rPr sz="1800" spc="-5" dirty="0">
                <a:solidFill>
                  <a:srgbClr val="385622"/>
                </a:solidFill>
                <a:latin typeface="Carlito"/>
                <a:cs typeface="Carlito"/>
              </a:rPr>
              <a:t>Adam </a:t>
            </a:r>
            <a:r>
              <a:rPr sz="1800" dirty="0">
                <a:solidFill>
                  <a:srgbClr val="385622"/>
                </a:solidFill>
                <a:latin typeface="Carlito"/>
                <a:cs typeface="Carlito"/>
              </a:rPr>
              <a:t>65 72</a:t>
            </a:r>
            <a:r>
              <a:rPr sz="1800" spc="-45" dirty="0">
                <a:solidFill>
                  <a:srgbClr val="385622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385622"/>
                </a:solidFill>
                <a:latin typeface="Carlito"/>
                <a:cs typeface="Carlito"/>
              </a:rPr>
              <a:t>56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dirty="0">
                <a:solidFill>
                  <a:srgbClr val="385622"/>
                </a:solidFill>
                <a:latin typeface="Carlito"/>
                <a:cs typeface="Carlito"/>
              </a:rPr>
              <a:t>851102 Allan 78 45</a:t>
            </a:r>
            <a:r>
              <a:rPr sz="1800" spc="-60" dirty="0">
                <a:solidFill>
                  <a:srgbClr val="385622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385622"/>
                </a:solidFill>
                <a:latin typeface="Carlito"/>
                <a:cs typeface="Carlito"/>
              </a:rPr>
              <a:t>80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1800" dirty="0">
                <a:solidFill>
                  <a:srgbClr val="385622"/>
                </a:solidFill>
                <a:latin typeface="Carlito"/>
                <a:cs typeface="Carlito"/>
              </a:rPr>
              <a:t>860501 </a:t>
            </a:r>
            <a:r>
              <a:rPr sz="1800" spc="-5" dirty="0">
                <a:solidFill>
                  <a:srgbClr val="385622"/>
                </a:solidFill>
                <a:latin typeface="Carlito"/>
                <a:cs typeface="Carlito"/>
              </a:rPr>
              <a:t>Smith </a:t>
            </a:r>
            <a:r>
              <a:rPr sz="1800" dirty="0">
                <a:solidFill>
                  <a:srgbClr val="385622"/>
                </a:solidFill>
                <a:latin typeface="Carlito"/>
                <a:cs typeface="Carlito"/>
              </a:rPr>
              <a:t>55 75</a:t>
            </a:r>
            <a:r>
              <a:rPr sz="1800" spc="-55" dirty="0">
                <a:solidFill>
                  <a:srgbClr val="385622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385622"/>
                </a:solidFill>
                <a:latin typeface="Carlito"/>
                <a:cs typeface="Carlito"/>
              </a:rPr>
              <a:t>90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85622"/>
                </a:solidFill>
                <a:latin typeface="Carlito"/>
                <a:cs typeface="Carlito"/>
              </a:rPr>
              <a:t>841205 </a:t>
            </a:r>
            <a:r>
              <a:rPr sz="1800" spc="-5" dirty="0">
                <a:solidFill>
                  <a:srgbClr val="385622"/>
                </a:solidFill>
                <a:latin typeface="Carlito"/>
                <a:cs typeface="Carlito"/>
              </a:rPr>
              <a:t>Ahmed </a:t>
            </a:r>
            <a:r>
              <a:rPr sz="1800" dirty="0">
                <a:solidFill>
                  <a:srgbClr val="385622"/>
                </a:solidFill>
                <a:latin typeface="Carlito"/>
                <a:cs typeface="Carlito"/>
              </a:rPr>
              <a:t>75 80</a:t>
            </a:r>
            <a:r>
              <a:rPr sz="1800" spc="-30" dirty="0">
                <a:solidFill>
                  <a:srgbClr val="385622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385622"/>
                </a:solidFill>
                <a:latin typeface="Carlito"/>
                <a:cs typeface="Carlito"/>
              </a:rPr>
              <a:t>95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dirty="0">
                <a:solidFill>
                  <a:srgbClr val="385622"/>
                </a:solidFill>
                <a:latin typeface="Carlito"/>
                <a:cs typeface="Carlito"/>
              </a:rPr>
              <a:t>850630 </a:t>
            </a:r>
            <a:r>
              <a:rPr sz="1800" spc="-5" dirty="0">
                <a:solidFill>
                  <a:srgbClr val="385622"/>
                </a:solidFill>
                <a:latin typeface="Carlito"/>
                <a:cs typeface="Carlito"/>
              </a:rPr>
              <a:t>Puja </a:t>
            </a:r>
            <a:r>
              <a:rPr sz="1800" dirty="0">
                <a:solidFill>
                  <a:srgbClr val="385622"/>
                </a:solidFill>
                <a:latin typeface="Carlito"/>
                <a:cs typeface="Carlito"/>
              </a:rPr>
              <a:t>40 50</a:t>
            </a:r>
            <a:r>
              <a:rPr sz="1800" spc="-55" dirty="0">
                <a:solidFill>
                  <a:srgbClr val="385622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385622"/>
                </a:solidFill>
                <a:latin typeface="Carlito"/>
                <a:cs typeface="Carlito"/>
              </a:rPr>
              <a:t>48</a:t>
            </a:r>
            <a:endParaRPr sz="1800" dirty="0">
              <a:latin typeface="Carlito"/>
              <a:cs typeface="Carlito"/>
            </a:endParaRPr>
          </a:p>
          <a:p>
            <a:pPr marL="185420" marR="5080" indent="-172720">
              <a:lnSpc>
                <a:spcPct val="90000"/>
              </a:lnSpc>
              <a:spcBef>
                <a:spcPts val="775"/>
              </a:spcBef>
              <a:buFont typeface="Arial"/>
              <a:buChar char="•"/>
              <a:tabLst>
                <a:tab pos="185420" algn="l"/>
              </a:tabLst>
            </a:pPr>
            <a:r>
              <a:rPr sz="2100" spc="-50" dirty="0">
                <a:latin typeface="Carlito"/>
                <a:cs typeface="Carlito"/>
              </a:rPr>
              <a:t>Now, </a:t>
            </a:r>
            <a:r>
              <a:rPr sz="2100" spc="-10" dirty="0">
                <a:latin typeface="Carlito"/>
                <a:cs typeface="Carlito"/>
              </a:rPr>
              <a:t>we </a:t>
            </a:r>
            <a:r>
              <a:rPr sz="2100" spc="-5" dirty="0">
                <a:latin typeface="Carlito"/>
                <a:cs typeface="Carlito"/>
              </a:rPr>
              <a:t>will write </a:t>
            </a:r>
            <a:r>
              <a:rPr sz="2100" dirty="0">
                <a:latin typeface="Carlito"/>
                <a:cs typeface="Carlito"/>
              </a:rPr>
              <a:t>a </a:t>
            </a:r>
            <a:r>
              <a:rPr sz="2100" spc="-15" dirty="0">
                <a:latin typeface="Carlito"/>
                <a:cs typeface="Carlito"/>
              </a:rPr>
              <a:t>program </a:t>
            </a:r>
            <a:r>
              <a:rPr sz="2100" spc="-10" dirty="0">
                <a:latin typeface="Carlito"/>
                <a:cs typeface="Carlito"/>
              </a:rPr>
              <a:t>that reads </a:t>
            </a:r>
            <a:r>
              <a:rPr sz="2100" dirty="0">
                <a:latin typeface="Carlito"/>
                <a:cs typeface="Carlito"/>
              </a:rPr>
              <a:t>the </a:t>
            </a:r>
            <a:r>
              <a:rPr sz="2100" spc="-10" dirty="0">
                <a:latin typeface="Carlito"/>
                <a:cs typeface="Carlito"/>
              </a:rPr>
              <a:t>students.txt </a:t>
            </a:r>
            <a:r>
              <a:rPr sz="2100" spc="-5" dirty="0">
                <a:latin typeface="Carlito"/>
                <a:cs typeface="Carlito"/>
              </a:rPr>
              <a:t>file and  </a:t>
            </a:r>
            <a:r>
              <a:rPr sz="2100" spc="-15" dirty="0">
                <a:latin typeface="Carlito"/>
                <a:cs typeface="Carlito"/>
              </a:rPr>
              <a:t>produce </a:t>
            </a:r>
            <a:r>
              <a:rPr sz="2100" spc="-10" dirty="0">
                <a:latin typeface="Carlito"/>
                <a:cs typeface="Carlito"/>
              </a:rPr>
              <a:t>out.txt </a:t>
            </a:r>
            <a:r>
              <a:rPr sz="2100" spc="-5" dirty="0">
                <a:latin typeface="Carlito"/>
                <a:cs typeface="Carlito"/>
              </a:rPr>
              <a:t>file with the </a:t>
            </a:r>
            <a:r>
              <a:rPr sz="2100" spc="-10" dirty="0">
                <a:latin typeface="Carlito"/>
                <a:cs typeface="Carlito"/>
              </a:rPr>
              <a:t>student </a:t>
            </a:r>
            <a:r>
              <a:rPr sz="2100" spc="-5" dirty="0">
                <a:latin typeface="Carlito"/>
                <a:cs typeface="Carlito"/>
              </a:rPr>
              <a:t>id, </a:t>
            </a:r>
            <a:r>
              <a:rPr sz="2100" spc="-15" dirty="0">
                <a:latin typeface="Carlito"/>
                <a:cs typeface="Carlito"/>
              </a:rPr>
              <a:t>student </a:t>
            </a:r>
            <a:r>
              <a:rPr sz="2100" spc="-10" dirty="0">
                <a:latin typeface="Carlito"/>
                <a:cs typeface="Carlito"/>
              </a:rPr>
              <a:t>last </a:t>
            </a:r>
            <a:r>
              <a:rPr sz="2100" spc="-5" dirty="0">
                <a:latin typeface="Carlito"/>
                <a:cs typeface="Carlito"/>
              </a:rPr>
              <a:t>name, </a:t>
            </a:r>
            <a:r>
              <a:rPr sz="2100" dirty="0">
                <a:latin typeface="Carlito"/>
                <a:cs typeface="Carlito"/>
              </a:rPr>
              <a:t>and  </a:t>
            </a:r>
            <a:r>
              <a:rPr sz="2100" spc="-25" dirty="0">
                <a:latin typeface="Carlito"/>
                <a:cs typeface="Carlito"/>
              </a:rPr>
              <a:t>average </a:t>
            </a:r>
            <a:r>
              <a:rPr sz="2100" spc="-15" dirty="0">
                <a:latin typeface="Carlito"/>
                <a:cs typeface="Carlito"/>
              </a:rPr>
              <a:t>grade </a:t>
            </a:r>
            <a:r>
              <a:rPr sz="2100" spc="-20" dirty="0">
                <a:latin typeface="Carlito"/>
                <a:cs typeface="Carlito"/>
              </a:rPr>
              <a:t>for </a:t>
            </a:r>
            <a:r>
              <a:rPr sz="2100" dirty="0">
                <a:latin typeface="Carlito"/>
                <a:cs typeface="Carlito"/>
              </a:rPr>
              <a:t>the </a:t>
            </a:r>
            <a:r>
              <a:rPr sz="2100" spc="-10" dirty="0">
                <a:latin typeface="Carlito"/>
                <a:cs typeface="Carlito"/>
              </a:rPr>
              <a:t>students </a:t>
            </a:r>
            <a:r>
              <a:rPr sz="2100" spc="-15" dirty="0">
                <a:latin typeface="Carlito"/>
                <a:cs typeface="Carlito"/>
              </a:rPr>
              <a:t>from </a:t>
            </a:r>
            <a:r>
              <a:rPr sz="2100" dirty="0">
                <a:latin typeface="Carlito"/>
                <a:cs typeface="Carlito"/>
              </a:rPr>
              <a:t>the </a:t>
            </a:r>
            <a:r>
              <a:rPr sz="2100" spc="-5" dirty="0">
                <a:latin typeface="Carlito"/>
                <a:cs typeface="Carlito"/>
              </a:rPr>
              <a:t>three </a:t>
            </a:r>
            <a:r>
              <a:rPr sz="2100" spc="-15" dirty="0">
                <a:latin typeface="Carlito"/>
                <a:cs typeface="Carlito"/>
              </a:rPr>
              <a:t>grade </a:t>
            </a:r>
            <a:r>
              <a:rPr sz="2100" spc="-10" dirty="0">
                <a:latin typeface="Carlito"/>
                <a:cs typeface="Carlito"/>
              </a:rPr>
              <a:t>provided </a:t>
            </a:r>
            <a:r>
              <a:rPr sz="2100" dirty="0">
                <a:latin typeface="Carlito"/>
                <a:cs typeface="Carlito"/>
              </a:rPr>
              <a:t>in the  </a:t>
            </a:r>
            <a:r>
              <a:rPr sz="2100" spc="-10" dirty="0">
                <a:latin typeface="Carlito"/>
                <a:cs typeface="Carlito"/>
              </a:rPr>
              <a:t>students.txt</a:t>
            </a:r>
            <a:r>
              <a:rPr sz="2100" spc="10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file.</a:t>
            </a:r>
            <a:endParaRPr sz="21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457" y="-6766"/>
            <a:ext cx="468471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fscanf </a:t>
            </a:r>
            <a:r>
              <a:rPr spc="-175" dirty="0"/>
              <a:t>and</a:t>
            </a:r>
            <a:r>
              <a:rPr spc="-265" dirty="0"/>
              <a:t> </a:t>
            </a:r>
            <a:r>
              <a:rPr spc="5" dirty="0"/>
              <a:t>fprintf</a:t>
            </a:r>
          </a:p>
        </p:txBody>
      </p:sp>
      <p:sp>
        <p:nvSpPr>
          <p:cNvPr id="3" name="object 3"/>
          <p:cNvSpPr/>
          <p:nvPr/>
        </p:nvSpPr>
        <p:spPr>
          <a:xfrm>
            <a:off x="381000" y="761999"/>
            <a:ext cx="8229600" cy="5908040"/>
          </a:xfrm>
          <a:custGeom>
            <a:avLst/>
            <a:gdLst/>
            <a:ahLst/>
            <a:cxnLst/>
            <a:rect l="l" t="t" r="r" b="b"/>
            <a:pathLst>
              <a:path w="8229600" h="5908040">
                <a:moveTo>
                  <a:pt x="8229600" y="0"/>
                </a:moveTo>
                <a:lnTo>
                  <a:pt x="0" y="0"/>
                </a:lnTo>
                <a:lnTo>
                  <a:pt x="0" y="1884680"/>
                </a:lnTo>
                <a:lnTo>
                  <a:pt x="0" y="5908040"/>
                </a:lnTo>
                <a:lnTo>
                  <a:pt x="8229600" y="5908040"/>
                </a:lnTo>
                <a:lnTo>
                  <a:pt x="8229600" y="1884680"/>
                </a:lnTo>
                <a:lnTo>
                  <a:pt x="822960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9740" y="785240"/>
            <a:ext cx="17976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20" dirty="0">
                <a:solidFill>
                  <a:srgbClr val="0000FF"/>
                </a:solidFill>
                <a:latin typeface="Arial"/>
                <a:cs typeface="Arial"/>
              </a:rPr>
              <a:t>#include</a:t>
            </a:r>
            <a:r>
              <a:rPr sz="1400" spc="3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130" dirty="0">
                <a:solidFill>
                  <a:srgbClr val="0000FF"/>
                </a:solidFill>
                <a:latin typeface="Arial"/>
                <a:cs typeface="Arial"/>
              </a:rPr>
              <a:t>&lt;</a:t>
            </a:r>
            <a:r>
              <a:rPr sz="1400" spc="130" dirty="0">
                <a:solidFill>
                  <a:srgbClr val="A21515"/>
                </a:solidFill>
                <a:latin typeface="Arial"/>
                <a:cs typeface="Arial"/>
              </a:rPr>
              <a:t>stdio.h</a:t>
            </a:r>
            <a:r>
              <a:rPr sz="1400" spc="130" dirty="0">
                <a:solidFill>
                  <a:srgbClr val="0000FF"/>
                </a:solidFill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275" dirty="0">
                <a:solidFill>
                  <a:srgbClr val="0000FF"/>
                </a:solidFill>
                <a:latin typeface="Arial"/>
                <a:cs typeface="Arial"/>
              </a:rPr>
              <a:t>int </a:t>
            </a:r>
            <a:r>
              <a:rPr sz="1400" spc="10" dirty="0">
                <a:latin typeface="Arial"/>
                <a:cs typeface="Arial"/>
              </a:rPr>
              <a:t>main </a:t>
            </a:r>
            <a:r>
              <a:rPr sz="1400" spc="295" dirty="0">
                <a:latin typeface="Arial"/>
                <a:cs typeface="Arial"/>
              </a:rPr>
              <a:t>()</a:t>
            </a:r>
            <a:r>
              <a:rPr sz="1400" spc="465" dirty="0">
                <a:latin typeface="Arial"/>
                <a:cs typeface="Arial"/>
              </a:rPr>
              <a:t> </a:t>
            </a:r>
            <a:r>
              <a:rPr sz="1400" spc="300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7257" y="1425575"/>
            <a:ext cx="4847590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51529">
              <a:lnSpc>
                <a:spcPct val="100000"/>
              </a:lnSpc>
              <a:spcBef>
                <a:spcPts val="100"/>
              </a:spcBef>
            </a:pPr>
            <a:r>
              <a:rPr sz="1400" spc="30" dirty="0">
                <a:latin typeface="Arial"/>
                <a:cs typeface="Arial"/>
              </a:rPr>
              <a:t>FILE </a:t>
            </a:r>
            <a:r>
              <a:rPr sz="1400" spc="220" dirty="0">
                <a:latin typeface="Arial"/>
                <a:cs typeface="Arial"/>
              </a:rPr>
              <a:t>* </a:t>
            </a:r>
            <a:r>
              <a:rPr sz="1400" spc="305" dirty="0">
                <a:latin typeface="Arial"/>
                <a:cs typeface="Arial"/>
              </a:rPr>
              <a:t>infile;  </a:t>
            </a:r>
            <a:r>
              <a:rPr sz="1400" spc="30" dirty="0">
                <a:latin typeface="Arial"/>
                <a:cs typeface="Arial"/>
              </a:rPr>
              <a:t>FILE </a:t>
            </a:r>
            <a:r>
              <a:rPr sz="1400" spc="220" dirty="0">
                <a:latin typeface="Arial"/>
                <a:cs typeface="Arial"/>
              </a:rPr>
              <a:t>*</a:t>
            </a:r>
            <a:r>
              <a:rPr sz="1400" spc="250" dirty="0">
                <a:latin typeface="Arial"/>
                <a:cs typeface="Arial"/>
              </a:rPr>
              <a:t> </a:t>
            </a:r>
            <a:r>
              <a:rPr sz="1400" spc="254" dirty="0">
                <a:latin typeface="Arial"/>
                <a:cs typeface="Arial"/>
              </a:rPr>
              <a:t>outfile;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270" dirty="0">
                <a:solidFill>
                  <a:srgbClr val="0000FF"/>
                </a:solidFill>
                <a:latin typeface="Arial"/>
                <a:cs typeface="Arial"/>
              </a:rPr>
              <a:t>int </a:t>
            </a:r>
            <a:r>
              <a:rPr sz="1400" spc="120" dirty="0">
                <a:latin typeface="Arial"/>
                <a:cs typeface="Arial"/>
              </a:rPr>
              <a:t>student_ID, </a:t>
            </a:r>
            <a:r>
              <a:rPr sz="1400" spc="175" dirty="0">
                <a:latin typeface="Arial"/>
                <a:cs typeface="Arial"/>
              </a:rPr>
              <a:t>j,g1,g2,g3,</a:t>
            </a:r>
            <a:r>
              <a:rPr sz="1400" spc="260" dirty="0">
                <a:latin typeface="Arial"/>
                <a:cs typeface="Arial"/>
              </a:rPr>
              <a:t> </a:t>
            </a:r>
            <a:r>
              <a:rPr sz="1400" spc="185" dirty="0">
                <a:latin typeface="Arial"/>
                <a:cs typeface="Arial"/>
              </a:rPr>
              <a:t>n;</a:t>
            </a:r>
            <a:endParaRPr sz="1400" dirty="0">
              <a:latin typeface="Arial"/>
              <a:cs typeface="Arial"/>
            </a:endParaRPr>
          </a:p>
          <a:p>
            <a:pPr marL="12700" marR="2659380">
              <a:lnSpc>
                <a:spcPct val="100000"/>
              </a:lnSpc>
            </a:pPr>
            <a:r>
              <a:rPr sz="1400" spc="85" dirty="0">
                <a:solidFill>
                  <a:srgbClr val="0000FF"/>
                </a:solidFill>
                <a:latin typeface="Arial"/>
                <a:cs typeface="Arial"/>
              </a:rPr>
              <a:t>char </a:t>
            </a:r>
            <a:r>
              <a:rPr sz="1400" spc="90" dirty="0">
                <a:latin typeface="Arial"/>
                <a:cs typeface="Arial"/>
              </a:rPr>
              <a:t>student_name[</a:t>
            </a:r>
            <a:r>
              <a:rPr sz="1400" spc="90" dirty="0">
                <a:solidFill>
                  <a:srgbClr val="09875A"/>
                </a:solidFill>
                <a:latin typeface="Arial"/>
                <a:cs typeface="Arial"/>
              </a:rPr>
              <a:t>30</a:t>
            </a:r>
            <a:r>
              <a:rPr sz="1400" spc="90" dirty="0">
                <a:latin typeface="Arial"/>
                <a:cs typeface="Arial"/>
              </a:rPr>
              <a:t>];  </a:t>
            </a:r>
            <a:r>
              <a:rPr sz="1400" spc="240" dirty="0">
                <a:solidFill>
                  <a:srgbClr val="0000FF"/>
                </a:solidFill>
                <a:latin typeface="Arial"/>
                <a:cs typeface="Arial"/>
              </a:rPr>
              <a:t>float</a:t>
            </a:r>
            <a:r>
              <a:rPr sz="1400" spc="3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114" dirty="0">
                <a:latin typeface="Arial"/>
                <a:cs typeface="Arial"/>
              </a:rPr>
              <a:t>avg;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290" dirty="0">
                <a:latin typeface="Arial"/>
                <a:cs typeface="Arial"/>
              </a:rPr>
              <a:t>infile </a:t>
            </a:r>
            <a:r>
              <a:rPr sz="1400" spc="-50" dirty="0">
                <a:latin typeface="Arial"/>
                <a:cs typeface="Arial"/>
              </a:rPr>
              <a:t>= </a:t>
            </a:r>
            <a:r>
              <a:rPr sz="1400" spc="175" dirty="0">
                <a:latin typeface="Arial"/>
                <a:cs typeface="Arial"/>
              </a:rPr>
              <a:t>fopen(</a:t>
            </a:r>
            <a:r>
              <a:rPr sz="1400" spc="175" dirty="0">
                <a:solidFill>
                  <a:srgbClr val="A21515"/>
                </a:solidFill>
                <a:latin typeface="Arial"/>
                <a:cs typeface="Arial"/>
              </a:rPr>
              <a:t>"students.txt"</a:t>
            </a:r>
            <a:r>
              <a:rPr sz="1400" spc="175" dirty="0">
                <a:latin typeface="Arial"/>
                <a:cs typeface="Arial"/>
              </a:rPr>
              <a:t>, </a:t>
            </a:r>
            <a:r>
              <a:rPr sz="1400" spc="280" dirty="0">
                <a:solidFill>
                  <a:srgbClr val="A21515"/>
                </a:solidFill>
                <a:latin typeface="Arial"/>
                <a:cs typeface="Arial"/>
              </a:rPr>
              <a:t>"r" </a:t>
            </a:r>
            <a:r>
              <a:rPr sz="1400" spc="335" dirty="0">
                <a:latin typeface="Arial"/>
                <a:cs typeface="Arial"/>
              </a:rPr>
              <a:t>); </a:t>
            </a:r>
            <a:r>
              <a:rPr sz="1400" spc="170" dirty="0">
                <a:solidFill>
                  <a:srgbClr val="00AF50"/>
                </a:solidFill>
                <a:latin typeface="Arial"/>
                <a:cs typeface="Arial"/>
              </a:rPr>
              <a:t>//read</a:t>
            </a:r>
            <a:r>
              <a:rPr sz="1400" spc="41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1400" spc="-110" dirty="0">
                <a:solidFill>
                  <a:srgbClr val="00AF50"/>
                </a:solidFill>
                <a:latin typeface="Arial"/>
                <a:cs typeface="Arial"/>
              </a:rPr>
              <a:t>mode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9740" y="2705798"/>
            <a:ext cx="7634605" cy="3690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sz="1400" spc="235" dirty="0">
                <a:latin typeface="Arial"/>
                <a:cs typeface="Arial"/>
              </a:rPr>
              <a:t>outfile </a:t>
            </a:r>
            <a:r>
              <a:rPr sz="1400" spc="-50" dirty="0">
                <a:latin typeface="Arial"/>
                <a:cs typeface="Arial"/>
              </a:rPr>
              <a:t>= </a:t>
            </a:r>
            <a:r>
              <a:rPr sz="1400" spc="140" dirty="0">
                <a:latin typeface="Arial"/>
                <a:cs typeface="Arial"/>
              </a:rPr>
              <a:t>fopen(</a:t>
            </a:r>
            <a:r>
              <a:rPr sz="1400" spc="140" dirty="0">
                <a:solidFill>
                  <a:srgbClr val="A21515"/>
                </a:solidFill>
                <a:latin typeface="Arial"/>
                <a:cs typeface="Arial"/>
              </a:rPr>
              <a:t>"students_avg.txt" </a:t>
            </a:r>
            <a:r>
              <a:rPr sz="1400" spc="380" dirty="0">
                <a:latin typeface="Arial"/>
                <a:cs typeface="Arial"/>
              </a:rPr>
              <a:t>, </a:t>
            </a:r>
            <a:r>
              <a:rPr sz="1400" spc="220" dirty="0">
                <a:solidFill>
                  <a:srgbClr val="A21515"/>
                </a:solidFill>
                <a:latin typeface="Arial"/>
                <a:cs typeface="Arial"/>
              </a:rPr>
              <a:t>"w"</a:t>
            </a:r>
            <a:r>
              <a:rPr sz="1400" spc="220" dirty="0">
                <a:latin typeface="Arial"/>
                <a:cs typeface="Arial"/>
              </a:rPr>
              <a:t>);</a:t>
            </a:r>
            <a:r>
              <a:rPr sz="1400" spc="220" dirty="0">
                <a:solidFill>
                  <a:srgbClr val="00AF50"/>
                </a:solidFill>
                <a:latin typeface="Arial"/>
                <a:cs typeface="Arial"/>
              </a:rPr>
              <a:t>//write</a:t>
            </a:r>
            <a:r>
              <a:rPr sz="1400" spc="39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1400" spc="-105" dirty="0">
                <a:solidFill>
                  <a:srgbClr val="00AF50"/>
                </a:solidFill>
                <a:latin typeface="Arial"/>
                <a:cs typeface="Arial"/>
              </a:rPr>
              <a:t>mode</a:t>
            </a:r>
            <a:endParaRPr sz="14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400" spc="235" dirty="0">
                <a:latin typeface="Arial"/>
                <a:cs typeface="Arial"/>
              </a:rPr>
              <a:t>fscanf(infile, </a:t>
            </a:r>
            <a:r>
              <a:rPr sz="1400" spc="110" dirty="0">
                <a:solidFill>
                  <a:srgbClr val="A21515"/>
                </a:solidFill>
                <a:latin typeface="Arial"/>
                <a:cs typeface="Arial"/>
              </a:rPr>
              <a:t>"%d"</a:t>
            </a:r>
            <a:r>
              <a:rPr sz="1400" spc="110" dirty="0">
                <a:latin typeface="Arial"/>
                <a:cs typeface="Arial"/>
              </a:rPr>
              <a:t>,&amp;n); </a:t>
            </a:r>
            <a:r>
              <a:rPr sz="1400" spc="170" dirty="0">
                <a:solidFill>
                  <a:srgbClr val="00AF50"/>
                </a:solidFill>
                <a:latin typeface="Arial"/>
                <a:cs typeface="Arial"/>
              </a:rPr>
              <a:t>//read </a:t>
            </a:r>
            <a:r>
              <a:rPr sz="1400" spc="120" dirty="0">
                <a:solidFill>
                  <a:srgbClr val="00AF50"/>
                </a:solidFill>
                <a:latin typeface="Arial"/>
                <a:cs typeface="Arial"/>
              </a:rPr>
              <a:t>the </a:t>
            </a:r>
            <a:r>
              <a:rPr sz="1400" spc="315" dirty="0">
                <a:solidFill>
                  <a:srgbClr val="00AF50"/>
                </a:solidFill>
                <a:latin typeface="Arial"/>
                <a:cs typeface="Arial"/>
              </a:rPr>
              <a:t>first</a:t>
            </a:r>
            <a:r>
              <a:rPr sz="1400" spc="29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1400" spc="155" dirty="0">
                <a:solidFill>
                  <a:srgbClr val="00AF50"/>
                </a:solidFill>
                <a:latin typeface="Arial"/>
                <a:cs typeface="Arial"/>
              </a:rPr>
              <a:t>integer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400" spc="220" dirty="0">
                <a:solidFill>
                  <a:srgbClr val="0000FF"/>
                </a:solidFill>
                <a:latin typeface="Arial"/>
                <a:cs typeface="Arial"/>
              </a:rPr>
              <a:t>for </a:t>
            </a:r>
            <a:r>
              <a:rPr sz="1400" spc="380" dirty="0">
                <a:latin typeface="Arial"/>
                <a:cs typeface="Arial"/>
              </a:rPr>
              <a:t>(j </a:t>
            </a:r>
            <a:r>
              <a:rPr sz="1400" spc="114" dirty="0">
                <a:latin typeface="Arial"/>
                <a:cs typeface="Arial"/>
              </a:rPr>
              <a:t>=</a:t>
            </a:r>
            <a:r>
              <a:rPr sz="1400" spc="114" dirty="0">
                <a:solidFill>
                  <a:srgbClr val="09875A"/>
                </a:solidFill>
                <a:latin typeface="Arial"/>
                <a:cs typeface="Arial"/>
              </a:rPr>
              <a:t>1</a:t>
            </a:r>
            <a:r>
              <a:rPr sz="1400" spc="114" dirty="0">
                <a:latin typeface="Arial"/>
                <a:cs typeface="Arial"/>
              </a:rPr>
              <a:t>; </a:t>
            </a:r>
            <a:r>
              <a:rPr sz="1400" spc="455" dirty="0">
                <a:latin typeface="Arial"/>
                <a:cs typeface="Arial"/>
              </a:rPr>
              <a:t>j </a:t>
            </a:r>
            <a:r>
              <a:rPr sz="1400" spc="-55" dirty="0">
                <a:latin typeface="Arial"/>
                <a:cs typeface="Arial"/>
              </a:rPr>
              <a:t>&lt;= </a:t>
            </a:r>
            <a:r>
              <a:rPr sz="1400" spc="185" dirty="0">
                <a:latin typeface="Arial"/>
                <a:cs typeface="Arial"/>
              </a:rPr>
              <a:t>n; </a:t>
            </a:r>
            <a:r>
              <a:rPr sz="1400" spc="165" dirty="0">
                <a:latin typeface="Arial"/>
                <a:cs typeface="Arial"/>
              </a:rPr>
              <a:t>j++) </a:t>
            </a:r>
            <a:r>
              <a:rPr sz="1400" spc="300" dirty="0">
                <a:latin typeface="Arial"/>
                <a:cs typeface="Arial"/>
              </a:rPr>
              <a:t>{ </a:t>
            </a:r>
            <a:r>
              <a:rPr sz="1400" spc="200" dirty="0">
                <a:solidFill>
                  <a:srgbClr val="00AF50"/>
                </a:solidFill>
                <a:latin typeface="Arial"/>
                <a:cs typeface="Arial"/>
              </a:rPr>
              <a:t>//loop </a:t>
            </a:r>
            <a:r>
              <a:rPr sz="1400" spc="-10" dirty="0">
                <a:solidFill>
                  <a:srgbClr val="00AF50"/>
                </a:solidFill>
                <a:latin typeface="Arial"/>
                <a:cs typeface="Arial"/>
              </a:rPr>
              <a:t>n </a:t>
            </a:r>
            <a:r>
              <a:rPr sz="1400" spc="-25" dirty="0">
                <a:solidFill>
                  <a:srgbClr val="00AF50"/>
                </a:solidFill>
                <a:latin typeface="Arial"/>
                <a:cs typeface="Arial"/>
              </a:rPr>
              <a:t>number </a:t>
            </a:r>
            <a:r>
              <a:rPr sz="1400" spc="185" dirty="0">
                <a:solidFill>
                  <a:srgbClr val="00AF50"/>
                </a:solidFill>
                <a:latin typeface="Arial"/>
                <a:cs typeface="Arial"/>
              </a:rPr>
              <a:t>of </a:t>
            </a:r>
            <a:r>
              <a:rPr sz="1400" spc="100" dirty="0">
                <a:solidFill>
                  <a:srgbClr val="00AF50"/>
                </a:solidFill>
                <a:latin typeface="Arial"/>
                <a:cs typeface="Arial"/>
              </a:rPr>
              <a:t>times </a:t>
            </a:r>
            <a:r>
              <a:rPr sz="1400" spc="185" dirty="0">
                <a:solidFill>
                  <a:srgbClr val="00AF50"/>
                </a:solidFill>
                <a:latin typeface="Arial"/>
                <a:cs typeface="Arial"/>
              </a:rPr>
              <a:t>to </a:t>
            </a:r>
            <a:r>
              <a:rPr sz="1400" spc="70" dirty="0">
                <a:solidFill>
                  <a:srgbClr val="00AF50"/>
                </a:solidFill>
                <a:latin typeface="Arial"/>
                <a:cs typeface="Arial"/>
              </a:rPr>
              <a:t>read </a:t>
            </a:r>
            <a:r>
              <a:rPr sz="1400" spc="-10" dirty="0">
                <a:solidFill>
                  <a:srgbClr val="00AF50"/>
                </a:solidFill>
                <a:latin typeface="Arial"/>
                <a:cs typeface="Arial"/>
              </a:rPr>
              <a:t>n</a:t>
            </a:r>
            <a:r>
              <a:rPr sz="1400" spc="32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1400" spc="105" dirty="0">
                <a:solidFill>
                  <a:srgbClr val="00AF50"/>
                </a:solidFill>
                <a:latin typeface="Arial"/>
                <a:cs typeface="Arial"/>
              </a:rPr>
              <a:t>students</a:t>
            </a:r>
            <a:endParaRPr sz="1400" dirty="0">
              <a:latin typeface="Arial"/>
              <a:cs typeface="Arial"/>
            </a:endParaRPr>
          </a:p>
          <a:p>
            <a:pPr marL="927100" marR="793115">
              <a:lnSpc>
                <a:spcPct val="100000"/>
              </a:lnSpc>
            </a:pPr>
            <a:r>
              <a:rPr sz="1400" spc="170" dirty="0">
                <a:latin typeface="Arial"/>
                <a:cs typeface="Arial"/>
              </a:rPr>
              <a:t>fscanf( </a:t>
            </a:r>
            <a:r>
              <a:rPr sz="1400" spc="300" dirty="0">
                <a:latin typeface="Arial"/>
                <a:cs typeface="Arial"/>
              </a:rPr>
              <a:t>infile, </a:t>
            </a:r>
            <a:r>
              <a:rPr sz="1400" spc="90" dirty="0">
                <a:solidFill>
                  <a:srgbClr val="A21515"/>
                </a:solidFill>
                <a:latin typeface="Arial"/>
                <a:cs typeface="Arial"/>
              </a:rPr>
              <a:t>"%d"</a:t>
            </a:r>
            <a:r>
              <a:rPr sz="1400" spc="90" dirty="0">
                <a:latin typeface="Arial"/>
                <a:cs typeface="Arial"/>
              </a:rPr>
              <a:t>, </a:t>
            </a:r>
            <a:r>
              <a:rPr sz="1400" spc="114" dirty="0">
                <a:latin typeface="Arial"/>
                <a:cs typeface="Arial"/>
              </a:rPr>
              <a:t>&amp;student_ID); </a:t>
            </a:r>
            <a:r>
              <a:rPr sz="1400" spc="175" dirty="0">
                <a:solidFill>
                  <a:srgbClr val="00AF50"/>
                </a:solidFill>
                <a:latin typeface="Arial"/>
                <a:cs typeface="Arial"/>
              </a:rPr>
              <a:t>//read </a:t>
            </a:r>
            <a:r>
              <a:rPr sz="1400" spc="114" dirty="0">
                <a:solidFill>
                  <a:srgbClr val="00AF50"/>
                </a:solidFill>
                <a:latin typeface="Arial"/>
                <a:cs typeface="Arial"/>
              </a:rPr>
              <a:t>student </a:t>
            </a:r>
            <a:r>
              <a:rPr sz="1400" spc="229" dirty="0">
                <a:solidFill>
                  <a:srgbClr val="00AF50"/>
                </a:solidFill>
                <a:latin typeface="Arial"/>
                <a:cs typeface="Arial"/>
              </a:rPr>
              <a:t>id  </a:t>
            </a:r>
            <a:endParaRPr lang="en-US" sz="1400" spc="229" dirty="0">
              <a:solidFill>
                <a:srgbClr val="00AF50"/>
              </a:solidFill>
              <a:latin typeface="Arial"/>
              <a:cs typeface="Arial"/>
            </a:endParaRPr>
          </a:p>
          <a:p>
            <a:pPr marL="927100" marR="793115">
              <a:lnSpc>
                <a:spcPct val="100000"/>
              </a:lnSpc>
            </a:pPr>
            <a:r>
              <a:rPr sz="1400" spc="170" dirty="0" err="1">
                <a:latin typeface="Arial"/>
                <a:cs typeface="Arial"/>
              </a:rPr>
              <a:t>fscanf</a:t>
            </a:r>
            <a:r>
              <a:rPr sz="1400" spc="170" dirty="0">
                <a:latin typeface="Arial"/>
                <a:cs typeface="Arial"/>
              </a:rPr>
              <a:t>( </a:t>
            </a:r>
            <a:r>
              <a:rPr sz="1400" spc="300" dirty="0">
                <a:latin typeface="Arial"/>
                <a:cs typeface="Arial"/>
              </a:rPr>
              <a:t>infile, </a:t>
            </a:r>
            <a:r>
              <a:rPr sz="1400" spc="105" dirty="0">
                <a:solidFill>
                  <a:srgbClr val="A21515"/>
                </a:solidFill>
                <a:latin typeface="Arial"/>
                <a:cs typeface="Arial"/>
              </a:rPr>
              <a:t>"%s"</a:t>
            </a:r>
            <a:r>
              <a:rPr sz="1400" spc="105" dirty="0">
                <a:latin typeface="Arial"/>
                <a:cs typeface="Arial"/>
              </a:rPr>
              <a:t>, </a:t>
            </a:r>
            <a:r>
              <a:rPr sz="1400" spc="75" dirty="0">
                <a:latin typeface="Arial"/>
                <a:cs typeface="Arial"/>
              </a:rPr>
              <a:t>student_name); </a:t>
            </a:r>
            <a:r>
              <a:rPr sz="1400" spc="170" dirty="0">
                <a:solidFill>
                  <a:srgbClr val="00AF50"/>
                </a:solidFill>
                <a:latin typeface="Arial"/>
                <a:cs typeface="Arial"/>
              </a:rPr>
              <a:t>//read </a:t>
            </a:r>
            <a:r>
              <a:rPr sz="1400" spc="225" dirty="0">
                <a:solidFill>
                  <a:srgbClr val="00AF50"/>
                </a:solidFill>
                <a:latin typeface="Arial"/>
                <a:cs typeface="Arial"/>
              </a:rPr>
              <a:t>last </a:t>
            </a:r>
            <a:r>
              <a:rPr sz="1400" spc="-105" dirty="0">
                <a:solidFill>
                  <a:srgbClr val="00AF50"/>
                </a:solidFill>
                <a:latin typeface="Arial"/>
                <a:cs typeface="Arial"/>
              </a:rPr>
              <a:t>name  </a:t>
            </a:r>
            <a:endParaRPr lang="en-US" sz="1400" spc="-105" dirty="0">
              <a:solidFill>
                <a:srgbClr val="00AF50"/>
              </a:solidFill>
              <a:latin typeface="Arial"/>
              <a:cs typeface="Arial"/>
            </a:endParaRPr>
          </a:p>
          <a:p>
            <a:pPr marL="927100" marR="793115">
              <a:lnSpc>
                <a:spcPct val="100000"/>
              </a:lnSpc>
            </a:pPr>
            <a:r>
              <a:rPr sz="1400" spc="170" dirty="0" err="1">
                <a:latin typeface="Arial"/>
                <a:cs typeface="Arial"/>
              </a:rPr>
              <a:t>fscanf</a:t>
            </a:r>
            <a:r>
              <a:rPr sz="1400" spc="170" dirty="0">
                <a:latin typeface="Arial"/>
                <a:cs typeface="Arial"/>
              </a:rPr>
              <a:t>( </a:t>
            </a:r>
            <a:r>
              <a:rPr sz="1400" spc="300" dirty="0">
                <a:latin typeface="Arial"/>
                <a:cs typeface="Arial"/>
              </a:rPr>
              <a:t>infile,</a:t>
            </a:r>
            <a:r>
              <a:rPr sz="1400" spc="300" dirty="0">
                <a:solidFill>
                  <a:srgbClr val="A21515"/>
                </a:solidFill>
                <a:latin typeface="Arial"/>
                <a:cs typeface="Arial"/>
              </a:rPr>
              <a:t>" </a:t>
            </a:r>
            <a:r>
              <a:rPr sz="1400" spc="-250" dirty="0">
                <a:solidFill>
                  <a:srgbClr val="A21515"/>
                </a:solidFill>
                <a:latin typeface="Arial"/>
                <a:cs typeface="Arial"/>
              </a:rPr>
              <a:t>%d </a:t>
            </a:r>
            <a:r>
              <a:rPr sz="1400" spc="-240" dirty="0">
                <a:solidFill>
                  <a:srgbClr val="A21515"/>
                </a:solidFill>
                <a:latin typeface="Arial"/>
                <a:cs typeface="Arial"/>
              </a:rPr>
              <a:t>%d %d </a:t>
            </a:r>
            <a:r>
              <a:rPr sz="1400" spc="335" dirty="0">
                <a:solidFill>
                  <a:srgbClr val="A21515"/>
                </a:solidFill>
                <a:latin typeface="Arial"/>
                <a:cs typeface="Arial"/>
              </a:rPr>
              <a:t>"</a:t>
            </a:r>
            <a:r>
              <a:rPr sz="1400" spc="335" dirty="0">
                <a:latin typeface="Arial"/>
                <a:cs typeface="Arial"/>
              </a:rPr>
              <a:t>, </a:t>
            </a:r>
            <a:r>
              <a:rPr sz="1400" spc="45" dirty="0">
                <a:latin typeface="Arial"/>
                <a:cs typeface="Arial"/>
              </a:rPr>
              <a:t>&amp;g1, &amp;g2, </a:t>
            </a:r>
            <a:r>
              <a:rPr sz="1400" spc="100" dirty="0">
                <a:latin typeface="Arial"/>
                <a:cs typeface="Arial"/>
              </a:rPr>
              <a:t>&amp;g3); </a:t>
            </a:r>
            <a:r>
              <a:rPr sz="1400" spc="170" dirty="0">
                <a:solidFill>
                  <a:srgbClr val="00AF50"/>
                </a:solidFill>
                <a:latin typeface="Arial"/>
                <a:cs typeface="Arial"/>
              </a:rPr>
              <a:t>//read </a:t>
            </a:r>
            <a:r>
              <a:rPr sz="1400" spc="-10" dirty="0">
                <a:solidFill>
                  <a:srgbClr val="00AF50"/>
                </a:solidFill>
                <a:latin typeface="Arial"/>
                <a:cs typeface="Arial"/>
              </a:rPr>
              <a:t>3 </a:t>
            </a:r>
            <a:r>
              <a:rPr sz="1400" spc="55" dirty="0">
                <a:solidFill>
                  <a:srgbClr val="00AF50"/>
                </a:solidFill>
                <a:latin typeface="Arial"/>
                <a:cs typeface="Arial"/>
              </a:rPr>
              <a:t>grades  </a:t>
            </a:r>
            <a:endParaRPr lang="en-US" sz="1400" spc="55" dirty="0">
              <a:solidFill>
                <a:srgbClr val="00AF50"/>
              </a:solidFill>
              <a:latin typeface="Arial"/>
              <a:cs typeface="Arial"/>
            </a:endParaRPr>
          </a:p>
          <a:p>
            <a:pPr marL="927100" marR="793115">
              <a:lnSpc>
                <a:spcPct val="100000"/>
              </a:lnSpc>
            </a:pPr>
            <a:r>
              <a:rPr sz="1400" spc="15" dirty="0">
                <a:latin typeface="Arial"/>
                <a:cs typeface="Arial"/>
              </a:rPr>
              <a:t>avg </a:t>
            </a:r>
            <a:r>
              <a:rPr sz="1400" spc="-50" dirty="0">
                <a:latin typeface="Arial"/>
                <a:cs typeface="Arial"/>
              </a:rPr>
              <a:t>=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spc="105" dirty="0">
                <a:latin typeface="Arial"/>
                <a:cs typeface="Arial"/>
              </a:rPr>
              <a:t>(g1+g2+g3)/</a:t>
            </a:r>
            <a:r>
              <a:rPr sz="1400" spc="105" dirty="0">
                <a:solidFill>
                  <a:srgbClr val="09875A"/>
                </a:solidFill>
                <a:latin typeface="Arial"/>
                <a:cs typeface="Arial"/>
              </a:rPr>
              <a:t>3.0</a:t>
            </a:r>
            <a:r>
              <a:rPr sz="1400" spc="105" dirty="0">
                <a:latin typeface="Arial"/>
                <a:cs typeface="Arial"/>
              </a:rPr>
              <a:t>;</a:t>
            </a:r>
            <a:endParaRPr sz="14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400" spc="160" dirty="0">
                <a:latin typeface="Arial"/>
                <a:cs typeface="Arial"/>
              </a:rPr>
              <a:t>printf(</a:t>
            </a:r>
            <a:r>
              <a:rPr sz="1400" spc="160" dirty="0">
                <a:solidFill>
                  <a:srgbClr val="A21515"/>
                </a:solidFill>
                <a:latin typeface="Arial"/>
                <a:cs typeface="Arial"/>
              </a:rPr>
              <a:t>"%d </a:t>
            </a:r>
            <a:r>
              <a:rPr sz="1400" spc="-200" dirty="0">
                <a:solidFill>
                  <a:srgbClr val="A21515"/>
                </a:solidFill>
                <a:latin typeface="Arial"/>
                <a:cs typeface="Arial"/>
              </a:rPr>
              <a:t>%s </a:t>
            </a:r>
            <a:r>
              <a:rPr sz="1400" spc="-240" dirty="0">
                <a:solidFill>
                  <a:srgbClr val="A21515"/>
                </a:solidFill>
                <a:latin typeface="Arial"/>
                <a:cs typeface="Arial"/>
              </a:rPr>
              <a:t>%d </a:t>
            </a:r>
            <a:r>
              <a:rPr sz="1400" spc="-250" dirty="0">
                <a:solidFill>
                  <a:srgbClr val="A21515"/>
                </a:solidFill>
                <a:latin typeface="Arial"/>
                <a:cs typeface="Arial"/>
              </a:rPr>
              <a:t>%d </a:t>
            </a:r>
            <a:r>
              <a:rPr sz="1400" spc="-240" dirty="0">
                <a:solidFill>
                  <a:srgbClr val="A21515"/>
                </a:solidFill>
                <a:latin typeface="Arial"/>
                <a:cs typeface="Arial"/>
              </a:rPr>
              <a:t>%d </a:t>
            </a:r>
            <a:r>
              <a:rPr sz="1400" spc="165" dirty="0">
                <a:solidFill>
                  <a:srgbClr val="A21515"/>
                </a:solidFill>
                <a:latin typeface="Arial"/>
                <a:cs typeface="Arial"/>
              </a:rPr>
              <a:t>%.2f\n"</a:t>
            </a:r>
            <a:r>
              <a:rPr sz="1400" spc="165" dirty="0">
                <a:latin typeface="Arial"/>
                <a:cs typeface="Arial"/>
              </a:rPr>
              <a:t>, </a:t>
            </a:r>
            <a:r>
              <a:rPr sz="1400" spc="120" dirty="0">
                <a:latin typeface="Arial"/>
                <a:cs typeface="Arial"/>
              </a:rPr>
              <a:t>student_ID, </a:t>
            </a:r>
            <a:r>
              <a:rPr sz="1400" spc="60" dirty="0">
                <a:latin typeface="Arial"/>
                <a:cs typeface="Arial"/>
              </a:rPr>
              <a:t>student_name, </a:t>
            </a:r>
            <a:r>
              <a:rPr sz="1400" spc="125" dirty="0">
                <a:latin typeface="Arial"/>
                <a:cs typeface="Arial"/>
              </a:rPr>
              <a:t>g1,</a:t>
            </a:r>
            <a:r>
              <a:rPr sz="1400" spc="475" dirty="0">
                <a:latin typeface="Arial"/>
                <a:cs typeface="Arial"/>
              </a:rPr>
              <a:t> </a:t>
            </a:r>
            <a:r>
              <a:rPr sz="1400" spc="120" dirty="0">
                <a:latin typeface="Arial"/>
                <a:cs typeface="Arial"/>
              </a:rPr>
              <a:t>g2,g3,</a:t>
            </a:r>
            <a:endParaRPr sz="14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400" spc="150" dirty="0">
                <a:latin typeface="Arial"/>
                <a:cs typeface="Arial"/>
              </a:rPr>
              <a:t>avg);</a:t>
            </a:r>
            <a:endParaRPr sz="14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400" spc="210" dirty="0">
                <a:latin typeface="Arial"/>
                <a:cs typeface="Arial"/>
              </a:rPr>
              <a:t>fprintf(outfile,</a:t>
            </a:r>
            <a:r>
              <a:rPr sz="1400" spc="210" dirty="0">
                <a:solidFill>
                  <a:srgbClr val="A21515"/>
                </a:solidFill>
                <a:latin typeface="Arial"/>
                <a:cs typeface="Arial"/>
              </a:rPr>
              <a:t>"%d </a:t>
            </a:r>
            <a:r>
              <a:rPr sz="1400" spc="-204" dirty="0">
                <a:solidFill>
                  <a:srgbClr val="A21515"/>
                </a:solidFill>
                <a:latin typeface="Arial"/>
                <a:cs typeface="Arial"/>
              </a:rPr>
              <a:t>%s </a:t>
            </a:r>
            <a:r>
              <a:rPr sz="1400" spc="165" dirty="0">
                <a:solidFill>
                  <a:srgbClr val="A21515"/>
                </a:solidFill>
                <a:latin typeface="Arial"/>
                <a:cs typeface="Arial"/>
              </a:rPr>
              <a:t>%.2f\n"</a:t>
            </a:r>
            <a:r>
              <a:rPr sz="1400" spc="165" dirty="0">
                <a:latin typeface="Arial"/>
                <a:cs typeface="Arial"/>
              </a:rPr>
              <a:t>, </a:t>
            </a:r>
            <a:r>
              <a:rPr sz="1400" spc="120" dirty="0">
                <a:latin typeface="Arial"/>
                <a:cs typeface="Arial"/>
              </a:rPr>
              <a:t>student_ID, </a:t>
            </a:r>
            <a:r>
              <a:rPr sz="1400" spc="60" dirty="0">
                <a:latin typeface="Arial"/>
                <a:cs typeface="Arial"/>
              </a:rPr>
              <a:t>student_name,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spc="145" dirty="0">
                <a:latin typeface="Arial"/>
                <a:cs typeface="Arial"/>
              </a:rPr>
              <a:t>avg);</a:t>
            </a:r>
            <a:endParaRPr sz="14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400" spc="300" dirty="0">
                <a:latin typeface="Arial"/>
                <a:cs typeface="Arial"/>
              </a:rPr>
              <a:t>}</a:t>
            </a:r>
            <a:endParaRPr sz="14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400" spc="245" dirty="0">
                <a:latin typeface="Arial"/>
                <a:cs typeface="Arial"/>
              </a:rPr>
              <a:t>fclose(infile); </a:t>
            </a:r>
            <a:r>
              <a:rPr sz="1400" spc="190" dirty="0">
                <a:solidFill>
                  <a:srgbClr val="00AF50"/>
                </a:solidFill>
                <a:latin typeface="Arial"/>
                <a:cs typeface="Arial"/>
              </a:rPr>
              <a:t>//close</a:t>
            </a:r>
            <a:r>
              <a:rPr sz="1400" spc="55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1400" spc="290" dirty="0">
                <a:solidFill>
                  <a:srgbClr val="00AF50"/>
                </a:solidFill>
                <a:latin typeface="Arial"/>
                <a:cs typeface="Arial"/>
              </a:rPr>
              <a:t>infile</a:t>
            </a:r>
            <a:endParaRPr sz="14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400" spc="225" dirty="0">
                <a:latin typeface="Arial"/>
                <a:cs typeface="Arial"/>
              </a:rPr>
              <a:t>fclose(outfile); </a:t>
            </a:r>
            <a:r>
              <a:rPr sz="1200" spc="165" dirty="0">
                <a:solidFill>
                  <a:srgbClr val="00AF50"/>
                </a:solidFill>
                <a:latin typeface="Arial"/>
                <a:cs typeface="Arial"/>
              </a:rPr>
              <a:t>//close </a:t>
            </a:r>
            <a:r>
              <a:rPr sz="1200" spc="215" dirty="0">
                <a:solidFill>
                  <a:srgbClr val="00AF50"/>
                </a:solidFill>
                <a:latin typeface="Arial"/>
                <a:cs typeface="Arial"/>
              </a:rPr>
              <a:t>outfile. </a:t>
            </a:r>
            <a:r>
              <a:rPr sz="1200" spc="25" dirty="0">
                <a:solidFill>
                  <a:srgbClr val="00AF50"/>
                </a:solidFill>
                <a:latin typeface="Arial"/>
                <a:cs typeface="Arial"/>
              </a:rPr>
              <a:t>Data </a:t>
            </a:r>
            <a:r>
              <a:rPr sz="1200" spc="240" dirty="0">
                <a:solidFill>
                  <a:srgbClr val="00AF50"/>
                </a:solidFill>
                <a:latin typeface="Arial"/>
                <a:cs typeface="Arial"/>
              </a:rPr>
              <a:t>will </a:t>
            </a:r>
            <a:r>
              <a:rPr sz="1200" spc="100" dirty="0">
                <a:solidFill>
                  <a:srgbClr val="00AF50"/>
                </a:solidFill>
                <a:latin typeface="Arial"/>
                <a:cs typeface="Arial"/>
              </a:rPr>
              <a:t>not </a:t>
            </a:r>
            <a:r>
              <a:rPr sz="1200" spc="-10" dirty="0">
                <a:solidFill>
                  <a:srgbClr val="00AF50"/>
                </a:solidFill>
                <a:latin typeface="Arial"/>
                <a:cs typeface="Arial"/>
              </a:rPr>
              <a:t>be </a:t>
            </a:r>
            <a:r>
              <a:rPr sz="1200" spc="155" dirty="0">
                <a:solidFill>
                  <a:srgbClr val="00AF50"/>
                </a:solidFill>
                <a:latin typeface="Arial"/>
                <a:cs typeface="Arial"/>
              </a:rPr>
              <a:t>written </a:t>
            </a:r>
            <a:r>
              <a:rPr sz="1200" spc="355" dirty="0">
                <a:solidFill>
                  <a:srgbClr val="00AF50"/>
                </a:solidFill>
                <a:latin typeface="Arial"/>
                <a:cs typeface="Arial"/>
              </a:rPr>
              <a:t>if </a:t>
            </a:r>
            <a:r>
              <a:rPr sz="1200" spc="10" dirty="0">
                <a:solidFill>
                  <a:srgbClr val="00AF50"/>
                </a:solidFill>
                <a:latin typeface="Arial"/>
                <a:cs typeface="Arial"/>
              </a:rPr>
              <a:t>you </a:t>
            </a:r>
            <a:r>
              <a:rPr sz="1200" spc="-10" dirty="0">
                <a:solidFill>
                  <a:srgbClr val="00AF50"/>
                </a:solidFill>
                <a:latin typeface="Arial"/>
                <a:cs typeface="Arial"/>
              </a:rPr>
              <a:t>do </a:t>
            </a:r>
            <a:r>
              <a:rPr sz="1200" spc="100" dirty="0">
                <a:solidFill>
                  <a:srgbClr val="00AF50"/>
                </a:solidFill>
                <a:latin typeface="Arial"/>
                <a:cs typeface="Arial"/>
              </a:rPr>
              <a:t>not</a:t>
            </a:r>
            <a:r>
              <a:rPr sz="1200" spc="40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00AF50"/>
                </a:solidFill>
                <a:latin typeface="Arial"/>
                <a:cs typeface="Arial"/>
              </a:rPr>
              <a:t>close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400" spc="160" dirty="0">
                <a:solidFill>
                  <a:srgbClr val="0000FF"/>
                </a:solidFill>
                <a:latin typeface="Arial"/>
                <a:cs typeface="Arial"/>
              </a:rPr>
              <a:t>return</a:t>
            </a:r>
            <a:r>
              <a:rPr sz="1400" spc="3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190" dirty="0">
                <a:solidFill>
                  <a:srgbClr val="09875A"/>
                </a:solidFill>
                <a:latin typeface="Arial"/>
                <a:cs typeface="Arial"/>
              </a:rPr>
              <a:t>0</a:t>
            </a:r>
            <a:r>
              <a:rPr sz="1400" spc="190" dirty="0">
                <a:latin typeface="Arial"/>
                <a:cs typeface="Arial"/>
              </a:rPr>
              <a:t>;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300" dirty="0">
                <a:latin typeface="Arial"/>
                <a:cs typeface="Arial"/>
              </a:rPr>
              <a:t>}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0800" y="304800"/>
            <a:ext cx="2590800" cy="2341880"/>
          </a:xfrm>
          <a:custGeom>
            <a:avLst/>
            <a:gdLst/>
            <a:ahLst/>
            <a:cxnLst/>
            <a:rect l="l" t="t" r="r" b="b"/>
            <a:pathLst>
              <a:path w="2590800" h="2341880">
                <a:moveTo>
                  <a:pt x="2590800" y="0"/>
                </a:moveTo>
                <a:lnTo>
                  <a:pt x="0" y="0"/>
                </a:lnTo>
                <a:lnTo>
                  <a:pt x="0" y="2341879"/>
                </a:lnTo>
                <a:lnTo>
                  <a:pt x="2590800" y="2341879"/>
                </a:lnTo>
                <a:lnTo>
                  <a:pt x="2590800" y="0"/>
                </a:lnTo>
                <a:close/>
              </a:path>
            </a:pathLst>
          </a:custGeom>
          <a:solidFill>
            <a:srgbClr val="E1EF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481445" y="221234"/>
            <a:ext cx="1025525" cy="670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2300"/>
              </a:lnSpc>
              <a:spcBef>
                <a:spcPts val="100"/>
              </a:spcBef>
            </a:pPr>
            <a:r>
              <a:rPr sz="1600" dirty="0">
                <a:solidFill>
                  <a:srgbClr val="385622"/>
                </a:solidFill>
                <a:latin typeface="Carlito"/>
                <a:cs typeface="Carlito"/>
              </a:rPr>
              <a:t>Stude</a:t>
            </a:r>
            <a:r>
              <a:rPr sz="1600" spc="-20" dirty="0">
                <a:solidFill>
                  <a:srgbClr val="385622"/>
                </a:solidFill>
                <a:latin typeface="Carlito"/>
                <a:cs typeface="Carlito"/>
              </a:rPr>
              <a:t>n</a:t>
            </a:r>
            <a:r>
              <a:rPr sz="1600" dirty="0">
                <a:solidFill>
                  <a:srgbClr val="385622"/>
                </a:solidFill>
                <a:latin typeface="Carlito"/>
                <a:cs typeface="Carlito"/>
              </a:rPr>
              <a:t>ts</a:t>
            </a:r>
            <a:r>
              <a:rPr sz="1600" spc="-45" dirty="0">
                <a:solidFill>
                  <a:srgbClr val="385622"/>
                </a:solidFill>
                <a:latin typeface="Carlito"/>
                <a:cs typeface="Carlito"/>
              </a:rPr>
              <a:t>.</a:t>
            </a:r>
            <a:r>
              <a:rPr sz="1600" dirty="0">
                <a:solidFill>
                  <a:srgbClr val="385622"/>
                </a:solidFill>
                <a:latin typeface="Carlito"/>
                <a:cs typeface="Carlito"/>
              </a:rPr>
              <a:t>t</a:t>
            </a:r>
            <a:r>
              <a:rPr sz="1600" spc="5" dirty="0">
                <a:solidFill>
                  <a:srgbClr val="385622"/>
                </a:solidFill>
                <a:latin typeface="Carlito"/>
                <a:cs typeface="Carlito"/>
              </a:rPr>
              <a:t>x</a:t>
            </a:r>
            <a:r>
              <a:rPr sz="1600" dirty="0">
                <a:solidFill>
                  <a:srgbClr val="385622"/>
                </a:solidFill>
                <a:latin typeface="Carlito"/>
                <a:cs typeface="Carlito"/>
              </a:rPr>
              <a:t>t  5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81445" y="863350"/>
            <a:ext cx="2040255" cy="163448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600" spc="5" dirty="0">
                <a:solidFill>
                  <a:srgbClr val="385622"/>
                </a:solidFill>
                <a:latin typeface="Carlito"/>
                <a:cs typeface="Carlito"/>
              </a:rPr>
              <a:t>861022 </a:t>
            </a:r>
            <a:r>
              <a:rPr sz="1600" spc="-10" dirty="0">
                <a:solidFill>
                  <a:srgbClr val="385622"/>
                </a:solidFill>
                <a:latin typeface="Carlito"/>
                <a:cs typeface="Carlito"/>
              </a:rPr>
              <a:t>Adam </a:t>
            </a:r>
            <a:r>
              <a:rPr sz="1600" dirty="0">
                <a:solidFill>
                  <a:srgbClr val="385622"/>
                </a:solidFill>
                <a:latin typeface="Carlito"/>
                <a:cs typeface="Carlito"/>
              </a:rPr>
              <a:t>65 72</a:t>
            </a:r>
            <a:r>
              <a:rPr sz="1600" spc="-90" dirty="0">
                <a:solidFill>
                  <a:srgbClr val="385622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385622"/>
                </a:solidFill>
                <a:latin typeface="Carlito"/>
                <a:cs typeface="Carlito"/>
              </a:rPr>
              <a:t>56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600" dirty="0">
                <a:solidFill>
                  <a:srgbClr val="385622"/>
                </a:solidFill>
                <a:latin typeface="Carlito"/>
                <a:cs typeface="Carlito"/>
              </a:rPr>
              <a:t>851102 </a:t>
            </a:r>
            <a:r>
              <a:rPr sz="1600" spc="-10" dirty="0">
                <a:solidFill>
                  <a:srgbClr val="385622"/>
                </a:solidFill>
                <a:latin typeface="Carlito"/>
                <a:cs typeface="Carlito"/>
              </a:rPr>
              <a:t>Allan </a:t>
            </a:r>
            <a:r>
              <a:rPr sz="1600" dirty="0">
                <a:solidFill>
                  <a:srgbClr val="385622"/>
                </a:solidFill>
                <a:latin typeface="Carlito"/>
                <a:cs typeface="Carlito"/>
              </a:rPr>
              <a:t>78 45</a:t>
            </a:r>
            <a:r>
              <a:rPr sz="1600" spc="-70" dirty="0">
                <a:solidFill>
                  <a:srgbClr val="385622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385622"/>
                </a:solidFill>
                <a:latin typeface="Carlito"/>
                <a:cs typeface="Carlito"/>
              </a:rPr>
              <a:t>80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dirty="0">
                <a:solidFill>
                  <a:srgbClr val="385622"/>
                </a:solidFill>
                <a:latin typeface="Carlito"/>
                <a:cs typeface="Carlito"/>
              </a:rPr>
              <a:t>860501 </a:t>
            </a:r>
            <a:r>
              <a:rPr sz="1600" spc="-5" dirty="0">
                <a:solidFill>
                  <a:srgbClr val="385622"/>
                </a:solidFill>
                <a:latin typeface="Carlito"/>
                <a:cs typeface="Carlito"/>
              </a:rPr>
              <a:t>Smith </a:t>
            </a:r>
            <a:r>
              <a:rPr sz="1600" dirty="0">
                <a:solidFill>
                  <a:srgbClr val="385622"/>
                </a:solidFill>
                <a:latin typeface="Carlito"/>
                <a:cs typeface="Carlito"/>
              </a:rPr>
              <a:t>55 75</a:t>
            </a:r>
            <a:r>
              <a:rPr sz="1600" spc="-95" dirty="0">
                <a:solidFill>
                  <a:srgbClr val="385622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385622"/>
                </a:solidFill>
                <a:latin typeface="Carlito"/>
                <a:cs typeface="Carlito"/>
              </a:rPr>
              <a:t>90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600" dirty="0">
                <a:solidFill>
                  <a:srgbClr val="385622"/>
                </a:solidFill>
                <a:latin typeface="Carlito"/>
                <a:cs typeface="Carlito"/>
              </a:rPr>
              <a:t>841205 </a:t>
            </a:r>
            <a:r>
              <a:rPr sz="1600" spc="-5" dirty="0">
                <a:solidFill>
                  <a:srgbClr val="385622"/>
                </a:solidFill>
                <a:latin typeface="Carlito"/>
                <a:cs typeface="Carlito"/>
              </a:rPr>
              <a:t>Ahmed </a:t>
            </a:r>
            <a:r>
              <a:rPr sz="1600" dirty="0">
                <a:solidFill>
                  <a:srgbClr val="385622"/>
                </a:solidFill>
                <a:latin typeface="Carlito"/>
                <a:cs typeface="Carlito"/>
              </a:rPr>
              <a:t>75 80</a:t>
            </a:r>
            <a:r>
              <a:rPr sz="1600" spc="-100" dirty="0">
                <a:solidFill>
                  <a:srgbClr val="385622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385622"/>
                </a:solidFill>
                <a:latin typeface="Carlito"/>
                <a:cs typeface="Carlito"/>
              </a:rPr>
              <a:t>95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600" dirty="0">
                <a:solidFill>
                  <a:srgbClr val="385622"/>
                </a:solidFill>
                <a:latin typeface="Carlito"/>
                <a:cs typeface="Carlito"/>
              </a:rPr>
              <a:t>850630 Puja 40 50</a:t>
            </a:r>
            <a:r>
              <a:rPr sz="1600" spc="-90" dirty="0">
                <a:solidFill>
                  <a:srgbClr val="385622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385622"/>
                </a:solidFill>
                <a:latin typeface="Carlito"/>
                <a:cs typeface="Carlito"/>
              </a:rPr>
              <a:t>48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656" y="221835"/>
            <a:ext cx="715994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Modifying </a:t>
            </a:r>
            <a:r>
              <a:rPr spc="-140" dirty="0"/>
              <a:t>student_grade</a:t>
            </a:r>
            <a:r>
              <a:rPr spc="-305" dirty="0"/>
              <a:t> </a:t>
            </a:r>
            <a:r>
              <a:rPr spc="-190" dirty="0"/>
              <a:t>code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528924" y="983629"/>
            <a:ext cx="7886700" cy="4351338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84785" marR="5080" indent="-172720">
              <a:lnSpc>
                <a:spcPct val="89900"/>
              </a:lnSpc>
              <a:spcBef>
                <a:spcPts val="390"/>
              </a:spcBef>
              <a:buFont typeface="Arial"/>
              <a:buChar char="•"/>
              <a:tabLst>
                <a:tab pos="185420" algn="l"/>
              </a:tabLst>
            </a:pPr>
            <a:r>
              <a:rPr spc="-55" dirty="0"/>
              <a:t>Now, </a:t>
            </a:r>
            <a:r>
              <a:rPr dirty="0"/>
              <a:t>if </a:t>
            </a:r>
            <a:r>
              <a:rPr spc="-10" dirty="0"/>
              <a:t>we want </a:t>
            </a:r>
            <a:r>
              <a:rPr spc="-15" dirty="0"/>
              <a:t>to </a:t>
            </a:r>
            <a:r>
              <a:rPr spc="-5" dirty="0"/>
              <a:t>print </a:t>
            </a:r>
            <a:r>
              <a:rPr dirty="0"/>
              <a:t>the </a:t>
            </a:r>
            <a:r>
              <a:rPr spc="-5" dirty="0"/>
              <a:t>student </a:t>
            </a:r>
            <a:r>
              <a:rPr dirty="0"/>
              <a:t>who </a:t>
            </a:r>
            <a:r>
              <a:rPr spc="-15" dirty="0"/>
              <a:t>got </a:t>
            </a:r>
            <a:r>
              <a:rPr spc="-5" dirty="0"/>
              <a:t>highest </a:t>
            </a:r>
            <a:r>
              <a:rPr spc="-10" dirty="0"/>
              <a:t>grade </a:t>
            </a:r>
            <a:r>
              <a:rPr spc="-5" dirty="0"/>
              <a:t>or  </a:t>
            </a:r>
            <a:r>
              <a:rPr dirty="0"/>
              <a:t>if </a:t>
            </a:r>
            <a:r>
              <a:rPr spc="-10" dirty="0"/>
              <a:t>we want </a:t>
            </a:r>
            <a:r>
              <a:rPr spc="-15" dirty="0"/>
              <a:t>to </a:t>
            </a:r>
            <a:r>
              <a:rPr spc="-20" dirty="0"/>
              <a:t>store </a:t>
            </a:r>
            <a:r>
              <a:rPr dirty="0"/>
              <a:t>them in an </a:t>
            </a:r>
            <a:r>
              <a:rPr spc="-50" dirty="0"/>
              <a:t>array, </a:t>
            </a:r>
            <a:r>
              <a:rPr spc="-5" dirty="0"/>
              <a:t>how would </a:t>
            </a:r>
            <a:r>
              <a:rPr spc="-15" dirty="0"/>
              <a:t>you  </a:t>
            </a:r>
            <a:r>
              <a:rPr spc="-10" dirty="0"/>
              <a:t>approach?</a:t>
            </a:r>
          </a:p>
          <a:p>
            <a:pPr marL="185420" indent="-172720">
              <a:lnSpc>
                <a:spcPts val="2730"/>
              </a:lnSpc>
              <a:spcBef>
                <a:spcPts val="520"/>
              </a:spcBef>
              <a:buFont typeface="Arial"/>
              <a:buChar char="•"/>
              <a:tabLst>
                <a:tab pos="185420" algn="l"/>
              </a:tabLst>
            </a:pPr>
            <a:r>
              <a:rPr spc="-40" dirty="0"/>
              <a:t>We </a:t>
            </a:r>
            <a:r>
              <a:rPr dirty="0"/>
              <a:t>will also </a:t>
            </a:r>
            <a:r>
              <a:rPr spc="-5" dirty="0"/>
              <a:t>add another </a:t>
            </a:r>
            <a:r>
              <a:rPr spc="-10" dirty="0"/>
              <a:t>integer </a:t>
            </a:r>
            <a:r>
              <a:rPr spc="5" dirty="0"/>
              <a:t>in </a:t>
            </a:r>
            <a:r>
              <a:rPr dirty="0"/>
              <a:t>the </a:t>
            </a:r>
            <a:r>
              <a:rPr spc="-5" dirty="0"/>
              <a:t>input </a:t>
            </a:r>
            <a:r>
              <a:rPr spc="-20" dirty="0"/>
              <a:t>file’s </a:t>
            </a:r>
            <a:r>
              <a:rPr spc="-10" dirty="0"/>
              <a:t>first</a:t>
            </a:r>
            <a:r>
              <a:rPr spc="-60" dirty="0"/>
              <a:t> </a:t>
            </a:r>
            <a:r>
              <a:rPr dirty="0"/>
              <a:t>line</a:t>
            </a:r>
          </a:p>
          <a:p>
            <a:pPr marL="184785">
              <a:lnSpc>
                <a:spcPts val="2730"/>
              </a:lnSpc>
            </a:pPr>
            <a:r>
              <a:rPr spc="-10" dirty="0"/>
              <a:t>that represents </a:t>
            </a:r>
            <a:r>
              <a:rPr spc="-5" dirty="0"/>
              <a:t>number </a:t>
            </a:r>
            <a:r>
              <a:rPr spc="-15" dirty="0"/>
              <a:t>course grade </a:t>
            </a:r>
            <a:r>
              <a:rPr spc="-5" dirty="0"/>
              <a:t>per</a:t>
            </a:r>
            <a:r>
              <a:rPr spc="70" dirty="0"/>
              <a:t> </a:t>
            </a:r>
            <a:r>
              <a:rPr spc="-5" dirty="0"/>
              <a:t>students.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1975" y="3285894"/>
            <a:ext cx="6275070" cy="215455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85420" indent="-172720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40" dirty="0">
                <a:latin typeface="Carlito"/>
                <a:cs typeface="Carlito"/>
              </a:rPr>
              <a:t>We </a:t>
            </a:r>
            <a:r>
              <a:rPr sz="2400" spc="-20" dirty="0">
                <a:latin typeface="Carlito"/>
                <a:cs typeface="Carlito"/>
              </a:rPr>
              <a:t>have </a:t>
            </a:r>
            <a:r>
              <a:rPr sz="2400" spc="-10" dirty="0">
                <a:latin typeface="Carlito"/>
                <a:cs typeface="Carlito"/>
              </a:rPr>
              <a:t>three </a:t>
            </a:r>
            <a:r>
              <a:rPr sz="2400" spc="-15" dirty="0">
                <a:latin typeface="Carlito"/>
                <a:cs typeface="Carlito"/>
              </a:rPr>
              <a:t>different </a:t>
            </a:r>
            <a:r>
              <a:rPr sz="2400" spc="-5" dirty="0">
                <a:latin typeface="Carlito"/>
                <a:cs typeface="Carlito"/>
              </a:rPr>
              <a:t>types of</a:t>
            </a:r>
            <a:r>
              <a:rPr sz="2400" spc="9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data</a:t>
            </a:r>
            <a:endParaRPr sz="2400" dirty="0">
              <a:latin typeface="Carlito"/>
              <a:cs typeface="Carlito"/>
            </a:endParaRPr>
          </a:p>
          <a:p>
            <a:pPr marL="528320" lvl="1" indent="-173355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528955" algn="l"/>
              </a:tabLst>
            </a:pPr>
            <a:r>
              <a:rPr sz="2000" spc="-30" dirty="0">
                <a:latin typeface="Carlito"/>
                <a:cs typeface="Carlito"/>
              </a:rPr>
              <a:t>Integer, </a:t>
            </a:r>
            <a:r>
              <a:rPr sz="2000" dirty="0">
                <a:latin typeface="Carlito"/>
                <a:cs typeface="Carlito"/>
              </a:rPr>
              <a:t>string, and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float</a:t>
            </a:r>
            <a:endParaRPr sz="2000" dirty="0">
              <a:latin typeface="Carlito"/>
              <a:cs typeface="Carlito"/>
            </a:endParaRPr>
          </a:p>
          <a:p>
            <a:pPr marL="528320" lvl="1" indent="-173355">
              <a:lnSpc>
                <a:spcPct val="100000"/>
              </a:lnSpc>
              <a:spcBef>
                <a:spcPts val="160"/>
              </a:spcBef>
              <a:buFont typeface="Arial"/>
              <a:buChar char="•"/>
              <a:tabLst>
                <a:tab pos="528955" algn="l"/>
              </a:tabLst>
            </a:pPr>
            <a:r>
              <a:rPr sz="2000" spc="-5" dirty="0">
                <a:latin typeface="Carlito"/>
                <a:cs typeface="Carlito"/>
              </a:rPr>
              <a:t>There </a:t>
            </a:r>
            <a:r>
              <a:rPr sz="2000" spc="-10" dirty="0">
                <a:latin typeface="Carlito"/>
                <a:cs typeface="Carlito"/>
              </a:rPr>
              <a:t>are </a:t>
            </a:r>
            <a:r>
              <a:rPr sz="2000" dirty="0">
                <a:latin typeface="Carlito"/>
                <a:cs typeface="Carlito"/>
              </a:rPr>
              <a:t>3 </a:t>
            </a:r>
            <a:r>
              <a:rPr sz="2000" spc="-5" dirty="0">
                <a:latin typeface="Carlito"/>
                <a:cs typeface="Carlito"/>
              </a:rPr>
              <a:t>float numbers </a:t>
            </a:r>
            <a:r>
              <a:rPr sz="2000" dirty="0">
                <a:latin typeface="Carlito"/>
                <a:cs typeface="Carlito"/>
              </a:rPr>
              <a:t>per </a:t>
            </a:r>
            <a:r>
              <a:rPr sz="2000" spc="-5" dirty="0">
                <a:latin typeface="Carlito"/>
                <a:cs typeface="Carlito"/>
              </a:rPr>
              <a:t>student (if three</a:t>
            </a:r>
            <a:r>
              <a:rPr sz="2000" spc="-6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courses)</a:t>
            </a:r>
            <a:endParaRPr sz="2000" dirty="0">
              <a:latin typeface="Carlito"/>
              <a:cs typeface="Carlito"/>
            </a:endParaRPr>
          </a:p>
          <a:p>
            <a:pPr marL="185420" indent="-172720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20" dirty="0">
                <a:latin typeface="Carlito"/>
                <a:cs typeface="Carlito"/>
              </a:rPr>
              <a:t>So, </a:t>
            </a:r>
            <a:r>
              <a:rPr sz="2400" spc="-10" dirty="0">
                <a:latin typeface="Carlito"/>
                <a:cs typeface="Carlito"/>
              </a:rPr>
              <a:t>we </a:t>
            </a:r>
            <a:r>
              <a:rPr sz="2400" dirty="0">
                <a:latin typeface="Carlito"/>
                <a:cs typeface="Carlito"/>
              </a:rPr>
              <a:t>will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declare:</a:t>
            </a:r>
            <a:endParaRPr sz="2400" dirty="0">
              <a:latin typeface="Carlito"/>
              <a:cs typeface="Carlito"/>
            </a:endParaRPr>
          </a:p>
          <a:p>
            <a:pPr marL="528320" lvl="1" indent="-173355">
              <a:lnSpc>
                <a:spcPct val="100000"/>
              </a:lnSpc>
              <a:spcBef>
                <a:spcPts val="185"/>
              </a:spcBef>
              <a:buFont typeface="Arial"/>
              <a:buChar char="•"/>
              <a:tabLst>
                <a:tab pos="528955" algn="l"/>
              </a:tabLst>
            </a:pPr>
            <a:r>
              <a:rPr sz="2000" dirty="0">
                <a:latin typeface="Carlito"/>
                <a:cs typeface="Carlito"/>
              </a:rPr>
              <a:t>An </a:t>
            </a:r>
            <a:r>
              <a:rPr sz="2000" spc="-10" dirty="0">
                <a:latin typeface="Carlito"/>
                <a:cs typeface="Carlito"/>
              </a:rPr>
              <a:t>integer </a:t>
            </a:r>
            <a:r>
              <a:rPr sz="2000" spc="-15" dirty="0">
                <a:latin typeface="Carlito"/>
                <a:cs typeface="Carlito"/>
              </a:rPr>
              <a:t>array: </a:t>
            </a:r>
            <a:r>
              <a:rPr sz="2000" spc="-5" dirty="0">
                <a:latin typeface="Carlito"/>
                <a:cs typeface="Carlito"/>
              </a:rPr>
              <a:t>int</a:t>
            </a:r>
            <a:r>
              <a:rPr sz="2000" spc="1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ids[MAX_SIZE]</a:t>
            </a:r>
          </a:p>
          <a:p>
            <a:pPr marL="528320" lvl="1" indent="-173355">
              <a:lnSpc>
                <a:spcPct val="100000"/>
              </a:lnSpc>
              <a:spcBef>
                <a:spcPts val="160"/>
              </a:spcBef>
              <a:buFont typeface="Arial"/>
              <a:buChar char="•"/>
              <a:tabLst>
                <a:tab pos="528955" algn="l"/>
              </a:tabLst>
            </a:pPr>
            <a:r>
              <a:rPr sz="2000" dirty="0">
                <a:latin typeface="Carlito"/>
                <a:cs typeface="Carlito"/>
              </a:rPr>
              <a:t>An </a:t>
            </a:r>
            <a:r>
              <a:rPr sz="2000" spc="-15" dirty="0">
                <a:latin typeface="Carlito"/>
                <a:cs typeface="Carlito"/>
              </a:rPr>
              <a:t>array </a:t>
            </a:r>
            <a:r>
              <a:rPr sz="2000" dirty="0">
                <a:latin typeface="Carlito"/>
                <a:cs typeface="Carlito"/>
              </a:rPr>
              <a:t>of </a:t>
            </a:r>
            <a:r>
              <a:rPr sz="2000" spc="-5" dirty="0">
                <a:latin typeface="Carlito"/>
                <a:cs typeface="Carlito"/>
              </a:rPr>
              <a:t>strings: char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Lnames[MAX_SIZE][20]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7220" y="5567045"/>
            <a:ext cx="6164580" cy="121983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85420" indent="-172720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185420" algn="l"/>
              </a:tabLst>
            </a:pPr>
            <a:r>
              <a:rPr sz="2000" dirty="0">
                <a:latin typeface="Carlito"/>
                <a:cs typeface="Carlito"/>
              </a:rPr>
              <a:t>A 2D </a:t>
            </a:r>
            <a:r>
              <a:rPr sz="2000" spc="-15" dirty="0">
                <a:latin typeface="Carlito"/>
                <a:cs typeface="Carlito"/>
              </a:rPr>
              <a:t>array </a:t>
            </a:r>
            <a:r>
              <a:rPr sz="2000" dirty="0">
                <a:latin typeface="Carlito"/>
                <a:cs typeface="Carlito"/>
              </a:rPr>
              <a:t>of </a:t>
            </a:r>
            <a:r>
              <a:rPr sz="2000" spc="-5" dirty="0">
                <a:latin typeface="Carlito"/>
                <a:cs typeface="Carlito"/>
              </a:rPr>
              <a:t>float: float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grades[MAX_SIZE][COURSE_SIZE]</a:t>
            </a:r>
            <a:endParaRPr sz="2000" dirty="0">
              <a:latin typeface="Carlito"/>
              <a:cs typeface="Carlito"/>
            </a:endParaRPr>
          </a:p>
          <a:p>
            <a:pPr marL="185420" indent="-172720">
              <a:lnSpc>
                <a:spcPct val="100000"/>
              </a:lnSpc>
              <a:spcBef>
                <a:spcPts val="165"/>
              </a:spcBef>
              <a:buFont typeface="Arial"/>
              <a:buChar char="•"/>
              <a:tabLst>
                <a:tab pos="185420" algn="l"/>
              </a:tabLst>
            </a:pPr>
            <a:r>
              <a:rPr sz="2000" spc="-5" dirty="0">
                <a:latin typeface="Carlito"/>
                <a:cs typeface="Carlito"/>
              </a:rPr>
              <a:t>How would </a:t>
            </a:r>
            <a:r>
              <a:rPr sz="2000" spc="-15" dirty="0">
                <a:latin typeface="Carlito"/>
                <a:cs typeface="Carlito"/>
              </a:rPr>
              <a:t>we </a:t>
            </a:r>
            <a:r>
              <a:rPr sz="2000" spc="-10" dirty="0">
                <a:latin typeface="Carlito"/>
                <a:cs typeface="Carlito"/>
              </a:rPr>
              <a:t>track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students </a:t>
            </a:r>
            <a:r>
              <a:rPr sz="2000" spc="-10" dirty="0">
                <a:latin typeface="Carlito"/>
                <a:cs typeface="Carlito"/>
              </a:rPr>
              <a:t>across </a:t>
            </a:r>
            <a:r>
              <a:rPr sz="2000" spc="-5" dirty="0">
                <a:latin typeface="Carlito"/>
                <a:cs typeface="Carlito"/>
              </a:rPr>
              <a:t>three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arrays?</a:t>
            </a:r>
            <a:endParaRPr sz="2000" dirty="0">
              <a:latin typeface="Carlito"/>
              <a:cs typeface="Carlito"/>
            </a:endParaRPr>
          </a:p>
          <a:p>
            <a:pPr marL="528320" lvl="1" indent="-173355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528320" algn="l"/>
              </a:tabLst>
            </a:pP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index </a:t>
            </a:r>
            <a:r>
              <a:rPr sz="1600" dirty="0">
                <a:latin typeface="Carlito"/>
                <a:cs typeface="Carlito"/>
              </a:rPr>
              <a:t>0 </a:t>
            </a:r>
            <a:r>
              <a:rPr sz="1600" spc="-20" dirty="0">
                <a:latin typeface="Carlito"/>
                <a:cs typeface="Carlito"/>
              </a:rPr>
              <a:t>for </a:t>
            </a:r>
            <a:r>
              <a:rPr sz="1600" spc="-10" dirty="0">
                <a:latin typeface="Carlito"/>
                <a:cs typeface="Carlito"/>
              </a:rPr>
              <a:t>all </a:t>
            </a:r>
            <a:r>
              <a:rPr sz="1600" dirty="0">
                <a:latin typeface="Carlito"/>
                <a:cs typeface="Carlito"/>
              </a:rPr>
              <a:t>the </a:t>
            </a:r>
            <a:r>
              <a:rPr sz="1600" spc="-20" dirty="0">
                <a:latin typeface="Carlito"/>
                <a:cs typeface="Carlito"/>
              </a:rPr>
              <a:t>array </a:t>
            </a:r>
            <a:r>
              <a:rPr sz="1600" spc="-10" dirty="0">
                <a:latin typeface="Carlito"/>
                <a:cs typeface="Carlito"/>
              </a:rPr>
              <a:t>will </a:t>
            </a:r>
            <a:r>
              <a:rPr sz="1600" spc="-5" dirty="0">
                <a:latin typeface="Carlito"/>
                <a:cs typeface="Carlito"/>
              </a:rPr>
              <a:t>be </a:t>
            </a:r>
            <a:r>
              <a:rPr sz="1600" spc="-20" dirty="0">
                <a:latin typeface="Carlito"/>
                <a:cs typeface="Carlito"/>
              </a:rPr>
              <a:t>for </a:t>
            </a:r>
            <a:r>
              <a:rPr sz="1600" spc="-15" dirty="0">
                <a:latin typeface="Carlito"/>
                <a:cs typeface="Carlito"/>
              </a:rPr>
              <a:t>first</a:t>
            </a:r>
            <a:r>
              <a:rPr sz="1600" spc="13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student</a:t>
            </a:r>
            <a:endParaRPr sz="1600" dirty="0">
              <a:latin typeface="Carlito"/>
              <a:cs typeface="Carlito"/>
            </a:endParaRPr>
          </a:p>
          <a:p>
            <a:pPr marL="528320" lvl="1" indent="-173355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528320" algn="l"/>
              </a:tabLst>
            </a:pPr>
            <a:r>
              <a:rPr sz="1600" spc="-5" dirty="0">
                <a:latin typeface="Carlito"/>
                <a:cs typeface="Carlito"/>
              </a:rPr>
              <a:t>Next </a:t>
            </a:r>
            <a:r>
              <a:rPr sz="1600" spc="-10" dirty="0">
                <a:latin typeface="Carlito"/>
                <a:cs typeface="Carlito"/>
              </a:rPr>
              <a:t>index will </a:t>
            </a:r>
            <a:r>
              <a:rPr sz="1600" spc="-5" dirty="0">
                <a:latin typeface="Carlito"/>
                <a:cs typeface="Carlito"/>
              </a:rPr>
              <a:t>be </a:t>
            </a:r>
            <a:r>
              <a:rPr sz="1600" spc="-20" dirty="0">
                <a:latin typeface="Carlito"/>
                <a:cs typeface="Carlito"/>
              </a:rPr>
              <a:t>for </a:t>
            </a:r>
            <a:r>
              <a:rPr sz="1600" spc="-5" dirty="0">
                <a:latin typeface="Carlito"/>
                <a:cs typeface="Carlito"/>
              </a:rPr>
              <a:t>second </a:t>
            </a:r>
            <a:r>
              <a:rPr sz="1600" spc="-10" dirty="0">
                <a:latin typeface="Carlito"/>
                <a:cs typeface="Carlito"/>
              </a:rPr>
              <a:t>student,</a:t>
            </a:r>
            <a:r>
              <a:rPr sz="1600" spc="6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etc.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81800" y="2819400"/>
            <a:ext cx="2133600" cy="2065020"/>
          </a:xfrm>
          <a:prstGeom prst="rect">
            <a:avLst/>
          </a:prstGeom>
          <a:solidFill>
            <a:srgbClr val="E1EFD9"/>
          </a:solidFill>
        </p:spPr>
        <p:txBody>
          <a:bodyPr vert="horz" wrap="square" lIns="0" tIns="1397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110"/>
              </a:spcBef>
            </a:pPr>
            <a:r>
              <a:rPr sz="1400" spc="-10" dirty="0">
                <a:solidFill>
                  <a:srgbClr val="385622"/>
                </a:solidFill>
                <a:latin typeface="Carlito"/>
                <a:cs typeface="Carlito"/>
              </a:rPr>
              <a:t>Students.txt</a:t>
            </a:r>
            <a:endParaRPr sz="1400">
              <a:latin typeface="Carlito"/>
              <a:cs typeface="Carlito"/>
            </a:endParaRPr>
          </a:p>
          <a:p>
            <a:pPr marL="93345">
              <a:lnSpc>
                <a:spcPct val="100000"/>
              </a:lnSpc>
              <a:spcBef>
                <a:spcPts val="640"/>
              </a:spcBef>
            </a:pPr>
            <a:r>
              <a:rPr sz="1400" dirty="0">
                <a:solidFill>
                  <a:srgbClr val="385622"/>
                </a:solidFill>
                <a:latin typeface="Carlito"/>
                <a:cs typeface="Carlito"/>
              </a:rPr>
              <a:t>5</a:t>
            </a:r>
            <a:r>
              <a:rPr sz="1400" spc="-15" dirty="0">
                <a:solidFill>
                  <a:srgbClr val="385622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385622"/>
                </a:solidFill>
                <a:latin typeface="Carlito"/>
                <a:cs typeface="Carlito"/>
              </a:rPr>
              <a:t>3</a:t>
            </a:r>
            <a:endParaRPr sz="1400">
              <a:latin typeface="Carlito"/>
              <a:cs typeface="Carlito"/>
            </a:endParaRPr>
          </a:p>
          <a:p>
            <a:pPr marL="93345">
              <a:lnSpc>
                <a:spcPct val="100000"/>
              </a:lnSpc>
              <a:spcBef>
                <a:spcPts val="620"/>
              </a:spcBef>
            </a:pPr>
            <a:r>
              <a:rPr sz="1400" spc="-10" dirty="0">
                <a:solidFill>
                  <a:srgbClr val="385622"/>
                </a:solidFill>
                <a:latin typeface="Carlito"/>
                <a:cs typeface="Carlito"/>
              </a:rPr>
              <a:t>861022 </a:t>
            </a:r>
            <a:r>
              <a:rPr sz="1400" dirty="0">
                <a:solidFill>
                  <a:srgbClr val="385622"/>
                </a:solidFill>
                <a:latin typeface="Carlito"/>
                <a:cs typeface="Carlito"/>
              </a:rPr>
              <a:t>Adam </a:t>
            </a:r>
            <a:r>
              <a:rPr sz="1400" spc="-5" dirty="0">
                <a:solidFill>
                  <a:srgbClr val="385622"/>
                </a:solidFill>
                <a:latin typeface="Carlito"/>
                <a:cs typeface="Carlito"/>
              </a:rPr>
              <a:t>65.5 72</a:t>
            </a:r>
            <a:r>
              <a:rPr sz="1400" spc="35" dirty="0">
                <a:solidFill>
                  <a:srgbClr val="385622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385622"/>
                </a:solidFill>
                <a:latin typeface="Carlito"/>
                <a:cs typeface="Carlito"/>
              </a:rPr>
              <a:t>56</a:t>
            </a:r>
            <a:endParaRPr sz="1400">
              <a:latin typeface="Carlito"/>
              <a:cs typeface="Carlito"/>
            </a:endParaRPr>
          </a:p>
          <a:p>
            <a:pPr marL="93345">
              <a:lnSpc>
                <a:spcPct val="100000"/>
              </a:lnSpc>
              <a:spcBef>
                <a:spcPts val="640"/>
              </a:spcBef>
            </a:pPr>
            <a:r>
              <a:rPr sz="1400" spc="-10" dirty="0">
                <a:solidFill>
                  <a:srgbClr val="385622"/>
                </a:solidFill>
                <a:latin typeface="Carlito"/>
                <a:cs typeface="Carlito"/>
              </a:rPr>
              <a:t>851102 </a:t>
            </a:r>
            <a:r>
              <a:rPr sz="1400" dirty="0">
                <a:solidFill>
                  <a:srgbClr val="385622"/>
                </a:solidFill>
                <a:latin typeface="Carlito"/>
                <a:cs typeface="Carlito"/>
              </a:rPr>
              <a:t>Allan </a:t>
            </a:r>
            <a:r>
              <a:rPr sz="1400" spc="-5" dirty="0">
                <a:solidFill>
                  <a:srgbClr val="385622"/>
                </a:solidFill>
                <a:latin typeface="Carlito"/>
                <a:cs typeface="Carlito"/>
              </a:rPr>
              <a:t>78 45.5</a:t>
            </a:r>
            <a:r>
              <a:rPr sz="1400" spc="55" dirty="0">
                <a:solidFill>
                  <a:srgbClr val="385622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385622"/>
                </a:solidFill>
                <a:latin typeface="Carlito"/>
                <a:cs typeface="Carlito"/>
              </a:rPr>
              <a:t>80</a:t>
            </a:r>
            <a:endParaRPr sz="1400">
              <a:latin typeface="Carlito"/>
              <a:cs typeface="Carlito"/>
            </a:endParaRPr>
          </a:p>
          <a:p>
            <a:pPr marL="93345">
              <a:lnSpc>
                <a:spcPct val="100000"/>
              </a:lnSpc>
              <a:spcBef>
                <a:spcPts val="640"/>
              </a:spcBef>
            </a:pPr>
            <a:r>
              <a:rPr sz="1400" spc="-10" dirty="0">
                <a:solidFill>
                  <a:srgbClr val="385622"/>
                </a:solidFill>
                <a:latin typeface="Carlito"/>
                <a:cs typeface="Carlito"/>
              </a:rPr>
              <a:t>860501 Smith </a:t>
            </a:r>
            <a:r>
              <a:rPr sz="1400" spc="-5" dirty="0">
                <a:solidFill>
                  <a:srgbClr val="385622"/>
                </a:solidFill>
                <a:latin typeface="Carlito"/>
                <a:cs typeface="Carlito"/>
              </a:rPr>
              <a:t>55 75</a:t>
            </a:r>
            <a:r>
              <a:rPr sz="1400" spc="70" dirty="0">
                <a:solidFill>
                  <a:srgbClr val="385622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385622"/>
                </a:solidFill>
                <a:latin typeface="Carlito"/>
                <a:cs typeface="Carlito"/>
              </a:rPr>
              <a:t>90</a:t>
            </a:r>
            <a:endParaRPr sz="1400">
              <a:latin typeface="Carlito"/>
              <a:cs typeface="Carlito"/>
            </a:endParaRPr>
          </a:p>
          <a:p>
            <a:pPr marL="93345">
              <a:lnSpc>
                <a:spcPct val="100000"/>
              </a:lnSpc>
              <a:spcBef>
                <a:spcPts val="620"/>
              </a:spcBef>
            </a:pPr>
            <a:r>
              <a:rPr sz="1400" spc="-10" dirty="0">
                <a:solidFill>
                  <a:srgbClr val="385622"/>
                </a:solidFill>
                <a:latin typeface="Carlito"/>
                <a:cs typeface="Carlito"/>
              </a:rPr>
              <a:t>841205 </a:t>
            </a:r>
            <a:r>
              <a:rPr sz="1400" dirty="0">
                <a:solidFill>
                  <a:srgbClr val="385622"/>
                </a:solidFill>
                <a:latin typeface="Carlito"/>
                <a:cs typeface="Carlito"/>
              </a:rPr>
              <a:t>Ahmed </a:t>
            </a:r>
            <a:r>
              <a:rPr sz="1400" spc="-5" dirty="0">
                <a:solidFill>
                  <a:srgbClr val="385622"/>
                </a:solidFill>
                <a:latin typeface="Carlito"/>
                <a:cs typeface="Carlito"/>
              </a:rPr>
              <a:t>75 80</a:t>
            </a:r>
            <a:r>
              <a:rPr sz="1400" spc="35" dirty="0">
                <a:solidFill>
                  <a:srgbClr val="385622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385622"/>
                </a:solidFill>
                <a:latin typeface="Carlito"/>
                <a:cs typeface="Carlito"/>
              </a:rPr>
              <a:t>95</a:t>
            </a:r>
            <a:endParaRPr sz="1400">
              <a:latin typeface="Carlito"/>
              <a:cs typeface="Carlito"/>
            </a:endParaRPr>
          </a:p>
          <a:p>
            <a:pPr marL="93345">
              <a:lnSpc>
                <a:spcPct val="100000"/>
              </a:lnSpc>
              <a:spcBef>
                <a:spcPts val="645"/>
              </a:spcBef>
            </a:pPr>
            <a:r>
              <a:rPr sz="1400" spc="-10" dirty="0">
                <a:solidFill>
                  <a:srgbClr val="385622"/>
                </a:solidFill>
                <a:latin typeface="Carlito"/>
                <a:cs typeface="Carlito"/>
              </a:rPr>
              <a:t>850630 </a:t>
            </a:r>
            <a:r>
              <a:rPr sz="1400" dirty="0">
                <a:solidFill>
                  <a:srgbClr val="385622"/>
                </a:solidFill>
                <a:latin typeface="Carlito"/>
                <a:cs typeface="Carlito"/>
              </a:rPr>
              <a:t>Puja </a:t>
            </a:r>
            <a:r>
              <a:rPr sz="1400" spc="-5" dirty="0">
                <a:solidFill>
                  <a:srgbClr val="385622"/>
                </a:solidFill>
                <a:latin typeface="Carlito"/>
                <a:cs typeface="Carlito"/>
              </a:rPr>
              <a:t>40 50</a:t>
            </a:r>
            <a:r>
              <a:rPr sz="1400" spc="75" dirty="0">
                <a:solidFill>
                  <a:srgbClr val="385622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385622"/>
                </a:solidFill>
                <a:latin typeface="Carlito"/>
                <a:cs typeface="Carlito"/>
              </a:rPr>
              <a:t>48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228599"/>
            <a:ext cx="5181600" cy="6494780"/>
          </a:xfrm>
          <a:custGeom>
            <a:avLst/>
            <a:gdLst/>
            <a:ahLst/>
            <a:cxnLst/>
            <a:rect l="l" t="t" r="r" b="b"/>
            <a:pathLst>
              <a:path w="5181600" h="6494780">
                <a:moveTo>
                  <a:pt x="5181600" y="0"/>
                </a:moveTo>
                <a:lnTo>
                  <a:pt x="0" y="0"/>
                </a:lnTo>
                <a:lnTo>
                  <a:pt x="0" y="4417060"/>
                </a:lnTo>
                <a:lnTo>
                  <a:pt x="0" y="6494780"/>
                </a:lnTo>
                <a:lnTo>
                  <a:pt x="5181600" y="6494780"/>
                </a:lnTo>
                <a:lnTo>
                  <a:pt x="5181600" y="4417060"/>
                </a:lnTo>
                <a:lnTo>
                  <a:pt x="518160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22396" y="1440815"/>
            <a:ext cx="476884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380" dirty="0">
                <a:latin typeface="Arial"/>
                <a:cs typeface="Arial"/>
              </a:rPr>
              <a:t>i,</a:t>
            </a:r>
            <a:r>
              <a:rPr sz="1300" spc="265" dirty="0">
                <a:latin typeface="Arial"/>
                <a:cs typeface="Arial"/>
              </a:rPr>
              <a:t> </a:t>
            </a:r>
            <a:r>
              <a:rPr sz="1300" spc="385" dirty="0">
                <a:latin typeface="Arial"/>
                <a:cs typeface="Arial"/>
              </a:rPr>
              <a:t>j;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939" y="251840"/>
            <a:ext cx="3197225" cy="1610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62075">
              <a:lnSpc>
                <a:spcPct val="100000"/>
              </a:lnSpc>
              <a:spcBef>
                <a:spcPts val="100"/>
              </a:spcBef>
            </a:pPr>
            <a:r>
              <a:rPr sz="1300" spc="100" dirty="0">
                <a:solidFill>
                  <a:srgbClr val="0000FF"/>
                </a:solidFill>
                <a:latin typeface="Arial"/>
                <a:cs typeface="Arial"/>
              </a:rPr>
              <a:t>#include </a:t>
            </a:r>
            <a:r>
              <a:rPr sz="1300" spc="114" dirty="0">
                <a:solidFill>
                  <a:srgbClr val="0000FF"/>
                </a:solidFill>
                <a:latin typeface="Arial"/>
                <a:cs typeface="Arial"/>
              </a:rPr>
              <a:t>&lt;</a:t>
            </a:r>
            <a:r>
              <a:rPr sz="1300" spc="114" dirty="0">
                <a:solidFill>
                  <a:srgbClr val="A21515"/>
                </a:solidFill>
                <a:latin typeface="Arial"/>
                <a:cs typeface="Arial"/>
              </a:rPr>
              <a:t>stdio.h</a:t>
            </a:r>
            <a:r>
              <a:rPr sz="1300" spc="114" dirty="0">
                <a:solidFill>
                  <a:srgbClr val="0000FF"/>
                </a:solidFill>
                <a:latin typeface="Arial"/>
                <a:cs typeface="Arial"/>
              </a:rPr>
              <a:t>&gt;  </a:t>
            </a:r>
            <a:r>
              <a:rPr sz="1300" spc="95" dirty="0">
                <a:solidFill>
                  <a:srgbClr val="0000FF"/>
                </a:solidFill>
                <a:latin typeface="Arial"/>
                <a:cs typeface="Arial"/>
              </a:rPr>
              <a:t>#define </a:t>
            </a:r>
            <a:r>
              <a:rPr sz="1300" spc="-100" dirty="0">
                <a:latin typeface="Arial"/>
                <a:cs typeface="Arial"/>
              </a:rPr>
              <a:t>MAX_SIZE</a:t>
            </a:r>
            <a:r>
              <a:rPr sz="1300" spc="135" dirty="0"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09875A"/>
                </a:solidFill>
                <a:latin typeface="Arial"/>
                <a:cs typeface="Arial"/>
              </a:rPr>
              <a:t>100</a:t>
            </a:r>
            <a:endParaRPr sz="1300">
              <a:latin typeface="Arial"/>
              <a:cs typeface="Arial"/>
            </a:endParaRPr>
          </a:p>
          <a:p>
            <a:pPr marL="12700" marR="1181735">
              <a:lnSpc>
                <a:spcPct val="100000"/>
              </a:lnSpc>
            </a:pPr>
            <a:r>
              <a:rPr sz="1300" spc="95" dirty="0">
                <a:solidFill>
                  <a:srgbClr val="0000FF"/>
                </a:solidFill>
                <a:latin typeface="Arial"/>
                <a:cs typeface="Arial"/>
              </a:rPr>
              <a:t>#define </a:t>
            </a:r>
            <a:r>
              <a:rPr sz="1300" spc="-200" dirty="0">
                <a:latin typeface="Arial"/>
                <a:cs typeface="Arial"/>
              </a:rPr>
              <a:t>MAX_COURSES </a:t>
            </a:r>
            <a:r>
              <a:rPr sz="1300" spc="-5" dirty="0">
                <a:solidFill>
                  <a:srgbClr val="09875A"/>
                </a:solidFill>
                <a:latin typeface="Arial"/>
                <a:cs typeface="Arial"/>
              </a:rPr>
              <a:t>10  </a:t>
            </a:r>
            <a:r>
              <a:rPr sz="1300" spc="260" dirty="0">
                <a:solidFill>
                  <a:srgbClr val="0000FF"/>
                </a:solidFill>
                <a:latin typeface="Arial"/>
                <a:cs typeface="Arial"/>
              </a:rPr>
              <a:t>int </a:t>
            </a:r>
            <a:r>
              <a:rPr sz="1300" spc="5" dirty="0">
                <a:latin typeface="Arial"/>
                <a:cs typeface="Arial"/>
              </a:rPr>
              <a:t>main </a:t>
            </a:r>
            <a:r>
              <a:rPr sz="1300" spc="280" dirty="0">
                <a:latin typeface="Arial"/>
                <a:cs typeface="Arial"/>
              </a:rPr>
              <a:t>()</a:t>
            </a:r>
            <a:r>
              <a:rPr sz="1300" spc="370" dirty="0">
                <a:latin typeface="Arial"/>
                <a:cs typeface="Arial"/>
              </a:rPr>
              <a:t> </a:t>
            </a:r>
            <a:r>
              <a:rPr sz="1300" spc="280" dirty="0">
                <a:latin typeface="Arial"/>
                <a:cs typeface="Arial"/>
              </a:rPr>
              <a:t>{</a:t>
            </a:r>
            <a:endParaRPr sz="13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300" spc="30" dirty="0">
                <a:latin typeface="Arial"/>
                <a:cs typeface="Arial"/>
              </a:rPr>
              <a:t>FILE </a:t>
            </a:r>
            <a:r>
              <a:rPr sz="1300" spc="210" dirty="0">
                <a:latin typeface="Arial"/>
                <a:cs typeface="Arial"/>
              </a:rPr>
              <a:t>*</a:t>
            </a:r>
            <a:r>
              <a:rPr sz="1300" spc="254" dirty="0">
                <a:latin typeface="Arial"/>
                <a:cs typeface="Arial"/>
              </a:rPr>
              <a:t> </a:t>
            </a:r>
            <a:r>
              <a:rPr sz="1300" spc="275" dirty="0">
                <a:latin typeface="Arial"/>
                <a:cs typeface="Arial"/>
              </a:rPr>
              <a:t>infile;</a:t>
            </a:r>
            <a:endParaRPr sz="13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300" spc="25" dirty="0">
                <a:latin typeface="Arial"/>
                <a:cs typeface="Arial"/>
              </a:rPr>
              <a:t>FILE </a:t>
            </a:r>
            <a:r>
              <a:rPr sz="1300" spc="204" dirty="0">
                <a:latin typeface="Arial"/>
                <a:cs typeface="Arial"/>
              </a:rPr>
              <a:t>*</a:t>
            </a:r>
            <a:r>
              <a:rPr sz="1300" spc="270" dirty="0">
                <a:latin typeface="Arial"/>
                <a:cs typeface="Arial"/>
              </a:rPr>
              <a:t> </a:t>
            </a:r>
            <a:r>
              <a:rPr sz="1300" spc="225" dirty="0">
                <a:latin typeface="Arial"/>
                <a:cs typeface="Arial"/>
              </a:rPr>
              <a:t>outfile;</a:t>
            </a:r>
            <a:endParaRPr sz="1300">
              <a:latin typeface="Arial"/>
              <a:cs typeface="Arial"/>
            </a:endParaRPr>
          </a:p>
          <a:p>
            <a:pPr marL="469900" marR="5080">
              <a:lnSpc>
                <a:spcPct val="100000"/>
              </a:lnSpc>
            </a:pPr>
            <a:r>
              <a:rPr sz="1300" spc="260" dirty="0">
                <a:solidFill>
                  <a:srgbClr val="0000FF"/>
                </a:solidFill>
                <a:latin typeface="Arial"/>
                <a:cs typeface="Arial"/>
              </a:rPr>
              <a:t>int </a:t>
            </a:r>
            <a:r>
              <a:rPr sz="1300" spc="50" dirty="0">
                <a:latin typeface="Arial"/>
                <a:cs typeface="Arial"/>
              </a:rPr>
              <a:t>ids[MAX_SIZE], </a:t>
            </a:r>
            <a:r>
              <a:rPr sz="1300" spc="160" dirty="0">
                <a:latin typeface="Arial"/>
                <a:cs typeface="Arial"/>
              </a:rPr>
              <a:t>n, </a:t>
            </a:r>
            <a:r>
              <a:rPr sz="1300" spc="95" dirty="0">
                <a:latin typeface="Arial"/>
                <a:cs typeface="Arial"/>
              </a:rPr>
              <a:t>courses,  </a:t>
            </a:r>
            <a:r>
              <a:rPr sz="1300" spc="85" dirty="0">
                <a:solidFill>
                  <a:srgbClr val="0000FF"/>
                </a:solidFill>
                <a:latin typeface="Arial"/>
                <a:cs typeface="Arial"/>
              </a:rPr>
              <a:t>char</a:t>
            </a:r>
            <a:r>
              <a:rPr sz="1300" spc="3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LNames[MAX_SIZE][</a:t>
            </a:r>
            <a:r>
              <a:rPr sz="1300" spc="15" dirty="0">
                <a:solidFill>
                  <a:srgbClr val="09875A"/>
                </a:solidFill>
                <a:latin typeface="Arial"/>
                <a:cs typeface="Arial"/>
              </a:rPr>
              <a:t>20</a:t>
            </a:r>
            <a:r>
              <a:rPr sz="1300" spc="15" dirty="0">
                <a:latin typeface="Arial"/>
                <a:cs typeface="Arial"/>
              </a:rPr>
              <a:t>];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457" y="1836737"/>
            <a:ext cx="3465829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220" dirty="0">
                <a:solidFill>
                  <a:srgbClr val="0000FF"/>
                </a:solidFill>
                <a:latin typeface="Arial"/>
                <a:cs typeface="Arial"/>
              </a:rPr>
              <a:t>float</a:t>
            </a:r>
            <a:r>
              <a:rPr sz="1300" spc="3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00" spc="-30" dirty="0">
                <a:latin typeface="Arial"/>
                <a:cs typeface="Arial"/>
              </a:rPr>
              <a:t>grades[MAX_SIZE][MAX_COURSES];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ts val="1560"/>
              </a:lnSpc>
              <a:spcBef>
                <a:spcPts val="5"/>
              </a:spcBef>
            </a:pPr>
            <a:r>
              <a:rPr sz="1300" spc="215" dirty="0">
                <a:solidFill>
                  <a:srgbClr val="0000FF"/>
                </a:solidFill>
                <a:latin typeface="Arial"/>
                <a:cs typeface="Arial"/>
              </a:rPr>
              <a:t>float</a:t>
            </a:r>
            <a:r>
              <a:rPr sz="1300" spc="3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00" spc="20" dirty="0">
                <a:latin typeface="Arial"/>
                <a:cs typeface="Arial"/>
              </a:rPr>
              <a:t>avgs[MAX_SIZE];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300" spc="265" dirty="0">
                <a:latin typeface="Arial"/>
                <a:cs typeface="Arial"/>
              </a:rPr>
              <a:t>infile </a:t>
            </a:r>
            <a:r>
              <a:rPr sz="1300" spc="-45" dirty="0">
                <a:latin typeface="Arial"/>
                <a:cs typeface="Arial"/>
              </a:rPr>
              <a:t>= </a:t>
            </a:r>
            <a:r>
              <a:rPr sz="1300" spc="145" dirty="0">
                <a:latin typeface="Arial"/>
                <a:cs typeface="Arial"/>
              </a:rPr>
              <a:t>fopen(</a:t>
            </a:r>
            <a:r>
              <a:rPr sz="1300" spc="145" dirty="0">
                <a:solidFill>
                  <a:srgbClr val="A21515"/>
                </a:solidFill>
                <a:latin typeface="Arial"/>
                <a:cs typeface="Arial"/>
              </a:rPr>
              <a:t>"students2.txt"</a:t>
            </a:r>
            <a:r>
              <a:rPr sz="1300" spc="145" dirty="0">
                <a:latin typeface="Arial"/>
                <a:cs typeface="Arial"/>
              </a:rPr>
              <a:t>, </a:t>
            </a:r>
            <a:r>
              <a:rPr sz="1300" spc="254" dirty="0">
                <a:solidFill>
                  <a:srgbClr val="A21515"/>
                </a:solidFill>
                <a:latin typeface="Arial"/>
                <a:cs typeface="Arial"/>
              </a:rPr>
              <a:t>"r"</a:t>
            </a:r>
            <a:r>
              <a:rPr sz="1300" spc="204" dirty="0">
                <a:solidFill>
                  <a:srgbClr val="A21515"/>
                </a:solidFill>
                <a:latin typeface="Arial"/>
                <a:cs typeface="Arial"/>
              </a:rPr>
              <a:t> </a:t>
            </a:r>
            <a:r>
              <a:rPr sz="1300" spc="300" dirty="0">
                <a:latin typeface="Arial"/>
                <a:cs typeface="Arial"/>
              </a:rPr>
              <a:t>);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74770" y="2431669"/>
            <a:ext cx="65532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350" dirty="0">
                <a:latin typeface="Arial"/>
                <a:cs typeface="Arial"/>
              </a:rPr>
              <a:t>,</a:t>
            </a:r>
            <a:r>
              <a:rPr sz="1300" spc="275" dirty="0">
                <a:latin typeface="Arial"/>
                <a:cs typeface="Arial"/>
              </a:rPr>
              <a:t> </a:t>
            </a:r>
            <a:r>
              <a:rPr sz="1300" spc="170" dirty="0">
                <a:solidFill>
                  <a:srgbClr val="A21515"/>
                </a:solidFill>
                <a:latin typeface="Arial"/>
                <a:cs typeface="Arial"/>
              </a:rPr>
              <a:t>"w"</a:t>
            </a:r>
            <a:r>
              <a:rPr sz="1300" spc="170" dirty="0">
                <a:latin typeface="Arial"/>
                <a:cs typeface="Arial"/>
              </a:rPr>
              <a:t>);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2457" y="2431669"/>
            <a:ext cx="3193415" cy="1611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300" spc="210" dirty="0">
                <a:latin typeface="Arial"/>
                <a:cs typeface="Arial"/>
              </a:rPr>
              <a:t>outfile </a:t>
            </a:r>
            <a:r>
              <a:rPr sz="1300" spc="-45" dirty="0">
                <a:latin typeface="Arial"/>
                <a:cs typeface="Arial"/>
              </a:rPr>
              <a:t>= </a:t>
            </a:r>
            <a:r>
              <a:rPr sz="1300" spc="114" dirty="0">
                <a:latin typeface="Arial"/>
                <a:cs typeface="Arial"/>
              </a:rPr>
              <a:t>fopen(</a:t>
            </a:r>
            <a:r>
              <a:rPr sz="1300" spc="114" dirty="0">
                <a:solidFill>
                  <a:srgbClr val="A21515"/>
                </a:solidFill>
                <a:latin typeface="Arial"/>
                <a:cs typeface="Arial"/>
              </a:rPr>
              <a:t>"students_avg2.txt"  </a:t>
            </a:r>
            <a:r>
              <a:rPr sz="1300" spc="215" dirty="0">
                <a:latin typeface="Arial"/>
                <a:cs typeface="Arial"/>
              </a:rPr>
              <a:t>fscanf(infile, </a:t>
            </a:r>
            <a:r>
              <a:rPr sz="1300" spc="95" dirty="0">
                <a:solidFill>
                  <a:srgbClr val="A21515"/>
                </a:solidFill>
                <a:latin typeface="Arial"/>
                <a:cs typeface="Arial"/>
              </a:rPr>
              <a:t>"%d"</a:t>
            </a:r>
            <a:r>
              <a:rPr sz="1300" spc="95" dirty="0">
                <a:latin typeface="Arial"/>
                <a:cs typeface="Arial"/>
              </a:rPr>
              <a:t>,&amp;n);  </a:t>
            </a:r>
            <a:r>
              <a:rPr sz="1300" spc="215" dirty="0">
                <a:latin typeface="Arial"/>
                <a:cs typeface="Arial"/>
              </a:rPr>
              <a:t>fscanf(infile, </a:t>
            </a:r>
            <a:r>
              <a:rPr sz="1300" spc="85" dirty="0">
                <a:solidFill>
                  <a:srgbClr val="A21515"/>
                </a:solidFill>
                <a:latin typeface="Arial"/>
                <a:cs typeface="Arial"/>
              </a:rPr>
              <a:t>"%d"</a:t>
            </a:r>
            <a:r>
              <a:rPr sz="1300" spc="85" dirty="0">
                <a:latin typeface="Arial"/>
                <a:cs typeface="Arial"/>
              </a:rPr>
              <a:t>,&amp;courses);  </a:t>
            </a:r>
            <a:r>
              <a:rPr sz="1300" spc="240" dirty="0">
                <a:latin typeface="Arial"/>
                <a:cs typeface="Arial"/>
              </a:rPr>
              <a:t>fprintf(outfile, </a:t>
            </a:r>
            <a:r>
              <a:rPr sz="1300" spc="210" dirty="0">
                <a:solidFill>
                  <a:srgbClr val="A21515"/>
                </a:solidFill>
                <a:latin typeface="Arial"/>
                <a:cs typeface="Arial"/>
              </a:rPr>
              <a:t>"List </a:t>
            </a:r>
            <a:r>
              <a:rPr sz="1300" spc="170" dirty="0">
                <a:solidFill>
                  <a:srgbClr val="A21515"/>
                </a:solidFill>
                <a:latin typeface="Arial"/>
                <a:cs typeface="Arial"/>
              </a:rPr>
              <a:t>of </a:t>
            </a:r>
            <a:r>
              <a:rPr sz="1300" spc="95" dirty="0">
                <a:solidFill>
                  <a:srgbClr val="A21515"/>
                </a:solidFill>
                <a:latin typeface="Arial"/>
                <a:cs typeface="Arial"/>
              </a:rPr>
              <a:t>students  </a:t>
            </a:r>
            <a:r>
              <a:rPr sz="1300" spc="65" dirty="0">
                <a:solidFill>
                  <a:srgbClr val="A21515"/>
                </a:solidFill>
                <a:latin typeface="Arial"/>
                <a:cs typeface="Arial"/>
              </a:rPr>
              <a:t>data\n==========\n"</a:t>
            </a:r>
            <a:r>
              <a:rPr sz="1300" spc="65" dirty="0">
                <a:latin typeface="Arial"/>
                <a:cs typeface="Arial"/>
              </a:rPr>
              <a:t>);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300" spc="215" dirty="0">
                <a:solidFill>
                  <a:srgbClr val="0000FF"/>
                </a:solidFill>
                <a:latin typeface="Arial"/>
                <a:cs typeface="Arial"/>
              </a:rPr>
              <a:t>float</a:t>
            </a:r>
            <a:r>
              <a:rPr sz="1300" spc="3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00" spc="240" dirty="0">
                <a:latin typeface="Arial"/>
                <a:cs typeface="Arial"/>
              </a:rPr>
              <a:t>total;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300" spc="210" dirty="0">
                <a:solidFill>
                  <a:srgbClr val="0000FF"/>
                </a:solidFill>
                <a:latin typeface="Arial"/>
                <a:cs typeface="Arial"/>
              </a:rPr>
              <a:t>for </a:t>
            </a:r>
            <a:r>
              <a:rPr sz="1300" spc="355" dirty="0">
                <a:latin typeface="Arial"/>
                <a:cs typeface="Arial"/>
              </a:rPr>
              <a:t>(i </a:t>
            </a:r>
            <a:r>
              <a:rPr sz="1300" spc="95" dirty="0">
                <a:latin typeface="Arial"/>
                <a:cs typeface="Arial"/>
              </a:rPr>
              <a:t>=</a:t>
            </a:r>
            <a:r>
              <a:rPr sz="1300" spc="95" dirty="0">
                <a:solidFill>
                  <a:srgbClr val="09875A"/>
                </a:solidFill>
                <a:latin typeface="Arial"/>
                <a:cs typeface="Arial"/>
              </a:rPr>
              <a:t>0</a:t>
            </a:r>
            <a:r>
              <a:rPr sz="1300" spc="95" dirty="0">
                <a:latin typeface="Arial"/>
                <a:cs typeface="Arial"/>
              </a:rPr>
              <a:t>; </a:t>
            </a:r>
            <a:r>
              <a:rPr sz="1300" spc="425" dirty="0">
                <a:latin typeface="Arial"/>
                <a:cs typeface="Arial"/>
              </a:rPr>
              <a:t>i </a:t>
            </a:r>
            <a:r>
              <a:rPr sz="1300" spc="-45" dirty="0">
                <a:latin typeface="Arial"/>
                <a:cs typeface="Arial"/>
              </a:rPr>
              <a:t>&lt; </a:t>
            </a:r>
            <a:r>
              <a:rPr sz="1300" spc="-10" dirty="0">
                <a:latin typeface="Arial"/>
                <a:cs typeface="Arial"/>
              </a:rPr>
              <a:t>n </a:t>
            </a:r>
            <a:r>
              <a:rPr sz="1300" spc="350" dirty="0">
                <a:latin typeface="Arial"/>
                <a:cs typeface="Arial"/>
              </a:rPr>
              <a:t>; </a:t>
            </a:r>
            <a:r>
              <a:rPr sz="1300" spc="145" dirty="0">
                <a:latin typeface="Arial"/>
                <a:cs typeface="Arial"/>
              </a:rPr>
              <a:t>i++)</a:t>
            </a:r>
            <a:r>
              <a:rPr sz="1300" spc="245" dirty="0">
                <a:latin typeface="Arial"/>
                <a:cs typeface="Arial"/>
              </a:rPr>
              <a:t> </a:t>
            </a:r>
            <a:r>
              <a:rPr sz="1300" spc="280" dirty="0">
                <a:latin typeface="Arial"/>
                <a:cs typeface="Arial"/>
              </a:rPr>
              <a:t>{</a:t>
            </a:r>
            <a:endParaRPr sz="13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"/>
              </a:spcBef>
            </a:pPr>
            <a:r>
              <a:rPr sz="1300" spc="215" dirty="0">
                <a:latin typeface="Arial"/>
                <a:cs typeface="Arial"/>
              </a:rPr>
              <a:t>total </a:t>
            </a:r>
            <a:r>
              <a:rPr sz="1300" spc="-45" dirty="0">
                <a:latin typeface="Arial"/>
                <a:cs typeface="Arial"/>
              </a:rPr>
              <a:t>=</a:t>
            </a:r>
            <a:r>
              <a:rPr sz="1300" spc="175" dirty="0">
                <a:latin typeface="Arial"/>
                <a:cs typeface="Arial"/>
              </a:rPr>
              <a:t> </a:t>
            </a:r>
            <a:r>
              <a:rPr sz="1300" spc="165" dirty="0">
                <a:solidFill>
                  <a:srgbClr val="09875A"/>
                </a:solidFill>
                <a:latin typeface="Arial"/>
                <a:cs typeface="Arial"/>
              </a:rPr>
              <a:t>0.0</a:t>
            </a:r>
            <a:r>
              <a:rPr sz="1300" spc="165" dirty="0">
                <a:latin typeface="Arial"/>
                <a:cs typeface="Arial"/>
              </a:rPr>
              <a:t>;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9657" y="4017391"/>
            <a:ext cx="356235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1815">
              <a:lnSpc>
                <a:spcPct val="100000"/>
              </a:lnSpc>
              <a:spcBef>
                <a:spcPts val="100"/>
              </a:spcBef>
            </a:pPr>
            <a:r>
              <a:rPr sz="1300" spc="150" dirty="0">
                <a:latin typeface="Arial"/>
                <a:cs typeface="Arial"/>
              </a:rPr>
              <a:t>fscanf( </a:t>
            </a:r>
            <a:r>
              <a:rPr sz="1300" spc="270" dirty="0">
                <a:latin typeface="Arial"/>
                <a:cs typeface="Arial"/>
              </a:rPr>
              <a:t>infile, </a:t>
            </a:r>
            <a:r>
              <a:rPr sz="1300" spc="75" dirty="0">
                <a:solidFill>
                  <a:srgbClr val="A21515"/>
                </a:solidFill>
                <a:latin typeface="Arial"/>
                <a:cs typeface="Arial"/>
              </a:rPr>
              <a:t>"%d"</a:t>
            </a:r>
            <a:r>
              <a:rPr sz="1300" spc="75" dirty="0">
                <a:latin typeface="Arial"/>
                <a:cs typeface="Arial"/>
              </a:rPr>
              <a:t>, </a:t>
            </a:r>
            <a:r>
              <a:rPr sz="1300" spc="229" dirty="0">
                <a:latin typeface="Arial"/>
                <a:cs typeface="Arial"/>
              </a:rPr>
              <a:t>&amp;ids[i]);  </a:t>
            </a:r>
            <a:r>
              <a:rPr sz="1300" spc="150" dirty="0">
                <a:latin typeface="Arial"/>
                <a:cs typeface="Arial"/>
              </a:rPr>
              <a:t>fscanf( </a:t>
            </a:r>
            <a:r>
              <a:rPr sz="1300" spc="270" dirty="0">
                <a:latin typeface="Arial"/>
                <a:cs typeface="Arial"/>
              </a:rPr>
              <a:t>infile, </a:t>
            </a:r>
            <a:r>
              <a:rPr sz="1300" spc="90" dirty="0">
                <a:solidFill>
                  <a:srgbClr val="A21515"/>
                </a:solidFill>
                <a:latin typeface="Arial"/>
                <a:cs typeface="Arial"/>
              </a:rPr>
              <a:t>"%s"</a:t>
            </a:r>
            <a:r>
              <a:rPr sz="1300" spc="90" dirty="0">
                <a:latin typeface="Arial"/>
                <a:cs typeface="Arial"/>
              </a:rPr>
              <a:t>,</a:t>
            </a:r>
            <a:r>
              <a:rPr sz="1300" spc="95" dirty="0">
                <a:latin typeface="Arial"/>
                <a:cs typeface="Arial"/>
              </a:rPr>
              <a:t> </a:t>
            </a:r>
            <a:r>
              <a:rPr sz="1300" spc="105" dirty="0">
                <a:latin typeface="Arial"/>
                <a:cs typeface="Arial"/>
              </a:rPr>
              <a:t>LNames[i]);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300" spc="200" dirty="0">
                <a:solidFill>
                  <a:srgbClr val="0000FF"/>
                </a:solidFill>
                <a:latin typeface="Arial"/>
                <a:cs typeface="Arial"/>
              </a:rPr>
              <a:t>for</a:t>
            </a:r>
            <a:r>
              <a:rPr sz="1300" spc="200" dirty="0">
                <a:latin typeface="Arial"/>
                <a:cs typeface="Arial"/>
              </a:rPr>
              <a:t>(j=</a:t>
            </a:r>
            <a:r>
              <a:rPr sz="1300" spc="200" dirty="0">
                <a:solidFill>
                  <a:srgbClr val="09875A"/>
                </a:solidFill>
                <a:latin typeface="Arial"/>
                <a:cs typeface="Arial"/>
              </a:rPr>
              <a:t>0</a:t>
            </a:r>
            <a:r>
              <a:rPr sz="1300" spc="200" dirty="0">
                <a:latin typeface="Arial"/>
                <a:cs typeface="Arial"/>
              </a:rPr>
              <a:t>; </a:t>
            </a:r>
            <a:r>
              <a:rPr sz="1300" spc="114" dirty="0">
                <a:latin typeface="Arial"/>
                <a:cs typeface="Arial"/>
              </a:rPr>
              <a:t>j&lt;courses; </a:t>
            </a:r>
            <a:r>
              <a:rPr sz="1300" spc="150" dirty="0">
                <a:latin typeface="Arial"/>
                <a:cs typeface="Arial"/>
              </a:rPr>
              <a:t>j++) </a:t>
            </a:r>
            <a:r>
              <a:rPr sz="1300" spc="280" dirty="0">
                <a:latin typeface="Arial"/>
                <a:cs typeface="Arial"/>
              </a:rPr>
              <a:t>{ </a:t>
            </a:r>
            <a:r>
              <a:rPr sz="1200" spc="185" dirty="0">
                <a:solidFill>
                  <a:srgbClr val="AAAAAA"/>
                </a:solidFill>
                <a:latin typeface="Arial"/>
                <a:cs typeface="Arial"/>
              </a:rPr>
              <a:t>//get</a:t>
            </a:r>
            <a:r>
              <a:rPr sz="1200" spc="-50" dirty="0">
                <a:solidFill>
                  <a:srgbClr val="AAAAAA"/>
                </a:solidFill>
                <a:latin typeface="Arial"/>
                <a:cs typeface="Arial"/>
              </a:rPr>
              <a:t> </a:t>
            </a:r>
            <a:r>
              <a:rPr sz="1200" spc="60" dirty="0">
                <a:solidFill>
                  <a:srgbClr val="AAAAAA"/>
                </a:solidFill>
                <a:latin typeface="Arial"/>
                <a:cs typeface="Arial"/>
              </a:rPr>
              <a:t>courses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9657" y="4614545"/>
            <a:ext cx="3835400" cy="800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sz="1200" spc="-20" dirty="0">
                <a:solidFill>
                  <a:srgbClr val="AAAAAA"/>
                </a:solidFill>
                <a:latin typeface="Arial"/>
                <a:cs typeface="Arial"/>
              </a:rPr>
              <a:t>number </a:t>
            </a:r>
            <a:r>
              <a:rPr sz="1200" spc="155" dirty="0">
                <a:solidFill>
                  <a:srgbClr val="AAAAAA"/>
                </a:solidFill>
                <a:latin typeface="Arial"/>
                <a:cs typeface="Arial"/>
              </a:rPr>
              <a:t>of </a:t>
            </a:r>
            <a:r>
              <a:rPr sz="1200" spc="50" dirty="0">
                <a:solidFill>
                  <a:srgbClr val="AAAAAA"/>
                </a:solidFill>
                <a:latin typeface="Arial"/>
                <a:cs typeface="Arial"/>
              </a:rPr>
              <a:t>grades </a:t>
            </a:r>
            <a:r>
              <a:rPr sz="1200" spc="195" dirty="0">
                <a:solidFill>
                  <a:srgbClr val="AAAAAA"/>
                </a:solidFill>
                <a:latin typeface="Arial"/>
                <a:cs typeface="Arial"/>
              </a:rPr>
              <a:t>for </a:t>
            </a:r>
            <a:r>
              <a:rPr sz="1200" spc="95" dirty="0">
                <a:solidFill>
                  <a:srgbClr val="AAAAAA"/>
                </a:solidFill>
                <a:latin typeface="Arial"/>
                <a:cs typeface="Arial"/>
              </a:rPr>
              <a:t>student</a:t>
            </a:r>
            <a:r>
              <a:rPr sz="1200" spc="105" dirty="0">
                <a:solidFill>
                  <a:srgbClr val="AAAAAA"/>
                </a:solidFill>
                <a:latin typeface="Arial"/>
                <a:cs typeface="Arial"/>
              </a:rPr>
              <a:t> </a:t>
            </a:r>
            <a:r>
              <a:rPr sz="1200" spc="390" dirty="0">
                <a:solidFill>
                  <a:srgbClr val="AAAAAA"/>
                </a:solidFill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  <a:p>
            <a:pPr marL="469265" marR="5080">
              <a:lnSpc>
                <a:spcPts val="1560"/>
              </a:lnSpc>
              <a:spcBef>
                <a:spcPts val="40"/>
              </a:spcBef>
            </a:pPr>
            <a:r>
              <a:rPr sz="1300" spc="150" dirty="0">
                <a:latin typeface="Arial"/>
                <a:cs typeface="Arial"/>
              </a:rPr>
              <a:t>fscanf( </a:t>
            </a:r>
            <a:r>
              <a:rPr sz="1300" spc="270" dirty="0">
                <a:latin typeface="Arial"/>
                <a:cs typeface="Arial"/>
              </a:rPr>
              <a:t>infile,</a:t>
            </a:r>
            <a:r>
              <a:rPr sz="1300" spc="270" dirty="0">
                <a:solidFill>
                  <a:srgbClr val="A21515"/>
                </a:solidFill>
                <a:latin typeface="Arial"/>
                <a:cs typeface="Arial"/>
              </a:rPr>
              <a:t>" </a:t>
            </a:r>
            <a:r>
              <a:rPr sz="1300" spc="125" dirty="0">
                <a:solidFill>
                  <a:srgbClr val="A21515"/>
                </a:solidFill>
                <a:latin typeface="Arial"/>
                <a:cs typeface="Arial"/>
              </a:rPr>
              <a:t>%f"</a:t>
            </a:r>
            <a:r>
              <a:rPr sz="1300" spc="125" dirty="0">
                <a:latin typeface="Arial"/>
                <a:cs typeface="Arial"/>
              </a:rPr>
              <a:t>, </a:t>
            </a:r>
            <a:r>
              <a:rPr sz="1300" spc="200" dirty="0">
                <a:latin typeface="Arial"/>
                <a:cs typeface="Arial"/>
              </a:rPr>
              <a:t>&amp;grades[i][j]);  </a:t>
            </a:r>
            <a:r>
              <a:rPr sz="1300" spc="215" dirty="0">
                <a:latin typeface="Arial"/>
                <a:cs typeface="Arial"/>
              </a:rPr>
              <a:t>total </a:t>
            </a:r>
            <a:r>
              <a:rPr sz="1300" spc="-45" dirty="0">
                <a:latin typeface="Arial"/>
                <a:cs typeface="Arial"/>
              </a:rPr>
              <a:t>+=</a:t>
            </a:r>
            <a:r>
              <a:rPr sz="1300" spc="145" dirty="0">
                <a:latin typeface="Arial"/>
                <a:cs typeface="Arial"/>
              </a:rPr>
              <a:t> </a:t>
            </a:r>
            <a:r>
              <a:rPr sz="1300" spc="220" dirty="0">
                <a:latin typeface="Arial"/>
                <a:cs typeface="Arial"/>
              </a:rPr>
              <a:t>grades[i][j];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ts val="1510"/>
              </a:lnSpc>
            </a:pPr>
            <a:r>
              <a:rPr sz="1300" spc="280" dirty="0">
                <a:latin typeface="Arial"/>
                <a:cs typeface="Arial"/>
              </a:rPr>
              <a:t>}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9657" y="5587682"/>
            <a:ext cx="220281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175" dirty="0">
                <a:latin typeface="Arial"/>
                <a:cs typeface="Arial"/>
              </a:rPr>
              <a:t>avgs[i] </a:t>
            </a:r>
            <a:r>
              <a:rPr sz="1300" spc="-45" dirty="0">
                <a:latin typeface="Arial"/>
                <a:cs typeface="Arial"/>
              </a:rPr>
              <a:t>=</a:t>
            </a:r>
            <a:r>
              <a:rPr sz="1300" spc="135" dirty="0">
                <a:latin typeface="Arial"/>
                <a:cs typeface="Arial"/>
              </a:rPr>
              <a:t> </a:t>
            </a:r>
            <a:r>
              <a:rPr sz="1300" spc="160" dirty="0">
                <a:latin typeface="Arial"/>
                <a:cs typeface="Arial"/>
              </a:rPr>
              <a:t>total/courses;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69657" y="5983922"/>
            <a:ext cx="355981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190" dirty="0">
                <a:latin typeface="Arial"/>
                <a:cs typeface="Arial"/>
              </a:rPr>
              <a:t>fprintf(outfile,</a:t>
            </a:r>
            <a:r>
              <a:rPr sz="1300" spc="190" dirty="0">
                <a:solidFill>
                  <a:srgbClr val="A21515"/>
                </a:solidFill>
                <a:latin typeface="Arial"/>
                <a:cs typeface="Arial"/>
              </a:rPr>
              <a:t>"%d </a:t>
            </a:r>
            <a:r>
              <a:rPr sz="1300" spc="-190" dirty="0">
                <a:solidFill>
                  <a:srgbClr val="A21515"/>
                </a:solidFill>
                <a:latin typeface="Arial"/>
                <a:cs typeface="Arial"/>
              </a:rPr>
              <a:t>%s </a:t>
            </a:r>
            <a:r>
              <a:rPr sz="1300" spc="145" dirty="0">
                <a:solidFill>
                  <a:srgbClr val="A21515"/>
                </a:solidFill>
                <a:latin typeface="Arial"/>
                <a:cs typeface="Arial"/>
              </a:rPr>
              <a:t>%.2f\n"</a:t>
            </a:r>
            <a:r>
              <a:rPr sz="1300" spc="145" dirty="0">
                <a:latin typeface="Arial"/>
                <a:cs typeface="Arial"/>
              </a:rPr>
              <a:t>,</a:t>
            </a:r>
            <a:r>
              <a:rPr sz="1300" spc="500" dirty="0">
                <a:latin typeface="Arial"/>
                <a:cs typeface="Arial"/>
              </a:rPr>
              <a:t> </a:t>
            </a:r>
            <a:r>
              <a:rPr sz="1300" spc="275" dirty="0">
                <a:latin typeface="Arial"/>
                <a:cs typeface="Arial"/>
              </a:rPr>
              <a:t>ids[i],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300" spc="90" dirty="0">
                <a:latin typeface="Arial"/>
                <a:cs typeface="Arial"/>
              </a:rPr>
              <a:t>LNames[i],</a:t>
            </a:r>
            <a:r>
              <a:rPr sz="1300" spc="355" dirty="0">
                <a:latin typeface="Arial"/>
                <a:cs typeface="Arial"/>
              </a:rPr>
              <a:t> </a:t>
            </a:r>
            <a:r>
              <a:rPr sz="1300" spc="200" dirty="0">
                <a:latin typeface="Arial"/>
                <a:cs typeface="Arial"/>
              </a:rPr>
              <a:t>avgs[i]);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2457" y="6380479"/>
            <a:ext cx="11620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280" dirty="0">
                <a:latin typeface="Arial"/>
                <a:cs typeface="Arial"/>
              </a:rPr>
              <a:t>}</a:t>
            </a:r>
            <a:endParaRPr sz="13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648200" y="152400"/>
            <a:ext cx="4343400" cy="4493260"/>
          </a:xfrm>
          <a:custGeom>
            <a:avLst/>
            <a:gdLst/>
            <a:ahLst/>
            <a:cxnLst/>
            <a:rect l="l" t="t" r="r" b="b"/>
            <a:pathLst>
              <a:path w="4343400" h="4493260">
                <a:moveTo>
                  <a:pt x="4343400" y="0"/>
                </a:moveTo>
                <a:lnTo>
                  <a:pt x="0" y="0"/>
                </a:lnTo>
                <a:lnTo>
                  <a:pt x="0" y="4493260"/>
                </a:lnTo>
                <a:lnTo>
                  <a:pt x="4343400" y="4493260"/>
                </a:lnTo>
                <a:lnTo>
                  <a:pt x="4343400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728209" y="174942"/>
            <a:ext cx="382841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350" dirty="0">
                <a:solidFill>
                  <a:srgbClr val="AAAAAA"/>
                </a:solidFill>
                <a:latin typeface="Arial"/>
                <a:cs typeface="Arial"/>
              </a:rPr>
              <a:t>// </a:t>
            </a:r>
            <a:r>
              <a:rPr sz="1300" spc="-125" dirty="0">
                <a:solidFill>
                  <a:srgbClr val="AAAAAA"/>
                </a:solidFill>
                <a:latin typeface="Arial"/>
                <a:cs typeface="Arial"/>
              </a:rPr>
              <a:t>we </a:t>
            </a:r>
            <a:r>
              <a:rPr sz="1300" spc="5" dirty="0">
                <a:solidFill>
                  <a:srgbClr val="AAAAAA"/>
                </a:solidFill>
                <a:latin typeface="Arial"/>
                <a:cs typeface="Arial"/>
              </a:rPr>
              <a:t>have </a:t>
            </a:r>
            <a:r>
              <a:rPr sz="1300" spc="275" dirty="0">
                <a:solidFill>
                  <a:srgbClr val="AAAAAA"/>
                </a:solidFill>
                <a:latin typeface="Arial"/>
                <a:cs typeface="Arial"/>
              </a:rPr>
              <a:t>all </a:t>
            </a:r>
            <a:r>
              <a:rPr sz="1300" spc="105" dirty="0">
                <a:solidFill>
                  <a:srgbClr val="AAAAAA"/>
                </a:solidFill>
                <a:latin typeface="Arial"/>
                <a:cs typeface="Arial"/>
              </a:rPr>
              <a:t>the </a:t>
            </a:r>
            <a:r>
              <a:rPr sz="1300" spc="70" dirty="0">
                <a:solidFill>
                  <a:srgbClr val="AAAAAA"/>
                </a:solidFill>
                <a:latin typeface="Arial"/>
                <a:cs typeface="Arial"/>
              </a:rPr>
              <a:t>data </a:t>
            </a:r>
            <a:r>
              <a:rPr sz="1300" spc="200" dirty="0">
                <a:solidFill>
                  <a:srgbClr val="AAAAAA"/>
                </a:solidFill>
                <a:latin typeface="Arial"/>
                <a:cs typeface="Arial"/>
              </a:rPr>
              <a:t>in </a:t>
            </a:r>
            <a:r>
              <a:rPr sz="1300" spc="80" dirty="0">
                <a:solidFill>
                  <a:srgbClr val="AAAAAA"/>
                </a:solidFill>
                <a:latin typeface="Arial"/>
                <a:cs typeface="Arial"/>
              </a:rPr>
              <a:t>our </a:t>
            </a:r>
            <a:r>
              <a:rPr sz="1300" spc="110" dirty="0">
                <a:solidFill>
                  <a:srgbClr val="AAAAAA"/>
                </a:solidFill>
                <a:latin typeface="Arial"/>
                <a:cs typeface="Arial"/>
              </a:rPr>
              <a:t>arrays</a:t>
            </a:r>
            <a:r>
              <a:rPr sz="1300" spc="20" dirty="0">
                <a:solidFill>
                  <a:srgbClr val="AAAAAA"/>
                </a:solidFill>
                <a:latin typeface="Arial"/>
                <a:cs typeface="Arial"/>
              </a:rPr>
              <a:t> </a:t>
            </a:r>
            <a:r>
              <a:rPr sz="1300" spc="25" dirty="0">
                <a:solidFill>
                  <a:srgbClr val="AAAAAA"/>
                </a:solidFill>
                <a:latin typeface="Arial"/>
                <a:cs typeface="Arial"/>
              </a:rPr>
              <a:t>now!</a:t>
            </a:r>
            <a:endParaRPr sz="13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85790" y="373634"/>
            <a:ext cx="192786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215" dirty="0">
                <a:solidFill>
                  <a:srgbClr val="0000FF"/>
                </a:solidFill>
                <a:latin typeface="Arial"/>
                <a:cs typeface="Arial"/>
              </a:rPr>
              <a:t>float </a:t>
            </a:r>
            <a:r>
              <a:rPr sz="1300" spc="-45" dirty="0">
                <a:latin typeface="Arial"/>
                <a:cs typeface="Arial"/>
              </a:rPr>
              <a:t>max_avg =</a:t>
            </a:r>
            <a:r>
              <a:rPr sz="1300" spc="185" dirty="0">
                <a:latin typeface="Arial"/>
                <a:cs typeface="Arial"/>
              </a:rPr>
              <a:t> </a:t>
            </a:r>
            <a:r>
              <a:rPr sz="1300" spc="190" dirty="0">
                <a:latin typeface="Arial"/>
                <a:cs typeface="Arial"/>
              </a:rPr>
              <a:t>-</a:t>
            </a:r>
            <a:r>
              <a:rPr sz="1300" spc="190" dirty="0">
                <a:solidFill>
                  <a:srgbClr val="09875A"/>
                </a:solidFill>
                <a:latin typeface="Arial"/>
                <a:cs typeface="Arial"/>
              </a:rPr>
              <a:t>1.0</a:t>
            </a:r>
            <a:r>
              <a:rPr sz="1300" spc="190" dirty="0">
                <a:latin typeface="Arial"/>
                <a:cs typeface="Arial"/>
              </a:rPr>
              <a:t>;</a:t>
            </a:r>
            <a:endParaRPr sz="13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85790" y="571753"/>
            <a:ext cx="147574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260" dirty="0">
                <a:solidFill>
                  <a:srgbClr val="0000FF"/>
                </a:solidFill>
                <a:latin typeface="Arial"/>
                <a:cs typeface="Arial"/>
              </a:rPr>
              <a:t>int</a:t>
            </a:r>
            <a:r>
              <a:rPr sz="1300" spc="2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00" spc="30" dirty="0">
                <a:latin typeface="Arial"/>
                <a:cs typeface="Arial"/>
              </a:rPr>
              <a:t>max_index=</a:t>
            </a:r>
            <a:r>
              <a:rPr sz="1300" spc="30" dirty="0">
                <a:solidFill>
                  <a:srgbClr val="09875A"/>
                </a:solidFill>
                <a:latin typeface="Arial"/>
                <a:cs typeface="Arial"/>
              </a:rPr>
              <a:t>0</a:t>
            </a:r>
            <a:r>
              <a:rPr sz="1300" spc="30" dirty="0">
                <a:latin typeface="Arial"/>
                <a:cs typeface="Arial"/>
              </a:rPr>
              <a:t>;</a:t>
            </a:r>
            <a:endParaRPr sz="13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85790" y="769873"/>
            <a:ext cx="229044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210" dirty="0">
                <a:solidFill>
                  <a:srgbClr val="0000FF"/>
                </a:solidFill>
                <a:latin typeface="Arial"/>
                <a:cs typeface="Arial"/>
              </a:rPr>
              <a:t>for </a:t>
            </a:r>
            <a:r>
              <a:rPr sz="1300" spc="355" dirty="0">
                <a:latin typeface="Arial"/>
                <a:cs typeface="Arial"/>
              </a:rPr>
              <a:t>(i </a:t>
            </a:r>
            <a:r>
              <a:rPr sz="1300" spc="95" dirty="0">
                <a:latin typeface="Arial"/>
                <a:cs typeface="Arial"/>
              </a:rPr>
              <a:t>=</a:t>
            </a:r>
            <a:r>
              <a:rPr sz="1300" spc="95" dirty="0">
                <a:solidFill>
                  <a:srgbClr val="09875A"/>
                </a:solidFill>
                <a:latin typeface="Arial"/>
                <a:cs typeface="Arial"/>
              </a:rPr>
              <a:t>0</a:t>
            </a:r>
            <a:r>
              <a:rPr sz="1300" spc="95" dirty="0">
                <a:latin typeface="Arial"/>
                <a:cs typeface="Arial"/>
              </a:rPr>
              <a:t>; </a:t>
            </a:r>
            <a:r>
              <a:rPr sz="1300" spc="425" dirty="0">
                <a:latin typeface="Arial"/>
                <a:cs typeface="Arial"/>
              </a:rPr>
              <a:t>i </a:t>
            </a:r>
            <a:r>
              <a:rPr sz="1300" spc="-45" dirty="0">
                <a:latin typeface="Arial"/>
                <a:cs typeface="Arial"/>
              </a:rPr>
              <a:t>&lt; </a:t>
            </a:r>
            <a:r>
              <a:rPr sz="1300" spc="-10" dirty="0">
                <a:latin typeface="Arial"/>
                <a:cs typeface="Arial"/>
              </a:rPr>
              <a:t>n </a:t>
            </a:r>
            <a:r>
              <a:rPr sz="1300" spc="350" dirty="0">
                <a:latin typeface="Arial"/>
                <a:cs typeface="Arial"/>
              </a:rPr>
              <a:t>; </a:t>
            </a:r>
            <a:r>
              <a:rPr sz="1300" spc="145" dirty="0">
                <a:latin typeface="Arial"/>
                <a:cs typeface="Arial"/>
              </a:rPr>
              <a:t>i++)</a:t>
            </a:r>
            <a:r>
              <a:rPr sz="1300" spc="215" dirty="0">
                <a:latin typeface="Arial"/>
                <a:cs typeface="Arial"/>
              </a:rPr>
              <a:t> </a:t>
            </a:r>
            <a:r>
              <a:rPr sz="1300" spc="280" dirty="0">
                <a:latin typeface="Arial"/>
                <a:cs typeface="Arial"/>
              </a:rPr>
              <a:t>{</a:t>
            </a:r>
            <a:endParaRPr sz="13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42990" y="967803"/>
            <a:ext cx="2111375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834">
              <a:lnSpc>
                <a:spcPct val="100000"/>
              </a:lnSpc>
              <a:spcBef>
                <a:spcPts val="100"/>
              </a:spcBef>
            </a:pPr>
            <a:r>
              <a:rPr sz="1300" spc="390" dirty="0">
                <a:solidFill>
                  <a:srgbClr val="0000FF"/>
                </a:solidFill>
                <a:latin typeface="Arial"/>
                <a:cs typeface="Arial"/>
              </a:rPr>
              <a:t>if </a:t>
            </a:r>
            <a:r>
              <a:rPr sz="1300" spc="90" dirty="0">
                <a:latin typeface="Arial"/>
                <a:cs typeface="Arial"/>
              </a:rPr>
              <a:t>(avgs[i]&gt;max_avg){  </a:t>
            </a:r>
            <a:r>
              <a:rPr sz="1300" spc="-45" dirty="0">
                <a:latin typeface="Arial"/>
                <a:cs typeface="Arial"/>
              </a:rPr>
              <a:t>max_avg = </a:t>
            </a:r>
            <a:r>
              <a:rPr sz="1300" spc="190" dirty="0">
                <a:latin typeface="Arial"/>
                <a:cs typeface="Arial"/>
              </a:rPr>
              <a:t>avgs[i];  </a:t>
            </a:r>
            <a:r>
              <a:rPr sz="1300" spc="10" dirty="0">
                <a:latin typeface="Arial"/>
                <a:cs typeface="Arial"/>
              </a:rPr>
              <a:t>max_index </a:t>
            </a:r>
            <a:r>
              <a:rPr sz="1300" spc="-45" dirty="0">
                <a:latin typeface="Arial"/>
                <a:cs typeface="Arial"/>
              </a:rPr>
              <a:t>=</a:t>
            </a:r>
            <a:r>
              <a:rPr sz="1300" spc="-35" dirty="0">
                <a:latin typeface="Arial"/>
                <a:cs typeface="Arial"/>
              </a:rPr>
              <a:t> </a:t>
            </a:r>
            <a:r>
              <a:rPr sz="1300" spc="390" dirty="0">
                <a:latin typeface="Arial"/>
                <a:cs typeface="Arial"/>
              </a:rPr>
              <a:t>i;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spc="280" dirty="0">
                <a:latin typeface="Arial"/>
                <a:cs typeface="Arial"/>
              </a:rPr>
              <a:t>}</a:t>
            </a:r>
            <a:endParaRPr sz="13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85790" y="1760854"/>
            <a:ext cx="11620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280" dirty="0">
                <a:latin typeface="Arial"/>
                <a:cs typeface="Arial"/>
              </a:rPr>
              <a:t>}</a:t>
            </a:r>
            <a:endParaRPr sz="13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85790" y="2157348"/>
            <a:ext cx="3557904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240" dirty="0">
                <a:latin typeface="Arial"/>
                <a:cs typeface="Arial"/>
              </a:rPr>
              <a:t>fprintf(outfile,</a:t>
            </a:r>
            <a:r>
              <a:rPr sz="1300" spc="285" dirty="0">
                <a:latin typeface="Arial"/>
                <a:cs typeface="Arial"/>
              </a:rPr>
              <a:t> </a:t>
            </a:r>
            <a:r>
              <a:rPr sz="1300" spc="20" dirty="0">
                <a:solidFill>
                  <a:srgbClr val="A21515"/>
                </a:solidFill>
                <a:latin typeface="Arial"/>
                <a:cs typeface="Arial"/>
              </a:rPr>
              <a:t>"============\nStudent</a:t>
            </a:r>
            <a:endParaRPr sz="13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85790" y="2355596"/>
            <a:ext cx="301307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135" dirty="0">
                <a:solidFill>
                  <a:srgbClr val="A21515"/>
                </a:solidFill>
                <a:latin typeface="Arial"/>
                <a:cs typeface="Arial"/>
              </a:rPr>
              <a:t>with </a:t>
            </a:r>
            <a:r>
              <a:rPr sz="1300" spc="110" dirty="0">
                <a:solidFill>
                  <a:srgbClr val="A21515"/>
                </a:solidFill>
                <a:latin typeface="Arial"/>
                <a:cs typeface="Arial"/>
              </a:rPr>
              <a:t>highest </a:t>
            </a:r>
            <a:r>
              <a:rPr sz="1300" spc="35" dirty="0">
                <a:solidFill>
                  <a:srgbClr val="A21515"/>
                </a:solidFill>
                <a:latin typeface="Arial"/>
                <a:cs typeface="Arial"/>
              </a:rPr>
              <a:t>average </a:t>
            </a:r>
            <a:r>
              <a:rPr sz="1300" spc="114" dirty="0">
                <a:solidFill>
                  <a:srgbClr val="A21515"/>
                </a:solidFill>
                <a:latin typeface="Arial"/>
                <a:cs typeface="Arial"/>
              </a:rPr>
              <a:t>score:</a:t>
            </a:r>
            <a:r>
              <a:rPr sz="1300" spc="215" dirty="0">
                <a:solidFill>
                  <a:srgbClr val="A21515"/>
                </a:solidFill>
                <a:latin typeface="Arial"/>
                <a:cs typeface="Arial"/>
              </a:rPr>
              <a:t> </a:t>
            </a:r>
            <a:r>
              <a:rPr sz="1300" spc="240" dirty="0">
                <a:solidFill>
                  <a:srgbClr val="A21515"/>
                </a:solidFill>
                <a:latin typeface="Arial"/>
                <a:cs typeface="Arial"/>
              </a:rPr>
              <a:t>\n"</a:t>
            </a:r>
            <a:r>
              <a:rPr sz="1300" spc="240" dirty="0">
                <a:latin typeface="Arial"/>
                <a:cs typeface="Arial"/>
              </a:rPr>
              <a:t>);</a:t>
            </a:r>
            <a:endParaRPr sz="13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85790" y="2553715"/>
            <a:ext cx="283464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190" dirty="0">
                <a:latin typeface="Arial"/>
                <a:cs typeface="Arial"/>
              </a:rPr>
              <a:t>fprintf(outfile,</a:t>
            </a:r>
            <a:r>
              <a:rPr sz="1300" spc="190" dirty="0">
                <a:solidFill>
                  <a:srgbClr val="A21515"/>
                </a:solidFill>
                <a:latin typeface="Arial"/>
                <a:cs typeface="Arial"/>
              </a:rPr>
              <a:t>"%d </a:t>
            </a:r>
            <a:r>
              <a:rPr sz="1300" spc="-190" dirty="0">
                <a:solidFill>
                  <a:srgbClr val="A21515"/>
                </a:solidFill>
                <a:latin typeface="Arial"/>
                <a:cs typeface="Arial"/>
              </a:rPr>
              <a:t>%s</a:t>
            </a:r>
            <a:r>
              <a:rPr sz="1300" spc="-90" dirty="0">
                <a:solidFill>
                  <a:srgbClr val="A21515"/>
                </a:solidFill>
                <a:latin typeface="Arial"/>
                <a:cs typeface="Arial"/>
              </a:rPr>
              <a:t> </a:t>
            </a:r>
            <a:r>
              <a:rPr sz="1300" spc="150" dirty="0">
                <a:solidFill>
                  <a:srgbClr val="A21515"/>
                </a:solidFill>
                <a:latin typeface="Arial"/>
                <a:cs typeface="Arial"/>
              </a:rPr>
              <a:t>%.2f\n"</a:t>
            </a:r>
            <a:r>
              <a:rPr sz="1300" spc="150" dirty="0">
                <a:latin typeface="Arial"/>
                <a:cs typeface="Arial"/>
              </a:rPr>
              <a:t>,</a:t>
            </a:r>
            <a:endParaRPr sz="13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85790" y="2751391"/>
            <a:ext cx="3106420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105" dirty="0">
                <a:latin typeface="Arial"/>
                <a:cs typeface="Arial"/>
              </a:rPr>
              <a:t>ids[max_index],</a:t>
            </a:r>
            <a:r>
              <a:rPr sz="1300" spc="365" dirty="0">
                <a:latin typeface="Arial"/>
                <a:cs typeface="Arial"/>
              </a:rPr>
              <a:t> </a:t>
            </a:r>
            <a:r>
              <a:rPr sz="1300" spc="30" dirty="0">
                <a:latin typeface="Arial"/>
                <a:cs typeface="Arial"/>
              </a:rPr>
              <a:t>LNames[max_index],</a:t>
            </a:r>
            <a:endParaRPr sz="13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185790" y="2950209"/>
            <a:ext cx="156781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90" dirty="0">
                <a:latin typeface="Arial"/>
                <a:cs typeface="Arial"/>
              </a:rPr>
              <a:t>avgs[max_index]);</a:t>
            </a:r>
            <a:endParaRPr sz="13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185790" y="3148329"/>
            <a:ext cx="328422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220" dirty="0">
                <a:latin typeface="Arial"/>
                <a:cs typeface="Arial"/>
              </a:rPr>
              <a:t>fclose(infile); </a:t>
            </a:r>
            <a:r>
              <a:rPr sz="1300" spc="340" dirty="0">
                <a:solidFill>
                  <a:srgbClr val="AAAAAA"/>
                </a:solidFill>
                <a:latin typeface="Arial"/>
                <a:cs typeface="Arial"/>
              </a:rPr>
              <a:t>// </a:t>
            </a:r>
            <a:r>
              <a:rPr sz="1300" spc="40" dirty="0">
                <a:solidFill>
                  <a:srgbClr val="AAAAAA"/>
                </a:solidFill>
                <a:latin typeface="Arial"/>
                <a:cs typeface="Arial"/>
              </a:rPr>
              <a:t>Close </a:t>
            </a:r>
            <a:r>
              <a:rPr sz="1300" spc="75" dirty="0">
                <a:solidFill>
                  <a:srgbClr val="AAAAAA"/>
                </a:solidFill>
                <a:latin typeface="Arial"/>
                <a:cs typeface="Arial"/>
              </a:rPr>
              <a:t>both</a:t>
            </a:r>
            <a:r>
              <a:rPr sz="1300" spc="409" dirty="0">
                <a:solidFill>
                  <a:srgbClr val="AAAAAA"/>
                </a:solidFill>
                <a:latin typeface="Arial"/>
                <a:cs typeface="Arial"/>
              </a:rPr>
              <a:t> </a:t>
            </a:r>
            <a:r>
              <a:rPr sz="1300" spc="260" dirty="0">
                <a:solidFill>
                  <a:srgbClr val="AAAAAA"/>
                </a:solidFill>
                <a:latin typeface="Arial"/>
                <a:cs typeface="Arial"/>
              </a:rPr>
              <a:t>files.</a:t>
            </a:r>
            <a:endParaRPr sz="13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185790" y="3346450"/>
            <a:ext cx="147637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200" dirty="0">
                <a:latin typeface="Arial"/>
                <a:cs typeface="Arial"/>
              </a:rPr>
              <a:t>fclose(outfile);</a:t>
            </a:r>
            <a:endParaRPr sz="13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185790" y="3742944"/>
            <a:ext cx="3554729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155" dirty="0">
                <a:latin typeface="Arial"/>
                <a:cs typeface="Arial"/>
              </a:rPr>
              <a:t>printf(</a:t>
            </a:r>
            <a:r>
              <a:rPr sz="1300" spc="155" dirty="0">
                <a:solidFill>
                  <a:srgbClr val="A21515"/>
                </a:solidFill>
                <a:latin typeface="Arial"/>
                <a:cs typeface="Arial"/>
              </a:rPr>
              <a:t>"Please </a:t>
            </a:r>
            <a:r>
              <a:rPr sz="1300" spc="5" dirty="0">
                <a:solidFill>
                  <a:srgbClr val="A21515"/>
                </a:solidFill>
                <a:latin typeface="Arial"/>
                <a:cs typeface="Arial"/>
              </a:rPr>
              <a:t>see </a:t>
            </a:r>
            <a:r>
              <a:rPr sz="1300" spc="105" dirty="0">
                <a:solidFill>
                  <a:srgbClr val="A21515"/>
                </a:solidFill>
                <a:latin typeface="Arial"/>
                <a:cs typeface="Arial"/>
              </a:rPr>
              <a:t>the</a:t>
            </a:r>
            <a:r>
              <a:rPr sz="1300" spc="470" dirty="0">
                <a:solidFill>
                  <a:srgbClr val="A21515"/>
                </a:solidFill>
                <a:latin typeface="Arial"/>
                <a:cs typeface="Arial"/>
              </a:rPr>
              <a:t> </a:t>
            </a:r>
            <a:r>
              <a:rPr sz="1300" spc="114" dirty="0">
                <a:solidFill>
                  <a:srgbClr val="A21515"/>
                </a:solidFill>
                <a:latin typeface="Arial"/>
                <a:cs typeface="Arial"/>
              </a:rPr>
              <a:t>students_avg.txt</a:t>
            </a:r>
            <a:endParaRPr sz="13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185790" y="3941064"/>
            <a:ext cx="165417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295" dirty="0">
                <a:solidFill>
                  <a:srgbClr val="A21515"/>
                </a:solidFill>
                <a:latin typeface="Arial"/>
                <a:cs typeface="Arial"/>
              </a:rPr>
              <a:t>file </a:t>
            </a:r>
            <a:r>
              <a:rPr sz="1300" spc="200" dirty="0">
                <a:solidFill>
                  <a:srgbClr val="A21515"/>
                </a:solidFill>
                <a:latin typeface="Arial"/>
                <a:cs typeface="Arial"/>
              </a:rPr>
              <a:t>for</a:t>
            </a:r>
            <a:r>
              <a:rPr sz="1300" spc="330" dirty="0">
                <a:solidFill>
                  <a:srgbClr val="A21515"/>
                </a:solidFill>
                <a:latin typeface="Arial"/>
                <a:cs typeface="Arial"/>
              </a:rPr>
              <a:t> </a:t>
            </a:r>
            <a:r>
              <a:rPr sz="1300" spc="215" dirty="0">
                <a:solidFill>
                  <a:srgbClr val="A21515"/>
                </a:solidFill>
                <a:latin typeface="Arial"/>
                <a:cs typeface="Arial"/>
              </a:rPr>
              <a:t>result"</a:t>
            </a:r>
            <a:r>
              <a:rPr sz="1300" spc="215" dirty="0">
                <a:latin typeface="Arial"/>
                <a:cs typeface="Arial"/>
              </a:rPr>
              <a:t>);</a:t>
            </a:r>
            <a:endParaRPr sz="13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185790" y="4139183"/>
            <a:ext cx="842644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145" dirty="0">
                <a:solidFill>
                  <a:srgbClr val="0000FF"/>
                </a:solidFill>
                <a:latin typeface="Arial"/>
                <a:cs typeface="Arial"/>
              </a:rPr>
              <a:t>return</a:t>
            </a:r>
            <a:r>
              <a:rPr sz="1300" spc="2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00" spc="175" dirty="0">
                <a:solidFill>
                  <a:srgbClr val="09875A"/>
                </a:solidFill>
                <a:latin typeface="Arial"/>
                <a:cs typeface="Arial"/>
              </a:rPr>
              <a:t>0</a:t>
            </a:r>
            <a:r>
              <a:rPr sz="1300" spc="175" dirty="0">
                <a:latin typeface="Arial"/>
                <a:cs typeface="Arial"/>
              </a:rPr>
              <a:t>;</a:t>
            </a:r>
            <a:endParaRPr sz="13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728209" y="4337304"/>
            <a:ext cx="11620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280" dirty="0">
                <a:latin typeface="Arial"/>
                <a:cs typeface="Arial"/>
              </a:rPr>
              <a:t>}</a:t>
            </a:r>
            <a:endParaRPr sz="13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943600" y="4724400"/>
            <a:ext cx="2133600" cy="2065020"/>
          </a:xfrm>
          <a:custGeom>
            <a:avLst/>
            <a:gdLst/>
            <a:ahLst/>
            <a:cxnLst/>
            <a:rect l="l" t="t" r="r" b="b"/>
            <a:pathLst>
              <a:path w="2133600" h="2065020">
                <a:moveTo>
                  <a:pt x="2133600" y="0"/>
                </a:moveTo>
                <a:lnTo>
                  <a:pt x="0" y="0"/>
                </a:lnTo>
                <a:lnTo>
                  <a:pt x="0" y="2065020"/>
                </a:lnTo>
                <a:lnTo>
                  <a:pt x="2133600" y="2065020"/>
                </a:lnTo>
                <a:lnTo>
                  <a:pt x="2133600" y="0"/>
                </a:lnTo>
                <a:close/>
              </a:path>
            </a:pathLst>
          </a:custGeom>
          <a:solidFill>
            <a:srgbClr val="E1EF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023990" y="4645024"/>
            <a:ext cx="1795145" cy="2083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01065">
              <a:lnSpc>
                <a:spcPct val="138100"/>
              </a:lnSpc>
              <a:spcBef>
                <a:spcPts val="100"/>
              </a:spcBef>
            </a:pPr>
            <a:r>
              <a:rPr sz="1400" spc="-5" dirty="0">
                <a:solidFill>
                  <a:srgbClr val="385622"/>
                </a:solidFill>
                <a:latin typeface="Carlito"/>
                <a:cs typeface="Carlito"/>
              </a:rPr>
              <a:t>S</a:t>
            </a:r>
            <a:r>
              <a:rPr sz="1400" spc="-10" dirty="0">
                <a:solidFill>
                  <a:srgbClr val="385622"/>
                </a:solidFill>
                <a:latin typeface="Carlito"/>
                <a:cs typeface="Carlito"/>
              </a:rPr>
              <a:t>t</a:t>
            </a:r>
            <a:r>
              <a:rPr sz="1400" spc="5" dirty="0">
                <a:solidFill>
                  <a:srgbClr val="385622"/>
                </a:solidFill>
                <a:latin typeface="Carlito"/>
                <a:cs typeface="Carlito"/>
              </a:rPr>
              <a:t>ud</a:t>
            </a:r>
            <a:r>
              <a:rPr sz="1400" dirty="0">
                <a:solidFill>
                  <a:srgbClr val="385622"/>
                </a:solidFill>
                <a:latin typeface="Carlito"/>
                <a:cs typeface="Carlito"/>
              </a:rPr>
              <a:t>e</a:t>
            </a:r>
            <a:r>
              <a:rPr sz="1400" spc="-15" dirty="0">
                <a:solidFill>
                  <a:srgbClr val="385622"/>
                </a:solidFill>
                <a:latin typeface="Carlito"/>
                <a:cs typeface="Carlito"/>
              </a:rPr>
              <a:t>n</a:t>
            </a:r>
            <a:r>
              <a:rPr sz="1400" spc="-10" dirty="0">
                <a:solidFill>
                  <a:srgbClr val="385622"/>
                </a:solidFill>
                <a:latin typeface="Carlito"/>
                <a:cs typeface="Carlito"/>
              </a:rPr>
              <a:t>t</a:t>
            </a:r>
            <a:r>
              <a:rPr sz="1400" spc="-5" dirty="0">
                <a:solidFill>
                  <a:srgbClr val="385622"/>
                </a:solidFill>
                <a:latin typeface="Carlito"/>
                <a:cs typeface="Carlito"/>
              </a:rPr>
              <a:t>s</a:t>
            </a:r>
            <a:r>
              <a:rPr sz="1400" spc="-35" dirty="0">
                <a:solidFill>
                  <a:srgbClr val="385622"/>
                </a:solidFill>
                <a:latin typeface="Carlito"/>
                <a:cs typeface="Carlito"/>
              </a:rPr>
              <a:t>.</a:t>
            </a:r>
            <a:r>
              <a:rPr sz="1400" spc="-10" dirty="0">
                <a:solidFill>
                  <a:srgbClr val="385622"/>
                </a:solidFill>
                <a:latin typeface="Carlito"/>
                <a:cs typeface="Carlito"/>
              </a:rPr>
              <a:t>t</a:t>
            </a:r>
            <a:r>
              <a:rPr sz="1400" spc="-5" dirty="0">
                <a:solidFill>
                  <a:srgbClr val="385622"/>
                </a:solidFill>
                <a:latin typeface="Carlito"/>
                <a:cs typeface="Carlito"/>
              </a:rPr>
              <a:t>xt  </a:t>
            </a:r>
            <a:r>
              <a:rPr sz="1400" dirty="0">
                <a:solidFill>
                  <a:srgbClr val="385622"/>
                </a:solidFill>
                <a:latin typeface="Carlito"/>
                <a:cs typeface="Carlito"/>
              </a:rPr>
              <a:t>5</a:t>
            </a:r>
            <a:r>
              <a:rPr sz="1400" spc="-15" dirty="0">
                <a:solidFill>
                  <a:srgbClr val="385622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385622"/>
                </a:solidFill>
                <a:latin typeface="Carlito"/>
                <a:cs typeface="Carlito"/>
              </a:rPr>
              <a:t>3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400" spc="-10" dirty="0">
                <a:solidFill>
                  <a:srgbClr val="385622"/>
                </a:solidFill>
                <a:latin typeface="Carlito"/>
                <a:cs typeface="Carlito"/>
              </a:rPr>
              <a:t>861022 </a:t>
            </a:r>
            <a:r>
              <a:rPr sz="1400" dirty="0">
                <a:solidFill>
                  <a:srgbClr val="385622"/>
                </a:solidFill>
                <a:latin typeface="Carlito"/>
                <a:cs typeface="Carlito"/>
              </a:rPr>
              <a:t>Adam </a:t>
            </a:r>
            <a:r>
              <a:rPr sz="1400" spc="-5" dirty="0">
                <a:solidFill>
                  <a:srgbClr val="385622"/>
                </a:solidFill>
                <a:latin typeface="Carlito"/>
                <a:cs typeface="Carlito"/>
              </a:rPr>
              <a:t>65 72</a:t>
            </a:r>
            <a:r>
              <a:rPr sz="1400" spc="45" dirty="0">
                <a:solidFill>
                  <a:srgbClr val="385622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385622"/>
                </a:solidFill>
                <a:latin typeface="Carlito"/>
                <a:cs typeface="Carlito"/>
              </a:rPr>
              <a:t>56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400" spc="-10" dirty="0">
                <a:solidFill>
                  <a:srgbClr val="385622"/>
                </a:solidFill>
                <a:latin typeface="Carlito"/>
                <a:cs typeface="Carlito"/>
              </a:rPr>
              <a:t>851102 </a:t>
            </a:r>
            <a:r>
              <a:rPr sz="1400" dirty="0">
                <a:solidFill>
                  <a:srgbClr val="385622"/>
                </a:solidFill>
                <a:latin typeface="Carlito"/>
                <a:cs typeface="Carlito"/>
              </a:rPr>
              <a:t>Allan </a:t>
            </a:r>
            <a:r>
              <a:rPr sz="1400" spc="-5" dirty="0">
                <a:solidFill>
                  <a:srgbClr val="385622"/>
                </a:solidFill>
                <a:latin typeface="Carlito"/>
                <a:cs typeface="Carlito"/>
              </a:rPr>
              <a:t>78 45</a:t>
            </a:r>
            <a:r>
              <a:rPr sz="1400" spc="70" dirty="0">
                <a:solidFill>
                  <a:srgbClr val="385622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385622"/>
                </a:solidFill>
                <a:latin typeface="Carlito"/>
                <a:cs typeface="Carlito"/>
              </a:rPr>
              <a:t>80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400" spc="-10" dirty="0">
                <a:solidFill>
                  <a:srgbClr val="385622"/>
                </a:solidFill>
                <a:latin typeface="Carlito"/>
                <a:cs typeface="Carlito"/>
              </a:rPr>
              <a:t>860501 </a:t>
            </a:r>
            <a:r>
              <a:rPr sz="1400" spc="-5" dirty="0">
                <a:solidFill>
                  <a:srgbClr val="385622"/>
                </a:solidFill>
                <a:latin typeface="Carlito"/>
                <a:cs typeface="Carlito"/>
              </a:rPr>
              <a:t>Smith 55 75</a:t>
            </a:r>
            <a:r>
              <a:rPr sz="1400" spc="60" dirty="0">
                <a:solidFill>
                  <a:srgbClr val="385622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385622"/>
                </a:solidFill>
                <a:latin typeface="Carlito"/>
                <a:cs typeface="Carlito"/>
              </a:rPr>
              <a:t>90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400" spc="-10" dirty="0">
                <a:solidFill>
                  <a:srgbClr val="385622"/>
                </a:solidFill>
                <a:latin typeface="Carlito"/>
                <a:cs typeface="Carlito"/>
              </a:rPr>
              <a:t>841205 </a:t>
            </a:r>
            <a:r>
              <a:rPr sz="1400" dirty="0">
                <a:solidFill>
                  <a:srgbClr val="385622"/>
                </a:solidFill>
                <a:latin typeface="Carlito"/>
                <a:cs typeface="Carlito"/>
              </a:rPr>
              <a:t>Ahmed </a:t>
            </a:r>
            <a:r>
              <a:rPr sz="1400" spc="-5" dirty="0">
                <a:solidFill>
                  <a:srgbClr val="385622"/>
                </a:solidFill>
                <a:latin typeface="Carlito"/>
                <a:cs typeface="Carlito"/>
              </a:rPr>
              <a:t>75 80</a:t>
            </a:r>
            <a:r>
              <a:rPr sz="1400" spc="30" dirty="0">
                <a:solidFill>
                  <a:srgbClr val="385622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385622"/>
                </a:solidFill>
                <a:latin typeface="Carlito"/>
                <a:cs typeface="Carlito"/>
              </a:rPr>
              <a:t>95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400" spc="-10" dirty="0">
                <a:solidFill>
                  <a:srgbClr val="385622"/>
                </a:solidFill>
                <a:latin typeface="Carlito"/>
                <a:cs typeface="Carlito"/>
              </a:rPr>
              <a:t>850630 </a:t>
            </a:r>
            <a:r>
              <a:rPr sz="1400" dirty="0">
                <a:solidFill>
                  <a:srgbClr val="385622"/>
                </a:solidFill>
                <a:latin typeface="Carlito"/>
                <a:cs typeface="Carlito"/>
              </a:rPr>
              <a:t>Puja </a:t>
            </a:r>
            <a:r>
              <a:rPr sz="1400" spc="-5" dirty="0">
                <a:solidFill>
                  <a:srgbClr val="385622"/>
                </a:solidFill>
                <a:latin typeface="Carlito"/>
                <a:cs typeface="Carlito"/>
              </a:rPr>
              <a:t>40 50</a:t>
            </a:r>
            <a:r>
              <a:rPr sz="1400" spc="45" dirty="0">
                <a:solidFill>
                  <a:srgbClr val="385622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385622"/>
                </a:solidFill>
                <a:latin typeface="Carlito"/>
                <a:cs typeface="Carlito"/>
              </a:rPr>
              <a:t>48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04619" y="609600"/>
            <a:ext cx="2093595" cy="4102735"/>
            <a:chOff x="1404619" y="609600"/>
            <a:chExt cx="2093595" cy="4102735"/>
          </a:xfrm>
        </p:grpSpPr>
        <p:sp>
          <p:nvSpPr>
            <p:cNvPr id="3" name="object 3"/>
            <p:cNvSpPr/>
            <p:nvPr/>
          </p:nvSpPr>
          <p:spPr>
            <a:xfrm>
              <a:off x="1404619" y="609600"/>
              <a:ext cx="2093213" cy="90195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73199" y="1201419"/>
              <a:ext cx="1958594" cy="90195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50339" y="1793239"/>
              <a:ext cx="2001774" cy="90195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18919" y="2387600"/>
              <a:ext cx="1369314" cy="90195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52039" y="2387600"/>
              <a:ext cx="1034034" cy="90195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9079" y="2979420"/>
              <a:ext cx="1346454" cy="90195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39339" y="2979420"/>
              <a:ext cx="1034034" cy="90195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17319" y="3810000"/>
              <a:ext cx="2067813" cy="90195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4399279" y="609600"/>
            <a:ext cx="4440555" cy="5413375"/>
            <a:chOff x="4399279" y="609600"/>
            <a:chExt cx="4440555" cy="5413375"/>
          </a:xfrm>
        </p:grpSpPr>
        <p:sp>
          <p:nvSpPr>
            <p:cNvPr id="12" name="object 12"/>
            <p:cNvSpPr/>
            <p:nvPr/>
          </p:nvSpPr>
          <p:spPr>
            <a:xfrm>
              <a:off x="5295899" y="609600"/>
              <a:ext cx="2542794" cy="90195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65419" y="1201419"/>
              <a:ext cx="2601214" cy="90195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242559" y="1793239"/>
              <a:ext cx="2646934" cy="90195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90439" y="2387600"/>
              <a:ext cx="3553714" cy="90195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825999" y="2979420"/>
              <a:ext cx="3480054" cy="90195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99279" y="3566160"/>
              <a:ext cx="3167633" cy="90195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030719" y="3566160"/>
              <a:ext cx="1435353" cy="90195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929879" y="3566160"/>
              <a:ext cx="909574" cy="90195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105399" y="4053840"/>
              <a:ext cx="3266694" cy="90195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19599" y="4632959"/>
              <a:ext cx="3167633" cy="901953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051039" y="4632959"/>
              <a:ext cx="1392174" cy="90195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907020" y="4632959"/>
              <a:ext cx="909574" cy="90195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62879" y="5120640"/>
              <a:ext cx="2951733" cy="901954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1705256" y="5113676"/>
            <a:ext cx="1503622" cy="40542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376237" y="609600"/>
          <a:ext cx="8474075" cy="5412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20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20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200" b="1" spc="-5" dirty="0">
                          <a:latin typeface="Times New Roman"/>
                          <a:cs typeface="Times New Roman"/>
                        </a:rPr>
                        <a:t>Function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200" b="1" spc="-5" dirty="0">
                          <a:latin typeface="Times New Roman"/>
                          <a:cs typeface="Times New Roman"/>
                        </a:rPr>
                        <a:t>Description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725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3200" spc="-5" dirty="0">
                          <a:latin typeface="Times New Roman"/>
                          <a:cs typeface="Times New Roman"/>
                        </a:rPr>
                        <a:t>fopen()&gt;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3200" dirty="0">
                          <a:latin typeface="Times New Roman"/>
                          <a:cs typeface="Times New Roman"/>
                        </a:rPr>
                        <a:t>Opens a</a:t>
                      </a:r>
                      <a:r>
                        <a:rPr sz="3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10" dirty="0">
                          <a:latin typeface="Times New Roman"/>
                          <a:cs typeface="Times New Roman"/>
                        </a:rPr>
                        <a:t>file.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07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200" spc="-5" dirty="0">
                          <a:latin typeface="Times New Roman"/>
                          <a:cs typeface="Times New Roman"/>
                        </a:rPr>
                        <a:t>fclose()&gt;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200" spc="-5" dirty="0">
                          <a:latin typeface="Times New Roman"/>
                          <a:cs typeface="Times New Roman"/>
                        </a:rPr>
                        <a:t>Closes </a:t>
                      </a:r>
                      <a:r>
                        <a:rPr sz="32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32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10" dirty="0">
                          <a:latin typeface="Times New Roman"/>
                          <a:cs typeface="Times New Roman"/>
                        </a:rPr>
                        <a:t>file.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201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3200" spc="-10" dirty="0">
                          <a:latin typeface="Times New Roman"/>
                          <a:cs typeface="Times New Roman"/>
                        </a:rPr>
                        <a:t>fputc()&gt;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3200" spc="-25" dirty="0">
                          <a:latin typeface="Times New Roman"/>
                          <a:cs typeface="Times New Roman"/>
                        </a:rPr>
                        <a:t>Writes </a:t>
                      </a:r>
                      <a:r>
                        <a:rPr sz="32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32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25" dirty="0">
                          <a:latin typeface="Times New Roman"/>
                          <a:cs typeface="Times New Roman"/>
                        </a:rPr>
                        <a:t>character.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3200" spc="-10" dirty="0">
                          <a:latin typeface="Times New Roman"/>
                          <a:cs typeface="Times New Roman"/>
                        </a:rPr>
                        <a:t>fgetc()&gt;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3200" dirty="0">
                          <a:latin typeface="Times New Roman"/>
                          <a:cs typeface="Times New Roman"/>
                        </a:rPr>
                        <a:t>Reads a</a:t>
                      </a:r>
                      <a:r>
                        <a:rPr sz="3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25" dirty="0">
                          <a:latin typeface="Times New Roman"/>
                          <a:cs typeface="Times New Roman"/>
                        </a:rPr>
                        <a:t>character.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90"/>
                        </a:spcBef>
                      </a:pPr>
                      <a:r>
                        <a:rPr sz="3200" spc="-5" dirty="0">
                          <a:latin typeface="Times New Roman"/>
                          <a:cs typeface="Times New Roman"/>
                        </a:rPr>
                        <a:t>fprintf()&gt;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2781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5505" marR="146050" indent="-7067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200" spc="-5" dirty="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3200" dirty="0">
                          <a:latin typeface="Times New Roman"/>
                          <a:cs typeface="Times New Roman"/>
                        </a:rPr>
                        <a:t>to a </a:t>
                      </a:r>
                      <a:r>
                        <a:rPr sz="3200" spc="-5" dirty="0">
                          <a:latin typeface="Times New Roman"/>
                          <a:cs typeface="Times New Roman"/>
                        </a:rPr>
                        <a:t>file </a:t>
                      </a:r>
                      <a:r>
                        <a:rPr sz="3200" dirty="0">
                          <a:latin typeface="Times New Roman"/>
                          <a:cs typeface="Times New Roman"/>
                        </a:rPr>
                        <a:t>what </a:t>
                      </a:r>
                      <a:r>
                        <a:rPr sz="3200" spc="-10" dirty="0">
                          <a:latin typeface="Times New Roman"/>
                          <a:cs typeface="Times New Roman"/>
                        </a:rPr>
                        <a:t>printf()  </a:t>
                      </a:r>
                      <a:r>
                        <a:rPr sz="3200" spc="-5" dirty="0">
                          <a:latin typeface="Times New Roman"/>
                          <a:cs typeface="Times New Roman"/>
                        </a:rPr>
                        <a:t>is to the console.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66736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95"/>
                        </a:spcBef>
                      </a:pPr>
                      <a:r>
                        <a:rPr sz="3200" spc="-5" dirty="0">
                          <a:latin typeface="Times New Roman"/>
                          <a:cs typeface="Times New Roman"/>
                        </a:rPr>
                        <a:t>fscanf()&gt;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2787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985" marR="169545" indent="-84391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200" dirty="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3200" spc="-5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320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3200" spc="-10" dirty="0">
                          <a:latin typeface="Times New Roman"/>
                          <a:cs typeface="Times New Roman"/>
                        </a:rPr>
                        <a:t>file </a:t>
                      </a:r>
                      <a:r>
                        <a:rPr sz="3200" dirty="0">
                          <a:latin typeface="Times New Roman"/>
                          <a:cs typeface="Times New Roman"/>
                        </a:rPr>
                        <a:t>what </a:t>
                      </a:r>
                      <a:r>
                        <a:rPr sz="3200" spc="-5" dirty="0">
                          <a:latin typeface="Times New Roman"/>
                          <a:cs typeface="Times New Roman"/>
                        </a:rPr>
                        <a:t>scanf()  is </a:t>
                      </a:r>
                      <a:r>
                        <a:rPr sz="3200" dirty="0">
                          <a:latin typeface="Times New Roman"/>
                          <a:cs typeface="Times New Roman"/>
                        </a:rPr>
                        <a:t>to a</a:t>
                      </a:r>
                      <a:r>
                        <a:rPr sz="3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latin typeface="Times New Roman"/>
                          <a:cs typeface="Times New Roman"/>
                        </a:rPr>
                        <a:t>console.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331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40438"/>
            <a:ext cx="2394267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Co</a:t>
            </a:r>
            <a:r>
              <a:rPr spc="-310" dirty="0"/>
              <a:t>n</a:t>
            </a:r>
            <a:r>
              <a:rPr spc="120" dirty="0"/>
              <a:t>t</a:t>
            </a:r>
            <a:r>
              <a:rPr spc="-170" dirty="0"/>
              <a:t>e</a:t>
            </a:r>
            <a:r>
              <a:rPr spc="-200" dirty="0"/>
              <a:t>n</a:t>
            </a:r>
            <a:r>
              <a:rPr spc="-105" dirty="0"/>
              <a:t>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707" y="830370"/>
            <a:ext cx="7670165" cy="576897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85420" indent="-17272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185420" algn="l"/>
              </a:tabLst>
            </a:pPr>
            <a:r>
              <a:rPr sz="2100" spc="-5" dirty="0">
                <a:latin typeface="Carlito"/>
                <a:cs typeface="Carlito"/>
              </a:rPr>
              <a:t>File I/O</a:t>
            </a:r>
            <a:r>
              <a:rPr sz="2100" dirty="0">
                <a:latin typeface="Carlito"/>
                <a:cs typeface="Carlito"/>
              </a:rPr>
              <a:t> </a:t>
            </a:r>
            <a:r>
              <a:rPr sz="2100" spc="-15" dirty="0">
                <a:latin typeface="Carlito"/>
                <a:cs typeface="Carlito"/>
              </a:rPr>
              <a:t>intro</a:t>
            </a:r>
            <a:endParaRPr sz="2100">
              <a:latin typeface="Carlito"/>
              <a:cs typeface="Carlito"/>
            </a:endParaRPr>
          </a:p>
          <a:p>
            <a:pPr marL="185420" indent="-172720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185420" algn="l"/>
              </a:tabLst>
            </a:pPr>
            <a:r>
              <a:rPr sz="2100" spc="-10" dirty="0">
                <a:latin typeface="Carlito"/>
                <a:cs typeface="Carlito"/>
              </a:rPr>
              <a:t>How </a:t>
            </a:r>
            <a:r>
              <a:rPr sz="2100" spc="-15" dirty="0">
                <a:latin typeface="Carlito"/>
                <a:cs typeface="Carlito"/>
              </a:rPr>
              <a:t>to create </a:t>
            </a:r>
            <a:r>
              <a:rPr sz="2100" dirty="0">
                <a:latin typeface="Carlito"/>
                <a:cs typeface="Carlito"/>
              </a:rPr>
              <a:t>a </a:t>
            </a:r>
            <a:r>
              <a:rPr sz="2100" spc="-5" dirty="0">
                <a:latin typeface="Carlito"/>
                <a:cs typeface="Carlito"/>
              </a:rPr>
              <a:t>file</a:t>
            </a:r>
            <a:r>
              <a:rPr sz="2100" spc="55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pointer</a:t>
            </a:r>
            <a:endParaRPr sz="2100">
              <a:latin typeface="Carlito"/>
              <a:cs typeface="Carlito"/>
            </a:endParaRPr>
          </a:p>
          <a:p>
            <a:pPr marL="185420" indent="-172720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185420" algn="l"/>
              </a:tabLst>
            </a:pPr>
            <a:r>
              <a:rPr sz="2100" spc="-10" dirty="0">
                <a:latin typeface="Carlito"/>
                <a:cs typeface="Carlito"/>
              </a:rPr>
              <a:t>How should </a:t>
            </a:r>
            <a:r>
              <a:rPr sz="2100" spc="-15" dirty="0">
                <a:latin typeface="Carlito"/>
                <a:cs typeface="Carlito"/>
              </a:rPr>
              <a:t>we </a:t>
            </a:r>
            <a:r>
              <a:rPr sz="2100" spc="-5" dirty="0">
                <a:latin typeface="Carlito"/>
                <a:cs typeface="Carlito"/>
              </a:rPr>
              <a:t>check the file </a:t>
            </a:r>
            <a:r>
              <a:rPr sz="2100" spc="-20" dirty="0">
                <a:latin typeface="Carlito"/>
                <a:cs typeface="Carlito"/>
              </a:rPr>
              <a:t>exist </a:t>
            </a:r>
            <a:r>
              <a:rPr sz="2100" spc="-5" dirty="0">
                <a:latin typeface="Carlito"/>
                <a:cs typeface="Carlito"/>
              </a:rPr>
              <a:t>or</a:t>
            </a:r>
            <a:r>
              <a:rPr sz="2100" spc="175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not</a:t>
            </a:r>
            <a:endParaRPr sz="2100">
              <a:latin typeface="Carlito"/>
              <a:cs typeface="Carlito"/>
            </a:endParaRPr>
          </a:p>
          <a:p>
            <a:pPr marL="185420" indent="-172720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185420" algn="l"/>
              </a:tabLst>
            </a:pPr>
            <a:r>
              <a:rPr sz="2100" spc="-15" dirty="0">
                <a:latin typeface="Carlito"/>
                <a:cs typeface="Carlito"/>
              </a:rPr>
              <a:t>Different </a:t>
            </a:r>
            <a:r>
              <a:rPr sz="2100" spc="-5" dirty="0">
                <a:latin typeface="Carlito"/>
                <a:cs typeface="Carlito"/>
              </a:rPr>
              <a:t>modes of </a:t>
            </a:r>
            <a:r>
              <a:rPr sz="2100" spc="-10" dirty="0">
                <a:latin typeface="Carlito"/>
                <a:cs typeface="Carlito"/>
              </a:rPr>
              <a:t>opening </a:t>
            </a:r>
            <a:r>
              <a:rPr sz="2100" dirty="0">
                <a:latin typeface="Carlito"/>
                <a:cs typeface="Carlito"/>
              </a:rPr>
              <a:t>a</a:t>
            </a:r>
            <a:r>
              <a:rPr sz="2100" spc="75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file</a:t>
            </a:r>
            <a:endParaRPr sz="2100">
              <a:latin typeface="Carlito"/>
              <a:cs typeface="Carlito"/>
            </a:endParaRPr>
          </a:p>
          <a:p>
            <a:pPr marL="185420" indent="-172720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185420" algn="l"/>
              </a:tabLst>
            </a:pPr>
            <a:r>
              <a:rPr sz="2100" spc="-15" dirty="0">
                <a:latin typeface="Carlito"/>
                <a:cs typeface="Carlito"/>
              </a:rPr>
              <a:t>Reading from </a:t>
            </a:r>
            <a:r>
              <a:rPr sz="2100" dirty="0">
                <a:latin typeface="Carlito"/>
                <a:cs typeface="Carlito"/>
              </a:rPr>
              <a:t>an </a:t>
            </a:r>
            <a:r>
              <a:rPr sz="2100" spc="-5" dirty="0">
                <a:latin typeface="Carlito"/>
                <a:cs typeface="Carlito"/>
              </a:rPr>
              <a:t>input</a:t>
            </a:r>
            <a:r>
              <a:rPr sz="2100" spc="30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file</a:t>
            </a:r>
            <a:endParaRPr sz="2100">
              <a:latin typeface="Carlito"/>
              <a:cs typeface="Carlito"/>
            </a:endParaRPr>
          </a:p>
          <a:p>
            <a:pPr marL="185420" indent="-172720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185420" algn="l"/>
              </a:tabLst>
            </a:pPr>
            <a:r>
              <a:rPr sz="2100" spc="-10" dirty="0">
                <a:latin typeface="Carlito"/>
                <a:cs typeface="Carlito"/>
              </a:rPr>
              <a:t>Closing </a:t>
            </a:r>
            <a:r>
              <a:rPr sz="2100" dirty="0">
                <a:latin typeface="Carlito"/>
                <a:cs typeface="Carlito"/>
              </a:rPr>
              <a:t>a </a:t>
            </a:r>
            <a:r>
              <a:rPr sz="2100" spc="-5" dirty="0">
                <a:latin typeface="Carlito"/>
                <a:cs typeface="Carlito"/>
              </a:rPr>
              <a:t>file</a:t>
            </a:r>
            <a:r>
              <a:rPr sz="2100" spc="50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pointer</a:t>
            </a:r>
            <a:endParaRPr sz="2100">
              <a:latin typeface="Carlito"/>
              <a:cs typeface="Carlito"/>
            </a:endParaRPr>
          </a:p>
          <a:p>
            <a:pPr marL="185420" indent="-172720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185420" algn="l"/>
              </a:tabLst>
            </a:pPr>
            <a:r>
              <a:rPr sz="2100" spc="-15" dirty="0">
                <a:latin typeface="Carlito"/>
                <a:cs typeface="Carlito"/>
              </a:rPr>
              <a:t>Example: </a:t>
            </a:r>
            <a:r>
              <a:rPr sz="2100" spc="-30" dirty="0">
                <a:latin typeface="Carlito"/>
                <a:cs typeface="Carlito"/>
              </a:rPr>
              <a:t>fgetc </a:t>
            </a:r>
            <a:r>
              <a:rPr sz="2100" spc="-5" dirty="0">
                <a:latin typeface="Carlito"/>
                <a:cs typeface="Carlito"/>
              </a:rPr>
              <a:t>and</a:t>
            </a:r>
            <a:r>
              <a:rPr sz="2100" spc="75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fputc</a:t>
            </a:r>
            <a:endParaRPr sz="2100">
              <a:latin typeface="Carlito"/>
              <a:cs typeface="Carlito"/>
            </a:endParaRPr>
          </a:p>
          <a:p>
            <a:pPr marL="185420" indent="-172720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185420" algn="l"/>
              </a:tabLst>
            </a:pPr>
            <a:r>
              <a:rPr sz="2100" spc="-15" dirty="0">
                <a:latin typeface="Carlito"/>
                <a:cs typeface="Carlito"/>
              </a:rPr>
              <a:t>Example:</a:t>
            </a:r>
            <a:r>
              <a:rPr sz="2100" spc="15" dirty="0">
                <a:latin typeface="Carlito"/>
                <a:cs typeface="Carlito"/>
              </a:rPr>
              <a:t> </a:t>
            </a:r>
            <a:r>
              <a:rPr sz="2100" spc="-25" dirty="0">
                <a:latin typeface="Carlito"/>
                <a:cs typeface="Carlito"/>
              </a:rPr>
              <a:t>fgets</a:t>
            </a:r>
            <a:endParaRPr sz="2100">
              <a:latin typeface="Carlito"/>
              <a:cs typeface="Carlito"/>
            </a:endParaRPr>
          </a:p>
          <a:p>
            <a:pPr marL="185420" indent="-172720">
              <a:lnSpc>
                <a:spcPct val="100000"/>
              </a:lnSpc>
              <a:spcBef>
                <a:spcPts val="565"/>
              </a:spcBef>
              <a:buFont typeface="Arial"/>
              <a:buChar char="•"/>
              <a:tabLst>
                <a:tab pos="185420" algn="l"/>
              </a:tabLst>
            </a:pPr>
            <a:r>
              <a:rPr sz="2100" spc="-15" dirty="0">
                <a:latin typeface="Carlito"/>
                <a:cs typeface="Carlito"/>
              </a:rPr>
              <a:t>Example: fscanf </a:t>
            </a:r>
            <a:r>
              <a:rPr sz="2100" spc="-5" dirty="0">
                <a:latin typeface="Carlito"/>
                <a:cs typeface="Carlito"/>
              </a:rPr>
              <a:t>and</a:t>
            </a:r>
            <a:r>
              <a:rPr sz="2100" spc="45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fprintf</a:t>
            </a:r>
            <a:endParaRPr sz="2100">
              <a:latin typeface="Carlito"/>
              <a:cs typeface="Carlito"/>
            </a:endParaRPr>
          </a:p>
          <a:p>
            <a:pPr marL="185420" indent="-172720">
              <a:lnSpc>
                <a:spcPct val="100000"/>
              </a:lnSpc>
              <a:spcBef>
                <a:spcPts val="535"/>
              </a:spcBef>
              <a:buFont typeface="Arial"/>
              <a:buChar char="•"/>
              <a:tabLst>
                <a:tab pos="185420" algn="l"/>
              </a:tabLst>
            </a:pPr>
            <a:r>
              <a:rPr sz="2100" spc="-15" dirty="0">
                <a:latin typeface="Carlito"/>
                <a:cs typeface="Carlito"/>
              </a:rPr>
              <a:t>Example: </a:t>
            </a:r>
            <a:r>
              <a:rPr sz="2100" spc="-10" dirty="0">
                <a:latin typeface="Carlito"/>
                <a:cs typeface="Carlito"/>
              </a:rPr>
              <a:t>reading </a:t>
            </a:r>
            <a:r>
              <a:rPr sz="2100" spc="-5" dirty="0">
                <a:latin typeface="Carlito"/>
                <a:cs typeface="Carlito"/>
              </a:rPr>
              <a:t>file and string </a:t>
            </a:r>
            <a:r>
              <a:rPr sz="2100" dirty="0">
                <a:latin typeface="Carlito"/>
                <a:cs typeface="Carlito"/>
              </a:rPr>
              <a:t>the </a:t>
            </a:r>
            <a:r>
              <a:rPr sz="2100" spc="-20" dirty="0">
                <a:latin typeface="Carlito"/>
                <a:cs typeface="Carlito"/>
              </a:rPr>
              <a:t>data </a:t>
            </a:r>
            <a:r>
              <a:rPr sz="2100" dirty="0">
                <a:latin typeface="Carlito"/>
                <a:cs typeface="Carlito"/>
              </a:rPr>
              <a:t>in </a:t>
            </a:r>
            <a:r>
              <a:rPr sz="2100" spc="-20" dirty="0">
                <a:latin typeface="Carlito"/>
                <a:cs typeface="Carlito"/>
              </a:rPr>
              <a:t>arrays </a:t>
            </a:r>
            <a:r>
              <a:rPr sz="2100" spc="-15" dirty="0">
                <a:latin typeface="Carlito"/>
                <a:cs typeface="Carlito"/>
              </a:rPr>
              <a:t>to </a:t>
            </a:r>
            <a:r>
              <a:rPr sz="2100" spc="-10" dirty="0">
                <a:latin typeface="Carlito"/>
                <a:cs typeface="Carlito"/>
              </a:rPr>
              <a:t>process </a:t>
            </a:r>
            <a:r>
              <a:rPr sz="2100" spc="-5" dirty="0">
                <a:latin typeface="Carlito"/>
                <a:cs typeface="Carlito"/>
              </a:rPr>
              <a:t>the</a:t>
            </a:r>
            <a:r>
              <a:rPr sz="2100" spc="170" dirty="0">
                <a:latin typeface="Carlito"/>
                <a:cs typeface="Carlito"/>
              </a:rPr>
              <a:t> </a:t>
            </a:r>
            <a:r>
              <a:rPr sz="2100" spc="-20" dirty="0">
                <a:latin typeface="Carlito"/>
                <a:cs typeface="Carlito"/>
              </a:rPr>
              <a:t>data</a:t>
            </a:r>
            <a:endParaRPr sz="2100">
              <a:latin typeface="Carlito"/>
              <a:cs typeface="Carlito"/>
            </a:endParaRPr>
          </a:p>
          <a:p>
            <a:pPr marL="185420" indent="-172720">
              <a:lnSpc>
                <a:spcPct val="100000"/>
              </a:lnSpc>
              <a:spcBef>
                <a:spcPts val="565"/>
              </a:spcBef>
              <a:buFont typeface="Arial"/>
              <a:buChar char="•"/>
              <a:tabLst>
                <a:tab pos="185420" algn="l"/>
              </a:tabLst>
            </a:pPr>
            <a:r>
              <a:rPr sz="2100" spc="-10" dirty="0">
                <a:latin typeface="Carlito"/>
                <a:cs typeface="Carlito"/>
              </a:rPr>
              <a:t>List </a:t>
            </a:r>
            <a:r>
              <a:rPr sz="2100" spc="-5" dirty="0">
                <a:latin typeface="Carlito"/>
                <a:cs typeface="Carlito"/>
              </a:rPr>
              <a:t>of </a:t>
            </a:r>
            <a:r>
              <a:rPr sz="2100" spc="-10" dirty="0">
                <a:latin typeface="Carlito"/>
                <a:cs typeface="Carlito"/>
              </a:rPr>
              <a:t>important</a:t>
            </a:r>
            <a:r>
              <a:rPr sz="2100" spc="20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functions</a:t>
            </a:r>
            <a:endParaRPr sz="2100">
              <a:latin typeface="Carlito"/>
              <a:cs typeface="Carlito"/>
            </a:endParaRPr>
          </a:p>
          <a:p>
            <a:pPr marL="185420" indent="-172720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185420" algn="l"/>
              </a:tabLst>
            </a:pPr>
            <a:r>
              <a:rPr sz="2100" spc="-10" dirty="0">
                <a:latin typeface="Carlito"/>
                <a:cs typeface="Carlito"/>
              </a:rPr>
              <a:t>rewind() </a:t>
            </a:r>
            <a:r>
              <a:rPr sz="2100" spc="-5" dirty="0">
                <a:latin typeface="Carlito"/>
                <a:cs typeface="Carlito"/>
              </a:rPr>
              <a:t>and </a:t>
            </a:r>
            <a:r>
              <a:rPr sz="2100" spc="-15" dirty="0">
                <a:latin typeface="Carlito"/>
                <a:cs typeface="Carlito"/>
              </a:rPr>
              <a:t>Search</a:t>
            </a:r>
            <a:r>
              <a:rPr sz="2100" spc="20" dirty="0">
                <a:latin typeface="Carlito"/>
                <a:cs typeface="Carlito"/>
              </a:rPr>
              <a:t> </a:t>
            </a:r>
            <a:r>
              <a:rPr sz="2100" spc="-15" dirty="0">
                <a:latin typeface="Carlito"/>
                <a:cs typeface="Carlito"/>
              </a:rPr>
              <a:t>operation.</a:t>
            </a:r>
            <a:endParaRPr sz="2100">
              <a:latin typeface="Carlito"/>
              <a:cs typeface="Carlito"/>
            </a:endParaRPr>
          </a:p>
          <a:p>
            <a:pPr marL="185420" indent="-172720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185420" algn="l"/>
              </a:tabLst>
            </a:pPr>
            <a:r>
              <a:rPr sz="2100" spc="-10" dirty="0">
                <a:latin typeface="Carlito"/>
                <a:cs typeface="Carlito"/>
              </a:rPr>
              <a:t>fseek</a:t>
            </a:r>
            <a:endParaRPr sz="2100">
              <a:latin typeface="Carlito"/>
              <a:cs typeface="Carlito"/>
            </a:endParaRPr>
          </a:p>
          <a:p>
            <a:pPr marL="185420" indent="-172720">
              <a:lnSpc>
                <a:spcPts val="2390"/>
              </a:lnSpc>
              <a:spcBef>
                <a:spcPts val="560"/>
              </a:spcBef>
              <a:buFont typeface="Arial"/>
              <a:buChar char="•"/>
              <a:tabLst>
                <a:tab pos="185420" algn="l"/>
              </a:tabLst>
            </a:pPr>
            <a:r>
              <a:rPr sz="2100" spc="-15" dirty="0">
                <a:latin typeface="Carlito"/>
                <a:cs typeface="Carlito"/>
              </a:rPr>
              <a:t>Example: </a:t>
            </a:r>
            <a:r>
              <a:rPr sz="2100" spc="-10" dirty="0">
                <a:latin typeface="Carlito"/>
                <a:cs typeface="Carlito"/>
              </a:rPr>
              <a:t>searching </a:t>
            </a:r>
            <a:r>
              <a:rPr sz="2100" dirty="0">
                <a:latin typeface="Carlito"/>
                <a:cs typeface="Carlito"/>
              </a:rPr>
              <a:t>in a </a:t>
            </a:r>
            <a:r>
              <a:rPr sz="2100" spc="-5" dirty="0">
                <a:latin typeface="Carlito"/>
                <a:cs typeface="Carlito"/>
              </a:rPr>
              <a:t>file and </a:t>
            </a:r>
            <a:r>
              <a:rPr sz="2100" spc="-10" dirty="0">
                <a:latin typeface="Carlito"/>
                <a:cs typeface="Carlito"/>
              </a:rPr>
              <a:t>updating </a:t>
            </a:r>
            <a:r>
              <a:rPr sz="2100" dirty="0">
                <a:latin typeface="Carlito"/>
                <a:cs typeface="Carlito"/>
              </a:rPr>
              <a:t>the </a:t>
            </a:r>
            <a:r>
              <a:rPr sz="2100" spc="-5" dirty="0">
                <a:latin typeface="Carlito"/>
                <a:cs typeface="Carlito"/>
              </a:rPr>
              <a:t>file with </a:t>
            </a:r>
            <a:r>
              <a:rPr sz="2100" dirty="0">
                <a:latin typeface="Carlito"/>
                <a:cs typeface="Carlito"/>
              </a:rPr>
              <a:t>the </a:t>
            </a:r>
            <a:r>
              <a:rPr sz="2100" spc="-10" dirty="0">
                <a:latin typeface="Carlito"/>
                <a:cs typeface="Carlito"/>
              </a:rPr>
              <a:t>help</a:t>
            </a:r>
            <a:r>
              <a:rPr sz="2100" spc="110" dirty="0">
                <a:latin typeface="Carlito"/>
                <a:cs typeface="Carlito"/>
              </a:rPr>
              <a:t> </a:t>
            </a:r>
            <a:r>
              <a:rPr sz="2100" spc="-25" dirty="0">
                <a:latin typeface="Carlito"/>
                <a:cs typeface="Carlito"/>
              </a:rPr>
              <a:t>fo</a:t>
            </a:r>
            <a:endParaRPr sz="2100">
              <a:latin typeface="Carlito"/>
              <a:cs typeface="Carlito"/>
            </a:endParaRPr>
          </a:p>
          <a:p>
            <a:pPr marL="185420">
              <a:lnSpc>
                <a:spcPts val="2390"/>
              </a:lnSpc>
            </a:pPr>
            <a:r>
              <a:rPr sz="2100" spc="-10" dirty="0">
                <a:latin typeface="Carlito"/>
                <a:cs typeface="Carlito"/>
              </a:rPr>
              <a:t>fseek</a:t>
            </a:r>
            <a:endParaRPr sz="2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0ED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-76200"/>
            <a:ext cx="883920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Example </a:t>
            </a:r>
            <a:r>
              <a:rPr spc="-30" dirty="0"/>
              <a:t>of </a:t>
            </a:r>
            <a:r>
              <a:rPr spc="-180" dirty="0"/>
              <a:t>using </a:t>
            </a:r>
            <a:r>
              <a:rPr spc="-95" dirty="0"/>
              <a:t>rewind </a:t>
            </a:r>
            <a:r>
              <a:rPr spc="-175" dirty="0"/>
              <a:t>and </a:t>
            </a:r>
            <a:r>
              <a:rPr spc="-145" dirty="0"/>
              <a:t>menu </a:t>
            </a:r>
            <a:r>
              <a:rPr spc="-220" dirty="0"/>
              <a:t>based</a:t>
            </a:r>
            <a:r>
              <a:rPr spc="-505" dirty="0"/>
              <a:t> </a:t>
            </a:r>
            <a:r>
              <a:rPr spc="-204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1290841"/>
            <a:ext cx="7847965" cy="539178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84785" marR="5080" indent="-172720">
              <a:lnSpc>
                <a:spcPct val="89900"/>
              </a:lnSpc>
              <a:spcBef>
                <a:spcPts val="390"/>
              </a:spcBef>
              <a:buFont typeface="Arial"/>
              <a:buChar char="•"/>
              <a:tabLst>
                <a:tab pos="185420" algn="l"/>
              </a:tabLst>
            </a:pPr>
            <a:r>
              <a:rPr sz="2400" dirty="0">
                <a:latin typeface="Carlito"/>
                <a:cs typeface="Carlito"/>
              </a:rPr>
              <a:t>When </a:t>
            </a:r>
            <a:r>
              <a:rPr sz="2400" spc="-10" dirty="0">
                <a:latin typeface="Carlito"/>
                <a:cs typeface="Carlito"/>
              </a:rPr>
              <a:t>you perform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single </a:t>
            </a:r>
            <a:r>
              <a:rPr sz="2400" spc="-10" dirty="0">
                <a:latin typeface="Carlito"/>
                <a:cs typeface="Carlito"/>
              </a:rPr>
              <a:t>search </a:t>
            </a:r>
            <a:r>
              <a:rPr sz="2400" dirty="0">
                <a:latin typeface="Carlito"/>
                <a:cs typeface="Carlito"/>
              </a:rPr>
              <a:t>in a file, the file </a:t>
            </a:r>
            <a:r>
              <a:rPr sz="2400" spc="-10" dirty="0">
                <a:latin typeface="Carlito"/>
                <a:cs typeface="Carlito"/>
              </a:rPr>
              <a:t>pointer  moves </a:t>
            </a:r>
            <a:r>
              <a:rPr sz="2400" spc="-15" dirty="0">
                <a:latin typeface="Carlito"/>
                <a:cs typeface="Carlito"/>
              </a:rPr>
              <a:t>forward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0" dirty="0">
                <a:latin typeface="Carlito"/>
                <a:cs typeface="Carlito"/>
              </a:rPr>
              <a:t>maybe </a:t>
            </a:r>
            <a:r>
              <a:rPr sz="2400" spc="5" dirty="0">
                <a:latin typeface="Carlito"/>
                <a:cs typeface="Carlito"/>
              </a:rPr>
              <a:t>it </a:t>
            </a:r>
            <a:r>
              <a:rPr sz="2400" spc="-5" dirty="0">
                <a:latin typeface="Carlito"/>
                <a:cs typeface="Carlito"/>
              </a:rPr>
              <a:t>can </a:t>
            </a:r>
            <a:r>
              <a:rPr sz="2400" spc="-10" dirty="0">
                <a:latin typeface="Carlito"/>
                <a:cs typeface="Carlito"/>
              </a:rPr>
              <a:t>reach to </a:t>
            </a:r>
            <a:r>
              <a:rPr sz="2400" dirty="0">
                <a:latin typeface="Carlito"/>
                <a:cs typeface="Carlito"/>
              </a:rPr>
              <a:t>the end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file if  the </a:t>
            </a:r>
            <a:r>
              <a:rPr sz="2400" spc="-5" dirty="0">
                <a:latin typeface="Carlito"/>
                <a:cs typeface="Carlito"/>
              </a:rPr>
              <a:t>item </a:t>
            </a:r>
            <a:r>
              <a:rPr sz="2400" spc="-15" dirty="0">
                <a:latin typeface="Carlito"/>
                <a:cs typeface="Carlito"/>
              </a:rPr>
              <a:t>you </a:t>
            </a:r>
            <a:r>
              <a:rPr sz="2400" spc="-20" dirty="0">
                <a:latin typeface="Carlito"/>
                <a:cs typeface="Carlito"/>
              </a:rPr>
              <a:t>are </a:t>
            </a:r>
            <a:r>
              <a:rPr sz="2400" dirty="0">
                <a:latin typeface="Carlito"/>
                <a:cs typeface="Carlito"/>
              </a:rPr>
              <a:t>looking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5" dirty="0">
                <a:latin typeface="Carlito"/>
                <a:cs typeface="Carlito"/>
              </a:rPr>
              <a:t>does not</a:t>
            </a:r>
            <a:r>
              <a:rPr sz="2400" spc="1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exist.</a:t>
            </a:r>
            <a:endParaRPr sz="2400" dirty="0">
              <a:latin typeface="Carlito"/>
              <a:cs typeface="Carlito"/>
            </a:endParaRPr>
          </a:p>
          <a:p>
            <a:pPr marL="184785" marR="312420" indent="-172720">
              <a:lnSpc>
                <a:spcPct val="90000"/>
              </a:lnSpc>
              <a:spcBef>
                <a:spcPts val="810"/>
              </a:spcBef>
              <a:buFont typeface="Arial"/>
              <a:buChar char="•"/>
              <a:tabLst>
                <a:tab pos="185420" algn="l"/>
              </a:tabLst>
            </a:pPr>
            <a:r>
              <a:rPr sz="2400" dirty="0">
                <a:latin typeface="Carlito"/>
                <a:cs typeface="Carlito"/>
              </a:rPr>
              <a:t>If </a:t>
            </a:r>
            <a:r>
              <a:rPr sz="2400" spc="-10" dirty="0">
                <a:latin typeface="Carlito"/>
                <a:cs typeface="Carlito"/>
              </a:rPr>
              <a:t>you want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10" dirty="0">
                <a:latin typeface="Carlito"/>
                <a:cs typeface="Carlito"/>
              </a:rPr>
              <a:t>perform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search operation </a:t>
            </a:r>
            <a:r>
              <a:rPr sz="2400" dirty="0">
                <a:latin typeface="Carlito"/>
                <a:cs typeface="Carlito"/>
              </a:rPr>
              <a:t>in a file </a:t>
            </a:r>
            <a:r>
              <a:rPr sz="2400" spc="-5" dirty="0">
                <a:latin typeface="Carlito"/>
                <a:cs typeface="Carlito"/>
              </a:rPr>
              <a:t>one </a:t>
            </a:r>
            <a:r>
              <a:rPr sz="2400" spc="-10" dirty="0">
                <a:latin typeface="Carlito"/>
                <a:cs typeface="Carlito"/>
              </a:rPr>
              <a:t>after  </a:t>
            </a:r>
            <a:r>
              <a:rPr sz="2400" spc="-30" dirty="0">
                <a:latin typeface="Carlito"/>
                <a:cs typeface="Carlito"/>
              </a:rPr>
              <a:t>another, </a:t>
            </a:r>
            <a:r>
              <a:rPr sz="2400" dirty="0">
                <a:latin typeface="Carlito"/>
                <a:cs typeface="Carlito"/>
              </a:rPr>
              <a:t>then </a:t>
            </a:r>
            <a:r>
              <a:rPr sz="2400" spc="-15" dirty="0">
                <a:latin typeface="Carlito"/>
                <a:cs typeface="Carlito"/>
              </a:rPr>
              <a:t>you </a:t>
            </a:r>
            <a:r>
              <a:rPr sz="2400" dirty="0">
                <a:latin typeface="Carlito"/>
                <a:cs typeface="Carlito"/>
              </a:rPr>
              <a:t>need </a:t>
            </a:r>
            <a:r>
              <a:rPr sz="2400" spc="-15" dirty="0">
                <a:latin typeface="Carlito"/>
                <a:cs typeface="Carlito"/>
              </a:rPr>
              <a:t>to move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5" dirty="0">
                <a:latin typeface="Carlito"/>
                <a:cs typeface="Carlito"/>
              </a:rPr>
              <a:t>file </a:t>
            </a:r>
            <a:r>
              <a:rPr sz="2400" spc="-10" dirty="0">
                <a:latin typeface="Carlito"/>
                <a:cs typeface="Carlito"/>
              </a:rPr>
              <a:t>pointer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the  </a:t>
            </a:r>
            <a:r>
              <a:rPr sz="2400" spc="-5" dirty="0">
                <a:latin typeface="Carlito"/>
                <a:cs typeface="Carlito"/>
              </a:rPr>
              <a:t>beginning </a:t>
            </a:r>
            <a:r>
              <a:rPr sz="2400" spc="-10" dirty="0">
                <a:latin typeface="Carlito"/>
                <a:cs typeface="Carlito"/>
              </a:rPr>
              <a:t>after </a:t>
            </a:r>
            <a:r>
              <a:rPr sz="2400" spc="-5" dirty="0">
                <a:latin typeface="Carlito"/>
                <a:cs typeface="Carlito"/>
              </a:rPr>
              <a:t>every </a:t>
            </a:r>
            <a:r>
              <a:rPr sz="2400" spc="-10" dirty="0">
                <a:latin typeface="Carlito"/>
                <a:cs typeface="Carlito"/>
              </a:rPr>
              <a:t>search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operation.</a:t>
            </a:r>
            <a:endParaRPr sz="2400" dirty="0">
              <a:latin typeface="Carlito"/>
              <a:cs typeface="Carlito"/>
            </a:endParaRPr>
          </a:p>
          <a:p>
            <a:pPr marL="185420" indent="-172720">
              <a:lnSpc>
                <a:spcPts val="2730"/>
              </a:lnSpc>
              <a:spcBef>
                <a:spcPts val="520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10" dirty="0">
                <a:latin typeface="Carlito"/>
                <a:cs typeface="Carlito"/>
              </a:rPr>
              <a:t>rewind() </a:t>
            </a:r>
            <a:r>
              <a:rPr sz="2400" dirty="0">
                <a:latin typeface="Carlito"/>
                <a:cs typeface="Carlito"/>
              </a:rPr>
              <a:t>is a </a:t>
            </a:r>
            <a:r>
              <a:rPr sz="2400" spc="-5" dirty="0">
                <a:latin typeface="Carlito"/>
                <a:cs typeface="Carlito"/>
              </a:rPr>
              <a:t>function </a:t>
            </a:r>
            <a:r>
              <a:rPr sz="2400" spc="-10" dirty="0">
                <a:latin typeface="Carlito"/>
                <a:cs typeface="Carlito"/>
              </a:rPr>
              <a:t>that can move </a:t>
            </a:r>
            <a:r>
              <a:rPr sz="2400" dirty="0">
                <a:latin typeface="Carlito"/>
                <a:cs typeface="Carlito"/>
              </a:rPr>
              <a:t>the file </a:t>
            </a:r>
            <a:r>
              <a:rPr sz="2400" spc="-10" dirty="0">
                <a:latin typeface="Carlito"/>
                <a:cs typeface="Carlito"/>
              </a:rPr>
              <a:t>pointer </a:t>
            </a:r>
            <a:r>
              <a:rPr sz="2400" spc="-15" dirty="0">
                <a:latin typeface="Carlito"/>
                <a:cs typeface="Carlito"/>
              </a:rPr>
              <a:t>to</a:t>
            </a:r>
            <a:r>
              <a:rPr sz="2400" spc="1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</a:p>
          <a:p>
            <a:pPr marL="184785">
              <a:lnSpc>
                <a:spcPts val="2730"/>
              </a:lnSpc>
            </a:pPr>
            <a:r>
              <a:rPr sz="2400" spc="-5" dirty="0">
                <a:latin typeface="Carlito"/>
                <a:cs typeface="Carlito"/>
              </a:rPr>
              <a:t>beginning. </a:t>
            </a:r>
            <a:r>
              <a:rPr sz="2400" spc="-65" dirty="0">
                <a:latin typeface="Carlito"/>
                <a:cs typeface="Carlito"/>
              </a:rPr>
              <a:t>You </a:t>
            </a:r>
            <a:r>
              <a:rPr sz="2400" spc="-5" dirty="0">
                <a:latin typeface="Carlito"/>
                <a:cs typeface="Carlito"/>
              </a:rPr>
              <a:t>just </a:t>
            </a:r>
            <a:r>
              <a:rPr sz="2400" dirty="0">
                <a:latin typeface="Carlito"/>
                <a:cs typeface="Carlito"/>
              </a:rPr>
              <a:t>need </a:t>
            </a:r>
            <a:r>
              <a:rPr sz="2400" spc="-10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pass </a:t>
            </a:r>
            <a:r>
              <a:rPr sz="2400" dirty="0">
                <a:latin typeface="Carlito"/>
                <a:cs typeface="Carlito"/>
              </a:rPr>
              <a:t>file </a:t>
            </a:r>
            <a:r>
              <a:rPr sz="2400" spc="-10" dirty="0">
                <a:latin typeface="Carlito"/>
                <a:cs typeface="Carlito"/>
              </a:rPr>
              <a:t>pointer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this</a:t>
            </a:r>
            <a:r>
              <a:rPr sz="2400" spc="4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function.</a:t>
            </a:r>
            <a:endParaRPr sz="2400" dirty="0">
              <a:latin typeface="Carlito"/>
              <a:cs typeface="Carlito"/>
            </a:endParaRPr>
          </a:p>
          <a:p>
            <a:pPr marL="185420" indent="-17272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5" dirty="0">
                <a:latin typeface="Carlito"/>
                <a:cs typeface="Carlito"/>
              </a:rPr>
              <a:t>See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example </a:t>
            </a:r>
            <a:r>
              <a:rPr sz="2400" dirty="0">
                <a:latin typeface="Carlito"/>
                <a:cs typeface="Carlito"/>
              </a:rPr>
              <a:t>in the </a:t>
            </a:r>
            <a:r>
              <a:rPr sz="2400" spc="-15" dirty="0">
                <a:latin typeface="Carlito"/>
                <a:cs typeface="Carlito"/>
              </a:rPr>
              <a:t>next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slide!</a:t>
            </a:r>
          </a:p>
          <a:p>
            <a:pPr marL="185420" indent="-172720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15" dirty="0">
                <a:latin typeface="Carlito"/>
                <a:cs typeface="Carlito"/>
              </a:rPr>
              <a:t>For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example we </a:t>
            </a:r>
            <a:r>
              <a:rPr sz="2400" dirty="0">
                <a:latin typeface="Carlito"/>
                <a:cs typeface="Carlito"/>
              </a:rPr>
              <a:t>will </a:t>
            </a:r>
            <a:r>
              <a:rPr sz="2400" spc="-5" dirty="0">
                <a:latin typeface="Carlito"/>
                <a:cs typeface="Carlito"/>
              </a:rPr>
              <a:t>consider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following </a:t>
            </a:r>
            <a:r>
              <a:rPr sz="2400" dirty="0">
                <a:latin typeface="Carlito"/>
                <a:cs typeface="Carlito"/>
              </a:rPr>
              <a:t>file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data:</a:t>
            </a:r>
            <a:endParaRPr sz="2400" dirty="0">
              <a:latin typeface="Carlito"/>
              <a:cs typeface="Carlito"/>
            </a:endParaRPr>
          </a:p>
          <a:p>
            <a:pPr marL="698500">
              <a:lnSpc>
                <a:spcPct val="100000"/>
              </a:lnSpc>
              <a:spcBef>
                <a:spcPts val="200"/>
              </a:spcBef>
            </a:pPr>
            <a:r>
              <a:rPr sz="2000" dirty="0">
                <a:solidFill>
                  <a:srgbClr val="538235"/>
                </a:solidFill>
                <a:latin typeface="Carlito"/>
                <a:cs typeface="Carlito"/>
              </a:rPr>
              <a:t>861022 Adam 65 72</a:t>
            </a:r>
            <a:r>
              <a:rPr sz="2000" spc="-75" dirty="0">
                <a:solidFill>
                  <a:srgbClr val="538235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538235"/>
                </a:solidFill>
                <a:latin typeface="Carlito"/>
                <a:cs typeface="Carlito"/>
              </a:rPr>
              <a:t>56</a:t>
            </a:r>
            <a:endParaRPr sz="2000" dirty="0">
              <a:latin typeface="Carlito"/>
              <a:cs typeface="Carlito"/>
            </a:endParaRPr>
          </a:p>
          <a:p>
            <a:pPr marL="698500">
              <a:lnSpc>
                <a:spcPct val="100000"/>
              </a:lnSpc>
              <a:spcBef>
                <a:spcPts val="160"/>
              </a:spcBef>
            </a:pPr>
            <a:r>
              <a:rPr sz="2000" dirty="0">
                <a:solidFill>
                  <a:srgbClr val="538235"/>
                </a:solidFill>
                <a:latin typeface="Carlito"/>
                <a:cs typeface="Carlito"/>
              </a:rPr>
              <a:t>851102 Allan 78 45</a:t>
            </a:r>
            <a:r>
              <a:rPr sz="2000" spc="-70" dirty="0">
                <a:solidFill>
                  <a:srgbClr val="538235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538235"/>
                </a:solidFill>
                <a:latin typeface="Carlito"/>
                <a:cs typeface="Carlito"/>
              </a:rPr>
              <a:t>80</a:t>
            </a:r>
            <a:endParaRPr sz="2000" dirty="0">
              <a:latin typeface="Carlito"/>
              <a:cs typeface="Carlito"/>
            </a:endParaRPr>
          </a:p>
          <a:p>
            <a:pPr marL="698500">
              <a:lnSpc>
                <a:spcPct val="100000"/>
              </a:lnSpc>
              <a:spcBef>
                <a:spcPts val="165"/>
              </a:spcBef>
            </a:pPr>
            <a:r>
              <a:rPr sz="2000" dirty="0">
                <a:solidFill>
                  <a:srgbClr val="538235"/>
                </a:solidFill>
                <a:latin typeface="Carlito"/>
                <a:cs typeface="Carlito"/>
              </a:rPr>
              <a:t>860501 </a:t>
            </a:r>
            <a:r>
              <a:rPr sz="2000" spc="-5" dirty="0">
                <a:solidFill>
                  <a:srgbClr val="538235"/>
                </a:solidFill>
                <a:latin typeface="Carlito"/>
                <a:cs typeface="Carlito"/>
              </a:rPr>
              <a:t>Smith </a:t>
            </a:r>
            <a:r>
              <a:rPr sz="2000" dirty="0">
                <a:solidFill>
                  <a:srgbClr val="538235"/>
                </a:solidFill>
                <a:latin typeface="Carlito"/>
                <a:cs typeface="Carlito"/>
              </a:rPr>
              <a:t>55 75</a:t>
            </a:r>
            <a:r>
              <a:rPr sz="2000" spc="-60" dirty="0">
                <a:solidFill>
                  <a:srgbClr val="538235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538235"/>
                </a:solidFill>
                <a:latin typeface="Carlito"/>
                <a:cs typeface="Carlito"/>
              </a:rPr>
              <a:t>90</a:t>
            </a:r>
            <a:endParaRPr sz="2000" dirty="0">
              <a:latin typeface="Carlito"/>
              <a:cs typeface="Carlito"/>
            </a:endParaRPr>
          </a:p>
          <a:p>
            <a:pPr marL="698500">
              <a:lnSpc>
                <a:spcPct val="100000"/>
              </a:lnSpc>
              <a:spcBef>
                <a:spcPts val="160"/>
              </a:spcBef>
            </a:pPr>
            <a:r>
              <a:rPr sz="2000" dirty="0">
                <a:solidFill>
                  <a:srgbClr val="538235"/>
                </a:solidFill>
                <a:latin typeface="Carlito"/>
                <a:cs typeface="Carlito"/>
              </a:rPr>
              <a:t>841205 Ahmed 85 70</a:t>
            </a:r>
            <a:r>
              <a:rPr sz="2000" spc="-80" dirty="0">
                <a:solidFill>
                  <a:srgbClr val="538235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538235"/>
                </a:solidFill>
                <a:latin typeface="Carlito"/>
                <a:cs typeface="Carlito"/>
              </a:rPr>
              <a:t>95</a:t>
            </a:r>
            <a:endParaRPr sz="2000" dirty="0">
              <a:latin typeface="Carlito"/>
              <a:cs typeface="Carlito"/>
            </a:endParaRPr>
          </a:p>
          <a:p>
            <a:pPr marL="698500">
              <a:lnSpc>
                <a:spcPct val="100000"/>
              </a:lnSpc>
              <a:spcBef>
                <a:spcPts val="160"/>
              </a:spcBef>
            </a:pPr>
            <a:r>
              <a:rPr sz="2000" dirty="0">
                <a:solidFill>
                  <a:srgbClr val="538235"/>
                </a:solidFill>
                <a:latin typeface="Carlito"/>
                <a:cs typeface="Carlito"/>
              </a:rPr>
              <a:t>850630 Puja 40 50</a:t>
            </a:r>
            <a:r>
              <a:rPr sz="2000" spc="-75" dirty="0">
                <a:solidFill>
                  <a:srgbClr val="538235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538235"/>
                </a:solidFill>
                <a:latin typeface="Carlito"/>
                <a:cs typeface="Carlito"/>
              </a:rPr>
              <a:t>48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" y="259079"/>
            <a:ext cx="8915400" cy="6339840"/>
          </a:xfrm>
          <a:custGeom>
            <a:avLst/>
            <a:gdLst/>
            <a:ahLst/>
            <a:cxnLst/>
            <a:rect l="l" t="t" r="r" b="b"/>
            <a:pathLst>
              <a:path w="8915400" h="6339840">
                <a:moveTo>
                  <a:pt x="8915400" y="0"/>
                </a:moveTo>
                <a:lnTo>
                  <a:pt x="0" y="0"/>
                </a:lnTo>
                <a:lnTo>
                  <a:pt x="0" y="6339840"/>
                </a:lnTo>
                <a:lnTo>
                  <a:pt x="8915400" y="6339840"/>
                </a:lnTo>
                <a:lnTo>
                  <a:pt x="891540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3039" y="281940"/>
            <a:ext cx="186118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275" dirty="0">
                <a:solidFill>
                  <a:srgbClr val="0000FF"/>
                </a:solidFill>
                <a:latin typeface="Arial"/>
                <a:cs typeface="Arial"/>
              </a:rPr>
              <a:t>int </a:t>
            </a:r>
            <a:r>
              <a:rPr sz="1400" spc="10" dirty="0">
                <a:latin typeface="Arial"/>
                <a:cs typeface="Arial"/>
              </a:rPr>
              <a:t>main</a:t>
            </a:r>
            <a:r>
              <a:rPr sz="1400" spc="105" dirty="0">
                <a:latin typeface="Arial"/>
                <a:cs typeface="Arial"/>
              </a:rPr>
              <a:t> </a:t>
            </a:r>
            <a:r>
              <a:rPr sz="1400" spc="295" dirty="0">
                <a:latin typeface="Arial"/>
                <a:cs typeface="Arial"/>
              </a:rPr>
              <a:t>()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300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400" spc="30" dirty="0">
                <a:latin typeface="Arial"/>
                <a:cs typeface="Arial"/>
              </a:rPr>
              <a:t>FILE </a:t>
            </a:r>
            <a:r>
              <a:rPr sz="1400" spc="220" dirty="0">
                <a:latin typeface="Arial"/>
                <a:cs typeface="Arial"/>
              </a:rPr>
              <a:t>*</a:t>
            </a:r>
            <a:r>
              <a:rPr sz="1400" spc="250" dirty="0">
                <a:latin typeface="Arial"/>
                <a:cs typeface="Arial"/>
              </a:rPr>
              <a:t> </a:t>
            </a:r>
            <a:r>
              <a:rPr sz="1400" spc="305" dirty="0">
                <a:latin typeface="Arial"/>
                <a:cs typeface="Arial"/>
              </a:rPr>
              <a:t>infile;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557" y="921702"/>
            <a:ext cx="36703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270" dirty="0">
                <a:solidFill>
                  <a:srgbClr val="0000FF"/>
                </a:solidFill>
                <a:latin typeface="Arial"/>
                <a:cs typeface="Arial"/>
              </a:rPr>
              <a:t>int </a:t>
            </a:r>
            <a:r>
              <a:rPr sz="1400" spc="270" dirty="0">
                <a:latin typeface="Arial"/>
                <a:cs typeface="Arial"/>
              </a:rPr>
              <a:t>id, </a:t>
            </a:r>
            <a:r>
              <a:rPr sz="1400" spc="185" dirty="0">
                <a:latin typeface="Arial"/>
                <a:cs typeface="Arial"/>
              </a:rPr>
              <a:t>n, </a:t>
            </a:r>
            <a:r>
              <a:rPr sz="1400" spc="105" dirty="0">
                <a:latin typeface="Arial"/>
                <a:cs typeface="Arial"/>
              </a:rPr>
              <a:t>courses, </a:t>
            </a:r>
            <a:r>
              <a:rPr sz="1400" spc="420" dirty="0">
                <a:latin typeface="Arial"/>
                <a:cs typeface="Arial"/>
              </a:rPr>
              <a:t>i, </a:t>
            </a:r>
            <a:r>
              <a:rPr sz="1400" spc="425" dirty="0">
                <a:latin typeface="Arial"/>
                <a:cs typeface="Arial"/>
              </a:rPr>
              <a:t>j, </a:t>
            </a:r>
            <a:r>
              <a:rPr sz="1400" spc="120" dirty="0">
                <a:latin typeface="Arial"/>
                <a:cs typeface="Arial"/>
              </a:rPr>
              <a:t>g1, g2,</a:t>
            </a:r>
            <a:r>
              <a:rPr sz="1400" spc="365" dirty="0">
                <a:latin typeface="Arial"/>
                <a:cs typeface="Arial"/>
              </a:rPr>
              <a:t> </a:t>
            </a:r>
            <a:r>
              <a:rPr sz="1400" spc="120" dirty="0">
                <a:latin typeface="Arial"/>
                <a:cs typeface="Arial"/>
              </a:rPr>
              <a:t>g3;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85" dirty="0">
                <a:solidFill>
                  <a:srgbClr val="0000FF"/>
                </a:solidFill>
                <a:latin typeface="Arial"/>
                <a:cs typeface="Arial"/>
              </a:rPr>
              <a:t>char</a:t>
            </a:r>
            <a:r>
              <a:rPr sz="1400" spc="4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45" dirty="0">
                <a:latin typeface="Arial"/>
                <a:cs typeface="Arial"/>
              </a:rPr>
              <a:t>LName[</a:t>
            </a:r>
            <a:r>
              <a:rPr sz="1400" spc="45" dirty="0">
                <a:solidFill>
                  <a:srgbClr val="09875A"/>
                </a:solidFill>
                <a:latin typeface="Arial"/>
                <a:cs typeface="Arial"/>
              </a:rPr>
              <a:t>20</a:t>
            </a:r>
            <a:r>
              <a:rPr sz="1400" spc="45" dirty="0">
                <a:latin typeface="Arial"/>
                <a:cs typeface="Arial"/>
              </a:rPr>
              <a:t>];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0557" y="1349121"/>
            <a:ext cx="8223884" cy="5386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460875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0000FF"/>
                </a:solidFill>
                <a:latin typeface="Arial"/>
                <a:cs typeface="Arial"/>
              </a:rPr>
              <a:t>char </a:t>
            </a:r>
            <a:r>
              <a:rPr sz="1400" spc="110" dirty="0">
                <a:latin typeface="Arial"/>
                <a:cs typeface="Arial"/>
              </a:rPr>
              <a:t>search_key[</a:t>
            </a:r>
            <a:r>
              <a:rPr sz="1400" spc="110" dirty="0">
                <a:solidFill>
                  <a:srgbClr val="09875A"/>
                </a:solidFill>
                <a:latin typeface="Arial"/>
                <a:cs typeface="Arial"/>
              </a:rPr>
              <a:t>20</a:t>
            </a:r>
            <a:r>
              <a:rPr sz="1400" spc="110" dirty="0">
                <a:latin typeface="Arial"/>
                <a:cs typeface="Arial"/>
              </a:rPr>
              <a:t>], </a:t>
            </a:r>
            <a:r>
              <a:rPr sz="1400" spc="35" dirty="0">
                <a:latin typeface="Arial"/>
                <a:cs typeface="Arial"/>
              </a:rPr>
              <a:t>new_name[</a:t>
            </a:r>
            <a:r>
              <a:rPr sz="1400" spc="35" dirty="0">
                <a:solidFill>
                  <a:srgbClr val="09875A"/>
                </a:solidFill>
                <a:latin typeface="Arial"/>
                <a:cs typeface="Arial"/>
              </a:rPr>
              <a:t>20</a:t>
            </a:r>
            <a:r>
              <a:rPr sz="1400" spc="35" dirty="0">
                <a:latin typeface="Arial"/>
                <a:cs typeface="Arial"/>
              </a:rPr>
              <a:t>];  </a:t>
            </a:r>
            <a:r>
              <a:rPr sz="1400" spc="290" dirty="0">
                <a:latin typeface="Arial"/>
                <a:cs typeface="Arial"/>
              </a:rPr>
              <a:t>infile </a:t>
            </a:r>
            <a:r>
              <a:rPr sz="1400" spc="-50" dirty="0">
                <a:latin typeface="Arial"/>
                <a:cs typeface="Arial"/>
              </a:rPr>
              <a:t>= </a:t>
            </a:r>
            <a:r>
              <a:rPr sz="1400" spc="165" dirty="0">
                <a:latin typeface="Arial"/>
                <a:cs typeface="Arial"/>
              </a:rPr>
              <a:t>fopen(</a:t>
            </a:r>
            <a:r>
              <a:rPr sz="1400" spc="165" dirty="0">
                <a:solidFill>
                  <a:srgbClr val="A21515"/>
                </a:solidFill>
                <a:latin typeface="Arial"/>
                <a:cs typeface="Arial"/>
              </a:rPr>
              <a:t>"students4.txt"</a:t>
            </a:r>
            <a:r>
              <a:rPr sz="1400" spc="165" dirty="0">
                <a:latin typeface="Arial"/>
                <a:cs typeface="Arial"/>
              </a:rPr>
              <a:t>, </a:t>
            </a:r>
            <a:r>
              <a:rPr sz="1400" spc="285" dirty="0">
                <a:solidFill>
                  <a:srgbClr val="A21515"/>
                </a:solidFill>
                <a:latin typeface="Arial"/>
                <a:cs typeface="Arial"/>
              </a:rPr>
              <a:t>"r" </a:t>
            </a:r>
            <a:r>
              <a:rPr sz="1400" spc="350" dirty="0">
                <a:latin typeface="Arial"/>
                <a:cs typeface="Arial"/>
              </a:rPr>
              <a:t>);  </a:t>
            </a:r>
            <a:r>
              <a:rPr sz="1400" spc="85" dirty="0">
                <a:solidFill>
                  <a:srgbClr val="0000FF"/>
                </a:solidFill>
                <a:latin typeface="Arial"/>
                <a:cs typeface="Arial"/>
              </a:rPr>
              <a:t>char</a:t>
            </a:r>
            <a:r>
              <a:rPr sz="1400" spc="3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145" dirty="0">
                <a:latin typeface="Arial"/>
                <a:cs typeface="Arial"/>
              </a:rPr>
              <a:t>ch;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175" dirty="0">
                <a:solidFill>
                  <a:srgbClr val="0000FF"/>
                </a:solidFill>
                <a:latin typeface="Arial"/>
                <a:cs typeface="Arial"/>
              </a:rPr>
              <a:t>while</a:t>
            </a:r>
            <a:r>
              <a:rPr sz="1400" spc="175" dirty="0">
                <a:latin typeface="Arial"/>
                <a:cs typeface="Arial"/>
              </a:rPr>
              <a:t>(</a:t>
            </a:r>
            <a:r>
              <a:rPr sz="1400" spc="175" dirty="0">
                <a:solidFill>
                  <a:srgbClr val="09875A"/>
                </a:solidFill>
                <a:latin typeface="Arial"/>
                <a:cs typeface="Arial"/>
              </a:rPr>
              <a:t>1</a:t>
            </a:r>
            <a:r>
              <a:rPr sz="1400" spc="175" dirty="0">
                <a:latin typeface="Arial"/>
                <a:cs typeface="Arial"/>
              </a:rPr>
              <a:t>){</a:t>
            </a:r>
            <a:endParaRPr sz="1400" dirty="0">
              <a:latin typeface="Arial"/>
              <a:cs typeface="Arial"/>
            </a:endParaRPr>
          </a:p>
          <a:p>
            <a:pPr marL="469265" marR="1544320">
              <a:lnSpc>
                <a:spcPct val="100000"/>
              </a:lnSpc>
            </a:pPr>
            <a:r>
              <a:rPr sz="1400" spc="165" dirty="0">
                <a:latin typeface="Arial"/>
                <a:cs typeface="Arial"/>
              </a:rPr>
              <a:t>printf(</a:t>
            </a:r>
            <a:r>
              <a:rPr sz="1400" spc="165" dirty="0">
                <a:solidFill>
                  <a:srgbClr val="A21515"/>
                </a:solidFill>
                <a:latin typeface="Arial"/>
                <a:cs typeface="Arial"/>
              </a:rPr>
              <a:t>"Menu:\n1. </a:t>
            </a:r>
            <a:r>
              <a:rPr sz="1400" spc="30" dirty="0">
                <a:solidFill>
                  <a:srgbClr val="A21515"/>
                </a:solidFill>
                <a:latin typeface="Arial"/>
                <a:cs typeface="Arial"/>
              </a:rPr>
              <a:t>Search by </a:t>
            </a:r>
            <a:r>
              <a:rPr sz="1400" spc="15" dirty="0">
                <a:solidFill>
                  <a:srgbClr val="A21515"/>
                </a:solidFill>
                <a:latin typeface="Arial"/>
                <a:cs typeface="Arial"/>
              </a:rPr>
              <a:t>Name\n2. </a:t>
            </a:r>
            <a:r>
              <a:rPr sz="1400" spc="20" dirty="0">
                <a:solidFill>
                  <a:srgbClr val="A21515"/>
                </a:solidFill>
                <a:latin typeface="Arial"/>
                <a:cs typeface="Arial"/>
              </a:rPr>
              <a:t>any </a:t>
            </a:r>
            <a:r>
              <a:rPr sz="1400" spc="130" dirty="0">
                <a:solidFill>
                  <a:srgbClr val="A21515"/>
                </a:solidFill>
                <a:latin typeface="Arial"/>
                <a:cs typeface="Arial"/>
              </a:rPr>
              <a:t>other </a:t>
            </a:r>
            <a:r>
              <a:rPr sz="1400" spc="40" dirty="0">
                <a:solidFill>
                  <a:srgbClr val="A21515"/>
                </a:solidFill>
                <a:latin typeface="Arial"/>
                <a:cs typeface="Arial"/>
              </a:rPr>
              <a:t>key </a:t>
            </a:r>
            <a:r>
              <a:rPr sz="1400" spc="185" dirty="0">
                <a:solidFill>
                  <a:srgbClr val="A21515"/>
                </a:solidFill>
                <a:latin typeface="Arial"/>
                <a:cs typeface="Arial"/>
              </a:rPr>
              <a:t>to </a:t>
            </a:r>
            <a:r>
              <a:rPr sz="1400" spc="254" dirty="0">
                <a:solidFill>
                  <a:srgbClr val="A21515"/>
                </a:solidFill>
                <a:latin typeface="Arial"/>
                <a:cs typeface="Arial"/>
              </a:rPr>
              <a:t>exit: </a:t>
            </a:r>
            <a:r>
              <a:rPr sz="1400" spc="325" dirty="0">
                <a:solidFill>
                  <a:srgbClr val="A21515"/>
                </a:solidFill>
                <a:latin typeface="Arial"/>
                <a:cs typeface="Arial"/>
              </a:rPr>
              <a:t>"</a:t>
            </a:r>
            <a:r>
              <a:rPr sz="1400" spc="325" dirty="0">
                <a:latin typeface="Arial"/>
                <a:cs typeface="Arial"/>
              </a:rPr>
              <a:t>);  </a:t>
            </a:r>
            <a:r>
              <a:rPr sz="1400" spc="35" dirty="0">
                <a:latin typeface="Arial"/>
                <a:cs typeface="Arial"/>
              </a:rPr>
              <a:t>ch </a:t>
            </a:r>
            <a:r>
              <a:rPr sz="1400" spc="-50" dirty="0">
                <a:latin typeface="Arial"/>
                <a:cs typeface="Arial"/>
              </a:rPr>
              <a:t>=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170" dirty="0">
                <a:latin typeface="Arial"/>
                <a:cs typeface="Arial"/>
              </a:rPr>
              <a:t>getchar();</a:t>
            </a:r>
            <a:endParaRPr sz="14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</a:pPr>
            <a:r>
              <a:rPr sz="1400" spc="240" dirty="0">
                <a:solidFill>
                  <a:srgbClr val="0000FF"/>
                </a:solidFill>
                <a:latin typeface="Arial"/>
                <a:cs typeface="Arial"/>
              </a:rPr>
              <a:t>if</a:t>
            </a:r>
            <a:r>
              <a:rPr sz="1400" spc="240" dirty="0">
                <a:latin typeface="Arial"/>
                <a:cs typeface="Arial"/>
              </a:rPr>
              <a:t>(ch </a:t>
            </a:r>
            <a:r>
              <a:rPr sz="1400" spc="-45" dirty="0">
                <a:latin typeface="Arial"/>
                <a:cs typeface="Arial"/>
              </a:rPr>
              <a:t>==</a:t>
            </a:r>
            <a:r>
              <a:rPr sz="1400" spc="190" dirty="0">
                <a:latin typeface="Arial"/>
                <a:cs typeface="Arial"/>
              </a:rPr>
              <a:t> </a:t>
            </a:r>
            <a:r>
              <a:rPr sz="1400" spc="325" dirty="0">
                <a:solidFill>
                  <a:srgbClr val="A21515"/>
                </a:solidFill>
                <a:latin typeface="Arial"/>
                <a:cs typeface="Arial"/>
              </a:rPr>
              <a:t>'1'</a:t>
            </a:r>
            <a:r>
              <a:rPr sz="1400" spc="325" dirty="0">
                <a:latin typeface="Arial"/>
                <a:cs typeface="Arial"/>
              </a:rPr>
              <a:t>)</a:t>
            </a:r>
            <a:endParaRPr sz="14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</a:pPr>
            <a:r>
              <a:rPr sz="1400" spc="300" dirty="0">
                <a:latin typeface="Arial"/>
                <a:cs typeface="Arial"/>
              </a:rPr>
              <a:t>{</a:t>
            </a:r>
            <a:endParaRPr sz="1400" dirty="0">
              <a:latin typeface="Arial"/>
              <a:cs typeface="Arial"/>
            </a:endParaRPr>
          </a:p>
          <a:p>
            <a:pPr marL="927100" marR="1583055">
              <a:lnSpc>
                <a:spcPct val="100000"/>
              </a:lnSpc>
              <a:spcBef>
                <a:spcPts val="5"/>
              </a:spcBef>
            </a:pPr>
            <a:r>
              <a:rPr sz="1400" spc="215" dirty="0">
                <a:latin typeface="Arial"/>
                <a:cs typeface="Arial"/>
              </a:rPr>
              <a:t>rewind(infile); </a:t>
            </a:r>
            <a:r>
              <a:rPr sz="1400" spc="380" dirty="0">
                <a:solidFill>
                  <a:srgbClr val="AAAAAA"/>
                </a:solidFill>
                <a:latin typeface="Arial"/>
                <a:cs typeface="Arial"/>
              </a:rPr>
              <a:t>// </a:t>
            </a:r>
            <a:r>
              <a:rPr sz="1400" spc="-55" dirty="0">
                <a:solidFill>
                  <a:srgbClr val="AAAAAA"/>
                </a:solidFill>
                <a:latin typeface="Arial"/>
                <a:cs typeface="Arial"/>
              </a:rPr>
              <a:t>moves </a:t>
            </a:r>
            <a:r>
              <a:rPr sz="1400" spc="120" dirty="0">
                <a:solidFill>
                  <a:srgbClr val="AAAAAA"/>
                </a:solidFill>
                <a:latin typeface="Arial"/>
                <a:cs typeface="Arial"/>
              </a:rPr>
              <a:t>the </a:t>
            </a:r>
            <a:r>
              <a:rPr sz="1400" spc="320" dirty="0">
                <a:solidFill>
                  <a:srgbClr val="AAAAAA"/>
                </a:solidFill>
                <a:latin typeface="Arial"/>
                <a:cs typeface="Arial"/>
              </a:rPr>
              <a:t>file </a:t>
            </a:r>
            <a:r>
              <a:rPr sz="1400" spc="155" dirty="0">
                <a:solidFill>
                  <a:srgbClr val="AAAAAA"/>
                </a:solidFill>
                <a:latin typeface="Arial"/>
                <a:cs typeface="Arial"/>
              </a:rPr>
              <a:t>pointer </a:t>
            </a:r>
            <a:r>
              <a:rPr sz="1400" spc="185" dirty="0">
                <a:solidFill>
                  <a:srgbClr val="AAAAAA"/>
                </a:solidFill>
                <a:latin typeface="Arial"/>
                <a:cs typeface="Arial"/>
              </a:rPr>
              <a:t>to </a:t>
            </a:r>
            <a:r>
              <a:rPr sz="1400" spc="120" dirty="0">
                <a:solidFill>
                  <a:srgbClr val="AAAAAA"/>
                </a:solidFill>
                <a:latin typeface="Arial"/>
                <a:cs typeface="Arial"/>
              </a:rPr>
              <a:t>the </a:t>
            </a:r>
            <a:r>
              <a:rPr sz="1400" spc="95" dirty="0">
                <a:solidFill>
                  <a:srgbClr val="AAAAAA"/>
                </a:solidFill>
                <a:latin typeface="Arial"/>
                <a:cs typeface="Arial"/>
              </a:rPr>
              <a:t>beginning  </a:t>
            </a:r>
            <a:r>
              <a:rPr sz="1400" spc="90" dirty="0">
                <a:solidFill>
                  <a:srgbClr val="0000FF"/>
                </a:solidFill>
                <a:latin typeface="Arial"/>
                <a:cs typeface="Arial"/>
              </a:rPr>
              <a:t>char</a:t>
            </a:r>
            <a:r>
              <a:rPr sz="1400" spc="3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110" dirty="0">
                <a:latin typeface="Arial"/>
                <a:cs typeface="Arial"/>
              </a:rPr>
              <a:t>search_key[</a:t>
            </a:r>
            <a:r>
              <a:rPr sz="1400" spc="110" dirty="0">
                <a:solidFill>
                  <a:srgbClr val="09875A"/>
                </a:solidFill>
                <a:latin typeface="Arial"/>
                <a:cs typeface="Arial"/>
              </a:rPr>
              <a:t>20</a:t>
            </a:r>
            <a:r>
              <a:rPr sz="1400" spc="110" dirty="0">
                <a:latin typeface="Arial"/>
                <a:cs typeface="Arial"/>
              </a:rPr>
              <a:t>];</a:t>
            </a:r>
            <a:endParaRPr sz="1400" dirty="0">
              <a:latin typeface="Arial"/>
              <a:cs typeface="Arial"/>
            </a:endParaRPr>
          </a:p>
          <a:p>
            <a:pPr marL="927100" marR="3446779">
              <a:lnSpc>
                <a:spcPct val="100000"/>
              </a:lnSpc>
            </a:pPr>
            <a:r>
              <a:rPr sz="1400" spc="200" dirty="0">
                <a:latin typeface="Arial"/>
                <a:cs typeface="Arial"/>
              </a:rPr>
              <a:t>printf(</a:t>
            </a:r>
            <a:r>
              <a:rPr sz="1400" spc="200" dirty="0">
                <a:solidFill>
                  <a:srgbClr val="A21515"/>
                </a:solidFill>
                <a:latin typeface="Arial"/>
                <a:cs typeface="Arial"/>
              </a:rPr>
              <a:t>"Enter </a:t>
            </a:r>
            <a:r>
              <a:rPr sz="1400" spc="-10" dirty="0">
                <a:solidFill>
                  <a:srgbClr val="A21515"/>
                </a:solidFill>
                <a:latin typeface="Arial"/>
                <a:cs typeface="Arial"/>
              </a:rPr>
              <a:t>a </a:t>
            </a:r>
            <a:r>
              <a:rPr sz="1400" spc="-110" dirty="0">
                <a:solidFill>
                  <a:srgbClr val="A21515"/>
                </a:solidFill>
                <a:latin typeface="Arial"/>
                <a:cs typeface="Arial"/>
              </a:rPr>
              <a:t>name </a:t>
            </a:r>
            <a:r>
              <a:rPr sz="1400" spc="180" dirty="0">
                <a:solidFill>
                  <a:srgbClr val="A21515"/>
                </a:solidFill>
                <a:latin typeface="Arial"/>
                <a:cs typeface="Arial"/>
              </a:rPr>
              <a:t>to </a:t>
            </a:r>
            <a:r>
              <a:rPr sz="1400" spc="114" dirty="0">
                <a:solidFill>
                  <a:srgbClr val="A21515"/>
                </a:solidFill>
                <a:latin typeface="Arial"/>
                <a:cs typeface="Arial"/>
              </a:rPr>
              <a:t>search: </a:t>
            </a:r>
            <a:r>
              <a:rPr sz="1400" spc="335" dirty="0">
                <a:solidFill>
                  <a:srgbClr val="A21515"/>
                </a:solidFill>
                <a:latin typeface="Arial"/>
                <a:cs typeface="Arial"/>
              </a:rPr>
              <a:t>"</a:t>
            </a:r>
            <a:r>
              <a:rPr sz="1400" spc="335" dirty="0">
                <a:latin typeface="Arial"/>
                <a:cs typeface="Arial"/>
              </a:rPr>
              <a:t>);  </a:t>
            </a:r>
            <a:r>
              <a:rPr sz="1400" spc="120" dirty="0">
                <a:latin typeface="Arial"/>
                <a:cs typeface="Arial"/>
              </a:rPr>
              <a:t>scanf(</a:t>
            </a:r>
            <a:r>
              <a:rPr sz="1400" spc="120" dirty="0">
                <a:solidFill>
                  <a:srgbClr val="A21515"/>
                </a:solidFill>
                <a:latin typeface="Arial"/>
                <a:cs typeface="Arial"/>
              </a:rPr>
              <a:t>"%s"</a:t>
            </a:r>
            <a:r>
              <a:rPr sz="1400" spc="120" dirty="0">
                <a:latin typeface="Arial"/>
                <a:cs typeface="Arial"/>
              </a:rPr>
              <a:t>, </a:t>
            </a:r>
            <a:r>
              <a:rPr sz="1400" spc="100" dirty="0">
                <a:latin typeface="Arial"/>
                <a:cs typeface="Arial"/>
              </a:rPr>
              <a:t>search_key);  </a:t>
            </a:r>
            <a:r>
              <a:rPr sz="1400" spc="170" dirty="0">
                <a:latin typeface="Arial"/>
                <a:cs typeface="Arial"/>
              </a:rPr>
              <a:t>printf(</a:t>
            </a:r>
            <a:r>
              <a:rPr sz="1400" spc="170" dirty="0">
                <a:solidFill>
                  <a:srgbClr val="A21515"/>
                </a:solidFill>
                <a:latin typeface="Arial"/>
                <a:cs typeface="Arial"/>
              </a:rPr>
              <a:t>"Looking </a:t>
            </a:r>
            <a:r>
              <a:rPr sz="1400" spc="220" dirty="0">
                <a:solidFill>
                  <a:srgbClr val="A21515"/>
                </a:solidFill>
                <a:latin typeface="Arial"/>
                <a:cs typeface="Arial"/>
              </a:rPr>
              <a:t>for </a:t>
            </a:r>
            <a:r>
              <a:rPr sz="1400" spc="105" dirty="0">
                <a:solidFill>
                  <a:srgbClr val="A21515"/>
                </a:solidFill>
                <a:latin typeface="Arial"/>
                <a:cs typeface="Arial"/>
              </a:rPr>
              <a:t>%s\n"</a:t>
            </a:r>
            <a:r>
              <a:rPr sz="1400" spc="105" dirty="0">
                <a:latin typeface="Arial"/>
                <a:cs typeface="Arial"/>
              </a:rPr>
              <a:t>, search_key);  </a:t>
            </a:r>
            <a:r>
              <a:rPr sz="1400" spc="275" dirty="0">
                <a:solidFill>
                  <a:srgbClr val="0000FF"/>
                </a:solidFill>
                <a:latin typeface="Arial"/>
                <a:cs typeface="Arial"/>
              </a:rPr>
              <a:t>int </a:t>
            </a:r>
            <a:r>
              <a:rPr sz="1400" spc="70" dirty="0">
                <a:latin typeface="Arial"/>
                <a:cs typeface="Arial"/>
              </a:rPr>
              <a:t>found </a:t>
            </a:r>
            <a:r>
              <a:rPr sz="1400" spc="-50" dirty="0">
                <a:latin typeface="Arial"/>
                <a:cs typeface="Arial"/>
              </a:rPr>
              <a:t>=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spc="190" dirty="0">
                <a:solidFill>
                  <a:srgbClr val="09875A"/>
                </a:solidFill>
                <a:latin typeface="Arial"/>
                <a:cs typeface="Arial"/>
              </a:rPr>
              <a:t>0</a:t>
            </a:r>
            <a:r>
              <a:rPr sz="1400" spc="190" dirty="0">
                <a:latin typeface="Arial"/>
                <a:cs typeface="Arial"/>
              </a:rPr>
              <a:t>;</a:t>
            </a:r>
            <a:endParaRPr sz="14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400" spc="165" dirty="0">
                <a:solidFill>
                  <a:srgbClr val="0000FF"/>
                </a:solidFill>
                <a:latin typeface="Arial"/>
                <a:cs typeface="Arial"/>
              </a:rPr>
              <a:t>while</a:t>
            </a:r>
            <a:r>
              <a:rPr sz="1400" spc="165" dirty="0">
                <a:latin typeface="Arial"/>
                <a:cs typeface="Arial"/>
              </a:rPr>
              <a:t>(fscanf( </a:t>
            </a:r>
            <a:r>
              <a:rPr sz="1400" spc="305" dirty="0">
                <a:latin typeface="Arial"/>
                <a:cs typeface="Arial"/>
              </a:rPr>
              <a:t>infile, </a:t>
            </a:r>
            <a:r>
              <a:rPr sz="1400" spc="-70" dirty="0">
                <a:solidFill>
                  <a:srgbClr val="A21515"/>
                </a:solidFill>
                <a:latin typeface="Arial"/>
                <a:cs typeface="Arial"/>
              </a:rPr>
              <a:t>"%d  </a:t>
            </a:r>
            <a:r>
              <a:rPr sz="1400" spc="-204" dirty="0">
                <a:solidFill>
                  <a:srgbClr val="A21515"/>
                </a:solidFill>
                <a:latin typeface="Arial"/>
                <a:cs typeface="Arial"/>
              </a:rPr>
              <a:t>%s </a:t>
            </a:r>
            <a:r>
              <a:rPr sz="1400" spc="-240" dirty="0">
                <a:solidFill>
                  <a:srgbClr val="A21515"/>
                </a:solidFill>
                <a:latin typeface="Arial"/>
                <a:cs typeface="Arial"/>
              </a:rPr>
              <a:t>%d %d </a:t>
            </a:r>
            <a:r>
              <a:rPr sz="1400" spc="45" dirty="0">
                <a:solidFill>
                  <a:srgbClr val="A21515"/>
                </a:solidFill>
                <a:latin typeface="Arial"/>
                <a:cs typeface="Arial"/>
              </a:rPr>
              <a:t>%d"</a:t>
            </a:r>
            <a:r>
              <a:rPr sz="1400" spc="45" dirty="0">
                <a:latin typeface="Arial"/>
                <a:cs typeface="Arial"/>
              </a:rPr>
              <a:t>, </a:t>
            </a:r>
            <a:r>
              <a:rPr sz="1400" spc="170" dirty="0">
                <a:latin typeface="Arial"/>
                <a:cs typeface="Arial"/>
              </a:rPr>
              <a:t>&amp;id, </a:t>
            </a:r>
            <a:r>
              <a:rPr sz="1400" spc="-45" dirty="0">
                <a:latin typeface="Arial"/>
                <a:cs typeface="Arial"/>
              </a:rPr>
              <a:t>LName, </a:t>
            </a:r>
            <a:r>
              <a:rPr sz="1400" spc="45" dirty="0">
                <a:latin typeface="Arial"/>
                <a:cs typeface="Arial"/>
              </a:rPr>
              <a:t>&amp;g1, &amp;g2, </a:t>
            </a:r>
            <a:r>
              <a:rPr sz="1400" spc="30" dirty="0">
                <a:latin typeface="Arial"/>
                <a:cs typeface="Arial"/>
              </a:rPr>
              <a:t>&amp;g3) </a:t>
            </a:r>
            <a:r>
              <a:rPr sz="1400" spc="165" dirty="0">
                <a:latin typeface="Arial"/>
                <a:cs typeface="Arial"/>
              </a:rPr>
              <a:t>!=</a:t>
            </a:r>
            <a:r>
              <a:rPr sz="1400" spc="605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EOF)</a:t>
            </a:r>
            <a:endParaRPr sz="1400" dirty="0">
              <a:latin typeface="Arial"/>
              <a:cs typeface="Arial"/>
            </a:endParaRPr>
          </a:p>
          <a:p>
            <a:pPr marL="927100">
              <a:lnSpc>
                <a:spcPts val="1680"/>
              </a:lnSpc>
              <a:spcBef>
                <a:spcPts val="5"/>
              </a:spcBef>
            </a:pPr>
            <a:r>
              <a:rPr sz="1400" spc="300" dirty="0">
                <a:latin typeface="Arial"/>
                <a:cs typeface="Arial"/>
              </a:rPr>
              <a:t>{</a:t>
            </a:r>
            <a:endParaRPr sz="1400" dirty="0">
              <a:latin typeface="Arial"/>
              <a:cs typeface="Arial"/>
            </a:endParaRPr>
          </a:p>
          <a:p>
            <a:pPr marL="1579880" marR="3484245" indent="-195580">
              <a:lnSpc>
                <a:spcPct val="100000"/>
              </a:lnSpc>
            </a:pPr>
            <a:r>
              <a:rPr sz="1400" spc="135" dirty="0">
                <a:solidFill>
                  <a:srgbClr val="0000FF"/>
                </a:solidFill>
                <a:latin typeface="Arial"/>
                <a:cs typeface="Arial"/>
              </a:rPr>
              <a:t>if</a:t>
            </a:r>
            <a:r>
              <a:rPr sz="1400" spc="135" dirty="0">
                <a:latin typeface="Arial"/>
                <a:cs typeface="Arial"/>
              </a:rPr>
              <a:t>(strcmp(search_key, </a:t>
            </a:r>
            <a:r>
              <a:rPr sz="1400" spc="-10" dirty="0">
                <a:latin typeface="Arial"/>
                <a:cs typeface="Arial"/>
              </a:rPr>
              <a:t>LName)==</a:t>
            </a:r>
            <a:r>
              <a:rPr sz="1400" spc="-10" dirty="0">
                <a:solidFill>
                  <a:srgbClr val="09875A"/>
                </a:solidFill>
                <a:latin typeface="Arial"/>
                <a:cs typeface="Arial"/>
              </a:rPr>
              <a:t>0</a:t>
            </a:r>
            <a:r>
              <a:rPr sz="1400" spc="-10" dirty="0">
                <a:latin typeface="Arial"/>
                <a:cs typeface="Arial"/>
              </a:rPr>
              <a:t>) </a:t>
            </a:r>
            <a:r>
              <a:rPr sz="1400" spc="300" dirty="0">
                <a:latin typeface="Arial"/>
                <a:cs typeface="Arial"/>
              </a:rPr>
              <a:t>{  </a:t>
            </a:r>
            <a:r>
              <a:rPr sz="1400" spc="70" dirty="0">
                <a:latin typeface="Arial"/>
                <a:cs typeface="Arial"/>
              </a:rPr>
              <a:t>found </a:t>
            </a:r>
            <a:r>
              <a:rPr sz="1400" spc="-50" dirty="0">
                <a:latin typeface="Arial"/>
                <a:cs typeface="Arial"/>
              </a:rPr>
              <a:t>=</a:t>
            </a:r>
            <a:r>
              <a:rPr sz="1400" spc="245" dirty="0">
                <a:latin typeface="Arial"/>
                <a:cs typeface="Arial"/>
              </a:rPr>
              <a:t> </a:t>
            </a:r>
            <a:r>
              <a:rPr sz="1400" spc="190" dirty="0">
                <a:solidFill>
                  <a:srgbClr val="09875A"/>
                </a:solidFill>
                <a:latin typeface="Arial"/>
                <a:cs typeface="Arial"/>
              </a:rPr>
              <a:t>1</a:t>
            </a:r>
            <a:r>
              <a:rPr sz="1400" spc="190" dirty="0">
                <a:latin typeface="Arial"/>
                <a:cs typeface="Arial"/>
              </a:rPr>
              <a:t>;</a:t>
            </a:r>
            <a:endParaRPr sz="1400" dirty="0">
              <a:latin typeface="Arial"/>
              <a:cs typeface="Arial"/>
            </a:endParaRPr>
          </a:p>
          <a:p>
            <a:pPr marL="1579880">
              <a:lnSpc>
                <a:spcPct val="100000"/>
              </a:lnSpc>
            </a:pPr>
            <a:r>
              <a:rPr sz="1400" spc="155" dirty="0">
                <a:latin typeface="Arial"/>
                <a:cs typeface="Arial"/>
              </a:rPr>
              <a:t>printf(</a:t>
            </a:r>
            <a:r>
              <a:rPr sz="1400" spc="155" dirty="0">
                <a:solidFill>
                  <a:srgbClr val="A21515"/>
                </a:solidFill>
                <a:latin typeface="Arial"/>
                <a:cs typeface="Arial"/>
              </a:rPr>
              <a:t>"We </a:t>
            </a:r>
            <a:r>
              <a:rPr sz="1400" spc="70" dirty="0">
                <a:solidFill>
                  <a:srgbClr val="A21515"/>
                </a:solidFill>
                <a:latin typeface="Arial"/>
                <a:cs typeface="Arial"/>
              </a:rPr>
              <a:t>found </a:t>
            </a:r>
            <a:r>
              <a:rPr sz="1400" spc="-204" dirty="0">
                <a:solidFill>
                  <a:srgbClr val="A21515"/>
                </a:solidFill>
                <a:latin typeface="Arial"/>
                <a:cs typeface="Arial"/>
              </a:rPr>
              <a:t>%s </a:t>
            </a:r>
            <a:r>
              <a:rPr sz="1400" spc="225" dirty="0">
                <a:solidFill>
                  <a:srgbClr val="A21515"/>
                </a:solidFill>
                <a:latin typeface="Arial"/>
                <a:cs typeface="Arial"/>
              </a:rPr>
              <a:t>in </a:t>
            </a:r>
            <a:r>
              <a:rPr sz="1400" spc="95" dirty="0">
                <a:solidFill>
                  <a:srgbClr val="A21515"/>
                </a:solidFill>
                <a:latin typeface="Arial"/>
                <a:cs typeface="Arial"/>
              </a:rPr>
              <a:t>our </a:t>
            </a:r>
            <a:r>
              <a:rPr sz="1400" spc="170" dirty="0">
                <a:solidFill>
                  <a:srgbClr val="A21515"/>
                </a:solidFill>
                <a:latin typeface="Arial"/>
                <a:cs typeface="Arial"/>
              </a:rPr>
              <a:t>record\n"</a:t>
            </a:r>
            <a:r>
              <a:rPr sz="1400" spc="170" dirty="0">
                <a:latin typeface="Arial"/>
                <a:cs typeface="Arial"/>
              </a:rPr>
              <a:t>,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105" dirty="0">
                <a:latin typeface="Arial"/>
                <a:cs typeface="Arial"/>
              </a:rPr>
              <a:t>search_key);</a:t>
            </a:r>
            <a:endParaRPr sz="1400" dirty="0">
              <a:latin typeface="Arial"/>
              <a:cs typeface="Arial"/>
            </a:endParaRPr>
          </a:p>
          <a:p>
            <a:pPr marL="1579880" marR="139065">
              <a:lnSpc>
                <a:spcPct val="100000"/>
              </a:lnSpc>
            </a:pPr>
            <a:r>
              <a:rPr sz="1400" spc="235" dirty="0">
                <a:latin typeface="Arial"/>
                <a:cs typeface="Arial"/>
              </a:rPr>
              <a:t>printf(</a:t>
            </a:r>
            <a:r>
              <a:rPr sz="1400" spc="235" dirty="0">
                <a:solidFill>
                  <a:srgbClr val="A21515"/>
                </a:solidFill>
                <a:latin typeface="Arial"/>
                <a:cs typeface="Arial"/>
              </a:rPr>
              <a:t>"ID: </a:t>
            </a:r>
            <a:r>
              <a:rPr sz="1400" spc="-35" dirty="0">
                <a:solidFill>
                  <a:srgbClr val="A21515"/>
                </a:solidFill>
                <a:latin typeface="Arial"/>
                <a:cs typeface="Arial"/>
              </a:rPr>
              <a:t>%d, </a:t>
            </a:r>
            <a:r>
              <a:rPr sz="1400" spc="-55" dirty="0">
                <a:solidFill>
                  <a:srgbClr val="A21515"/>
                </a:solidFill>
                <a:latin typeface="Arial"/>
                <a:cs typeface="Arial"/>
              </a:rPr>
              <a:t>Name: </a:t>
            </a:r>
            <a:r>
              <a:rPr sz="1400" spc="-204" dirty="0">
                <a:solidFill>
                  <a:srgbClr val="A21515"/>
                </a:solidFill>
                <a:latin typeface="Arial"/>
                <a:cs typeface="Arial"/>
              </a:rPr>
              <a:t>%s </a:t>
            </a:r>
            <a:r>
              <a:rPr sz="1400" spc="55" dirty="0">
                <a:solidFill>
                  <a:srgbClr val="A21515"/>
                </a:solidFill>
                <a:latin typeface="Arial"/>
                <a:cs typeface="Arial"/>
              </a:rPr>
              <a:t>Grades: </a:t>
            </a:r>
            <a:r>
              <a:rPr sz="1400" spc="-250" dirty="0">
                <a:solidFill>
                  <a:srgbClr val="A21515"/>
                </a:solidFill>
                <a:latin typeface="Arial"/>
                <a:cs typeface="Arial"/>
              </a:rPr>
              <a:t>%d </a:t>
            </a:r>
            <a:r>
              <a:rPr sz="1400" spc="-240" dirty="0">
                <a:solidFill>
                  <a:srgbClr val="A21515"/>
                </a:solidFill>
                <a:latin typeface="Arial"/>
                <a:cs typeface="Arial"/>
              </a:rPr>
              <a:t>%d </a:t>
            </a:r>
            <a:r>
              <a:rPr sz="1400" spc="100" dirty="0">
                <a:solidFill>
                  <a:srgbClr val="A21515"/>
                </a:solidFill>
                <a:latin typeface="Arial"/>
                <a:cs typeface="Arial"/>
              </a:rPr>
              <a:t>%d\n"</a:t>
            </a:r>
            <a:r>
              <a:rPr sz="1400" spc="100" dirty="0">
                <a:latin typeface="Arial"/>
                <a:cs typeface="Arial"/>
              </a:rPr>
              <a:t>, </a:t>
            </a:r>
            <a:r>
              <a:rPr sz="1400" spc="85" dirty="0">
                <a:latin typeface="Arial"/>
                <a:cs typeface="Arial"/>
              </a:rPr>
              <a:t>id,LName,g1,g2, </a:t>
            </a:r>
            <a:r>
              <a:rPr sz="1400" spc="165" dirty="0">
                <a:latin typeface="Arial"/>
                <a:cs typeface="Arial"/>
              </a:rPr>
              <a:t>g3);  </a:t>
            </a:r>
            <a:r>
              <a:rPr sz="1400" spc="120" dirty="0">
                <a:solidFill>
                  <a:srgbClr val="0000FF"/>
                </a:solidFill>
                <a:latin typeface="Arial"/>
                <a:cs typeface="Arial"/>
              </a:rPr>
              <a:t>break</a:t>
            </a:r>
            <a:r>
              <a:rPr sz="1400" spc="120" dirty="0">
                <a:latin typeface="Arial"/>
                <a:cs typeface="Arial"/>
              </a:rPr>
              <a:t>;</a:t>
            </a:r>
            <a:endParaRPr sz="1400" dirty="0">
              <a:latin typeface="Arial"/>
              <a:cs typeface="Arial"/>
            </a:endParaRPr>
          </a:p>
          <a:p>
            <a:pPr marL="1419860">
              <a:lnSpc>
                <a:spcPct val="100000"/>
              </a:lnSpc>
            </a:pPr>
            <a:r>
              <a:rPr sz="1400" spc="300" dirty="0">
                <a:latin typeface="Arial"/>
                <a:cs typeface="Arial"/>
              </a:rPr>
              <a:t>}</a:t>
            </a:r>
            <a:endParaRPr sz="14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400" spc="300" dirty="0">
                <a:latin typeface="Arial"/>
                <a:cs typeface="Arial"/>
              </a:rPr>
              <a:t>}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 dirty="0">
              <a:latin typeface="Arial"/>
              <a:cs typeface="Arial"/>
            </a:endParaRPr>
          </a:p>
          <a:p>
            <a:pPr marL="119380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code continues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5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next</a:t>
            </a:r>
            <a:r>
              <a:rPr sz="1800" spc="14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slide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19800" y="990600"/>
            <a:ext cx="3025140" cy="370840"/>
          </a:xfrm>
          <a:custGeom>
            <a:avLst/>
            <a:gdLst/>
            <a:ahLst/>
            <a:cxnLst/>
            <a:rect l="l" t="t" r="r" b="b"/>
            <a:pathLst>
              <a:path w="3025140" h="370840">
                <a:moveTo>
                  <a:pt x="3025140" y="0"/>
                </a:moveTo>
                <a:lnTo>
                  <a:pt x="0" y="0"/>
                </a:lnTo>
                <a:lnTo>
                  <a:pt x="0" y="370839"/>
                </a:lnTo>
                <a:lnTo>
                  <a:pt x="3025140" y="370839"/>
                </a:lnTo>
                <a:lnTo>
                  <a:pt x="3025140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100445" y="1008316"/>
            <a:ext cx="28365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rewinding </a:t>
            </a:r>
            <a:r>
              <a:rPr sz="1800" spc="-25" dirty="0">
                <a:latin typeface="Carlito"/>
                <a:cs typeface="Carlito"/>
              </a:rPr>
              <a:t>before </a:t>
            </a:r>
            <a:r>
              <a:rPr sz="1800" spc="-5" dirty="0">
                <a:latin typeface="Carlito"/>
                <a:cs typeface="Carlito"/>
              </a:rPr>
              <a:t>every</a:t>
            </a:r>
            <a:r>
              <a:rPr sz="1800" spc="8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search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73070" y="1215136"/>
            <a:ext cx="3051810" cy="1910714"/>
          </a:xfrm>
          <a:custGeom>
            <a:avLst/>
            <a:gdLst/>
            <a:ahLst/>
            <a:cxnLst/>
            <a:rect l="l" t="t" r="r" b="b"/>
            <a:pathLst>
              <a:path w="3051810" h="1910714">
                <a:moveTo>
                  <a:pt x="44450" y="1837689"/>
                </a:moveTo>
                <a:lnTo>
                  <a:pt x="0" y="1910334"/>
                </a:lnTo>
                <a:lnTo>
                  <a:pt x="84836" y="1902205"/>
                </a:lnTo>
                <a:lnTo>
                  <a:pt x="72195" y="1882013"/>
                </a:lnTo>
                <a:lnTo>
                  <a:pt x="57150" y="1882013"/>
                </a:lnTo>
                <a:lnTo>
                  <a:pt x="50418" y="1871344"/>
                </a:lnTo>
                <a:lnTo>
                  <a:pt x="61271" y="1864562"/>
                </a:lnTo>
                <a:lnTo>
                  <a:pt x="44450" y="1837689"/>
                </a:lnTo>
                <a:close/>
              </a:path>
              <a:path w="3051810" h="1910714">
                <a:moveTo>
                  <a:pt x="61271" y="1864562"/>
                </a:moveTo>
                <a:lnTo>
                  <a:pt x="50418" y="1871344"/>
                </a:lnTo>
                <a:lnTo>
                  <a:pt x="57150" y="1882013"/>
                </a:lnTo>
                <a:lnTo>
                  <a:pt x="67964" y="1875253"/>
                </a:lnTo>
                <a:lnTo>
                  <a:pt x="61271" y="1864562"/>
                </a:lnTo>
                <a:close/>
              </a:path>
              <a:path w="3051810" h="1910714">
                <a:moveTo>
                  <a:pt x="67964" y="1875253"/>
                </a:moveTo>
                <a:lnTo>
                  <a:pt x="57150" y="1882013"/>
                </a:lnTo>
                <a:lnTo>
                  <a:pt x="72195" y="1882013"/>
                </a:lnTo>
                <a:lnTo>
                  <a:pt x="67964" y="1875253"/>
                </a:lnTo>
                <a:close/>
              </a:path>
              <a:path w="3051810" h="1910714">
                <a:moveTo>
                  <a:pt x="3044697" y="0"/>
                </a:moveTo>
                <a:lnTo>
                  <a:pt x="61271" y="1864562"/>
                </a:lnTo>
                <a:lnTo>
                  <a:pt x="67964" y="1875253"/>
                </a:lnTo>
                <a:lnTo>
                  <a:pt x="3051302" y="10667"/>
                </a:lnTo>
                <a:lnTo>
                  <a:pt x="3044697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0ED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69657" y="1471295"/>
            <a:ext cx="7339965" cy="3913892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995680">
              <a:lnSpc>
                <a:spcPct val="100000"/>
              </a:lnSpc>
              <a:spcBef>
                <a:spcPts val="100"/>
              </a:spcBef>
            </a:pPr>
            <a:r>
              <a:rPr sz="1400" spc="215" dirty="0">
                <a:solidFill>
                  <a:srgbClr val="0000FF"/>
                </a:solidFill>
                <a:latin typeface="Arial"/>
                <a:cs typeface="Arial"/>
              </a:rPr>
              <a:t>if</a:t>
            </a:r>
            <a:r>
              <a:rPr sz="1400" spc="215" dirty="0">
                <a:latin typeface="Arial"/>
                <a:cs typeface="Arial"/>
              </a:rPr>
              <a:t>(!found)</a:t>
            </a:r>
            <a:endParaRPr sz="1400" dirty="0">
              <a:latin typeface="Arial"/>
              <a:cs typeface="Arial"/>
            </a:endParaRPr>
          </a:p>
          <a:p>
            <a:pPr marL="1384300">
              <a:lnSpc>
                <a:spcPct val="100000"/>
              </a:lnSpc>
            </a:pPr>
            <a:r>
              <a:rPr sz="1400" spc="200" dirty="0">
                <a:latin typeface="Arial"/>
                <a:cs typeface="Arial"/>
              </a:rPr>
              <a:t>printf(</a:t>
            </a:r>
            <a:r>
              <a:rPr sz="1400" spc="200" dirty="0">
                <a:solidFill>
                  <a:srgbClr val="A21515"/>
                </a:solidFill>
                <a:latin typeface="Arial"/>
                <a:cs typeface="Arial"/>
              </a:rPr>
              <a:t>"Sorry </a:t>
            </a:r>
            <a:r>
              <a:rPr sz="1400" spc="100" dirty="0">
                <a:solidFill>
                  <a:srgbClr val="A21515"/>
                </a:solidFill>
                <a:latin typeface="Arial"/>
                <a:cs typeface="Arial"/>
              </a:rPr>
              <a:t>could </a:t>
            </a:r>
            <a:r>
              <a:rPr sz="1400" spc="114" dirty="0">
                <a:solidFill>
                  <a:srgbClr val="A21515"/>
                </a:solidFill>
                <a:latin typeface="Arial"/>
                <a:cs typeface="Arial"/>
              </a:rPr>
              <a:t>not </a:t>
            </a:r>
            <a:r>
              <a:rPr sz="1400" spc="204" dirty="0">
                <a:solidFill>
                  <a:srgbClr val="A21515"/>
                </a:solidFill>
                <a:latin typeface="Arial"/>
                <a:cs typeface="Arial"/>
              </a:rPr>
              <a:t>find </a:t>
            </a:r>
            <a:r>
              <a:rPr sz="1400" spc="120" dirty="0">
                <a:solidFill>
                  <a:srgbClr val="A21515"/>
                </a:solidFill>
                <a:latin typeface="Arial"/>
                <a:cs typeface="Arial"/>
              </a:rPr>
              <a:t>the</a:t>
            </a:r>
            <a:r>
              <a:rPr sz="1400" spc="310" dirty="0">
                <a:solidFill>
                  <a:srgbClr val="A21515"/>
                </a:solidFill>
                <a:latin typeface="Arial"/>
                <a:cs typeface="Arial"/>
              </a:rPr>
              <a:t> </a:t>
            </a:r>
            <a:r>
              <a:rPr sz="1400" spc="105" dirty="0">
                <a:solidFill>
                  <a:srgbClr val="A21515"/>
                </a:solidFill>
                <a:latin typeface="Arial"/>
                <a:cs typeface="Arial"/>
              </a:rPr>
              <a:t>name\n"</a:t>
            </a:r>
            <a:r>
              <a:rPr sz="1400" spc="105" dirty="0">
                <a:latin typeface="Arial"/>
                <a:cs typeface="Arial"/>
              </a:rPr>
              <a:t>);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400" spc="300" dirty="0">
                <a:latin typeface="Arial"/>
                <a:cs typeface="Arial"/>
              </a:rPr>
              <a:t>}</a:t>
            </a:r>
            <a:endParaRPr sz="14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400" spc="125" dirty="0">
                <a:solidFill>
                  <a:srgbClr val="0000FF"/>
                </a:solidFill>
                <a:latin typeface="Arial"/>
                <a:cs typeface="Arial"/>
              </a:rPr>
              <a:t>else </a:t>
            </a:r>
            <a:r>
              <a:rPr sz="1400" spc="400" dirty="0">
                <a:solidFill>
                  <a:srgbClr val="00AF50"/>
                </a:solidFill>
                <a:latin typeface="Arial"/>
                <a:cs typeface="Arial"/>
              </a:rPr>
              <a:t>//if </a:t>
            </a:r>
            <a:r>
              <a:rPr sz="1400" spc="120" dirty="0">
                <a:solidFill>
                  <a:srgbClr val="00AF50"/>
                </a:solidFill>
                <a:latin typeface="Arial"/>
                <a:cs typeface="Arial"/>
              </a:rPr>
              <a:t>the </a:t>
            </a:r>
            <a:r>
              <a:rPr sz="1400" spc="90" dirty="0">
                <a:solidFill>
                  <a:srgbClr val="00AF50"/>
                </a:solidFill>
                <a:latin typeface="Arial"/>
                <a:cs typeface="Arial"/>
              </a:rPr>
              <a:t>your </a:t>
            </a:r>
            <a:r>
              <a:rPr sz="1400" spc="60" dirty="0">
                <a:solidFill>
                  <a:srgbClr val="00AF50"/>
                </a:solidFill>
                <a:latin typeface="Arial"/>
                <a:cs typeface="Arial"/>
              </a:rPr>
              <a:t>pressed </a:t>
            </a:r>
            <a:r>
              <a:rPr sz="1400" spc="130" dirty="0">
                <a:solidFill>
                  <a:srgbClr val="00AF50"/>
                </a:solidFill>
                <a:latin typeface="Arial"/>
                <a:cs typeface="Arial"/>
              </a:rPr>
              <a:t>other</a:t>
            </a:r>
            <a:r>
              <a:rPr sz="1400" spc="58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1400" spc="45" dirty="0">
                <a:solidFill>
                  <a:srgbClr val="00AF50"/>
                </a:solidFill>
                <a:latin typeface="Arial"/>
                <a:cs typeface="Arial"/>
              </a:rPr>
              <a:t>key</a:t>
            </a:r>
            <a:endParaRPr sz="14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400" spc="300" dirty="0">
                <a:latin typeface="Arial"/>
                <a:cs typeface="Arial"/>
              </a:rPr>
              <a:t>{</a:t>
            </a:r>
            <a:endParaRPr sz="1400" dirty="0">
              <a:latin typeface="Arial"/>
              <a:cs typeface="Arial"/>
            </a:endParaRPr>
          </a:p>
          <a:p>
            <a:pPr marL="1384300">
              <a:lnSpc>
                <a:spcPct val="100000"/>
              </a:lnSpc>
            </a:pPr>
            <a:r>
              <a:rPr sz="1400" spc="150" dirty="0">
                <a:latin typeface="Arial"/>
                <a:cs typeface="Arial"/>
              </a:rPr>
              <a:t>printf(</a:t>
            </a:r>
            <a:r>
              <a:rPr sz="1400" spc="150" dirty="0">
                <a:solidFill>
                  <a:srgbClr val="A21515"/>
                </a:solidFill>
                <a:latin typeface="Arial"/>
                <a:cs typeface="Arial"/>
              </a:rPr>
              <a:t>"Thanks </a:t>
            </a:r>
            <a:r>
              <a:rPr sz="1400" spc="225" dirty="0">
                <a:solidFill>
                  <a:srgbClr val="A21515"/>
                </a:solidFill>
                <a:latin typeface="Arial"/>
                <a:cs typeface="Arial"/>
              </a:rPr>
              <a:t>for </a:t>
            </a:r>
            <a:r>
              <a:rPr sz="1400" spc="100" dirty="0">
                <a:solidFill>
                  <a:srgbClr val="A21515"/>
                </a:solidFill>
                <a:latin typeface="Arial"/>
                <a:cs typeface="Arial"/>
              </a:rPr>
              <a:t>using our </a:t>
            </a:r>
            <a:r>
              <a:rPr sz="1400" spc="70" dirty="0">
                <a:solidFill>
                  <a:srgbClr val="A21515"/>
                </a:solidFill>
                <a:latin typeface="Arial"/>
                <a:cs typeface="Arial"/>
              </a:rPr>
              <a:t>search</a:t>
            </a:r>
            <a:r>
              <a:rPr sz="1400" spc="340" dirty="0">
                <a:solidFill>
                  <a:srgbClr val="A21515"/>
                </a:solidFill>
                <a:latin typeface="Arial"/>
                <a:cs typeface="Arial"/>
              </a:rPr>
              <a:t> </a:t>
            </a:r>
            <a:r>
              <a:rPr sz="1400" spc="140" dirty="0">
                <a:solidFill>
                  <a:srgbClr val="A21515"/>
                </a:solidFill>
                <a:latin typeface="Arial"/>
                <a:cs typeface="Arial"/>
              </a:rPr>
              <a:t>system\n"</a:t>
            </a:r>
            <a:r>
              <a:rPr sz="1400" spc="140" dirty="0">
                <a:latin typeface="Arial"/>
                <a:cs typeface="Arial"/>
              </a:rPr>
              <a:t>);</a:t>
            </a:r>
            <a:endParaRPr sz="1400" dirty="0">
              <a:latin typeface="Arial"/>
              <a:cs typeface="Arial"/>
            </a:endParaRPr>
          </a:p>
          <a:p>
            <a:pPr marL="1384300">
              <a:lnSpc>
                <a:spcPct val="100000"/>
              </a:lnSpc>
            </a:pPr>
            <a:r>
              <a:rPr sz="1400" spc="120" dirty="0">
                <a:solidFill>
                  <a:srgbClr val="0000FF"/>
                </a:solidFill>
                <a:latin typeface="Arial"/>
                <a:cs typeface="Arial"/>
              </a:rPr>
              <a:t>break</a:t>
            </a:r>
            <a:r>
              <a:rPr sz="1400" spc="120" dirty="0">
                <a:latin typeface="Arial"/>
                <a:cs typeface="Arial"/>
              </a:rPr>
              <a:t>;</a:t>
            </a:r>
            <a:endParaRPr sz="14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400" spc="300" dirty="0">
                <a:latin typeface="Arial"/>
                <a:cs typeface="Arial"/>
              </a:rPr>
              <a:t>}</a:t>
            </a:r>
            <a:endParaRPr sz="14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400" spc="85" dirty="0">
                <a:solidFill>
                  <a:srgbClr val="0000FF"/>
                </a:solidFill>
                <a:latin typeface="Arial"/>
                <a:cs typeface="Arial"/>
              </a:rPr>
              <a:t>char</a:t>
            </a:r>
            <a:r>
              <a:rPr sz="1400" spc="4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105" dirty="0">
                <a:latin typeface="Arial"/>
                <a:cs typeface="Arial"/>
              </a:rPr>
              <a:t>cleanup;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 dirty="0">
              <a:latin typeface="Arial"/>
              <a:cs typeface="Arial"/>
            </a:endParaRPr>
          </a:p>
          <a:p>
            <a:pPr marL="927100" marR="5080">
              <a:lnSpc>
                <a:spcPct val="100000"/>
              </a:lnSpc>
            </a:pPr>
            <a:r>
              <a:rPr sz="1400" spc="125" dirty="0">
                <a:solidFill>
                  <a:srgbClr val="0000FF"/>
                </a:solidFill>
                <a:latin typeface="Arial"/>
                <a:cs typeface="Arial"/>
              </a:rPr>
              <a:t>while</a:t>
            </a:r>
            <a:r>
              <a:rPr sz="1400" spc="125" dirty="0">
                <a:latin typeface="Arial"/>
                <a:cs typeface="Arial"/>
              </a:rPr>
              <a:t>((cleanup=getchar() </a:t>
            </a:r>
            <a:r>
              <a:rPr sz="1400" spc="170" dirty="0">
                <a:latin typeface="Arial"/>
                <a:cs typeface="Arial"/>
              </a:rPr>
              <a:t>!= </a:t>
            </a:r>
            <a:r>
              <a:rPr sz="1400" spc="335" dirty="0">
                <a:solidFill>
                  <a:srgbClr val="A21515"/>
                </a:solidFill>
                <a:latin typeface="Arial"/>
                <a:cs typeface="Arial"/>
              </a:rPr>
              <a:t>'\n'</a:t>
            </a:r>
            <a:r>
              <a:rPr sz="1400" spc="335" dirty="0">
                <a:latin typeface="Arial"/>
                <a:cs typeface="Arial"/>
              </a:rPr>
              <a:t>) </a:t>
            </a:r>
            <a:r>
              <a:rPr sz="1400" spc="-165" dirty="0">
                <a:latin typeface="Arial"/>
                <a:cs typeface="Arial"/>
              </a:rPr>
              <a:t>&amp;&amp; </a:t>
            </a:r>
            <a:r>
              <a:rPr sz="1400" spc="70" dirty="0">
                <a:latin typeface="Arial"/>
                <a:cs typeface="Arial"/>
              </a:rPr>
              <a:t>cleanup </a:t>
            </a:r>
            <a:r>
              <a:rPr sz="1400" spc="165" dirty="0">
                <a:latin typeface="Arial"/>
                <a:cs typeface="Arial"/>
              </a:rPr>
              <a:t>!= </a:t>
            </a:r>
            <a:r>
              <a:rPr sz="1400" spc="25" dirty="0">
                <a:latin typeface="Arial"/>
                <a:cs typeface="Arial"/>
              </a:rPr>
              <a:t>EOF</a:t>
            </a:r>
            <a:r>
              <a:rPr sz="1400" spc="90" dirty="0">
                <a:solidFill>
                  <a:srgbClr val="00AF50"/>
                </a:solidFill>
                <a:latin typeface="Arial"/>
                <a:cs typeface="Arial"/>
              </a:rPr>
              <a:t>); // flushing  the ‘\n’ pressed when  entering the last name to keep the code  taking input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</a:pPr>
            <a:r>
              <a:rPr sz="1400" spc="300" dirty="0">
                <a:latin typeface="Arial"/>
                <a:cs typeface="Arial"/>
              </a:rPr>
              <a:t>}</a:t>
            </a:r>
            <a:endParaRPr sz="14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</a:pPr>
            <a:r>
              <a:rPr sz="1400" spc="160" dirty="0">
                <a:solidFill>
                  <a:srgbClr val="0000FF"/>
                </a:solidFill>
                <a:latin typeface="Arial"/>
                <a:cs typeface="Arial"/>
              </a:rPr>
              <a:t>return</a:t>
            </a:r>
            <a:r>
              <a:rPr sz="1400" spc="3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190" dirty="0">
                <a:solidFill>
                  <a:srgbClr val="09875A"/>
                </a:solidFill>
                <a:latin typeface="Arial"/>
                <a:cs typeface="Arial"/>
              </a:rPr>
              <a:t>0</a:t>
            </a:r>
            <a:r>
              <a:rPr sz="1400" spc="190" dirty="0">
                <a:latin typeface="Arial"/>
                <a:cs typeface="Arial"/>
              </a:rPr>
              <a:t>;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300" dirty="0">
                <a:latin typeface="Arial"/>
                <a:cs typeface="Arial"/>
              </a:rPr>
              <a:t>}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364" y="251934"/>
            <a:ext cx="640143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Use </a:t>
            </a:r>
            <a:r>
              <a:rPr spc="-25" dirty="0"/>
              <a:t>of </a:t>
            </a:r>
            <a:r>
              <a:rPr spc="-190" dirty="0"/>
              <a:t>fseek </a:t>
            </a:r>
            <a:r>
              <a:rPr spc="-170" dirty="0"/>
              <a:t>and </a:t>
            </a:r>
            <a:r>
              <a:rPr spc="-85" dirty="0"/>
              <a:t>editing</a:t>
            </a:r>
            <a:r>
              <a:rPr spc="-285" dirty="0"/>
              <a:t> </a:t>
            </a:r>
            <a:r>
              <a:rPr spc="-45" dirty="0"/>
              <a:t>file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014095"/>
            <a:ext cx="7778750" cy="516572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84785" marR="854710" indent="-172720">
              <a:lnSpc>
                <a:spcPts val="2320"/>
              </a:lnSpc>
              <a:spcBef>
                <a:spcPts val="640"/>
              </a:spcBef>
              <a:buFont typeface="Arial"/>
              <a:buChar char="•"/>
              <a:tabLst>
                <a:tab pos="185420" algn="l"/>
              </a:tabLst>
            </a:pPr>
            <a:r>
              <a:rPr sz="2400" dirty="0">
                <a:latin typeface="Carlito"/>
                <a:cs typeface="Carlito"/>
              </a:rPr>
              <a:t>If </a:t>
            </a:r>
            <a:r>
              <a:rPr sz="2400" spc="-10" dirty="0">
                <a:latin typeface="Carlito"/>
                <a:cs typeface="Carlito"/>
              </a:rPr>
              <a:t>you </a:t>
            </a:r>
            <a:r>
              <a:rPr sz="2400" spc="-20" dirty="0">
                <a:latin typeface="Carlito"/>
                <a:cs typeface="Carlito"/>
              </a:rPr>
              <a:t>have </a:t>
            </a:r>
            <a:r>
              <a:rPr sz="2400" spc="-5" dirty="0">
                <a:latin typeface="Carlito"/>
                <a:cs typeface="Carlito"/>
              </a:rPr>
              <a:t>observed </a:t>
            </a:r>
            <a:r>
              <a:rPr sz="2400" dirty="0">
                <a:latin typeface="Carlito"/>
                <a:cs typeface="Carlito"/>
              </a:rPr>
              <a:t>all </a:t>
            </a:r>
            <a:r>
              <a:rPr sz="2400" spc="-5" dirty="0">
                <a:latin typeface="Carlito"/>
                <a:cs typeface="Carlito"/>
              </a:rPr>
              <a:t>of our </a:t>
            </a:r>
            <a:r>
              <a:rPr sz="2400" spc="5" dirty="0">
                <a:latin typeface="Carlito"/>
                <a:cs typeface="Carlito"/>
              </a:rPr>
              <a:t>file </a:t>
            </a:r>
            <a:r>
              <a:rPr sz="2400" dirty="0">
                <a:latin typeface="Carlito"/>
                <a:cs typeface="Carlito"/>
              </a:rPr>
              <a:t>I/O </a:t>
            </a:r>
            <a:r>
              <a:rPr sz="2400" spc="-5" dirty="0">
                <a:latin typeface="Carlito"/>
                <a:cs typeface="Carlito"/>
              </a:rPr>
              <a:t>codes so </a:t>
            </a:r>
            <a:r>
              <a:rPr sz="2400" spc="-10" dirty="0">
                <a:latin typeface="Carlito"/>
                <a:cs typeface="Carlito"/>
              </a:rPr>
              <a:t>far </a:t>
            </a:r>
            <a:r>
              <a:rPr sz="2400" spc="-5" dirty="0">
                <a:latin typeface="Carlito"/>
                <a:cs typeface="Carlito"/>
              </a:rPr>
              <a:t>just  sequentially </a:t>
            </a:r>
            <a:r>
              <a:rPr sz="2400" spc="-10" dirty="0">
                <a:latin typeface="Carlito"/>
                <a:cs typeface="Carlito"/>
              </a:rPr>
              <a:t>read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file.</a:t>
            </a:r>
            <a:endParaRPr sz="2400">
              <a:latin typeface="Carlito"/>
              <a:cs typeface="Carlito"/>
            </a:endParaRPr>
          </a:p>
          <a:p>
            <a:pPr marL="528320" lvl="1" indent="-173355">
              <a:lnSpc>
                <a:spcPts val="1945"/>
              </a:lnSpc>
              <a:spcBef>
                <a:spcPts val="5"/>
              </a:spcBef>
              <a:buFont typeface="Arial"/>
              <a:buChar char="•"/>
              <a:tabLst>
                <a:tab pos="528955" algn="l"/>
              </a:tabLst>
            </a:pPr>
            <a:r>
              <a:rPr sz="1800" spc="-35" dirty="0">
                <a:latin typeface="Carlito"/>
                <a:cs typeface="Carlito"/>
              </a:rPr>
              <a:t>We </a:t>
            </a:r>
            <a:r>
              <a:rPr sz="1800" spc="-10" dirty="0">
                <a:latin typeface="Carlito"/>
                <a:cs typeface="Carlito"/>
              </a:rPr>
              <a:t>read/write from/to </a:t>
            </a:r>
            <a:r>
              <a:rPr sz="1800" spc="-5" dirty="0">
                <a:latin typeface="Carlito"/>
                <a:cs typeface="Carlito"/>
              </a:rPr>
              <a:t>the file based </a:t>
            </a:r>
            <a:r>
              <a:rPr sz="1800" spc="-10" dirty="0">
                <a:latin typeface="Carlito"/>
                <a:cs typeface="Carlito"/>
              </a:rPr>
              <a:t>on </a:t>
            </a:r>
            <a:r>
              <a:rPr sz="1800" spc="-15" dirty="0">
                <a:latin typeface="Carlito"/>
                <a:cs typeface="Carlito"/>
              </a:rPr>
              <a:t>exact </a:t>
            </a:r>
            <a:r>
              <a:rPr sz="1800" spc="-10" dirty="0">
                <a:latin typeface="Carlito"/>
                <a:cs typeface="Carlito"/>
              </a:rPr>
              <a:t>position of </a:t>
            </a:r>
            <a:r>
              <a:rPr sz="1800" spc="-5" dirty="0">
                <a:latin typeface="Carlito"/>
                <a:cs typeface="Carlito"/>
              </a:rPr>
              <a:t>the file </a:t>
            </a:r>
            <a:r>
              <a:rPr sz="1800" spc="-15" dirty="0">
                <a:latin typeface="Carlito"/>
                <a:cs typeface="Carlito"/>
              </a:rPr>
              <a:t>pointer at</a:t>
            </a:r>
            <a:r>
              <a:rPr sz="1800" spc="37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</a:t>
            </a:r>
            <a:endParaRPr sz="1800">
              <a:latin typeface="Carlito"/>
              <a:cs typeface="Carlito"/>
            </a:endParaRPr>
          </a:p>
          <a:p>
            <a:pPr marL="528320">
              <a:lnSpc>
                <a:spcPts val="1930"/>
              </a:lnSpc>
            </a:pPr>
            <a:r>
              <a:rPr sz="1800" spc="-5" dirty="0">
                <a:latin typeface="Carlito"/>
                <a:cs typeface="Carlito"/>
              </a:rPr>
              <a:t>particular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moment</a:t>
            </a:r>
            <a:endParaRPr sz="1800">
              <a:latin typeface="Carlito"/>
              <a:cs typeface="Carlito"/>
            </a:endParaRPr>
          </a:p>
          <a:p>
            <a:pPr marL="528320" lvl="1" indent="-173355">
              <a:lnSpc>
                <a:spcPts val="2140"/>
              </a:lnSpc>
              <a:buFont typeface="Arial"/>
              <a:buChar char="•"/>
              <a:tabLst>
                <a:tab pos="528955" algn="l"/>
              </a:tabLst>
            </a:pPr>
            <a:r>
              <a:rPr sz="1800" spc="-5" dirty="0">
                <a:latin typeface="Carlito"/>
                <a:cs typeface="Carlito"/>
              </a:rPr>
              <a:t>Whenever </a:t>
            </a:r>
            <a:r>
              <a:rPr sz="1800" spc="-10" dirty="0">
                <a:latin typeface="Carlito"/>
                <a:cs typeface="Carlito"/>
              </a:rPr>
              <a:t>you read </a:t>
            </a:r>
            <a:r>
              <a:rPr sz="1800" spc="-5" dirty="0">
                <a:latin typeface="Carlito"/>
                <a:cs typeface="Carlito"/>
              </a:rPr>
              <a:t>something </a:t>
            </a:r>
            <a:r>
              <a:rPr sz="1800" spc="-15" dirty="0">
                <a:latin typeface="Carlito"/>
                <a:cs typeface="Carlito"/>
              </a:rPr>
              <a:t>from </a:t>
            </a:r>
            <a:r>
              <a:rPr sz="1800" spc="-5" dirty="0">
                <a:latin typeface="Carlito"/>
                <a:cs typeface="Carlito"/>
              </a:rPr>
              <a:t>the file, the file </a:t>
            </a:r>
            <a:r>
              <a:rPr sz="1800" spc="-15" dirty="0">
                <a:latin typeface="Carlito"/>
                <a:cs typeface="Carlito"/>
              </a:rPr>
              <a:t>pointer </a:t>
            </a:r>
            <a:r>
              <a:rPr sz="1800" spc="-5" dirty="0">
                <a:latin typeface="Carlito"/>
                <a:cs typeface="Carlito"/>
              </a:rPr>
              <a:t>moves</a:t>
            </a:r>
            <a:r>
              <a:rPr sz="1800" spc="229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forward</a:t>
            </a:r>
            <a:endParaRPr sz="1800">
              <a:latin typeface="Carlito"/>
              <a:cs typeface="Carlito"/>
            </a:endParaRPr>
          </a:p>
          <a:p>
            <a:pPr marL="185420" indent="-172720">
              <a:lnSpc>
                <a:spcPts val="2590"/>
              </a:lnSpc>
              <a:spcBef>
                <a:spcPts val="200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10" dirty="0">
                <a:latin typeface="Carlito"/>
                <a:cs typeface="Carlito"/>
              </a:rPr>
              <a:t>fseek </a:t>
            </a:r>
            <a:r>
              <a:rPr sz="2400" dirty="0">
                <a:latin typeface="Carlito"/>
                <a:cs typeface="Carlito"/>
              </a:rPr>
              <a:t>is a </a:t>
            </a:r>
            <a:r>
              <a:rPr sz="2400" spc="-5" dirty="0">
                <a:latin typeface="Carlito"/>
                <a:cs typeface="Carlito"/>
              </a:rPr>
              <a:t>function </a:t>
            </a:r>
            <a:r>
              <a:rPr sz="2400" spc="-10" dirty="0">
                <a:latin typeface="Carlito"/>
                <a:cs typeface="Carlito"/>
              </a:rPr>
              <a:t>that can </a:t>
            </a:r>
            <a:r>
              <a:rPr sz="2400" spc="-5" dirty="0">
                <a:latin typeface="Carlito"/>
                <a:cs typeface="Carlito"/>
              </a:rPr>
              <a:t>be used </a:t>
            </a:r>
            <a:r>
              <a:rPr sz="2400" spc="-20" dirty="0">
                <a:latin typeface="Carlito"/>
                <a:cs typeface="Carlito"/>
              </a:rPr>
              <a:t>to </a:t>
            </a:r>
            <a:r>
              <a:rPr sz="2400" spc="-15" dirty="0">
                <a:latin typeface="Carlito"/>
                <a:cs typeface="Carlito"/>
              </a:rPr>
              <a:t>move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cursor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to</a:t>
            </a:r>
            <a:endParaRPr sz="2400">
              <a:latin typeface="Carlito"/>
              <a:cs typeface="Carlito"/>
            </a:endParaRPr>
          </a:p>
          <a:p>
            <a:pPr marL="184785">
              <a:lnSpc>
                <a:spcPts val="2590"/>
              </a:lnSpc>
            </a:pPr>
            <a:r>
              <a:rPr sz="2400" spc="-15" dirty="0">
                <a:latin typeface="Carlito"/>
                <a:cs typeface="Carlito"/>
              </a:rPr>
              <a:t>different </a:t>
            </a:r>
            <a:r>
              <a:rPr sz="2400" dirty="0">
                <a:latin typeface="Carlito"/>
                <a:cs typeface="Carlito"/>
              </a:rPr>
              <a:t>places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10" dirty="0">
                <a:latin typeface="Carlito"/>
                <a:cs typeface="Carlito"/>
              </a:rPr>
              <a:t>your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5" dirty="0">
                <a:latin typeface="Carlito"/>
                <a:cs typeface="Carlito"/>
              </a:rPr>
              <a:t>file</a:t>
            </a:r>
            <a:endParaRPr sz="2400">
              <a:latin typeface="Carlito"/>
              <a:cs typeface="Carlito"/>
            </a:endParaRPr>
          </a:p>
          <a:p>
            <a:pPr marL="185420" indent="-172720">
              <a:lnSpc>
                <a:spcPts val="1900"/>
              </a:lnSpc>
              <a:spcBef>
                <a:spcPts val="455"/>
              </a:spcBef>
              <a:buFont typeface="Arial"/>
              <a:buChar char="•"/>
              <a:tabLst>
                <a:tab pos="185420" algn="l"/>
              </a:tabLst>
            </a:pPr>
            <a:r>
              <a:rPr sz="1600" b="1" spc="-15" dirty="0">
                <a:latin typeface="Carlito"/>
                <a:cs typeface="Carlito"/>
              </a:rPr>
              <a:t>Here </a:t>
            </a:r>
            <a:r>
              <a:rPr sz="1600" b="1" dirty="0">
                <a:latin typeface="Carlito"/>
                <a:cs typeface="Carlito"/>
              </a:rPr>
              <a:t>is the</a:t>
            </a:r>
            <a:r>
              <a:rPr sz="1600" b="1" spc="30" dirty="0">
                <a:latin typeface="Carlito"/>
                <a:cs typeface="Carlito"/>
              </a:rPr>
              <a:t> </a:t>
            </a:r>
            <a:r>
              <a:rPr sz="1600" b="1" spc="-5" dirty="0">
                <a:latin typeface="Carlito"/>
                <a:cs typeface="Carlito"/>
              </a:rPr>
              <a:t>prototype:</a:t>
            </a:r>
            <a:endParaRPr sz="1600">
              <a:latin typeface="Carlito"/>
              <a:cs typeface="Carlito"/>
            </a:endParaRPr>
          </a:p>
          <a:p>
            <a:pPr marL="528320" lvl="1" indent="-173355">
              <a:lnSpc>
                <a:spcPts val="2120"/>
              </a:lnSpc>
              <a:buFont typeface="Arial"/>
              <a:buChar char="•"/>
              <a:tabLst>
                <a:tab pos="528955" algn="l"/>
              </a:tabLst>
            </a:pPr>
            <a:r>
              <a:rPr sz="1800" b="1" spc="-10" dirty="0">
                <a:solidFill>
                  <a:srgbClr val="3333FF"/>
                </a:solidFill>
                <a:latin typeface="Carlito"/>
                <a:cs typeface="Carlito"/>
              </a:rPr>
              <a:t>int fseek(FILE </a:t>
            </a:r>
            <a:r>
              <a:rPr sz="1800" b="1" spc="-25" dirty="0">
                <a:solidFill>
                  <a:srgbClr val="3333FF"/>
                </a:solidFill>
                <a:latin typeface="Carlito"/>
                <a:cs typeface="Carlito"/>
              </a:rPr>
              <a:t>*pointer, </a:t>
            </a:r>
            <a:r>
              <a:rPr sz="1800" b="1" spc="-10" dirty="0">
                <a:solidFill>
                  <a:srgbClr val="3333FF"/>
                </a:solidFill>
                <a:latin typeface="Carlito"/>
                <a:cs typeface="Carlito"/>
              </a:rPr>
              <a:t>long int </a:t>
            </a:r>
            <a:r>
              <a:rPr sz="1800" b="1" spc="-15" dirty="0">
                <a:solidFill>
                  <a:srgbClr val="3333FF"/>
                </a:solidFill>
                <a:latin typeface="Carlito"/>
                <a:cs typeface="Carlito"/>
              </a:rPr>
              <a:t>offset, </a:t>
            </a:r>
            <a:r>
              <a:rPr sz="1800" b="1" spc="-10" dirty="0">
                <a:solidFill>
                  <a:srgbClr val="3333FF"/>
                </a:solidFill>
                <a:latin typeface="Carlito"/>
                <a:cs typeface="Carlito"/>
              </a:rPr>
              <a:t>int</a:t>
            </a:r>
            <a:r>
              <a:rPr sz="1800" b="1" spc="170" dirty="0">
                <a:solidFill>
                  <a:srgbClr val="3333FF"/>
                </a:solidFill>
                <a:latin typeface="Carlito"/>
                <a:cs typeface="Carlito"/>
              </a:rPr>
              <a:t> </a:t>
            </a:r>
            <a:r>
              <a:rPr sz="1800" b="1" spc="-10" dirty="0">
                <a:solidFill>
                  <a:srgbClr val="3333FF"/>
                </a:solidFill>
                <a:latin typeface="Carlito"/>
                <a:cs typeface="Carlito"/>
              </a:rPr>
              <a:t>position)</a:t>
            </a:r>
            <a:endParaRPr sz="1800">
              <a:latin typeface="Carlito"/>
              <a:cs typeface="Carlito"/>
            </a:endParaRPr>
          </a:p>
          <a:p>
            <a:pPr marL="528320" lvl="1" indent="-173355">
              <a:lnSpc>
                <a:spcPts val="2120"/>
              </a:lnSpc>
              <a:buFont typeface="Arial"/>
              <a:buChar char="•"/>
              <a:tabLst>
                <a:tab pos="528955" algn="l"/>
              </a:tabLst>
            </a:pPr>
            <a:r>
              <a:rPr sz="1800" b="1" spc="-15" dirty="0">
                <a:solidFill>
                  <a:srgbClr val="3333FF"/>
                </a:solidFill>
                <a:latin typeface="Carlito"/>
                <a:cs typeface="Carlito"/>
              </a:rPr>
              <a:t>pointer: </a:t>
            </a:r>
            <a:r>
              <a:rPr sz="1800" spc="-15" dirty="0">
                <a:solidFill>
                  <a:srgbClr val="3333FF"/>
                </a:solidFill>
                <a:latin typeface="Carlito"/>
                <a:cs typeface="Carlito"/>
              </a:rPr>
              <a:t>pointer to </a:t>
            </a:r>
            <a:r>
              <a:rPr sz="1800" dirty="0">
                <a:solidFill>
                  <a:srgbClr val="3333FF"/>
                </a:solidFill>
                <a:latin typeface="Carlito"/>
                <a:cs typeface="Carlito"/>
              </a:rPr>
              <a:t>a </a:t>
            </a:r>
            <a:r>
              <a:rPr sz="1800" spc="-5" dirty="0">
                <a:solidFill>
                  <a:srgbClr val="3333FF"/>
                </a:solidFill>
                <a:latin typeface="Carlito"/>
                <a:cs typeface="Carlito"/>
              </a:rPr>
              <a:t>FILE object </a:t>
            </a:r>
            <a:r>
              <a:rPr sz="1800" spc="-10" dirty="0">
                <a:solidFill>
                  <a:srgbClr val="3333FF"/>
                </a:solidFill>
                <a:latin typeface="Carlito"/>
                <a:cs typeface="Carlito"/>
              </a:rPr>
              <a:t>that </a:t>
            </a:r>
            <a:r>
              <a:rPr sz="1800" spc="-5" dirty="0">
                <a:solidFill>
                  <a:srgbClr val="3333FF"/>
                </a:solidFill>
                <a:latin typeface="Carlito"/>
                <a:cs typeface="Carlito"/>
              </a:rPr>
              <a:t>identifies the</a:t>
            </a:r>
            <a:r>
              <a:rPr sz="1800" spc="170" dirty="0">
                <a:solidFill>
                  <a:srgbClr val="3333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3333FF"/>
                </a:solidFill>
                <a:latin typeface="Carlito"/>
                <a:cs typeface="Carlito"/>
              </a:rPr>
              <a:t>stream.</a:t>
            </a:r>
            <a:endParaRPr sz="1800">
              <a:latin typeface="Carlito"/>
              <a:cs typeface="Carlito"/>
            </a:endParaRPr>
          </a:p>
          <a:p>
            <a:pPr marL="528320" lvl="1" indent="-173355">
              <a:lnSpc>
                <a:spcPts val="2130"/>
              </a:lnSpc>
              <a:buFont typeface="Arial"/>
              <a:buChar char="•"/>
              <a:tabLst>
                <a:tab pos="528955" algn="l"/>
              </a:tabLst>
            </a:pPr>
            <a:r>
              <a:rPr sz="1800" b="1" spc="-15" dirty="0">
                <a:solidFill>
                  <a:srgbClr val="3333FF"/>
                </a:solidFill>
                <a:latin typeface="Carlito"/>
                <a:cs typeface="Carlito"/>
              </a:rPr>
              <a:t>offset: </a:t>
            </a:r>
            <a:r>
              <a:rPr sz="1800" spc="-5" dirty="0">
                <a:solidFill>
                  <a:srgbClr val="3333FF"/>
                </a:solidFill>
                <a:latin typeface="Carlito"/>
                <a:cs typeface="Carlito"/>
              </a:rPr>
              <a:t>number of </a:t>
            </a:r>
            <a:r>
              <a:rPr sz="1800" spc="-10" dirty="0">
                <a:solidFill>
                  <a:srgbClr val="3333FF"/>
                </a:solidFill>
                <a:latin typeface="Carlito"/>
                <a:cs typeface="Carlito"/>
              </a:rPr>
              <a:t>bytes </a:t>
            </a:r>
            <a:r>
              <a:rPr sz="1800" spc="-15" dirty="0">
                <a:solidFill>
                  <a:srgbClr val="3333FF"/>
                </a:solidFill>
                <a:latin typeface="Carlito"/>
                <a:cs typeface="Carlito"/>
              </a:rPr>
              <a:t>to offset from </a:t>
            </a:r>
            <a:r>
              <a:rPr sz="1800" spc="-5" dirty="0">
                <a:solidFill>
                  <a:srgbClr val="3333FF"/>
                </a:solidFill>
                <a:latin typeface="Carlito"/>
                <a:cs typeface="Carlito"/>
              </a:rPr>
              <a:t>position </a:t>
            </a:r>
            <a:r>
              <a:rPr sz="1800" spc="-10" dirty="0">
                <a:solidFill>
                  <a:srgbClr val="3333FF"/>
                </a:solidFill>
                <a:latin typeface="Carlito"/>
                <a:cs typeface="Carlito"/>
              </a:rPr>
              <a:t>(can </a:t>
            </a:r>
            <a:r>
              <a:rPr sz="1800" spc="-5" dirty="0">
                <a:solidFill>
                  <a:srgbClr val="3333FF"/>
                </a:solidFill>
                <a:latin typeface="Carlito"/>
                <a:cs typeface="Carlito"/>
              </a:rPr>
              <a:t>be </a:t>
            </a:r>
            <a:r>
              <a:rPr sz="1800" spc="-15" dirty="0">
                <a:solidFill>
                  <a:srgbClr val="3333FF"/>
                </a:solidFill>
                <a:latin typeface="Carlito"/>
                <a:cs typeface="Carlito"/>
              </a:rPr>
              <a:t>negative</a:t>
            </a:r>
            <a:r>
              <a:rPr sz="1800" spc="320" dirty="0">
                <a:solidFill>
                  <a:srgbClr val="3333FF"/>
                </a:solidFill>
                <a:latin typeface="Carlito"/>
                <a:cs typeface="Carlito"/>
              </a:rPr>
              <a:t> </a:t>
            </a:r>
            <a:r>
              <a:rPr sz="1800" spc="-15" dirty="0">
                <a:solidFill>
                  <a:srgbClr val="3333FF"/>
                </a:solidFill>
                <a:latin typeface="Carlito"/>
                <a:cs typeface="Carlito"/>
              </a:rPr>
              <a:t>too)</a:t>
            </a:r>
            <a:endParaRPr sz="1800">
              <a:latin typeface="Carlito"/>
              <a:cs typeface="Carlito"/>
            </a:endParaRPr>
          </a:p>
          <a:p>
            <a:pPr marL="528320" lvl="1" indent="-173355">
              <a:lnSpc>
                <a:spcPts val="2130"/>
              </a:lnSpc>
              <a:buFont typeface="Arial"/>
              <a:buChar char="•"/>
              <a:tabLst>
                <a:tab pos="528955" algn="l"/>
              </a:tabLst>
            </a:pPr>
            <a:r>
              <a:rPr sz="1800" b="1" spc="-10" dirty="0">
                <a:solidFill>
                  <a:srgbClr val="3333FF"/>
                </a:solidFill>
                <a:latin typeface="Carlito"/>
                <a:cs typeface="Carlito"/>
              </a:rPr>
              <a:t>position: </a:t>
            </a:r>
            <a:r>
              <a:rPr sz="1800" spc="-10" dirty="0">
                <a:solidFill>
                  <a:srgbClr val="3333FF"/>
                </a:solidFill>
                <a:latin typeface="Carlito"/>
                <a:cs typeface="Carlito"/>
              </a:rPr>
              <a:t>position </a:t>
            </a:r>
            <a:r>
              <a:rPr sz="1800" spc="-15" dirty="0">
                <a:solidFill>
                  <a:srgbClr val="3333FF"/>
                </a:solidFill>
                <a:latin typeface="Carlito"/>
                <a:cs typeface="Carlito"/>
              </a:rPr>
              <a:t>from </a:t>
            </a:r>
            <a:r>
              <a:rPr sz="1800" spc="-10" dirty="0">
                <a:solidFill>
                  <a:srgbClr val="3333FF"/>
                </a:solidFill>
                <a:latin typeface="Carlito"/>
                <a:cs typeface="Carlito"/>
              </a:rPr>
              <a:t>where </a:t>
            </a:r>
            <a:r>
              <a:rPr sz="1800" spc="-15" dirty="0">
                <a:solidFill>
                  <a:srgbClr val="3333FF"/>
                </a:solidFill>
                <a:latin typeface="Carlito"/>
                <a:cs typeface="Carlito"/>
              </a:rPr>
              <a:t>offset </a:t>
            </a:r>
            <a:r>
              <a:rPr sz="1800" dirty="0">
                <a:solidFill>
                  <a:srgbClr val="3333FF"/>
                </a:solidFill>
                <a:latin typeface="Carlito"/>
                <a:cs typeface="Carlito"/>
              </a:rPr>
              <a:t>is</a:t>
            </a:r>
            <a:r>
              <a:rPr sz="1800" spc="130" dirty="0">
                <a:solidFill>
                  <a:srgbClr val="3333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3333FF"/>
                </a:solidFill>
                <a:latin typeface="Carlito"/>
                <a:cs typeface="Carlito"/>
              </a:rPr>
              <a:t>added.</a:t>
            </a:r>
            <a:endParaRPr sz="1800">
              <a:latin typeface="Carlito"/>
              <a:cs typeface="Carlito"/>
            </a:endParaRPr>
          </a:p>
          <a:p>
            <a:pPr marL="528320" lvl="1" indent="-173355">
              <a:lnSpc>
                <a:spcPts val="2140"/>
              </a:lnSpc>
              <a:buFont typeface="Arial"/>
              <a:buChar char="•"/>
              <a:tabLst>
                <a:tab pos="528955" algn="l"/>
              </a:tabLst>
            </a:pPr>
            <a:r>
              <a:rPr sz="1800" b="1" spc="-15" dirty="0">
                <a:solidFill>
                  <a:srgbClr val="3333FF"/>
                </a:solidFill>
                <a:latin typeface="Carlito"/>
                <a:cs typeface="Carlito"/>
              </a:rPr>
              <a:t>returns: </a:t>
            </a:r>
            <a:r>
              <a:rPr sz="1800" spc="-15" dirty="0">
                <a:solidFill>
                  <a:srgbClr val="3333FF"/>
                </a:solidFill>
                <a:latin typeface="Carlito"/>
                <a:cs typeface="Carlito"/>
              </a:rPr>
              <a:t>zero </a:t>
            </a:r>
            <a:r>
              <a:rPr sz="1800" dirty="0">
                <a:solidFill>
                  <a:srgbClr val="3333FF"/>
                </a:solidFill>
                <a:latin typeface="Carlito"/>
                <a:cs typeface="Carlito"/>
              </a:rPr>
              <a:t>if </a:t>
            </a:r>
            <a:r>
              <a:rPr sz="1800" spc="-10" dirty="0">
                <a:solidFill>
                  <a:srgbClr val="3333FF"/>
                </a:solidFill>
                <a:latin typeface="Carlito"/>
                <a:cs typeface="Carlito"/>
              </a:rPr>
              <a:t>successful, </a:t>
            </a:r>
            <a:r>
              <a:rPr sz="1800" spc="-5" dirty="0">
                <a:solidFill>
                  <a:srgbClr val="3333FF"/>
                </a:solidFill>
                <a:latin typeface="Carlito"/>
                <a:cs typeface="Carlito"/>
              </a:rPr>
              <a:t>or </a:t>
            </a:r>
            <a:r>
              <a:rPr sz="1800" dirty="0">
                <a:solidFill>
                  <a:srgbClr val="3333FF"/>
                </a:solidFill>
                <a:latin typeface="Carlito"/>
                <a:cs typeface="Carlito"/>
              </a:rPr>
              <a:t>else it </a:t>
            </a:r>
            <a:r>
              <a:rPr sz="1800" spc="-10" dirty="0">
                <a:solidFill>
                  <a:srgbClr val="3333FF"/>
                </a:solidFill>
                <a:latin typeface="Carlito"/>
                <a:cs typeface="Carlito"/>
              </a:rPr>
              <a:t>returns </a:t>
            </a:r>
            <a:r>
              <a:rPr sz="1800" dirty="0">
                <a:solidFill>
                  <a:srgbClr val="3333FF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3333FF"/>
                </a:solidFill>
                <a:latin typeface="Carlito"/>
                <a:cs typeface="Carlito"/>
              </a:rPr>
              <a:t>non-zero</a:t>
            </a:r>
            <a:r>
              <a:rPr sz="1800" spc="145" dirty="0">
                <a:solidFill>
                  <a:srgbClr val="3333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3333FF"/>
                </a:solidFill>
                <a:latin typeface="Carlito"/>
                <a:cs typeface="Carlito"/>
              </a:rPr>
              <a:t>value</a:t>
            </a:r>
            <a:endParaRPr sz="1800">
              <a:latin typeface="Carlito"/>
              <a:cs typeface="Carlito"/>
            </a:endParaRPr>
          </a:p>
          <a:p>
            <a:pPr marL="185420" indent="-172720">
              <a:lnSpc>
                <a:spcPts val="2270"/>
              </a:lnSpc>
              <a:spcBef>
                <a:spcPts val="284"/>
              </a:spcBef>
              <a:buFont typeface="Arial"/>
              <a:buChar char="•"/>
              <a:tabLst>
                <a:tab pos="185420" algn="l"/>
              </a:tabLst>
            </a:pPr>
            <a:r>
              <a:rPr sz="2100" spc="-5" dirty="0">
                <a:latin typeface="Carlito"/>
                <a:cs typeface="Carlito"/>
              </a:rPr>
              <a:t>position </a:t>
            </a:r>
            <a:r>
              <a:rPr sz="2100" spc="-10" dirty="0">
                <a:latin typeface="Carlito"/>
                <a:cs typeface="Carlito"/>
              </a:rPr>
              <a:t>defines </a:t>
            </a:r>
            <a:r>
              <a:rPr sz="2100" dirty="0">
                <a:latin typeface="Carlito"/>
                <a:cs typeface="Carlito"/>
              </a:rPr>
              <a:t>the </a:t>
            </a:r>
            <a:r>
              <a:rPr sz="2100" spc="-10" dirty="0">
                <a:latin typeface="Carlito"/>
                <a:cs typeface="Carlito"/>
              </a:rPr>
              <a:t>point </a:t>
            </a:r>
            <a:r>
              <a:rPr sz="2100" dirty="0">
                <a:latin typeface="Carlito"/>
                <a:cs typeface="Carlito"/>
              </a:rPr>
              <a:t>with </a:t>
            </a:r>
            <a:r>
              <a:rPr sz="2100" spc="-5" dirty="0">
                <a:latin typeface="Carlito"/>
                <a:cs typeface="Carlito"/>
              </a:rPr>
              <a:t>respect </a:t>
            </a:r>
            <a:r>
              <a:rPr sz="2100" spc="-15" dirty="0">
                <a:latin typeface="Carlito"/>
                <a:cs typeface="Carlito"/>
              </a:rPr>
              <a:t>to </a:t>
            </a:r>
            <a:r>
              <a:rPr sz="2100" dirty="0">
                <a:latin typeface="Carlito"/>
                <a:cs typeface="Carlito"/>
              </a:rPr>
              <a:t>which the file </a:t>
            </a:r>
            <a:r>
              <a:rPr sz="2100" spc="-10" dirty="0">
                <a:latin typeface="Carlito"/>
                <a:cs typeface="Carlito"/>
              </a:rPr>
              <a:t>pointer</a:t>
            </a:r>
            <a:r>
              <a:rPr sz="2100" spc="190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needs</a:t>
            </a:r>
            <a:endParaRPr sz="2100">
              <a:latin typeface="Carlito"/>
              <a:cs typeface="Carlito"/>
            </a:endParaRPr>
          </a:p>
          <a:p>
            <a:pPr marL="184785">
              <a:lnSpc>
                <a:spcPts val="2020"/>
              </a:lnSpc>
            </a:pPr>
            <a:r>
              <a:rPr sz="2100" spc="-15" dirty="0">
                <a:latin typeface="Carlito"/>
                <a:cs typeface="Carlito"/>
              </a:rPr>
              <a:t>to </a:t>
            </a:r>
            <a:r>
              <a:rPr sz="2100" spc="-5" dirty="0">
                <a:latin typeface="Carlito"/>
                <a:cs typeface="Carlito"/>
              </a:rPr>
              <a:t>be </a:t>
            </a:r>
            <a:r>
              <a:rPr sz="2100" spc="-10" dirty="0">
                <a:latin typeface="Carlito"/>
                <a:cs typeface="Carlito"/>
              </a:rPr>
              <a:t>moved by </a:t>
            </a:r>
            <a:r>
              <a:rPr sz="2100" spc="-15" dirty="0">
                <a:latin typeface="Carlito"/>
                <a:cs typeface="Carlito"/>
              </a:rPr>
              <a:t>offset. </a:t>
            </a:r>
            <a:r>
              <a:rPr sz="2100" spc="-5" dirty="0">
                <a:latin typeface="Carlito"/>
                <a:cs typeface="Carlito"/>
              </a:rPr>
              <a:t>It has three</a:t>
            </a:r>
            <a:r>
              <a:rPr sz="2100" spc="90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values:</a:t>
            </a:r>
            <a:endParaRPr sz="2100">
              <a:latin typeface="Carlito"/>
              <a:cs typeface="Carlito"/>
            </a:endParaRPr>
          </a:p>
          <a:p>
            <a:pPr marL="184785" marR="3200400">
              <a:lnSpc>
                <a:spcPts val="2020"/>
              </a:lnSpc>
              <a:spcBef>
                <a:spcPts val="234"/>
              </a:spcBef>
            </a:pPr>
            <a:r>
              <a:rPr sz="2100" spc="-5" dirty="0">
                <a:solidFill>
                  <a:srgbClr val="C55A11"/>
                </a:solidFill>
                <a:latin typeface="Carlito"/>
                <a:cs typeface="Carlito"/>
              </a:rPr>
              <a:t>SEEK_END </a:t>
            </a:r>
            <a:r>
              <a:rPr sz="2100" dirty="0">
                <a:solidFill>
                  <a:srgbClr val="C55A11"/>
                </a:solidFill>
                <a:latin typeface="Carlito"/>
                <a:cs typeface="Carlito"/>
              </a:rPr>
              <a:t>: </a:t>
            </a:r>
            <a:r>
              <a:rPr sz="2100" spc="-5" dirty="0">
                <a:solidFill>
                  <a:srgbClr val="C55A11"/>
                </a:solidFill>
                <a:latin typeface="Carlito"/>
                <a:cs typeface="Carlito"/>
              </a:rPr>
              <a:t>It </a:t>
            </a:r>
            <a:r>
              <a:rPr sz="2100" spc="-10" dirty="0">
                <a:solidFill>
                  <a:srgbClr val="C55A11"/>
                </a:solidFill>
                <a:latin typeface="Carlito"/>
                <a:cs typeface="Carlito"/>
              </a:rPr>
              <a:t>denotes </a:t>
            </a:r>
            <a:r>
              <a:rPr sz="2100" dirty="0">
                <a:solidFill>
                  <a:srgbClr val="C55A11"/>
                </a:solidFill>
                <a:latin typeface="Carlito"/>
                <a:cs typeface="Carlito"/>
              </a:rPr>
              <a:t>end </a:t>
            </a:r>
            <a:r>
              <a:rPr sz="2100" spc="-5" dirty="0">
                <a:solidFill>
                  <a:srgbClr val="C55A11"/>
                </a:solidFill>
                <a:latin typeface="Carlito"/>
                <a:cs typeface="Carlito"/>
              </a:rPr>
              <a:t>of </a:t>
            </a:r>
            <a:r>
              <a:rPr sz="2100" dirty="0">
                <a:solidFill>
                  <a:srgbClr val="C55A11"/>
                </a:solidFill>
                <a:latin typeface="Carlito"/>
                <a:cs typeface="Carlito"/>
              </a:rPr>
              <a:t>the </a:t>
            </a:r>
            <a:r>
              <a:rPr sz="2100" spc="-5" dirty="0">
                <a:solidFill>
                  <a:srgbClr val="C55A11"/>
                </a:solidFill>
                <a:latin typeface="Carlito"/>
                <a:cs typeface="Carlito"/>
              </a:rPr>
              <a:t>file.  SEEK_SET </a:t>
            </a:r>
            <a:r>
              <a:rPr sz="2100" dirty="0">
                <a:solidFill>
                  <a:srgbClr val="C55A11"/>
                </a:solidFill>
                <a:latin typeface="Carlito"/>
                <a:cs typeface="Carlito"/>
              </a:rPr>
              <a:t>: </a:t>
            </a:r>
            <a:r>
              <a:rPr sz="2100" spc="-5" dirty="0">
                <a:solidFill>
                  <a:srgbClr val="C55A11"/>
                </a:solidFill>
                <a:latin typeface="Carlito"/>
                <a:cs typeface="Carlito"/>
              </a:rPr>
              <a:t>It </a:t>
            </a:r>
            <a:r>
              <a:rPr sz="2100" spc="-10" dirty="0">
                <a:solidFill>
                  <a:srgbClr val="C55A11"/>
                </a:solidFill>
                <a:latin typeface="Carlito"/>
                <a:cs typeface="Carlito"/>
              </a:rPr>
              <a:t>denotes starting </a:t>
            </a:r>
            <a:r>
              <a:rPr sz="2100" spc="-5" dirty="0">
                <a:solidFill>
                  <a:srgbClr val="C55A11"/>
                </a:solidFill>
                <a:latin typeface="Carlito"/>
                <a:cs typeface="Carlito"/>
              </a:rPr>
              <a:t>of </a:t>
            </a:r>
            <a:r>
              <a:rPr sz="2100" dirty="0">
                <a:solidFill>
                  <a:srgbClr val="C55A11"/>
                </a:solidFill>
                <a:latin typeface="Carlito"/>
                <a:cs typeface="Carlito"/>
              </a:rPr>
              <a:t>the</a:t>
            </a:r>
            <a:r>
              <a:rPr sz="2100" spc="65" dirty="0">
                <a:solidFill>
                  <a:srgbClr val="C55A11"/>
                </a:solidFill>
                <a:latin typeface="Carlito"/>
                <a:cs typeface="Carlito"/>
              </a:rPr>
              <a:t> </a:t>
            </a:r>
            <a:r>
              <a:rPr sz="2100" spc="-5" dirty="0">
                <a:solidFill>
                  <a:srgbClr val="C55A11"/>
                </a:solidFill>
                <a:latin typeface="Carlito"/>
                <a:cs typeface="Carlito"/>
              </a:rPr>
              <a:t>file.</a:t>
            </a:r>
            <a:endParaRPr sz="2100">
              <a:latin typeface="Carlito"/>
              <a:cs typeface="Carlito"/>
            </a:endParaRPr>
          </a:p>
          <a:p>
            <a:pPr marL="184785">
              <a:lnSpc>
                <a:spcPts val="2035"/>
              </a:lnSpc>
            </a:pPr>
            <a:r>
              <a:rPr sz="2100" spc="-5" dirty="0">
                <a:solidFill>
                  <a:srgbClr val="C55A11"/>
                </a:solidFill>
                <a:latin typeface="Carlito"/>
                <a:cs typeface="Carlito"/>
              </a:rPr>
              <a:t>SEEK_CUR </a:t>
            </a:r>
            <a:r>
              <a:rPr sz="2100" dirty="0">
                <a:solidFill>
                  <a:srgbClr val="C55A11"/>
                </a:solidFill>
                <a:latin typeface="Carlito"/>
                <a:cs typeface="Carlito"/>
              </a:rPr>
              <a:t>: </a:t>
            </a:r>
            <a:r>
              <a:rPr sz="2100" spc="-5" dirty="0">
                <a:solidFill>
                  <a:srgbClr val="C55A11"/>
                </a:solidFill>
                <a:latin typeface="Carlito"/>
                <a:cs typeface="Carlito"/>
              </a:rPr>
              <a:t>It </a:t>
            </a:r>
            <a:r>
              <a:rPr sz="2100" spc="-10" dirty="0">
                <a:solidFill>
                  <a:srgbClr val="C55A11"/>
                </a:solidFill>
                <a:latin typeface="Carlito"/>
                <a:cs typeface="Carlito"/>
              </a:rPr>
              <a:t>denotes </a:t>
            </a:r>
            <a:r>
              <a:rPr sz="2100" spc="-5" dirty="0">
                <a:solidFill>
                  <a:srgbClr val="C55A11"/>
                </a:solidFill>
                <a:latin typeface="Carlito"/>
                <a:cs typeface="Carlito"/>
              </a:rPr>
              <a:t>file </a:t>
            </a:r>
            <a:r>
              <a:rPr sz="2100" spc="-10" dirty="0">
                <a:solidFill>
                  <a:srgbClr val="C55A11"/>
                </a:solidFill>
                <a:latin typeface="Carlito"/>
                <a:cs typeface="Carlito"/>
              </a:rPr>
              <a:t>pointer’s </a:t>
            </a:r>
            <a:r>
              <a:rPr sz="2100" spc="-5" dirty="0">
                <a:solidFill>
                  <a:srgbClr val="C55A11"/>
                </a:solidFill>
                <a:latin typeface="Carlito"/>
                <a:cs typeface="Carlito"/>
              </a:rPr>
              <a:t>current</a:t>
            </a:r>
            <a:r>
              <a:rPr sz="2100" spc="120" dirty="0">
                <a:solidFill>
                  <a:srgbClr val="C55A11"/>
                </a:solidFill>
                <a:latin typeface="Carlito"/>
                <a:cs typeface="Carlito"/>
              </a:rPr>
              <a:t> </a:t>
            </a:r>
            <a:r>
              <a:rPr sz="2100" spc="-10" dirty="0">
                <a:solidFill>
                  <a:srgbClr val="C55A11"/>
                </a:solidFill>
                <a:latin typeface="Carlito"/>
                <a:cs typeface="Carlito"/>
              </a:rPr>
              <a:t>position.</a:t>
            </a:r>
            <a:endParaRPr sz="2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365" y="290034"/>
            <a:ext cx="853503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Example </a:t>
            </a:r>
            <a:r>
              <a:rPr spc="-25" dirty="0"/>
              <a:t>of </a:t>
            </a:r>
            <a:r>
              <a:rPr spc="-185" dirty="0"/>
              <a:t>using </a:t>
            </a:r>
            <a:r>
              <a:rPr spc="-170" dirty="0"/>
              <a:t>fseek() </a:t>
            </a:r>
            <a:r>
              <a:rPr spc="5" dirty="0"/>
              <a:t>to </a:t>
            </a:r>
            <a:r>
              <a:rPr spc="-40" dirty="0"/>
              <a:t>edit </a:t>
            </a:r>
            <a:r>
              <a:rPr spc="-70" dirty="0"/>
              <a:t>our</a:t>
            </a:r>
            <a:r>
              <a:rPr spc="-630" dirty="0"/>
              <a:t> </a:t>
            </a:r>
            <a:r>
              <a:rPr spc="-45" dirty="0"/>
              <a:t>file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034415"/>
            <a:ext cx="7917815" cy="423799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84785" marR="5080" indent="-17272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185420" algn="l"/>
              </a:tabLst>
            </a:pPr>
            <a:r>
              <a:rPr sz="2800" spc="-70" dirty="0">
                <a:latin typeface="Carlito"/>
                <a:cs typeface="Carlito"/>
              </a:rPr>
              <a:t>Now, </a:t>
            </a:r>
            <a:r>
              <a:rPr sz="2800" spc="-10" dirty="0">
                <a:latin typeface="Carlito"/>
                <a:cs typeface="Carlito"/>
              </a:rPr>
              <a:t>we </a:t>
            </a:r>
            <a:r>
              <a:rPr sz="2800" dirty="0">
                <a:latin typeface="Carlito"/>
                <a:cs typeface="Carlito"/>
              </a:rPr>
              <a:t>will </a:t>
            </a:r>
            <a:r>
              <a:rPr sz="2800" spc="-10" dirty="0">
                <a:latin typeface="Carlito"/>
                <a:cs typeface="Carlito"/>
              </a:rPr>
              <a:t>write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5" dirty="0">
                <a:latin typeface="Carlito"/>
                <a:cs typeface="Carlito"/>
              </a:rPr>
              <a:t>code where </a:t>
            </a:r>
            <a:r>
              <a:rPr sz="2800" spc="-10" dirty="0">
                <a:latin typeface="Carlito"/>
                <a:cs typeface="Carlito"/>
              </a:rPr>
              <a:t>we </a:t>
            </a:r>
            <a:r>
              <a:rPr sz="2800" dirty="0">
                <a:latin typeface="Carlito"/>
                <a:cs typeface="Carlito"/>
              </a:rPr>
              <a:t>will open a file in  r+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mode</a:t>
            </a:r>
            <a:endParaRPr sz="2800">
              <a:latin typeface="Carlito"/>
              <a:cs typeface="Carlito"/>
            </a:endParaRPr>
          </a:p>
          <a:p>
            <a:pPr marL="528320" lvl="1" indent="-173355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528955" algn="l"/>
              </a:tabLst>
            </a:pPr>
            <a:r>
              <a:rPr sz="1800" spc="-5" dirty="0">
                <a:latin typeface="Carlito"/>
                <a:cs typeface="Carlito"/>
              </a:rPr>
              <a:t>So </a:t>
            </a:r>
            <a:r>
              <a:rPr sz="1800" spc="-15" dirty="0">
                <a:latin typeface="Carlito"/>
                <a:cs typeface="Carlito"/>
              </a:rPr>
              <a:t>we </a:t>
            </a:r>
            <a:r>
              <a:rPr sz="1800" spc="-5" dirty="0">
                <a:latin typeface="Carlito"/>
                <a:cs typeface="Carlito"/>
              </a:rPr>
              <a:t>will be able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10" dirty="0">
                <a:latin typeface="Carlito"/>
                <a:cs typeface="Carlito"/>
              </a:rPr>
              <a:t>both read </a:t>
            </a:r>
            <a:r>
              <a:rPr sz="1800" spc="-5" dirty="0">
                <a:latin typeface="Carlito"/>
                <a:cs typeface="Carlito"/>
              </a:rPr>
              <a:t>and </a:t>
            </a:r>
            <a:r>
              <a:rPr sz="1800" spc="-10" dirty="0">
                <a:latin typeface="Carlito"/>
                <a:cs typeface="Carlito"/>
              </a:rPr>
              <a:t>write </a:t>
            </a:r>
            <a:r>
              <a:rPr sz="1800" spc="-5" dirty="0">
                <a:latin typeface="Carlito"/>
                <a:cs typeface="Carlito"/>
              </a:rPr>
              <a:t>using same</a:t>
            </a:r>
            <a:r>
              <a:rPr sz="1800" spc="210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pointer</a:t>
            </a:r>
            <a:endParaRPr sz="1800">
              <a:latin typeface="Carlito"/>
              <a:cs typeface="Carlito"/>
            </a:endParaRPr>
          </a:p>
          <a:p>
            <a:pPr marL="528320" lvl="1" indent="-173355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528955" algn="l"/>
              </a:tabLst>
            </a:pPr>
            <a:r>
              <a:rPr sz="1800" spc="-35" dirty="0">
                <a:latin typeface="Carlito"/>
                <a:cs typeface="Carlito"/>
              </a:rPr>
              <a:t>We </a:t>
            </a:r>
            <a:r>
              <a:rPr sz="1800" spc="-5" dirty="0">
                <a:latin typeface="Carlito"/>
                <a:cs typeface="Carlito"/>
              </a:rPr>
              <a:t>will use the same file </a:t>
            </a:r>
            <a:r>
              <a:rPr sz="1800" spc="-20" dirty="0">
                <a:latin typeface="Carlito"/>
                <a:cs typeface="Carlito"/>
              </a:rPr>
              <a:t>we </a:t>
            </a:r>
            <a:r>
              <a:rPr sz="1800" spc="-5" dirty="0">
                <a:latin typeface="Carlito"/>
                <a:cs typeface="Carlito"/>
              </a:rPr>
              <a:t>used </a:t>
            </a:r>
            <a:r>
              <a:rPr sz="1800" dirty="0">
                <a:latin typeface="Carlito"/>
                <a:cs typeface="Carlito"/>
              </a:rPr>
              <a:t>in </a:t>
            </a:r>
            <a:r>
              <a:rPr sz="1800" spc="-5" dirty="0">
                <a:latin typeface="Carlito"/>
                <a:cs typeface="Carlito"/>
              </a:rPr>
              <a:t>our </a:t>
            </a:r>
            <a:r>
              <a:rPr sz="1800" spc="-10" dirty="0">
                <a:latin typeface="Carlito"/>
                <a:cs typeface="Carlito"/>
              </a:rPr>
              <a:t>last</a:t>
            </a:r>
            <a:r>
              <a:rPr sz="1800" spc="17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examples</a:t>
            </a:r>
            <a:endParaRPr sz="1800">
              <a:latin typeface="Carlito"/>
              <a:cs typeface="Carlito"/>
            </a:endParaRPr>
          </a:p>
          <a:p>
            <a:pPr marL="528320" lvl="1" indent="-173355">
              <a:lnSpc>
                <a:spcPts val="2050"/>
              </a:lnSpc>
              <a:spcBef>
                <a:spcPts val="180"/>
              </a:spcBef>
              <a:buFont typeface="Arial"/>
              <a:buChar char="•"/>
              <a:tabLst>
                <a:tab pos="528955" algn="l"/>
              </a:tabLst>
            </a:pPr>
            <a:r>
              <a:rPr sz="1800" spc="-35" dirty="0">
                <a:latin typeface="Carlito"/>
                <a:cs typeface="Carlito"/>
              </a:rPr>
              <a:t>We </a:t>
            </a:r>
            <a:r>
              <a:rPr sz="1800" spc="-5" dirty="0">
                <a:latin typeface="Carlito"/>
                <a:cs typeface="Carlito"/>
              </a:rPr>
              <a:t>will ask the user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10" dirty="0">
                <a:latin typeface="Carlito"/>
                <a:cs typeface="Carlito"/>
              </a:rPr>
              <a:t>provide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name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10" dirty="0">
                <a:latin typeface="Carlito"/>
                <a:cs typeface="Carlito"/>
              </a:rPr>
              <a:t>search </a:t>
            </a:r>
            <a:r>
              <a:rPr sz="1800" spc="-5" dirty="0">
                <a:latin typeface="Carlito"/>
                <a:cs typeface="Carlito"/>
              </a:rPr>
              <a:t>and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10" dirty="0">
                <a:latin typeface="Carlito"/>
                <a:cs typeface="Carlito"/>
              </a:rPr>
              <a:t>provide </a:t>
            </a:r>
            <a:r>
              <a:rPr sz="1800" dirty="0">
                <a:latin typeface="Carlito"/>
                <a:cs typeface="Carlito"/>
              </a:rPr>
              <a:t>a</a:t>
            </a:r>
            <a:r>
              <a:rPr sz="1800" spc="229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modified</a:t>
            </a:r>
            <a:endParaRPr sz="1800">
              <a:latin typeface="Carlito"/>
              <a:cs typeface="Carlito"/>
            </a:endParaRPr>
          </a:p>
          <a:p>
            <a:pPr marL="528320">
              <a:lnSpc>
                <a:spcPts val="2050"/>
              </a:lnSpc>
            </a:pPr>
            <a:r>
              <a:rPr sz="1800" spc="-5" dirty="0">
                <a:latin typeface="Carlito"/>
                <a:cs typeface="Carlito"/>
              </a:rPr>
              <a:t>name so </a:t>
            </a:r>
            <a:r>
              <a:rPr sz="1800" spc="-10" dirty="0">
                <a:latin typeface="Carlito"/>
                <a:cs typeface="Carlito"/>
              </a:rPr>
              <a:t>that </a:t>
            </a:r>
            <a:r>
              <a:rPr sz="1800" spc="-15" dirty="0">
                <a:latin typeface="Carlito"/>
                <a:cs typeface="Carlito"/>
              </a:rPr>
              <a:t>we </a:t>
            </a:r>
            <a:r>
              <a:rPr sz="1800" spc="-10" dirty="0">
                <a:latin typeface="Carlito"/>
                <a:cs typeface="Carlito"/>
              </a:rPr>
              <a:t>can </a:t>
            </a:r>
            <a:r>
              <a:rPr sz="1800" spc="-15" dirty="0">
                <a:latin typeface="Carlito"/>
                <a:cs typeface="Carlito"/>
              </a:rPr>
              <a:t>update </a:t>
            </a:r>
            <a:r>
              <a:rPr sz="1800" spc="-10" dirty="0">
                <a:latin typeface="Carlito"/>
                <a:cs typeface="Carlito"/>
              </a:rPr>
              <a:t>our</a:t>
            </a:r>
            <a:r>
              <a:rPr sz="1800" spc="16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file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Carlito"/>
              <a:cs typeface="Carlito"/>
            </a:endParaRPr>
          </a:p>
          <a:p>
            <a:pPr marL="185420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sz="2100" spc="-15" dirty="0">
                <a:latin typeface="Carlito"/>
                <a:cs typeface="Carlito"/>
              </a:rPr>
              <a:t>Strategy:</a:t>
            </a:r>
            <a:endParaRPr sz="2100">
              <a:latin typeface="Carlito"/>
              <a:cs typeface="Carlito"/>
            </a:endParaRPr>
          </a:p>
          <a:p>
            <a:pPr marL="528320" marR="754380" lvl="1" indent="-172720">
              <a:lnSpc>
                <a:spcPts val="1939"/>
              </a:lnSpc>
              <a:spcBef>
                <a:spcPts val="450"/>
              </a:spcBef>
              <a:buFont typeface="Arial"/>
              <a:buChar char="•"/>
              <a:tabLst>
                <a:tab pos="528955" algn="l"/>
              </a:tabLst>
            </a:pPr>
            <a:r>
              <a:rPr sz="1800" spc="-35" dirty="0">
                <a:latin typeface="Carlito"/>
                <a:cs typeface="Carlito"/>
              </a:rPr>
              <a:t>We </a:t>
            </a:r>
            <a:r>
              <a:rPr sz="1800" spc="-5" dirty="0">
                <a:latin typeface="Carlito"/>
                <a:cs typeface="Carlito"/>
              </a:rPr>
              <a:t>will </a:t>
            </a:r>
            <a:r>
              <a:rPr sz="1800" spc="-15" dirty="0">
                <a:latin typeface="Carlito"/>
                <a:cs typeface="Carlito"/>
              </a:rPr>
              <a:t>start </a:t>
            </a:r>
            <a:r>
              <a:rPr sz="1800" spc="-5" dirty="0">
                <a:latin typeface="Carlito"/>
                <a:cs typeface="Carlito"/>
              </a:rPr>
              <a:t>reading the file </a:t>
            </a:r>
            <a:r>
              <a:rPr sz="1800" spc="-15" dirty="0">
                <a:latin typeface="Carlito"/>
                <a:cs typeface="Carlito"/>
              </a:rPr>
              <a:t>from </a:t>
            </a:r>
            <a:r>
              <a:rPr sz="1800" spc="-5" dirty="0">
                <a:latin typeface="Carlito"/>
                <a:cs typeface="Carlito"/>
              </a:rPr>
              <a:t>the beginning </a:t>
            </a:r>
            <a:r>
              <a:rPr sz="1800" dirty="0">
                <a:latin typeface="Carlito"/>
                <a:cs typeface="Carlito"/>
              </a:rPr>
              <a:t>as </a:t>
            </a:r>
            <a:r>
              <a:rPr sz="1800" spc="-15" dirty="0">
                <a:latin typeface="Carlito"/>
                <a:cs typeface="Carlito"/>
              </a:rPr>
              <a:t>we </a:t>
            </a:r>
            <a:r>
              <a:rPr sz="1800" spc="-5" dirty="0">
                <a:latin typeface="Carlito"/>
                <a:cs typeface="Carlito"/>
              </a:rPr>
              <a:t>did </a:t>
            </a:r>
            <a:r>
              <a:rPr sz="1800" dirty="0">
                <a:latin typeface="Carlito"/>
                <a:cs typeface="Carlito"/>
              </a:rPr>
              <a:t>in </a:t>
            </a:r>
            <a:r>
              <a:rPr sz="1800" spc="-5" dirty="0">
                <a:latin typeface="Carlito"/>
                <a:cs typeface="Carlito"/>
              </a:rPr>
              <a:t>our earlier  </a:t>
            </a:r>
            <a:r>
              <a:rPr sz="1800" spc="-10" dirty="0">
                <a:latin typeface="Carlito"/>
                <a:cs typeface="Carlito"/>
              </a:rPr>
              <a:t>examples</a:t>
            </a:r>
            <a:endParaRPr sz="1800">
              <a:latin typeface="Carlito"/>
              <a:cs typeface="Carlito"/>
            </a:endParaRPr>
          </a:p>
          <a:p>
            <a:pPr marL="528320" lvl="1" indent="-173355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528955" algn="l"/>
              </a:tabLst>
            </a:pPr>
            <a:r>
              <a:rPr sz="1800" spc="-5" dirty="0">
                <a:latin typeface="Carlito"/>
                <a:cs typeface="Carlito"/>
              </a:rPr>
              <a:t>When </a:t>
            </a:r>
            <a:r>
              <a:rPr sz="1800" spc="-15" dirty="0">
                <a:latin typeface="Carlito"/>
                <a:cs typeface="Carlito"/>
              </a:rPr>
              <a:t>we </a:t>
            </a:r>
            <a:r>
              <a:rPr sz="1800" spc="-10" dirty="0">
                <a:latin typeface="Carlito"/>
                <a:cs typeface="Carlito"/>
              </a:rPr>
              <a:t>read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name, </a:t>
            </a:r>
            <a:r>
              <a:rPr sz="1800" spc="-15" dirty="0">
                <a:latin typeface="Carlito"/>
                <a:cs typeface="Carlito"/>
              </a:rPr>
              <a:t>we </a:t>
            </a:r>
            <a:r>
              <a:rPr sz="1800" spc="-5" dirty="0">
                <a:latin typeface="Carlito"/>
                <a:cs typeface="Carlito"/>
              </a:rPr>
              <a:t>will </a:t>
            </a:r>
            <a:r>
              <a:rPr sz="1800" spc="-15" dirty="0">
                <a:latin typeface="Carlito"/>
                <a:cs typeface="Carlito"/>
              </a:rPr>
              <a:t>compare </a:t>
            </a:r>
            <a:r>
              <a:rPr sz="1800" dirty="0">
                <a:latin typeface="Carlito"/>
                <a:cs typeface="Carlito"/>
              </a:rPr>
              <a:t>it </a:t>
            </a:r>
            <a:r>
              <a:rPr sz="1800" spc="-5" dirty="0">
                <a:latin typeface="Carlito"/>
                <a:cs typeface="Carlito"/>
              </a:rPr>
              <a:t>with the </a:t>
            </a:r>
            <a:r>
              <a:rPr sz="1800" spc="-10" dirty="0">
                <a:latin typeface="Carlito"/>
                <a:cs typeface="Carlito"/>
              </a:rPr>
              <a:t>search </a:t>
            </a:r>
            <a:r>
              <a:rPr sz="1800" spc="-30" dirty="0">
                <a:latin typeface="Carlito"/>
                <a:cs typeface="Carlito"/>
              </a:rPr>
              <a:t>key </a:t>
            </a:r>
            <a:r>
              <a:rPr sz="1800" spc="-5" dirty="0">
                <a:latin typeface="Carlito"/>
                <a:cs typeface="Carlito"/>
              </a:rPr>
              <a:t>and </a:t>
            </a:r>
            <a:r>
              <a:rPr sz="1800" dirty="0">
                <a:latin typeface="Carlito"/>
                <a:cs typeface="Carlito"/>
              </a:rPr>
              <a:t>if</a:t>
            </a:r>
            <a:r>
              <a:rPr sz="1800" spc="28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matches</a:t>
            </a:r>
            <a:endParaRPr sz="1800">
              <a:latin typeface="Carlito"/>
              <a:cs typeface="Carlito"/>
            </a:endParaRPr>
          </a:p>
          <a:p>
            <a:pPr marL="871219" marR="357505" lvl="2" indent="-172720">
              <a:lnSpc>
                <a:spcPts val="1620"/>
              </a:lnSpc>
              <a:spcBef>
                <a:spcPts val="450"/>
              </a:spcBef>
              <a:buFont typeface="Arial"/>
              <a:buChar char="•"/>
              <a:tabLst>
                <a:tab pos="871855" algn="l"/>
              </a:tabLst>
            </a:pPr>
            <a:r>
              <a:rPr sz="1500" spc="-30" dirty="0">
                <a:latin typeface="Carlito"/>
                <a:cs typeface="Carlito"/>
              </a:rPr>
              <a:t>We </a:t>
            </a:r>
            <a:r>
              <a:rPr sz="1500" spc="-5" dirty="0">
                <a:latin typeface="Carlito"/>
                <a:cs typeface="Carlito"/>
              </a:rPr>
              <a:t>will move the file </a:t>
            </a:r>
            <a:r>
              <a:rPr sz="1500" spc="-15" dirty="0">
                <a:latin typeface="Carlito"/>
                <a:cs typeface="Carlito"/>
              </a:rPr>
              <a:t>pointer </a:t>
            </a:r>
            <a:r>
              <a:rPr sz="1500" spc="-10" dirty="0">
                <a:latin typeface="Carlito"/>
                <a:cs typeface="Carlito"/>
              </a:rPr>
              <a:t>backwards </a:t>
            </a:r>
            <a:r>
              <a:rPr sz="1500" spc="-5" dirty="0">
                <a:latin typeface="Carlito"/>
                <a:cs typeface="Carlito"/>
              </a:rPr>
              <a:t>by the </a:t>
            </a:r>
            <a:r>
              <a:rPr sz="1500" spc="-10" dirty="0">
                <a:latin typeface="Carlito"/>
                <a:cs typeface="Carlito"/>
              </a:rPr>
              <a:t>length </a:t>
            </a:r>
            <a:r>
              <a:rPr sz="1500" dirty="0">
                <a:latin typeface="Carlito"/>
                <a:cs typeface="Carlito"/>
              </a:rPr>
              <a:t>of </a:t>
            </a:r>
            <a:r>
              <a:rPr sz="1500" spc="-5" dirty="0">
                <a:latin typeface="Carlito"/>
                <a:cs typeface="Carlito"/>
              </a:rPr>
              <a:t>the </a:t>
            </a:r>
            <a:r>
              <a:rPr sz="1500" spc="-10" dirty="0">
                <a:latin typeface="Carlito"/>
                <a:cs typeface="Carlito"/>
              </a:rPr>
              <a:t>search </a:t>
            </a:r>
            <a:r>
              <a:rPr sz="1500" spc="-20" dirty="0">
                <a:latin typeface="Carlito"/>
                <a:cs typeface="Carlito"/>
              </a:rPr>
              <a:t>key </a:t>
            </a:r>
            <a:r>
              <a:rPr sz="1500" spc="-5" dirty="0">
                <a:latin typeface="Carlito"/>
                <a:cs typeface="Carlito"/>
              </a:rPr>
              <a:t>so </a:t>
            </a:r>
            <a:r>
              <a:rPr sz="1500" spc="-10" dirty="0">
                <a:latin typeface="Carlito"/>
                <a:cs typeface="Carlito"/>
              </a:rPr>
              <a:t>that we </a:t>
            </a:r>
            <a:r>
              <a:rPr sz="1500" spc="-5" dirty="0">
                <a:latin typeface="Carlito"/>
                <a:cs typeface="Carlito"/>
              </a:rPr>
              <a:t>can  </a:t>
            </a:r>
            <a:r>
              <a:rPr sz="1500" spc="-10" dirty="0">
                <a:latin typeface="Carlito"/>
                <a:cs typeface="Carlito"/>
              </a:rPr>
              <a:t>replace</a:t>
            </a:r>
            <a:r>
              <a:rPr sz="1500" spc="25" dirty="0">
                <a:latin typeface="Carlito"/>
                <a:cs typeface="Carlito"/>
              </a:rPr>
              <a:t> </a:t>
            </a:r>
            <a:r>
              <a:rPr sz="1500" spc="-5" dirty="0">
                <a:latin typeface="Carlito"/>
                <a:cs typeface="Carlito"/>
              </a:rPr>
              <a:t>it!</a:t>
            </a:r>
            <a:endParaRPr sz="1500">
              <a:latin typeface="Carlito"/>
              <a:cs typeface="Carlito"/>
            </a:endParaRPr>
          </a:p>
          <a:p>
            <a:pPr marL="871219" lvl="2" indent="-173355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871855" algn="l"/>
              </a:tabLst>
            </a:pPr>
            <a:r>
              <a:rPr sz="1500" spc="-10" dirty="0">
                <a:latin typeface="Carlito"/>
                <a:cs typeface="Carlito"/>
              </a:rPr>
              <a:t>Let’s see </a:t>
            </a:r>
            <a:r>
              <a:rPr sz="1500" spc="-5" dirty="0">
                <a:latin typeface="Carlito"/>
                <a:cs typeface="Carlito"/>
              </a:rPr>
              <a:t>the code in the </a:t>
            </a:r>
            <a:r>
              <a:rPr sz="1500" spc="-15" dirty="0">
                <a:latin typeface="Carlito"/>
                <a:cs typeface="Carlito"/>
              </a:rPr>
              <a:t>next</a:t>
            </a:r>
            <a:r>
              <a:rPr sz="1500" spc="70" dirty="0">
                <a:latin typeface="Carlito"/>
                <a:cs typeface="Carlito"/>
              </a:rPr>
              <a:t> </a:t>
            </a:r>
            <a:r>
              <a:rPr sz="1500" spc="-10" dirty="0">
                <a:latin typeface="Carlito"/>
                <a:cs typeface="Carlito"/>
              </a:rPr>
              <a:t>slide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D46CF-DF3D-81B5-2FB7-B5FBF2A0D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fgetpos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1792F9-5FD6-A61E-C894-6F405F972523}"/>
              </a:ext>
            </a:extLst>
          </p:cNvPr>
          <p:cNvSpPr txBox="1"/>
          <p:nvPr/>
        </p:nvSpPr>
        <p:spPr>
          <a:xfrm>
            <a:off x="689396" y="1655448"/>
            <a:ext cx="5379293" cy="452431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/>
              <a:t>#include &lt;stdio.h&gt;</a:t>
            </a:r>
          </a:p>
          <a:p>
            <a:endParaRPr lang="en-US"/>
          </a:p>
          <a:p>
            <a:r>
              <a:rPr lang="en-US"/>
              <a:t>int main () {</a:t>
            </a:r>
          </a:p>
          <a:p>
            <a:r>
              <a:rPr lang="en-US"/>
              <a:t>   FILE *fp;</a:t>
            </a:r>
          </a:p>
          <a:p>
            <a:r>
              <a:rPr lang="en-US"/>
              <a:t>   fpos_t position;</a:t>
            </a:r>
          </a:p>
          <a:p>
            <a:endParaRPr lang="en-US"/>
          </a:p>
          <a:p>
            <a:r>
              <a:rPr lang="en-US"/>
              <a:t>   fp = fopen("file.txt","w+");</a:t>
            </a:r>
          </a:p>
          <a:p>
            <a:r>
              <a:rPr lang="en-US"/>
              <a:t>   fgetpos(fp, &amp;position);</a:t>
            </a:r>
          </a:p>
          <a:p>
            <a:r>
              <a:rPr lang="en-US"/>
              <a:t>   fputs("Hello, World!", fp);</a:t>
            </a:r>
          </a:p>
          <a:p>
            <a:r>
              <a:rPr lang="en-US"/>
              <a:t>  </a:t>
            </a:r>
          </a:p>
          <a:p>
            <a:r>
              <a:rPr lang="en-US"/>
              <a:t>   fsetpos(fp, &amp;position);</a:t>
            </a:r>
          </a:p>
          <a:p>
            <a:r>
              <a:rPr lang="en-US"/>
              <a:t>   fputs("This is going to override previous content", fp);</a:t>
            </a:r>
          </a:p>
          <a:p>
            <a:r>
              <a:rPr lang="en-US"/>
              <a:t>   fclose(fp);</a:t>
            </a:r>
          </a:p>
          <a:p>
            <a:r>
              <a:rPr lang="en-US"/>
              <a:t>   </a:t>
            </a:r>
          </a:p>
          <a:p>
            <a:r>
              <a:rPr lang="en-US"/>
              <a:t>   return(0);</a:t>
            </a:r>
          </a:p>
          <a:p>
            <a:r>
              <a:rPr lang="en-US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279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0DE3D-6764-10B1-664C-10D0FA20E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ftell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C028EA-87B8-61D3-987A-21A0A3AB9A64}"/>
              </a:ext>
            </a:extLst>
          </p:cNvPr>
          <p:cNvSpPr txBox="1"/>
          <p:nvPr/>
        </p:nvSpPr>
        <p:spPr>
          <a:xfrm>
            <a:off x="457200" y="1600200"/>
            <a:ext cx="7886700" cy="44958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// C program to demonstrate use of </a:t>
            </a:r>
            <a:r>
              <a:rPr lang="en-US" dirty="0" err="1"/>
              <a:t>ftell</a:t>
            </a:r>
            <a:r>
              <a:rPr lang="en-US" dirty="0"/>
              <a:t>()                                </a:t>
            </a:r>
          </a:p>
          <a:p>
            <a:r>
              <a:rPr lang="en-US" dirty="0"/>
              <a:t>#include&lt;stdio.h&gt;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int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/* Opening file in read mode */</a:t>
            </a:r>
          </a:p>
          <a:p>
            <a:r>
              <a:rPr lang="en-US" dirty="0"/>
              <a:t>    FILE *</a:t>
            </a:r>
            <a:r>
              <a:rPr lang="en-US" dirty="0" err="1"/>
              <a:t>fp</a:t>
            </a:r>
            <a:r>
              <a:rPr lang="en-US" dirty="0"/>
              <a:t> = </a:t>
            </a:r>
            <a:r>
              <a:rPr lang="en-US" dirty="0" err="1"/>
              <a:t>fopen</a:t>
            </a:r>
            <a:r>
              <a:rPr lang="en-US" dirty="0"/>
              <a:t>("</a:t>
            </a:r>
            <a:r>
              <a:rPr lang="en-US" dirty="0" err="1"/>
              <a:t>test.txt","r</a:t>
            </a:r>
            <a:r>
              <a:rPr lang="en-US" dirty="0"/>
              <a:t>");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/* Reading first string */</a:t>
            </a:r>
          </a:p>
          <a:p>
            <a:r>
              <a:rPr lang="en-US" dirty="0"/>
              <a:t>    char string[20];   </a:t>
            </a:r>
          </a:p>
          <a:p>
            <a:r>
              <a:rPr lang="en-US" dirty="0"/>
              <a:t>    </a:t>
            </a:r>
            <a:r>
              <a:rPr lang="en-US" dirty="0" err="1"/>
              <a:t>fscanf</a:t>
            </a:r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,"%</a:t>
            </a:r>
            <a:r>
              <a:rPr lang="en-US" dirty="0" err="1"/>
              <a:t>s",string</a:t>
            </a:r>
            <a:r>
              <a:rPr lang="en-US" dirty="0"/>
              <a:t>);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/* Printing position of file pointer */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</a:t>
            </a:r>
            <a:r>
              <a:rPr lang="en-US" dirty="0" err="1"/>
              <a:t>ld</a:t>
            </a:r>
            <a:r>
              <a:rPr lang="en-US" dirty="0"/>
              <a:t>", </a:t>
            </a:r>
            <a:r>
              <a:rPr lang="en-US" dirty="0" err="1"/>
              <a:t>ftell</a:t>
            </a:r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));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8948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819E8-79B8-FBBC-230A-AF2056111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365126"/>
            <a:ext cx="8439150" cy="1325563"/>
          </a:xfrm>
        </p:spPr>
        <p:txBody>
          <a:bodyPr/>
          <a:lstStyle/>
          <a:p>
            <a:r>
              <a:rPr lang="en-US" dirty="0"/>
              <a:t>File Position Access and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7479F-8DAB-1D02-5287-1427F941B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long int </a:t>
            </a:r>
            <a:r>
              <a:rPr lang="en-US" dirty="0" err="1"/>
              <a:t>ftell</a:t>
            </a:r>
            <a:r>
              <a:rPr lang="en-US" dirty="0"/>
              <a:t>(FILE *stream)</a:t>
            </a:r>
          </a:p>
          <a:p>
            <a:r>
              <a:rPr lang="en-US" dirty="0"/>
              <a:t>int </a:t>
            </a:r>
            <a:r>
              <a:rPr lang="en-US" dirty="0" err="1"/>
              <a:t>fseek</a:t>
            </a:r>
            <a:r>
              <a:rPr lang="en-US" dirty="0"/>
              <a:t>(FILE *stream, long int offset, int whence)</a:t>
            </a:r>
          </a:p>
          <a:p>
            <a:pPr lvl="1"/>
            <a:r>
              <a:rPr lang="en-US" dirty="0"/>
              <a:t>SEEK_END − End of file.</a:t>
            </a:r>
          </a:p>
          <a:p>
            <a:pPr lvl="1"/>
            <a:r>
              <a:rPr lang="en-US" dirty="0"/>
              <a:t>SEEK_SET − Starting of file.</a:t>
            </a:r>
          </a:p>
          <a:p>
            <a:pPr lvl="1"/>
            <a:r>
              <a:rPr lang="en-US" dirty="0"/>
              <a:t>SEEK_CUR − Current position of file pointer.</a:t>
            </a:r>
          </a:p>
          <a:p>
            <a:r>
              <a:rPr lang="en-US" dirty="0"/>
              <a:t>void rewind(FILE *stream);</a:t>
            </a:r>
          </a:p>
          <a:p>
            <a:r>
              <a:rPr lang="en-US" dirty="0"/>
              <a:t>int </a:t>
            </a:r>
            <a:r>
              <a:rPr lang="en-US" dirty="0" err="1"/>
              <a:t>fgetpos</a:t>
            </a:r>
            <a:r>
              <a:rPr lang="en-US" dirty="0"/>
              <a:t>(FILE *stream, </a:t>
            </a:r>
            <a:r>
              <a:rPr lang="en-US" dirty="0" err="1"/>
              <a:t>fpos_t</a:t>
            </a:r>
            <a:r>
              <a:rPr lang="en-US" dirty="0"/>
              <a:t> *pos);</a:t>
            </a:r>
          </a:p>
          <a:p>
            <a:r>
              <a:rPr lang="en-US" dirty="0"/>
              <a:t>int </a:t>
            </a:r>
            <a:r>
              <a:rPr lang="en-US" dirty="0" err="1"/>
              <a:t>fsetpos</a:t>
            </a:r>
            <a:r>
              <a:rPr lang="en-US" dirty="0"/>
              <a:t>(FILE *stream, const </a:t>
            </a:r>
            <a:r>
              <a:rPr lang="en-US" dirty="0" err="1"/>
              <a:t>fpos_t</a:t>
            </a:r>
            <a:r>
              <a:rPr lang="en-US" dirty="0"/>
              <a:t> *pos);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3353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76199"/>
            <a:ext cx="5943600" cy="6339840"/>
          </a:xfrm>
          <a:custGeom>
            <a:avLst/>
            <a:gdLst/>
            <a:ahLst/>
            <a:cxnLst/>
            <a:rect l="l" t="t" r="r" b="b"/>
            <a:pathLst>
              <a:path w="5943600" h="6339840">
                <a:moveTo>
                  <a:pt x="5943600" y="0"/>
                </a:moveTo>
                <a:lnTo>
                  <a:pt x="0" y="0"/>
                </a:lnTo>
                <a:lnTo>
                  <a:pt x="0" y="5717540"/>
                </a:lnTo>
                <a:lnTo>
                  <a:pt x="0" y="6339840"/>
                </a:lnTo>
                <a:lnTo>
                  <a:pt x="5943600" y="6339840"/>
                </a:lnTo>
                <a:lnTo>
                  <a:pt x="5943600" y="5717540"/>
                </a:lnTo>
                <a:lnTo>
                  <a:pt x="594360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1140" y="98742"/>
            <a:ext cx="199326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10" dirty="0">
                <a:solidFill>
                  <a:srgbClr val="0000FF"/>
                </a:solidFill>
                <a:latin typeface="Arial"/>
                <a:cs typeface="Arial"/>
              </a:rPr>
              <a:t>#define </a:t>
            </a:r>
            <a:r>
              <a:rPr sz="1400" spc="-95" dirty="0">
                <a:latin typeface="Arial"/>
                <a:cs typeface="Arial"/>
              </a:rPr>
              <a:t>MAX_SIZE</a:t>
            </a:r>
            <a:r>
              <a:rPr sz="1400" spc="145" dirty="0">
                <a:latin typeface="Arial"/>
                <a:cs typeface="Arial"/>
              </a:rPr>
              <a:t> </a:t>
            </a:r>
            <a:r>
              <a:rPr sz="1400" spc="-15" dirty="0">
                <a:solidFill>
                  <a:srgbClr val="09875A"/>
                </a:solidFill>
                <a:latin typeface="Arial"/>
                <a:cs typeface="Arial"/>
              </a:rPr>
              <a:t>100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312673"/>
            <a:ext cx="21926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10" dirty="0">
                <a:solidFill>
                  <a:srgbClr val="0000FF"/>
                </a:solidFill>
                <a:latin typeface="Arial"/>
                <a:cs typeface="Arial"/>
              </a:rPr>
              <a:t>#define </a:t>
            </a:r>
            <a:r>
              <a:rPr sz="1400" spc="-210" dirty="0">
                <a:latin typeface="Arial"/>
                <a:cs typeface="Arial"/>
              </a:rPr>
              <a:t>MAX_COURSES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9875A"/>
                </a:solidFill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57475" y="952436"/>
            <a:ext cx="5175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25" dirty="0">
                <a:latin typeface="Arial"/>
                <a:cs typeface="Arial"/>
              </a:rPr>
              <a:t>i,</a:t>
            </a:r>
            <a:r>
              <a:rPr sz="1400" spc="295" dirty="0">
                <a:latin typeface="Arial"/>
                <a:cs typeface="Arial"/>
              </a:rPr>
              <a:t> </a:t>
            </a:r>
            <a:r>
              <a:rPr sz="1400" spc="420" dirty="0">
                <a:latin typeface="Arial"/>
                <a:cs typeface="Arial"/>
              </a:rPr>
              <a:t>j;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1140" y="526034"/>
            <a:ext cx="234950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275" dirty="0">
                <a:solidFill>
                  <a:srgbClr val="0000FF"/>
                </a:solidFill>
                <a:latin typeface="Arial"/>
                <a:cs typeface="Arial"/>
              </a:rPr>
              <a:t>int </a:t>
            </a:r>
            <a:r>
              <a:rPr sz="1400" spc="10" dirty="0">
                <a:latin typeface="Arial"/>
                <a:cs typeface="Arial"/>
              </a:rPr>
              <a:t>main </a:t>
            </a:r>
            <a:r>
              <a:rPr sz="1400" spc="295" dirty="0">
                <a:latin typeface="Arial"/>
                <a:cs typeface="Arial"/>
              </a:rPr>
              <a:t>()</a:t>
            </a:r>
            <a:r>
              <a:rPr sz="1400" spc="484" dirty="0">
                <a:latin typeface="Arial"/>
                <a:cs typeface="Arial"/>
              </a:rPr>
              <a:t> </a:t>
            </a:r>
            <a:r>
              <a:rPr sz="1400" spc="300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469900">
              <a:lnSpc>
                <a:spcPts val="1680"/>
              </a:lnSpc>
            </a:pPr>
            <a:r>
              <a:rPr sz="1400" spc="30" dirty="0">
                <a:latin typeface="Arial"/>
                <a:cs typeface="Arial"/>
              </a:rPr>
              <a:t>FILE </a:t>
            </a:r>
            <a:r>
              <a:rPr sz="1400" spc="220" dirty="0">
                <a:latin typeface="Arial"/>
                <a:cs typeface="Arial"/>
              </a:rPr>
              <a:t>*</a:t>
            </a:r>
            <a:r>
              <a:rPr sz="1400" spc="305" dirty="0">
                <a:latin typeface="Arial"/>
                <a:cs typeface="Arial"/>
              </a:rPr>
              <a:t> infile;</a:t>
            </a:r>
            <a:endParaRPr sz="1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400" spc="270" dirty="0">
                <a:solidFill>
                  <a:srgbClr val="0000FF"/>
                </a:solidFill>
                <a:latin typeface="Arial"/>
                <a:cs typeface="Arial"/>
              </a:rPr>
              <a:t>int </a:t>
            </a:r>
            <a:r>
              <a:rPr sz="1400" spc="270" dirty="0">
                <a:latin typeface="Arial"/>
                <a:cs typeface="Arial"/>
              </a:rPr>
              <a:t>id, </a:t>
            </a:r>
            <a:r>
              <a:rPr sz="1400" spc="185" dirty="0">
                <a:latin typeface="Arial"/>
                <a:cs typeface="Arial"/>
              </a:rPr>
              <a:t>n,</a:t>
            </a:r>
            <a:r>
              <a:rPr sz="1400" spc="600" dirty="0">
                <a:latin typeface="Arial"/>
                <a:cs typeface="Arial"/>
              </a:rPr>
              <a:t> </a:t>
            </a:r>
            <a:r>
              <a:rPr sz="1400" spc="105" dirty="0">
                <a:latin typeface="Arial"/>
                <a:cs typeface="Arial"/>
              </a:rPr>
              <a:t>courses,</a:t>
            </a:r>
            <a:endParaRPr sz="1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400" spc="85" dirty="0">
                <a:solidFill>
                  <a:srgbClr val="0000FF"/>
                </a:solidFill>
                <a:latin typeface="Arial"/>
                <a:cs typeface="Arial"/>
              </a:rPr>
              <a:t>char</a:t>
            </a:r>
            <a:r>
              <a:rPr sz="1400" spc="3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45" dirty="0">
                <a:latin typeface="Arial"/>
                <a:cs typeface="Arial"/>
              </a:rPr>
              <a:t>LName[</a:t>
            </a:r>
            <a:r>
              <a:rPr sz="1400" spc="45" dirty="0">
                <a:solidFill>
                  <a:srgbClr val="09875A"/>
                </a:solidFill>
                <a:latin typeface="Arial"/>
                <a:cs typeface="Arial"/>
              </a:rPr>
              <a:t>20</a:t>
            </a:r>
            <a:r>
              <a:rPr sz="1400" spc="45" dirty="0">
                <a:latin typeface="Arial"/>
                <a:cs typeface="Arial"/>
              </a:rPr>
              <a:t>];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657" y="1379854"/>
            <a:ext cx="386715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240" dirty="0">
                <a:solidFill>
                  <a:srgbClr val="0000FF"/>
                </a:solidFill>
                <a:latin typeface="Arial"/>
                <a:cs typeface="Arial"/>
              </a:rPr>
              <a:t>float</a:t>
            </a:r>
            <a:r>
              <a:rPr sz="1400" spc="3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40" dirty="0">
                <a:latin typeface="Arial"/>
                <a:cs typeface="Arial"/>
              </a:rPr>
              <a:t>grades[MAX_COURSES];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85" dirty="0">
                <a:solidFill>
                  <a:srgbClr val="0000FF"/>
                </a:solidFill>
                <a:latin typeface="Arial"/>
                <a:cs typeface="Arial"/>
              </a:rPr>
              <a:t>char </a:t>
            </a:r>
            <a:r>
              <a:rPr sz="1400" spc="110" dirty="0">
                <a:latin typeface="Arial"/>
                <a:cs typeface="Arial"/>
              </a:rPr>
              <a:t>search_key[</a:t>
            </a:r>
            <a:r>
              <a:rPr sz="1400" spc="110" dirty="0">
                <a:solidFill>
                  <a:srgbClr val="09875A"/>
                </a:solidFill>
                <a:latin typeface="Arial"/>
                <a:cs typeface="Arial"/>
              </a:rPr>
              <a:t>20</a:t>
            </a:r>
            <a:r>
              <a:rPr sz="1400" spc="110" dirty="0">
                <a:latin typeface="Arial"/>
                <a:cs typeface="Arial"/>
              </a:rPr>
              <a:t>],</a:t>
            </a:r>
            <a:r>
              <a:rPr sz="1400" spc="245" dirty="0">
                <a:latin typeface="Arial"/>
                <a:cs typeface="Arial"/>
              </a:rPr>
              <a:t> </a:t>
            </a:r>
            <a:r>
              <a:rPr sz="1400" spc="35" dirty="0">
                <a:latin typeface="Arial"/>
                <a:cs typeface="Arial"/>
              </a:rPr>
              <a:t>new_name[</a:t>
            </a:r>
            <a:r>
              <a:rPr sz="1400" spc="35" dirty="0">
                <a:solidFill>
                  <a:srgbClr val="09875A"/>
                </a:solidFill>
                <a:latin typeface="Arial"/>
                <a:cs typeface="Arial"/>
              </a:rPr>
              <a:t>20</a:t>
            </a:r>
            <a:r>
              <a:rPr sz="1400" spc="35" dirty="0">
                <a:latin typeface="Arial"/>
                <a:cs typeface="Arial"/>
              </a:rPr>
              <a:t>];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290" dirty="0">
                <a:latin typeface="Arial"/>
                <a:cs typeface="Arial"/>
              </a:rPr>
              <a:t>infile </a:t>
            </a:r>
            <a:r>
              <a:rPr sz="1400" spc="-50" dirty="0">
                <a:latin typeface="Arial"/>
                <a:cs typeface="Arial"/>
              </a:rPr>
              <a:t>= </a:t>
            </a:r>
            <a:r>
              <a:rPr sz="1400" spc="165" dirty="0">
                <a:latin typeface="Arial"/>
                <a:cs typeface="Arial"/>
              </a:rPr>
              <a:t>fopen(</a:t>
            </a:r>
            <a:r>
              <a:rPr sz="1400" spc="165" dirty="0">
                <a:solidFill>
                  <a:srgbClr val="A21515"/>
                </a:solidFill>
                <a:latin typeface="Arial"/>
                <a:cs typeface="Arial"/>
              </a:rPr>
              <a:t>"students3.txt"</a:t>
            </a:r>
            <a:r>
              <a:rPr sz="1400" spc="165" dirty="0">
                <a:latin typeface="Arial"/>
                <a:cs typeface="Arial"/>
              </a:rPr>
              <a:t>, </a:t>
            </a:r>
            <a:r>
              <a:rPr sz="1400" spc="204" dirty="0">
                <a:solidFill>
                  <a:srgbClr val="A21515"/>
                </a:solidFill>
                <a:latin typeface="Arial"/>
                <a:cs typeface="Arial"/>
              </a:rPr>
              <a:t>"r+"</a:t>
            </a:r>
            <a:r>
              <a:rPr sz="1400" spc="-75" dirty="0">
                <a:solidFill>
                  <a:srgbClr val="A21515"/>
                </a:solidFill>
                <a:latin typeface="Arial"/>
                <a:cs typeface="Arial"/>
              </a:rPr>
              <a:t> </a:t>
            </a:r>
            <a:r>
              <a:rPr sz="1400" spc="345" dirty="0">
                <a:latin typeface="Arial"/>
                <a:cs typeface="Arial"/>
              </a:rPr>
              <a:t>);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8657" y="2020315"/>
            <a:ext cx="4949825" cy="3595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74214">
              <a:lnSpc>
                <a:spcPct val="100000"/>
              </a:lnSpc>
              <a:spcBef>
                <a:spcPts val="100"/>
              </a:spcBef>
            </a:pPr>
            <a:r>
              <a:rPr sz="1400" spc="235" dirty="0">
                <a:latin typeface="Arial"/>
                <a:cs typeface="Arial"/>
              </a:rPr>
              <a:t>fscanf(infile, </a:t>
            </a:r>
            <a:r>
              <a:rPr sz="1400" spc="110" dirty="0">
                <a:solidFill>
                  <a:srgbClr val="A21515"/>
                </a:solidFill>
                <a:latin typeface="Arial"/>
                <a:cs typeface="Arial"/>
              </a:rPr>
              <a:t>"%d"</a:t>
            </a:r>
            <a:r>
              <a:rPr sz="1400" spc="110" dirty="0">
                <a:latin typeface="Arial"/>
                <a:cs typeface="Arial"/>
              </a:rPr>
              <a:t>,&amp;n);  </a:t>
            </a:r>
            <a:r>
              <a:rPr sz="1400" spc="235" dirty="0">
                <a:latin typeface="Arial"/>
                <a:cs typeface="Arial"/>
              </a:rPr>
              <a:t>fscanf(infile,</a:t>
            </a:r>
            <a:r>
              <a:rPr sz="1400" spc="350" dirty="0">
                <a:latin typeface="Arial"/>
                <a:cs typeface="Arial"/>
              </a:rPr>
              <a:t> </a:t>
            </a:r>
            <a:r>
              <a:rPr sz="1400" spc="100" dirty="0">
                <a:solidFill>
                  <a:srgbClr val="A21515"/>
                </a:solidFill>
                <a:latin typeface="Arial"/>
                <a:cs typeface="Arial"/>
              </a:rPr>
              <a:t>"%d"</a:t>
            </a:r>
            <a:r>
              <a:rPr sz="1400" spc="100" dirty="0">
                <a:latin typeface="Arial"/>
                <a:cs typeface="Arial"/>
              </a:rPr>
              <a:t>,&amp;courses);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400" spc="200" dirty="0">
                <a:latin typeface="Arial"/>
                <a:cs typeface="Arial"/>
              </a:rPr>
              <a:t>printf(</a:t>
            </a:r>
            <a:r>
              <a:rPr sz="1400" spc="200" dirty="0">
                <a:solidFill>
                  <a:srgbClr val="A21515"/>
                </a:solidFill>
                <a:latin typeface="Arial"/>
                <a:cs typeface="Arial"/>
              </a:rPr>
              <a:t>"Enter </a:t>
            </a:r>
            <a:r>
              <a:rPr sz="1400" spc="-10" dirty="0">
                <a:solidFill>
                  <a:srgbClr val="A21515"/>
                </a:solidFill>
                <a:latin typeface="Arial"/>
                <a:cs typeface="Arial"/>
              </a:rPr>
              <a:t>a </a:t>
            </a:r>
            <a:r>
              <a:rPr sz="1400" spc="-110" dirty="0">
                <a:solidFill>
                  <a:srgbClr val="A21515"/>
                </a:solidFill>
                <a:latin typeface="Arial"/>
                <a:cs typeface="Arial"/>
              </a:rPr>
              <a:t>name </a:t>
            </a:r>
            <a:r>
              <a:rPr sz="1400" spc="180" dirty="0">
                <a:solidFill>
                  <a:srgbClr val="A21515"/>
                </a:solidFill>
                <a:latin typeface="Arial"/>
                <a:cs typeface="Arial"/>
              </a:rPr>
              <a:t>to </a:t>
            </a:r>
            <a:r>
              <a:rPr sz="1400" spc="204" dirty="0">
                <a:solidFill>
                  <a:srgbClr val="A21515"/>
                </a:solidFill>
                <a:latin typeface="Arial"/>
                <a:cs typeface="Arial"/>
              </a:rPr>
              <a:t>edit </a:t>
            </a:r>
            <a:r>
              <a:rPr sz="1400" spc="-10" dirty="0">
                <a:solidFill>
                  <a:srgbClr val="A21515"/>
                </a:solidFill>
                <a:latin typeface="Arial"/>
                <a:cs typeface="Arial"/>
              </a:rPr>
              <a:t>and </a:t>
            </a:r>
            <a:r>
              <a:rPr sz="1400" spc="120" dirty="0">
                <a:solidFill>
                  <a:srgbClr val="A21515"/>
                </a:solidFill>
                <a:latin typeface="Arial"/>
                <a:cs typeface="Arial"/>
              </a:rPr>
              <a:t>the </a:t>
            </a:r>
            <a:r>
              <a:rPr sz="1400" spc="-85" dirty="0">
                <a:solidFill>
                  <a:srgbClr val="A21515"/>
                </a:solidFill>
                <a:latin typeface="Arial"/>
                <a:cs typeface="Arial"/>
              </a:rPr>
              <a:t>new </a:t>
            </a:r>
            <a:r>
              <a:rPr sz="1400" spc="-10" dirty="0">
                <a:solidFill>
                  <a:srgbClr val="A21515"/>
                </a:solidFill>
                <a:latin typeface="Arial"/>
                <a:cs typeface="Arial"/>
              </a:rPr>
              <a:t>name: </a:t>
            </a:r>
            <a:r>
              <a:rPr sz="1400" spc="340" dirty="0">
                <a:solidFill>
                  <a:srgbClr val="A21515"/>
                </a:solidFill>
                <a:latin typeface="Arial"/>
                <a:cs typeface="Arial"/>
              </a:rPr>
              <a:t>"</a:t>
            </a:r>
            <a:r>
              <a:rPr sz="1400" spc="340" dirty="0">
                <a:latin typeface="Arial"/>
                <a:cs typeface="Arial"/>
              </a:rPr>
              <a:t>);  </a:t>
            </a:r>
            <a:r>
              <a:rPr sz="1400" spc="75" dirty="0">
                <a:latin typeface="Arial"/>
                <a:cs typeface="Arial"/>
              </a:rPr>
              <a:t>scanf(</a:t>
            </a:r>
            <a:r>
              <a:rPr sz="1400" spc="75" dirty="0">
                <a:solidFill>
                  <a:srgbClr val="A21515"/>
                </a:solidFill>
                <a:latin typeface="Arial"/>
                <a:cs typeface="Arial"/>
              </a:rPr>
              <a:t>"%s </a:t>
            </a:r>
            <a:r>
              <a:rPr sz="1400" spc="65" dirty="0">
                <a:solidFill>
                  <a:srgbClr val="A21515"/>
                </a:solidFill>
                <a:latin typeface="Arial"/>
                <a:cs typeface="Arial"/>
              </a:rPr>
              <a:t>%s"</a:t>
            </a:r>
            <a:r>
              <a:rPr sz="1400" spc="65" dirty="0">
                <a:latin typeface="Arial"/>
                <a:cs typeface="Arial"/>
              </a:rPr>
              <a:t>, </a:t>
            </a:r>
            <a:r>
              <a:rPr sz="1400" spc="85" dirty="0">
                <a:latin typeface="Arial"/>
                <a:cs typeface="Arial"/>
              </a:rPr>
              <a:t>search_key, </a:t>
            </a:r>
            <a:r>
              <a:rPr sz="1400" spc="-5" dirty="0">
                <a:latin typeface="Arial"/>
                <a:cs typeface="Arial"/>
              </a:rPr>
              <a:t>new_name);  </a:t>
            </a:r>
            <a:r>
              <a:rPr sz="1400" spc="190" dirty="0">
                <a:latin typeface="Arial"/>
                <a:cs typeface="Arial"/>
              </a:rPr>
              <a:t>printf(</a:t>
            </a:r>
            <a:r>
              <a:rPr sz="1400" spc="190" dirty="0">
                <a:solidFill>
                  <a:srgbClr val="A21515"/>
                </a:solidFill>
                <a:latin typeface="Arial"/>
                <a:cs typeface="Arial"/>
              </a:rPr>
              <a:t>"Finding </a:t>
            </a:r>
            <a:r>
              <a:rPr sz="1400" spc="114" dirty="0">
                <a:solidFill>
                  <a:srgbClr val="A21515"/>
                </a:solidFill>
                <a:latin typeface="Arial"/>
                <a:cs typeface="Arial"/>
              </a:rPr>
              <a:t>the</a:t>
            </a:r>
            <a:r>
              <a:rPr sz="1400" spc="20" dirty="0">
                <a:solidFill>
                  <a:srgbClr val="A21515"/>
                </a:solidFill>
                <a:latin typeface="Arial"/>
                <a:cs typeface="Arial"/>
              </a:rPr>
              <a:t> </a:t>
            </a:r>
            <a:r>
              <a:rPr sz="1400" spc="220" dirty="0">
                <a:solidFill>
                  <a:srgbClr val="A21515"/>
                </a:solidFill>
                <a:latin typeface="Arial"/>
                <a:cs typeface="Arial"/>
              </a:rPr>
              <a:t>student...\n"</a:t>
            </a:r>
            <a:r>
              <a:rPr sz="1400" spc="220" dirty="0"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469265" marR="1813560" indent="-457200">
              <a:lnSpc>
                <a:spcPct val="100000"/>
              </a:lnSpc>
            </a:pPr>
            <a:r>
              <a:rPr sz="1400" spc="220" dirty="0">
                <a:solidFill>
                  <a:srgbClr val="0000FF"/>
                </a:solidFill>
                <a:latin typeface="Arial"/>
                <a:cs typeface="Arial"/>
              </a:rPr>
              <a:t>for </a:t>
            </a:r>
            <a:r>
              <a:rPr sz="1400" spc="385" dirty="0">
                <a:latin typeface="Arial"/>
                <a:cs typeface="Arial"/>
              </a:rPr>
              <a:t>(i </a:t>
            </a:r>
            <a:r>
              <a:rPr sz="1400" spc="110" dirty="0">
                <a:latin typeface="Arial"/>
                <a:cs typeface="Arial"/>
              </a:rPr>
              <a:t>=</a:t>
            </a:r>
            <a:r>
              <a:rPr sz="1400" spc="110" dirty="0">
                <a:solidFill>
                  <a:srgbClr val="09875A"/>
                </a:solidFill>
                <a:latin typeface="Arial"/>
                <a:cs typeface="Arial"/>
              </a:rPr>
              <a:t>0</a:t>
            </a:r>
            <a:r>
              <a:rPr sz="1400" spc="110" dirty="0">
                <a:latin typeface="Arial"/>
                <a:cs typeface="Arial"/>
              </a:rPr>
              <a:t>; </a:t>
            </a:r>
            <a:r>
              <a:rPr sz="1400" spc="455" dirty="0">
                <a:latin typeface="Arial"/>
                <a:cs typeface="Arial"/>
              </a:rPr>
              <a:t>i </a:t>
            </a:r>
            <a:r>
              <a:rPr sz="1400" spc="-50" dirty="0">
                <a:latin typeface="Arial"/>
                <a:cs typeface="Arial"/>
              </a:rPr>
              <a:t>&lt; </a:t>
            </a:r>
            <a:r>
              <a:rPr sz="1400" spc="-10" dirty="0">
                <a:latin typeface="Arial"/>
                <a:cs typeface="Arial"/>
              </a:rPr>
              <a:t>n </a:t>
            </a:r>
            <a:r>
              <a:rPr sz="1400" spc="380" dirty="0">
                <a:latin typeface="Arial"/>
                <a:cs typeface="Arial"/>
              </a:rPr>
              <a:t>; </a:t>
            </a:r>
            <a:r>
              <a:rPr sz="1400" spc="165" dirty="0">
                <a:latin typeface="Arial"/>
                <a:cs typeface="Arial"/>
              </a:rPr>
              <a:t>i++) </a:t>
            </a:r>
            <a:r>
              <a:rPr sz="1400" spc="300" dirty="0">
                <a:latin typeface="Arial"/>
                <a:cs typeface="Arial"/>
              </a:rPr>
              <a:t>{  </a:t>
            </a:r>
            <a:r>
              <a:rPr sz="1400" spc="170" dirty="0">
                <a:latin typeface="Arial"/>
                <a:cs typeface="Arial"/>
              </a:rPr>
              <a:t>fscanf( </a:t>
            </a:r>
            <a:r>
              <a:rPr sz="1400" spc="300" dirty="0">
                <a:latin typeface="Arial"/>
                <a:cs typeface="Arial"/>
              </a:rPr>
              <a:t>infile, </a:t>
            </a:r>
            <a:r>
              <a:rPr sz="1400" spc="90" dirty="0">
                <a:solidFill>
                  <a:srgbClr val="A21515"/>
                </a:solidFill>
                <a:latin typeface="Arial"/>
                <a:cs typeface="Arial"/>
              </a:rPr>
              <a:t>"%d"</a:t>
            </a:r>
            <a:r>
              <a:rPr sz="1400" spc="90" dirty="0">
                <a:latin typeface="Arial"/>
                <a:cs typeface="Arial"/>
              </a:rPr>
              <a:t>,</a:t>
            </a:r>
            <a:r>
              <a:rPr sz="1400" spc="95" dirty="0">
                <a:latin typeface="Arial"/>
                <a:cs typeface="Arial"/>
              </a:rPr>
              <a:t> </a:t>
            </a:r>
            <a:r>
              <a:rPr sz="1400" spc="195" dirty="0">
                <a:latin typeface="Arial"/>
                <a:cs typeface="Arial"/>
              </a:rPr>
              <a:t>&amp;id);</a:t>
            </a:r>
            <a:endParaRPr sz="14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</a:pPr>
            <a:r>
              <a:rPr sz="1400" spc="170" dirty="0">
                <a:latin typeface="Arial"/>
                <a:cs typeface="Arial"/>
              </a:rPr>
              <a:t>fscanf( </a:t>
            </a:r>
            <a:r>
              <a:rPr sz="1400" spc="300" dirty="0">
                <a:latin typeface="Arial"/>
                <a:cs typeface="Arial"/>
              </a:rPr>
              <a:t>infile, </a:t>
            </a:r>
            <a:r>
              <a:rPr sz="1400" spc="105" dirty="0">
                <a:solidFill>
                  <a:srgbClr val="A21515"/>
                </a:solidFill>
                <a:latin typeface="Arial"/>
                <a:cs typeface="Arial"/>
              </a:rPr>
              <a:t>"%s"</a:t>
            </a:r>
            <a:r>
              <a:rPr sz="1400" spc="105" dirty="0">
                <a:latin typeface="Arial"/>
                <a:cs typeface="Arial"/>
              </a:rPr>
              <a:t>,</a:t>
            </a:r>
            <a:r>
              <a:rPr sz="1400" spc="1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LName);</a:t>
            </a:r>
            <a:endParaRPr sz="14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"/>
              </a:spcBef>
            </a:pPr>
            <a:r>
              <a:rPr sz="1400" spc="135" dirty="0">
                <a:solidFill>
                  <a:srgbClr val="0000FF"/>
                </a:solidFill>
                <a:latin typeface="Arial"/>
                <a:cs typeface="Arial"/>
              </a:rPr>
              <a:t>if</a:t>
            </a:r>
            <a:r>
              <a:rPr sz="1400" spc="135" dirty="0">
                <a:latin typeface="Arial"/>
                <a:cs typeface="Arial"/>
              </a:rPr>
              <a:t>(strcmp(search_key,</a:t>
            </a:r>
            <a:r>
              <a:rPr sz="1400" spc="37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LName)==</a:t>
            </a:r>
            <a:r>
              <a:rPr sz="1400" spc="-15" dirty="0">
                <a:solidFill>
                  <a:srgbClr val="09875A"/>
                </a:solidFill>
                <a:latin typeface="Arial"/>
                <a:cs typeface="Arial"/>
              </a:rPr>
              <a:t>0</a:t>
            </a:r>
            <a:r>
              <a:rPr sz="1400" spc="-15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</a:pPr>
            <a:r>
              <a:rPr sz="1400" spc="300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926465" marR="76835">
              <a:lnSpc>
                <a:spcPct val="100000"/>
              </a:lnSpc>
            </a:pPr>
            <a:r>
              <a:rPr sz="1400" spc="150" dirty="0">
                <a:latin typeface="Arial"/>
                <a:cs typeface="Arial"/>
              </a:rPr>
              <a:t>printf(</a:t>
            </a:r>
            <a:r>
              <a:rPr sz="1400" spc="150" dirty="0">
                <a:solidFill>
                  <a:srgbClr val="A21515"/>
                </a:solidFill>
                <a:latin typeface="Arial"/>
                <a:cs typeface="Arial"/>
              </a:rPr>
              <a:t>"Found </a:t>
            </a:r>
            <a:r>
              <a:rPr sz="1400" spc="120" dirty="0">
                <a:solidFill>
                  <a:srgbClr val="A21515"/>
                </a:solidFill>
                <a:latin typeface="Arial"/>
                <a:cs typeface="Arial"/>
              </a:rPr>
              <a:t>the </a:t>
            </a:r>
            <a:r>
              <a:rPr sz="1400" spc="-10" dirty="0">
                <a:solidFill>
                  <a:srgbClr val="A21515"/>
                </a:solidFill>
                <a:latin typeface="Arial"/>
                <a:cs typeface="Arial"/>
              </a:rPr>
              <a:t>name. </a:t>
            </a:r>
            <a:r>
              <a:rPr sz="1400" spc="190" dirty="0">
                <a:solidFill>
                  <a:srgbClr val="A21515"/>
                </a:solidFill>
                <a:latin typeface="Arial"/>
                <a:cs typeface="Arial"/>
              </a:rPr>
              <a:t>Updating..."</a:t>
            </a:r>
            <a:r>
              <a:rPr sz="1400" spc="190" dirty="0">
                <a:latin typeface="Arial"/>
                <a:cs typeface="Arial"/>
              </a:rPr>
              <a:t>);  </a:t>
            </a:r>
            <a:r>
              <a:rPr sz="1400" spc="225" dirty="0">
                <a:solidFill>
                  <a:srgbClr val="FF0000"/>
                </a:solidFill>
                <a:latin typeface="Arial"/>
                <a:cs typeface="Arial"/>
              </a:rPr>
              <a:t>fseek(infile, </a:t>
            </a:r>
            <a:r>
              <a:rPr sz="1400" spc="120" dirty="0">
                <a:solidFill>
                  <a:srgbClr val="FF0000"/>
                </a:solidFill>
                <a:latin typeface="Arial"/>
                <a:cs typeface="Arial"/>
              </a:rPr>
              <a:t>-strlen(LName), </a:t>
            </a:r>
            <a:r>
              <a:rPr sz="1400" spc="-70" dirty="0">
                <a:solidFill>
                  <a:srgbClr val="FF0000"/>
                </a:solidFill>
                <a:latin typeface="Arial"/>
                <a:cs typeface="Arial"/>
              </a:rPr>
              <a:t>SEEK_CUR);  </a:t>
            </a:r>
            <a:r>
              <a:rPr sz="1400" spc="285" dirty="0">
                <a:latin typeface="Arial"/>
                <a:cs typeface="Arial"/>
              </a:rPr>
              <a:t>fprintf(infile,</a:t>
            </a:r>
            <a:r>
              <a:rPr sz="1400" spc="400" dirty="0">
                <a:latin typeface="Arial"/>
                <a:cs typeface="Arial"/>
              </a:rPr>
              <a:t> </a:t>
            </a:r>
            <a:r>
              <a:rPr sz="1400" spc="35" dirty="0">
                <a:solidFill>
                  <a:srgbClr val="A21515"/>
                </a:solidFill>
                <a:latin typeface="Arial"/>
                <a:cs typeface="Arial"/>
              </a:rPr>
              <a:t>"%s"</a:t>
            </a:r>
            <a:r>
              <a:rPr sz="1400" spc="35" dirty="0">
                <a:latin typeface="Arial"/>
                <a:cs typeface="Arial"/>
              </a:rPr>
              <a:t>,new_name);</a:t>
            </a:r>
            <a:endParaRPr sz="14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</a:pPr>
            <a:r>
              <a:rPr sz="1400" spc="125" dirty="0">
                <a:solidFill>
                  <a:srgbClr val="0000FF"/>
                </a:solidFill>
                <a:latin typeface="Arial"/>
                <a:cs typeface="Arial"/>
              </a:rPr>
              <a:t>break</a:t>
            </a:r>
            <a:r>
              <a:rPr sz="1400" spc="125" dirty="0"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</a:pPr>
            <a:r>
              <a:rPr sz="1400" spc="30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20"/>
              </a:spcBef>
            </a:pPr>
            <a:r>
              <a:rPr sz="1200" spc="185" dirty="0">
                <a:solidFill>
                  <a:srgbClr val="0000FF"/>
                </a:solidFill>
                <a:latin typeface="Arial"/>
                <a:cs typeface="Arial"/>
              </a:rPr>
              <a:t>for</a:t>
            </a:r>
            <a:r>
              <a:rPr sz="1200" spc="185" dirty="0">
                <a:latin typeface="Arial"/>
                <a:cs typeface="Arial"/>
              </a:rPr>
              <a:t>(j=</a:t>
            </a:r>
            <a:r>
              <a:rPr sz="1200" spc="185" dirty="0">
                <a:solidFill>
                  <a:srgbClr val="09875A"/>
                </a:solidFill>
                <a:latin typeface="Arial"/>
                <a:cs typeface="Arial"/>
              </a:rPr>
              <a:t>0</a:t>
            </a:r>
            <a:r>
              <a:rPr sz="1200" spc="185" dirty="0">
                <a:latin typeface="Arial"/>
                <a:cs typeface="Arial"/>
              </a:rPr>
              <a:t>; </a:t>
            </a:r>
            <a:r>
              <a:rPr sz="1200" spc="110" dirty="0">
                <a:latin typeface="Arial"/>
                <a:cs typeface="Arial"/>
              </a:rPr>
              <a:t>j&lt;courses; </a:t>
            </a:r>
            <a:r>
              <a:rPr sz="1200" spc="140" dirty="0">
                <a:latin typeface="Arial"/>
                <a:cs typeface="Arial"/>
              </a:rPr>
              <a:t>j++)</a:t>
            </a:r>
            <a:r>
              <a:rPr sz="1200" spc="250" dirty="0">
                <a:latin typeface="Arial"/>
                <a:cs typeface="Arial"/>
              </a:rPr>
              <a:t> </a:t>
            </a:r>
            <a:r>
              <a:rPr sz="1200" spc="254" dirty="0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1384300">
              <a:lnSpc>
                <a:spcPct val="100000"/>
              </a:lnSpc>
              <a:spcBef>
                <a:spcPts val="5"/>
              </a:spcBef>
            </a:pPr>
            <a:r>
              <a:rPr sz="1200" spc="145" dirty="0">
                <a:latin typeface="Arial"/>
                <a:cs typeface="Arial"/>
              </a:rPr>
              <a:t>fscanf( </a:t>
            </a:r>
            <a:r>
              <a:rPr sz="1200" spc="254" dirty="0">
                <a:latin typeface="Arial"/>
                <a:cs typeface="Arial"/>
              </a:rPr>
              <a:t>infile,</a:t>
            </a:r>
            <a:r>
              <a:rPr sz="1200" spc="254" dirty="0">
                <a:solidFill>
                  <a:srgbClr val="A21515"/>
                </a:solidFill>
                <a:latin typeface="Arial"/>
                <a:cs typeface="Arial"/>
              </a:rPr>
              <a:t>" </a:t>
            </a:r>
            <a:r>
              <a:rPr sz="1200" spc="120" dirty="0">
                <a:solidFill>
                  <a:srgbClr val="A21515"/>
                </a:solidFill>
                <a:latin typeface="Arial"/>
                <a:cs typeface="Arial"/>
              </a:rPr>
              <a:t>%f"</a:t>
            </a:r>
            <a:r>
              <a:rPr sz="1200" spc="120" dirty="0">
                <a:latin typeface="Arial"/>
                <a:cs typeface="Arial"/>
              </a:rPr>
              <a:t>,</a:t>
            </a:r>
            <a:r>
              <a:rPr sz="1200" spc="75" dirty="0">
                <a:latin typeface="Arial"/>
                <a:cs typeface="Arial"/>
              </a:rPr>
              <a:t> </a:t>
            </a:r>
            <a:r>
              <a:rPr sz="1200" spc="150" dirty="0">
                <a:latin typeface="Arial"/>
                <a:cs typeface="Arial"/>
              </a:rPr>
              <a:t>&amp;grades[j]);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8657" y="5983922"/>
            <a:ext cx="12318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0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88840" y="228600"/>
            <a:ext cx="4419600" cy="1785620"/>
          </a:xfrm>
          <a:custGeom>
            <a:avLst/>
            <a:gdLst/>
            <a:ahLst/>
            <a:cxnLst/>
            <a:rect l="l" t="t" r="r" b="b"/>
            <a:pathLst>
              <a:path w="4419600" h="1785620">
                <a:moveTo>
                  <a:pt x="4419600" y="0"/>
                </a:moveTo>
                <a:lnTo>
                  <a:pt x="0" y="0"/>
                </a:lnTo>
                <a:lnTo>
                  <a:pt x="0" y="1785620"/>
                </a:lnTo>
                <a:lnTo>
                  <a:pt x="4419600" y="1785620"/>
                </a:lnTo>
                <a:lnTo>
                  <a:pt x="4419600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767960" y="254253"/>
            <a:ext cx="39776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20" dirty="0">
                <a:latin typeface="Arial"/>
                <a:cs typeface="Arial"/>
              </a:rPr>
              <a:t>//remaining </a:t>
            </a:r>
            <a:r>
              <a:rPr sz="1200" spc="140" dirty="0">
                <a:latin typeface="Arial"/>
                <a:cs typeface="Arial"/>
              </a:rPr>
              <a:t>part </a:t>
            </a:r>
            <a:r>
              <a:rPr sz="1200" spc="155" dirty="0">
                <a:latin typeface="Arial"/>
                <a:cs typeface="Arial"/>
              </a:rPr>
              <a:t>of </a:t>
            </a:r>
            <a:r>
              <a:rPr sz="1200" spc="100" dirty="0">
                <a:latin typeface="Arial"/>
                <a:cs typeface="Arial"/>
              </a:rPr>
              <a:t>the </a:t>
            </a:r>
            <a:r>
              <a:rPr sz="1200" spc="10" dirty="0">
                <a:latin typeface="Arial"/>
                <a:cs typeface="Arial"/>
              </a:rPr>
              <a:t>code </a:t>
            </a:r>
            <a:r>
              <a:rPr sz="1200" spc="60" dirty="0">
                <a:latin typeface="Arial"/>
                <a:cs typeface="Arial"/>
              </a:rPr>
              <a:t>from </a:t>
            </a:r>
            <a:r>
              <a:rPr sz="1200" spc="100" dirty="0">
                <a:latin typeface="Arial"/>
                <a:cs typeface="Arial"/>
              </a:rPr>
              <a:t>the </a:t>
            </a:r>
            <a:r>
              <a:rPr sz="1200" spc="260" dirty="0">
                <a:latin typeface="Arial"/>
                <a:cs typeface="Arial"/>
              </a:rPr>
              <a:t>left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side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67960" y="434721"/>
            <a:ext cx="8115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8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400" spc="450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400" spc="310" dirty="0">
                <a:latin typeface="Arial"/>
                <a:cs typeface="Arial"/>
              </a:rPr>
              <a:t>(</a:t>
            </a:r>
            <a:r>
              <a:rPr sz="1400" spc="465" dirty="0">
                <a:latin typeface="Arial"/>
                <a:cs typeface="Arial"/>
              </a:rPr>
              <a:t>i</a:t>
            </a:r>
            <a:r>
              <a:rPr sz="1400" spc="-45" dirty="0">
                <a:latin typeface="Arial"/>
                <a:cs typeface="Arial"/>
              </a:rPr>
              <a:t>=</a:t>
            </a:r>
            <a:r>
              <a:rPr sz="1400" spc="-60" dirty="0">
                <a:latin typeface="Arial"/>
                <a:cs typeface="Arial"/>
              </a:rPr>
              <a:t>=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spc="300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25415" y="647953"/>
            <a:ext cx="30797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20" dirty="0">
                <a:latin typeface="Arial"/>
                <a:cs typeface="Arial"/>
              </a:rPr>
              <a:t>printf(</a:t>
            </a:r>
            <a:r>
              <a:rPr sz="1400" spc="120" dirty="0">
                <a:solidFill>
                  <a:srgbClr val="A21515"/>
                </a:solidFill>
                <a:latin typeface="Arial"/>
                <a:cs typeface="Arial"/>
              </a:rPr>
              <a:t>"Name </a:t>
            </a:r>
            <a:r>
              <a:rPr sz="1400" spc="10" dirty="0">
                <a:solidFill>
                  <a:srgbClr val="A21515"/>
                </a:solidFill>
                <a:latin typeface="Arial"/>
                <a:cs typeface="Arial"/>
              </a:rPr>
              <a:t>does </a:t>
            </a:r>
            <a:r>
              <a:rPr sz="1400" spc="120" dirty="0">
                <a:solidFill>
                  <a:srgbClr val="A21515"/>
                </a:solidFill>
                <a:latin typeface="Arial"/>
                <a:cs typeface="Arial"/>
              </a:rPr>
              <a:t>not</a:t>
            </a:r>
            <a:r>
              <a:rPr sz="1400" spc="75" dirty="0">
                <a:solidFill>
                  <a:srgbClr val="A21515"/>
                </a:solidFill>
                <a:latin typeface="Arial"/>
                <a:cs typeface="Arial"/>
              </a:rPr>
              <a:t> </a:t>
            </a:r>
            <a:r>
              <a:rPr sz="1400" spc="260" dirty="0">
                <a:solidFill>
                  <a:srgbClr val="A21515"/>
                </a:solidFill>
                <a:latin typeface="Arial"/>
                <a:cs typeface="Arial"/>
              </a:rPr>
              <a:t>exist."</a:t>
            </a:r>
            <a:r>
              <a:rPr sz="1400" spc="260" dirty="0"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25415" y="861440"/>
            <a:ext cx="356742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245" dirty="0">
                <a:latin typeface="Arial"/>
                <a:cs typeface="Arial"/>
              </a:rPr>
              <a:t>fclose(infile); </a:t>
            </a:r>
            <a:r>
              <a:rPr sz="1400" spc="380" dirty="0">
                <a:solidFill>
                  <a:srgbClr val="AAAAAA"/>
                </a:solidFill>
                <a:latin typeface="Arial"/>
                <a:cs typeface="Arial"/>
              </a:rPr>
              <a:t>// </a:t>
            </a:r>
            <a:r>
              <a:rPr sz="1400" spc="50" dirty="0">
                <a:solidFill>
                  <a:srgbClr val="AAAAAA"/>
                </a:solidFill>
                <a:latin typeface="Arial"/>
                <a:cs typeface="Arial"/>
              </a:rPr>
              <a:t>Close </a:t>
            </a:r>
            <a:r>
              <a:rPr sz="1400" spc="85" dirty="0">
                <a:solidFill>
                  <a:srgbClr val="AAAAAA"/>
                </a:solidFill>
                <a:latin typeface="Arial"/>
                <a:cs typeface="Arial"/>
              </a:rPr>
              <a:t>both</a:t>
            </a:r>
            <a:r>
              <a:rPr sz="1400" spc="445" dirty="0">
                <a:solidFill>
                  <a:srgbClr val="AAAAAA"/>
                </a:solidFill>
                <a:latin typeface="Arial"/>
                <a:cs typeface="Arial"/>
              </a:rPr>
              <a:t> </a:t>
            </a:r>
            <a:r>
              <a:rPr sz="1400" spc="290" dirty="0">
                <a:solidFill>
                  <a:srgbClr val="AAAAAA"/>
                </a:solidFill>
                <a:latin typeface="Arial"/>
                <a:cs typeface="Arial"/>
              </a:rPr>
              <a:t>files.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25415" y="1288415"/>
            <a:ext cx="32727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240" dirty="0">
                <a:latin typeface="Arial"/>
                <a:cs typeface="Arial"/>
              </a:rPr>
              <a:t>printf(</a:t>
            </a:r>
            <a:r>
              <a:rPr sz="1400" spc="240" dirty="0">
                <a:solidFill>
                  <a:srgbClr val="A21515"/>
                </a:solidFill>
                <a:latin typeface="Arial"/>
                <a:cs typeface="Arial"/>
              </a:rPr>
              <a:t>"File </a:t>
            </a:r>
            <a:r>
              <a:rPr sz="1400" spc="45" dirty="0">
                <a:solidFill>
                  <a:srgbClr val="A21515"/>
                </a:solidFill>
                <a:latin typeface="Arial"/>
                <a:cs typeface="Arial"/>
              </a:rPr>
              <a:t>updated </a:t>
            </a:r>
            <a:r>
              <a:rPr sz="1400" spc="409" dirty="0">
                <a:solidFill>
                  <a:srgbClr val="A21515"/>
                </a:solidFill>
                <a:latin typeface="Arial"/>
                <a:cs typeface="Arial"/>
              </a:rPr>
              <a:t>if</a:t>
            </a:r>
            <a:r>
              <a:rPr sz="1400" spc="440" dirty="0">
                <a:solidFill>
                  <a:srgbClr val="A21515"/>
                </a:solidFill>
                <a:latin typeface="Arial"/>
                <a:cs typeface="Arial"/>
              </a:rPr>
              <a:t> </a:t>
            </a:r>
            <a:r>
              <a:rPr sz="1400" spc="190" dirty="0">
                <a:solidFill>
                  <a:srgbClr val="A21515"/>
                </a:solidFill>
                <a:latin typeface="Arial"/>
                <a:cs typeface="Arial"/>
              </a:rPr>
              <a:t>found."</a:t>
            </a:r>
            <a:r>
              <a:rPr sz="1400" spc="190" dirty="0"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25415" y="1501775"/>
            <a:ext cx="9105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60" dirty="0">
                <a:solidFill>
                  <a:srgbClr val="0000FF"/>
                </a:solidFill>
                <a:latin typeface="Arial"/>
                <a:cs typeface="Arial"/>
              </a:rPr>
              <a:t>return</a:t>
            </a:r>
            <a:r>
              <a:rPr sz="1400" spc="3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190" dirty="0">
                <a:solidFill>
                  <a:srgbClr val="09875A"/>
                </a:solidFill>
                <a:latin typeface="Arial"/>
                <a:cs typeface="Arial"/>
              </a:rPr>
              <a:t>0</a:t>
            </a:r>
            <a:r>
              <a:rPr sz="1400" spc="190" dirty="0"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67960" y="1715134"/>
            <a:ext cx="12318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0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096000" y="2438400"/>
            <a:ext cx="2667000" cy="1323340"/>
          </a:xfrm>
          <a:custGeom>
            <a:avLst/>
            <a:gdLst/>
            <a:ahLst/>
            <a:cxnLst/>
            <a:rect l="l" t="t" r="r" b="b"/>
            <a:pathLst>
              <a:path w="2667000" h="1323339">
                <a:moveTo>
                  <a:pt x="2667000" y="0"/>
                </a:moveTo>
                <a:lnTo>
                  <a:pt x="0" y="0"/>
                </a:lnTo>
                <a:lnTo>
                  <a:pt x="0" y="1323339"/>
                </a:lnTo>
                <a:lnTo>
                  <a:pt x="2667000" y="1323339"/>
                </a:lnTo>
                <a:lnTo>
                  <a:pt x="2667000" y="0"/>
                </a:lnTo>
                <a:close/>
              </a:path>
            </a:pathLst>
          </a:custGeom>
          <a:solidFill>
            <a:srgbClr val="E1EF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176645" y="2459609"/>
            <a:ext cx="2475230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Carlito"/>
                <a:cs typeface="Carlito"/>
              </a:rPr>
              <a:t>fseek </a:t>
            </a:r>
            <a:r>
              <a:rPr sz="1600" spc="-5" dirty="0">
                <a:latin typeface="Carlito"/>
                <a:cs typeface="Carlito"/>
              </a:rPr>
              <a:t>moves </a:t>
            </a:r>
            <a:r>
              <a:rPr sz="1600" dirty="0">
                <a:latin typeface="Carlito"/>
                <a:cs typeface="Carlito"/>
              </a:rPr>
              <a:t>the </a:t>
            </a:r>
            <a:r>
              <a:rPr sz="1600" spc="-5" dirty="0">
                <a:latin typeface="Carlito"/>
                <a:cs typeface="Carlito"/>
              </a:rPr>
              <a:t>cursor </a:t>
            </a:r>
            <a:r>
              <a:rPr sz="1600" spc="-10" dirty="0">
                <a:latin typeface="Carlito"/>
                <a:cs typeface="Carlito"/>
              </a:rPr>
              <a:t>to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the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rlito"/>
                <a:cs typeface="Carlito"/>
              </a:rPr>
              <a:t>beginning of </a:t>
            </a:r>
            <a:r>
              <a:rPr sz="1600" dirty="0">
                <a:latin typeface="Carlito"/>
                <a:cs typeface="Carlito"/>
              </a:rPr>
              <a:t>the </a:t>
            </a:r>
            <a:r>
              <a:rPr sz="1600" spc="-5" dirty="0">
                <a:latin typeface="Carlito"/>
                <a:cs typeface="Carlito"/>
              </a:rPr>
              <a:t>name</a:t>
            </a:r>
            <a:r>
              <a:rPr sz="1600" spc="-60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found</a:t>
            </a:r>
            <a:endParaRPr sz="1600">
              <a:latin typeface="Carlito"/>
              <a:cs typeface="Carlito"/>
            </a:endParaRPr>
          </a:p>
          <a:p>
            <a:pPr marL="12700" marR="86995">
              <a:lnSpc>
                <a:spcPct val="100000"/>
              </a:lnSpc>
            </a:pPr>
            <a:r>
              <a:rPr sz="1600" i="1" spc="-10" dirty="0">
                <a:latin typeface="Carlito"/>
                <a:cs typeface="Carlito"/>
              </a:rPr>
              <a:t>//subtract string </a:t>
            </a:r>
            <a:r>
              <a:rPr sz="1600" i="1" spc="-5" dirty="0">
                <a:latin typeface="Carlito"/>
                <a:cs typeface="Carlito"/>
              </a:rPr>
              <a:t>length </a:t>
            </a:r>
            <a:r>
              <a:rPr sz="1600" i="1" spc="-10" dirty="0">
                <a:latin typeface="Carlito"/>
                <a:cs typeface="Carlito"/>
              </a:rPr>
              <a:t>from  </a:t>
            </a:r>
            <a:r>
              <a:rPr sz="1600" i="1" dirty="0">
                <a:latin typeface="Carlito"/>
                <a:cs typeface="Carlito"/>
              </a:rPr>
              <a:t>the </a:t>
            </a:r>
            <a:r>
              <a:rPr sz="1600" i="1" spc="-10" dirty="0">
                <a:latin typeface="Carlito"/>
                <a:cs typeface="Carlito"/>
              </a:rPr>
              <a:t>current </a:t>
            </a:r>
            <a:r>
              <a:rPr sz="1600" i="1" spc="-5" dirty="0">
                <a:latin typeface="Carlito"/>
                <a:cs typeface="Carlito"/>
              </a:rPr>
              <a:t>position of </a:t>
            </a:r>
            <a:r>
              <a:rPr sz="1600" i="1" dirty="0">
                <a:latin typeface="Carlito"/>
                <a:cs typeface="Carlito"/>
              </a:rPr>
              <a:t>the  </a:t>
            </a:r>
            <a:r>
              <a:rPr sz="1600" i="1" spc="-15" dirty="0">
                <a:latin typeface="Carlito"/>
                <a:cs typeface="Carlito"/>
              </a:rPr>
              <a:t>pointer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404103" y="3099816"/>
            <a:ext cx="699135" cy="1398270"/>
          </a:xfrm>
          <a:custGeom>
            <a:avLst/>
            <a:gdLst/>
            <a:ahLst/>
            <a:cxnLst/>
            <a:rect l="l" t="t" r="r" b="b"/>
            <a:pathLst>
              <a:path w="699135" h="1398270">
                <a:moveTo>
                  <a:pt x="9651" y="1292352"/>
                </a:moveTo>
                <a:lnTo>
                  <a:pt x="2667" y="1292860"/>
                </a:lnTo>
                <a:lnTo>
                  <a:pt x="0" y="1295908"/>
                </a:lnTo>
                <a:lnTo>
                  <a:pt x="7366" y="1398270"/>
                </a:lnTo>
                <a:lnTo>
                  <a:pt x="20168" y="1389761"/>
                </a:lnTo>
                <a:lnTo>
                  <a:pt x="18542" y="1389761"/>
                </a:lnTo>
                <a:lnTo>
                  <a:pt x="7238" y="1384173"/>
                </a:lnTo>
                <a:lnTo>
                  <a:pt x="17614" y="1363060"/>
                </a:lnTo>
                <a:lnTo>
                  <a:pt x="12700" y="1295019"/>
                </a:lnTo>
                <a:lnTo>
                  <a:pt x="9651" y="1292352"/>
                </a:lnTo>
                <a:close/>
              </a:path>
              <a:path w="699135" h="1398270">
                <a:moveTo>
                  <a:pt x="17614" y="1363060"/>
                </a:moveTo>
                <a:lnTo>
                  <a:pt x="7238" y="1384173"/>
                </a:lnTo>
                <a:lnTo>
                  <a:pt x="18542" y="1389761"/>
                </a:lnTo>
                <a:lnTo>
                  <a:pt x="20164" y="1386459"/>
                </a:lnTo>
                <a:lnTo>
                  <a:pt x="19304" y="1386459"/>
                </a:lnTo>
                <a:lnTo>
                  <a:pt x="9398" y="1381633"/>
                </a:lnTo>
                <a:lnTo>
                  <a:pt x="18518" y="1375584"/>
                </a:lnTo>
                <a:lnTo>
                  <a:pt x="17614" y="1363060"/>
                </a:lnTo>
                <a:close/>
              </a:path>
              <a:path w="699135" h="1398270">
                <a:moveTo>
                  <a:pt x="85851" y="1330960"/>
                </a:moveTo>
                <a:lnTo>
                  <a:pt x="82931" y="1332865"/>
                </a:lnTo>
                <a:lnTo>
                  <a:pt x="28891" y="1368704"/>
                </a:lnTo>
                <a:lnTo>
                  <a:pt x="18542" y="1389761"/>
                </a:lnTo>
                <a:lnTo>
                  <a:pt x="20168" y="1389761"/>
                </a:lnTo>
                <a:lnTo>
                  <a:pt x="89916" y="1343406"/>
                </a:lnTo>
                <a:lnTo>
                  <a:pt x="92837" y="1341501"/>
                </a:lnTo>
                <a:lnTo>
                  <a:pt x="93599" y="1337564"/>
                </a:lnTo>
                <a:lnTo>
                  <a:pt x="89788" y="1331722"/>
                </a:lnTo>
                <a:lnTo>
                  <a:pt x="85851" y="1330960"/>
                </a:lnTo>
                <a:close/>
              </a:path>
              <a:path w="699135" h="1398270">
                <a:moveTo>
                  <a:pt x="18518" y="1375584"/>
                </a:moveTo>
                <a:lnTo>
                  <a:pt x="9398" y="1381633"/>
                </a:lnTo>
                <a:lnTo>
                  <a:pt x="19304" y="1386459"/>
                </a:lnTo>
                <a:lnTo>
                  <a:pt x="18518" y="1375584"/>
                </a:lnTo>
                <a:close/>
              </a:path>
              <a:path w="699135" h="1398270">
                <a:moveTo>
                  <a:pt x="28891" y="1368704"/>
                </a:moveTo>
                <a:lnTo>
                  <a:pt x="18518" y="1375584"/>
                </a:lnTo>
                <a:lnTo>
                  <a:pt x="19304" y="1386459"/>
                </a:lnTo>
                <a:lnTo>
                  <a:pt x="20164" y="1386459"/>
                </a:lnTo>
                <a:lnTo>
                  <a:pt x="28891" y="1368704"/>
                </a:lnTo>
                <a:close/>
              </a:path>
              <a:path w="699135" h="1398270">
                <a:moveTo>
                  <a:pt x="687451" y="0"/>
                </a:moveTo>
                <a:lnTo>
                  <a:pt x="17614" y="1363060"/>
                </a:lnTo>
                <a:lnTo>
                  <a:pt x="18518" y="1375584"/>
                </a:lnTo>
                <a:lnTo>
                  <a:pt x="28891" y="1368704"/>
                </a:lnTo>
                <a:lnTo>
                  <a:pt x="698881" y="5587"/>
                </a:lnTo>
                <a:lnTo>
                  <a:pt x="68745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248400" y="3886200"/>
            <a:ext cx="2667000" cy="1323340"/>
          </a:xfrm>
          <a:prstGeom prst="rect">
            <a:avLst/>
          </a:prstGeom>
          <a:solidFill>
            <a:srgbClr val="E1EFD9"/>
          </a:solidFill>
        </p:spPr>
        <p:txBody>
          <a:bodyPr vert="horz" wrap="square" lIns="0" tIns="34290" rIns="0" bIns="0" rtlCol="0">
            <a:spAutoFit/>
          </a:bodyPr>
          <a:lstStyle/>
          <a:p>
            <a:pPr marL="93345" marR="488950">
              <a:lnSpc>
                <a:spcPct val="100000"/>
              </a:lnSpc>
              <a:spcBef>
                <a:spcPts val="270"/>
              </a:spcBef>
            </a:pPr>
            <a:r>
              <a:rPr sz="1600" spc="-10" dirty="0">
                <a:latin typeface="Carlito"/>
                <a:cs typeface="Carlito"/>
              </a:rPr>
              <a:t>After </a:t>
            </a:r>
            <a:r>
              <a:rPr sz="1600" spc="-5" dirty="0">
                <a:latin typeface="Carlito"/>
                <a:cs typeface="Carlito"/>
              </a:rPr>
              <a:t>moving </a:t>
            </a:r>
            <a:r>
              <a:rPr sz="1600" dirty="0">
                <a:latin typeface="Carlito"/>
                <a:cs typeface="Carlito"/>
              </a:rPr>
              <a:t>the </a:t>
            </a:r>
            <a:r>
              <a:rPr sz="1600" spc="-30" dirty="0">
                <a:latin typeface="Carlito"/>
                <a:cs typeface="Carlito"/>
              </a:rPr>
              <a:t>pointer,  </a:t>
            </a:r>
            <a:r>
              <a:rPr sz="1600" spc="-10" dirty="0">
                <a:latin typeface="Carlito"/>
                <a:cs typeface="Carlito"/>
              </a:rPr>
              <a:t>write </a:t>
            </a:r>
            <a:r>
              <a:rPr sz="1600" dirty="0">
                <a:latin typeface="Carlito"/>
                <a:cs typeface="Carlito"/>
              </a:rPr>
              <a:t>the </a:t>
            </a:r>
            <a:r>
              <a:rPr sz="1600" spc="-5" dirty="0">
                <a:latin typeface="Carlito"/>
                <a:cs typeface="Carlito"/>
              </a:rPr>
              <a:t>new_name </a:t>
            </a:r>
            <a:r>
              <a:rPr sz="1600" spc="-10" dirty="0">
                <a:latin typeface="Carlito"/>
                <a:cs typeface="Carlito"/>
              </a:rPr>
              <a:t>to  </a:t>
            </a:r>
            <a:r>
              <a:rPr sz="1600" spc="-5" dirty="0">
                <a:latin typeface="Carlito"/>
                <a:cs typeface="Carlito"/>
              </a:rPr>
              <a:t>replace it.</a:t>
            </a:r>
            <a:endParaRPr sz="1600">
              <a:latin typeface="Carlito"/>
              <a:cs typeface="Carlito"/>
            </a:endParaRPr>
          </a:p>
          <a:p>
            <a:pPr marL="93345" marR="62611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Carlito"/>
                <a:cs typeface="Carlito"/>
              </a:rPr>
              <a:t>They can </a:t>
            </a:r>
            <a:r>
              <a:rPr sz="1600" spc="-5" dirty="0">
                <a:latin typeface="Carlito"/>
                <a:cs typeface="Carlito"/>
              </a:rPr>
              <a:t>be in </a:t>
            </a:r>
            <a:r>
              <a:rPr sz="1600" spc="-20" dirty="0">
                <a:latin typeface="Carlito"/>
                <a:cs typeface="Carlito"/>
              </a:rPr>
              <a:t>different  </a:t>
            </a:r>
            <a:r>
              <a:rPr sz="1600" spc="-5" dirty="0">
                <a:latin typeface="Carlito"/>
                <a:cs typeface="Carlito"/>
              </a:rPr>
              <a:t>lenght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914400" y="4544059"/>
            <a:ext cx="8077200" cy="2265680"/>
            <a:chOff x="914400" y="4544059"/>
            <a:chExt cx="8077200" cy="2265680"/>
          </a:xfrm>
        </p:grpSpPr>
        <p:sp>
          <p:nvSpPr>
            <p:cNvPr id="23" name="object 23"/>
            <p:cNvSpPr/>
            <p:nvPr/>
          </p:nvSpPr>
          <p:spPr>
            <a:xfrm>
              <a:off x="4725670" y="4544059"/>
              <a:ext cx="1525270" cy="224154"/>
            </a:xfrm>
            <a:custGeom>
              <a:avLst/>
              <a:gdLst/>
              <a:ahLst/>
              <a:cxnLst/>
              <a:rect l="l" t="t" r="r" b="b"/>
              <a:pathLst>
                <a:path w="1525270" h="224154">
                  <a:moveTo>
                    <a:pt x="82041" y="121031"/>
                  </a:moveTo>
                  <a:lnTo>
                    <a:pt x="79247" y="123189"/>
                  </a:lnTo>
                  <a:lnTo>
                    <a:pt x="0" y="182625"/>
                  </a:lnTo>
                  <a:lnTo>
                    <a:pt x="93979" y="223773"/>
                  </a:lnTo>
                  <a:lnTo>
                    <a:pt x="97662" y="222250"/>
                  </a:lnTo>
                  <a:lnTo>
                    <a:pt x="100456" y="215900"/>
                  </a:lnTo>
                  <a:lnTo>
                    <a:pt x="99059" y="212089"/>
                  </a:lnTo>
                  <a:lnTo>
                    <a:pt x="42817" y="187451"/>
                  </a:lnTo>
                  <a:lnTo>
                    <a:pt x="13207" y="187451"/>
                  </a:lnTo>
                  <a:lnTo>
                    <a:pt x="11810" y="174751"/>
                  </a:lnTo>
                  <a:lnTo>
                    <a:pt x="35137" y="172055"/>
                  </a:lnTo>
                  <a:lnTo>
                    <a:pt x="86867" y="133350"/>
                  </a:lnTo>
                  <a:lnTo>
                    <a:pt x="89662" y="131190"/>
                  </a:lnTo>
                  <a:lnTo>
                    <a:pt x="90296" y="127253"/>
                  </a:lnTo>
                  <a:lnTo>
                    <a:pt x="88137" y="124459"/>
                  </a:lnTo>
                  <a:lnTo>
                    <a:pt x="86105" y="121538"/>
                  </a:lnTo>
                  <a:lnTo>
                    <a:pt x="82041" y="121031"/>
                  </a:lnTo>
                  <a:close/>
                </a:path>
                <a:path w="1525270" h="224154">
                  <a:moveTo>
                    <a:pt x="35137" y="172055"/>
                  </a:moveTo>
                  <a:lnTo>
                    <a:pt x="11810" y="174751"/>
                  </a:lnTo>
                  <a:lnTo>
                    <a:pt x="13207" y="187451"/>
                  </a:lnTo>
                  <a:lnTo>
                    <a:pt x="24193" y="186181"/>
                  </a:lnTo>
                  <a:lnTo>
                    <a:pt x="16255" y="186181"/>
                  </a:lnTo>
                  <a:lnTo>
                    <a:pt x="14985" y="175259"/>
                  </a:lnTo>
                  <a:lnTo>
                    <a:pt x="30853" y="175259"/>
                  </a:lnTo>
                  <a:lnTo>
                    <a:pt x="35137" y="172055"/>
                  </a:lnTo>
                  <a:close/>
                </a:path>
                <a:path w="1525270" h="224154">
                  <a:moveTo>
                    <a:pt x="36634" y="184743"/>
                  </a:moveTo>
                  <a:lnTo>
                    <a:pt x="13207" y="187451"/>
                  </a:lnTo>
                  <a:lnTo>
                    <a:pt x="42817" y="187451"/>
                  </a:lnTo>
                  <a:lnTo>
                    <a:pt x="36634" y="184743"/>
                  </a:lnTo>
                  <a:close/>
                </a:path>
                <a:path w="1525270" h="224154">
                  <a:moveTo>
                    <a:pt x="14985" y="175259"/>
                  </a:moveTo>
                  <a:lnTo>
                    <a:pt x="16255" y="186181"/>
                  </a:lnTo>
                  <a:lnTo>
                    <a:pt x="24994" y="179644"/>
                  </a:lnTo>
                  <a:lnTo>
                    <a:pt x="14985" y="175259"/>
                  </a:lnTo>
                  <a:close/>
                </a:path>
                <a:path w="1525270" h="224154">
                  <a:moveTo>
                    <a:pt x="24994" y="179644"/>
                  </a:moveTo>
                  <a:lnTo>
                    <a:pt x="16255" y="186181"/>
                  </a:lnTo>
                  <a:lnTo>
                    <a:pt x="24193" y="186181"/>
                  </a:lnTo>
                  <a:lnTo>
                    <a:pt x="36634" y="184743"/>
                  </a:lnTo>
                  <a:lnTo>
                    <a:pt x="24994" y="179644"/>
                  </a:lnTo>
                  <a:close/>
                </a:path>
                <a:path w="1525270" h="224154">
                  <a:moveTo>
                    <a:pt x="1523238" y="0"/>
                  </a:moveTo>
                  <a:lnTo>
                    <a:pt x="35137" y="172055"/>
                  </a:lnTo>
                  <a:lnTo>
                    <a:pt x="24994" y="179644"/>
                  </a:lnTo>
                  <a:lnTo>
                    <a:pt x="36634" y="184743"/>
                  </a:lnTo>
                  <a:lnTo>
                    <a:pt x="1524762" y="12700"/>
                  </a:lnTo>
                  <a:lnTo>
                    <a:pt x="1523238" y="0"/>
                  </a:lnTo>
                  <a:close/>
                </a:path>
                <a:path w="1525270" h="224154">
                  <a:moveTo>
                    <a:pt x="30853" y="175259"/>
                  </a:moveTo>
                  <a:lnTo>
                    <a:pt x="14985" y="175259"/>
                  </a:lnTo>
                  <a:lnTo>
                    <a:pt x="24994" y="179644"/>
                  </a:lnTo>
                  <a:lnTo>
                    <a:pt x="30853" y="175259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14400" y="5793739"/>
              <a:ext cx="8077200" cy="1016000"/>
            </a:xfrm>
            <a:custGeom>
              <a:avLst/>
              <a:gdLst/>
              <a:ahLst/>
              <a:cxnLst/>
              <a:rect l="l" t="t" r="r" b="b"/>
              <a:pathLst>
                <a:path w="8077200" h="1016000">
                  <a:moveTo>
                    <a:pt x="8077200" y="0"/>
                  </a:moveTo>
                  <a:lnTo>
                    <a:pt x="0" y="0"/>
                  </a:lnTo>
                  <a:lnTo>
                    <a:pt x="0" y="1016000"/>
                  </a:lnTo>
                  <a:lnTo>
                    <a:pt x="8077200" y="1016000"/>
                  </a:lnTo>
                  <a:lnTo>
                    <a:pt x="80772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993457" y="5545454"/>
            <a:ext cx="7797800" cy="48069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450"/>
              </a:spcBef>
            </a:pPr>
            <a:r>
              <a:rPr sz="1200" spc="254" dirty="0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200" spc="-20" dirty="0">
                <a:latin typeface="Carlito"/>
                <a:cs typeface="Carlito"/>
              </a:rPr>
              <a:t>However, </a:t>
            </a:r>
            <a:r>
              <a:rPr sz="1200" dirty="0">
                <a:latin typeface="Carlito"/>
                <a:cs typeface="Carlito"/>
              </a:rPr>
              <a:t>this </a:t>
            </a:r>
            <a:r>
              <a:rPr sz="1200" spc="-5" dirty="0">
                <a:latin typeface="Carlito"/>
                <a:cs typeface="Carlito"/>
              </a:rPr>
              <a:t>code </a:t>
            </a:r>
            <a:r>
              <a:rPr sz="1200" dirty="0">
                <a:latin typeface="Carlito"/>
                <a:cs typeface="Carlito"/>
              </a:rPr>
              <a:t>has a </a:t>
            </a:r>
            <a:r>
              <a:rPr sz="1200" spc="-5" dirty="0">
                <a:latin typeface="Carlito"/>
                <a:cs typeface="Carlito"/>
              </a:rPr>
              <a:t>problem </a:t>
            </a:r>
            <a:r>
              <a:rPr sz="1200" dirty="0">
                <a:latin typeface="Carlito"/>
                <a:cs typeface="Carlito"/>
              </a:rPr>
              <a:t>as if the new name </a:t>
            </a:r>
            <a:r>
              <a:rPr sz="1200" spc="-5" dirty="0">
                <a:latin typeface="Carlito"/>
                <a:cs typeface="Carlito"/>
              </a:rPr>
              <a:t>length </a:t>
            </a:r>
            <a:r>
              <a:rPr sz="1200" dirty="0">
                <a:latin typeface="Carlito"/>
                <a:cs typeface="Carlito"/>
              </a:rPr>
              <a:t>is not </a:t>
            </a:r>
            <a:r>
              <a:rPr sz="1200" spc="-10" dirty="0">
                <a:latin typeface="Carlito"/>
                <a:cs typeface="Carlito"/>
              </a:rPr>
              <a:t>exact </a:t>
            </a:r>
            <a:r>
              <a:rPr sz="1200" spc="-5" dirty="0">
                <a:latin typeface="Carlito"/>
                <a:cs typeface="Carlito"/>
              </a:rPr>
              <a:t>same </a:t>
            </a:r>
            <a:r>
              <a:rPr sz="1200" dirty="0">
                <a:latin typeface="Carlito"/>
                <a:cs typeface="Carlito"/>
              </a:rPr>
              <a:t>as the name </a:t>
            </a:r>
            <a:r>
              <a:rPr sz="1200" spc="-10" dirty="0">
                <a:latin typeface="Carlito"/>
                <a:cs typeface="Carlito"/>
              </a:rPr>
              <a:t>you are </a:t>
            </a:r>
            <a:r>
              <a:rPr sz="1200" spc="-5" dirty="0">
                <a:latin typeface="Carlito"/>
                <a:cs typeface="Carlito"/>
              </a:rPr>
              <a:t>replacing, </a:t>
            </a:r>
            <a:r>
              <a:rPr sz="1200" dirty="0">
                <a:latin typeface="Carlito"/>
                <a:cs typeface="Carlito"/>
              </a:rPr>
              <a:t>then it will</a:t>
            </a:r>
            <a:r>
              <a:rPr sz="1200" spc="-30" dirty="0">
                <a:latin typeface="Carlito"/>
                <a:cs typeface="Carlito"/>
              </a:rPr>
              <a:t> </a:t>
            </a:r>
            <a:r>
              <a:rPr sz="1200" spc="-15" dirty="0">
                <a:latin typeface="Carlito"/>
                <a:cs typeface="Carlito"/>
              </a:rPr>
              <a:t>keep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93457" y="6000750"/>
            <a:ext cx="76847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rlito"/>
                <a:cs typeface="Carlito"/>
              </a:rPr>
              <a:t>older </a:t>
            </a:r>
            <a:r>
              <a:rPr sz="1200" spc="-5" dirty="0">
                <a:latin typeface="Carlito"/>
                <a:cs typeface="Carlito"/>
              </a:rPr>
              <a:t>char </a:t>
            </a:r>
            <a:r>
              <a:rPr sz="1200" dirty="0">
                <a:latin typeface="Carlito"/>
                <a:cs typeface="Carlito"/>
              </a:rPr>
              <a:t>or </a:t>
            </a:r>
            <a:r>
              <a:rPr sz="1200" spc="-5" dirty="0">
                <a:latin typeface="Carlito"/>
                <a:cs typeface="Carlito"/>
              </a:rPr>
              <a:t>replace some grades </a:t>
            </a:r>
            <a:r>
              <a:rPr sz="1200" dirty="0">
                <a:latin typeface="Carlito"/>
                <a:cs typeface="Carlito"/>
              </a:rPr>
              <a:t>with the new </a:t>
            </a:r>
            <a:r>
              <a:rPr sz="1200" spc="-5" dirty="0">
                <a:latin typeface="Carlito"/>
                <a:cs typeface="Carlito"/>
              </a:rPr>
              <a:t>string </a:t>
            </a:r>
            <a:r>
              <a:rPr sz="1200" dirty="0">
                <a:latin typeface="Carlito"/>
                <a:cs typeface="Carlito"/>
              </a:rPr>
              <a:t>if it is </a:t>
            </a:r>
            <a:r>
              <a:rPr sz="1200" spc="-20" dirty="0">
                <a:latin typeface="Carlito"/>
                <a:cs typeface="Carlito"/>
              </a:rPr>
              <a:t>longer. </a:t>
            </a:r>
            <a:r>
              <a:rPr sz="1200" spc="-5" dirty="0">
                <a:latin typeface="Carlito"/>
                <a:cs typeface="Carlito"/>
              </a:rPr>
              <a:t>There </a:t>
            </a:r>
            <a:r>
              <a:rPr sz="1200" spc="-10" dirty="0">
                <a:latin typeface="Carlito"/>
                <a:cs typeface="Carlito"/>
              </a:rPr>
              <a:t>are </a:t>
            </a:r>
            <a:r>
              <a:rPr sz="1200" spc="-5" dirty="0">
                <a:latin typeface="Carlito"/>
                <a:cs typeface="Carlito"/>
              </a:rPr>
              <a:t>various </a:t>
            </a:r>
            <a:r>
              <a:rPr sz="1200" dirty="0">
                <a:latin typeface="Carlito"/>
                <a:cs typeface="Carlito"/>
              </a:rPr>
              <a:t>logic </a:t>
            </a:r>
            <a:r>
              <a:rPr sz="1200" spc="-15" dirty="0">
                <a:latin typeface="Carlito"/>
                <a:cs typeface="Carlito"/>
              </a:rPr>
              <a:t>to </a:t>
            </a:r>
            <a:r>
              <a:rPr sz="1200" dirty="0">
                <a:latin typeface="Carlito"/>
                <a:cs typeface="Carlito"/>
              </a:rPr>
              <a:t>deal with </a:t>
            </a:r>
            <a:r>
              <a:rPr sz="1200" spc="-5" dirty="0">
                <a:latin typeface="Carlito"/>
                <a:cs typeface="Carlito"/>
              </a:rPr>
              <a:t>that. Maybe </a:t>
            </a:r>
            <a:r>
              <a:rPr sz="1200" spc="-10" dirty="0">
                <a:latin typeface="Carlito"/>
                <a:cs typeface="Carlito"/>
              </a:rPr>
              <a:t>you</a:t>
            </a:r>
            <a:r>
              <a:rPr sz="1200" spc="-50" dirty="0">
                <a:latin typeface="Carlito"/>
                <a:cs typeface="Carlito"/>
              </a:rPr>
              <a:t> </a:t>
            </a:r>
            <a:r>
              <a:rPr sz="1200" spc="15" dirty="0">
                <a:latin typeface="Carlito"/>
                <a:cs typeface="Carlito"/>
              </a:rPr>
              <a:t>can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93457" y="6183312"/>
            <a:ext cx="783335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rlito"/>
                <a:cs typeface="Carlito"/>
              </a:rPr>
              <a:t>keep/load </a:t>
            </a:r>
            <a:r>
              <a:rPr sz="1200" dirty="0">
                <a:latin typeface="Carlito"/>
                <a:cs typeface="Carlito"/>
              </a:rPr>
              <a:t>the </a:t>
            </a:r>
            <a:r>
              <a:rPr sz="1200" spc="-5" dirty="0">
                <a:latin typeface="Carlito"/>
                <a:cs typeface="Carlito"/>
              </a:rPr>
              <a:t>full </a:t>
            </a:r>
            <a:r>
              <a:rPr sz="1200" spc="-10" dirty="0">
                <a:latin typeface="Carlito"/>
                <a:cs typeface="Carlito"/>
              </a:rPr>
              <a:t>data </a:t>
            </a:r>
            <a:r>
              <a:rPr sz="1200" dirty="0">
                <a:latin typeface="Carlito"/>
                <a:cs typeface="Carlito"/>
              </a:rPr>
              <a:t>in </a:t>
            </a:r>
            <a:r>
              <a:rPr sz="1200" spc="-5" dirty="0">
                <a:latin typeface="Carlito"/>
                <a:cs typeface="Carlito"/>
              </a:rPr>
              <a:t>your code </a:t>
            </a:r>
            <a:r>
              <a:rPr sz="1200" dirty="0">
                <a:latin typeface="Carlito"/>
                <a:cs typeface="Carlito"/>
              </a:rPr>
              <a:t>and </a:t>
            </a:r>
            <a:r>
              <a:rPr sz="1200" spc="-5" dirty="0">
                <a:latin typeface="Carlito"/>
                <a:cs typeface="Carlito"/>
              </a:rPr>
              <a:t>write </a:t>
            </a:r>
            <a:r>
              <a:rPr sz="1200" dirty="0">
                <a:latin typeface="Carlito"/>
                <a:cs typeface="Carlito"/>
              </a:rPr>
              <a:t>a new </a:t>
            </a:r>
            <a:r>
              <a:rPr sz="1200" spc="-5" dirty="0">
                <a:latin typeface="Carlito"/>
                <a:cs typeface="Carlito"/>
              </a:rPr>
              <a:t>temp file, </a:t>
            </a:r>
            <a:r>
              <a:rPr sz="1200" spc="-10" dirty="0">
                <a:latin typeface="Carlito"/>
                <a:cs typeface="Carlito"/>
              </a:rPr>
              <a:t>remove </a:t>
            </a:r>
            <a:r>
              <a:rPr sz="1200" dirty="0">
                <a:latin typeface="Carlito"/>
                <a:cs typeface="Carlito"/>
              </a:rPr>
              <a:t>the old </a:t>
            </a:r>
            <a:r>
              <a:rPr sz="1200" spc="-5" dirty="0">
                <a:latin typeface="Carlito"/>
                <a:cs typeface="Carlito"/>
              </a:rPr>
              <a:t>file </a:t>
            </a:r>
            <a:r>
              <a:rPr sz="1200" dirty="0">
                <a:latin typeface="Carlito"/>
                <a:cs typeface="Carlito"/>
              </a:rPr>
              <a:t>and </a:t>
            </a:r>
            <a:r>
              <a:rPr sz="1200" spc="-5" dirty="0">
                <a:latin typeface="Carlito"/>
                <a:cs typeface="Carlito"/>
              </a:rPr>
              <a:t>rename </a:t>
            </a:r>
            <a:r>
              <a:rPr sz="1200" dirty="0">
                <a:latin typeface="Carlito"/>
                <a:cs typeface="Carlito"/>
              </a:rPr>
              <a:t>the </a:t>
            </a:r>
            <a:r>
              <a:rPr sz="1200" spc="-5" dirty="0">
                <a:latin typeface="Carlito"/>
                <a:cs typeface="Carlito"/>
              </a:rPr>
              <a:t>temp file </a:t>
            </a:r>
            <a:r>
              <a:rPr sz="1200" spc="-15" dirty="0">
                <a:latin typeface="Carlito"/>
                <a:cs typeface="Carlito"/>
              </a:rPr>
              <a:t>to </a:t>
            </a:r>
            <a:r>
              <a:rPr sz="1200" dirty="0">
                <a:latin typeface="Carlito"/>
                <a:cs typeface="Carlito"/>
              </a:rPr>
              <a:t>the original </a:t>
            </a:r>
            <a:r>
              <a:rPr sz="1200" spc="-5" dirty="0">
                <a:latin typeface="Carlito"/>
                <a:cs typeface="Carlito"/>
              </a:rPr>
              <a:t>file  </a:t>
            </a:r>
            <a:r>
              <a:rPr sz="1200" dirty="0">
                <a:latin typeface="Carlito"/>
                <a:cs typeface="Carlito"/>
              </a:rPr>
              <a:t>name. </a:t>
            </a:r>
            <a:r>
              <a:rPr sz="1200" spc="-30" dirty="0">
                <a:latin typeface="Carlito"/>
                <a:cs typeface="Carlito"/>
              </a:rPr>
              <a:t>You </a:t>
            </a:r>
            <a:r>
              <a:rPr sz="1200" spc="-10" dirty="0">
                <a:latin typeface="Carlito"/>
                <a:cs typeface="Carlito"/>
              </a:rPr>
              <a:t>can </a:t>
            </a:r>
            <a:r>
              <a:rPr sz="1200" spc="-5" dirty="0">
                <a:latin typeface="Carlito"/>
                <a:cs typeface="Carlito"/>
              </a:rPr>
              <a:t>use remove, rename functions. </a:t>
            </a:r>
            <a:r>
              <a:rPr sz="1200" dirty="0">
                <a:latin typeface="Carlito"/>
                <a:cs typeface="Carlito"/>
              </a:rPr>
              <a:t>But </a:t>
            </a:r>
            <a:r>
              <a:rPr sz="1200" spc="-10" dirty="0">
                <a:latin typeface="Carlito"/>
                <a:cs typeface="Carlito"/>
              </a:rPr>
              <a:t>we leave </a:t>
            </a:r>
            <a:r>
              <a:rPr sz="1200" dirty="0">
                <a:latin typeface="Carlito"/>
                <a:cs typeface="Carlito"/>
              </a:rPr>
              <a:t>it up </a:t>
            </a:r>
            <a:r>
              <a:rPr sz="1200" spc="-15" dirty="0">
                <a:latin typeface="Carlito"/>
                <a:cs typeface="Carlito"/>
              </a:rPr>
              <a:t>to </a:t>
            </a:r>
            <a:r>
              <a:rPr sz="1200" spc="-5" dirty="0">
                <a:latin typeface="Carlito"/>
                <a:cs typeface="Carlito"/>
              </a:rPr>
              <a:t>here </a:t>
            </a:r>
            <a:r>
              <a:rPr sz="1200" dirty="0">
                <a:latin typeface="Carlito"/>
                <a:cs typeface="Carlito"/>
              </a:rPr>
              <a:t>and </a:t>
            </a:r>
            <a:r>
              <a:rPr sz="1200" spc="-10" dirty="0">
                <a:latin typeface="Carlito"/>
                <a:cs typeface="Carlito"/>
              </a:rPr>
              <a:t>you can </a:t>
            </a:r>
            <a:r>
              <a:rPr sz="1200" spc="-5" dirty="0">
                <a:latin typeface="Carlito"/>
                <a:cs typeface="Carlito"/>
              </a:rPr>
              <a:t>explore </a:t>
            </a:r>
            <a:r>
              <a:rPr sz="1200" spc="-15" dirty="0">
                <a:latin typeface="Carlito"/>
                <a:cs typeface="Carlito"/>
              </a:rPr>
              <a:t>further. </a:t>
            </a:r>
            <a:r>
              <a:rPr sz="1200" spc="-5" dirty="0">
                <a:latin typeface="Carlito"/>
                <a:cs typeface="Carlito"/>
              </a:rPr>
              <a:t>Use </a:t>
            </a:r>
            <a:r>
              <a:rPr sz="1200" dirty="0">
                <a:latin typeface="Carlito"/>
                <a:cs typeface="Carlito"/>
              </a:rPr>
              <a:t>this logic as the  </a:t>
            </a:r>
            <a:r>
              <a:rPr sz="1200" spc="-10" dirty="0">
                <a:latin typeface="Carlito"/>
                <a:cs typeface="Carlito"/>
              </a:rPr>
              <a:t>starting</a:t>
            </a:r>
            <a:r>
              <a:rPr sz="1200" spc="-5" dirty="0">
                <a:latin typeface="Carlito"/>
                <a:cs typeface="Carlito"/>
              </a:rPr>
              <a:t> point.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57" y="122554"/>
            <a:ext cx="25361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20" dirty="0"/>
              <a:t>File </a:t>
            </a:r>
            <a:r>
              <a:rPr sz="4000" spc="-105" dirty="0"/>
              <a:t>I/O</a:t>
            </a:r>
            <a:r>
              <a:rPr sz="4000" spc="-500" dirty="0"/>
              <a:t> </a:t>
            </a:r>
            <a:r>
              <a:rPr sz="4000" spc="-45" dirty="0"/>
              <a:t>intro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65745" y="1078230"/>
            <a:ext cx="7655559" cy="470154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85420" marR="1133475" indent="-172720">
              <a:lnSpc>
                <a:spcPts val="3020"/>
              </a:lnSpc>
              <a:spcBef>
                <a:spcPts val="484"/>
              </a:spcBef>
              <a:buFont typeface="Arial"/>
              <a:buChar char="•"/>
              <a:tabLst>
                <a:tab pos="185420" algn="l"/>
              </a:tabLst>
            </a:pPr>
            <a:r>
              <a:rPr sz="2800" spc="-5" dirty="0">
                <a:latin typeface="Carlito"/>
                <a:cs typeface="Carlito"/>
              </a:rPr>
              <a:t>So </a:t>
            </a:r>
            <a:r>
              <a:rPr sz="2800" spc="-20" dirty="0">
                <a:latin typeface="Carlito"/>
                <a:cs typeface="Carlito"/>
              </a:rPr>
              <a:t>far </a:t>
            </a:r>
            <a:r>
              <a:rPr sz="2800" spc="-15" dirty="0">
                <a:latin typeface="Carlito"/>
                <a:cs typeface="Carlito"/>
              </a:rPr>
              <a:t>we </a:t>
            </a:r>
            <a:r>
              <a:rPr sz="2800" spc="-20" dirty="0">
                <a:latin typeface="Carlito"/>
                <a:cs typeface="Carlito"/>
              </a:rPr>
              <a:t>have </a:t>
            </a:r>
            <a:r>
              <a:rPr sz="2800" spc="-15" dirty="0">
                <a:latin typeface="Carlito"/>
                <a:cs typeface="Carlito"/>
              </a:rPr>
              <a:t>entered </a:t>
            </a:r>
            <a:r>
              <a:rPr sz="2800" spc="-10" dirty="0">
                <a:latin typeface="Carlito"/>
                <a:cs typeface="Carlito"/>
              </a:rPr>
              <a:t>information into </a:t>
            </a:r>
            <a:r>
              <a:rPr sz="2800" dirty="0">
                <a:latin typeface="Carlito"/>
                <a:cs typeface="Carlito"/>
              </a:rPr>
              <a:t>our  </a:t>
            </a:r>
            <a:r>
              <a:rPr sz="2800" spc="-15" dirty="0">
                <a:latin typeface="Carlito"/>
                <a:cs typeface="Carlito"/>
              </a:rPr>
              <a:t>programs </a:t>
            </a:r>
            <a:r>
              <a:rPr sz="2800" spc="-5" dirty="0">
                <a:latin typeface="Carlito"/>
                <a:cs typeface="Carlito"/>
              </a:rPr>
              <a:t>via </a:t>
            </a:r>
            <a:r>
              <a:rPr sz="2800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computer's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keyboard.</a:t>
            </a:r>
            <a:endParaRPr sz="2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800" dirty="0">
              <a:latin typeface="Carlito"/>
              <a:cs typeface="Carlito"/>
            </a:endParaRPr>
          </a:p>
          <a:p>
            <a:pPr marL="185420" marR="61594" indent="-172720" algn="just">
              <a:lnSpc>
                <a:spcPts val="3020"/>
              </a:lnSpc>
              <a:buFont typeface="Arial"/>
              <a:buChar char="•"/>
              <a:tabLst>
                <a:tab pos="185420" algn="l"/>
              </a:tabLst>
            </a:pPr>
            <a:r>
              <a:rPr sz="2800" dirty="0">
                <a:latin typeface="Carlito"/>
                <a:cs typeface="Carlito"/>
              </a:rPr>
              <a:t>Although this </a:t>
            </a:r>
            <a:r>
              <a:rPr sz="2800" spc="-10" dirty="0">
                <a:latin typeface="Carlito"/>
                <a:cs typeface="Carlito"/>
              </a:rPr>
              <a:t>works </a:t>
            </a:r>
            <a:r>
              <a:rPr sz="2800" spc="-5" dirty="0">
                <a:latin typeface="Carlito"/>
                <a:cs typeface="Carlito"/>
              </a:rPr>
              <a:t>fine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5" dirty="0">
                <a:latin typeface="Carlito"/>
                <a:cs typeface="Carlito"/>
              </a:rPr>
              <a:t>small sets of </a:t>
            </a:r>
            <a:r>
              <a:rPr sz="2800" dirty="0">
                <a:latin typeface="Carlito"/>
                <a:cs typeface="Carlito"/>
              </a:rPr>
              <a:t>input, this  </a:t>
            </a:r>
            <a:r>
              <a:rPr sz="2800" spc="-5" dirty="0">
                <a:latin typeface="Carlito"/>
                <a:cs typeface="Carlito"/>
              </a:rPr>
              <a:t>would </a:t>
            </a:r>
            <a:r>
              <a:rPr sz="2800" dirty="0">
                <a:latin typeface="Carlito"/>
                <a:cs typeface="Carlito"/>
              </a:rPr>
              <a:t>be </a:t>
            </a:r>
            <a:r>
              <a:rPr sz="2800" spc="-5" dirty="0">
                <a:latin typeface="Carlito"/>
                <a:cs typeface="Carlito"/>
              </a:rPr>
              <a:t>very </a:t>
            </a:r>
            <a:r>
              <a:rPr sz="2800" dirty="0">
                <a:latin typeface="Carlito"/>
                <a:cs typeface="Carlito"/>
              </a:rPr>
              <a:t>time </a:t>
            </a:r>
            <a:r>
              <a:rPr sz="2800" spc="-5" dirty="0">
                <a:latin typeface="Carlito"/>
                <a:cs typeface="Carlito"/>
              </a:rPr>
              <a:t>consuming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5" dirty="0">
                <a:latin typeface="Carlito"/>
                <a:cs typeface="Carlito"/>
              </a:rPr>
              <a:t>processing </a:t>
            </a:r>
            <a:r>
              <a:rPr sz="2800" spc="-15" dirty="0">
                <a:latin typeface="Carlito"/>
                <a:cs typeface="Carlito"/>
              </a:rPr>
              <a:t>large  </a:t>
            </a:r>
            <a:r>
              <a:rPr sz="2800" spc="-5" dirty="0">
                <a:latin typeface="Carlito"/>
                <a:cs typeface="Carlito"/>
              </a:rPr>
              <a:t>amounts of</a:t>
            </a:r>
            <a:r>
              <a:rPr sz="2800" spc="-2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data.</a:t>
            </a:r>
            <a:endParaRPr sz="2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3750" dirty="0">
              <a:latin typeface="Carlito"/>
              <a:cs typeface="Carlito"/>
            </a:endParaRPr>
          </a:p>
          <a:p>
            <a:pPr marL="185420" marR="5080" indent="-172720">
              <a:lnSpc>
                <a:spcPct val="89900"/>
              </a:lnSpc>
              <a:buFont typeface="Arial"/>
              <a:buChar char="•"/>
              <a:tabLst>
                <a:tab pos="185420" algn="l"/>
              </a:tabLst>
            </a:pPr>
            <a:r>
              <a:rPr sz="2800" spc="-5" dirty="0">
                <a:latin typeface="Carlito"/>
                <a:cs typeface="Carlito"/>
              </a:rPr>
              <a:t>Furthermore, </a:t>
            </a:r>
            <a:r>
              <a:rPr sz="2800" spc="-15" dirty="0">
                <a:latin typeface="Carlito"/>
                <a:cs typeface="Carlito"/>
              </a:rPr>
              <a:t>large </a:t>
            </a:r>
            <a:r>
              <a:rPr sz="2800" spc="-5" dirty="0">
                <a:latin typeface="Carlito"/>
                <a:cs typeface="Carlito"/>
              </a:rPr>
              <a:t>amounts of </a:t>
            </a:r>
            <a:r>
              <a:rPr sz="2800" spc="-15" dirty="0">
                <a:latin typeface="Carlito"/>
                <a:cs typeface="Carlito"/>
              </a:rPr>
              <a:t>data </a:t>
            </a:r>
            <a:r>
              <a:rPr sz="2800" spc="-10" dirty="0">
                <a:latin typeface="Carlito"/>
                <a:cs typeface="Carlito"/>
              </a:rPr>
              <a:t>often </a:t>
            </a:r>
            <a:r>
              <a:rPr sz="2800" spc="-5" dirty="0">
                <a:latin typeface="Carlito"/>
                <a:cs typeface="Carlito"/>
              </a:rPr>
              <a:t>already  </a:t>
            </a:r>
            <a:r>
              <a:rPr sz="2800" spc="-20" dirty="0">
                <a:latin typeface="Carlito"/>
                <a:cs typeface="Carlito"/>
              </a:rPr>
              <a:t>exist </a:t>
            </a:r>
            <a:r>
              <a:rPr sz="2800" dirty="0">
                <a:latin typeface="Carlito"/>
                <a:cs typeface="Carlito"/>
              </a:rPr>
              <a:t>in </a:t>
            </a:r>
            <a:r>
              <a:rPr sz="2800" spc="-25" dirty="0">
                <a:latin typeface="Carlito"/>
                <a:cs typeface="Carlito"/>
              </a:rPr>
              <a:t>text </a:t>
            </a:r>
            <a:r>
              <a:rPr sz="2800" spc="-5" dirty="0">
                <a:latin typeface="Carlito"/>
                <a:cs typeface="Carlito"/>
              </a:rPr>
              <a:t>files. </a:t>
            </a:r>
            <a:r>
              <a:rPr sz="2800" dirty="0">
                <a:latin typeface="Carlito"/>
                <a:cs typeface="Carlito"/>
              </a:rPr>
              <a:t>It </a:t>
            </a:r>
            <a:r>
              <a:rPr sz="2800" spc="-5" dirty="0">
                <a:latin typeface="Carlito"/>
                <a:cs typeface="Carlito"/>
              </a:rPr>
              <a:t>would certainly </a:t>
            </a:r>
            <a:r>
              <a:rPr sz="2800" dirty="0">
                <a:latin typeface="Carlito"/>
                <a:cs typeface="Carlito"/>
              </a:rPr>
              <a:t>be </a:t>
            </a:r>
            <a:r>
              <a:rPr sz="2800" spc="-20" dirty="0">
                <a:latin typeface="Carlito"/>
                <a:cs typeface="Carlito"/>
              </a:rPr>
              <a:t>wasteful </a:t>
            </a:r>
            <a:r>
              <a:rPr sz="2800" spc="-10" dirty="0">
                <a:latin typeface="Carlito"/>
                <a:cs typeface="Carlito"/>
              </a:rPr>
              <a:t>to  </a:t>
            </a:r>
            <a:r>
              <a:rPr sz="2800" dirty="0">
                <a:latin typeface="Carlito"/>
                <a:cs typeface="Carlito"/>
              </a:rPr>
              <a:t>type these </a:t>
            </a:r>
            <a:r>
              <a:rPr sz="2800" spc="-15" dirty="0">
                <a:latin typeface="Carlito"/>
                <a:cs typeface="Carlito"/>
              </a:rPr>
              <a:t>data </a:t>
            </a:r>
            <a:r>
              <a:rPr sz="2800" dirty="0">
                <a:latin typeface="Carlito"/>
                <a:cs typeface="Carlito"/>
              </a:rPr>
              <a:t>in </a:t>
            </a:r>
            <a:r>
              <a:rPr sz="2800" spc="-10" dirty="0">
                <a:latin typeface="Carlito"/>
                <a:cs typeface="Carlito"/>
              </a:rPr>
              <a:t>by </a:t>
            </a:r>
            <a:r>
              <a:rPr sz="2800" dirty="0">
                <a:latin typeface="Carlito"/>
                <a:cs typeface="Carlito"/>
              </a:rPr>
              <a:t>hand while running a</a:t>
            </a:r>
            <a:r>
              <a:rPr sz="2800" spc="-114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program  </a:t>
            </a:r>
            <a:r>
              <a:rPr sz="2800" dirty="0">
                <a:latin typeface="Carlito"/>
                <a:cs typeface="Carlito"/>
              </a:rPr>
              <a:t>when </a:t>
            </a:r>
            <a:r>
              <a:rPr sz="2800" spc="-5" dirty="0">
                <a:latin typeface="Carlito"/>
                <a:cs typeface="Carlito"/>
              </a:rPr>
              <a:t>they </a:t>
            </a:r>
            <a:r>
              <a:rPr sz="2800" spc="-15" dirty="0">
                <a:latin typeface="Carlito"/>
                <a:cs typeface="Carlito"/>
              </a:rPr>
              <a:t>are </a:t>
            </a:r>
            <a:r>
              <a:rPr sz="2800" spc="-5" dirty="0">
                <a:latin typeface="Carlito"/>
                <a:cs typeface="Carlito"/>
              </a:rPr>
              <a:t>already </a:t>
            </a:r>
            <a:r>
              <a:rPr sz="2800" spc="-15" dirty="0">
                <a:latin typeface="Carlito"/>
                <a:cs typeface="Carlito"/>
              </a:rPr>
              <a:t>available </a:t>
            </a:r>
            <a:r>
              <a:rPr sz="2800" dirty="0">
                <a:latin typeface="Carlito"/>
                <a:cs typeface="Carlito"/>
              </a:rPr>
              <a:t>in a</a:t>
            </a:r>
            <a:r>
              <a:rPr sz="2800" spc="-7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file.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707" y="320259"/>
            <a:ext cx="401669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File </a:t>
            </a:r>
            <a:r>
              <a:rPr spc="-85" dirty="0"/>
              <a:t>I/O</a:t>
            </a:r>
            <a:r>
              <a:rPr spc="-210" dirty="0"/>
              <a:t> </a:t>
            </a:r>
            <a:r>
              <a:rPr spc="-55" dirty="0"/>
              <a:t>Intro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707" y="1212613"/>
            <a:ext cx="7336155" cy="501269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85420" indent="-172720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185420" algn="l"/>
              </a:tabLst>
            </a:pPr>
            <a:r>
              <a:rPr sz="2100" dirty="0">
                <a:latin typeface="Carlito"/>
                <a:cs typeface="Carlito"/>
              </a:rPr>
              <a:t>C </a:t>
            </a:r>
            <a:r>
              <a:rPr sz="2100" spc="-10" dirty="0">
                <a:latin typeface="Carlito"/>
                <a:cs typeface="Carlito"/>
              </a:rPr>
              <a:t>provides </a:t>
            </a:r>
            <a:r>
              <a:rPr sz="2100" dirty="0">
                <a:latin typeface="Carlito"/>
                <a:cs typeface="Carlito"/>
              </a:rPr>
              <a:t>the </a:t>
            </a:r>
            <a:r>
              <a:rPr sz="2100" spc="-5" dirty="0">
                <a:latin typeface="Carlito"/>
                <a:cs typeface="Carlito"/>
              </a:rPr>
              <a:t>ability </a:t>
            </a:r>
            <a:r>
              <a:rPr sz="2100" spc="-10" dirty="0">
                <a:latin typeface="Carlito"/>
                <a:cs typeface="Carlito"/>
              </a:rPr>
              <a:t>to read </a:t>
            </a:r>
            <a:r>
              <a:rPr sz="2100" spc="-15" dirty="0">
                <a:latin typeface="Carlito"/>
                <a:cs typeface="Carlito"/>
              </a:rPr>
              <a:t>from </a:t>
            </a:r>
            <a:r>
              <a:rPr sz="2100" spc="-5" dirty="0">
                <a:latin typeface="Carlito"/>
                <a:cs typeface="Carlito"/>
              </a:rPr>
              <a:t>files, </a:t>
            </a:r>
            <a:r>
              <a:rPr sz="2100" dirty="0">
                <a:latin typeface="Carlito"/>
                <a:cs typeface="Carlito"/>
              </a:rPr>
              <a:t>(AND </a:t>
            </a:r>
            <a:r>
              <a:rPr sz="2100" spc="-5" dirty="0">
                <a:latin typeface="Carlito"/>
                <a:cs typeface="Carlito"/>
              </a:rPr>
              <a:t>write </a:t>
            </a:r>
            <a:r>
              <a:rPr sz="2100" spc="-15" dirty="0">
                <a:latin typeface="Carlito"/>
                <a:cs typeface="Carlito"/>
              </a:rPr>
              <a:t>to</a:t>
            </a:r>
            <a:r>
              <a:rPr sz="2100" spc="85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files.)</a:t>
            </a:r>
            <a:endParaRPr sz="2100">
              <a:latin typeface="Carlito"/>
              <a:cs typeface="Carlito"/>
            </a:endParaRPr>
          </a:p>
          <a:p>
            <a:pPr marL="185420" indent="-172720">
              <a:lnSpc>
                <a:spcPts val="2390"/>
              </a:lnSpc>
              <a:spcBef>
                <a:spcPts val="540"/>
              </a:spcBef>
              <a:buFont typeface="Arial"/>
              <a:buChar char="•"/>
              <a:tabLst>
                <a:tab pos="185420" algn="l"/>
              </a:tabLst>
            </a:pPr>
            <a:r>
              <a:rPr sz="2100" spc="-10" dirty="0">
                <a:latin typeface="Carlito"/>
                <a:cs typeface="Carlito"/>
              </a:rPr>
              <a:t>In </a:t>
            </a:r>
            <a:r>
              <a:rPr sz="2100" spc="-15" dirty="0">
                <a:latin typeface="Carlito"/>
                <a:cs typeface="Carlito"/>
              </a:rPr>
              <a:t>fact, </a:t>
            </a:r>
            <a:r>
              <a:rPr sz="2100" spc="-5" dirty="0">
                <a:latin typeface="Carlito"/>
                <a:cs typeface="Carlito"/>
              </a:rPr>
              <a:t>when </a:t>
            </a:r>
            <a:r>
              <a:rPr sz="2100" spc="-15" dirty="0">
                <a:latin typeface="Carlito"/>
                <a:cs typeface="Carlito"/>
              </a:rPr>
              <a:t>we </a:t>
            </a:r>
            <a:r>
              <a:rPr sz="2100" spc="-10" dirty="0">
                <a:latin typeface="Carlito"/>
                <a:cs typeface="Carlito"/>
              </a:rPr>
              <a:t>read </a:t>
            </a:r>
            <a:r>
              <a:rPr sz="2100" spc="-15" dirty="0">
                <a:latin typeface="Carlito"/>
                <a:cs typeface="Carlito"/>
              </a:rPr>
              <a:t>information from </a:t>
            </a:r>
            <a:r>
              <a:rPr sz="2100" dirty="0">
                <a:latin typeface="Carlito"/>
                <a:cs typeface="Carlito"/>
              </a:rPr>
              <a:t>the </a:t>
            </a:r>
            <a:r>
              <a:rPr sz="2100" spc="-15" dirty="0">
                <a:latin typeface="Carlito"/>
                <a:cs typeface="Carlito"/>
              </a:rPr>
              <a:t>keyboard </a:t>
            </a:r>
            <a:r>
              <a:rPr sz="2100" spc="-5" dirty="0">
                <a:latin typeface="Carlito"/>
                <a:cs typeface="Carlito"/>
              </a:rPr>
              <a:t>and</a:t>
            </a:r>
            <a:r>
              <a:rPr sz="2100" spc="80" dirty="0">
                <a:latin typeface="Carlito"/>
                <a:cs typeface="Carlito"/>
              </a:rPr>
              <a:t> </a:t>
            </a:r>
            <a:r>
              <a:rPr sz="2100" spc="-15" dirty="0">
                <a:latin typeface="Carlito"/>
                <a:cs typeface="Carlito"/>
              </a:rPr>
              <a:t>wrote</a:t>
            </a:r>
            <a:endParaRPr sz="2100">
              <a:latin typeface="Carlito"/>
              <a:cs typeface="Carlito"/>
            </a:endParaRPr>
          </a:p>
          <a:p>
            <a:pPr marL="185420">
              <a:lnSpc>
                <a:spcPts val="2390"/>
              </a:lnSpc>
            </a:pPr>
            <a:r>
              <a:rPr sz="2100" spc="-15" dirty="0">
                <a:latin typeface="Carlito"/>
                <a:cs typeface="Carlito"/>
              </a:rPr>
              <a:t>information to </a:t>
            </a:r>
            <a:r>
              <a:rPr sz="2100" dirty="0">
                <a:latin typeface="Carlito"/>
                <a:cs typeface="Carlito"/>
              </a:rPr>
              <a:t>the </a:t>
            </a:r>
            <a:r>
              <a:rPr sz="2100" spc="-10" dirty="0">
                <a:latin typeface="Carlito"/>
                <a:cs typeface="Carlito"/>
              </a:rPr>
              <a:t>screen, </a:t>
            </a:r>
            <a:r>
              <a:rPr sz="2100" spc="-15" dirty="0">
                <a:latin typeface="Carlito"/>
                <a:cs typeface="Carlito"/>
              </a:rPr>
              <a:t>we </a:t>
            </a:r>
            <a:r>
              <a:rPr sz="2100" spc="-5" dirty="0">
                <a:latin typeface="Carlito"/>
                <a:cs typeface="Carlito"/>
              </a:rPr>
              <a:t>primarily used </a:t>
            </a:r>
            <a:r>
              <a:rPr sz="2100" dirty="0">
                <a:latin typeface="Carlito"/>
                <a:cs typeface="Carlito"/>
              </a:rPr>
              <a:t>the</a:t>
            </a:r>
            <a:r>
              <a:rPr sz="2100" spc="100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functions</a:t>
            </a:r>
            <a:endParaRPr sz="2100">
              <a:latin typeface="Carlito"/>
              <a:cs typeface="Carlito"/>
            </a:endParaRPr>
          </a:p>
          <a:p>
            <a:pPr marL="528320" lvl="1" indent="-173355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528320" algn="l"/>
              </a:tabLst>
            </a:pPr>
            <a:r>
              <a:rPr sz="1800" spc="-10" dirty="0">
                <a:solidFill>
                  <a:srgbClr val="3333FF"/>
                </a:solidFill>
                <a:latin typeface="Carlito"/>
                <a:cs typeface="Carlito"/>
              </a:rPr>
              <a:t>printf</a:t>
            </a:r>
            <a:endParaRPr sz="1800">
              <a:latin typeface="Carlito"/>
              <a:cs typeface="Carlito"/>
            </a:endParaRPr>
          </a:p>
          <a:p>
            <a:pPr marL="528320" lvl="1" indent="-173355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528320" algn="l"/>
              </a:tabLst>
            </a:pPr>
            <a:r>
              <a:rPr sz="1800" spc="-15" dirty="0">
                <a:solidFill>
                  <a:srgbClr val="3333FF"/>
                </a:solidFill>
                <a:latin typeface="Carlito"/>
                <a:cs typeface="Carlito"/>
              </a:rPr>
              <a:t>scanf</a:t>
            </a:r>
            <a:endParaRPr sz="1800">
              <a:latin typeface="Carlito"/>
              <a:cs typeface="Carlito"/>
            </a:endParaRPr>
          </a:p>
          <a:p>
            <a:pPr marL="185420" marR="266700" indent="-172720">
              <a:lnSpc>
                <a:spcPts val="2280"/>
              </a:lnSpc>
              <a:spcBef>
                <a:spcPts val="800"/>
              </a:spcBef>
              <a:buFont typeface="Arial"/>
              <a:buChar char="•"/>
              <a:tabLst>
                <a:tab pos="185420" algn="l"/>
              </a:tabLst>
            </a:pPr>
            <a:r>
              <a:rPr sz="2100" spc="-20" dirty="0">
                <a:latin typeface="Carlito"/>
                <a:cs typeface="Carlito"/>
              </a:rPr>
              <a:t>Similarly, for </a:t>
            </a:r>
            <a:r>
              <a:rPr sz="2100" spc="-10" dirty="0">
                <a:latin typeface="Carlito"/>
                <a:cs typeface="Carlito"/>
              </a:rPr>
              <a:t>reading </a:t>
            </a:r>
            <a:r>
              <a:rPr sz="2100" spc="-15" dirty="0">
                <a:latin typeface="Carlito"/>
                <a:cs typeface="Carlito"/>
              </a:rPr>
              <a:t>from </a:t>
            </a:r>
            <a:r>
              <a:rPr sz="2100" spc="-5" dirty="0">
                <a:latin typeface="Carlito"/>
                <a:cs typeface="Carlito"/>
              </a:rPr>
              <a:t>files and writing </a:t>
            </a:r>
            <a:r>
              <a:rPr sz="2100" spc="-15" dirty="0">
                <a:latin typeface="Carlito"/>
                <a:cs typeface="Carlito"/>
              </a:rPr>
              <a:t>to </a:t>
            </a:r>
            <a:r>
              <a:rPr sz="2100" spc="-5" dirty="0">
                <a:latin typeface="Carlito"/>
                <a:cs typeface="Carlito"/>
              </a:rPr>
              <a:t>files, </a:t>
            </a:r>
            <a:r>
              <a:rPr sz="2100" spc="-10" dirty="0">
                <a:latin typeface="Carlito"/>
                <a:cs typeface="Carlito"/>
              </a:rPr>
              <a:t>we'll </a:t>
            </a:r>
            <a:r>
              <a:rPr sz="2100" spc="-5" dirty="0">
                <a:latin typeface="Carlito"/>
                <a:cs typeface="Carlito"/>
              </a:rPr>
              <a:t>use </a:t>
            </a:r>
            <a:r>
              <a:rPr sz="2100" dirty="0">
                <a:latin typeface="Carlito"/>
                <a:cs typeface="Carlito"/>
              </a:rPr>
              <a:t>the  </a:t>
            </a:r>
            <a:r>
              <a:rPr sz="2100" spc="-10" dirty="0">
                <a:latin typeface="Carlito"/>
                <a:cs typeface="Carlito"/>
              </a:rPr>
              <a:t>functions</a:t>
            </a:r>
            <a:endParaRPr sz="2100">
              <a:latin typeface="Carlito"/>
              <a:cs typeface="Carlito"/>
            </a:endParaRPr>
          </a:p>
          <a:p>
            <a:pPr marL="528320" lvl="1" indent="-173355">
              <a:lnSpc>
                <a:spcPct val="100000"/>
              </a:lnSpc>
              <a:spcBef>
                <a:spcPts val="160"/>
              </a:spcBef>
              <a:buFont typeface="Arial"/>
              <a:buChar char="•"/>
              <a:tabLst>
                <a:tab pos="528320" algn="l"/>
              </a:tabLst>
            </a:pPr>
            <a:r>
              <a:rPr sz="1800" spc="-10" dirty="0">
                <a:solidFill>
                  <a:srgbClr val="3333FF"/>
                </a:solidFill>
                <a:latin typeface="Carlito"/>
                <a:cs typeface="Carlito"/>
              </a:rPr>
              <a:t>fprintf</a:t>
            </a:r>
            <a:endParaRPr sz="1800">
              <a:latin typeface="Carlito"/>
              <a:cs typeface="Carlito"/>
            </a:endParaRPr>
          </a:p>
          <a:p>
            <a:pPr marL="528320" lvl="1" indent="-173355">
              <a:lnSpc>
                <a:spcPct val="100000"/>
              </a:lnSpc>
              <a:spcBef>
                <a:spcPts val="185"/>
              </a:spcBef>
              <a:buFont typeface="Arial"/>
              <a:buChar char="•"/>
              <a:tabLst>
                <a:tab pos="528320" algn="l"/>
              </a:tabLst>
            </a:pPr>
            <a:r>
              <a:rPr sz="1800" spc="-20" dirty="0">
                <a:solidFill>
                  <a:srgbClr val="3333FF"/>
                </a:solidFill>
                <a:latin typeface="Carlito"/>
                <a:cs typeface="Carlito"/>
              </a:rPr>
              <a:t>fscanf</a:t>
            </a:r>
            <a:endParaRPr sz="1800">
              <a:latin typeface="Carlito"/>
              <a:cs typeface="Carlito"/>
            </a:endParaRPr>
          </a:p>
          <a:p>
            <a:pPr marL="185420" indent="-17272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185420" algn="l"/>
              </a:tabLst>
            </a:pPr>
            <a:r>
              <a:rPr sz="2100" spc="-5" dirty="0">
                <a:latin typeface="Carlito"/>
                <a:cs typeface="Carlito"/>
              </a:rPr>
              <a:t>The </a:t>
            </a:r>
            <a:r>
              <a:rPr sz="2100" spc="-15" dirty="0">
                <a:latin typeface="Carlito"/>
                <a:cs typeface="Carlito"/>
              </a:rPr>
              <a:t>first </a:t>
            </a:r>
            <a:r>
              <a:rPr sz="2100" dirty="0">
                <a:latin typeface="Carlito"/>
                <a:cs typeface="Carlito"/>
              </a:rPr>
              <a:t>f in </a:t>
            </a:r>
            <a:r>
              <a:rPr sz="2100" spc="-5" dirty="0">
                <a:latin typeface="Carlito"/>
                <a:cs typeface="Carlito"/>
              </a:rPr>
              <a:t>each of these </a:t>
            </a:r>
            <a:r>
              <a:rPr sz="2100" spc="-10" dirty="0">
                <a:latin typeface="Carlito"/>
                <a:cs typeface="Carlito"/>
              </a:rPr>
              <a:t>function calls </a:t>
            </a:r>
            <a:r>
              <a:rPr sz="2100" spc="-15" dirty="0">
                <a:latin typeface="Carlito"/>
                <a:cs typeface="Carlito"/>
              </a:rPr>
              <a:t>stands </a:t>
            </a:r>
            <a:r>
              <a:rPr sz="2100" spc="-20" dirty="0">
                <a:latin typeface="Carlito"/>
                <a:cs typeface="Carlito"/>
              </a:rPr>
              <a:t>for</a:t>
            </a:r>
            <a:r>
              <a:rPr sz="2100" spc="120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"file."</a:t>
            </a:r>
            <a:endParaRPr sz="2100">
              <a:latin typeface="Carlito"/>
              <a:cs typeface="Carlito"/>
            </a:endParaRPr>
          </a:p>
          <a:p>
            <a:pPr marL="185420" indent="-172720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185420" algn="l"/>
              </a:tabLst>
            </a:pPr>
            <a:r>
              <a:rPr sz="2100" spc="-10" dirty="0">
                <a:latin typeface="Carlito"/>
                <a:cs typeface="Carlito"/>
              </a:rPr>
              <a:t>Here </a:t>
            </a:r>
            <a:r>
              <a:rPr sz="2100" dirty="0">
                <a:latin typeface="Carlito"/>
                <a:cs typeface="Carlito"/>
              </a:rPr>
              <a:t>is the </a:t>
            </a:r>
            <a:r>
              <a:rPr sz="2100" spc="-10" dirty="0">
                <a:latin typeface="Carlito"/>
                <a:cs typeface="Carlito"/>
              </a:rPr>
              <a:t>specification </a:t>
            </a:r>
            <a:r>
              <a:rPr sz="2100" spc="-20" dirty="0">
                <a:latin typeface="Carlito"/>
                <a:cs typeface="Carlito"/>
              </a:rPr>
              <a:t>for </a:t>
            </a:r>
            <a:r>
              <a:rPr sz="2100" spc="-10" dirty="0">
                <a:latin typeface="Carlito"/>
                <a:cs typeface="Carlito"/>
              </a:rPr>
              <a:t>each</a:t>
            </a:r>
            <a:r>
              <a:rPr sz="2100" spc="120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function:</a:t>
            </a:r>
            <a:endParaRPr sz="2100">
              <a:latin typeface="Carlito"/>
              <a:cs typeface="Carlito"/>
            </a:endParaRPr>
          </a:p>
          <a:p>
            <a:pPr marL="528320" lvl="1" indent="-173355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528320" algn="l"/>
              </a:tabLst>
            </a:pPr>
            <a:r>
              <a:rPr sz="1800" spc="-20" dirty="0">
                <a:solidFill>
                  <a:srgbClr val="3333FF"/>
                </a:solidFill>
                <a:latin typeface="Carlito"/>
                <a:cs typeface="Carlito"/>
              </a:rPr>
              <a:t>fprintf(file_ptr, </a:t>
            </a:r>
            <a:r>
              <a:rPr sz="1800" spc="-25" dirty="0">
                <a:solidFill>
                  <a:srgbClr val="3333FF"/>
                </a:solidFill>
                <a:latin typeface="Carlito"/>
                <a:cs typeface="Carlito"/>
              </a:rPr>
              <a:t>ctrl_str,</a:t>
            </a:r>
            <a:r>
              <a:rPr sz="1800" spc="100" dirty="0">
                <a:solidFill>
                  <a:srgbClr val="3333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3333FF"/>
                </a:solidFill>
                <a:latin typeface="Carlito"/>
                <a:cs typeface="Carlito"/>
              </a:rPr>
              <a:t>other_arguments)</a:t>
            </a:r>
            <a:endParaRPr sz="1800">
              <a:latin typeface="Carlito"/>
              <a:cs typeface="Carlito"/>
            </a:endParaRPr>
          </a:p>
          <a:p>
            <a:pPr marL="528320" lvl="1" indent="-173355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528320" algn="l"/>
              </a:tabLst>
            </a:pPr>
            <a:r>
              <a:rPr sz="1800" spc="-20" dirty="0">
                <a:solidFill>
                  <a:srgbClr val="3333FF"/>
                </a:solidFill>
                <a:latin typeface="Carlito"/>
                <a:cs typeface="Carlito"/>
              </a:rPr>
              <a:t>fscanf(file_ptr, </a:t>
            </a:r>
            <a:r>
              <a:rPr sz="1800" spc="-25" dirty="0">
                <a:solidFill>
                  <a:srgbClr val="3333FF"/>
                </a:solidFill>
                <a:latin typeface="Carlito"/>
                <a:cs typeface="Carlito"/>
              </a:rPr>
              <a:t>ctrl_str,</a:t>
            </a:r>
            <a:r>
              <a:rPr sz="1800" spc="95" dirty="0">
                <a:solidFill>
                  <a:srgbClr val="3333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3333FF"/>
                </a:solidFill>
                <a:latin typeface="Carlito"/>
                <a:cs typeface="Carlito"/>
              </a:rPr>
              <a:t>other_arguments)</a:t>
            </a:r>
            <a:endParaRPr sz="1800">
              <a:latin typeface="Carlito"/>
              <a:cs typeface="Carlito"/>
            </a:endParaRPr>
          </a:p>
          <a:p>
            <a:pPr marL="185420" indent="-172720">
              <a:lnSpc>
                <a:spcPts val="2390"/>
              </a:lnSpc>
              <a:spcBef>
                <a:spcPts val="545"/>
              </a:spcBef>
              <a:buFont typeface="Arial"/>
              <a:buChar char="•"/>
              <a:tabLst>
                <a:tab pos="185420" algn="l"/>
              </a:tabLst>
            </a:pPr>
            <a:r>
              <a:rPr sz="2100" spc="-35" dirty="0">
                <a:latin typeface="Carlito"/>
                <a:cs typeface="Carlito"/>
              </a:rPr>
              <a:t>You'll </a:t>
            </a:r>
            <a:r>
              <a:rPr sz="2100" spc="-10" dirty="0">
                <a:latin typeface="Carlito"/>
                <a:cs typeface="Carlito"/>
              </a:rPr>
              <a:t>notice that </a:t>
            </a:r>
            <a:r>
              <a:rPr sz="2100" spc="-5" dirty="0">
                <a:latin typeface="Carlito"/>
                <a:cs typeface="Carlito"/>
              </a:rPr>
              <a:t>these </a:t>
            </a:r>
            <a:r>
              <a:rPr sz="2100" spc="-10" dirty="0">
                <a:latin typeface="Carlito"/>
                <a:cs typeface="Carlito"/>
              </a:rPr>
              <a:t>are identical </a:t>
            </a:r>
            <a:r>
              <a:rPr sz="2100" spc="-15" dirty="0">
                <a:latin typeface="Carlito"/>
                <a:cs typeface="Carlito"/>
              </a:rPr>
              <a:t>to </a:t>
            </a:r>
            <a:r>
              <a:rPr sz="2100" spc="-5" dirty="0">
                <a:latin typeface="Carlito"/>
                <a:cs typeface="Carlito"/>
              </a:rPr>
              <a:t>printf and </a:t>
            </a:r>
            <a:r>
              <a:rPr sz="2100" spc="-15" dirty="0">
                <a:latin typeface="Carlito"/>
                <a:cs typeface="Carlito"/>
              </a:rPr>
              <a:t>scanf EXCEPT</a:t>
            </a:r>
            <a:r>
              <a:rPr sz="2100" spc="220" dirty="0">
                <a:latin typeface="Carlito"/>
                <a:cs typeface="Carlito"/>
              </a:rPr>
              <a:t> </a:t>
            </a:r>
            <a:r>
              <a:rPr sz="2100" spc="-20" dirty="0">
                <a:latin typeface="Carlito"/>
                <a:cs typeface="Carlito"/>
              </a:rPr>
              <a:t>for</a:t>
            </a:r>
            <a:endParaRPr sz="2100">
              <a:latin typeface="Carlito"/>
              <a:cs typeface="Carlito"/>
            </a:endParaRPr>
          </a:p>
          <a:p>
            <a:pPr marL="185420">
              <a:lnSpc>
                <a:spcPts val="2390"/>
              </a:lnSpc>
            </a:pPr>
            <a:r>
              <a:rPr sz="2100" spc="-5" dirty="0">
                <a:latin typeface="Carlito"/>
                <a:cs typeface="Carlito"/>
              </a:rPr>
              <a:t>the </a:t>
            </a:r>
            <a:r>
              <a:rPr sz="2100" spc="-15" dirty="0">
                <a:latin typeface="Carlito"/>
                <a:cs typeface="Carlito"/>
              </a:rPr>
              <a:t>first</a:t>
            </a:r>
            <a:r>
              <a:rPr sz="2100" spc="-5" dirty="0">
                <a:latin typeface="Carlito"/>
                <a:cs typeface="Carlito"/>
              </a:rPr>
              <a:t> </a:t>
            </a:r>
            <a:r>
              <a:rPr sz="2100" spc="-35" dirty="0">
                <a:latin typeface="Carlito"/>
                <a:cs typeface="Carlito"/>
              </a:rPr>
              <a:t>parameter.</a:t>
            </a:r>
            <a:endParaRPr sz="2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706" y="358360"/>
            <a:ext cx="645509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How </a:t>
            </a:r>
            <a:r>
              <a:rPr spc="5" dirty="0"/>
              <a:t>to </a:t>
            </a:r>
            <a:r>
              <a:rPr spc="-210" dirty="0"/>
              <a:t>Create </a:t>
            </a:r>
            <a:r>
              <a:rPr spc="-285" dirty="0"/>
              <a:t>a </a:t>
            </a:r>
            <a:r>
              <a:rPr spc="-185" dirty="0"/>
              <a:t>File</a:t>
            </a:r>
            <a:r>
              <a:rPr spc="-204" dirty="0"/>
              <a:t> </a:t>
            </a:r>
            <a:r>
              <a:rPr spc="-140" dirty="0"/>
              <a:t>Pointer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707" y="1163954"/>
            <a:ext cx="7722870" cy="468058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85420" marR="90805" indent="-172720">
              <a:lnSpc>
                <a:spcPct val="70200"/>
              </a:lnSpc>
              <a:spcBef>
                <a:spcPts val="780"/>
              </a:spcBef>
              <a:buFont typeface="Arial"/>
              <a:buChar char="•"/>
              <a:tabLst>
                <a:tab pos="185420" algn="l"/>
              </a:tabLst>
            </a:pPr>
            <a:r>
              <a:rPr sz="1900" dirty="0">
                <a:latin typeface="Carlito"/>
                <a:cs typeface="Carlito"/>
              </a:rPr>
              <a:t>In </a:t>
            </a:r>
            <a:r>
              <a:rPr sz="1900" spc="-10" dirty="0">
                <a:latin typeface="Carlito"/>
                <a:cs typeface="Carlito"/>
              </a:rPr>
              <a:t>order to read </a:t>
            </a:r>
            <a:r>
              <a:rPr sz="1900" spc="-15" dirty="0">
                <a:latin typeface="Carlito"/>
                <a:cs typeface="Carlito"/>
              </a:rPr>
              <a:t>from </a:t>
            </a:r>
            <a:r>
              <a:rPr sz="1900" dirty="0">
                <a:latin typeface="Carlito"/>
                <a:cs typeface="Carlito"/>
              </a:rPr>
              <a:t>a </a:t>
            </a:r>
            <a:r>
              <a:rPr sz="1900" spc="-5" dirty="0">
                <a:latin typeface="Carlito"/>
                <a:cs typeface="Carlito"/>
              </a:rPr>
              <a:t>file, or write </a:t>
            </a:r>
            <a:r>
              <a:rPr sz="1900" spc="-10" dirty="0">
                <a:latin typeface="Carlito"/>
                <a:cs typeface="Carlito"/>
              </a:rPr>
              <a:t>to </a:t>
            </a:r>
            <a:r>
              <a:rPr sz="1900" dirty="0">
                <a:latin typeface="Carlito"/>
                <a:cs typeface="Carlito"/>
              </a:rPr>
              <a:t>a </a:t>
            </a:r>
            <a:r>
              <a:rPr sz="1900" spc="-5" dirty="0">
                <a:latin typeface="Carlito"/>
                <a:cs typeface="Carlito"/>
              </a:rPr>
              <a:t>file, </a:t>
            </a:r>
            <a:r>
              <a:rPr sz="1900" spc="-10" dirty="0">
                <a:latin typeface="Carlito"/>
                <a:cs typeface="Carlito"/>
              </a:rPr>
              <a:t>you </a:t>
            </a:r>
            <a:r>
              <a:rPr sz="1900" spc="-5" dirty="0">
                <a:latin typeface="Carlito"/>
                <a:cs typeface="Carlito"/>
              </a:rPr>
              <a:t>MUST </a:t>
            </a:r>
            <a:r>
              <a:rPr sz="1900" dirty="0">
                <a:latin typeface="Carlito"/>
                <a:cs typeface="Carlito"/>
              </a:rPr>
              <a:t>use a </a:t>
            </a:r>
            <a:r>
              <a:rPr sz="1900" spc="-10" dirty="0">
                <a:latin typeface="Carlito"/>
                <a:cs typeface="Carlito"/>
              </a:rPr>
              <a:t>pointer to </a:t>
            </a:r>
            <a:r>
              <a:rPr sz="1900" spc="-5" dirty="0">
                <a:latin typeface="Carlito"/>
                <a:cs typeface="Carlito"/>
              </a:rPr>
              <a:t>that  file.</a:t>
            </a:r>
            <a:endParaRPr sz="1900">
              <a:latin typeface="Carlito"/>
              <a:cs typeface="Carlito"/>
            </a:endParaRPr>
          </a:p>
          <a:p>
            <a:pPr marL="185420" indent="-172720">
              <a:lnSpc>
                <a:spcPts val="218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1900" spc="-10" dirty="0">
                <a:latin typeface="Carlito"/>
                <a:cs typeface="Carlito"/>
              </a:rPr>
              <a:t>Here </a:t>
            </a:r>
            <a:r>
              <a:rPr sz="1900" dirty="0">
                <a:latin typeface="Carlito"/>
                <a:cs typeface="Carlito"/>
              </a:rPr>
              <a:t>is a </a:t>
            </a:r>
            <a:r>
              <a:rPr sz="1900" spc="-10" dirty="0">
                <a:latin typeface="Carlito"/>
                <a:cs typeface="Carlito"/>
              </a:rPr>
              <a:t>declaration </a:t>
            </a:r>
            <a:r>
              <a:rPr sz="1900" spc="-5" dirty="0">
                <a:latin typeface="Carlito"/>
                <a:cs typeface="Carlito"/>
              </a:rPr>
              <a:t>of </a:t>
            </a:r>
            <a:r>
              <a:rPr sz="1900" dirty="0">
                <a:latin typeface="Carlito"/>
                <a:cs typeface="Carlito"/>
              </a:rPr>
              <a:t>a </a:t>
            </a:r>
            <a:r>
              <a:rPr sz="1900" spc="-5" dirty="0">
                <a:latin typeface="Carlito"/>
                <a:cs typeface="Carlito"/>
              </a:rPr>
              <a:t>file</a:t>
            </a:r>
            <a:r>
              <a:rPr sz="1900" spc="-40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pointer:</a:t>
            </a:r>
            <a:endParaRPr sz="1900">
              <a:latin typeface="Carlito"/>
              <a:cs typeface="Carlito"/>
            </a:endParaRPr>
          </a:p>
          <a:p>
            <a:pPr marL="528320" lvl="1" indent="-173355">
              <a:lnSpc>
                <a:spcPts val="1939"/>
              </a:lnSpc>
              <a:buFont typeface="Arial"/>
              <a:buChar char="•"/>
              <a:tabLst>
                <a:tab pos="528320" algn="l"/>
              </a:tabLst>
            </a:pPr>
            <a:r>
              <a:rPr sz="1700" spc="-5" dirty="0">
                <a:solidFill>
                  <a:srgbClr val="3333FF"/>
                </a:solidFill>
                <a:latin typeface="Carlito"/>
                <a:cs typeface="Carlito"/>
              </a:rPr>
              <a:t>FILE</a:t>
            </a:r>
            <a:r>
              <a:rPr sz="1700" spc="-25" dirty="0">
                <a:solidFill>
                  <a:srgbClr val="3333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3333FF"/>
                </a:solidFill>
                <a:latin typeface="Carlito"/>
                <a:cs typeface="Carlito"/>
              </a:rPr>
              <a:t>*fp;</a:t>
            </a:r>
            <a:endParaRPr sz="17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har char="•"/>
            </a:pPr>
            <a:endParaRPr sz="2000">
              <a:latin typeface="Carlito"/>
              <a:cs typeface="Carlito"/>
            </a:endParaRPr>
          </a:p>
          <a:p>
            <a:pPr marL="185420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sz="1900" spc="-5" dirty="0">
                <a:solidFill>
                  <a:srgbClr val="3333FF"/>
                </a:solidFill>
                <a:latin typeface="Carlito"/>
                <a:cs typeface="Carlito"/>
              </a:rPr>
              <a:t>This file </a:t>
            </a:r>
            <a:r>
              <a:rPr sz="1900" spc="-10" dirty="0">
                <a:solidFill>
                  <a:srgbClr val="3333FF"/>
                </a:solidFill>
                <a:latin typeface="Carlito"/>
                <a:cs typeface="Carlito"/>
              </a:rPr>
              <a:t>pointer </a:t>
            </a:r>
            <a:r>
              <a:rPr sz="1900" dirty="0">
                <a:solidFill>
                  <a:srgbClr val="3333FF"/>
                </a:solidFill>
                <a:latin typeface="Carlito"/>
                <a:cs typeface="Carlito"/>
              </a:rPr>
              <a:t>is </a:t>
            </a:r>
            <a:r>
              <a:rPr sz="1900" spc="-5" dirty="0">
                <a:solidFill>
                  <a:srgbClr val="3333FF"/>
                </a:solidFill>
                <a:latin typeface="Carlito"/>
                <a:cs typeface="Carlito"/>
              </a:rPr>
              <a:t>not pointing </a:t>
            </a:r>
            <a:r>
              <a:rPr sz="1900" spc="-10" dirty="0">
                <a:solidFill>
                  <a:srgbClr val="3333FF"/>
                </a:solidFill>
                <a:latin typeface="Carlito"/>
                <a:cs typeface="Carlito"/>
              </a:rPr>
              <a:t>to </a:t>
            </a:r>
            <a:r>
              <a:rPr sz="1900" spc="-15" dirty="0">
                <a:solidFill>
                  <a:srgbClr val="3333FF"/>
                </a:solidFill>
                <a:latin typeface="Carlito"/>
                <a:cs typeface="Carlito"/>
              </a:rPr>
              <a:t>any </a:t>
            </a:r>
            <a:r>
              <a:rPr sz="1900" spc="-5" dirty="0">
                <a:solidFill>
                  <a:srgbClr val="3333FF"/>
                </a:solidFill>
                <a:latin typeface="Carlito"/>
                <a:cs typeface="Carlito"/>
              </a:rPr>
              <a:t>file</a:t>
            </a:r>
            <a:r>
              <a:rPr sz="1900" spc="-25" dirty="0">
                <a:solidFill>
                  <a:srgbClr val="3333FF"/>
                </a:solidFill>
                <a:latin typeface="Carlito"/>
                <a:cs typeface="Carlito"/>
              </a:rPr>
              <a:t> </a:t>
            </a:r>
            <a:r>
              <a:rPr sz="1900" spc="-15" dirty="0">
                <a:solidFill>
                  <a:srgbClr val="3333FF"/>
                </a:solidFill>
                <a:latin typeface="Carlito"/>
                <a:cs typeface="Carlito"/>
              </a:rPr>
              <a:t>yet.</a:t>
            </a:r>
            <a:endParaRPr sz="1900">
              <a:latin typeface="Carlito"/>
              <a:cs typeface="Carlito"/>
            </a:endParaRPr>
          </a:p>
          <a:p>
            <a:pPr marL="185420" indent="-172720">
              <a:lnSpc>
                <a:spcPct val="100000"/>
              </a:lnSpc>
              <a:spcBef>
                <a:spcPts val="125"/>
              </a:spcBef>
              <a:buFont typeface="Arial"/>
              <a:buChar char="•"/>
              <a:tabLst>
                <a:tab pos="185420" algn="l"/>
              </a:tabLst>
            </a:pPr>
            <a:r>
              <a:rPr sz="1900" dirty="0">
                <a:latin typeface="Carlito"/>
                <a:cs typeface="Carlito"/>
              </a:rPr>
              <a:t>In </a:t>
            </a:r>
            <a:r>
              <a:rPr sz="1900" spc="-10" dirty="0">
                <a:latin typeface="Carlito"/>
                <a:cs typeface="Carlito"/>
              </a:rPr>
              <a:t>order to properly </a:t>
            </a:r>
            <a:r>
              <a:rPr sz="1900" spc="-5" dirty="0">
                <a:latin typeface="Carlito"/>
                <a:cs typeface="Carlito"/>
              </a:rPr>
              <a:t>"initialize" </a:t>
            </a:r>
            <a:r>
              <a:rPr sz="1900" dirty="0">
                <a:latin typeface="Carlito"/>
                <a:cs typeface="Carlito"/>
              </a:rPr>
              <a:t>a </a:t>
            </a:r>
            <a:r>
              <a:rPr sz="1900" spc="-5" dirty="0">
                <a:latin typeface="Carlito"/>
                <a:cs typeface="Carlito"/>
              </a:rPr>
              <a:t>file </a:t>
            </a:r>
            <a:r>
              <a:rPr sz="1900" spc="-30" dirty="0">
                <a:latin typeface="Carlito"/>
                <a:cs typeface="Carlito"/>
              </a:rPr>
              <a:t>pointer, </a:t>
            </a:r>
            <a:r>
              <a:rPr sz="1900" dirty="0">
                <a:latin typeface="Carlito"/>
                <a:cs typeface="Carlito"/>
              </a:rPr>
              <a:t>it </a:t>
            </a:r>
            <a:r>
              <a:rPr sz="1900" spc="-5" dirty="0">
                <a:latin typeface="Carlito"/>
                <a:cs typeface="Carlito"/>
              </a:rPr>
              <a:t>must be </a:t>
            </a:r>
            <a:r>
              <a:rPr sz="1900" spc="-15" dirty="0">
                <a:latin typeface="Carlito"/>
                <a:cs typeface="Carlito"/>
              </a:rPr>
              <a:t>set </a:t>
            </a:r>
            <a:r>
              <a:rPr sz="1900" spc="-10" dirty="0">
                <a:latin typeface="Carlito"/>
                <a:cs typeface="Carlito"/>
              </a:rPr>
              <a:t>to point to </a:t>
            </a:r>
            <a:r>
              <a:rPr sz="1900" dirty="0">
                <a:latin typeface="Carlito"/>
                <a:cs typeface="Carlito"/>
              </a:rPr>
              <a:t>a</a:t>
            </a:r>
            <a:r>
              <a:rPr sz="1900" spc="40" dirty="0">
                <a:latin typeface="Carlito"/>
                <a:cs typeface="Carlito"/>
              </a:rPr>
              <a:t> </a:t>
            </a:r>
            <a:r>
              <a:rPr sz="1900" spc="-5" dirty="0">
                <a:latin typeface="Carlito"/>
                <a:cs typeface="Carlito"/>
              </a:rPr>
              <a:t>file.</a:t>
            </a:r>
            <a:endParaRPr sz="1900">
              <a:latin typeface="Carlito"/>
              <a:cs typeface="Carlito"/>
            </a:endParaRPr>
          </a:p>
          <a:p>
            <a:pPr marL="185420" indent="-172720">
              <a:lnSpc>
                <a:spcPts val="2180"/>
              </a:lnSpc>
              <a:spcBef>
                <a:spcPts val="120"/>
              </a:spcBef>
              <a:buFont typeface="Arial"/>
              <a:buChar char="•"/>
              <a:tabLst>
                <a:tab pos="185420" algn="l"/>
              </a:tabLst>
            </a:pPr>
            <a:r>
              <a:rPr sz="1900" dirty="0">
                <a:latin typeface="Carlito"/>
                <a:cs typeface="Carlito"/>
              </a:rPr>
              <a:t>In </a:t>
            </a:r>
            <a:r>
              <a:rPr sz="1900" spc="-10" dirty="0">
                <a:latin typeface="Carlito"/>
                <a:cs typeface="Carlito"/>
              </a:rPr>
              <a:t>order to </a:t>
            </a:r>
            <a:r>
              <a:rPr sz="1900" spc="-5" dirty="0">
                <a:latin typeface="Carlito"/>
                <a:cs typeface="Carlito"/>
              </a:rPr>
              <a:t>do </a:t>
            </a:r>
            <a:r>
              <a:rPr sz="1900" dirty="0">
                <a:latin typeface="Carlito"/>
                <a:cs typeface="Carlito"/>
              </a:rPr>
              <a:t>this, </a:t>
            </a:r>
            <a:r>
              <a:rPr sz="1900" spc="-15" dirty="0">
                <a:latin typeface="Carlito"/>
                <a:cs typeface="Carlito"/>
              </a:rPr>
              <a:t>we </a:t>
            </a:r>
            <a:r>
              <a:rPr sz="1900" spc="-5" dirty="0">
                <a:latin typeface="Carlito"/>
                <a:cs typeface="Carlito"/>
              </a:rPr>
              <a:t>must specify </a:t>
            </a:r>
            <a:r>
              <a:rPr sz="1900" dirty="0">
                <a:latin typeface="Carlito"/>
                <a:cs typeface="Carlito"/>
              </a:rPr>
              <a:t>the</a:t>
            </a:r>
            <a:r>
              <a:rPr sz="1900" spc="-10" dirty="0">
                <a:latin typeface="Carlito"/>
                <a:cs typeface="Carlito"/>
              </a:rPr>
              <a:t> following:</a:t>
            </a:r>
            <a:endParaRPr sz="1900">
              <a:latin typeface="Carlito"/>
              <a:cs typeface="Carlito"/>
            </a:endParaRPr>
          </a:p>
          <a:p>
            <a:pPr marL="575945" lvl="1" indent="-221615">
              <a:lnSpc>
                <a:spcPts val="1830"/>
              </a:lnSpc>
              <a:buFont typeface="Arial"/>
              <a:buChar char="•"/>
              <a:tabLst>
                <a:tab pos="575945" algn="l"/>
                <a:tab pos="576580" algn="l"/>
              </a:tabLst>
            </a:pPr>
            <a:r>
              <a:rPr sz="1700" dirty="0">
                <a:solidFill>
                  <a:srgbClr val="3333FF"/>
                </a:solidFill>
                <a:latin typeface="Carlito"/>
                <a:cs typeface="Carlito"/>
              </a:rPr>
              <a:t>1) Name </a:t>
            </a:r>
            <a:r>
              <a:rPr sz="1700" spc="-5" dirty="0">
                <a:solidFill>
                  <a:srgbClr val="3333FF"/>
                </a:solidFill>
                <a:latin typeface="Carlito"/>
                <a:cs typeface="Carlito"/>
              </a:rPr>
              <a:t>of the</a:t>
            </a:r>
            <a:r>
              <a:rPr sz="1700" spc="25" dirty="0">
                <a:solidFill>
                  <a:srgbClr val="3333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3333FF"/>
                </a:solidFill>
                <a:latin typeface="Carlito"/>
                <a:cs typeface="Carlito"/>
              </a:rPr>
              <a:t>file</a:t>
            </a:r>
            <a:endParaRPr sz="1700">
              <a:latin typeface="Carlito"/>
              <a:cs typeface="Carlito"/>
            </a:endParaRPr>
          </a:p>
          <a:p>
            <a:pPr marL="528320" lvl="1" indent="-173355">
              <a:lnSpc>
                <a:spcPts val="1930"/>
              </a:lnSpc>
              <a:buFont typeface="Arial"/>
              <a:buChar char="•"/>
              <a:tabLst>
                <a:tab pos="528320" algn="l"/>
              </a:tabLst>
            </a:pPr>
            <a:r>
              <a:rPr sz="1700" dirty="0">
                <a:solidFill>
                  <a:srgbClr val="3333FF"/>
                </a:solidFill>
                <a:latin typeface="Carlito"/>
                <a:cs typeface="Carlito"/>
              </a:rPr>
              <a:t>2) Mode </a:t>
            </a:r>
            <a:r>
              <a:rPr sz="1700" spc="-5" dirty="0">
                <a:solidFill>
                  <a:srgbClr val="3333FF"/>
                </a:solidFill>
                <a:latin typeface="Carlito"/>
                <a:cs typeface="Carlito"/>
              </a:rPr>
              <a:t>("r" </a:t>
            </a:r>
            <a:r>
              <a:rPr sz="1700" spc="-15" dirty="0">
                <a:solidFill>
                  <a:srgbClr val="3333FF"/>
                </a:solidFill>
                <a:latin typeface="Carlito"/>
                <a:cs typeface="Carlito"/>
              </a:rPr>
              <a:t>for </a:t>
            </a:r>
            <a:r>
              <a:rPr sz="1700" spc="-10" dirty="0">
                <a:solidFill>
                  <a:srgbClr val="3333FF"/>
                </a:solidFill>
                <a:latin typeface="Carlito"/>
                <a:cs typeface="Carlito"/>
              </a:rPr>
              <a:t>read </a:t>
            </a:r>
            <a:r>
              <a:rPr sz="1700" spc="-5" dirty="0">
                <a:solidFill>
                  <a:srgbClr val="3333FF"/>
                </a:solidFill>
                <a:latin typeface="Carlito"/>
                <a:cs typeface="Carlito"/>
              </a:rPr>
              <a:t>or "w" </a:t>
            </a:r>
            <a:r>
              <a:rPr sz="1700" spc="-15" dirty="0">
                <a:solidFill>
                  <a:srgbClr val="3333FF"/>
                </a:solidFill>
                <a:latin typeface="Carlito"/>
                <a:cs typeface="Carlito"/>
              </a:rPr>
              <a:t>for</a:t>
            </a:r>
            <a:r>
              <a:rPr sz="1700" spc="25" dirty="0">
                <a:solidFill>
                  <a:srgbClr val="3333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3333FF"/>
                </a:solidFill>
                <a:latin typeface="Carlito"/>
                <a:cs typeface="Carlito"/>
              </a:rPr>
              <a:t>write)</a:t>
            </a:r>
            <a:endParaRPr sz="1700">
              <a:latin typeface="Carlito"/>
              <a:cs typeface="Carlito"/>
            </a:endParaRPr>
          </a:p>
          <a:p>
            <a:pPr marL="185420" marR="5080" indent="-172720">
              <a:lnSpc>
                <a:spcPct val="69300"/>
              </a:lnSpc>
              <a:spcBef>
                <a:spcPts val="820"/>
              </a:spcBef>
              <a:buFont typeface="Arial"/>
              <a:buChar char="•"/>
              <a:tabLst>
                <a:tab pos="185420" algn="l"/>
              </a:tabLst>
            </a:pPr>
            <a:r>
              <a:rPr sz="1900" spc="-10" dirty="0">
                <a:latin typeface="Carlito"/>
                <a:cs typeface="Carlito"/>
              </a:rPr>
              <a:t>There </a:t>
            </a:r>
            <a:r>
              <a:rPr sz="1900" dirty="0">
                <a:latin typeface="Carlito"/>
                <a:cs typeface="Carlito"/>
              </a:rPr>
              <a:t>is a </a:t>
            </a:r>
            <a:r>
              <a:rPr sz="1900" spc="-5" dirty="0">
                <a:latin typeface="Carlito"/>
                <a:cs typeface="Carlito"/>
              </a:rPr>
              <a:t>function call that uses </a:t>
            </a:r>
            <a:r>
              <a:rPr sz="1900" dirty="0">
                <a:latin typeface="Carlito"/>
                <a:cs typeface="Carlito"/>
              </a:rPr>
              <a:t>this </a:t>
            </a:r>
            <a:r>
              <a:rPr sz="1900" spc="-10" dirty="0">
                <a:latin typeface="Carlito"/>
                <a:cs typeface="Carlito"/>
              </a:rPr>
              <a:t>information to </a:t>
            </a:r>
            <a:r>
              <a:rPr sz="1900" spc="-5" dirty="0">
                <a:latin typeface="Carlito"/>
                <a:cs typeface="Carlito"/>
              </a:rPr>
              <a:t>open </a:t>
            </a:r>
            <a:r>
              <a:rPr sz="1900" dirty="0">
                <a:latin typeface="Carlito"/>
                <a:cs typeface="Carlito"/>
              </a:rPr>
              <a:t>the </a:t>
            </a:r>
            <a:r>
              <a:rPr sz="1900" spc="-10" dirty="0">
                <a:latin typeface="Carlito"/>
                <a:cs typeface="Carlito"/>
              </a:rPr>
              <a:t>appropriate </a:t>
            </a:r>
            <a:r>
              <a:rPr sz="1900" spc="-5" dirty="0">
                <a:latin typeface="Carlito"/>
                <a:cs typeface="Carlito"/>
              </a:rPr>
              <a:t>file  </a:t>
            </a:r>
            <a:r>
              <a:rPr sz="1900" dirty="0">
                <a:latin typeface="Carlito"/>
                <a:cs typeface="Carlito"/>
              </a:rPr>
              <a:t>and </a:t>
            </a:r>
            <a:r>
              <a:rPr sz="1900" spc="-10" dirty="0">
                <a:latin typeface="Carlito"/>
                <a:cs typeface="Carlito"/>
              </a:rPr>
              <a:t>return </a:t>
            </a:r>
            <a:r>
              <a:rPr sz="1900" dirty="0">
                <a:latin typeface="Carlito"/>
                <a:cs typeface="Carlito"/>
              </a:rPr>
              <a:t>a </a:t>
            </a:r>
            <a:r>
              <a:rPr sz="1900" spc="-10" dirty="0">
                <a:latin typeface="Carlito"/>
                <a:cs typeface="Carlito"/>
              </a:rPr>
              <a:t>pointer to</a:t>
            </a:r>
            <a:r>
              <a:rPr sz="1900" dirty="0">
                <a:latin typeface="Carlito"/>
                <a:cs typeface="Carlito"/>
              </a:rPr>
              <a:t> it.</a:t>
            </a:r>
            <a:endParaRPr sz="1900">
              <a:latin typeface="Carlito"/>
              <a:cs typeface="Carlito"/>
            </a:endParaRPr>
          </a:p>
          <a:p>
            <a:pPr marL="185420" indent="-17272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185420" algn="l"/>
              </a:tabLst>
            </a:pPr>
            <a:r>
              <a:rPr sz="1900" dirty="0">
                <a:latin typeface="Carlito"/>
                <a:cs typeface="Carlito"/>
              </a:rPr>
              <a:t>It's name is</a:t>
            </a:r>
            <a:r>
              <a:rPr sz="1900" spc="-50" dirty="0">
                <a:latin typeface="Carlito"/>
                <a:cs typeface="Carlito"/>
              </a:rPr>
              <a:t> </a:t>
            </a:r>
            <a:r>
              <a:rPr sz="1900" spc="-15" dirty="0">
                <a:latin typeface="Carlito"/>
                <a:cs typeface="Carlito"/>
              </a:rPr>
              <a:t>fopen.</a:t>
            </a:r>
            <a:endParaRPr sz="1900">
              <a:latin typeface="Carlito"/>
              <a:cs typeface="Carlito"/>
            </a:endParaRPr>
          </a:p>
          <a:p>
            <a:pPr marL="185420" indent="-172720">
              <a:lnSpc>
                <a:spcPts val="2180"/>
              </a:lnSpc>
              <a:spcBef>
                <a:spcPts val="120"/>
              </a:spcBef>
              <a:buFont typeface="Arial"/>
              <a:buChar char="•"/>
              <a:tabLst>
                <a:tab pos="185420" algn="l"/>
              </a:tabLst>
            </a:pPr>
            <a:r>
              <a:rPr sz="1900" spc="-10" dirty="0">
                <a:latin typeface="Carlito"/>
                <a:cs typeface="Carlito"/>
              </a:rPr>
              <a:t>Here </a:t>
            </a:r>
            <a:r>
              <a:rPr sz="1900" dirty="0">
                <a:latin typeface="Carlito"/>
                <a:cs typeface="Carlito"/>
              </a:rPr>
              <a:t>is an </a:t>
            </a:r>
            <a:r>
              <a:rPr sz="1900" spc="-10" dirty="0">
                <a:latin typeface="Carlito"/>
                <a:cs typeface="Carlito"/>
              </a:rPr>
              <a:t>example </a:t>
            </a:r>
            <a:r>
              <a:rPr sz="1900" spc="-5" dirty="0">
                <a:latin typeface="Carlito"/>
                <a:cs typeface="Carlito"/>
              </a:rPr>
              <a:t>of </a:t>
            </a:r>
            <a:r>
              <a:rPr sz="1900" dirty="0">
                <a:latin typeface="Carlito"/>
                <a:cs typeface="Carlito"/>
              </a:rPr>
              <a:t>its</a:t>
            </a:r>
            <a:r>
              <a:rPr sz="1900" spc="-35" dirty="0">
                <a:latin typeface="Carlito"/>
                <a:cs typeface="Carlito"/>
              </a:rPr>
              <a:t> </a:t>
            </a:r>
            <a:r>
              <a:rPr sz="1900" spc="-5" dirty="0">
                <a:latin typeface="Carlito"/>
                <a:cs typeface="Carlito"/>
              </a:rPr>
              <a:t>use:</a:t>
            </a:r>
            <a:endParaRPr sz="1900">
              <a:latin typeface="Carlito"/>
              <a:cs typeface="Carlito"/>
            </a:endParaRPr>
          </a:p>
          <a:p>
            <a:pPr marL="528320" lvl="1" indent="-173355">
              <a:lnSpc>
                <a:spcPts val="1830"/>
              </a:lnSpc>
              <a:buFont typeface="Arial"/>
              <a:buChar char="•"/>
              <a:tabLst>
                <a:tab pos="528320" algn="l"/>
              </a:tabLst>
            </a:pPr>
            <a:r>
              <a:rPr sz="1700" dirty="0">
                <a:solidFill>
                  <a:srgbClr val="3333FF"/>
                </a:solidFill>
                <a:latin typeface="Carlito"/>
                <a:cs typeface="Carlito"/>
              </a:rPr>
              <a:t>fp = </a:t>
            </a:r>
            <a:r>
              <a:rPr sz="1700" spc="-10" dirty="0">
                <a:solidFill>
                  <a:srgbClr val="3333FF"/>
                </a:solidFill>
                <a:latin typeface="Carlito"/>
                <a:cs typeface="Carlito"/>
              </a:rPr>
              <a:t>fopen("input.txt",</a:t>
            </a:r>
            <a:r>
              <a:rPr sz="1700" spc="5" dirty="0">
                <a:solidFill>
                  <a:srgbClr val="3333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3333FF"/>
                </a:solidFill>
                <a:latin typeface="Carlito"/>
                <a:cs typeface="Carlito"/>
              </a:rPr>
              <a:t>"r");</a:t>
            </a:r>
            <a:endParaRPr sz="1700">
              <a:latin typeface="Carlito"/>
              <a:cs typeface="Carlito"/>
            </a:endParaRPr>
          </a:p>
          <a:p>
            <a:pPr marL="528320" marR="39370" lvl="1" indent="-172720">
              <a:lnSpc>
                <a:spcPct val="70200"/>
              </a:lnSpc>
              <a:spcBef>
                <a:spcPts val="500"/>
              </a:spcBef>
              <a:buFont typeface="Arial"/>
              <a:buChar char="•"/>
              <a:tabLst>
                <a:tab pos="528320" algn="l"/>
              </a:tabLst>
            </a:pPr>
            <a:r>
              <a:rPr sz="1700" spc="-5" dirty="0">
                <a:latin typeface="Carlito"/>
                <a:cs typeface="Carlito"/>
              </a:rPr>
              <a:t>This </a:t>
            </a:r>
            <a:r>
              <a:rPr sz="1700" dirty="0">
                <a:latin typeface="Carlito"/>
                <a:cs typeface="Carlito"/>
              </a:rPr>
              <a:t>line look </a:t>
            </a:r>
            <a:r>
              <a:rPr sz="1700" spc="-15" dirty="0">
                <a:latin typeface="Carlito"/>
                <a:cs typeface="Carlito"/>
              </a:rPr>
              <a:t>for </a:t>
            </a:r>
            <a:r>
              <a:rPr sz="1700" spc="-10" dirty="0">
                <a:latin typeface="Carlito"/>
                <a:cs typeface="Carlito"/>
              </a:rPr>
              <a:t>input.txt </a:t>
            </a:r>
            <a:r>
              <a:rPr sz="1700" dirty="0">
                <a:latin typeface="Carlito"/>
                <a:cs typeface="Carlito"/>
              </a:rPr>
              <a:t>file in </a:t>
            </a:r>
            <a:r>
              <a:rPr sz="1700" spc="-5" dirty="0">
                <a:latin typeface="Carlito"/>
                <a:cs typeface="Carlito"/>
              </a:rPr>
              <a:t>the same </a:t>
            </a:r>
            <a:r>
              <a:rPr sz="1700" spc="-10" dirty="0">
                <a:latin typeface="Carlito"/>
                <a:cs typeface="Carlito"/>
              </a:rPr>
              <a:t>directory </a:t>
            </a:r>
            <a:r>
              <a:rPr sz="1700" spc="-5" dirty="0">
                <a:latin typeface="Carlito"/>
                <a:cs typeface="Carlito"/>
              </a:rPr>
              <a:t>where </a:t>
            </a:r>
            <a:r>
              <a:rPr sz="1700" spc="-10" dirty="0">
                <a:latin typeface="Carlito"/>
                <a:cs typeface="Carlito"/>
              </a:rPr>
              <a:t>the </a:t>
            </a:r>
            <a:r>
              <a:rPr sz="1700" spc="-5" dirty="0">
                <a:latin typeface="Carlito"/>
                <a:cs typeface="Carlito"/>
              </a:rPr>
              <a:t>code </a:t>
            </a:r>
            <a:r>
              <a:rPr sz="1700" dirty="0">
                <a:latin typeface="Carlito"/>
                <a:cs typeface="Carlito"/>
              </a:rPr>
              <a:t>is running,  and </a:t>
            </a:r>
            <a:r>
              <a:rPr sz="1700" spc="-5" dirty="0">
                <a:latin typeface="Carlito"/>
                <a:cs typeface="Carlito"/>
              </a:rPr>
              <a:t>the open the </a:t>
            </a:r>
            <a:r>
              <a:rPr sz="1700" dirty="0">
                <a:latin typeface="Carlito"/>
                <a:cs typeface="Carlito"/>
              </a:rPr>
              <a:t>file in </a:t>
            </a:r>
            <a:r>
              <a:rPr sz="1700" spc="-10" dirty="0">
                <a:latin typeface="Carlito"/>
                <a:cs typeface="Carlito"/>
              </a:rPr>
              <a:t>read </a:t>
            </a:r>
            <a:r>
              <a:rPr sz="1700" spc="-5" dirty="0">
                <a:latin typeface="Carlito"/>
                <a:cs typeface="Carlito"/>
              </a:rPr>
              <a:t>mode. The </a:t>
            </a:r>
            <a:r>
              <a:rPr sz="1700" dirty="0">
                <a:latin typeface="Carlito"/>
                <a:cs typeface="Carlito"/>
              </a:rPr>
              <a:t>file </a:t>
            </a:r>
            <a:r>
              <a:rPr sz="1700" spc="-10" dirty="0">
                <a:latin typeface="Carlito"/>
                <a:cs typeface="Carlito"/>
              </a:rPr>
              <a:t>pointer </a:t>
            </a:r>
            <a:r>
              <a:rPr sz="1700" dirty="0">
                <a:latin typeface="Carlito"/>
                <a:cs typeface="Carlito"/>
              </a:rPr>
              <a:t>is </a:t>
            </a:r>
            <a:r>
              <a:rPr sz="1700" spc="-5" dirty="0">
                <a:latin typeface="Carlito"/>
                <a:cs typeface="Carlito"/>
              </a:rPr>
              <a:t>pointing </a:t>
            </a:r>
            <a:r>
              <a:rPr sz="1700" spc="-15" dirty="0">
                <a:latin typeface="Carlito"/>
                <a:cs typeface="Carlito"/>
              </a:rPr>
              <a:t>to </a:t>
            </a:r>
            <a:r>
              <a:rPr sz="1700" spc="-5" dirty="0">
                <a:latin typeface="Carlito"/>
                <a:cs typeface="Carlito"/>
              </a:rPr>
              <a:t>the </a:t>
            </a:r>
            <a:r>
              <a:rPr sz="1700" dirty="0">
                <a:latin typeface="Carlito"/>
                <a:cs typeface="Carlito"/>
              </a:rPr>
              <a:t>beginning </a:t>
            </a:r>
            <a:r>
              <a:rPr sz="1700" spc="-5" dirty="0">
                <a:latin typeface="Carlito"/>
                <a:cs typeface="Carlito"/>
              </a:rPr>
              <a:t>of  the</a:t>
            </a:r>
            <a:r>
              <a:rPr sz="1700" dirty="0">
                <a:latin typeface="Carlito"/>
                <a:cs typeface="Carlito"/>
              </a:rPr>
              <a:t> file</a:t>
            </a:r>
            <a:endParaRPr sz="1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706" y="358360"/>
            <a:ext cx="691229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How </a:t>
            </a:r>
            <a:r>
              <a:rPr spc="5" dirty="0"/>
              <a:t>to </a:t>
            </a:r>
            <a:r>
              <a:rPr spc="-210" dirty="0"/>
              <a:t>Create </a:t>
            </a:r>
            <a:r>
              <a:rPr spc="-285" dirty="0"/>
              <a:t>a </a:t>
            </a:r>
            <a:r>
              <a:rPr spc="-185" dirty="0"/>
              <a:t>File</a:t>
            </a:r>
            <a:r>
              <a:rPr spc="-204" dirty="0"/>
              <a:t> </a:t>
            </a:r>
            <a:r>
              <a:rPr spc="-140" dirty="0"/>
              <a:t>Pointer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707" y="1184275"/>
            <a:ext cx="7713345" cy="5099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5420" indent="-1727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1900" spc="-10" dirty="0">
                <a:latin typeface="Carlito"/>
                <a:cs typeface="Carlito"/>
              </a:rPr>
              <a:t>Here </a:t>
            </a:r>
            <a:r>
              <a:rPr sz="1900" dirty="0">
                <a:latin typeface="Carlito"/>
                <a:cs typeface="Carlito"/>
              </a:rPr>
              <a:t>is an </a:t>
            </a:r>
            <a:r>
              <a:rPr sz="1900" spc="-10" dirty="0">
                <a:latin typeface="Carlito"/>
                <a:cs typeface="Carlito"/>
              </a:rPr>
              <a:t>example </a:t>
            </a:r>
            <a:r>
              <a:rPr sz="1900" spc="-5" dirty="0">
                <a:latin typeface="Carlito"/>
                <a:cs typeface="Carlito"/>
              </a:rPr>
              <a:t>of</a:t>
            </a:r>
            <a:r>
              <a:rPr sz="1900" spc="-10" dirty="0">
                <a:latin typeface="Carlito"/>
                <a:cs typeface="Carlito"/>
              </a:rPr>
              <a:t> </a:t>
            </a:r>
            <a:r>
              <a:rPr sz="1900" spc="-15" dirty="0">
                <a:latin typeface="Carlito"/>
                <a:cs typeface="Carlito"/>
              </a:rPr>
              <a:t>fopen:</a:t>
            </a:r>
            <a:endParaRPr sz="1900">
              <a:latin typeface="Carlito"/>
              <a:cs typeface="Carlito"/>
            </a:endParaRPr>
          </a:p>
          <a:p>
            <a:pPr marL="528320" lvl="1" indent="-173355">
              <a:lnSpc>
                <a:spcPct val="100000"/>
              </a:lnSpc>
              <a:buFont typeface="Arial"/>
              <a:buChar char="•"/>
              <a:tabLst>
                <a:tab pos="528320" algn="l"/>
              </a:tabLst>
            </a:pPr>
            <a:r>
              <a:rPr sz="1700" dirty="0">
                <a:solidFill>
                  <a:srgbClr val="3333FF"/>
                </a:solidFill>
                <a:latin typeface="Carlito"/>
                <a:cs typeface="Carlito"/>
              </a:rPr>
              <a:t>fp = </a:t>
            </a:r>
            <a:r>
              <a:rPr sz="1700" spc="-10" dirty="0">
                <a:solidFill>
                  <a:srgbClr val="3333FF"/>
                </a:solidFill>
                <a:latin typeface="Carlito"/>
                <a:cs typeface="Carlito"/>
              </a:rPr>
              <a:t>fopen("input.txt",</a:t>
            </a:r>
            <a:r>
              <a:rPr sz="1700" spc="5" dirty="0">
                <a:solidFill>
                  <a:srgbClr val="3333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3333FF"/>
                </a:solidFill>
                <a:latin typeface="Carlito"/>
                <a:cs typeface="Carlito"/>
              </a:rPr>
              <a:t>"r");</a:t>
            </a:r>
            <a:endParaRPr sz="1700">
              <a:latin typeface="Carlito"/>
              <a:cs typeface="Carlito"/>
            </a:endParaRPr>
          </a:p>
          <a:p>
            <a:pPr marL="185420" indent="-172720">
              <a:lnSpc>
                <a:spcPts val="2050"/>
              </a:lnSpc>
              <a:spcBef>
                <a:spcPts val="340"/>
              </a:spcBef>
              <a:buFont typeface="Arial"/>
              <a:buChar char="•"/>
              <a:tabLst>
                <a:tab pos="185420" algn="l"/>
              </a:tabLst>
            </a:pPr>
            <a:r>
              <a:rPr sz="1900" spc="-30" dirty="0">
                <a:latin typeface="Carlito"/>
                <a:cs typeface="Carlito"/>
              </a:rPr>
              <a:t>You'll </a:t>
            </a:r>
            <a:r>
              <a:rPr sz="1900" spc="-5" dirty="0">
                <a:latin typeface="Carlito"/>
                <a:cs typeface="Carlito"/>
              </a:rPr>
              <a:t>notice that </a:t>
            </a:r>
            <a:r>
              <a:rPr sz="1900" dirty="0">
                <a:latin typeface="Carlito"/>
                <a:cs typeface="Carlito"/>
              </a:rPr>
              <a:t>the </a:t>
            </a:r>
            <a:r>
              <a:rPr sz="1900" spc="-20" dirty="0">
                <a:latin typeface="Carlito"/>
                <a:cs typeface="Carlito"/>
              </a:rPr>
              <a:t>first </a:t>
            </a:r>
            <a:r>
              <a:rPr sz="1900" spc="-10" dirty="0">
                <a:latin typeface="Carlito"/>
                <a:cs typeface="Carlito"/>
              </a:rPr>
              <a:t>parameter to </a:t>
            </a:r>
            <a:r>
              <a:rPr sz="1900" dirty="0">
                <a:latin typeface="Carlito"/>
                <a:cs typeface="Carlito"/>
              </a:rPr>
              <a:t>the </a:t>
            </a:r>
            <a:r>
              <a:rPr sz="1900" spc="-15" dirty="0">
                <a:latin typeface="Carlito"/>
                <a:cs typeface="Carlito"/>
              </a:rPr>
              <a:t>fopen </a:t>
            </a:r>
            <a:r>
              <a:rPr sz="1900" spc="-5" dirty="0">
                <a:latin typeface="Carlito"/>
                <a:cs typeface="Carlito"/>
              </a:rPr>
              <a:t>function </a:t>
            </a:r>
            <a:r>
              <a:rPr sz="1900" dirty="0">
                <a:latin typeface="Carlito"/>
                <a:cs typeface="Carlito"/>
              </a:rPr>
              <a:t>is a </a:t>
            </a:r>
            <a:r>
              <a:rPr sz="1900" spc="-5" dirty="0">
                <a:latin typeface="Carlito"/>
                <a:cs typeface="Carlito"/>
              </a:rPr>
              <a:t>string</a:t>
            </a:r>
            <a:r>
              <a:rPr sz="1900" spc="50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storing</a:t>
            </a:r>
            <a:endParaRPr sz="1900">
              <a:latin typeface="Carlito"/>
              <a:cs typeface="Carlito"/>
            </a:endParaRPr>
          </a:p>
          <a:p>
            <a:pPr marL="185420">
              <a:lnSpc>
                <a:spcPts val="2050"/>
              </a:lnSpc>
            </a:pPr>
            <a:r>
              <a:rPr sz="1900" dirty="0">
                <a:latin typeface="Carlito"/>
                <a:cs typeface="Carlito"/>
              </a:rPr>
              <a:t>the name </a:t>
            </a:r>
            <a:r>
              <a:rPr sz="1900" spc="-5" dirty="0">
                <a:latin typeface="Carlito"/>
                <a:cs typeface="Carlito"/>
              </a:rPr>
              <a:t>of </a:t>
            </a:r>
            <a:r>
              <a:rPr sz="1900" dirty="0">
                <a:latin typeface="Carlito"/>
                <a:cs typeface="Carlito"/>
              </a:rPr>
              <a:t>the </a:t>
            </a:r>
            <a:r>
              <a:rPr sz="1900" spc="-5" dirty="0">
                <a:latin typeface="Carlito"/>
                <a:cs typeface="Carlito"/>
              </a:rPr>
              <a:t>file </a:t>
            </a:r>
            <a:r>
              <a:rPr sz="1900" spc="-10" dirty="0">
                <a:latin typeface="Carlito"/>
                <a:cs typeface="Carlito"/>
              </a:rPr>
              <a:t>to </a:t>
            </a:r>
            <a:r>
              <a:rPr sz="1900" spc="-5" dirty="0">
                <a:latin typeface="Carlito"/>
                <a:cs typeface="Carlito"/>
              </a:rPr>
              <a:t>be</a:t>
            </a:r>
            <a:r>
              <a:rPr sz="1900" spc="-60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opened.</a:t>
            </a:r>
            <a:endParaRPr sz="1900">
              <a:latin typeface="Carlito"/>
              <a:cs typeface="Carlito"/>
            </a:endParaRPr>
          </a:p>
          <a:p>
            <a:pPr marL="185420" indent="-172720">
              <a:lnSpc>
                <a:spcPts val="2050"/>
              </a:lnSpc>
              <a:spcBef>
                <a:spcPts val="360"/>
              </a:spcBef>
              <a:buFont typeface="Arial"/>
              <a:buChar char="•"/>
              <a:tabLst>
                <a:tab pos="185420" algn="l"/>
              </a:tabLst>
            </a:pPr>
            <a:r>
              <a:rPr sz="1900" spc="-5" dirty="0">
                <a:latin typeface="Carlito"/>
                <a:cs typeface="Carlito"/>
              </a:rPr>
              <a:t>The </a:t>
            </a:r>
            <a:r>
              <a:rPr sz="1900" spc="-10" dirty="0">
                <a:latin typeface="Carlito"/>
                <a:cs typeface="Carlito"/>
              </a:rPr>
              <a:t>second parameter </a:t>
            </a:r>
            <a:r>
              <a:rPr sz="1900" dirty="0">
                <a:latin typeface="Carlito"/>
                <a:cs typeface="Carlito"/>
              </a:rPr>
              <a:t>is also a </a:t>
            </a:r>
            <a:r>
              <a:rPr sz="1900" spc="-5" dirty="0">
                <a:latin typeface="Carlito"/>
                <a:cs typeface="Carlito"/>
              </a:rPr>
              <a:t>string. </a:t>
            </a:r>
            <a:r>
              <a:rPr sz="1900" spc="-10" dirty="0">
                <a:latin typeface="Carlito"/>
                <a:cs typeface="Carlito"/>
              </a:rPr>
              <a:t>For </a:t>
            </a:r>
            <a:r>
              <a:rPr sz="1900" spc="-5" dirty="0">
                <a:latin typeface="Carlito"/>
                <a:cs typeface="Carlito"/>
              </a:rPr>
              <a:t>our purposes, </a:t>
            </a:r>
            <a:r>
              <a:rPr sz="1900" dirty="0">
                <a:latin typeface="Carlito"/>
                <a:cs typeface="Carlito"/>
              </a:rPr>
              <a:t>this </a:t>
            </a:r>
            <a:r>
              <a:rPr sz="1900" spc="-5" dirty="0">
                <a:latin typeface="Carlito"/>
                <a:cs typeface="Carlito"/>
              </a:rPr>
              <a:t>string </a:t>
            </a:r>
            <a:r>
              <a:rPr sz="1900" dirty="0">
                <a:latin typeface="Carlito"/>
                <a:cs typeface="Carlito"/>
              </a:rPr>
              <a:t>will</a:t>
            </a:r>
            <a:r>
              <a:rPr sz="1900" spc="-85" dirty="0">
                <a:latin typeface="Carlito"/>
                <a:cs typeface="Carlito"/>
              </a:rPr>
              <a:t> </a:t>
            </a:r>
            <a:r>
              <a:rPr sz="1900" spc="-5" dirty="0">
                <a:latin typeface="Carlito"/>
                <a:cs typeface="Carlito"/>
              </a:rPr>
              <a:t>either</a:t>
            </a:r>
            <a:endParaRPr sz="1900">
              <a:latin typeface="Carlito"/>
              <a:cs typeface="Carlito"/>
            </a:endParaRPr>
          </a:p>
          <a:p>
            <a:pPr marL="185420">
              <a:lnSpc>
                <a:spcPts val="2050"/>
              </a:lnSpc>
            </a:pPr>
            <a:r>
              <a:rPr sz="1900" spc="-5" dirty="0">
                <a:latin typeface="Carlito"/>
                <a:cs typeface="Carlito"/>
              </a:rPr>
              <a:t>be </a:t>
            </a:r>
            <a:r>
              <a:rPr sz="1900" spc="-5" dirty="0">
                <a:solidFill>
                  <a:srgbClr val="3333FF"/>
                </a:solidFill>
                <a:latin typeface="Carlito"/>
                <a:cs typeface="Carlito"/>
              </a:rPr>
              <a:t>"r" or </a:t>
            </a:r>
            <a:r>
              <a:rPr sz="1900" dirty="0">
                <a:solidFill>
                  <a:srgbClr val="3333FF"/>
                </a:solidFill>
                <a:latin typeface="Carlito"/>
                <a:cs typeface="Carlito"/>
              </a:rPr>
              <a:t>"w " </a:t>
            </a:r>
            <a:r>
              <a:rPr sz="1900" spc="-5" dirty="0">
                <a:latin typeface="Carlito"/>
                <a:cs typeface="Carlito"/>
              </a:rPr>
              <a:t>or some other options </a:t>
            </a:r>
            <a:r>
              <a:rPr sz="1900" spc="-15" dirty="0">
                <a:latin typeface="Carlito"/>
                <a:cs typeface="Carlito"/>
              </a:rPr>
              <a:t>we </a:t>
            </a:r>
            <a:r>
              <a:rPr sz="1900" dirty="0">
                <a:latin typeface="Carlito"/>
                <a:cs typeface="Carlito"/>
              </a:rPr>
              <a:t>will </a:t>
            </a:r>
            <a:r>
              <a:rPr sz="1900" spc="-10" dirty="0">
                <a:latin typeface="Carlito"/>
                <a:cs typeface="Carlito"/>
              </a:rPr>
              <a:t>see</a:t>
            </a:r>
            <a:r>
              <a:rPr sz="1900" spc="-25" dirty="0">
                <a:latin typeface="Carlito"/>
                <a:cs typeface="Carlito"/>
              </a:rPr>
              <a:t> </a:t>
            </a:r>
            <a:r>
              <a:rPr sz="1900" spc="-40" dirty="0">
                <a:latin typeface="Carlito"/>
                <a:cs typeface="Carlito"/>
              </a:rPr>
              <a:t>later.</a:t>
            </a:r>
            <a:endParaRPr sz="1900">
              <a:latin typeface="Carlito"/>
              <a:cs typeface="Carlito"/>
            </a:endParaRPr>
          </a:p>
          <a:p>
            <a:pPr marL="185420" indent="-172720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185420" algn="l"/>
              </a:tabLst>
            </a:pPr>
            <a:r>
              <a:rPr sz="1900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When </a:t>
            </a:r>
            <a:r>
              <a:rPr sz="1900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we </a:t>
            </a:r>
            <a:r>
              <a:rPr sz="1900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open </a:t>
            </a:r>
            <a:r>
              <a:rPr sz="1900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 </a:t>
            </a:r>
            <a:r>
              <a:rPr sz="1900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file </a:t>
            </a:r>
            <a:r>
              <a:rPr sz="1900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in </a:t>
            </a:r>
            <a:r>
              <a:rPr sz="1900" u="heavy" dirty="0">
                <a:solidFill>
                  <a:srgbClr val="3333FF"/>
                </a:solidFill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"r" </a:t>
            </a:r>
            <a:r>
              <a:rPr sz="1900" u="heavy" spc="-5" dirty="0">
                <a:solidFill>
                  <a:srgbClr val="3333FF"/>
                </a:solidFill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(reading)</a:t>
            </a:r>
            <a:r>
              <a:rPr sz="1900" spc="-20" dirty="0">
                <a:latin typeface="Carlito"/>
                <a:cs typeface="Carlito"/>
              </a:rPr>
              <a:t> </a:t>
            </a:r>
            <a:r>
              <a:rPr sz="1900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mode,</a:t>
            </a:r>
            <a:endParaRPr sz="1900">
              <a:latin typeface="Carlito"/>
              <a:cs typeface="Carlito"/>
            </a:endParaRPr>
          </a:p>
          <a:p>
            <a:pPr marL="528320" lvl="1" indent="-173355">
              <a:lnSpc>
                <a:spcPts val="1839"/>
              </a:lnSpc>
              <a:buFont typeface="Arial"/>
              <a:buChar char="•"/>
              <a:tabLst>
                <a:tab pos="528320" algn="l"/>
              </a:tabLst>
            </a:pPr>
            <a:r>
              <a:rPr sz="1700" spc="-5" dirty="0">
                <a:latin typeface="Carlito"/>
                <a:cs typeface="Carlito"/>
              </a:rPr>
              <a:t>the </a:t>
            </a:r>
            <a:r>
              <a:rPr sz="1700" dirty="0">
                <a:latin typeface="Carlito"/>
                <a:cs typeface="Carlito"/>
              </a:rPr>
              <a:t>file </a:t>
            </a:r>
            <a:r>
              <a:rPr sz="1700" spc="-5" dirty="0">
                <a:latin typeface="Carlito"/>
                <a:cs typeface="Carlito"/>
              </a:rPr>
              <a:t>should already </a:t>
            </a:r>
            <a:r>
              <a:rPr sz="1700" spc="-15" dirty="0">
                <a:latin typeface="Carlito"/>
                <a:cs typeface="Carlito"/>
              </a:rPr>
              <a:t>exist </a:t>
            </a:r>
            <a:r>
              <a:rPr sz="1700" dirty="0">
                <a:latin typeface="Carlito"/>
                <a:cs typeface="Carlito"/>
              </a:rPr>
              <a:t>and </a:t>
            </a:r>
            <a:r>
              <a:rPr sz="1700" spc="-5" dirty="0">
                <a:latin typeface="Carlito"/>
                <a:cs typeface="Carlito"/>
              </a:rPr>
              <a:t>the </a:t>
            </a:r>
            <a:r>
              <a:rPr sz="1700" spc="-10" dirty="0">
                <a:latin typeface="Carlito"/>
                <a:cs typeface="Carlito"/>
              </a:rPr>
              <a:t>fopen </a:t>
            </a:r>
            <a:r>
              <a:rPr sz="1700" dirty="0">
                <a:latin typeface="Carlito"/>
                <a:cs typeface="Carlito"/>
              </a:rPr>
              <a:t>function </a:t>
            </a:r>
            <a:r>
              <a:rPr sz="1700" spc="-5" dirty="0">
                <a:latin typeface="Carlito"/>
                <a:cs typeface="Carlito"/>
              </a:rPr>
              <a:t>returns </a:t>
            </a:r>
            <a:r>
              <a:rPr sz="1700" dirty="0">
                <a:latin typeface="Carlito"/>
                <a:cs typeface="Carlito"/>
              </a:rPr>
              <a:t>a </a:t>
            </a:r>
            <a:r>
              <a:rPr sz="1700" spc="-5" dirty="0">
                <a:latin typeface="Carlito"/>
                <a:cs typeface="Carlito"/>
              </a:rPr>
              <a:t>pointer </a:t>
            </a:r>
            <a:r>
              <a:rPr sz="1700" spc="-15" dirty="0">
                <a:latin typeface="Carlito"/>
                <a:cs typeface="Carlito"/>
              </a:rPr>
              <a:t>to </a:t>
            </a:r>
            <a:r>
              <a:rPr sz="1700" spc="-5" dirty="0">
                <a:latin typeface="Carlito"/>
                <a:cs typeface="Carlito"/>
              </a:rPr>
              <a:t>the</a:t>
            </a:r>
            <a:endParaRPr sz="1700">
              <a:latin typeface="Carlito"/>
              <a:cs typeface="Carlito"/>
            </a:endParaRPr>
          </a:p>
          <a:p>
            <a:pPr marL="528320">
              <a:lnSpc>
                <a:spcPts val="1830"/>
              </a:lnSpc>
            </a:pPr>
            <a:r>
              <a:rPr sz="1700" dirty="0">
                <a:latin typeface="Carlito"/>
                <a:cs typeface="Carlito"/>
              </a:rPr>
              <a:t>beginning </a:t>
            </a:r>
            <a:r>
              <a:rPr sz="1700" spc="-5" dirty="0">
                <a:latin typeface="Carlito"/>
                <a:cs typeface="Carlito"/>
              </a:rPr>
              <a:t>of </a:t>
            </a:r>
            <a:r>
              <a:rPr sz="1700" spc="-10" dirty="0">
                <a:latin typeface="Carlito"/>
                <a:cs typeface="Carlito"/>
              </a:rPr>
              <a:t>that</a:t>
            </a:r>
            <a:r>
              <a:rPr sz="1700" spc="-50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file.</a:t>
            </a:r>
            <a:endParaRPr sz="1700">
              <a:latin typeface="Carlito"/>
              <a:cs typeface="Carlito"/>
            </a:endParaRPr>
          </a:p>
          <a:p>
            <a:pPr marL="528320" lvl="1" indent="-173355">
              <a:lnSpc>
                <a:spcPts val="2030"/>
              </a:lnSpc>
              <a:buFont typeface="Arial"/>
              <a:buChar char="•"/>
              <a:tabLst>
                <a:tab pos="528320" algn="l"/>
              </a:tabLst>
            </a:pPr>
            <a:r>
              <a:rPr sz="1700" spc="-5" dirty="0">
                <a:latin typeface="Carlito"/>
                <a:cs typeface="Carlito"/>
              </a:rPr>
              <a:t>If the </a:t>
            </a:r>
            <a:r>
              <a:rPr sz="1700" dirty="0">
                <a:latin typeface="Carlito"/>
                <a:cs typeface="Carlito"/>
              </a:rPr>
              <a:t>file </a:t>
            </a:r>
            <a:r>
              <a:rPr sz="1700" spc="-5" dirty="0">
                <a:latin typeface="Carlito"/>
                <a:cs typeface="Carlito"/>
              </a:rPr>
              <a:t>doesn't </a:t>
            </a:r>
            <a:r>
              <a:rPr sz="1700" spc="-15" dirty="0">
                <a:latin typeface="Carlito"/>
                <a:cs typeface="Carlito"/>
              </a:rPr>
              <a:t>exist, </a:t>
            </a:r>
            <a:r>
              <a:rPr sz="1700" spc="-10" dirty="0">
                <a:latin typeface="Carlito"/>
                <a:cs typeface="Carlito"/>
              </a:rPr>
              <a:t>fopen </a:t>
            </a:r>
            <a:r>
              <a:rPr sz="1700" spc="-5" dirty="0">
                <a:latin typeface="Carlito"/>
                <a:cs typeface="Carlito"/>
              </a:rPr>
              <a:t>returns</a:t>
            </a:r>
            <a:r>
              <a:rPr sz="1700" spc="4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NULL.</a:t>
            </a:r>
            <a:endParaRPr sz="17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har char="•"/>
            </a:pPr>
            <a:endParaRPr sz="2400">
              <a:latin typeface="Carlito"/>
              <a:cs typeface="Carlito"/>
            </a:endParaRPr>
          </a:p>
          <a:p>
            <a:pPr marL="185420" indent="-1727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sz="1900" spc="-5" dirty="0">
                <a:latin typeface="Carlito"/>
                <a:cs typeface="Carlito"/>
              </a:rPr>
              <a:t>Some important</a:t>
            </a:r>
            <a:r>
              <a:rPr sz="1900" spc="-50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note:</a:t>
            </a:r>
            <a:endParaRPr sz="1900">
              <a:latin typeface="Carlito"/>
              <a:cs typeface="Carlito"/>
            </a:endParaRPr>
          </a:p>
          <a:p>
            <a:pPr marL="528320" marR="260350" lvl="1" indent="-172720">
              <a:lnSpc>
                <a:spcPts val="1639"/>
              </a:lnSpc>
              <a:spcBef>
                <a:spcPts val="390"/>
              </a:spcBef>
              <a:buFont typeface="Arial"/>
              <a:buChar char="•"/>
              <a:tabLst>
                <a:tab pos="528320" algn="l"/>
              </a:tabLst>
            </a:pPr>
            <a:r>
              <a:rPr sz="1700" spc="-85" dirty="0">
                <a:latin typeface="Carlito"/>
                <a:cs typeface="Carlito"/>
              </a:rPr>
              <a:t>To </a:t>
            </a:r>
            <a:r>
              <a:rPr sz="1700" spc="-10" dirty="0">
                <a:latin typeface="Carlito"/>
                <a:cs typeface="Carlito"/>
              </a:rPr>
              <a:t>read </a:t>
            </a:r>
            <a:r>
              <a:rPr sz="1700" spc="-5" dirty="0">
                <a:latin typeface="Carlito"/>
                <a:cs typeface="Carlito"/>
              </a:rPr>
              <a:t>the </a:t>
            </a:r>
            <a:r>
              <a:rPr sz="1700" spc="-10" dirty="0">
                <a:latin typeface="Carlito"/>
                <a:cs typeface="Carlito"/>
              </a:rPr>
              <a:t>input.txt </a:t>
            </a:r>
            <a:r>
              <a:rPr sz="1700" spc="-5" dirty="0">
                <a:latin typeface="Carlito"/>
                <a:cs typeface="Carlito"/>
              </a:rPr>
              <a:t>file, </a:t>
            </a:r>
            <a:r>
              <a:rPr sz="1700" spc="-15" dirty="0">
                <a:latin typeface="Carlito"/>
                <a:cs typeface="Carlito"/>
              </a:rPr>
              <a:t>you </a:t>
            </a:r>
            <a:r>
              <a:rPr sz="1700" spc="-5" dirty="0">
                <a:latin typeface="Carlito"/>
                <a:cs typeface="Carlito"/>
              </a:rPr>
              <a:t>should </a:t>
            </a:r>
            <a:r>
              <a:rPr sz="1700" spc="-20" dirty="0">
                <a:latin typeface="Carlito"/>
                <a:cs typeface="Carlito"/>
              </a:rPr>
              <a:t>keep </a:t>
            </a:r>
            <a:r>
              <a:rPr sz="1700" spc="-5" dirty="0">
                <a:latin typeface="Carlito"/>
                <a:cs typeface="Carlito"/>
              </a:rPr>
              <a:t>the </a:t>
            </a:r>
            <a:r>
              <a:rPr sz="1700" dirty="0">
                <a:latin typeface="Carlito"/>
                <a:cs typeface="Carlito"/>
              </a:rPr>
              <a:t>file in </a:t>
            </a:r>
            <a:r>
              <a:rPr sz="1700" spc="-5" dirty="0">
                <a:latin typeface="Carlito"/>
                <a:cs typeface="Carlito"/>
              </a:rPr>
              <a:t>same </a:t>
            </a:r>
            <a:r>
              <a:rPr sz="1700" spc="-10" dirty="0">
                <a:latin typeface="Carlito"/>
                <a:cs typeface="Carlito"/>
              </a:rPr>
              <a:t>directory </a:t>
            </a:r>
            <a:r>
              <a:rPr sz="1700" spc="-5" dirty="0">
                <a:latin typeface="Carlito"/>
                <a:cs typeface="Carlito"/>
              </a:rPr>
              <a:t>where </a:t>
            </a:r>
            <a:r>
              <a:rPr sz="1700" spc="-10" dirty="0">
                <a:latin typeface="Carlito"/>
                <a:cs typeface="Carlito"/>
              </a:rPr>
              <a:t>your  </a:t>
            </a:r>
            <a:r>
              <a:rPr sz="1700" spc="-5" dirty="0">
                <a:latin typeface="Carlito"/>
                <a:cs typeface="Carlito"/>
              </a:rPr>
              <a:t>code </a:t>
            </a:r>
            <a:r>
              <a:rPr sz="1700" dirty="0">
                <a:latin typeface="Carlito"/>
                <a:cs typeface="Carlito"/>
              </a:rPr>
              <a:t>is</a:t>
            </a:r>
            <a:r>
              <a:rPr sz="1700" spc="-5" dirty="0">
                <a:latin typeface="Carlito"/>
                <a:cs typeface="Carlito"/>
              </a:rPr>
              <a:t> running</a:t>
            </a:r>
            <a:endParaRPr sz="1700">
              <a:latin typeface="Carlito"/>
              <a:cs typeface="Carlito"/>
            </a:endParaRPr>
          </a:p>
          <a:p>
            <a:pPr marL="528320" lvl="1" indent="-173355">
              <a:lnSpc>
                <a:spcPts val="2030"/>
              </a:lnSpc>
              <a:buFont typeface="Arial"/>
              <a:buChar char="•"/>
              <a:tabLst>
                <a:tab pos="528320" algn="l"/>
              </a:tabLst>
            </a:pPr>
            <a:r>
              <a:rPr sz="1700" spc="-5" dirty="0">
                <a:latin typeface="Carlito"/>
                <a:cs typeface="Carlito"/>
              </a:rPr>
              <a:t>It </a:t>
            </a:r>
            <a:r>
              <a:rPr sz="1700" dirty="0">
                <a:latin typeface="Carlito"/>
                <a:cs typeface="Carlito"/>
              </a:rPr>
              <a:t>will </a:t>
            </a:r>
            <a:r>
              <a:rPr sz="1700" spc="-5" dirty="0">
                <a:latin typeface="Carlito"/>
                <a:cs typeface="Carlito"/>
              </a:rPr>
              <a:t>not </a:t>
            </a:r>
            <a:r>
              <a:rPr sz="1700" spc="-10" dirty="0">
                <a:latin typeface="Carlito"/>
                <a:cs typeface="Carlito"/>
              </a:rPr>
              <a:t>search </a:t>
            </a:r>
            <a:r>
              <a:rPr sz="1700" dirty="0">
                <a:latin typeface="Carlito"/>
                <a:cs typeface="Carlito"/>
              </a:rPr>
              <a:t>in </a:t>
            </a:r>
            <a:r>
              <a:rPr sz="1700" spc="-10" dirty="0">
                <a:latin typeface="Carlito"/>
                <a:cs typeface="Carlito"/>
              </a:rPr>
              <a:t>your </a:t>
            </a:r>
            <a:r>
              <a:rPr sz="1700" dirty="0">
                <a:latin typeface="Carlito"/>
                <a:cs typeface="Carlito"/>
              </a:rPr>
              <a:t>full </a:t>
            </a:r>
            <a:r>
              <a:rPr sz="1700" spc="-10" dirty="0">
                <a:latin typeface="Carlito"/>
                <a:cs typeface="Carlito"/>
              </a:rPr>
              <a:t>computer </a:t>
            </a:r>
            <a:r>
              <a:rPr sz="1700" spc="-5" dirty="0">
                <a:latin typeface="Carlito"/>
                <a:cs typeface="Carlito"/>
              </a:rPr>
              <a:t>or other </a:t>
            </a:r>
            <a:r>
              <a:rPr sz="1700" spc="-10" dirty="0">
                <a:latin typeface="Carlito"/>
                <a:cs typeface="Carlito"/>
              </a:rPr>
              <a:t>folder </a:t>
            </a:r>
            <a:r>
              <a:rPr sz="1700" dirty="0">
                <a:latin typeface="Carlito"/>
                <a:cs typeface="Carlito"/>
              </a:rPr>
              <a:t>if </a:t>
            </a:r>
            <a:r>
              <a:rPr sz="1700" spc="-15" dirty="0">
                <a:latin typeface="Carlito"/>
                <a:cs typeface="Carlito"/>
              </a:rPr>
              <a:t>you </a:t>
            </a:r>
            <a:r>
              <a:rPr sz="1700" spc="-10" dirty="0">
                <a:latin typeface="Carlito"/>
                <a:cs typeface="Carlito"/>
              </a:rPr>
              <a:t>just </a:t>
            </a:r>
            <a:r>
              <a:rPr sz="1700" spc="-5" dirty="0">
                <a:latin typeface="Carlito"/>
                <a:cs typeface="Carlito"/>
              </a:rPr>
              <a:t>write</a:t>
            </a:r>
            <a:r>
              <a:rPr sz="1700" spc="10" dirty="0">
                <a:latin typeface="Carlito"/>
                <a:cs typeface="Carlito"/>
              </a:rPr>
              <a:t> </a:t>
            </a:r>
            <a:r>
              <a:rPr sz="1700" spc="-10" dirty="0">
                <a:latin typeface="Carlito"/>
                <a:cs typeface="Carlito"/>
              </a:rPr>
              <a:t>input.txt</a:t>
            </a:r>
            <a:endParaRPr sz="1700">
              <a:latin typeface="Carlito"/>
              <a:cs typeface="Carlito"/>
            </a:endParaRPr>
          </a:p>
          <a:p>
            <a:pPr marL="528320" lvl="1" indent="-173355">
              <a:lnSpc>
                <a:spcPts val="1839"/>
              </a:lnSpc>
              <a:buFont typeface="Arial"/>
              <a:buChar char="•"/>
              <a:tabLst>
                <a:tab pos="528320" algn="l"/>
              </a:tabLst>
            </a:pPr>
            <a:r>
              <a:rPr sz="1700" spc="-5" dirty="0">
                <a:latin typeface="Carlito"/>
                <a:cs typeface="Carlito"/>
              </a:rPr>
              <a:t>If </a:t>
            </a:r>
            <a:r>
              <a:rPr sz="1700" spc="-15" dirty="0">
                <a:latin typeface="Carlito"/>
                <a:cs typeface="Carlito"/>
              </a:rPr>
              <a:t>you </a:t>
            </a:r>
            <a:r>
              <a:rPr sz="1700" spc="-10" dirty="0">
                <a:latin typeface="Carlito"/>
                <a:cs typeface="Carlito"/>
              </a:rPr>
              <a:t>want your code </a:t>
            </a:r>
            <a:r>
              <a:rPr sz="1700" spc="-20" dirty="0">
                <a:latin typeface="Carlito"/>
                <a:cs typeface="Carlito"/>
              </a:rPr>
              <a:t>to </a:t>
            </a:r>
            <a:r>
              <a:rPr sz="1700" dirty="0">
                <a:latin typeface="Carlito"/>
                <a:cs typeface="Carlito"/>
              </a:rPr>
              <a:t>run </a:t>
            </a:r>
            <a:r>
              <a:rPr sz="1700" spc="-5" dirty="0">
                <a:latin typeface="Carlito"/>
                <a:cs typeface="Carlito"/>
              </a:rPr>
              <a:t>files </a:t>
            </a:r>
            <a:r>
              <a:rPr sz="1700" spc="-10" dirty="0">
                <a:latin typeface="Carlito"/>
                <a:cs typeface="Carlito"/>
              </a:rPr>
              <a:t>from </a:t>
            </a:r>
            <a:r>
              <a:rPr sz="1700" spc="-5" dirty="0">
                <a:latin typeface="Carlito"/>
                <a:cs typeface="Carlito"/>
              </a:rPr>
              <a:t>another </a:t>
            </a:r>
            <a:r>
              <a:rPr sz="1700" spc="-30" dirty="0">
                <a:latin typeface="Carlito"/>
                <a:cs typeface="Carlito"/>
              </a:rPr>
              <a:t>folder, </a:t>
            </a:r>
            <a:r>
              <a:rPr sz="1700" spc="-15" dirty="0">
                <a:latin typeface="Carlito"/>
                <a:cs typeface="Carlito"/>
              </a:rPr>
              <a:t>you have </a:t>
            </a:r>
            <a:r>
              <a:rPr sz="1700" spc="-20" dirty="0">
                <a:latin typeface="Carlito"/>
                <a:cs typeface="Carlito"/>
              </a:rPr>
              <a:t>to </a:t>
            </a:r>
            <a:r>
              <a:rPr sz="1700" spc="-5" dirty="0">
                <a:latin typeface="Carlito"/>
                <a:cs typeface="Carlito"/>
              </a:rPr>
              <a:t>provide</a:t>
            </a:r>
            <a:r>
              <a:rPr sz="1700" spc="140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the</a:t>
            </a:r>
            <a:endParaRPr sz="1700">
              <a:latin typeface="Carlito"/>
              <a:cs typeface="Carlito"/>
            </a:endParaRPr>
          </a:p>
          <a:p>
            <a:pPr marL="528320">
              <a:lnSpc>
                <a:spcPts val="1830"/>
              </a:lnSpc>
            </a:pPr>
            <a:r>
              <a:rPr sz="1700" spc="-10" dirty="0">
                <a:latin typeface="Carlito"/>
                <a:cs typeface="Carlito"/>
              </a:rPr>
              <a:t>path </a:t>
            </a:r>
            <a:r>
              <a:rPr sz="1700" spc="-5" dirty="0">
                <a:latin typeface="Carlito"/>
                <a:cs typeface="Carlito"/>
              </a:rPr>
              <a:t>of the </a:t>
            </a:r>
            <a:r>
              <a:rPr sz="1700" dirty="0">
                <a:latin typeface="Carlito"/>
                <a:cs typeface="Carlito"/>
              </a:rPr>
              <a:t>file </a:t>
            </a:r>
            <a:r>
              <a:rPr sz="1700" spc="-10" dirty="0">
                <a:latin typeface="Carlito"/>
                <a:cs typeface="Carlito"/>
              </a:rPr>
              <a:t>instead </a:t>
            </a:r>
            <a:r>
              <a:rPr sz="1700" spc="-5" dirty="0">
                <a:latin typeface="Carlito"/>
                <a:cs typeface="Carlito"/>
              </a:rPr>
              <a:t>of </a:t>
            </a:r>
            <a:r>
              <a:rPr sz="1700" spc="-10" dirty="0">
                <a:latin typeface="Carlito"/>
                <a:cs typeface="Carlito"/>
              </a:rPr>
              <a:t>just </a:t>
            </a:r>
            <a:r>
              <a:rPr sz="1700" dirty="0">
                <a:latin typeface="Carlito"/>
                <a:cs typeface="Carlito"/>
              </a:rPr>
              <a:t>writing </a:t>
            </a:r>
            <a:r>
              <a:rPr sz="1700" spc="-5" dirty="0">
                <a:latin typeface="Carlito"/>
                <a:cs typeface="Carlito"/>
              </a:rPr>
              <a:t>“input.txt”</a:t>
            </a:r>
            <a:endParaRPr sz="1700">
              <a:latin typeface="Carlito"/>
              <a:cs typeface="Carlito"/>
            </a:endParaRPr>
          </a:p>
          <a:p>
            <a:pPr marL="528320" lvl="1" indent="-173355">
              <a:lnSpc>
                <a:spcPts val="2030"/>
              </a:lnSpc>
              <a:buFont typeface="Arial"/>
              <a:buChar char="•"/>
              <a:tabLst>
                <a:tab pos="528320" algn="l"/>
              </a:tabLst>
            </a:pPr>
            <a:r>
              <a:rPr sz="1700" spc="-10" dirty="0">
                <a:solidFill>
                  <a:srgbClr val="3333FF"/>
                </a:solidFill>
                <a:latin typeface="Carlito"/>
                <a:cs typeface="Carlito"/>
              </a:rPr>
              <a:t>For</a:t>
            </a:r>
            <a:r>
              <a:rPr sz="1700" spc="-25" dirty="0">
                <a:solidFill>
                  <a:srgbClr val="3333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3333FF"/>
                </a:solidFill>
                <a:latin typeface="Carlito"/>
                <a:cs typeface="Carlito"/>
              </a:rPr>
              <a:t>example:</a:t>
            </a:r>
            <a:endParaRPr sz="1700">
              <a:latin typeface="Carlito"/>
              <a:cs typeface="Carlito"/>
            </a:endParaRPr>
          </a:p>
          <a:p>
            <a:pPr marL="870585" lvl="2" indent="-172720">
              <a:lnSpc>
                <a:spcPct val="100000"/>
              </a:lnSpc>
              <a:spcBef>
                <a:spcPts val="80"/>
              </a:spcBef>
              <a:buFont typeface="Arial"/>
              <a:buChar char="•"/>
              <a:tabLst>
                <a:tab pos="871219" algn="l"/>
              </a:tabLst>
            </a:pPr>
            <a:r>
              <a:rPr sz="1400" spc="-10" dirty="0">
                <a:solidFill>
                  <a:srgbClr val="3333FF"/>
                </a:solidFill>
                <a:latin typeface="Carlito"/>
                <a:cs typeface="Carlito"/>
              </a:rPr>
              <a:t>fopen(“c:/documents/input.txt",</a:t>
            </a:r>
            <a:r>
              <a:rPr sz="1400" spc="25" dirty="0">
                <a:solidFill>
                  <a:srgbClr val="3333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3333FF"/>
                </a:solidFill>
                <a:latin typeface="Carlito"/>
                <a:cs typeface="Carlito"/>
              </a:rPr>
              <a:t>"r");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707" y="486473"/>
            <a:ext cx="7320280" cy="98107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 marR="5080">
              <a:lnSpc>
                <a:spcPts val="3560"/>
              </a:lnSpc>
              <a:spcBef>
                <a:spcPts val="555"/>
              </a:spcBef>
            </a:pPr>
            <a:r>
              <a:rPr spc="-270" dirty="0"/>
              <a:t>We </a:t>
            </a:r>
            <a:r>
              <a:rPr spc="-145" dirty="0"/>
              <a:t>should </a:t>
            </a:r>
            <a:r>
              <a:rPr spc="-210" dirty="0"/>
              <a:t>check </a:t>
            </a:r>
            <a:r>
              <a:rPr spc="-80" dirty="0"/>
              <a:t>whether </a:t>
            </a:r>
            <a:r>
              <a:rPr spc="-165" dirty="0"/>
              <a:t>we </a:t>
            </a:r>
            <a:r>
              <a:rPr spc="-105" dirty="0"/>
              <a:t>found </a:t>
            </a:r>
            <a:r>
              <a:rPr spc="-55" dirty="0"/>
              <a:t>the</a:t>
            </a:r>
            <a:r>
              <a:rPr spc="-285" dirty="0"/>
              <a:t> </a:t>
            </a:r>
            <a:r>
              <a:rPr spc="-45" dirty="0"/>
              <a:t>file  or</a:t>
            </a:r>
            <a:r>
              <a:rPr spc="-170" dirty="0"/>
              <a:t> </a:t>
            </a:r>
            <a:r>
              <a:rPr spc="-25" dirty="0"/>
              <a:t>not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707" y="1810702"/>
            <a:ext cx="7717155" cy="3362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90"/>
              </a:lnSpc>
              <a:spcBef>
                <a:spcPts val="100"/>
              </a:spcBef>
            </a:pPr>
            <a:r>
              <a:rPr sz="2100" b="1" spc="-10" dirty="0">
                <a:latin typeface="Carlito"/>
                <a:cs typeface="Carlito"/>
              </a:rPr>
              <a:t>The following </a:t>
            </a:r>
            <a:r>
              <a:rPr sz="2100" b="1" dirty="0">
                <a:latin typeface="Carlito"/>
                <a:cs typeface="Carlito"/>
              </a:rPr>
              <a:t>piece </a:t>
            </a:r>
            <a:r>
              <a:rPr sz="2100" b="1" spc="-5" dirty="0">
                <a:latin typeface="Carlito"/>
                <a:cs typeface="Carlito"/>
              </a:rPr>
              <a:t>of </a:t>
            </a:r>
            <a:r>
              <a:rPr sz="2100" b="1" spc="-10" dirty="0">
                <a:latin typeface="Carlito"/>
                <a:cs typeface="Carlito"/>
              </a:rPr>
              <a:t>code can </a:t>
            </a:r>
            <a:r>
              <a:rPr sz="2100" b="1" dirty="0">
                <a:latin typeface="Carlito"/>
                <a:cs typeface="Carlito"/>
              </a:rPr>
              <a:t>be used </a:t>
            </a:r>
            <a:r>
              <a:rPr sz="2100" b="1" spc="-15" dirty="0">
                <a:latin typeface="Carlito"/>
                <a:cs typeface="Carlito"/>
              </a:rPr>
              <a:t>to </a:t>
            </a:r>
            <a:r>
              <a:rPr sz="2100" b="1" dirty="0">
                <a:latin typeface="Carlito"/>
                <a:cs typeface="Carlito"/>
              </a:rPr>
              <a:t>see </a:t>
            </a:r>
            <a:r>
              <a:rPr sz="2100" b="1" spc="-10" dirty="0">
                <a:latin typeface="Carlito"/>
                <a:cs typeface="Carlito"/>
              </a:rPr>
              <a:t>whether your</a:t>
            </a:r>
            <a:r>
              <a:rPr sz="2100" b="1" spc="105" dirty="0">
                <a:latin typeface="Carlito"/>
                <a:cs typeface="Carlito"/>
              </a:rPr>
              <a:t> </a:t>
            </a:r>
            <a:r>
              <a:rPr sz="2100" b="1" spc="-15" dirty="0">
                <a:latin typeface="Carlito"/>
                <a:cs typeface="Carlito"/>
              </a:rPr>
              <a:t>program</a:t>
            </a:r>
            <a:endParaRPr sz="2100">
              <a:latin typeface="Carlito"/>
              <a:cs typeface="Carlito"/>
            </a:endParaRPr>
          </a:p>
          <a:p>
            <a:pPr marL="185420">
              <a:lnSpc>
                <a:spcPts val="2390"/>
              </a:lnSpc>
            </a:pPr>
            <a:r>
              <a:rPr sz="2100" b="1" spc="-5" dirty="0">
                <a:latin typeface="Carlito"/>
                <a:cs typeface="Carlito"/>
              </a:rPr>
              <a:t>managed </a:t>
            </a:r>
            <a:r>
              <a:rPr sz="2100" b="1" spc="-15" dirty="0">
                <a:latin typeface="Carlito"/>
                <a:cs typeface="Carlito"/>
              </a:rPr>
              <a:t>to </a:t>
            </a:r>
            <a:r>
              <a:rPr sz="2100" b="1" spc="-5" dirty="0">
                <a:latin typeface="Carlito"/>
                <a:cs typeface="Carlito"/>
              </a:rPr>
              <a:t>open </a:t>
            </a:r>
            <a:r>
              <a:rPr sz="2100" b="1" spc="-10" dirty="0">
                <a:latin typeface="Carlito"/>
                <a:cs typeface="Carlito"/>
              </a:rPr>
              <a:t>the </a:t>
            </a:r>
            <a:r>
              <a:rPr sz="2100" b="1" spc="-5" dirty="0">
                <a:latin typeface="Carlito"/>
                <a:cs typeface="Carlito"/>
              </a:rPr>
              <a:t>file or</a:t>
            </a:r>
            <a:r>
              <a:rPr sz="2100" b="1" spc="50" dirty="0">
                <a:latin typeface="Carlito"/>
                <a:cs typeface="Carlito"/>
              </a:rPr>
              <a:t> </a:t>
            </a:r>
            <a:r>
              <a:rPr sz="2100" b="1" spc="-10" dirty="0">
                <a:latin typeface="Carlito"/>
                <a:cs typeface="Carlito"/>
              </a:rPr>
              <a:t>not:</a:t>
            </a:r>
            <a:endParaRPr sz="2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3333FF"/>
                </a:solidFill>
                <a:latin typeface="Carlito"/>
                <a:cs typeface="Carlito"/>
              </a:rPr>
              <a:t>FILE</a:t>
            </a:r>
            <a:r>
              <a:rPr sz="2100" b="1" spc="10" dirty="0">
                <a:solidFill>
                  <a:srgbClr val="3333FF"/>
                </a:solidFill>
                <a:latin typeface="Carlito"/>
                <a:cs typeface="Carlito"/>
              </a:rPr>
              <a:t> </a:t>
            </a:r>
            <a:r>
              <a:rPr sz="2100" b="1" spc="-10" dirty="0">
                <a:solidFill>
                  <a:srgbClr val="3333FF"/>
                </a:solidFill>
                <a:latin typeface="Carlito"/>
                <a:cs typeface="Carlito"/>
              </a:rPr>
              <a:t>*fp;</a:t>
            </a:r>
            <a:endParaRPr sz="2100">
              <a:latin typeface="Carlito"/>
              <a:cs typeface="Carlito"/>
            </a:endParaRPr>
          </a:p>
          <a:p>
            <a:pPr marL="192405">
              <a:lnSpc>
                <a:spcPct val="100000"/>
              </a:lnSpc>
              <a:spcBef>
                <a:spcPts val="540"/>
              </a:spcBef>
            </a:pPr>
            <a:r>
              <a:rPr sz="2100" b="1" dirty="0">
                <a:solidFill>
                  <a:srgbClr val="3333FF"/>
                </a:solidFill>
                <a:latin typeface="Carlito"/>
                <a:cs typeface="Carlito"/>
              </a:rPr>
              <a:t>if ((fp = </a:t>
            </a:r>
            <a:r>
              <a:rPr sz="2100" b="1" spc="-10" dirty="0">
                <a:solidFill>
                  <a:srgbClr val="3333FF"/>
                </a:solidFill>
                <a:latin typeface="Carlito"/>
                <a:cs typeface="Carlito"/>
              </a:rPr>
              <a:t>fopen("myfile.c", </a:t>
            </a:r>
            <a:r>
              <a:rPr sz="2100" b="1" spc="-5" dirty="0">
                <a:solidFill>
                  <a:srgbClr val="3333FF"/>
                </a:solidFill>
                <a:latin typeface="Carlito"/>
                <a:cs typeface="Carlito"/>
              </a:rPr>
              <a:t>"r")) ==NULL)</a:t>
            </a:r>
            <a:endParaRPr sz="2100">
              <a:latin typeface="Carlito"/>
              <a:cs typeface="Carlito"/>
            </a:endParaRPr>
          </a:p>
          <a:p>
            <a:pPr marL="192405">
              <a:lnSpc>
                <a:spcPct val="100000"/>
              </a:lnSpc>
              <a:spcBef>
                <a:spcPts val="565"/>
              </a:spcBef>
            </a:pPr>
            <a:r>
              <a:rPr sz="2100" b="1" dirty="0">
                <a:solidFill>
                  <a:srgbClr val="3333FF"/>
                </a:solidFill>
                <a:latin typeface="Carlito"/>
                <a:cs typeface="Carlito"/>
              </a:rPr>
              <a:t>{</a:t>
            </a:r>
            <a:endParaRPr sz="2100">
              <a:latin typeface="Carlito"/>
              <a:cs typeface="Carlito"/>
            </a:endParaRPr>
          </a:p>
          <a:p>
            <a:pPr marL="698500" marR="3734435">
              <a:lnSpc>
                <a:spcPts val="3060"/>
              </a:lnSpc>
              <a:spcBef>
                <a:spcPts val="190"/>
              </a:spcBef>
            </a:pPr>
            <a:r>
              <a:rPr sz="2100" b="1" spc="-15" dirty="0">
                <a:solidFill>
                  <a:srgbClr val="3333FF"/>
                </a:solidFill>
                <a:latin typeface="Carlito"/>
                <a:cs typeface="Carlito"/>
              </a:rPr>
              <a:t>printf("Error </a:t>
            </a:r>
            <a:r>
              <a:rPr sz="2100" b="1" spc="-10" dirty="0">
                <a:solidFill>
                  <a:srgbClr val="3333FF"/>
                </a:solidFill>
                <a:latin typeface="Carlito"/>
                <a:cs typeface="Carlito"/>
              </a:rPr>
              <a:t>opening </a:t>
            </a:r>
            <a:r>
              <a:rPr sz="2100" b="1" spc="-5" dirty="0">
                <a:solidFill>
                  <a:srgbClr val="3333FF"/>
                </a:solidFill>
                <a:latin typeface="Carlito"/>
                <a:cs typeface="Carlito"/>
              </a:rPr>
              <a:t>file\n");  </a:t>
            </a:r>
            <a:r>
              <a:rPr sz="2100" b="1" spc="-10" dirty="0">
                <a:solidFill>
                  <a:srgbClr val="3333FF"/>
                </a:solidFill>
                <a:latin typeface="Carlito"/>
                <a:cs typeface="Carlito"/>
              </a:rPr>
              <a:t>exit(1);</a:t>
            </a:r>
            <a:endParaRPr sz="2100">
              <a:latin typeface="Carlito"/>
              <a:cs typeface="Carlito"/>
            </a:endParaRPr>
          </a:p>
          <a:p>
            <a:pPr marL="192405">
              <a:lnSpc>
                <a:spcPct val="100000"/>
              </a:lnSpc>
              <a:spcBef>
                <a:spcPts val="370"/>
              </a:spcBef>
            </a:pPr>
            <a:r>
              <a:rPr sz="2100" b="1" dirty="0">
                <a:solidFill>
                  <a:srgbClr val="3333FF"/>
                </a:solidFill>
                <a:latin typeface="Carlito"/>
                <a:cs typeface="Carlito"/>
              </a:rPr>
              <a:t>}</a:t>
            </a:r>
            <a:endParaRPr sz="2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57" y="298085"/>
            <a:ext cx="7661909" cy="1869439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85420" indent="-172720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185420" algn="l"/>
              </a:tabLst>
            </a:pPr>
            <a:r>
              <a:rPr sz="2100" b="1" spc="-5" dirty="0">
                <a:latin typeface="Carlito"/>
                <a:cs typeface="Carlito"/>
              </a:rPr>
              <a:t>The </a:t>
            </a:r>
            <a:r>
              <a:rPr sz="2100" b="1" spc="-15" dirty="0">
                <a:latin typeface="Carlito"/>
                <a:cs typeface="Carlito"/>
              </a:rPr>
              <a:t>different </a:t>
            </a:r>
            <a:r>
              <a:rPr sz="2100" b="1" spc="-10" dirty="0">
                <a:latin typeface="Carlito"/>
                <a:cs typeface="Carlito"/>
              </a:rPr>
              <a:t>values </a:t>
            </a:r>
            <a:r>
              <a:rPr sz="2100" b="1" spc="-20" dirty="0">
                <a:latin typeface="Carlito"/>
                <a:cs typeface="Carlito"/>
              </a:rPr>
              <a:t>for </a:t>
            </a:r>
            <a:r>
              <a:rPr sz="2100" b="1" spc="-10" dirty="0">
                <a:latin typeface="Carlito"/>
                <a:cs typeface="Carlito"/>
              </a:rPr>
              <a:t>mode are </a:t>
            </a:r>
            <a:r>
              <a:rPr sz="2100" b="1" dirty="0">
                <a:latin typeface="Carlito"/>
                <a:cs typeface="Carlito"/>
              </a:rPr>
              <a:t>as</a:t>
            </a:r>
            <a:r>
              <a:rPr sz="2100" b="1" spc="120" dirty="0">
                <a:latin typeface="Carlito"/>
                <a:cs typeface="Carlito"/>
              </a:rPr>
              <a:t> </a:t>
            </a:r>
            <a:r>
              <a:rPr sz="2100" b="1" spc="-15" dirty="0">
                <a:latin typeface="Carlito"/>
                <a:cs typeface="Carlito"/>
              </a:rPr>
              <a:t>follows:</a:t>
            </a:r>
            <a:endParaRPr sz="2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  <a:tabLst>
                <a:tab pos="931544" algn="l"/>
              </a:tabLst>
            </a:pPr>
            <a:r>
              <a:rPr sz="2100" b="1" spc="-25" dirty="0">
                <a:latin typeface="Carlito"/>
                <a:cs typeface="Carlito"/>
              </a:rPr>
              <a:t>Value	</a:t>
            </a:r>
            <a:r>
              <a:rPr sz="2100" b="1" spc="-5" dirty="0">
                <a:latin typeface="Carlito"/>
                <a:cs typeface="Carlito"/>
              </a:rPr>
              <a:t>Description</a:t>
            </a:r>
            <a:endParaRPr sz="2100">
              <a:latin typeface="Carlito"/>
              <a:cs typeface="Carlito"/>
            </a:endParaRPr>
          </a:p>
          <a:p>
            <a:pPr marL="185420" indent="-172720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185420" algn="l"/>
                <a:tab pos="822325" algn="l"/>
              </a:tabLst>
            </a:pPr>
            <a:r>
              <a:rPr sz="2100" b="1" dirty="0">
                <a:latin typeface="Carlito"/>
                <a:cs typeface="Carlito"/>
              </a:rPr>
              <a:t>r	</a:t>
            </a:r>
            <a:r>
              <a:rPr sz="2100" b="1" spc="-5" dirty="0">
                <a:latin typeface="Carlito"/>
                <a:cs typeface="Carlito"/>
              </a:rPr>
              <a:t>Open </a:t>
            </a:r>
            <a:r>
              <a:rPr sz="2100" b="1" dirty="0">
                <a:latin typeface="Carlito"/>
                <a:cs typeface="Carlito"/>
              </a:rPr>
              <a:t>a </a:t>
            </a:r>
            <a:r>
              <a:rPr sz="2100" b="1" spc="-5" dirty="0">
                <a:latin typeface="Carlito"/>
                <a:cs typeface="Carlito"/>
              </a:rPr>
              <a:t>file </a:t>
            </a:r>
            <a:r>
              <a:rPr sz="2100" b="1" spc="-20" dirty="0">
                <a:latin typeface="Carlito"/>
                <a:cs typeface="Carlito"/>
              </a:rPr>
              <a:t>for</a:t>
            </a:r>
            <a:r>
              <a:rPr sz="2100" b="1" spc="20" dirty="0">
                <a:latin typeface="Carlito"/>
                <a:cs typeface="Carlito"/>
              </a:rPr>
              <a:t> </a:t>
            </a:r>
            <a:r>
              <a:rPr sz="2100" b="1" spc="-10" dirty="0">
                <a:latin typeface="Carlito"/>
                <a:cs typeface="Carlito"/>
              </a:rPr>
              <a:t>reading.</a:t>
            </a:r>
            <a:endParaRPr sz="2100">
              <a:latin typeface="Carlito"/>
              <a:cs typeface="Carlito"/>
            </a:endParaRPr>
          </a:p>
          <a:p>
            <a:pPr marL="185420" indent="-172720">
              <a:lnSpc>
                <a:spcPts val="2390"/>
              </a:lnSpc>
              <a:spcBef>
                <a:spcPts val="560"/>
              </a:spcBef>
              <a:buFont typeface="Arial"/>
              <a:buChar char="•"/>
              <a:tabLst>
                <a:tab pos="185420" algn="l"/>
                <a:tab pos="804545" algn="l"/>
              </a:tabLst>
            </a:pPr>
            <a:r>
              <a:rPr sz="2100" b="1" dirty="0">
                <a:latin typeface="Carlito"/>
                <a:cs typeface="Carlito"/>
              </a:rPr>
              <a:t>w	</a:t>
            </a:r>
            <a:r>
              <a:rPr sz="2100" b="1" spc="-15" dirty="0">
                <a:latin typeface="Carlito"/>
                <a:cs typeface="Carlito"/>
              </a:rPr>
              <a:t>Create </a:t>
            </a:r>
            <a:r>
              <a:rPr sz="2100" b="1" dirty="0">
                <a:latin typeface="Carlito"/>
                <a:cs typeface="Carlito"/>
              </a:rPr>
              <a:t>a </a:t>
            </a:r>
            <a:r>
              <a:rPr sz="2100" b="1" spc="-5" dirty="0">
                <a:latin typeface="Carlito"/>
                <a:cs typeface="Carlito"/>
              </a:rPr>
              <a:t>file </a:t>
            </a:r>
            <a:r>
              <a:rPr sz="2100" b="1" spc="-20" dirty="0">
                <a:latin typeface="Carlito"/>
                <a:cs typeface="Carlito"/>
              </a:rPr>
              <a:t>for </a:t>
            </a:r>
            <a:r>
              <a:rPr sz="2100" b="1" spc="-5" dirty="0">
                <a:latin typeface="Carlito"/>
                <a:cs typeface="Carlito"/>
              </a:rPr>
              <a:t>writing</a:t>
            </a:r>
            <a:r>
              <a:rPr sz="2100" b="1" spc="-5" dirty="0">
                <a:solidFill>
                  <a:srgbClr val="FF0000"/>
                </a:solidFill>
                <a:latin typeface="Carlito"/>
                <a:cs typeface="Carlito"/>
              </a:rPr>
              <a:t>.//if </a:t>
            </a:r>
            <a:r>
              <a:rPr sz="2100" b="1" spc="-10" dirty="0">
                <a:solidFill>
                  <a:srgbClr val="FF0000"/>
                </a:solidFill>
                <a:latin typeface="Carlito"/>
                <a:cs typeface="Carlito"/>
              </a:rPr>
              <a:t>you have </a:t>
            </a:r>
            <a:r>
              <a:rPr sz="2100" b="1" dirty="0">
                <a:solidFill>
                  <a:srgbClr val="FF0000"/>
                </a:solidFill>
                <a:latin typeface="Carlito"/>
                <a:cs typeface="Carlito"/>
              </a:rPr>
              <a:t>a </a:t>
            </a:r>
            <a:r>
              <a:rPr sz="2100" b="1" spc="-5" dirty="0">
                <a:solidFill>
                  <a:srgbClr val="FF0000"/>
                </a:solidFill>
                <a:latin typeface="Carlito"/>
                <a:cs typeface="Carlito"/>
              </a:rPr>
              <a:t>file </a:t>
            </a:r>
            <a:r>
              <a:rPr sz="2100" b="1" spc="-10" dirty="0">
                <a:solidFill>
                  <a:srgbClr val="FF0000"/>
                </a:solidFill>
                <a:latin typeface="Carlito"/>
                <a:cs typeface="Carlito"/>
              </a:rPr>
              <a:t>with </a:t>
            </a:r>
            <a:r>
              <a:rPr sz="2100" b="1" dirty="0">
                <a:solidFill>
                  <a:srgbClr val="FF0000"/>
                </a:solidFill>
                <a:latin typeface="Carlito"/>
                <a:cs typeface="Carlito"/>
              </a:rPr>
              <a:t>same </a:t>
            </a:r>
            <a:r>
              <a:rPr sz="2100" b="1" spc="-5" dirty="0">
                <a:solidFill>
                  <a:srgbClr val="FF0000"/>
                </a:solidFill>
                <a:latin typeface="Carlito"/>
                <a:cs typeface="Carlito"/>
              </a:rPr>
              <a:t>name,</a:t>
            </a:r>
            <a:r>
              <a:rPr sz="2100" b="1" spc="6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100" b="1" dirty="0">
                <a:solidFill>
                  <a:srgbClr val="FF0000"/>
                </a:solidFill>
                <a:latin typeface="Carlito"/>
                <a:cs typeface="Carlito"/>
              </a:rPr>
              <a:t>it</a:t>
            </a:r>
            <a:endParaRPr sz="2100">
              <a:latin typeface="Carlito"/>
              <a:cs typeface="Carlito"/>
            </a:endParaRPr>
          </a:p>
          <a:p>
            <a:pPr marL="185420">
              <a:lnSpc>
                <a:spcPts val="2390"/>
              </a:lnSpc>
            </a:pPr>
            <a:r>
              <a:rPr sz="2100" b="1" spc="-5" dirty="0">
                <a:solidFill>
                  <a:srgbClr val="FF0000"/>
                </a:solidFill>
                <a:latin typeface="Carlito"/>
                <a:cs typeface="Carlito"/>
              </a:rPr>
              <a:t>will </a:t>
            </a:r>
            <a:r>
              <a:rPr sz="2100" b="1" spc="-10" dirty="0">
                <a:solidFill>
                  <a:srgbClr val="FF0000"/>
                </a:solidFill>
                <a:latin typeface="Carlito"/>
                <a:cs typeface="Carlito"/>
              </a:rPr>
              <a:t>replace </a:t>
            </a:r>
            <a:r>
              <a:rPr sz="2100" b="1" spc="-5" dirty="0">
                <a:solidFill>
                  <a:srgbClr val="FF0000"/>
                </a:solidFill>
                <a:latin typeface="Carlito"/>
                <a:cs typeface="Carlito"/>
              </a:rPr>
              <a:t>the</a:t>
            </a:r>
            <a:r>
              <a:rPr sz="2100" b="1" spc="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100" b="1" spc="-5" dirty="0">
                <a:solidFill>
                  <a:srgbClr val="FF0000"/>
                </a:solidFill>
                <a:latin typeface="Carlito"/>
                <a:cs typeface="Carlito"/>
              </a:rPr>
              <a:t>file.</a:t>
            </a:r>
            <a:endParaRPr sz="21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57" y="2145047"/>
            <a:ext cx="530225" cy="119126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85420" indent="-172720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185420" algn="l"/>
              </a:tabLst>
            </a:pPr>
            <a:r>
              <a:rPr sz="2100" b="1" dirty="0">
                <a:latin typeface="Carlito"/>
                <a:cs typeface="Carlito"/>
              </a:rPr>
              <a:t>a</a:t>
            </a:r>
            <a:endParaRPr sz="2100">
              <a:latin typeface="Carlito"/>
              <a:cs typeface="Carlito"/>
            </a:endParaRPr>
          </a:p>
          <a:p>
            <a:pPr marL="185420" indent="-172720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185420" algn="l"/>
              </a:tabLst>
            </a:pPr>
            <a:r>
              <a:rPr sz="2100" b="1" spc="-5" dirty="0">
                <a:latin typeface="Carlito"/>
                <a:cs typeface="Carlito"/>
              </a:rPr>
              <a:t>r+</a:t>
            </a:r>
            <a:endParaRPr sz="2100">
              <a:latin typeface="Carlito"/>
              <a:cs typeface="Carlito"/>
            </a:endParaRPr>
          </a:p>
          <a:p>
            <a:pPr marL="185420" indent="-172720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185420" algn="l"/>
              </a:tabLst>
            </a:pPr>
            <a:r>
              <a:rPr sz="2100" b="1" spc="-5" dirty="0">
                <a:latin typeface="Carlito"/>
                <a:cs typeface="Carlito"/>
              </a:rPr>
              <a:t>w+</a:t>
            </a:r>
            <a:endParaRPr sz="21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9887" y="2145047"/>
            <a:ext cx="7063105" cy="119126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635"/>
              </a:spcBef>
            </a:pPr>
            <a:r>
              <a:rPr sz="2100" b="1" spc="-5" dirty="0">
                <a:latin typeface="Carlito"/>
                <a:cs typeface="Carlito"/>
              </a:rPr>
              <a:t>Append </a:t>
            </a:r>
            <a:r>
              <a:rPr sz="2100" b="1" spc="-15" dirty="0">
                <a:latin typeface="Carlito"/>
                <a:cs typeface="Carlito"/>
              </a:rPr>
              <a:t>to </a:t>
            </a:r>
            <a:r>
              <a:rPr sz="2100" b="1" dirty="0">
                <a:latin typeface="Carlito"/>
                <a:cs typeface="Carlito"/>
              </a:rPr>
              <a:t>a </a:t>
            </a:r>
            <a:r>
              <a:rPr sz="2100" b="1" spc="-5" dirty="0">
                <a:latin typeface="Carlito"/>
                <a:cs typeface="Carlito"/>
              </a:rPr>
              <a:t>file.</a:t>
            </a:r>
            <a:endParaRPr sz="2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2100" b="1" spc="-5" dirty="0">
                <a:latin typeface="Carlito"/>
                <a:cs typeface="Carlito"/>
              </a:rPr>
              <a:t>Open </a:t>
            </a:r>
            <a:r>
              <a:rPr sz="2100" b="1" dirty="0">
                <a:latin typeface="Carlito"/>
                <a:cs typeface="Carlito"/>
              </a:rPr>
              <a:t>a </a:t>
            </a:r>
            <a:r>
              <a:rPr sz="2100" b="1" spc="-5" dirty="0">
                <a:latin typeface="Carlito"/>
                <a:cs typeface="Carlito"/>
              </a:rPr>
              <a:t>file </a:t>
            </a:r>
            <a:r>
              <a:rPr sz="2100" b="1" spc="-20" dirty="0">
                <a:latin typeface="Carlito"/>
                <a:cs typeface="Carlito"/>
              </a:rPr>
              <a:t>for </a:t>
            </a:r>
            <a:r>
              <a:rPr sz="2100" b="1" spc="-10" dirty="0">
                <a:latin typeface="Carlito"/>
                <a:cs typeface="Carlito"/>
              </a:rPr>
              <a:t>read/write. The </a:t>
            </a:r>
            <a:r>
              <a:rPr sz="2100" b="1" spc="-5" dirty="0">
                <a:latin typeface="Carlito"/>
                <a:cs typeface="Carlito"/>
              </a:rPr>
              <a:t>file </a:t>
            </a:r>
            <a:r>
              <a:rPr sz="2100" b="1" spc="-10" dirty="0">
                <a:latin typeface="Carlito"/>
                <a:cs typeface="Carlito"/>
              </a:rPr>
              <a:t>must</a:t>
            </a:r>
            <a:r>
              <a:rPr sz="2100" b="1" spc="55" dirty="0">
                <a:latin typeface="Carlito"/>
                <a:cs typeface="Carlito"/>
              </a:rPr>
              <a:t> </a:t>
            </a:r>
            <a:r>
              <a:rPr sz="2100" b="1" spc="-15" dirty="0">
                <a:latin typeface="Carlito"/>
                <a:cs typeface="Carlito"/>
              </a:rPr>
              <a:t>exist</a:t>
            </a:r>
            <a:endParaRPr sz="2100">
              <a:latin typeface="Carlito"/>
              <a:cs typeface="Carlito"/>
            </a:endParaRPr>
          </a:p>
          <a:p>
            <a:pPr marL="53340">
              <a:lnSpc>
                <a:spcPct val="100000"/>
              </a:lnSpc>
              <a:spcBef>
                <a:spcPts val="545"/>
              </a:spcBef>
            </a:pPr>
            <a:r>
              <a:rPr sz="2100" b="1" spc="-15" dirty="0">
                <a:latin typeface="Carlito"/>
                <a:cs typeface="Carlito"/>
              </a:rPr>
              <a:t>Create </a:t>
            </a:r>
            <a:r>
              <a:rPr sz="2100" b="1" dirty="0">
                <a:latin typeface="Carlito"/>
                <a:cs typeface="Carlito"/>
              </a:rPr>
              <a:t>a </a:t>
            </a:r>
            <a:r>
              <a:rPr sz="2100" b="1" spc="-5" dirty="0">
                <a:latin typeface="Carlito"/>
                <a:cs typeface="Carlito"/>
              </a:rPr>
              <a:t>file </a:t>
            </a:r>
            <a:r>
              <a:rPr sz="2100" b="1" spc="-20" dirty="0">
                <a:latin typeface="Carlito"/>
                <a:cs typeface="Carlito"/>
              </a:rPr>
              <a:t>for </a:t>
            </a:r>
            <a:r>
              <a:rPr sz="2100" b="1" spc="-10" dirty="0">
                <a:latin typeface="Carlito"/>
                <a:cs typeface="Carlito"/>
              </a:rPr>
              <a:t>read/write. </a:t>
            </a:r>
            <a:r>
              <a:rPr sz="2100" spc="-10" dirty="0">
                <a:latin typeface="Carlito"/>
                <a:cs typeface="Carlito"/>
              </a:rPr>
              <a:t>opens </a:t>
            </a:r>
            <a:r>
              <a:rPr sz="2100" dirty="0">
                <a:latin typeface="Carlito"/>
                <a:cs typeface="Carlito"/>
              </a:rPr>
              <a:t>a </a:t>
            </a:r>
            <a:r>
              <a:rPr sz="2100" spc="-25" dirty="0">
                <a:latin typeface="Carlito"/>
                <a:cs typeface="Carlito"/>
              </a:rPr>
              <a:t>text </a:t>
            </a:r>
            <a:r>
              <a:rPr sz="2100" spc="-5" dirty="0">
                <a:latin typeface="Carlito"/>
                <a:cs typeface="Carlito"/>
              </a:rPr>
              <a:t>file </a:t>
            </a:r>
            <a:r>
              <a:rPr sz="2100" dirty="0">
                <a:latin typeface="Carlito"/>
                <a:cs typeface="Carlito"/>
              </a:rPr>
              <a:t>in </a:t>
            </a:r>
            <a:r>
              <a:rPr sz="2100" spc="-5" dirty="0">
                <a:latin typeface="Carlito"/>
                <a:cs typeface="Carlito"/>
              </a:rPr>
              <a:t>both </a:t>
            </a:r>
            <a:r>
              <a:rPr sz="2100" spc="-10" dirty="0">
                <a:latin typeface="Carlito"/>
                <a:cs typeface="Carlito"/>
              </a:rPr>
              <a:t>reading</a:t>
            </a:r>
            <a:r>
              <a:rPr sz="2100" spc="19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and</a:t>
            </a:r>
            <a:endParaRPr sz="21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6257" y="3280409"/>
            <a:ext cx="8062595" cy="169989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85420" marR="5080">
              <a:lnSpc>
                <a:spcPts val="2260"/>
              </a:lnSpc>
              <a:spcBef>
                <a:spcPts val="390"/>
              </a:spcBef>
            </a:pPr>
            <a:r>
              <a:rPr sz="2100" spc="-5" dirty="0">
                <a:latin typeface="Carlito"/>
                <a:cs typeface="Carlito"/>
              </a:rPr>
              <a:t>writing mode. If </a:t>
            </a:r>
            <a:r>
              <a:rPr sz="2100" dirty="0">
                <a:latin typeface="Carlito"/>
                <a:cs typeface="Carlito"/>
              </a:rPr>
              <a:t>the </a:t>
            </a:r>
            <a:r>
              <a:rPr sz="2100" spc="-5" dirty="0">
                <a:latin typeface="Carlito"/>
                <a:cs typeface="Carlito"/>
              </a:rPr>
              <a:t>file </a:t>
            </a:r>
            <a:r>
              <a:rPr sz="2100" spc="-15" dirty="0">
                <a:latin typeface="Carlito"/>
                <a:cs typeface="Carlito"/>
              </a:rPr>
              <a:t>exists, </a:t>
            </a:r>
            <a:r>
              <a:rPr sz="2100" spc="-5" dirty="0">
                <a:latin typeface="Carlito"/>
                <a:cs typeface="Carlito"/>
              </a:rPr>
              <a:t>it's </a:t>
            </a:r>
            <a:r>
              <a:rPr sz="2100" spc="-10" dirty="0">
                <a:latin typeface="Carlito"/>
                <a:cs typeface="Carlito"/>
              </a:rPr>
              <a:t>truncated </a:t>
            </a:r>
            <a:r>
              <a:rPr sz="2100" spc="-15" dirty="0">
                <a:latin typeface="Carlito"/>
                <a:cs typeface="Carlito"/>
              </a:rPr>
              <a:t>first </a:t>
            </a:r>
            <a:r>
              <a:rPr sz="2100" spc="-20" dirty="0">
                <a:latin typeface="Carlito"/>
                <a:cs typeface="Carlito"/>
              </a:rPr>
              <a:t>before </a:t>
            </a:r>
            <a:r>
              <a:rPr sz="2100" spc="-5" dirty="0">
                <a:latin typeface="Carlito"/>
                <a:cs typeface="Carlito"/>
              </a:rPr>
              <a:t>overwriting. </a:t>
            </a:r>
            <a:r>
              <a:rPr sz="2100" spc="-15" dirty="0">
                <a:latin typeface="Carlito"/>
                <a:cs typeface="Carlito"/>
              </a:rPr>
              <a:t>Any  </a:t>
            </a:r>
            <a:r>
              <a:rPr sz="2100" spc="-5" dirty="0">
                <a:latin typeface="Carlito"/>
                <a:cs typeface="Carlito"/>
              </a:rPr>
              <a:t>old </a:t>
            </a:r>
            <a:r>
              <a:rPr sz="2100" spc="-20" dirty="0">
                <a:latin typeface="Carlito"/>
                <a:cs typeface="Carlito"/>
              </a:rPr>
              <a:t>data </a:t>
            </a:r>
            <a:r>
              <a:rPr sz="2100" spc="-5" dirty="0">
                <a:latin typeface="Carlito"/>
                <a:cs typeface="Carlito"/>
              </a:rPr>
              <a:t>will be lost. </a:t>
            </a:r>
            <a:r>
              <a:rPr sz="2100" dirty="0">
                <a:latin typeface="Carlito"/>
                <a:cs typeface="Carlito"/>
              </a:rPr>
              <a:t>If the </a:t>
            </a:r>
            <a:r>
              <a:rPr sz="2100" spc="-5" dirty="0">
                <a:latin typeface="Carlito"/>
                <a:cs typeface="Carlito"/>
              </a:rPr>
              <a:t>file </a:t>
            </a:r>
            <a:r>
              <a:rPr sz="2100" spc="-10" dirty="0">
                <a:latin typeface="Carlito"/>
                <a:cs typeface="Carlito"/>
              </a:rPr>
              <a:t>doesn't </a:t>
            </a:r>
            <a:r>
              <a:rPr sz="2100" spc="-15" dirty="0">
                <a:latin typeface="Carlito"/>
                <a:cs typeface="Carlito"/>
              </a:rPr>
              <a:t>exist, </a:t>
            </a:r>
            <a:r>
              <a:rPr sz="2100" dirty="0">
                <a:latin typeface="Carlito"/>
                <a:cs typeface="Carlito"/>
              </a:rPr>
              <a:t>a </a:t>
            </a:r>
            <a:r>
              <a:rPr sz="2100" spc="-15" dirty="0">
                <a:latin typeface="Carlito"/>
                <a:cs typeface="Carlito"/>
              </a:rPr>
              <a:t>new </a:t>
            </a:r>
            <a:r>
              <a:rPr sz="2100" spc="-5" dirty="0">
                <a:latin typeface="Carlito"/>
                <a:cs typeface="Carlito"/>
              </a:rPr>
              <a:t>file will be</a:t>
            </a:r>
            <a:r>
              <a:rPr sz="2100" spc="204" dirty="0">
                <a:latin typeface="Carlito"/>
                <a:cs typeface="Carlito"/>
              </a:rPr>
              <a:t> </a:t>
            </a:r>
            <a:r>
              <a:rPr sz="2100" spc="-15" dirty="0">
                <a:latin typeface="Carlito"/>
                <a:cs typeface="Carlito"/>
              </a:rPr>
              <a:t>created.</a:t>
            </a:r>
            <a:endParaRPr sz="2100">
              <a:latin typeface="Carlito"/>
              <a:cs typeface="Carlito"/>
            </a:endParaRPr>
          </a:p>
          <a:p>
            <a:pPr marL="185420" indent="-172720">
              <a:lnSpc>
                <a:spcPts val="2390"/>
              </a:lnSpc>
              <a:spcBef>
                <a:spcPts val="530"/>
              </a:spcBef>
              <a:buFont typeface="Arial"/>
              <a:buChar char="•"/>
              <a:tabLst>
                <a:tab pos="185420" algn="l"/>
                <a:tab pos="812165" algn="l"/>
              </a:tabLst>
            </a:pPr>
            <a:r>
              <a:rPr sz="2100" b="1" dirty="0">
                <a:latin typeface="Carlito"/>
                <a:cs typeface="Carlito"/>
              </a:rPr>
              <a:t>a+	</a:t>
            </a:r>
            <a:r>
              <a:rPr sz="2100" b="1" spc="-5" dirty="0">
                <a:latin typeface="Carlito"/>
                <a:cs typeface="Carlito"/>
              </a:rPr>
              <a:t>Append or </a:t>
            </a:r>
            <a:r>
              <a:rPr sz="2100" b="1" spc="-15" dirty="0">
                <a:latin typeface="Carlito"/>
                <a:cs typeface="Carlito"/>
              </a:rPr>
              <a:t>create </a:t>
            </a:r>
            <a:r>
              <a:rPr sz="2100" b="1" dirty="0">
                <a:latin typeface="Carlito"/>
                <a:cs typeface="Carlito"/>
              </a:rPr>
              <a:t>a </a:t>
            </a:r>
            <a:r>
              <a:rPr sz="2100" b="1" spc="-5" dirty="0">
                <a:latin typeface="Carlito"/>
                <a:cs typeface="Carlito"/>
              </a:rPr>
              <a:t>file </a:t>
            </a:r>
            <a:r>
              <a:rPr sz="2100" b="1" spc="-20" dirty="0">
                <a:latin typeface="Carlito"/>
                <a:cs typeface="Carlito"/>
              </a:rPr>
              <a:t>for </a:t>
            </a:r>
            <a:r>
              <a:rPr sz="2100" b="1" spc="-10" dirty="0">
                <a:latin typeface="Carlito"/>
                <a:cs typeface="Carlito"/>
              </a:rPr>
              <a:t>read/write. </a:t>
            </a:r>
            <a:r>
              <a:rPr sz="2100" b="1" dirty="0">
                <a:latin typeface="Carlito"/>
                <a:cs typeface="Carlito"/>
              </a:rPr>
              <a:t>// </a:t>
            </a:r>
            <a:r>
              <a:rPr sz="2100" b="1" spc="-5" dirty="0">
                <a:latin typeface="Carlito"/>
                <a:cs typeface="Carlito"/>
              </a:rPr>
              <a:t>file </a:t>
            </a:r>
            <a:r>
              <a:rPr sz="2100" b="1" dirty="0">
                <a:latin typeface="Carlito"/>
                <a:cs typeface="Carlito"/>
              </a:rPr>
              <a:t>is </a:t>
            </a:r>
            <a:r>
              <a:rPr sz="2100" b="1" spc="-15" dirty="0">
                <a:latin typeface="Carlito"/>
                <a:cs typeface="Carlito"/>
              </a:rPr>
              <a:t>created </a:t>
            </a:r>
            <a:r>
              <a:rPr sz="2100" b="1" dirty="0">
                <a:latin typeface="Carlito"/>
                <a:cs typeface="Carlito"/>
              </a:rPr>
              <a:t>if</a:t>
            </a:r>
            <a:r>
              <a:rPr sz="2100" b="1" spc="40" dirty="0">
                <a:latin typeface="Carlito"/>
                <a:cs typeface="Carlito"/>
              </a:rPr>
              <a:t> </a:t>
            </a:r>
            <a:r>
              <a:rPr sz="2100" b="1" spc="-10" dirty="0">
                <a:latin typeface="Carlito"/>
                <a:cs typeface="Carlito"/>
              </a:rPr>
              <a:t>does</a:t>
            </a:r>
            <a:endParaRPr sz="2100">
              <a:latin typeface="Carlito"/>
              <a:cs typeface="Carlito"/>
            </a:endParaRPr>
          </a:p>
          <a:p>
            <a:pPr marL="185420">
              <a:lnSpc>
                <a:spcPts val="2390"/>
              </a:lnSpc>
            </a:pPr>
            <a:r>
              <a:rPr sz="2100" b="1" spc="-10" dirty="0">
                <a:latin typeface="Carlito"/>
                <a:cs typeface="Carlito"/>
              </a:rPr>
              <a:t>not</a:t>
            </a:r>
            <a:r>
              <a:rPr sz="2100" b="1" spc="5" dirty="0">
                <a:latin typeface="Carlito"/>
                <a:cs typeface="Carlito"/>
              </a:rPr>
              <a:t> </a:t>
            </a:r>
            <a:r>
              <a:rPr sz="2100" b="1" spc="-15" dirty="0">
                <a:latin typeface="Carlito"/>
                <a:cs typeface="Carlito"/>
              </a:rPr>
              <a:t>exist</a:t>
            </a:r>
            <a:endParaRPr sz="2100">
              <a:latin typeface="Carlito"/>
              <a:cs typeface="Carlito"/>
            </a:endParaRPr>
          </a:p>
          <a:p>
            <a:pPr marL="185420" indent="-172720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185420" algn="l"/>
              </a:tabLst>
            </a:pPr>
            <a:r>
              <a:rPr sz="2100" b="1" spc="-10" dirty="0">
                <a:latin typeface="Carlito"/>
                <a:cs typeface="Carlito"/>
              </a:rPr>
              <a:t>There are </a:t>
            </a:r>
            <a:r>
              <a:rPr sz="2100" b="1" spc="-15" dirty="0">
                <a:latin typeface="Carlito"/>
                <a:cs typeface="Carlito"/>
              </a:rPr>
              <a:t>many </a:t>
            </a:r>
            <a:r>
              <a:rPr sz="2100" b="1" spc="-10" dirty="0">
                <a:latin typeface="Carlito"/>
                <a:cs typeface="Carlito"/>
              </a:rPr>
              <a:t>other modes</a:t>
            </a:r>
            <a:r>
              <a:rPr sz="2100" b="1" spc="110" dirty="0">
                <a:latin typeface="Carlito"/>
                <a:cs typeface="Carlito"/>
              </a:rPr>
              <a:t> </a:t>
            </a:r>
            <a:r>
              <a:rPr sz="2100" b="1" spc="-10" dirty="0">
                <a:latin typeface="Carlito"/>
                <a:cs typeface="Carlito"/>
              </a:rPr>
              <a:t>available</a:t>
            </a:r>
            <a:endParaRPr sz="2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275DB1F-042A-5E93-4FBF-2E9F999DA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884362"/>
            <a:ext cx="8001000" cy="308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8814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Override1.xml><?xml version="1.0" encoding="utf-8"?>
<a:themeOverride xmlns:a="http://schemas.openxmlformats.org/drawingml/2006/main">
  <a:clrScheme name="Blue II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2.xml><?xml version="1.0" encoding="utf-8"?>
<a:themeOverride xmlns:a="http://schemas.openxmlformats.org/drawingml/2006/main">
  <a:clrScheme name="Blue II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3.xml><?xml version="1.0" encoding="utf-8"?>
<a:themeOverride xmlns:a="http://schemas.openxmlformats.org/drawingml/2006/main">
  <a:clrScheme name="Blue II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4.xml><?xml version="1.0" encoding="utf-8"?>
<a:themeOverride xmlns:a="http://schemas.openxmlformats.org/drawingml/2006/main">
  <a:clrScheme name="Blue II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4382</Words>
  <Application>Microsoft Office PowerPoint</Application>
  <PresentationFormat>On-screen Show (4:3)</PresentationFormat>
  <Paragraphs>480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Carlito</vt:lpstr>
      <vt:lpstr>Times New Roman</vt:lpstr>
      <vt:lpstr>Office Theme</vt:lpstr>
      <vt:lpstr>File Input/Output (I/O) in C   Dr. Neslisah Torosdagli</vt:lpstr>
      <vt:lpstr>Contents</vt:lpstr>
      <vt:lpstr>File I/O intro</vt:lpstr>
      <vt:lpstr>File I/O Intro</vt:lpstr>
      <vt:lpstr>How to Create a File Pointer</vt:lpstr>
      <vt:lpstr>How to Create a File Pointer</vt:lpstr>
      <vt:lpstr>We should check whether we found the file  or not</vt:lpstr>
      <vt:lpstr>PowerPoint Presentation</vt:lpstr>
      <vt:lpstr>PowerPoint Presentation</vt:lpstr>
      <vt:lpstr>How to Read from an Input File</vt:lpstr>
      <vt:lpstr>PowerPoint Presentation</vt:lpstr>
      <vt:lpstr>Example with fgetc(): reads a char from a file</vt:lpstr>
      <vt:lpstr>Example with fgets(): reads a line from a file</vt:lpstr>
      <vt:lpstr>fscanf and fprintf</vt:lpstr>
      <vt:lpstr>fscanf and fprintf</vt:lpstr>
      <vt:lpstr>fscanf and fprintf</vt:lpstr>
      <vt:lpstr>Modifying student_grade code</vt:lpstr>
      <vt:lpstr>PowerPoint Presentation</vt:lpstr>
      <vt:lpstr>PowerPoint Presentation</vt:lpstr>
      <vt:lpstr>Example of using rewind and menu based search</vt:lpstr>
      <vt:lpstr>PowerPoint Presentation</vt:lpstr>
      <vt:lpstr>PowerPoint Presentation</vt:lpstr>
      <vt:lpstr>Use of fseek and editing file</vt:lpstr>
      <vt:lpstr>Example of using fseek() to edit our file</vt:lpstr>
      <vt:lpstr>fgetpos</vt:lpstr>
      <vt:lpstr>ftell</vt:lpstr>
      <vt:lpstr>File Position Access and Manipulation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Handling</dc:title>
  <dc:creator>Farhad Ahmed</dc:creator>
  <cp:lastModifiedBy>Torosdagli, Neslisah</cp:lastModifiedBy>
  <cp:revision>3</cp:revision>
  <dcterms:created xsi:type="dcterms:W3CDTF">2023-01-19T02:50:16Z</dcterms:created>
  <dcterms:modified xsi:type="dcterms:W3CDTF">2023-01-24T04:22:22Z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2020-08-10T00:00:00Z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2023-01-19T00:00:00Z</vt:filetime>
  </property>
  <property fmtid="{D5CDD505-2E9C-101B-9397-08002B2CF9AE}" pid="5" name="MSIP_Label_64e4cbe8-b4f6-45dc-bcba-6123dfd2d8bf_Enabled">
    <vt:lpwstr>true</vt:lpwstr>
  </property>
  <property fmtid="{D5CDD505-2E9C-101B-9397-08002B2CF9AE}" pid="6" name="MSIP_Label_64e4cbe8-b4f6-45dc-bcba-6123dfd2d8bf_SetDate">
    <vt:lpwstr>2023-01-19T03:11:38Z</vt:lpwstr>
  </property>
  <property fmtid="{D5CDD505-2E9C-101B-9397-08002B2CF9AE}" pid="7" name="MSIP_Label_64e4cbe8-b4f6-45dc-bcba-6123dfd2d8bf_Method">
    <vt:lpwstr>Privileged</vt:lpwstr>
  </property>
  <property fmtid="{D5CDD505-2E9C-101B-9397-08002B2CF9AE}" pid="8" name="MSIP_Label_64e4cbe8-b4f6-45dc-bcba-6123dfd2d8bf_Name">
    <vt:lpwstr>Non-Business-AIP 2.0</vt:lpwstr>
  </property>
  <property fmtid="{D5CDD505-2E9C-101B-9397-08002B2CF9AE}" pid="9" name="MSIP_Label_64e4cbe8-b4f6-45dc-bcba-6123dfd2d8bf_SiteId">
    <vt:lpwstr>3dd8961f-e488-4e60-8e11-a82d994e183d</vt:lpwstr>
  </property>
  <property fmtid="{D5CDD505-2E9C-101B-9397-08002B2CF9AE}" pid="10" name="MSIP_Label_64e4cbe8-b4f6-45dc-bcba-6123dfd2d8bf_ActionId">
    <vt:lpwstr>66f82db5-3c39-4aa2-a9e9-2c4c15e2ba30</vt:lpwstr>
  </property>
  <property fmtid="{D5CDD505-2E9C-101B-9397-08002B2CF9AE}" pid="11" name="MSIP_Label_64e4cbe8-b4f6-45dc-bcba-6123dfd2d8bf_ContentBits">
    <vt:lpwstr>0</vt:lpwstr>
  </property>
</Properties>
</file>