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354" y="325272"/>
            <a:ext cx="321119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5" y="1153159"/>
            <a:ext cx="8072755" cy="190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4859" y="6446286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440" y="172885"/>
            <a:ext cx="1741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</a:t>
            </a:r>
            <a:r>
              <a:rPr spc="-35" dirty="0"/>
              <a:t>g</a:t>
            </a:r>
            <a:r>
              <a:rPr spc="-10" dirty="0"/>
              <a:t>e</a:t>
            </a:r>
            <a:r>
              <a:rPr spc="5" dirty="0"/>
              <a:t>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24559"/>
            <a:ext cx="8024495" cy="497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8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lecture,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review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some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advance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topics in 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C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programming</a:t>
            </a:r>
            <a:r>
              <a:rPr sz="2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  <a:tab pos="3884929" algn="l"/>
              </a:tabLst>
            </a:pP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Generally,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assumed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already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some  idea about</a:t>
            </a: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these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topics	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and a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review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help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2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recall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them.</a:t>
            </a:r>
            <a:endParaRPr sz="2800">
              <a:latin typeface="Carlito"/>
              <a:cs typeface="Carlito"/>
            </a:endParaRPr>
          </a:p>
          <a:p>
            <a:pPr marL="355600" marR="200025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These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topics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very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important to understand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subsequent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advance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topics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structures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that 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will learn in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 course.</a:t>
            </a:r>
            <a:endParaRPr sz="2800">
              <a:latin typeface="Carlito"/>
              <a:cs typeface="Carlito"/>
            </a:endParaRPr>
          </a:p>
          <a:p>
            <a:pPr marL="355600" marR="18669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think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familiar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them,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you 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should spend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good amount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review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them 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week.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98220"/>
            <a:ext cx="8054975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417195" indent="-6096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3200" spc="-14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declare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add an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*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front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its  name.</a:t>
            </a:r>
            <a:endParaRPr sz="3200">
              <a:latin typeface="Carlito"/>
              <a:cs typeface="Carlito"/>
            </a:endParaRPr>
          </a:p>
          <a:p>
            <a:pPr marL="622300" marR="311785" indent="-609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3200" spc="-14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obtain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address 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front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its</a:t>
            </a:r>
            <a:r>
              <a:rPr sz="32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name.</a:t>
            </a:r>
            <a:endParaRPr sz="3200">
              <a:latin typeface="Carlito"/>
              <a:cs typeface="Carlito"/>
            </a:endParaRPr>
          </a:p>
          <a:p>
            <a:pPr marL="622300" marR="5080" indent="-609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3200" spc="-14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obtain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value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variable pointed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3200" spc="-45" dirty="0">
                <a:solidFill>
                  <a:srgbClr val="FFFFFF"/>
                </a:solidFill>
                <a:latin typeface="Carlito"/>
                <a:cs typeface="Carlito"/>
              </a:rPr>
              <a:t>pointer,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*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front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pointer's</a:t>
            </a:r>
            <a:r>
              <a:rPr sz="32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name.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5314" y="328929"/>
            <a:ext cx="5448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Summary </a:t>
            </a:r>
            <a:r>
              <a:rPr sz="4000" spc="-5" dirty="0"/>
              <a:t>of using </a:t>
            </a:r>
            <a:r>
              <a:rPr sz="4000" dirty="0"/>
              <a:t>* </a:t>
            </a:r>
            <a:r>
              <a:rPr sz="4000" spc="-5" dirty="0"/>
              <a:t>and</a:t>
            </a:r>
            <a:r>
              <a:rPr sz="4000" spc="-100" dirty="0"/>
              <a:t> </a:t>
            </a:r>
            <a:r>
              <a:rPr sz="4000" dirty="0"/>
              <a:t>&amp;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6039"/>
            <a:ext cx="7543800" cy="6786880"/>
          </a:xfrm>
          <a:custGeom>
            <a:avLst/>
            <a:gdLst/>
            <a:ahLst/>
            <a:cxnLst/>
            <a:rect l="l" t="t" r="r" b="b"/>
            <a:pathLst>
              <a:path w="7543800" h="6786880">
                <a:moveTo>
                  <a:pt x="7543800" y="0"/>
                </a:moveTo>
                <a:lnTo>
                  <a:pt x="0" y="0"/>
                </a:lnTo>
                <a:lnTo>
                  <a:pt x="0" y="2611120"/>
                </a:lnTo>
                <a:lnTo>
                  <a:pt x="0" y="6786880"/>
                </a:lnTo>
                <a:lnTo>
                  <a:pt x="7543800" y="6786880"/>
                </a:lnTo>
                <a:lnTo>
                  <a:pt x="7543800" y="2611120"/>
                </a:lnTo>
                <a:lnTo>
                  <a:pt x="75438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32464" y="5202476"/>
          <a:ext cx="195389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54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450" spc="5" dirty="0">
                          <a:latin typeface="Courier New"/>
                          <a:cs typeface="Courier New"/>
                        </a:rPr>
                        <a:t>%d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450" spc="5" dirty="0">
                          <a:latin typeface="Courier New"/>
                          <a:cs typeface="Courier New"/>
                        </a:rPr>
                        <a:t>\n",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450" spc="5" dirty="0">
                          <a:latin typeface="Courier New"/>
                          <a:cs typeface="Courier New"/>
                        </a:rPr>
                        <a:t>p2,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505"/>
                        </a:lnSpc>
                      </a:pPr>
                      <a:r>
                        <a:rPr sz="1450" dirty="0">
                          <a:latin typeface="Courier New"/>
                          <a:cs typeface="Courier New"/>
                        </a:rPr>
                        <a:t>*p2);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spc="5" dirty="0">
                          <a:latin typeface="Courier New"/>
                          <a:cs typeface="Courier New"/>
                        </a:rPr>
                        <a:t>%d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spc="5" dirty="0">
                          <a:latin typeface="Courier New"/>
                          <a:cs typeface="Courier New"/>
                        </a:rPr>
                        <a:t>\n",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spc="5" dirty="0">
                          <a:latin typeface="Courier New"/>
                          <a:cs typeface="Courier New"/>
                        </a:rPr>
                        <a:t>p1,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28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dirty="0">
                          <a:latin typeface="Courier New"/>
                          <a:cs typeface="Courier New"/>
                        </a:rPr>
                        <a:t>*p1);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9740" y="75247"/>
            <a:ext cx="7251065" cy="6436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Courier New"/>
                <a:cs typeface="Courier New"/>
              </a:rPr>
              <a:t>int </a:t>
            </a:r>
            <a:r>
              <a:rPr sz="1450" dirty="0">
                <a:latin typeface="Courier New"/>
                <a:cs typeface="Courier New"/>
              </a:rPr>
              <a:t>main()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50" spc="5" dirty="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459740">
              <a:lnSpc>
                <a:spcPct val="100000"/>
              </a:lnSpc>
            </a:pPr>
            <a:r>
              <a:rPr sz="1450" spc="-5" dirty="0">
                <a:latin typeface="Courier New"/>
                <a:cs typeface="Courier New"/>
              </a:rPr>
              <a:t>int </a:t>
            </a:r>
            <a:r>
              <a:rPr sz="1450" spc="5" dirty="0">
                <a:latin typeface="Courier New"/>
                <a:cs typeface="Courier New"/>
              </a:rPr>
              <a:t>x,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y;</a:t>
            </a:r>
            <a:endParaRPr sz="1450">
              <a:latin typeface="Courier New"/>
              <a:cs typeface="Courier New"/>
            </a:endParaRPr>
          </a:p>
          <a:p>
            <a:pPr marL="459740" marR="5337175">
              <a:lnSpc>
                <a:spcPct val="100000"/>
              </a:lnSpc>
            </a:pPr>
            <a:r>
              <a:rPr sz="1450" spc="-5" dirty="0">
                <a:latin typeface="Courier New"/>
                <a:cs typeface="Courier New"/>
              </a:rPr>
              <a:t>int </a:t>
            </a:r>
            <a:r>
              <a:rPr sz="1450" dirty="0">
                <a:latin typeface="Courier New"/>
                <a:cs typeface="Courier New"/>
              </a:rPr>
              <a:t>*p1,</a:t>
            </a:r>
            <a:r>
              <a:rPr sz="1450" spc="-55" dirty="0">
                <a:latin typeface="Courier New"/>
                <a:cs typeface="Courier New"/>
              </a:rPr>
              <a:t> </a:t>
            </a:r>
            <a:r>
              <a:rPr sz="1450" dirty="0">
                <a:latin typeface="Courier New"/>
                <a:cs typeface="Courier New"/>
              </a:rPr>
              <a:t>*p2;   </a:t>
            </a:r>
            <a:r>
              <a:rPr sz="1450" spc="5" dirty="0">
                <a:latin typeface="Courier New"/>
                <a:cs typeface="Courier New"/>
              </a:rPr>
              <a:t>x = </a:t>
            </a:r>
            <a:r>
              <a:rPr sz="1450" dirty="0">
                <a:latin typeface="Courier New"/>
                <a:cs typeface="Courier New"/>
              </a:rPr>
              <a:t>-42;  y=163;</a:t>
            </a:r>
            <a:endParaRPr sz="1450">
              <a:latin typeface="Courier New"/>
              <a:cs typeface="Courier New"/>
            </a:endParaRPr>
          </a:p>
          <a:p>
            <a:pPr marL="459740" marR="5893435">
              <a:lnSpc>
                <a:spcPct val="100000"/>
              </a:lnSpc>
            </a:pPr>
            <a:r>
              <a:rPr sz="1450" spc="5" dirty="0">
                <a:latin typeface="Courier New"/>
                <a:cs typeface="Courier New"/>
              </a:rPr>
              <a:t>p1 =</a:t>
            </a:r>
            <a:r>
              <a:rPr sz="1450" spc="-90" dirty="0">
                <a:latin typeface="Courier New"/>
                <a:cs typeface="Courier New"/>
              </a:rPr>
              <a:t> </a:t>
            </a:r>
            <a:r>
              <a:rPr sz="1450" spc="-5" dirty="0">
                <a:latin typeface="Courier New"/>
                <a:cs typeface="Courier New"/>
              </a:rPr>
              <a:t>&amp;x;  </a:t>
            </a:r>
            <a:r>
              <a:rPr sz="1450" spc="5" dirty="0">
                <a:latin typeface="Courier New"/>
                <a:cs typeface="Courier New"/>
              </a:rPr>
              <a:t>p2 =</a:t>
            </a:r>
            <a:r>
              <a:rPr sz="1450" spc="-90" dirty="0">
                <a:latin typeface="Courier New"/>
                <a:cs typeface="Courier New"/>
              </a:rPr>
              <a:t> </a:t>
            </a:r>
            <a:r>
              <a:rPr sz="1450" spc="-5" dirty="0">
                <a:latin typeface="Courier New"/>
                <a:cs typeface="Courier New"/>
              </a:rPr>
              <a:t>&amp;y;</a:t>
            </a:r>
            <a:endParaRPr sz="1450">
              <a:latin typeface="Courier New"/>
              <a:cs typeface="Courier New"/>
            </a:endParaRPr>
          </a:p>
          <a:p>
            <a:pPr marL="459740" marR="2449195" indent="-635" algn="just">
              <a:lnSpc>
                <a:spcPct val="100000"/>
              </a:lnSpc>
            </a:pPr>
            <a:r>
              <a:rPr sz="1450" dirty="0">
                <a:latin typeface="Courier New"/>
                <a:cs typeface="Courier New"/>
              </a:rPr>
              <a:t>printf("p1 </a:t>
            </a:r>
            <a:r>
              <a:rPr sz="1450" spc="5" dirty="0">
                <a:latin typeface="Courier New"/>
                <a:cs typeface="Courier New"/>
              </a:rPr>
              <a:t>= </a:t>
            </a:r>
            <a:r>
              <a:rPr sz="1450" spc="-5" dirty="0">
                <a:latin typeface="Courier New"/>
                <a:cs typeface="Courier New"/>
              </a:rPr>
              <a:t>%p *p1 </a:t>
            </a:r>
            <a:r>
              <a:rPr sz="1450" spc="5" dirty="0">
                <a:latin typeface="Courier New"/>
                <a:cs typeface="Courier New"/>
              </a:rPr>
              <a:t>= %d \n", p1, </a:t>
            </a:r>
            <a:r>
              <a:rPr sz="1450" dirty="0">
                <a:latin typeface="Courier New"/>
                <a:cs typeface="Courier New"/>
              </a:rPr>
              <a:t>*p1);  printf("p2 </a:t>
            </a:r>
            <a:r>
              <a:rPr sz="1450" spc="5" dirty="0">
                <a:latin typeface="Courier New"/>
                <a:cs typeface="Courier New"/>
              </a:rPr>
              <a:t>= </a:t>
            </a:r>
            <a:r>
              <a:rPr sz="1450" spc="-5" dirty="0">
                <a:latin typeface="Courier New"/>
                <a:cs typeface="Courier New"/>
              </a:rPr>
              <a:t>%p *p2 </a:t>
            </a:r>
            <a:r>
              <a:rPr sz="1450" spc="5" dirty="0">
                <a:latin typeface="Courier New"/>
                <a:cs typeface="Courier New"/>
              </a:rPr>
              <a:t>= %d \n", p2, </a:t>
            </a:r>
            <a:r>
              <a:rPr sz="1450" dirty="0">
                <a:latin typeface="Courier New"/>
                <a:cs typeface="Courier New"/>
              </a:rPr>
              <a:t>*p2);  printf("---------\n");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12700" marR="337185" indent="447040">
              <a:lnSpc>
                <a:spcPct val="100000"/>
              </a:lnSpc>
              <a:spcBef>
                <a:spcPts val="5"/>
              </a:spcBef>
            </a:pPr>
            <a:r>
              <a:rPr sz="1450" spc="-5" dirty="0">
                <a:latin typeface="Courier New"/>
                <a:cs typeface="Courier New"/>
              </a:rPr>
              <a:t>*p1 </a:t>
            </a:r>
            <a:r>
              <a:rPr sz="1450" spc="5" dirty="0">
                <a:latin typeface="Courier New"/>
                <a:cs typeface="Courier New"/>
              </a:rPr>
              <a:t>= 17;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// </a:t>
            </a:r>
            <a:r>
              <a:rPr sz="1450" b="1" i="1" dirty="0">
                <a:solidFill>
                  <a:srgbClr val="0000FF"/>
                </a:solidFill>
                <a:latin typeface="Courier New"/>
                <a:cs typeface="Courier New"/>
              </a:rPr>
              <a:t>dereferencing. </a:t>
            </a:r>
            <a:r>
              <a:rPr sz="1450" b="1" i="1" spc="-5" dirty="0">
                <a:solidFill>
                  <a:srgbClr val="0000FF"/>
                </a:solidFill>
                <a:latin typeface="Courier New"/>
                <a:cs typeface="Courier New"/>
              </a:rPr>
              <a:t>It </a:t>
            </a:r>
            <a:r>
              <a:rPr sz="1450" b="1" i="1" dirty="0">
                <a:solidFill>
                  <a:srgbClr val="0000FF"/>
                </a:solidFill>
                <a:latin typeface="Courier New"/>
                <a:cs typeface="Courier New"/>
              </a:rPr>
              <a:t>means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put </a:t>
            </a:r>
            <a:r>
              <a:rPr sz="1450" b="1" i="1" spc="-5" dirty="0">
                <a:solidFill>
                  <a:srgbClr val="0000FF"/>
                </a:solidFill>
                <a:latin typeface="Courier New"/>
                <a:cs typeface="Courier New"/>
              </a:rPr>
              <a:t>17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to </a:t>
            </a:r>
            <a:r>
              <a:rPr sz="1450" b="1" i="1" spc="-5" dirty="0">
                <a:solidFill>
                  <a:srgbClr val="0000FF"/>
                </a:solidFill>
                <a:latin typeface="Courier New"/>
                <a:cs typeface="Courier New"/>
              </a:rPr>
              <a:t>the </a:t>
            </a:r>
            <a:r>
              <a:rPr sz="1450" b="1" i="1" dirty="0">
                <a:solidFill>
                  <a:srgbClr val="0000FF"/>
                </a:solidFill>
                <a:latin typeface="Courier New"/>
                <a:cs typeface="Courier New"/>
              </a:rPr>
              <a:t>address 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where p1 </a:t>
            </a:r>
            <a:r>
              <a:rPr sz="1450" b="1" i="1" spc="-5" dirty="0">
                <a:solidFill>
                  <a:srgbClr val="0000FF"/>
                </a:solidFill>
                <a:latin typeface="Courier New"/>
                <a:cs typeface="Courier New"/>
              </a:rPr>
              <a:t>is </a:t>
            </a:r>
            <a:r>
              <a:rPr sz="1450" b="1" i="1" dirty="0">
                <a:solidFill>
                  <a:srgbClr val="0000FF"/>
                </a:solidFill>
                <a:latin typeface="Courier New"/>
                <a:cs typeface="Courier New"/>
              </a:rPr>
              <a:t>pointing </a:t>
            </a:r>
            <a:r>
              <a:rPr sz="1450" b="1" i="1" spc="-10" dirty="0">
                <a:solidFill>
                  <a:srgbClr val="0000FF"/>
                </a:solidFill>
                <a:latin typeface="Courier New"/>
                <a:cs typeface="Courier New"/>
              </a:rPr>
              <a:t>to.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Kind of x =</a:t>
            </a:r>
            <a:r>
              <a:rPr sz="1450" b="1" i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17</a:t>
            </a:r>
            <a:endParaRPr sz="1450">
              <a:latin typeface="Courier New"/>
              <a:cs typeface="Courier New"/>
            </a:endParaRPr>
          </a:p>
          <a:p>
            <a:pPr marL="459740" marR="2448560" indent="-635" algn="just">
              <a:lnSpc>
                <a:spcPct val="100000"/>
              </a:lnSpc>
            </a:pPr>
            <a:r>
              <a:rPr sz="1450" dirty="0">
                <a:latin typeface="Courier New"/>
                <a:cs typeface="Courier New"/>
              </a:rPr>
              <a:t>printf("p1 </a:t>
            </a:r>
            <a:r>
              <a:rPr sz="1450" spc="5" dirty="0">
                <a:latin typeface="Courier New"/>
                <a:cs typeface="Courier New"/>
              </a:rPr>
              <a:t>= </a:t>
            </a:r>
            <a:r>
              <a:rPr sz="1450" spc="-5" dirty="0">
                <a:latin typeface="Courier New"/>
                <a:cs typeface="Courier New"/>
              </a:rPr>
              <a:t>%p *p1 </a:t>
            </a:r>
            <a:r>
              <a:rPr sz="1450" spc="5" dirty="0">
                <a:latin typeface="Courier New"/>
                <a:cs typeface="Courier New"/>
              </a:rPr>
              <a:t>= %d \n", p1, </a:t>
            </a:r>
            <a:r>
              <a:rPr sz="1450" dirty="0">
                <a:latin typeface="Courier New"/>
                <a:cs typeface="Courier New"/>
              </a:rPr>
              <a:t>*p1);  printf("---------\n");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459740">
              <a:lnSpc>
                <a:spcPct val="100000"/>
              </a:lnSpc>
            </a:pPr>
            <a:r>
              <a:rPr sz="1450" spc="5" dirty="0">
                <a:latin typeface="Courier New"/>
                <a:cs typeface="Courier New"/>
              </a:rPr>
              <a:t>p1 = </a:t>
            </a:r>
            <a:r>
              <a:rPr sz="1450" spc="-5" dirty="0">
                <a:latin typeface="Courier New"/>
                <a:cs typeface="Courier New"/>
              </a:rPr>
              <a:t>p2; </a:t>
            </a:r>
            <a:r>
              <a:rPr sz="1450" b="1" i="1" dirty="0">
                <a:solidFill>
                  <a:srgbClr val="0000FF"/>
                </a:solidFill>
                <a:latin typeface="Courier New"/>
                <a:cs typeface="Courier New"/>
              </a:rPr>
              <a:t>//p1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is </a:t>
            </a:r>
            <a:r>
              <a:rPr sz="1450" b="1" i="1" spc="-10" dirty="0">
                <a:solidFill>
                  <a:srgbClr val="0000FF"/>
                </a:solidFill>
                <a:latin typeface="Courier New"/>
                <a:cs typeface="Courier New"/>
              </a:rPr>
              <a:t>not </a:t>
            </a:r>
            <a:r>
              <a:rPr sz="1450" b="1" i="1" dirty="0">
                <a:solidFill>
                  <a:srgbClr val="0000FF"/>
                </a:solidFill>
                <a:latin typeface="Courier New"/>
                <a:cs typeface="Courier New"/>
              </a:rPr>
              <a:t>pointing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to x </a:t>
            </a:r>
            <a:r>
              <a:rPr sz="1450" b="1" i="1" spc="-5" dirty="0">
                <a:solidFill>
                  <a:srgbClr val="0000FF"/>
                </a:solidFill>
                <a:latin typeface="Courier New"/>
                <a:cs typeface="Courier New"/>
              </a:rPr>
              <a:t>anymore.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Now </a:t>
            </a:r>
            <a:r>
              <a:rPr sz="1450" b="1" i="1" dirty="0">
                <a:solidFill>
                  <a:srgbClr val="0000FF"/>
                </a:solidFill>
                <a:latin typeface="Courier New"/>
                <a:cs typeface="Courier New"/>
              </a:rPr>
              <a:t>pointing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to</a:t>
            </a:r>
            <a:r>
              <a:rPr sz="1450" b="1" i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0" b="1" i="1" spc="5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endParaRPr sz="1450">
              <a:latin typeface="Courier New"/>
              <a:cs typeface="Courier New"/>
            </a:endParaRPr>
          </a:p>
          <a:p>
            <a:pPr marL="460375" marR="2448560" indent="-635">
              <a:lnSpc>
                <a:spcPct val="100000"/>
              </a:lnSpc>
            </a:pPr>
            <a:r>
              <a:rPr sz="1450" dirty="0">
                <a:latin typeface="Courier New"/>
                <a:cs typeface="Courier New"/>
              </a:rPr>
              <a:t>printf("p1 </a:t>
            </a:r>
            <a:r>
              <a:rPr sz="1450" spc="5" dirty="0">
                <a:latin typeface="Courier New"/>
                <a:cs typeface="Courier New"/>
              </a:rPr>
              <a:t>= </a:t>
            </a:r>
            <a:r>
              <a:rPr sz="1450" spc="-5" dirty="0">
                <a:latin typeface="Courier New"/>
                <a:cs typeface="Courier New"/>
              </a:rPr>
              <a:t>%p *p1 </a:t>
            </a:r>
            <a:r>
              <a:rPr sz="1450" spc="5" dirty="0">
                <a:latin typeface="Courier New"/>
                <a:cs typeface="Courier New"/>
              </a:rPr>
              <a:t>= %d \n", p1, </a:t>
            </a:r>
            <a:r>
              <a:rPr sz="1450" dirty="0">
                <a:latin typeface="Courier New"/>
                <a:cs typeface="Courier New"/>
              </a:rPr>
              <a:t>*p1);  printf("---------\n");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460375" algn="just">
              <a:lnSpc>
                <a:spcPct val="100000"/>
              </a:lnSpc>
              <a:spcBef>
                <a:spcPts val="5"/>
              </a:spcBef>
            </a:pPr>
            <a:r>
              <a:rPr sz="1450" spc="5" dirty="0">
                <a:latin typeface="Courier New"/>
                <a:cs typeface="Courier New"/>
              </a:rPr>
              <a:t>p2 =</a:t>
            </a:r>
            <a:r>
              <a:rPr sz="1450" spc="-10" dirty="0">
                <a:latin typeface="Courier New"/>
                <a:cs typeface="Courier New"/>
              </a:rPr>
              <a:t> </a:t>
            </a:r>
            <a:r>
              <a:rPr sz="1450" spc="-5" dirty="0">
                <a:latin typeface="Courier New"/>
                <a:cs typeface="Courier New"/>
              </a:rPr>
              <a:t>&amp;x;</a:t>
            </a:r>
            <a:endParaRPr sz="1450">
              <a:latin typeface="Courier New"/>
              <a:cs typeface="Courier New"/>
            </a:endParaRPr>
          </a:p>
          <a:p>
            <a:pPr marL="460375" marR="4338320">
              <a:lnSpc>
                <a:spcPct val="100000"/>
              </a:lnSpc>
            </a:pPr>
            <a:r>
              <a:rPr sz="1450" spc="5" dirty="0">
                <a:latin typeface="Courier New"/>
                <a:cs typeface="Courier New"/>
              </a:rPr>
              <a:t>p</a:t>
            </a:r>
            <a:r>
              <a:rPr sz="1450" spc="-15" dirty="0">
                <a:latin typeface="Courier New"/>
                <a:cs typeface="Courier New"/>
              </a:rPr>
              <a:t>r</a:t>
            </a:r>
            <a:r>
              <a:rPr sz="1450" spc="5" dirty="0">
                <a:latin typeface="Courier New"/>
                <a:cs typeface="Courier New"/>
              </a:rPr>
              <a:t>int</a:t>
            </a:r>
            <a:r>
              <a:rPr sz="1450" spc="-15" dirty="0">
                <a:latin typeface="Courier New"/>
                <a:cs typeface="Courier New"/>
              </a:rPr>
              <a:t>f</a:t>
            </a:r>
            <a:r>
              <a:rPr sz="1450" spc="5" dirty="0">
                <a:latin typeface="Courier New"/>
                <a:cs typeface="Courier New"/>
              </a:rPr>
              <a:t>("-</a:t>
            </a:r>
            <a:r>
              <a:rPr sz="1450" spc="-15" dirty="0">
                <a:latin typeface="Courier New"/>
                <a:cs typeface="Courier New"/>
              </a:rPr>
              <a:t>-</a:t>
            </a:r>
            <a:r>
              <a:rPr sz="1450" spc="5" dirty="0">
                <a:latin typeface="Courier New"/>
                <a:cs typeface="Courier New"/>
              </a:rPr>
              <a:t>---</a:t>
            </a:r>
            <a:r>
              <a:rPr sz="1450" spc="-15" dirty="0">
                <a:latin typeface="Courier New"/>
                <a:cs typeface="Courier New"/>
              </a:rPr>
              <a:t>-</a:t>
            </a:r>
            <a:r>
              <a:rPr sz="1450" spc="5" dirty="0">
                <a:latin typeface="Courier New"/>
                <a:cs typeface="Courier New"/>
              </a:rPr>
              <a:t>---</a:t>
            </a:r>
            <a:r>
              <a:rPr sz="1450" spc="-15" dirty="0">
                <a:latin typeface="Courier New"/>
                <a:cs typeface="Courier New"/>
              </a:rPr>
              <a:t>\n</a:t>
            </a:r>
            <a:r>
              <a:rPr sz="1450" spc="5" dirty="0">
                <a:latin typeface="Courier New"/>
                <a:cs typeface="Courier New"/>
              </a:rPr>
              <a:t>");  </a:t>
            </a:r>
            <a:r>
              <a:rPr sz="1450" dirty="0">
                <a:latin typeface="Courier New"/>
                <a:cs typeface="Courier New"/>
              </a:rPr>
              <a:t>printf("p2 </a:t>
            </a:r>
            <a:r>
              <a:rPr sz="1450" spc="5" dirty="0">
                <a:latin typeface="Courier New"/>
                <a:cs typeface="Courier New"/>
              </a:rPr>
              <a:t>= </a:t>
            </a:r>
            <a:r>
              <a:rPr sz="1450" spc="-5" dirty="0">
                <a:latin typeface="Courier New"/>
                <a:cs typeface="Courier New"/>
              </a:rPr>
              <a:t>%p *p2</a:t>
            </a:r>
            <a:r>
              <a:rPr sz="1450" spc="-5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=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460375" marR="4450715">
              <a:lnSpc>
                <a:spcPct val="100000"/>
              </a:lnSpc>
            </a:pPr>
            <a:r>
              <a:rPr sz="1450" spc="-5" dirty="0">
                <a:latin typeface="Courier New"/>
                <a:cs typeface="Courier New"/>
              </a:rPr>
              <a:t>*p1 </a:t>
            </a:r>
            <a:r>
              <a:rPr sz="1450" spc="5" dirty="0">
                <a:latin typeface="Courier New"/>
                <a:cs typeface="Courier New"/>
              </a:rPr>
              <a:t>= *p2;  </a:t>
            </a:r>
            <a:r>
              <a:rPr sz="1450" dirty="0">
                <a:latin typeface="Courier New"/>
                <a:cs typeface="Courier New"/>
              </a:rPr>
              <a:t>printf("p1 </a:t>
            </a:r>
            <a:r>
              <a:rPr sz="1450" spc="5" dirty="0">
                <a:latin typeface="Courier New"/>
                <a:cs typeface="Courier New"/>
              </a:rPr>
              <a:t>= </a:t>
            </a:r>
            <a:r>
              <a:rPr sz="1450" spc="-5" dirty="0">
                <a:latin typeface="Courier New"/>
                <a:cs typeface="Courier New"/>
              </a:rPr>
              <a:t>%p *p1 </a:t>
            </a:r>
            <a:r>
              <a:rPr sz="1450" spc="5" dirty="0">
                <a:latin typeface="Courier New"/>
                <a:cs typeface="Courier New"/>
              </a:rPr>
              <a:t>=  </a:t>
            </a:r>
            <a:r>
              <a:rPr sz="1450" spc="-5" dirty="0">
                <a:latin typeface="Courier New"/>
                <a:cs typeface="Courier New"/>
              </a:rPr>
              <a:t>printf("---------");  </a:t>
            </a:r>
            <a:r>
              <a:rPr sz="1450" dirty="0">
                <a:latin typeface="Courier New"/>
                <a:cs typeface="Courier New"/>
              </a:rPr>
              <a:t>return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0;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852" y="6484846"/>
            <a:ext cx="13716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37859" y="0"/>
            <a:ext cx="3406140" cy="2677160"/>
          </a:xfrm>
          <a:custGeom>
            <a:avLst/>
            <a:gdLst/>
            <a:ahLst/>
            <a:cxnLst/>
            <a:rect l="l" t="t" r="r" b="b"/>
            <a:pathLst>
              <a:path w="3406140" h="2677160">
                <a:moveTo>
                  <a:pt x="3406140" y="0"/>
                </a:moveTo>
                <a:lnTo>
                  <a:pt x="0" y="0"/>
                </a:lnTo>
                <a:lnTo>
                  <a:pt x="0" y="2677160"/>
                </a:lnTo>
                <a:lnTo>
                  <a:pt x="3406140" y="2677160"/>
                </a:lnTo>
                <a:lnTo>
                  <a:pt x="3406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51512" y="0"/>
          <a:ext cx="3195320" cy="267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pPr marL="63500">
                        <a:lnSpc>
                          <a:spcPts val="136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p1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0x7ffce97158f8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-42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p2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0x7ffce97158fc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*p2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163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---------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p1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0x7ffce97158f8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---------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p1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0x7ffce97158fc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163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---------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---------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p2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0x7ffce97158f8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*p2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604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p1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0x7ffce97158fc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*p1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750">
                <a:tc>
                  <a:txBody>
                    <a:bodyPr/>
                    <a:lstStyle/>
                    <a:p>
                      <a:pPr marL="63500">
                        <a:lnSpc>
                          <a:spcPts val="15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---------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68600" y="22859"/>
            <a:ext cx="2709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1F487C"/>
                </a:solidFill>
              </a:rPr>
              <a:t>Pointer</a:t>
            </a:r>
            <a:r>
              <a:rPr sz="3200" spc="-90" dirty="0">
                <a:solidFill>
                  <a:srgbClr val="1F487C"/>
                </a:solidFill>
              </a:rPr>
              <a:t> </a:t>
            </a:r>
            <a:r>
              <a:rPr sz="3200" spc="-15" dirty="0">
                <a:solidFill>
                  <a:srgbClr val="1F487C"/>
                </a:solidFill>
              </a:rPr>
              <a:t>example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19357" y="382270"/>
            <a:ext cx="848994" cy="5518785"/>
            <a:chOff x="5019357" y="382270"/>
            <a:chExt cx="848994" cy="5518785"/>
          </a:xfrm>
        </p:grpSpPr>
        <p:sp>
          <p:nvSpPr>
            <p:cNvPr id="11" name="object 11"/>
            <p:cNvSpPr/>
            <p:nvPr/>
          </p:nvSpPr>
          <p:spPr>
            <a:xfrm>
              <a:off x="5106670" y="440474"/>
              <a:ext cx="661035" cy="1515110"/>
            </a:xfrm>
            <a:custGeom>
              <a:avLst/>
              <a:gdLst/>
              <a:ahLst/>
              <a:cxnLst/>
              <a:rect l="l" t="t" r="r" b="b"/>
              <a:pathLst>
                <a:path w="661035" h="1515110">
                  <a:moveTo>
                    <a:pt x="0" y="1515008"/>
                  </a:moveTo>
                  <a:lnTo>
                    <a:pt x="660425" y="0"/>
                  </a:lnTo>
                </a:path>
              </a:pathLst>
            </a:custGeom>
            <a:ln w="22225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9070" y="671106"/>
              <a:ext cx="513715" cy="1540510"/>
            </a:xfrm>
            <a:custGeom>
              <a:avLst/>
              <a:gdLst/>
              <a:ahLst/>
              <a:cxnLst/>
              <a:rect l="l" t="t" r="r" b="b"/>
              <a:pathLst>
                <a:path w="513714" h="1540510">
                  <a:moveTo>
                    <a:pt x="0" y="1539963"/>
                  </a:moveTo>
                  <a:lnTo>
                    <a:pt x="513321" y="0"/>
                  </a:lnTo>
                </a:path>
              </a:pathLst>
            </a:custGeom>
            <a:ln w="22225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7103" y="382270"/>
              <a:ext cx="69850" cy="85090"/>
            </a:xfrm>
            <a:custGeom>
              <a:avLst/>
              <a:gdLst/>
              <a:ahLst/>
              <a:cxnLst/>
              <a:rect l="l" t="t" r="r" b="b"/>
              <a:pathLst>
                <a:path w="69850" h="85090">
                  <a:moveTo>
                    <a:pt x="65366" y="0"/>
                  </a:moveTo>
                  <a:lnTo>
                    <a:pt x="0" y="54635"/>
                  </a:lnTo>
                  <a:lnTo>
                    <a:pt x="69850" y="85077"/>
                  </a:lnTo>
                  <a:lnTo>
                    <a:pt x="65366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30470" y="1127798"/>
              <a:ext cx="741045" cy="2053589"/>
            </a:xfrm>
            <a:custGeom>
              <a:avLst/>
              <a:gdLst/>
              <a:ahLst/>
              <a:cxnLst/>
              <a:rect l="l" t="t" r="r" b="b"/>
              <a:pathLst>
                <a:path w="741045" h="2053589">
                  <a:moveTo>
                    <a:pt x="0" y="2053234"/>
                  </a:moveTo>
                  <a:lnTo>
                    <a:pt x="740460" y="0"/>
                  </a:lnTo>
                </a:path>
              </a:pathLst>
            </a:custGeom>
            <a:ln w="22225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32233" y="610870"/>
              <a:ext cx="72390" cy="84455"/>
            </a:xfrm>
            <a:custGeom>
              <a:avLst/>
              <a:gdLst/>
              <a:ahLst/>
              <a:cxnLst/>
              <a:rect l="l" t="t" r="r" b="b"/>
              <a:pathLst>
                <a:path w="72389" h="84454">
                  <a:moveTo>
                    <a:pt x="60236" y="0"/>
                  </a:moveTo>
                  <a:lnTo>
                    <a:pt x="0" y="60248"/>
                  </a:lnTo>
                  <a:lnTo>
                    <a:pt x="72288" y="84340"/>
                  </a:lnTo>
                  <a:lnTo>
                    <a:pt x="60236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2870" y="1587080"/>
              <a:ext cx="595630" cy="2529205"/>
            </a:xfrm>
            <a:custGeom>
              <a:avLst/>
              <a:gdLst/>
              <a:ahLst/>
              <a:cxnLst/>
              <a:rect l="l" t="t" r="r" b="b"/>
              <a:pathLst>
                <a:path w="595629" h="2529204">
                  <a:moveTo>
                    <a:pt x="0" y="2528989"/>
                  </a:moveTo>
                  <a:lnTo>
                    <a:pt x="595058" y="0"/>
                  </a:lnTo>
                </a:path>
              </a:pathLst>
            </a:custGeom>
            <a:ln w="22225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0786" y="1068070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90">
                  <a:moveTo>
                    <a:pt x="61683" y="0"/>
                  </a:moveTo>
                  <a:lnTo>
                    <a:pt x="0" y="58762"/>
                  </a:lnTo>
                  <a:lnTo>
                    <a:pt x="71678" y="84607"/>
                  </a:lnTo>
                  <a:lnTo>
                    <a:pt x="61683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6670" y="2186724"/>
              <a:ext cx="672465" cy="3051175"/>
            </a:xfrm>
            <a:custGeom>
              <a:avLst/>
              <a:gdLst/>
              <a:ahLst/>
              <a:cxnLst/>
              <a:rect l="l" t="t" r="r" b="b"/>
              <a:pathLst>
                <a:path w="672464" h="3051175">
                  <a:moveTo>
                    <a:pt x="0" y="3051073"/>
                  </a:moveTo>
                  <a:lnTo>
                    <a:pt x="672134" y="0"/>
                  </a:lnTo>
                </a:path>
              </a:pathLst>
            </a:custGeom>
            <a:ln w="22224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37923" y="1525270"/>
              <a:ext cx="74295" cy="83185"/>
            </a:xfrm>
            <a:custGeom>
              <a:avLst/>
              <a:gdLst/>
              <a:ahLst/>
              <a:cxnLst/>
              <a:rect l="l" t="t" r="r" b="b"/>
              <a:pathLst>
                <a:path w="74295" h="83184">
                  <a:moveTo>
                    <a:pt x="54546" y="0"/>
                  </a:moveTo>
                  <a:lnTo>
                    <a:pt x="0" y="65455"/>
                  </a:lnTo>
                  <a:lnTo>
                    <a:pt x="74180" y="82905"/>
                  </a:lnTo>
                  <a:lnTo>
                    <a:pt x="54546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9690" y="2443416"/>
              <a:ext cx="717550" cy="3446779"/>
            </a:xfrm>
            <a:custGeom>
              <a:avLst/>
              <a:gdLst/>
              <a:ahLst/>
              <a:cxnLst/>
              <a:rect l="l" t="t" r="r" b="b"/>
              <a:pathLst>
                <a:path w="717550" h="3446779">
                  <a:moveTo>
                    <a:pt x="0" y="3446208"/>
                  </a:moveTo>
                  <a:lnTo>
                    <a:pt x="717308" y="0"/>
                  </a:lnTo>
                </a:path>
              </a:pathLst>
            </a:custGeom>
            <a:ln w="22225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38863" y="2124709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29" h="83185">
                  <a:moveTo>
                    <a:pt x="53606" y="0"/>
                  </a:moveTo>
                  <a:lnTo>
                    <a:pt x="0" y="66217"/>
                  </a:lnTo>
                  <a:lnTo>
                    <a:pt x="74422" y="82613"/>
                  </a:lnTo>
                  <a:lnTo>
                    <a:pt x="53606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817120" y="23812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52819" y="0"/>
                </a:moveTo>
                <a:lnTo>
                  <a:pt x="0" y="66840"/>
                </a:lnTo>
                <a:lnTo>
                  <a:pt x="74599" y="82359"/>
                </a:lnTo>
                <a:lnTo>
                  <a:pt x="52819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393" y="379095"/>
            <a:ext cx="77774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946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Carlito"/>
                <a:cs typeface="Carlito"/>
              </a:rPr>
              <a:t>Testing </a:t>
            </a:r>
            <a:r>
              <a:rPr sz="3200" b="1" spc="-15" dirty="0">
                <a:latin typeface="Carlito"/>
                <a:cs typeface="Carlito"/>
              </a:rPr>
              <a:t>pointer </a:t>
            </a:r>
            <a:r>
              <a:rPr sz="3200" b="1" spc="-5" dirty="0">
                <a:latin typeface="Carlito"/>
                <a:cs typeface="Carlito"/>
              </a:rPr>
              <a:t>is </a:t>
            </a:r>
            <a:r>
              <a:rPr sz="3200" b="1" spc="-10" dirty="0">
                <a:latin typeface="Carlito"/>
                <a:cs typeface="Carlito"/>
              </a:rPr>
              <a:t>pointing </a:t>
            </a:r>
            <a:r>
              <a:rPr sz="3200" b="1" spc="-5" dirty="0">
                <a:latin typeface="Carlito"/>
                <a:cs typeface="Carlito"/>
              </a:rPr>
              <a:t>something  meaningful </a:t>
            </a:r>
            <a:r>
              <a:rPr sz="3200" b="1" dirty="0">
                <a:latin typeface="Carlito"/>
                <a:cs typeface="Carlito"/>
              </a:rPr>
              <a:t>( </a:t>
            </a:r>
            <a:r>
              <a:rPr sz="3200" b="1" spc="-5" dirty="0">
                <a:latin typeface="Carlito"/>
                <a:cs typeface="Carlito"/>
              </a:rPr>
              <a:t>Dealing </a:t>
            </a:r>
            <a:r>
              <a:rPr sz="3200" b="1" spc="-10" dirty="0">
                <a:latin typeface="Carlito"/>
                <a:cs typeface="Carlito"/>
              </a:rPr>
              <a:t>with </a:t>
            </a:r>
            <a:r>
              <a:rPr sz="3200" b="1" spc="-10" dirty="0">
                <a:solidFill>
                  <a:srgbClr val="FFFF00"/>
                </a:solidFill>
                <a:latin typeface="Carlito"/>
                <a:cs typeface="Carlito"/>
              </a:rPr>
              <a:t>segmentation</a:t>
            </a:r>
            <a:r>
              <a:rPr sz="3200" b="1" spc="-4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3200" b="1" spc="-15" dirty="0">
                <a:solidFill>
                  <a:srgbClr val="FFFF00"/>
                </a:solidFill>
                <a:latin typeface="Carlito"/>
                <a:cs typeface="Carlito"/>
              </a:rPr>
              <a:t>fault</a:t>
            </a:r>
            <a:r>
              <a:rPr sz="3200" b="1" spc="-15" dirty="0">
                <a:latin typeface="Carlito"/>
                <a:cs typeface="Carlito"/>
              </a:rPr>
              <a:t>)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175" y="1501457"/>
            <a:ext cx="8289290" cy="495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58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If a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is not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initialized to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address,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dereferencing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pointer 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might result in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garbage value,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or can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22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segmentation </a:t>
            </a:r>
            <a:r>
              <a:rPr sz="22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fault/run-  </a:t>
            </a:r>
            <a:r>
              <a:rPr sz="2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time </a:t>
            </a:r>
            <a:r>
              <a:rPr sz="22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error</a:t>
            </a:r>
            <a:r>
              <a:rPr sz="2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code is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trying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access a memory which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is not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allocated to your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program.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that case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can use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following 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technique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to prevent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potential</a:t>
            </a:r>
            <a:r>
              <a:rPr sz="22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arlito"/>
                <a:cs typeface="Carlito"/>
              </a:rPr>
              <a:t>error.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can assign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NULL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pointer.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solidFill>
                  <a:srgbClr val="FFC000"/>
                </a:solidFill>
                <a:latin typeface="Courier New"/>
                <a:cs typeface="Courier New"/>
              </a:rPr>
              <a:t>int *aPtr </a:t>
            </a:r>
            <a:r>
              <a:rPr sz="1900" b="1" dirty="0">
                <a:solidFill>
                  <a:srgbClr val="FFC000"/>
                </a:solidFill>
                <a:latin typeface="Courier New"/>
                <a:cs typeface="Courier New"/>
              </a:rPr>
              <a:t>=</a:t>
            </a:r>
            <a:r>
              <a:rPr sz="1900" b="1" spc="-3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ourier New"/>
                <a:cs typeface="Courier New"/>
              </a:rPr>
              <a:t>NULL;</a:t>
            </a:r>
            <a:endParaRPr sz="1900">
              <a:latin typeface="Courier New"/>
              <a:cs typeface="Courier New"/>
            </a:endParaRPr>
          </a:p>
          <a:p>
            <a:pPr marL="354965" marR="5080" indent="-342900">
              <a:lnSpc>
                <a:spcPts val="22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It's </a:t>
            </a:r>
            <a:r>
              <a:rPr sz="1900" b="1" spc="-10" dirty="0">
                <a:solidFill>
                  <a:srgbClr val="FFFFFF"/>
                </a:solidFill>
                <a:latin typeface="Carlito"/>
                <a:cs typeface="Carlito"/>
              </a:rPr>
              <a:t>important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1900" b="1" spc="-10" dirty="0">
                <a:solidFill>
                  <a:srgbClr val="FFFFFF"/>
                </a:solidFill>
                <a:latin typeface="Carlito"/>
                <a:cs typeface="Carlito"/>
              </a:rPr>
              <a:t>to dereference </a:t>
            </a:r>
            <a:r>
              <a:rPr sz="19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null </a:t>
            </a:r>
            <a:r>
              <a:rPr sz="1900" b="1" spc="-30" dirty="0">
                <a:solidFill>
                  <a:srgbClr val="FFFFFF"/>
                </a:solidFill>
                <a:latin typeface="Carlito"/>
                <a:cs typeface="Carlito"/>
              </a:rPr>
              <a:t>pointer.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Doing </a:t>
            </a:r>
            <a:r>
              <a:rPr sz="1900" b="1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will lead </a:t>
            </a:r>
            <a:r>
              <a:rPr sz="1900" b="1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9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900" b="1" spc="-5" dirty="0">
                <a:solidFill>
                  <a:srgbClr val="FFC000"/>
                </a:solidFill>
                <a:latin typeface="Carlito"/>
                <a:cs typeface="Carlito"/>
              </a:rPr>
              <a:t>run-time  </a:t>
            </a:r>
            <a:r>
              <a:rPr sz="1900" b="1" spc="-35" dirty="0">
                <a:solidFill>
                  <a:srgbClr val="FFC000"/>
                </a:solidFill>
                <a:latin typeface="Carlito"/>
                <a:cs typeface="Carlito"/>
              </a:rPr>
              <a:t>error.</a:t>
            </a:r>
            <a:endParaRPr sz="19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before dereferencing 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can check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NULL or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not:</a:t>
            </a:r>
            <a:endParaRPr sz="19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  <a:tab pos="2013585" algn="l"/>
              </a:tabLst>
            </a:pPr>
            <a:r>
              <a:rPr sz="1500" b="1" spc="-5" dirty="0">
                <a:solidFill>
                  <a:srgbClr val="FFC000"/>
                </a:solidFill>
                <a:latin typeface="Courier New"/>
                <a:cs typeface="Courier New"/>
              </a:rPr>
              <a:t>if</a:t>
            </a:r>
            <a:r>
              <a:rPr sz="1500" b="1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C000"/>
                </a:solidFill>
                <a:latin typeface="Courier New"/>
                <a:cs typeface="Courier New"/>
              </a:rPr>
              <a:t>(aPtr)	//it checks if aPtr is not</a:t>
            </a:r>
            <a:r>
              <a:rPr sz="1500" b="1" spc="-1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C000"/>
                </a:solidFill>
                <a:latin typeface="Courier New"/>
                <a:cs typeface="Courier New"/>
              </a:rPr>
              <a:t>NULL.</a:t>
            </a:r>
            <a:endParaRPr sz="15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359"/>
              </a:spcBef>
            </a:pPr>
            <a:r>
              <a:rPr sz="1500" b="1" dirty="0">
                <a:solidFill>
                  <a:srgbClr val="FFC000"/>
                </a:solidFill>
                <a:latin typeface="Courier New"/>
                <a:cs typeface="Courier New"/>
              </a:rPr>
              <a:t>{ </a:t>
            </a:r>
            <a:r>
              <a:rPr sz="1500" b="1" spc="-5" dirty="0">
                <a:solidFill>
                  <a:srgbClr val="FFC000"/>
                </a:solidFill>
                <a:latin typeface="Courier New"/>
                <a:cs typeface="Courier New"/>
              </a:rPr>
              <a:t>write statements that can use aPtr as it is safe to do</a:t>
            </a:r>
            <a:r>
              <a:rPr sz="1500" b="1" spc="-3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C000"/>
                </a:solidFill>
                <a:latin typeface="Courier New"/>
                <a:cs typeface="Courier New"/>
              </a:rPr>
              <a:t>so}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The above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line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checks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900" spc="5" dirty="0">
                <a:solidFill>
                  <a:srgbClr val="FFFFFF"/>
                </a:solidFill>
                <a:latin typeface="Carlito"/>
                <a:cs typeface="Carlito"/>
              </a:rPr>
              <a:t>aPtr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NULL or</a:t>
            </a:r>
            <a:r>
              <a:rPr sz="19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not.</a:t>
            </a:r>
            <a:endParaRPr sz="19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could also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write: </a:t>
            </a:r>
            <a:r>
              <a:rPr sz="1500" b="1" spc="-5" dirty="0">
                <a:solidFill>
                  <a:srgbClr val="FFC000"/>
                </a:solidFill>
                <a:latin typeface="Courier New"/>
                <a:cs typeface="Courier New"/>
              </a:rPr>
              <a:t>if (aPtr!= NULL) //this is same as if</a:t>
            </a:r>
            <a:r>
              <a:rPr sz="1500" b="1" spc="4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C000"/>
                </a:solidFill>
                <a:latin typeface="Courier New"/>
                <a:cs typeface="Courier New"/>
              </a:rPr>
              <a:t>(aPtr)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Note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programmer’s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responsibility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assing NULL values when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necessary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5" y="462597"/>
            <a:ext cx="4368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 </a:t>
            </a:r>
            <a:r>
              <a:rPr spc="-20" dirty="0"/>
              <a:t>to </a:t>
            </a:r>
            <a:r>
              <a:rPr dirty="0"/>
              <a:t>use</a:t>
            </a:r>
            <a:r>
              <a:rPr spc="-45" dirty="0"/>
              <a:t> </a:t>
            </a:r>
            <a:r>
              <a:rPr spc="-15" dirty="0"/>
              <a:t>pointer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9720"/>
            <a:ext cx="8069580" cy="38125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C </a:t>
            </a:r>
            <a:r>
              <a:rPr sz="2700" b="1" spc="-15" dirty="0">
                <a:solidFill>
                  <a:srgbClr val="FFFFFF"/>
                </a:solidFill>
                <a:latin typeface="Carlito"/>
                <a:cs typeface="Carlito"/>
              </a:rPr>
              <a:t>programming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language </a:t>
            </a:r>
            <a:r>
              <a:rPr sz="2700" b="1" spc="-25" dirty="0">
                <a:solidFill>
                  <a:srgbClr val="FFFFFF"/>
                </a:solidFill>
                <a:latin typeface="Carlito"/>
                <a:cs typeface="Carlito"/>
              </a:rPr>
              <a:t>WANTED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700" b="1" spc="-15" dirty="0">
                <a:solidFill>
                  <a:srgbClr val="FFFFFF"/>
                </a:solidFill>
                <a:latin typeface="Carlito"/>
                <a:cs typeface="Carlito"/>
              </a:rPr>
              <a:t>programmer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700" b="1" spc="-2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the ability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to directly manipulate</a:t>
            </a:r>
            <a:r>
              <a:rPr sz="2700" b="1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b="1" spc="-20" dirty="0">
                <a:solidFill>
                  <a:srgbClr val="FFFFFF"/>
                </a:solidFill>
                <a:latin typeface="Carlito"/>
                <a:cs typeface="Carlito"/>
              </a:rPr>
              <a:t>memory.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355600" marR="699770" indent="-342900">
              <a:lnSpc>
                <a:spcPts val="29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1) </a:t>
            </a: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Allow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700" b="1" spc="-20" dirty="0">
                <a:solidFill>
                  <a:srgbClr val="FFFFFF"/>
                </a:solidFill>
                <a:latin typeface="Carlito"/>
                <a:cs typeface="Carlito"/>
              </a:rPr>
              <a:t>refer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700" b="1" spc="-15" dirty="0">
                <a:solidFill>
                  <a:srgbClr val="FFFFFF"/>
                </a:solidFill>
                <a:latin typeface="Carlito"/>
                <a:cs typeface="Carlito"/>
              </a:rPr>
              <a:t>large data structure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compact</a:t>
            </a:r>
            <a:r>
              <a:rPr sz="27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b="1" spc="-55" dirty="0">
                <a:solidFill>
                  <a:srgbClr val="FFFFFF"/>
                </a:solidFill>
                <a:latin typeface="Carlito"/>
                <a:cs typeface="Carlito"/>
              </a:rPr>
              <a:t>way.</a:t>
            </a:r>
            <a:endParaRPr sz="2700">
              <a:latin typeface="Carlito"/>
              <a:cs typeface="Carlito"/>
            </a:endParaRPr>
          </a:p>
          <a:p>
            <a:pPr marL="355600" marR="1423670" indent="-342900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2) </a:t>
            </a: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Allow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to share </a:t>
            </a:r>
            <a:r>
              <a:rPr sz="2700" b="1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efficiently </a:t>
            </a: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among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functions.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3) Allow you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dynamically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reserve</a:t>
            </a:r>
            <a:r>
              <a:rPr sz="27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b="1" spc="-20" dirty="0">
                <a:solidFill>
                  <a:srgbClr val="FFFFFF"/>
                </a:solidFill>
                <a:latin typeface="Carlito"/>
                <a:cs typeface="Carlito"/>
              </a:rPr>
              <a:t>memory.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4) Allow you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700" b="1" spc="-20" dirty="0">
                <a:solidFill>
                  <a:srgbClr val="FFFFFF"/>
                </a:solidFill>
                <a:latin typeface="Carlito"/>
                <a:cs typeface="Carlito"/>
              </a:rPr>
              <a:t>record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relationships between</a:t>
            </a:r>
            <a:r>
              <a:rPr sz="2700" b="1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Carlito"/>
                <a:cs typeface="Carlito"/>
              </a:rPr>
              <a:t>data.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234" y="797559"/>
            <a:ext cx="7590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Pointers </a:t>
            </a:r>
            <a:r>
              <a:rPr spc="-5" dirty="0"/>
              <a:t>and Function</a:t>
            </a:r>
            <a:r>
              <a:rPr spc="35" dirty="0"/>
              <a:t> </a:t>
            </a:r>
            <a:r>
              <a:rPr spc="-10" dirty="0"/>
              <a:t>Arguments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3733800"/>
            <a:ext cx="1143000" cy="1031240"/>
          </a:xfrm>
          <a:custGeom>
            <a:avLst/>
            <a:gdLst/>
            <a:ahLst/>
            <a:cxnLst/>
            <a:rect l="l" t="t" r="r" b="b"/>
            <a:pathLst>
              <a:path w="1143000" h="1031239">
                <a:moveTo>
                  <a:pt x="0" y="0"/>
                </a:moveTo>
                <a:lnTo>
                  <a:pt x="1143000" y="0"/>
                </a:lnTo>
                <a:lnTo>
                  <a:pt x="1143000" y="1031239"/>
                </a:lnTo>
                <a:lnTo>
                  <a:pt x="0" y="103123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639" y="3548379"/>
            <a:ext cx="92710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40"/>
              </a:spcBef>
              <a:tabLst>
                <a:tab pos="730885" algn="l"/>
              </a:tabLst>
            </a:pPr>
            <a:r>
              <a:rPr sz="2400" b="1" spc="-5" dirty="0">
                <a:latin typeface="Courier New"/>
                <a:cs typeface="Courier New"/>
              </a:rPr>
              <a:t>x</a:t>
            </a:r>
            <a:r>
              <a:rPr sz="2400" b="1" dirty="0">
                <a:latin typeface="Courier New"/>
                <a:cs typeface="Courier New"/>
              </a:rPr>
              <a:t>:	1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tabLst>
                <a:tab pos="730885" algn="l"/>
              </a:tabLst>
            </a:pPr>
            <a:r>
              <a:rPr sz="2400" b="1" spc="-5" dirty="0">
                <a:latin typeface="Courier New"/>
                <a:cs typeface="Courier New"/>
              </a:rPr>
              <a:t>y</a:t>
            </a:r>
            <a:r>
              <a:rPr sz="2400" b="1" dirty="0">
                <a:latin typeface="Courier New"/>
                <a:cs typeface="Courier New"/>
              </a:rPr>
              <a:t>:	2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54300" y="3797300"/>
            <a:ext cx="1168400" cy="711200"/>
            <a:chOff x="2654300" y="3797300"/>
            <a:chExt cx="1168400" cy="711200"/>
          </a:xfrm>
        </p:grpSpPr>
        <p:sp>
          <p:nvSpPr>
            <p:cNvPr id="6" name="object 6"/>
            <p:cNvSpPr/>
            <p:nvPr/>
          </p:nvSpPr>
          <p:spPr>
            <a:xfrm>
              <a:off x="2667000" y="3810000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857250" y="0"/>
                  </a:moveTo>
                  <a:lnTo>
                    <a:pt x="857250" y="171450"/>
                  </a:lnTo>
                  <a:lnTo>
                    <a:pt x="0" y="171450"/>
                  </a:lnTo>
                  <a:lnTo>
                    <a:pt x="0" y="514350"/>
                  </a:lnTo>
                  <a:lnTo>
                    <a:pt x="857250" y="514350"/>
                  </a:lnTo>
                  <a:lnTo>
                    <a:pt x="857250" y="685800"/>
                  </a:lnTo>
                  <a:lnTo>
                    <a:pt x="1143000" y="34290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67000" y="3810000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171450"/>
                  </a:moveTo>
                  <a:lnTo>
                    <a:pt x="857250" y="171450"/>
                  </a:lnTo>
                  <a:lnTo>
                    <a:pt x="857250" y="0"/>
                  </a:lnTo>
                  <a:lnTo>
                    <a:pt x="1143000" y="342900"/>
                  </a:lnTo>
                  <a:lnTo>
                    <a:pt x="857250" y="685800"/>
                  </a:lnTo>
                  <a:lnTo>
                    <a:pt x="857250" y="514350"/>
                  </a:lnTo>
                  <a:lnTo>
                    <a:pt x="0" y="514350"/>
                  </a:lnTo>
                  <a:lnTo>
                    <a:pt x="0" y="1714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2400" y="3352800"/>
            <a:ext cx="1600200" cy="1577340"/>
          </a:xfrm>
          <a:prstGeom prst="rect">
            <a:avLst/>
          </a:prstGeom>
          <a:solidFill>
            <a:srgbClr val="4F81BC"/>
          </a:solidFill>
          <a:ln w="25400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2400" b="1" spc="-5" dirty="0">
                <a:solidFill>
                  <a:srgbClr val="EDEBE0"/>
                </a:solidFill>
                <a:latin typeface="Courier New"/>
                <a:cs typeface="Courier New"/>
              </a:rPr>
              <a:t>swap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02300" y="3797300"/>
            <a:ext cx="1168400" cy="711200"/>
            <a:chOff x="5702300" y="3797300"/>
            <a:chExt cx="1168400" cy="711200"/>
          </a:xfrm>
        </p:grpSpPr>
        <p:sp>
          <p:nvSpPr>
            <p:cNvPr id="10" name="object 10"/>
            <p:cNvSpPr/>
            <p:nvPr/>
          </p:nvSpPr>
          <p:spPr>
            <a:xfrm>
              <a:off x="5715000" y="3810000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857250" y="0"/>
                  </a:moveTo>
                  <a:lnTo>
                    <a:pt x="857250" y="171450"/>
                  </a:lnTo>
                  <a:lnTo>
                    <a:pt x="0" y="171450"/>
                  </a:lnTo>
                  <a:lnTo>
                    <a:pt x="0" y="514350"/>
                  </a:lnTo>
                  <a:lnTo>
                    <a:pt x="857250" y="514350"/>
                  </a:lnTo>
                  <a:lnTo>
                    <a:pt x="857250" y="685800"/>
                  </a:lnTo>
                  <a:lnTo>
                    <a:pt x="1143000" y="34290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3810000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171450"/>
                  </a:moveTo>
                  <a:lnTo>
                    <a:pt x="857250" y="171450"/>
                  </a:lnTo>
                  <a:lnTo>
                    <a:pt x="857250" y="0"/>
                  </a:lnTo>
                  <a:lnTo>
                    <a:pt x="1143000" y="342900"/>
                  </a:lnTo>
                  <a:lnTo>
                    <a:pt x="857250" y="685800"/>
                  </a:lnTo>
                  <a:lnTo>
                    <a:pt x="857250" y="514350"/>
                  </a:lnTo>
                  <a:lnTo>
                    <a:pt x="0" y="514350"/>
                  </a:lnTo>
                  <a:lnTo>
                    <a:pt x="0" y="1714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086600" y="3733800"/>
            <a:ext cx="1143000" cy="1031240"/>
          </a:xfrm>
          <a:custGeom>
            <a:avLst/>
            <a:gdLst/>
            <a:ahLst/>
            <a:cxnLst/>
            <a:rect l="l" t="t" r="r" b="b"/>
            <a:pathLst>
              <a:path w="1143000" h="1031239">
                <a:moveTo>
                  <a:pt x="0" y="0"/>
                </a:moveTo>
                <a:lnTo>
                  <a:pt x="1143000" y="0"/>
                </a:lnTo>
                <a:lnTo>
                  <a:pt x="1143000" y="1031239"/>
                </a:lnTo>
                <a:lnTo>
                  <a:pt x="0" y="103123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78040" y="3548379"/>
            <a:ext cx="92710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40"/>
              </a:spcBef>
              <a:tabLst>
                <a:tab pos="730885" algn="l"/>
              </a:tabLst>
            </a:pPr>
            <a:r>
              <a:rPr sz="2400" b="1" spc="-5" dirty="0">
                <a:latin typeface="Courier New"/>
                <a:cs typeface="Courier New"/>
              </a:rPr>
              <a:t>x</a:t>
            </a:r>
            <a:r>
              <a:rPr sz="2400" b="1" dirty="0">
                <a:latin typeface="Courier New"/>
                <a:cs typeface="Courier New"/>
              </a:rPr>
              <a:t>:	2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tabLst>
                <a:tab pos="730885" algn="l"/>
              </a:tabLst>
            </a:pPr>
            <a:r>
              <a:rPr sz="2400" b="1" spc="-5" dirty="0">
                <a:latin typeface="Courier New"/>
                <a:cs typeface="Courier New"/>
              </a:rPr>
              <a:t>y</a:t>
            </a:r>
            <a:r>
              <a:rPr sz="2400" b="1" dirty="0">
                <a:latin typeface="Courier New"/>
                <a:cs typeface="Courier New"/>
              </a:rPr>
              <a:t>:	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5838" y="1511503"/>
            <a:ext cx="3184525" cy="11938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Call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Call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3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reference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140200" cy="5725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void fakeSwap(int a, int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urier New"/>
              <a:cs typeface="Courier New"/>
            </a:endParaRPr>
          </a:p>
          <a:p>
            <a:pPr marL="469900" marR="2442845">
              <a:lnSpc>
                <a:spcPct val="11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a; 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b; 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ourier New"/>
              <a:cs typeface="Courier New"/>
            </a:endParaRPr>
          </a:p>
          <a:p>
            <a:pPr marL="469900" marR="5080">
              <a:lnSpc>
                <a:spcPct val="11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fakeSwap(x, y);  printf(“%d %d\n”, x, y);  return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140200" cy="37134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void fakeSwap(int a, int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urier New"/>
              <a:cs typeface="Courier New"/>
            </a:endParaRPr>
          </a:p>
          <a:p>
            <a:pPr marL="469900" marR="2442845">
              <a:lnSpc>
                <a:spcPct val="11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a; 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b; 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419600"/>
            <a:ext cx="2971800" cy="6096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2070" y="4878070"/>
            <a:ext cx="1371600" cy="43434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2070" y="5640070"/>
            <a:ext cx="1371600" cy="434340"/>
          </a:xfrm>
          <a:custGeom>
            <a:avLst/>
            <a:gdLst/>
            <a:ahLst/>
            <a:cxnLst/>
            <a:rect l="l" t="t" r="r" b="b"/>
            <a:pathLst>
              <a:path w="1371600" h="434339">
                <a:moveTo>
                  <a:pt x="0" y="0"/>
                </a:moveTo>
                <a:lnTo>
                  <a:pt x="1371600" y="0"/>
                </a:lnTo>
                <a:lnTo>
                  <a:pt x="1371600" y="434339"/>
                </a:lnTo>
                <a:lnTo>
                  <a:pt x="0" y="43433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575" y="5211757"/>
            <a:ext cx="261620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fakeSwap(x,</a:t>
            </a:r>
            <a:r>
              <a:rPr sz="20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printf(“%d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%d\n”,  return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6266" y="5455280"/>
            <a:ext cx="3302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0452" y="5547037"/>
            <a:ext cx="9398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x,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8334" y="568388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3540" y="5689015"/>
            <a:ext cx="70866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375" y="6217597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810577"/>
            <a:ext cx="414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2065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fakeSwap(in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	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375" y="114585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1447800"/>
            <a:ext cx="1828800" cy="6096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121217"/>
            <a:ext cx="12446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a; 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 =</a:t>
            </a:r>
            <a:r>
              <a:rPr sz="20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 =</a:t>
            </a:r>
            <a:r>
              <a:rPr sz="20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5" y="3157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2070" y="5640070"/>
            <a:ext cx="1371600" cy="401320"/>
          </a:xfrm>
          <a:custGeom>
            <a:avLst/>
            <a:gdLst/>
            <a:ahLst/>
            <a:cxnLst/>
            <a:rect l="l" t="t" r="r" b="b"/>
            <a:pathLst>
              <a:path w="1371600" h="401320">
                <a:moveTo>
                  <a:pt x="0" y="0"/>
                </a:moveTo>
                <a:lnTo>
                  <a:pt x="1371600" y="0"/>
                </a:lnTo>
                <a:lnTo>
                  <a:pt x="1371600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5870" y="2134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5870" y="2896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0066" y="1907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0066" y="2669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5870" y="1372869"/>
            <a:ext cx="1371600" cy="401320"/>
          </a:xfrm>
          <a:custGeom>
            <a:avLst/>
            <a:gdLst/>
            <a:ahLst/>
            <a:cxnLst/>
            <a:rect l="l" t="t" r="r" b="b"/>
            <a:pathLst>
              <a:path w="1371600" h="401319">
                <a:moveTo>
                  <a:pt x="0" y="0"/>
                </a:moveTo>
                <a:lnTo>
                  <a:pt x="1371600" y="0"/>
                </a:lnTo>
                <a:lnTo>
                  <a:pt x="1371600" y="401320"/>
                </a:lnTo>
                <a:lnTo>
                  <a:pt x="0" y="4013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65140" y="122174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03540" y="1473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3540" y="21590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2038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3540" y="2920923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38400" y="6858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6000" y="0"/>
                </a:lnTo>
                <a:lnTo>
                  <a:pt x="2286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7575" y="5211757"/>
            <a:ext cx="261620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fakeSwap(x,</a:t>
            </a:r>
            <a:r>
              <a:rPr sz="20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printf(“%d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%d\n”,  return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46266" y="5455280"/>
            <a:ext cx="3302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0601" y="5547037"/>
            <a:ext cx="9398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x,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98334" y="568388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03540" y="5689015"/>
            <a:ext cx="70866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375" y="6217597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1402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822065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fakeSwap(in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	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905000"/>
            <a:ext cx="2286000" cy="6096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2456497"/>
            <a:ext cx="124460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 =</a:t>
            </a:r>
            <a:r>
              <a:rPr sz="20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 =</a:t>
            </a:r>
            <a:r>
              <a:rPr sz="20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375" y="3157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5138737"/>
            <a:ext cx="3683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fakeSwap(x, y);  printf(“%d %d\n”, x, y);  return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375" y="617505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2070" y="5640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6266" y="5412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5870" y="2134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5870" y="2896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0066" y="1907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0066" y="2669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5870" y="1372869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5266" y="122174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3540" y="5664124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03540" y="1473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3540" y="21590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2038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3540" y="2920923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1402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822065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fakeSwap(in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	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151697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514600"/>
            <a:ext cx="1981200" cy="3810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4475">
              <a:lnSpc>
                <a:spcPts val="228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 =</a:t>
            </a:r>
            <a:r>
              <a:rPr sz="20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822257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 =</a:t>
            </a:r>
            <a:r>
              <a:rPr sz="20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5" y="3157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575" y="5138737"/>
            <a:ext cx="3683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fakeSwap(x, y);  printf(“%d %d\n”, x, y);  return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375" y="617505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2070" y="5640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6266" y="5412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5870" y="2134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870" y="2896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0066" y="1907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0066" y="2669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25870" y="1372869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65266" y="122174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03540" y="5664124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3540" y="1473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3540" y="21590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2038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03540" y="2920923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440" y="287185"/>
            <a:ext cx="1741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</a:t>
            </a:r>
            <a:r>
              <a:rPr spc="-35" dirty="0"/>
              <a:t>g</a:t>
            </a:r>
            <a:r>
              <a:rPr spc="-10" dirty="0"/>
              <a:t>e</a:t>
            </a:r>
            <a:r>
              <a:rPr spc="5" dirty="0"/>
              <a:t>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4398"/>
            <a:ext cx="6153150" cy="57327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rlito"/>
                <a:cs typeface="Carlito"/>
              </a:rPr>
              <a:t>Memory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endParaRPr sz="28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Declaring,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dereferencing, pointer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pointer</a:t>
            </a:r>
            <a:endParaRPr sz="24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Function call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by value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4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reference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Arrays</a:t>
            </a:r>
            <a:r>
              <a:rPr sz="2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endParaRPr sz="28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concepts</a:t>
            </a:r>
            <a:endParaRPr sz="24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4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pointers</a:t>
            </a:r>
            <a:endParaRPr sz="24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Passing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function</a:t>
            </a:r>
            <a:endParaRPr sz="24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2D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String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Structure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 Review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File I/O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459" y="642969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1402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822065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fakeSwap(in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	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121217"/>
            <a:ext cx="1244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a; 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 =</a:t>
            </a:r>
            <a:r>
              <a:rPr sz="20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2819400"/>
            <a:ext cx="2286000" cy="4572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 =</a:t>
            </a:r>
            <a:r>
              <a:rPr sz="20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375" y="3157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5138737"/>
            <a:ext cx="3683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fakeSwap(x, y);  printf(“%d %d\n”, x, y);  return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375" y="617505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2070" y="5640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6266" y="5412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5870" y="2134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5870" y="2896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0066" y="1907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0066" y="2669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5870" y="1372869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5266" y="122174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3540" y="5664124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03540" y="1473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3540" y="21590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2038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3540" y="2920923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140200" cy="2707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822065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fakeSwap(in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 in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	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urier New"/>
              <a:cs typeface="Courier New"/>
            </a:endParaRPr>
          </a:p>
          <a:p>
            <a:pPr marL="469900" marR="2443480">
              <a:lnSpc>
                <a:spcPct val="11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a; 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 =</a:t>
            </a:r>
            <a:r>
              <a:rPr sz="20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 =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5138737"/>
            <a:ext cx="3683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fakeSwap(x, y);  printf(“%d %d\n”, x,</a:t>
            </a:r>
            <a:r>
              <a:rPr sz="20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2070" y="5640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6266" y="5412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54599" y="2211505"/>
            <a:ext cx="996315" cy="2145665"/>
            <a:chOff x="6554599" y="2211505"/>
            <a:chExt cx="996315" cy="2145665"/>
          </a:xfrm>
        </p:grpSpPr>
        <p:sp>
          <p:nvSpPr>
            <p:cNvPr id="11" name="object 11"/>
            <p:cNvSpPr/>
            <p:nvPr/>
          </p:nvSpPr>
          <p:spPr>
            <a:xfrm>
              <a:off x="6872045" y="2487071"/>
              <a:ext cx="390525" cy="433070"/>
            </a:xfrm>
            <a:custGeom>
              <a:avLst/>
              <a:gdLst/>
              <a:ahLst/>
              <a:cxnLst/>
              <a:rect l="l" t="t" r="r" b="b"/>
              <a:pathLst>
                <a:path w="390525" h="433069">
                  <a:moveTo>
                    <a:pt x="180056" y="432544"/>
                  </a:moveTo>
                  <a:lnTo>
                    <a:pt x="129708" y="432544"/>
                  </a:lnTo>
                  <a:lnTo>
                    <a:pt x="93014" y="405244"/>
                  </a:lnTo>
                  <a:lnTo>
                    <a:pt x="50347" y="338697"/>
                  </a:lnTo>
                  <a:lnTo>
                    <a:pt x="28160" y="274712"/>
                  </a:lnTo>
                  <a:lnTo>
                    <a:pt x="7680" y="191957"/>
                  </a:lnTo>
                  <a:lnTo>
                    <a:pt x="0" y="105790"/>
                  </a:lnTo>
                  <a:lnTo>
                    <a:pt x="19626" y="30713"/>
                  </a:lnTo>
                  <a:lnTo>
                    <a:pt x="44373" y="5972"/>
                  </a:lnTo>
                  <a:lnTo>
                    <a:pt x="78506" y="0"/>
                  </a:lnTo>
                  <a:lnTo>
                    <a:pt x="121174" y="22181"/>
                  </a:lnTo>
                  <a:lnTo>
                    <a:pt x="168963" y="55454"/>
                  </a:lnTo>
                  <a:lnTo>
                    <a:pt x="203096" y="99818"/>
                  </a:lnTo>
                  <a:lnTo>
                    <a:pt x="220164" y="114321"/>
                  </a:lnTo>
                  <a:lnTo>
                    <a:pt x="254297" y="191957"/>
                  </a:lnTo>
                  <a:lnTo>
                    <a:pt x="389980" y="205607"/>
                  </a:lnTo>
                  <a:lnTo>
                    <a:pt x="384006" y="238880"/>
                  </a:lnTo>
                  <a:lnTo>
                    <a:pt x="265390" y="230348"/>
                  </a:lnTo>
                  <a:lnTo>
                    <a:pt x="270511" y="305426"/>
                  </a:lnTo>
                  <a:lnTo>
                    <a:pt x="256856" y="365998"/>
                  </a:lnTo>
                  <a:lnTo>
                    <a:pt x="231256" y="413775"/>
                  </a:lnTo>
                  <a:lnTo>
                    <a:pt x="180056" y="43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4597" y="2376169"/>
              <a:ext cx="996315" cy="1981200"/>
            </a:xfrm>
            <a:custGeom>
              <a:avLst/>
              <a:gdLst/>
              <a:ahLst/>
              <a:cxnLst/>
              <a:rect l="l" t="t" r="r" b="b"/>
              <a:pathLst>
                <a:path w="996315" h="1981200">
                  <a:moveTo>
                    <a:pt x="995845" y="1914461"/>
                  </a:moveTo>
                  <a:lnTo>
                    <a:pt x="975372" y="1892274"/>
                  </a:lnTo>
                  <a:lnTo>
                    <a:pt x="882357" y="1889721"/>
                  </a:lnTo>
                  <a:lnTo>
                    <a:pt x="816648" y="1898243"/>
                  </a:lnTo>
                  <a:lnTo>
                    <a:pt x="783361" y="1914461"/>
                  </a:lnTo>
                  <a:lnTo>
                    <a:pt x="788492" y="1876069"/>
                  </a:lnTo>
                  <a:lnTo>
                    <a:pt x="822617" y="1817192"/>
                  </a:lnTo>
                  <a:lnTo>
                    <a:pt x="850785" y="1725917"/>
                  </a:lnTo>
                  <a:lnTo>
                    <a:pt x="873823" y="1648269"/>
                  </a:lnTo>
                  <a:lnTo>
                    <a:pt x="856754" y="1559547"/>
                  </a:lnTo>
                  <a:lnTo>
                    <a:pt x="831151" y="1464843"/>
                  </a:lnTo>
                  <a:lnTo>
                    <a:pt x="779957" y="1356499"/>
                  </a:lnTo>
                  <a:lnTo>
                    <a:pt x="706564" y="1256677"/>
                  </a:lnTo>
                  <a:lnTo>
                    <a:pt x="644271" y="1184160"/>
                  </a:lnTo>
                  <a:lnTo>
                    <a:pt x="642493" y="1182890"/>
                  </a:lnTo>
                  <a:lnTo>
                    <a:pt x="657923" y="1115060"/>
                  </a:lnTo>
                  <a:lnTo>
                    <a:pt x="657923" y="1029728"/>
                  </a:lnTo>
                  <a:lnTo>
                    <a:pt x="669874" y="1034008"/>
                  </a:lnTo>
                  <a:lnTo>
                    <a:pt x="726198" y="1056195"/>
                  </a:lnTo>
                  <a:lnTo>
                    <a:pt x="762889" y="1092873"/>
                  </a:lnTo>
                  <a:lnTo>
                    <a:pt x="788492" y="1084351"/>
                  </a:lnTo>
                  <a:lnTo>
                    <a:pt x="813231" y="1059599"/>
                  </a:lnTo>
                  <a:lnTo>
                    <a:pt x="751789" y="1026337"/>
                  </a:lnTo>
                  <a:lnTo>
                    <a:pt x="686943" y="1009269"/>
                  </a:lnTo>
                  <a:lnTo>
                    <a:pt x="657923" y="996683"/>
                  </a:lnTo>
                  <a:lnTo>
                    <a:pt x="657923" y="993063"/>
                  </a:lnTo>
                  <a:lnTo>
                    <a:pt x="656399" y="965187"/>
                  </a:lnTo>
                  <a:lnTo>
                    <a:pt x="703148" y="956373"/>
                  </a:lnTo>
                  <a:lnTo>
                    <a:pt x="737285" y="934186"/>
                  </a:lnTo>
                  <a:lnTo>
                    <a:pt x="802144" y="898359"/>
                  </a:lnTo>
                  <a:lnTo>
                    <a:pt x="855903" y="848880"/>
                  </a:lnTo>
                  <a:lnTo>
                    <a:pt x="890041" y="767829"/>
                  </a:lnTo>
                  <a:lnTo>
                    <a:pt x="872972" y="740524"/>
                  </a:lnTo>
                  <a:lnTo>
                    <a:pt x="838835" y="696087"/>
                  </a:lnTo>
                  <a:lnTo>
                    <a:pt x="838835" y="784898"/>
                  </a:lnTo>
                  <a:lnTo>
                    <a:pt x="802144" y="842911"/>
                  </a:lnTo>
                  <a:lnTo>
                    <a:pt x="751789" y="898359"/>
                  </a:lnTo>
                  <a:lnTo>
                    <a:pt x="661339" y="934186"/>
                  </a:lnTo>
                  <a:lnTo>
                    <a:pt x="654888" y="937514"/>
                  </a:lnTo>
                  <a:lnTo>
                    <a:pt x="652805" y="899210"/>
                  </a:lnTo>
                  <a:lnTo>
                    <a:pt x="640854" y="801954"/>
                  </a:lnTo>
                  <a:lnTo>
                    <a:pt x="627202" y="719201"/>
                  </a:lnTo>
                  <a:lnTo>
                    <a:pt x="599046" y="658622"/>
                  </a:lnTo>
                  <a:lnTo>
                    <a:pt x="597877" y="656920"/>
                  </a:lnTo>
                  <a:lnTo>
                    <a:pt x="599046" y="656920"/>
                  </a:lnTo>
                  <a:lnTo>
                    <a:pt x="652805" y="659485"/>
                  </a:lnTo>
                  <a:lnTo>
                    <a:pt x="734720" y="676541"/>
                  </a:lnTo>
                  <a:lnTo>
                    <a:pt x="802144" y="723468"/>
                  </a:lnTo>
                  <a:lnTo>
                    <a:pt x="830300" y="756742"/>
                  </a:lnTo>
                  <a:lnTo>
                    <a:pt x="838835" y="784898"/>
                  </a:lnTo>
                  <a:lnTo>
                    <a:pt x="838835" y="696087"/>
                  </a:lnTo>
                  <a:lnTo>
                    <a:pt x="779957" y="659485"/>
                  </a:lnTo>
                  <a:lnTo>
                    <a:pt x="700595" y="615111"/>
                  </a:lnTo>
                  <a:lnTo>
                    <a:pt x="624649" y="601472"/>
                  </a:lnTo>
                  <a:lnTo>
                    <a:pt x="551256" y="592937"/>
                  </a:lnTo>
                  <a:lnTo>
                    <a:pt x="550214" y="594702"/>
                  </a:lnTo>
                  <a:lnTo>
                    <a:pt x="516267" y="575017"/>
                  </a:lnTo>
                  <a:lnTo>
                    <a:pt x="482993" y="575017"/>
                  </a:lnTo>
                  <a:lnTo>
                    <a:pt x="446303" y="592086"/>
                  </a:lnTo>
                  <a:lnTo>
                    <a:pt x="440004" y="616635"/>
                  </a:lnTo>
                  <a:lnTo>
                    <a:pt x="389128" y="598906"/>
                  </a:lnTo>
                  <a:lnTo>
                    <a:pt x="313169" y="568198"/>
                  </a:lnTo>
                  <a:lnTo>
                    <a:pt x="261975" y="559663"/>
                  </a:lnTo>
                  <a:lnTo>
                    <a:pt x="211632" y="543458"/>
                  </a:lnTo>
                  <a:lnTo>
                    <a:pt x="118618" y="507619"/>
                  </a:lnTo>
                  <a:lnTo>
                    <a:pt x="73380" y="465823"/>
                  </a:lnTo>
                  <a:lnTo>
                    <a:pt x="64846" y="432549"/>
                  </a:lnTo>
                  <a:lnTo>
                    <a:pt x="75946" y="368554"/>
                  </a:lnTo>
                  <a:lnTo>
                    <a:pt x="101549" y="302018"/>
                  </a:lnTo>
                  <a:lnTo>
                    <a:pt x="140804" y="226936"/>
                  </a:lnTo>
                  <a:lnTo>
                    <a:pt x="168960" y="168922"/>
                  </a:lnTo>
                  <a:lnTo>
                    <a:pt x="216750" y="116027"/>
                  </a:lnTo>
                  <a:lnTo>
                    <a:pt x="225285" y="135648"/>
                  </a:lnTo>
                  <a:lnTo>
                    <a:pt x="270510" y="144183"/>
                  </a:lnTo>
                  <a:lnTo>
                    <a:pt x="313169" y="133083"/>
                  </a:lnTo>
                  <a:lnTo>
                    <a:pt x="318300" y="107492"/>
                  </a:lnTo>
                  <a:lnTo>
                    <a:pt x="313169" y="77635"/>
                  </a:lnTo>
                  <a:lnTo>
                    <a:pt x="296113" y="44361"/>
                  </a:lnTo>
                  <a:lnTo>
                    <a:pt x="338772" y="33274"/>
                  </a:lnTo>
                  <a:lnTo>
                    <a:pt x="363524" y="44361"/>
                  </a:lnTo>
                  <a:lnTo>
                    <a:pt x="389128" y="74218"/>
                  </a:lnTo>
                  <a:lnTo>
                    <a:pt x="380593" y="107492"/>
                  </a:lnTo>
                  <a:lnTo>
                    <a:pt x="412165" y="107492"/>
                  </a:lnTo>
                  <a:lnTo>
                    <a:pt x="420700" y="66548"/>
                  </a:lnTo>
                  <a:lnTo>
                    <a:pt x="397662" y="27305"/>
                  </a:lnTo>
                  <a:lnTo>
                    <a:pt x="363524" y="2565"/>
                  </a:lnTo>
                  <a:lnTo>
                    <a:pt x="318300" y="0"/>
                  </a:lnTo>
                  <a:lnTo>
                    <a:pt x="261975" y="16205"/>
                  </a:lnTo>
                  <a:lnTo>
                    <a:pt x="285013" y="16205"/>
                  </a:lnTo>
                  <a:lnTo>
                    <a:pt x="228688" y="40944"/>
                  </a:lnTo>
                  <a:lnTo>
                    <a:pt x="183464" y="91287"/>
                  </a:lnTo>
                  <a:lnTo>
                    <a:pt x="123736" y="177457"/>
                  </a:lnTo>
                  <a:lnTo>
                    <a:pt x="75946" y="260210"/>
                  </a:lnTo>
                  <a:lnTo>
                    <a:pt x="24739" y="360019"/>
                  </a:lnTo>
                  <a:lnTo>
                    <a:pt x="0" y="426567"/>
                  </a:lnTo>
                  <a:lnTo>
                    <a:pt x="5118" y="476910"/>
                  </a:lnTo>
                  <a:lnTo>
                    <a:pt x="50342" y="518706"/>
                  </a:lnTo>
                  <a:lnTo>
                    <a:pt x="118618" y="565632"/>
                  </a:lnTo>
                  <a:lnTo>
                    <a:pt x="216750" y="607441"/>
                  </a:lnTo>
                  <a:lnTo>
                    <a:pt x="335356" y="668007"/>
                  </a:lnTo>
                  <a:lnTo>
                    <a:pt x="386562" y="693610"/>
                  </a:lnTo>
                  <a:lnTo>
                    <a:pt x="420700" y="685076"/>
                  </a:lnTo>
                  <a:lnTo>
                    <a:pt x="432117" y="673658"/>
                  </a:lnTo>
                  <a:lnTo>
                    <a:pt x="423252" y="710666"/>
                  </a:lnTo>
                  <a:lnTo>
                    <a:pt x="423252" y="849731"/>
                  </a:lnTo>
                  <a:lnTo>
                    <a:pt x="429234" y="968324"/>
                  </a:lnTo>
                  <a:lnTo>
                    <a:pt x="440321" y="1074115"/>
                  </a:lnTo>
                  <a:lnTo>
                    <a:pt x="454825" y="1132128"/>
                  </a:lnTo>
                  <a:lnTo>
                    <a:pt x="471043" y="1190142"/>
                  </a:lnTo>
                  <a:lnTo>
                    <a:pt x="472719" y="1192085"/>
                  </a:lnTo>
                  <a:lnTo>
                    <a:pt x="452272" y="1235354"/>
                  </a:lnTo>
                  <a:lnTo>
                    <a:pt x="426669" y="1348816"/>
                  </a:lnTo>
                  <a:lnTo>
                    <a:pt x="395947" y="1474228"/>
                  </a:lnTo>
                  <a:lnTo>
                    <a:pt x="367792" y="1601355"/>
                  </a:lnTo>
                  <a:lnTo>
                    <a:pt x="367792" y="1648282"/>
                  </a:lnTo>
                  <a:lnTo>
                    <a:pt x="395947" y="1731886"/>
                  </a:lnTo>
                  <a:lnTo>
                    <a:pt x="435203" y="1776247"/>
                  </a:lnTo>
                  <a:lnTo>
                    <a:pt x="471893" y="1831708"/>
                  </a:lnTo>
                  <a:lnTo>
                    <a:pt x="497497" y="1872653"/>
                  </a:lnTo>
                  <a:lnTo>
                    <a:pt x="486410" y="1892274"/>
                  </a:lnTo>
                  <a:lnTo>
                    <a:pt x="421551" y="1900809"/>
                  </a:lnTo>
                  <a:lnTo>
                    <a:pt x="316585" y="1917014"/>
                  </a:lnTo>
                  <a:lnTo>
                    <a:pt x="285864" y="1942604"/>
                  </a:lnTo>
                  <a:lnTo>
                    <a:pt x="311467" y="1964791"/>
                  </a:lnTo>
                  <a:lnTo>
                    <a:pt x="370344" y="1980996"/>
                  </a:lnTo>
                  <a:lnTo>
                    <a:pt x="438619" y="1947735"/>
                  </a:lnTo>
                  <a:lnTo>
                    <a:pt x="488962" y="1925548"/>
                  </a:lnTo>
                  <a:lnTo>
                    <a:pt x="553821" y="1917014"/>
                  </a:lnTo>
                  <a:lnTo>
                    <a:pt x="579424" y="1909343"/>
                  </a:lnTo>
                  <a:lnTo>
                    <a:pt x="570890" y="1881187"/>
                  </a:lnTo>
                  <a:lnTo>
                    <a:pt x="497497" y="1809521"/>
                  </a:lnTo>
                  <a:lnTo>
                    <a:pt x="454825" y="1734439"/>
                  </a:lnTo>
                  <a:lnTo>
                    <a:pt x="418134" y="1684108"/>
                  </a:lnTo>
                  <a:lnTo>
                    <a:pt x="413016" y="1634629"/>
                  </a:lnTo>
                  <a:lnTo>
                    <a:pt x="430085" y="1551876"/>
                  </a:lnTo>
                  <a:lnTo>
                    <a:pt x="469341" y="1465707"/>
                  </a:lnTo>
                  <a:lnTo>
                    <a:pt x="512000" y="1318958"/>
                  </a:lnTo>
                  <a:lnTo>
                    <a:pt x="548703" y="1232789"/>
                  </a:lnTo>
                  <a:lnTo>
                    <a:pt x="548208" y="1225600"/>
                  </a:lnTo>
                  <a:lnTo>
                    <a:pt x="556374" y="1225969"/>
                  </a:lnTo>
                  <a:lnTo>
                    <a:pt x="565619" y="1224508"/>
                  </a:lnTo>
                  <a:lnTo>
                    <a:pt x="587946" y="1251559"/>
                  </a:lnTo>
                  <a:lnTo>
                    <a:pt x="678408" y="1331760"/>
                  </a:lnTo>
                  <a:lnTo>
                    <a:pt x="757770" y="1434134"/>
                  </a:lnTo>
                  <a:lnTo>
                    <a:pt x="808964" y="1539925"/>
                  </a:lnTo>
                  <a:lnTo>
                    <a:pt x="816648" y="1609026"/>
                  </a:lnTo>
                  <a:lnTo>
                    <a:pt x="814082" y="1659369"/>
                  </a:lnTo>
                  <a:lnTo>
                    <a:pt x="791895" y="1772831"/>
                  </a:lnTo>
                  <a:lnTo>
                    <a:pt x="762889" y="1864969"/>
                  </a:lnTo>
                  <a:lnTo>
                    <a:pt x="738136" y="1917865"/>
                  </a:lnTo>
                  <a:lnTo>
                    <a:pt x="732167" y="1951139"/>
                  </a:lnTo>
                  <a:lnTo>
                    <a:pt x="757770" y="1951139"/>
                  </a:lnTo>
                  <a:lnTo>
                    <a:pt x="797026" y="1940052"/>
                  </a:lnTo>
                  <a:lnTo>
                    <a:pt x="808964" y="1942604"/>
                  </a:lnTo>
                  <a:lnTo>
                    <a:pt x="890892" y="1947735"/>
                  </a:lnTo>
                  <a:lnTo>
                    <a:pt x="953185" y="1967357"/>
                  </a:lnTo>
                  <a:lnTo>
                    <a:pt x="975372" y="1956257"/>
                  </a:lnTo>
                  <a:lnTo>
                    <a:pt x="995845" y="1914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89489" y="2211505"/>
              <a:ext cx="145068" cy="1689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54502" y="2408582"/>
              <a:ext cx="45720" cy="46355"/>
            </a:xfrm>
            <a:custGeom>
              <a:avLst/>
              <a:gdLst/>
              <a:ahLst/>
              <a:cxnLst/>
              <a:rect l="l" t="t" r="r" b="b"/>
              <a:pathLst>
                <a:path w="45720" h="46355">
                  <a:moveTo>
                    <a:pt x="22186" y="46069"/>
                  </a:moveTo>
                  <a:lnTo>
                    <a:pt x="0" y="43510"/>
                  </a:lnTo>
                  <a:lnTo>
                    <a:pt x="6826" y="17063"/>
                  </a:lnTo>
                  <a:lnTo>
                    <a:pt x="22186" y="0"/>
                  </a:lnTo>
                  <a:lnTo>
                    <a:pt x="45226" y="2560"/>
                  </a:lnTo>
                  <a:lnTo>
                    <a:pt x="40960" y="34125"/>
                  </a:lnTo>
                  <a:lnTo>
                    <a:pt x="22186" y="460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7575" y="5882317"/>
            <a:ext cx="13970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375" y="6217597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3540" y="5664124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5882317"/>
            <a:ext cx="13970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375" y="6217597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445000" cy="5054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void trueSwap(int* a, int*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ourier New"/>
              <a:cs typeface="Courier New"/>
            </a:endParaRPr>
          </a:p>
          <a:p>
            <a:pPr marL="469900" marR="309245">
              <a:lnSpc>
                <a:spcPct val="11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trueSwap(&amp;x, &amp;y);  printf(“%d %d\n”, x,</a:t>
            </a:r>
            <a:r>
              <a:rPr sz="20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445000" cy="3378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void trueSwap(int* a, int*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375" y="416337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4343400"/>
            <a:ext cx="2743200" cy="6096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2070" y="5640070"/>
            <a:ext cx="1371600" cy="401320"/>
          </a:xfrm>
          <a:custGeom>
            <a:avLst/>
            <a:gdLst/>
            <a:ahLst/>
            <a:cxnLst/>
            <a:rect l="l" t="t" r="r" b="b"/>
            <a:pathLst>
              <a:path w="1371600" h="401320">
                <a:moveTo>
                  <a:pt x="0" y="0"/>
                </a:moveTo>
                <a:lnTo>
                  <a:pt x="1371600" y="0"/>
                </a:lnTo>
                <a:lnTo>
                  <a:pt x="1371600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575" y="5211757"/>
            <a:ext cx="261620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trueSwap(&amp;x,</a:t>
            </a:r>
            <a:r>
              <a:rPr sz="20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&amp;y);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printf(“%d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%d\n”,  return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6266" y="5455280"/>
            <a:ext cx="3302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0601" y="5547037"/>
            <a:ext cx="9398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x,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8334" y="568388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3540" y="5689015"/>
            <a:ext cx="70866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375" y="6217597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810577"/>
            <a:ext cx="4568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void trueSwap(int* a, int*</a:t>
            </a:r>
            <a:r>
              <a:rPr sz="20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375" y="114585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1295400"/>
            <a:ext cx="2286000" cy="6096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6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121217"/>
            <a:ext cx="13970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5" y="3157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2070" y="5640070"/>
            <a:ext cx="1371600" cy="401320"/>
          </a:xfrm>
          <a:custGeom>
            <a:avLst/>
            <a:gdLst/>
            <a:ahLst/>
            <a:cxnLst/>
            <a:rect l="l" t="t" r="r" b="b"/>
            <a:pathLst>
              <a:path w="1371600" h="401320">
                <a:moveTo>
                  <a:pt x="0" y="0"/>
                </a:moveTo>
                <a:lnTo>
                  <a:pt x="1371600" y="0"/>
                </a:lnTo>
                <a:lnTo>
                  <a:pt x="1371600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5870" y="2134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</a:pP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addr of</a:t>
            </a:r>
            <a:r>
              <a:rPr sz="20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5870" y="2896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</a:pP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addr of</a:t>
            </a:r>
            <a:r>
              <a:rPr sz="20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9851" y="1907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9851" y="2669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5870" y="1372869"/>
            <a:ext cx="1371600" cy="401320"/>
          </a:xfrm>
          <a:custGeom>
            <a:avLst/>
            <a:gdLst/>
            <a:ahLst/>
            <a:cxnLst/>
            <a:rect l="l" t="t" r="r" b="b"/>
            <a:pathLst>
              <a:path w="1371600" h="401319">
                <a:moveTo>
                  <a:pt x="0" y="0"/>
                </a:moveTo>
                <a:lnTo>
                  <a:pt x="1371600" y="0"/>
                </a:lnTo>
                <a:lnTo>
                  <a:pt x="1371600" y="401320"/>
                </a:lnTo>
                <a:lnTo>
                  <a:pt x="0" y="4013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65140" y="122174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10500" y="2324100"/>
            <a:ext cx="533400" cy="2788920"/>
            <a:chOff x="7810500" y="2324100"/>
            <a:chExt cx="533400" cy="2788920"/>
          </a:xfrm>
        </p:grpSpPr>
        <p:sp>
          <p:nvSpPr>
            <p:cNvPr id="19" name="object 19"/>
            <p:cNvSpPr/>
            <p:nvPr/>
          </p:nvSpPr>
          <p:spPr>
            <a:xfrm>
              <a:off x="7848600" y="2362200"/>
              <a:ext cx="457200" cy="2588260"/>
            </a:xfrm>
            <a:custGeom>
              <a:avLst/>
              <a:gdLst/>
              <a:ahLst/>
              <a:cxnLst/>
              <a:rect l="l" t="t" r="r" b="b"/>
              <a:pathLst>
                <a:path w="457200" h="2588260">
                  <a:moveTo>
                    <a:pt x="0" y="0"/>
                  </a:moveTo>
                  <a:lnTo>
                    <a:pt x="62038" y="1970"/>
                  </a:lnTo>
                  <a:lnTo>
                    <a:pt x="121540" y="7712"/>
                  </a:lnTo>
                  <a:lnTo>
                    <a:pt x="177961" y="16966"/>
                  </a:lnTo>
                  <a:lnTo>
                    <a:pt x="230756" y="29476"/>
                  </a:lnTo>
                  <a:lnTo>
                    <a:pt x="279379" y="44984"/>
                  </a:lnTo>
                  <a:lnTo>
                    <a:pt x="323288" y="63234"/>
                  </a:lnTo>
                  <a:lnTo>
                    <a:pt x="361935" y="83969"/>
                  </a:lnTo>
                  <a:lnTo>
                    <a:pt x="394778" y="106930"/>
                  </a:lnTo>
                  <a:lnTo>
                    <a:pt x="440868" y="158504"/>
                  </a:lnTo>
                  <a:lnTo>
                    <a:pt x="457200" y="215900"/>
                  </a:lnTo>
                  <a:lnTo>
                    <a:pt x="457200" y="2374900"/>
                  </a:lnTo>
                  <a:lnTo>
                    <a:pt x="438301" y="2436531"/>
                  </a:lnTo>
                  <a:lnTo>
                    <a:pt x="385239" y="2491218"/>
                  </a:lnTo>
                  <a:lnTo>
                    <a:pt x="347602" y="2515154"/>
                  </a:lnTo>
                  <a:lnTo>
                    <a:pt x="303468" y="2536387"/>
                  </a:lnTo>
                  <a:lnTo>
                    <a:pt x="253519" y="2554597"/>
                  </a:lnTo>
                  <a:lnTo>
                    <a:pt x="198438" y="2569461"/>
                  </a:lnTo>
                  <a:lnTo>
                    <a:pt x="138905" y="2580658"/>
                  </a:lnTo>
                  <a:lnTo>
                    <a:pt x="75603" y="2587866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23974" y="4807927"/>
              <a:ext cx="233679" cy="266700"/>
            </a:xfrm>
            <a:custGeom>
              <a:avLst/>
              <a:gdLst/>
              <a:ahLst/>
              <a:cxnLst/>
              <a:rect l="l" t="t" r="r" b="b"/>
              <a:pathLst>
                <a:path w="233679" h="266700">
                  <a:moveTo>
                    <a:pt x="233616" y="266496"/>
                  </a:moveTo>
                  <a:lnTo>
                    <a:pt x="0" y="142138"/>
                  </a:lnTo>
                  <a:lnTo>
                    <a:pt x="223240" y="0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230495" y="2998406"/>
            <a:ext cx="1047750" cy="2975610"/>
            <a:chOff x="5230495" y="2998406"/>
            <a:chExt cx="1047750" cy="2975610"/>
          </a:xfrm>
        </p:grpSpPr>
        <p:sp>
          <p:nvSpPr>
            <p:cNvPr id="22" name="object 22"/>
            <p:cNvSpPr/>
            <p:nvPr/>
          </p:nvSpPr>
          <p:spPr>
            <a:xfrm>
              <a:off x="5259070" y="3125851"/>
              <a:ext cx="990600" cy="2819400"/>
            </a:xfrm>
            <a:custGeom>
              <a:avLst/>
              <a:gdLst/>
              <a:ahLst/>
              <a:cxnLst/>
              <a:rect l="l" t="t" r="r" b="b"/>
              <a:pathLst>
                <a:path w="990600" h="2819400">
                  <a:moveTo>
                    <a:pt x="990600" y="2819019"/>
                  </a:moveTo>
                  <a:lnTo>
                    <a:pt x="916670" y="2818374"/>
                  </a:lnTo>
                  <a:lnTo>
                    <a:pt x="844216" y="2816471"/>
                  </a:lnTo>
                  <a:lnTo>
                    <a:pt x="773430" y="2813355"/>
                  </a:lnTo>
                  <a:lnTo>
                    <a:pt x="704502" y="2809071"/>
                  </a:lnTo>
                  <a:lnTo>
                    <a:pt x="637625" y="2803664"/>
                  </a:lnTo>
                  <a:lnTo>
                    <a:pt x="572989" y="2797181"/>
                  </a:lnTo>
                  <a:lnTo>
                    <a:pt x="510786" y="2789666"/>
                  </a:lnTo>
                  <a:lnTo>
                    <a:pt x="451209" y="2781166"/>
                  </a:lnTo>
                  <a:lnTo>
                    <a:pt x="394447" y="2771724"/>
                  </a:lnTo>
                  <a:lnTo>
                    <a:pt x="340694" y="2761388"/>
                  </a:lnTo>
                  <a:lnTo>
                    <a:pt x="290141" y="2750202"/>
                  </a:lnTo>
                  <a:lnTo>
                    <a:pt x="242978" y="2738212"/>
                  </a:lnTo>
                  <a:lnTo>
                    <a:pt x="199398" y="2725462"/>
                  </a:lnTo>
                  <a:lnTo>
                    <a:pt x="159592" y="2712000"/>
                  </a:lnTo>
                  <a:lnTo>
                    <a:pt x="123752" y="2697869"/>
                  </a:lnTo>
                  <a:lnTo>
                    <a:pt x="64735" y="2667786"/>
                  </a:lnTo>
                  <a:lnTo>
                    <a:pt x="23879" y="2635576"/>
                  </a:lnTo>
                  <a:lnTo>
                    <a:pt x="2717" y="2601603"/>
                  </a:lnTo>
                  <a:lnTo>
                    <a:pt x="0" y="2584069"/>
                  </a:lnTo>
                  <a:lnTo>
                    <a:pt x="0" y="234569"/>
                  </a:lnTo>
                  <a:lnTo>
                    <a:pt x="24395" y="182514"/>
                  </a:lnTo>
                  <a:lnTo>
                    <a:pt x="66115" y="149994"/>
                  </a:lnTo>
                  <a:lnTo>
                    <a:pt x="126354" y="119658"/>
                  </a:lnTo>
                  <a:lnTo>
                    <a:pt x="162923" y="105426"/>
                  </a:lnTo>
                  <a:lnTo>
                    <a:pt x="203528" y="91881"/>
                  </a:lnTo>
                  <a:lnTo>
                    <a:pt x="247971" y="79070"/>
                  </a:lnTo>
                  <a:lnTo>
                    <a:pt x="296054" y="67040"/>
                  </a:lnTo>
                  <a:lnTo>
                    <a:pt x="347579" y="55837"/>
                  </a:lnTo>
                  <a:lnTo>
                    <a:pt x="402349" y="45509"/>
                  </a:lnTo>
                  <a:lnTo>
                    <a:pt x="460165" y="36102"/>
                  </a:lnTo>
                  <a:lnTo>
                    <a:pt x="520829" y="27664"/>
                  </a:lnTo>
                  <a:lnTo>
                    <a:pt x="584144" y="20241"/>
                  </a:lnTo>
                  <a:lnTo>
                    <a:pt x="649912" y="13880"/>
                  </a:lnTo>
                  <a:lnTo>
                    <a:pt x="717934" y="8629"/>
                  </a:lnTo>
                  <a:lnTo>
                    <a:pt x="788013" y="4534"/>
                  </a:lnTo>
                  <a:lnTo>
                    <a:pt x="859952" y="1642"/>
                  </a:lnTo>
                  <a:lnTo>
                    <a:pt x="933551" y="0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20981" y="3026981"/>
              <a:ext cx="172720" cy="200025"/>
            </a:xfrm>
            <a:custGeom>
              <a:avLst/>
              <a:gdLst/>
              <a:ahLst/>
              <a:cxnLst/>
              <a:rect l="l" t="t" r="r" b="b"/>
              <a:pathLst>
                <a:path w="172720" h="200025">
                  <a:moveTo>
                    <a:pt x="0" y="0"/>
                  </a:moveTo>
                  <a:lnTo>
                    <a:pt x="172110" y="98869"/>
                  </a:lnTo>
                  <a:lnTo>
                    <a:pt x="1333" y="200025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03540" y="1473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03540" y="21590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2038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03540" y="2920923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8200" y="4953000"/>
            <a:ext cx="2819400" cy="609600"/>
          </a:xfrm>
          <a:custGeom>
            <a:avLst/>
            <a:gdLst/>
            <a:ahLst/>
            <a:cxnLst/>
            <a:rect l="l" t="t" r="r" b="b"/>
            <a:pathLst>
              <a:path w="2819400" h="609600">
                <a:moveTo>
                  <a:pt x="0" y="0"/>
                </a:moveTo>
                <a:lnTo>
                  <a:pt x="2819400" y="0"/>
                </a:lnTo>
                <a:lnTo>
                  <a:pt x="2819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7575" y="5211757"/>
            <a:ext cx="261620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trueSwap(&amp;x,</a:t>
            </a:r>
            <a:r>
              <a:rPr sz="20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&amp;y);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printf(“%d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%d\n”,  return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46266" y="5455280"/>
            <a:ext cx="3302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0601" y="5547037"/>
            <a:ext cx="9398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x,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98334" y="568388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03540" y="5689015"/>
            <a:ext cx="70866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0375" y="6217597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4450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void trueSwap(int* a, int*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057400"/>
            <a:ext cx="2286000" cy="4572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8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2456497"/>
            <a:ext cx="139700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375" y="3157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02070" y="5640070"/>
            <a:ext cx="1371600" cy="401320"/>
          </a:xfrm>
          <a:custGeom>
            <a:avLst/>
            <a:gdLst/>
            <a:ahLst/>
            <a:cxnLst/>
            <a:rect l="l" t="t" r="r" b="b"/>
            <a:pathLst>
              <a:path w="1371600" h="401320">
                <a:moveTo>
                  <a:pt x="0" y="0"/>
                </a:moveTo>
                <a:lnTo>
                  <a:pt x="1371600" y="0"/>
                </a:lnTo>
                <a:lnTo>
                  <a:pt x="1371600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5870" y="2134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</a:pP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addr of</a:t>
            </a:r>
            <a:r>
              <a:rPr sz="20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5870" y="2896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</a:pP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addr of</a:t>
            </a:r>
            <a:r>
              <a:rPr sz="20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9851" y="1907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9851" y="2669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5870" y="1372869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5266" y="122174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10500" y="2324100"/>
            <a:ext cx="533400" cy="2788920"/>
            <a:chOff x="7810500" y="2324100"/>
            <a:chExt cx="533400" cy="2788920"/>
          </a:xfrm>
        </p:grpSpPr>
        <p:sp>
          <p:nvSpPr>
            <p:cNvPr id="18" name="object 18"/>
            <p:cNvSpPr/>
            <p:nvPr/>
          </p:nvSpPr>
          <p:spPr>
            <a:xfrm>
              <a:off x="7848600" y="2362200"/>
              <a:ext cx="457200" cy="2588260"/>
            </a:xfrm>
            <a:custGeom>
              <a:avLst/>
              <a:gdLst/>
              <a:ahLst/>
              <a:cxnLst/>
              <a:rect l="l" t="t" r="r" b="b"/>
              <a:pathLst>
                <a:path w="457200" h="2588260">
                  <a:moveTo>
                    <a:pt x="0" y="0"/>
                  </a:moveTo>
                  <a:lnTo>
                    <a:pt x="62038" y="1970"/>
                  </a:lnTo>
                  <a:lnTo>
                    <a:pt x="121540" y="7712"/>
                  </a:lnTo>
                  <a:lnTo>
                    <a:pt x="177961" y="16966"/>
                  </a:lnTo>
                  <a:lnTo>
                    <a:pt x="230756" y="29476"/>
                  </a:lnTo>
                  <a:lnTo>
                    <a:pt x="279379" y="44984"/>
                  </a:lnTo>
                  <a:lnTo>
                    <a:pt x="323288" y="63234"/>
                  </a:lnTo>
                  <a:lnTo>
                    <a:pt x="361935" y="83969"/>
                  </a:lnTo>
                  <a:lnTo>
                    <a:pt x="394778" y="106930"/>
                  </a:lnTo>
                  <a:lnTo>
                    <a:pt x="440868" y="158504"/>
                  </a:lnTo>
                  <a:lnTo>
                    <a:pt x="457200" y="215900"/>
                  </a:lnTo>
                  <a:lnTo>
                    <a:pt x="457200" y="2374900"/>
                  </a:lnTo>
                  <a:lnTo>
                    <a:pt x="438301" y="2436531"/>
                  </a:lnTo>
                  <a:lnTo>
                    <a:pt x="385239" y="2491218"/>
                  </a:lnTo>
                  <a:lnTo>
                    <a:pt x="347602" y="2515154"/>
                  </a:lnTo>
                  <a:lnTo>
                    <a:pt x="303468" y="2536387"/>
                  </a:lnTo>
                  <a:lnTo>
                    <a:pt x="253519" y="2554597"/>
                  </a:lnTo>
                  <a:lnTo>
                    <a:pt x="198438" y="2569461"/>
                  </a:lnTo>
                  <a:lnTo>
                    <a:pt x="138905" y="2580658"/>
                  </a:lnTo>
                  <a:lnTo>
                    <a:pt x="75603" y="2587866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23974" y="4807927"/>
              <a:ext cx="233679" cy="266700"/>
            </a:xfrm>
            <a:custGeom>
              <a:avLst/>
              <a:gdLst/>
              <a:ahLst/>
              <a:cxnLst/>
              <a:rect l="l" t="t" r="r" b="b"/>
              <a:pathLst>
                <a:path w="233679" h="266700">
                  <a:moveTo>
                    <a:pt x="233616" y="266496"/>
                  </a:moveTo>
                  <a:lnTo>
                    <a:pt x="0" y="142138"/>
                  </a:lnTo>
                  <a:lnTo>
                    <a:pt x="223240" y="0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230495" y="2998406"/>
            <a:ext cx="1047750" cy="2975610"/>
            <a:chOff x="5230495" y="2998406"/>
            <a:chExt cx="1047750" cy="2975610"/>
          </a:xfrm>
        </p:grpSpPr>
        <p:sp>
          <p:nvSpPr>
            <p:cNvPr id="21" name="object 21"/>
            <p:cNvSpPr/>
            <p:nvPr/>
          </p:nvSpPr>
          <p:spPr>
            <a:xfrm>
              <a:off x="5259070" y="3125851"/>
              <a:ext cx="990600" cy="2819400"/>
            </a:xfrm>
            <a:custGeom>
              <a:avLst/>
              <a:gdLst/>
              <a:ahLst/>
              <a:cxnLst/>
              <a:rect l="l" t="t" r="r" b="b"/>
              <a:pathLst>
                <a:path w="990600" h="2819400">
                  <a:moveTo>
                    <a:pt x="990600" y="2819019"/>
                  </a:moveTo>
                  <a:lnTo>
                    <a:pt x="916670" y="2818374"/>
                  </a:lnTo>
                  <a:lnTo>
                    <a:pt x="844216" y="2816471"/>
                  </a:lnTo>
                  <a:lnTo>
                    <a:pt x="773430" y="2813355"/>
                  </a:lnTo>
                  <a:lnTo>
                    <a:pt x="704502" y="2809071"/>
                  </a:lnTo>
                  <a:lnTo>
                    <a:pt x="637625" y="2803664"/>
                  </a:lnTo>
                  <a:lnTo>
                    <a:pt x="572989" y="2797181"/>
                  </a:lnTo>
                  <a:lnTo>
                    <a:pt x="510786" y="2789666"/>
                  </a:lnTo>
                  <a:lnTo>
                    <a:pt x="451209" y="2781166"/>
                  </a:lnTo>
                  <a:lnTo>
                    <a:pt x="394447" y="2771724"/>
                  </a:lnTo>
                  <a:lnTo>
                    <a:pt x="340694" y="2761388"/>
                  </a:lnTo>
                  <a:lnTo>
                    <a:pt x="290141" y="2750202"/>
                  </a:lnTo>
                  <a:lnTo>
                    <a:pt x="242978" y="2738212"/>
                  </a:lnTo>
                  <a:lnTo>
                    <a:pt x="199398" y="2725462"/>
                  </a:lnTo>
                  <a:lnTo>
                    <a:pt x="159592" y="2712000"/>
                  </a:lnTo>
                  <a:lnTo>
                    <a:pt x="123752" y="2697869"/>
                  </a:lnTo>
                  <a:lnTo>
                    <a:pt x="64735" y="2667786"/>
                  </a:lnTo>
                  <a:lnTo>
                    <a:pt x="23879" y="2635576"/>
                  </a:lnTo>
                  <a:lnTo>
                    <a:pt x="2717" y="2601603"/>
                  </a:lnTo>
                  <a:lnTo>
                    <a:pt x="0" y="2584069"/>
                  </a:lnTo>
                  <a:lnTo>
                    <a:pt x="0" y="234569"/>
                  </a:lnTo>
                  <a:lnTo>
                    <a:pt x="24395" y="182514"/>
                  </a:lnTo>
                  <a:lnTo>
                    <a:pt x="66115" y="149994"/>
                  </a:lnTo>
                  <a:lnTo>
                    <a:pt x="126354" y="119658"/>
                  </a:lnTo>
                  <a:lnTo>
                    <a:pt x="162923" y="105426"/>
                  </a:lnTo>
                  <a:lnTo>
                    <a:pt x="203528" y="91881"/>
                  </a:lnTo>
                  <a:lnTo>
                    <a:pt x="247971" y="79070"/>
                  </a:lnTo>
                  <a:lnTo>
                    <a:pt x="296054" y="67040"/>
                  </a:lnTo>
                  <a:lnTo>
                    <a:pt x="347579" y="55837"/>
                  </a:lnTo>
                  <a:lnTo>
                    <a:pt x="402349" y="45509"/>
                  </a:lnTo>
                  <a:lnTo>
                    <a:pt x="460165" y="36102"/>
                  </a:lnTo>
                  <a:lnTo>
                    <a:pt x="520829" y="27664"/>
                  </a:lnTo>
                  <a:lnTo>
                    <a:pt x="584144" y="20241"/>
                  </a:lnTo>
                  <a:lnTo>
                    <a:pt x="649912" y="13880"/>
                  </a:lnTo>
                  <a:lnTo>
                    <a:pt x="717934" y="8629"/>
                  </a:lnTo>
                  <a:lnTo>
                    <a:pt x="788013" y="4534"/>
                  </a:lnTo>
                  <a:lnTo>
                    <a:pt x="859952" y="1642"/>
                  </a:lnTo>
                  <a:lnTo>
                    <a:pt x="933551" y="0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20981" y="3026981"/>
              <a:ext cx="172720" cy="200025"/>
            </a:xfrm>
            <a:custGeom>
              <a:avLst/>
              <a:gdLst/>
              <a:ahLst/>
              <a:cxnLst/>
              <a:rect l="l" t="t" r="r" b="b"/>
              <a:pathLst>
                <a:path w="172720" h="200025">
                  <a:moveTo>
                    <a:pt x="0" y="0"/>
                  </a:moveTo>
                  <a:lnTo>
                    <a:pt x="172110" y="98869"/>
                  </a:lnTo>
                  <a:lnTo>
                    <a:pt x="1333" y="200025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7575" y="5211757"/>
            <a:ext cx="261620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trueSwap(&amp;x,</a:t>
            </a:r>
            <a:r>
              <a:rPr sz="20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&amp;y);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printf(“%d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%d\n”,  return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46266" y="5455280"/>
            <a:ext cx="3302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0601" y="5547037"/>
            <a:ext cx="9398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x,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98334" y="568388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03540" y="5689015"/>
            <a:ext cx="70866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0375" y="6217597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3540" y="1473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03540" y="21590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2038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03540" y="2920923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2040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4450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void trueSwap(int* a, int*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151697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2514600"/>
            <a:ext cx="1752600" cy="3048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228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822257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5" y="3157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C000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2070" y="5640070"/>
            <a:ext cx="1371600" cy="401320"/>
          </a:xfrm>
          <a:custGeom>
            <a:avLst/>
            <a:gdLst/>
            <a:ahLst/>
            <a:cxnLst/>
            <a:rect l="l" t="t" r="r" b="b"/>
            <a:pathLst>
              <a:path w="1371600" h="401320">
                <a:moveTo>
                  <a:pt x="0" y="0"/>
                </a:moveTo>
                <a:lnTo>
                  <a:pt x="1371600" y="0"/>
                </a:lnTo>
                <a:lnTo>
                  <a:pt x="1371600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5870" y="2134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</a:pP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addr of</a:t>
            </a:r>
            <a:r>
              <a:rPr sz="20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5870" y="2896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</a:pP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addr of</a:t>
            </a:r>
            <a:r>
              <a:rPr sz="20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9851" y="1907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9851" y="2669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870" y="1372869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5266" y="122174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10500" y="2324100"/>
            <a:ext cx="533400" cy="2788920"/>
            <a:chOff x="7810500" y="2324100"/>
            <a:chExt cx="533400" cy="2788920"/>
          </a:xfrm>
        </p:grpSpPr>
        <p:sp>
          <p:nvSpPr>
            <p:cNvPr id="19" name="object 19"/>
            <p:cNvSpPr/>
            <p:nvPr/>
          </p:nvSpPr>
          <p:spPr>
            <a:xfrm>
              <a:off x="7848600" y="2362200"/>
              <a:ext cx="457200" cy="2588260"/>
            </a:xfrm>
            <a:custGeom>
              <a:avLst/>
              <a:gdLst/>
              <a:ahLst/>
              <a:cxnLst/>
              <a:rect l="l" t="t" r="r" b="b"/>
              <a:pathLst>
                <a:path w="457200" h="2588260">
                  <a:moveTo>
                    <a:pt x="0" y="0"/>
                  </a:moveTo>
                  <a:lnTo>
                    <a:pt x="62038" y="1970"/>
                  </a:lnTo>
                  <a:lnTo>
                    <a:pt x="121540" y="7712"/>
                  </a:lnTo>
                  <a:lnTo>
                    <a:pt x="177961" y="16966"/>
                  </a:lnTo>
                  <a:lnTo>
                    <a:pt x="230756" y="29476"/>
                  </a:lnTo>
                  <a:lnTo>
                    <a:pt x="279379" y="44984"/>
                  </a:lnTo>
                  <a:lnTo>
                    <a:pt x="323288" y="63234"/>
                  </a:lnTo>
                  <a:lnTo>
                    <a:pt x="361935" y="83969"/>
                  </a:lnTo>
                  <a:lnTo>
                    <a:pt x="394778" y="106930"/>
                  </a:lnTo>
                  <a:lnTo>
                    <a:pt x="440868" y="158504"/>
                  </a:lnTo>
                  <a:lnTo>
                    <a:pt x="457200" y="215900"/>
                  </a:lnTo>
                  <a:lnTo>
                    <a:pt x="457200" y="2374900"/>
                  </a:lnTo>
                  <a:lnTo>
                    <a:pt x="438301" y="2436531"/>
                  </a:lnTo>
                  <a:lnTo>
                    <a:pt x="385239" y="2491218"/>
                  </a:lnTo>
                  <a:lnTo>
                    <a:pt x="347602" y="2515154"/>
                  </a:lnTo>
                  <a:lnTo>
                    <a:pt x="303468" y="2536387"/>
                  </a:lnTo>
                  <a:lnTo>
                    <a:pt x="253519" y="2554597"/>
                  </a:lnTo>
                  <a:lnTo>
                    <a:pt x="198438" y="2569461"/>
                  </a:lnTo>
                  <a:lnTo>
                    <a:pt x="138905" y="2580658"/>
                  </a:lnTo>
                  <a:lnTo>
                    <a:pt x="75603" y="2587866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23974" y="4807927"/>
              <a:ext cx="233679" cy="266700"/>
            </a:xfrm>
            <a:custGeom>
              <a:avLst/>
              <a:gdLst/>
              <a:ahLst/>
              <a:cxnLst/>
              <a:rect l="l" t="t" r="r" b="b"/>
              <a:pathLst>
                <a:path w="233679" h="266700">
                  <a:moveTo>
                    <a:pt x="233616" y="266496"/>
                  </a:moveTo>
                  <a:lnTo>
                    <a:pt x="0" y="142138"/>
                  </a:lnTo>
                  <a:lnTo>
                    <a:pt x="223240" y="0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230495" y="2998406"/>
            <a:ext cx="1047750" cy="2975610"/>
            <a:chOff x="5230495" y="2998406"/>
            <a:chExt cx="1047750" cy="2975610"/>
          </a:xfrm>
        </p:grpSpPr>
        <p:sp>
          <p:nvSpPr>
            <p:cNvPr id="22" name="object 22"/>
            <p:cNvSpPr/>
            <p:nvPr/>
          </p:nvSpPr>
          <p:spPr>
            <a:xfrm>
              <a:off x="5259070" y="3125851"/>
              <a:ext cx="990600" cy="2819400"/>
            </a:xfrm>
            <a:custGeom>
              <a:avLst/>
              <a:gdLst/>
              <a:ahLst/>
              <a:cxnLst/>
              <a:rect l="l" t="t" r="r" b="b"/>
              <a:pathLst>
                <a:path w="990600" h="2819400">
                  <a:moveTo>
                    <a:pt x="990600" y="2819019"/>
                  </a:moveTo>
                  <a:lnTo>
                    <a:pt x="916670" y="2818374"/>
                  </a:lnTo>
                  <a:lnTo>
                    <a:pt x="844216" y="2816471"/>
                  </a:lnTo>
                  <a:lnTo>
                    <a:pt x="773430" y="2813355"/>
                  </a:lnTo>
                  <a:lnTo>
                    <a:pt x="704502" y="2809071"/>
                  </a:lnTo>
                  <a:lnTo>
                    <a:pt x="637625" y="2803664"/>
                  </a:lnTo>
                  <a:lnTo>
                    <a:pt x="572989" y="2797181"/>
                  </a:lnTo>
                  <a:lnTo>
                    <a:pt x="510786" y="2789666"/>
                  </a:lnTo>
                  <a:lnTo>
                    <a:pt x="451209" y="2781166"/>
                  </a:lnTo>
                  <a:lnTo>
                    <a:pt x="394447" y="2771724"/>
                  </a:lnTo>
                  <a:lnTo>
                    <a:pt x="340694" y="2761388"/>
                  </a:lnTo>
                  <a:lnTo>
                    <a:pt x="290141" y="2750202"/>
                  </a:lnTo>
                  <a:lnTo>
                    <a:pt x="242978" y="2738212"/>
                  </a:lnTo>
                  <a:lnTo>
                    <a:pt x="199398" y="2725462"/>
                  </a:lnTo>
                  <a:lnTo>
                    <a:pt x="159592" y="2712000"/>
                  </a:lnTo>
                  <a:lnTo>
                    <a:pt x="123752" y="2697869"/>
                  </a:lnTo>
                  <a:lnTo>
                    <a:pt x="64735" y="2667786"/>
                  </a:lnTo>
                  <a:lnTo>
                    <a:pt x="23879" y="2635576"/>
                  </a:lnTo>
                  <a:lnTo>
                    <a:pt x="2717" y="2601603"/>
                  </a:lnTo>
                  <a:lnTo>
                    <a:pt x="0" y="2584069"/>
                  </a:lnTo>
                  <a:lnTo>
                    <a:pt x="0" y="234569"/>
                  </a:lnTo>
                  <a:lnTo>
                    <a:pt x="24395" y="182514"/>
                  </a:lnTo>
                  <a:lnTo>
                    <a:pt x="66115" y="149994"/>
                  </a:lnTo>
                  <a:lnTo>
                    <a:pt x="126354" y="119658"/>
                  </a:lnTo>
                  <a:lnTo>
                    <a:pt x="162923" y="105426"/>
                  </a:lnTo>
                  <a:lnTo>
                    <a:pt x="203528" y="91881"/>
                  </a:lnTo>
                  <a:lnTo>
                    <a:pt x="247971" y="79070"/>
                  </a:lnTo>
                  <a:lnTo>
                    <a:pt x="296054" y="67040"/>
                  </a:lnTo>
                  <a:lnTo>
                    <a:pt x="347579" y="55837"/>
                  </a:lnTo>
                  <a:lnTo>
                    <a:pt x="402349" y="45509"/>
                  </a:lnTo>
                  <a:lnTo>
                    <a:pt x="460165" y="36102"/>
                  </a:lnTo>
                  <a:lnTo>
                    <a:pt x="520829" y="27664"/>
                  </a:lnTo>
                  <a:lnTo>
                    <a:pt x="584144" y="20241"/>
                  </a:lnTo>
                  <a:lnTo>
                    <a:pt x="649912" y="13880"/>
                  </a:lnTo>
                  <a:lnTo>
                    <a:pt x="717934" y="8629"/>
                  </a:lnTo>
                  <a:lnTo>
                    <a:pt x="788013" y="4534"/>
                  </a:lnTo>
                  <a:lnTo>
                    <a:pt x="859952" y="1642"/>
                  </a:lnTo>
                  <a:lnTo>
                    <a:pt x="933551" y="0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20981" y="3026981"/>
              <a:ext cx="172720" cy="200025"/>
            </a:xfrm>
            <a:custGeom>
              <a:avLst/>
              <a:gdLst/>
              <a:ahLst/>
              <a:cxnLst/>
              <a:rect l="l" t="t" r="r" b="b"/>
              <a:pathLst>
                <a:path w="172720" h="200025">
                  <a:moveTo>
                    <a:pt x="0" y="0"/>
                  </a:moveTo>
                  <a:lnTo>
                    <a:pt x="172110" y="98869"/>
                  </a:lnTo>
                  <a:lnTo>
                    <a:pt x="1333" y="200025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7575" y="5211757"/>
            <a:ext cx="261620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trueSwap(&amp;x,</a:t>
            </a:r>
            <a:r>
              <a:rPr sz="20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&amp;y);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printf(“%d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%d\n”,  return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46266" y="5455280"/>
            <a:ext cx="3302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0601" y="5547037"/>
            <a:ext cx="93980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x,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98334" y="568388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03540" y="5689015"/>
            <a:ext cx="70866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375" y="6217597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03540" y="1473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03540" y="21590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2038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03540" y="2920923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2040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4450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void trueSwap(int* a, int*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121217"/>
            <a:ext cx="139700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2895600"/>
            <a:ext cx="2286000" cy="304800"/>
          </a:xfrm>
          <a:prstGeom prst="rect">
            <a:avLst/>
          </a:prstGeom>
          <a:solidFill>
            <a:srgbClr val="1F487C"/>
          </a:solidFill>
          <a:ln w="25400">
            <a:solidFill>
              <a:srgbClr val="E36C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0675">
              <a:lnSpc>
                <a:spcPts val="1925"/>
              </a:lnSpc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375" y="3157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5138737"/>
            <a:ext cx="3683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trueSwap(&amp;x, &amp;y);  printf(“%d %d\n”, x, y);  return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375" y="617505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2070" y="5640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C000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6266" y="5412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5870" y="2134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</a:pP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addr of</a:t>
            </a:r>
            <a:r>
              <a:rPr sz="20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5870" y="28968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</a:pP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addr of</a:t>
            </a:r>
            <a:r>
              <a:rPr sz="20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9851" y="1907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9851" y="26695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5870" y="1372869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5266" y="122174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10500" y="2324100"/>
            <a:ext cx="533400" cy="2788920"/>
            <a:chOff x="7810500" y="2324100"/>
            <a:chExt cx="533400" cy="2788920"/>
          </a:xfrm>
        </p:grpSpPr>
        <p:sp>
          <p:nvSpPr>
            <p:cNvPr id="21" name="object 21"/>
            <p:cNvSpPr/>
            <p:nvPr/>
          </p:nvSpPr>
          <p:spPr>
            <a:xfrm>
              <a:off x="7848600" y="2362200"/>
              <a:ext cx="457200" cy="2588260"/>
            </a:xfrm>
            <a:custGeom>
              <a:avLst/>
              <a:gdLst/>
              <a:ahLst/>
              <a:cxnLst/>
              <a:rect l="l" t="t" r="r" b="b"/>
              <a:pathLst>
                <a:path w="457200" h="2588260">
                  <a:moveTo>
                    <a:pt x="0" y="0"/>
                  </a:moveTo>
                  <a:lnTo>
                    <a:pt x="62038" y="1970"/>
                  </a:lnTo>
                  <a:lnTo>
                    <a:pt x="121540" y="7712"/>
                  </a:lnTo>
                  <a:lnTo>
                    <a:pt x="177961" y="16966"/>
                  </a:lnTo>
                  <a:lnTo>
                    <a:pt x="230756" y="29476"/>
                  </a:lnTo>
                  <a:lnTo>
                    <a:pt x="279379" y="44984"/>
                  </a:lnTo>
                  <a:lnTo>
                    <a:pt x="323288" y="63234"/>
                  </a:lnTo>
                  <a:lnTo>
                    <a:pt x="361935" y="83969"/>
                  </a:lnTo>
                  <a:lnTo>
                    <a:pt x="394778" y="106930"/>
                  </a:lnTo>
                  <a:lnTo>
                    <a:pt x="440868" y="158504"/>
                  </a:lnTo>
                  <a:lnTo>
                    <a:pt x="457200" y="215900"/>
                  </a:lnTo>
                  <a:lnTo>
                    <a:pt x="457200" y="2374900"/>
                  </a:lnTo>
                  <a:lnTo>
                    <a:pt x="438301" y="2436531"/>
                  </a:lnTo>
                  <a:lnTo>
                    <a:pt x="385239" y="2491218"/>
                  </a:lnTo>
                  <a:lnTo>
                    <a:pt x="347602" y="2515154"/>
                  </a:lnTo>
                  <a:lnTo>
                    <a:pt x="303468" y="2536387"/>
                  </a:lnTo>
                  <a:lnTo>
                    <a:pt x="253519" y="2554597"/>
                  </a:lnTo>
                  <a:lnTo>
                    <a:pt x="198438" y="2569461"/>
                  </a:lnTo>
                  <a:lnTo>
                    <a:pt x="138905" y="2580658"/>
                  </a:lnTo>
                  <a:lnTo>
                    <a:pt x="75603" y="2587866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3974" y="4807927"/>
              <a:ext cx="233679" cy="266700"/>
            </a:xfrm>
            <a:custGeom>
              <a:avLst/>
              <a:gdLst/>
              <a:ahLst/>
              <a:cxnLst/>
              <a:rect l="l" t="t" r="r" b="b"/>
              <a:pathLst>
                <a:path w="233679" h="266700">
                  <a:moveTo>
                    <a:pt x="233616" y="266496"/>
                  </a:moveTo>
                  <a:lnTo>
                    <a:pt x="0" y="142138"/>
                  </a:lnTo>
                  <a:lnTo>
                    <a:pt x="223240" y="0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230495" y="2998406"/>
            <a:ext cx="1047750" cy="2975610"/>
            <a:chOff x="5230495" y="2998406"/>
            <a:chExt cx="1047750" cy="2975610"/>
          </a:xfrm>
        </p:grpSpPr>
        <p:sp>
          <p:nvSpPr>
            <p:cNvPr id="24" name="object 24"/>
            <p:cNvSpPr/>
            <p:nvPr/>
          </p:nvSpPr>
          <p:spPr>
            <a:xfrm>
              <a:off x="5259070" y="3125851"/>
              <a:ext cx="990600" cy="2819400"/>
            </a:xfrm>
            <a:custGeom>
              <a:avLst/>
              <a:gdLst/>
              <a:ahLst/>
              <a:cxnLst/>
              <a:rect l="l" t="t" r="r" b="b"/>
              <a:pathLst>
                <a:path w="990600" h="2819400">
                  <a:moveTo>
                    <a:pt x="990600" y="2819019"/>
                  </a:moveTo>
                  <a:lnTo>
                    <a:pt x="916670" y="2818374"/>
                  </a:lnTo>
                  <a:lnTo>
                    <a:pt x="844216" y="2816471"/>
                  </a:lnTo>
                  <a:lnTo>
                    <a:pt x="773430" y="2813355"/>
                  </a:lnTo>
                  <a:lnTo>
                    <a:pt x="704502" y="2809071"/>
                  </a:lnTo>
                  <a:lnTo>
                    <a:pt x="637625" y="2803664"/>
                  </a:lnTo>
                  <a:lnTo>
                    <a:pt x="572989" y="2797181"/>
                  </a:lnTo>
                  <a:lnTo>
                    <a:pt x="510786" y="2789666"/>
                  </a:lnTo>
                  <a:lnTo>
                    <a:pt x="451209" y="2781166"/>
                  </a:lnTo>
                  <a:lnTo>
                    <a:pt x="394447" y="2771724"/>
                  </a:lnTo>
                  <a:lnTo>
                    <a:pt x="340694" y="2761388"/>
                  </a:lnTo>
                  <a:lnTo>
                    <a:pt x="290141" y="2750202"/>
                  </a:lnTo>
                  <a:lnTo>
                    <a:pt x="242978" y="2738212"/>
                  </a:lnTo>
                  <a:lnTo>
                    <a:pt x="199398" y="2725462"/>
                  </a:lnTo>
                  <a:lnTo>
                    <a:pt x="159592" y="2712000"/>
                  </a:lnTo>
                  <a:lnTo>
                    <a:pt x="123752" y="2697869"/>
                  </a:lnTo>
                  <a:lnTo>
                    <a:pt x="64735" y="2667786"/>
                  </a:lnTo>
                  <a:lnTo>
                    <a:pt x="23879" y="2635576"/>
                  </a:lnTo>
                  <a:lnTo>
                    <a:pt x="2717" y="2601603"/>
                  </a:lnTo>
                  <a:lnTo>
                    <a:pt x="0" y="2584069"/>
                  </a:lnTo>
                  <a:lnTo>
                    <a:pt x="0" y="234569"/>
                  </a:lnTo>
                  <a:lnTo>
                    <a:pt x="24395" y="182514"/>
                  </a:lnTo>
                  <a:lnTo>
                    <a:pt x="66115" y="149994"/>
                  </a:lnTo>
                  <a:lnTo>
                    <a:pt x="126354" y="119658"/>
                  </a:lnTo>
                  <a:lnTo>
                    <a:pt x="162923" y="105426"/>
                  </a:lnTo>
                  <a:lnTo>
                    <a:pt x="203528" y="91881"/>
                  </a:lnTo>
                  <a:lnTo>
                    <a:pt x="247971" y="79070"/>
                  </a:lnTo>
                  <a:lnTo>
                    <a:pt x="296054" y="67040"/>
                  </a:lnTo>
                  <a:lnTo>
                    <a:pt x="347579" y="55837"/>
                  </a:lnTo>
                  <a:lnTo>
                    <a:pt x="402349" y="45509"/>
                  </a:lnTo>
                  <a:lnTo>
                    <a:pt x="460165" y="36102"/>
                  </a:lnTo>
                  <a:lnTo>
                    <a:pt x="520829" y="27664"/>
                  </a:lnTo>
                  <a:lnTo>
                    <a:pt x="584144" y="20241"/>
                  </a:lnTo>
                  <a:lnTo>
                    <a:pt x="649912" y="13880"/>
                  </a:lnTo>
                  <a:lnTo>
                    <a:pt x="717934" y="8629"/>
                  </a:lnTo>
                  <a:lnTo>
                    <a:pt x="788013" y="4534"/>
                  </a:lnTo>
                  <a:lnTo>
                    <a:pt x="859952" y="1642"/>
                  </a:lnTo>
                  <a:lnTo>
                    <a:pt x="933551" y="0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20981" y="3026981"/>
              <a:ext cx="172720" cy="200025"/>
            </a:xfrm>
            <a:custGeom>
              <a:avLst/>
              <a:gdLst/>
              <a:ahLst/>
              <a:cxnLst/>
              <a:rect l="l" t="t" r="r" b="b"/>
              <a:pathLst>
                <a:path w="172720" h="200025">
                  <a:moveTo>
                    <a:pt x="0" y="0"/>
                  </a:moveTo>
                  <a:lnTo>
                    <a:pt x="172110" y="98869"/>
                  </a:lnTo>
                  <a:lnTo>
                    <a:pt x="1333" y="200025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03540" y="5664124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03540" y="1473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3540" y="21590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2038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03540" y="2920923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140017"/>
            <a:ext cx="276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#include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&lt;stdio.h&gt;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780097"/>
            <a:ext cx="44450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void trueSwap(int* a, int*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121217"/>
            <a:ext cx="13970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*a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*b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375" y="3157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375" y="3797617"/>
            <a:ext cx="307340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x =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575" y="5138737"/>
            <a:ext cx="3683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trueSwap(&amp;x, &amp;y);  printf(“%d %d\n”, x, y);  return</a:t>
            </a:r>
            <a:r>
              <a:rPr sz="20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375" y="617505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20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070" y="5640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6266" y="4650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6266" y="5412740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01336" y="901700"/>
            <a:ext cx="4203065" cy="3139440"/>
            <a:chOff x="4801336" y="901700"/>
            <a:chExt cx="4203065" cy="3139440"/>
          </a:xfrm>
        </p:grpSpPr>
        <p:sp>
          <p:nvSpPr>
            <p:cNvPr id="14" name="object 14"/>
            <p:cNvSpPr/>
            <p:nvPr/>
          </p:nvSpPr>
          <p:spPr>
            <a:xfrm>
              <a:off x="5406256" y="2512895"/>
              <a:ext cx="319405" cy="379095"/>
            </a:xfrm>
            <a:custGeom>
              <a:avLst/>
              <a:gdLst/>
              <a:ahLst/>
              <a:cxnLst/>
              <a:rect l="l" t="t" r="r" b="b"/>
              <a:pathLst>
                <a:path w="319404" h="379094">
                  <a:moveTo>
                    <a:pt x="220039" y="379053"/>
                  </a:moveTo>
                  <a:lnTo>
                    <a:pt x="180298" y="376102"/>
                  </a:lnTo>
                  <a:lnTo>
                    <a:pt x="145710" y="345129"/>
                  </a:lnTo>
                  <a:lnTo>
                    <a:pt x="115539" y="292033"/>
                  </a:lnTo>
                  <a:lnTo>
                    <a:pt x="94933" y="245572"/>
                  </a:lnTo>
                  <a:lnTo>
                    <a:pt x="94933" y="185839"/>
                  </a:lnTo>
                  <a:lnTo>
                    <a:pt x="0" y="172565"/>
                  </a:lnTo>
                  <a:lnTo>
                    <a:pt x="11775" y="139379"/>
                  </a:lnTo>
                  <a:lnTo>
                    <a:pt x="97140" y="137167"/>
                  </a:lnTo>
                  <a:lnTo>
                    <a:pt x="115539" y="84069"/>
                  </a:lnTo>
                  <a:lnTo>
                    <a:pt x="139088" y="30973"/>
                  </a:lnTo>
                  <a:lnTo>
                    <a:pt x="173676" y="4424"/>
                  </a:lnTo>
                  <a:lnTo>
                    <a:pt x="222246" y="0"/>
                  </a:lnTo>
                  <a:lnTo>
                    <a:pt x="261249" y="17698"/>
                  </a:lnTo>
                  <a:lnTo>
                    <a:pt x="289215" y="46460"/>
                  </a:lnTo>
                  <a:lnTo>
                    <a:pt x="309819" y="99556"/>
                  </a:lnTo>
                  <a:lnTo>
                    <a:pt x="319388" y="163716"/>
                  </a:lnTo>
                  <a:lnTo>
                    <a:pt x="319388" y="230086"/>
                  </a:lnTo>
                  <a:lnTo>
                    <a:pt x="303197" y="303095"/>
                  </a:lnTo>
                  <a:lnTo>
                    <a:pt x="261249" y="349554"/>
                  </a:lnTo>
                  <a:lnTo>
                    <a:pt x="220039" y="379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1336" y="2209799"/>
              <a:ext cx="1833245" cy="1793875"/>
            </a:xfrm>
            <a:custGeom>
              <a:avLst/>
              <a:gdLst/>
              <a:ahLst/>
              <a:cxnLst/>
              <a:rect l="l" t="t" r="r" b="b"/>
              <a:pathLst>
                <a:path w="1833245" h="1793875">
                  <a:moveTo>
                    <a:pt x="1833168" y="1359141"/>
                  </a:moveTo>
                  <a:lnTo>
                    <a:pt x="1759572" y="1345857"/>
                  </a:lnTo>
                  <a:lnTo>
                    <a:pt x="1710994" y="1345857"/>
                  </a:lnTo>
                  <a:lnTo>
                    <a:pt x="1639620" y="1367980"/>
                  </a:lnTo>
                  <a:lnTo>
                    <a:pt x="1593989" y="1406334"/>
                  </a:lnTo>
                  <a:lnTo>
                    <a:pt x="1571180" y="1439519"/>
                  </a:lnTo>
                  <a:lnTo>
                    <a:pt x="1538795" y="1448371"/>
                  </a:lnTo>
                  <a:lnTo>
                    <a:pt x="1522603" y="1394536"/>
                  </a:lnTo>
                  <a:lnTo>
                    <a:pt x="1522603" y="1168869"/>
                  </a:lnTo>
                  <a:lnTo>
                    <a:pt x="1508620" y="1055306"/>
                  </a:lnTo>
                  <a:lnTo>
                    <a:pt x="1488020" y="1013269"/>
                  </a:lnTo>
                  <a:lnTo>
                    <a:pt x="1455635" y="999998"/>
                  </a:lnTo>
                  <a:lnTo>
                    <a:pt x="1418844" y="1008837"/>
                  </a:lnTo>
                  <a:lnTo>
                    <a:pt x="1373212" y="1019911"/>
                  </a:lnTo>
                  <a:lnTo>
                    <a:pt x="1315808" y="1053096"/>
                  </a:lnTo>
                  <a:lnTo>
                    <a:pt x="1226032" y="1108405"/>
                  </a:lnTo>
                  <a:lnTo>
                    <a:pt x="1152436" y="1168869"/>
                  </a:lnTo>
                  <a:lnTo>
                    <a:pt x="1146619" y="1170508"/>
                  </a:lnTo>
                  <a:lnTo>
                    <a:pt x="1120800" y="1132738"/>
                  </a:lnTo>
                  <a:lnTo>
                    <a:pt x="1067803" y="1092911"/>
                  </a:lnTo>
                  <a:lnTo>
                    <a:pt x="1005992" y="1066368"/>
                  </a:lnTo>
                  <a:lnTo>
                    <a:pt x="964044" y="1030973"/>
                  </a:lnTo>
                  <a:lnTo>
                    <a:pt x="920623" y="977874"/>
                  </a:lnTo>
                  <a:lnTo>
                    <a:pt x="894867" y="926985"/>
                  </a:lnTo>
                  <a:lnTo>
                    <a:pt x="881621" y="880529"/>
                  </a:lnTo>
                  <a:lnTo>
                    <a:pt x="875614" y="842645"/>
                  </a:lnTo>
                  <a:lnTo>
                    <a:pt x="898550" y="836282"/>
                  </a:lnTo>
                  <a:lnTo>
                    <a:pt x="961097" y="787603"/>
                  </a:lnTo>
                  <a:lnTo>
                    <a:pt x="1036904" y="689533"/>
                  </a:lnTo>
                  <a:lnTo>
                    <a:pt x="1098715" y="615784"/>
                  </a:lnTo>
                  <a:lnTo>
                    <a:pt x="1174508" y="540562"/>
                  </a:lnTo>
                  <a:lnTo>
                    <a:pt x="1229702" y="480085"/>
                  </a:lnTo>
                  <a:lnTo>
                    <a:pt x="1231912" y="446900"/>
                  </a:lnTo>
                  <a:lnTo>
                    <a:pt x="1201737" y="382739"/>
                  </a:lnTo>
                  <a:lnTo>
                    <a:pt x="1162735" y="295719"/>
                  </a:lnTo>
                  <a:lnTo>
                    <a:pt x="1125943" y="220510"/>
                  </a:lnTo>
                  <a:lnTo>
                    <a:pt x="1114907" y="148971"/>
                  </a:lnTo>
                  <a:lnTo>
                    <a:pt x="1119314" y="113576"/>
                  </a:lnTo>
                  <a:lnTo>
                    <a:pt x="1125943" y="26555"/>
                  </a:lnTo>
                  <a:lnTo>
                    <a:pt x="1112697" y="15494"/>
                  </a:lnTo>
                  <a:lnTo>
                    <a:pt x="1094295" y="22123"/>
                  </a:lnTo>
                  <a:lnTo>
                    <a:pt x="1094295" y="87020"/>
                  </a:lnTo>
                  <a:lnTo>
                    <a:pt x="1084732" y="89242"/>
                  </a:lnTo>
                  <a:lnTo>
                    <a:pt x="1066330" y="6642"/>
                  </a:lnTo>
                  <a:lnTo>
                    <a:pt x="1045730" y="0"/>
                  </a:lnTo>
                  <a:lnTo>
                    <a:pt x="1036904" y="6642"/>
                  </a:lnTo>
                  <a:lnTo>
                    <a:pt x="1057503" y="89242"/>
                  </a:lnTo>
                  <a:lnTo>
                    <a:pt x="1045730" y="80391"/>
                  </a:lnTo>
                  <a:lnTo>
                    <a:pt x="983907" y="19913"/>
                  </a:lnTo>
                  <a:lnTo>
                    <a:pt x="967727" y="33185"/>
                  </a:lnTo>
                  <a:lnTo>
                    <a:pt x="990536" y="68592"/>
                  </a:lnTo>
                  <a:lnTo>
                    <a:pt x="1029538" y="113576"/>
                  </a:lnTo>
                  <a:lnTo>
                    <a:pt x="974344" y="113576"/>
                  </a:lnTo>
                  <a:lnTo>
                    <a:pt x="926515" y="120205"/>
                  </a:lnTo>
                  <a:lnTo>
                    <a:pt x="928712" y="140119"/>
                  </a:lnTo>
                  <a:lnTo>
                    <a:pt x="949325" y="135699"/>
                  </a:lnTo>
                  <a:lnTo>
                    <a:pt x="988326" y="140119"/>
                  </a:lnTo>
                  <a:lnTo>
                    <a:pt x="1036904" y="168884"/>
                  </a:lnTo>
                  <a:lnTo>
                    <a:pt x="1092085" y="220510"/>
                  </a:lnTo>
                  <a:lnTo>
                    <a:pt x="1142136" y="313423"/>
                  </a:lnTo>
                  <a:lnTo>
                    <a:pt x="1162735" y="387172"/>
                  </a:lnTo>
                  <a:lnTo>
                    <a:pt x="1167892" y="426986"/>
                  </a:lnTo>
                  <a:lnTo>
                    <a:pt x="1156119" y="466813"/>
                  </a:lnTo>
                  <a:lnTo>
                    <a:pt x="1133297" y="507377"/>
                  </a:lnTo>
                  <a:lnTo>
                    <a:pt x="1045730" y="609142"/>
                  </a:lnTo>
                  <a:lnTo>
                    <a:pt x="981697" y="682891"/>
                  </a:lnTo>
                  <a:lnTo>
                    <a:pt x="914730" y="727138"/>
                  </a:lnTo>
                  <a:lnTo>
                    <a:pt x="839050" y="766914"/>
                  </a:lnTo>
                  <a:lnTo>
                    <a:pt x="833056" y="761060"/>
                  </a:lnTo>
                  <a:lnTo>
                    <a:pt x="805091" y="747788"/>
                  </a:lnTo>
                  <a:lnTo>
                    <a:pt x="777862" y="747788"/>
                  </a:lnTo>
                  <a:lnTo>
                    <a:pt x="747687" y="767689"/>
                  </a:lnTo>
                  <a:lnTo>
                    <a:pt x="736244" y="796569"/>
                  </a:lnTo>
                  <a:lnTo>
                    <a:pt x="731494" y="792035"/>
                  </a:lnTo>
                  <a:lnTo>
                    <a:pt x="713092" y="798664"/>
                  </a:lnTo>
                  <a:lnTo>
                    <a:pt x="663054" y="858405"/>
                  </a:lnTo>
                  <a:lnTo>
                    <a:pt x="607860" y="926985"/>
                  </a:lnTo>
                  <a:lnTo>
                    <a:pt x="552665" y="991146"/>
                  </a:lnTo>
                  <a:lnTo>
                    <a:pt x="471716" y="1044244"/>
                  </a:lnTo>
                  <a:lnTo>
                    <a:pt x="402539" y="1079639"/>
                  </a:lnTo>
                  <a:lnTo>
                    <a:pt x="326745" y="1097343"/>
                  </a:lnTo>
                  <a:lnTo>
                    <a:pt x="220764" y="1099553"/>
                  </a:lnTo>
                  <a:lnTo>
                    <a:pt x="158953" y="1099553"/>
                  </a:lnTo>
                  <a:lnTo>
                    <a:pt x="105968" y="1059726"/>
                  </a:lnTo>
                  <a:lnTo>
                    <a:pt x="91986" y="1033183"/>
                  </a:lnTo>
                  <a:lnTo>
                    <a:pt x="69164" y="1033183"/>
                  </a:lnTo>
                  <a:lnTo>
                    <a:pt x="85356" y="1066368"/>
                  </a:lnTo>
                  <a:lnTo>
                    <a:pt x="110375" y="1097343"/>
                  </a:lnTo>
                  <a:lnTo>
                    <a:pt x="48564" y="1084072"/>
                  </a:lnTo>
                  <a:lnTo>
                    <a:pt x="2197" y="1077429"/>
                  </a:lnTo>
                  <a:lnTo>
                    <a:pt x="2197" y="1090701"/>
                  </a:lnTo>
                  <a:lnTo>
                    <a:pt x="43408" y="1099553"/>
                  </a:lnTo>
                  <a:lnTo>
                    <a:pt x="71374" y="1117257"/>
                  </a:lnTo>
                  <a:lnTo>
                    <a:pt x="96393" y="1119466"/>
                  </a:lnTo>
                  <a:lnTo>
                    <a:pt x="57391" y="1132738"/>
                  </a:lnTo>
                  <a:lnTo>
                    <a:pt x="0" y="1146009"/>
                  </a:lnTo>
                  <a:lnTo>
                    <a:pt x="2197" y="1159281"/>
                  </a:lnTo>
                  <a:lnTo>
                    <a:pt x="20599" y="1163713"/>
                  </a:lnTo>
                  <a:lnTo>
                    <a:pt x="75793" y="1146009"/>
                  </a:lnTo>
                  <a:lnTo>
                    <a:pt x="110375" y="1143800"/>
                  </a:lnTo>
                  <a:lnTo>
                    <a:pt x="89776" y="1163713"/>
                  </a:lnTo>
                  <a:lnTo>
                    <a:pt x="57391" y="1196898"/>
                  </a:lnTo>
                  <a:lnTo>
                    <a:pt x="43408" y="1205750"/>
                  </a:lnTo>
                  <a:lnTo>
                    <a:pt x="55181" y="1219758"/>
                  </a:lnTo>
                  <a:lnTo>
                    <a:pt x="83146" y="1203540"/>
                  </a:lnTo>
                  <a:lnTo>
                    <a:pt x="119951" y="1170343"/>
                  </a:lnTo>
                  <a:lnTo>
                    <a:pt x="154533" y="1137158"/>
                  </a:lnTo>
                  <a:lnTo>
                    <a:pt x="264922" y="1132738"/>
                  </a:lnTo>
                  <a:lnTo>
                    <a:pt x="365747" y="1119466"/>
                  </a:lnTo>
                  <a:lnTo>
                    <a:pt x="428294" y="1103972"/>
                  </a:lnTo>
                  <a:lnTo>
                    <a:pt x="518083" y="1053096"/>
                  </a:lnTo>
                  <a:lnTo>
                    <a:pt x="582104" y="1004417"/>
                  </a:lnTo>
                  <a:lnTo>
                    <a:pt x="665264" y="944689"/>
                  </a:lnTo>
                  <a:lnTo>
                    <a:pt x="702703" y="908583"/>
                  </a:lnTo>
                  <a:lnTo>
                    <a:pt x="706475" y="966812"/>
                  </a:lnTo>
                  <a:lnTo>
                    <a:pt x="715302" y="1024331"/>
                  </a:lnTo>
                  <a:lnTo>
                    <a:pt x="733704" y="1084059"/>
                  </a:lnTo>
                  <a:lnTo>
                    <a:pt x="761669" y="1152652"/>
                  </a:lnTo>
                  <a:lnTo>
                    <a:pt x="796251" y="1212380"/>
                  </a:lnTo>
                  <a:lnTo>
                    <a:pt x="833056" y="1258836"/>
                  </a:lnTo>
                  <a:lnTo>
                    <a:pt x="886040" y="1298663"/>
                  </a:lnTo>
                  <a:lnTo>
                    <a:pt x="936815" y="1325219"/>
                  </a:lnTo>
                  <a:lnTo>
                    <a:pt x="992009" y="1337017"/>
                  </a:lnTo>
                  <a:lnTo>
                    <a:pt x="1031011" y="1329639"/>
                  </a:lnTo>
                  <a:lnTo>
                    <a:pt x="1036243" y="1327137"/>
                  </a:lnTo>
                  <a:lnTo>
                    <a:pt x="1039850" y="1343647"/>
                  </a:lnTo>
                  <a:lnTo>
                    <a:pt x="1048677" y="1497774"/>
                  </a:lnTo>
                  <a:lnTo>
                    <a:pt x="1053096" y="1584794"/>
                  </a:lnTo>
                  <a:lnTo>
                    <a:pt x="1062659" y="1631251"/>
                  </a:lnTo>
                  <a:lnTo>
                    <a:pt x="1076642" y="1664436"/>
                  </a:lnTo>
                  <a:lnTo>
                    <a:pt x="1101661" y="1673288"/>
                  </a:lnTo>
                  <a:lnTo>
                    <a:pt x="1163485" y="1671078"/>
                  </a:lnTo>
                  <a:lnTo>
                    <a:pt x="1220876" y="1644535"/>
                  </a:lnTo>
                  <a:lnTo>
                    <a:pt x="1287856" y="1606918"/>
                  </a:lnTo>
                  <a:lnTo>
                    <a:pt x="1349667" y="1587004"/>
                  </a:lnTo>
                  <a:lnTo>
                    <a:pt x="1427670" y="1573733"/>
                  </a:lnTo>
                  <a:lnTo>
                    <a:pt x="1490230" y="1573733"/>
                  </a:lnTo>
                  <a:lnTo>
                    <a:pt x="1508620" y="1584794"/>
                  </a:lnTo>
                  <a:lnTo>
                    <a:pt x="1501267" y="1600288"/>
                  </a:lnTo>
                  <a:lnTo>
                    <a:pt x="1482864" y="1611350"/>
                  </a:lnTo>
                  <a:lnTo>
                    <a:pt x="1441653" y="1646745"/>
                  </a:lnTo>
                  <a:lnTo>
                    <a:pt x="1398231" y="1693938"/>
                  </a:lnTo>
                  <a:lnTo>
                    <a:pt x="1365859" y="1733765"/>
                  </a:lnTo>
                  <a:lnTo>
                    <a:pt x="1370279" y="1778012"/>
                  </a:lnTo>
                  <a:lnTo>
                    <a:pt x="1384249" y="1793494"/>
                  </a:lnTo>
                  <a:lnTo>
                    <a:pt x="1400441" y="1793494"/>
                  </a:lnTo>
                  <a:lnTo>
                    <a:pt x="1412214" y="1753679"/>
                  </a:lnTo>
                  <a:lnTo>
                    <a:pt x="1427670" y="1720494"/>
                  </a:lnTo>
                  <a:lnTo>
                    <a:pt x="1446072" y="1687309"/>
                  </a:lnTo>
                  <a:lnTo>
                    <a:pt x="1476248" y="1646745"/>
                  </a:lnTo>
                  <a:lnTo>
                    <a:pt x="1508620" y="1617980"/>
                  </a:lnTo>
                  <a:lnTo>
                    <a:pt x="1543215" y="1598066"/>
                  </a:lnTo>
                  <a:lnTo>
                    <a:pt x="1549831" y="1573733"/>
                  </a:lnTo>
                  <a:lnTo>
                    <a:pt x="1535849" y="1557515"/>
                  </a:lnTo>
                  <a:lnTo>
                    <a:pt x="1510830" y="1550873"/>
                  </a:lnTo>
                  <a:lnTo>
                    <a:pt x="1455635" y="1550873"/>
                  </a:lnTo>
                  <a:lnTo>
                    <a:pt x="1379842" y="1559725"/>
                  </a:lnTo>
                  <a:lnTo>
                    <a:pt x="1310665" y="1571523"/>
                  </a:lnTo>
                  <a:lnTo>
                    <a:pt x="1248841" y="1587004"/>
                  </a:lnTo>
                  <a:lnTo>
                    <a:pt x="1191450" y="1617980"/>
                  </a:lnTo>
                  <a:lnTo>
                    <a:pt x="1152448" y="1626831"/>
                  </a:lnTo>
                  <a:lnTo>
                    <a:pt x="1122273" y="1617980"/>
                  </a:lnTo>
                  <a:lnTo>
                    <a:pt x="1111224" y="1564144"/>
                  </a:lnTo>
                  <a:lnTo>
                    <a:pt x="1111224" y="1553083"/>
                  </a:lnTo>
                  <a:lnTo>
                    <a:pt x="1115644" y="1497774"/>
                  </a:lnTo>
                  <a:lnTo>
                    <a:pt x="1117854" y="1399692"/>
                  </a:lnTo>
                  <a:lnTo>
                    <a:pt x="1134668" y="1281709"/>
                  </a:lnTo>
                  <a:lnTo>
                    <a:pt x="1136256" y="1281709"/>
                  </a:lnTo>
                  <a:lnTo>
                    <a:pt x="1170838" y="1261795"/>
                  </a:lnTo>
                  <a:lnTo>
                    <a:pt x="1240015" y="1199845"/>
                  </a:lnTo>
                  <a:lnTo>
                    <a:pt x="1308455" y="1133475"/>
                  </a:lnTo>
                  <a:lnTo>
                    <a:pt x="1363649" y="1081849"/>
                  </a:lnTo>
                  <a:lnTo>
                    <a:pt x="1405597" y="1055306"/>
                  </a:lnTo>
                  <a:lnTo>
                    <a:pt x="1435036" y="1055306"/>
                  </a:lnTo>
                  <a:lnTo>
                    <a:pt x="1463001" y="1081849"/>
                  </a:lnTo>
                  <a:lnTo>
                    <a:pt x="1476984" y="1108405"/>
                  </a:lnTo>
                  <a:lnTo>
                    <a:pt x="1481391" y="1182141"/>
                  </a:lnTo>
                  <a:lnTo>
                    <a:pt x="1488020" y="1294980"/>
                  </a:lnTo>
                  <a:lnTo>
                    <a:pt x="1483601" y="1374622"/>
                  </a:lnTo>
                  <a:lnTo>
                    <a:pt x="1490230" y="1435100"/>
                  </a:lnTo>
                  <a:lnTo>
                    <a:pt x="1508620" y="1492618"/>
                  </a:lnTo>
                  <a:lnTo>
                    <a:pt x="1510830" y="1532432"/>
                  </a:lnTo>
                  <a:lnTo>
                    <a:pt x="1566024" y="1534655"/>
                  </a:lnTo>
                  <a:lnTo>
                    <a:pt x="1580007" y="1508099"/>
                  </a:lnTo>
                  <a:lnTo>
                    <a:pt x="1587360" y="1466062"/>
                  </a:lnTo>
                  <a:lnTo>
                    <a:pt x="1621218" y="1415186"/>
                  </a:lnTo>
                  <a:lnTo>
                    <a:pt x="1676412" y="1381264"/>
                  </a:lnTo>
                  <a:lnTo>
                    <a:pt x="1718360" y="1381264"/>
                  </a:lnTo>
                  <a:lnTo>
                    <a:pt x="1759572" y="1398955"/>
                  </a:lnTo>
                  <a:lnTo>
                    <a:pt x="1787537" y="1412963"/>
                  </a:lnTo>
                  <a:lnTo>
                    <a:pt x="1812556" y="1408544"/>
                  </a:lnTo>
                  <a:lnTo>
                    <a:pt x="1828749" y="1385684"/>
                  </a:lnTo>
                  <a:lnTo>
                    <a:pt x="1833168" y="1359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34338" y="3756241"/>
              <a:ext cx="317182" cy="284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7369" y="3395623"/>
              <a:ext cx="156751" cy="818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1418" y="914400"/>
              <a:ext cx="3030220" cy="2006600"/>
            </a:xfrm>
            <a:custGeom>
              <a:avLst/>
              <a:gdLst/>
              <a:ahLst/>
              <a:cxnLst/>
              <a:rect l="l" t="t" r="r" b="b"/>
              <a:pathLst>
                <a:path w="3030220" h="2006600">
                  <a:moveTo>
                    <a:pt x="1633875" y="0"/>
                  </a:moveTo>
                  <a:lnTo>
                    <a:pt x="1583442" y="238"/>
                  </a:lnTo>
                  <a:lnTo>
                    <a:pt x="1533000" y="1597"/>
                  </a:lnTo>
                  <a:lnTo>
                    <a:pt x="1482600" y="4080"/>
                  </a:lnTo>
                  <a:lnTo>
                    <a:pt x="1432293" y="7691"/>
                  </a:lnTo>
                  <a:lnTo>
                    <a:pt x="1382129" y="12435"/>
                  </a:lnTo>
                  <a:lnTo>
                    <a:pt x="1332161" y="18316"/>
                  </a:lnTo>
                  <a:lnTo>
                    <a:pt x="1282440" y="25339"/>
                  </a:lnTo>
                  <a:lnTo>
                    <a:pt x="1233015" y="33507"/>
                  </a:lnTo>
                  <a:lnTo>
                    <a:pt x="1183940" y="42825"/>
                  </a:lnTo>
                  <a:lnTo>
                    <a:pt x="1135264" y="53297"/>
                  </a:lnTo>
                  <a:lnTo>
                    <a:pt x="1087040" y="64928"/>
                  </a:lnTo>
                  <a:lnTo>
                    <a:pt x="1039317" y="77721"/>
                  </a:lnTo>
                  <a:lnTo>
                    <a:pt x="992148" y="91682"/>
                  </a:lnTo>
                  <a:lnTo>
                    <a:pt x="945584" y="106815"/>
                  </a:lnTo>
                  <a:lnTo>
                    <a:pt x="899675" y="123123"/>
                  </a:lnTo>
                  <a:lnTo>
                    <a:pt x="854473" y="140611"/>
                  </a:lnTo>
                  <a:lnTo>
                    <a:pt x="810029" y="159283"/>
                  </a:lnTo>
                  <a:lnTo>
                    <a:pt x="766394" y="179145"/>
                  </a:lnTo>
                  <a:lnTo>
                    <a:pt x="717269" y="203473"/>
                  </a:lnTo>
                  <a:lnTo>
                    <a:pt x="670346" y="228876"/>
                  </a:lnTo>
                  <a:lnTo>
                    <a:pt x="625634" y="255304"/>
                  </a:lnTo>
                  <a:lnTo>
                    <a:pt x="583145" y="282707"/>
                  </a:lnTo>
                  <a:lnTo>
                    <a:pt x="542889" y="311035"/>
                  </a:lnTo>
                  <a:lnTo>
                    <a:pt x="504877" y="340238"/>
                  </a:lnTo>
                  <a:lnTo>
                    <a:pt x="469120" y="370266"/>
                  </a:lnTo>
                  <a:lnTo>
                    <a:pt x="435630" y="401069"/>
                  </a:lnTo>
                  <a:lnTo>
                    <a:pt x="404416" y="432597"/>
                  </a:lnTo>
                  <a:lnTo>
                    <a:pt x="375490" y="464801"/>
                  </a:lnTo>
                  <a:lnTo>
                    <a:pt x="348862" y="497631"/>
                  </a:lnTo>
                  <a:lnTo>
                    <a:pt x="324544" y="531036"/>
                  </a:lnTo>
                  <a:lnTo>
                    <a:pt x="302546" y="564966"/>
                  </a:lnTo>
                  <a:lnTo>
                    <a:pt x="282879" y="599373"/>
                  </a:lnTo>
                  <a:lnTo>
                    <a:pt x="265555" y="634205"/>
                  </a:lnTo>
                  <a:lnTo>
                    <a:pt x="250583" y="669413"/>
                  </a:lnTo>
                  <a:lnTo>
                    <a:pt x="227742" y="740757"/>
                  </a:lnTo>
                  <a:lnTo>
                    <a:pt x="214443" y="813006"/>
                  </a:lnTo>
                  <a:lnTo>
                    <a:pt x="210774" y="885761"/>
                  </a:lnTo>
                  <a:lnTo>
                    <a:pt x="212577" y="922203"/>
                  </a:lnTo>
                  <a:lnTo>
                    <a:pt x="223514" y="994967"/>
                  </a:lnTo>
                  <a:lnTo>
                    <a:pt x="244297" y="1067238"/>
                  </a:lnTo>
                  <a:lnTo>
                    <a:pt x="258409" y="1103063"/>
                  </a:lnTo>
                  <a:lnTo>
                    <a:pt x="275015" y="1138616"/>
                  </a:lnTo>
                  <a:lnTo>
                    <a:pt x="294125" y="1173846"/>
                  </a:lnTo>
                  <a:lnTo>
                    <a:pt x="315752" y="1208703"/>
                  </a:lnTo>
                  <a:lnTo>
                    <a:pt x="339906" y="1243138"/>
                  </a:lnTo>
                  <a:lnTo>
                    <a:pt x="366597" y="1277099"/>
                  </a:lnTo>
                  <a:lnTo>
                    <a:pt x="395837" y="1310539"/>
                  </a:lnTo>
                  <a:lnTo>
                    <a:pt x="427636" y="1343405"/>
                  </a:lnTo>
                  <a:lnTo>
                    <a:pt x="462006" y="1375650"/>
                  </a:lnTo>
                  <a:lnTo>
                    <a:pt x="498957" y="1407222"/>
                  </a:lnTo>
                  <a:lnTo>
                    <a:pt x="0" y="2006535"/>
                  </a:lnTo>
                  <a:lnTo>
                    <a:pt x="900569" y="1629713"/>
                  </a:lnTo>
                  <a:lnTo>
                    <a:pt x="945831" y="1645734"/>
                  </a:lnTo>
                  <a:lnTo>
                    <a:pt x="991752" y="1660628"/>
                  </a:lnTo>
                  <a:lnTo>
                    <a:pt x="1038284" y="1674398"/>
                  </a:lnTo>
                  <a:lnTo>
                    <a:pt x="1085378" y="1687046"/>
                  </a:lnTo>
                  <a:lnTo>
                    <a:pt x="1132984" y="1698573"/>
                  </a:lnTo>
                  <a:lnTo>
                    <a:pt x="1181054" y="1708982"/>
                  </a:lnTo>
                  <a:lnTo>
                    <a:pt x="1229537" y="1718273"/>
                  </a:lnTo>
                  <a:lnTo>
                    <a:pt x="1278386" y="1726448"/>
                  </a:lnTo>
                  <a:lnTo>
                    <a:pt x="1327551" y="1733510"/>
                  </a:lnTo>
                  <a:lnTo>
                    <a:pt x="1376982" y="1739460"/>
                  </a:lnTo>
                  <a:lnTo>
                    <a:pt x="1426631" y="1744300"/>
                  </a:lnTo>
                  <a:lnTo>
                    <a:pt x="1476449" y="1748032"/>
                  </a:lnTo>
                  <a:lnTo>
                    <a:pt x="1526386" y="1750657"/>
                  </a:lnTo>
                  <a:lnTo>
                    <a:pt x="1576394" y="1752177"/>
                  </a:lnTo>
                  <a:lnTo>
                    <a:pt x="1626423" y="1752593"/>
                  </a:lnTo>
                  <a:lnTo>
                    <a:pt x="1676423" y="1751909"/>
                  </a:lnTo>
                  <a:lnTo>
                    <a:pt x="1726347" y="1750124"/>
                  </a:lnTo>
                  <a:lnTo>
                    <a:pt x="1776144" y="1747242"/>
                  </a:lnTo>
                  <a:lnTo>
                    <a:pt x="1825767" y="1743264"/>
                  </a:lnTo>
                  <a:lnTo>
                    <a:pt x="1875164" y="1738191"/>
                  </a:lnTo>
                  <a:lnTo>
                    <a:pt x="1924288" y="1732026"/>
                  </a:lnTo>
                  <a:lnTo>
                    <a:pt x="1973090" y="1724770"/>
                  </a:lnTo>
                  <a:lnTo>
                    <a:pt x="2021519" y="1716424"/>
                  </a:lnTo>
                  <a:lnTo>
                    <a:pt x="2069528" y="1706991"/>
                  </a:lnTo>
                  <a:lnTo>
                    <a:pt x="2117067" y="1696473"/>
                  </a:lnTo>
                  <a:lnTo>
                    <a:pt x="2164086" y="1684870"/>
                  </a:lnTo>
                  <a:lnTo>
                    <a:pt x="2210537" y="1672186"/>
                  </a:lnTo>
                  <a:lnTo>
                    <a:pt x="2256370" y="1658421"/>
                  </a:lnTo>
                  <a:lnTo>
                    <a:pt x="2301537" y="1643578"/>
                  </a:lnTo>
                  <a:lnTo>
                    <a:pt x="2345988" y="1627657"/>
                  </a:lnTo>
                  <a:lnTo>
                    <a:pt x="2389675" y="1610662"/>
                  </a:lnTo>
                  <a:lnTo>
                    <a:pt x="2432547" y="1592593"/>
                  </a:lnTo>
                  <a:lnTo>
                    <a:pt x="2474556" y="1573452"/>
                  </a:lnTo>
                  <a:lnTo>
                    <a:pt x="2523682" y="1549124"/>
                  </a:lnTo>
                  <a:lnTo>
                    <a:pt x="2570606" y="1523721"/>
                  </a:lnTo>
                  <a:lnTo>
                    <a:pt x="2615319" y="1497293"/>
                  </a:lnTo>
                  <a:lnTo>
                    <a:pt x="2657809" y="1469890"/>
                  </a:lnTo>
                  <a:lnTo>
                    <a:pt x="2698065" y="1441562"/>
                  </a:lnTo>
                  <a:lnTo>
                    <a:pt x="2736077" y="1412360"/>
                  </a:lnTo>
                  <a:lnTo>
                    <a:pt x="2771834" y="1382332"/>
                  </a:lnTo>
                  <a:lnTo>
                    <a:pt x="2805325" y="1351528"/>
                  </a:lnTo>
                  <a:lnTo>
                    <a:pt x="2836540" y="1320000"/>
                  </a:lnTo>
                  <a:lnTo>
                    <a:pt x="2865466" y="1287796"/>
                  </a:lnTo>
                  <a:lnTo>
                    <a:pt x="2892094" y="1254967"/>
                  </a:lnTo>
                  <a:lnTo>
                    <a:pt x="2916412" y="1221562"/>
                  </a:lnTo>
                  <a:lnTo>
                    <a:pt x="2938410" y="1187631"/>
                  </a:lnTo>
                  <a:lnTo>
                    <a:pt x="2958076" y="1153225"/>
                  </a:lnTo>
                  <a:lnTo>
                    <a:pt x="2975401" y="1118393"/>
                  </a:lnTo>
                  <a:lnTo>
                    <a:pt x="2990372" y="1083185"/>
                  </a:lnTo>
                  <a:lnTo>
                    <a:pt x="3013213" y="1011841"/>
                  </a:lnTo>
                  <a:lnTo>
                    <a:pt x="3026511" y="939593"/>
                  </a:lnTo>
                  <a:lnTo>
                    <a:pt x="3030180" y="866839"/>
                  </a:lnTo>
                  <a:lnTo>
                    <a:pt x="3028377" y="830397"/>
                  </a:lnTo>
                  <a:lnTo>
                    <a:pt x="3017439" y="757634"/>
                  </a:lnTo>
                  <a:lnTo>
                    <a:pt x="2996655" y="685364"/>
                  </a:lnTo>
                  <a:lnTo>
                    <a:pt x="2982543" y="649539"/>
                  </a:lnTo>
                  <a:lnTo>
                    <a:pt x="2965937" y="613987"/>
                  </a:lnTo>
                  <a:lnTo>
                    <a:pt x="2946826" y="578758"/>
                  </a:lnTo>
                  <a:lnTo>
                    <a:pt x="2925199" y="543901"/>
                  </a:lnTo>
                  <a:lnTo>
                    <a:pt x="2901045" y="509468"/>
                  </a:lnTo>
                  <a:lnTo>
                    <a:pt x="2874353" y="475507"/>
                  </a:lnTo>
                  <a:lnTo>
                    <a:pt x="2845113" y="442068"/>
                  </a:lnTo>
                  <a:lnTo>
                    <a:pt x="2813314" y="409202"/>
                  </a:lnTo>
                  <a:lnTo>
                    <a:pt x="2778944" y="376959"/>
                  </a:lnTo>
                  <a:lnTo>
                    <a:pt x="2741993" y="345388"/>
                  </a:lnTo>
                  <a:lnTo>
                    <a:pt x="2708422" y="319029"/>
                  </a:lnTo>
                  <a:lnTo>
                    <a:pt x="2673563" y="293683"/>
                  </a:lnTo>
                  <a:lnTo>
                    <a:pt x="2637467" y="269353"/>
                  </a:lnTo>
                  <a:lnTo>
                    <a:pt x="2600184" y="246045"/>
                  </a:lnTo>
                  <a:lnTo>
                    <a:pt x="2561767" y="223761"/>
                  </a:lnTo>
                  <a:lnTo>
                    <a:pt x="2522266" y="202507"/>
                  </a:lnTo>
                  <a:lnTo>
                    <a:pt x="2481732" y="182286"/>
                  </a:lnTo>
                  <a:lnTo>
                    <a:pt x="2440217" y="163104"/>
                  </a:lnTo>
                  <a:lnTo>
                    <a:pt x="2397772" y="144964"/>
                  </a:lnTo>
                  <a:lnTo>
                    <a:pt x="2354447" y="127871"/>
                  </a:lnTo>
                  <a:lnTo>
                    <a:pt x="2310295" y="111829"/>
                  </a:lnTo>
                  <a:lnTo>
                    <a:pt x="2265366" y="96842"/>
                  </a:lnTo>
                  <a:lnTo>
                    <a:pt x="2219711" y="82914"/>
                  </a:lnTo>
                  <a:lnTo>
                    <a:pt x="2173381" y="70051"/>
                  </a:lnTo>
                  <a:lnTo>
                    <a:pt x="2126429" y="58255"/>
                  </a:lnTo>
                  <a:lnTo>
                    <a:pt x="2078904" y="47532"/>
                  </a:lnTo>
                  <a:lnTo>
                    <a:pt x="2030858" y="37886"/>
                  </a:lnTo>
                  <a:lnTo>
                    <a:pt x="1982343" y="29322"/>
                  </a:lnTo>
                  <a:lnTo>
                    <a:pt x="1933408" y="21842"/>
                  </a:lnTo>
                  <a:lnTo>
                    <a:pt x="1884106" y="15452"/>
                  </a:lnTo>
                  <a:lnTo>
                    <a:pt x="1834488" y="10156"/>
                  </a:lnTo>
                  <a:lnTo>
                    <a:pt x="1784605" y="5959"/>
                  </a:lnTo>
                  <a:lnTo>
                    <a:pt x="1734507" y="2864"/>
                  </a:lnTo>
                  <a:lnTo>
                    <a:pt x="1684247" y="876"/>
                  </a:lnTo>
                  <a:lnTo>
                    <a:pt x="16338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61418" y="914400"/>
              <a:ext cx="3030220" cy="2006600"/>
            </a:xfrm>
            <a:custGeom>
              <a:avLst/>
              <a:gdLst/>
              <a:ahLst/>
              <a:cxnLst/>
              <a:rect l="l" t="t" r="r" b="b"/>
              <a:pathLst>
                <a:path w="3030220" h="2006600">
                  <a:moveTo>
                    <a:pt x="0" y="2006535"/>
                  </a:moveTo>
                  <a:lnTo>
                    <a:pt x="498957" y="1407222"/>
                  </a:lnTo>
                  <a:lnTo>
                    <a:pt x="462006" y="1375650"/>
                  </a:lnTo>
                  <a:lnTo>
                    <a:pt x="427636" y="1343405"/>
                  </a:lnTo>
                  <a:lnTo>
                    <a:pt x="395837" y="1310539"/>
                  </a:lnTo>
                  <a:lnTo>
                    <a:pt x="366597" y="1277099"/>
                  </a:lnTo>
                  <a:lnTo>
                    <a:pt x="339906" y="1243138"/>
                  </a:lnTo>
                  <a:lnTo>
                    <a:pt x="315752" y="1208703"/>
                  </a:lnTo>
                  <a:lnTo>
                    <a:pt x="294125" y="1173846"/>
                  </a:lnTo>
                  <a:lnTo>
                    <a:pt x="275015" y="1138616"/>
                  </a:lnTo>
                  <a:lnTo>
                    <a:pt x="258409" y="1103063"/>
                  </a:lnTo>
                  <a:lnTo>
                    <a:pt x="244297" y="1067238"/>
                  </a:lnTo>
                  <a:lnTo>
                    <a:pt x="223514" y="994967"/>
                  </a:lnTo>
                  <a:lnTo>
                    <a:pt x="212577" y="922203"/>
                  </a:lnTo>
                  <a:lnTo>
                    <a:pt x="210774" y="885761"/>
                  </a:lnTo>
                  <a:lnTo>
                    <a:pt x="211399" y="849345"/>
                  </a:lnTo>
                  <a:lnTo>
                    <a:pt x="219895" y="776794"/>
                  </a:lnTo>
                  <a:lnTo>
                    <a:pt x="237975" y="704947"/>
                  </a:lnTo>
                  <a:lnTo>
                    <a:pt x="265555" y="634205"/>
                  </a:lnTo>
                  <a:lnTo>
                    <a:pt x="282879" y="599373"/>
                  </a:lnTo>
                  <a:lnTo>
                    <a:pt x="302546" y="564966"/>
                  </a:lnTo>
                  <a:lnTo>
                    <a:pt x="324544" y="531036"/>
                  </a:lnTo>
                  <a:lnTo>
                    <a:pt x="348862" y="497631"/>
                  </a:lnTo>
                  <a:lnTo>
                    <a:pt x="375490" y="464801"/>
                  </a:lnTo>
                  <a:lnTo>
                    <a:pt x="404416" y="432597"/>
                  </a:lnTo>
                  <a:lnTo>
                    <a:pt x="435630" y="401069"/>
                  </a:lnTo>
                  <a:lnTo>
                    <a:pt x="469120" y="370266"/>
                  </a:lnTo>
                  <a:lnTo>
                    <a:pt x="504877" y="340238"/>
                  </a:lnTo>
                  <a:lnTo>
                    <a:pt x="542889" y="311035"/>
                  </a:lnTo>
                  <a:lnTo>
                    <a:pt x="583145" y="282707"/>
                  </a:lnTo>
                  <a:lnTo>
                    <a:pt x="625634" y="255304"/>
                  </a:lnTo>
                  <a:lnTo>
                    <a:pt x="670346" y="228876"/>
                  </a:lnTo>
                  <a:lnTo>
                    <a:pt x="717269" y="203473"/>
                  </a:lnTo>
                  <a:lnTo>
                    <a:pt x="766394" y="179145"/>
                  </a:lnTo>
                  <a:lnTo>
                    <a:pt x="810029" y="159283"/>
                  </a:lnTo>
                  <a:lnTo>
                    <a:pt x="854473" y="140611"/>
                  </a:lnTo>
                  <a:lnTo>
                    <a:pt x="899675" y="123123"/>
                  </a:lnTo>
                  <a:lnTo>
                    <a:pt x="945584" y="106815"/>
                  </a:lnTo>
                  <a:lnTo>
                    <a:pt x="992148" y="91682"/>
                  </a:lnTo>
                  <a:lnTo>
                    <a:pt x="1039317" y="77721"/>
                  </a:lnTo>
                  <a:lnTo>
                    <a:pt x="1087040" y="64928"/>
                  </a:lnTo>
                  <a:lnTo>
                    <a:pt x="1135264" y="53297"/>
                  </a:lnTo>
                  <a:lnTo>
                    <a:pt x="1183940" y="42825"/>
                  </a:lnTo>
                  <a:lnTo>
                    <a:pt x="1233015" y="33507"/>
                  </a:lnTo>
                  <a:lnTo>
                    <a:pt x="1282440" y="25339"/>
                  </a:lnTo>
                  <a:lnTo>
                    <a:pt x="1332161" y="18316"/>
                  </a:lnTo>
                  <a:lnTo>
                    <a:pt x="1382129" y="12435"/>
                  </a:lnTo>
                  <a:lnTo>
                    <a:pt x="1432293" y="7691"/>
                  </a:lnTo>
                  <a:lnTo>
                    <a:pt x="1482600" y="4080"/>
                  </a:lnTo>
                  <a:lnTo>
                    <a:pt x="1533000" y="1597"/>
                  </a:lnTo>
                  <a:lnTo>
                    <a:pt x="1583442" y="238"/>
                  </a:lnTo>
                  <a:lnTo>
                    <a:pt x="1633875" y="0"/>
                  </a:lnTo>
                  <a:lnTo>
                    <a:pt x="1684247" y="876"/>
                  </a:lnTo>
                  <a:lnTo>
                    <a:pt x="1734507" y="2864"/>
                  </a:lnTo>
                  <a:lnTo>
                    <a:pt x="1784605" y="5959"/>
                  </a:lnTo>
                  <a:lnTo>
                    <a:pt x="1834488" y="10156"/>
                  </a:lnTo>
                  <a:lnTo>
                    <a:pt x="1884106" y="15452"/>
                  </a:lnTo>
                  <a:lnTo>
                    <a:pt x="1933408" y="21842"/>
                  </a:lnTo>
                  <a:lnTo>
                    <a:pt x="1982343" y="29322"/>
                  </a:lnTo>
                  <a:lnTo>
                    <a:pt x="2030858" y="37886"/>
                  </a:lnTo>
                  <a:lnTo>
                    <a:pt x="2078904" y="47532"/>
                  </a:lnTo>
                  <a:lnTo>
                    <a:pt x="2126429" y="58255"/>
                  </a:lnTo>
                  <a:lnTo>
                    <a:pt x="2173381" y="70051"/>
                  </a:lnTo>
                  <a:lnTo>
                    <a:pt x="2219711" y="82914"/>
                  </a:lnTo>
                  <a:lnTo>
                    <a:pt x="2265366" y="96842"/>
                  </a:lnTo>
                  <a:lnTo>
                    <a:pt x="2310295" y="111829"/>
                  </a:lnTo>
                  <a:lnTo>
                    <a:pt x="2354447" y="127871"/>
                  </a:lnTo>
                  <a:lnTo>
                    <a:pt x="2397772" y="144964"/>
                  </a:lnTo>
                  <a:lnTo>
                    <a:pt x="2440217" y="163104"/>
                  </a:lnTo>
                  <a:lnTo>
                    <a:pt x="2481732" y="182286"/>
                  </a:lnTo>
                  <a:lnTo>
                    <a:pt x="2522266" y="202507"/>
                  </a:lnTo>
                  <a:lnTo>
                    <a:pt x="2561767" y="223761"/>
                  </a:lnTo>
                  <a:lnTo>
                    <a:pt x="2600184" y="246045"/>
                  </a:lnTo>
                  <a:lnTo>
                    <a:pt x="2637467" y="269353"/>
                  </a:lnTo>
                  <a:lnTo>
                    <a:pt x="2673563" y="293683"/>
                  </a:lnTo>
                  <a:lnTo>
                    <a:pt x="2708422" y="319029"/>
                  </a:lnTo>
                  <a:lnTo>
                    <a:pt x="2741993" y="345388"/>
                  </a:lnTo>
                  <a:lnTo>
                    <a:pt x="2778944" y="376959"/>
                  </a:lnTo>
                  <a:lnTo>
                    <a:pt x="2813314" y="409202"/>
                  </a:lnTo>
                  <a:lnTo>
                    <a:pt x="2845113" y="442068"/>
                  </a:lnTo>
                  <a:lnTo>
                    <a:pt x="2874353" y="475507"/>
                  </a:lnTo>
                  <a:lnTo>
                    <a:pt x="2901045" y="509468"/>
                  </a:lnTo>
                  <a:lnTo>
                    <a:pt x="2925199" y="543901"/>
                  </a:lnTo>
                  <a:lnTo>
                    <a:pt x="2946826" y="578758"/>
                  </a:lnTo>
                  <a:lnTo>
                    <a:pt x="2965937" y="613987"/>
                  </a:lnTo>
                  <a:lnTo>
                    <a:pt x="2982543" y="649539"/>
                  </a:lnTo>
                  <a:lnTo>
                    <a:pt x="2996655" y="685364"/>
                  </a:lnTo>
                  <a:lnTo>
                    <a:pt x="3017439" y="757634"/>
                  </a:lnTo>
                  <a:lnTo>
                    <a:pt x="3028377" y="830397"/>
                  </a:lnTo>
                  <a:lnTo>
                    <a:pt x="3030180" y="866839"/>
                  </a:lnTo>
                  <a:lnTo>
                    <a:pt x="3029555" y="903254"/>
                  </a:lnTo>
                  <a:lnTo>
                    <a:pt x="3021060" y="975805"/>
                  </a:lnTo>
                  <a:lnTo>
                    <a:pt x="3002980" y="1047651"/>
                  </a:lnTo>
                  <a:lnTo>
                    <a:pt x="2975401" y="1118393"/>
                  </a:lnTo>
                  <a:lnTo>
                    <a:pt x="2958076" y="1153225"/>
                  </a:lnTo>
                  <a:lnTo>
                    <a:pt x="2938410" y="1187631"/>
                  </a:lnTo>
                  <a:lnTo>
                    <a:pt x="2916412" y="1221562"/>
                  </a:lnTo>
                  <a:lnTo>
                    <a:pt x="2892094" y="1254967"/>
                  </a:lnTo>
                  <a:lnTo>
                    <a:pt x="2865466" y="1287796"/>
                  </a:lnTo>
                  <a:lnTo>
                    <a:pt x="2836540" y="1320000"/>
                  </a:lnTo>
                  <a:lnTo>
                    <a:pt x="2805325" y="1351528"/>
                  </a:lnTo>
                  <a:lnTo>
                    <a:pt x="2771834" y="1382332"/>
                  </a:lnTo>
                  <a:lnTo>
                    <a:pt x="2736077" y="1412360"/>
                  </a:lnTo>
                  <a:lnTo>
                    <a:pt x="2698065" y="1441562"/>
                  </a:lnTo>
                  <a:lnTo>
                    <a:pt x="2657809" y="1469890"/>
                  </a:lnTo>
                  <a:lnTo>
                    <a:pt x="2615319" y="1497293"/>
                  </a:lnTo>
                  <a:lnTo>
                    <a:pt x="2570606" y="1523721"/>
                  </a:lnTo>
                  <a:lnTo>
                    <a:pt x="2523682" y="1549124"/>
                  </a:lnTo>
                  <a:lnTo>
                    <a:pt x="2474556" y="1573452"/>
                  </a:lnTo>
                  <a:lnTo>
                    <a:pt x="2432547" y="1592593"/>
                  </a:lnTo>
                  <a:lnTo>
                    <a:pt x="2389675" y="1610662"/>
                  </a:lnTo>
                  <a:lnTo>
                    <a:pt x="2345988" y="1627657"/>
                  </a:lnTo>
                  <a:lnTo>
                    <a:pt x="2301537" y="1643578"/>
                  </a:lnTo>
                  <a:lnTo>
                    <a:pt x="2256370" y="1658421"/>
                  </a:lnTo>
                  <a:lnTo>
                    <a:pt x="2210537" y="1672186"/>
                  </a:lnTo>
                  <a:lnTo>
                    <a:pt x="2164086" y="1684870"/>
                  </a:lnTo>
                  <a:lnTo>
                    <a:pt x="2117067" y="1696473"/>
                  </a:lnTo>
                  <a:lnTo>
                    <a:pt x="2069528" y="1706991"/>
                  </a:lnTo>
                  <a:lnTo>
                    <a:pt x="2021519" y="1716424"/>
                  </a:lnTo>
                  <a:lnTo>
                    <a:pt x="1973090" y="1724770"/>
                  </a:lnTo>
                  <a:lnTo>
                    <a:pt x="1924288" y="1732026"/>
                  </a:lnTo>
                  <a:lnTo>
                    <a:pt x="1875164" y="1738191"/>
                  </a:lnTo>
                  <a:lnTo>
                    <a:pt x="1825767" y="1743264"/>
                  </a:lnTo>
                  <a:lnTo>
                    <a:pt x="1776144" y="1747242"/>
                  </a:lnTo>
                  <a:lnTo>
                    <a:pt x="1726347" y="1750124"/>
                  </a:lnTo>
                  <a:lnTo>
                    <a:pt x="1676423" y="1751909"/>
                  </a:lnTo>
                  <a:lnTo>
                    <a:pt x="1626423" y="1752593"/>
                  </a:lnTo>
                  <a:lnTo>
                    <a:pt x="1576394" y="1752177"/>
                  </a:lnTo>
                  <a:lnTo>
                    <a:pt x="1526386" y="1750657"/>
                  </a:lnTo>
                  <a:lnTo>
                    <a:pt x="1476449" y="1748032"/>
                  </a:lnTo>
                  <a:lnTo>
                    <a:pt x="1426631" y="1744300"/>
                  </a:lnTo>
                  <a:lnTo>
                    <a:pt x="1376982" y="1739460"/>
                  </a:lnTo>
                  <a:lnTo>
                    <a:pt x="1327551" y="1733510"/>
                  </a:lnTo>
                  <a:lnTo>
                    <a:pt x="1278386" y="1726448"/>
                  </a:lnTo>
                  <a:lnTo>
                    <a:pt x="1229537" y="1718273"/>
                  </a:lnTo>
                  <a:lnTo>
                    <a:pt x="1181054" y="1708982"/>
                  </a:lnTo>
                  <a:lnTo>
                    <a:pt x="1132984" y="1698573"/>
                  </a:lnTo>
                  <a:lnTo>
                    <a:pt x="1085378" y="1687046"/>
                  </a:lnTo>
                  <a:lnTo>
                    <a:pt x="1038284" y="1674398"/>
                  </a:lnTo>
                  <a:lnTo>
                    <a:pt x="991752" y="1660628"/>
                  </a:lnTo>
                  <a:lnTo>
                    <a:pt x="945831" y="1645734"/>
                  </a:lnTo>
                  <a:lnTo>
                    <a:pt x="900569" y="1629713"/>
                  </a:lnTo>
                  <a:lnTo>
                    <a:pt x="0" y="200653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60540" y="40640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8003540" y="49022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3540" y="5664124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0669" y="1209040"/>
            <a:ext cx="1701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045" algn="just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So,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truSwap  managed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to  swap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x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y!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1508"/>
            <a:ext cx="8053705" cy="49879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The </a:t>
            </a:r>
            <a:r>
              <a:rPr sz="32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first </a:t>
            </a:r>
            <a:r>
              <a:rPr sz="3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solution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32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call by value</a:t>
            </a:r>
            <a:r>
              <a:rPr sz="32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3200">
              <a:latin typeface="Carlito"/>
              <a:cs typeface="Carlito"/>
            </a:endParaRPr>
          </a:p>
          <a:p>
            <a:pPr marL="756920" marR="1115695" lvl="1" indent="-287020">
              <a:lnSpc>
                <a:spcPts val="3020"/>
              </a:lnSpc>
              <a:spcBef>
                <a:spcPts val="7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just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copied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values from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x,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b 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respectively</a:t>
            </a:r>
            <a:endParaRPr sz="28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Change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b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did not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affect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x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800" b="1" spc="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The second solution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32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call by</a:t>
            </a:r>
            <a:r>
              <a:rPr sz="32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reference</a:t>
            </a:r>
            <a:endParaRPr sz="3200">
              <a:latin typeface="Carlito"/>
              <a:cs typeface="Carlito"/>
            </a:endParaRPr>
          </a:p>
          <a:p>
            <a:pPr marL="756920" marR="191770" lvl="1" indent="-287020">
              <a:lnSpc>
                <a:spcPts val="3020"/>
              </a:lnSpc>
              <a:spcBef>
                <a:spcPts val="7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and be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to hold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address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x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8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800">
              <a:latin typeface="Carlito"/>
              <a:cs typeface="Carlito"/>
            </a:endParaRPr>
          </a:p>
          <a:p>
            <a:pPr marL="756920" marR="147320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So in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actually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value 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within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address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x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800" b="1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Carlito"/>
                <a:cs typeface="Carlito"/>
              </a:rPr>
              <a:t>y.</a:t>
            </a:r>
            <a:endParaRPr sz="2800">
              <a:latin typeface="Carlito"/>
              <a:cs typeface="Carlito"/>
            </a:endParaRPr>
          </a:p>
          <a:p>
            <a:pPr marL="756920" marR="5080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after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completing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call,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value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x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28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changed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587" y="162763"/>
            <a:ext cx="8006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Carlito"/>
              </a:rPr>
              <a:t>Call </a:t>
            </a:r>
            <a:r>
              <a:rPr sz="2800" b="1" spc="-15" dirty="0">
                <a:latin typeface="Carlito"/>
                <a:cs typeface="Carlito"/>
              </a:rPr>
              <a:t>by value </a:t>
            </a:r>
            <a:r>
              <a:rPr sz="2800" b="1" spc="-5" dirty="0">
                <a:latin typeface="Carlito"/>
                <a:cs typeface="Carlito"/>
              </a:rPr>
              <a:t>and </a:t>
            </a:r>
            <a:r>
              <a:rPr sz="2800" b="1" spc="-10" dirty="0">
                <a:latin typeface="Carlito"/>
                <a:cs typeface="Carlito"/>
              </a:rPr>
              <a:t>call </a:t>
            </a:r>
            <a:r>
              <a:rPr sz="2800" b="1" spc="-15" dirty="0">
                <a:latin typeface="Carlito"/>
                <a:cs typeface="Carlito"/>
              </a:rPr>
              <a:t>by </a:t>
            </a:r>
            <a:r>
              <a:rPr sz="2800" b="1" spc="-20" dirty="0">
                <a:latin typeface="Carlito"/>
                <a:cs typeface="Carlito"/>
              </a:rPr>
              <a:t>reference example</a:t>
            </a:r>
            <a:r>
              <a:rPr sz="2800" b="1" spc="25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conclusion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133" y="2979267"/>
            <a:ext cx="3759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Data </a:t>
            </a:r>
            <a:r>
              <a:rPr sz="4000" spc="-5" dirty="0"/>
              <a:t>and</a:t>
            </a:r>
            <a:r>
              <a:rPr sz="4000" spc="-65" dirty="0"/>
              <a:t> </a:t>
            </a:r>
            <a:r>
              <a:rPr sz="4000" dirty="0"/>
              <a:t>Memory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93420"/>
            <a:ext cx="7922259" cy="529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08405" indent="-342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concept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pointers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can be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further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extended.</a:t>
            </a:r>
            <a:endParaRPr sz="3200">
              <a:latin typeface="Carlito"/>
              <a:cs typeface="Carlito"/>
            </a:endParaRPr>
          </a:p>
          <a:p>
            <a:pPr marL="355600" marR="436245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Pointer,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know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contains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address 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another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 variable.</a:t>
            </a:r>
            <a:endParaRPr sz="3200">
              <a:latin typeface="Carlito"/>
              <a:cs typeface="Carlito"/>
            </a:endParaRPr>
          </a:p>
          <a:p>
            <a:pPr marL="355600" marR="826769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Now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itself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might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another  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pointer.</a:t>
            </a:r>
            <a:endParaRPr sz="3200">
              <a:latin typeface="Carlito"/>
              <a:cs typeface="Carlito"/>
            </a:endParaRPr>
          </a:p>
          <a:p>
            <a:pPr marL="355600" marR="56515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Thus,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we now </a:t>
            </a:r>
            <a:r>
              <a:rPr sz="3200" spc="-3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contains 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another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pointer’s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address.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following example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should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point  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clear.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739" y="162559"/>
            <a:ext cx="2639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Carlito"/>
                <a:cs typeface="Carlito"/>
              </a:rPr>
              <a:t>Pointer </a:t>
            </a:r>
            <a:r>
              <a:rPr sz="2800" b="1" spc="-5" dirty="0">
                <a:latin typeface="Carlito"/>
                <a:cs typeface="Carlito"/>
              </a:rPr>
              <a:t>of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Pointer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" y="30479"/>
            <a:ext cx="8884920" cy="4185920"/>
          </a:xfrm>
          <a:custGeom>
            <a:avLst/>
            <a:gdLst/>
            <a:ahLst/>
            <a:cxnLst/>
            <a:rect l="l" t="t" r="r" b="b"/>
            <a:pathLst>
              <a:path w="8884920" h="4185920">
                <a:moveTo>
                  <a:pt x="8884920" y="0"/>
                </a:moveTo>
                <a:lnTo>
                  <a:pt x="0" y="0"/>
                </a:lnTo>
                <a:lnTo>
                  <a:pt x="0" y="3931920"/>
                </a:lnTo>
                <a:lnTo>
                  <a:pt x="0" y="4185920"/>
                </a:lnTo>
                <a:lnTo>
                  <a:pt x="8884920" y="4185920"/>
                </a:lnTo>
                <a:lnTo>
                  <a:pt x="8884920" y="3931920"/>
                </a:lnTo>
                <a:lnTo>
                  <a:pt x="888492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915" y="42862"/>
            <a:ext cx="662178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int main(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9420" marR="404558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int </a:t>
            </a:r>
            <a:r>
              <a:rPr sz="1400" b="1" dirty="0">
                <a:latin typeface="Courier New"/>
                <a:cs typeface="Courier New"/>
              </a:rPr>
              <a:t>i = </a:t>
            </a:r>
            <a:r>
              <a:rPr sz="1400" b="1" spc="-5" dirty="0">
                <a:latin typeface="Courier New"/>
                <a:cs typeface="Courier New"/>
              </a:rPr>
              <a:t>3, *j, </a:t>
            </a:r>
            <a:r>
              <a:rPr sz="1400" b="1" spc="-10" dirty="0">
                <a:latin typeface="Courier New"/>
                <a:cs typeface="Courier New"/>
              </a:rPr>
              <a:t>**k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  j = </a:t>
            </a:r>
            <a:r>
              <a:rPr sz="1400" b="1" spc="-5" dirty="0">
                <a:latin typeface="Courier New"/>
                <a:cs typeface="Courier New"/>
              </a:rPr>
              <a:t>&amp;i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k = </a:t>
            </a:r>
            <a:r>
              <a:rPr sz="1400" b="1" spc="-5" dirty="0">
                <a:latin typeface="Courier New"/>
                <a:cs typeface="Courier New"/>
              </a:rPr>
              <a:t>&amp;j </a:t>
            </a:r>
            <a:r>
              <a:rPr sz="1400" b="1" spc="-10" dirty="0">
                <a:latin typeface="Courier New"/>
                <a:cs typeface="Courier New"/>
              </a:rPr>
              <a:t>;// </a:t>
            </a:r>
            <a:r>
              <a:rPr sz="1400" b="1" dirty="0">
                <a:latin typeface="Courier New"/>
                <a:cs typeface="Courier New"/>
              </a:rPr>
              <a:t>K </a:t>
            </a:r>
            <a:r>
              <a:rPr sz="1400" b="1" spc="-5" dirty="0">
                <a:latin typeface="Courier New"/>
                <a:cs typeface="Courier New"/>
              </a:rPr>
              <a:t>has the capability to hold </a:t>
            </a:r>
            <a:r>
              <a:rPr sz="1400" b="1" spc="-10" dirty="0">
                <a:latin typeface="Courier New"/>
                <a:cs typeface="Courier New"/>
              </a:rPr>
              <a:t>address </a:t>
            </a:r>
            <a:r>
              <a:rPr sz="1400" b="1" spc="-5" dirty="0">
                <a:latin typeface="Courier New"/>
                <a:cs typeface="Courier New"/>
              </a:rPr>
              <a:t>of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pointer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6584" y="1152140"/>
          <a:ext cx="8279126" cy="276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52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335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07387">
                <a:tc>
                  <a:txBody>
                    <a:bodyPr/>
                    <a:lstStyle/>
                    <a:p>
                      <a:pPr marR="13970"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 marR="3175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%u",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 marL="51435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&amp;i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 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address 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4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 marR="317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%u",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j ) 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address of</a:t>
                      </a:r>
                      <a:r>
                        <a:rPr sz="1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 marR="317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%u",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*k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 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address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 marR="317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%u",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&amp;j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 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address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 marR="317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%u",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k ) 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address of</a:t>
                      </a:r>
                      <a:r>
                        <a:rPr sz="1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87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 marR="317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%u",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&amp;k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 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address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32">
                <a:tc>
                  <a:txBody>
                    <a:bodyPr/>
                    <a:lstStyle/>
                    <a:p>
                      <a:pPr marR="13970"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%u",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1435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value of j,</a:t>
                      </a:r>
                      <a:r>
                        <a:rPr sz="14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which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1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%u",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value of k,</a:t>
                      </a:r>
                      <a:r>
                        <a:rPr sz="14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which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1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387">
                <a:tc>
                  <a:txBody>
                    <a:bodyPr/>
                    <a:lstStyle/>
                    <a:p>
                      <a:pPr marR="13335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%d",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332">
                <a:tc>
                  <a:txBody>
                    <a:bodyPr/>
                    <a:lstStyle/>
                    <a:p>
                      <a:pPr marR="13335"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%d",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* (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&amp;i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 ) 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</a:t>
                      </a:r>
                      <a:r>
                        <a:rPr sz="14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387">
                <a:tc>
                  <a:txBody>
                    <a:bodyPr/>
                    <a:lstStyle/>
                    <a:p>
                      <a:pPr marR="1270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%d",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*j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 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4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2384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%d",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**k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//print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3.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As *k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j,</a:t>
                      </a:r>
                      <a:r>
                        <a:rPr sz="1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and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*j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4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i=3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9981" y="3883342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3962400"/>
            <a:ext cx="3276600" cy="2893060"/>
          </a:xfrm>
          <a:custGeom>
            <a:avLst/>
            <a:gdLst/>
            <a:ahLst/>
            <a:cxnLst/>
            <a:rect l="l" t="t" r="r" b="b"/>
            <a:pathLst>
              <a:path w="3276600" h="2893059">
                <a:moveTo>
                  <a:pt x="3276600" y="0"/>
                </a:moveTo>
                <a:lnTo>
                  <a:pt x="0" y="0"/>
                </a:lnTo>
                <a:lnTo>
                  <a:pt x="0" y="2893060"/>
                </a:lnTo>
                <a:lnTo>
                  <a:pt x="3276600" y="2893060"/>
                </a:lnTo>
                <a:lnTo>
                  <a:pt x="3276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3975100"/>
            <a:ext cx="9855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//output: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74089" y="4230937"/>
          <a:ext cx="2618739" cy="2548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38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4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178371580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178371580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178371580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178371584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178371584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8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178371592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32">
                <a:tc>
                  <a:txBody>
                    <a:bodyPr/>
                    <a:lstStyle/>
                    <a:p>
                      <a:pPr marR="13970"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44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178371580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178371584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387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905375" y="4292600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4934" y="426974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j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5134" y="426974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8470" y="48780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FFFF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8670" y="4878070"/>
            <a:ext cx="1371600" cy="337820"/>
          </a:xfrm>
          <a:prstGeom prst="rect">
            <a:avLst/>
          </a:prstGeom>
          <a:solidFill>
            <a:srgbClr val="1F487C"/>
          </a:solidFill>
          <a:ln w="3810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7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178371580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8869" y="4878070"/>
            <a:ext cx="1371600" cy="337820"/>
          </a:xfrm>
          <a:prstGeom prst="rect">
            <a:avLst/>
          </a:prstGeom>
          <a:solidFill>
            <a:srgbClr val="1F487C"/>
          </a:solidFill>
          <a:ln w="38100">
            <a:solidFill>
              <a:srgbClr val="FFFF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178371584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2140" y="5496559"/>
            <a:ext cx="1122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178371580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2340" y="5496559"/>
            <a:ext cx="1122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178371584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2540" y="5496559"/>
            <a:ext cx="1122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178371592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433" y="2550159"/>
            <a:ext cx="1450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</a:t>
            </a:r>
            <a:r>
              <a:rPr spc="5" dirty="0"/>
              <a:t>r</a:t>
            </a:r>
            <a:r>
              <a:rPr spc="-95" dirty="0"/>
              <a:t>r</a:t>
            </a:r>
            <a:r>
              <a:rPr spc="-90" dirty="0"/>
              <a:t>a</a:t>
            </a:r>
            <a:r>
              <a:rPr spc="-35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9695" y="167805"/>
            <a:ext cx="1324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" dirty="0"/>
              <a:t>Ar</a:t>
            </a:r>
            <a:r>
              <a:rPr sz="4000" spc="-75" dirty="0"/>
              <a:t>ra</a:t>
            </a:r>
            <a:r>
              <a:rPr sz="4000" spc="-35" dirty="0"/>
              <a:t>y</a:t>
            </a:r>
            <a:r>
              <a:rPr sz="4000" dirty="0"/>
              <a:t>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58520"/>
            <a:ext cx="7581265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2500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collection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variables,</a:t>
            </a:r>
            <a:r>
              <a:rPr sz="2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with: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2500" i="1" spc="-5" dirty="0">
                <a:solidFill>
                  <a:srgbClr val="FFFFFF"/>
                </a:solidFill>
                <a:latin typeface="Carlito"/>
                <a:cs typeface="Carlito"/>
              </a:rPr>
              <a:t>) The items are </a:t>
            </a:r>
            <a:r>
              <a:rPr sz="2500" i="1" spc="-10" dirty="0">
                <a:solidFill>
                  <a:srgbClr val="FFFFFF"/>
                </a:solidFill>
                <a:latin typeface="Carlito"/>
                <a:cs typeface="Carlito"/>
              </a:rPr>
              <a:t>stored </a:t>
            </a:r>
            <a:r>
              <a:rPr sz="2500" i="1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500" i="1" spc="-5" dirty="0">
                <a:solidFill>
                  <a:srgbClr val="FFFFFF"/>
                </a:solidFill>
                <a:latin typeface="Carlito"/>
                <a:cs typeface="Carlito"/>
              </a:rPr>
              <a:t>consecutive </a:t>
            </a:r>
            <a:r>
              <a:rPr sz="2500" i="1" dirty="0">
                <a:solidFill>
                  <a:srgbClr val="FFFFFF"/>
                </a:solidFill>
                <a:latin typeface="Carlito"/>
                <a:cs typeface="Carlito"/>
              </a:rPr>
              <a:t>memory</a:t>
            </a:r>
            <a:r>
              <a:rPr sz="2500" i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Carlito"/>
                <a:cs typeface="Carlito"/>
              </a:rPr>
              <a:t>locations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2) </a:t>
            </a:r>
            <a:r>
              <a:rPr sz="2500" i="1" spc="-5" dirty="0">
                <a:solidFill>
                  <a:srgbClr val="FFFFFF"/>
                </a:solidFill>
                <a:latin typeface="Carlito"/>
                <a:cs typeface="Carlito"/>
              </a:rPr>
              <a:t>All the variables </a:t>
            </a:r>
            <a:r>
              <a:rPr sz="2500" i="1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500" i="1" spc="-5" dirty="0">
                <a:solidFill>
                  <a:srgbClr val="FFFFFF"/>
                </a:solidFill>
                <a:latin typeface="Carlito"/>
                <a:cs typeface="Carlito"/>
              </a:rPr>
              <a:t>an array are of the same</a:t>
            </a:r>
            <a:r>
              <a:rPr sz="2500" i="1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Carlito"/>
                <a:cs typeface="Carlito"/>
              </a:rPr>
              <a:t>type.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4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4357370" algn="l"/>
              </a:tabLst>
            </a:pPr>
            <a:r>
              <a:rPr sz="25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define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2500" spc="-2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r>
              <a:rPr sz="25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follows:	</a:t>
            </a:r>
            <a:r>
              <a:rPr sz="2500" spc="-5" dirty="0">
                <a:solidFill>
                  <a:srgbClr val="FFC000"/>
                </a:solidFill>
                <a:latin typeface="Carlito"/>
                <a:cs typeface="Carlito"/>
              </a:rPr>
              <a:t>int</a:t>
            </a:r>
            <a:r>
              <a:rPr sz="250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2500" spc="-15" dirty="0">
                <a:solidFill>
                  <a:srgbClr val="FFC000"/>
                </a:solidFill>
                <a:latin typeface="Carlito"/>
                <a:cs typeface="Carlito"/>
              </a:rPr>
              <a:t>data[10];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500" spc="-20" dirty="0">
                <a:solidFill>
                  <a:srgbClr val="FFC000"/>
                </a:solidFill>
                <a:latin typeface="Carlito"/>
                <a:cs typeface="Carlito"/>
              </a:rPr>
              <a:t>size </a:t>
            </a:r>
            <a:r>
              <a:rPr sz="2500" dirty="0">
                <a:solidFill>
                  <a:srgbClr val="FFC000"/>
                </a:solidFill>
                <a:latin typeface="Carlito"/>
                <a:cs typeface="Carlito"/>
              </a:rPr>
              <a:t>of the </a:t>
            </a:r>
            <a:r>
              <a:rPr sz="2500" spc="-20" dirty="0">
                <a:solidFill>
                  <a:srgbClr val="FFC000"/>
                </a:solidFill>
                <a:latin typeface="Carlito"/>
                <a:cs typeface="Carlito"/>
              </a:rPr>
              <a:t>array </a:t>
            </a:r>
            <a:r>
              <a:rPr sz="2500" dirty="0">
                <a:solidFill>
                  <a:srgbClr val="FFC000"/>
                </a:solidFill>
                <a:latin typeface="Carlito"/>
                <a:cs typeface="Carlito"/>
              </a:rPr>
              <a:t>is </a:t>
            </a:r>
            <a:r>
              <a:rPr sz="2500" spc="-10" dirty="0">
                <a:solidFill>
                  <a:srgbClr val="FFC000"/>
                </a:solidFill>
                <a:latin typeface="Carlito"/>
                <a:cs typeface="Carlito"/>
              </a:rPr>
              <a:t>10.</a:t>
            </a:r>
            <a:endParaRPr sz="2500">
              <a:latin typeface="Carlito"/>
              <a:cs typeface="Carlito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index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a particular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variable/element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2500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do as 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follows:</a:t>
            </a:r>
            <a:endParaRPr sz="2500">
              <a:latin typeface="Carlito"/>
              <a:cs typeface="Carlito"/>
            </a:endParaRPr>
          </a:p>
          <a:p>
            <a:pPr marL="370840">
              <a:lnSpc>
                <a:spcPct val="100000"/>
              </a:lnSpc>
              <a:spcBef>
                <a:spcPts val="20"/>
              </a:spcBef>
            </a:pP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data[4]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=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120;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first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index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data[0]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last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index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5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data[9]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items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are: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data[0], data[1], data[2],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….,</a:t>
            </a:r>
            <a:r>
              <a:rPr sz="25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data[9]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They contains garbage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if not</a:t>
            </a:r>
            <a:r>
              <a:rPr sz="2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initialized.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Another </a:t>
            </a:r>
            <a:r>
              <a:rPr sz="2500" spc="-25" dirty="0">
                <a:solidFill>
                  <a:srgbClr val="FFFFFF"/>
                </a:solidFill>
                <a:latin typeface="Carlito"/>
                <a:cs typeface="Carlito"/>
              </a:rPr>
              <a:t>way </a:t>
            </a: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of declaring and initializing</a:t>
            </a:r>
            <a:r>
              <a:rPr sz="2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array:</a:t>
            </a:r>
            <a:endParaRPr sz="25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500" spc="-5" dirty="0">
                <a:solidFill>
                  <a:srgbClr val="FFC000"/>
                </a:solidFill>
                <a:latin typeface="Carlito"/>
                <a:cs typeface="Carlito"/>
              </a:rPr>
              <a:t>int </a:t>
            </a:r>
            <a:r>
              <a:rPr sz="2500" spc="-15" dirty="0">
                <a:solidFill>
                  <a:srgbClr val="FFC000"/>
                </a:solidFill>
                <a:latin typeface="Carlito"/>
                <a:cs typeface="Carlito"/>
              </a:rPr>
              <a:t>data[] </a:t>
            </a:r>
            <a:r>
              <a:rPr sz="2500" dirty="0">
                <a:solidFill>
                  <a:srgbClr val="FFC000"/>
                </a:solidFill>
                <a:latin typeface="Carlito"/>
                <a:cs typeface="Carlito"/>
              </a:rPr>
              <a:t>= </a:t>
            </a:r>
            <a:r>
              <a:rPr sz="2500" spc="-10" dirty="0">
                <a:solidFill>
                  <a:srgbClr val="FFC000"/>
                </a:solidFill>
                <a:latin typeface="Carlito"/>
                <a:cs typeface="Carlito"/>
              </a:rPr>
              <a:t>{87, 99, 75, 88, 93, 56, 77, 84, 89,</a:t>
            </a:r>
            <a:r>
              <a:rPr sz="2500" spc="12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FFC000"/>
                </a:solidFill>
                <a:latin typeface="Carlito"/>
                <a:cs typeface="Carlito"/>
              </a:rPr>
              <a:t>79};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413" y="264159"/>
            <a:ext cx="4414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Pointers </a:t>
            </a:r>
            <a:r>
              <a:rPr dirty="0"/>
              <a:t>and</a:t>
            </a:r>
            <a:r>
              <a:rPr spc="-10" dirty="0"/>
              <a:t> </a:t>
            </a:r>
            <a:r>
              <a:rPr spc="-4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214437"/>
            <a:ext cx="782828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elements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stored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consecutive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memory</a:t>
            </a:r>
            <a:r>
              <a:rPr sz="24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locations</a:t>
            </a:r>
            <a:endParaRPr sz="240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  <a:tab pos="6094730" algn="l"/>
              </a:tabLst>
            </a:pP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So,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know 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first address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rlito"/>
                <a:cs typeface="Carlito"/>
              </a:rPr>
              <a:t>array,	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2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easily  access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the remaining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elements!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See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following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example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array.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FFFF00"/>
                </a:solidFill>
                <a:latin typeface="Carlito"/>
                <a:cs typeface="Carlito"/>
              </a:rPr>
              <a:t>int</a:t>
            </a:r>
            <a:r>
              <a:rPr sz="2400" spc="-3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rlito"/>
                <a:cs typeface="Carlito"/>
              </a:rPr>
              <a:t>A[8]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3135312"/>
          <a:ext cx="8401050" cy="1179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26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A[0]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A[1]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A[2]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A[3]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A[4]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A[5]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A[6]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A[7]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7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-25" dirty="0">
                          <a:latin typeface="Carlito"/>
                          <a:cs typeface="Carlito"/>
                        </a:rPr>
                        <a:t>Value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23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22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1004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1008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1012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1016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1020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1024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1028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964878" y="4236567"/>
            <a:ext cx="5277485" cy="1334135"/>
            <a:chOff x="2964878" y="4236567"/>
            <a:chExt cx="5277485" cy="1334135"/>
          </a:xfrm>
        </p:grpSpPr>
        <p:sp>
          <p:nvSpPr>
            <p:cNvPr id="6" name="object 6"/>
            <p:cNvSpPr/>
            <p:nvPr/>
          </p:nvSpPr>
          <p:spPr>
            <a:xfrm>
              <a:off x="2977578" y="4249267"/>
              <a:ext cx="5252085" cy="1308735"/>
            </a:xfrm>
            <a:custGeom>
              <a:avLst/>
              <a:gdLst/>
              <a:ahLst/>
              <a:cxnLst/>
              <a:rect l="l" t="t" r="r" b="b"/>
              <a:pathLst>
                <a:path w="5252084" h="1308735">
                  <a:moveTo>
                    <a:pt x="0" y="0"/>
                  </a:moveTo>
                  <a:lnTo>
                    <a:pt x="1797151" y="508355"/>
                  </a:lnTo>
                  <a:lnTo>
                    <a:pt x="1765741" y="536173"/>
                  </a:lnTo>
                  <a:lnTo>
                    <a:pt x="1738866" y="564264"/>
                  </a:lnTo>
                  <a:lnTo>
                    <a:pt x="1698583" y="621060"/>
                  </a:lnTo>
                  <a:lnTo>
                    <a:pt x="1676027" y="678329"/>
                  </a:lnTo>
                  <a:lnTo>
                    <a:pt x="1670919" y="735655"/>
                  </a:lnTo>
                  <a:lnTo>
                    <a:pt x="1674822" y="764211"/>
                  </a:lnTo>
                  <a:lnTo>
                    <a:pt x="1695365" y="820847"/>
                  </a:lnTo>
                  <a:lnTo>
                    <a:pt x="1732663" y="876506"/>
                  </a:lnTo>
                  <a:lnTo>
                    <a:pt x="1786437" y="930772"/>
                  </a:lnTo>
                  <a:lnTo>
                    <a:pt x="1819417" y="957254"/>
                  </a:lnTo>
                  <a:lnTo>
                    <a:pt x="1856411" y="983232"/>
                  </a:lnTo>
                  <a:lnTo>
                    <a:pt x="1897385" y="1008655"/>
                  </a:lnTo>
                  <a:lnTo>
                    <a:pt x="1942305" y="1033471"/>
                  </a:lnTo>
                  <a:lnTo>
                    <a:pt x="1991136" y="1057628"/>
                  </a:lnTo>
                  <a:lnTo>
                    <a:pt x="2043843" y="1081074"/>
                  </a:lnTo>
                  <a:lnTo>
                    <a:pt x="2100392" y="1103758"/>
                  </a:lnTo>
                  <a:lnTo>
                    <a:pt x="2160747" y="1125628"/>
                  </a:lnTo>
                  <a:lnTo>
                    <a:pt x="2224874" y="1146632"/>
                  </a:lnTo>
                  <a:lnTo>
                    <a:pt x="2267431" y="1159470"/>
                  </a:lnTo>
                  <a:lnTo>
                    <a:pt x="2310913" y="1171774"/>
                  </a:lnTo>
                  <a:lnTo>
                    <a:pt x="2355281" y="1183546"/>
                  </a:lnTo>
                  <a:lnTo>
                    <a:pt x="2400496" y="1194784"/>
                  </a:lnTo>
                  <a:lnTo>
                    <a:pt x="2446518" y="1205491"/>
                  </a:lnTo>
                  <a:lnTo>
                    <a:pt x="2493308" y="1215664"/>
                  </a:lnTo>
                  <a:lnTo>
                    <a:pt x="2540826" y="1225306"/>
                  </a:lnTo>
                  <a:lnTo>
                    <a:pt x="2589035" y="1234416"/>
                  </a:lnTo>
                  <a:lnTo>
                    <a:pt x="2637893" y="1242995"/>
                  </a:lnTo>
                  <a:lnTo>
                    <a:pt x="2687362" y="1251043"/>
                  </a:lnTo>
                  <a:lnTo>
                    <a:pt x="2737403" y="1258560"/>
                  </a:lnTo>
                  <a:lnTo>
                    <a:pt x="2787976" y="1265546"/>
                  </a:lnTo>
                  <a:lnTo>
                    <a:pt x="2839042" y="1272003"/>
                  </a:lnTo>
                  <a:lnTo>
                    <a:pt x="2890562" y="1277929"/>
                  </a:lnTo>
                  <a:lnTo>
                    <a:pt x="2942496" y="1283326"/>
                  </a:lnTo>
                  <a:lnTo>
                    <a:pt x="2994806" y="1288194"/>
                  </a:lnTo>
                  <a:lnTo>
                    <a:pt x="3047451" y="1292532"/>
                  </a:lnTo>
                  <a:lnTo>
                    <a:pt x="3100392" y="1296342"/>
                  </a:lnTo>
                  <a:lnTo>
                    <a:pt x="3153591" y="1299624"/>
                  </a:lnTo>
                  <a:lnTo>
                    <a:pt x="3207008" y="1302377"/>
                  </a:lnTo>
                  <a:lnTo>
                    <a:pt x="3260603" y="1304603"/>
                  </a:lnTo>
                  <a:lnTo>
                    <a:pt x="3314338" y="1306301"/>
                  </a:lnTo>
                  <a:lnTo>
                    <a:pt x="3368172" y="1307472"/>
                  </a:lnTo>
                  <a:lnTo>
                    <a:pt x="3422068" y="1308116"/>
                  </a:lnTo>
                  <a:lnTo>
                    <a:pt x="3475985" y="1308233"/>
                  </a:lnTo>
                  <a:lnTo>
                    <a:pt x="3529884" y="1307825"/>
                  </a:lnTo>
                  <a:lnTo>
                    <a:pt x="3583726" y="1306890"/>
                  </a:lnTo>
                  <a:lnTo>
                    <a:pt x="3637471" y="1305429"/>
                  </a:lnTo>
                  <a:lnTo>
                    <a:pt x="3691081" y="1303443"/>
                  </a:lnTo>
                  <a:lnTo>
                    <a:pt x="3744515" y="1300932"/>
                  </a:lnTo>
                  <a:lnTo>
                    <a:pt x="3797736" y="1297896"/>
                  </a:lnTo>
                  <a:lnTo>
                    <a:pt x="3850702" y="1294336"/>
                  </a:lnTo>
                  <a:lnTo>
                    <a:pt x="3903376" y="1290252"/>
                  </a:lnTo>
                  <a:lnTo>
                    <a:pt x="3955718" y="1285643"/>
                  </a:lnTo>
                  <a:lnTo>
                    <a:pt x="4007688" y="1280511"/>
                  </a:lnTo>
                  <a:lnTo>
                    <a:pt x="4059247" y="1274856"/>
                  </a:lnTo>
                  <a:lnTo>
                    <a:pt x="4110356" y="1268677"/>
                  </a:lnTo>
                  <a:lnTo>
                    <a:pt x="4160976" y="1261976"/>
                  </a:lnTo>
                  <a:lnTo>
                    <a:pt x="4211067" y="1254752"/>
                  </a:lnTo>
                  <a:lnTo>
                    <a:pt x="4260590" y="1247007"/>
                  </a:lnTo>
                  <a:lnTo>
                    <a:pt x="4309506" y="1238739"/>
                  </a:lnTo>
                  <a:lnTo>
                    <a:pt x="4357776" y="1229950"/>
                  </a:lnTo>
                  <a:lnTo>
                    <a:pt x="4405359" y="1220640"/>
                  </a:lnTo>
                  <a:lnTo>
                    <a:pt x="4452217" y="1210809"/>
                  </a:lnTo>
                  <a:lnTo>
                    <a:pt x="4498311" y="1200457"/>
                  </a:lnTo>
                  <a:lnTo>
                    <a:pt x="4543601" y="1189585"/>
                  </a:lnTo>
                  <a:lnTo>
                    <a:pt x="4588048" y="1178193"/>
                  </a:lnTo>
                  <a:lnTo>
                    <a:pt x="4631613" y="1166281"/>
                  </a:lnTo>
                  <a:lnTo>
                    <a:pt x="4674256" y="1153849"/>
                  </a:lnTo>
                  <a:lnTo>
                    <a:pt x="4715938" y="1140899"/>
                  </a:lnTo>
                  <a:lnTo>
                    <a:pt x="4756619" y="1127429"/>
                  </a:lnTo>
                  <a:lnTo>
                    <a:pt x="4811884" y="1107671"/>
                  </a:lnTo>
                  <a:lnTo>
                    <a:pt x="4863867" y="1087317"/>
                  </a:lnTo>
                  <a:lnTo>
                    <a:pt x="4912572" y="1066405"/>
                  </a:lnTo>
                  <a:lnTo>
                    <a:pt x="4958002" y="1044970"/>
                  </a:lnTo>
                  <a:lnTo>
                    <a:pt x="5000158" y="1023050"/>
                  </a:lnTo>
                  <a:lnTo>
                    <a:pt x="5039044" y="1000681"/>
                  </a:lnTo>
                  <a:lnTo>
                    <a:pt x="5074663" y="977899"/>
                  </a:lnTo>
                  <a:lnTo>
                    <a:pt x="5107016" y="954740"/>
                  </a:lnTo>
                  <a:lnTo>
                    <a:pt x="5161936" y="907440"/>
                  </a:lnTo>
                  <a:lnTo>
                    <a:pt x="5203827" y="859072"/>
                  </a:lnTo>
                  <a:lnTo>
                    <a:pt x="5232709" y="809927"/>
                  </a:lnTo>
                  <a:lnTo>
                    <a:pt x="5248603" y="760297"/>
                  </a:lnTo>
                  <a:lnTo>
                    <a:pt x="5251685" y="735392"/>
                  </a:lnTo>
                  <a:lnTo>
                    <a:pt x="5251529" y="710474"/>
                  </a:lnTo>
                  <a:lnTo>
                    <a:pt x="5241508" y="660749"/>
                  </a:lnTo>
                  <a:lnTo>
                    <a:pt x="5218562" y="611414"/>
                  </a:lnTo>
                  <a:lnTo>
                    <a:pt x="5182710" y="562760"/>
                  </a:lnTo>
                  <a:lnTo>
                    <a:pt x="5133974" y="515079"/>
                  </a:lnTo>
                  <a:lnTo>
                    <a:pt x="5072374" y="468662"/>
                  </a:lnTo>
                  <a:lnTo>
                    <a:pt x="5036757" y="446020"/>
                  </a:lnTo>
                  <a:lnTo>
                    <a:pt x="4997932" y="423802"/>
                  </a:lnTo>
                  <a:lnTo>
                    <a:pt x="4955901" y="402046"/>
                  </a:lnTo>
                  <a:lnTo>
                    <a:pt x="4910667" y="380789"/>
                  </a:lnTo>
                  <a:lnTo>
                    <a:pt x="4862233" y="360066"/>
                  </a:lnTo>
                  <a:lnTo>
                    <a:pt x="4810601" y="339915"/>
                  </a:lnTo>
                  <a:lnTo>
                    <a:pt x="4755774" y="320372"/>
                  </a:lnTo>
                  <a:lnTo>
                    <a:pt x="4697755" y="301472"/>
                  </a:lnTo>
                  <a:lnTo>
                    <a:pt x="4655198" y="288634"/>
                  </a:lnTo>
                  <a:lnTo>
                    <a:pt x="4611716" y="276329"/>
                  </a:lnTo>
                  <a:lnTo>
                    <a:pt x="4567348" y="264558"/>
                  </a:lnTo>
                  <a:lnTo>
                    <a:pt x="4522134" y="253319"/>
                  </a:lnTo>
                  <a:lnTo>
                    <a:pt x="4476112" y="242613"/>
                  </a:lnTo>
                  <a:lnTo>
                    <a:pt x="4429322" y="232439"/>
                  </a:lnTo>
                  <a:lnTo>
                    <a:pt x="4381803" y="222798"/>
                  </a:lnTo>
                  <a:lnTo>
                    <a:pt x="4333595" y="213687"/>
                  </a:lnTo>
                  <a:lnTo>
                    <a:pt x="4284736" y="205109"/>
                  </a:lnTo>
                  <a:lnTo>
                    <a:pt x="4235267" y="197061"/>
                  </a:lnTo>
                  <a:lnTo>
                    <a:pt x="4185226" y="189544"/>
                  </a:lnTo>
                  <a:lnTo>
                    <a:pt x="4134653" y="182557"/>
                  </a:lnTo>
                  <a:lnTo>
                    <a:pt x="4083587" y="176101"/>
                  </a:lnTo>
                  <a:lnTo>
                    <a:pt x="4032067" y="170175"/>
                  </a:lnTo>
                  <a:lnTo>
                    <a:pt x="3980133" y="164778"/>
                  </a:lnTo>
                  <a:lnTo>
                    <a:pt x="3927824" y="159910"/>
                  </a:lnTo>
                  <a:lnTo>
                    <a:pt x="3875179" y="155572"/>
                  </a:lnTo>
                  <a:lnTo>
                    <a:pt x="3822237" y="151762"/>
                  </a:lnTo>
                  <a:lnTo>
                    <a:pt x="3769038" y="148480"/>
                  </a:lnTo>
                  <a:lnTo>
                    <a:pt x="3715622" y="145727"/>
                  </a:lnTo>
                  <a:lnTo>
                    <a:pt x="3662026" y="143501"/>
                  </a:lnTo>
                  <a:lnTo>
                    <a:pt x="3608292" y="141803"/>
                  </a:lnTo>
                  <a:lnTo>
                    <a:pt x="3554457" y="140632"/>
                  </a:lnTo>
                  <a:lnTo>
                    <a:pt x="3500561" y="139988"/>
                  </a:lnTo>
                  <a:lnTo>
                    <a:pt x="3446645" y="139870"/>
                  </a:lnTo>
                  <a:lnTo>
                    <a:pt x="3392746" y="140279"/>
                  </a:lnTo>
                  <a:lnTo>
                    <a:pt x="3338904" y="141214"/>
                  </a:lnTo>
                  <a:lnTo>
                    <a:pt x="3285158" y="142675"/>
                  </a:lnTo>
                  <a:lnTo>
                    <a:pt x="3231549" y="144660"/>
                  </a:lnTo>
                  <a:lnTo>
                    <a:pt x="3178114" y="147172"/>
                  </a:lnTo>
                  <a:lnTo>
                    <a:pt x="3124894" y="150207"/>
                  </a:lnTo>
                  <a:lnTo>
                    <a:pt x="3071927" y="153768"/>
                  </a:lnTo>
                  <a:lnTo>
                    <a:pt x="3019253" y="157852"/>
                  </a:lnTo>
                  <a:lnTo>
                    <a:pt x="2966911" y="162461"/>
                  </a:lnTo>
                  <a:lnTo>
                    <a:pt x="2914941" y="167593"/>
                  </a:lnTo>
                  <a:lnTo>
                    <a:pt x="2863382" y="173248"/>
                  </a:lnTo>
                  <a:lnTo>
                    <a:pt x="2812273" y="179427"/>
                  </a:lnTo>
                  <a:lnTo>
                    <a:pt x="2761653" y="186128"/>
                  </a:lnTo>
                  <a:lnTo>
                    <a:pt x="2711562" y="193351"/>
                  </a:lnTo>
                  <a:lnTo>
                    <a:pt x="2662039" y="201097"/>
                  </a:lnTo>
                  <a:lnTo>
                    <a:pt x="2613123" y="209365"/>
                  </a:lnTo>
                  <a:lnTo>
                    <a:pt x="2564854" y="218154"/>
                  </a:lnTo>
                  <a:lnTo>
                    <a:pt x="2517270" y="227464"/>
                  </a:lnTo>
                  <a:lnTo>
                    <a:pt x="2470412" y="237295"/>
                  </a:lnTo>
                  <a:lnTo>
                    <a:pt x="2424318" y="247647"/>
                  </a:lnTo>
                  <a:lnTo>
                    <a:pt x="2379028" y="258519"/>
                  </a:lnTo>
                  <a:lnTo>
                    <a:pt x="2334581" y="269911"/>
                  </a:lnTo>
                  <a:lnTo>
                    <a:pt x="2291017" y="281823"/>
                  </a:lnTo>
                  <a:lnTo>
                    <a:pt x="2248374" y="294255"/>
                  </a:lnTo>
                  <a:lnTo>
                    <a:pt x="2206692" y="307205"/>
                  </a:lnTo>
                  <a:lnTo>
                    <a:pt x="2166010" y="320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578" y="4249267"/>
              <a:ext cx="5252085" cy="1308735"/>
            </a:xfrm>
            <a:custGeom>
              <a:avLst/>
              <a:gdLst/>
              <a:ahLst/>
              <a:cxnLst/>
              <a:rect l="l" t="t" r="r" b="b"/>
              <a:pathLst>
                <a:path w="5252084" h="1308735">
                  <a:moveTo>
                    <a:pt x="0" y="0"/>
                  </a:moveTo>
                  <a:lnTo>
                    <a:pt x="2166010" y="320675"/>
                  </a:lnTo>
                  <a:lnTo>
                    <a:pt x="2206692" y="307205"/>
                  </a:lnTo>
                  <a:lnTo>
                    <a:pt x="2248374" y="294255"/>
                  </a:lnTo>
                  <a:lnTo>
                    <a:pt x="2291017" y="281823"/>
                  </a:lnTo>
                  <a:lnTo>
                    <a:pt x="2334581" y="269911"/>
                  </a:lnTo>
                  <a:lnTo>
                    <a:pt x="2379028" y="258519"/>
                  </a:lnTo>
                  <a:lnTo>
                    <a:pt x="2424318" y="247647"/>
                  </a:lnTo>
                  <a:lnTo>
                    <a:pt x="2470412" y="237295"/>
                  </a:lnTo>
                  <a:lnTo>
                    <a:pt x="2517270" y="227464"/>
                  </a:lnTo>
                  <a:lnTo>
                    <a:pt x="2564854" y="218154"/>
                  </a:lnTo>
                  <a:lnTo>
                    <a:pt x="2613123" y="209365"/>
                  </a:lnTo>
                  <a:lnTo>
                    <a:pt x="2662039" y="201097"/>
                  </a:lnTo>
                  <a:lnTo>
                    <a:pt x="2711562" y="193351"/>
                  </a:lnTo>
                  <a:lnTo>
                    <a:pt x="2761653" y="186128"/>
                  </a:lnTo>
                  <a:lnTo>
                    <a:pt x="2812273" y="179427"/>
                  </a:lnTo>
                  <a:lnTo>
                    <a:pt x="2863382" y="173248"/>
                  </a:lnTo>
                  <a:lnTo>
                    <a:pt x="2914941" y="167593"/>
                  </a:lnTo>
                  <a:lnTo>
                    <a:pt x="2966911" y="162461"/>
                  </a:lnTo>
                  <a:lnTo>
                    <a:pt x="3019253" y="157852"/>
                  </a:lnTo>
                  <a:lnTo>
                    <a:pt x="3071927" y="153768"/>
                  </a:lnTo>
                  <a:lnTo>
                    <a:pt x="3124894" y="150207"/>
                  </a:lnTo>
                  <a:lnTo>
                    <a:pt x="3178114" y="147172"/>
                  </a:lnTo>
                  <a:lnTo>
                    <a:pt x="3231549" y="144660"/>
                  </a:lnTo>
                  <a:lnTo>
                    <a:pt x="3285158" y="142675"/>
                  </a:lnTo>
                  <a:lnTo>
                    <a:pt x="3338904" y="141214"/>
                  </a:lnTo>
                  <a:lnTo>
                    <a:pt x="3392746" y="140279"/>
                  </a:lnTo>
                  <a:lnTo>
                    <a:pt x="3446645" y="139870"/>
                  </a:lnTo>
                  <a:lnTo>
                    <a:pt x="3500561" y="139988"/>
                  </a:lnTo>
                  <a:lnTo>
                    <a:pt x="3554457" y="140632"/>
                  </a:lnTo>
                  <a:lnTo>
                    <a:pt x="3608292" y="141803"/>
                  </a:lnTo>
                  <a:lnTo>
                    <a:pt x="3662026" y="143501"/>
                  </a:lnTo>
                  <a:lnTo>
                    <a:pt x="3715622" y="145727"/>
                  </a:lnTo>
                  <a:lnTo>
                    <a:pt x="3769038" y="148480"/>
                  </a:lnTo>
                  <a:lnTo>
                    <a:pt x="3822237" y="151762"/>
                  </a:lnTo>
                  <a:lnTo>
                    <a:pt x="3875179" y="155572"/>
                  </a:lnTo>
                  <a:lnTo>
                    <a:pt x="3927824" y="159910"/>
                  </a:lnTo>
                  <a:lnTo>
                    <a:pt x="3980133" y="164778"/>
                  </a:lnTo>
                  <a:lnTo>
                    <a:pt x="4032067" y="170175"/>
                  </a:lnTo>
                  <a:lnTo>
                    <a:pt x="4083587" y="176101"/>
                  </a:lnTo>
                  <a:lnTo>
                    <a:pt x="4134653" y="182557"/>
                  </a:lnTo>
                  <a:lnTo>
                    <a:pt x="4185226" y="189544"/>
                  </a:lnTo>
                  <a:lnTo>
                    <a:pt x="4235267" y="197061"/>
                  </a:lnTo>
                  <a:lnTo>
                    <a:pt x="4284736" y="205109"/>
                  </a:lnTo>
                  <a:lnTo>
                    <a:pt x="4333595" y="213687"/>
                  </a:lnTo>
                  <a:lnTo>
                    <a:pt x="4381803" y="222798"/>
                  </a:lnTo>
                  <a:lnTo>
                    <a:pt x="4429322" y="232439"/>
                  </a:lnTo>
                  <a:lnTo>
                    <a:pt x="4476112" y="242613"/>
                  </a:lnTo>
                  <a:lnTo>
                    <a:pt x="4522134" y="253319"/>
                  </a:lnTo>
                  <a:lnTo>
                    <a:pt x="4567348" y="264558"/>
                  </a:lnTo>
                  <a:lnTo>
                    <a:pt x="4611716" y="276329"/>
                  </a:lnTo>
                  <a:lnTo>
                    <a:pt x="4655198" y="288634"/>
                  </a:lnTo>
                  <a:lnTo>
                    <a:pt x="4697755" y="301472"/>
                  </a:lnTo>
                  <a:lnTo>
                    <a:pt x="4755774" y="320372"/>
                  </a:lnTo>
                  <a:lnTo>
                    <a:pt x="4810601" y="339915"/>
                  </a:lnTo>
                  <a:lnTo>
                    <a:pt x="4862233" y="360066"/>
                  </a:lnTo>
                  <a:lnTo>
                    <a:pt x="4910667" y="380789"/>
                  </a:lnTo>
                  <a:lnTo>
                    <a:pt x="4955901" y="402046"/>
                  </a:lnTo>
                  <a:lnTo>
                    <a:pt x="4997932" y="423802"/>
                  </a:lnTo>
                  <a:lnTo>
                    <a:pt x="5036757" y="446020"/>
                  </a:lnTo>
                  <a:lnTo>
                    <a:pt x="5072374" y="468662"/>
                  </a:lnTo>
                  <a:lnTo>
                    <a:pt x="5104781" y="491694"/>
                  </a:lnTo>
                  <a:lnTo>
                    <a:pt x="5159951" y="538780"/>
                  </a:lnTo>
                  <a:lnTo>
                    <a:pt x="5202248" y="586984"/>
                  </a:lnTo>
                  <a:lnTo>
                    <a:pt x="5231649" y="636015"/>
                  </a:lnTo>
                  <a:lnTo>
                    <a:pt x="5248136" y="685581"/>
                  </a:lnTo>
                  <a:lnTo>
                    <a:pt x="5251685" y="735392"/>
                  </a:lnTo>
                  <a:lnTo>
                    <a:pt x="5248603" y="760297"/>
                  </a:lnTo>
                  <a:lnTo>
                    <a:pt x="5232709" y="809927"/>
                  </a:lnTo>
                  <a:lnTo>
                    <a:pt x="5203827" y="859072"/>
                  </a:lnTo>
                  <a:lnTo>
                    <a:pt x="5161936" y="907440"/>
                  </a:lnTo>
                  <a:lnTo>
                    <a:pt x="5107016" y="954740"/>
                  </a:lnTo>
                  <a:lnTo>
                    <a:pt x="5074663" y="977899"/>
                  </a:lnTo>
                  <a:lnTo>
                    <a:pt x="5039044" y="1000681"/>
                  </a:lnTo>
                  <a:lnTo>
                    <a:pt x="5000158" y="1023050"/>
                  </a:lnTo>
                  <a:lnTo>
                    <a:pt x="4958002" y="1044970"/>
                  </a:lnTo>
                  <a:lnTo>
                    <a:pt x="4912572" y="1066405"/>
                  </a:lnTo>
                  <a:lnTo>
                    <a:pt x="4863867" y="1087317"/>
                  </a:lnTo>
                  <a:lnTo>
                    <a:pt x="4811884" y="1107671"/>
                  </a:lnTo>
                  <a:lnTo>
                    <a:pt x="4756619" y="1127429"/>
                  </a:lnTo>
                  <a:lnTo>
                    <a:pt x="4715938" y="1140899"/>
                  </a:lnTo>
                  <a:lnTo>
                    <a:pt x="4674256" y="1153849"/>
                  </a:lnTo>
                  <a:lnTo>
                    <a:pt x="4631613" y="1166281"/>
                  </a:lnTo>
                  <a:lnTo>
                    <a:pt x="4588048" y="1178193"/>
                  </a:lnTo>
                  <a:lnTo>
                    <a:pt x="4543601" y="1189585"/>
                  </a:lnTo>
                  <a:lnTo>
                    <a:pt x="4498311" y="1200457"/>
                  </a:lnTo>
                  <a:lnTo>
                    <a:pt x="4452217" y="1210809"/>
                  </a:lnTo>
                  <a:lnTo>
                    <a:pt x="4405359" y="1220640"/>
                  </a:lnTo>
                  <a:lnTo>
                    <a:pt x="4357776" y="1229950"/>
                  </a:lnTo>
                  <a:lnTo>
                    <a:pt x="4309506" y="1238739"/>
                  </a:lnTo>
                  <a:lnTo>
                    <a:pt x="4260590" y="1247007"/>
                  </a:lnTo>
                  <a:lnTo>
                    <a:pt x="4211067" y="1254752"/>
                  </a:lnTo>
                  <a:lnTo>
                    <a:pt x="4160976" y="1261976"/>
                  </a:lnTo>
                  <a:lnTo>
                    <a:pt x="4110356" y="1268677"/>
                  </a:lnTo>
                  <a:lnTo>
                    <a:pt x="4059247" y="1274856"/>
                  </a:lnTo>
                  <a:lnTo>
                    <a:pt x="4007688" y="1280511"/>
                  </a:lnTo>
                  <a:lnTo>
                    <a:pt x="3955718" y="1285643"/>
                  </a:lnTo>
                  <a:lnTo>
                    <a:pt x="3903376" y="1290252"/>
                  </a:lnTo>
                  <a:lnTo>
                    <a:pt x="3850702" y="1294336"/>
                  </a:lnTo>
                  <a:lnTo>
                    <a:pt x="3797736" y="1297896"/>
                  </a:lnTo>
                  <a:lnTo>
                    <a:pt x="3744515" y="1300932"/>
                  </a:lnTo>
                  <a:lnTo>
                    <a:pt x="3691081" y="1303443"/>
                  </a:lnTo>
                  <a:lnTo>
                    <a:pt x="3637471" y="1305429"/>
                  </a:lnTo>
                  <a:lnTo>
                    <a:pt x="3583726" y="1306890"/>
                  </a:lnTo>
                  <a:lnTo>
                    <a:pt x="3529884" y="1307825"/>
                  </a:lnTo>
                  <a:lnTo>
                    <a:pt x="3475985" y="1308233"/>
                  </a:lnTo>
                  <a:lnTo>
                    <a:pt x="3422068" y="1308116"/>
                  </a:lnTo>
                  <a:lnTo>
                    <a:pt x="3368172" y="1307472"/>
                  </a:lnTo>
                  <a:lnTo>
                    <a:pt x="3314338" y="1306301"/>
                  </a:lnTo>
                  <a:lnTo>
                    <a:pt x="3260603" y="1304603"/>
                  </a:lnTo>
                  <a:lnTo>
                    <a:pt x="3207008" y="1302377"/>
                  </a:lnTo>
                  <a:lnTo>
                    <a:pt x="3153591" y="1299624"/>
                  </a:lnTo>
                  <a:lnTo>
                    <a:pt x="3100392" y="1296342"/>
                  </a:lnTo>
                  <a:lnTo>
                    <a:pt x="3047451" y="1292532"/>
                  </a:lnTo>
                  <a:lnTo>
                    <a:pt x="2994806" y="1288194"/>
                  </a:lnTo>
                  <a:lnTo>
                    <a:pt x="2942496" y="1283326"/>
                  </a:lnTo>
                  <a:lnTo>
                    <a:pt x="2890562" y="1277929"/>
                  </a:lnTo>
                  <a:lnTo>
                    <a:pt x="2839042" y="1272003"/>
                  </a:lnTo>
                  <a:lnTo>
                    <a:pt x="2787976" y="1265546"/>
                  </a:lnTo>
                  <a:lnTo>
                    <a:pt x="2737403" y="1258560"/>
                  </a:lnTo>
                  <a:lnTo>
                    <a:pt x="2687362" y="1251043"/>
                  </a:lnTo>
                  <a:lnTo>
                    <a:pt x="2637893" y="1242995"/>
                  </a:lnTo>
                  <a:lnTo>
                    <a:pt x="2589035" y="1234416"/>
                  </a:lnTo>
                  <a:lnTo>
                    <a:pt x="2540826" y="1225306"/>
                  </a:lnTo>
                  <a:lnTo>
                    <a:pt x="2493308" y="1215664"/>
                  </a:lnTo>
                  <a:lnTo>
                    <a:pt x="2446518" y="1205491"/>
                  </a:lnTo>
                  <a:lnTo>
                    <a:pt x="2400496" y="1194784"/>
                  </a:lnTo>
                  <a:lnTo>
                    <a:pt x="2355281" y="1183546"/>
                  </a:lnTo>
                  <a:lnTo>
                    <a:pt x="2310913" y="1171774"/>
                  </a:lnTo>
                  <a:lnTo>
                    <a:pt x="2267431" y="1159470"/>
                  </a:lnTo>
                  <a:lnTo>
                    <a:pt x="2224874" y="1146632"/>
                  </a:lnTo>
                  <a:lnTo>
                    <a:pt x="2160747" y="1125628"/>
                  </a:lnTo>
                  <a:lnTo>
                    <a:pt x="2100392" y="1103758"/>
                  </a:lnTo>
                  <a:lnTo>
                    <a:pt x="2043843" y="1081074"/>
                  </a:lnTo>
                  <a:lnTo>
                    <a:pt x="1991136" y="1057628"/>
                  </a:lnTo>
                  <a:lnTo>
                    <a:pt x="1942305" y="1033471"/>
                  </a:lnTo>
                  <a:lnTo>
                    <a:pt x="1897385" y="1008655"/>
                  </a:lnTo>
                  <a:lnTo>
                    <a:pt x="1856411" y="983232"/>
                  </a:lnTo>
                  <a:lnTo>
                    <a:pt x="1819417" y="957254"/>
                  </a:lnTo>
                  <a:lnTo>
                    <a:pt x="1786437" y="930772"/>
                  </a:lnTo>
                  <a:lnTo>
                    <a:pt x="1757508" y="903839"/>
                  </a:lnTo>
                  <a:lnTo>
                    <a:pt x="1711937" y="848825"/>
                  </a:lnTo>
                  <a:lnTo>
                    <a:pt x="1682982" y="792625"/>
                  </a:lnTo>
                  <a:lnTo>
                    <a:pt x="1670919" y="735655"/>
                  </a:lnTo>
                  <a:lnTo>
                    <a:pt x="1671310" y="707010"/>
                  </a:lnTo>
                  <a:lnTo>
                    <a:pt x="1685107" y="649661"/>
                  </a:lnTo>
                  <a:lnTo>
                    <a:pt x="1716491" y="592577"/>
                  </a:lnTo>
                  <a:lnTo>
                    <a:pt x="1765741" y="536173"/>
                  </a:lnTo>
                  <a:lnTo>
                    <a:pt x="1797151" y="5083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0796" y="4533430"/>
            <a:ext cx="2157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Look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address!  Increasing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as each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takes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bytes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413" y="107797"/>
            <a:ext cx="4414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Pointers </a:t>
            </a:r>
            <a:r>
              <a:rPr dirty="0"/>
              <a:t>and</a:t>
            </a:r>
            <a:r>
              <a:rPr spc="-10" dirty="0"/>
              <a:t> </a:t>
            </a:r>
            <a:r>
              <a:rPr spc="-4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2139505"/>
            <a:ext cx="8458835" cy="41503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354965" algn="l"/>
                <a:tab pos="355600" algn="l"/>
                <a:tab pos="2244725" algn="l"/>
                <a:tab pos="6072505" algn="l"/>
              </a:tabLst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The</a:t>
            </a:r>
            <a:r>
              <a:rPr sz="24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name	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array</a:t>
            </a: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is</a:t>
            </a:r>
            <a:r>
              <a:rPr sz="2400" b="1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equivalent</a:t>
            </a:r>
            <a:r>
              <a:rPr sz="2400" b="1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to	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&amp;array[0]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It means,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array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pointer</a:t>
            </a:r>
            <a:endParaRPr sz="20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pPtr++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increments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pPtr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point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to the next element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354965" marR="578485" indent="-342900">
              <a:lnSpc>
                <a:spcPct val="104200"/>
              </a:lnSpc>
              <a:spcBef>
                <a:spcPts val="45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pPtr += </a:t>
            </a:r>
            <a:r>
              <a:rPr sz="2000" dirty="0">
                <a:solidFill>
                  <a:srgbClr val="FFFF00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increments </a:t>
            </a: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pPtr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point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elements 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beyond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where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currently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points.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pPtr-qPtr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equals</a:t>
            </a:r>
            <a:r>
              <a:rPr sz="24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i-j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355600" marR="17907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Thus,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see that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pointer arithmetic depends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increment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decrement will jump to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4 bytes</a:t>
            </a:r>
            <a:r>
              <a:rPr sz="2400" b="1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773" y="6263957"/>
            <a:ext cx="451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the pointer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integer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pointer.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3400" y="812800"/>
          <a:ext cx="8229600" cy="132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404"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553720" algn="l"/>
                        </a:tabLst>
                      </a:pPr>
                      <a:r>
                        <a:rPr sz="20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	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array[</a:t>
                      </a:r>
                      <a:r>
                        <a:rPr sz="20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size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pPtr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1435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//let’s say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 an index of the</a:t>
                      </a: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635" marB="0"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qPtr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1435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//let’s say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 an index of the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2235" marB="0"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413" y="264159"/>
            <a:ext cx="4414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Pointers </a:t>
            </a:r>
            <a:r>
              <a:rPr dirty="0"/>
              <a:t>and</a:t>
            </a:r>
            <a:r>
              <a:rPr spc="-10" dirty="0"/>
              <a:t> </a:t>
            </a:r>
            <a:r>
              <a:rPr spc="-40" dirty="0"/>
              <a:t>Arrays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64454" y="2824797"/>
            <a:ext cx="1854200" cy="90424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*array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*(array </a:t>
            </a:r>
            <a:r>
              <a:rPr sz="2000" dirty="0">
                <a:solidFill>
                  <a:srgbClr val="FFFF00"/>
                </a:solidFill>
                <a:latin typeface="Courier New"/>
                <a:cs typeface="Courier New"/>
              </a:rPr>
              <a:t>+</a:t>
            </a:r>
            <a:r>
              <a:rPr sz="2000" spc="-9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n)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834957"/>
            <a:ext cx="4446905" cy="12573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array[0]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equivalent</a:t>
            </a:r>
            <a:r>
              <a:rPr sz="2400" b="1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array[n]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equivalent</a:t>
            </a:r>
            <a:r>
              <a:rPr sz="2400" b="1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00"/>
                </a:solidFill>
                <a:latin typeface="Courier New"/>
                <a:cs typeface="Courier New"/>
              </a:rPr>
              <a:t>How?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775" y="4127817"/>
            <a:ext cx="7931784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F1F1F1"/>
                </a:solidFill>
                <a:latin typeface="Courier New"/>
                <a:cs typeface="Courier New"/>
              </a:rPr>
              <a:t>We know array name is equivalent to the address of  first</a:t>
            </a:r>
            <a:r>
              <a:rPr sz="2000" b="1" spc="-10" dirty="0">
                <a:solidFill>
                  <a:srgbClr val="F1F1F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1F1F1"/>
                </a:solidFill>
                <a:latin typeface="Courier New"/>
                <a:cs typeface="Courier New"/>
              </a:rPr>
              <a:t>element</a:t>
            </a:r>
            <a:endParaRPr sz="2000">
              <a:latin typeface="Courier New"/>
              <a:cs typeface="Courier New"/>
            </a:endParaRPr>
          </a:p>
          <a:p>
            <a:pPr marL="299720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F1F1F1"/>
                </a:solidFill>
                <a:latin typeface="Courier New"/>
                <a:cs typeface="Courier New"/>
              </a:rPr>
              <a:t>So,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array </a:t>
            </a:r>
            <a:r>
              <a:rPr sz="2000" b="1" spc="-5" dirty="0">
                <a:solidFill>
                  <a:srgbClr val="F1F1F1"/>
                </a:solidFill>
                <a:latin typeface="Courier New"/>
                <a:cs typeface="Courier New"/>
              </a:rPr>
              <a:t>is same as</a:t>
            </a:r>
            <a:r>
              <a:rPr sz="2000" b="1" spc="-15" dirty="0">
                <a:solidFill>
                  <a:srgbClr val="F1F1F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&amp;array[0]</a:t>
            </a:r>
            <a:endParaRPr sz="20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600" b="1" spc="-5" dirty="0">
                <a:solidFill>
                  <a:srgbClr val="F1F1F1"/>
                </a:solidFill>
                <a:latin typeface="Courier New"/>
                <a:cs typeface="Courier New"/>
              </a:rPr>
              <a:t>So, </a:t>
            </a:r>
            <a:r>
              <a:rPr sz="1600" b="1" spc="-5" dirty="0">
                <a:solidFill>
                  <a:srgbClr val="FFFF00"/>
                </a:solidFill>
                <a:latin typeface="Courier New"/>
                <a:cs typeface="Courier New"/>
              </a:rPr>
              <a:t>*array </a:t>
            </a:r>
            <a:r>
              <a:rPr sz="1600" b="1" spc="-5" dirty="0">
                <a:solidFill>
                  <a:srgbClr val="F1F1F1"/>
                </a:solidFill>
                <a:latin typeface="Courier New"/>
                <a:cs typeface="Courier New"/>
              </a:rPr>
              <a:t>is dereferencing and getting</a:t>
            </a:r>
            <a:r>
              <a:rPr sz="1600" b="1" spc="60" dirty="0">
                <a:solidFill>
                  <a:srgbClr val="F1F1F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ourier New"/>
                <a:cs typeface="Courier New"/>
              </a:rPr>
              <a:t>array[0]</a:t>
            </a:r>
            <a:endParaRPr sz="16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1F1F1"/>
              </a:buClr>
              <a:buFont typeface="Wingdings"/>
              <a:buChar char=""/>
            </a:pPr>
            <a:endParaRPr sz="2600">
              <a:latin typeface="Courier New"/>
              <a:cs typeface="Courier New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FFFF00"/>
                </a:solidFill>
                <a:latin typeface="Verdana"/>
                <a:cs typeface="Verdana"/>
              </a:rPr>
              <a:t>(array+n) </a:t>
            </a:r>
            <a:r>
              <a:rPr sz="2000" b="1" spc="-5" dirty="0">
                <a:solidFill>
                  <a:srgbClr val="F1F1F1"/>
                </a:solidFill>
                <a:latin typeface="Verdana"/>
                <a:cs typeface="Verdana"/>
              </a:rPr>
              <a:t>is </a:t>
            </a:r>
            <a:r>
              <a:rPr sz="2000" b="1" dirty="0">
                <a:solidFill>
                  <a:srgbClr val="F1F1F1"/>
                </a:solidFill>
                <a:latin typeface="Verdana"/>
                <a:cs typeface="Verdana"/>
              </a:rPr>
              <a:t>the </a:t>
            </a:r>
            <a:r>
              <a:rPr sz="2000" b="1" spc="-5" dirty="0">
                <a:solidFill>
                  <a:srgbClr val="F1F1F1"/>
                </a:solidFill>
                <a:latin typeface="Verdana"/>
                <a:cs typeface="Verdana"/>
              </a:rPr>
              <a:t>address </a:t>
            </a:r>
            <a:r>
              <a:rPr sz="2000" b="1" dirty="0">
                <a:solidFill>
                  <a:srgbClr val="F1F1F1"/>
                </a:solidFill>
                <a:latin typeface="Verdana"/>
                <a:cs typeface="Verdana"/>
              </a:rPr>
              <a:t>of </a:t>
            </a:r>
            <a:r>
              <a:rPr sz="2000" b="1" dirty="0">
                <a:solidFill>
                  <a:srgbClr val="FFFF00"/>
                </a:solidFill>
                <a:latin typeface="Verdana"/>
                <a:cs typeface="Verdana"/>
              </a:rPr>
              <a:t>nth</a:t>
            </a:r>
            <a:r>
              <a:rPr sz="2000" b="1" spc="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Verdana"/>
                <a:cs typeface="Verdana"/>
              </a:rPr>
              <a:t>element</a:t>
            </a:r>
            <a:r>
              <a:rPr sz="2000" b="1" spc="-5" dirty="0">
                <a:solidFill>
                  <a:srgbClr val="F1F1F1"/>
                </a:solidFill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600" b="1" dirty="0">
                <a:solidFill>
                  <a:srgbClr val="F1F1F1"/>
                </a:solidFill>
                <a:latin typeface="Verdana"/>
                <a:cs typeface="Verdana"/>
              </a:rPr>
              <a:t>So, </a:t>
            </a:r>
            <a:r>
              <a:rPr sz="1600" b="1" spc="-5" dirty="0">
                <a:solidFill>
                  <a:srgbClr val="FFFF00"/>
                </a:solidFill>
                <a:latin typeface="Verdana"/>
                <a:cs typeface="Verdana"/>
              </a:rPr>
              <a:t>*(array+n) </a:t>
            </a:r>
            <a:r>
              <a:rPr sz="1600" b="1" spc="-5" dirty="0">
                <a:solidFill>
                  <a:srgbClr val="F1F1F1"/>
                </a:solidFill>
                <a:latin typeface="Verdana"/>
                <a:cs typeface="Verdana"/>
              </a:rPr>
              <a:t>is equivalent to</a:t>
            </a:r>
            <a:r>
              <a:rPr sz="1600" b="1" spc="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Verdana"/>
                <a:cs typeface="Verdana"/>
              </a:rPr>
              <a:t>array[n]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600" y="1828800"/>
            <a:ext cx="3124200" cy="4572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77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0"/>
              </a:spcBef>
              <a:tabLst>
                <a:tab pos="973455" algn="l"/>
              </a:tabLst>
            </a:pPr>
            <a:r>
              <a:rPr sz="2400" b="1" i="1" spc="-25" dirty="0">
                <a:solidFill>
                  <a:srgbClr val="FFFFFF"/>
                </a:solidFill>
                <a:latin typeface="Arial"/>
                <a:cs typeface="Arial"/>
              </a:rPr>
              <a:t>Type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array[</a:t>
            </a: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117340"/>
            <a:ext cx="3073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float	array[5];  float* pPtr </a:t>
            </a:r>
            <a:r>
              <a:rPr sz="2000" b="1" dirty="0">
                <a:solidFill>
                  <a:srgbClr val="FFFF00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array;  float* qPtr </a:t>
            </a:r>
            <a:r>
              <a:rPr sz="2000" b="1" dirty="0">
                <a:solidFill>
                  <a:srgbClr val="FFFF00"/>
                </a:solidFill>
                <a:latin typeface="Courier New"/>
                <a:cs typeface="Courier New"/>
              </a:rPr>
              <a:t>=</a:t>
            </a:r>
            <a:r>
              <a:rPr sz="2000" b="1" spc="-7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NULL;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0900" y="1663700"/>
          <a:ext cx="57150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33600" y="3276600"/>
            <a:ext cx="1143000" cy="762000"/>
          </a:xfrm>
          <a:prstGeom prst="rect">
            <a:avLst/>
          </a:prstGeom>
          <a:solidFill>
            <a:srgbClr val="1F487C"/>
          </a:solidFill>
          <a:ln w="25400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0x2008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175" y="20094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175" y="36096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145034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array: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139" y="30505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pPtr: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9175" y="1323657"/>
            <a:ext cx="534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  <a:tab pos="2298065" algn="l"/>
                <a:tab pos="3441065" algn="l"/>
                <a:tab pos="4584065" algn="l"/>
              </a:tabLst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	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C	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0	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4	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5298" y="25427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8298" y="25427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298" y="25427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4298" y="25427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7299" y="25427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4000" y="3276600"/>
            <a:ext cx="1143000" cy="762000"/>
          </a:xfrm>
          <a:custGeom>
            <a:avLst/>
            <a:gdLst/>
            <a:ahLst/>
            <a:cxnLst/>
            <a:rect l="l" t="t" r="r" b="b"/>
            <a:pathLst>
              <a:path w="1143000" h="762000">
                <a:moveTo>
                  <a:pt x="0" y="0"/>
                </a:moveTo>
                <a:lnTo>
                  <a:pt x="1143000" y="0"/>
                </a:lnTo>
                <a:lnTo>
                  <a:pt x="1143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9254" y="3451859"/>
            <a:ext cx="8743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NU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6575" y="36096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4540" y="30505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qPtr: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03988" y="2439670"/>
            <a:ext cx="337820" cy="857250"/>
            <a:chOff x="2703988" y="2439670"/>
            <a:chExt cx="337820" cy="857250"/>
          </a:xfrm>
        </p:grpSpPr>
        <p:sp>
          <p:nvSpPr>
            <p:cNvPr id="20" name="object 20"/>
            <p:cNvSpPr/>
            <p:nvPr/>
          </p:nvSpPr>
          <p:spPr>
            <a:xfrm>
              <a:off x="2723038" y="2534754"/>
              <a:ext cx="272415" cy="743585"/>
            </a:xfrm>
            <a:custGeom>
              <a:avLst/>
              <a:gdLst/>
              <a:ahLst/>
              <a:cxnLst/>
              <a:rect l="l" t="t" r="r" b="b"/>
              <a:pathLst>
                <a:path w="272414" h="743585">
                  <a:moveTo>
                    <a:pt x="21431" y="743115"/>
                  </a:moveTo>
                  <a:lnTo>
                    <a:pt x="12170" y="683054"/>
                  </a:lnTo>
                  <a:lnTo>
                    <a:pt x="4497" y="624581"/>
                  </a:lnTo>
                  <a:lnTo>
                    <a:pt x="0" y="569283"/>
                  </a:lnTo>
                  <a:lnTo>
                    <a:pt x="264" y="518748"/>
                  </a:lnTo>
                  <a:lnTo>
                    <a:pt x="6879" y="474563"/>
                  </a:lnTo>
                  <a:lnTo>
                    <a:pt x="21431" y="438315"/>
                  </a:lnTo>
                  <a:lnTo>
                    <a:pt x="76748" y="410989"/>
                  </a:lnTo>
                  <a:lnTo>
                    <a:pt x="115403" y="409656"/>
                  </a:lnTo>
                  <a:lnTo>
                    <a:pt x="156058" y="409434"/>
                  </a:lnTo>
                  <a:lnTo>
                    <a:pt x="194714" y="404991"/>
                  </a:lnTo>
                  <a:lnTo>
                    <a:pt x="250031" y="362115"/>
                  </a:lnTo>
                  <a:lnTo>
                    <a:pt x="268219" y="284399"/>
                  </a:lnTo>
                  <a:lnTo>
                    <a:pt x="271547" y="235932"/>
                  </a:lnTo>
                  <a:lnTo>
                    <a:pt x="271786" y="182315"/>
                  </a:lnTo>
                  <a:lnTo>
                    <a:pt x="269500" y="124493"/>
                  </a:lnTo>
                  <a:lnTo>
                    <a:pt x="265256" y="63406"/>
                  </a:lnTo>
                  <a:lnTo>
                    <a:pt x="259619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7680" y="2439670"/>
              <a:ext cx="114300" cy="120014"/>
            </a:xfrm>
            <a:custGeom>
              <a:avLst/>
              <a:gdLst/>
              <a:ahLst/>
              <a:cxnLst/>
              <a:rect l="l" t="t" r="r" b="b"/>
              <a:pathLst>
                <a:path w="114300" h="120014">
                  <a:moveTo>
                    <a:pt x="45389" y="0"/>
                  </a:moveTo>
                  <a:lnTo>
                    <a:pt x="0" y="119456"/>
                  </a:lnTo>
                  <a:lnTo>
                    <a:pt x="113728" y="107975"/>
                  </a:lnTo>
                  <a:lnTo>
                    <a:pt x="453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478270" y="3639820"/>
            <a:ext cx="800100" cy="552450"/>
            <a:chOff x="6478270" y="3639820"/>
            <a:chExt cx="800100" cy="552450"/>
          </a:xfrm>
        </p:grpSpPr>
        <p:sp>
          <p:nvSpPr>
            <p:cNvPr id="23" name="object 23"/>
            <p:cNvSpPr/>
            <p:nvPr/>
          </p:nvSpPr>
          <p:spPr>
            <a:xfrm>
              <a:off x="6478270" y="365887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40270" y="3658870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49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2170" y="41160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226819" y="0"/>
            <a:ext cx="6426200" cy="113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560220" y="50800"/>
            <a:ext cx="5718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solidFill>
                  <a:srgbClr val="FFFF00"/>
                </a:solidFill>
                <a:latin typeface="Times New Roman"/>
                <a:cs typeface="Times New Roman"/>
              </a:rPr>
              <a:t>Basic </a:t>
            </a:r>
            <a:r>
              <a:rPr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Pointer</a:t>
            </a:r>
            <a:r>
              <a:rPr b="1" i="1" spc="-20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Arithmetic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86380" y="609498"/>
            <a:ext cx="2631440" cy="847090"/>
            <a:chOff x="86380" y="609498"/>
            <a:chExt cx="2631440" cy="847090"/>
          </a:xfrm>
        </p:grpSpPr>
        <p:sp>
          <p:nvSpPr>
            <p:cNvPr id="29" name="object 29"/>
            <p:cNvSpPr/>
            <p:nvPr/>
          </p:nvSpPr>
          <p:spPr>
            <a:xfrm>
              <a:off x="99080" y="622198"/>
              <a:ext cx="2606040" cy="821690"/>
            </a:xfrm>
            <a:custGeom>
              <a:avLst/>
              <a:gdLst/>
              <a:ahLst/>
              <a:cxnLst/>
              <a:rect l="l" t="t" r="r" b="b"/>
              <a:pathLst>
                <a:path w="2606040" h="821690">
                  <a:moveTo>
                    <a:pt x="1300650" y="0"/>
                  </a:moveTo>
                  <a:lnTo>
                    <a:pt x="1242336" y="428"/>
                  </a:lnTo>
                  <a:lnTo>
                    <a:pt x="1183861" y="1664"/>
                  </a:lnTo>
                  <a:lnTo>
                    <a:pt x="1125307" y="3718"/>
                  </a:lnTo>
                  <a:lnTo>
                    <a:pt x="1066753" y="6601"/>
                  </a:lnTo>
                  <a:lnTo>
                    <a:pt x="1008281" y="10324"/>
                  </a:lnTo>
                  <a:lnTo>
                    <a:pt x="949972" y="14899"/>
                  </a:lnTo>
                  <a:lnTo>
                    <a:pt x="891906" y="20335"/>
                  </a:lnTo>
                  <a:lnTo>
                    <a:pt x="834165" y="26644"/>
                  </a:lnTo>
                  <a:lnTo>
                    <a:pt x="763526" y="35649"/>
                  </a:lnTo>
                  <a:lnTo>
                    <a:pt x="695536" y="45758"/>
                  </a:lnTo>
                  <a:lnTo>
                    <a:pt x="630265" y="56924"/>
                  </a:lnTo>
                  <a:lnTo>
                    <a:pt x="567784" y="69098"/>
                  </a:lnTo>
                  <a:lnTo>
                    <a:pt x="508163" y="82233"/>
                  </a:lnTo>
                  <a:lnTo>
                    <a:pt x="451471" y="96280"/>
                  </a:lnTo>
                  <a:lnTo>
                    <a:pt x="397779" y="111192"/>
                  </a:lnTo>
                  <a:lnTo>
                    <a:pt x="347157" y="126919"/>
                  </a:lnTo>
                  <a:lnTo>
                    <a:pt x="299675" y="143415"/>
                  </a:lnTo>
                  <a:lnTo>
                    <a:pt x="255402" y="160632"/>
                  </a:lnTo>
                  <a:lnTo>
                    <a:pt x="214409" y="178520"/>
                  </a:lnTo>
                  <a:lnTo>
                    <a:pt x="176767" y="197033"/>
                  </a:lnTo>
                  <a:lnTo>
                    <a:pt x="142544" y="216122"/>
                  </a:lnTo>
                  <a:lnTo>
                    <a:pt x="84639" y="255835"/>
                  </a:lnTo>
                  <a:lnTo>
                    <a:pt x="41255" y="297276"/>
                  </a:lnTo>
                  <a:lnTo>
                    <a:pt x="12952" y="340061"/>
                  </a:lnTo>
                  <a:lnTo>
                    <a:pt x="290" y="383805"/>
                  </a:lnTo>
                  <a:lnTo>
                    <a:pt x="0" y="405916"/>
                  </a:lnTo>
                  <a:lnTo>
                    <a:pt x="3830" y="428123"/>
                  </a:lnTo>
                  <a:lnTo>
                    <a:pt x="24132" y="472632"/>
                  </a:lnTo>
                  <a:lnTo>
                    <a:pt x="61757" y="516947"/>
                  </a:lnTo>
                  <a:lnTo>
                    <a:pt x="110634" y="556160"/>
                  </a:lnTo>
                  <a:lnTo>
                    <a:pt x="164374" y="589109"/>
                  </a:lnTo>
                  <a:lnTo>
                    <a:pt x="226848" y="619919"/>
                  </a:lnTo>
                  <a:lnTo>
                    <a:pt x="297407" y="648502"/>
                  </a:lnTo>
                  <a:lnTo>
                    <a:pt x="335516" y="661931"/>
                  </a:lnTo>
                  <a:lnTo>
                    <a:pt x="375405" y="674772"/>
                  </a:lnTo>
                  <a:lnTo>
                    <a:pt x="416991" y="687012"/>
                  </a:lnTo>
                  <a:lnTo>
                    <a:pt x="460194" y="698641"/>
                  </a:lnTo>
                  <a:lnTo>
                    <a:pt x="504933" y="709647"/>
                  </a:lnTo>
                  <a:lnTo>
                    <a:pt x="551127" y="720021"/>
                  </a:lnTo>
                  <a:lnTo>
                    <a:pt x="598696" y="729752"/>
                  </a:lnTo>
                  <a:lnTo>
                    <a:pt x="647558" y="738827"/>
                  </a:lnTo>
                  <a:lnTo>
                    <a:pt x="697632" y="747237"/>
                  </a:lnTo>
                  <a:lnTo>
                    <a:pt x="748838" y="754970"/>
                  </a:lnTo>
                  <a:lnTo>
                    <a:pt x="801095" y="762016"/>
                  </a:lnTo>
                  <a:lnTo>
                    <a:pt x="854322" y="768364"/>
                  </a:lnTo>
                  <a:lnTo>
                    <a:pt x="908437" y="774002"/>
                  </a:lnTo>
                  <a:lnTo>
                    <a:pt x="963361" y="778920"/>
                  </a:lnTo>
                  <a:lnTo>
                    <a:pt x="1019011" y="783107"/>
                  </a:lnTo>
                  <a:lnTo>
                    <a:pt x="1075308" y="786552"/>
                  </a:lnTo>
                  <a:lnTo>
                    <a:pt x="1132171" y="789244"/>
                  </a:lnTo>
                  <a:lnTo>
                    <a:pt x="1189517" y="791173"/>
                  </a:lnTo>
                  <a:lnTo>
                    <a:pt x="1247267" y="792327"/>
                  </a:lnTo>
                  <a:lnTo>
                    <a:pt x="1305340" y="792695"/>
                  </a:lnTo>
                  <a:lnTo>
                    <a:pt x="1363655" y="792267"/>
                  </a:lnTo>
                  <a:lnTo>
                    <a:pt x="1422130" y="791031"/>
                  </a:lnTo>
                  <a:lnTo>
                    <a:pt x="1480686" y="788977"/>
                  </a:lnTo>
                  <a:lnTo>
                    <a:pt x="1539241" y="786094"/>
                  </a:lnTo>
                  <a:lnTo>
                    <a:pt x="1597713" y="782370"/>
                  </a:lnTo>
                  <a:lnTo>
                    <a:pt x="1656023" y="777796"/>
                  </a:lnTo>
                  <a:lnTo>
                    <a:pt x="1714090" y="772360"/>
                  </a:lnTo>
                  <a:lnTo>
                    <a:pt x="1771832" y="766051"/>
                  </a:lnTo>
                  <a:lnTo>
                    <a:pt x="2179172" y="821283"/>
                  </a:lnTo>
                  <a:lnTo>
                    <a:pt x="2193116" y="685723"/>
                  </a:lnTo>
                  <a:lnTo>
                    <a:pt x="2258869" y="665639"/>
                  </a:lnTo>
                  <a:lnTo>
                    <a:pt x="2319169" y="644397"/>
                  </a:lnTo>
                  <a:lnTo>
                    <a:pt x="2373942" y="622094"/>
                  </a:lnTo>
                  <a:lnTo>
                    <a:pt x="2423112" y="598830"/>
                  </a:lnTo>
                  <a:lnTo>
                    <a:pt x="2466607" y="574703"/>
                  </a:lnTo>
                  <a:lnTo>
                    <a:pt x="2504352" y="549812"/>
                  </a:lnTo>
                  <a:lnTo>
                    <a:pt x="2536271" y="524255"/>
                  </a:lnTo>
                  <a:lnTo>
                    <a:pt x="2582339" y="471538"/>
                  </a:lnTo>
                  <a:lnTo>
                    <a:pt x="2604215" y="417343"/>
                  </a:lnTo>
                  <a:lnTo>
                    <a:pt x="2605895" y="389937"/>
                  </a:lnTo>
                  <a:lnTo>
                    <a:pt x="2601305" y="362457"/>
                  </a:lnTo>
                  <a:lnTo>
                    <a:pt x="2573013" y="307670"/>
                  </a:lnTo>
                  <a:lnTo>
                    <a:pt x="2518744" y="253771"/>
                  </a:lnTo>
                  <a:lnTo>
                    <a:pt x="2469613" y="219787"/>
                  </a:lnTo>
                  <a:lnTo>
                    <a:pt x="2411425" y="187899"/>
                  </a:lnTo>
                  <a:lnTo>
                    <a:pt x="2344828" y="158193"/>
                  </a:lnTo>
                  <a:lnTo>
                    <a:pt x="2308578" y="144186"/>
                  </a:lnTo>
                  <a:lnTo>
                    <a:pt x="2270468" y="130757"/>
                  </a:lnTo>
                  <a:lnTo>
                    <a:pt x="2230580" y="117918"/>
                  </a:lnTo>
                  <a:lnTo>
                    <a:pt x="2188994" y="105678"/>
                  </a:lnTo>
                  <a:lnTo>
                    <a:pt x="2145791" y="94050"/>
                  </a:lnTo>
                  <a:lnTo>
                    <a:pt x="2101052" y="83043"/>
                  </a:lnTo>
                  <a:lnTo>
                    <a:pt x="2054858" y="72670"/>
                  </a:lnTo>
                  <a:lnTo>
                    <a:pt x="2007289" y="62940"/>
                  </a:lnTo>
                  <a:lnTo>
                    <a:pt x="1958428" y="53865"/>
                  </a:lnTo>
                  <a:lnTo>
                    <a:pt x="1908353" y="45456"/>
                  </a:lnTo>
                  <a:lnTo>
                    <a:pt x="1857148" y="37723"/>
                  </a:lnTo>
                  <a:lnTo>
                    <a:pt x="1804891" y="30677"/>
                  </a:lnTo>
                  <a:lnTo>
                    <a:pt x="1751665" y="24330"/>
                  </a:lnTo>
                  <a:lnTo>
                    <a:pt x="1697550" y="18692"/>
                  </a:lnTo>
                  <a:lnTo>
                    <a:pt x="1642626" y="13774"/>
                  </a:lnTo>
                  <a:lnTo>
                    <a:pt x="1586976" y="9587"/>
                  </a:lnTo>
                  <a:lnTo>
                    <a:pt x="1530680" y="6142"/>
                  </a:lnTo>
                  <a:lnTo>
                    <a:pt x="1473818" y="3450"/>
                  </a:lnTo>
                  <a:lnTo>
                    <a:pt x="1416472" y="1521"/>
                  </a:lnTo>
                  <a:lnTo>
                    <a:pt x="1358722" y="368"/>
                  </a:lnTo>
                  <a:lnTo>
                    <a:pt x="13006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80" y="622198"/>
              <a:ext cx="2606040" cy="821690"/>
            </a:xfrm>
            <a:custGeom>
              <a:avLst/>
              <a:gdLst/>
              <a:ahLst/>
              <a:cxnLst/>
              <a:rect l="l" t="t" r="r" b="b"/>
              <a:pathLst>
                <a:path w="2606040" h="821690">
                  <a:moveTo>
                    <a:pt x="2179172" y="821283"/>
                  </a:moveTo>
                  <a:lnTo>
                    <a:pt x="1771832" y="766051"/>
                  </a:lnTo>
                  <a:lnTo>
                    <a:pt x="1714090" y="772360"/>
                  </a:lnTo>
                  <a:lnTo>
                    <a:pt x="1656023" y="777796"/>
                  </a:lnTo>
                  <a:lnTo>
                    <a:pt x="1597713" y="782370"/>
                  </a:lnTo>
                  <a:lnTo>
                    <a:pt x="1539241" y="786094"/>
                  </a:lnTo>
                  <a:lnTo>
                    <a:pt x="1480686" y="788977"/>
                  </a:lnTo>
                  <a:lnTo>
                    <a:pt x="1422130" y="791031"/>
                  </a:lnTo>
                  <a:lnTo>
                    <a:pt x="1363655" y="792267"/>
                  </a:lnTo>
                  <a:lnTo>
                    <a:pt x="1305340" y="792695"/>
                  </a:lnTo>
                  <a:lnTo>
                    <a:pt x="1247267" y="792327"/>
                  </a:lnTo>
                  <a:lnTo>
                    <a:pt x="1189517" y="791173"/>
                  </a:lnTo>
                  <a:lnTo>
                    <a:pt x="1132171" y="789244"/>
                  </a:lnTo>
                  <a:lnTo>
                    <a:pt x="1075308" y="786552"/>
                  </a:lnTo>
                  <a:lnTo>
                    <a:pt x="1019011" y="783107"/>
                  </a:lnTo>
                  <a:lnTo>
                    <a:pt x="963361" y="778920"/>
                  </a:lnTo>
                  <a:lnTo>
                    <a:pt x="908437" y="774002"/>
                  </a:lnTo>
                  <a:lnTo>
                    <a:pt x="854322" y="768364"/>
                  </a:lnTo>
                  <a:lnTo>
                    <a:pt x="801095" y="762016"/>
                  </a:lnTo>
                  <a:lnTo>
                    <a:pt x="748838" y="754970"/>
                  </a:lnTo>
                  <a:lnTo>
                    <a:pt x="697632" y="747237"/>
                  </a:lnTo>
                  <a:lnTo>
                    <a:pt x="647558" y="738827"/>
                  </a:lnTo>
                  <a:lnTo>
                    <a:pt x="598696" y="729752"/>
                  </a:lnTo>
                  <a:lnTo>
                    <a:pt x="551127" y="720021"/>
                  </a:lnTo>
                  <a:lnTo>
                    <a:pt x="504933" y="709647"/>
                  </a:lnTo>
                  <a:lnTo>
                    <a:pt x="460194" y="698641"/>
                  </a:lnTo>
                  <a:lnTo>
                    <a:pt x="416991" y="687012"/>
                  </a:lnTo>
                  <a:lnTo>
                    <a:pt x="375405" y="674772"/>
                  </a:lnTo>
                  <a:lnTo>
                    <a:pt x="335516" y="661931"/>
                  </a:lnTo>
                  <a:lnTo>
                    <a:pt x="297407" y="648502"/>
                  </a:lnTo>
                  <a:lnTo>
                    <a:pt x="261157" y="634494"/>
                  </a:lnTo>
                  <a:lnTo>
                    <a:pt x="194560" y="604787"/>
                  </a:lnTo>
                  <a:lnTo>
                    <a:pt x="136372" y="572897"/>
                  </a:lnTo>
                  <a:lnTo>
                    <a:pt x="87240" y="538911"/>
                  </a:lnTo>
                  <a:lnTo>
                    <a:pt x="40744" y="494837"/>
                  </a:lnTo>
                  <a:lnTo>
                    <a:pt x="11851" y="450378"/>
                  </a:lnTo>
                  <a:lnTo>
                    <a:pt x="0" y="405916"/>
                  </a:lnTo>
                  <a:lnTo>
                    <a:pt x="290" y="383805"/>
                  </a:lnTo>
                  <a:lnTo>
                    <a:pt x="12952" y="340061"/>
                  </a:lnTo>
                  <a:lnTo>
                    <a:pt x="41255" y="297276"/>
                  </a:lnTo>
                  <a:lnTo>
                    <a:pt x="84639" y="255835"/>
                  </a:lnTo>
                  <a:lnTo>
                    <a:pt x="142544" y="216122"/>
                  </a:lnTo>
                  <a:lnTo>
                    <a:pt x="176767" y="197033"/>
                  </a:lnTo>
                  <a:lnTo>
                    <a:pt x="214409" y="178520"/>
                  </a:lnTo>
                  <a:lnTo>
                    <a:pt x="255402" y="160632"/>
                  </a:lnTo>
                  <a:lnTo>
                    <a:pt x="299675" y="143415"/>
                  </a:lnTo>
                  <a:lnTo>
                    <a:pt x="347157" y="126919"/>
                  </a:lnTo>
                  <a:lnTo>
                    <a:pt x="397779" y="111192"/>
                  </a:lnTo>
                  <a:lnTo>
                    <a:pt x="451471" y="96280"/>
                  </a:lnTo>
                  <a:lnTo>
                    <a:pt x="508163" y="82233"/>
                  </a:lnTo>
                  <a:lnTo>
                    <a:pt x="567784" y="69098"/>
                  </a:lnTo>
                  <a:lnTo>
                    <a:pt x="630265" y="56924"/>
                  </a:lnTo>
                  <a:lnTo>
                    <a:pt x="695536" y="45758"/>
                  </a:lnTo>
                  <a:lnTo>
                    <a:pt x="763526" y="35649"/>
                  </a:lnTo>
                  <a:lnTo>
                    <a:pt x="834165" y="26644"/>
                  </a:lnTo>
                  <a:lnTo>
                    <a:pt x="891906" y="20335"/>
                  </a:lnTo>
                  <a:lnTo>
                    <a:pt x="949972" y="14899"/>
                  </a:lnTo>
                  <a:lnTo>
                    <a:pt x="1008281" y="10324"/>
                  </a:lnTo>
                  <a:lnTo>
                    <a:pt x="1066753" y="6601"/>
                  </a:lnTo>
                  <a:lnTo>
                    <a:pt x="1125307" y="3718"/>
                  </a:lnTo>
                  <a:lnTo>
                    <a:pt x="1183861" y="1664"/>
                  </a:lnTo>
                  <a:lnTo>
                    <a:pt x="1242336" y="428"/>
                  </a:lnTo>
                  <a:lnTo>
                    <a:pt x="1300650" y="0"/>
                  </a:lnTo>
                  <a:lnTo>
                    <a:pt x="1358722" y="368"/>
                  </a:lnTo>
                  <a:lnTo>
                    <a:pt x="1416472" y="1521"/>
                  </a:lnTo>
                  <a:lnTo>
                    <a:pt x="1473818" y="3450"/>
                  </a:lnTo>
                  <a:lnTo>
                    <a:pt x="1530680" y="6142"/>
                  </a:lnTo>
                  <a:lnTo>
                    <a:pt x="1586976" y="9587"/>
                  </a:lnTo>
                  <a:lnTo>
                    <a:pt x="1642626" y="13774"/>
                  </a:lnTo>
                  <a:lnTo>
                    <a:pt x="1697550" y="18692"/>
                  </a:lnTo>
                  <a:lnTo>
                    <a:pt x="1751665" y="24330"/>
                  </a:lnTo>
                  <a:lnTo>
                    <a:pt x="1804891" y="30677"/>
                  </a:lnTo>
                  <a:lnTo>
                    <a:pt x="1857148" y="37723"/>
                  </a:lnTo>
                  <a:lnTo>
                    <a:pt x="1908353" y="45456"/>
                  </a:lnTo>
                  <a:lnTo>
                    <a:pt x="1958428" y="53865"/>
                  </a:lnTo>
                  <a:lnTo>
                    <a:pt x="2007289" y="62940"/>
                  </a:lnTo>
                  <a:lnTo>
                    <a:pt x="2054858" y="72670"/>
                  </a:lnTo>
                  <a:lnTo>
                    <a:pt x="2101052" y="83043"/>
                  </a:lnTo>
                  <a:lnTo>
                    <a:pt x="2145791" y="94050"/>
                  </a:lnTo>
                  <a:lnTo>
                    <a:pt x="2188994" y="105678"/>
                  </a:lnTo>
                  <a:lnTo>
                    <a:pt x="2230580" y="117918"/>
                  </a:lnTo>
                  <a:lnTo>
                    <a:pt x="2270468" y="130757"/>
                  </a:lnTo>
                  <a:lnTo>
                    <a:pt x="2308578" y="144186"/>
                  </a:lnTo>
                  <a:lnTo>
                    <a:pt x="2344828" y="158193"/>
                  </a:lnTo>
                  <a:lnTo>
                    <a:pt x="2411425" y="187899"/>
                  </a:lnTo>
                  <a:lnTo>
                    <a:pt x="2469613" y="219787"/>
                  </a:lnTo>
                  <a:lnTo>
                    <a:pt x="2518744" y="253771"/>
                  </a:lnTo>
                  <a:lnTo>
                    <a:pt x="2549163" y="280560"/>
                  </a:lnTo>
                  <a:lnTo>
                    <a:pt x="2590368" y="335002"/>
                  </a:lnTo>
                  <a:lnTo>
                    <a:pt x="2605895" y="389937"/>
                  </a:lnTo>
                  <a:lnTo>
                    <a:pt x="2604215" y="417343"/>
                  </a:lnTo>
                  <a:lnTo>
                    <a:pt x="2582339" y="471538"/>
                  </a:lnTo>
                  <a:lnTo>
                    <a:pt x="2536271" y="524255"/>
                  </a:lnTo>
                  <a:lnTo>
                    <a:pt x="2504352" y="549812"/>
                  </a:lnTo>
                  <a:lnTo>
                    <a:pt x="2466607" y="574703"/>
                  </a:lnTo>
                  <a:lnTo>
                    <a:pt x="2423112" y="598830"/>
                  </a:lnTo>
                  <a:lnTo>
                    <a:pt x="2373942" y="622094"/>
                  </a:lnTo>
                  <a:lnTo>
                    <a:pt x="2319169" y="644397"/>
                  </a:lnTo>
                  <a:lnTo>
                    <a:pt x="2258869" y="665639"/>
                  </a:lnTo>
                  <a:lnTo>
                    <a:pt x="2193116" y="685723"/>
                  </a:lnTo>
                  <a:lnTo>
                    <a:pt x="2179172" y="82128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0445" y="749134"/>
            <a:ext cx="1661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862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Address in  hexadecimal</a:t>
            </a:r>
            <a:r>
              <a:rPr sz="16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format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355340"/>
            <a:ext cx="3073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000" b="1" spc="-5" dirty="0">
                <a:latin typeface="Courier New"/>
                <a:cs typeface="Courier New"/>
              </a:rPr>
              <a:t>float	array[5];  float* pPtr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array;  float* qPtr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NULL;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7500" y="596900"/>
          <a:ext cx="57150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00200" y="2209800"/>
            <a:ext cx="1143000" cy="762000"/>
          </a:xfrm>
          <a:prstGeom prst="rect">
            <a:avLst/>
          </a:prstGeom>
          <a:solidFill>
            <a:srgbClr val="1F487C"/>
          </a:solidFill>
          <a:ln w="25400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0x200C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775" y="9426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5" y="2542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8354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array: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19837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pPtr: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5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8775" y="256857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7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7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0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3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00600" y="2209800"/>
            <a:ext cx="1143000" cy="762000"/>
          </a:xfrm>
          <a:custGeom>
            <a:avLst/>
            <a:gdLst/>
            <a:ahLst/>
            <a:cxnLst/>
            <a:rect l="l" t="t" r="r" b="b"/>
            <a:pathLst>
              <a:path w="1143000" h="762000">
                <a:moveTo>
                  <a:pt x="0" y="0"/>
                </a:moveTo>
                <a:lnTo>
                  <a:pt x="1143000" y="0"/>
                </a:lnTo>
                <a:lnTo>
                  <a:pt x="1143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35854" y="2385059"/>
            <a:ext cx="8743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Times New Roman"/>
                <a:cs typeface="Times New Roman"/>
              </a:rPr>
              <a:t>NU</a:t>
            </a:r>
            <a:r>
              <a:rPr sz="2400" b="1" spc="-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13175" y="2542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1140" y="19837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qPtr: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44870" y="2573020"/>
            <a:ext cx="800100" cy="552450"/>
            <a:chOff x="5944870" y="2573020"/>
            <a:chExt cx="800100" cy="552450"/>
          </a:xfrm>
        </p:grpSpPr>
        <p:sp>
          <p:nvSpPr>
            <p:cNvPr id="24" name="object 24"/>
            <p:cNvSpPr/>
            <p:nvPr/>
          </p:nvSpPr>
          <p:spPr>
            <a:xfrm>
              <a:off x="5944870" y="259207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06870" y="2592070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68770" y="30492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006092" y="1372869"/>
            <a:ext cx="1494790" cy="857250"/>
            <a:chOff x="2006092" y="1372869"/>
            <a:chExt cx="1494790" cy="857250"/>
          </a:xfrm>
        </p:grpSpPr>
        <p:sp>
          <p:nvSpPr>
            <p:cNvPr id="28" name="object 28"/>
            <p:cNvSpPr/>
            <p:nvPr/>
          </p:nvSpPr>
          <p:spPr>
            <a:xfrm>
              <a:off x="2025142" y="1467840"/>
              <a:ext cx="1428115" cy="743585"/>
            </a:xfrm>
            <a:custGeom>
              <a:avLst/>
              <a:gdLst/>
              <a:ahLst/>
              <a:cxnLst/>
              <a:rect l="l" t="t" r="r" b="b"/>
              <a:pathLst>
                <a:path w="1428114" h="743585">
                  <a:moveTo>
                    <a:pt x="109728" y="743229"/>
                  </a:moveTo>
                  <a:lnTo>
                    <a:pt x="81438" y="703319"/>
                  </a:lnTo>
                  <a:lnTo>
                    <a:pt x="54864" y="663981"/>
                  </a:lnTo>
                  <a:lnTo>
                    <a:pt x="31718" y="625786"/>
                  </a:lnTo>
                  <a:lnTo>
                    <a:pt x="13716" y="589305"/>
                  </a:lnTo>
                  <a:lnTo>
                    <a:pt x="0" y="523773"/>
                  </a:lnTo>
                  <a:lnTo>
                    <a:pt x="7715" y="495865"/>
                  </a:lnTo>
                  <a:lnTo>
                    <a:pt x="60864" y="452621"/>
                  </a:lnTo>
                  <a:lnTo>
                    <a:pt x="109728" y="438429"/>
                  </a:lnTo>
                  <a:lnTo>
                    <a:pt x="171110" y="433613"/>
                  </a:lnTo>
                  <a:lnTo>
                    <a:pt x="209776" y="434652"/>
                  </a:lnTo>
                  <a:lnTo>
                    <a:pt x="253059" y="437640"/>
                  </a:lnTo>
                  <a:lnTo>
                    <a:pt x="300431" y="442312"/>
                  </a:lnTo>
                  <a:lnTo>
                    <a:pt x="351367" y="448406"/>
                  </a:lnTo>
                  <a:lnTo>
                    <a:pt x="405340" y="455658"/>
                  </a:lnTo>
                  <a:lnTo>
                    <a:pt x="461824" y="463806"/>
                  </a:lnTo>
                  <a:lnTo>
                    <a:pt x="520294" y="472586"/>
                  </a:lnTo>
                  <a:lnTo>
                    <a:pt x="580224" y="481736"/>
                  </a:lnTo>
                  <a:lnTo>
                    <a:pt x="641086" y="490993"/>
                  </a:lnTo>
                  <a:lnTo>
                    <a:pt x="702355" y="500093"/>
                  </a:lnTo>
                  <a:lnTo>
                    <a:pt x="763506" y="508773"/>
                  </a:lnTo>
                  <a:lnTo>
                    <a:pt x="824011" y="516771"/>
                  </a:lnTo>
                  <a:lnTo>
                    <a:pt x="883345" y="523823"/>
                  </a:lnTo>
                  <a:lnTo>
                    <a:pt x="940982" y="529666"/>
                  </a:lnTo>
                  <a:lnTo>
                    <a:pt x="996396" y="534037"/>
                  </a:lnTo>
                  <a:lnTo>
                    <a:pt x="1049060" y="536674"/>
                  </a:lnTo>
                  <a:lnTo>
                    <a:pt x="1098449" y="537313"/>
                  </a:lnTo>
                  <a:lnTo>
                    <a:pt x="1144036" y="535691"/>
                  </a:lnTo>
                  <a:lnTo>
                    <a:pt x="1185295" y="531545"/>
                  </a:lnTo>
                  <a:lnTo>
                    <a:pt x="1252728" y="514629"/>
                  </a:lnTo>
                  <a:lnTo>
                    <a:pt x="1293160" y="494323"/>
                  </a:lnTo>
                  <a:lnTo>
                    <a:pt x="1327272" y="469642"/>
                  </a:lnTo>
                  <a:lnTo>
                    <a:pt x="1355522" y="440902"/>
                  </a:lnTo>
                  <a:lnTo>
                    <a:pt x="1378367" y="408420"/>
                  </a:lnTo>
                  <a:lnTo>
                    <a:pt x="1396266" y="372514"/>
                  </a:lnTo>
                  <a:lnTo>
                    <a:pt x="1409675" y="333499"/>
                  </a:lnTo>
                  <a:lnTo>
                    <a:pt x="1419054" y="291694"/>
                  </a:lnTo>
                  <a:lnTo>
                    <a:pt x="1424859" y="247415"/>
                  </a:lnTo>
                  <a:lnTo>
                    <a:pt x="1427548" y="200979"/>
                  </a:lnTo>
                  <a:lnTo>
                    <a:pt x="1427580" y="152702"/>
                  </a:lnTo>
                  <a:lnTo>
                    <a:pt x="1425411" y="102902"/>
                  </a:lnTo>
                  <a:lnTo>
                    <a:pt x="1421499" y="51895"/>
                  </a:lnTo>
                  <a:lnTo>
                    <a:pt x="1416304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86874" y="1372869"/>
              <a:ext cx="113664" cy="120650"/>
            </a:xfrm>
            <a:custGeom>
              <a:avLst/>
              <a:gdLst/>
              <a:ahLst/>
              <a:cxnLst/>
              <a:rect l="l" t="t" r="r" b="b"/>
              <a:pathLst>
                <a:path w="113664" h="120650">
                  <a:moveTo>
                    <a:pt x="43395" y="0"/>
                  </a:moveTo>
                  <a:lnTo>
                    <a:pt x="0" y="120192"/>
                  </a:lnTo>
                  <a:lnTo>
                    <a:pt x="113512" y="106832"/>
                  </a:lnTo>
                  <a:lnTo>
                    <a:pt x="4339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41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0700" y="5638196"/>
            <a:ext cx="8102600" cy="942975"/>
            <a:chOff x="520700" y="5638196"/>
            <a:chExt cx="8102600" cy="942975"/>
          </a:xfrm>
        </p:grpSpPr>
        <p:sp>
          <p:nvSpPr>
            <p:cNvPr id="32" name="object 32"/>
            <p:cNvSpPr/>
            <p:nvPr/>
          </p:nvSpPr>
          <p:spPr>
            <a:xfrm>
              <a:off x="533400" y="5650896"/>
              <a:ext cx="8077200" cy="917575"/>
            </a:xfrm>
            <a:custGeom>
              <a:avLst/>
              <a:gdLst/>
              <a:ahLst/>
              <a:cxnLst/>
              <a:rect l="l" t="t" r="r" b="b"/>
              <a:pathLst>
                <a:path w="8077200" h="917575">
                  <a:moveTo>
                    <a:pt x="7973059" y="292709"/>
                  </a:moveTo>
                  <a:lnTo>
                    <a:pt x="104139" y="292709"/>
                  </a:lnTo>
                  <a:lnTo>
                    <a:pt x="63602" y="300892"/>
                  </a:lnTo>
                  <a:lnTo>
                    <a:pt x="30500" y="323210"/>
                  </a:lnTo>
                  <a:lnTo>
                    <a:pt x="8183" y="356312"/>
                  </a:lnTo>
                  <a:lnTo>
                    <a:pt x="2" y="396836"/>
                  </a:lnTo>
                  <a:lnTo>
                    <a:pt x="0" y="813396"/>
                  </a:lnTo>
                  <a:lnTo>
                    <a:pt x="8183" y="853936"/>
                  </a:lnTo>
                  <a:lnTo>
                    <a:pt x="30500" y="887042"/>
                  </a:lnTo>
                  <a:lnTo>
                    <a:pt x="63602" y="909364"/>
                  </a:lnTo>
                  <a:lnTo>
                    <a:pt x="104139" y="917549"/>
                  </a:lnTo>
                  <a:lnTo>
                    <a:pt x="7973059" y="917549"/>
                  </a:lnTo>
                  <a:lnTo>
                    <a:pt x="8013597" y="909364"/>
                  </a:lnTo>
                  <a:lnTo>
                    <a:pt x="8046699" y="887042"/>
                  </a:lnTo>
                  <a:lnTo>
                    <a:pt x="8069016" y="853936"/>
                  </a:lnTo>
                  <a:lnTo>
                    <a:pt x="8077200" y="813396"/>
                  </a:lnTo>
                  <a:lnTo>
                    <a:pt x="8077197" y="396836"/>
                  </a:lnTo>
                  <a:lnTo>
                    <a:pt x="8069016" y="356312"/>
                  </a:lnTo>
                  <a:lnTo>
                    <a:pt x="8046699" y="323210"/>
                  </a:lnTo>
                  <a:lnTo>
                    <a:pt x="8013597" y="300892"/>
                  </a:lnTo>
                  <a:lnTo>
                    <a:pt x="7973059" y="292709"/>
                  </a:lnTo>
                  <a:close/>
                </a:path>
                <a:path w="8077200" h="917575">
                  <a:moveTo>
                    <a:pt x="559904" y="0"/>
                  </a:moveTo>
                  <a:lnTo>
                    <a:pt x="1346200" y="292709"/>
                  </a:lnTo>
                  <a:lnTo>
                    <a:pt x="3365500" y="292709"/>
                  </a:lnTo>
                  <a:lnTo>
                    <a:pt x="5599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400" y="5650896"/>
              <a:ext cx="8077200" cy="917575"/>
            </a:xfrm>
            <a:custGeom>
              <a:avLst/>
              <a:gdLst/>
              <a:ahLst/>
              <a:cxnLst/>
              <a:rect l="l" t="t" r="r" b="b"/>
              <a:pathLst>
                <a:path w="8077200" h="917575">
                  <a:moveTo>
                    <a:pt x="0" y="396849"/>
                  </a:moveTo>
                  <a:lnTo>
                    <a:pt x="8183" y="356312"/>
                  </a:lnTo>
                  <a:lnTo>
                    <a:pt x="30500" y="323210"/>
                  </a:lnTo>
                  <a:lnTo>
                    <a:pt x="63602" y="300892"/>
                  </a:lnTo>
                  <a:lnTo>
                    <a:pt x="104139" y="292709"/>
                  </a:lnTo>
                  <a:lnTo>
                    <a:pt x="1346200" y="292709"/>
                  </a:lnTo>
                  <a:lnTo>
                    <a:pt x="559904" y="0"/>
                  </a:lnTo>
                  <a:lnTo>
                    <a:pt x="3365500" y="292709"/>
                  </a:lnTo>
                  <a:lnTo>
                    <a:pt x="7973059" y="292709"/>
                  </a:lnTo>
                  <a:lnTo>
                    <a:pt x="8013597" y="300892"/>
                  </a:lnTo>
                  <a:lnTo>
                    <a:pt x="8046699" y="323210"/>
                  </a:lnTo>
                  <a:lnTo>
                    <a:pt x="8069016" y="356312"/>
                  </a:lnTo>
                  <a:lnTo>
                    <a:pt x="8077200" y="396849"/>
                  </a:lnTo>
                  <a:lnTo>
                    <a:pt x="8077200" y="553046"/>
                  </a:lnTo>
                  <a:lnTo>
                    <a:pt x="8077200" y="813396"/>
                  </a:lnTo>
                  <a:lnTo>
                    <a:pt x="8069016" y="853936"/>
                  </a:lnTo>
                  <a:lnTo>
                    <a:pt x="8046699" y="887042"/>
                  </a:lnTo>
                  <a:lnTo>
                    <a:pt x="8013597" y="909364"/>
                  </a:lnTo>
                  <a:lnTo>
                    <a:pt x="7973059" y="917549"/>
                  </a:lnTo>
                  <a:lnTo>
                    <a:pt x="3365500" y="917549"/>
                  </a:lnTo>
                  <a:lnTo>
                    <a:pt x="1346200" y="917549"/>
                  </a:lnTo>
                  <a:lnTo>
                    <a:pt x="104139" y="917549"/>
                  </a:lnTo>
                  <a:lnTo>
                    <a:pt x="63602" y="909364"/>
                  </a:lnTo>
                  <a:lnTo>
                    <a:pt x="30500" y="887042"/>
                  </a:lnTo>
                  <a:lnTo>
                    <a:pt x="8183" y="853936"/>
                  </a:lnTo>
                  <a:lnTo>
                    <a:pt x="0" y="813396"/>
                  </a:lnTo>
                  <a:lnTo>
                    <a:pt x="0" y="553046"/>
                  </a:lnTo>
                  <a:lnTo>
                    <a:pt x="0" y="396836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739" y="5336540"/>
            <a:ext cx="8397240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pPtr++; /* pPtr now holds the address: &amp;array[1]</a:t>
            </a:r>
            <a:r>
              <a:rPr sz="2000" b="1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Courier New"/>
              <a:cs typeface="Courier New"/>
            </a:endParaRPr>
          </a:p>
          <a:p>
            <a:pPr marL="59944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Note: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pPtr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not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becoming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2008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2009.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jumping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next </a:t>
            </a:r>
            <a:r>
              <a:rPr lang="en-US" sz="2000" spc="-5" dirty="0">
                <a:solidFill>
                  <a:srgbClr val="FFFFFF"/>
                </a:solidFill>
                <a:latin typeface="Carlito"/>
                <a:cs typeface="Carlito"/>
              </a:rPr>
              <a:t>float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as it</a:t>
            </a:r>
            <a:r>
              <a:rPr sz="20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97069" y="6228397"/>
            <a:ext cx="57384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lang="en-US" sz="2000" spc="-5" dirty="0">
                <a:solidFill>
                  <a:srgbClr val="FFFFFF"/>
                </a:solidFill>
                <a:latin typeface="Carlito"/>
                <a:cs typeface="Carlito"/>
              </a:rPr>
              <a:t>float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pointer.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increased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4 as an </a:t>
            </a:r>
            <a:r>
              <a:rPr lang="en-US" sz="2000" spc="-5" dirty="0">
                <a:solidFill>
                  <a:srgbClr val="FF0000"/>
                </a:solidFill>
                <a:latin typeface="Carlito"/>
                <a:cs typeface="Carlito"/>
              </a:rPr>
              <a:t>float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takes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r>
              <a:rPr sz="20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bytes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050540"/>
            <a:ext cx="3073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000" b="1" spc="-5" dirty="0">
                <a:latin typeface="Courier New"/>
                <a:cs typeface="Courier New"/>
              </a:rPr>
              <a:t>float	array[5];  float* pPtr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array;  float* qPtr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NULL;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879340"/>
            <a:ext cx="825436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Courier New"/>
                <a:cs typeface="Courier New"/>
              </a:rPr>
              <a:t>pPtr++; /* pPtr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&amp;array[1]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pPtr += 3; /* pPtr now holds the address: &amp;array[4]</a:t>
            </a:r>
            <a:r>
              <a:rPr sz="2000" b="1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7500" y="596900"/>
          <a:ext cx="57150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00200" y="2209800"/>
            <a:ext cx="1143000" cy="762000"/>
          </a:xfrm>
          <a:prstGeom prst="rect">
            <a:avLst/>
          </a:prstGeom>
          <a:solidFill>
            <a:srgbClr val="1F487C"/>
          </a:solidFill>
          <a:ln w="25400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0x2018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5" y="9426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775" y="2542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38354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array: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19837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pPtr: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5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8775" y="256857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1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4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7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1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4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7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0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3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00600" y="2209800"/>
            <a:ext cx="1143000" cy="762000"/>
          </a:xfrm>
          <a:custGeom>
            <a:avLst/>
            <a:gdLst/>
            <a:ahLst/>
            <a:cxnLst/>
            <a:rect l="l" t="t" r="r" b="b"/>
            <a:pathLst>
              <a:path w="1143000" h="762000">
                <a:moveTo>
                  <a:pt x="0" y="0"/>
                </a:moveTo>
                <a:lnTo>
                  <a:pt x="1143000" y="0"/>
                </a:lnTo>
                <a:lnTo>
                  <a:pt x="1143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35854" y="2385059"/>
            <a:ext cx="8743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Times New Roman"/>
                <a:cs typeface="Times New Roman"/>
              </a:rPr>
              <a:t>NU</a:t>
            </a:r>
            <a:r>
              <a:rPr sz="2400" b="1" spc="-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3175" y="2542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41140" y="19837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qPtr: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46555" y="1372869"/>
            <a:ext cx="5768975" cy="1752600"/>
            <a:chOff x="1646555" y="1372869"/>
            <a:chExt cx="5768975" cy="1752600"/>
          </a:xfrm>
        </p:grpSpPr>
        <p:sp>
          <p:nvSpPr>
            <p:cNvPr id="25" name="object 25"/>
            <p:cNvSpPr/>
            <p:nvPr/>
          </p:nvSpPr>
          <p:spPr>
            <a:xfrm>
              <a:off x="1665605" y="1447749"/>
              <a:ext cx="5730875" cy="763905"/>
            </a:xfrm>
            <a:custGeom>
              <a:avLst/>
              <a:gdLst/>
              <a:ahLst/>
              <a:cxnLst/>
              <a:rect l="l" t="t" r="r" b="b"/>
              <a:pathLst>
                <a:path w="5730875" h="763905">
                  <a:moveTo>
                    <a:pt x="469264" y="763320"/>
                  </a:moveTo>
                  <a:lnTo>
                    <a:pt x="432353" y="751777"/>
                  </a:lnTo>
                  <a:lnTo>
                    <a:pt x="395645" y="740246"/>
                  </a:lnTo>
                  <a:lnTo>
                    <a:pt x="323654" y="717274"/>
                  </a:lnTo>
                  <a:lnTo>
                    <a:pt x="254920" y="694506"/>
                  </a:lnTo>
                  <a:lnTo>
                    <a:pt x="191071" y="672042"/>
                  </a:lnTo>
                  <a:lnTo>
                    <a:pt x="133736" y="649986"/>
                  </a:lnTo>
                  <a:lnTo>
                    <a:pt x="84543" y="628439"/>
                  </a:lnTo>
                  <a:lnTo>
                    <a:pt x="45121" y="607502"/>
                  </a:lnTo>
                  <a:lnTo>
                    <a:pt x="7870" y="577465"/>
                  </a:lnTo>
                  <a:lnTo>
                    <a:pt x="0" y="558500"/>
                  </a:lnTo>
                  <a:lnTo>
                    <a:pt x="1764" y="549374"/>
                  </a:lnTo>
                  <a:lnTo>
                    <a:pt x="32297" y="523573"/>
                  </a:lnTo>
                  <a:lnTo>
                    <a:pt x="75722" y="507815"/>
                  </a:lnTo>
                  <a:lnTo>
                    <a:pt x="139503" y="493328"/>
                  </a:lnTo>
                  <a:lnTo>
                    <a:pt x="179536" y="486594"/>
                  </a:lnTo>
                  <a:lnTo>
                    <a:pt x="225268" y="480216"/>
                  </a:lnTo>
                  <a:lnTo>
                    <a:pt x="276904" y="474207"/>
                  </a:lnTo>
                  <a:lnTo>
                    <a:pt x="334646" y="468579"/>
                  </a:lnTo>
                  <a:lnTo>
                    <a:pt x="398698" y="463346"/>
                  </a:lnTo>
                  <a:lnTo>
                    <a:pt x="469264" y="458520"/>
                  </a:lnTo>
                  <a:lnTo>
                    <a:pt x="523179" y="455590"/>
                  </a:lnTo>
                  <a:lnTo>
                    <a:pt x="583148" y="453132"/>
                  </a:lnTo>
                  <a:lnTo>
                    <a:pt x="648909" y="451125"/>
                  </a:lnTo>
                  <a:lnTo>
                    <a:pt x="720200" y="449547"/>
                  </a:lnTo>
                  <a:lnTo>
                    <a:pt x="796757" y="448373"/>
                  </a:lnTo>
                  <a:lnTo>
                    <a:pt x="836929" y="447931"/>
                  </a:lnTo>
                  <a:lnTo>
                    <a:pt x="878319" y="447581"/>
                  </a:lnTo>
                  <a:lnTo>
                    <a:pt x="920894" y="447322"/>
                  </a:lnTo>
                  <a:lnTo>
                    <a:pt x="964622" y="447150"/>
                  </a:lnTo>
                  <a:lnTo>
                    <a:pt x="1009470" y="447062"/>
                  </a:lnTo>
                  <a:lnTo>
                    <a:pt x="1055405" y="447055"/>
                  </a:lnTo>
                  <a:lnTo>
                    <a:pt x="1102394" y="447127"/>
                  </a:lnTo>
                  <a:lnTo>
                    <a:pt x="1150404" y="447274"/>
                  </a:lnTo>
                  <a:lnTo>
                    <a:pt x="1199403" y="447495"/>
                  </a:lnTo>
                  <a:lnTo>
                    <a:pt x="1249358" y="447785"/>
                  </a:lnTo>
                  <a:lnTo>
                    <a:pt x="1300236" y="448143"/>
                  </a:lnTo>
                  <a:lnTo>
                    <a:pt x="1352004" y="448565"/>
                  </a:lnTo>
                  <a:lnTo>
                    <a:pt x="1404629" y="449048"/>
                  </a:lnTo>
                  <a:lnTo>
                    <a:pt x="1458079" y="449591"/>
                  </a:lnTo>
                  <a:lnTo>
                    <a:pt x="1512320" y="450189"/>
                  </a:lnTo>
                  <a:lnTo>
                    <a:pt x="1567320" y="450839"/>
                  </a:lnTo>
                  <a:lnTo>
                    <a:pt x="1623046" y="451540"/>
                  </a:lnTo>
                  <a:lnTo>
                    <a:pt x="1679466" y="452289"/>
                  </a:lnTo>
                  <a:lnTo>
                    <a:pt x="1736546" y="453082"/>
                  </a:lnTo>
                  <a:lnTo>
                    <a:pt x="1794253" y="453916"/>
                  </a:lnTo>
                  <a:lnTo>
                    <a:pt x="1852556" y="454789"/>
                  </a:lnTo>
                  <a:lnTo>
                    <a:pt x="1911420" y="455698"/>
                  </a:lnTo>
                  <a:lnTo>
                    <a:pt x="1970813" y="456640"/>
                  </a:lnTo>
                  <a:lnTo>
                    <a:pt x="2030703" y="457613"/>
                  </a:lnTo>
                  <a:lnTo>
                    <a:pt x="2091057" y="458612"/>
                  </a:lnTo>
                  <a:lnTo>
                    <a:pt x="2151841" y="459637"/>
                  </a:lnTo>
                  <a:lnTo>
                    <a:pt x="2213023" y="460682"/>
                  </a:lnTo>
                  <a:lnTo>
                    <a:pt x="2274570" y="461747"/>
                  </a:lnTo>
                  <a:lnTo>
                    <a:pt x="2336449" y="462828"/>
                  </a:lnTo>
                  <a:lnTo>
                    <a:pt x="2398628" y="463922"/>
                  </a:lnTo>
                  <a:lnTo>
                    <a:pt x="2461074" y="465027"/>
                  </a:lnTo>
                  <a:lnTo>
                    <a:pt x="2523753" y="466138"/>
                  </a:lnTo>
                  <a:lnTo>
                    <a:pt x="2586633" y="467255"/>
                  </a:lnTo>
                  <a:lnTo>
                    <a:pt x="2649682" y="468373"/>
                  </a:lnTo>
                  <a:lnTo>
                    <a:pt x="2712866" y="469491"/>
                  </a:lnTo>
                  <a:lnTo>
                    <a:pt x="2776152" y="470604"/>
                  </a:lnTo>
                  <a:lnTo>
                    <a:pt x="2839509" y="471711"/>
                  </a:lnTo>
                  <a:lnTo>
                    <a:pt x="2902902" y="472808"/>
                  </a:lnTo>
                  <a:lnTo>
                    <a:pt x="2966299" y="473893"/>
                  </a:lnTo>
                  <a:lnTo>
                    <a:pt x="3029668" y="474962"/>
                  </a:lnTo>
                  <a:lnTo>
                    <a:pt x="3092975" y="476013"/>
                  </a:lnTo>
                  <a:lnTo>
                    <a:pt x="3156188" y="477044"/>
                  </a:lnTo>
                  <a:lnTo>
                    <a:pt x="3219274" y="478051"/>
                  </a:lnTo>
                  <a:lnTo>
                    <a:pt x="3282200" y="479031"/>
                  </a:lnTo>
                  <a:lnTo>
                    <a:pt x="3344933" y="479981"/>
                  </a:lnTo>
                  <a:lnTo>
                    <a:pt x="3407440" y="480900"/>
                  </a:lnTo>
                  <a:lnTo>
                    <a:pt x="3469689" y="481783"/>
                  </a:lnTo>
                  <a:lnTo>
                    <a:pt x="3531647" y="482628"/>
                  </a:lnTo>
                  <a:lnTo>
                    <a:pt x="3593281" y="483432"/>
                  </a:lnTo>
                  <a:lnTo>
                    <a:pt x="3654558" y="484193"/>
                  </a:lnTo>
                  <a:lnTo>
                    <a:pt x="3715446" y="484907"/>
                  </a:lnTo>
                  <a:lnTo>
                    <a:pt x="3775911" y="485572"/>
                  </a:lnTo>
                  <a:lnTo>
                    <a:pt x="3835921" y="486185"/>
                  </a:lnTo>
                  <a:lnTo>
                    <a:pt x="3895442" y="486743"/>
                  </a:lnTo>
                  <a:lnTo>
                    <a:pt x="3954443" y="487242"/>
                  </a:lnTo>
                  <a:lnTo>
                    <a:pt x="4012890" y="487681"/>
                  </a:lnTo>
                  <a:lnTo>
                    <a:pt x="4070751" y="488057"/>
                  </a:lnTo>
                  <a:lnTo>
                    <a:pt x="4127992" y="488366"/>
                  </a:lnTo>
                  <a:lnTo>
                    <a:pt x="4184581" y="488606"/>
                  </a:lnTo>
                  <a:lnTo>
                    <a:pt x="4240485" y="488773"/>
                  </a:lnTo>
                  <a:lnTo>
                    <a:pt x="4295671" y="488866"/>
                  </a:lnTo>
                  <a:lnTo>
                    <a:pt x="4350107" y="488881"/>
                  </a:lnTo>
                  <a:lnTo>
                    <a:pt x="4403759" y="488816"/>
                  </a:lnTo>
                  <a:lnTo>
                    <a:pt x="4456595" y="488667"/>
                  </a:lnTo>
                  <a:lnTo>
                    <a:pt x="4508582" y="488431"/>
                  </a:lnTo>
                  <a:lnTo>
                    <a:pt x="4559687" y="488107"/>
                  </a:lnTo>
                  <a:lnTo>
                    <a:pt x="4609877" y="487690"/>
                  </a:lnTo>
                  <a:lnTo>
                    <a:pt x="4659120" y="487179"/>
                  </a:lnTo>
                  <a:lnTo>
                    <a:pt x="4707383" y="486570"/>
                  </a:lnTo>
                  <a:lnTo>
                    <a:pt x="4754633" y="485861"/>
                  </a:lnTo>
                  <a:lnTo>
                    <a:pt x="4800836" y="485048"/>
                  </a:lnTo>
                  <a:lnTo>
                    <a:pt x="4845961" y="484129"/>
                  </a:lnTo>
                  <a:lnTo>
                    <a:pt x="4889974" y="483101"/>
                  </a:lnTo>
                  <a:lnTo>
                    <a:pt x="4932843" y="481961"/>
                  </a:lnTo>
                  <a:lnTo>
                    <a:pt x="4974535" y="480706"/>
                  </a:lnTo>
                  <a:lnTo>
                    <a:pt x="5015017" y="479334"/>
                  </a:lnTo>
                  <a:lnTo>
                    <a:pt x="5054256" y="477841"/>
                  </a:lnTo>
                  <a:lnTo>
                    <a:pt x="5128874" y="474483"/>
                  </a:lnTo>
                  <a:lnTo>
                    <a:pt x="5198127" y="470610"/>
                  </a:lnTo>
                  <a:lnTo>
                    <a:pt x="5261752" y="466198"/>
                  </a:lnTo>
                  <a:lnTo>
                    <a:pt x="5319488" y="461224"/>
                  </a:lnTo>
                  <a:lnTo>
                    <a:pt x="5418834" y="449427"/>
                  </a:lnTo>
                  <a:lnTo>
                    <a:pt x="5482745" y="438870"/>
                  </a:lnTo>
                  <a:lnTo>
                    <a:pt x="5538230" y="426948"/>
                  </a:lnTo>
                  <a:lnTo>
                    <a:pt x="5585719" y="413757"/>
                  </a:lnTo>
                  <a:lnTo>
                    <a:pt x="5625645" y="399396"/>
                  </a:lnTo>
                  <a:lnTo>
                    <a:pt x="5684534" y="367550"/>
                  </a:lnTo>
                  <a:lnTo>
                    <a:pt x="5718349" y="332191"/>
                  </a:lnTo>
                  <a:lnTo>
                    <a:pt x="5730546" y="294099"/>
                  </a:lnTo>
                  <a:lnTo>
                    <a:pt x="5729617" y="274272"/>
                  </a:lnTo>
                  <a:lnTo>
                    <a:pt x="5715862" y="233542"/>
                  </a:lnTo>
                  <a:lnTo>
                    <a:pt x="5689122" y="192028"/>
                  </a:lnTo>
                  <a:lnTo>
                    <a:pt x="5652853" y="150510"/>
                  </a:lnTo>
                  <a:lnTo>
                    <a:pt x="5610507" y="109769"/>
                  </a:lnTo>
                  <a:lnTo>
                    <a:pt x="5565538" y="70583"/>
                  </a:lnTo>
                  <a:lnTo>
                    <a:pt x="5521400" y="33733"/>
                  </a:lnTo>
                  <a:lnTo>
                    <a:pt x="5500723" y="16428"/>
                  </a:lnTo>
                  <a:lnTo>
                    <a:pt x="5481548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87869" y="1372869"/>
              <a:ext cx="116205" cy="125095"/>
            </a:xfrm>
            <a:custGeom>
              <a:avLst/>
              <a:gdLst/>
              <a:ahLst/>
              <a:cxnLst/>
              <a:rect l="l" t="t" r="r" b="b"/>
              <a:pathLst>
                <a:path w="116204" h="125094">
                  <a:moveTo>
                    <a:pt x="0" y="0"/>
                  </a:moveTo>
                  <a:lnTo>
                    <a:pt x="26149" y="125082"/>
                  </a:lnTo>
                  <a:lnTo>
                    <a:pt x="115760" y="54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44869" y="2592069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06869" y="2592069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68769" y="304926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533" y="205905"/>
            <a:ext cx="3759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Data </a:t>
            </a:r>
            <a:r>
              <a:rPr sz="4000" spc="-5" dirty="0"/>
              <a:t>and</a:t>
            </a:r>
            <a:r>
              <a:rPr sz="4000" spc="-65" dirty="0"/>
              <a:t> </a:t>
            </a:r>
            <a:r>
              <a:rPr sz="4000" dirty="0"/>
              <a:t>Memory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853439"/>
            <a:ext cx="8004175" cy="45618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Some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very basic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definitions:</a:t>
            </a:r>
            <a:endParaRPr sz="2400">
              <a:latin typeface="Carlito"/>
              <a:cs typeface="Carlito"/>
            </a:endParaRPr>
          </a:p>
          <a:p>
            <a:pPr marL="393065" marR="118872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bit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-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 a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single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zero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one.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The word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comes from</a:t>
            </a:r>
            <a:r>
              <a:rPr sz="24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contraction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"binary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digit.</a:t>
            </a:r>
            <a:endParaRPr sz="2400">
              <a:latin typeface="Carlito"/>
              <a:cs typeface="Carlito"/>
            </a:endParaRPr>
          </a:p>
          <a:p>
            <a:pPr marL="3937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byte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-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eight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consecutive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bits.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store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4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char.</a:t>
            </a:r>
            <a:endParaRPr sz="2400">
              <a:latin typeface="Carlito"/>
              <a:cs typeface="Carlito"/>
            </a:endParaRPr>
          </a:p>
          <a:p>
            <a:pPr marL="393700" marR="1828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word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-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depends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b="1" spc="-30" dirty="0">
                <a:solidFill>
                  <a:srgbClr val="FFFFFF"/>
                </a:solidFill>
                <a:latin typeface="Carlito"/>
                <a:cs typeface="Carlito"/>
              </a:rPr>
              <a:t>computer,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but they  are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almost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always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either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2 or 4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bytes. Usually stores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2400" b="1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int.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imagine </a:t>
            </a:r>
            <a:r>
              <a:rPr sz="2400" b="1" spc="5" dirty="0">
                <a:solidFill>
                  <a:srgbClr val="FFFFFF"/>
                </a:solidFill>
                <a:latin typeface="Carlito"/>
                <a:cs typeface="Carlito"/>
              </a:rPr>
              <a:t>memory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long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numbered</a:t>
            </a:r>
            <a:r>
              <a:rPr sz="24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cells.</a:t>
            </a:r>
            <a:endParaRPr sz="2400">
              <a:latin typeface="Carlito"/>
              <a:cs typeface="Carlito"/>
            </a:endParaRPr>
          </a:p>
          <a:p>
            <a:pPr marL="393700" marR="558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example,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4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megabytes,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then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have  </a:t>
            </a:r>
            <a:r>
              <a:rPr sz="2400" b="1" spc="5" dirty="0">
                <a:solidFill>
                  <a:srgbClr val="FFFFFF"/>
                </a:solidFill>
                <a:latin typeface="Carlito"/>
                <a:cs typeface="Carlito"/>
              </a:rPr>
              <a:t>memory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locations (each storing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byte) numbered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0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4x2</a:t>
            </a:r>
            <a:r>
              <a:rPr sz="2400" b="1" baseline="2430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-1.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050540"/>
            <a:ext cx="886396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5010">
              <a:lnSpc>
                <a:spcPct val="15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000" b="1" spc="-5" dirty="0">
                <a:latin typeface="Courier New"/>
                <a:cs typeface="Courier New"/>
              </a:rPr>
              <a:t>float	array[5];  float* pPtr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array;  float* qPtr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NULL;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2700" marR="3814445">
              <a:lnSpc>
                <a:spcPct val="150000"/>
              </a:lnSpc>
            </a:pPr>
            <a:r>
              <a:rPr sz="2000" b="1" spc="-5" dirty="0">
                <a:latin typeface="Courier New"/>
                <a:cs typeface="Courier New"/>
              </a:rPr>
              <a:t>pPtr++; /* pPtr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&amp;array[1] */  pPtr += 3; /* pPtr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&amp;array[4]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qPtr </a:t>
            </a:r>
            <a:r>
              <a:rPr sz="2000" b="1" dirty="0">
                <a:solidFill>
                  <a:srgbClr val="FFFF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array </a:t>
            </a:r>
            <a:r>
              <a:rPr sz="2000" b="1" dirty="0">
                <a:solidFill>
                  <a:srgbClr val="FFFF00"/>
                </a:solidFill>
                <a:latin typeface="Courier New"/>
                <a:cs typeface="Courier New"/>
              </a:rPr>
              <a:t>+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2; /*qPtr now holds the address</a:t>
            </a:r>
            <a:r>
              <a:rPr sz="2000" b="1" spc="-7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&amp;array[2]*/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7500" y="596900"/>
          <a:ext cx="57150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00200" y="2209800"/>
            <a:ext cx="1143000" cy="762000"/>
          </a:xfrm>
          <a:prstGeom prst="rect">
            <a:avLst/>
          </a:prstGeom>
          <a:solidFill>
            <a:srgbClr val="1F487C"/>
          </a:solidFill>
          <a:ln w="25400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latin typeface="Times New Roman"/>
                <a:cs typeface="Times New Roman"/>
              </a:rPr>
              <a:t>0x2018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775" y="9426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5" y="2542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8354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array: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19837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pPtr: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5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8775" y="256857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7775" y="256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7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0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3898" y="14759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0600" y="2209800"/>
            <a:ext cx="1143000" cy="762000"/>
          </a:xfrm>
          <a:prstGeom prst="rect">
            <a:avLst/>
          </a:prstGeom>
          <a:solidFill>
            <a:srgbClr val="1F487C"/>
          </a:solidFill>
          <a:ln w="25400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0x2010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3175" y="25428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1140" y="19837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qPtr: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46555" y="1372869"/>
            <a:ext cx="5768975" cy="857250"/>
            <a:chOff x="1646555" y="1372869"/>
            <a:chExt cx="5768975" cy="857250"/>
          </a:xfrm>
        </p:grpSpPr>
        <p:sp>
          <p:nvSpPr>
            <p:cNvPr id="23" name="object 23"/>
            <p:cNvSpPr/>
            <p:nvPr/>
          </p:nvSpPr>
          <p:spPr>
            <a:xfrm>
              <a:off x="1665605" y="1447749"/>
              <a:ext cx="5730875" cy="763905"/>
            </a:xfrm>
            <a:custGeom>
              <a:avLst/>
              <a:gdLst/>
              <a:ahLst/>
              <a:cxnLst/>
              <a:rect l="l" t="t" r="r" b="b"/>
              <a:pathLst>
                <a:path w="5730875" h="763905">
                  <a:moveTo>
                    <a:pt x="469264" y="763320"/>
                  </a:moveTo>
                  <a:lnTo>
                    <a:pt x="432353" y="751777"/>
                  </a:lnTo>
                  <a:lnTo>
                    <a:pt x="395645" y="740246"/>
                  </a:lnTo>
                  <a:lnTo>
                    <a:pt x="323654" y="717274"/>
                  </a:lnTo>
                  <a:lnTo>
                    <a:pt x="254920" y="694506"/>
                  </a:lnTo>
                  <a:lnTo>
                    <a:pt x="191071" y="672042"/>
                  </a:lnTo>
                  <a:lnTo>
                    <a:pt x="133736" y="649986"/>
                  </a:lnTo>
                  <a:lnTo>
                    <a:pt x="84543" y="628439"/>
                  </a:lnTo>
                  <a:lnTo>
                    <a:pt x="45121" y="607502"/>
                  </a:lnTo>
                  <a:lnTo>
                    <a:pt x="7870" y="577465"/>
                  </a:lnTo>
                  <a:lnTo>
                    <a:pt x="0" y="558500"/>
                  </a:lnTo>
                  <a:lnTo>
                    <a:pt x="1764" y="549374"/>
                  </a:lnTo>
                  <a:lnTo>
                    <a:pt x="32297" y="523573"/>
                  </a:lnTo>
                  <a:lnTo>
                    <a:pt x="75722" y="507815"/>
                  </a:lnTo>
                  <a:lnTo>
                    <a:pt x="139503" y="493328"/>
                  </a:lnTo>
                  <a:lnTo>
                    <a:pt x="179536" y="486594"/>
                  </a:lnTo>
                  <a:lnTo>
                    <a:pt x="225268" y="480216"/>
                  </a:lnTo>
                  <a:lnTo>
                    <a:pt x="276904" y="474207"/>
                  </a:lnTo>
                  <a:lnTo>
                    <a:pt x="334646" y="468579"/>
                  </a:lnTo>
                  <a:lnTo>
                    <a:pt x="398698" y="463346"/>
                  </a:lnTo>
                  <a:lnTo>
                    <a:pt x="469264" y="458520"/>
                  </a:lnTo>
                  <a:lnTo>
                    <a:pt x="523179" y="455590"/>
                  </a:lnTo>
                  <a:lnTo>
                    <a:pt x="583148" y="453132"/>
                  </a:lnTo>
                  <a:lnTo>
                    <a:pt x="648909" y="451125"/>
                  </a:lnTo>
                  <a:lnTo>
                    <a:pt x="720200" y="449547"/>
                  </a:lnTo>
                  <a:lnTo>
                    <a:pt x="796757" y="448373"/>
                  </a:lnTo>
                  <a:lnTo>
                    <a:pt x="836929" y="447931"/>
                  </a:lnTo>
                  <a:lnTo>
                    <a:pt x="878319" y="447581"/>
                  </a:lnTo>
                  <a:lnTo>
                    <a:pt x="920894" y="447322"/>
                  </a:lnTo>
                  <a:lnTo>
                    <a:pt x="964622" y="447150"/>
                  </a:lnTo>
                  <a:lnTo>
                    <a:pt x="1009470" y="447062"/>
                  </a:lnTo>
                  <a:lnTo>
                    <a:pt x="1055405" y="447055"/>
                  </a:lnTo>
                  <a:lnTo>
                    <a:pt x="1102394" y="447127"/>
                  </a:lnTo>
                  <a:lnTo>
                    <a:pt x="1150404" y="447274"/>
                  </a:lnTo>
                  <a:lnTo>
                    <a:pt x="1199403" y="447495"/>
                  </a:lnTo>
                  <a:lnTo>
                    <a:pt x="1249358" y="447785"/>
                  </a:lnTo>
                  <a:lnTo>
                    <a:pt x="1300236" y="448143"/>
                  </a:lnTo>
                  <a:lnTo>
                    <a:pt x="1352004" y="448565"/>
                  </a:lnTo>
                  <a:lnTo>
                    <a:pt x="1404629" y="449048"/>
                  </a:lnTo>
                  <a:lnTo>
                    <a:pt x="1458079" y="449591"/>
                  </a:lnTo>
                  <a:lnTo>
                    <a:pt x="1512320" y="450189"/>
                  </a:lnTo>
                  <a:lnTo>
                    <a:pt x="1567320" y="450839"/>
                  </a:lnTo>
                  <a:lnTo>
                    <a:pt x="1623046" y="451540"/>
                  </a:lnTo>
                  <a:lnTo>
                    <a:pt x="1679466" y="452289"/>
                  </a:lnTo>
                  <a:lnTo>
                    <a:pt x="1736546" y="453082"/>
                  </a:lnTo>
                  <a:lnTo>
                    <a:pt x="1794253" y="453916"/>
                  </a:lnTo>
                  <a:lnTo>
                    <a:pt x="1852556" y="454789"/>
                  </a:lnTo>
                  <a:lnTo>
                    <a:pt x="1911420" y="455698"/>
                  </a:lnTo>
                  <a:lnTo>
                    <a:pt x="1970813" y="456640"/>
                  </a:lnTo>
                  <a:lnTo>
                    <a:pt x="2030703" y="457613"/>
                  </a:lnTo>
                  <a:lnTo>
                    <a:pt x="2091057" y="458612"/>
                  </a:lnTo>
                  <a:lnTo>
                    <a:pt x="2151841" y="459637"/>
                  </a:lnTo>
                  <a:lnTo>
                    <a:pt x="2213023" y="460682"/>
                  </a:lnTo>
                  <a:lnTo>
                    <a:pt x="2274570" y="461747"/>
                  </a:lnTo>
                  <a:lnTo>
                    <a:pt x="2336449" y="462828"/>
                  </a:lnTo>
                  <a:lnTo>
                    <a:pt x="2398628" y="463922"/>
                  </a:lnTo>
                  <a:lnTo>
                    <a:pt x="2461074" y="465027"/>
                  </a:lnTo>
                  <a:lnTo>
                    <a:pt x="2523753" y="466138"/>
                  </a:lnTo>
                  <a:lnTo>
                    <a:pt x="2586633" y="467255"/>
                  </a:lnTo>
                  <a:lnTo>
                    <a:pt x="2649682" y="468373"/>
                  </a:lnTo>
                  <a:lnTo>
                    <a:pt x="2712866" y="469491"/>
                  </a:lnTo>
                  <a:lnTo>
                    <a:pt x="2776152" y="470604"/>
                  </a:lnTo>
                  <a:lnTo>
                    <a:pt x="2839509" y="471711"/>
                  </a:lnTo>
                  <a:lnTo>
                    <a:pt x="2902902" y="472808"/>
                  </a:lnTo>
                  <a:lnTo>
                    <a:pt x="2966299" y="473893"/>
                  </a:lnTo>
                  <a:lnTo>
                    <a:pt x="3029668" y="474962"/>
                  </a:lnTo>
                  <a:lnTo>
                    <a:pt x="3092975" y="476013"/>
                  </a:lnTo>
                  <a:lnTo>
                    <a:pt x="3156188" y="477044"/>
                  </a:lnTo>
                  <a:lnTo>
                    <a:pt x="3219274" y="478051"/>
                  </a:lnTo>
                  <a:lnTo>
                    <a:pt x="3282200" y="479031"/>
                  </a:lnTo>
                  <a:lnTo>
                    <a:pt x="3344933" y="479981"/>
                  </a:lnTo>
                  <a:lnTo>
                    <a:pt x="3407440" y="480900"/>
                  </a:lnTo>
                  <a:lnTo>
                    <a:pt x="3469689" y="481783"/>
                  </a:lnTo>
                  <a:lnTo>
                    <a:pt x="3531647" y="482628"/>
                  </a:lnTo>
                  <a:lnTo>
                    <a:pt x="3593281" y="483432"/>
                  </a:lnTo>
                  <a:lnTo>
                    <a:pt x="3654558" y="484193"/>
                  </a:lnTo>
                  <a:lnTo>
                    <a:pt x="3715446" y="484907"/>
                  </a:lnTo>
                  <a:lnTo>
                    <a:pt x="3775911" y="485572"/>
                  </a:lnTo>
                  <a:lnTo>
                    <a:pt x="3835921" y="486185"/>
                  </a:lnTo>
                  <a:lnTo>
                    <a:pt x="3895442" y="486743"/>
                  </a:lnTo>
                  <a:lnTo>
                    <a:pt x="3954443" y="487242"/>
                  </a:lnTo>
                  <a:lnTo>
                    <a:pt x="4012890" y="487681"/>
                  </a:lnTo>
                  <a:lnTo>
                    <a:pt x="4070751" y="488057"/>
                  </a:lnTo>
                  <a:lnTo>
                    <a:pt x="4127992" y="488366"/>
                  </a:lnTo>
                  <a:lnTo>
                    <a:pt x="4184581" y="488606"/>
                  </a:lnTo>
                  <a:lnTo>
                    <a:pt x="4240485" y="488773"/>
                  </a:lnTo>
                  <a:lnTo>
                    <a:pt x="4295671" y="488866"/>
                  </a:lnTo>
                  <a:lnTo>
                    <a:pt x="4350107" y="488881"/>
                  </a:lnTo>
                  <a:lnTo>
                    <a:pt x="4403759" y="488816"/>
                  </a:lnTo>
                  <a:lnTo>
                    <a:pt x="4456595" y="488667"/>
                  </a:lnTo>
                  <a:lnTo>
                    <a:pt x="4508582" y="488431"/>
                  </a:lnTo>
                  <a:lnTo>
                    <a:pt x="4559687" y="488107"/>
                  </a:lnTo>
                  <a:lnTo>
                    <a:pt x="4609877" y="487690"/>
                  </a:lnTo>
                  <a:lnTo>
                    <a:pt x="4659120" y="487179"/>
                  </a:lnTo>
                  <a:lnTo>
                    <a:pt x="4707383" y="486570"/>
                  </a:lnTo>
                  <a:lnTo>
                    <a:pt x="4754633" y="485861"/>
                  </a:lnTo>
                  <a:lnTo>
                    <a:pt x="4800836" y="485048"/>
                  </a:lnTo>
                  <a:lnTo>
                    <a:pt x="4845961" y="484129"/>
                  </a:lnTo>
                  <a:lnTo>
                    <a:pt x="4889974" y="483101"/>
                  </a:lnTo>
                  <a:lnTo>
                    <a:pt x="4932843" y="481961"/>
                  </a:lnTo>
                  <a:lnTo>
                    <a:pt x="4974535" y="480706"/>
                  </a:lnTo>
                  <a:lnTo>
                    <a:pt x="5015017" y="479334"/>
                  </a:lnTo>
                  <a:lnTo>
                    <a:pt x="5054256" y="477841"/>
                  </a:lnTo>
                  <a:lnTo>
                    <a:pt x="5128874" y="474483"/>
                  </a:lnTo>
                  <a:lnTo>
                    <a:pt x="5198127" y="470610"/>
                  </a:lnTo>
                  <a:lnTo>
                    <a:pt x="5261752" y="466198"/>
                  </a:lnTo>
                  <a:lnTo>
                    <a:pt x="5319488" y="461224"/>
                  </a:lnTo>
                  <a:lnTo>
                    <a:pt x="5418834" y="449427"/>
                  </a:lnTo>
                  <a:lnTo>
                    <a:pt x="5482745" y="438870"/>
                  </a:lnTo>
                  <a:lnTo>
                    <a:pt x="5538230" y="426948"/>
                  </a:lnTo>
                  <a:lnTo>
                    <a:pt x="5585719" y="413757"/>
                  </a:lnTo>
                  <a:lnTo>
                    <a:pt x="5625645" y="399396"/>
                  </a:lnTo>
                  <a:lnTo>
                    <a:pt x="5684534" y="367550"/>
                  </a:lnTo>
                  <a:lnTo>
                    <a:pt x="5718349" y="332191"/>
                  </a:lnTo>
                  <a:lnTo>
                    <a:pt x="5730546" y="294099"/>
                  </a:lnTo>
                  <a:lnTo>
                    <a:pt x="5729617" y="274272"/>
                  </a:lnTo>
                  <a:lnTo>
                    <a:pt x="5715862" y="233542"/>
                  </a:lnTo>
                  <a:lnTo>
                    <a:pt x="5689122" y="192028"/>
                  </a:lnTo>
                  <a:lnTo>
                    <a:pt x="5652853" y="150510"/>
                  </a:lnTo>
                  <a:lnTo>
                    <a:pt x="5610507" y="109769"/>
                  </a:lnTo>
                  <a:lnTo>
                    <a:pt x="5565538" y="70583"/>
                  </a:lnTo>
                  <a:lnTo>
                    <a:pt x="5521400" y="33733"/>
                  </a:lnTo>
                  <a:lnTo>
                    <a:pt x="5500723" y="16428"/>
                  </a:lnTo>
                  <a:lnTo>
                    <a:pt x="5481548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87869" y="1372869"/>
              <a:ext cx="116205" cy="125095"/>
            </a:xfrm>
            <a:custGeom>
              <a:avLst/>
              <a:gdLst/>
              <a:ahLst/>
              <a:cxnLst/>
              <a:rect l="l" t="t" r="r" b="b"/>
              <a:pathLst>
                <a:path w="116204" h="125094">
                  <a:moveTo>
                    <a:pt x="0" y="0"/>
                  </a:moveTo>
                  <a:lnTo>
                    <a:pt x="26149" y="125082"/>
                  </a:lnTo>
                  <a:lnTo>
                    <a:pt x="115760" y="54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87401" y="1462404"/>
              <a:ext cx="981075" cy="748665"/>
            </a:xfrm>
            <a:custGeom>
              <a:avLst/>
              <a:gdLst/>
              <a:ahLst/>
              <a:cxnLst/>
              <a:rect l="l" t="t" r="r" b="b"/>
              <a:pathLst>
                <a:path w="981075" h="748664">
                  <a:moveTo>
                    <a:pt x="900268" y="748664"/>
                  </a:moveTo>
                  <a:lnTo>
                    <a:pt x="921013" y="704907"/>
                  </a:lnTo>
                  <a:lnTo>
                    <a:pt x="940501" y="661492"/>
                  </a:lnTo>
                  <a:lnTo>
                    <a:pt x="957475" y="618763"/>
                  </a:lnTo>
                  <a:lnTo>
                    <a:pt x="970676" y="577062"/>
                  </a:lnTo>
                  <a:lnTo>
                    <a:pt x="978849" y="536733"/>
                  </a:lnTo>
                  <a:lnTo>
                    <a:pt x="980735" y="498119"/>
                  </a:lnTo>
                  <a:lnTo>
                    <a:pt x="975077" y="461562"/>
                  </a:lnTo>
                  <a:lnTo>
                    <a:pt x="936101" y="395992"/>
                  </a:lnTo>
                  <a:lnTo>
                    <a:pt x="900268" y="367664"/>
                  </a:lnTo>
                  <a:lnTo>
                    <a:pt x="834924" y="340197"/>
                  </a:lnTo>
                  <a:lnTo>
                    <a:pt x="791761" y="329045"/>
                  </a:lnTo>
                  <a:lnTo>
                    <a:pt x="742966" y="319305"/>
                  </a:lnTo>
                  <a:lnTo>
                    <a:pt x="689566" y="310743"/>
                  </a:lnTo>
                  <a:lnTo>
                    <a:pt x="632583" y="303128"/>
                  </a:lnTo>
                  <a:lnTo>
                    <a:pt x="573040" y="296226"/>
                  </a:lnTo>
                  <a:lnTo>
                    <a:pt x="511962" y="289805"/>
                  </a:lnTo>
                  <a:lnTo>
                    <a:pt x="450373" y="283632"/>
                  </a:lnTo>
                  <a:lnTo>
                    <a:pt x="389295" y="277475"/>
                  </a:lnTo>
                  <a:lnTo>
                    <a:pt x="329752" y="271100"/>
                  </a:lnTo>
                  <a:lnTo>
                    <a:pt x="272769" y="264276"/>
                  </a:lnTo>
                  <a:lnTo>
                    <a:pt x="219369" y="256769"/>
                  </a:lnTo>
                  <a:lnTo>
                    <a:pt x="170575" y="248347"/>
                  </a:lnTo>
                  <a:lnTo>
                    <a:pt x="127411" y="238777"/>
                  </a:lnTo>
                  <a:lnTo>
                    <a:pt x="90900" y="227827"/>
                  </a:lnTo>
                  <a:lnTo>
                    <a:pt x="25885" y="187117"/>
                  </a:lnTo>
                  <a:lnTo>
                    <a:pt x="6271" y="153531"/>
                  </a:lnTo>
                  <a:lnTo>
                    <a:pt x="0" y="116266"/>
                  </a:lnTo>
                  <a:lnTo>
                    <a:pt x="3843" y="77083"/>
                  </a:lnTo>
                  <a:lnTo>
                    <a:pt x="14576" y="37741"/>
                  </a:lnTo>
                  <a:lnTo>
                    <a:pt x="28971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6239" y="1372869"/>
              <a:ext cx="107314" cy="127635"/>
            </a:xfrm>
            <a:custGeom>
              <a:avLst/>
              <a:gdLst/>
              <a:ahLst/>
              <a:cxnLst/>
              <a:rect l="l" t="t" r="r" b="b"/>
              <a:pathLst>
                <a:path w="107314" h="127634">
                  <a:moveTo>
                    <a:pt x="93230" y="0"/>
                  </a:moveTo>
                  <a:lnTo>
                    <a:pt x="0" y="87401"/>
                  </a:lnTo>
                  <a:lnTo>
                    <a:pt x="107213" y="127025"/>
                  </a:lnTo>
                  <a:lnTo>
                    <a:pt x="932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87500" y="444500"/>
          <a:ext cx="57150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00200" y="2057400"/>
            <a:ext cx="1143000" cy="762000"/>
          </a:xfrm>
          <a:prstGeom prst="rect">
            <a:avLst/>
          </a:prstGeom>
          <a:solidFill>
            <a:srgbClr val="1F487C"/>
          </a:solidFill>
          <a:ln w="25400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0x2018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775" y="7902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775" y="23904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3114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array: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18313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pPtr: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775" y="1044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775" y="104457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1775" y="1044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775" y="1044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7775" y="1044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201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1898" y="13235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898" y="13235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7898" y="13235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0898" y="13235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3898" y="132358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0600" y="2057400"/>
            <a:ext cx="1143000" cy="762000"/>
          </a:xfrm>
          <a:prstGeom prst="rect">
            <a:avLst/>
          </a:prstGeom>
          <a:solidFill>
            <a:srgbClr val="1F487C"/>
          </a:solidFill>
          <a:ln w="25400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0x2010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3175" y="239045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1140" y="183134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qPtr: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46555" y="1220469"/>
            <a:ext cx="5768975" cy="857250"/>
            <a:chOff x="1646555" y="1220469"/>
            <a:chExt cx="5768975" cy="857250"/>
          </a:xfrm>
        </p:grpSpPr>
        <p:sp>
          <p:nvSpPr>
            <p:cNvPr id="22" name="object 22"/>
            <p:cNvSpPr/>
            <p:nvPr/>
          </p:nvSpPr>
          <p:spPr>
            <a:xfrm>
              <a:off x="1665605" y="1295349"/>
              <a:ext cx="5730875" cy="763905"/>
            </a:xfrm>
            <a:custGeom>
              <a:avLst/>
              <a:gdLst/>
              <a:ahLst/>
              <a:cxnLst/>
              <a:rect l="l" t="t" r="r" b="b"/>
              <a:pathLst>
                <a:path w="5730875" h="763905">
                  <a:moveTo>
                    <a:pt x="469264" y="763320"/>
                  </a:moveTo>
                  <a:lnTo>
                    <a:pt x="432353" y="751777"/>
                  </a:lnTo>
                  <a:lnTo>
                    <a:pt x="395645" y="740246"/>
                  </a:lnTo>
                  <a:lnTo>
                    <a:pt x="323654" y="717274"/>
                  </a:lnTo>
                  <a:lnTo>
                    <a:pt x="254920" y="694506"/>
                  </a:lnTo>
                  <a:lnTo>
                    <a:pt x="191071" y="672042"/>
                  </a:lnTo>
                  <a:lnTo>
                    <a:pt x="133736" y="649986"/>
                  </a:lnTo>
                  <a:lnTo>
                    <a:pt x="84543" y="628439"/>
                  </a:lnTo>
                  <a:lnTo>
                    <a:pt x="45121" y="607502"/>
                  </a:lnTo>
                  <a:lnTo>
                    <a:pt x="7870" y="577465"/>
                  </a:lnTo>
                  <a:lnTo>
                    <a:pt x="0" y="558500"/>
                  </a:lnTo>
                  <a:lnTo>
                    <a:pt x="1764" y="549374"/>
                  </a:lnTo>
                  <a:lnTo>
                    <a:pt x="32297" y="523573"/>
                  </a:lnTo>
                  <a:lnTo>
                    <a:pt x="75722" y="507815"/>
                  </a:lnTo>
                  <a:lnTo>
                    <a:pt x="139503" y="493328"/>
                  </a:lnTo>
                  <a:lnTo>
                    <a:pt x="179536" y="486594"/>
                  </a:lnTo>
                  <a:lnTo>
                    <a:pt x="225268" y="480216"/>
                  </a:lnTo>
                  <a:lnTo>
                    <a:pt x="276904" y="474207"/>
                  </a:lnTo>
                  <a:lnTo>
                    <a:pt x="334646" y="468579"/>
                  </a:lnTo>
                  <a:lnTo>
                    <a:pt x="398698" y="463346"/>
                  </a:lnTo>
                  <a:lnTo>
                    <a:pt x="469264" y="458520"/>
                  </a:lnTo>
                  <a:lnTo>
                    <a:pt x="523179" y="455590"/>
                  </a:lnTo>
                  <a:lnTo>
                    <a:pt x="583148" y="453132"/>
                  </a:lnTo>
                  <a:lnTo>
                    <a:pt x="648909" y="451125"/>
                  </a:lnTo>
                  <a:lnTo>
                    <a:pt x="720200" y="449547"/>
                  </a:lnTo>
                  <a:lnTo>
                    <a:pt x="796757" y="448373"/>
                  </a:lnTo>
                  <a:lnTo>
                    <a:pt x="836929" y="447931"/>
                  </a:lnTo>
                  <a:lnTo>
                    <a:pt x="878319" y="447581"/>
                  </a:lnTo>
                  <a:lnTo>
                    <a:pt x="920894" y="447322"/>
                  </a:lnTo>
                  <a:lnTo>
                    <a:pt x="964622" y="447150"/>
                  </a:lnTo>
                  <a:lnTo>
                    <a:pt x="1009470" y="447062"/>
                  </a:lnTo>
                  <a:lnTo>
                    <a:pt x="1055405" y="447055"/>
                  </a:lnTo>
                  <a:lnTo>
                    <a:pt x="1102394" y="447127"/>
                  </a:lnTo>
                  <a:lnTo>
                    <a:pt x="1150404" y="447274"/>
                  </a:lnTo>
                  <a:lnTo>
                    <a:pt x="1199403" y="447495"/>
                  </a:lnTo>
                  <a:lnTo>
                    <a:pt x="1249358" y="447785"/>
                  </a:lnTo>
                  <a:lnTo>
                    <a:pt x="1300236" y="448143"/>
                  </a:lnTo>
                  <a:lnTo>
                    <a:pt x="1352004" y="448565"/>
                  </a:lnTo>
                  <a:lnTo>
                    <a:pt x="1404629" y="449048"/>
                  </a:lnTo>
                  <a:lnTo>
                    <a:pt x="1458079" y="449591"/>
                  </a:lnTo>
                  <a:lnTo>
                    <a:pt x="1512320" y="450189"/>
                  </a:lnTo>
                  <a:lnTo>
                    <a:pt x="1567320" y="450839"/>
                  </a:lnTo>
                  <a:lnTo>
                    <a:pt x="1623046" y="451540"/>
                  </a:lnTo>
                  <a:lnTo>
                    <a:pt x="1679466" y="452289"/>
                  </a:lnTo>
                  <a:lnTo>
                    <a:pt x="1736546" y="453082"/>
                  </a:lnTo>
                  <a:lnTo>
                    <a:pt x="1794253" y="453916"/>
                  </a:lnTo>
                  <a:lnTo>
                    <a:pt x="1852556" y="454789"/>
                  </a:lnTo>
                  <a:lnTo>
                    <a:pt x="1911420" y="455698"/>
                  </a:lnTo>
                  <a:lnTo>
                    <a:pt x="1970813" y="456640"/>
                  </a:lnTo>
                  <a:lnTo>
                    <a:pt x="2030703" y="457613"/>
                  </a:lnTo>
                  <a:lnTo>
                    <a:pt x="2091057" y="458612"/>
                  </a:lnTo>
                  <a:lnTo>
                    <a:pt x="2151841" y="459637"/>
                  </a:lnTo>
                  <a:lnTo>
                    <a:pt x="2213023" y="460682"/>
                  </a:lnTo>
                  <a:lnTo>
                    <a:pt x="2274570" y="461747"/>
                  </a:lnTo>
                  <a:lnTo>
                    <a:pt x="2336449" y="462828"/>
                  </a:lnTo>
                  <a:lnTo>
                    <a:pt x="2398628" y="463922"/>
                  </a:lnTo>
                  <a:lnTo>
                    <a:pt x="2461074" y="465027"/>
                  </a:lnTo>
                  <a:lnTo>
                    <a:pt x="2523753" y="466138"/>
                  </a:lnTo>
                  <a:lnTo>
                    <a:pt x="2586633" y="467255"/>
                  </a:lnTo>
                  <a:lnTo>
                    <a:pt x="2649682" y="468373"/>
                  </a:lnTo>
                  <a:lnTo>
                    <a:pt x="2712866" y="469491"/>
                  </a:lnTo>
                  <a:lnTo>
                    <a:pt x="2776152" y="470604"/>
                  </a:lnTo>
                  <a:lnTo>
                    <a:pt x="2839509" y="471711"/>
                  </a:lnTo>
                  <a:lnTo>
                    <a:pt x="2902902" y="472808"/>
                  </a:lnTo>
                  <a:lnTo>
                    <a:pt x="2966299" y="473893"/>
                  </a:lnTo>
                  <a:lnTo>
                    <a:pt x="3029668" y="474962"/>
                  </a:lnTo>
                  <a:lnTo>
                    <a:pt x="3092975" y="476013"/>
                  </a:lnTo>
                  <a:lnTo>
                    <a:pt x="3156188" y="477044"/>
                  </a:lnTo>
                  <a:lnTo>
                    <a:pt x="3219274" y="478051"/>
                  </a:lnTo>
                  <a:lnTo>
                    <a:pt x="3282200" y="479031"/>
                  </a:lnTo>
                  <a:lnTo>
                    <a:pt x="3344933" y="479981"/>
                  </a:lnTo>
                  <a:lnTo>
                    <a:pt x="3407440" y="480900"/>
                  </a:lnTo>
                  <a:lnTo>
                    <a:pt x="3469689" y="481783"/>
                  </a:lnTo>
                  <a:lnTo>
                    <a:pt x="3531647" y="482628"/>
                  </a:lnTo>
                  <a:lnTo>
                    <a:pt x="3593281" y="483432"/>
                  </a:lnTo>
                  <a:lnTo>
                    <a:pt x="3654558" y="484193"/>
                  </a:lnTo>
                  <a:lnTo>
                    <a:pt x="3715446" y="484907"/>
                  </a:lnTo>
                  <a:lnTo>
                    <a:pt x="3775911" y="485572"/>
                  </a:lnTo>
                  <a:lnTo>
                    <a:pt x="3835921" y="486185"/>
                  </a:lnTo>
                  <a:lnTo>
                    <a:pt x="3895442" y="486743"/>
                  </a:lnTo>
                  <a:lnTo>
                    <a:pt x="3954443" y="487242"/>
                  </a:lnTo>
                  <a:lnTo>
                    <a:pt x="4012890" y="487681"/>
                  </a:lnTo>
                  <a:lnTo>
                    <a:pt x="4070751" y="488057"/>
                  </a:lnTo>
                  <a:lnTo>
                    <a:pt x="4127992" y="488366"/>
                  </a:lnTo>
                  <a:lnTo>
                    <a:pt x="4184581" y="488606"/>
                  </a:lnTo>
                  <a:lnTo>
                    <a:pt x="4240485" y="488773"/>
                  </a:lnTo>
                  <a:lnTo>
                    <a:pt x="4295671" y="488866"/>
                  </a:lnTo>
                  <a:lnTo>
                    <a:pt x="4350107" y="488881"/>
                  </a:lnTo>
                  <a:lnTo>
                    <a:pt x="4403759" y="488816"/>
                  </a:lnTo>
                  <a:lnTo>
                    <a:pt x="4456595" y="488667"/>
                  </a:lnTo>
                  <a:lnTo>
                    <a:pt x="4508582" y="488431"/>
                  </a:lnTo>
                  <a:lnTo>
                    <a:pt x="4559687" y="488107"/>
                  </a:lnTo>
                  <a:lnTo>
                    <a:pt x="4609877" y="487690"/>
                  </a:lnTo>
                  <a:lnTo>
                    <a:pt x="4659120" y="487179"/>
                  </a:lnTo>
                  <a:lnTo>
                    <a:pt x="4707383" y="486570"/>
                  </a:lnTo>
                  <a:lnTo>
                    <a:pt x="4754633" y="485861"/>
                  </a:lnTo>
                  <a:lnTo>
                    <a:pt x="4800836" y="485048"/>
                  </a:lnTo>
                  <a:lnTo>
                    <a:pt x="4845961" y="484129"/>
                  </a:lnTo>
                  <a:lnTo>
                    <a:pt x="4889974" y="483101"/>
                  </a:lnTo>
                  <a:lnTo>
                    <a:pt x="4932843" y="481961"/>
                  </a:lnTo>
                  <a:lnTo>
                    <a:pt x="4974535" y="480706"/>
                  </a:lnTo>
                  <a:lnTo>
                    <a:pt x="5015017" y="479334"/>
                  </a:lnTo>
                  <a:lnTo>
                    <a:pt x="5054256" y="477841"/>
                  </a:lnTo>
                  <a:lnTo>
                    <a:pt x="5128874" y="474483"/>
                  </a:lnTo>
                  <a:lnTo>
                    <a:pt x="5198127" y="470610"/>
                  </a:lnTo>
                  <a:lnTo>
                    <a:pt x="5261752" y="466198"/>
                  </a:lnTo>
                  <a:lnTo>
                    <a:pt x="5319488" y="461224"/>
                  </a:lnTo>
                  <a:lnTo>
                    <a:pt x="5418834" y="449427"/>
                  </a:lnTo>
                  <a:lnTo>
                    <a:pt x="5482745" y="438870"/>
                  </a:lnTo>
                  <a:lnTo>
                    <a:pt x="5538230" y="426948"/>
                  </a:lnTo>
                  <a:lnTo>
                    <a:pt x="5585719" y="413757"/>
                  </a:lnTo>
                  <a:lnTo>
                    <a:pt x="5625645" y="399396"/>
                  </a:lnTo>
                  <a:lnTo>
                    <a:pt x="5684534" y="367550"/>
                  </a:lnTo>
                  <a:lnTo>
                    <a:pt x="5718349" y="332191"/>
                  </a:lnTo>
                  <a:lnTo>
                    <a:pt x="5730546" y="294099"/>
                  </a:lnTo>
                  <a:lnTo>
                    <a:pt x="5729617" y="274272"/>
                  </a:lnTo>
                  <a:lnTo>
                    <a:pt x="5715862" y="233542"/>
                  </a:lnTo>
                  <a:lnTo>
                    <a:pt x="5689122" y="192028"/>
                  </a:lnTo>
                  <a:lnTo>
                    <a:pt x="5652853" y="150510"/>
                  </a:lnTo>
                  <a:lnTo>
                    <a:pt x="5610507" y="109769"/>
                  </a:lnTo>
                  <a:lnTo>
                    <a:pt x="5565538" y="70583"/>
                  </a:lnTo>
                  <a:lnTo>
                    <a:pt x="5521400" y="33733"/>
                  </a:lnTo>
                  <a:lnTo>
                    <a:pt x="5500723" y="16428"/>
                  </a:lnTo>
                  <a:lnTo>
                    <a:pt x="5481548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87869" y="1220469"/>
              <a:ext cx="116205" cy="125095"/>
            </a:xfrm>
            <a:custGeom>
              <a:avLst/>
              <a:gdLst/>
              <a:ahLst/>
              <a:cxnLst/>
              <a:rect l="l" t="t" r="r" b="b"/>
              <a:pathLst>
                <a:path w="116204" h="125094">
                  <a:moveTo>
                    <a:pt x="0" y="0"/>
                  </a:moveTo>
                  <a:lnTo>
                    <a:pt x="26149" y="125082"/>
                  </a:lnTo>
                  <a:lnTo>
                    <a:pt x="115760" y="54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87401" y="1310004"/>
              <a:ext cx="981075" cy="748665"/>
            </a:xfrm>
            <a:custGeom>
              <a:avLst/>
              <a:gdLst/>
              <a:ahLst/>
              <a:cxnLst/>
              <a:rect l="l" t="t" r="r" b="b"/>
              <a:pathLst>
                <a:path w="981075" h="748664">
                  <a:moveTo>
                    <a:pt x="900268" y="748664"/>
                  </a:moveTo>
                  <a:lnTo>
                    <a:pt x="921013" y="704907"/>
                  </a:lnTo>
                  <a:lnTo>
                    <a:pt x="940501" y="661492"/>
                  </a:lnTo>
                  <a:lnTo>
                    <a:pt x="957475" y="618763"/>
                  </a:lnTo>
                  <a:lnTo>
                    <a:pt x="970676" y="577062"/>
                  </a:lnTo>
                  <a:lnTo>
                    <a:pt x="978849" y="536733"/>
                  </a:lnTo>
                  <a:lnTo>
                    <a:pt x="980735" y="498119"/>
                  </a:lnTo>
                  <a:lnTo>
                    <a:pt x="975077" y="461562"/>
                  </a:lnTo>
                  <a:lnTo>
                    <a:pt x="936101" y="395992"/>
                  </a:lnTo>
                  <a:lnTo>
                    <a:pt x="900268" y="367664"/>
                  </a:lnTo>
                  <a:lnTo>
                    <a:pt x="834924" y="340197"/>
                  </a:lnTo>
                  <a:lnTo>
                    <a:pt x="791761" y="329045"/>
                  </a:lnTo>
                  <a:lnTo>
                    <a:pt x="742966" y="319305"/>
                  </a:lnTo>
                  <a:lnTo>
                    <a:pt x="689566" y="310743"/>
                  </a:lnTo>
                  <a:lnTo>
                    <a:pt x="632583" y="303128"/>
                  </a:lnTo>
                  <a:lnTo>
                    <a:pt x="573040" y="296226"/>
                  </a:lnTo>
                  <a:lnTo>
                    <a:pt x="511962" y="289805"/>
                  </a:lnTo>
                  <a:lnTo>
                    <a:pt x="450373" y="283632"/>
                  </a:lnTo>
                  <a:lnTo>
                    <a:pt x="389295" y="277475"/>
                  </a:lnTo>
                  <a:lnTo>
                    <a:pt x="329752" y="271100"/>
                  </a:lnTo>
                  <a:lnTo>
                    <a:pt x="272769" y="264276"/>
                  </a:lnTo>
                  <a:lnTo>
                    <a:pt x="219369" y="256769"/>
                  </a:lnTo>
                  <a:lnTo>
                    <a:pt x="170575" y="248347"/>
                  </a:lnTo>
                  <a:lnTo>
                    <a:pt x="127411" y="238777"/>
                  </a:lnTo>
                  <a:lnTo>
                    <a:pt x="90900" y="227827"/>
                  </a:lnTo>
                  <a:lnTo>
                    <a:pt x="25885" y="187117"/>
                  </a:lnTo>
                  <a:lnTo>
                    <a:pt x="6271" y="153531"/>
                  </a:lnTo>
                  <a:lnTo>
                    <a:pt x="0" y="116266"/>
                  </a:lnTo>
                  <a:lnTo>
                    <a:pt x="3843" y="77083"/>
                  </a:lnTo>
                  <a:lnTo>
                    <a:pt x="14576" y="37741"/>
                  </a:lnTo>
                  <a:lnTo>
                    <a:pt x="28971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6239" y="1220469"/>
              <a:ext cx="107314" cy="127635"/>
            </a:xfrm>
            <a:custGeom>
              <a:avLst/>
              <a:gdLst/>
              <a:ahLst/>
              <a:cxnLst/>
              <a:rect l="l" t="t" r="r" b="b"/>
              <a:pathLst>
                <a:path w="107314" h="127634">
                  <a:moveTo>
                    <a:pt x="93230" y="0"/>
                  </a:moveTo>
                  <a:lnTo>
                    <a:pt x="0" y="87401"/>
                  </a:lnTo>
                  <a:lnTo>
                    <a:pt x="107213" y="127025"/>
                  </a:lnTo>
                  <a:lnTo>
                    <a:pt x="932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739" y="2821940"/>
            <a:ext cx="8529320" cy="388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61000">
              <a:lnSpc>
                <a:spcPct val="15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000" b="1" spc="-5" dirty="0">
                <a:latin typeface="Courier New"/>
                <a:cs typeface="Courier New"/>
              </a:rPr>
              <a:t>float	array[5];  float* pPtr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array;  float* qPtr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NULL;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Courier New"/>
              <a:cs typeface="Courier New"/>
            </a:endParaRPr>
          </a:p>
          <a:p>
            <a:pPr marL="12700" marR="3479800">
              <a:lnSpc>
                <a:spcPct val="150000"/>
              </a:lnSpc>
            </a:pPr>
            <a:r>
              <a:rPr sz="2000" b="1" spc="-5" dirty="0">
                <a:latin typeface="Courier New"/>
                <a:cs typeface="Courier New"/>
              </a:rPr>
              <a:t>pPtr++; /* pPtr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&amp;array[1] */  pPtr += 3; /* pPtr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&amp;array[4]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Courier New"/>
                <a:cs typeface="Courier New"/>
              </a:rPr>
              <a:t>qPtr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array </a:t>
            </a:r>
            <a:r>
              <a:rPr sz="2000" b="1" dirty="0">
                <a:latin typeface="Courier New"/>
                <a:cs typeface="Courier New"/>
              </a:rPr>
              <a:t>+ </a:t>
            </a:r>
            <a:r>
              <a:rPr sz="2000" b="1" spc="-5" dirty="0">
                <a:latin typeface="Courier New"/>
                <a:cs typeface="Courier New"/>
              </a:rPr>
              <a:t>2; /* qPtr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&amp;array[2]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printf(“%d\n”, pPtr-qPtr); //the answer is 2. There</a:t>
            </a:r>
            <a:r>
              <a:rPr sz="2000" b="1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are</a:t>
            </a:r>
            <a:endParaRPr sz="2000" dirty="0">
              <a:latin typeface="Courier New"/>
              <a:cs typeface="Courier New"/>
            </a:endParaRPr>
          </a:p>
          <a:p>
            <a:pPr marL="4127500">
              <a:lnSpc>
                <a:spcPct val="100000"/>
              </a:lnSpc>
              <a:spcBef>
                <a:spcPts val="10"/>
              </a:spcBef>
              <a:tabLst>
                <a:tab pos="8363584" algn="l"/>
              </a:tabLst>
            </a:pP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tw</a:t>
            </a:r>
            <a:r>
              <a:rPr sz="2000" b="1" dirty="0">
                <a:solidFill>
                  <a:srgbClr val="FFFF00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floats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 betwee</a:t>
            </a:r>
            <a:r>
              <a:rPr sz="2000" b="1" dirty="0">
                <a:solidFill>
                  <a:srgbClr val="FFFF00"/>
                </a:solidFill>
                <a:latin typeface="Courier New"/>
                <a:cs typeface="Courier New"/>
              </a:rPr>
              <a:t>n</a:t>
            </a:r>
            <a:r>
              <a:rPr sz="2000" b="1" spc="-5" dirty="0">
                <a:solidFill>
                  <a:srgbClr val="FFFF00"/>
                </a:solidFill>
                <a:latin typeface="Courier New"/>
                <a:cs typeface="Courier New"/>
              </a:rPr>
              <a:t> them</a:t>
            </a:r>
            <a:r>
              <a:rPr sz="2000" b="1" dirty="0">
                <a:solidFill>
                  <a:srgbClr val="FFFF00"/>
                </a:solidFill>
                <a:latin typeface="Courier New"/>
                <a:cs typeface="Courier New"/>
              </a:rPr>
              <a:t>.	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44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19"/>
            <a:ext cx="8534400" cy="5354320"/>
          </a:xfrm>
          <a:custGeom>
            <a:avLst/>
            <a:gdLst/>
            <a:ahLst/>
            <a:cxnLst/>
            <a:rect l="l" t="t" r="r" b="b"/>
            <a:pathLst>
              <a:path w="8534400" h="5354320">
                <a:moveTo>
                  <a:pt x="8534400" y="0"/>
                </a:moveTo>
                <a:lnTo>
                  <a:pt x="0" y="0"/>
                </a:lnTo>
                <a:lnTo>
                  <a:pt x="0" y="4114800"/>
                </a:lnTo>
                <a:lnTo>
                  <a:pt x="0" y="5260340"/>
                </a:lnTo>
                <a:lnTo>
                  <a:pt x="0" y="5354320"/>
                </a:lnTo>
                <a:lnTo>
                  <a:pt x="8534400" y="5354320"/>
                </a:lnTo>
                <a:lnTo>
                  <a:pt x="8534400" y="5260340"/>
                </a:lnTo>
                <a:lnTo>
                  <a:pt x="8534400" y="4114800"/>
                </a:lnTo>
                <a:lnTo>
                  <a:pt x="85344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1430"/>
            <a:ext cx="139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sz="1800" b="1" spc="-8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4730" y="2656801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60">
                <a:moveTo>
                  <a:pt x="0" y="0"/>
                </a:moveTo>
                <a:lnTo>
                  <a:pt x="1089690" y="0"/>
                </a:lnTo>
              </a:path>
              <a:path w="3820160">
                <a:moveTo>
                  <a:pt x="2047250" y="0"/>
                </a:moveTo>
                <a:lnTo>
                  <a:pt x="3820157" y="0"/>
                </a:lnTo>
              </a:path>
            </a:pathLst>
          </a:custGeom>
          <a:ln w="208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560070"/>
            <a:ext cx="8217534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int data[]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5" dirty="0">
                <a:latin typeface="Courier New"/>
                <a:cs typeface="Courier New"/>
              </a:rPr>
              <a:t>{87, </a:t>
            </a:r>
            <a:r>
              <a:rPr sz="1800" b="1" spc="-5" dirty="0">
                <a:latin typeface="Courier New"/>
                <a:cs typeface="Courier New"/>
              </a:rPr>
              <a:t>99, 75, 88,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93};</a:t>
            </a:r>
            <a:endParaRPr sz="1800">
              <a:latin typeface="Courier New"/>
              <a:cs typeface="Courier New"/>
            </a:endParaRPr>
          </a:p>
          <a:p>
            <a:pPr marL="560705" marR="66954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*p; 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for(i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latin typeface="Courier New"/>
                <a:cs typeface="Courier New"/>
              </a:rPr>
              <a:t>0; </a:t>
            </a:r>
            <a:r>
              <a:rPr sz="1800" b="1" spc="-10" dirty="0">
                <a:latin typeface="Courier New"/>
                <a:cs typeface="Courier New"/>
              </a:rPr>
              <a:t>i&lt;5;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printf("address: </a:t>
            </a:r>
            <a:r>
              <a:rPr sz="1800" b="1" spc="-5" dirty="0">
                <a:latin typeface="Courier New"/>
                <a:cs typeface="Courier New"/>
              </a:rPr>
              <a:t>%p, </a:t>
            </a:r>
            <a:r>
              <a:rPr sz="1800" b="1" spc="-10" dirty="0">
                <a:latin typeface="Courier New"/>
                <a:cs typeface="Courier New"/>
              </a:rPr>
              <a:t>value: </a:t>
            </a:r>
            <a:r>
              <a:rPr sz="1800" b="1" spc="-20" dirty="0">
                <a:latin typeface="Courier New"/>
                <a:cs typeface="Courier New"/>
              </a:rPr>
              <a:t>%d, </a:t>
            </a:r>
            <a:r>
              <a:rPr sz="1800" b="1" spc="-10" dirty="0">
                <a:latin typeface="Courier New"/>
                <a:cs typeface="Courier New"/>
              </a:rPr>
              <a:t>test: %d\n",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data+i,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*(data+i),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*data+i);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60705" marR="2052320">
              <a:lnSpc>
                <a:spcPct val="100000"/>
              </a:lnSpc>
              <a:tabLst>
                <a:tab pos="2743200" algn="l"/>
                <a:tab pos="5473065" algn="l"/>
              </a:tabLst>
            </a:pP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2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20" dirty="0">
                <a:latin typeface="Courier New"/>
                <a:cs typeface="Courier New"/>
              </a:rPr>
              <a:t>f</a:t>
            </a:r>
            <a:r>
              <a:rPr sz="1800" b="1" spc="-5" dirty="0">
                <a:latin typeface="Courier New"/>
                <a:cs typeface="Courier New"/>
              </a:rPr>
              <a:t>("</a:t>
            </a:r>
            <a:r>
              <a:rPr sz="1800" b="1" dirty="0"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usin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dirty="0">
                <a:latin typeface="Courier New"/>
                <a:cs typeface="Courier New"/>
              </a:rPr>
              <a:t> 	</a:t>
            </a:r>
            <a:r>
              <a:rPr sz="1800" b="1" spc="-5" dirty="0">
                <a:latin typeface="Courier New"/>
                <a:cs typeface="Courier New"/>
              </a:rPr>
              <a:t>\n"</a:t>
            </a:r>
            <a:r>
              <a:rPr sz="1800" b="1" spc="-2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  p = </a:t>
            </a:r>
            <a:r>
              <a:rPr sz="1800" b="1" spc="-10" dirty="0">
                <a:latin typeface="Courier New"/>
                <a:cs typeface="Courier New"/>
              </a:rPr>
              <a:t>data; </a:t>
            </a: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dirty="0">
                <a:latin typeface="Courier New"/>
                <a:cs typeface="Courier New"/>
              </a:rPr>
              <a:t>p </a:t>
            </a:r>
            <a:r>
              <a:rPr sz="1800" b="1" spc="-5" dirty="0">
                <a:latin typeface="Courier New"/>
                <a:cs typeface="Courier New"/>
              </a:rPr>
              <a:t>is now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&amp;data[0]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for(i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latin typeface="Courier New"/>
                <a:cs typeface="Courier New"/>
              </a:rPr>
              <a:t>0; </a:t>
            </a:r>
            <a:r>
              <a:rPr sz="1800" b="1" spc="-10" dirty="0">
                <a:latin typeface="Courier New"/>
                <a:cs typeface="Courier New"/>
              </a:rPr>
              <a:t>i&lt;5;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7440" marR="12319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printf("address: </a:t>
            </a:r>
            <a:r>
              <a:rPr sz="1800" b="1" spc="-5" dirty="0">
                <a:latin typeface="Courier New"/>
                <a:cs typeface="Courier New"/>
              </a:rPr>
              <a:t>%p, </a:t>
            </a:r>
            <a:r>
              <a:rPr sz="1800" b="1" spc="-10" dirty="0">
                <a:latin typeface="Courier New"/>
                <a:cs typeface="Courier New"/>
              </a:rPr>
              <a:t>value: </a:t>
            </a:r>
            <a:r>
              <a:rPr sz="1800" b="1" spc="-15" dirty="0">
                <a:latin typeface="Courier New"/>
                <a:cs typeface="Courier New"/>
              </a:rPr>
              <a:t>%d </a:t>
            </a:r>
            <a:r>
              <a:rPr sz="1800" b="1" spc="-5" dirty="0">
                <a:latin typeface="Courier New"/>
                <a:cs typeface="Courier New"/>
              </a:rPr>
              <a:t>\n", p, </a:t>
            </a:r>
            <a:r>
              <a:rPr sz="1800" b="1" spc="-10" dirty="0">
                <a:latin typeface="Courier New"/>
                <a:cs typeface="Courier New"/>
              </a:rPr>
              <a:t>*p);  p++;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2200" y="4122420"/>
            <a:ext cx="6019800" cy="2679700"/>
          </a:xfrm>
          <a:custGeom>
            <a:avLst/>
            <a:gdLst/>
            <a:ahLst/>
            <a:cxnLst/>
            <a:rect l="l" t="t" r="r" b="b"/>
            <a:pathLst>
              <a:path w="6019800" h="2679700">
                <a:moveTo>
                  <a:pt x="6019800" y="0"/>
                </a:moveTo>
                <a:lnTo>
                  <a:pt x="0" y="0"/>
                </a:lnTo>
                <a:lnTo>
                  <a:pt x="0" y="2679699"/>
                </a:lnTo>
                <a:lnTo>
                  <a:pt x="6019800" y="2679699"/>
                </a:lnTo>
                <a:lnTo>
                  <a:pt x="6019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0939" y="5628957"/>
            <a:ext cx="3644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address: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0x7ffd8ec91e10,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value: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87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21889" y="5884795"/>
          <a:ext cx="3682999" cy="841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387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4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0x7ffd8ec91e14,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0x7ffd8ec91e18,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75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0x7ffd8ec91e1c,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87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0x7ffd8ec91e20,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93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934200" y="5562600"/>
            <a:ext cx="2057400" cy="914400"/>
          </a:xfrm>
          <a:custGeom>
            <a:avLst/>
            <a:gdLst/>
            <a:ahLst/>
            <a:cxnLst/>
            <a:rect l="l" t="t" r="r" b="b"/>
            <a:pathLst>
              <a:path w="2057400" h="914400">
                <a:moveTo>
                  <a:pt x="2057400" y="0"/>
                </a:moveTo>
                <a:lnTo>
                  <a:pt x="0" y="0"/>
                </a:lnTo>
                <a:lnTo>
                  <a:pt x="0" y="914400"/>
                </a:lnTo>
                <a:lnTo>
                  <a:pt x="2057400" y="914400"/>
                </a:lnTo>
                <a:lnTo>
                  <a:pt x="2057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390139" y="4122420"/>
          <a:ext cx="4779008" cy="1682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2882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solidFill>
                      <a:srgbClr val="00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0x7ffd8ec91e10,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87,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test: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0x7ffd8ec91e14,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99,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test: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0x7ffd8ec91e18,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75,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test: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0x7ffd8ec91e1c,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88,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test: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90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87">
                <a:tc>
                  <a:txBody>
                    <a:bodyPr/>
                    <a:lstStyle/>
                    <a:p>
                      <a:pPr marL="63500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0x7ffd8ec91e20,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93,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test: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91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40">
                <a:tc gridSpan="6">
                  <a:txBody>
                    <a:bodyPr/>
                    <a:lstStyle/>
                    <a:p>
                      <a:pPr marL="63500">
                        <a:lnSpc>
                          <a:spcPts val="13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--------using p-------------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29209" algn="r">
                        <a:lnSpc>
                          <a:spcPts val="1420"/>
                        </a:lnSpc>
                      </a:pPr>
                      <a:r>
                        <a:rPr sz="1400" i="1" spc="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It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934200" y="5562600"/>
            <a:ext cx="2057400" cy="9144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 marR="90170" indent="246379">
              <a:lnSpc>
                <a:spcPct val="100000"/>
              </a:lnSpc>
              <a:spcBef>
                <a:spcPts val="160"/>
              </a:spcBef>
              <a:tabLst>
                <a:tab pos="588645" algn="l"/>
                <a:tab pos="989965" algn="l"/>
                <a:tab pos="1632585" algn="l"/>
                <a:tab pos="1815464" algn="l"/>
              </a:tabLst>
            </a:pPr>
            <a:r>
              <a:rPr sz="1400" i="1" spc="-5" dirty="0">
                <a:solidFill>
                  <a:srgbClr val="0000FF"/>
                </a:solidFill>
                <a:latin typeface="Carlito"/>
                <a:cs typeface="Carlito"/>
              </a:rPr>
              <a:t>i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s	</a:t>
            </a:r>
            <a:r>
              <a:rPr sz="1400" i="1" spc="5" dirty="0">
                <a:solidFill>
                  <a:srgbClr val="0000FF"/>
                </a:solidFill>
                <a:latin typeface="Carlito"/>
                <a:cs typeface="Carlito"/>
              </a:rPr>
              <a:t>j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u</a:t>
            </a:r>
            <a:r>
              <a:rPr sz="1400" i="1" spc="-30" dirty="0">
                <a:solidFill>
                  <a:srgbClr val="0000FF"/>
                </a:solidFill>
                <a:latin typeface="Carlito"/>
                <a:cs typeface="Carlito"/>
              </a:rPr>
              <a:t>s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t	</a:t>
            </a:r>
            <a:r>
              <a:rPr sz="1400" i="1" spc="-5" dirty="0">
                <a:solidFill>
                  <a:srgbClr val="0000FF"/>
                </a:solidFill>
                <a:latin typeface="Carlito"/>
                <a:cs typeface="Carlito"/>
              </a:rPr>
              <a:t>ad</a:t>
            </a:r>
            <a:r>
              <a:rPr sz="1400" i="1" spc="20" dirty="0">
                <a:solidFill>
                  <a:srgbClr val="0000FF"/>
                </a:solidFill>
                <a:latin typeface="Carlito"/>
                <a:cs typeface="Carlito"/>
              </a:rPr>
              <a:t>d</a:t>
            </a:r>
            <a:r>
              <a:rPr sz="1400" i="1" spc="-5" dirty="0">
                <a:solidFill>
                  <a:srgbClr val="0000FF"/>
                </a:solidFill>
                <a:latin typeface="Carlito"/>
                <a:cs typeface="Carlito"/>
              </a:rPr>
              <a:t>in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g	i	</a:t>
            </a:r>
            <a:r>
              <a:rPr sz="1400" i="1" spc="-30" dirty="0">
                <a:solidFill>
                  <a:srgbClr val="0000FF"/>
                </a:solidFill>
                <a:latin typeface="Carlito"/>
                <a:cs typeface="Carlito"/>
              </a:rPr>
              <a:t>to  </a:t>
            </a:r>
            <a:r>
              <a:rPr sz="1400" i="1" spc="-10" dirty="0">
                <a:solidFill>
                  <a:srgbClr val="0000FF"/>
                </a:solidFill>
                <a:latin typeface="Carlito"/>
                <a:cs typeface="Carlito"/>
              </a:rPr>
              <a:t>data[0].</a:t>
            </a:r>
            <a:endParaRPr sz="1400">
              <a:latin typeface="Carlito"/>
              <a:cs typeface="Carlito"/>
            </a:endParaRPr>
          </a:p>
          <a:p>
            <a:pPr marL="91440" marR="86360">
              <a:lnSpc>
                <a:spcPct val="100000"/>
              </a:lnSpc>
              <a:tabLst>
                <a:tab pos="687705" algn="l"/>
                <a:tab pos="972185" algn="l"/>
              </a:tabLst>
            </a:pP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*</a:t>
            </a:r>
            <a:r>
              <a:rPr sz="1400" i="1" spc="-5" dirty="0">
                <a:solidFill>
                  <a:srgbClr val="0000FF"/>
                </a:solidFill>
                <a:latin typeface="Carlito"/>
                <a:cs typeface="Carlito"/>
              </a:rPr>
              <a:t>da</a:t>
            </a:r>
            <a:r>
              <a:rPr sz="1400" i="1" spc="-10" dirty="0">
                <a:solidFill>
                  <a:srgbClr val="0000FF"/>
                </a:solidFill>
                <a:latin typeface="Carlito"/>
                <a:cs typeface="Carlito"/>
              </a:rPr>
              <a:t>t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a	</a:t>
            </a:r>
            <a:r>
              <a:rPr sz="1400" i="1" spc="-5" dirty="0">
                <a:solidFill>
                  <a:srgbClr val="0000FF"/>
                </a:solidFill>
                <a:latin typeface="Carlito"/>
                <a:cs typeface="Carlito"/>
              </a:rPr>
              <a:t>i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s	d</a:t>
            </a:r>
            <a:r>
              <a:rPr sz="1400" i="1" spc="-10" dirty="0">
                <a:solidFill>
                  <a:srgbClr val="0000FF"/>
                </a:solidFill>
                <a:latin typeface="Carlito"/>
                <a:cs typeface="Carlito"/>
              </a:rPr>
              <a:t>e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400" i="1" spc="-10" dirty="0">
                <a:solidFill>
                  <a:srgbClr val="0000FF"/>
                </a:solidFill>
                <a:latin typeface="Carlito"/>
                <a:cs typeface="Carlito"/>
              </a:rPr>
              <a:t>e</a:t>
            </a:r>
            <a:r>
              <a:rPr sz="1400" i="1" spc="-30" dirty="0">
                <a:solidFill>
                  <a:srgbClr val="0000FF"/>
                </a:solidFill>
                <a:latin typeface="Carlito"/>
                <a:cs typeface="Carlito"/>
              </a:rPr>
              <a:t>f</a:t>
            </a:r>
            <a:r>
              <a:rPr sz="1400" i="1" spc="-10" dirty="0">
                <a:solidFill>
                  <a:srgbClr val="0000FF"/>
                </a:solidFill>
                <a:latin typeface="Carlito"/>
                <a:cs typeface="Carlito"/>
              </a:rPr>
              <a:t>e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400" i="1" spc="-10" dirty="0">
                <a:solidFill>
                  <a:srgbClr val="0000FF"/>
                </a:solidFill>
                <a:latin typeface="Carlito"/>
                <a:cs typeface="Carlito"/>
              </a:rPr>
              <a:t>e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n</a:t>
            </a:r>
            <a:r>
              <a:rPr sz="1400" i="1" spc="-5" dirty="0">
                <a:solidFill>
                  <a:srgbClr val="0000FF"/>
                </a:solidFill>
                <a:latin typeface="Carlito"/>
                <a:cs typeface="Carlito"/>
              </a:rPr>
              <a:t>ci</a:t>
            </a:r>
            <a:r>
              <a:rPr sz="1400" i="1" spc="20" dirty="0">
                <a:solidFill>
                  <a:srgbClr val="0000FF"/>
                </a:solidFill>
                <a:latin typeface="Carlito"/>
                <a:cs typeface="Carlito"/>
              </a:rPr>
              <a:t>n</a:t>
            </a:r>
            <a:r>
              <a:rPr sz="1400" i="1" dirty="0">
                <a:solidFill>
                  <a:srgbClr val="0000FF"/>
                </a:solidFill>
                <a:latin typeface="Carlito"/>
                <a:cs typeface="Carlito"/>
              </a:rPr>
              <a:t>g  </a:t>
            </a:r>
            <a:r>
              <a:rPr sz="1400" i="1" spc="-10" dirty="0">
                <a:solidFill>
                  <a:srgbClr val="0000FF"/>
                </a:solidFill>
                <a:latin typeface="Carlito"/>
                <a:cs typeface="Carlito"/>
              </a:rPr>
              <a:t>data </a:t>
            </a:r>
            <a:r>
              <a:rPr sz="1400" i="1" spc="-5" dirty="0">
                <a:solidFill>
                  <a:srgbClr val="0000FF"/>
                </a:solidFill>
                <a:latin typeface="Carlito"/>
                <a:cs typeface="Carlito"/>
              </a:rPr>
              <a:t>(which is</a:t>
            </a:r>
            <a:r>
              <a:rPr sz="1400" i="1" spc="3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400" i="1" spc="-10" dirty="0">
                <a:solidFill>
                  <a:srgbClr val="0000FF"/>
                </a:solidFill>
                <a:latin typeface="Carlito"/>
                <a:cs typeface="Carlito"/>
              </a:rPr>
              <a:t>&amp;data[0])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9539" y="2303106"/>
            <a:ext cx="7912100" cy="4555490"/>
            <a:chOff x="129539" y="2303106"/>
            <a:chExt cx="7912100" cy="4555490"/>
          </a:xfrm>
        </p:grpSpPr>
        <p:sp>
          <p:nvSpPr>
            <p:cNvPr id="13" name="object 13"/>
            <p:cNvSpPr/>
            <p:nvPr/>
          </p:nvSpPr>
          <p:spPr>
            <a:xfrm>
              <a:off x="7962899" y="2320582"/>
              <a:ext cx="0" cy="3242310"/>
            </a:xfrm>
            <a:custGeom>
              <a:avLst/>
              <a:gdLst/>
              <a:ahLst/>
              <a:cxnLst/>
              <a:rect l="l" t="t" r="r" b="b"/>
              <a:pathLst>
                <a:path h="3242310">
                  <a:moveTo>
                    <a:pt x="0" y="3242017"/>
                  </a:moveTo>
                  <a:lnTo>
                    <a:pt x="0" y="0"/>
                  </a:lnTo>
                </a:path>
              </a:pathLst>
            </a:custGeom>
            <a:ln w="349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01787" y="2320569"/>
              <a:ext cx="122555" cy="104775"/>
            </a:xfrm>
            <a:custGeom>
              <a:avLst/>
              <a:gdLst/>
              <a:ahLst/>
              <a:cxnLst/>
              <a:rect l="l" t="t" r="r" b="b"/>
              <a:pathLst>
                <a:path w="122554" h="104775">
                  <a:moveTo>
                    <a:pt x="122237" y="104775"/>
                  </a:moveTo>
                  <a:lnTo>
                    <a:pt x="61112" y="0"/>
                  </a:lnTo>
                  <a:lnTo>
                    <a:pt x="0" y="104775"/>
                  </a:lnTo>
                </a:path>
              </a:pathLst>
            </a:custGeom>
            <a:ln w="349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539" y="5267960"/>
              <a:ext cx="1905000" cy="1590040"/>
            </a:xfrm>
            <a:custGeom>
              <a:avLst/>
              <a:gdLst/>
              <a:ahLst/>
              <a:cxnLst/>
              <a:rect l="l" t="t" r="r" b="b"/>
              <a:pathLst>
                <a:path w="1905000" h="1590040">
                  <a:moveTo>
                    <a:pt x="1905000" y="0"/>
                  </a:moveTo>
                  <a:lnTo>
                    <a:pt x="0" y="0"/>
                  </a:lnTo>
                  <a:lnTo>
                    <a:pt x="0" y="1590039"/>
                  </a:lnTo>
                  <a:lnTo>
                    <a:pt x="1905000" y="1590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71800" y="76200"/>
            <a:ext cx="53340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2000" b="1" i="1" spc="-10" dirty="0">
                <a:latin typeface="Carlito"/>
                <a:cs typeface="Carlito"/>
              </a:rPr>
              <a:t>Example: </a:t>
            </a:r>
            <a:r>
              <a:rPr sz="2000" b="1" i="1" spc="-5" dirty="0">
                <a:latin typeface="Carlito"/>
                <a:cs typeface="Carlito"/>
              </a:rPr>
              <a:t>traversing </a:t>
            </a:r>
            <a:r>
              <a:rPr sz="2000" b="1" i="1" dirty="0">
                <a:latin typeface="Carlito"/>
                <a:cs typeface="Carlito"/>
              </a:rPr>
              <a:t>through </a:t>
            </a:r>
            <a:r>
              <a:rPr sz="2000" b="1" i="1" spc="-5" dirty="0">
                <a:latin typeface="Carlito"/>
                <a:cs typeface="Carlito"/>
              </a:rPr>
              <a:t>array </a:t>
            </a:r>
            <a:r>
              <a:rPr sz="2000" b="1" i="1" dirty="0">
                <a:latin typeface="Carlito"/>
                <a:cs typeface="Carlito"/>
              </a:rPr>
              <a:t>using</a:t>
            </a:r>
            <a:r>
              <a:rPr sz="2000" b="1" i="1" spc="-16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pointer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915" y="5280025"/>
            <a:ext cx="162306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The values </a:t>
            </a:r>
            <a:r>
              <a:rPr sz="14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of 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the array </a:t>
            </a:r>
            <a:r>
              <a:rPr sz="1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also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can be</a:t>
            </a:r>
            <a:r>
              <a:rPr sz="1400" b="1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 </a:t>
            </a:r>
            <a:r>
              <a:rPr sz="1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accessed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using:</a:t>
            </a:r>
            <a:endParaRPr sz="1400">
              <a:latin typeface="Courier New"/>
              <a:cs typeface="Courier New"/>
            </a:endParaRPr>
          </a:p>
          <a:p>
            <a:pPr marR="629285" algn="ctr">
              <a:lnSpc>
                <a:spcPct val="100000"/>
              </a:lnSpc>
            </a:pP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data[i]</a:t>
            </a:r>
            <a:endParaRPr sz="1400">
              <a:latin typeface="Courier New"/>
              <a:cs typeface="Courier New"/>
            </a:endParaRPr>
          </a:p>
          <a:p>
            <a:pPr marL="12700" marR="641985" algn="ctr">
              <a:lnSpc>
                <a:spcPct val="100000"/>
              </a:lnSpc>
            </a:pP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*(i+data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) 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i[data]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1112" y="2055025"/>
            <a:ext cx="5410835" cy="3323590"/>
            <a:chOff x="211112" y="2055025"/>
            <a:chExt cx="5410835" cy="3323590"/>
          </a:xfrm>
        </p:grpSpPr>
        <p:sp>
          <p:nvSpPr>
            <p:cNvPr id="19" name="object 19"/>
            <p:cNvSpPr/>
            <p:nvPr/>
          </p:nvSpPr>
          <p:spPr>
            <a:xfrm>
              <a:off x="228574" y="2133600"/>
              <a:ext cx="5375910" cy="3227705"/>
            </a:xfrm>
            <a:custGeom>
              <a:avLst/>
              <a:gdLst/>
              <a:ahLst/>
              <a:cxnLst/>
              <a:rect l="l" t="t" r="r" b="b"/>
              <a:pathLst>
                <a:path w="5375910" h="3227704">
                  <a:moveTo>
                    <a:pt x="76225" y="3227387"/>
                  </a:moveTo>
                  <a:lnTo>
                    <a:pt x="0" y="3227387"/>
                  </a:lnTo>
                  <a:lnTo>
                    <a:pt x="0" y="0"/>
                  </a:lnTo>
                  <a:lnTo>
                    <a:pt x="5375643" y="0"/>
                  </a:lnTo>
                </a:path>
              </a:pathLst>
            </a:custGeom>
            <a:ln w="349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99455" y="2072487"/>
              <a:ext cx="104775" cy="122555"/>
            </a:xfrm>
            <a:custGeom>
              <a:avLst/>
              <a:gdLst/>
              <a:ahLst/>
              <a:cxnLst/>
              <a:rect l="l" t="t" r="r" b="b"/>
              <a:pathLst>
                <a:path w="104775" h="122555">
                  <a:moveTo>
                    <a:pt x="0" y="122237"/>
                  </a:moveTo>
                  <a:lnTo>
                    <a:pt x="104775" y="61112"/>
                  </a:lnTo>
                  <a:lnTo>
                    <a:pt x="0" y="0"/>
                  </a:lnTo>
                </a:path>
              </a:pathLst>
            </a:custGeom>
            <a:ln w="349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5" y="190817"/>
            <a:ext cx="65208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0" marR="5080" indent="-13462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What </a:t>
            </a:r>
            <a:r>
              <a:rPr sz="4000" dirty="0"/>
              <a:t>is the </a:t>
            </a:r>
            <a:r>
              <a:rPr sz="4000" spc="-20" dirty="0"/>
              <a:t>difference</a:t>
            </a:r>
            <a:r>
              <a:rPr sz="4000" spc="-135" dirty="0"/>
              <a:t> </a:t>
            </a:r>
            <a:r>
              <a:rPr sz="4000" spc="-10" dirty="0"/>
              <a:t>between  </a:t>
            </a:r>
            <a:r>
              <a:rPr sz="4000" spc="-15" dirty="0"/>
              <a:t>pointer </a:t>
            </a:r>
            <a:r>
              <a:rPr sz="4000" dirty="0"/>
              <a:t>and</a:t>
            </a:r>
            <a:r>
              <a:rPr sz="4000" spc="-25" dirty="0"/>
              <a:t> </a:t>
            </a:r>
            <a:r>
              <a:rPr sz="4000" spc="-30" dirty="0"/>
              <a:t>array?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8014334" cy="412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44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While </a:t>
            </a:r>
            <a:r>
              <a:rPr sz="3200" b="1" spc="-5" dirty="0">
                <a:solidFill>
                  <a:srgbClr val="FFC000"/>
                </a:solidFill>
                <a:latin typeface="Carlito"/>
                <a:cs typeface="Carlito"/>
              </a:rPr>
              <a:t>double values[10];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allocates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10 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locations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store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doubles, double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*p; does 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not.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Instead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double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*p;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allocates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memory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store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single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3200" b="1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memory.</a:t>
            </a:r>
            <a:endParaRPr sz="3200">
              <a:latin typeface="Carlito"/>
              <a:cs typeface="Carlito"/>
            </a:endParaRPr>
          </a:p>
          <a:p>
            <a:pPr marL="355600" marR="43815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However,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CAN use a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dynamically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allocate 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memory,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will  learn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later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semester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(if </a:t>
            </a:r>
            <a:r>
              <a:rPr sz="3200" b="1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get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time).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46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035" y="0"/>
            <a:ext cx="6553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Passing </a:t>
            </a:r>
            <a:r>
              <a:rPr sz="4000" spc="-20" dirty="0"/>
              <a:t>Entire </a:t>
            </a:r>
            <a:r>
              <a:rPr sz="4000" spc="-30" dirty="0"/>
              <a:t>Array </a:t>
            </a:r>
            <a:r>
              <a:rPr sz="4000" spc="-20" dirty="0"/>
              <a:t>to</a:t>
            </a:r>
            <a:r>
              <a:rPr sz="4000" spc="-40" dirty="0"/>
              <a:t> </a:t>
            </a:r>
            <a:r>
              <a:rPr sz="4000" spc="-5" dirty="0"/>
              <a:t>Function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00" y="533399"/>
            <a:ext cx="9067800" cy="5725160"/>
          </a:xfrm>
          <a:custGeom>
            <a:avLst/>
            <a:gdLst/>
            <a:ahLst/>
            <a:cxnLst/>
            <a:rect l="l" t="t" r="r" b="b"/>
            <a:pathLst>
              <a:path w="9067800" h="5725160">
                <a:moveTo>
                  <a:pt x="9067800" y="0"/>
                </a:moveTo>
                <a:lnTo>
                  <a:pt x="0" y="0"/>
                </a:lnTo>
                <a:lnTo>
                  <a:pt x="0" y="5308600"/>
                </a:lnTo>
                <a:lnTo>
                  <a:pt x="0" y="5725160"/>
                </a:lnTo>
                <a:lnTo>
                  <a:pt x="9067800" y="5725160"/>
                </a:lnTo>
                <a:lnTo>
                  <a:pt x="9067800" y="5308600"/>
                </a:lnTo>
                <a:lnTo>
                  <a:pt x="9067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543559"/>
            <a:ext cx="878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main(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1031240"/>
            <a:ext cx="503936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int num[ </a:t>
            </a:r>
            <a:r>
              <a:rPr sz="1600" b="1" dirty="0">
                <a:latin typeface="Courier New"/>
                <a:cs typeface="Courier New"/>
              </a:rPr>
              <a:t>] = { 24, </a:t>
            </a:r>
            <a:r>
              <a:rPr sz="1600" b="1" spc="-5" dirty="0">
                <a:latin typeface="Courier New"/>
                <a:cs typeface="Courier New"/>
              </a:rPr>
              <a:t>34, 12, </a:t>
            </a:r>
            <a:r>
              <a:rPr sz="1600" b="1" dirty="0">
                <a:latin typeface="Courier New"/>
                <a:cs typeface="Courier New"/>
              </a:rPr>
              <a:t>44, </a:t>
            </a:r>
            <a:r>
              <a:rPr sz="1600" b="1" spc="-5" dirty="0">
                <a:latin typeface="Courier New"/>
                <a:cs typeface="Courier New"/>
              </a:rPr>
              <a:t>56, 17 </a:t>
            </a:r>
            <a:r>
              <a:rPr sz="1600" b="1" dirty="0">
                <a:latin typeface="Courier New"/>
                <a:cs typeface="Courier New"/>
              </a:rPr>
              <a:t>} 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12700" marR="171894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printf("Original Array: ");  for(i=0; i&lt;6; </a:t>
            </a:r>
            <a:r>
              <a:rPr sz="1600" b="1" dirty="0"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tabLst>
                <a:tab pos="1843405" algn="l"/>
              </a:tabLst>
            </a:pPr>
            <a:r>
              <a:rPr sz="1600" b="1" spc="-5" dirty="0">
                <a:latin typeface="Courier New"/>
                <a:cs typeface="Courier New"/>
              </a:rPr>
              <a:t>printf("%d	</a:t>
            </a:r>
            <a:r>
              <a:rPr sz="1600" b="1" spc="5" dirty="0">
                <a:latin typeface="Courier New"/>
                <a:cs typeface="Courier New"/>
              </a:rPr>
              <a:t>", </a:t>
            </a:r>
            <a:r>
              <a:rPr sz="1600" b="1" spc="-5" dirty="0">
                <a:latin typeface="Courier New"/>
                <a:cs typeface="Courier New"/>
              </a:rPr>
              <a:t>num[i]);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incBy2( num, </a:t>
            </a:r>
            <a:r>
              <a:rPr sz="1600" b="1" dirty="0">
                <a:latin typeface="Courier New"/>
                <a:cs typeface="Courier New"/>
              </a:rPr>
              <a:t>6 )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496" y="2981959"/>
            <a:ext cx="5039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printf("\nArray </a:t>
            </a:r>
            <a:r>
              <a:rPr sz="1600" b="1" dirty="0">
                <a:latin typeface="Courier New"/>
                <a:cs typeface="Courier New"/>
              </a:rPr>
              <a:t>after </a:t>
            </a:r>
            <a:r>
              <a:rPr sz="1600" b="1" spc="-5" dirty="0">
                <a:latin typeface="Courier New"/>
                <a:cs typeface="Courier New"/>
              </a:rPr>
              <a:t>calling incBy2: </a:t>
            </a:r>
            <a:r>
              <a:rPr sz="1600" b="1" dirty="0">
                <a:latin typeface="Courier New"/>
                <a:cs typeface="Courier New"/>
              </a:rPr>
              <a:t>");  </a:t>
            </a:r>
            <a:r>
              <a:rPr sz="1600" b="1" spc="-5" dirty="0">
                <a:latin typeface="Courier New"/>
                <a:cs typeface="Courier New"/>
              </a:rPr>
              <a:t>for(i=0; i&lt;6;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736" y="3469640"/>
            <a:ext cx="8738235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0"/>
              </a:spcBef>
              <a:tabLst>
                <a:tab pos="2455545" algn="l"/>
              </a:tabLst>
            </a:pPr>
            <a:r>
              <a:rPr sz="1600" b="1" spc="-5" dirty="0">
                <a:latin typeface="Courier New"/>
                <a:cs typeface="Courier New"/>
              </a:rPr>
              <a:t>printf("%d	</a:t>
            </a:r>
            <a:r>
              <a:rPr sz="1600" b="1" spc="5" dirty="0">
                <a:latin typeface="Courier New"/>
                <a:cs typeface="Courier New"/>
              </a:rPr>
              <a:t>",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num[i]);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  <a:spcBef>
                <a:spcPts val="20"/>
              </a:spcBef>
            </a:pP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incBy2(int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*A, int n)</a:t>
            </a:r>
            <a:r>
              <a:rPr sz="1000" b="1" spc="-5" dirty="0">
                <a:solidFill>
                  <a:srgbClr val="0000FF"/>
                </a:solidFill>
                <a:latin typeface="Courier New"/>
                <a:cs typeface="Courier New"/>
              </a:rPr>
              <a:t>//</a:t>
            </a:r>
            <a:r>
              <a:rPr sz="1050" b="1" spc="-5" dirty="0">
                <a:solidFill>
                  <a:srgbClr val="C00000"/>
                </a:solidFill>
                <a:latin typeface="Courier New"/>
                <a:cs typeface="Courier New"/>
              </a:rPr>
              <a:t>also can </a:t>
            </a:r>
            <a:r>
              <a:rPr sz="1050" b="1" spc="5" dirty="0">
                <a:solidFill>
                  <a:srgbClr val="C00000"/>
                </a:solidFill>
                <a:latin typeface="Courier New"/>
                <a:cs typeface="Courier New"/>
              </a:rPr>
              <a:t>be </a:t>
            </a:r>
            <a:r>
              <a:rPr sz="1050" b="1" spc="-10" dirty="0">
                <a:solidFill>
                  <a:srgbClr val="C00000"/>
                </a:solidFill>
                <a:latin typeface="Courier New"/>
                <a:cs typeface="Courier New"/>
              </a:rPr>
              <a:t>written </a:t>
            </a:r>
            <a:r>
              <a:rPr sz="1050" b="1" spc="-5" dirty="0">
                <a:solidFill>
                  <a:srgbClr val="C00000"/>
                </a:solidFill>
                <a:latin typeface="Courier New"/>
                <a:cs typeface="Courier New"/>
              </a:rPr>
              <a:t>as: </a:t>
            </a:r>
            <a:r>
              <a:rPr sz="1050" b="1" spc="-10" dirty="0">
                <a:solidFill>
                  <a:srgbClr val="C00000"/>
                </a:solidFill>
                <a:latin typeface="Courier New"/>
                <a:cs typeface="Courier New"/>
              </a:rPr>
              <a:t>incBy2(int </a:t>
            </a:r>
            <a:r>
              <a:rPr sz="1050" b="1" spc="-5" dirty="0">
                <a:solidFill>
                  <a:srgbClr val="C00000"/>
                </a:solidFill>
                <a:latin typeface="Courier New"/>
                <a:cs typeface="Courier New"/>
              </a:rPr>
              <a:t>A[], int </a:t>
            </a:r>
            <a:r>
              <a:rPr sz="1050" b="1" spc="5" dirty="0">
                <a:solidFill>
                  <a:srgbClr val="C00000"/>
                </a:solidFill>
                <a:latin typeface="Courier New"/>
                <a:cs typeface="Courier New"/>
              </a:rPr>
              <a:t>n) 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or </a:t>
            </a:r>
            <a:r>
              <a:rPr sz="1050" b="1" spc="-10" dirty="0">
                <a:solidFill>
                  <a:srgbClr val="C00000"/>
                </a:solidFill>
                <a:latin typeface="Courier New"/>
                <a:cs typeface="Courier New"/>
              </a:rPr>
              <a:t>incBy2(int A[6], </a:t>
            </a:r>
            <a:r>
              <a:rPr sz="1050" b="1" spc="-5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sz="1050" b="1" spc="-19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050" b="1" spc="-15" dirty="0">
                <a:solidFill>
                  <a:srgbClr val="C00000"/>
                </a:solidFill>
                <a:latin typeface="Courier New"/>
                <a:cs typeface="Courier New"/>
              </a:rPr>
              <a:t>n)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( i = 0 ; i &lt; n ;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i++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7425" marR="52578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*A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*A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+ </a:t>
            </a:r>
            <a:r>
              <a:rPr sz="1600" b="1" spc="5" dirty="0">
                <a:solidFill>
                  <a:srgbClr val="0000FF"/>
                </a:solidFill>
                <a:latin typeface="Courier New"/>
                <a:cs typeface="Courier New"/>
              </a:rPr>
              <a:t>2;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//in crease an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particular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array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element by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2  A++;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//A is jumping to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the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next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array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element’s</a:t>
            </a:r>
            <a:r>
              <a:rPr sz="1600" b="1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address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736" y="5877559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2200" y="5842000"/>
            <a:ext cx="6553200" cy="830580"/>
          </a:xfrm>
          <a:custGeom>
            <a:avLst/>
            <a:gdLst/>
            <a:ahLst/>
            <a:cxnLst/>
            <a:rect l="l" t="t" r="r" b="b"/>
            <a:pathLst>
              <a:path w="6553200" h="830579">
                <a:moveTo>
                  <a:pt x="6553200" y="0"/>
                </a:moveTo>
                <a:lnTo>
                  <a:pt x="0" y="0"/>
                </a:lnTo>
                <a:lnTo>
                  <a:pt x="0" y="830580"/>
                </a:lnTo>
                <a:lnTo>
                  <a:pt x="6553200" y="830580"/>
                </a:lnTo>
                <a:lnTo>
                  <a:pt x="655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2163" y="6096000"/>
            <a:ext cx="756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6	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0939" y="5852159"/>
            <a:ext cx="3690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Output: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2455545" algn="l"/>
                <a:tab pos="2945765" algn="l"/>
                <a:tab pos="3433445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Origina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ray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 2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44  Array after calling incBy2: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26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6882" y="6339840"/>
            <a:ext cx="23577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5145" algn="l"/>
                <a:tab pos="1015365" algn="l"/>
                <a:tab pos="1505585" algn="l"/>
                <a:tab pos="1993264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36	14	46	58	</a:t>
            </a:r>
            <a:r>
              <a:rPr sz="1600" spc="-24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r>
              <a:rPr sz="1800" spc="-367" baseline="-13888" dirty="0">
                <a:solidFill>
                  <a:srgbClr val="FFFFFF"/>
                </a:solidFill>
                <a:latin typeface="Times New Roman"/>
                <a:cs typeface="Times New Roman"/>
              </a:rPr>
              <a:t>47</a:t>
            </a:r>
            <a:endParaRPr sz="1800" baseline="-13888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73140" y="2288539"/>
            <a:ext cx="2997200" cy="1320800"/>
            <a:chOff x="6073140" y="2288539"/>
            <a:chExt cx="2997200" cy="1320800"/>
          </a:xfrm>
        </p:grpSpPr>
        <p:sp>
          <p:nvSpPr>
            <p:cNvPr id="14" name="object 14"/>
            <p:cNvSpPr/>
            <p:nvPr/>
          </p:nvSpPr>
          <p:spPr>
            <a:xfrm>
              <a:off x="6085840" y="2301239"/>
              <a:ext cx="2971800" cy="1295400"/>
            </a:xfrm>
            <a:custGeom>
              <a:avLst/>
              <a:gdLst/>
              <a:ahLst/>
              <a:cxnLst/>
              <a:rect l="l" t="t" r="r" b="b"/>
              <a:pathLst>
                <a:path w="2971800" h="1295400">
                  <a:moveTo>
                    <a:pt x="29718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971800" y="12954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85840" y="2301239"/>
              <a:ext cx="2971800" cy="1295400"/>
            </a:xfrm>
            <a:custGeom>
              <a:avLst/>
              <a:gdLst/>
              <a:ahLst/>
              <a:cxnLst/>
              <a:rect l="l" t="t" r="r" b="b"/>
              <a:pathLst>
                <a:path w="2971800" h="1295400">
                  <a:moveTo>
                    <a:pt x="0" y="0"/>
                  </a:moveTo>
                  <a:lnTo>
                    <a:pt x="2971800" y="0"/>
                  </a:lnTo>
                  <a:lnTo>
                    <a:pt x="2971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65215" y="2539047"/>
            <a:ext cx="2791460" cy="7677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699"/>
              </a:lnSpc>
              <a:spcBef>
                <a:spcPts val="6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!!!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also can be written  as: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incBy2(int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A[], int n)  or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incBy2(int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A[6], int</a:t>
            </a:r>
            <a:r>
              <a:rPr sz="14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17941" y="1043811"/>
            <a:ext cx="7010400" cy="3036570"/>
            <a:chOff x="1917941" y="1043811"/>
            <a:chExt cx="7010400" cy="3036570"/>
          </a:xfrm>
        </p:grpSpPr>
        <p:sp>
          <p:nvSpPr>
            <p:cNvPr id="18" name="object 18"/>
            <p:cNvSpPr/>
            <p:nvPr/>
          </p:nvSpPr>
          <p:spPr>
            <a:xfrm>
              <a:off x="2120391" y="3540759"/>
              <a:ext cx="3966210" cy="503555"/>
            </a:xfrm>
            <a:custGeom>
              <a:avLst/>
              <a:gdLst/>
              <a:ahLst/>
              <a:cxnLst/>
              <a:rect l="l" t="t" r="r" b="b"/>
              <a:pathLst>
                <a:path w="3966210" h="503554">
                  <a:moveTo>
                    <a:pt x="3966083" y="0"/>
                  </a:moveTo>
                  <a:lnTo>
                    <a:pt x="0" y="503186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7387" y="4004551"/>
              <a:ext cx="80645" cy="76200"/>
            </a:xfrm>
            <a:custGeom>
              <a:avLst/>
              <a:gdLst/>
              <a:ahLst/>
              <a:cxnLst/>
              <a:rect l="l" t="t" r="r" b="b"/>
              <a:pathLst>
                <a:path w="80644" h="76200">
                  <a:moveTo>
                    <a:pt x="70802" y="0"/>
                  </a:moveTo>
                  <a:lnTo>
                    <a:pt x="0" y="47396"/>
                  </a:lnTo>
                  <a:lnTo>
                    <a:pt x="80390" y="75590"/>
                  </a:lnTo>
                  <a:lnTo>
                    <a:pt x="70802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30641" y="1056511"/>
              <a:ext cx="6985000" cy="1544955"/>
            </a:xfrm>
            <a:custGeom>
              <a:avLst/>
              <a:gdLst/>
              <a:ahLst/>
              <a:cxnLst/>
              <a:rect l="l" t="t" r="r" b="b"/>
              <a:pathLst>
                <a:path w="6985000" h="1544955">
                  <a:moveTo>
                    <a:pt x="5513937" y="0"/>
                  </a:moveTo>
                  <a:lnTo>
                    <a:pt x="5454230" y="273"/>
                  </a:lnTo>
                  <a:lnTo>
                    <a:pt x="5394319" y="1370"/>
                  </a:lnTo>
                  <a:lnTo>
                    <a:pt x="5334268" y="3299"/>
                  </a:lnTo>
                  <a:lnTo>
                    <a:pt x="5274142" y="6074"/>
                  </a:lnTo>
                  <a:lnTo>
                    <a:pt x="5214007" y="9703"/>
                  </a:lnTo>
                  <a:lnTo>
                    <a:pt x="5153926" y="14199"/>
                  </a:lnTo>
                  <a:lnTo>
                    <a:pt x="5093966" y="19572"/>
                  </a:lnTo>
                  <a:lnTo>
                    <a:pt x="5034191" y="25833"/>
                  </a:lnTo>
                  <a:lnTo>
                    <a:pt x="4964674" y="34293"/>
                  </a:lnTo>
                  <a:lnTo>
                    <a:pt x="4897179" y="43791"/>
                  </a:lnTo>
                  <a:lnTo>
                    <a:pt x="4831759" y="54290"/>
                  </a:lnTo>
                  <a:lnTo>
                    <a:pt x="4768468" y="65755"/>
                  </a:lnTo>
                  <a:lnTo>
                    <a:pt x="4707359" y="78148"/>
                  </a:lnTo>
                  <a:lnTo>
                    <a:pt x="4648485" y="91436"/>
                  </a:lnTo>
                  <a:lnTo>
                    <a:pt x="4591900" y="105580"/>
                  </a:lnTo>
                  <a:lnTo>
                    <a:pt x="4537659" y="120545"/>
                  </a:lnTo>
                  <a:lnTo>
                    <a:pt x="4485813" y="136295"/>
                  </a:lnTo>
                  <a:lnTo>
                    <a:pt x="4436417" y="152793"/>
                  </a:lnTo>
                  <a:lnTo>
                    <a:pt x="4389525" y="170005"/>
                  </a:lnTo>
                  <a:lnTo>
                    <a:pt x="4345189" y="187892"/>
                  </a:lnTo>
                  <a:lnTo>
                    <a:pt x="4303464" y="206421"/>
                  </a:lnTo>
                  <a:lnTo>
                    <a:pt x="4264403" y="225554"/>
                  </a:lnTo>
                  <a:lnTo>
                    <a:pt x="4228060" y="245255"/>
                  </a:lnTo>
                  <a:lnTo>
                    <a:pt x="4194487" y="265488"/>
                  </a:lnTo>
                  <a:lnTo>
                    <a:pt x="4135869" y="307406"/>
                  </a:lnTo>
                  <a:lnTo>
                    <a:pt x="4088978" y="351020"/>
                  </a:lnTo>
                  <a:lnTo>
                    <a:pt x="4054243" y="396041"/>
                  </a:lnTo>
                  <a:lnTo>
                    <a:pt x="4032090" y="442179"/>
                  </a:lnTo>
                  <a:lnTo>
                    <a:pt x="4022950" y="489147"/>
                  </a:lnTo>
                  <a:lnTo>
                    <a:pt x="4023393" y="512851"/>
                  </a:lnTo>
                  <a:lnTo>
                    <a:pt x="4034573" y="560521"/>
                  </a:lnTo>
                  <a:lnTo>
                    <a:pt x="4059836" y="608297"/>
                  </a:lnTo>
                  <a:lnTo>
                    <a:pt x="4099610" y="655892"/>
                  </a:lnTo>
                  <a:lnTo>
                    <a:pt x="0" y="1544664"/>
                  </a:lnTo>
                  <a:lnTo>
                    <a:pt x="4377842" y="821259"/>
                  </a:lnTo>
                  <a:lnTo>
                    <a:pt x="4415284" y="835446"/>
                  </a:lnTo>
                  <a:lnTo>
                    <a:pt x="4454074" y="849069"/>
                  </a:lnTo>
                  <a:lnTo>
                    <a:pt x="4494158" y="862122"/>
                  </a:lnTo>
                  <a:lnTo>
                    <a:pt x="4535480" y="874601"/>
                  </a:lnTo>
                  <a:lnTo>
                    <a:pt x="4577987" y="886500"/>
                  </a:lnTo>
                  <a:lnTo>
                    <a:pt x="4621623" y="897815"/>
                  </a:lnTo>
                  <a:lnTo>
                    <a:pt x="4666334" y="908540"/>
                  </a:lnTo>
                  <a:lnTo>
                    <a:pt x="4712066" y="918670"/>
                  </a:lnTo>
                  <a:lnTo>
                    <a:pt x="4758763" y="928200"/>
                  </a:lnTo>
                  <a:lnTo>
                    <a:pt x="4806371" y="937125"/>
                  </a:lnTo>
                  <a:lnTo>
                    <a:pt x="4854836" y="945440"/>
                  </a:lnTo>
                  <a:lnTo>
                    <a:pt x="4904103" y="953140"/>
                  </a:lnTo>
                  <a:lnTo>
                    <a:pt x="4954117" y="960219"/>
                  </a:lnTo>
                  <a:lnTo>
                    <a:pt x="5004823" y="966674"/>
                  </a:lnTo>
                  <a:lnTo>
                    <a:pt x="5056167" y="972497"/>
                  </a:lnTo>
                  <a:lnTo>
                    <a:pt x="5108095" y="977685"/>
                  </a:lnTo>
                  <a:lnTo>
                    <a:pt x="5160551" y="982232"/>
                  </a:lnTo>
                  <a:lnTo>
                    <a:pt x="5213482" y="986134"/>
                  </a:lnTo>
                  <a:lnTo>
                    <a:pt x="5266832" y="989384"/>
                  </a:lnTo>
                  <a:lnTo>
                    <a:pt x="5320547" y="991979"/>
                  </a:lnTo>
                  <a:lnTo>
                    <a:pt x="5374572" y="993912"/>
                  </a:lnTo>
                  <a:lnTo>
                    <a:pt x="5428852" y="995180"/>
                  </a:lnTo>
                  <a:lnTo>
                    <a:pt x="5483334" y="995776"/>
                  </a:lnTo>
                  <a:lnTo>
                    <a:pt x="5537962" y="995695"/>
                  </a:lnTo>
                  <a:lnTo>
                    <a:pt x="5592682" y="994933"/>
                  </a:lnTo>
                  <a:lnTo>
                    <a:pt x="5647438" y="993485"/>
                  </a:lnTo>
                  <a:lnTo>
                    <a:pt x="5702177" y="991345"/>
                  </a:lnTo>
                  <a:lnTo>
                    <a:pt x="5756844" y="988508"/>
                  </a:lnTo>
                  <a:lnTo>
                    <a:pt x="5811385" y="984969"/>
                  </a:lnTo>
                  <a:lnTo>
                    <a:pt x="5865744" y="980723"/>
                  </a:lnTo>
                  <a:lnTo>
                    <a:pt x="5919866" y="975765"/>
                  </a:lnTo>
                  <a:lnTo>
                    <a:pt x="5973699" y="970090"/>
                  </a:lnTo>
                  <a:lnTo>
                    <a:pt x="6043214" y="961630"/>
                  </a:lnTo>
                  <a:lnTo>
                    <a:pt x="6110708" y="952133"/>
                  </a:lnTo>
                  <a:lnTo>
                    <a:pt x="6176127" y="941633"/>
                  </a:lnTo>
                  <a:lnTo>
                    <a:pt x="6239417" y="930169"/>
                  </a:lnTo>
                  <a:lnTo>
                    <a:pt x="6300526" y="917775"/>
                  </a:lnTo>
                  <a:lnTo>
                    <a:pt x="6359398" y="904489"/>
                  </a:lnTo>
                  <a:lnTo>
                    <a:pt x="6415982" y="890345"/>
                  </a:lnTo>
                  <a:lnTo>
                    <a:pt x="6470223" y="875380"/>
                  </a:lnTo>
                  <a:lnTo>
                    <a:pt x="6522068" y="859631"/>
                  </a:lnTo>
                  <a:lnTo>
                    <a:pt x="6571464" y="843132"/>
                  </a:lnTo>
                  <a:lnTo>
                    <a:pt x="6618356" y="825921"/>
                  </a:lnTo>
                  <a:lnTo>
                    <a:pt x="6662691" y="808034"/>
                  </a:lnTo>
                  <a:lnTo>
                    <a:pt x="6704416" y="789506"/>
                  </a:lnTo>
                  <a:lnTo>
                    <a:pt x="6743477" y="770374"/>
                  </a:lnTo>
                  <a:lnTo>
                    <a:pt x="6779820" y="750673"/>
                  </a:lnTo>
                  <a:lnTo>
                    <a:pt x="6813392" y="730440"/>
                  </a:lnTo>
                  <a:lnTo>
                    <a:pt x="6872010" y="688522"/>
                  </a:lnTo>
                  <a:lnTo>
                    <a:pt x="6918902" y="644909"/>
                  </a:lnTo>
                  <a:lnTo>
                    <a:pt x="6953638" y="599888"/>
                  </a:lnTo>
                  <a:lnTo>
                    <a:pt x="6975791" y="553750"/>
                  </a:lnTo>
                  <a:lnTo>
                    <a:pt x="6984933" y="506782"/>
                  </a:lnTo>
                  <a:lnTo>
                    <a:pt x="6984491" y="483077"/>
                  </a:lnTo>
                  <a:lnTo>
                    <a:pt x="6973312" y="435406"/>
                  </a:lnTo>
                  <a:lnTo>
                    <a:pt x="6948051" y="387628"/>
                  </a:lnTo>
                  <a:lnTo>
                    <a:pt x="6908279" y="340031"/>
                  </a:lnTo>
                  <a:lnTo>
                    <a:pt x="6863878" y="300878"/>
                  </a:lnTo>
                  <a:lnTo>
                    <a:pt x="6810851" y="263708"/>
                  </a:lnTo>
                  <a:lnTo>
                    <a:pt x="6749720" y="228606"/>
                  </a:lnTo>
                  <a:lnTo>
                    <a:pt x="6681004" y="195661"/>
                  </a:lnTo>
                  <a:lnTo>
                    <a:pt x="6643964" y="180025"/>
                  </a:lnTo>
                  <a:lnTo>
                    <a:pt x="6605224" y="164960"/>
                  </a:lnTo>
                  <a:lnTo>
                    <a:pt x="6564847" y="150478"/>
                  </a:lnTo>
                  <a:lnTo>
                    <a:pt x="6522900" y="136590"/>
                  </a:lnTo>
                  <a:lnTo>
                    <a:pt x="6479447" y="123306"/>
                  </a:lnTo>
                  <a:lnTo>
                    <a:pt x="6434553" y="110637"/>
                  </a:lnTo>
                  <a:lnTo>
                    <a:pt x="6388283" y="98595"/>
                  </a:lnTo>
                  <a:lnTo>
                    <a:pt x="6340702" y="87190"/>
                  </a:lnTo>
                  <a:lnTo>
                    <a:pt x="6291876" y="76433"/>
                  </a:lnTo>
                  <a:lnTo>
                    <a:pt x="6241869" y="66336"/>
                  </a:lnTo>
                  <a:lnTo>
                    <a:pt x="6190747" y="56908"/>
                  </a:lnTo>
                  <a:lnTo>
                    <a:pt x="6138574" y="48161"/>
                  </a:lnTo>
                  <a:lnTo>
                    <a:pt x="6085415" y="40106"/>
                  </a:lnTo>
                  <a:lnTo>
                    <a:pt x="6031336" y="32753"/>
                  </a:lnTo>
                  <a:lnTo>
                    <a:pt x="5976402" y="26114"/>
                  </a:lnTo>
                  <a:lnTo>
                    <a:pt x="5920677" y="20200"/>
                  </a:lnTo>
                  <a:lnTo>
                    <a:pt x="5864227" y="15021"/>
                  </a:lnTo>
                  <a:lnTo>
                    <a:pt x="5807116" y="10588"/>
                  </a:lnTo>
                  <a:lnTo>
                    <a:pt x="5749411" y="6912"/>
                  </a:lnTo>
                  <a:lnTo>
                    <a:pt x="5691175" y="4005"/>
                  </a:lnTo>
                  <a:lnTo>
                    <a:pt x="5632474" y="1876"/>
                  </a:lnTo>
                  <a:lnTo>
                    <a:pt x="5573373" y="537"/>
                  </a:lnTo>
                  <a:lnTo>
                    <a:pt x="5513937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30641" y="1056511"/>
              <a:ext cx="6985000" cy="1544955"/>
            </a:xfrm>
            <a:custGeom>
              <a:avLst/>
              <a:gdLst/>
              <a:ahLst/>
              <a:cxnLst/>
              <a:rect l="l" t="t" r="r" b="b"/>
              <a:pathLst>
                <a:path w="6985000" h="1544955">
                  <a:moveTo>
                    <a:pt x="0" y="1544664"/>
                  </a:moveTo>
                  <a:lnTo>
                    <a:pt x="4099610" y="655892"/>
                  </a:lnTo>
                  <a:lnTo>
                    <a:pt x="4077883" y="632136"/>
                  </a:lnTo>
                  <a:lnTo>
                    <a:pt x="4059836" y="608297"/>
                  </a:lnTo>
                  <a:lnTo>
                    <a:pt x="4034573" y="560521"/>
                  </a:lnTo>
                  <a:lnTo>
                    <a:pt x="4023393" y="512851"/>
                  </a:lnTo>
                  <a:lnTo>
                    <a:pt x="4022950" y="489147"/>
                  </a:lnTo>
                  <a:lnTo>
                    <a:pt x="4025867" y="465577"/>
                  </a:lnTo>
                  <a:lnTo>
                    <a:pt x="4041567" y="418988"/>
                  </a:lnTo>
                  <a:lnTo>
                    <a:pt x="4070064" y="373373"/>
                  </a:lnTo>
                  <a:lnTo>
                    <a:pt x="4110931" y="329019"/>
                  </a:lnTo>
                  <a:lnTo>
                    <a:pt x="4163739" y="286217"/>
                  </a:lnTo>
                  <a:lnTo>
                    <a:pt x="4228060" y="245255"/>
                  </a:lnTo>
                  <a:lnTo>
                    <a:pt x="4264403" y="225554"/>
                  </a:lnTo>
                  <a:lnTo>
                    <a:pt x="4303464" y="206421"/>
                  </a:lnTo>
                  <a:lnTo>
                    <a:pt x="4345189" y="187892"/>
                  </a:lnTo>
                  <a:lnTo>
                    <a:pt x="4389525" y="170005"/>
                  </a:lnTo>
                  <a:lnTo>
                    <a:pt x="4436417" y="152793"/>
                  </a:lnTo>
                  <a:lnTo>
                    <a:pt x="4485813" y="136295"/>
                  </a:lnTo>
                  <a:lnTo>
                    <a:pt x="4537659" y="120545"/>
                  </a:lnTo>
                  <a:lnTo>
                    <a:pt x="4591900" y="105580"/>
                  </a:lnTo>
                  <a:lnTo>
                    <a:pt x="4648485" y="91436"/>
                  </a:lnTo>
                  <a:lnTo>
                    <a:pt x="4707359" y="78148"/>
                  </a:lnTo>
                  <a:lnTo>
                    <a:pt x="4768468" y="65755"/>
                  </a:lnTo>
                  <a:lnTo>
                    <a:pt x="4831759" y="54290"/>
                  </a:lnTo>
                  <a:lnTo>
                    <a:pt x="4897179" y="43791"/>
                  </a:lnTo>
                  <a:lnTo>
                    <a:pt x="4964674" y="34293"/>
                  </a:lnTo>
                  <a:lnTo>
                    <a:pt x="5034191" y="25833"/>
                  </a:lnTo>
                  <a:lnTo>
                    <a:pt x="5093966" y="19572"/>
                  </a:lnTo>
                  <a:lnTo>
                    <a:pt x="5153926" y="14199"/>
                  </a:lnTo>
                  <a:lnTo>
                    <a:pt x="5214007" y="9703"/>
                  </a:lnTo>
                  <a:lnTo>
                    <a:pt x="5274142" y="6074"/>
                  </a:lnTo>
                  <a:lnTo>
                    <a:pt x="5334268" y="3299"/>
                  </a:lnTo>
                  <a:lnTo>
                    <a:pt x="5394319" y="1370"/>
                  </a:lnTo>
                  <a:lnTo>
                    <a:pt x="5454230" y="273"/>
                  </a:lnTo>
                  <a:lnTo>
                    <a:pt x="5513937" y="0"/>
                  </a:lnTo>
                  <a:lnTo>
                    <a:pt x="5573373" y="537"/>
                  </a:lnTo>
                  <a:lnTo>
                    <a:pt x="5632474" y="1876"/>
                  </a:lnTo>
                  <a:lnTo>
                    <a:pt x="5691175" y="4005"/>
                  </a:lnTo>
                  <a:lnTo>
                    <a:pt x="5749411" y="6912"/>
                  </a:lnTo>
                  <a:lnTo>
                    <a:pt x="5807116" y="10588"/>
                  </a:lnTo>
                  <a:lnTo>
                    <a:pt x="5864227" y="15021"/>
                  </a:lnTo>
                  <a:lnTo>
                    <a:pt x="5920677" y="20200"/>
                  </a:lnTo>
                  <a:lnTo>
                    <a:pt x="5976402" y="26114"/>
                  </a:lnTo>
                  <a:lnTo>
                    <a:pt x="6031336" y="32753"/>
                  </a:lnTo>
                  <a:lnTo>
                    <a:pt x="6085415" y="40106"/>
                  </a:lnTo>
                  <a:lnTo>
                    <a:pt x="6138574" y="48161"/>
                  </a:lnTo>
                  <a:lnTo>
                    <a:pt x="6190747" y="56908"/>
                  </a:lnTo>
                  <a:lnTo>
                    <a:pt x="6241869" y="66336"/>
                  </a:lnTo>
                  <a:lnTo>
                    <a:pt x="6291876" y="76433"/>
                  </a:lnTo>
                  <a:lnTo>
                    <a:pt x="6340702" y="87190"/>
                  </a:lnTo>
                  <a:lnTo>
                    <a:pt x="6388283" y="98595"/>
                  </a:lnTo>
                  <a:lnTo>
                    <a:pt x="6434553" y="110637"/>
                  </a:lnTo>
                  <a:lnTo>
                    <a:pt x="6479447" y="123306"/>
                  </a:lnTo>
                  <a:lnTo>
                    <a:pt x="6522900" y="136590"/>
                  </a:lnTo>
                  <a:lnTo>
                    <a:pt x="6564847" y="150478"/>
                  </a:lnTo>
                  <a:lnTo>
                    <a:pt x="6605224" y="164960"/>
                  </a:lnTo>
                  <a:lnTo>
                    <a:pt x="6643964" y="180025"/>
                  </a:lnTo>
                  <a:lnTo>
                    <a:pt x="6681004" y="195661"/>
                  </a:lnTo>
                  <a:lnTo>
                    <a:pt x="6716277" y="211859"/>
                  </a:lnTo>
                  <a:lnTo>
                    <a:pt x="6781266" y="245893"/>
                  </a:lnTo>
                  <a:lnTo>
                    <a:pt x="6838410" y="282040"/>
                  </a:lnTo>
                  <a:lnTo>
                    <a:pt x="6887189" y="320212"/>
                  </a:lnTo>
                  <a:lnTo>
                    <a:pt x="6930005" y="363789"/>
                  </a:lnTo>
                  <a:lnTo>
                    <a:pt x="6962468" y="411512"/>
                  </a:lnTo>
                  <a:lnTo>
                    <a:pt x="6980635" y="459273"/>
                  </a:lnTo>
                  <a:lnTo>
                    <a:pt x="6984933" y="506782"/>
                  </a:lnTo>
                  <a:lnTo>
                    <a:pt x="6982015" y="530351"/>
                  </a:lnTo>
                  <a:lnTo>
                    <a:pt x="6966314" y="576941"/>
                  </a:lnTo>
                  <a:lnTo>
                    <a:pt x="6937816" y="622556"/>
                  </a:lnTo>
                  <a:lnTo>
                    <a:pt x="6896949" y="666909"/>
                  </a:lnTo>
                  <a:lnTo>
                    <a:pt x="6844140" y="709711"/>
                  </a:lnTo>
                  <a:lnTo>
                    <a:pt x="6779820" y="750673"/>
                  </a:lnTo>
                  <a:lnTo>
                    <a:pt x="6743477" y="770374"/>
                  </a:lnTo>
                  <a:lnTo>
                    <a:pt x="6704416" y="789506"/>
                  </a:lnTo>
                  <a:lnTo>
                    <a:pt x="6662691" y="808034"/>
                  </a:lnTo>
                  <a:lnTo>
                    <a:pt x="6618356" y="825921"/>
                  </a:lnTo>
                  <a:lnTo>
                    <a:pt x="6571464" y="843132"/>
                  </a:lnTo>
                  <a:lnTo>
                    <a:pt x="6522068" y="859631"/>
                  </a:lnTo>
                  <a:lnTo>
                    <a:pt x="6470223" y="875380"/>
                  </a:lnTo>
                  <a:lnTo>
                    <a:pt x="6415982" y="890345"/>
                  </a:lnTo>
                  <a:lnTo>
                    <a:pt x="6359398" y="904489"/>
                  </a:lnTo>
                  <a:lnTo>
                    <a:pt x="6300526" y="917775"/>
                  </a:lnTo>
                  <a:lnTo>
                    <a:pt x="6239417" y="930169"/>
                  </a:lnTo>
                  <a:lnTo>
                    <a:pt x="6176127" y="941633"/>
                  </a:lnTo>
                  <a:lnTo>
                    <a:pt x="6110708" y="952133"/>
                  </a:lnTo>
                  <a:lnTo>
                    <a:pt x="6043214" y="961630"/>
                  </a:lnTo>
                  <a:lnTo>
                    <a:pt x="5973699" y="970090"/>
                  </a:lnTo>
                  <a:lnTo>
                    <a:pt x="5919866" y="975765"/>
                  </a:lnTo>
                  <a:lnTo>
                    <a:pt x="5865744" y="980723"/>
                  </a:lnTo>
                  <a:lnTo>
                    <a:pt x="5811385" y="984969"/>
                  </a:lnTo>
                  <a:lnTo>
                    <a:pt x="5756844" y="988508"/>
                  </a:lnTo>
                  <a:lnTo>
                    <a:pt x="5702177" y="991345"/>
                  </a:lnTo>
                  <a:lnTo>
                    <a:pt x="5647438" y="993485"/>
                  </a:lnTo>
                  <a:lnTo>
                    <a:pt x="5592682" y="994933"/>
                  </a:lnTo>
                  <a:lnTo>
                    <a:pt x="5537962" y="995695"/>
                  </a:lnTo>
                  <a:lnTo>
                    <a:pt x="5483334" y="995776"/>
                  </a:lnTo>
                  <a:lnTo>
                    <a:pt x="5428852" y="995180"/>
                  </a:lnTo>
                  <a:lnTo>
                    <a:pt x="5374572" y="993912"/>
                  </a:lnTo>
                  <a:lnTo>
                    <a:pt x="5320547" y="991979"/>
                  </a:lnTo>
                  <a:lnTo>
                    <a:pt x="5266832" y="989384"/>
                  </a:lnTo>
                  <a:lnTo>
                    <a:pt x="5213482" y="986134"/>
                  </a:lnTo>
                  <a:lnTo>
                    <a:pt x="5160551" y="982232"/>
                  </a:lnTo>
                  <a:lnTo>
                    <a:pt x="5108095" y="977685"/>
                  </a:lnTo>
                  <a:lnTo>
                    <a:pt x="5056167" y="972497"/>
                  </a:lnTo>
                  <a:lnTo>
                    <a:pt x="5004823" y="966674"/>
                  </a:lnTo>
                  <a:lnTo>
                    <a:pt x="4954117" y="960219"/>
                  </a:lnTo>
                  <a:lnTo>
                    <a:pt x="4904103" y="953140"/>
                  </a:lnTo>
                  <a:lnTo>
                    <a:pt x="4854836" y="945440"/>
                  </a:lnTo>
                  <a:lnTo>
                    <a:pt x="4806371" y="937125"/>
                  </a:lnTo>
                  <a:lnTo>
                    <a:pt x="4758763" y="928200"/>
                  </a:lnTo>
                  <a:lnTo>
                    <a:pt x="4712066" y="918670"/>
                  </a:lnTo>
                  <a:lnTo>
                    <a:pt x="4666334" y="908540"/>
                  </a:lnTo>
                  <a:lnTo>
                    <a:pt x="4621623" y="897815"/>
                  </a:lnTo>
                  <a:lnTo>
                    <a:pt x="4577987" y="886500"/>
                  </a:lnTo>
                  <a:lnTo>
                    <a:pt x="4535480" y="874601"/>
                  </a:lnTo>
                  <a:lnTo>
                    <a:pt x="4494158" y="862122"/>
                  </a:lnTo>
                  <a:lnTo>
                    <a:pt x="4454074" y="849069"/>
                  </a:lnTo>
                  <a:lnTo>
                    <a:pt x="4415284" y="835446"/>
                  </a:lnTo>
                  <a:lnTo>
                    <a:pt x="4377842" y="821259"/>
                  </a:lnTo>
                  <a:lnTo>
                    <a:pt x="0" y="154466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00596" y="1115542"/>
            <a:ext cx="1867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33655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What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we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passing?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Reference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value?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294" y="154787"/>
            <a:ext cx="769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00"/>
                </a:solidFill>
                <a:latin typeface="Carlito"/>
                <a:cs typeface="Carlito"/>
              </a:rPr>
              <a:t>Another version-Passing Entire </a:t>
            </a:r>
            <a:r>
              <a:rPr sz="1800" b="1" spc="-20" dirty="0">
                <a:solidFill>
                  <a:srgbClr val="FFFF00"/>
                </a:solidFill>
                <a:latin typeface="Carlito"/>
                <a:cs typeface="Carlito"/>
              </a:rPr>
              <a:t>Array </a:t>
            </a:r>
            <a:r>
              <a:rPr sz="1800" b="1" spc="-15" dirty="0">
                <a:solidFill>
                  <a:srgbClr val="FFFF00"/>
                </a:solidFill>
                <a:latin typeface="Carlito"/>
                <a:cs typeface="Carlito"/>
              </a:rPr>
              <a:t>to </a:t>
            </a:r>
            <a:r>
              <a:rPr sz="1800" b="1" spc="-10" dirty="0">
                <a:solidFill>
                  <a:srgbClr val="FFFF00"/>
                </a:solidFill>
                <a:latin typeface="Carlito"/>
                <a:cs typeface="Carlito"/>
              </a:rPr>
              <a:t>Function </a:t>
            </a:r>
            <a:r>
              <a:rPr sz="1800" b="1" spc="-15" dirty="0">
                <a:solidFill>
                  <a:srgbClr val="FFFF00"/>
                </a:solidFill>
                <a:latin typeface="Carlito"/>
                <a:cs typeface="Carlito"/>
              </a:rPr>
              <a:t>(Generally we </a:t>
            </a:r>
            <a:r>
              <a:rPr sz="1800" b="1" spc="-5" dirty="0">
                <a:solidFill>
                  <a:srgbClr val="FFFF00"/>
                </a:solidFill>
                <a:latin typeface="Carlito"/>
                <a:cs typeface="Carlito"/>
              </a:rPr>
              <a:t>use this</a:t>
            </a:r>
            <a:r>
              <a:rPr sz="1800" b="1" spc="18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Carlito"/>
                <a:cs typeface="Carlito"/>
              </a:rPr>
              <a:t>approach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533400"/>
            <a:ext cx="9067800" cy="5908040"/>
          </a:xfrm>
          <a:custGeom>
            <a:avLst/>
            <a:gdLst/>
            <a:ahLst/>
            <a:cxnLst/>
            <a:rect l="l" t="t" r="r" b="b"/>
            <a:pathLst>
              <a:path w="9067800" h="5908040">
                <a:moveTo>
                  <a:pt x="9067800" y="0"/>
                </a:moveTo>
                <a:lnTo>
                  <a:pt x="0" y="0"/>
                </a:lnTo>
                <a:lnTo>
                  <a:pt x="0" y="5908040"/>
                </a:lnTo>
                <a:lnTo>
                  <a:pt x="9067800" y="5908040"/>
                </a:lnTo>
                <a:lnTo>
                  <a:pt x="9067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543559"/>
            <a:ext cx="540512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main(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int num[ </a:t>
            </a:r>
            <a:r>
              <a:rPr sz="1600" b="1" dirty="0">
                <a:latin typeface="Courier New"/>
                <a:cs typeface="Courier New"/>
              </a:rPr>
              <a:t>] = { 24, </a:t>
            </a:r>
            <a:r>
              <a:rPr sz="1600" b="1" spc="-5" dirty="0">
                <a:latin typeface="Courier New"/>
                <a:cs typeface="Courier New"/>
              </a:rPr>
              <a:t>34, 12, </a:t>
            </a:r>
            <a:r>
              <a:rPr sz="1600" b="1" dirty="0">
                <a:latin typeface="Courier New"/>
                <a:cs typeface="Courier New"/>
              </a:rPr>
              <a:t>44, </a:t>
            </a:r>
            <a:r>
              <a:rPr sz="1600" b="1" spc="-5" dirty="0">
                <a:latin typeface="Courier New"/>
                <a:cs typeface="Courier New"/>
              </a:rPr>
              <a:t>56, 17 </a:t>
            </a:r>
            <a:r>
              <a:rPr sz="1600" b="1" dirty="0">
                <a:latin typeface="Courier New"/>
                <a:cs typeface="Courier New"/>
              </a:rPr>
              <a:t>} 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378460" marR="171894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printf("Original Array: ");  for(i=0; i&lt;6; </a:t>
            </a:r>
            <a:r>
              <a:rPr sz="1600" b="1" dirty="0"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  <a:tabLst>
                <a:tab pos="2455545" algn="l"/>
              </a:tabLst>
            </a:pPr>
            <a:r>
              <a:rPr sz="1600" b="1" spc="-5" dirty="0">
                <a:latin typeface="Courier New"/>
                <a:cs typeface="Courier New"/>
              </a:rPr>
              <a:t>printf("%d	</a:t>
            </a:r>
            <a:r>
              <a:rPr sz="1600" b="1" spc="5" dirty="0">
                <a:latin typeface="Courier New"/>
                <a:cs typeface="Courier New"/>
              </a:rPr>
              <a:t>",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num[i]);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incBy2( num, </a:t>
            </a:r>
            <a:r>
              <a:rPr sz="1600" b="1" dirty="0">
                <a:latin typeface="Courier New"/>
                <a:cs typeface="Courier New"/>
              </a:rPr>
              <a:t>6 )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36" y="2981959"/>
            <a:ext cx="873823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33756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printf("\nArray </a:t>
            </a:r>
            <a:r>
              <a:rPr sz="1600" b="1" dirty="0">
                <a:latin typeface="Courier New"/>
                <a:cs typeface="Courier New"/>
              </a:rPr>
              <a:t>after </a:t>
            </a:r>
            <a:r>
              <a:rPr sz="1600" b="1" spc="-5" dirty="0">
                <a:latin typeface="Courier New"/>
                <a:cs typeface="Courier New"/>
              </a:rPr>
              <a:t>calling incBy2: </a:t>
            </a:r>
            <a:r>
              <a:rPr sz="1600" b="1" dirty="0">
                <a:latin typeface="Courier New"/>
                <a:cs typeface="Courier New"/>
              </a:rPr>
              <a:t>");  </a:t>
            </a:r>
            <a:r>
              <a:rPr sz="1600" b="1" spc="-5" dirty="0">
                <a:latin typeface="Courier New"/>
                <a:cs typeface="Courier New"/>
              </a:rPr>
              <a:t>for(i=0; i&lt;6;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  <a:tabLst>
                <a:tab pos="2455545" algn="l"/>
              </a:tabLst>
            </a:pPr>
            <a:r>
              <a:rPr sz="1600" b="1" spc="-5" dirty="0">
                <a:latin typeface="Courier New"/>
                <a:cs typeface="Courier New"/>
              </a:rPr>
              <a:t>printf("%d	</a:t>
            </a:r>
            <a:r>
              <a:rPr sz="1600" b="1" spc="5" dirty="0">
                <a:latin typeface="Courier New"/>
                <a:cs typeface="Courier New"/>
              </a:rPr>
              <a:t>",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num[i]);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  <a:spcBef>
                <a:spcPts val="20"/>
              </a:spcBef>
            </a:pP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b="1" spc="-10" dirty="0">
                <a:solidFill>
                  <a:srgbClr val="0000FF"/>
                </a:solidFill>
                <a:latin typeface="Courier New"/>
                <a:cs typeface="Courier New"/>
              </a:rPr>
              <a:t>incBy2(int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*A, int n)</a:t>
            </a:r>
            <a:r>
              <a:rPr sz="1000" b="1" spc="-5" dirty="0">
                <a:solidFill>
                  <a:srgbClr val="0000FF"/>
                </a:solidFill>
                <a:latin typeface="Courier New"/>
                <a:cs typeface="Courier New"/>
              </a:rPr>
              <a:t>//</a:t>
            </a:r>
            <a:r>
              <a:rPr sz="1050" b="1" spc="-5" dirty="0">
                <a:solidFill>
                  <a:srgbClr val="C00000"/>
                </a:solidFill>
                <a:latin typeface="Courier New"/>
                <a:cs typeface="Courier New"/>
              </a:rPr>
              <a:t>also can </a:t>
            </a:r>
            <a:r>
              <a:rPr sz="1050" b="1" spc="5" dirty="0">
                <a:solidFill>
                  <a:srgbClr val="C00000"/>
                </a:solidFill>
                <a:latin typeface="Courier New"/>
                <a:cs typeface="Courier New"/>
              </a:rPr>
              <a:t>be </a:t>
            </a:r>
            <a:r>
              <a:rPr sz="1050" b="1" spc="-10" dirty="0">
                <a:solidFill>
                  <a:srgbClr val="C00000"/>
                </a:solidFill>
                <a:latin typeface="Courier New"/>
                <a:cs typeface="Courier New"/>
              </a:rPr>
              <a:t>written </a:t>
            </a:r>
            <a:r>
              <a:rPr sz="1050" b="1" spc="-5" dirty="0">
                <a:solidFill>
                  <a:srgbClr val="C00000"/>
                </a:solidFill>
                <a:latin typeface="Courier New"/>
                <a:cs typeface="Courier New"/>
              </a:rPr>
              <a:t>as: </a:t>
            </a:r>
            <a:r>
              <a:rPr sz="1050" b="1" spc="-10" dirty="0">
                <a:solidFill>
                  <a:srgbClr val="C00000"/>
                </a:solidFill>
                <a:latin typeface="Courier New"/>
                <a:cs typeface="Courier New"/>
              </a:rPr>
              <a:t>incBy2(int </a:t>
            </a:r>
            <a:r>
              <a:rPr sz="1050" b="1" spc="-5" dirty="0">
                <a:solidFill>
                  <a:srgbClr val="C00000"/>
                </a:solidFill>
                <a:latin typeface="Courier New"/>
                <a:cs typeface="Courier New"/>
              </a:rPr>
              <a:t>A[], int </a:t>
            </a:r>
            <a:r>
              <a:rPr sz="1050" b="1" spc="5" dirty="0">
                <a:solidFill>
                  <a:srgbClr val="C00000"/>
                </a:solidFill>
                <a:latin typeface="Courier New"/>
                <a:cs typeface="Courier New"/>
              </a:rPr>
              <a:t>n) 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or </a:t>
            </a:r>
            <a:r>
              <a:rPr sz="1050" b="1" spc="-10" dirty="0">
                <a:solidFill>
                  <a:srgbClr val="C00000"/>
                </a:solidFill>
                <a:latin typeface="Courier New"/>
                <a:cs typeface="Courier New"/>
              </a:rPr>
              <a:t>incBy2(int A[6], </a:t>
            </a:r>
            <a:r>
              <a:rPr sz="1050" b="1" spc="-5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sz="1050" b="1" spc="-19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050" b="1" spc="-15" dirty="0">
                <a:solidFill>
                  <a:srgbClr val="C00000"/>
                </a:solidFill>
                <a:latin typeface="Courier New"/>
                <a:cs typeface="Courier New"/>
              </a:rPr>
              <a:t>n)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( i = 0 ; i &lt; n ;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i++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6760">
              <a:lnSpc>
                <a:spcPts val="1420"/>
              </a:lnSpc>
              <a:spcBef>
                <a:spcPts val="40"/>
              </a:spcBef>
            </a:pP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//even A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is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a pointer, you can write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it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like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an array as you have passed an array</a:t>
            </a:r>
            <a:r>
              <a:rPr sz="1200" b="1" spc="2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here</a:t>
            </a:r>
            <a:endParaRPr sz="1200">
              <a:latin typeface="Courier New"/>
              <a:cs typeface="Courier New"/>
            </a:endParaRPr>
          </a:p>
          <a:p>
            <a:pPr marL="988060">
              <a:lnSpc>
                <a:spcPts val="190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A[i] =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A[i]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6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416" y="5816600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736" y="6060440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600" y="5610859"/>
            <a:ext cx="6553200" cy="830580"/>
          </a:xfrm>
          <a:custGeom>
            <a:avLst/>
            <a:gdLst/>
            <a:ahLst/>
            <a:cxnLst/>
            <a:rect l="l" t="t" r="r" b="b"/>
            <a:pathLst>
              <a:path w="6553200" h="830579">
                <a:moveTo>
                  <a:pt x="6553200" y="0"/>
                </a:moveTo>
                <a:lnTo>
                  <a:pt x="0" y="0"/>
                </a:lnTo>
                <a:lnTo>
                  <a:pt x="0" y="830579"/>
                </a:lnTo>
                <a:lnTo>
                  <a:pt x="6553200" y="830579"/>
                </a:lnTo>
                <a:lnTo>
                  <a:pt x="655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93339" y="5621972"/>
            <a:ext cx="3690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Output: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2455545" algn="l"/>
                <a:tab pos="2945765" algn="l"/>
                <a:tab pos="3433445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Origina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ray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 2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2	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44  Array after calling incBy2: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26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4562" y="5865812"/>
            <a:ext cx="2225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56	17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00380" algn="l"/>
                <a:tab pos="989965" algn="l"/>
                <a:tab pos="1480185" algn="l"/>
                <a:tab pos="1967864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6	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6	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8	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0800" y="914400"/>
            <a:ext cx="2514600" cy="1981200"/>
          </a:xfrm>
          <a:prstGeom prst="rect">
            <a:avLst/>
          </a:prstGeom>
          <a:solidFill>
            <a:srgbClr val="DDD9C3"/>
          </a:solidFill>
          <a:ln w="25400">
            <a:solidFill>
              <a:srgbClr val="385D8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39700" marR="131445" indent="-2540" algn="ctr">
              <a:lnSpc>
                <a:spcPct val="100000"/>
              </a:lnSpc>
              <a:spcBef>
                <a:spcPts val="8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!!!even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is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a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pointer, you can use  array syntax with it  as you have passed</a:t>
            </a:r>
            <a:r>
              <a:rPr sz="1400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an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array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here.</a:t>
            </a:r>
            <a:endParaRPr sz="1400">
              <a:latin typeface="Courier New"/>
              <a:cs typeface="Courier New"/>
            </a:endParaRPr>
          </a:p>
          <a:p>
            <a:pPr marL="139700" marR="131445" algn="ctr">
              <a:lnSpc>
                <a:spcPct val="100000"/>
              </a:lnSpc>
            </a:pPr>
            <a:r>
              <a:rPr sz="1400" b="1" i="1" spc="-5" dirty="0">
                <a:solidFill>
                  <a:srgbClr val="FF0000"/>
                </a:solidFill>
                <a:latin typeface="Courier New"/>
                <a:cs typeface="Courier New"/>
              </a:rPr>
              <a:t>We generally use</a:t>
            </a:r>
            <a:r>
              <a:rPr sz="1400" b="1" i="1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i="1" spc="-10" dirty="0">
                <a:solidFill>
                  <a:srgbClr val="FF0000"/>
                </a:solidFill>
                <a:latin typeface="Courier New"/>
                <a:cs typeface="Courier New"/>
              </a:rPr>
              <a:t>this  </a:t>
            </a:r>
            <a:r>
              <a:rPr sz="1400" b="1" i="1" spc="-5" dirty="0">
                <a:solidFill>
                  <a:srgbClr val="FF0000"/>
                </a:solidFill>
                <a:latin typeface="Courier New"/>
                <a:cs typeface="Courier New"/>
              </a:rPr>
              <a:t>syntax as it is easy  to follow </a:t>
            </a:r>
            <a:r>
              <a:rPr sz="1400" b="1" i="1" spc="-10" dirty="0">
                <a:solidFill>
                  <a:srgbClr val="FF0000"/>
                </a:solidFill>
                <a:latin typeface="Courier New"/>
                <a:cs typeface="Courier New"/>
              </a:rPr>
              <a:t>like </a:t>
            </a:r>
            <a:r>
              <a:rPr sz="1400" b="1" i="1" spc="-5" dirty="0">
                <a:solidFill>
                  <a:srgbClr val="FF0000"/>
                </a:solidFill>
                <a:latin typeface="Courier New"/>
                <a:cs typeface="Courier New"/>
              </a:rPr>
              <a:t>an  array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76400" y="2889250"/>
            <a:ext cx="5988050" cy="2526665"/>
            <a:chOff x="1676400" y="2889250"/>
            <a:chExt cx="5988050" cy="2526665"/>
          </a:xfrm>
        </p:grpSpPr>
        <p:sp>
          <p:nvSpPr>
            <p:cNvPr id="13" name="object 13"/>
            <p:cNvSpPr/>
            <p:nvPr/>
          </p:nvSpPr>
          <p:spPr>
            <a:xfrm>
              <a:off x="1734934" y="2895600"/>
              <a:ext cx="5923280" cy="2490470"/>
            </a:xfrm>
            <a:custGeom>
              <a:avLst/>
              <a:gdLst/>
              <a:ahLst/>
              <a:cxnLst/>
              <a:rect l="l" t="t" r="r" b="b"/>
              <a:pathLst>
                <a:path w="5923280" h="2490470">
                  <a:moveTo>
                    <a:pt x="5923165" y="0"/>
                  </a:moveTo>
                  <a:lnTo>
                    <a:pt x="0" y="2489987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5345544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89" h="70485">
                  <a:moveTo>
                    <a:pt x="55473" y="0"/>
                  </a:moveTo>
                  <a:lnTo>
                    <a:pt x="0" y="64655"/>
                  </a:lnTo>
                  <a:lnTo>
                    <a:pt x="85001" y="70243"/>
                  </a:lnTo>
                  <a:lnTo>
                    <a:pt x="5547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795" y="167805"/>
            <a:ext cx="5057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Multidimensional</a:t>
            </a:r>
            <a:r>
              <a:rPr sz="4000" spc="-95" dirty="0"/>
              <a:t> </a:t>
            </a:r>
            <a:r>
              <a:rPr sz="4000" spc="-30" dirty="0"/>
              <a:t>Arrays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8" y="924559"/>
            <a:ext cx="7783830" cy="335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67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It is also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possible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two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more 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dimensions</a:t>
            </a:r>
            <a:endParaRPr sz="2800">
              <a:latin typeface="Carlito"/>
              <a:cs typeface="Carlito"/>
            </a:endParaRPr>
          </a:p>
          <a:p>
            <a:pPr marL="355600" marR="635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2 dimensional 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called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matrix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easy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to  visualize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tabular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 form.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example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declaration: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int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grid[4][2];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as 4 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rows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and 2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columns.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Can be seen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as: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5250" y="4489450"/>
          <a:ext cx="60960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Row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grid[0][0]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grid[0][1]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Row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grid[1][0]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grid[1][1]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Row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grid[2][0]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grid[2][1]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Row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grid[3][0]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grid[3][1]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795" y="205905"/>
            <a:ext cx="5057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Multidimensional</a:t>
            </a:r>
            <a:r>
              <a:rPr sz="4000" spc="-95" dirty="0"/>
              <a:t> </a:t>
            </a:r>
            <a:r>
              <a:rPr sz="4000" spc="-30" dirty="0"/>
              <a:t>Arrays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98220"/>
            <a:ext cx="7269480" cy="485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74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declaration </a:t>
            </a:r>
            <a:r>
              <a:rPr sz="3200" spc="-10" dirty="0">
                <a:solidFill>
                  <a:srgbClr val="FFC000"/>
                </a:solidFill>
                <a:latin typeface="Carlito"/>
                <a:cs typeface="Carlito"/>
              </a:rPr>
              <a:t>int </a:t>
            </a:r>
            <a:r>
              <a:rPr sz="3200" spc="-5" dirty="0">
                <a:solidFill>
                  <a:srgbClr val="FFC000"/>
                </a:solidFill>
                <a:latin typeface="Carlito"/>
                <a:cs typeface="Carlito"/>
              </a:rPr>
              <a:t>grid[4][2];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interpreted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as: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an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r>
              <a:rPr sz="32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Each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element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an </a:t>
            </a: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of 2</a:t>
            </a:r>
            <a:r>
              <a:rPr sz="2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So,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it is kind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3200" spc="-5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3200" b="1" u="heavy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rlito"/>
                <a:cs typeface="Carlito"/>
              </a:rPr>
              <a:t>4 </a:t>
            </a:r>
            <a:r>
              <a:rPr sz="3200" b="1" u="heavy" spc="-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rlito"/>
                <a:cs typeface="Carlito"/>
              </a:rPr>
              <a:t>one-dimensional</a:t>
            </a:r>
            <a:r>
              <a:rPr sz="3200" b="1" spc="-25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arrays.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Example: </a:t>
            </a:r>
            <a:r>
              <a:rPr sz="3200" spc="-5" dirty="0">
                <a:solidFill>
                  <a:srgbClr val="FFC000"/>
                </a:solidFill>
                <a:latin typeface="Carlito"/>
                <a:cs typeface="Carlito"/>
              </a:rPr>
              <a:t>grid[0]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an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32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solidFill>
                  <a:srgbClr val="FFC000"/>
                </a:solidFill>
                <a:latin typeface="Arial"/>
                <a:cs typeface="Arial"/>
              </a:rPr>
              <a:t>– </a:t>
            </a:r>
            <a:r>
              <a:rPr sz="2800" dirty="0">
                <a:solidFill>
                  <a:srgbClr val="FFC000"/>
                </a:solidFill>
                <a:latin typeface="Carlito"/>
                <a:cs typeface="Carlito"/>
              </a:rPr>
              <a:t>grid[0][0],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C000"/>
                </a:solidFill>
                <a:latin typeface="Carlito"/>
                <a:cs typeface="Carlito"/>
              </a:rPr>
              <a:t>grid[0][1]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elements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laid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out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sequentially in  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memory,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just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like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one-dimensional</a:t>
            </a:r>
            <a:r>
              <a:rPr sz="32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795" y="282105"/>
            <a:ext cx="5057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Multidimensional</a:t>
            </a:r>
            <a:r>
              <a:rPr sz="4000" spc="-95" dirty="0"/>
              <a:t> </a:t>
            </a:r>
            <a:r>
              <a:rPr sz="4000" spc="-30" dirty="0"/>
              <a:t>Arrays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50" y="908050"/>
          <a:ext cx="8915400" cy="126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3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grid[0][0]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grid[0][1]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grid[1][0]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grid[1][1]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grid[2][0]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grid[2][1]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grid[3][0]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grid[3][1]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latin typeface="Carlito"/>
                          <a:cs typeface="Carlito"/>
                        </a:rPr>
                        <a:t>Value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23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22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1004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1008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1012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1016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1020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1024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974706"/>
                          </a:solidFill>
                          <a:latin typeface="Carlito"/>
                          <a:cs typeface="Carlito"/>
                        </a:rPr>
                        <a:t>1028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3540" y="2369820"/>
            <a:ext cx="8297545" cy="304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above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table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shows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memory map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2D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spc="-3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declared. The address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data are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assumed. </a:t>
            </a:r>
            <a:r>
              <a:rPr sz="3200" spc="-6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consider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int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takes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4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bytes.</a:t>
            </a:r>
            <a:endParaRPr sz="3200">
              <a:latin typeface="Carlito"/>
              <a:cs typeface="Carlito"/>
            </a:endParaRPr>
          </a:p>
          <a:p>
            <a:pPr marL="355600" marR="1046480" indent="-342900">
              <a:lnSpc>
                <a:spcPct val="100000"/>
              </a:lnSpc>
              <a:spcBef>
                <a:spcPts val="760"/>
              </a:spcBef>
              <a:buClr>
                <a:srgbClr val="FFFFFF"/>
              </a:buClr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See,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grid[1][0]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starts after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completing full  grid[0]</a:t>
            </a:r>
            <a:r>
              <a:rPr sz="32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Carlito"/>
                <a:cs typeface="Carlito"/>
              </a:rPr>
              <a:t>array.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940" y="0"/>
            <a:ext cx="5930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2D </a:t>
            </a:r>
            <a:r>
              <a:rPr sz="4000" spc="-30" dirty="0"/>
              <a:t>Array </a:t>
            </a:r>
            <a:r>
              <a:rPr sz="4000" dirty="0"/>
              <a:t>is an </a:t>
            </a:r>
            <a:r>
              <a:rPr sz="4000" spc="-35" dirty="0"/>
              <a:t>array </a:t>
            </a:r>
            <a:r>
              <a:rPr sz="4000" spc="-5" dirty="0"/>
              <a:t>of</a:t>
            </a:r>
            <a:r>
              <a:rPr sz="4000" spc="-50" dirty="0"/>
              <a:t> </a:t>
            </a:r>
            <a:r>
              <a:rPr sz="4000" spc="-35" dirty="0"/>
              <a:t>arrays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00" y="533400"/>
            <a:ext cx="9067800" cy="3416300"/>
          </a:xfrm>
          <a:custGeom>
            <a:avLst/>
            <a:gdLst/>
            <a:ahLst/>
            <a:cxnLst/>
            <a:rect l="l" t="t" r="r" b="b"/>
            <a:pathLst>
              <a:path w="9067800" h="3416300">
                <a:moveTo>
                  <a:pt x="9067800" y="0"/>
                </a:moveTo>
                <a:lnTo>
                  <a:pt x="0" y="0"/>
                </a:lnTo>
                <a:lnTo>
                  <a:pt x="0" y="3416300"/>
                </a:lnTo>
                <a:lnTo>
                  <a:pt x="9067800" y="3416300"/>
                </a:lnTo>
                <a:lnTo>
                  <a:pt x="9067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538479"/>
            <a:ext cx="39884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main(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 grid[4][2]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7432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5" dirty="0">
                <a:latin typeface="Courier New"/>
                <a:cs typeface="Courier New"/>
              </a:rPr>
              <a:t>5, </a:t>
            </a:r>
            <a:r>
              <a:rPr sz="1800" b="1" dirty="0">
                <a:latin typeface="Courier New"/>
                <a:cs typeface="Courier New"/>
              </a:rPr>
              <a:t>6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66517" y="1686746"/>
          <a:ext cx="1430018" cy="80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R="28575" algn="ct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8,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},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22,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},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90,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5397" y="2458720"/>
            <a:ext cx="8763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90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 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for </a:t>
            </a:r>
            <a:r>
              <a:rPr sz="1800" b="1" dirty="0">
                <a:latin typeface="Courier New"/>
                <a:cs typeface="Courier New"/>
              </a:rPr>
              <a:t>( i = 0 ; i </a:t>
            </a:r>
            <a:r>
              <a:rPr sz="1800" b="1" spc="-5" dirty="0">
                <a:latin typeface="Courier New"/>
                <a:cs typeface="Courier New"/>
              </a:rPr>
              <a:t>&lt;= </a:t>
            </a:r>
            <a:r>
              <a:rPr sz="1800" b="1" dirty="0">
                <a:latin typeface="Courier New"/>
                <a:cs typeface="Courier New"/>
              </a:rPr>
              <a:t>3 ; </a:t>
            </a:r>
            <a:r>
              <a:rPr sz="1800" b="1" spc="-10" dirty="0">
                <a:latin typeface="Courier New"/>
                <a:cs typeface="Courier New"/>
              </a:rPr>
              <a:t>i++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tabLst>
                <a:tab pos="3291204" algn="l"/>
              </a:tabLst>
            </a:pPr>
            <a:r>
              <a:rPr sz="1800" b="1" spc="-10" dirty="0">
                <a:latin typeface="Courier New"/>
                <a:cs typeface="Courier New"/>
              </a:rPr>
              <a:t>printf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"\nAddress	of </a:t>
            </a:r>
            <a:r>
              <a:rPr sz="1800" b="1" spc="-5" dirty="0">
                <a:latin typeface="Courier New"/>
                <a:cs typeface="Courier New"/>
              </a:rPr>
              <a:t>%d th 1-D </a:t>
            </a:r>
            <a:r>
              <a:rPr sz="1800" b="1" spc="-10" dirty="0">
                <a:latin typeface="Courier New"/>
                <a:cs typeface="Courier New"/>
              </a:rPr>
              <a:t>array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%u", </a:t>
            </a:r>
            <a:r>
              <a:rPr sz="1800" b="1" spc="-5" dirty="0">
                <a:latin typeface="Courier New"/>
                <a:cs typeface="Courier New"/>
              </a:rPr>
              <a:t>i, </a:t>
            </a:r>
            <a:r>
              <a:rPr sz="1800" b="1" spc="-10" dirty="0">
                <a:latin typeface="Courier New"/>
                <a:cs typeface="Courier New"/>
              </a:rPr>
              <a:t>grid[i]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0" y="4114800"/>
            <a:ext cx="6553200" cy="1633220"/>
          </a:xfrm>
          <a:custGeom>
            <a:avLst/>
            <a:gdLst/>
            <a:ahLst/>
            <a:cxnLst/>
            <a:rect l="l" t="t" r="r" b="b"/>
            <a:pathLst>
              <a:path w="6553200" h="1633220">
                <a:moveTo>
                  <a:pt x="6553200" y="0"/>
                </a:moveTo>
                <a:lnTo>
                  <a:pt x="0" y="0"/>
                </a:lnTo>
                <a:lnTo>
                  <a:pt x="0" y="1633220"/>
                </a:lnTo>
                <a:lnTo>
                  <a:pt x="6553200" y="1633220"/>
                </a:lnTo>
                <a:lnTo>
                  <a:pt x="655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30985" y="4114800"/>
          <a:ext cx="5907404" cy="1633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4047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0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5080" algn="ct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2961709872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5080" algn="ct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2961709880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5080" algn="ct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2961709888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 marR="5080" algn="ct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2961709896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533" y="205905"/>
            <a:ext cx="3759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Data </a:t>
            </a:r>
            <a:r>
              <a:rPr sz="4000" spc="-5" dirty="0"/>
              <a:t>and</a:t>
            </a:r>
            <a:r>
              <a:rPr sz="4000" spc="-65" dirty="0"/>
              <a:t> </a:t>
            </a:r>
            <a:r>
              <a:rPr sz="4000" dirty="0"/>
              <a:t>Memory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76300"/>
            <a:ext cx="7942580" cy="12877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execute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line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char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ch =</a:t>
            </a:r>
            <a:r>
              <a:rPr sz="1800" b="1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'A'</a:t>
            </a:r>
            <a:endParaRPr sz="1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ch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happened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stored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in memory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1000,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our picture  would look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this: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40376"/>
            <a:ext cx="7882890" cy="243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integer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stored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4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consecutive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bytes, and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address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of the 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variable storing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integer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be the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first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memory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address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was  stored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in.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How </a:t>
            </a:r>
            <a:r>
              <a:rPr sz="18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to get </a:t>
            </a:r>
            <a:r>
              <a:rPr sz="18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a </a:t>
            </a:r>
            <a:r>
              <a:rPr sz="18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size </a:t>
            </a:r>
            <a:r>
              <a:rPr sz="18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of </a:t>
            </a:r>
            <a:r>
              <a:rPr sz="18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a </a:t>
            </a:r>
            <a:r>
              <a:rPr sz="18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variable </a:t>
            </a:r>
            <a:r>
              <a:rPr sz="18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or</a:t>
            </a:r>
            <a:r>
              <a:rPr sz="1800" b="1" u="heavy" spc="6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type?</a:t>
            </a:r>
            <a:endParaRPr sz="1800">
              <a:latin typeface="Carlito"/>
              <a:cs typeface="Carlito"/>
            </a:endParaRPr>
          </a:p>
          <a:p>
            <a:pPr marL="355600" marR="582930" indent="-3429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certain situations,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it's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useful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know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particular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or 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type/struct.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following expression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returns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desired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information: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  <a:tab pos="2755265" algn="l"/>
                <a:tab pos="3169285" algn="l"/>
              </a:tabLst>
            </a:pPr>
            <a:r>
              <a:rPr sz="1800" b="1" spc="-15" dirty="0">
                <a:solidFill>
                  <a:srgbClr val="FFFF00"/>
                </a:solidFill>
                <a:latin typeface="Carlito"/>
                <a:cs typeface="Carlito"/>
              </a:rPr>
              <a:t>sizeof(int)	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or	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sizeof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(x)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//if x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70250" y="1746250"/>
          <a:ext cx="3050537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…….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1002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1001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1000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Binary </a:t>
                      </a:r>
                      <a:r>
                        <a:rPr sz="1600" b="1" spc="-5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b="1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ascii </a:t>
                      </a:r>
                      <a:r>
                        <a:rPr sz="1600" b="1" spc="-5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b="1" spc="-10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70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‘A’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dirty="0">
                          <a:solidFill>
                            <a:srgbClr val="0D0D0D"/>
                          </a:solidFill>
                          <a:latin typeface="Carlito"/>
                          <a:cs typeface="Carlito"/>
                        </a:rPr>
                        <a:t>……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586" y="462597"/>
            <a:ext cx="7373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 </a:t>
            </a:r>
            <a:r>
              <a:rPr dirty="0"/>
              <a:t>2D </a:t>
            </a:r>
            <a:r>
              <a:rPr spc="-40" dirty="0"/>
              <a:t>array </a:t>
            </a:r>
            <a:r>
              <a:rPr spc="-5" dirty="0"/>
              <a:t>using</a:t>
            </a:r>
            <a:r>
              <a:rPr spc="55" dirty="0"/>
              <a:t> </a:t>
            </a:r>
            <a:r>
              <a:rPr spc="-15" dirty="0"/>
              <a:t>pointer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950200" cy="28092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following are</a:t>
            </a:r>
            <a:r>
              <a:rPr sz="32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equivalent: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s[2][1] </a:t>
            </a:r>
            <a:r>
              <a:rPr sz="3200" b="1" dirty="0">
                <a:solidFill>
                  <a:srgbClr val="FFC000"/>
                </a:solidFill>
                <a:latin typeface="Courier New"/>
                <a:cs typeface="Courier New"/>
              </a:rPr>
              <a:t>//second </a:t>
            </a:r>
            <a:r>
              <a:rPr sz="3200" b="1" spc="5" dirty="0">
                <a:solidFill>
                  <a:srgbClr val="FFC000"/>
                </a:solidFill>
                <a:latin typeface="Courier New"/>
                <a:cs typeface="Courier New"/>
              </a:rPr>
              <a:t>row, </a:t>
            </a:r>
            <a:r>
              <a:rPr sz="3200" b="1" dirty="0">
                <a:solidFill>
                  <a:srgbClr val="FFC000"/>
                </a:solidFill>
                <a:latin typeface="Courier New"/>
                <a:cs typeface="Courier New"/>
              </a:rPr>
              <a:t>first</a:t>
            </a:r>
            <a:r>
              <a:rPr sz="3200" b="1" spc="-6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200" b="1" spc="10" dirty="0">
                <a:solidFill>
                  <a:srgbClr val="FFC000"/>
                </a:solidFill>
                <a:latin typeface="Courier New"/>
                <a:cs typeface="Courier New"/>
              </a:rPr>
              <a:t>col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*(s[2]+1)</a:t>
            </a:r>
            <a:endParaRPr sz="3200">
              <a:latin typeface="Courier New"/>
              <a:cs typeface="Courier New"/>
            </a:endParaRPr>
          </a:p>
          <a:p>
            <a:pPr marL="355600" marR="250825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C000"/>
                </a:solidFill>
                <a:latin typeface="Courier New"/>
                <a:cs typeface="Courier New"/>
              </a:rPr>
              <a:t>*(*(s+2)+1) </a:t>
            </a: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//here </a:t>
            </a:r>
            <a:r>
              <a:rPr sz="3200" b="1" dirty="0">
                <a:solidFill>
                  <a:srgbClr val="FFC000"/>
                </a:solidFill>
                <a:latin typeface="Courier New"/>
                <a:cs typeface="Courier New"/>
              </a:rPr>
              <a:t>2 indicates  </a:t>
            </a: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the </a:t>
            </a:r>
            <a:r>
              <a:rPr sz="3200" b="1" dirty="0">
                <a:solidFill>
                  <a:srgbClr val="FFC000"/>
                </a:solidFill>
                <a:latin typeface="Courier New"/>
                <a:cs typeface="Courier New"/>
              </a:rPr>
              <a:t>array</a:t>
            </a:r>
            <a:r>
              <a:rPr sz="3200" b="1" spc="2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number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946" y="0"/>
            <a:ext cx="6694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Accessing </a:t>
            </a:r>
            <a:r>
              <a:rPr sz="4000" spc="-5" dirty="0"/>
              <a:t>2D </a:t>
            </a:r>
            <a:r>
              <a:rPr sz="4000" spc="-35" dirty="0"/>
              <a:t>array </a:t>
            </a:r>
            <a:r>
              <a:rPr sz="4000" spc="-5" dirty="0"/>
              <a:t>using</a:t>
            </a:r>
            <a:r>
              <a:rPr sz="4000" spc="-85" dirty="0"/>
              <a:t> </a:t>
            </a:r>
            <a:r>
              <a:rPr sz="4000" spc="-15" dirty="0"/>
              <a:t>pointer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00" y="533400"/>
            <a:ext cx="9067800" cy="4033520"/>
          </a:xfrm>
          <a:custGeom>
            <a:avLst/>
            <a:gdLst/>
            <a:ahLst/>
            <a:cxnLst/>
            <a:rect l="l" t="t" r="r" b="b"/>
            <a:pathLst>
              <a:path w="9067800" h="4033520">
                <a:moveTo>
                  <a:pt x="9067800" y="0"/>
                </a:moveTo>
                <a:lnTo>
                  <a:pt x="0" y="0"/>
                </a:lnTo>
                <a:lnTo>
                  <a:pt x="0" y="4033520"/>
                </a:lnTo>
                <a:lnTo>
                  <a:pt x="9067800" y="4033520"/>
                </a:lnTo>
                <a:lnTo>
                  <a:pt x="9067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4724400"/>
            <a:ext cx="6553200" cy="1323340"/>
          </a:xfrm>
          <a:custGeom>
            <a:avLst/>
            <a:gdLst/>
            <a:ahLst/>
            <a:cxnLst/>
            <a:rect l="l" t="t" r="r" b="b"/>
            <a:pathLst>
              <a:path w="6553200" h="1323339">
                <a:moveTo>
                  <a:pt x="6553200" y="0"/>
                </a:moveTo>
                <a:lnTo>
                  <a:pt x="0" y="0"/>
                </a:lnTo>
                <a:lnTo>
                  <a:pt x="0" y="1323340"/>
                </a:lnTo>
                <a:lnTo>
                  <a:pt x="6553200" y="1323340"/>
                </a:lnTo>
                <a:lnTo>
                  <a:pt x="655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533" y="543559"/>
            <a:ext cx="6259195" cy="543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main(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int s[4][2]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45618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-5" dirty="0">
                <a:latin typeface="Courier New"/>
                <a:cs typeface="Courier New"/>
              </a:rPr>
              <a:t>5, </a:t>
            </a:r>
            <a:r>
              <a:rPr sz="1600" b="1" dirty="0">
                <a:latin typeface="Courier New"/>
                <a:cs typeface="Courier New"/>
              </a:rPr>
              <a:t>6</a:t>
            </a:r>
            <a:r>
              <a:rPr sz="1600" b="1" spc="-5" dirty="0">
                <a:latin typeface="Courier New"/>
                <a:cs typeface="Courier New"/>
              </a:rPr>
              <a:t> },</a:t>
            </a:r>
            <a:endParaRPr sz="1600">
              <a:latin typeface="Courier New"/>
              <a:cs typeface="Courier New"/>
            </a:endParaRPr>
          </a:p>
          <a:p>
            <a:pPr marL="245618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-5" dirty="0">
                <a:latin typeface="Courier New"/>
                <a:cs typeface="Courier New"/>
              </a:rPr>
              <a:t>8, 23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245618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-5" dirty="0">
                <a:latin typeface="Courier New"/>
                <a:cs typeface="Courier New"/>
              </a:rPr>
              <a:t>22, </a:t>
            </a:r>
            <a:r>
              <a:rPr sz="1600" b="1" dirty="0">
                <a:latin typeface="Courier New"/>
                <a:cs typeface="Courier New"/>
              </a:rPr>
              <a:t>9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245618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-5" dirty="0">
                <a:latin typeface="Courier New"/>
                <a:cs typeface="Courier New"/>
              </a:rPr>
              <a:t>90, </a:t>
            </a:r>
            <a:r>
              <a:rPr sz="1600" b="1" dirty="0">
                <a:latin typeface="Courier New"/>
                <a:cs typeface="Courier New"/>
              </a:rPr>
              <a:t>4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96596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int i, 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 = 0 ; i </a:t>
            </a:r>
            <a:r>
              <a:rPr sz="1600" b="1" spc="5" dirty="0">
                <a:latin typeface="Courier New"/>
                <a:cs typeface="Courier New"/>
              </a:rPr>
              <a:t>&lt;= </a:t>
            </a:r>
            <a:r>
              <a:rPr sz="1600" b="1" dirty="0">
                <a:latin typeface="Courier New"/>
                <a:cs typeface="Courier New"/>
              </a:rPr>
              <a:t>3 ; </a:t>
            </a:r>
            <a:r>
              <a:rPr sz="1600" b="1" spc="-5" dirty="0">
                <a:latin typeface="Courier New"/>
                <a:cs typeface="Courier New"/>
              </a:rPr>
              <a:t>i++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printf </a:t>
            </a:r>
            <a:r>
              <a:rPr sz="1600" b="1" dirty="0">
                <a:latin typeface="Courier New"/>
                <a:cs typeface="Courier New"/>
              </a:rPr>
              <a:t>( "\n" ) ;</a:t>
            </a:r>
            <a:endParaRPr sz="16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j = 0 ; j </a:t>
            </a:r>
            <a:r>
              <a:rPr sz="1600" b="1" spc="-5" dirty="0">
                <a:latin typeface="Courier New"/>
                <a:cs typeface="Courier New"/>
              </a:rPr>
              <a:t>&lt;= </a:t>
            </a:r>
            <a:r>
              <a:rPr sz="1600" b="1" dirty="0">
                <a:latin typeface="Courier New"/>
                <a:cs typeface="Courier New"/>
              </a:rPr>
              <a:t>1 ; j++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4782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printf </a:t>
            </a:r>
            <a:r>
              <a:rPr sz="1600" b="1" dirty="0">
                <a:latin typeface="Courier New"/>
                <a:cs typeface="Courier New"/>
              </a:rPr>
              <a:t>( </a:t>
            </a:r>
            <a:r>
              <a:rPr sz="1600" b="1" spc="-5" dirty="0">
                <a:latin typeface="Courier New"/>
                <a:cs typeface="Courier New"/>
              </a:rPr>
              <a:t>"%d ", *( </a:t>
            </a:r>
            <a:r>
              <a:rPr sz="1600" b="1" spc="5" dirty="0">
                <a:latin typeface="Courier New"/>
                <a:cs typeface="Courier New"/>
              </a:rPr>
              <a:t>*( </a:t>
            </a:r>
            <a:r>
              <a:rPr sz="1600" b="1" dirty="0">
                <a:latin typeface="Courier New"/>
                <a:cs typeface="Courier New"/>
              </a:rPr>
              <a:t>s + i ) + j ) )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urier New"/>
              <a:cs typeface="Courier New"/>
            </a:endParaRPr>
          </a:p>
          <a:p>
            <a:pPr marL="1841500" marR="35553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Output: 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sz="16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23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22</a:t>
            </a:r>
            <a:r>
              <a:rPr sz="16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90</a:t>
            </a:r>
            <a:r>
              <a:rPr sz="16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854" y="282105"/>
            <a:ext cx="4606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2D </a:t>
            </a:r>
            <a:r>
              <a:rPr sz="4000" spc="-35" dirty="0"/>
              <a:t>array </a:t>
            </a:r>
            <a:r>
              <a:rPr sz="4000" dirty="0"/>
              <a:t>as</a:t>
            </a:r>
            <a:r>
              <a:rPr sz="4000" spc="-80" dirty="0"/>
              <a:t> </a:t>
            </a:r>
            <a:r>
              <a:rPr sz="4000" spc="-15" dirty="0"/>
              <a:t>parameter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65953"/>
            <a:ext cx="7780655" cy="33845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first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subscript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be left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 unspecified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  <a:tab pos="4921885" algn="l"/>
              </a:tabLst>
            </a:pPr>
            <a:r>
              <a:rPr sz="2400" b="1" spc="-5" dirty="0">
                <a:solidFill>
                  <a:srgbClr val="FFC000"/>
                </a:solidFill>
                <a:latin typeface="Courier New"/>
                <a:cs typeface="Courier New"/>
              </a:rPr>
              <a:t>void</a:t>
            </a:r>
            <a:r>
              <a:rPr sz="2400" b="1" spc="1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ourier New"/>
                <a:cs typeface="Courier New"/>
              </a:rPr>
              <a:t>f1(int</a:t>
            </a:r>
            <a:r>
              <a:rPr sz="2400" b="1" spc="-10" dirty="0">
                <a:solidFill>
                  <a:srgbClr val="FFC000"/>
                </a:solidFill>
                <a:latin typeface="Courier New"/>
                <a:cs typeface="Courier New"/>
              </a:rPr>
              <a:t> grid[][10])	</a:t>
            </a:r>
            <a:r>
              <a:rPr sz="2400" b="1" spc="-15" dirty="0">
                <a:solidFill>
                  <a:srgbClr val="FFC000"/>
                </a:solidFill>
                <a:latin typeface="Courier New"/>
                <a:cs typeface="Courier New"/>
              </a:rPr>
              <a:t>//</a:t>
            </a:r>
            <a:r>
              <a:rPr sz="2400" b="1" spc="-3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ourier New"/>
                <a:cs typeface="Courier New"/>
              </a:rPr>
              <a:t>valid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C000"/>
                </a:solidFill>
                <a:latin typeface="Courier New"/>
                <a:cs typeface="Courier New"/>
              </a:rPr>
              <a:t>void f3(int </a:t>
            </a:r>
            <a:r>
              <a:rPr sz="2400" b="1" spc="-10" dirty="0">
                <a:solidFill>
                  <a:srgbClr val="FFC000"/>
                </a:solidFill>
                <a:latin typeface="Courier New"/>
                <a:cs typeface="Courier New"/>
              </a:rPr>
              <a:t>grid[][]);</a:t>
            </a:r>
            <a:r>
              <a:rPr sz="2400" b="1" spc="-4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ourier New"/>
                <a:cs typeface="Courier New"/>
              </a:rPr>
              <a:t>//invalid</a:t>
            </a:r>
            <a:endParaRPr sz="2400">
              <a:latin typeface="Courier New"/>
              <a:cs typeface="Courier New"/>
            </a:endParaRPr>
          </a:p>
          <a:p>
            <a:pPr marL="355600" marR="62166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Generally,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array sizes are also passed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to functions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while 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dealing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1D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or multi dimensional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void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print(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int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a[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][4],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int </a:t>
            </a:r>
            <a:r>
              <a:rPr sz="2400" spc="-65" dirty="0">
                <a:solidFill>
                  <a:srgbClr val="FFC000"/>
                </a:solidFill>
                <a:latin typeface="Carlito"/>
                <a:cs typeface="Carlito"/>
              </a:rPr>
              <a:t>row,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int col</a:t>
            </a:r>
            <a:r>
              <a:rPr sz="2400" spc="-45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ts val="278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allow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iterate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properly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and access the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elements  within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4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ranges.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946" y="0"/>
            <a:ext cx="6694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Accessing </a:t>
            </a:r>
            <a:r>
              <a:rPr sz="4000" spc="-5" dirty="0"/>
              <a:t>2D </a:t>
            </a:r>
            <a:r>
              <a:rPr sz="4000" spc="-35" dirty="0"/>
              <a:t>array </a:t>
            </a:r>
            <a:r>
              <a:rPr sz="4000" spc="-5" dirty="0"/>
              <a:t>using</a:t>
            </a:r>
            <a:r>
              <a:rPr sz="4000" spc="-85" dirty="0"/>
              <a:t> </a:t>
            </a:r>
            <a:r>
              <a:rPr sz="4000" spc="-15" dirty="0"/>
              <a:t>pointer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00" y="533400"/>
            <a:ext cx="4495800" cy="5046980"/>
          </a:xfrm>
          <a:custGeom>
            <a:avLst/>
            <a:gdLst/>
            <a:ahLst/>
            <a:cxnLst/>
            <a:rect l="l" t="t" r="r" b="b"/>
            <a:pathLst>
              <a:path w="4495800" h="5046980">
                <a:moveTo>
                  <a:pt x="4495800" y="0"/>
                </a:moveTo>
                <a:lnTo>
                  <a:pt x="0" y="0"/>
                </a:lnTo>
                <a:lnTo>
                  <a:pt x="0" y="5046980"/>
                </a:lnTo>
                <a:lnTo>
                  <a:pt x="4495800" y="5046980"/>
                </a:lnTo>
                <a:lnTo>
                  <a:pt x="4495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246634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2893059"/>
            <a:ext cx="3858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display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10" dirty="0"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*q, </a:t>
            </a:r>
            <a:r>
              <a:rPr sz="1400" b="1" spc="-10" dirty="0">
                <a:latin typeface="Courier New"/>
                <a:cs typeface="Courier New"/>
              </a:rPr>
              <a:t>int row, </a:t>
            </a:r>
            <a:r>
              <a:rPr sz="1400" b="1" spc="-5" dirty="0">
                <a:latin typeface="Courier New"/>
                <a:cs typeface="Courier New"/>
              </a:rPr>
              <a:t>int col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3319779"/>
            <a:ext cx="374967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int i, </a:t>
            </a:r>
            <a:r>
              <a:rPr sz="1400" b="1" dirty="0">
                <a:latin typeface="Courier New"/>
                <a:cs typeface="Courier New"/>
              </a:rPr>
              <a:t>j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for </a:t>
            </a:r>
            <a:r>
              <a:rPr sz="1400" b="1" dirty="0">
                <a:latin typeface="Courier New"/>
                <a:cs typeface="Courier New"/>
              </a:rPr>
              <a:t>( i = 0 ; i &lt; </a:t>
            </a:r>
            <a:r>
              <a:rPr sz="1400" b="1" spc="-10" dirty="0">
                <a:latin typeface="Courier New"/>
                <a:cs typeface="Courier New"/>
              </a:rPr>
              <a:t>row </a:t>
            </a:r>
            <a:r>
              <a:rPr sz="1400" b="1" dirty="0">
                <a:latin typeface="Courier New"/>
                <a:cs typeface="Courier New"/>
              </a:rPr>
              <a:t>; </a:t>
            </a:r>
            <a:r>
              <a:rPr sz="1400" b="1" spc="-5" dirty="0">
                <a:latin typeface="Courier New"/>
                <a:cs typeface="Courier New"/>
              </a:rPr>
              <a:t>i++</a:t>
            </a:r>
            <a:r>
              <a:rPr sz="1400" b="1" spc="-1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3600" marR="5080" indent="-42481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for </a:t>
            </a:r>
            <a:r>
              <a:rPr sz="1400" b="1" dirty="0">
                <a:latin typeface="Courier New"/>
                <a:cs typeface="Courier New"/>
              </a:rPr>
              <a:t>( j = 0 ; j &lt; </a:t>
            </a:r>
            <a:r>
              <a:rPr sz="1400" b="1" spc="-5" dirty="0">
                <a:latin typeface="Courier New"/>
                <a:cs typeface="Courier New"/>
              </a:rPr>
              <a:t>col </a:t>
            </a:r>
            <a:r>
              <a:rPr sz="1400" b="1" dirty="0">
                <a:latin typeface="Courier New"/>
                <a:cs typeface="Courier New"/>
              </a:rPr>
              <a:t>; </a:t>
            </a:r>
            <a:r>
              <a:rPr sz="1400" b="1" spc="-5" dirty="0">
                <a:latin typeface="Courier New"/>
                <a:cs typeface="Courier New"/>
              </a:rPr>
              <a:t>j++ </a:t>
            </a:r>
            <a:r>
              <a:rPr sz="1400" b="1" dirty="0">
                <a:latin typeface="Courier New"/>
                <a:cs typeface="Courier New"/>
              </a:rPr>
              <a:t>)  </a:t>
            </a:r>
            <a:r>
              <a:rPr sz="1400" b="1" spc="-10" dirty="0">
                <a:latin typeface="Courier New"/>
                <a:cs typeface="Courier New"/>
              </a:rPr>
              <a:t>printf("%d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",*(q+i*col+j));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printf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10" dirty="0">
                <a:latin typeface="Courier New"/>
                <a:cs typeface="Courier New"/>
              </a:rPr>
              <a:t>"\n" 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printf </a:t>
            </a:r>
            <a:r>
              <a:rPr sz="1400" b="1" spc="-10" dirty="0">
                <a:latin typeface="Courier New"/>
                <a:cs typeface="Courier New"/>
              </a:rPr>
              <a:t>("\n" 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117" y="502665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533400"/>
            <a:ext cx="4495800" cy="2677160"/>
          </a:xfrm>
          <a:custGeom>
            <a:avLst/>
            <a:gdLst/>
            <a:ahLst/>
            <a:cxnLst/>
            <a:rect l="l" t="t" r="r" b="b"/>
            <a:pathLst>
              <a:path w="4495800" h="2677160">
                <a:moveTo>
                  <a:pt x="4495800" y="0"/>
                </a:moveTo>
                <a:lnTo>
                  <a:pt x="0" y="0"/>
                </a:lnTo>
                <a:lnTo>
                  <a:pt x="0" y="2677160"/>
                </a:lnTo>
                <a:lnTo>
                  <a:pt x="4495800" y="2677160"/>
                </a:lnTo>
                <a:lnTo>
                  <a:pt x="449580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0169" y="533400"/>
          <a:ext cx="8689340" cy="197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781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20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17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95258">
                <a:tc gridSpan="4">
                  <a:txBody>
                    <a:bodyPr/>
                    <a:lstStyle/>
                    <a:p>
                      <a:pPr marL="77470" marR="31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main(</a:t>
                      </a:r>
                      <a:r>
                        <a:rPr sz="14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7470" marR="317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a[3][4]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4508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solidFill>
                      <a:srgbClr val="EBF0D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int q[ ][4], int row, int</a:t>
                      </a:r>
                      <a:r>
                        <a:rPr sz="14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col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87">
                <a:tc>
                  <a:txBody>
                    <a:bodyPr/>
                    <a:lstStyle/>
                    <a:p>
                      <a:pPr marL="50419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1,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3,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4,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i,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4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50419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6,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7,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8,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 i = 0 ; i &lt;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row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i++</a:t>
                      </a:r>
                      <a:r>
                        <a:rPr sz="1400" b="1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32">
                <a:tc>
                  <a:txBody>
                    <a:bodyPr/>
                    <a:lstStyle/>
                    <a:p>
                      <a:pPr marL="50419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0,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1,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317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258445" algn="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marL="504190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0419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2705" marR="317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3,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4488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( j = 0 ; j &lt;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col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400" b="1" spc="-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j++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44880" marR="44450" indent="42418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printf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"%d ",</a:t>
                      </a:r>
                      <a:r>
                        <a:rPr sz="1400" b="1" spc="-1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q[i][j] 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printf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"\n"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001437" y="2466340"/>
            <a:ext cx="18345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printf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5" dirty="0">
                <a:latin typeface="Courier New"/>
                <a:cs typeface="Courier New"/>
              </a:rPr>
              <a:t>"\n" 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1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4717" y="289305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92719" y="3027273"/>
            <a:ext cx="3683635" cy="3082290"/>
            <a:chOff x="5092719" y="3027273"/>
            <a:chExt cx="3683635" cy="3082290"/>
          </a:xfrm>
        </p:grpSpPr>
        <p:sp>
          <p:nvSpPr>
            <p:cNvPr id="13" name="object 13"/>
            <p:cNvSpPr/>
            <p:nvPr/>
          </p:nvSpPr>
          <p:spPr>
            <a:xfrm>
              <a:off x="5105419" y="3039973"/>
              <a:ext cx="3658235" cy="3056890"/>
            </a:xfrm>
            <a:custGeom>
              <a:avLst/>
              <a:gdLst/>
              <a:ahLst/>
              <a:cxnLst/>
              <a:rect l="l" t="t" r="r" b="b"/>
              <a:pathLst>
                <a:path w="3658234" h="3056890">
                  <a:moveTo>
                    <a:pt x="694632" y="0"/>
                  </a:moveTo>
                  <a:lnTo>
                    <a:pt x="635094" y="480123"/>
                  </a:lnTo>
                  <a:lnTo>
                    <a:pt x="592344" y="510579"/>
                  </a:lnTo>
                  <a:lnTo>
                    <a:pt x="550993" y="541936"/>
                  </a:lnTo>
                  <a:lnTo>
                    <a:pt x="511049" y="574162"/>
                  </a:lnTo>
                  <a:lnTo>
                    <a:pt x="472525" y="607228"/>
                  </a:lnTo>
                  <a:lnTo>
                    <a:pt x="435430" y="641104"/>
                  </a:lnTo>
                  <a:lnTo>
                    <a:pt x="399773" y="675761"/>
                  </a:lnTo>
                  <a:lnTo>
                    <a:pt x="365566" y="711168"/>
                  </a:lnTo>
                  <a:lnTo>
                    <a:pt x="332818" y="747296"/>
                  </a:lnTo>
                  <a:lnTo>
                    <a:pt x="301540" y="784114"/>
                  </a:lnTo>
                  <a:lnTo>
                    <a:pt x="271741" y="821593"/>
                  </a:lnTo>
                  <a:lnTo>
                    <a:pt x="243433" y="859702"/>
                  </a:lnTo>
                  <a:lnTo>
                    <a:pt x="216624" y="898413"/>
                  </a:lnTo>
                  <a:lnTo>
                    <a:pt x="191326" y="937694"/>
                  </a:lnTo>
                  <a:lnTo>
                    <a:pt x="167548" y="977517"/>
                  </a:lnTo>
                  <a:lnTo>
                    <a:pt x="145301" y="1017850"/>
                  </a:lnTo>
                  <a:lnTo>
                    <a:pt x="124594" y="1058665"/>
                  </a:lnTo>
                  <a:lnTo>
                    <a:pt x="105439" y="1099931"/>
                  </a:lnTo>
                  <a:lnTo>
                    <a:pt x="87844" y="1141619"/>
                  </a:lnTo>
                  <a:lnTo>
                    <a:pt x="71821" y="1183698"/>
                  </a:lnTo>
                  <a:lnTo>
                    <a:pt x="57380" y="1226139"/>
                  </a:lnTo>
                  <a:lnTo>
                    <a:pt x="44530" y="1268912"/>
                  </a:lnTo>
                  <a:lnTo>
                    <a:pt x="33281" y="1311987"/>
                  </a:lnTo>
                  <a:lnTo>
                    <a:pt x="23645" y="1355333"/>
                  </a:lnTo>
                  <a:lnTo>
                    <a:pt x="15631" y="1398922"/>
                  </a:lnTo>
                  <a:lnTo>
                    <a:pt x="9249" y="1442722"/>
                  </a:lnTo>
                  <a:lnTo>
                    <a:pt x="4510" y="1486705"/>
                  </a:lnTo>
                  <a:lnTo>
                    <a:pt x="1423" y="1530841"/>
                  </a:lnTo>
                  <a:lnTo>
                    <a:pt x="0" y="1575098"/>
                  </a:lnTo>
                  <a:lnTo>
                    <a:pt x="249" y="1619449"/>
                  </a:lnTo>
                  <a:lnTo>
                    <a:pt x="2181" y="1663862"/>
                  </a:lnTo>
                  <a:lnTo>
                    <a:pt x="5807" y="1708307"/>
                  </a:lnTo>
                  <a:lnTo>
                    <a:pt x="11136" y="1752756"/>
                  </a:lnTo>
                  <a:lnTo>
                    <a:pt x="18179" y="1797177"/>
                  </a:lnTo>
                  <a:lnTo>
                    <a:pt x="26946" y="1841542"/>
                  </a:lnTo>
                  <a:lnTo>
                    <a:pt x="37447" y="1885819"/>
                  </a:lnTo>
                  <a:lnTo>
                    <a:pt x="49692" y="1929980"/>
                  </a:lnTo>
                  <a:lnTo>
                    <a:pt x="63692" y="1973995"/>
                  </a:lnTo>
                  <a:lnTo>
                    <a:pt x="79456" y="2017832"/>
                  </a:lnTo>
                  <a:lnTo>
                    <a:pt x="96995" y="2061464"/>
                  </a:lnTo>
                  <a:lnTo>
                    <a:pt x="114418" y="2100790"/>
                  </a:lnTo>
                  <a:lnTo>
                    <a:pt x="133089" y="2139472"/>
                  </a:lnTo>
                  <a:lnTo>
                    <a:pt x="152985" y="2177500"/>
                  </a:lnTo>
                  <a:lnTo>
                    <a:pt x="174081" y="2214863"/>
                  </a:lnTo>
                  <a:lnTo>
                    <a:pt x="196352" y="2251553"/>
                  </a:lnTo>
                  <a:lnTo>
                    <a:pt x="219774" y="2287559"/>
                  </a:lnTo>
                  <a:lnTo>
                    <a:pt x="244323" y="2322873"/>
                  </a:lnTo>
                  <a:lnTo>
                    <a:pt x="269973" y="2357484"/>
                  </a:lnTo>
                  <a:lnTo>
                    <a:pt x="296701" y="2391382"/>
                  </a:lnTo>
                  <a:lnTo>
                    <a:pt x="324482" y="2424558"/>
                  </a:lnTo>
                  <a:lnTo>
                    <a:pt x="353291" y="2457003"/>
                  </a:lnTo>
                  <a:lnTo>
                    <a:pt x="383104" y="2488706"/>
                  </a:lnTo>
                  <a:lnTo>
                    <a:pt x="413897" y="2519658"/>
                  </a:lnTo>
                  <a:lnTo>
                    <a:pt x="445645" y="2549850"/>
                  </a:lnTo>
                  <a:lnTo>
                    <a:pt x="478324" y="2579271"/>
                  </a:lnTo>
                  <a:lnTo>
                    <a:pt x="511909" y="2607911"/>
                  </a:lnTo>
                  <a:lnTo>
                    <a:pt x="546375" y="2635762"/>
                  </a:lnTo>
                  <a:lnTo>
                    <a:pt x="581698" y="2662814"/>
                  </a:lnTo>
                  <a:lnTo>
                    <a:pt x="617855" y="2689056"/>
                  </a:lnTo>
                  <a:lnTo>
                    <a:pt x="654819" y="2714480"/>
                  </a:lnTo>
                  <a:lnTo>
                    <a:pt x="692567" y="2739075"/>
                  </a:lnTo>
                  <a:lnTo>
                    <a:pt x="731074" y="2762832"/>
                  </a:lnTo>
                  <a:lnTo>
                    <a:pt x="770317" y="2785742"/>
                  </a:lnTo>
                  <a:lnTo>
                    <a:pt x="810269" y="2807794"/>
                  </a:lnTo>
                  <a:lnTo>
                    <a:pt x="850907" y="2828978"/>
                  </a:lnTo>
                  <a:lnTo>
                    <a:pt x="892207" y="2849286"/>
                  </a:lnTo>
                  <a:lnTo>
                    <a:pt x="934144" y="2868707"/>
                  </a:lnTo>
                  <a:lnTo>
                    <a:pt x="976693" y="2887232"/>
                  </a:lnTo>
                  <a:lnTo>
                    <a:pt x="1019829" y="2904851"/>
                  </a:lnTo>
                  <a:lnTo>
                    <a:pt x="1063530" y="2921555"/>
                  </a:lnTo>
                  <a:lnTo>
                    <a:pt x="1107769" y="2937334"/>
                  </a:lnTo>
                  <a:lnTo>
                    <a:pt x="1152523" y="2952177"/>
                  </a:lnTo>
                  <a:lnTo>
                    <a:pt x="1197767" y="2966076"/>
                  </a:lnTo>
                  <a:lnTo>
                    <a:pt x="1243476" y="2979021"/>
                  </a:lnTo>
                  <a:lnTo>
                    <a:pt x="1289626" y="2991002"/>
                  </a:lnTo>
                  <a:lnTo>
                    <a:pt x="1336193" y="3002009"/>
                  </a:lnTo>
                  <a:lnTo>
                    <a:pt x="1383152" y="3012033"/>
                  </a:lnTo>
                  <a:lnTo>
                    <a:pt x="1430479" y="3021065"/>
                  </a:lnTo>
                  <a:lnTo>
                    <a:pt x="1478149" y="3029093"/>
                  </a:lnTo>
                  <a:lnTo>
                    <a:pt x="1526138" y="3036109"/>
                  </a:lnTo>
                  <a:lnTo>
                    <a:pt x="1574420" y="3042104"/>
                  </a:lnTo>
                  <a:lnTo>
                    <a:pt x="1622973" y="3047067"/>
                  </a:lnTo>
                  <a:lnTo>
                    <a:pt x="1671771" y="3050988"/>
                  </a:lnTo>
                  <a:lnTo>
                    <a:pt x="1720789" y="3053858"/>
                  </a:lnTo>
                  <a:lnTo>
                    <a:pt x="1770004" y="3055668"/>
                  </a:lnTo>
                  <a:lnTo>
                    <a:pt x="1819391" y="3056408"/>
                  </a:lnTo>
                  <a:lnTo>
                    <a:pt x="1868925" y="3056067"/>
                  </a:lnTo>
                  <a:lnTo>
                    <a:pt x="1918582" y="3054637"/>
                  </a:lnTo>
                  <a:lnTo>
                    <a:pt x="1968337" y="3052108"/>
                  </a:lnTo>
                  <a:lnTo>
                    <a:pt x="2018166" y="3048469"/>
                  </a:lnTo>
                  <a:lnTo>
                    <a:pt x="2068045" y="3043712"/>
                  </a:lnTo>
                  <a:lnTo>
                    <a:pt x="2117948" y="3037827"/>
                  </a:lnTo>
                  <a:lnTo>
                    <a:pt x="2167852" y="3030803"/>
                  </a:lnTo>
                  <a:lnTo>
                    <a:pt x="2217732" y="3022632"/>
                  </a:lnTo>
                  <a:lnTo>
                    <a:pt x="2267564" y="3013303"/>
                  </a:lnTo>
                  <a:lnTo>
                    <a:pt x="2317322" y="3002808"/>
                  </a:lnTo>
                  <a:lnTo>
                    <a:pt x="2366984" y="2991135"/>
                  </a:lnTo>
                  <a:lnTo>
                    <a:pt x="2416523" y="2978277"/>
                  </a:lnTo>
                  <a:lnTo>
                    <a:pt x="2468249" y="2963524"/>
                  </a:lnTo>
                  <a:lnTo>
                    <a:pt x="2519080" y="2947659"/>
                  </a:lnTo>
                  <a:lnTo>
                    <a:pt x="2569002" y="2930706"/>
                  </a:lnTo>
                  <a:lnTo>
                    <a:pt x="2618000" y="2912687"/>
                  </a:lnTo>
                  <a:lnTo>
                    <a:pt x="2666061" y="2893626"/>
                  </a:lnTo>
                  <a:lnTo>
                    <a:pt x="2713169" y="2873545"/>
                  </a:lnTo>
                  <a:lnTo>
                    <a:pt x="2759311" y="2852466"/>
                  </a:lnTo>
                  <a:lnTo>
                    <a:pt x="2804473" y="2830415"/>
                  </a:lnTo>
                  <a:lnTo>
                    <a:pt x="2848641" y="2807412"/>
                  </a:lnTo>
                  <a:lnTo>
                    <a:pt x="2891800" y="2783482"/>
                  </a:lnTo>
                  <a:lnTo>
                    <a:pt x="2933937" y="2758647"/>
                  </a:lnTo>
                  <a:lnTo>
                    <a:pt x="2975036" y="2732931"/>
                  </a:lnTo>
                  <a:lnTo>
                    <a:pt x="3015085" y="2706355"/>
                  </a:lnTo>
                  <a:lnTo>
                    <a:pt x="3054068" y="2678944"/>
                  </a:lnTo>
                  <a:lnTo>
                    <a:pt x="3091972" y="2650721"/>
                  </a:lnTo>
                  <a:lnTo>
                    <a:pt x="3128783" y="2621707"/>
                  </a:lnTo>
                  <a:lnTo>
                    <a:pt x="3164486" y="2591927"/>
                  </a:lnTo>
                  <a:lnTo>
                    <a:pt x="3199067" y="2561403"/>
                  </a:lnTo>
                  <a:lnTo>
                    <a:pt x="3232513" y="2530159"/>
                  </a:lnTo>
                  <a:lnTo>
                    <a:pt x="3264808" y="2498217"/>
                  </a:lnTo>
                  <a:lnTo>
                    <a:pt x="3295939" y="2465600"/>
                  </a:lnTo>
                  <a:lnTo>
                    <a:pt x="3325891" y="2432331"/>
                  </a:lnTo>
                  <a:lnTo>
                    <a:pt x="3354651" y="2398434"/>
                  </a:lnTo>
                  <a:lnTo>
                    <a:pt x="3382204" y="2363931"/>
                  </a:lnTo>
                  <a:lnTo>
                    <a:pt x="3408536" y="2328845"/>
                  </a:lnTo>
                  <a:lnTo>
                    <a:pt x="3433633" y="2293200"/>
                  </a:lnTo>
                  <a:lnTo>
                    <a:pt x="3457481" y="2257018"/>
                  </a:lnTo>
                  <a:lnTo>
                    <a:pt x="3480066" y="2220323"/>
                  </a:lnTo>
                  <a:lnTo>
                    <a:pt x="3501373" y="2183136"/>
                  </a:lnTo>
                  <a:lnTo>
                    <a:pt x="3521388" y="2145483"/>
                  </a:lnTo>
                  <a:lnTo>
                    <a:pt x="3540098" y="2107384"/>
                  </a:lnTo>
                  <a:lnTo>
                    <a:pt x="3557487" y="2068864"/>
                  </a:lnTo>
                  <a:lnTo>
                    <a:pt x="3573543" y="2029945"/>
                  </a:lnTo>
                  <a:lnTo>
                    <a:pt x="3588250" y="1990650"/>
                  </a:lnTo>
                  <a:lnTo>
                    <a:pt x="3601594" y="1951003"/>
                  </a:lnTo>
                  <a:lnTo>
                    <a:pt x="3613562" y="1911026"/>
                  </a:lnTo>
                  <a:lnTo>
                    <a:pt x="3624139" y="1870743"/>
                  </a:lnTo>
                  <a:lnTo>
                    <a:pt x="3633312" y="1830176"/>
                  </a:lnTo>
                  <a:lnTo>
                    <a:pt x="3641065" y="1789348"/>
                  </a:lnTo>
                  <a:lnTo>
                    <a:pt x="3647385" y="1748283"/>
                  </a:lnTo>
                  <a:lnTo>
                    <a:pt x="3652257" y="1707003"/>
                  </a:lnTo>
                  <a:lnTo>
                    <a:pt x="3655668" y="1665531"/>
                  </a:lnTo>
                  <a:lnTo>
                    <a:pt x="3657603" y="1623891"/>
                  </a:lnTo>
                  <a:lnTo>
                    <a:pt x="3658048" y="1582105"/>
                  </a:lnTo>
                  <a:lnTo>
                    <a:pt x="3656989" y="1540197"/>
                  </a:lnTo>
                  <a:lnTo>
                    <a:pt x="3654412" y="1498189"/>
                  </a:lnTo>
                  <a:lnTo>
                    <a:pt x="3650303" y="1456104"/>
                  </a:lnTo>
                  <a:lnTo>
                    <a:pt x="3644647" y="1413966"/>
                  </a:lnTo>
                  <a:lnTo>
                    <a:pt x="3637431" y="1371797"/>
                  </a:lnTo>
                  <a:lnTo>
                    <a:pt x="3628639" y="1329620"/>
                  </a:lnTo>
                  <a:lnTo>
                    <a:pt x="3618259" y="1287459"/>
                  </a:lnTo>
                  <a:lnTo>
                    <a:pt x="3606275" y="1245336"/>
                  </a:lnTo>
                  <a:lnTo>
                    <a:pt x="3592675" y="1203275"/>
                  </a:lnTo>
                  <a:lnTo>
                    <a:pt x="3577442" y="1161298"/>
                  </a:lnTo>
                  <a:lnTo>
                    <a:pt x="3560564" y="1119428"/>
                  </a:lnTo>
                  <a:lnTo>
                    <a:pt x="3543142" y="1080102"/>
                  </a:lnTo>
                  <a:lnTo>
                    <a:pt x="3524470" y="1041421"/>
                  </a:lnTo>
                  <a:lnTo>
                    <a:pt x="3504574" y="1003394"/>
                  </a:lnTo>
                  <a:lnTo>
                    <a:pt x="3483478" y="966031"/>
                  </a:lnTo>
                  <a:lnTo>
                    <a:pt x="3461207" y="929342"/>
                  </a:lnTo>
                  <a:lnTo>
                    <a:pt x="3437785" y="893336"/>
                  </a:lnTo>
                  <a:lnTo>
                    <a:pt x="3413237" y="858022"/>
                  </a:lnTo>
                  <a:lnTo>
                    <a:pt x="3387586" y="823412"/>
                  </a:lnTo>
                  <a:lnTo>
                    <a:pt x="3360858" y="789514"/>
                  </a:lnTo>
                  <a:lnTo>
                    <a:pt x="3333078" y="756338"/>
                  </a:lnTo>
                  <a:lnTo>
                    <a:pt x="3304268" y="723894"/>
                  </a:lnTo>
                  <a:lnTo>
                    <a:pt x="3274455" y="692191"/>
                  </a:lnTo>
                  <a:lnTo>
                    <a:pt x="3243662" y="661239"/>
                  </a:lnTo>
                  <a:lnTo>
                    <a:pt x="3211914" y="631048"/>
                  </a:lnTo>
                  <a:lnTo>
                    <a:pt x="3179236" y="601627"/>
                  </a:lnTo>
                  <a:lnTo>
                    <a:pt x="3145651" y="572986"/>
                  </a:lnTo>
                  <a:lnTo>
                    <a:pt x="3111185" y="545135"/>
                  </a:lnTo>
                  <a:lnTo>
                    <a:pt x="3075861" y="518083"/>
                  </a:lnTo>
                  <a:lnTo>
                    <a:pt x="3039705" y="491841"/>
                  </a:lnTo>
                  <a:lnTo>
                    <a:pt x="3002741" y="466417"/>
                  </a:lnTo>
                  <a:lnTo>
                    <a:pt x="2964992" y="441822"/>
                  </a:lnTo>
                  <a:lnTo>
                    <a:pt x="2926485" y="418065"/>
                  </a:lnTo>
                  <a:lnTo>
                    <a:pt x="2887243" y="395156"/>
                  </a:lnTo>
                  <a:lnTo>
                    <a:pt x="2847290" y="373104"/>
                  </a:lnTo>
                  <a:lnTo>
                    <a:pt x="2806652" y="351919"/>
                  </a:lnTo>
                  <a:lnTo>
                    <a:pt x="2765352" y="331611"/>
                  </a:lnTo>
                  <a:lnTo>
                    <a:pt x="2723416" y="312190"/>
                  </a:lnTo>
                  <a:lnTo>
                    <a:pt x="2680867" y="293664"/>
                  </a:lnTo>
                  <a:lnTo>
                    <a:pt x="2637730" y="276045"/>
                  </a:lnTo>
                  <a:lnTo>
                    <a:pt x="2594030" y="259341"/>
                  </a:lnTo>
                  <a:lnTo>
                    <a:pt x="2549790" y="243563"/>
                  </a:lnTo>
                  <a:lnTo>
                    <a:pt x="2505037" y="228719"/>
                  </a:lnTo>
                  <a:lnTo>
                    <a:pt x="2459793" y="214820"/>
                  </a:lnTo>
                  <a:lnTo>
                    <a:pt x="2414084" y="201875"/>
                  </a:lnTo>
                  <a:lnTo>
                    <a:pt x="2367933" y="189893"/>
                  </a:lnTo>
                  <a:lnTo>
                    <a:pt x="2321366" y="178886"/>
                  </a:lnTo>
                  <a:lnTo>
                    <a:pt x="2274407" y="168862"/>
                  </a:lnTo>
                  <a:lnTo>
                    <a:pt x="2227080" y="159830"/>
                  </a:lnTo>
                  <a:lnTo>
                    <a:pt x="2179410" y="151801"/>
                  </a:lnTo>
                  <a:lnTo>
                    <a:pt x="2131422" y="144785"/>
                  </a:lnTo>
                  <a:lnTo>
                    <a:pt x="2083139" y="138790"/>
                  </a:lnTo>
                  <a:lnTo>
                    <a:pt x="2034587" y="133827"/>
                  </a:lnTo>
                  <a:lnTo>
                    <a:pt x="1985789" y="129906"/>
                  </a:lnTo>
                  <a:lnTo>
                    <a:pt x="1936770" y="127035"/>
                  </a:lnTo>
                  <a:lnTo>
                    <a:pt x="1887555" y="125225"/>
                  </a:lnTo>
                  <a:lnTo>
                    <a:pt x="1838169" y="124485"/>
                  </a:lnTo>
                  <a:lnTo>
                    <a:pt x="1788635" y="124826"/>
                  </a:lnTo>
                  <a:lnTo>
                    <a:pt x="1738978" y="126255"/>
                  </a:lnTo>
                  <a:lnTo>
                    <a:pt x="1689223" y="128785"/>
                  </a:lnTo>
                  <a:lnTo>
                    <a:pt x="1639394" y="132423"/>
                  </a:lnTo>
                  <a:lnTo>
                    <a:pt x="1589515" y="137180"/>
                  </a:lnTo>
                  <a:lnTo>
                    <a:pt x="1539611" y="143065"/>
                  </a:lnTo>
                  <a:lnTo>
                    <a:pt x="1489707" y="150089"/>
                  </a:lnTo>
                  <a:lnTo>
                    <a:pt x="1439827" y="158260"/>
                  </a:lnTo>
                  <a:lnTo>
                    <a:pt x="1389996" y="167589"/>
                  </a:lnTo>
                  <a:lnTo>
                    <a:pt x="1340237" y="178084"/>
                  </a:lnTo>
                  <a:lnTo>
                    <a:pt x="1290576" y="189757"/>
                  </a:lnTo>
                  <a:lnTo>
                    <a:pt x="1241036" y="202615"/>
                  </a:lnTo>
                  <a:lnTo>
                    <a:pt x="69463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05419" y="3039973"/>
              <a:ext cx="3658235" cy="3056890"/>
            </a:xfrm>
            <a:custGeom>
              <a:avLst/>
              <a:gdLst/>
              <a:ahLst/>
              <a:cxnLst/>
              <a:rect l="l" t="t" r="r" b="b"/>
              <a:pathLst>
                <a:path w="3658234" h="3056890">
                  <a:moveTo>
                    <a:pt x="694632" y="0"/>
                  </a:moveTo>
                  <a:lnTo>
                    <a:pt x="1241036" y="202615"/>
                  </a:lnTo>
                  <a:lnTo>
                    <a:pt x="1290576" y="189757"/>
                  </a:lnTo>
                  <a:lnTo>
                    <a:pt x="1340237" y="178084"/>
                  </a:lnTo>
                  <a:lnTo>
                    <a:pt x="1389996" y="167589"/>
                  </a:lnTo>
                  <a:lnTo>
                    <a:pt x="1439827" y="158260"/>
                  </a:lnTo>
                  <a:lnTo>
                    <a:pt x="1489707" y="150089"/>
                  </a:lnTo>
                  <a:lnTo>
                    <a:pt x="1539611" y="143065"/>
                  </a:lnTo>
                  <a:lnTo>
                    <a:pt x="1589515" y="137180"/>
                  </a:lnTo>
                  <a:lnTo>
                    <a:pt x="1639394" y="132423"/>
                  </a:lnTo>
                  <a:lnTo>
                    <a:pt x="1689223" y="128785"/>
                  </a:lnTo>
                  <a:lnTo>
                    <a:pt x="1738978" y="126255"/>
                  </a:lnTo>
                  <a:lnTo>
                    <a:pt x="1788635" y="124826"/>
                  </a:lnTo>
                  <a:lnTo>
                    <a:pt x="1838169" y="124485"/>
                  </a:lnTo>
                  <a:lnTo>
                    <a:pt x="1887555" y="125225"/>
                  </a:lnTo>
                  <a:lnTo>
                    <a:pt x="1936770" y="127035"/>
                  </a:lnTo>
                  <a:lnTo>
                    <a:pt x="1985789" y="129906"/>
                  </a:lnTo>
                  <a:lnTo>
                    <a:pt x="2034587" y="133827"/>
                  </a:lnTo>
                  <a:lnTo>
                    <a:pt x="2083139" y="138790"/>
                  </a:lnTo>
                  <a:lnTo>
                    <a:pt x="2131422" y="144785"/>
                  </a:lnTo>
                  <a:lnTo>
                    <a:pt x="2179410" y="151801"/>
                  </a:lnTo>
                  <a:lnTo>
                    <a:pt x="2227080" y="159830"/>
                  </a:lnTo>
                  <a:lnTo>
                    <a:pt x="2274407" y="168862"/>
                  </a:lnTo>
                  <a:lnTo>
                    <a:pt x="2321366" y="178886"/>
                  </a:lnTo>
                  <a:lnTo>
                    <a:pt x="2367933" y="189893"/>
                  </a:lnTo>
                  <a:lnTo>
                    <a:pt x="2414084" y="201875"/>
                  </a:lnTo>
                  <a:lnTo>
                    <a:pt x="2459793" y="214820"/>
                  </a:lnTo>
                  <a:lnTo>
                    <a:pt x="2505037" y="228719"/>
                  </a:lnTo>
                  <a:lnTo>
                    <a:pt x="2549790" y="243563"/>
                  </a:lnTo>
                  <a:lnTo>
                    <a:pt x="2594030" y="259341"/>
                  </a:lnTo>
                  <a:lnTo>
                    <a:pt x="2637730" y="276045"/>
                  </a:lnTo>
                  <a:lnTo>
                    <a:pt x="2680867" y="293664"/>
                  </a:lnTo>
                  <a:lnTo>
                    <a:pt x="2723416" y="312190"/>
                  </a:lnTo>
                  <a:lnTo>
                    <a:pt x="2765352" y="331611"/>
                  </a:lnTo>
                  <a:lnTo>
                    <a:pt x="2806652" y="351919"/>
                  </a:lnTo>
                  <a:lnTo>
                    <a:pt x="2847290" y="373104"/>
                  </a:lnTo>
                  <a:lnTo>
                    <a:pt x="2887243" y="395156"/>
                  </a:lnTo>
                  <a:lnTo>
                    <a:pt x="2926485" y="418065"/>
                  </a:lnTo>
                  <a:lnTo>
                    <a:pt x="2964992" y="441822"/>
                  </a:lnTo>
                  <a:lnTo>
                    <a:pt x="3002741" y="466417"/>
                  </a:lnTo>
                  <a:lnTo>
                    <a:pt x="3039705" y="491841"/>
                  </a:lnTo>
                  <a:lnTo>
                    <a:pt x="3075861" y="518083"/>
                  </a:lnTo>
                  <a:lnTo>
                    <a:pt x="3111185" y="545135"/>
                  </a:lnTo>
                  <a:lnTo>
                    <a:pt x="3145651" y="572986"/>
                  </a:lnTo>
                  <a:lnTo>
                    <a:pt x="3179236" y="601627"/>
                  </a:lnTo>
                  <a:lnTo>
                    <a:pt x="3211914" y="631048"/>
                  </a:lnTo>
                  <a:lnTo>
                    <a:pt x="3243662" y="661239"/>
                  </a:lnTo>
                  <a:lnTo>
                    <a:pt x="3274455" y="692191"/>
                  </a:lnTo>
                  <a:lnTo>
                    <a:pt x="3304268" y="723894"/>
                  </a:lnTo>
                  <a:lnTo>
                    <a:pt x="3333078" y="756338"/>
                  </a:lnTo>
                  <a:lnTo>
                    <a:pt x="3360858" y="789514"/>
                  </a:lnTo>
                  <a:lnTo>
                    <a:pt x="3387586" y="823412"/>
                  </a:lnTo>
                  <a:lnTo>
                    <a:pt x="3413237" y="858022"/>
                  </a:lnTo>
                  <a:lnTo>
                    <a:pt x="3437785" y="893336"/>
                  </a:lnTo>
                  <a:lnTo>
                    <a:pt x="3461207" y="929342"/>
                  </a:lnTo>
                  <a:lnTo>
                    <a:pt x="3483478" y="966031"/>
                  </a:lnTo>
                  <a:lnTo>
                    <a:pt x="3504574" y="1003394"/>
                  </a:lnTo>
                  <a:lnTo>
                    <a:pt x="3524470" y="1041421"/>
                  </a:lnTo>
                  <a:lnTo>
                    <a:pt x="3543142" y="1080102"/>
                  </a:lnTo>
                  <a:lnTo>
                    <a:pt x="3560564" y="1119428"/>
                  </a:lnTo>
                  <a:lnTo>
                    <a:pt x="3577442" y="1161298"/>
                  </a:lnTo>
                  <a:lnTo>
                    <a:pt x="3592675" y="1203275"/>
                  </a:lnTo>
                  <a:lnTo>
                    <a:pt x="3606275" y="1245336"/>
                  </a:lnTo>
                  <a:lnTo>
                    <a:pt x="3618259" y="1287459"/>
                  </a:lnTo>
                  <a:lnTo>
                    <a:pt x="3628639" y="1329620"/>
                  </a:lnTo>
                  <a:lnTo>
                    <a:pt x="3637431" y="1371797"/>
                  </a:lnTo>
                  <a:lnTo>
                    <a:pt x="3644647" y="1413966"/>
                  </a:lnTo>
                  <a:lnTo>
                    <a:pt x="3650303" y="1456104"/>
                  </a:lnTo>
                  <a:lnTo>
                    <a:pt x="3654412" y="1498189"/>
                  </a:lnTo>
                  <a:lnTo>
                    <a:pt x="3656989" y="1540197"/>
                  </a:lnTo>
                  <a:lnTo>
                    <a:pt x="3658048" y="1582105"/>
                  </a:lnTo>
                  <a:lnTo>
                    <a:pt x="3657603" y="1623891"/>
                  </a:lnTo>
                  <a:lnTo>
                    <a:pt x="3655668" y="1665531"/>
                  </a:lnTo>
                  <a:lnTo>
                    <a:pt x="3652257" y="1707003"/>
                  </a:lnTo>
                  <a:lnTo>
                    <a:pt x="3647385" y="1748283"/>
                  </a:lnTo>
                  <a:lnTo>
                    <a:pt x="3641065" y="1789348"/>
                  </a:lnTo>
                  <a:lnTo>
                    <a:pt x="3633312" y="1830176"/>
                  </a:lnTo>
                  <a:lnTo>
                    <a:pt x="3624139" y="1870743"/>
                  </a:lnTo>
                  <a:lnTo>
                    <a:pt x="3613562" y="1911026"/>
                  </a:lnTo>
                  <a:lnTo>
                    <a:pt x="3601594" y="1951003"/>
                  </a:lnTo>
                  <a:lnTo>
                    <a:pt x="3588250" y="1990650"/>
                  </a:lnTo>
                  <a:lnTo>
                    <a:pt x="3573543" y="2029945"/>
                  </a:lnTo>
                  <a:lnTo>
                    <a:pt x="3557487" y="2068864"/>
                  </a:lnTo>
                  <a:lnTo>
                    <a:pt x="3540098" y="2107384"/>
                  </a:lnTo>
                  <a:lnTo>
                    <a:pt x="3521388" y="2145483"/>
                  </a:lnTo>
                  <a:lnTo>
                    <a:pt x="3501373" y="2183136"/>
                  </a:lnTo>
                  <a:lnTo>
                    <a:pt x="3480066" y="2220323"/>
                  </a:lnTo>
                  <a:lnTo>
                    <a:pt x="3457481" y="2257018"/>
                  </a:lnTo>
                  <a:lnTo>
                    <a:pt x="3433633" y="2293200"/>
                  </a:lnTo>
                  <a:lnTo>
                    <a:pt x="3408536" y="2328845"/>
                  </a:lnTo>
                  <a:lnTo>
                    <a:pt x="3382204" y="2363931"/>
                  </a:lnTo>
                  <a:lnTo>
                    <a:pt x="3354651" y="2398434"/>
                  </a:lnTo>
                  <a:lnTo>
                    <a:pt x="3325891" y="2432331"/>
                  </a:lnTo>
                  <a:lnTo>
                    <a:pt x="3295939" y="2465600"/>
                  </a:lnTo>
                  <a:lnTo>
                    <a:pt x="3264808" y="2498217"/>
                  </a:lnTo>
                  <a:lnTo>
                    <a:pt x="3232513" y="2530159"/>
                  </a:lnTo>
                  <a:lnTo>
                    <a:pt x="3199067" y="2561403"/>
                  </a:lnTo>
                  <a:lnTo>
                    <a:pt x="3164486" y="2591927"/>
                  </a:lnTo>
                  <a:lnTo>
                    <a:pt x="3128783" y="2621707"/>
                  </a:lnTo>
                  <a:lnTo>
                    <a:pt x="3091972" y="2650721"/>
                  </a:lnTo>
                  <a:lnTo>
                    <a:pt x="3054068" y="2678944"/>
                  </a:lnTo>
                  <a:lnTo>
                    <a:pt x="3015085" y="2706355"/>
                  </a:lnTo>
                  <a:lnTo>
                    <a:pt x="2975036" y="2732931"/>
                  </a:lnTo>
                  <a:lnTo>
                    <a:pt x="2933937" y="2758647"/>
                  </a:lnTo>
                  <a:lnTo>
                    <a:pt x="2891800" y="2783482"/>
                  </a:lnTo>
                  <a:lnTo>
                    <a:pt x="2848641" y="2807412"/>
                  </a:lnTo>
                  <a:lnTo>
                    <a:pt x="2804473" y="2830415"/>
                  </a:lnTo>
                  <a:lnTo>
                    <a:pt x="2759311" y="2852466"/>
                  </a:lnTo>
                  <a:lnTo>
                    <a:pt x="2713169" y="2873545"/>
                  </a:lnTo>
                  <a:lnTo>
                    <a:pt x="2666061" y="2893626"/>
                  </a:lnTo>
                  <a:lnTo>
                    <a:pt x="2618000" y="2912687"/>
                  </a:lnTo>
                  <a:lnTo>
                    <a:pt x="2569002" y="2930706"/>
                  </a:lnTo>
                  <a:lnTo>
                    <a:pt x="2519080" y="2947659"/>
                  </a:lnTo>
                  <a:lnTo>
                    <a:pt x="2468249" y="2963524"/>
                  </a:lnTo>
                  <a:lnTo>
                    <a:pt x="2416523" y="2978277"/>
                  </a:lnTo>
                  <a:lnTo>
                    <a:pt x="2366984" y="2991135"/>
                  </a:lnTo>
                  <a:lnTo>
                    <a:pt x="2317322" y="3002808"/>
                  </a:lnTo>
                  <a:lnTo>
                    <a:pt x="2267564" y="3013303"/>
                  </a:lnTo>
                  <a:lnTo>
                    <a:pt x="2217732" y="3022632"/>
                  </a:lnTo>
                  <a:lnTo>
                    <a:pt x="2167852" y="3030803"/>
                  </a:lnTo>
                  <a:lnTo>
                    <a:pt x="2117948" y="3037827"/>
                  </a:lnTo>
                  <a:lnTo>
                    <a:pt x="2068045" y="3043712"/>
                  </a:lnTo>
                  <a:lnTo>
                    <a:pt x="2018166" y="3048469"/>
                  </a:lnTo>
                  <a:lnTo>
                    <a:pt x="1968337" y="3052108"/>
                  </a:lnTo>
                  <a:lnTo>
                    <a:pt x="1918582" y="3054637"/>
                  </a:lnTo>
                  <a:lnTo>
                    <a:pt x="1868925" y="3056067"/>
                  </a:lnTo>
                  <a:lnTo>
                    <a:pt x="1819391" y="3056408"/>
                  </a:lnTo>
                  <a:lnTo>
                    <a:pt x="1770004" y="3055668"/>
                  </a:lnTo>
                  <a:lnTo>
                    <a:pt x="1720789" y="3053858"/>
                  </a:lnTo>
                  <a:lnTo>
                    <a:pt x="1671771" y="3050988"/>
                  </a:lnTo>
                  <a:lnTo>
                    <a:pt x="1622973" y="3047067"/>
                  </a:lnTo>
                  <a:lnTo>
                    <a:pt x="1574420" y="3042104"/>
                  </a:lnTo>
                  <a:lnTo>
                    <a:pt x="1526138" y="3036109"/>
                  </a:lnTo>
                  <a:lnTo>
                    <a:pt x="1478149" y="3029093"/>
                  </a:lnTo>
                  <a:lnTo>
                    <a:pt x="1430479" y="3021065"/>
                  </a:lnTo>
                  <a:lnTo>
                    <a:pt x="1383152" y="3012033"/>
                  </a:lnTo>
                  <a:lnTo>
                    <a:pt x="1336193" y="3002009"/>
                  </a:lnTo>
                  <a:lnTo>
                    <a:pt x="1289626" y="2991002"/>
                  </a:lnTo>
                  <a:lnTo>
                    <a:pt x="1243476" y="2979021"/>
                  </a:lnTo>
                  <a:lnTo>
                    <a:pt x="1197767" y="2966076"/>
                  </a:lnTo>
                  <a:lnTo>
                    <a:pt x="1152523" y="2952177"/>
                  </a:lnTo>
                  <a:lnTo>
                    <a:pt x="1107769" y="2937334"/>
                  </a:lnTo>
                  <a:lnTo>
                    <a:pt x="1063530" y="2921555"/>
                  </a:lnTo>
                  <a:lnTo>
                    <a:pt x="1019829" y="2904851"/>
                  </a:lnTo>
                  <a:lnTo>
                    <a:pt x="976693" y="2887232"/>
                  </a:lnTo>
                  <a:lnTo>
                    <a:pt x="934144" y="2868707"/>
                  </a:lnTo>
                  <a:lnTo>
                    <a:pt x="892207" y="2849286"/>
                  </a:lnTo>
                  <a:lnTo>
                    <a:pt x="850907" y="2828978"/>
                  </a:lnTo>
                  <a:lnTo>
                    <a:pt x="810269" y="2807794"/>
                  </a:lnTo>
                  <a:lnTo>
                    <a:pt x="770317" y="2785742"/>
                  </a:lnTo>
                  <a:lnTo>
                    <a:pt x="731074" y="2762832"/>
                  </a:lnTo>
                  <a:lnTo>
                    <a:pt x="692567" y="2739075"/>
                  </a:lnTo>
                  <a:lnTo>
                    <a:pt x="654819" y="2714480"/>
                  </a:lnTo>
                  <a:lnTo>
                    <a:pt x="617855" y="2689056"/>
                  </a:lnTo>
                  <a:lnTo>
                    <a:pt x="581698" y="2662814"/>
                  </a:lnTo>
                  <a:lnTo>
                    <a:pt x="546375" y="2635762"/>
                  </a:lnTo>
                  <a:lnTo>
                    <a:pt x="511909" y="2607911"/>
                  </a:lnTo>
                  <a:lnTo>
                    <a:pt x="478324" y="2579271"/>
                  </a:lnTo>
                  <a:lnTo>
                    <a:pt x="445645" y="2549850"/>
                  </a:lnTo>
                  <a:lnTo>
                    <a:pt x="413897" y="2519658"/>
                  </a:lnTo>
                  <a:lnTo>
                    <a:pt x="383104" y="2488706"/>
                  </a:lnTo>
                  <a:lnTo>
                    <a:pt x="353291" y="2457003"/>
                  </a:lnTo>
                  <a:lnTo>
                    <a:pt x="324482" y="2424558"/>
                  </a:lnTo>
                  <a:lnTo>
                    <a:pt x="296701" y="2391382"/>
                  </a:lnTo>
                  <a:lnTo>
                    <a:pt x="269973" y="2357484"/>
                  </a:lnTo>
                  <a:lnTo>
                    <a:pt x="244323" y="2322873"/>
                  </a:lnTo>
                  <a:lnTo>
                    <a:pt x="219774" y="2287559"/>
                  </a:lnTo>
                  <a:lnTo>
                    <a:pt x="196352" y="2251553"/>
                  </a:lnTo>
                  <a:lnTo>
                    <a:pt x="174081" y="2214863"/>
                  </a:lnTo>
                  <a:lnTo>
                    <a:pt x="152985" y="2177500"/>
                  </a:lnTo>
                  <a:lnTo>
                    <a:pt x="133089" y="2139472"/>
                  </a:lnTo>
                  <a:lnTo>
                    <a:pt x="114418" y="2100790"/>
                  </a:lnTo>
                  <a:lnTo>
                    <a:pt x="96995" y="2061464"/>
                  </a:lnTo>
                  <a:lnTo>
                    <a:pt x="79456" y="2017832"/>
                  </a:lnTo>
                  <a:lnTo>
                    <a:pt x="63692" y="1973995"/>
                  </a:lnTo>
                  <a:lnTo>
                    <a:pt x="49692" y="1929980"/>
                  </a:lnTo>
                  <a:lnTo>
                    <a:pt x="37447" y="1885819"/>
                  </a:lnTo>
                  <a:lnTo>
                    <a:pt x="26946" y="1841542"/>
                  </a:lnTo>
                  <a:lnTo>
                    <a:pt x="18179" y="1797177"/>
                  </a:lnTo>
                  <a:lnTo>
                    <a:pt x="11136" y="1752756"/>
                  </a:lnTo>
                  <a:lnTo>
                    <a:pt x="5807" y="1708307"/>
                  </a:lnTo>
                  <a:lnTo>
                    <a:pt x="2181" y="1663862"/>
                  </a:lnTo>
                  <a:lnTo>
                    <a:pt x="249" y="1619449"/>
                  </a:lnTo>
                  <a:lnTo>
                    <a:pt x="0" y="1575098"/>
                  </a:lnTo>
                  <a:lnTo>
                    <a:pt x="1423" y="1530841"/>
                  </a:lnTo>
                  <a:lnTo>
                    <a:pt x="4510" y="1486705"/>
                  </a:lnTo>
                  <a:lnTo>
                    <a:pt x="9249" y="1442722"/>
                  </a:lnTo>
                  <a:lnTo>
                    <a:pt x="15631" y="1398922"/>
                  </a:lnTo>
                  <a:lnTo>
                    <a:pt x="23645" y="1355333"/>
                  </a:lnTo>
                  <a:lnTo>
                    <a:pt x="33281" y="1311987"/>
                  </a:lnTo>
                  <a:lnTo>
                    <a:pt x="44530" y="1268912"/>
                  </a:lnTo>
                  <a:lnTo>
                    <a:pt x="57380" y="1226139"/>
                  </a:lnTo>
                  <a:lnTo>
                    <a:pt x="71821" y="1183698"/>
                  </a:lnTo>
                  <a:lnTo>
                    <a:pt x="87844" y="1141619"/>
                  </a:lnTo>
                  <a:lnTo>
                    <a:pt x="105439" y="1099931"/>
                  </a:lnTo>
                  <a:lnTo>
                    <a:pt x="124594" y="1058665"/>
                  </a:lnTo>
                  <a:lnTo>
                    <a:pt x="145301" y="1017850"/>
                  </a:lnTo>
                  <a:lnTo>
                    <a:pt x="167548" y="977517"/>
                  </a:lnTo>
                  <a:lnTo>
                    <a:pt x="191326" y="937694"/>
                  </a:lnTo>
                  <a:lnTo>
                    <a:pt x="216624" y="898413"/>
                  </a:lnTo>
                  <a:lnTo>
                    <a:pt x="243433" y="859702"/>
                  </a:lnTo>
                  <a:lnTo>
                    <a:pt x="271741" y="821593"/>
                  </a:lnTo>
                  <a:lnTo>
                    <a:pt x="301540" y="784114"/>
                  </a:lnTo>
                  <a:lnTo>
                    <a:pt x="332818" y="747296"/>
                  </a:lnTo>
                  <a:lnTo>
                    <a:pt x="365566" y="711168"/>
                  </a:lnTo>
                  <a:lnTo>
                    <a:pt x="399773" y="675761"/>
                  </a:lnTo>
                  <a:lnTo>
                    <a:pt x="435430" y="641104"/>
                  </a:lnTo>
                  <a:lnTo>
                    <a:pt x="472525" y="607228"/>
                  </a:lnTo>
                  <a:lnTo>
                    <a:pt x="511049" y="574162"/>
                  </a:lnTo>
                  <a:lnTo>
                    <a:pt x="550993" y="541936"/>
                  </a:lnTo>
                  <a:lnTo>
                    <a:pt x="592344" y="510579"/>
                  </a:lnTo>
                  <a:lnTo>
                    <a:pt x="635094" y="480123"/>
                  </a:lnTo>
                  <a:lnTo>
                    <a:pt x="694632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40908" y="3499649"/>
            <a:ext cx="238823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favorite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one</a:t>
            </a:r>
            <a:r>
              <a:rPr sz="2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very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familiar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with this 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syntax. So,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general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use this  one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2133600"/>
            <a:ext cx="2857500" cy="218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39" y="556259"/>
            <a:ext cx="420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code in the last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slide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946" y="0"/>
            <a:ext cx="6694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Accessing </a:t>
            </a:r>
            <a:r>
              <a:rPr sz="4000" spc="-5" dirty="0"/>
              <a:t>2D </a:t>
            </a:r>
            <a:r>
              <a:rPr sz="4000" spc="-35" dirty="0"/>
              <a:t>array </a:t>
            </a:r>
            <a:r>
              <a:rPr sz="4000" spc="-5" dirty="0"/>
              <a:t>using</a:t>
            </a:r>
            <a:r>
              <a:rPr sz="4000" spc="-85" dirty="0"/>
              <a:t> </a:t>
            </a:r>
            <a:r>
              <a:rPr sz="4000" spc="-15" dirty="0"/>
              <a:t>pointer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00" y="533400"/>
            <a:ext cx="4495800" cy="5262880"/>
          </a:xfrm>
          <a:custGeom>
            <a:avLst/>
            <a:gdLst/>
            <a:ahLst/>
            <a:cxnLst/>
            <a:rect l="l" t="t" r="r" b="b"/>
            <a:pathLst>
              <a:path w="4495800" h="5262880">
                <a:moveTo>
                  <a:pt x="4495800" y="0"/>
                </a:moveTo>
                <a:lnTo>
                  <a:pt x="0" y="0"/>
                </a:lnTo>
                <a:lnTo>
                  <a:pt x="0" y="5262880"/>
                </a:lnTo>
                <a:lnTo>
                  <a:pt x="4495800" y="5262880"/>
                </a:lnTo>
                <a:lnTo>
                  <a:pt x="4495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546100"/>
            <a:ext cx="20497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main(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int </a:t>
            </a:r>
            <a:r>
              <a:rPr sz="1400" b="1" spc="-10" dirty="0">
                <a:latin typeface="Courier New"/>
                <a:cs typeface="Courier New"/>
              </a:rPr>
              <a:t>a[3][4]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2609" y="1228658"/>
          <a:ext cx="1234440" cy="62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387">
                <a:tc>
                  <a:txBody>
                    <a:bodyPr/>
                    <a:lstStyle/>
                    <a:p>
                      <a:pPr marR="13970"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1,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3,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4,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6,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7,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8,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87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0,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1,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4939" y="1826259"/>
            <a:ext cx="4176395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display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5" dirty="0">
                <a:latin typeface="Courier New"/>
                <a:cs typeface="Courier New"/>
              </a:rPr>
              <a:t>a, 3, </a:t>
            </a:r>
            <a:r>
              <a:rPr sz="1400" b="1" dirty="0">
                <a:latin typeface="Courier New"/>
                <a:cs typeface="Courier New"/>
              </a:rPr>
              <a:t>4 )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print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5" dirty="0">
                <a:latin typeface="Courier New"/>
                <a:cs typeface="Courier New"/>
              </a:rPr>
              <a:t>a, 3, </a:t>
            </a:r>
            <a:r>
              <a:rPr sz="1400" b="1" dirty="0">
                <a:latin typeface="Courier New"/>
                <a:cs typeface="Courier New"/>
              </a:rPr>
              <a:t>4 )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display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10" dirty="0"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*q, </a:t>
            </a:r>
            <a:r>
              <a:rPr sz="1400" b="1" spc="-10" dirty="0">
                <a:latin typeface="Courier New"/>
                <a:cs typeface="Courier New"/>
              </a:rPr>
              <a:t>int row, </a:t>
            </a:r>
            <a:r>
              <a:rPr sz="1400" b="1" spc="-5" dirty="0">
                <a:latin typeface="Courier New"/>
                <a:cs typeface="Courier New"/>
              </a:rPr>
              <a:t>int col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int i, </a:t>
            </a:r>
            <a:r>
              <a:rPr sz="1400" b="1" dirty="0">
                <a:latin typeface="Courier New"/>
                <a:cs typeface="Courier New"/>
              </a:rPr>
              <a:t>j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for </a:t>
            </a:r>
            <a:r>
              <a:rPr sz="1400" b="1" dirty="0">
                <a:latin typeface="Courier New"/>
                <a:cs typeface="Courier New"/>
              </a:rPr>
              <a:t>( i = 0 ; i &lt; </a:t>
            </a:r>
            <a:r>
              <a:rPr sz="1400" b="1" spc="-10" dirty="0">
                <a:latin typeface="Courier New"/>
                <a:cs typeface="Courier New"/>
              </a:rPr>
              <a:t>row </a:t>
            </a:r>
            <a:r>
              <a:rPr sz="1400" b="1" dirty="0">
                <a:latin typeface="Courier New"/>
                <a:cs typeface="Courier New"/>
              </a:rPr>
              <a:t>; </a:t>
            </a:r>
            <a:r>
              <a:rPr sz="1400" b="1" spc="-5" dirty="0">
                <a:latin typeface="Courier New"/>
                <a:cs typeface="Courier New"/>
              </a:rPr>
              <a:t>i++</a:t>
            </a:r>
            <a:r>
              <a:rPr sz="1400" b="1" spc="-1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90320" marR="5080" indent="-42481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for </a:t>
            </a:r>
            <a:r>
              <a:rPr sz="1400" b="1" dirty="0">
                <a:latin typeface="Courier New"/>
                <a:cs typeface="Courier New"/>
              </a:rPr>
              <a:t>( j = 0 ; j &lt; </a:t>
            </a:r>
            <a:r>
              <a:rPr sz="1400" b="1" spc="-5" dirty="0">
                <a:latin typeface="Courier New"/>
                <a:cs typeface="Courier New"/>
              </a:rPr>
              <a:t>col </a:t>
            </a:r>
            <a:r>
              <a:rPr sz="1400" b="1" dirty="0">
                <a:latin typeface="Courier New"/>
                <a:cs typeface="Courier New"/>
              </a:rPr>
              <a:t>; </a:t>
            </a:r>
            <a:r>
              <a:rPr sz="1400" b="1" spc="-5" dirty="0">
                <a:latin typeface="Courier New"/>
                <a:cs typeface="Courier New"/>
              </a:rPr>
              <a:t>j++ </a:t>
            </a:r>
            <a:r>
              <a:rPr sz="1400" b="1" dirty="0">
                <a:latin typeface="Courier New"/>
                <a:cs typeface="Courier New"/>
              </a:rPr>
              <a:t>)  </a:t>
            </a:r>
            <a:r>
              <a:rPr sz="1400" b="1" spc="-10" dirty="0">
                <a:latin typeface="Courier New"/>
                <a:cs typeface="Courier New"/>
              </a:rPr>
              <a:t>printf("%d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",*(q+i*col+j));</a:t>
            </a:r>
            <a:endParaRPr sz="1400">
              <a:latin typeface="Courier New"/>
              <a:cs typeface="Courier New"/>
            </a:endParaRPr>
          </a:p>
          <a:p>
            <a:pPr marL="86614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printf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10" dirty="0">
                <a:latin typeface="Courier New"/>
                <a:cs typeface="Courier New"/>
              </a:rPr>
              <a:t>"\n" 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printf </a:t>
            </a:r>
            <a:r>
              <a:rPr sz="1400" b="1" spc="-10" dirty="0">
                <a:latin typeface="Courier New"/>
                <a:cs typeface="Courier New"/>
              </a:rPr>
              <a:t>("\n" 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2959" y="6458986"/>
            <a:ext cx="1524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6270" y="586740"/>
            <a:ext cx="7197090" cy="6060440"/>
            <a:chOff x="1906270" y="586740"/>
            <a:chExt cx="7197090" cy="6060440"/>
          </a:xfrm>
        </p:grpSpPr>
        <p:sp>
          <p:nvSpPr>
            <p:cNvPr id="9" name="object 9"/>
            <p:cNvSpPr/>
            <p:nvPr/>
          </p:nvSpPr>
          <p:spPr>
            <a:xfrm>
              <a:off x="4495800" y="586740"/>
              <a:ext cx="4343400" cy="368300"/>
            </a:xfrm>
            <a:custGeom>
              <a:avLst/>
              <a:gdLst/>
              <a:ahLst/>
              <a:cxnLst/>
              <a:rect l="l" t="t" r="r" b="b"/>
              <a:pathLst>
                <a:path w="4343400" h="368300">
                  <a:moveTo>
                    <a:pt x="434340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4343400" y="3683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6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0" y="1021080"/>
              <a:ext cx="4419600" cy="708660"/>
            </a:xfrm>
            <a:custGeom>
              <a:avLst/>
              <a:gdLst/>
              <a:ahLst/>
              <a:cxnLst/>
              <a:rect l="l" t="t" r="r" b="b"/>
              <a:pathLst>
                <a:path w="4419600" h="708660">
                  <a:moveTo>
                    <a:pt x="4419600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4419600" y="708660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1395" y="1268730"/>
              <a:ext cx="2830830" cy="1913255"/>
            </a:xfrm>
            <a:custGeom>
              <a:avLst/>
              <a:gdLst/>
              <a:ahLst/>
              <a:cxnLst/>
              <a:rect l="l" t="t" r="r" b="b"/>
              <a:pathLst>
                <a:path w="2830829" h="1913255">
                  <a:moveTo>
                    <a:pt x="2830474" y="0"/>
                  </a:moveTo>
                  <a:lnTo>
                    <a:pt x="2777516" y="847"/>
                  </a:lnTo>
                  <a:lnTo>
                    <a:pt x="2724621" y="3361"/>
                  </a:lnTo>
                  <a:lnTo>
                    <a:pt x="2671853" y="7500"/>
                  </a:lnTo>
                  <a:lnTo>
                    <a:pt x="2619273" y="13222"/>
                  </a:lnTo>
                  <a:lnTo>
                    <a:pt x="2566945" y="20486"/>
                  </a:lnTo>
                  <a:lnTo>
                    <a:pt x="2514933" y="29251"/>
                  </a:lnTo>
                  <a:lnTo>
                    <a:pt x="2463298" y="39473"/>
                  </a:lnTo>
                  <a:lnTo>
                    <a:pt x="2412105" y="51113"/>
                  </a:lnTo>
                  <a:lnTo>
                    <a:pt x="2361416" y="64127"/>
                  </a:lnTo>
                  <a:lnTo>
                    <a:pt x="2311294" y="78475"/>
                  </a:lnTo>
                  <a:lnTo>
                    <a:pt x="2261803" y="94114"/>
                  </a:lnTo>
                  <a:lnTo>
                    <a:pt x="2213004" y="111004"/>
                  </a:lnTo>
                  <a:lnTo>
                    <a:pt x="2164962" y="129102"/>
                  </a:lnTo>
                  <a:lnTo>
                    <a:pt x="2117739" y="148366"/>
                  </a:lnTo>
                  <a:lnTo>
                    <a:pt x="2071398" y="168756"/>
                  </a:lnTo>
                  <a:lnTo>
                    <a:pt x="2026003" y="190229"/>
                  </a:lnTo>
                  <a:lnTo>
                    <a:pt x="1981616" y="212743"/>
                  </a:lnTo>
                  <a:lnTo>
                    <a:pt x="1938300" y="236258"/>
                  </a:lnTo>
                  <a:lnTo>
                    <a:pt x="1896119" y="260731"/>
                  </a:lnTo>
                  <a:lnTo>
                    <a:pt x="1855135" y="286121"/>
                  </a:lnTo>
                  <a:lnTo>
                    <a:pt x="1815411" y="312386"/>
                  </a:lnTo>
                  <a:lnTo>
                    <a:pt x="1777011" y="339484"/>
                  </a:lnTo>
                  <a:lnTo>
                    <a:pt x="1739997" y="367373"/>
                  </a:lnTo>
                  <a:lnTo>
                    <a:pt x="1704433" y="396013"/>
                  </a:lnTo>
                  <a:lnTo>
                    <a:pt x="1670381" y="425361"/>
                  </a:lnTo>
                  <a:lnTo>
                    <a:pt x="1637905" y="455376"/>
                  </a:lnTo>
                  <a:lnTo>
                    <a:pt x="1607067" y="486016"/>
                  </a:lnTo>
                  <a:lnTo>
                    <a:pt x="1577931" y="517239"/>
                  </a:lnTo>
                  <a:lnTo>
                    <a:pt x="1550559" y="549004"/>
                  </a:lnTo>
                  <a:lnTo>
                    <a:pt x="1525015" y="581268"/>
                  </a:lnTo>
                  <a:lnTo>
                    <a:pt x="1501362" y="613991"/>
                  </a:lnTo>
                  <a:lnTo>
                    <a:pt x="1479662" y="647131"/>
                  </a:lnTo>
                  <a:lnTo>
                    <a:pt x="1459978" y="680646"/>
                  </a:lnTo>
                  <a:lnTo>
                    <a:pt x="1442375" y="714494"/>
                  </a:lnTo>
                  <a:lnTo>
                    <a:pt x="1413659" y="783023"/>
                  </a:lnTo>
                  <a:lnTo>
                    <a:pt x="1394017" y="852385"/>
                  </a:lnTo>
                  <a:lnTo>
                    <a:pt x="1383955" y="922248"/>
                  </a:lnTo>
                  <a:lnTo>
                    <a:pt x="1382674" y="957262"/>
                  </a:lnTo>
                  <a:lnTo>
                    <a:pt x="1381342" y="992968"/>
                  </a:lnTo>
                  <a:lnTo>
                    <a:pt x="1370884" y="1064203"/>
                  </a:lnTo>
                  <a:lnTo>
                    <a:pt x="1350481" y="1134908"/>
                  </a:lnTo>
                  <a:lnTo>
                    <a:pt x="1320667" y="1204730"/>
                  </a:lnTo>
                  <a:lnTo>
                    <a:pt x="1302397" y="1239199"/>
                  </a:lnTo>
                  <a:lnTo>
                    <a:pt x="1281976" y="1273314"/>
                  </a:lnTo>
                  <a:lnTo>
                    <a:pt x="1259469" y="1307031"/>
                  </a:lnTo>
                  <a:lnTo>
                    <a:pt x="1234944" y="1340307"/>
                  </a:lnTo>
                  <a:lnTo>
                    <a:pt x="1208467" y="1373097"/>
                  </a:lnTo>
                  <a:lnTo>
                    <a:pt x="1180105" y="1405357"/>
                  </a:lnTo>
                  <a:lnTo>
                    <a:pt x="1149925" y="1437042"/>
                  </a:lnTo>
                  <a:lnTo>
                    <a:pt x="1117994" y="1468108"/>
                  </a:lnTo>
                  <a:lnTo>
                    <a:pt x="1084378" y="1498512"/>
                  </a:lnTo>
                  <a:lnTo>
                    <a:pt x="1049144" y="1528209"/>
                  </a:lnTo>
                  <a:lnTo>
                    <a:pt x="1012360" y="1557154"/>
                  </a:lnTo>
                  <a:lnTo>
                    <a:pt x="974092" y="1585305"/>
                  </a:lnTo>
                  <a:lnTo>
                    <a:pt x="934406" y="1612615"/>
                  </a:lnTo>
                  <a:lnTo>
                    <a:pt x="893370" y="1639042"/>
                  </a:lnTo>
                  <a:lnTo>
                    <a:pt x="851051" y="1664541"/>
                  </a:lnTo>
                  <a:lnTo>
                    <a:pt x="807515" y="1689068"/>
                  </a:lnTo>
                  <a:lnTo>
                    <a:pt x="762829" y="1712579"/>
                  </a:lnTo>
                  <a:lnTo>
                    <a:pt x="717060" y="1735030"/>
                  </a:lnTo>
                  <a:lnTo>
                    <a:pt x="670275" y="1756375"/>
                  </a:lnTo>
                  <a:lnTo>
                    <a:pt x="622541" y="1776572"/>
                  </a:lnTo>
                  <a:lnTo>
                    <a:pt x="573924" y="1795576"/>
                  </a:lnTo>
                  <a:lnTo>
                    <a:pt x="524491" y="1813342"/>
                  </a:lnTo>
                  <a:lnTo>
                    <a:pt x="474309" y="1829828"/>
                  </a:lnTo>
                  <a:lnTo>
                    <a:pt x="423446" y="1844987"/>
                  </a:lnTo>
                  <a:lnTo>
                    <a:pt x="371967" y="1858777"/>
                  </a:lnTo>
                  <a:lnTo>
                    <a:pt x="319939" y="1871153"/>
                  </a:lnTo>
                  <a:lnTo>
                    <a:pt x="267430" y="1882071"/>
                  </a:lnTo>
                  <a:lnTo>
                    <a:pt x="214506" y="1891487"/>
                  </a:lnTo>
                  <a:lnTo>
                    <a:pt x="161234" y="1899356"/>
                  </a:lnTo>
                  <a:lnTo>
                    <a:pt x="107681" y="1905634"/>
                  </a:lnTo>
                  <a:lnTo>
                    <a:pt x="53914" y="1910277"/>
                  </a:lnTo>
                  <a:lnTo>
                    <a:pt x="0" y="1913242"/>
                  </a:lnTo>
                </a:path>
              </a:pathLst>
            </a:custGeom>
            <a:ln w="222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6270" y="3143669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69" h="76200">
                  <a:moveTo>
                    <a:pt x="75437" y="0"/>
                  </a:moveTo>
                  <a:lnTo>
                    <a:pt x="0" y="39598"/>
                  </a:lnTo>
                  <a:lnTo>
                    <a:pt x="76936" y="76187"/>
                  </a:lnTo>
                  <a:lnTo>
                    <a:pt x="7543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0" y="1765300"/>
              <a:ext cx="4419600" cy="1323340"/>
            </a:xfrm>
            <a:custGeom>
              <a:avLst/>
              <a:gdLst/>
              <a:ahLst/>
              <a:cxnLst/>
              <a:rect l="l" t="t" r="r" b="b"/>
              <a:pathLst>
                <a:path w="4419600" h="1323339">
                  <a:moveTo>
                    <a:pt x="4419600" y="0"/>
                  </a:moveTo>
                  <a:lnTo>
                    <a:pt x="0" y="0"/>
                  </a:lnTo>
                  <a:lnTo>
                    <a:pt x="0" y="1323339"/>
                  </a:lnTo>
                  <a:lnTo>
                    <a:pt x="4419600" y="1323339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8422" y="2433319"/>
              <a:ext cx="1062355" cy="1271905"/>
            </a:xfrm>
            <a:custGeom>
              <a:avLst/>
              <a:gdLst/>
              <a:ahLst/>
              <a:cxnLst/>
              <a:rect l="l" t="t" r="r" b="b"/>
              <a:pathLst>
                <a:path w="1062354" h="1271904">
                  <a:moveTo>
                    <a:pt x="1062177" y="0"/>
                  </a:moveTo>
                  <a:lnTo>
                    <a:pt x="1060549" y="53325"/>
                  </a:lnTo>
                  <a:lnTo>
                    <a:pt x="1055765" y="106431"/>
                  </a:lnTo>
                  <a:lnTo>
                    <a:pt x="1047975" y="159095"/>
                  </a:lnTo>
                  <a:lnTo>
                    <a:pt x="1037330" y="211097"/>
                  </a:lnTo>
                  <a:lnTo>
                    <a:pt x="1023980" y="262218"/>
                  </a:lnTo>
                  <a:lnTo>
                    <a:pt x="1008075" y="312236"/>
                  </a:lnTo>
                  <a:lnTo>
                    <a:pt x="989766" y="360931"/>
                  </a:lnTo>
                  <a:lnTo>
                    <a:pt x="969202" y="408083"/>
                  </a:lnTo>
                  <a:lnTo>
                    <a:pt x="946535" y="453471"/>
                  </a:lnTo>
                  <a:lnTo>
                    <a:pt x="921914" y="496874"/>
                  </a:lnTo>
                  <a:lnTo>
                    <a:pt x="895489" y="538072"/>
                  </a:lnTo>
                  <a:lnTo>
                    <a:pt x="867412" y="576844"/>
                  </a:lnTo>
                  <a:lnTo>
                    <a:pt x="837831" y="612970"/>
                  </a:lnTo>
                  <a:lnTo>
                    <a:pt x="806898" y="646230"/>
                  </a:lnTo>
                  <a:lnTo>
                    <a:pt x="774763" y="676402"/>
                  </a:lnTo>
                  <a:lnTo>
                    <a:pt x="741576" y="703267"/>
                  </a:lnTo>
                  <a:lnTo>
                    <a:pt x="707487" y="726604"/>
                  </a:lnTo>
                  <a:lnTo>
                    <a:pt x="672646" y="746193"/>
                  </a:lnTo>
                  <a:lnTo>
                    <a:pt x="637205" y="761812"/>
                  </a:lnTo>
                  <a:lnTo>
                    <a:pt x="565120" y="780261"/>
                  </a:lnTo>
                  <a:lnTo>
                    <a:pt x="485379" y="785048"/>
                  </a:lnTo>
                  <a:lnTo>
                    <a:pt x="442237" y="792067"/>
                  </a:lnTo>
                  <a:lnTo>
                    <a:pt x="399607" y="803441"/>
                  </a:lnTo>
                  <a:lnTo>
                    <a:pt x="357746" y="818904"/>
                  </a:lnTo>
                  <a:lnTo>
                    <a:pt x="316909" y="838192"/>
                  </a:lnTo>
                  <a:lnTo>
                    <a:pt x="277352" y="861040"/>
                  </a:lnTo>
                  <a:lnTo>
                    <a:pt x="239333" y="887181"/>
                  </a:lnTo>
                  <a:lnTo>
                    <a:pt x="203106" y="916351"/>
                  </a:lnTo>
                  <a:lnTo>
                    <a:pt x="168928" y="948285"/>
                  </a:lnTo>
                  <a:lnTo>
                    <a:pt x="137055" y="982716"/>
                  </a:lnTo>
                  <a:lnTo>
                    <a:pt x="107743" y="1019381"/>
                  </a:lnTo>
                  <a:lnTo>
                    <a:pt x="81249" y="1058014"/>
                  </a:lnTo>
                  <a:lnTo>
                    <a:pt x="57828" y="1098349"/>
                  </a:lnTo>
                  <a:lnTo>
                    <a:pt x="37736" y="1140121"/>
                  </a:lnTo>
                  <a:lnTo>
                    <a:pt x="21230" y="1183066"/>
                  </a:lnTo>
                  <a:lnTo>
                    <a:pt x="8566" y="1226917"/>
                  </a:lnTo>
                  <a:lnTo>
                    <a:pt x="0" y="1271409"/>
                  </a:lnTo>
                </a:path>
              </a:pathLst>
            </a:custGeom>
            <a:ln w="25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01326" y="3689642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>
                  <a:moveTo>
                    <a:pt x="0" y="0"/>
                  </a:moveTo>
                  <a:lnTo>
                    <a:pt x="32473" y="78765"/>
                  </a:lnTo>
                  <a:lnTo>
                    <a:pt x="75996" y="5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82160" y="3172459"/>
              <a:ext cx="4521200" cy="3475354"/>
            </a:xfrm>
            <a:custGeom>
              <a:avLst/>
              <a:gdLst/>
              <a:ahLst/>
              <a:cxnLst/>
              <a:rect l="l" t="t" r="r" b="b"/>
              <a:pathLst>
                <a:path w="4521200" h="3475354">
                  <a:moveTo>
                    <a:pt x="4419600" y="0"/>
                  </a:moveTo>
                  <a:lnTo>
                    <a:pt x="0" y="0"/>
                  </a:lnTo>
                  <a:lnTo>
                    <a:pt x="0" y="1323340"/>
                  </a:lnTo>
                  <a:lnTo>
                    <a:pt x="4419600" y="1323340"/>
                  </a:lnTo>
                  <a:lnTo>
                    <a:pt x="4419600" y="0"/>
                  </a:lnTo>
                  <a:close/>
                </a:path>
                <a:path w="4521200" h="3475354">
                  <a:moveTo>
                    <a:pt x="4521200" y="1445260"/>
                  </a:moveTo>
                  <a:lnTo>
                    <a:pt x="101600" y="1445260"/>
                  </a:lnTo>
                  <a:lnTo>
                    <a:pt x="101600" y="3474732"/>
                  </a:lnTo>
                  <a:lnTo>
                    <a:pt x="4521200" y="3474732"/>
                  </a:lnTo>
                  <a:lnTo>
                    <a:pt x="4521200" y="144526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63452" y="4641850"/>
            <a:ext cx="131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-	But</a:t>
            </a:r>
            <a:r>
              <a:rPr sz="1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how?: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4540" y="466598"/>
            <a:ext cx="4250690" cy="612140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Let’s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see how this display function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works</a:t>
            </a:r>
            <a:endParaRPr sz="180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  <a:spcBef>
                <a:spcPts val="1265"/>
              </a:spcBef>
              <a:buChar char="-"/>
              <a:tabLst>
                <a:tab pos="23622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*q is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receiving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address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 a[0][0].</a:t>
            </a:r>
            <a:r>
              <a:rPr sz="2000" spc="-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It 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has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idea about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2D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array.</a:t>
            </a:r>
            <a:endParaRPr sz="2000">
              <a:latin typeface="Times New Roman"/>
              <a:cs typeface="Times New Roman"/>
            </a:endParaRPr>
          </a:p>
          <a:p>
            <a:pPr marL="431800" marR="836294" indent="-342900">
              <a:lnSpc>
                <a:spcPct val="100000"/>
              </a:lnSpc>
              <a:spcBef>
                <a:spcPts val="1065"/>
              </a:spcBef>
              <a:buChar char="-"/>
              <a:tabLst>
                <a:tab pos="431165" algn="l"/>
                <a:tab pos="431800" algn="l"/>
              </a:tabLst>
            </a:pPr>
            <a:r>
              <a:rPr sz="2000" spc="-75" dirty="0">
                <a:solidFill>
                  <a:srgbClr val="0D0D0D"/>
                </a:solidFill>
                <a:latin typeface="Times New Roman"/>
                <a:cs typeface="Times New Roman"/>
              </a:rPr>
              <a:t>We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will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use this loop to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go</a:t>
            </a:r>
            <a:r>
              <a:rPr sz="20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to 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different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rows and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columns.</a:t>
            </a:r>
            <a:endParaRPr sz="2000">
              <a:latin typeface="Times New Roman"/>
              <a:cs typeface="Times New Roman"/>
            </a:endParaRPr>
          </a:p>
          <a:p>
            <a:pPr marL="431800" marR="394335" indent="-342900">
              <a:lnSpc>
                <a:spcPct val="100000"/>
              </a:lnSpc>
              <a:buFont typeface="Times New Roman"/>
              <a:buChar char="-"/>
              <a:tabLst>
                <a:tab pos="431165" algn="l"/>
                <a:tab pos="431800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will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track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row number and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j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will 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track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column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number</a:t>
            </a:r>
            <a:endParaRPr sz="2000">
              <a:latin typeface="Times New Roman"/>
              <a:cs typeface="Times New Roman"/>
            </a:endParaRPr>
          </a:p>
          <a:p>
            <a:pPr marL="441325" marR="168275" indent="-342900">
              <a:lnSpc>
                <a:spcPct val="100000"/>
              </a:lnSpc>
              <a:spcBef>
                <a:spcPts val="1475"/>
              </a:spcBef>
              <a:buChar char="-"/>
              <a:tabLst>
                <a:tab pos="440690" algn="l"/>
                <a:tab pos="441325" algn="l"/>
              </a:tabLst>
            </a:pPr>
            <a:r>
              <a:rPr sz="2000" spc="-75" dirty="0">
                <a:solidFill>
                  <a:srgbClr val="0D0D0D"/>
                </a:solidFill>
                <a:latin typeface="Times New Roman"/>
                <a:cs typeface="Times New Roman"/>
              </a:rPr>
              <a:t>We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will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use this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formula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access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 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particular item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in our 2D</a:t>
            </a:r>
            <a:r>
              <a:rPr sz="20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array:</a:t>
            </a:r>
            <a:endParaRPr sz="2000">
              <a:latin typeface="Times New Roman"/>
              <a:cs typeface="Times New Roman"/>
            </a:endParaRPr>
          </a:p>
          <a:p>
            <a:pPr marL="441325" marR="614045" indent="-342900">
              <a:lnSpc>
                <a:spcPct val="100000"/>
              </a:lnSpc>
              <a:buChar char="-"/>
              <a:tabLst>
                <a:tab pos="440690" algn="l"/>
                <a:tab pos="44132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q+i*col+j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//here col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 the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total  number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columns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in the</a:t>
            </a:r>
            <a:r>
              <a:rPr sz="20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-"/>
            </a:pPr>
            <a:endParaRPr sz="2200">
              <a:latin typeface="Times New Roman"/>
              <a:cs typeface="Times New Roman"/>
            </a:endParaRPr>
          </a:p>
          <a:p>
            <a:pPr marL="544195" marR="297815" lvl="1" indent="-342900">
              <a:lnSpc>
                <a:spcPct val="100000"/>
              </a:lnSpc>
              <a:spcBef>
                <a:spcPts val="1405"/>
              </a:spcBef>
              <a:buChar char="-"/>
              <a:tabLst>
                <a:tab pos="544195" algn="l"/>
                <a:tab pos="544830" algn="l"/>
              </a:tabLst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See,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q is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always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pointing to the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first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address of the 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array.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It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is not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moving.</a:t>
            </a:r>
            <a:endParaRPr sz="1800">
              <a:latin typeface="Times New Roman"/>
              <a:cs typeface="Times New Roman"/>
            </a:endParaRPr>
          </a:p>
          <a:p>
            <a:pPr marL="544195" marR="360680" lvl="1" indent="-342900">
              <a:lnSpc>
                <a:spcPct val="100000"/>
              </a:lnSpc>
              <a:buChar char="-"/>
              <a:tabLst>
                <a:tab pos="544195" algn="l"/>
                <a:tab pos="544830" algn="l"/>
              </a:tabLst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Adding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i*col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help to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jump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i*col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number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items. (kind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 ith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row)</a:t>
            </a:r>
            <a:endParaRPr sz="1800">
              <a:latin typeface="Times New Roman"/>
              <a:cs typeface="Times New Roman"/>
            </a:endParaRPr>
          </a:p>
          <a:p>
            <a:pPr marL="544195" marR="45720" lvl="1" indent="-342900">
              <a:lnSpc>
                <a:spcPct val="100000"/>
              </a:lnSpc>
              <a:buChar char="-"/>
              <a:tabLst>
                <a:tab pos="544195" algn="l"/>
                <a:tab pos="54483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Then, adding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help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navigate 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different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items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 that particular</a:t>
            </a:r>
            <a:r>
              <a:rPr sz="18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row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43400" y="4033520"/>
            <a:ext cx="662305" cy="540385"/>
            <a:chOff x="4343400" y="4033520"/>
            <a:chExt cx="662305" cy="540385"/>
          </a:xfrm>
        </p:grpSpPr>
        <p:sp>
          <p:nvSpPr>
            <p:cNvPr id="20" name="object 20"/>
            <p:cNvSpPr/>
            <p:nvPr/>
          </p:nvSpPr>
          <p:spPr>
            <a:xfrm>
              <a:off x="4406823" y="4046220"/>
              <a:ext cx="586105" cy="490855"/>
            </a:xfrm>
            <a:custGeom>
              <a:avLst/>
              <a:gdLst/>
              <a:ahLst/>
              <a:cxnLst/>
              <a:rect l="l" t="t" r="r" b="b"/>
              <a:pathLst>
                <a:path w="586104" h="490854">
                  <a:moveTo>
                    <a:pt x="585863" y="0"/>
                  </a:moveTo>
                  <a:lnTo>
                    <a:pt x="537330" y="3602"/>
                  </a:lnTo>
                  <a:lnTo>
                    <a:pt x="489769" y="13912"/>
                  </a:lnTo>
                  <a:lnTo>
                    <a:pt x="444156" y="30185"/>
                  </a:lnTo>
                  <a:lnTo>
                    <a:pt x="401465" y="51675"/>
                  </a:lnTo>
                  <a:lnTo>
                    <a:pt x="362669" y="77638"/>
                  </a:lnTo>
                  <a:lnTo>
                    <a:pt x="328742" y="107327"/>
                  </a:lnTo>
                  <a:lnTo>
                    <a:pt x="300659" y="139998"/>
                  </a:lnTo>
                  <a:lnTo>
                    <a:pt x="279394" y="174906"/>
                  </a:lnTo>
                  <a:lnTo>
                    <a:pt x="265921" y="211305"/>
                  </a:lnTo>
                  <a:lnTo>
                    <a:pt x="261213" y="248450"/>
                  </a:lnTo>
                  <a:lnTo>
                    <a:pt x="255676" y="288767"/>
                  </a:lnTo>
                  <a:lnTo>
                    <a:pt x="239896" y="328131"/>
                  </a:lnTo>
                  <a:lnTo>
                    <a:pt x="215121" y="365585"/>
                  </a:lnTo>
                  <a:lnTo>
                    <a:pt x="182599" y="400173"/>
                  </a:lnTo>
                  <a:lnTo>
                    <a:pt x="143577" y="430941"/>
                  </a:lnTo>
                  <a:lnTo>
                    <a:pt x="99305" y="456933"/>
                  </a:lnTo>
                  <a:lnTo>
                    <a:pt x="51030" y="477193"/>
                  </a:lnTo>
                  <a:lnTo>
                    <a:pt x="0" y="490766"/>
                  </a:lnTo>
                </a:path>
              </a:pathLst>
            </a:custGeom>
            <a:ln w="25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3400" y="4497870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72186" y="0"/>
                  </a:moveTo>
                  <a:lnTo>
                    <a:pt x="0" y="45237"/>
                  </a:lnTo>
                  <a:lnTo>
                    <a:pt x="79502" y="75844"/>
                  </a:lnTo>
                  <a:lnTo>
                    <a:pt x="72186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946" y="0"/>
            <a:ext cx="6694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Accessing </a:t>
            </a:r>
            <a:r>
              <a:rPr sz="4000" spc="-5" dirty="0"/>
              <a:t>2D </a:t>
            </a:r>
            <a:r>
              <a:rPr sz="4000" spc="-35" dirty="0"/>
              <a:t>array </a:t>
            </a:r>
            <a:r>
              <a:rPr sz="4000" spc="-5" dirty="0"/>
              <a:t>using</a:t>
            </a:r>
            <a:r>
              <a:rPr sz="4000" spc="-85" dirty="0"/>
              <a:t> </a:t>
            </a:r>
            <a:r>
              <a:rPr sz="4000" spc="-15" dirty="0"/>
              <a:t>pointer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00" y="533400"/>
            <a:ext cx="4343400" cy="5262880"/>
          </a:xfrm>
          <a:custGeom>
            <a:avLst/>
            <a:gdLst/>
            <a:ahLst/>
            <a:cxnLst/>
            <a:rect l="l" t="t" r="r" b="b"/>
            <a:pathLst>
              <a:path w="4343400" h="5262880">
                <a:moveTo>
                  <a:pt x="4343400" y="0"/>
                </a:moveTo>
                <a:lnTo>
                  <a:pt x="0" y="0"/>
                </a:lnTo>
                <a:lnTo>
                  <a:pt x="0" y="5262880"/>
                </a:lnTo>
                <a:lnTo>
                  <a:pt x="4343400" y="5262880"/>
                </a:lnTo>
                <a:lnTo>
                  <a:pt x="43434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546100"/>
            <a:ext cx="772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main(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59" y="972820"/>
            <a:ext cx="1623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int </a:t>
            </a:r>
            <a:r>
              <a:rPr sz="1400" b="1" spc="-10" dirty="0">
                <a:latin typeface="Courier New"/>
                <a:cs typeface="Courier New"/>
              </a:rPr>
              <a:t>a[3][4]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2609" y="1228658"/>
          <a:ext cx="1234440" cy="62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387">
                <a:tc>
                  <a:txBody>
                    <a:bodyPr/>
                    <a:lstStyle/>
                    <a:p>
                      <a:pPr marR="13970"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1,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3,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4,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6,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7,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8,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87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0,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1,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1659" y="1826259"/>
            <a:ext cx="345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r>
              <a:rPr sz="1400" b="1" spc="-9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2252979"/>
            <a:ext cx="41763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display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5" dirty="0">
                <a:latin typeface="Courier New"/>
                <a:cs typeface="Courier New"/>
              </a:rPr>
              <a:t>a, 3, </a:t>
            </a:r>
            <a:r>
              <a:rPr sz="1400" b="1" dirty="0">
                <a:latin typeface="Courier New"/>
                <a:cs typeface="Courier New"/>
              </a:rPr>
              <a:t>4 )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print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5" dirty="0">
                <a:latin typeface="Courier New"/>
                <a:cs typeface="Courier New"/>
              </a:rPr>
              <a:t>a, 3, </a:t>
            </a:r>
            <a:r>
              <a:rPr sz="1400" b="1" dirty="0">
                <a:latin typeface="Courier New"/>
                <a:cs typeface="Courier New"/>
              </a:rPr>
              <a:t>4 )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display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10" dirty="0"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*q, </a:t>
            </a:r>
            <a:r>
              <a:rPr sz="1400" b="1" spc="-10" dirty="0">
                <a:latin typeface="Courier New"/>
                <a:cs typeface="Courier New"/>
              </a:rPr>
              <a:t>int row, </a:t>
            </a:r>
            <a:r>
              <a:rPr sz="1400" b="1" spc="-5" dirty="0">
                <a:latin typeface="Courier New"/>
                <a:cs typeface="Courier New"/>
              </a:rPr>
              <a:t>int col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int i, </a:t>
            </a:r>
            <a:r>
              <a:rPr sz="1400" b="1" dirty="0">
                <a:latin typeface="Courier New"/>
                <a:cs typeface="Courier New"/>
              </a:rPr>
              <a:t>j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for </a:t>
            </a:r>
            <a:r>
              <a:rPr sz="1400" b="1" dirty="0">
                <a:latin typeface="Courier New"/>
                <a:cs typeface="Courier New"/>
              </a:rPr>
              <a:t>( i = 0 ; i &lt; </a:t>
            </a:r>
            <a:r>
              <a:rPr sz="1400" b="1" spc="-10" dirty="0">
                <a:latin typeface="Courier New"/>
                <a:cs typeface="Courier New"/>
              </a:rPr>
              <a:t>row </a:t>
            </a:r>
            <a:r>
              <a:rPr sz="1400" b="1" dirty="0">
                <a:latin typeface="Courier New"/>
                <a:cs typeface="Courier New"/>
              </a:rPr>
              <a:t>; </a:t>
            </a:r>
            <a:r>
              <a:rPr sz="1400" b="1" spc="-5" dirty="0">
                <a:latin typeface="Courier New"/>
                <a:cs typeface="Courier New"/>
              </a:rPr>
              <a:t>i++</a:t>
            </a:r>
            <a:r>
              <a:rPr sz="1400" b="1" spc="-1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90320" marR="5080" indent="-42481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for </a:t>
            </a:r>
            <a:r>
              <a:rPr sz="1400" b="1" dirty="0">
                <a:latin typeface="Courier New"/>
                <a:cs typeface="Courier New"/>
              </a:rPr>
              <a:t>( j = 0 ; j &lt; </a:t>
            </a:r>
            <a:r>
              <a:rPr sz="1400" b="1" spc="-5" dirty="0">
                <a:latin typeface="Courier New"/>
                <a:cs typeface="Courier New"/>
              </a:rPr>
              <a:t>col </a:t>
            </a:r>
            <a:r>
              <a:rPr sz="1400" b="1" dirty="0">
                <a:latin typeface="Courier New"/>
                <a:cs typeface="Courier New"/>
              </a:rPr>
              <a:t>; </a:t>
            </a:r>
            <a:r>
              <a:rPr sz="1400" b="1" spc="-5" dirty="0">
                <a:latin typeface="Courier New"/>
                <a:cs typeface="Courier New"/>
              </a:rPr>
              <a:t>j++ </a:t>
            </a:r>
            <a:r>
              <a:rPr sz="1400" b="1" dirty="0">
                <a:latin typeface="Courier New"/>
                <a:cs typeface="Courier New"/>
              </a:rPr>
              <a:t>)  </a:t>
            </a:r>
            <a:r>
              <a:rPr sz="1400" b="1" spc="-10" dirty="0">
                <a:latin typeface="Courier New"/>
                <a:cs typeface="Courier New"/>
              </a:rPr>
              <a:t>printf("%d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",*(q+i*col+j));</a:t>
            </a:r>
            <a:endParaRPr sz="1400">
              <a:latin typeface="Courier New"/>
              <a:cs typeface="Courier New"/>
            </a:endParaRPr>
          </a:p>
          <a:p>
            <a:pPr marL="86614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printf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10" dirty="0">
                <a:latin typeface="Courier New"/>
                <a:cs typeface="Courier New"/>
              </a:rPr>
              <a:t>"\n" 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printf </a:t>
            </a:r>
            <a:r>
              <a:rPr sz="1400" b="1" spc="-10" dirty="0">
                <a:latin typeface="Courier New"/>
                <a:cs typeface="Courier New"/>
              </a:rPr>
              <a:t>("\n" 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959" y="6458986"/>
            <a:ext cx="1524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59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19600" y="586740"/>
            <a:ext cx="4572000" cy="3020060"/>
            <a:chOff x="4419600" y="586740"/>
            <a:chExt cx="4572000" cy="3020060"/>
          </a:xfrm>
        </p:grpSpPr>
        <p:sp>
          <p:nvSpPr>
            <p:cNvPr id="11" name="object 11"/>
            <p:cNvSpPr/>
            <p:nvPr/>
          </p:nvSpPr>
          <p:spPr>
            <a:xfrm>
              <a:off x="4419600" y="1021080"/>
              <a:ext cx="4572000" cy="2585720"/>
            </a:xfrm>
            <a:custGeom>
              <a:avLst/>
              <a:gdLst/>
              <a:ahLst/>
              <a:cxnLst/>
              <a:rect l="l" t="t" r="r" b="b"/>
              <a:pathLst>
                <a:path w="4572000" h="2585720">
                  <a:moveTo>
                    <a:pt x="4572000" y="0"/>
                  </a:moveTo>
                  <a:lnTo>
                    <a:pt x="0" y="0"/>
                  </a:lnTo>
                  <a:lnTo>
                    <a:pt x="0" y="2585720"/>
                  </a:lnTo>
                  <a:lnTo>
                    <a:pt x="4572000" y="258572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5800" y="586740"/>
              <a:ext cx="4343400" cy="368300"/>
            </a:xfrm>
            <a:custGeom>
              <a:avLst/>
              <a:gdLst/>
              <a:ahLst/>
              <a:cxnLst/>
              <a:rect l="l" t="t" r="r" b="b"/>
              <a:pathLst>
                <a:path w="4343400" h="368300">
                  <a:moveTo>
                    <a:pt x="434340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4343400" y="3683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6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98340" y="1861502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j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1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8340" y="2410142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j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2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5800" y="3743959"/>
            <a:ext cx="4572000" cy="2862580"/>
          </a:xfrm>
          <a:custGeom>
            <a:avLst/>
            <a:gdLst/>
            <a:ahLst/>
            <a:cxnLst/>
            <a:rect l="l" t="t" r="r" b="b"/>
            <a:pathLst>
              <a:path w="4572000" h="2862579">
                <a:moveTo>
                  <a:pt x="4572000" y="0"/>
                </a:moveTo>
                <a:lnTo>
                  <a:pt x="0" y="0"/>
                </a:lnTo>
                <a:lnTo>
                  <a:pt x="0" y="2862580"/>
                </a:lnTo>
                <a:lnTo>
                  <a:pt x="4572000" y="2862580"/>
                </a:lnTo>
                <a:lnTo>
                  <a:pt x="45720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74540" y="5132704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j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2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4540" y="5681345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j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3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98340" y="458152"/>
            <a:ext cx="4041140" cy="60718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05"/>
              </a:spcBef>
            </a:pP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Let’s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see how the display function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works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Carlito"/>
              <a:buChar char="-"/>
              <a:tabLst>
                <a:tab pos="354965" algn="l"/>
                <a:tab pos="355600" algn="l"/>
              </a:tabLst>
            </a:pPr>
            <a:r>
              <a:rPr sz="18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When, </a:t>
            </a:r>
            <a:r>
              <a:rPr sz="18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i = 0 </a:t>
            </a:r>
            <a:r>
              <a:rPr sz="1800" b="1" u="heavy" spc="-1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(dealing </a:t>
            </a:r>
            <a:r>
              <a:rPr sz="18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with </a:t>
            </a:r>
            <a:r>
              <a:rPr sz="1800" b="1" u="heavy" spc="-1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row</a:t>
            </a:r>
            <a:r>
              <a:rPr sz="1800" b="1" u="heavy" spc="2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0):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0830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j =</a:t>
            </a:r>
            <a:r>
              <a:rPr sz="1800" spc="-1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0:</a:t>
            </a:r>
            <a:endParaRPr sz="1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8121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0*4 + 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0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) = 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*(q+0)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6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8121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*(q+0*4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+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1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) = 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*(q+1)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8121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*(q+0*4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+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2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) = 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*(q+2)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j=3:</a:t>
            </a:r>
            <a:endParaRPr sz="1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8121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*(q+0*4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+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3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) = 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*(q+1)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rlito"/>
              <a:cs typeface="Carlito"/>
            </a:endParaRPr>
          </a:p>
          <a:p>
            <a:pPr marL="431800" lvl="1" indent="-342900">
              <a:lnSpc>
                <a:spcPct val="100000"/>
              </a:lnSpc>
              <a:buFont typeface="Carlito"/>
              <a:buChar char="-"/>
              <a:tabLst>
                <a:tab pos="431165" algn="l"/>
                <a:tab pos="431800" algn="l"/>
              </a:tabLst>
            </a:pPr>
            <a:r>
              <a:rPr sz="18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When, </a:t>
            </a:r>
            <a:r>
              <a:rPr sz="18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i = 1 </a:t>
            </a:r>
            <a:r>
              <a:rPr sz="1800" b="1" u="heavy" spc="-1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(dealing </a:t>
            </a:r>
            <a:r>
              <a:rPr sz="18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with </a:t>
            </a:r>
            <a:r>
              <a:rPr sz="1800" b="1" u="heavy" spc="-1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row</a:t>
            </a:r>
            <a:r>
              <a:rPr sz="1800" b="1" u="heavy" spc="2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rlito"/>
                <a:cs typeface="Carlito"/>
              </a:rPr>
              <a:t>1):</a:t>
            </a:r>
            <a:endParaRPr sz="18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tabLst>
                <a:tab pos="48450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j =</a:t>
            </a:r>
            <a:r>
              <a:rPr sz="1800" spc="-1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0:</a:t>
            </a:r>
            <a:endParaRPr sz="1800">
              <a:latin typeface="Carlito"/>
              <a:cs typeface="Carlito"/>
            </a:endParaRPr>
          </a:p>
          <a:p>
            <a:pPr marL="546100">
              <a:lnSpc>
                <a:spcPct val="100000"/>
              </a:lnSpc>
              <a:tabLst>
                <a:tab pos="8883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1*4 + 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0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) = 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*(q+4)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6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tabLst>
                <a:tab pos="4311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j=1:</a:t>
            </a:r>
            <a:endParaRPr sz="1800">
              <a:latin typeface="Carlito"/>
              <a:cs typeface="Carlito"/>
            </a:endParaRPr>
          </a:p>
          <a:p>
            <a:pPr marL="546100">
              <a:lnSpc>
                <a:spcPct val="100000"/>
              </a:lnSpc>
              <a:tabLst>
                <a:tab pos="8883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*(q+1*4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+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1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) = 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*(q+5)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546100">
              <a:lnSpc>
                <a:spcPct val="100000"/>
              </a:lnSpc>
              <a:tabLst>
                <a:tab pos="8883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*(q+1*4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+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2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) = 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*(q+6)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  <a:tabLst>
                <a:tab pos="888365" algn="l"/>
              </a:tabLst>
            </a:pP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-	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*(q+1*4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+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3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) = </a:t>
            </a:r>
            <a:r>
              <a:rPr sz="1800" spc="-5" dirty="0">
                <a:solidFill>
                  <a:srgbClr val="0D0D0D"/>
                </a:solidFill>
                <a:latin typeface="Carlito"/>
                <a:cs typeface="Carlito"/>
              </a:rPr>
              <a:t>*(q+7)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  <a:p>
            <a:pPr marL="431800" lvl="1" indent="-342900">
              <a:lnSpc>
                <a:spcPct val="100000"/>
              </a:lnSpc>
              <a:buChar char="-"/>
              <a:tabLst>
                <a:tab pos="431165" algn="l"/>
                <a:tab pos="431800" algn="l"/>
              </a:tabLst>
            </a:pPr>
            <a:r>
              <a:rPr sz="1800" spc="-45" dirty="0">
                <a:solidFill>
                  <a:srgbClr val="0D0D0D"/>
                </a:solidFill>
                <a:latin typeface="Carlito"/>
                <a:cs typeface="Carlito"/>
              </a:rPr>
              <a:t>Try </a:t>
            </a:r>
            <a:r>
              <a:rPr sz="1800" spc="-20" dirty="0">
                <a:solidFill>
                  <a:srgbClr val="0D0D0D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i =</a:t>
            </a:r>
            <a:r>
              <a:rPr sz="1800" spc="11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D0D0D"/>
                </a:solidFill>
                <a:latin typeface="Carlito"/>
                <a:cs typeface="Carlito"/>
              </a:rPr>
              <a:t>2!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97131" y="551119"/>
            <a:ext cx="3068320" cy="1590675"/>
            <a:chOff x="2197131" y="551119"/>
            <a:chExt cx="3068320" cy="1590675"/>
          </a:xfrm>
        </p:grpSpPr>
        <p:sp>
          <p:nvSpPr>
            <p:cNvPr id="20" name="object 20"/>
            <p:cNvSpPr/>
            <p:nvPr/>
          </p:nvSpPr>
          <p:spPr>
            <a:xfrm>
              <a:off x="2209831" y="563819"/>
              <a:ext cx="3042920" cy="1565275"/>
            </a:xfrm>
            <a:custGeom>
              <a:avLst/>
              <a:gdLst/>
              <a:ahLst/>
              <a:cxnLst/>
              <a:rect l="l" t="t" r="r" b="b"/>
              <a:pathLst>
                <a:path w="3042920" h="1565275">
                  <a:moveTo>
                    <a:pt x="1107025" y="0"/>
                  </a:moveTo>
                  <a:lnTo>
                    <a:pt x="1057422" y="1313"/>
                  </a:lnTo>
                  <a:lnTo>
                    <a:pt x="1008055" y="4143"/>
                  </a:lnTo>
                  <a:lnTo>
                    <a:pt x="958998" y="8473"/>
                  </a:lnTo>
                  <a:lnTo>
                    <a:pt x="910322" y="14287"/>
                  </a:lnTo>
                  <a:lnTo>
                    <a:pt x="862102" y="21569"/>
                  </a:lnTo>
                  <a:lnTo>
                    <a:pt x="814409" y="30304"/>
                  </a:lnTo>
                  <a:lnTo>
                    <a:pt x="767318" y="40477"/>
                  </a:lnTo>
                  <a:lnTo>
                    <a:pt x="720899" y="52070"/>
                  </a:lnTo>
                  <a:lnTo>
                    <a:pt x="675228" y="65070"/>
                  </a:lnTo>
                  <a:lnTo>
                    <a:pt x="630376" y="79459"/>
                  </a:lnTo>
                  <a:lnTo>
                    <a:pt x="586416" y="95222"/>
                  </a:lnTo>
                  <a:lnTo>
                    <a:pt x="543421" y="112343"/>
                  </a:lnTo>
                  <a:lnTo>
                    <a:pt x="501465" y="130807"/>
                  </a:lnTo>
                  <a:lnTo>
                    <a:pt x="460620" y="150598"/>
                  </a:lnTo>
                  <a:lnTo>
                    <a:pt x="420959" y="171699"/>
                  </a:lnTo>
                  <a:lnTo>
                    <a:pt x="382555" y="194097"/>
                  </a:lnTo>
                  <a:lnTo>
                    <a:pt x="345480" y="217773"/>
                  </a:lnTo>
                  <a:lnTo>
                    <a:pt x="309808" y="242714"/>
                  </a:lnTo>
                  <a:lnTo>
                    <a:pt x="275612" y="268903"/>
                  </a:lnTo>
                  <a:lnTo>
                    <a:pt x="242964" y="296324"/>
                  </a:lnTo>
                  <a:lnTo>
                    <a:pt x="211938" y="324962"/>
                  </a:lnTo>
                  <a:lnTo>
                    <a:pt x="182606" y="354800"/>
                  </a:lnTo>
                  <a:lnTo>
                    <a:pt x="155042" y="385824"/>
                  </a:lnTo>
                  <a:lnTo>
                    <a:pt x="129317" y="418017"/>
                  </a:lnTo>
                  <a:lnTo>
                    <a:pt x="102895" y="455288"/>
                  </a:lnTo>
                  <a:lnTo>
                    <a:pt x="79562" y="493053"/>
                  </a:lnTo>
                  <a:lnTo>
                    <a:pt x="59286" y="531238"/>
                  </a:lnTo>
                  <a:lnTo>
                    <a:pt x="42034" y="569771"/>
                  </a:lnTo>
                  <a:lnTo>
                    <a:pt x="27774" y="608578"/>
                  </a:lnTo>
                  <a:lnTo>
                    <a:pt x="16473" y="647587"/>
                  </a:lnTo>
                  <a:lnTo>
                    <a:pt x="8099" y="686724"/>
                  </a:lnTo>
                  <a:lnTo>
                    <a:pt x="2618" y="725917"/>
                  </a:lnTo>
                  <a:lnTo>
                    <a:pt x="0" y="765092"/>
                  </a:lnTo>
                  <a:lnTo>
                    <a:pt x="210" y="804176"/>
                  </a:lnTo>
                  <a:lnTo>
                    <a:pt x="3216" y="843097"/>
                  </a:lnTo>
                  <a:lnTo>
                    <a:pt x="8986" y="881781"/>
                  </a:lnTo>
                  <a:lnTo>
                    <a:pt x="17488" y="920155"/>
                  </a:lnTo>
                  <a:lnTo>
                    <a:pt x="28688" y="958147"/>
                  </a:lnTo>
                  <a:lnTo>
                    <a:pt x="42554" y="995682"/>
                  </a:lnTo>
                  <a:lnTo>
                    <a:pt x="59054" y="1032689"/>
                  </a:lnTo>
                  <a:lnTo>
                    <a:pt x="78155" y="1069094"/>
                  </a:lnTo>
                  <a:lnTo>
                    <a:pt x="99825" y="1104824"/>
                  </a:lnTo>
                  <a:lnTo>
                    <a:pt x="124030" y="1139806"/>
                  </a:lnTo>
                  <a:lnTo>
                    <a:pt x="150739" y="1173967"/>
                  </a:lnTo>
                  <a:lnTo>
                    <a:pt x="179918" y="1207235"/>
                  </a:lnTo>
                  <a:lnTo>
                    <a:pt x="211536" y="1239535"/>
                  </a:lnTo>
                  <a:lnTo>
                    <a:pt x="245560" y="1270795"/>
                  </a:lnTo>
                  <a:lnTo>
                    <a:pt x="281957" y="1300942"/>
                  </a:lnTo>
                  <a:lnTo>
                    <a:pt x="320694" y="1329903"/>
                  </a:lnTo>
                  <a:lnTo>
                    <a:pt x="361740" y="1357604"/>
                  </a:lnTo>
                  <a:lnTo>
                    <a:pt x="405061" y="1383974"/>
                  </a:lnTo>
                  <a:lnTo>
                    <a:pt x="450625" y="1408938"/>
                  </a:lnTo>
                  <a:lnTo>
                    <a:pt x="498399" y="1432424"/>
                  </a:lnTo>
                  <a:lnTo>
                    <a:pt x="548351" y="1454359"/>
                  </a:lnTo>
                  <a:lnTo>
                    <a:pt x="600449" y="1474670"/>
                  </a:lnTo>
                  <a:lnTo>
                    <a:pt x="647839" y="1491068"/>
                  </a:lnTo>
                  <a:lnTo>
                    <a:pt x="695795" y="1505778"/>
                  </a:lnTo>
                  <a:lnTo>
                    <a:pt x="744243" y="1518814"/>
                  </a:lnTo>
                  <a:lnTo>
                    <a:pt x="793111" y="1530193"/>
                  </a:lnTo>
                  <a:lnTo>
                    <a:pt x="842326" y="1539930"/>
                  </a:lnTo>
                  <a:lnTo>
                    <a:pt x="891815" y="1548041"/>
                  </a:lnTo>
                  <a:lnTo>
                    <a:pt x="941506" y="1554542"/>
                  </a:lnTo>
                  <a:lnTo>
                    <a:pt x="991324" y="1559448"/>
                  </a:lnTo>
                  <a:lnTo>
                    <a:pt x="1041198" y="1562776"/>
                  </a:lnTo>
                  <a:lnTo>
                    <a:pt x="1091054" y="1564541"/>
                  </a:lnTo>
                  <a:lnTo>
                    <a:pt x="1140820" y="1564758"/>
                  </a:lnTo>
                  <a:lnTo>
                    <a:pt x="1190422" y="1563444"/>
                  </a:lnTo>
                  <a:lnTo>
                    <a:pt x="1239788" y="1560614"/>
                  </a:lnTo>
                  <a:lnTo>
                    <a:pt x="1288845" y="1556284"/>
                  </a:lnTo>
                  <a:lnTo>
                    <a:pt x="1337520" y="1550469"/>
                  </a:lnTo>
                  <a:lnTo>
                    <a:pt x="1385740" y="1543186"/>
                  </a:lnTo>
                  <a:lnTo>
                    <a:pt x="1433432" y="1534451"/>
                  </a:lnTo>
                  <a:lnTo>
                    <a:pt x="1480524" y="1524278"/>
                  </a:lnTo>
                  <a:lnTo>
                    <a:pt x="1526941" y="1512684"/>
                  </a:lnTo>
                  <a:lnTo>
                    <a:pt x="1572612" y="1499685"/>
                  </a:lnTo>
                  <a:lnTo>
                    <a:pt x="1617464" y="1485296"/>
                  </a:lnTo>
                  <a:lnTo>
                    <a:pt x="1661423" y="1469533"/>
                  </a:lnTo>
                  <a:lnTo>
                    <a:pt x="1704417" y="1452411"/>
                  </a:lnTo>
                  <a:lnTo>
                    <a:pt x="1746373" y="1433947"/>
                  </a:lnTo>
                  <a:lnTo>
                    <a:pt x="1787217" y="1414157"/>
                  </a:lnTo>
                  <a:lnTo>
                    <a:pt x="1826878" y="1393055"/>
                  </a:lnTo>
                  <a:lnTo>
                    <a:pt x="1865282" y="1370658"/>
                  </a:lnTo>
                  <a:lnTo>
                    <a:pt x="1902356" y="1346982"/>
                  </a:lnTo>
                  <a:lnTo>
                    <a:pt x="1938028" y="1322041"/>
                  </a:lnTo>
                  <a:lnTo>
                    <a:pt x="1972223" y="1295853"/>
                  </a:lnTo>
                  <a:lnTo>
                    <a:pt x="2004871" y="1268433"/>
                  </a:lnTo>
                  <a:lnTo>
                    <a:pt x="2035897" y="1239796"/>
                  </a:lnTo>
                  <a:lnTo>
                    <a:pt x="2065229" y="1209958"/>
                  </a:lnTo>
                  <a:lnTo>
                    <a:pt x="2092793" y="1178935"/>
                  </a:lnTo>
                  <a:lnTo>
                    <a:pt x="2118518" y="1146743"/>
                  </a:lnTo>
                  <a:lnTo>
                    <a:pt x="3042392" y="1184487"/>
                  </a:lnTo>
                  <a:lnTo>
                    <a:pt x="2242203" y="860866"/>
                  </a:lnTo>
                  <a:lnTo>
                    <a:pt x="2246738" y="817688"/>
                  </a:lnTo>
                  <a:lnTo>
                    <a:pt x="2247848" y="774745"/>
                  </a:lnTo>
                  <a:lnTo>
                    <a:pt x="2245596" y="732117"/>
                  </a:lnTo>
                  <a:lnTo>
                    <a:pt x="2240045" y="689885"/>
                  </a:lnTo>
                  <a:lnTo>
                    <a:pt x="2231257" y="648132"/>
                  </a:lnTo>
                  <a:lnTo>
                    <a:pt x="2219296" y="606937"/>
                  </a:lnTo>
                  <a:lnTo>
                    <a:pt x="2204223" y="566382"/>
                  </a:lnTo>
                  <a:lnTo>
                    <a:pt x="2186102" y="526549"/>
                  </a:lnTo>
                  <a:lnTo>
                    <a:pt x="2164995" y="487518"/>
                  </a:lnTo>
                  <a:lnTo>
                    <a:pt x="2140965" y="449371"/>
                  </a:lnTo>
                  <a:lnTo>
                    <a:pt x="2114075" y="412189"/>
                  </a:lnTo>
                  <a:lnTo>
                    <a:pt x="2084386" y="376053"/>
                  </a:lnTo>
                  <a:lnTo>
                    <a:pt x="2051962" y="341045"/>
                  </a:lnTo>
                  <a:lnTo>
                    <a:pt x="2016866" y="307244"/>
                  </a:lnTo>
                  <a:lnTo>
                    <a:pt x="1979159" y="274734"/>
                  </a:lnTo>
                  <a:lnTo>
                    <a:pt x="1938906" y="243594"/>
                  </a:lnTo>
                  <a:lnTo>
                    <a:pt x="1896167" y="213906"/>
                  </a:lnTo>
                  <a:lnTo>
                    <a:pt x="1851007" y="185752"/>
                  </a:lnTo>
                  <a:lnTo>
                    <a:pt x="1803487" y="159212"/>
                  </a:lnTo>
                  <a:lnTo>
                    <a:pt x="1753671" y="134368"/>
                  </a:lnTo>
                  <a:lnTo>
                    <a:pt x="1701621" y="111300"/>
                  </a:lnTo>
                  <a:lnTo>
                    <a:pt x="1647399" y="90090"/>
                  </a:lnTo>
                  <a:lnTo>
                    <a:pt x="1600009" y="73692"/>
                  </a:lnTo>
                  <a:lnTo>
                    <a:pt x="1552053" y="58982"/>
                  </a:lnTo>
                  <a:lnTo>
                    <a:pt x="1503605" y="45945"/>
                  </a:lnTo>
                  <a:lnTo>
                    <a:pt x="1454736" y="34566"/>
                  </a:lnTo>
                  <a:lnTo>
                    <a:pt x="1405521" y="24829"/>
                  </a:lnTo>
                  <a:lnTo>
                    <a:pt x="1356031" y="16718"/>
                  </a:lnTo>
                  <a:lnTo>
                    <a:pt x="1306341" y="10216"/>
                  </a:lnTo>
                  <a:lnTo>
                    <a:pt x="1256522" y="5310"/>
                  </a:lnTo>
                  <a:lnTo>
                    <a:pt x="1206648" y="1982"/>
                  </a:lnTo>
                  <a:lnTo>
                    <a:pt x="1156791" y="217"/>
                  </a:lnTo>
                  <a:lnTo>
                    <a:pt x="11070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9831" y="563819"/>
              <a:ext cx="3042920" cy="1565275"/>
            </a:xfrm>
            <a:custGeom>
              <a:avLst/>
              <a:gdLst/>
              <a:ahLst/>
              <a:cxnLst/>
              <a:rect l="l" t="t" r="r" b="b"/>
              <a:pathLst>
                <a:path w="3042920" h="1565275">
                  <a:moveTo>
                    <a:pt x="3042392" y="1184487"/>
                  </a:moveTo>
                  <a:lnTo>
                    <a:pt x="2118518" y="1146743"/>
                  </a:lnTo>
                  <a:lnTo>
                    <a:pt x="2092793" y="1178935"/>
                  </a:lnTo>
                  <a:lnTo>
                    <a:pt x="2065229" y="1209958"/>
                  </a:lnTo>
                  <a:lnTo>
                    <a:pt x="2035897" y="1239796"/>
                  </a:lnTo>
                  <a:lnTo>
                    <a:pt x="2004871" y="1268433"/>
                  </a:lnTo>
                  <a:lnTo>
                    <a:pt x="1972223" y="1295853"/>
                  </a:lnTo>
                  <a:lnTo>
                    <a:pt x="1938028" y="1322041"/>
                  </a:lnTo>
                  <a:lnTo>
                    <a:pt x="1902356" y="1346982"/>
                  </a:lnTo>
                  <a:lnTo>
                    <a:pt x="1865282" y="1370658"/>
                  </a:lnTo>
                  <a:lnTo>
                    <a:pt x="1826878" y="1393055"/>
                  </a:lnTo>
                  <a:lnTo>
                    <a:pt x="1787217" y="1414157"/>
                  </a:lnTo>
                  <a:lnTo>
                    <a:pt x="1746373" y="1433947"/>
                  </a:lnTo>
                  <a:lnTo>
                    <a:pt x="1704417" y="1452411"/>
                  </a:lnTo>
                  <a:lnTo>
                    <a:pt x="1661423" y="1469533"/>
                  </a:lnTo>
                  <a:lnTo>
                    <a:pt x="1617464" y="1485296"/>
                  </a:lnTo>
                  <a:lnTo>
                    <a:pt x="1572612" y="1499685"/>
                  </a:lnTo>
                  <a:lnTo>
                    <a:pt x="1526941" y="1512684"/>
                  </a:lnTo>
                  <a:lnTo>
                    <a:pt x="1480524" y="1524278"/>
                  </a:lnTo>
                  <a:lnTo>
                    <a:pt x="1433432" y="1534451"/>
                  </a:lnTo>
                  <a:lnTo>
                    <a:pt x="1385740" y="1543186"/>
                  </a:lnTo>
                  <a:lnTo>
                    <a:pt x="1337520" y="1550469"/>
                  </a:lnTo>
                  <a:lnTo>
                    <a:pt x="1288845" y="1556284"/>
                  </a:lnTo>
                  <a:lnTo>
                    <a:pt x="1239788" y="1560614"/>
                  </a:lnTo>
                  <a:lnTo>
                    <a:pt x="1190422" y="1563444"/>
                  </a:lnTo>
                  <a:lnTo>
                    <a:pt x="1140820" y="1564758"/>
                  </a:lnTo>
                  <a:lnTo>
                    <a:pt x="1091054" y="1564541"/>
                  </a:lnTo>
                  <a:lnTo>
                    <a:pt x="1041198" y="1562776"/>
                  </a:lnTo>
                  <a:lnTo>
                    <a:pt x="991324" y="1559448"/>
                  </a:lnTo>
                  <a:lnTo>
                    <a:pt x="941506" y="1554542"/>
                  </a:lnTo>
                  <a:lnTo>
                    <a:pt x="891815" y="1548041"/>
                  </a:lnTo>
                  <a:lnTo>
                    <a:pt x="842326" y="1539930"/>
                  </a:lnTo>
                  <a:lnTo>
                    <a:pt x="793111" y="1530193"/>
                  </a:lnTo>
                  <a:lnTo>
                    <a:pt x="744243" y="1518814"/>
                  </a:lnTo>
                  <a:lnTo>
                    <a:pt x="695795" y="1505778"/>
                  </a:lnTo>
                  <a:lnTo>
                    <a:pt x="647839" y="1491068"/>
                  </a:lnTo>
                  <a:lnTo>
                    <a:pt x="600449" y="1474670"/>
                  </a:lnTo>
                  <a:lnTo>
                    <a:pt x="548351" y="1454359"/>
                  </a:lnTo>
                  <a:lnTo>
                    <a:pt x="498399" y="1432424"/>
                  </a:lnTo>
                  <a:lnTo>
                    <a:pt x="450625" y="1408938"/>
                  </a:lnTo>
                  <a:lnTo>
                    <a:pt x="405061" y="1383974"/>
                  </a:lnTo>
                  <a:lnTo>
                    <a:pt x="361740" y="1357604"/>
                  </a:lnTo>
                  <a:lnTo>
                    <a:pt x="320694" y="1329903"/>
                  </a:lnTo>
                  <a:lnTo>
                    <a:pt x="281957" y="1300942"/>
                  </a:lnTo>
                  <a:lnTo>
                    <a:pt x="245560" y="1270795"/>
                  </a:lnTo>
                  <a:lnTo>
                    <a:pt x="211536" y="1239535"/>
                  </a:lnTo>
                  <a:lnTo>
                    <a:pt x="179918" y="1207235"/>
                  </a:lnTo>
                  <a:lnTo>
                    <a:pt x="150739" y="1173967"/>
                  </a:lnTo>
                  <a:lnTo>
                    <a:pt x="124030" y="1139806"/>
                  </a:lnTo>
                  <a:lnTo>
                    <a:pt x="99825" y="1104824"/>
                  </a:lnTo>
                  <a:lnTo>
                    <a:pt x="78155" y="1069094"/>
                  </a:lnTo>
                  <a:lnTo>
                    <a:pt x="59054" y="1032689"/>
                  </a:lnTo>
                  <a:lnTo>
                    <a:pt x="42554" y="995682"/>
                  </a:lnTo>
                  <a:lnTo>
                    <a:pt x="28688" y="958147"/>
                  </a:lnTo>
                  <a:lnTo>
                    <a:pt x="17488" y="920155"/>
                  </a:lnTo>
                  <a:lnTo>
                    <a:pt x="8986" y="881781"/>
                  </a:lnTo>
                  <a:lnTo>
                    <a:pt x="3216" y="843097"/>
                  </a:lnTo>
                  <a:lnTo>
                    <a:pt x="210" y="804176"/>
                  </a:lnTo>
                  <a:lnTo>
                    <a:pt x="0" y="765092"/>
                  </a:lnTo>
                  <a:lnTo>
                    <a:pt x="2618" y="725917"/>
                  </a:lnTo>
                  <a:lnTo>
                    <a:pt x="8099" y="686724"/>
                  </a:lnTo>
                  <a:lnTo>
                    <a:pt x="16473" y="647587"/>
                  </a:lnTo>
                  <a:lnTo>
                    <a:pt x="27774" y="608578"/>
                  </a:lnTo>
                  <a:lnTo>
                    <a:pt x="42034" y="569771"/>
                  </a:lnTo>
                  <a:lnTo>
                    <a:pt x="59286" y="531238"/>
                  </a:lnTo>
                  <a:lnTo>
                    <a:pt x="79562" y="493053"/>
                  </a:lnTo>
                  <a:lnTo>
                    <a:pt x="102895" y="455288"/>
                  </a:lnTo>
                  <a:lnTo>
                    <a:pt x="129317" y="418017"/>
                  </a:lnTo>
                  <a:lnTo>
                    <a:pt x="155042" y="385824"/>
                  </a:lnTo>
                  <a:lnTo>
                    <a:pt x="182606" y="354800"/>
                  </a:lnTo>
                  <a:lnTo>
                    <a:pt x="211938" y="324962"/>
                  </a:lnTo>
                  <a:lnTo>
                    <a:pt x="242964" y="296324"/>
                  </a:lnTo>
                  <a:lnTo>
                    <a:pt x="275612" y="268903"/>
                  </a:lnTo>
                  <a:lnTo>
                    <a:pt x="309808" y="242714"/>
                  </a:lnTo>
                  <a:lnTo>
                    <a:pt x="345480" y="217773"/>
                  </a:lnTo>
                  <a:lnTo>
                    <a:pt x="382555" y="194097"/>
                  </a:lnTo>
                  <a:lnTo>
                    <a:pt x="420959" y="171699"/>
                  </a:lnTo>
                  <a:lnTo>
                    <a:pt x="460620" y="150598"/>
                  </a:lnTo>
                  <a:lnTo>
                    <a:pt x="501465" y="130807"/>
                  </a:lnTo>
                  <a:lnTo>
                    <a:pt x="543421" y="112343"/>
                  </a:lnTo>
                  <a:lnTo>
                    <a:pt x="586416" y="95222"/>
                  </a:lnTo>
                  <a:lnTo>
                    <a:pt x="630376" y="79459"/>
                  </a:lnTo>
                  <a:lnTo>
                    <a:pt x="675228" y="65070"/>
                  </a:lnTo>
                  <a:lnTo>
                    <a:pt x="720899" y="52070"/>
                  </a:lnTo>
                  <a:lnTo>
                    <a:pt x="767318" y="40477"/>
                  </a:lnTo>
                  <a:lnTo>
                    <a:pt x="814409" y="30304"/>
                  </a:lnTo>
                  <a:lnTo>
                    <a:pt x="862102" y="21569"/>
                  </a:lnTo>
                  <a:lnTo>
                    <a:pt x="910322" y="14287"/>
                  </a:lnTo>
                  <a:lnTo>
                    <a:pt x="958998" y="8473"/>
                  </a:lnTo>
                  <a:lnTo>
                    <a:pt x="1008055" y="4143"/>
                  </a:lnTo>
                  <a:lnTo>
                    <a:pt x="1057422" y="1313"/>
                  </a:lnTo>
                  <a:lnTo>
                    <a:pt x="1107025" y="0"/>
                  </a:lnTo>
                  <a:lnTo>
                    <a:pt x="1156791" y="217"/>
                  </a:lnTo>
                  <a:lnTo>
                    <a:pt x="1206648" y="1982"/>
                  </a:lnTo>
                  <a:lnTo>
                    <a:pt x="1256522" y="5310"/>
                  </a:lnTo>
                  <a:lnTo>
                    <a:pt x="1306341" y="10216"/>
                  </a:lnTo>
                  <a:lnTo>
                    <a:pt x="1356031" y="16718"/>
                  </a:lnTo>
                  <a:lnTo>
                    <a:pt x="1405521" y="24829"/>
                  </a:lnTo>
                  <a:lnTo>
                    <a:pt x="1454736" y="34566"/>
                  </a:lnTo>
                  <a:lnTo>
                    <a:pt x="1503605" y="45945"/>
                  </a:lnTo>
                  <a:lnTo>
                    <a:pt x="1552053" y="58982"/>
                  </a:lnTo>
                  <a:lnTo>
                    <a:pt x="1600009" y="73692"/>
                  </a:lnTo>
                  <a:lnTo>
                    <a:pt x="1647399" y="90090"/>
                  </a:lnTo>
                  <a:lnTo>
                    <a:pt x="1701621" y="111300"/>
                  </a:lnTo>
                  <a:lnTo>
                    <a:pt x="1753671" y="134368"/>
                  </a:lnTo>
                  <a:lnTo>
                    <a:pt x="1803487" y="159212"/>
                  </a:lnTo>
                  <a:lnTo>
                    <a:pt x="1851007" y="185752"/>
                  </a:lnTo>
                  <a:lnTo>
                    <a:pt x="1896167" y="213906"/>
                  </a:lnTo>
                  <a:lnTo>
                    <a:pt x="1938906" y="243594"/>
                  </a:lnTo>
                  <a:lnTo>
                    <a:pt x="1979159" y="274734"/>
                  </a:lnTo>
                  <a:lnTo>
                    <a:pt x="2016866" y="307244"/>
                  </a:lnTo>
                  <a:lnTo>
                    <a:pt x="2051962" y="341045"/>
                  </a:lnTo>
                  <a:lnTo>
                    <a:pt x="2084386" y="376053"/>
                  </a:lnTo>
                  <a:lnTo>
                    <a:pt x="2114075" y="412189"/>
                  </a:lnTo>
                  <a:lnTo>
                    <a:pt x="2140965" y="449371"/>
                  </a:lnTo>
                  <a:lnTo>
                    <a:pt x="2164995" y="487518"/>
                  </a:lnTo>
                  <a:lnTo>
                    <a:pt x="2186102" y="526549"/>
                  </a:lnTo>
                  <a:lnTo>
                    <a:pt x="2204223" y="566382"/>
                  </a:lnTo>
                  <a:lnTo>
                    <a:pt x="2219296" y="606937"/>
                  </a:lnTo>
                  <a:lnTo>
                    <a:pt x="2231257" y="648132"/>
                  </a:lnTo>
                  <a:lnTo>
                    <a:pt x="2240045" y="689885"/>
                  </a:lnTo>
                  <a:lnTo>
                    <a:pt x="2245596" y="732117"/>
                  </a:lnTo>
                  <a:lnTo>
                    <a:pt x="2247848" y="774745"/>
                  </a:lnTo>
                  <a:lnTo>
                    <a:pt x="2246738" y="817688"/>
                  </a:lnTo>
                  <a:lnTo>
                    <a:pt x="2242203" y="860866"/>
                  </a:lnTo>
                  <a:lnTo>
                    <a:pt x="3042392" y="118448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10192" y="616432"/>
            <a:ext cx="1445260" cy="1430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ctr">
              <a:lnSpc>
                <a:spcPct val="1002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i*4 is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helping  us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jump</a:t>
            </a:r>
            <a:r>
              <a:rPr sz="20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025" spc="-15" baseline="-20576" dirty="0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row.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(skip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4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numbers in</a:t>
            </a:r>
            <a:r>
              <a:rPr sz="16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each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row)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200" y="2550159"/>
            <a:ext cx="1570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Strings</a:t>
            </a:r>
            <a:r>
              <a:rPr spc="-80" dirty="0"/>
              <a:t> </a:t>
            </a:r>
            <a:r>
              <a:rPr spc="-25" dirty="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30300"/>
            <a:ext cx="7949565" cy="48996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String is a char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 array</a:t>
            </a:r>
            <a:endParaRPr sz="3200">
              <a:latin typeface="Carlito"/>
              <a:cs typeface="Carlito"/>
            </a:endParaRPr>
          </a:p>
          <a:p>
            <a:pPr marL="355600" marR="1530985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Sequence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zero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more characters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terminated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null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(‘\0’)</a:t>
            </a:r>
            <a:r>
              <a:rPr sz="32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character</a:t>
            </a:r>
            <a:endParaRPr sz="3200">
              <a:latin typeface="Carlito"/>
              <a:cs typeface="Carlito"/>
            </a:endParaRPr>
          </a:p>
          <a:p>
            <a:pPr marL="355600" marR="376555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  <a:tab pos="2120900" algn="l"/>
              </a:tabLst>
            </a:pP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Note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that	‘\0’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terminates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it is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part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string.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C000"/>
                </a:solidFill>
                <a:latin typeface="Carlito"/>
                <a:cs typeface="Carlito"/>
              </a:rPr>
              <a:t>strlen()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returns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length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string.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null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part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length</a:t>
            </a:r>
            <a:endParaRPr sz="3200">
              <a:latin typeface="Carlito"/>
              <a:cs typeface="Carlito"/>
            </a:endParaRPr>
          </a:p>
          <a:p>
            <a:pPr marL="355600" marR="500380" indent="-342900">
              <a:lnSpc>
                <a:spcPct val="100000"/>
              </a:lnSpc>
              <a:spcBef>
                <a:spcPts val="760"/>
              </a:spcBef>
              <a:buClr>
                <a:srgbClr val="FFFFFF"/>
              </a:buClr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dirty="0"/>
              <a:t>	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 many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useful functions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strings 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available at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C000"/>
                </a:solidFill>
                <a:latin typeface="Carlito"/>
                <a:cs typeface="Carlito"/>
              </a:rPr>
              <a:t>string.h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Strings</a:t>
            </a:r>
            <a:r>
              <a:rPr spc="-80" dirty="0"/>
              <a:t> </a:t>
            </a:r>
            <a:r>
              <a:rPr spc="-25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03300"/>
            <a:ext cx="7556500" cy="117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char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s[10]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27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“cat”;</a:t>
            </a:r>
            <a:endParaRPr sz="2700">
              <a:latin typeface="Carlito"/>
              <a:cs typeface="Carlito"/>
            </a:endParaRPr>
          </a:p>
          <a:p>
            <a:pPr marL="355600" marR="5080" indent="-342900">
              <a:lnSpc>
                <a:spcPts val="26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sz="2700" dirty="0">
                <a:solidFill>
                  <a:srgbClr val="E36C09"/>
                </a:solidFill>
                <a:latin typeface="Carlito"/>
                <a:cs typeface="Carlito"/>
              </a:rPr>
              <a:t>s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is an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10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bytes </a:t>
            </a:r>
            <a:r>
              <a:rPr sz="27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allocated </a:t>
            </a:r>
            <a:r>
              <a:rPr sz="2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Carlito"/>
                <a:cs typeface="Carlito"/>
              </a:rPr>
              <a:t>array.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90899"/>
            <a:ext cx="7971790" cy="286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declared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27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pointer:</a:t>
            </a:r>
            <a:endParaRPr sz="2700">
              <a:latin typeface="Carlito"/>
              <a:cs typeface="Carlito"/>
            </a:endParaRPr>
          </a:p>
          <a:p>
            <a:pPr marL="469265" marR="5080">
              <a:lnSpc>
                <a:spcPct val="80200"/>
              </a:lnSpc>
              <a:spcBef>
                <a:spcPts val="570"/>
              </a:spcBef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char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*s =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“cat”;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//but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cannot change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content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this  case. </a:t>
            </a:r>
            <a:r>
              <a:rPr sz="2400" spc="-40" dirty="0">
                <a:solidFill>
                  <a:srgbClr val="FFC000"/>
                </a:solidFill>
                <a:latin typeface="Carlito"/>
                <a:cs typeface="Carlito"/>
              </a:rPr>
              <a:t>We </a:t>
            </a:r>
            <a:r>
              <a:rPr sz="2400" spc="-20" dirty="0">
                <a:solidFill>
                  <a:srgbClr val="FFC000"/>
                </a:solidFill>
                <a:latin typeface="Carlito"/>
                <a:cs typeface="Carlito"/>
              </a:rPr>
              <a:t>have </a:t>
            </a:r>
            <a:r>
              <a:rPr sz="2400" spc="-15" dirty="0">
                <a:solidFill>
                  <a:srgbClr val="FFC00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use dynamic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memory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allocation </a:t>
            </a:r>
            <a:r>
              <a:rPr sz="2400" spc="-15" dirty="0">
                <a:solidFill>
                  <a:srgbClr val="FFC000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work on 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it.</a:t>
            </a:r>
            <a:endParaRPr sz="2400">
              <a:latin typeface="Carlito"/>
              <a:cs typeface="Carlito"/>
            </a:endParaRPr>
          </a:p>
          <a:p>
            <a:pPr marL="355600" marR="744855" indent="-342900">
              <a:lnSpc>
                <a:spcPts val="26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You </a:t>
            </a:r>
            <a:r>
              <a:rPr sz="27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can </a:t>
            </a:r>
            <a:r>
              <a:rPr sz="27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access each </a:t>
            </a:r>
            <a:r>
              <a:rPr sz="27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character 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in </a:t>
            </a:r>
            <a:r>
              <a:rPr sz="27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the </a:t>
            </a:r>
            <a:r>
              <a:rPr sz="27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string </a:t>
            </a:r>
            <a:r>
              <a:rPr sz="27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like 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an  </a:t>
            </a:r>
            <a:r>
              <a:rPr sz="27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array.</a:t>
            </a:r>
            <a:endParaRPr sz="2700">
              <a:latin typeface="Carlito"/>
              <a:cs typeface="Carlito"/>
            </a:endParaRPr>
          </a:p>
          <a:p>
            <a:pPr marL="355600" marR="231775" indent="-342900">
              <a:lnSpc>
                <a:spcPct val="797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You </a:t>
            </a:r>
            <a:r>
              <a:rPr sz="27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can 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pass </a:t>
            </a:r>
            <a:r>
              <a:rPr sz="27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string </a:t>
            </a:r>
            <a:r>
              <a:rPr sz="27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to 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 </a:t>
            </a:r>
            <a:r>
              <a:rPr sz="27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function 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in </a:t>
            </a:r>
            <a:r>
              <a:rPr sz="27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the 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same </a:t>
            </a:r>
            <a:r>
              <a:rPr sz="27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way </a:t>
            </a:r>
            <a:r>
              <a:rPr sz="27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you  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pass an</a:t>
            </a:r>
            <a:r>
              <a:rPr sz="2700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27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array.</a:t>
            </a:r>
            <a:endParaRPr sz="27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4250" y="2508250"/>
          <a:ext cx="611505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‘\0’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575" y="1094898"/>
            <a:ext cx="6253480" cy="336359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2120"/>
              </a:spcBef>
            </a:pPr>
            <a:r>
              <a:rPr sz="6600" spc="-45" dirty="0"/>
              <a:t>Pointer</a:t>
            </a:r>
            <a:r>
              <a:rPr sz="6600" spc="5" dirty="0"/>
              <a:t> </a:t>
            </a:r>
            <a:r>
              <a:rPr sz="6600" spc="-40" dirty="0"/>
              <a:t>Review</a:t>
            </a:r>
            <a:endParaRPr sz="6600"/>
          </a:p>
          <a:p>
            <a:pPr marL="12700" marR="5080">
              <a:lnSpc>
                <a:spcPct val="100000"/>
              </a:lnSpc>
              <a:spcBef>
                <a:spcPts val="980"/>
              </a:spcBef>
            </a:pPr>
            <a:r>
              <a:rPr sz="3200" spc="-45" dirty="0"/>
              <a:t>(We </a:t>
            </a:r>
            <a:r>
              <a:rPr sz="3200" spc="-5" dirty="0"/>
              <a:t>will briefly </a:t>
            </a:r>
            <a:r>
              <a:rPr sz="3200" spc="-15" dirty="0"/>
              <a:t>go through </a:t>
            </a:r>
            <a:r>
              <a:rPr sz="3200" spc="-10" dirty="0"/>
              <a:t>pointer  </a:t>
            </a:r>
            <a:r>
              <a:rPr sz="3200" spc="-45" dirty="0"/>
              <a:t>review. </a:t>
            </a:r>
            <a:r>
              <a:rPr sz="3200" spc="-5" dirty="0"/>
              <a:t>If </a:t>
            </a:r>
            <a:r>
              <a:rPr sz="3200" spc="-20" dirty="0"/>
              <a:t>you </a:t>
            </a:r>
            <a:r>
              <a:rPr sz="3200" dirty="0"/>
              <a:t>need </a:t>
            </a:r>
            <a:r>
              <a:rPr sz="3200" spc="-15" dirty="0"/>
              <a:t>more </a:t>
            </a:r>
            <a:r>
              <a:rPr sz="3200" spc="-10" dirty="0"/>
              <a:t>explanation,  </a:t>
            </a:r>
            <a:r>
              <a:rPr sz="3200" dirty="0"/>
              <a:t>please </a:t>
            </a:r>
            <a:r>
              <a:rPr sz="3200" spc="-15" dirty="0"/>
              <a:t>review </a:t>
            </a:r>
            <a:r>
              <a:rPr sz="3200" dirty="0"/>
              <a:t>the </a:t>
            </a:r>
            <a:r>
              <a:rPr sz="3200" spc="-5" dirty="0"/>
              <a:t>uploaded </a:t>
            </a:r>
            <a:r>
              <a:rPr sz="3200" dirty="0"/>
              <a:t>slide </a:t>
            </a:r>
            <a:r>
              <a:rPr sz="3200" spc="-5" dirty="0"/>
              <a:t>on  </a:t>
            </a:r>
            <a:r>
              <a:rPr sz="3200" spc="-15" dirty="0"/>
              <a:t>pointers)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Strings</a:t>
            </a:r>
            <a:r>
              <a:rPr spc="-80" dirty="0"/>
              <a:t> </a:t>
            </a:r>
            <a:r>
              <a:rPr spc="-2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4420"/>
            <a:ext cx="7982584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16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scanf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gets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method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taking  string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input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careful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while using </a:t>
            </a:r>
            <a:r>
              <a:rPr sz="3200" spc="-10" dirty="0">
                <a:solidFill>
                  <a:srgbClr val="E36C09"/>
                </a:solidFill>
                <a:latin typeface="Carlito"/>
                <a:cs typeface="Carlito"/>
              </a:rPr>
              <a:t>scanf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read string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as it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3200" spc="-5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rlito"/>
                <a:cs typeface="Carlito"/>
              </a:rPr>
              <a:t>skip</a:t>
            </a:r>
            <a:r>
              <a:rPr sz="320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anything after</a:t>
            </a:r>
            <a:r>
              <a:rPr sz="3200" spc="5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rlito"/>
                <a:cs typeface="Carlito"/>
              </a:rPr>
              <a:t>space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7800" y="3276600"/>
            <a:ext cx="6553200" cy="3180080"/>
            <a:chOff x="1447800" y="3276600"/>
            <a:chExt cx="6553200" cy="3180080"/>
          </a:xfrm>
        </p:grpSpPr>
        <p:sp>
          <p:nvSpPr>
            <p:cNvPr id="5" name="object 5"/>
            <p:cNvSpPr/>
            <p:nvPr/>
          </p:nvSpPr>
          <p:spPr>
            <a:xfrm>
              <a:off x="1447800" y="3276599"/>
              <a:ext cx="6324600" cy="2309495"/>
            </a:xfrm>
            <a:custGeom>
              <a:avLst/>
              <a:gdLst/>
              <a:ahLst/>
              <a:cxnLst/>
              <a:rect l="l" t="t" r="r" b="b"/>
              <a:pathLst>
                <a:path w="6324600" h="2309495">
                  <a:moveTo>
                    <a:pt x="63246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0" y="2308872"/>
                  </a:lnTo>
                  <a:lnTo>
                    <a:pt x="6324600" y="2308872"/>
                  </a:lnTo>
                  <a:lnTo>
                    <a:pt x="6324600" y="2133600"/>
                  </a:lnTo>
                  <a:lnTo>
                    <a:pt x="6324600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5410200"/>
              <a:ext cx="6019800" cy="1046480"/>
            </a:xfrm>
            <a:custGeom>
              <a:avLst/>
              <a:gdLst/>
              <a:ahLst/>
              <a:cxnLst/>
              <a:rect l="l" t="t" r="r" b="b"/>
              <a:pathLst>
                <a:path w="6019800" h="1046479">
                  <a:moveTo>
                    <a:pt x="6019800" y="0"/>
                  </a:moveTo>
                  <a:lnTo>
                    <a:pt x="0" y="0"/>
                  </a:lnTo>
                  <a:lnTo>
                    <a:pt x="0" y="1046480"/>
                  </a:lnTo>
                  <a:lnTo>
                    <a:pt x="6019800" y="104648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6539" y="3281679"/>
            <a:ext cx="6334760" cy="311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10" dirty="0">
                <a:latin typeface="Courier New"/>
                <a:cs typeface="Courier New"/>
              </a:rPr>
              <a:t> 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 marR="262572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char name[20];  printf("Enter name: </a:t>
            </a:r>
            <a:r>
              <a:rPr sz="1800" b="1" spc="-15" dirty="0">
                <a:latin typeface="Courier New"/>
                <a:cs typeface="Courier New"/>
              </a:rPr>
              <a:t>");  </a:t>
            </a:r>
            <a:r>
              <a:rPr sz="1800" b="1" spc="-10" dirty="0">
                <a:latin typeface="Courier New"/>
                <a:cs typeface="Courier New"/>
              </a:rPr>
              <a:t>scanf("%s",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name);</a:t>
            </a:r>
            <a:endParaRPr sz="1800">
              <a:latin typeface="Courier New"/>
              <a:cs typeface="Courier New"/>
            </a:endParaRPr>
          </a:p>
          <a:p>
            <a:pPr marL="561340" marR="125920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printf("Your </a:t>
            </a:r>
            <a:r>
              <a:rPr sz="1800" b="1" spc="-15" dirty="0">
                <a:latin typeface="Courier New"/>
                <a:cs typeface="Courier New"/>
              </a:rPr>
              <a:t>name </a:t>
            </a:r>
            <a:r>
              <a:rPr sz="1800" b="1" spc="-5" dirty="0">
                <a:latin typeface="Courier New"/>
                <a:cs typeface="Courier New"/>
              </a:rPr>
              <a:t>is </a:t>
            </a:r>
            <a:r>
              <a:rPr sz="1800" b="1" spc="-10" dirty="0">
                <a:latin typeface="Courier New"/>
                <a:cs typeface="Courier New"/>
              </a:rPr>
              <a:t>%s.", name);  return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45465">
              <a:lnSpc>
                <a:spcPts val="17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Output:</a:t>
            </a:r>
            <a:endParaRPr sz="160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Enter name: Nusair</a:t>
            </a:r>
            <a:r>
              <a:rPr sz="160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Ahmed</a:t>
            </a:r>
            <a:endParaRPr sz="1600">
              <a:latin typeface="Courier New"/>
              <a:cs typeface="Courier New"/>
            </a:endParaRPr>
          </a:p>
          <a:p>
            <a:pPr marL="545465" marR="5080">
              <a:lnSpc>
                <a:spcPts val="1739"/>
              </a:lnSpc>
              <a:spcBef>
                <a:spcPts val="204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Your name 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Nusair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//see it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failed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to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keep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Ahmed  in the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 string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Strings</a:t>
            </a:r>
            <a:r>
              <a:rPr spc="-80" dirty="0"/>
              <a:t> </a:t>
            </a:r>
            <a:r>
              <a:rPr spc="-25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77900"/>
            <a:ext cx="7771130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36C09"/>
                </a:solidFill>
                <a:latin typeface="Carlito"/>
                <a:cs typeface="Carlito"/>
              </a:rPr>
              <a:t>gets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200" spc="-5" dirty="0">
                <a:solidFill>
                  <a:srgbClr val="E36C09"/>
                </a:solidFill>
                <a:latin typeface="Carlito"/>
                <a:cs typeface="Carlito"/>
              </a:rPr>
              <a:t>puts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methods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string.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3200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320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rlito"/>
                <a:cs typeface="Carlito"/>
              </a:rPr>
              <a:t>gets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32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spaces.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438400"/>
            <a:ext cx="4724400" cy="255524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marR="242824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latin typeface="Courier New"/>
                <a:cs typeface="Courier New"/>
              </a:rPr>
              <a:t>#include &lt;stdio.h&gt;  int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8485" marR="13258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char name[30];  printf("Enter </a:t>
            </a:r>
            <a:r>
              <a:rPr sz="1600" b="1" dirty="0">
                <a:latin typeface="Courier New"/>
                <a:cs typeface="Courier New"/>
              </a:rPr>
              <a:t>name: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");</a:t>
            </a:r>
            <a:endParaRPr sz="1600">
              <a:latin typeface="Courier New"/>
              <a:cs typeface="Courier New"/>
            </a:endParaRPr>
          </a:p>
          <a:p>
            <a:pPr marL="578485" marR="469900">
              <a:lnSpc>
                <a:spcPct val="100000"/>
              </a:lnSpc>
              <a:tabLst>
                <a:tab pos="2534285" algn="l"/>
              </a:tabLst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gets(name);	</a:t>
            </a:r>
            <a:r>
              <a:rPr sz="1600" b="1" spc="5" dirty="0">
                <a:latin typeface="Courier New"/>
                <a:cs typeface="Courier New"/>
              </a:rPr>
              <a:t>// </a:t>
            </a:r>
            <a:r>
              <a:rPr sz="1600" b="1" spc="-5" dirty="0">
                <a:latin typeface="Courier New"/>
                <a:cs typeface="Courier New"/>
              </a:rPr>
              <a:t>read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string  printf("Name: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");</a:t>
            </a:r>
            <a:endParaRPr sz="1600">
              <a:latin typeface="Courier New"/>
              <a:cs typeface="Courier New"/>
            </a:endParaRPr>
          </a:p>
          <a:p>
            <a:pPr marL="578485" marR="226060">
              <a:lnSpc>
                <a:spcPct val="100000"/>
              </a:lnSpc>
              <a:tabLst>
                <a:tab pos="2412365" algn="l"/>
              </a:tabLst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puts(name);	</a:t>
            </a:r>
            <a:r>
              <a:rPr sz="1600" b="1" spc="-5" dirty="0">
                <a:latin typeface="Courier New"/>
                <a:cs typeface="Courier New"/>
              </a:rPr>
              <a:t>// display string  return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5181600"/>
            <a:ext cx="5181600" cy="8305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Output:</a:t>
            </a:r>
            <a:endParaRPr sz="1600">
              <a:latin typeface="Courier New"/>
              <a:cs typeface="Courier New"/>
            </a:endParaRPr>
          </a:p>
          <a:p>
            <a:pPr marL="91440" marR="214884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Enter name: Nusair Ahmed  Name: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Nusair</a:t>
            </a:r>
            <a:r>
              <a:rPr sz="1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Ahmed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160172"/>
            <a:ext cx="7411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rlito"/>
                <a:cs typeface="Carlito"/>
              </a:rPr>
              <a:t>Alternative </a:t>
            </a:r>
            <a:r>
              <a:rPr sz="3200" b="1" spc="-5" dirty="0">
                <a:latin typeface="Carlito"/>
                <a:cs typeface="Carlito"/>
              </a:rPr>
              <a:t>of </a:t>
            </a:r>
            <a:r>
              <a:rPr sz="3200" b="1" spc="-15" dirty="0">
                <a:latin typeface="Carlito"/>
                <a:cs typeface="Carlito"/>
              </a:rPr>
              <a:t>gets() </a:t>
            </a:r>
            <a:r>
              <a:rPr sz="3200" b="1" spc="-10" dirty="0">
                <a:latin typeface="Carlito"/>
                <a:cs typeface="Carlito"/>
              </a:rPr>
              <a:t>method </a:t>
            </a:r>
            <a:r>
              <a:rPr sz="3200" b="1" spc="-15" dirty="0">
                <a:latin typeface="Carlito"/>
                <a:cs typeface="Carlito"/>
              </a:rPr>
              <a:t>for </a:t>
            </a:r>
            <a:r>
              <a:rPr sz="3200" b="1" spc="-10" dirty="0">
                <a:latin typeface="Carlito"/>
                <a:cs typeface="Carlito"/>
              </a:rPr>
              <a:t>string</a:t>
            </a:r>
            <a:r>
              <a:rPr sz="3200" b="1" spc="-5" dirty="0">
                <a:latin typeface="Carlito"/>
                <a:cs typeface="Carlito"/>
              </a:rPr>
              <a:t> input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72159"/>
            <a:ext cx="8511540" cy="297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gets()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method is dangerous as it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does not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care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about the 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char </a:t>
            </a: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array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takes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than 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size. 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As a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result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your program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crash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become</a:t>
            </a:r>
            <a:r>
              <a:rPr sz="2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unsafe.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8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Alternative:</a:t>
            </a:r>
            <a:endParaRPr sz="3200">
              <a:latin typeface="Carlito"/>
              <a:cs typeface="Carlito"/>
            </a:endParaRPr>
          </a:p>
          <a:p>
            <a:pPr marL="469900" marR="3832225">
              <a:lnSpc>
                <a:spcPts val="2880"/>
              </a:lnSpc>
              <a:spcBef>
                <a:spcPts val="55"/>
              </a:spcBef>
            </a:pPr>
            <a:r>
              <a:rPr sz="2400" b="1" i="1" spc="-5" dirty="0">
                <a:solidFill>
                  <a:srgbClr val="FFC000"/>
                </a:solidFill>
                <a:latin typeface="Courier New"/>
                <a:cs typeface="Courier New"/>
              </a:rPr>
              <a:t>char </a:t>
            </a:r>
            <a:r>
              <a:rPr sz="2400" b="1" i="1" spc="-10" dirty="0">
                <a:solidFill>
                  <a:srgbClr val="FFC000"/>
                </a:solidFill>
                <a:latin typeface="Courier New"/>
                <a:cs typeface="Courier New"/>
              </a:rPr>
              <a:t>name[30];  printf("Enter </a:t>
            </a:r>
            <a:r>
              <a:rPr sz="2400" b="1" i="1" spc="-5" dirty="0">
                <a:solidFill>
                  <a:srgbClr val="FFC000"/>
                </a:solidFill>
                <a:latin typeface="Courier New"/>
                <a:cs typeface="Courier New"/>
              </a:rPr>
              <a:t>name: ");  </a:t>
            </a:r>
            <a:r>
              <a:rPr sz="2400" b="1" i="1" spc="-10" dirty="0">
                <a:solidFill>
                  <a:srgbClr val="FFC000"/>
                </a:solidFill>
                <a:latin typeface="Courier New"/>
                <a:cs typeface="Courier New"/>
              </a:rPr>
              <a:t>scanf("%[^\n]s",name);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804920"/>
            <a:ext cx="8282940" cy="28625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332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also use: </a:t>
            </a:r>
            <a:r>
              <a:rPr sz="2800" b="1" i="1" spc="-5" dirty="0">
                <a:solidFill>
                  <a:srgbClr val="FFC000"/>
                </a:solidFill>
                <a:latin typeface="Courier New"/>
                <a:cs typeface="Courier New"/>
              </a:rPr>
              <a:t>fgets(name, sizeof(name),  </a:t>
            </a:r>
            <a:r>
              <a:rPr sz="2800" b="1" i="1" spc="-10" dirty="0">
                <a:solidFill>
                  <a:srgbClr val="FFC000"/>
                </a:solidFill>
                <a:latin typeface="Courier New"/>
                <a:cs typeface="Courier New"/>
              </a:rPr>
              <a:t>stdin);</a:t>
            </a:r>
            <a:endParaRPr sz="2800">
              <a:latin typeface="Courier New"/>
              <a:cs typeface="Courier New"/>
            </a:endParaRPr>
          </a:p>
          <a:p>
            <a:pPr marL="355600" marR="1524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400" b="1" i="1" spc="-15" dirty="0">
                <a:solidFill>
                  <a:srgbClr val="FFFFFF"/>
                </a:solidFill>
                <a:latin typeface="Carlito"/>
                <a:cs typeface="Carlito"/>
              </a:rPr>
              <a:t>case </a:t>
            </a:r>
            <a:r>
              <a:rPr sz="2400" b="1" i="1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b="1" i="1" spc="-10" dirty="0">
                <a:solidFill>
                  <a:srgbClr val="FFC000"/>
                </a:solidFill>
                <a:latin typeface="Carlito"/>
                <a:cs typeface="Carlito"/>
              </a:rPr>
              <a:t>fgets, </a:t>
            </a:r>
            <a:r>
              <a:rPr sz="2400" b="1" i="1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400" b="1" i="1" spc="-10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2400" b="1" i="1" spc="-15" dirty="0">
                <a:solidFill>
                  <a:srgbClr val="FFFFFF"/>
                </a:solidFill>
                <a:latin typeface="Carlito"/>
                <a:cs typeface="Carlito"/>
              </a:rPr>
              <a:t>keep </a:t>
            </a:r>
            <a:r>
              <a:rPr sz="2400" b="1" i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b="1" i="1" spc="-5" dirty="0">
                <a:solidFill>
                  <a:srgbClr val="FFC000"/>
                </a:solidFill>
                <a:latin typeface="Carlito"/>
                <a:cs typeface="Carlito"/>
              </a:rPr>
              <a:t>‘\n’ </a:t>
            </a:r>
            <a:r>
              <a:rPr sz="2400" b="1" i="1" spc="-5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2400" b="1" i="1" spc="-10" dirty="0">
                <a:solidFill>
                  <a:srgbClr val="FFFFFF"/>
                </a:solidFill>
                <a:latin typeface="Carlito"/>
                <a:cs typeface="Carlito"/>
              </a:rPr>
              <a:t>string. The </a:t>
            </a:r>
            <a:r>
              <a:rPr sz="2400" b="1" i="1" spc="-15" dirty="0">
                <a:solidFill>
                  <a:srgbClr val="FFFFFF"/>
                </a:solidFill>
                <a:latin typeface="Carlito"/>
                <a:cs typeface="Carlito"/>
              </a:rPr>
              <a:t>following  </a:t>
            </a:r>
            <a:r>
              <a:rPr sz="2400" b="1" i="1" spc="-10" dirty="0">
                <a:solidFill>
                  <a:srgbClr val="FFFFFF"/>
                </a:solidFill>
                <a:latin typeface="Carlito"/>
                <a:cs typeface="Carlito"/>
              </a:rPr>
              <a:t>line will </a:t>
            </a:r>
            <a:r>
              <a:rPr sz="2400" b="1" i="1" spc="-5" dirty="0">
                <a:solidFill>
                  <a:srgbClr val="FFFFFF"/>
                </a:solidFill>
                <a:latin typeface="Carlito"/>
                <a:cs typeface="Carlito"/>
              </a:rPr>
              <a:t>remove that</a:t>
            </a:r>
            <a:r>
              <a:rPr sz="2400" b="1" i="1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i="1" spc="-5" dirty="0">
                <a:solidFill>
                  <a:srgbClr val="FFC000"/>
                </a:solidFill>
                <a:latin typeface="Carlito"/>
                <a:cs typeface="Carlito"/>
              </a:rPr>
              <a:t>‘\n’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10" dirty="0">
                <a:solidFill>
                  <a:srgbClr val="FFC000"/>
                </a:solidFill>
                <a:latin typeface="Courier New"/>
                <a:cs typeface="Courier New"/>
              </a:rPr>
              <a:t>name[strcspn(name, </a:t>
            </a:r>
            <a:r>
              <a:rPr sz="2400" b="1" i="1" spc="-5" dirty="0">
                <a:solidFill>
                  <a:srgbClr val="FFC000"/>
                </a:solidFill>
                <a:latin typeface="Courier New"/>
                <a:cs typeface="Courier New"/>
              </a:rPr>
              <a:t>"\n")] </a:t>
            </a:r>
            <a:r>
              <a:rPr sz="2400" b="1" i="1" dirty="0">
                <a:solidFill>
                  <a:srgbClr val="FFC000"/>
                </a:solidFill>
                <a:latin typeface="Courier New"/>
                <a:cs typeface="Courier New"/>
              </a:rPr>
              <a:t>=</a:t>
            </a:r>
            <a:r>
              <a:rPr sz="2400" b="1" i="1" spc="-4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400" b="1" i="1" spc="-5" dirty="0">
                <a:solidFill>
                  <a:srgbClr val="FFC000"/>
                </a:solidFill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See uploaded example code:</a:t>
            </a:r>
            <a:r>
              <a:rPr sz="20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fgets_DifferentScanf.c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You will also get explanation in the</a:t>
            </a:r>
            <a:r>
              <a:rPr sz="2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65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206" y="124142"/>
            <a:ext cx="7972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rlito"/>
                <a:cs typeface="Carlito"/>
              </a:rPr>
              <a:t>Problems </a:t>
            </a:r>
            <a:r>
              <a:rPr sz="2800" b="1" spc="-5" dirty="0">
                <a:latin typeface="Carlito"/>
                <a:cs typeface="Carlito"/>
              </a:rPr>
              <a:t>with </a:t>
            </a:r>
            <a:r>
              <a:rPr sz="2800" b="1" spc="-20" dirty="0">
                <a:latin typeface="Carlito"/>
                <a:cs typeface="Carlito"/>
              </a:rPr>
              <a:t>getting </a:t>
            </a:r>
            <a:r>
              <a:rPr sz="2800" b="1" spc="-10" dirty="0">
                <a:latin typeface="Carlito"/>
                <a:cs typeface="Carlito"/>
              </a:rPr>
              <a:t>string </a:t>
            </a:r>
            <a:r>
              <a:rPr sz="2800" b="1" spc="-5" dirty="0">
                <a:latin typeface="Carlito"/>
                <a:cs typeface="Carlito"/>
              </a:rPr>
              <a:t>input </a:t>
            </a:r>
            <a:r>
              <a:rPr sz="2800" b="1" spc="-20" dirty="0">
                <a:latin typeface="Carlito"/>
                <a:cs typeface="Carlito"/>
              </a:rPr>
              <a:t>after </a:t>
            </a:r>
            <a:r>
              <a:rPr sz="2800" b="1" spc="-5" dirty="0">
                <a:latin typeface="Carlito"/>
                <a:cs typeface="Carlito"/>
              </a:rPr>
              <a:t>another</a:t>
            </a:r>
            <a:r>
              <a:rPr sz="2800" b="1" spc="204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input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2959" y="6458986"/>
            <a:ext cx="1524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66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609600"/>
            <a:ext cx="8686800" cy="6187440"/>
          </a:xfrm>
          <a:custGeom>
            <a:avLst/>
            <a:gdLst/>
            <a:ahLst/>
            <a:cxnLst/>
            <a:rect l="l" t="t" r="r" b="b"/>
            <a:pathLst>
              <a:path w="8686800" h="6187440">
                <a:moveTo>
                  <a:pt x="8686800" y="0"/>
                </a:moveTo>
                <a:lnTo>
                  <a:pt x="0" y="0"/>
                </a:lnTo>
                <a:lnTo>
                  <a:pt x="0" y="6187440"/>
                </a:lnTo>
                <a:lnTo>
                  <a:pt x="8686800" y="6187440"/>
                </a:lnTo>
                <a:lnTo>
                  <a:pt x="8686800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614679"/>
            <a:ext cx="8093075" cy="606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id;</a:t>
            </a:r>
            <a:endParaRPr sz="1800">
              <a:latin typeface="Courier New"/>
              <a:cs typeface="Courier New"/>
            </a:endParaRPr>
          </a:p>
          <a:p>
            <a:pPr marL="927100" marR="524256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name[30];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ch, 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c;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while(1){</a:t>
            </a:r>
            <a:endParaRPr sz="1800">
              <a:latin typeface="Courier New"/>
              <a:cs typeface="Courier New"/>
            </a:endParaRPr>
          </a:p>
          <a:p>
            <a:pPr marL="1475105" marR="1054100" indent="36576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printf("\nMenu,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e: enter, x: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exit: ");  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scanf("%c",&amp;ch);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if(ch=='x’){</a:t>
            </a:r>
            <a:endParaRPr sz="1800">
              <a:latin typeface="Courier New"/>
              <a:cs typeface="Courier New"/>
            </a:endParaRPr>
          </a:p>
          <a:p>
            <a:pPr marL="2755900" marR="41148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printf("\n&lt;&lt;&lt;&lt;&lt;&lt;&lt;EXIT&gt;&gt;&gt;&gt;&gt;&gt;\n\n\n");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if(ch=='e'){</a:t>
            </a:r>
            <a:endParaRPr sz="1800">
              <a:latin typeface="Courier New"/>
              <a:cs typeface="Courier New"/>
            </a:endParaRPr>
          </a:p>
          <a:p>
            <a:pPr marL="2755900" marR="1094740">
              <a:lnSpc>
                <a:spcPct val="100000"/>
              </a:lnSpc>
              <a:tabLst>
                <a:tab pos="4942840" algn="l"/>
              </a:tabLst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printf("\nEnter	student id:</a:t>
            </a:r>
            <a:r>
              <a:rPr sz="18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");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scanf("%d",&amp;id);</a:t>
            </a:r>
            <a:endParaRPr sz="1800">
              <a:latin typeface="Courier New"/>
              <a:cs typeface="Courier New"/>
            </a:endParaRPr>
          </a:p>
          <a:p>
            <a:pPr marL="2755900" marR="820419">
              <a:lnSpc>
                <a:spcPct val="100000"/>
              </a:lnSpc>
              <a:tabLst>
                <a:tab pos="4942840" algn="l"/>
              </a:tabLst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printf("\nEnter	student name:</a:t>
            </a:r>
            <a:r>
              <a:rPr sz="1800" b="1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");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scanf("%[^\n]s",name);</a:t>
            </a:r>
            <a:endParaRPr sz="18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printf("Your 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entered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%d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%s",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id,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name);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06" y="231305"/>
            <a:ext cx="7972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rlito"/>
                <a:cs typeface="Carlito"/>
              </a:rPr>
              <a:t>Problems </a:t>
            </a:r>
            <a:r>
              <a:rPr sz="2800" b="1" spc="-5" dirty="0">
                <a:latin typeface="Carlito"/>
                <a:cs typeface="Carlito"/>
              </a:rPr>
              <a:t>with </a:t>
            </a:r>
            <a:r>
              <a:rPr sz="2800" b="1" spc="-20" dirty="0">
                <a:latin typeface="Carlito"/>
                <a:cs typeface="Carlito"/>
              </a:rPr>
              <a:t>getting </a:t>
            </a:r>
            <a:r>
              <a:rPr sz="2800" b="1" spc="-10" dirty="0">
                <a:latin typeface="Carlito"/>
                <a:cs typeface="Carlito"/>
              </a:rPr>
              <a:t>string </a:t>
            </a:r>
            <a:r>
              <a:rPr sz="2800" b="1" spc="-5" dirty="0">
                <a:latin typeface="Carlito"/>
                <a:cs typeface="Carlito"/>
              </a:rPr>
              <a:t>input </a:t>
            </a:r>
            <a:r>
              <a:rPr sz="2800" b="1" spc="-20" dirty="0">
                <a:latin typeface="Carlito"/>
                <a:cs typeface="Carlito"/>
              </a:rPr>
              <a:t>after </a:t>
            </a:r>
            <a:r>
              <a:rPr sz="2800" b="1" spc="-5" dirty="0">
                <a:latin typeface="Carlito"/>
                <a:cs typeface="Carlito"/>
              </a:rPr>
              <a:t>another</a:t>
            </a:r>
            <a:r>
              <a:rPr sz="2800" b="1" spc="204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input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93420"/>
            <a:ext cx="7966075" cy="545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38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example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shown at previous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slide,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input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after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integer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input will be 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skipped.</a:t>
            </a:r>
            <a:endParaRPr sz="3200">
              <a:latin typeface="Carlito"/>
              <a:cs typeface="Carlito"/>
            </a:endParaRPr>
          </a:p>
          <a:p>
            <a:pPr marL="756920" marR="5080" lvl="1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reason is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when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press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enter </a:t>
            </a:r>
            <a:r>
              <a:rPr sz="2800" spc="-4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after  providing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integer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input, the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enter </a:t>
            </a:r>
            <a:r>
              <a:rPr sz="2800" spc="-4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passed 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next string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input and the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console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does not 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wait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input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as it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already found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  input.</a:t>
            </a:r>
            <a:endParaRPr sz="2800">
              <a:latin typeface="Carlito"/>
              <a:cs typeface="Carlito"/>
            </a:endParaRPr>
          </a:p>
          <a:p>
            <a:pPr marL="756920" marR="31750" lvl="1" indent="-28702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avoid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this types of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problem,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use the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following 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loop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before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input and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after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other</a:t>
            </a:r>
            <a:r>
              <a:rPr sz="2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scanf:</a:t>
            </a:r>
            <a:endParaRPr sz="2800">
              <a:latin typeface="Carlito"/>
              <a:cs typeface="Carlito"/>
            </a:endParaRPr>
          </a:p>
          <a:p>
            <a:pPr marL="756920" marR="467359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while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((c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=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getchar())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!=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'\n'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&amp;&amp; c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!= </a:t>
            </a:r>
            <a:r>
              <a:rPr sz="2400" spc="-15" dirty="0">
                <a:solidFill>
                  <a:srgbClr val="FFC000"/>
                </a:solidFill>
                <a:latin typeface="Carlito"/>
                <a:cs typeface="Carlito"/>
              </a:rPr>
              <a:t>EOF); //you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should  declare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c </a:t>
            </a:r>
            <a:r>
              <a:rPr sz="2400" spc="-25" dirty="0">
                <a:solidFill>
                  <a:srgbClr val="FFC000"/>
                </a:solidFill>
                <a:latin typeface="Carlito"/>
                <a:cs typeface="Carlito"/>
              </a:rPr>
              <a:t>before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using</a:t>
            </a:r>
            <a:r>
              <a:rPr sz="2400" spc="1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it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6197601"/>
            <a:ext cx="457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See </a:t>
            </a:r>
            <a:r>
              <a:rPr sz="2400" spc="-15" dirty="0">
                <a:solidFill>
                  <a:srgbClr val="FFC000"/>
                </a:solidFill>
                <a:latin typeface="Carlito"/>
                <a:cs typeface="Carlito"/>
              </a:rPr>
              <a:t>example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code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FFC000"/>
                </a:solidFill>
                <a:latin typeface="Carlito"/>
                <a:cs typeface="Carlito"/>
              </a:rPr>
              <a:t>next</a:t>
            </a:r>
            <a:r>
              <a:rPr sz="2400" spc="20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slide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67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2959" y="6458986"/>
            <a:ext cx="1524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68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" y="274320"/>
            <a:ext cx="8763000" cy="6494780"/>
          </a:xfrm>
          <a:custGeom>
            <a:avLst/>
            <a:gdLst/>
            <a:ahLst/>
            <a:cxnLst/>
            <a:rect l="l" t="t" r="r" b="b"/>
            <a:pathLst>
              <a:path w="8763000" h="6494780">
                <a:moveTo>
                  <a:pt x="8763000" y="0"/>
                </a:moveTo>
                <a:lnTo>
                  <a:pt x="0" y="0"/>
                </a:lnTo>
                <a:lnTo>
                  <a:pt x="0" y="6494780"/>
                </a:lnTo>
                <a:lnTo>
                  <a:pt x="8763000" y="6494780"/>
                </a:lnTo>
                <a:lnTo>
                  <a:pt x="87630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427" y="294957"/>
            <a:ext cx="8583295" cy="612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600" spc="31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spc="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12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1600" spc="34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</a:pPr>
            <a:r>
              <a:rPr sz="1600" spc="31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spc="4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15" dirty="0">
                <a:latin typeface="Arial"/>
                <a:cs typeface="Arial"/>
              </a:rPr>
              <a:t>id;</a:t>
            </a:r>
            <a:endParaRPr sz="1600">
              <a:latin typeface="Arial"/>
              <a:cs typeface="Arial"/>
            </a:endParaRPr>
          </a:p>
          <a:p>
            <a:pPr marL="236854" marR="6781165">
              <a:lnSpc>
                <a:spcPct val="100000"/>
              </a:lnSpc>
            </a:pPr>
            <a:r>
              <a:rPr sz="1600" spc="100" dirty="0">
                <a:solidFill>
                  <a:srgbClr val="0000FF"/>
                </a:solidFill>
                <a:latin typeface="Arial"/>
                <a:cs typeface="Arial"/>
              </a:rPr>
              <a:t>char </a:t>
            </a:r>
            <a:r>
              <a:rPr sz="1600" spc="80" dirty="0">
                <a:latin typeface="Arial"/>
                <a:cs typeface="Arial"/>
              </a:rPr>
              <a:t>name[</a:t>
            </a:r>
            <a:r>
              <a:rPr sz="1600" spc="80" dirty="0">
                <a:solidFill>
                  <a:srgbClr val="08875A"/>
                </a:solidFill>
                <a:latin typeface="Arial"/>
                <a:cs typeface="Arial"/>
              </a:rPr>
              <a:t>30</a:t>
            </a:r>
            <a:r>
              <a:rPr sz="1600" spc="80" dirty="0">
                <a:latin typeface="Arial"/>
                <a:cs typeface="Arial"/>
              </a:rPr>
              <a:t>];  </a:t>
            </a:r>
            <a:r>
              <a:rPr sz="1600" spc="100" dirty="0">
                <a:solidFill>
                  <a:srgbClr val="0000FF"/>
                </a:solidFill>
                <a:latin typeface="Arial"/>
                <a:cs typeface="Arial"/>
              </a:rPr>
              <a:t>char </a:t>
            </a:r>
            <a:r>
              <a:rPr sz="1600" spc="165" dirty="0">
                <a:latin typeface="Arial"/>
                <a:cs typeface="Arial"/>
              </a:rPr>
              <a:t>ch, </a:t>
            </a:r>
            <a:r>
              <a:rPr sz="1600" spc="254" dirty="0">
                <a:latin typeface="Arial"/>
                <a:cs typeface="Arial"/>
              </a:rPr>
              <a:t>c;  </a:t>
            </a:r>
            <a:r>
              <a:rPr sz="1600" spc="190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600" spc="190" dirty="0">
                <a:latin typeface="Arial"/>
                <a:cs typeface="Arial"/>
              </a:rPr>
              <a:t>(</a:t>
            </a:r>
            <a:r>
              <a:rPr sz="1600" spc="190" dirty="0">
                <a:solidFill>
                  <a:srgbClr val="08875A"/>
                </a:solidFill>
                <a:latin typeface="Arial"/>
                <a:cs typeface="Arial"/>
              </a:rPr>
              <a:t>1</a:t>
            </a:r>
            <a:r>
              <a:rPr sz="1600" spc="190" dirty="0">
                <a:latin typeface="Arial"/>
                <a:cs typeface="Arial"/>
              </a:rPr>
              <a:t>){</a:t>
            </a:r>
            <a:endParaRPr sz="1600">
              <a:latin typeface="Arial"/>
              <a:cs typeface="Arial"/>
            </a:endParaRPr>
          </a:p>
          <a:p>
            <a:pPr marL="348615" marR="3892550" indent="111760">
              <a:lnSpc>
                <a:spcPct val="100000"/>
              </a:lnSpc>
            </a:pPr>
            <a:r>
              <a:rPr sz="1600" spc="175" dirty="0">
                <a:latin typeface="Arial"/>
                <a:cs typeface="Arial"/>
              </a:rPr>
              <a:t>printf(</a:t>
            </a:r>
            <a:r>
              <a:rPr sz="1600" spc="175" dirty="0">
                <a:solidFill>
                  <a:srgbClr val="A21414"/>
                </a:solidFill>
                <a:latin typeface="Arial"/>
                <a:cs typeface="Arial"/>
              </a:rPr>
              <a:t>"\nMenu, </a:t>
            </a:r>
            <a:r>
              <a:rPr sz="1600" spc="210" dirty="0">
                <a:solidFill>
                  <a:srgbClr val="A21414"/>
                </a:solidFill>
                <a:latin typeface="Arial"/>
                <a:cs typeface="Arial"/>
              </a:rPr>
              <a:t>e: </a:t>
            </a:r>
            <a:r>
              <a:rPr sz="1600" spc="195" dirty="0">
                <a:solidFill>
                  <a:srgbClr val="A21414"/>
                </a:solidFill>
                <a:latin typeface="Arial"/>
                <a:cs typeface="Arial"/>
              </a:rPr>
              <a:t>enter, </a:t>
            </a:r>
            <a:r>
              <a:rPr sz="1600" spc="254" dirty="0">
                <a:solidFill>
                  <a:srgbClr val="A21414"/>
                </a:solidFill>
                <a:latin typeface="Arial"/>
                <a:cs typeface="Arial"/>
              </a:rPr>
              <a:t>x: </a:t>
            </a:r>
            <a:r>
              <a:rPr sz="1600" spc="285" dirty="0">
                <a:solidFill>
                  <a:srgbClr val="A21414"/>
                </a:solidFill>
                <a:latin typeface="Arial"/>
                <a:cs typeface="Arial"/>
              </a:rPr>
              <a:t>exit: </a:t>
            </a:r>
            <a:r>
              <a:rPr sz="1600" spc="355" dirty="0">
                <a:solidFill>
                  <a:srgbClr val="A21414"/>
                </a:solidFill>
                <a:latin typeface="Arial"/>
                <a:cs typeface="Arial"/>
              </a:rPr>
              <a:t>"</a:t>
            </a:r>
            <a:r>
              <a:rPr sz="1600" spc="355" dirty="0">
                <a:latin typeface="Arial"/>
                <a:cs typeface="Arial"/>
              </a:rPr>
              <a:t>);  </a:t>
            </a:r>
            <a:r>
              <a:rPr sz="1600" spc="130" dirty="0">
                <a:latin typeface="Arial"/>
                <a:cs typeface="Arial"/>
              </a:rPr>
              <a:t>scanf(</a:t>
            </a:r>
            <a:r>
              <a:rPr sz="1600" spc="130" dirty="0">
                <a:solidFill>
                  <a:srgbClr val="A21414"/>
                </a:solidFill>
                <a:latin typeface="Arial"/>
                <a:cs typeface="Arial"/>
              </a:rPr>
              <a:t>"%c"</a:t>
            </a:r>
            <a:r>
              <a:rPr sz="1600" spc="130" dirty="0">
                <a:latin typeface="Arial"/>
                <a:cs typeface="Arial"/>
              </a:rPr>
              <a:t>,&amp;ch);</a:t>
            </a:r>
            <a:endParaRPr sz="1600">
              <a:latin typeface="Arial"/>
              <a:cs typeface="Arial"/>
            </a:endParaRPr>
          </a:p>
          <a:p>
            <a:pPr marL="680720" marR="3893185" indent="-220979">
              <a:lnSpc>
                <a:spcPct val="100000"/>
              </a:lnSpc>
            </a:pPr>
            <a:r>
              <a:rPr sz="1600" spc="254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spc="254" dirty="0">
                <a:latin typeface="Arial"/>
                <a:cs typeface="Arial"/>
              </a:rPr>
              <a:t>(ch==</a:t>
            </a:r>
            <a:r>
              <a:rPr sz="1600" spc="254" dirty="0">
                <a:solidFill>
                  <a:srgbClr val="A21414"/>
                </a:solidFill>
                <a:latin typeface="Arial"/>
                <a:cs typeface="Arial"/>
              </a:rPr>
              <a:t>'x'</a:t>
            </a:r>
            <a:r>
              <a:rPr sz="1600" spc="254" dirty="0">
                <a:latin typeface="Arial"/>
                <a:cs typeface="Arial"/>
              </a:rPr>
              <a:t>){  </a:t>
            </a:r>
            <a:r>
              <a:rPr sz="1600" spc="114" dirty="0">
                <a:latin typeface="Arial"/>
                <a:cs typeface="Arial"/>
              </a:rPr>
              <a:t>printf(</a:t>
            </a:r>
            <a:r>
              <a:rPr sz="1600" spc="114" dirty="0">
                <a:solidFill>
                  <a:srgbClr val="A21414"/>
                </a:solidFill>
                <a:latin typeface="Arial"/>
                <a:cs typeface="Arial"/>
              </a:rPr>
              <a:t>"\n&lt;&lt;&lt;&lt;&lt;&lt;&lt;EXIT&gt;&gt;&gt;&gt;&gt;&gt;\n\n\n"</a:t>
            </a:r>
            <a:r>
              <a:rPr sz="1600" spc="114" dirty="0">
                <a:latin typeface="Arial"/>
                <a:cs typeface="Arial"/>
              </a:rPr>
              <a:t>);  </a:t>
            </a:r>
            <a:r>
              <a:rPr sz="1600" spc="135" dirty="0">
                <a:solidFill>
                  <a:srgbClr val="0000FF"/>
                </a:solidFill>
                <a:latin typeface="Arial"/>
                <a:cs typeface="Arial"/>
              </a:rPr>
              <a:t>break</a:t>
            </a:r>
            <a:r>
              <a:rPr sz="1600" spc="13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459740">
              <a:lnSpc>
                <a:spcPct val="100000"/>
              </a:lnSpc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459740">
              <a:lnSpc>
                <a:spcPct val="100000"/>
              </a:lnSpc>
            </a:pPr>
            <a:r>
              <a:rPr sz="1600" spc="250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spc="250" dirty="0">
                <a:latin typeface="Arial"/>
                <a:cs typeface="Arial"/>
              </a:rPr>
              <a:t>(ch==</a:t>
            </a:r>
            <a:r>
              <a:rPr sz="1600" spc="250" dirty="0">
                <a:solidFill>
                  <a:srgbClr val="A21414"/>
                </a:solidFill>
                <a:latin typeface="Arial"/>
                <a:cs typeface="Arial"/>
              </a:rPr>
              <a:t>'e'</a:t>
            </a:r>
            <a:r>
              <a:rPr sz="1600" spc="250" dirty="0">
                <a:latin typeface="Arial"/>
                <a:cs typeface="Arial"/>
              </a:rPr>
              <a:t>){</a:t>
            </a:r>
            <a:endParaRPr sz="1600">
              <a:latin typeface="Arial"/>
              <a:cs typeface="Arial"/>
            </a:endParaRPr>
          </a:p>
          <a:p>
            <a:pPr marL="680720" marR="4446905">
              <a:lnSpc>
                <a:spcPct val="100000"/>
              </a:lnSpc>
            </a:pPr>
            <a:r>
              <a:rPr sz="1600" spc="220" dirty="0">
                <a:latin typeface="Arial"/>
                <a:cs typeface="Arial"/>
              </a:rPr>
              <a:t>printf(</a:t>
            </a:r>
            <a:r>
              <a:rPr sz="1600" spc="220" dirty="0">
                <a:solidFill>
                  <a:srgbClr val="A21414"/>
                </a:solidFill>
                <a:latin typeface="Arial"/>
                <a:cs typeface="Arial"/>
              </a:rPr>
              <a:t>"\nEnter </a:t>
            </a:r>
            <a:r>
              <a:rPr sz="1600" spc="125" dirty="0">
                <a:solidFill>
                  <a:srgbClr val="A21414"/>
                </a:solidFill>
                <a:latin typeface="Arial"/>
                <a:cs typeface="Arial"/>
              </a:rPr>
              <a:t>student </a:t>
            </a:r>
            <a:r>
              <a:rPr sz="1600" spc="315" dirty="0">
                <a:solidFill>
                  <a:srgbClr val="A21414"/>
                </a:solidFill>
                <a:latin typeface="Arial"/>
                <a:cs typeface="Arial"/>
              </a:rPr>
              <a:t>id: </a:t>
            </a:r>
            <a:r>
              <a:rPr sz="1600" spc="360" dirty="0">
                <a:solidFill>
                  <a:srgbClr val="A21414"/>
                </a:solidFill>
                <a:latin typeface="Arial"/>
                <a:cs typeface="Arial"/>
              </a:rPr>
              <a:t>"</a:t>
            </a:r>
            <a:r>
              <a:rPr sz="1600" spc="360" dirty="0">
                <a:latin typeface="Arial"/>
                <a:cs typeface="Arial"/>
              </a:rPr>
              <a:t>);  </a:t>
            </a:r>
            <a:r>
              <a:rPr sz="1600" spc="150" dirty="0">
                <a:latin typeface="Arial"/>
                <a:cs typeface="Arial"/>
              </a:rPr>
              <a:t>scanf(</a:t>
            </a:r>
            <a:r>
              <a:rPr sz="1600" spc="150" dirty="0">
                <a:solidFill>
                  <a:srgbClr val="A21414"/>
                </a:solidFill>
                <a:latin typeface="Arial"/>
                <a:cs typeface="Arial"/>
              </a:rPr>
              <a:t>"%d"</a:t>
            </a:r>
            <a:r>
              <a:rPr sz="1600" spc="150" dirty="0">
                <a:latin typeface="Arial"/>
                <a:cs typeface="Arial"/>
              </a:rPr>
              <a:t>,&amp;id);</a:t>
            </a:r>
            <a:endParaRPr sz="160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</a:pPr>
            <a:r>
              <a:rPr sz="1600" spc="220" dirty="0">
                <a:latin typeface="Arial"/>
                <a:cs typeface="Arial"/>
              </a:rPr>
              <a:t>printf(</a:t>
            </a:r>
            <a:r>
              <a:rPr sz="1600" spc="220" dirty="0">
                <a:solidFill>
                  <a:srgbClr val="A21414"/>
                </a:solidFill>
                <a:latin typeface="Arial"/>
                <a:cs typeface="Arial"/>
              </a:rPr>
              <a:t>"\nEnter </a:t>
            </a:r>
            <a:r>
              <a:rPr sz="1600" spc="125" dirty="0">
                <a:solidFill>
                  <a:srgbClr val="A21414"/>
                </a:solidFill>
                <a:latin typeface="Arial"/>
                <a:cs typeface="Arial"/>
              </a:rPr>
              <a:t>student </a:t>
            </a:r>
            <a:r>
              <a:rPr sz="1600" spc="-15" dirty="0">
                <a:solidFill>
                  <a:srgbClr val="A21414"/>
                </a:solidFill>
                <a:latin typeface="Arial"/>
                <a:cs typeface="Arial"/>
              </a:rPr>
              <a:t>name:</a:t>
            </a:r>
            <a:r>
              <a:rPr sz="1600" spc="345" dirty="0">
                <a:solidFill>
                  <a:srgbClr val="A21414"/>
                </a:solidFill>
                <a:latin typeface="Arial"/>
                <a:cs typeface="Arial"/>
              </a:rPr>
              <a:t> </a:t>
            </a:r>
            <a:r>
              <a:rPr sz="1600" spc="355" dirty="0">
                <a:solidFill>
                  <a:srgbClr val="A21414"/>
                </a:solidFill>
                <a:latin typeface="Arial"/>
                <a:cs typeface="Arial"/>
              </a:rPr>
              <a:t>"</a:t>
            </a:r>
            <a:r>
              <a:rPr sz="1600" spc="35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680720" marR="5080">
              <a:lnSpc>
                <a:spcPct val="100000"/>
              </a:lnSpc>
            </a:pPr>
            <a:r>
              <a:rPr sz="1600" spc="14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1600" spc="250" dirty="0">
                <a:latin typeface="Arial"/>
                <a:cs typeface="Arial"/>
              </a:rPr>
              <a:t>((c </a:t>
            </a:r>
            <a:r>
              <a:rPr sz="1600" spc="-55" dirty="0">
                <a:latin typeface="Arial"/>
                <a:cs typeface="Arial"/>
              </a:rPr>
              <a:t>= </a:t>
            </a:r>
            <a:r>
              <a:rPr sz="1600" spc="180" dirty="0">
                <a:latin typeface="Arial"/>
                <a:cs typeface="Arial"/>
              </a:rPr>
              <a:t>getchar()) </a:t>
            </a:r>
            <a:r>
              <a:rPr sz="1600" spc="190" dirty="0">
                <a:latin typeface="Arial"/>
                <a:cs typeface="Arial"/>
              </a:rPr>
              <a:t>!= </a:t>
            </a:r>
            <a:r>
              <a:rPr sz="1600" spc="385" dirty="0">
                <a:solidFill>
                  <a:srgbClr val="A21414"/>
                </a:solidFill>
                <a:latin typeface="Arial"/>
                <a:cs typeface="Arial"/>
              </a:rPr>
              <a:t>'\n' </a:t>
            </a:r>
            <a:r>
              <a:rPr sz="1600" spc="-190" dirty="0">
                <a:latin typeface="Arial"/>
                <a:cs typeface="Arial"/>
              </a:rPr>
              <a:t>&amp;&amp; </a:t>
            </a:r>
            <a:r>
              <a:rPr sz="1600" spc="75" dirty="0">
                <a:latin typeface="Arial"/>
                <a:cs typeface="Arial"/>
              </a:rPr>
              <a:t>c </a:t>
            </a:r>
            <a:r>
              <a:rPr sz="1600" spc="190" dirty="0">
                <a:latin typeface="Arial"/>
                <a:cs typeface="Arial"/>
              </a:rPr>
              <a:t>!= </a:t>
            </a:r>
            <a:r>
              <a:rPr sz="1600" spc="20" dirty="0">
                <a:latin typeface="Arial"/>
                <a:cs typeface="Arial"/>
              </a:rPr>
              <a:t>EOF); </a:t>
            </a:r>
            <a:r>
              <a:rPr sz="1600" spc="110" dirty="0">
                <a:solidFill>
                  <a:srgbClr val="AAAAAA"/>
                </a:solidFill>
                <a:latin typeface="Arial"/>
                <a:cs typeface="Arial"/>
              </a:rPr>
              <a:t>//added </a:t>
            </a:r>
            <a:r>
              <a:rPr sz="1600" spc="250" dirty="0">
                <a:solidFill>
                  <a:srgbClr val="AAAAAA"/>
                </a:solidFill>
                <a:latin typeface="Arial"/>
                <a:cs typeface="Arial"/>
              </a:rPr>
              <a:t>this </a:t>
            </a:r>
            <a:r>
              <a:rPr sz="1600" spc="210" dirty="0">
                <a:solidFill>
                  <a:srgbClr val="AAAAAA"/>
                </a:solidFill>
                <a:latin typeface="Arial"/>
                <a:cs typeface="Arial"/>
              </a:rPr>
              <a:t>to </a:t>
            </a:r>
            <a:r>
              <a:rPr sz="1600" spc="120" dirty="0">
                <a:solidFill>
                  <a:srgbClr val="AAAAAA"/>
                </a:solidFill>
                <a:latin typeface="Arial"/>
                <a:cs typeface="Arial"/>
              </a:rPr>
              <a:t>eat </a:t>
            </a:r>
            <a:r>
              <a:rPr sz="1600" spc="135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600" spc="210" dirty="0">
                <a:solidFill>
                  <a:srgbClr val="AAAAAA"/>
                </a:solidFill>
                <a:latin typeface="Arial"/>
                <a:cs typeface="Arial"/>
              </a:rPr>
              <a:t>\n  </a:t>
            </a:r>
            <a:r>
              <a:rPr sz="1600" spc="140" dirty="0">
                <a:latin typeface="Arial"/>
                <a:cs typeface="Arial"/>
              </a:rPr>
              <a:t>scanf(</a:t>
            </a:r>
            <a:r>
              <a:rPr sz="1600" spc="140" dirty="0">
                <a:solidFill>
                  <a:srgbClr val="A21414"/>
                </a:solidFill>
                <a:latin typeface="Arial"/>
                <a:cs typeface="Arial"/>
              </a:rPr>
              <a:t>"%[^\n]s"</a:t>
            </a:r>
            <a:r>
              <a:rPr sz="1600" spc="140" dirty="0">
                <a:latin typeface="Arial"/>
                <a:cs typeface="Arial"/>
              </a:rPr>
              <a:t>,name);</a:t>
            </a:r>
            <a:endParaRPr sz="160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</a:pPr>
            <a:r>
              <a:rPr sz="1600" spc="204" dirty="0">
                <a:latin typeface="Arial"/>
                <a:cs typeface="Arial"/>
              </a:rPr>
              <a:t>printf(</a:t>
            </a:r>
            <a:r>
              <a:rPr sz="1600" spc="204" dirty="0">
                <a:solidFill>
                  <a:srgbClr val="A21414"/>
                </a:solidFill>
                <a:latin typeface="Arial"/>
                <a:cs typeface="Arial"/>
              </a:rPr>
              <a:t>"Your </a:t>
            </a:r>
            <a:r>
              <a:rPr sz="1600" spc="95" dirty="0">
                <a:solidFill>
                  <a:srgbClr val="A21414"/>
                </a:solidFill>
                <a:latin typeface="Arial"/>
                <a:cs typeface="Arial"/>
              </a:rPr>
              <a:t>entered </a:t>
            </a:r>
            <a:r>
              <a:rPr sz="1600" spc="-280" dirty="0">
                <a:solidFill>
                  <a:srgbClr val="A21414"/>
                </a:solidFill>
                <a:latin typeface="Arial"/>
                <a:cs typeface="Arial"/>
              </a:rPr>
              <a:t>%d</a:t>
            </a:r>
            <a:r>
              <a:rPr sz="1600" spc="-120" dirty="0">
                <a:solidFill>
                  <a:srgbClr val="A21414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A21414"/>
                </a:solidFill>
                <a:latin typeface="Arial"/>
                <a:cs typeface="Arial"/>
              </a:rPr>
              <a:t>%s"</a:t>
            </a:r>
            <a:r>
              <a:rPr sz="1600" spc="60" dirty="0">
                <a:latin typeface="Arial"/>
                <a:cs typeface="Arial"/>
              </a:rPr>
              <a:t>, </a:t>
            </a:r>
            <a:r>
              <a:rPr sz="1600" spc="305" dirty="0">
                <a:latin typeface="Arial"/>
                <a:cs typeface="Arial"/>
              </a:rPr>
              <a:t>id,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name);</a:t>
            </a:r>
            <a:endParaRPr sz="1600">
              <a:latin typeface="Arial"/>
              <a:cs typeface="Arial"/>
            </a:endParaRPr>
          </a:p>
          <a:p>
            <a:pPr marL="12700" marR="5080" indent="668020">
              <a:lnSpc>
                <a:spcPct val="100000"/>
              </a:lnSpc>
            </a:pPr>
            <a:r>
              <a:rPr sz="1600" spc="14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1600" spc="250" dirty="0">
                <a:latin typeface="Arial"/>
                <a:cs typeface="Arial"/>
              </a:rPr>
              <a:t>((c </a:t>
            </a:r>
            <a:r>
              <a:rPr sz="1600" spc="-55" dirty="0">
                <a:latin typeface="Arial"/>
                <a:cs typeface="Arial"/>
              </a:rPr>
              <a:t>= </a:t>
            </a:r>
            <a:r>
              <a:rPr sz="1600" spc="180" dirty="0">
                <a:latin typeface="Arial"/>
                <a:cs typeface="Arial"/>
              </a:rPr>
              <a:t>getchar()) </a:t>
            </a:r>
            <a:r>
              <a:rPr sz="1600" spc="190" dirty="0">
                <a:latin typeface="Arial"/>
                <a:cs typeface="Arial"/>
              </a:rPr>
              <a:t>!= </a:t>
            </a:r>
            <a:r>
              <a:rPr sz="1600" spc="385" dirty="0">
                <a:solidFill>
                  <a:srgbClr val="A21414"/>
                </a:solidFill>
                <a:latin typeface="Arial"/>
                <a:cs typeface="Arial"/>
              </a:rPr>
              <a:t>'\n' </a:t>
            </a:r>
            <a:r>
              <a:rPr sz="1600" spc="-190" dirty="0">
                <a:latin typeface="Arial"/>
                <a:cs typeface="Arial"/>
              </a:rPr>
              <a:t>&amp;&amp; </a:t>
            </a:r>
            <a:r>
              <a:rPr sz="1600" spc="75" dirty="0">
                <a:latin typeface="Arial"/>
                <a:cs typeface="Arial"/>
              </a:rPr>
              <a:t>c </a:t>
            </a:r>
            <a:r>
              <a:rPr sz="1600" spc="190" dirty="0">
                <a:latin typeface="Arial"/>
                <a:cs typeface="Arial"/>
              </a:rPr>
              <a:t>!= </a:t>
            </a:r>
            <a:r>
              <a:rPr sz="1600" spc="20" dirty="0">
                <a:latin typeface="Arial"/>
                <a:cs typeface="Arial"/>
              </a:rPr>
              <a:t>EOF); </a:t>
            </a:r>
            <a:r>
              <a:rPr sz="1600" spc="110" dirty="0">
                <a:solidFill>
                  <a:srgbClr val="AAAAAA"/>
                </a:solidFill>
                <a:latin typeface="Arial"/>
                <a:cs typeface="Arial"/>
              </a:rPr>
              <a:t>//added </a:t>
            </a:r>
            <a:r>
              <a:rPr sz="1600" spc="250" dirty="0">
                <a:solidFill>
                  <a:srgbClr val="AAAAAA"/>
                </a:solidFill>
                <a:latin typeface="Arial"/>
                <a:cs typeface="Arial"/>
              </a:rPr>
              <a:t>this </a:t>
            </a:r>
            <a:r>
              <a:rPr sz="1600" spc="210" dirty="0">
                <a:solidFill>
                  <a:srgbClr val="AAAAAA"/>
                </a:solidFill>
                <a:latin typeface="Arial"/>
                <a:cs typeface="Arial"/>
              </a:rPr>
              <a:t>to </a:t>
            </a:r>
            <a:r>
              <a:rPr sz="1600" spc="120" dirty="0">
                <a:solidFill>
                  <a:srgbClr val="AAAAAA"/>
                </a:solidFill>
                <a:latin typeface="Arial"/>
                <a:cs typeface="Arial"/>
              </a:rPr>
              <a:t>eat </a:t>
            </a:r>
            <a:r>
              <a:rPr sz="1600" spc="135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600" spc="210" dirty="0">
                <a:solidFill>
                  <a:srgbClr val="AAAAAA"/>
                </a:solidFill>
                <a:latin typeface="Arial"/>
                <a:cs typeface="Arial"/>
              </a:rPr>
              <a:t>\n  </a:t>
            </a:r>
            <a:r>
              <a:rPr sz="1600" spc="254" dirty="0">
                <a:solidFill>
                  <a:srgbClr val="AAAAAA"/>
                </a:solidFill>
                <a:latin typeface="Arial"/>
                <a:cs typeface="Arial"/>
              </a:rPr>
              <a:t>for </a:t>
            </a:r>
            <a:r>
              <a:rPr sz="1600" spc="114" dirty="0">
                <a:solidFill>
                  <a:srgbClr val="AAAAAA"/>
                </a:solidFill>
                <a:latin typeface="Arial"/>
                <a:cs typeface="Arial"/>
              </a:rPr>
              <a:t>next</a:t>
            </a:r>
            <a:r>
              <a:rPr sz="1600" spc="61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AAAAAA"/>
                </a:solidFill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459740">
              <a:lnSpc>
                <a:spcPct val="100000"/>
              </a:lnSpc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36220">
              <a:lnSpc>
                <a:spcPct val="100000"/>
              </a:lnSpc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36220">
              <a:lnSpc>
                <a:spcPct val="100000"/>
              </a:lnSpc>
            </a:pPr>
            <a:r>
              <a:rPr sz="1600" spc="17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600" spc="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08875A"/>
                </a:solidFill>
                <a:latin typeface="Arial"/>
                <a:cs typeface="Arial"/>
              </a:rPr>
              <a:t>0</a:t>
            </a:r>
            <a:r>
              <a:rPr sz="1600" spc="200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346" y="93865"/>
            <a:ext cx="7659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6045" marR="5080" indent="-13639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Some </a:t>
            </a:r>
            <a:r>
              <a:rPr sz="2400" b="1" spc="-10" dirty="0">
                <a:latin typeface="Carlito"/>
                <a:cs typeface="Carlito"/>
              </a:rPr>
              <a:t>useful </a:t>
            </a:r>
            <a:r>
              <a:rPr sz="2400" b="1" spc="-5" dirty="0">
                <a:latin typeface="Carlito"/>
                <a:cs typeface="Carlito"/>
              </a:rPr>
              <a:t>methods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spc="-5" dirty="0">
                <a:latin typeface="Carlito"/>
                <a:cs typeface="Carlito"/>
              </a:rPr>
              <a:t>string </a:t>
            </a:r>
            <a:r>
              <a:rPr sz="2400" b="1" spc="-15" dirty="0">
                <a:latin typeface="Carlito"/>
                <a:cs typeface="Carlito"/>
              </a:rPr>
              <a:t>available </a:t>
            </a:r>
            <a:r>
              <a:rPr sz="2400" b="1" spc="-5" dirty="0">
                <a:latin typeface="Carlito"/>
                <a:cs typeface="Carlito"/>
              </a:rPr>
              <a:t>in string.h </a:t>
            </a:r>
            <a:r>
              <a:rPr sz="2400" b="1" spc="-10" dirty="0">
                <a:latin typeface="Carlito"/>
                <a:cs typeface="Carlito"/>
              </a:rPr>
              <a:t>(you will  need </a:t>
            </a:r>
            <a:r>
              <a:rPr sz="2400" b="1" spc="-5" dirty="0">
                <a:latin typeface="Carlito"/>
                <a:cs typeface="Carlito"/>
              </a:rPr>
              <a:t>them very often in this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semester)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07720"/>
            <a:ext cx="7915909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E36C09"/>
                </a:solidFill>
                <a:latin typeface="Carlito"/>
                <a:cs typeface="Carlito"/>
              </a:rPr>
              <a:t>char </a:t>
            </a:r>
            <a:r>
              <a:rPr sz="1800" spc="-10" dirty="0">
                <a:solidFill>
                  <a:srgbClr val="E36C09"/>
                </a:solidFill>
                <a:latin typeface="Carlito"/>
                <a:cs typeface="Carlito"/>
              </a:rPr>
              <a:t>*strcpy(char *dst, </a:t>
            </a:r>
            <a:r>
              <a:rPr sz="1800" spc="-5" dirty="0">
                <a:solidFill>
                  <a:srgbClr val="E36C09"/>
                </a:solidFill>
                <a:latin typeface="Carlito"/>
                <a:cs typeface="Carlito"/>
              </a:rPr>
              <a:t>char </a:t>
            </a:r>
            <a:r>
              <a:rPr sz="1800" spc="-15" dirty="0">
                <a:solidFill>
                  <a:srgbClr val="E36C09"/>
                </a:solidFill>
                <a:latin typeface="Carlito"/>
                <a:cs typeface="Carlito"/>
              </a:rPr>
              <a:t>const</a:t>
            </a:r>
            <a:r>
              <a:rPr sz="1800" spc="120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Carlito"/>
                <a:cs typeface="Carlito"/>
              </a:rPr>
              <a:t>*src);</a:t>
            </a:r>
            <a:endParaRPr sz="18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copies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src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dst</a:t>
            </a:r>
            <a:r>
              <a:rPr sz="15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string</a:t>
            </a:r>
            <a:endParaRPr sz="150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programmers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responsibility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ensure dst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has enough space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copy from</a:t>
            </a:r>
            <a:r>
              <a:rPr sz="1500" spc="2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src.</a:t>
            </a:r>
            <a:endParaRPr sz="1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E36C09"/>
                </a:solidFill>
                <a:latin typeface="Carlito"/>
                <a:cs typeface="Carlito"/>
              </a:rPr>
              <a:t>char </a:t>
            </a:r>
            <a:r>
              <a:rPr sz="1800" spc="-15" dirty="0">
                <a:solidFill>
                  <a:srgbClr val="E36C09"/>
                </a:solidFill>
                <a:latin typeface="Carlito"/>
                <a:cs typeface="Carlito"/>
              </a:rPr>
              <a:t>*strcat(char </a:t>
            </a:r>
            <a:r>
              <a:rPr sz="1800" spc="-10" dirty="0">
                <a:solidFill>
                  <a:srgbClr val="E36C09"/>
                </a:solidFill>
                <a:latin typeface="Carlito"/>
                <a:cs typeface="Carlito"/>
              </a:rPr>
              <a:t>*dest, </a:t>
            </a:r>
            <a:r>
              <a:rPr sz="1800" spc="-15" dirty="0">
                <a:solidFill>
                  <a:srgbClr val="E36C09"/>
                </a:solidFill>
                <a:latin typeface="Carlito"/>
                <a:cs typeface="Carlito"/>
              </a:rPr>
              <a:t>const </a:t>
            </a:r>
            <a:r>
              <a:rPr sz="1800" spc="-5" dirty="0">
                <a:solidFill>
                  <a:srgbClr val="E36C09"/>
                </a:solidFill>
                <a:latin typeface="Carlito"/>
                <a:cs typeface="Carlito"/>
              </a:rPr>
              <a:t>char</a:t>
            </a:r>
            <a:r>
              <a:rPr sz="1800" spc="145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Carlito"/>
                <a:cs typeface="Carlito"/>
              </a:rPr>
              <a:t>*src)</a:t>
            </a:r>
            <a:endParaRPr sz="1800">
              <a:latin typeface="Carlito"/>
              <a:cs typeface="Carlito"/>
            </a:endParaRPr>
          </a:p>
          <a:p>
            <a:pPr marL="756920" marR="749300" lvl="1" indent="-287020">
              <a:lnSpc>
                <a:spcPts val="144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takes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two arguments,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i.e,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two strings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character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arrays,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stores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resultant  concatenated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first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specified in the</a:t>
            </a:r>
            <a:r>
              <a:rPr sz="1500" spc="2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argument.</a:t>
            </a:r>
            <a:endParaRPr sz="1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E36C09"/>
                </a:solidFill>
                <a:latin typeface="Carlito"/>
                <a:cs typeface="Carlito"/>
              </a:rPr>
              <a:t>size_t </a:t>
            </a:r>
            <a:r>
              <a:rPr sz="1800" spc="-15" dirty="0">
                <a:solidFill>
                  <a:srgbClr val="E36C09"/>
                </a:solidFill>
                <a:latin typeface="Carlito"/>
                <a:cs typeface="Carlito"/>
              </a:rPr>
              <a:t>strlen(const </a:t>
            </a:r>
            <a:r>
              <a:rPr sz="1800" spc="-5" dirty="0">
                <a:solidFill>
                  <a:srgbClr val="E36C09"/>
                </a:solidFill>
                <a:latin typeface="Carlito"/>
                <a:cs typeface="Carlito"/>
              </a:rPr>
              <a:t>char</a:t>
            </a:r>
            <a:r>
              <a:rPr sz="1800" spc="65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Carlito"/>
                <a:cs typeface="Carlito"/>
              </a:rPr>
              <a:t>*str);</a:t>
            </a:r>
            <a:endParaRPr sz="18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Get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length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passed</a:t>
            </a:r>
            <a:r>
              <a:rPr sz="15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string</a:t>
            </a:r>
            <a:endParaRPr sz="1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E36C09"/>
                </a:solidFill>
                <a:latin typeface="Carlito"/>
                <a:cs typeface="Carlito"/>
              </a:rPr>
              <a:t>char </a:t>
            </a:r>
            <a:r>
              <a:rPr sz="1800" spc="-20" dirty="0">
                <a:solidFill>
                  <a:srgbClr val="E36C09"/>
                </a:solidFill>
                <a:latin typeface="Carlito"/>
                <a:cs typeface="Carlito"/>
              </a:rPr>
              <a:t>*strstr(const </a:t>
            </a:r>
            <a:r>
              <a:rPr sz="1800" spc="-5" dirty="0">
                <a:solidFill>
                  <a:srgbClr val="E36C09"/>
                </a:solidFill>
                <a:latin typeface="Carlito"/>
                <a:cs typeface="Carlito"/>
              </a:rPr>
              <a:t>char </a:t>
            </a:r>
            <a:r>
              <a:rPr sz="1800" spc="-15" dirty="0">
                <a:solidFill>
                  <a:srgbClr val="E36C09"/>
                </a:solidFill>
                <a:latin typeface="Carlito"/>
                <a:cs typeface="Carlito"/>
              </a:rPr>
              <a:t>*haystack, const </a:t>
            </a:r>
            <a:r>
              <a:rPr sz="1800" spc="-5" dirty="0">
                <a:solidFill>
                  <a:srgbClr val="E36C09"/>
                </a:solidFill>
                <a:latin typeface="Carlito"/>
                <a:cs typeface="Carlito"/>
              </a:rPr>
              <a:t>char</a:t>
            </a:r>
            <a:r>
              <a:rPr sz="1800" spc="195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rlito"/>
                <a:cs typeface="Carlito"/>
              </a:rPr>
              <a:t>*needle)</a:t>
            </a:r>
            <a:endParaRPr sz="1800">
              <a:latin typeface="Carlito"/>
              <a:cs typeface="Carlito"/>
            </a:endParaRPr>
          </a:p>
          <a:p>
            <a:pPr marL="756920" marR="5080" lvl="1" indent="-287020">
              <a:lnSpc>
                <a:spcPct val="80000"/>
              </a:lnSpc>
              <a:spcBef>
                <a:spcPts val="3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Search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needle string inside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haystack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string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returns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pointer to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first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occurrence in 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haystack.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Or a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null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will be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needle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is not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found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500" spc="2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haystack.</a:t>
            </a:r>
            <a:endParaRPr sz="1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C000"/>
                </a:solidFill>
                <a:latin typeface="Carlito"/>
                <a:cs typeface="Carlito"/>
              </a:rPr>
              <a:t>int strcmp(char </a:t>
            </a:r>
            <a:r>
              <a:rPr sz="1800" spc="-15" dirty="0">
                <a:solidFill>
                  <a:srgbClr val="FFC000"/>
                </a:solidFill>
                <a:latin typeface="Carlito"/>
                <a:cs typeface="Carlito"/>
              </a:rPr>
              <a:t>const </a:t>
            </a:r>
            <a:r>
              <a:rPr sz="1800" dirty="0">
                <a:solidFill>
                  <a:srgbClr val="FFC000"/>
                </a:solidFill>
                <a:latin typeface="Carlito"/>
                <a:cs typeface="Carlito"/>
              </a:rPr>
              <a:t>*s1, </a:t>
            </a:r>
            <a:r>
              <a:rPr sz="1800" spc="-5" dirty="0">
                <a:solidFill>
                  <a:srgbClr val="FFC000"/>
                </a:solidFill>
                <a:latin typeface="Carlito"/>
                <a:cs typeface="Carlito"/>
              </a:rPr>
              <a:t>char </a:t>
            </a:r>
            <a:r>
              <a:rPr sz="1800" spc="-15" dirty="0">
                <a:solidFill>
                  <a:srgbClr val="FFC000"/>
                </a:solidFill>
                <a:latin typeface="Carlito"/>
                <a:cs typeface="Carlito"/>
              </a:rPr>
              <a:t>const</a:t>
            </a:r>
            <a:r>
              <a:rPr sz="1800" spc="13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Carlito"/>
                <a:cs typeface="Carlito"/>
              </a:rPr>
              <a:t>*s2);</a:t>
            </a:r>
            <a:endParaRPr sz="1800">
              <a:latin typeface="Carlito"/>
              <a:cs typeface="Carlito"/>
            </a:endParaRPr>
          </a:p>
          <a:p>
            <a:pPr marL="75692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C000"/>
                </a:solidFill>
                <a:latin typeface="Carlito"/>
                <a:cs typeface="Carlito"/>
              </a:rPr>
              <a:t>Compares </a:t>
            </a:r>
            <a:r>
              <a:rPr sz="1500" spc="-10" dirty="0">
                <a:solidFill>
                  <a:srgbClr val="FFC000"/>
                </a:solidFill>
                <a:latin typeface="Carlito"/>
                <a:cs typeface="Carlito"/>
              </a:rPr>
              <a:t>two strings. See </a:t>
            </a:r>
            <a:r>
              <a:rPr sz="1500" spc="-5" dirty="0">
                <a:solidFill>
                  <a:srgbClr val="FFC000"/>
                </a:solidFill>
                <a:latin typeface="Carlito"/>
                <a:cs typeface="Carlito"/>
              </a:rPr>
              <a:t>the </a:t>
            </a:r>
            <a:r>
              <a:rPr sz="1500" spc="-10" dirty="0">
                <a:solidFill>
                  <a:srgbClr val="FFC000"/>
                </a:solidFill>
                <a:latin typeface="Carlito"/>
                <a:cs typeface="Carlito"/>
              </a:rPr>
              <a:t>following table </a:t>
            </a:r>
            <a:r>
              <a:rPr sz="1500" spc="-15" dirty="0">
                <a:solidFill>
                  <a:srgbClr val="FFC000"/>
                </a:solidFill>
                <a:latin typeface="Carlito"/>
                <a:cs typeface="Carlito"/>
              </a:rPr>
              <a:t>to understand </a:t>
            </a:r>
            <a:r>
              <a:rPr sz="1500" spc="-5" dirty="0">
                <a:solidFill>
                  <a:srgbClr val="FFC000"/>
                </a:solidFill>
                <a:latin typeface="Carlito"/>
                <a:cs typeface="Carlito"/>
              </a:rPr>
              <a:t>he </a:t>
            </a:r>
            <a:r>
              <a:rPr sz="1500" spc="-10" dirty="0">
                <a:solidFill>
                  <a:srgbClr val="FFC000"/>
                </a:solidFill>
                <a:latin typeface="Carlito"/>
                <a:cs typeface="Carlito"/>
              </a:rPr>
              <a:t>returned</a:t>
            </a:r>
            <a:r>
              <a:rPr sz="1500" spc="229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C000"/>
                </a:solidFill>
                <a:latin typeface="Carlito"/>
                <a:cs typeface="Carlito"/>
              </a:rPr>
              <a:t>date</a:t>
            </a:r>
            <a:endParaRPr sz="15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4403725"/>
          <a:ext cx="8248650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956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Return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Remarks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706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if both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strings are identical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(equal)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71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negative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if the ASCII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first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unmatched character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is less than</a:t>
                      </a:r>
                      <a:r>
                        <a:rPr sz="16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second.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71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positive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integer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if the ASCII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first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unmatched character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greater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than</a:t>
                      </a:r>
                      <a:r>
                        <a:rPr sz="16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second.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228600"/>
            <a:ext cx="7924800" cy="6248400"/>
          </a:xfrm>
          <a:custGeom>
            <a:avLst/>
            <a:gdLst/>
            <a:ahLst/>
            <a:cxnLst/>
            <a:rect l="l" t="t" r="r" b="b"/>
            <a:pathLst>
              <a:path w="7924800" h="6248400">
                <a:moveTo>
                  <a:pt x="7924800" y="0"/>
                </a:moveTo>
                <a:lnTo>
                  <a:pt x="0" y="0"/>
                </a:lnTo>
                <a:lnTo>
                  <a:pt x="0" y="6248400"/>
                </a:lnTo>
                <a:lnTo>
                  <a:pt x="7924800" y="6248400"/>
                </a:lnTo>
                <a:lnTo>
                  <a:pt x="7924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238759"/>
            <a:ext cx="1244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726440"/>
            <a:ext cx="699262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76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char str1[] </a:t>
            </a:r>
            <a:r>
              <a:rPr sz="1600" b="1" dirty="0">
                <a:latin typeface="Courier New"/>
                <a:cs typeface="Courier New"/>
              </a:rPr>
              <a:t>= "abcd", </a:t>
            </a:r>
            <a:r>
              <a:rPr sz="1600" b="1" spc="-5" dirty="0">
                <a:latin typeface="Courier New"/>
                <a:cs typeface="Courier New"/>
              </a:rPr>
              <a:t>str2[]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"abde", str3[]="abCd",  str4[]="abcd";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 marL="499745" marR="11049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result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strcmp(str1, str2);  printf("strcmp(str1, str2)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%d\n",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result);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499745" marR="110553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result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strcmp(str2, str1);  printf("strcmp(str2, str1)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%d\n",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result);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499745" marR="110553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result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strcmp(str1, str3);  printf("strcmp(str1, str3)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%d\n",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result);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499109" marR="110553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result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strcmp(str3, str1);  printf("strcmp(str3, str1)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%d\n",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result);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807" y="4384040"/>
            <a:ext cx="34467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result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strcmp(str1,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str4);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604" y="5115559"/>
            <a:ext cx="34467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result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strcmp(str4,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str1);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1479" y="4674611"/>
            <a:ext cx="122555" cy="96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400" y="5847079"/>
            <a:ext cx="1125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return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20" y="6090920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600" y="4297679"/>
            <a:ext cx="3200400" cy="2062480"/>
          </a:xfrm>
          <a:custGeom>
            <a:avLst/>
            <a:gdLst/>
            <a:ahLst/>
            <a:cxnLst/>
            <a:rect l="l" t="t" r="r" b="b"/>
            <a:pathLst>
              <a:path w="3200400" h="2062479">
                <a:moveTo>
                  <a:pt x="3200400" y="0"/>
                </a:moveTo>
                <a:lnTo>
                  <a:pt x="0" y="0"/>
                </a:lnTo>
                <a:lnTo>
                  <a:pt x="0" y="2062480"/>
                </a:lnTo>
                <a:lnTo>
                  <a:pt x="3200400" y="2062480"/>
                </a:lnTo>
                <a:lnTo>
                  <a:pt x="320040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22340" y="4307522"/>
            <a:ext cx="1000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/*output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16204" y="4627879"/>
            <a:ext cx="8268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printf("strcmp(str1, str4)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%d\n", result) </a:t>
            </a:r>
            <a:r>
              <a:rPr sz="2400" b="1" spc="-7" baseline="20833" dirty="0">
                <a:solidFill>
                  <a:srgbClr val="0000FF"/>
                </a:solidFill>
                <a:latin typeface="Courier New"/>
                <a:cs typeface="Courier New"/>
              </a:rPr>
              <a:t>strcmp(str1, str2) </a:t>
            </a:r>
            <a:r>
              <a:rPr sz="2400" b="1" baseline="20833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400" b="1" spc="172" baseline="2083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7" baseline="20833" dirty="0">
                <a:solidFill>
                  <a:srgbClr val="0000FF"/>
                </a:solidFill>
                <a:latin typeface="Courier New"/>
                <a:cs typeface="Courier New"/>
              </a:rPr>
              <a:t>-1</a:t>
            </a:r>
            <a:endParaRPr sz="2400" baseline="2083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340" y="4795202"/>
            <a:ext cx="2715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strcmp(str2, str1)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340" y="5039042"/>
            <a:ext cx="28371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strcmp(str1, str3)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32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000" y="5359400"/>
            <a:ext cx="8390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printf("strcmp(str4, str1)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%d\n", result) </a:t>
            </a:r>
            <a:r>
              <a:rPr sz="2400" b="1" spc="-7" baseline="20833" dirty="0">
                <a:solidFill>
                  <a:srgbClr val="0000FF"/>
                </a:solidFill>
                <a:latin typeface="Courier New"/>
                <a:cs typeface="Courier New"/>
              </a:rPr>
              <a:t>strcmp(str3, str1) </a:t>
            </a:r>
            <a:r>
              <a:rPr sz="2400" b="1" baseline="20833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400" b="1" spc="165" baseline="2083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7" baseline="20833" dirty="0">
                <a:solidFill>
                  <a:srgbClr val="0000FF"/>
                </a:solidFill>
                <a:latin typeface="Courier New"/>
                <a:cs typeface="Courier New"/>
              </a:rPr>
              <a:t>-32</a:t>
            </a:r>
            <a:endParaRPr sz="2400" baseline="2083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2340" y="5526722"/>
            <a:ext cx="2715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strcmp(str1, str4)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2340" y="5770562"/>
            <a:ext cx="2715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strcmp(str4, str1)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2340" y="6014402"/>
            <a:ext cx="269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620895" y="7467"/>
            <a:ext cx="2336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0000FF"/>
                </a:solidFill>
              </a:rPr>
              <a:t>strcmp</a:t>
            </a:r>
            <a:r>
              <a:rPr sz="4000" spc="-90" dirty="0">
                <a:solidFill>
                  <a:srgbClr val="0000FF"/>
                </a:solidFill>
              </a:rPr>
              <a:t> </a:t>
            </a:r>
            <a:r>
              <a:rPr sz="4000" spc="-35" dirty="0">
                <a:solidFill>
                  <a:srgbClr val="0000FF"/>
                </a:solidFill>
              </a:rPr>
              <a:t>test</a:t>
            </a:r>
            <a:endParaRPr sz="4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520" y="2626359"/>
            <a:ext cx="2035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STRUCTS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985" y="88747"/>
            <a:ext cx="3023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</a:t>
            </a:r>
            <a:r>
              <a:rPr spc="-90" dirty="0"/>
              <a:t> </a:t>
            </a:r>
            <a:r>
              <a:rPr spc="-25" dirty="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76300"/>
            <a:ext cx="7761605" cy="48031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When the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data you want to store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doesn't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neatly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predefined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C 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type,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you can 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own.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2000" b="1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example: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850">
              <a:latin typeface="Carlito"/>
              <a:cs typeface="Carlito"/>
            </a:endParaRPr>
          </a:p>
          <a:p>
            <a:pPr marL="702945" marR="4880610" indent="-289560">
              <a:lnSpc>
                <a:spcPct val="100000"/>
              </a:lnSpc>
            </a:pPr>
            <a:r>
              <a:rPr sz="1900" b="1" spc="-5" dirty="0">
                <a:solidFill>
                  <a:srgbClr val="E36C09"/>
                </a:solidFill>
                <a:latin typeface="Courier New"/>
                <a:cs typeface="Courier New"/>
              </a:rPr>
              <a:t>struct </a:t>
            </a:r>
            <a:r>
              <a:rPr sz="1900" b="1" spc="-10" dirty="0">
                <a:solidFill>
                  <a:srgbClr val="E36C09"/>
                </a:solidFill>
                <a:latin typeface="Courier New"/>
                <a:cs typeface="Courier New"/>
              </a:rPr>
              <a:t>employee </a:t>
            </a:r>
            <a:r>
              <a:rPr sz="1900" b="1" dirty="0">
                <a:solidFill>
                  <a:srgbClr val="E36C09"/>
                </a:solidFill>
                <a:latin typeface="Courier New"/>
                <a:cs typeface="Courier New"/>
              </a:rPr>
              <a:t>{  </a:t>
            </a:r>
            <a:r>
              <a:rPr sz="1900" b="1" spc="-5" dirty="0">
                <a:solidFill>
                  <a:srgbClr val="E36C09"/>
                </a:solidFill>
                <a:latin typeface="Courier New"/>
                <a:cs typeface="Courier New"/>
              </a:rPr>
              <a:t>char[20] </a:t>
            </a:r>
            <a:r>
              <a:rPr sz="1900" b="1" spc="-10" dirty="0">
                <a:solidFill>
                  <a:srgbClr val="E36C09"/>
                </a:solidFill>
                <a:latin typeface="Courier New"/>
                <a:cs typeface="Courier New"/>
              </a:rPr>
              <a:t>name;  </a:t>
            </a:r>
            <a:r>
              <a:rPr sz="1900" b="1" spc="-5" dirty="0">
                <a:solidFill>
                  <a:srgbClr val="E36C09"/>
                </a:solidFill>
                <a:latin typeface="Courier New"/>
                <a:cs typeface="Courier New"/>
              </a:rPr>
              <a:t>double </a:t>
            </a:r>
            <a:r>
              <a:rPr sz="1900" b="1" spc="-10" dirty="0">
                <a:solidFill>
                  <a:srgbClr val="E36C09"/>
                </a:solidFill>
                <a:latin typeface="Courier New"/>
                <a:cs typeface="Courier New"/>
              </a:rPr>
              <a:t>salary;  </a:t>
            </a:r>
            <a:r>
              <a:rPr sz="1900" b="1" spc="-5" dirty="0">
                <a:solidFill>
                  <a:srgbClr val="E36C09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E36C09"/>
                </a:solidFill>
                <a:latin typeface="Courier New"/>
                <a:cs typeface="Courier New"/>
              </a:rPr>
              <a:t>empID;</a:t>
            </a:r>
            <a:endParaRPr sz="1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900" b="1" spc="-5" dirty="0">
                <a:solidFill>
                  <a:srgbClr val="E36C09"/>
                </a:solidFill>
                <a:latin typeface="Courier New"/>
                <a:cs typeface="Courier New"/>
              </a:rPr>
              <a:t>};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Now,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declare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of this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new data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type,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write: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300" b="1" spc="-10" dirty="0">
                <a:solidFill>
                  <a:srgbClr val="E36C09"/>
                </a:solidFill>
                <a:latin typeface="Courier New"/>
                <a:cs typeface="Courier New"/>
              </a:rPr>
              <a:t>struct employee</a:t>
            </a:r>
            <a:r>
              <a:rPr sz="2300" b="1" spc="-2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E36C09"/>
                </a:solidFill>
                <a:latin typeface="Courier New"/>
                <a:cs typeface="Courier New"/>
              </a:rPr>
              <a:t>officeworker;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9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access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 fields of a struct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employee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do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20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follows: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</a:pPr>
            <a:r>
              <a:rPr sz="2300" b="1" spc="-10" dirty="0">
                <a:solidFill>
                  <a:srgbClr val="E36C09"/>
                </a:solidFill>
                <a:latin typeface="Courier New"/>
                <a:cs typeface="Courier New"/>
              </a:rPr>
              <a:t>officeworker.empID </a:t>
            </a:r>
            <a:r>
              <a:rPr sz="2300" b="1" dirty="0">
                <a:solidFill>
                  <a:srgbClr val="E36C09"/>
                </a:solidFill>
                <a:latin typeface="Courier New"/>
                <a:cs typeface="Courier New"/>
              </a:rPr>
              <a:t>=</a:t>
            </a:r>
            <a:r>
              <a:rPr sz="2300" b="1" spc="-8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300" b="1" spc="-5" dirty="0">
                <a:solidFill>
                  <a:srgbClr val="E36C09"/>
                </a:solidFill>
                <a:latin typeface="Courier New"/>
                <a:cs typeface="Courier New"/>
              </a:rPr>
              <a:t>1;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493" y="144779"/>
            <a:ext cx="1709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/>
              <a:t>P</a:t>
            </a:r>
            <a:r>
              <a:rPr sz="4000" spc="-10" dirty="0"/>
              <a:t>o</a:t>
            </a:r>
            <a:r>
              <a:rPr sz="4000" dirty="0"/>
              <a:t>i</a:t>
            </a:r>
            <a:r>
              <a:rPr sz="4000" spc="-45" dirty="0"/>
              <a:t>nt</a:t>
            </a:r>
            <a:r>
              <a:rPr sz="4000" spc="5" dirty="0"/>
              <a:t>e</a:t>
            </a:r>
            <a:r>
              <a:rPr sz="4000" spc="-55" dirty="0"/>
              <a:t>r</a:t>
            </a:r>
            <a:r>
              <a:rPr sz="4000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680084"/>
            <a:ext cx="7466965" cy="35712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5080" indent="-342900">
              <a:lnSpc>
                <a:spcPts val="232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pointer can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store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memory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address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 specific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type.</a:t>
            </a:r>
            <a:endParaRPr sz="2400">
              <a:latin typeface="Carlito"/>
              <a:cs typeface="Carlito"/>
            </a:endParaRPr>
          </a:p>
          <a:p>
            <a:pPr marL="354965" marR="1010919" indent="-342900">
              <a:lnSpc>
                <a:spcPts val="212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Why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specific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type?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Because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type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stored  differently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takes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different size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memory.</a:t>
            </a:r>
            <a:endParaRPr sz="2200">
              <a:latin typeface="Carlito"/>
              <a:cs typeface="Carlito"/>
            </a:endParaRPr>
          </a:p>
          <a:p>
            <a:pPr marL="561340" indent="-548640">
              <a:lnSpc>
                <a:spcPts val="3175"/>
              </a:lnSpc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2700" spc="-5" dirty="0">
                <a:solidFill>
                  <a:srgbClr val="FFFFFF"/>
                </a:solidFill>
                <a:latin typeface="Courier New"/>
                <a:cs typeface="Courier New"/>
              </a:rPr>
              <a:t>Example of declaring 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7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ourier New"/>
                <a:cs typeface="Courier New"/>
              </a:rPr>
              <a:t>pointer:</a:t>
            </a:r>
            <a:endParaRPr sz="2700">
              <a:latin typeface="Courier New"/>
              <a:cs typeface="Courier New"/>
            </a:endParaRPr>
          </a:p>
          <a:p>
            <a:pPr marL="12700" marR="283845">
              <a:lnSpc>
                <a:spcPts val="196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C000"/>
                </a:solidFill>
                <a:latin typeface="Courier New"/>
                <a:cs typeface="Courier New"/>
              </a:rPr>
              <a:t>int *p; </a:t>
            </a:r>
            <a:r>
              <a:rPr sz="20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//You have to put </a:t>
            </a:r>
            <a:r>
              <a:rPr sz="2000" b="1" i="1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0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before the variable  name. Like any uninitialized</a:t>
            </a:r>
            <a:r>
              <a:rPr sz="2000" b="1" i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variable,</a:t>
            </a:r>
            <a:endParaRPr sz="2000">
              <a:latin typeface="Courier New"/>
              <a:cs typeface="Courier New"/>
            </a:endParaRPr>
          </a:p>
          <a:p>
            <a:pPr marL="12700" marR="131445">
              <a:lnSpc>
                <a:spcPct val="80000"/>
              </a:lnSpc>
              <a:spcBef>
                <a:spcPts val="450"/>
              </a:spcBef>
            </a:pPr>
            <a:r>
              <a:rPr sz="20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here </a:t>
            </a:r>
            <a:r>
              <a:rPr sz="2000" b="1" i="1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0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is pointing to </a:t>
            </a:r>
            <a:r>
              <a:rPr sz="2000" b="1" i="1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garbage address as it is  not initialized</a:t>
            </a:r>
            <a:r>
              <a:rPr sz="2000" b="1" i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yet.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i="1" u="heavy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ourier New"/>
                <a:cs typeface="Courier New"/>
              </a:rPr>
              <a:t>- </a:t>
            </a:r>
            <a:r>
              <a:rPr sz="2000" b="1" i="1" u="heavy" spc="-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ourier New"/>
                <a:cs typeface="Courier New"/>
              </a:rPr>
              <a:t>Another example</a:t>
            </a:r>
            <a:r>
              <a:rPr sz="2000" b="1" i="1" u="heavy" spc="-2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i="1" u="heavy" spc="-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ourier New"/>
                <a:cs typeface="Courier New"/>
              </a:rPr>
              <a:t>bellow:</a:t>
            </a:r>
            <a:endParaRPr sz="2000">
              <a:latin typeface="Courier New"/>
              <a:cs typeface="Courier New"/>
            </a:endParaRPr>
          </a:p>
          <a:p>
            <a:pPr marL="12700" marR="417830">
              <a:lnSpc>
                <a:spcPts val="1660"/>
              </a:lnSpc>
              <a:spcBef>
                <a:spcPts val="390"/>
              </a:spcBef>
            </a:pPr>
            <a:r>
              <a:rPr sz="1700" b="1" spc="-5" dirty="0">
                <a:solidFill>
                  <a:srgbClr val="FFC000"/>
                </a:solidFill>
                <a:latin typeface="Courier New"/>
                <a:cs typeface="Courier New"/>
              </a:rPr>
              <a:t>int </a:t>
            </a:r>
            <a:r>
              <a:rPr sz="1700" b="1" dirty="0">
                <a:solidFill>
                  <a:srgbClr val="FFC000"/>
                </a:solidFill>
                <a:latin typeface="Courier New"/>
                <a:cs typeface="Courier New"/>
              </a:rPr>
              <a:t>*pointer1 = &amp;x; </a:t>
            </a:r>
            <a:r>
              <a:rPr sz="17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sz="1700" b="1" i="1" dirty="0">
                <a:solidFill>
                  <a:srgbClr val="FFFFFF"/>
                </a:solidFill>
                <a:latin typeface="Courier New"/>
                <a:cs typeface="Courier New"/>
              </a:rPr>
              <a:t>Example </a:t>
            </a:r>
            <a:r>
              <a:rPr sz="1700" b="1" i="1" spc="5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1700" b="1" i="1" dirty="0">
                <a:solidFill>
                  <a:srgbClr val="FFFFFF"/>
                </a:solidFill>
                <a:latin typeface="Courier New"/>
                <a:cs typeface="Courier New"/>
              </a:rPr>
              <a:t>both </a:t>
            </a:r>
            <a:r>
              <a:rPr sz="17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declaration and  initialization in </a:t>
            </a:r>
            <a:r>
              <a:rPr sz="1700" b="1" i="1" dirty="0">
                <a:solidFill>
                  <a:srgbClr val="FFFFFF"/>
                </a:solidFill>
                <a:latin typeface="Courier New"/>
                <a:cs typeface="Courier New"/>
              </a:rPr>
              <a:t>the same</a:t>
            </a:r>
            <a:r>
              <a:rPr sz="1700" b="1" i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i="1" dirty="0">
                <a:solidFill>
                  <a:srgbClr val="FFFFFF"/>
                </a:solidFill>
                <a:latin typeface="Courier New"/>
                <a:cs typeface="Courier New"/>
              </a:rPr>
              <a:t>line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6438" y="4484903"/>
            <a:ext cx="8051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17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ourier New"/>
                <a:cs typeface="Courier New"/>
              </a:rPr>
              <a:t>x;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782946"/>
            <a:ext cx="5814060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02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above statement 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be written 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7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lines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ts val="20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solidFill>
                  <a:srgbClr val="FFC000"/>
                </a:solidFill>
                <a:latin typeface="Courier New"/>
                <a:cs typeface="Courier New"/>
              </a:rPr>
              <a:t>int</a:t>
            </a:r>
            <a:r>
              <a:rPr sz="1700" b="1" spc="-8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C000"/>
                </a:solidFill>
                <a:latin typeface="Courier New"/>
                <a:cs typeface="Courier New"/>
              </a:rPr>
              <a:t>*pointer1;</a:t>
            </a:r>
            <a:endParaRPr sz="17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solidFill>
                  <a:srgbClr val="FFC000"/>
                </a:solidFill>
                <a:latin typeface="Courier New"/>
                <a:cs typeface="Courier New"/>
              </a:rPr>
              <a:t>pointer1 </a:t>
            </a:r>
            <a:r>
              <a:rPr sz="1700" b="1" dirty="0">
                <a:solidFill>
                  <a:srgbClr val="FFC000"/>
                </a:solidFill>
                <a:latin typeface="Courier New"/>
                <a:cs typeface="Courier New"/>
              </a:rPr>
              <a:t>=</a:t>
            </a:r>
            <a:r>
              <a:rPr sz="1700" b="1" spc="-5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C000"/>
                </a:solidFill>
                <a:latin typeface="Courier New"/>
                <a:cs typeface="Courier New"/>
              </a:rPr>
              <a:t>&amp;x;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2869" y="42684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FFFF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</a:pP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addr of</a:t>
            </a:r>
            <a:r>
              <a:rPr sz="20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5270" y="4725670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FFFF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30500" y="4455159"/>
            <a:ext cx="2603500" cy="508000"/>
            <a:chOff x="2730500" y="4455159"/>
            <a:chExt cx="2603500" cy="508000"/>
          </a:xfrm>
        </p:grpSpPr>
        <p:sp>
          <p:nvSpPr>
            <p:cNvPr id="9" name="object 9"/>
            <p:cNvSpPr/>
            <p:nvPr/>
          </p:nvSpPr>
          <p:spPr>
            <a:xfrm>
              <a:off x="2743200" y="4467859"/>
              <a:ext cx="2527300" cy="457200"/>
            </a:xfrm>
            <a:custGeom>
              <a:avLst/>
              <a:gdLst/>
              <a:ahLst/>
              <a:cxnLst/>
              <a:rect l="l" t="t" r="r" b="b"/>
              <a:pathLst>
                <a:path w="2527300" h="457200">
                  <a:moveTo>
                    <a:pt x="0" y="0"/>
                  </a:moveTo>
                  <a:lnTo>
                    <a:pt x="69366" y="432"/>
                  </a:lnTo>
                  <a:lnTo>
                    <a:pt x="138556" y="1707"/>
                  </a:lnTo>
                  <a:lnTo>
                    <a:pt x="207392" y="3795"/>
                  </a:lnTo>
                  <a:lnTo>
                    <a:pt x="275697" y="6664"/>
                  </a:lnTo>
                  <a:lnTo>
                    <a:pt x="343293" y="10283"/>
                  </a:lnTo>
                  <a:lnTo>
                    <a:pt x="410005" y="14620"/>
                  </a:lnTo>
                  <a:lnTo>
                    <a:pt x="475654" y="19645"/>
                  </a:lnTo>
                  <a:lnTo>
                    <a:pt x="540064" y="25325"/>
                  </a:lnTo>
                  <a:lnTo>
                    <a:pt x="603058" y="31631"/>
                  </a:lnTo>
                  <a:lnTo>
                    <a:pt x="664459" y="38530"/>
                  </a:lnTo>
                  <a:lnTo>
                    <a:pt x="724089" y="45991"/>
                  </a:lnTo>
                  <a:lnTo>
                    <a:pt x="781772" y="53984"/>
                  </a:lnTo>
                  <a:lnTo>
                    <a:pt x="837330" y="62476"/>
                  </a:lnTo>
                  <a:lnTo>
                    <a:pt x="890587" y="71437"/>
                  </a:lnTo>
                  <a:lnTo>
                    <a:pt x="941366" y="80835"/>
                  </a:lnTo>
                  <a:lnTo>
                    <a:pt x="989489" y="90640"/>
                  </a:lnTo>
                  <a:lnTo>
                    <a:pt x="1034779" y="100819"/>
                  </a:lnTo>
                  <a:lnTo>
                    <a:pt x="1077060" y="111342"/>
                  </a:lnTo>
                  <a:lnTo>
                    <a:pt x="1116155" y="122177"/>
                  </a:lnTo>
                  <a:lnTo>
                    <a:pt x="1184076" y="144660"/>
                  </a:lnTo>
                  <a:lnTo>
                    <a:pt x="1237127" y="168018"/>
                  </a:lnTo>
                  <a:lnTo>
                    <a:pt x="1273890" y="192001"/>
                  </a:lnTo>
                  <a:lnTo>
                    <a:pt x="1295400" y="228600"/>
                  </a:lnTo>
                  <a:lnTo>
                    <a:pt x="1297862" y="240875"/>
                  </a:lnTo>
                  <a:lnTo>
                    <a:pt x="1333374" y="277387"/>
                  </a:lnTo>
                  <a:lnTo>
                    <a:pt x="1378700" y="301151"/>
                  </a:lnTo>
                  <a:lnTo>
                    <a:pt x="1439681" y="324158"/>
                  </a:lnTo>
                  <a:lnTo>
                    <a:pt x="1514888" y="346158"/>
                  </a:lnTo>
                  <a:lnTo>
                    <a:pt x="1557380" y="356701"/>
                  </a:lnTo>
                  <a:lnTo>
                    <a:pt x="1602893" y="366897"/>
                  </a:lnTo>
                  <a:lnTo>
                    <a:pt x="1651248" y="376715"/>
                  </a:lnTo>
                  <a:lnTo>
                    <a:pt x="1702268" y="386124"/>
                  </a:lnTo>
                  <a:lnTo>
                    <a:pt x="1755772" y="395091"/>
                  </a:lnTo>
                  <a:lnTo>
                    <a:pt x="1811584" y="403586"/>
                  </a:lnTo>
                  <a:lnTo>
                    <a:pt x="1869524" y="411577"/>
                  </a:lnTo>
                  <a:lnTo>
                    <a:pt x="1929414" y="419033"/>
                  </a:lnTo>
                  <a:lnTo>
                    <a:pt x="1991075" y="425921"/>
                  </a:lnTo>
                  <a:lnTo>
                    <a:pt x="2054328" y="432211"/>
                  </a:lnTo>
                  <a:lnTo>
                    <a:pt x="2118996" y="437870"/>
                  </a:lnTo>
                  <a:lnTo>
                    <a:pt x="2184900" y="442868"/>
                  </a:lnTo>
                  <a:lnTo>
                    <a:pt x="2251860" y="447173"/>
                  </a:lnTo>
                  <a:lnTo>
                    <a:pt x="2319699" y="450753"/>
                  </a:lnTo>
                  <a:lnTo>
                    <a:pt x="2388238" y="453577"/>
                  </a:lnTo>
                  <a:lnTo>
                    <a:pt x="2457299" y="455614"/>
                  </a:lnTo>
                  <a:lnTo>
                    <a:pt x="2526703" y="456831"/>
                  </a:lnTo>
                </a:path>
              </a:pathLst>
            </a:custGeom>
            <a:ln w="254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7571" y="488651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44" y="0"/>
                  </a:moveTo>
                  <a:lnTo>
                    <a:pt x="0" y="76200"/>
                  </a:lnTo>
                  <a:lnTo>
                    <a:pt x="76415" y="38544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6539" y="482600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1340" y="5130724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9060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0259" y="642969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035" y="40805"/>
            <a:ext cx="3755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</a:rPr>
              <a:t>Struct </a:t>
            </a:r>
            <a:r>
              <a:rPr sz="4000" spc="-5" dirty="0">
                <a:solidFill>
                  <a:srgbClr val="000000"/>
                </a:solidFill>
              </a:rPr>
              <a:t>and</a:t>
            </a:r>
            <a:r>
              <a:rPr sz="4000" spc="-95" dirty="0">
                <a:solidFill>
                  <a:srgbClr val="000000"/>
                </a:solidFill>
              </a:rPr>
              <a:t> </a:t>
            </a:r>
            <a:r>
              <a:rPr sz="4000" spc="-30" dirty="0">
                <a:solidFill>
                  <a:srgbClr val="000000"/>
                </a:solidFill>
              </a:rPr>
              <a:t>Pointer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607059"/>
            <a:ext cx="8267065" cy="5676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9720" marR="626745" indent="-287020">
              <a:lnSpc>
                <a:spcPct val="99000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1600" b="1" spc="-5" dirty="0">
                <a:latin typeface="Courier New"/>
                <a:cs typeface="Courier New"/>
              </a:rPr>
              <a:t>Structure </a:t>
            </a:r>
            <a:r>
              <a:rPr sz="1600" b="1" spc="5" dirty="0">
                <a:latin typeface="Courier New"/>
                <a:cs typeface="Courier New"/>
              </a:rPr>
              <a:t>is </a:t>
            </a:r>
            <a:r>
              <a:rPr sz="1600" b="1" spc="-5" dirty="0">
                <a:latin typeface="Courier New"/>
                <a:cs typeface="Courier New"/>
              </a:rPr>
              <a:t>used </a:t>
            </a:r>
            <a:r>
              <a:rPr sz="1600" b="1" spc="5" dirty="0">
                <a:latin typeface="Courier New"/>
                <a:cs typeface="Courier New"/>
              </a:rPr>
              <a:t>to </a:t>
            </a:r>
            <a:r>
              <a:rPr sz="1600" b="1" spc="-5" dirty="0">
                <a:latin typeface="Courier New"/>
                <a:cs typeface="Courier New"/>
              </a:rPr>
              <a:t>group related </a:t>
            </a:r>
            <a:r>
              <a:rPr sz="1600" b="1" dirty="0">
                <a:latin typeface="Courier New"/>
                <a:cs typeface="Courier New"/>
              </a:rPr>
              <a:t>variables </a:t>
            </a:r>
            <a:r>
              <a:rPr sz="1600" b="1" spc="-5" dirty="0">
                <a:latin typeface="Courier New"/>
                <a:cs typeface="Courier New"/>
              </a:rPr>
              <a:t>(members) of  various </a:t>
            </a:r>
            <a:r>
              <a:rPr sz="1600" b="1" dirty="0">
                <a:latin typeface="Courier New"/>
                <a:cs typeface="Courier New"/>
              </a:rPr>
              <a:t>types together </a:t>
            </a:r>
            <a:r>
              <a:rPr sz="1600" b="1" spc="-5" dirty="0">
                <a:latin typeface="Courier New"/>
                <a:cs typeface="Courier New"/>
              </a:rPr>
              <a:t>in an organized </a:t>
            </a:r>
            <a:r>
              <a:rPr sz="1600" b="1" spc="5" dirty="0">
                <a:latin typeface="Courier New"/>
                <a:cs typeface="Courier New"/>
              </a:rPr>
              <a:t>way. </a:t>
            </a:r>
            <a:r>
              <a:rPr sz="1600" b="1" spc="-5" dirty="0">
                <a:latin typeface="Courier New"/>
                <a:cs typeface="Courier New"/>
              </a:rPr>
              <a:t>Also, we call it  custom data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type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596900" marR="6282690" indent="-182880">
              <a:lnSpc>
                <a:spcPct val="120400"/>
              </a:lnSpc>
              <a:spcBef>
                <a:spcPts val="65"/>
              </a:spcBef>
            </a:pPr>
            <a:r>
              <a:rPr sz="1200" b="1" spc="-5" dirty="0">
                <a:solidFill>
                  <a:srgbClr val="E36C09"/>
                </a:solidFill>
                <a:latin typeface="Courier New"/>
                <a:cs typeface="Courier New"/>
              </a:rPr>
              <a:t>struct </a:t>
            </a:r>
            <a:r>
              <a:rPr sz="1200" b="1" dirty="0">
                <a:solidFill>
                  <a:srgbClr val="E36C09"/>
                </a:solidFill>
                <a:latin typeface="Courier New"/>
                <a:cs typeface="Courier New"/>
              </a:rPr>
              <a:t>employee</a:t>
            </a:r>
            <a:r>
              <a:rPr sz="1200" b="1" spc="-7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E36C09"/>
                </a:solidFill>
                <a:latin typeface="Courier New"/>
                <a:cs typeface="Courier New"/>
              </a:rPr>
              <a:t>{  char[20] </a:t>
            </a:r>
            <a:r>
              <a:rPr sz="1200" b="1" spc="-5" dirty="0">
                <a:solidFill>
                  <a:srgbClr val="E36C09"/>
                </a:solidFill>
                <a:latin typeface="Courier New"/>
                <a:cs typeface="Courier New"/>
              </a:rPr>
              <a:t>name;  double salary;  int</a:t>
            </a:r>
            <a:r>
              <a:rPr sz="1200" b="1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E36C09"/>
                </a:solidFill>
                <a:latin typeface="Courier New"/>
                <a:cs typeface="Courier New"/>
              </a:rPr>
              <a:t>empID;</a:t>
            </a:r>
            <a:endParaRPr sz="1200">
              <a:latin typeface="Courier New"/>
              <a:cs typeface="Courier New"/>
            </a:endParaRPr>
          </a:p>
          <a:p>
            <a:pPr marL="414020">
              <a:lnSpc>
                <a:spcPct val="100000"/>
              </a:lnSpc>
              <a:spcBef>
                <a:spcPts val="300"/>
              </a:spcBef>
            </a:pPr>
            <a:r>
              <a:rPr sz="1200" b="1" spc="-5" dirty="0">
                <a:solidFill>
                  <a:srgbClr val="E36C09"/>
                </a:solidFill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30" dirty="0">
                <a:latin typeface="Carlito"/>
                <a:cs typeface="Carlito"/>
              </a:rPr>
              <a:t>Now,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spc="-5" dirty="0">
                <a:latin typeface="Carlito"/>
                <a:cs typeface="Carlito"/>
              </a:rPr>
              <a:t>declare </a:t>
            </a:r>
            <a:r>
              <a:rPr sz="1400" b="1" dirty="0">
                <a:latin typeface="Carlito"/>
                <a:cs typeface="Carlito"/>
              </a:rPr>
              <a:t>a </a:t>
            </a:r>
            <a:r>
              <a:rPr sz="1400" b="1" spc="-5" dirty="0">
                <a:latin typeface="Carlito"/>
                <a:cs typeface="Carlito"/>
              </a:rPr>
              <a:t>variable </a:t>
            </a:r>
            <a:r>
              <a:rPr sz="1400" b="1" dirty="0">
                <a:latin typeface="Carlito"/>
                <a:cs typeface="Carlito"/>
              </a:rPr>
              <a:t>of </a:t>
            </a:r>
            <a:r>
              <a:rPr sz="1400" b="1" spc="-5" dirty="0">
                <a:latin typeface="Carlito"/>
                <a:cs typeface="Carlito"/>
              </a:rPr>
              <a:t>this declared type, </a:t>
            </a:r>
            <a:r>
              <a:rPr sz="1400" b="1" spc="-15" dirty="0">
                <a:latin typeface="Carlito"/>
                <a:cs typeface="Carlito"/>
              </a:rPr>
              <a:t>we</a:t>
            </a:r>
            <a:r>
              <a:rPr sz="1400" b="1" spc="-3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write:</a:t>
            </a:r>
            <a:endParaRPr sz="1400">
              <a:latin typeface="Carlito"/>
              <a:cs typeface="Carlito"/>
            </a:endParaRPr>
          </a:p>
          <a:p>
            <a:pPr marL="1289685">
              <a:lnSpc>
                <a:spcPct val="100000"/>
              </a:lnSpc>
              <a:spcBef>
                <a:spcPts val="260"/>
              </a:spcBef>
            </a:pPr>
            <a:r>
              <a:rPr sz="1400" b="1" spc="-5" dirty="0">
                <a:solidFill>
                  <a:srgbClr val="E36C09"/>
                </a:solidFill>
                <a:latin typeface="Courier New"/>
                <a:cs typeface="Courier New"/>
              </a:rPr>
              <a:t>struct </a:t>
            </a:r>
            <a:r>
              <a:rPr sz="1400" b="1" spc="-10" dirty="0">
                <a:solidFill>
                  <a:srgbClr val="E36C09"/>
                </a:solidFill>
                <a:latin typeface="Courier New"/>
                <a:cs typeface="Courier New"/>
              </a:rPr>
              <a:t>employee officeworker;</a:t>
            </a:r>
            <a:endParaRPr sz="1400">
              <a:latin typeface="Courier New"/>
              <a:cs typeface="Courier New"/>
            </a:endParaRPr>
          </a:p>
          <a:p>
            <a:pPr marL="354965" marR="182880" indent="-3429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10" dirty="0">
                <a:latin typeface="Carlito"/>
                <a:cs typeface="Carlito"/>
              </a:rPr>
              <a:t>Often </a:t>
            </a:r>
            <a:r>
              <a:rPr sz="1400" b="1" spc="-5" dirty="0">
                <a:latin typeface="Carlito"/>
                <a:cs typeface="Carlito"/>
              </a:rPr>
              <a:t>times, </a:t>
            </a:r>
            <a:r>
              <a:rPr sz="1400" b="1" spc="-10" dirty="0">
                <a:latin typeface="Carlito"/>
                <a:cs typeface="Carlito"/>
              </a:rPr>
              <a:t>for efficiency </a:t>
            </a:r>
            <a:r>
              <a:rPr sz="1400" b="1" dirty="0">
                <a:latin typeface="Carlito"/>
                <a:cs typeface="Carlito"/>
              </a:rPr>
              <a:t>purposes, </a:t>
            </a:r>
            <a:r>
              <a:rPr sz="1400" b="1" spc="-10" dirty="0">
                <a:latin typeface="Carlito"/>
                <a:cs typeface="Carlito"/>
              </a:rPr>
              <a:t>it's </a:t>
            </a:r>
            <a:r>
              <a:rPr sz="1400" b="1" spc="-5" dirty="0">
                <a:latin typeface="Carlito"/>
                <a:cs typeface="Carlito"/>
              </a:rPr>
              <a:t>easier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spc="-5" dirty="0">
                <a:latin typeface="Carlito"/>
                <a:cs typeface="Carlito"/>
              </a:rPr>
              <a:t>declare </a:t>
            </a:r>
            <a:r>
              <a:rPr sz="1400" b="1" spc="-10" dirty="0">
                <a:latin typeface="Carlito"/>
                <a:cs typeface="Carlito"/>
              </a:rPr>
              <a:t>pointers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spc="-10" dirty="0">
                <a:latin typeface="Carlito"/>
                <a:cs typeface="Carlito"/>
              </a:rPr>
              <a:t>structs </a:t>
            </a:r>
            <a:r>
              <a:rPr sz="1400" b="1" dirty="0">
                <a:latin typeface="Carlito"/>
                <a:cs typeface="Carlito"/>
              </a:rPr>
              <a:t>and use those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spc="-5" dirty="0">
                <a:latin typeface="Carlito"/>
                <a:cs typeface="Carlito"/>
              </a:rPr>
              <a:t>manipulate  the </a:t>
            </a:r>
            <a:r>
              <a:rPr sz="1400" b="1" spc="-10" dirty="0">
                <a:latin typeface="Carlito"/>
                <a:cs typeface="Carlito"/>
              </a:rPr>
              <a:t>structures</a:t>
            </a:r>
            <a:r>
              <a:rPr sz="1400" b="1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formed.</a:t>
            </a:r>
            <a:endParaRPr sz="1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latin typeface="Carlito"/>
                <a:cs typeface="Carlito"/>
              </a:rPr>
              <a:t>Consider </a:t>
            </a:r>
            <a:r>
              <a:rPr sz="1400" b="1" spc="-5" dirty="0">
                <a:latin typeface="Carlito"/>
                <a:cs typeface="Carlito"/>
              </a:rPr>
              <a:t>the</a:t>
            </a:r>
            <a:r>
              <a:rPr sz="1400" b="1" spc="-4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following:</a:t>
            </a:r>
            <a:endParaRPr sz="1400">
              <a:latin typeface="Carlito"/>
              <a:cs typeface="Carlito"/>
            </a:endParaRPr>
          </a:p>
          <a:p>
            <a:pPr marL="414020" marR="217170">
              <a:lnSpc>
                <a:spcPts val="2300"/>
              </a:lnSpc>
              <a:spcBef>
                <a:spcPts val="40"/>
              </a:spcBef>
            </a:pPr>
            <a:r>
              <a:rPr sz="1600" b="1" spc="-5" dirty="0">
                <a:solidFill>
                  <a:srgbClr val="E36C09"/>
                </a:solidFill>
                <a:latin typeface="Courier New"/>
                <a:cs typeface="Courier New"/>
              </a:rPr>
              <a:t>struct employee </a:t>
            </a:r>
            <a:r>
              <a:rPr sz="1600" b="1" dirty="0">
                <a:solidFill>
                  <a:srgbClr val="E36C09"/>
                </a:solidFill>
                <a:latin typeface="Courier New"/>
                <a:cs typeface="Courier New"/>
              </a:rPr>
              <a:t>*temp</a:t>
            </a:r>
            <a:r>
              <a:rPr sz="1600" b="1" dirty="0">
                <a:solidFill>
                  <a:srgbClr val="00AF50"/>
                </a:solidFill>
                <a:latin typeface="Courier New"/>
                <a:cs typeface="Courier New"/>
              </a:rPr>
              <a:t>;// </a:t>
            </a:r>
            <a:r>
              <a:rPr sz="1600" b="1" spc="-5" dirty="0">
                <a:solidFill>
                  <a:srgbClr val="00AF50"/>
                </a:solidFill>
                <a:latin typeface="Courier New"/>
                <a:cs typeface="Courier New"/>
              </a:rPr>
              <a:t>declare </a:t>
            </a:r>
            <a:r>
              <a:rPr sz="1600" b="1" dirty="0">
                <a:solidFill>
                  <a:srgbClr val="00AF50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0AF50"/>
                </a:solidFill>
                <a:latin typeface="Courier New"/>
                <a:cs typeface="Courier New"/>
              </a:rPr>
              <a:t>pointer of type employee  </a:t>
            </a:r>
            <a:r>
              <a:rPr sz="1600" b="1" spc="-5" dirty="0">
                <a:solidFill>
                  <a:srgbClr val="E36C09"/>
                </a:solidFill>
                <a:latin typeface="Courier New"/>
                <a:cs typeface="Courier New"/>
              </a:rPr>
              <a:t>temp </a:t>
            </a:r>
            <a:r>
              <a:rPr sz="1600" b="1" dirty="0">
                <a:solidFill>
                  <a:srgbClr val="E36C09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E36C09"/>
                </a:solidFill>
                <a:latin typeface="Courier New"/>
                <a:cs typeface="Courier New"/>
              </a:rPr>
              <a:t>&amp;officeworker; </a:t>
            </a:r>
            <a:r>
              <a:rPr sz="1600" b="1" spc="-5" dirty="0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sz="1400" b="1" spc="-5" dirty="0">
                <a:solidFill>
                  <a:srgbClr val="00AF50"/>
                </a:solidFill>
                <a:latin typeface="Courier New"/>
                <a:cs typeface="Courier New"/>
              </a:rPr>
              <a:t>store the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address </a:t>
            </a:r>
            <a:r>
              <a:rPr sz="1400" b="1" spc="-5" dirty="0">
                <a:solidFill>
                  <a:srgbClr val="00AF50"/>
                </a:solidFill>
                <a:latin typeface="Courier New"/>
                <a:cs typeface="Courier New"/>
              </a:rPr>
              <a:t>of office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worker </a:t>
            </a:r>
            <a:r>
              <a:rPr sz="1400" b="1" spc="-5" dirty="0">
                <a:solidFill>
                  <a:srgbClr val="00AF50"/>
                </a:solidFill>
                <a:latin typeface="Courier New"/>
                <a:cs typeface="Courier New"/>
              </a:rPr>
              <a:t>to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temp  </a:t>
            </a:r>
            <a:r>
              <a:rPr sz="1600" b="1" spc="-5" dirty="0">
                <a:solidFill>
                  <a:srgbClr val="E36C09"/>
                </a:solidFill>
                <a:latin typeface="Courier New"/>
                <a:cs typeface="Courier New"/>
              </a:rPr>
              <a:t>(*temp).salary </a:t>
            </a:r>
            <a:r>
              <a:rPr sz="1600" b="1" dirty="0">
                <a:solidFill>
                  <a:srgbClr val="E36C09"/>
                </a:solidFill>
                <a:latin typeface="Courier New"/>
                <a:cs typeface="Courier New"/>
              </a:rPr>
              <a:t>= 50000;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//dereference temp </a:t>
            </a:r>
            <a:r>
              <a:rPr sz="1200" b="1" spc="5" dirty="0">
                <a:solidFill>
                  <a:srgbClr val="00AF50"/>
                </a:solidFill>
                <a:latin typeface="Courier New"/>
                <a:cs typeface="Courier New"/>
              </a:rPr>
              <a:t>to 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access salary </a:t>
            </a:r>
            <a:r>
              <a:rPr sz="1200" b="1" spc="5" dirty="0">
                <a:solidFill>
                  <a:srgbClr val="00AF50"/>
                </a:solidFill>
                <a:latin typeface="Courier New"/>
                <a:cs typeface="Courier New"/>
              </a:rPr>
              <a:t>of</a:t>
            </a:r>
            <a:r>
              <a:rPr sz="1200" b="1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officeworker</a:t>
            </a:r>
            <a:endParaRPr sz="1200">
              <a:latin typeface="Courier New"/>
              <a:cs typeface="Courier New"/>
            </a:endParaRPr>
          </a:p>
          <a:p>
            <a:pPr marL="354965" marR="508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Carlito"/>
                <a:cs typeface="Carlito"/>
              </a:rPr>
              <a:t>Since expressions similar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spc="-5" dirty="0">
                <a:latin typeface="Carlito"/>
                <a:cs typeface="Carlito"/>
              </a:rPr>
              <a:t>the last </a:t>
            </a:r>
            <a:r>
              <a:rPr sz="1400" b="1" dirty="0">
                <a:latin typeface="Carlito"/>
                <a:cs typeface="Carlito"/>
              </a:rPr>
              <a:t>one </a:t>
            </a:r>
            <a:r>
              <a:rPr sz="1400" b="1" spc="-5" dirty="0">
                <a:latin typeface="Carlito"/>
                <a:cs typeface="Carlito"/>
              </a:rPr>
              <a:t>are </a:t>
            </a:r>
            <a:r>
              <a:rPr sz="1400" b="1" dirty="0">
                <a:latin typeface="Carlito"/>
                <a:cs typeface="Carlito"/>
              </a:rPr>
              <a:t>used so </a:t>
            </a:r>
            <a:r>
              <a:rPr sz="1400" b="1" spc="-5" dirty="0">
                <a:latin typeface="Carlito"/>
                <a:cs typeface="Carlito"/>
              </a:rPr>
              <a:t>often, </a:t>
            </a:r>
            <a:r>
              <a:rPr sz="1400" b="1" spc="-10" dirty="0">
                <a:latin typeface="Carlito"/>
                <a:cs typeface="Carlito"/>
              </a:rPr>
              <a:t>there </a:t>
            </a:r>
            <a:r>
              <a:rPr sz="1400" b="1" spc="-5" dirty="0">
                <a:latin typeface="Carlito"/>
                <a:cs typeface="Carlito"/>
              </a:rPr>
              <a:t>is </a:t>
            </a:r>
            <a:r>
              <a:rPr sz="1400" b="1" dirty="0">
                <a:latin typeface="Carlito"/>
                <a:cs typeface="Carlito"/>
              </a:rPr>
              <a:t>a shorthand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spc="-5" dirty="0">
                <a:latin typeface="Carlito"/>
                <a:cs typeface="Carlito"/>
              </a:rPr>
              <a:t>access </a:t>
            </a:r>
            <a:r>
              <a:rPr sz="1400" b="1" dirty="0">
                <a:latin typeface="Carlito"/>
                <a:cs typeface="Carlito"/>
              </a:rPr>
              <a:t>a </a:t>
            </a:r>
            <a:r>
              <a:rPr sz="1400" b="1" spc="-5" dirty="0">
                <a:latin typeface="Carlito"/>
                <a:cs typeface="Carlito"/>
              </a:rPr>
              <a:t>field/member </a:t>
            </a:r>
            <a:r>
              <a:rPr sz="1400" b="1" dirty="0">
                <a:latin typeface="Carlito"/>
                <a:cs typeface="Carlito"/>
              </a:rPr>
              <a:t>of  a </a:t>
            </a:r>
            <a:r>
              <a:rPr sz="1400" b="1" spc="-10" dirty="0">
                <a:latin typeface="Carlito"/>
                <a:cs typeface="Carlito"/>
              </a:rPr>
              <a:t>record </a:t>
            </a:r>
            <a:r>
              <a:rPr sz="1400" b="1" spc="-5" dirty="0">
                <a:latin typeface="Carlito"/>
                <a:cs typeface="Carlito"/>
              </a:rPr>
              <a:t>through </a:t>
            </a:r>
            <a:r>
              <a:rPr sz="1400" b="1" dirty="0">
                <a:latin typeface="Carlito"/>
                <a:cs typeface="Carlito"/>
              </a:rPr>
              <a:t>a </a:t>
            </a:r>
            <a:r>
              <a:rPr sz="1400" b="1" spc="-10" dirty="0">
                <a:latin typeface="Carlito"/>
                <a:cs typeface="Carlito"/>
              </a:rPr>
              <a:t>pointer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spc="-5" dirty="0">
                <a:latin typeface="Carlito"/>
                <a:cs typeface="Carlito"/>
              </a:rPr>
              <a:t>that </a:t>
            </a:r>
            <a:r>
              <a:rPr sz="1400" b="1" spc="-10" dirty="0">
                <a:latin typeface="Carlito"/>
                <a:cs typeface="Carlito"/>
              </a:rPr>
              <a:t>record. </a:t>
            </a:r>
            <a:r>
              <a:rPr sz="1400" b="1" dirty="0">
                <a:latin typeface="Carlito"/>
                <a:cs typeface="Carlito"/>
              </a:rPr>
              <a:t>The </a:t>
            </a:r>
            <a:r>
              <a:rPr sz="1400" b="1" spc="-5" dirty="0">
                <a:latin typeface="Carlito"/>
                <a:cs typeface="Carlito"/>
              </a:rPr>
              <a:t>last </a:t>
            </a:r>
            <a:r>
              <a:rPr sz="1400" b="1" spc="-15" dirty="0">
                <a:latin typeface="Carlito"/>
                <a:cs typeface="Carlito"/>
              </a:rPr>
              <a:t>statement </a:t>
            </a:r>
            <a:r>
              <a:rPr sz="1400" b="1" spc="-5" dirty="0">
                <a:latin typeface="Carlito"/>
                <a:cs typeface="Carlito"/>
              </a:rPr>
              <a:t>can </a:t>
            </a:r>
            <a:r>
              <a:rPr sz="1400" b="1" dirty="0">
                <a:latin typeface="Carlito"/>
                <a:cs typeface="Carlito"/>
              </a:rPr>
              <a:t>also be </a:t>
            </a:r>
            <a:r>
              <a:rPr sz="1400" b="1" spc="-15" dirty="0">
                <a:latin typeface="Carlito"/>
                <a:cs typeface="Carlito"/>
              </a:rPr>
              <a:t>written</a:t>
            </a:r>
            <a:r>
              <a:rPr sz="1400" b="1" spc="-4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as:</a:t>
            </a:r>
            <a:endParaRPr sz="1400">
              <a:latin typeface="Carlito"/>
              <a:cs typeface="Carlito"/>
            </a:endParaRPr>
          </a:p>
          <a:p>
            <a:pPr marL="13208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temp-&gt;salary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50000</a:t>
            </a:r>
            <a:r>
              <a:rPr sz="1400" b="1" spc="-48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AF50"/>
                </a:solidFill>
                <a:latin typeface="Courier New"/>
                <a:cs typeface="Courier New"/>
              </a:rPr>
              <a:t>// -&gt; is mostly used to dereference structure pointer.</a:t>
            </a:r>
            <a:endParaRPr sz="1100">
              <a:latin typeface="Courier New"/>
              <a:cs typeface="Courier New"/>
            </a:endParaRPr>
          </a:p>
          <a:p>
            <a:pPr marL="354965" marR="23749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Carlito"/>
                <a:cs typeface="Carlito"/>
              </a:rPr>
              <a:t>Another reason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dirty="0">
                <a:latin typeface="Carlito"/>
                <a:cs typeface="Carlito"/>
              </a:rPr>
              <a:t>use a </a:t>
            </a:r>
            <a:r>
              <a:rPr sz="1400" b="1" spc="-10" dirty="0">
                <a:latin typeface="Carlito"/>
                <a:cs typeface="Carlito"/>
              </a:rPr>
              <a:t>pointer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dirty="0">
                <a:latin typeface="Carlito"/>
                <a:cs typeface="Carlito"/>
              </a:rPr>
              <a:t>a </a:t>
            </a:r>
            <a:r>
              <a:rPr sz="1400" b="1" spc="-10" dirty="0">
                <a:latin typeface="Carlito"/>
                <a:cs typeface="Carlito"/>
              </a:rPr>
              <a:t>struct </a:t>
            </a:r>
            <a:r>
              <a:rPr sz="1400" b="1" spc="-5" dirty="0">
                <a:latin typeface="Carlito"/>
                <a:cs typeface="Carlito"/>
              </a:rPr>
              <a:t>is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spc="-5" dirty="0">
                <a:latin typeface="Carlito"/>
                <a:cs typeface="Carlito"/>
              </a:rPr>
              <a:t>dynamically </a:t>
            </a:r>
            <a:r>
              <a:rPr sz="1400" b="1" spc="-10" dirty="0">
                <a:latin typeface="Carlito"/>
                <a:cs typeface="Carlito"/>
              </a:rPr>
              <a:t>allocate </a:t>
            </a:r>
            <a:r>
              <a:rPr sz="1400" b="1" spc="-5" dirty="0">
                <a:latin typeface="Carlito"/>
                <a:cs typeface="Carlito"/>
              </a:rPr>
              <a:t>the </a:t>
            </a:r>
            <a:r>
              <a:rPr sz="1400" b="1" dirty="0">
                <a:latin typeface="Carlito"/>
                <a:cs typeface="Carlito"/>
              </a:rPr>
              <a:t>memory </a:t>
            </a:r>
            <a:r>
              <a:rPr sz="1400" b="1" spc="-10" dirty="0">
                <a:latin typeface="Carlito"/>
                <a:cs typeface="Carlito"/>
              </a:rPr>
              <a:t>for </a:t>
            </a:r>
            <a:r>
              <a:rPr sz="1400" b="1" spc="-5" dirty="0">
                <a:latin typeface="Carlito"/>
                <a:cs typeface="Carlito"/>
              </a:rPr>
              <a:t>the </a:t>
            </a:r>
            <a:r>
              <a:rPr sz="1400" b="1" spc="-10" dirty="0">
                <a:latin typeface="Carlito"/>
                <a:cs typeface="Carlito"/>
              </a:rPr>
              <a:t>struct. </a:t>
            </a:r>
            <a:r>
              <a:rPr sz="1400" b="1" spc="-25" dirty="0">
                <a:latin typeface="Carlito"/>
                <a:cs typeface="Carlito"/>
              </a:rPr>
              <a:t>(We </a:t>
            </a:r>
            <a:r>
              <a:rPr sz="1400" b="1" spc="-5" dirty="0">
                <a:latin typeface="Carlito"/>
                <a:cs typeface="Carlito"/>
              </a:rPr>
              <a:t>will  briefly discuss </a:t>
            </a:r>
            <a:r>
              <a:rPr sz="1400" b="1" dirty="0">
                <a:latin typeface="Carlito"/>
                <a:cs typeface="Carlito"/>
              </a:rPr>
              <a:t>about dynamic memory </a:t>
            </a:r>
            <a:r>
              <a:rPr sz="1400" b="1" spc="-5" dirty="0">
                <a:latin typeface="Carlito"/>
                <a:cs typeface="Carlito"/>
              </a:rPr>
              <a:t>allocation in </a:t>
            </a:r>
            <a:r>
              <a:rPr sz="1400" b="1" dirty="0">
                <a:latin typeface="Carlito"/>
                <a:cs typeface="Carlito"/>
              </a:rPr>
              <a:t>our </a:t>
            </a:r>
            <a:r>
              <a:rPr sz="1400" b="1" spc="-10" dirty="0">
                <a:latin typeface="Carlito"/>
                <a:cs typeface="Carlito"/>
              </a:rPr>
              <a:t>next</a:t>
            </a:r>
            <a:r>
              <a:rPr sz="1400" b="1" spc="-1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class).</a:t>
            </a:r>
            <a:endParaRPr sz="1400">
              <a:latin typeface="Carlito"/>
              <a:cs typeface="Carlito"/>
            </a:endParaRPr>
          </a:p>
          <a:p>
            <a:pPr marL="354965" marR="461009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latin typeface="Carlito"/>
                <a:cs typeface="Carlito"/>
              </a:rPr>
              <a:t>This </a:t>
            </a:r>
            <a:r>
              <a:rPr sz="1400" b="1" spc="-5" dirty="0">
                <a:latin typeface="Carlito"/>
                <a:cs typeface="Carlito"/>
              </a:rPr>
              <a:t>allows the </a:t>
            </a:r>
            <a:r>
              <a:rPr sz="1400" b="1" dirty="0">
                <a:latin typeface="Carlito"/>
                <a:cs typeface="Carlito"/>
              </a:rPr>
              <a:t>memory </a:t>
            </a:r>
            <a:r>
              <a:rPr sz="1400" b="1" spc="-15" dirty="0">
                <a:latin typeface="Carlito"/>
                <a:cs typeface="Carlito"/>
              </a:rPr>
              <a:t>to </a:t>
            </a:r>
            <a:r>
              <a:rPr sz="1400" b="1" dirty="0">
                <a:latin typeface="Carlito"/>
                <a:cs typeface="Carlito"/>
              </a:rPr>
              <a:t>be </a:t>
            </a:r>
            <a:r>
              <a:rPr sz="1400" b="1" spc="-10" dirty="0">
                <a:latin typeface="Carlito"/>
                <a:cs typeface="Carlito"/>
              </a:rPr>
              <a:t>allocated beyond </a:t>
            </a:r>
            <a:r>
              <a:rPr sz="1400" b="1" spc="-5" dirty="0">
                <a:latin typeface="Carlito"/>
                <a:cs typeface="Carlito"/>
              </a:rPr>
              <a:t>the </a:t>
            </a:r>
            <a:r>
              <a:rPr sz="1400" b="1" spc="-15" dirty="0">
                <a:latin typeface="Carlito"/>
                <a:cs typeface="Carlito"/>
              </a:rPr>
              <a:t>“life”/”scope” </a:t>
            </a:r>
            <a:r>
              <a:rPr sz="1400" b="1" dirty="0">
                <a:latin typeface="Carlito"/>
                <a:cs typeface="Carlito"/>
              </a:rPr>
              <a:t>of </a:t>
            </a:r>
            <a:r>
              <a:rPr sz="1400" b="1" spc="-5" dirty="0">
                <a:latin typeface="Carlito"/>
                <a:cs typeface="Carlito"/>
              </a:rPr>
              <a:t>the function within which it </a:t>
            </a:r>
            <a:r>
              <a:rPr sz="1400" b="1" spc="-10" dirty="0">
                <a:latin typeface="Carlito"/>
                <a:cs typeface="Carlito"/>
              </a:rPr>
              <a:t>was  </a:t>
            </a:r>
            <a:r>
              <a:rPr sz="1400" b="1" spc="-5" dirty="0">
                <a:latin typeface="Carlito"/>
                <a:cs typeface="Carlito"/>
              </a:rPr>
              <a:t>declared.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475" y="539280"/>
            <a:ext cx="74841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/>
              <a:t>Typedef </a:t>
            </a:r>
            <a:r>
              <a:rPr sz="4000" spc="-5" dirty="0"/>
              <a:t>and </a:t>
            </a:r>
            <a:r>
              <a:rPr sz="4000" spc="-30" dirty="0"/>
              <a:t>Pointers </a:t>
            </a:r>
            <a:r>
              <a:rPr sz="4000" spc="-5" dirty="0"/>
              <a:t>and</a:t>
            </a:r>
            <a:r>
              <a:rPr sz="4000" spc="-20" dirty="0"/>
              <a:t> </a:t>
            </a:r>
            <a:r>
              <a:rPr sz="4000" spc="-10" dirty="0"/>
              <a:t>Structures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724400" y="1341119"/>
            <a:ext cx="3200400" cy="1295400"/>
          </a:xfrm>
          <a:custGeom>
            <a:avLst/>
            <a:gdLst/>
            <a:ahLst/>
            <a:cxnLst/>
            <a:rect l="l" t="t" r="r" b="b"/>
            <a:pathLst>
              <a:path w="3200400" h="1295400">
                <a:moveTo>
                  <a:pt x="0" y="0"/>
                </a:moveTo>
                <a:lnTo>
                  <a:pt x="3200400" y="0"/>
                </a:lnTo>
                <a:lnTo>
                  <a:pt x="3200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  <a:path w="3200400" h="1295400">
                <a:moveTo>
                  <a:pt x="152400" y="152400"/>
                </a:moveTo>
                <a:lnTo>
                  <a:pt x="1219200" y="152400"/>
                </a:lnTo>
                <a:lnTo>
                  <a:pt x="1219200" y="533400"/>
                </a:lnTo>
                <a:lnTo>
                  <a:pt x="152400" y="533400"/>
                </a:lnTo>
                <a:lnTo>
                  <a:pt x="152400" y="152400"/>
                </a:lnTo>
                <a:close/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64100" y="2090420"/>
          <a:ext cx="2857500" cy="4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96240" y="3070860"/>
            <a:ext cx="8442960" cy="3479800"/>
          </a:xfrm>
          <a:custGeom>
            <a:avLst/>
            <a:gdLst/>
            <a:ahLst/>
            <a:cxnLst/>
            <a:rect l="l" t="t" r="r" b="b"/>
            <a:pathLst>
              <a:path w="8442960" h="3479800">
                <a:moveTo>
                  <a:pt x="8442960" y="0"/>
                </a:moveTo>
                <a:lnTo>
                  <a:pt x="0" y="0"/>
                </a:lnTo>
                <a:lnTo>
                  <a:pt x="0" y="3479800"/>
                </a:lnTo>
                <a:lnTo>
                  <a:pt x="8442960" y="3479800"/>
                </a:lnTo>
                <a:lnTo>
                  <a:pt x="844296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5615" y="2700972"/>
            <a:ext cx="8150859" cy="3751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00"/>
                </a:solidFill>
                <a:latin typeface="Courier New"/>
                <a:cs typeface="Courier New"/>
              </a:rPr>
              <a:t>temp</a:t>
            </a:r>
            <a:endParaRPr sz="2400">
              <a:latin typeface="Courier New"/>
              <a:cs typeface="Courier New"/>
            </a:endParaRPr>
          </a:p>
          <a:p>
            <a:pPr marL="927100" marR="4624705" indent="-914400">
              <a:lnSpc>
                <a:spcPct val="100000"/>
              </a:lnSpc>
              <a:spcBef>
                <a:spcPts val="60"/>
              </a:spcBef>
            </a:pPr>
            <a:r>
              <a:rPr sz="2000" b="1" spc="-5" dirty="0">
                <a:latin typeface="Courier New"/>
                <a:cs typeface="Courier New"/>
              </a:rPr>
              <a:t>typedef struct bookRec{  float price;  char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name[7];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}Book;</a:t>
            </a:r>
            <a:endParaRPr sz="2000">
              <a:latin typeface="Courier New"/>
              <a:cs typeface="Courier New"/>
            </a:endParaRPr>
          </a:p>
          <a:p>
            <a:pPr marL="12700" marR="20637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//if you use typedef, you don’t have to write struct  every time when you declare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variable of your  structure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Book temp;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//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this line is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possible 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we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have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used</a:t>
            </a:r>
            <a:r>
              <a:rPr sz="1800" b="1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typedef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scanf("%d %s", &amp;temp.price,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temp.name);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075" y="264159"/>
            <a:ext cx="5326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Pointers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Structures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493519"/>
            <a:ext cx="4356100" cy="728980"/>
            <a:chOff x="444500" y="1493519"/>
            <a:chExt cx="4356100" cy="728980"/>
          </a:xfrm>
        </p:grpSpPr>
        <p:sp>
          <p:nvSpPr>
            <p:cNvPr id="4" name="object 4"/>
            <p:cNvSpPr/>
            <p:nvPr/>
          </p:nvSpPr>
          <p:spPr>
            <a:xfrm>
              <a:off x="457200" y="1600199"/>
              <a:ext cx="990600" cy="609600"/>
            </a:xfrm>
            <a:custGeom>
              <a:avLst/>
              <a:gdLst/>
              <a:ahLst/>
              <a:cxnLst/>
              <a:rect l="l" t="t" r="r" b="b"/>
              <a:pathLst>
                <a:path w="990600" h="609600">
                  <a:moveTo>
                    <a:pt x="0" y="0"/>
                  </a:moveTo>
                  <a:lnTo>
                    <a:pt x="990600" y="0"/>
                  </a:lnTo>
                  <a:lnTo>
                    <a:pt x="990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1530197"/>
              <a:ext cx="3823335" cy="375285"/>
            </a:xfrm>
            <a:custGeom>
              <a:avLst/>
              <a:gdLst/>
              <a:ahLst/>
              <a:cxnLst/>
              <a:rect l="l" t="t" r="r" b="b"/>
              <a:pathLst>
                <a:path w="3823335" h="375285">
                  <a:moveTo>
                    <a:pt x="0" y="374802"/>
                  </a:moveTo>
                  <a:lnTo>
                    <a:pt x="3823004" y="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1034" y="1493519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0" y="0"/>
                  </a:moveTo>
                  <a:lnTo>
                    <a:pt x="7442" y="75831"/>
                  </a:lnTo>
                  <a:lnTo>
                    <a:pt x="79552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400" y="2895600"/>
            <a:ext cx="6957059" cy="316992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Courier New"/>
                <a:cs typeface="Courier New"/>
              </a:rPr>
              <a:t>struct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bookRec{</a:t>
            </a:r>
            <a:endParaRPr sz="2000">
              <a:latin typeface="Courier New"/>
              <a:cs typeface="Courier New"/>
            </a:endParaRPr>
          </a:p>
          <a:p>
            <a:pPr marL="1005840" marR="39624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float price;  char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name[7];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}Book;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 marR="4876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Book *aPtr;  Book temp;  aPtr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&amp;temp;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scanf("%d %s", &amp;(aPtr-&gt;price),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aPtr-&gt;name);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4420" y="1191260"/>
            <a:ext cx="3200400" cy="1295400"/>
          </a:xfrm>
          <a:custGeom>
            <a:avLst/>
            <a:gdLst/>
            <a:ahLst/>
            <a:cxnLst/>
            <a:rect l="l" t="t" r="r" b="b"/>
            <a:pathLst>
              <a:path w="3200400" h="1295400">
                <a:moveTo>
                  <a:pt x="0" y="0"/>
                </a:moveTo>
                <a:lnTo>
                  <a:pt x="3200400" y="0"/>
                </a:lnTo>
                <a:lnTo>
                  <a:pt x="3200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  <a:path w="3200400" h="1295400">
                <a:moveTo>
                  <a:pt x="152400" y="152400"/>
                </a:moveTo>
                <a:lnTo>
                  <a:pt x="1219200" y="152400"/>
                </a:lnTo>
                <a:lnTo>
                  <a:pt x="1219200" y="533400"/>
                </a:lnTo>
                <a:lnTo>
                  <a:pt x="152400" y="533400"/>
                </a:lnTo>
                <a:lnTo>
                  <a:pt x="152400" y="152400"/>
                </a:lnTo>
                <a:close/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24120" y="1940560"/>
          <a:ext cx="2857500" cy="4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00"/>
                      </a:solidFill>
                      <a:prstDash val="solid"/>
                    </a:lnL>
                    <a:lnR w="28575">
                      <a:solidFill>
                        <a:srgbClr val="FFFF00"/>
                      </a:solidFill>
                      <a:prstDash val="solid"/>
                    </a:lnR>
                    <a:lnT w="28575">
                      <a:solidFill>
                        <a:srgbClr val="FFFF00"/>
                      </a:solidFill>
                      <a:prstDash val="solid"/>
                    </a:lnT>
                    <a:lnB w="28575">
                      <a:solidFill>
                        <a:srgbClr val="FFFF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869815" y="2550159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00"/>
                </a:solidFill>
                <a:latin typeface="Courier New"/>
                <a:cs typeface="Courier New"/>
              </a:rPr>
              <a:t>temp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863" y="2283459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00"/>
                </a:solidFill>
                <a:latin typeface="Courier New"/>
                <a:cs typeface="Courier New"/>
              </a:rPr>
              <a:t>aPtr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454" y="462597"/>
            <a:ext cx="5673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Structures </a:t>
            </a:r>
            <a:r>
              <a:rPr spc="-5" dirty="0">
                <a:solidFill>
                  <a:srgbClr val="000000"/>
                </a:solidFill>
              </a:rPr>
              <a:t>and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800600"/>
          </a:xfrm>
          <a:custGeom>
            <a:avLst/>
            <a:gdLst/>
            <a:ahLst/>
            <a:cxnLst/>
            <a:rect l="l" t="t" r="r" b="b"/>
            <a:pathLst>
              <a:path w="8229600" h="4800600">
                <a:moveTo>
                  <a:pt x="8229600" y="0"/>
                </a:moveTo>
                <a:lnTo>
                  <a:pt x="0" y="0"/>
                </a:lnTo>
                <a:lnTo>
                  <a:pt x="0" y="4800600"/>
                </a:lnTo>
                <a:lnTo>
                  <a:pt x="8229600" y="4800600"/>
                </a:lnTo>
                <a:lnTo>
                  <a:pt x="82296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62100"/>
            <a:ext cx="55003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10" dirty="0">
                <a:latin typeface="Carlito"/>
                <a:cs typeface="Carlito"/>
              </a:rPr>
              <a:t>Example </a:t>
            </a:r>
            <a:r>
              <a:rPr sz="2000" b="1" i="1" dirty="0">
                <a:latin typeface="Carlito"/>
                <a:cs typeface="Carlito"/>
              </a:rPr>
              <a:t>1: </a:t>
            </a:r>
            <a:r>
              <a:rPr sz="2000" b="1" i="1" spc="-5" dirty="0">
                <a:latin typeface="Carlito"/>
                <a:cs typeface="Carlito"/>
              </a:rPr>
              <a:t>Passing </a:t>
            </a:r>
            <a:r>
              <a:rPr sz="2000" b="1" i="1" dirty="0">
                <a:latin typeface="Carlito"/>
                <a:cs typeface="Carlito"/>
              </a:rPr>
              <a:t>individual </a:t>
            </a:r>
            <a:r>
              <a:rPr sz="2000" b="1" i="1" spc="-5" dirty="0">
                <a:latin typeface="Carlito"/>
                <a:cs typeface="Carlito"/>
              </a:rPr>
              <a:t>structure</a:t>
            </a:r>
            <a:r>
              <a:rPr sz="2000" b="1" i="1" spc="-210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members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1920"/>
              </a:lnSpc>
            </a:pPr>
            <a:r>
              <a:rPr sz="1700" spc="-5" dirty="0">
                <a:latin typeface="Courier New"/>
                <a:cs typeface="Courier New"/>
              </a:rPr>
              <a:t>struct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book{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147" y="2054910"/>
            <a:ext cx="19761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char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title[40];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47" y="2275992"/>
            <a:ext cx="2105660" cy="50609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1739"/>
              </a:lnSpc>
              <a:spcBef>
                <a:spcPts val="405"/>
              </a:spcBef>
            </a:pPr>
            <a:r>
              <a:rPr sz="1700" spc="-5" dirty="0">
                <a:latin typeface="Courier New"/>
                <a:cs typeface="Courier New"/>
              </a:rPr>
              <a:t>char author[40];  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price;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216" y="2715564"/>
            <a:ext cx="2844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};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157511"/>
            <a:ext cx="48418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void display(</a:t>
            </a:r>
            <a:r>
              <a:rPr sz="17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1700" b="1" i="1" dirty="0">
                <a:solidFill>
                  <a:srgbClr val="0000FF"/>
                </a:solidFill>
                <a:latin typeface="Courier New"/>
                <a:cs typeface="Courier New"/>
              </a:rPr>
              <a:t>*t, char *a, int</a:t>
            </a:r>
            <a:r>
              <a:rPr sz="1700" b="1" i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i="1" spc="1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700" spc="1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7869" y="3597084"/>
            <a:ext cx="38004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4339" algn="l"/>
              </a:tabLst>
            </a:pP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printf(“\n%s	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%s 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%d”,t, 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a,</a:t>
            </a:r>
            <a:r>
              <a:rPr sz="17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p);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378593"/>
            <a:ext cx="155575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155" y="4712207"/>
            <a:ext cx="14554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int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main(){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5151564"/>
            <a:ext cx="7526655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struct </a:t>
            </a:r>
            <a:r>
              <a:rPr sz="1700" dirty="0">
                <a:latin typeface="Courier New"/>
                <a:cs typeface="Courier New"/>
              </a:rPr>
              <a:t>book b1={“Programming knights”,”Arup </a:t>
            </a:r>
            <a:r>
              <a:rPr sz="1700" spc="-5" dirty="0">
                <a:latin typeface="Courier New"/>
                <a:cs typeface="Courier New"/>
              </a:rPr>
              <a:t>Guha”,50};</a:t>
            </a:r>
            <a:endParaRPr sz="1700">
              <a:latin typeface="Courier New"/>
              <a:cs typeface="Courier New"/>
            </a:endParaRPr>
          </a:p>
          <a:p>
            <a:pPr marL="469900">
              <a:lnSpc>
                <a:spcPts val="1850"/>
              </a:lnSpc>
              <a:spcBef>
                <a:spcPts val="1440"/>
              </a:spcBef>
            </a:pPr>
            <a:r>
              <a:rPr sz="1700" spc="-5" dirty="0">
                <a:latin typeface="Courier New"/>
                <a:cs typeface="Courier New"/>
              </a:rPr>
              <a:t>display(</a:t>
            </a:r>
            <a:r>
              <a:rPr sz="1700" b="1" i="1" spc="-5" dirty="0">
                <a:latin typeface="Courier New"/>
                <a:cs typeface="Courier New"/>
              </a:rPr>
              <a:t>b1.title, b1.author,</a:t>
            </a:r>
            <a:r>
              <a:rPr sz="1700" b="1" i="1" spc="40" dirty="0">
                <a:latin typeface="Courier New"/>
                <a:cs typeface="Courier New"/>
              </a:rPr>
              <a:t> </a:t>
            </a:r>
            <a:r>
              <a:rPr sz="1700" b="1" i="1" dirty="0">
                <a:latin typeface="Courier New"/>
                <a:cs typeface="Courier New"/>
              </a:rPr>
              <a:t>b1.price</a:t>
            </a:r>
            <a:r>
              <a:rPr sz="1700" dirty="0"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33987" y="2209800"/>
            <a:ext cx="3505835" cy="1238250"/>
            <a:chOff x="5333987" y="2209800"/>
            <a:chExt cx="3505835" cy="1238250"/>
          </a:xfrm>
        </p:grpSpPr>
        <p:sp>
          <p:nvSpPr>
            <p:cNvPr id="14" name="object 14"/>
            <p:cNvSpPr/>
            <p:nvPr/>
          </p:nvSpPr>
          <p:spPr>
            <a:xfrm>
              <a:off x="5371591" y="2514600"/>
              <a:ext cx="648335" cy="882650"/>
            </a:xfrm>
            <a:custGeom>
              <a:avLst/>
              <a:gdLst/>
              <a:ahLst/>
              <a:cxnLst/>
              <a:rect l="l" t="t" r="r" b="b"/>
              <a:pathLst>
                <a:path w="648335" h="882650">
                  <a:moveTo>
                    <a:pt x="648208" y="0"/>
                  </a:moveTo>
                  <a:lnTo>
                    <a:pt x="0" y="882281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3987" y="3364077"/>
              <a:ext cx="76200" cy="84455"/>
            </a:xfrm>
            <a:custGeom>
              <a:avLst/>
              <a:gdLst/>
              <a:ahLst/>
              <a:cxnLst/>
              <a:rect l="l" t="t" r="r" b="b"/>
              <a:pathLst>
                <a:path w="76200" h="84454">
                  <a:moveTo>
                    <a:pt x="14414" y="0"/>
                  </a:moveTo>
                  <a:lnTo>
                    <a:pt x="0" y="83972"/>
                  </a:lnTo>
                  <a:lnTo>
                    <a:pt x="75818" y="45110"/>
                  </a:lnTo>
                  <a:lnTo>
                    <a:pt x="1441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9799" y="2209800"/>
              <a:ext cx="2819400" cy="1201420"/>
            </a:xfrm>
            <a:custGeom>
              <a:avLst/>
              <a:gdLst/>
              <a:ahLst/>
              <a:cxnLst/>
              <a:rect l="l" t="t" r="r" b="b"/>
              <a:pathLst>
                <a:path w="2819400" h="1201420">
                  <a:moveTo>
                    <a:pt x="2819400" y="0"/>
                  </a:moveTo>
                  <a:lnTo>
                    <a:pt x="0" y="0"/>
                  </a:lnTo>
                  <a:lnTo>
                    <a:pt x="0" y="1201420"/>
                  </a:lnTo>
                  <a:lnTo>
                    <a:pt x="2819400" y="120142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98540" y="2227579"/>
            <a:ext cx="2529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5" dirty="0">
                <a:latin typeface="Carlito"/>
                <a:cs typeface="Carlito"/>
              </a:rPr>
              <a:t>parameter </a:t>
            </a:r>
            <a:r>
              <a:rPr sz="1800" spc="-5" dirty="0">
                <a:latin typeface="Carlito"/>
                <a:cs typeface="Carlito"/>
              </a:rPr>
              <a:t>list has </a:t>
            </a:r>
            <a:r>
              <a:rPr sz="1800" spc="-10" dirty="0">
                <a:latin typeface="Carlito"/>
                <a:cs typeface="Carlito"/>
              </a:rPr>
              <a:t>no  </a:t>
            </a:r>
            <a:r>
              <a:rPr sz="1800" spc="-5" dirty="0">
                <a:latin typeface="Carlito"/>
                <a:cs typeface="Carlito"/>
              </a:rPr>
              <a:t>idea </a:t>
            </a:r>
            <a:r>
              <a:rPr sz="1800" spc="-10" dirty="0">
                <a:latin typeface="Carlito"/>
                <a:cs typeface="Carlito"/>
              </a:rPr>
              <a:t>about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structure. </a:t>
            </a:r>
            <a:r>
              <a:rPr sz="1800" dirty="0">
                <a:latin typeface="Carlito"/>
                <a:cs typeface="Carlito"/>
              </a:rPr>
              <a:t>It  </a:t>
            </a:r>
            <a:r>
              <a:rPr sz="1800" spc="-10" dirty="0">
                <a:latin typeface="Carlito"/>
                <a:cs typeface="Carlito"/>
              </a:rPr>
              <a:t>can just </a:t>
            </a:r>
            <a:r>
              <a:rPr sz="1800" spc="-25" dirty="0">
                <a:latin typeface="Carlito"/>
                <a:cs typeface="Carlito"/>
              </a:rPr>
              <a:t>take </a:t>
            </a:r>
            <a:r>
              <a:rPr sz="1800" spc="-15" dirty="0">
                <a:latin typeface="Carlito"/>
                <a:cs typeface="Carlito"/>
              </a:rPr>
              <a:t>two </a:t>
            </a:r>
            <a:r>
              <a:rPr sz="1800" spc="-5" dirty="0">
                <a:latin typeface="Carlito"/>
                <a:cs typeface="Carlito"/>
              </a:rPr>
              <a:t>char  </a:t>
            </a:r>
            <a:r>
              <a:rPr sz="1800" spc="-15" dirty="0">
                <a:latin typeface="Carlito"/>
                <a:cs typeface="Carlito"/>
              </a:rPr>
              <a:t>pointers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one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49620" y="4361179"/>
            <a:ext cx="3162300" cy="802640"/>
          </a:xfrm>
          <a:custGeom>
            <a:avLst/>
            <a:gdLst/>
            <a:ahLst/>
            <a:cxnLst/>
            <a:rect l="l" t="t" r="r" b="b"/>
            <a:pathLst>
              <a:path w="3162300" h="802639">
                <a:moveTo>
                  <a:pt x="3162300" y="0"/>
                </a:moveTo>
                <a:lnTo>
                  <a:pt x="0" y="0"/>
                </a:lnTo>
                <a:lnTo>
                  <a:pt x="0" y="802640"/>
                </a:lnTo>
                <a:lnTo>
                  <a:pt x="3162300" y="802640"/>
                </a:lnTo>
                <a:lnTo>
                  <a:pt x="31623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27090" y="4340542"/>
            <a:ext cx="2881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Here, </a:t>
            </a:r>
            <a:r>
              <a:rPr sz="1800" spc="-15" dirty="0">
                <a:solidFill>
                  <a:srgbClr val="0000FF"/>
                </a:solidFill>
                <a:latin typeface="Carlito"/>
                <a:cs typeface="Carlito"/>
              </a:rPr>
              <a:t>we are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not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really</a:t>
            </a:r>
            <a:r>
              <a:rPr sz="1800" spc="5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passing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27090" y="4574171"/>
            <a:ext cx="2237105" cy="5308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40"/>
              </a:spcBef>
            </a:pP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structure. Just passing 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individual</a:t>
            </a:r>
            <a:r>
              <a:rPr sz="1800" spc="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members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43600" y="5157470"/>
            <a:ext cx="844550" cy="711200"/>
            <a:chOff x="5943600" y="5157470"/>
            <a:chExt cx="844550" cy="711200"/>
          </a:xfrm>
        </p:grpSpPr>
        <p:sp>
          <p:nvSpPr>
            <p:cNvPr id="22" name="object 22"/>
            <p:cNvSpPr/>
            <p:nvPr/>
          </p:nvSpPr>
          <p:spPr>
            <a:xfrm>
              <a:off x="5992202" y="5163820"/>
              <a:ext cx="789940" cy="664210"/>
            </a:xfrm>
            <a:custGeom>
              <a:avLst/>
              <a:gdLst/>
              <a:ahLst/>
              <a:cxnLst/>
              <a:rect l="l" t="t" r="r" b="b"/>
              <a:pathLst>
                <a:path w="789940" h="664210">
                  <a:moveTo>
                    <a:pt x="789597" y="0"/>
                  </a:moveTo>
                  <a:lnTo>
                    <a:pt x="0" y="663981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43600" y="5790466"/>
              <a:ext cx="83185" cy="78740"/>
            </a:xfrm>
            <a:custGeom>
              <a:avLst/>
              <a:gdLst/>
              <a:ahLst/>
              <a:cxnLst/>
              <a:rect l="l" t="t" r="r" b="b"/>
              <a:pathLst>
                <a:path w="83185" h="78739">
                  <a:moveTo>
                    <a:pt x="33794" y="0"/>
                  </a:moveTo>
                  <a:lnTo>
                    <a:pt x="0" y="78206"/>
                  </a:lnTo>
                  <a:lnTo>
                    <a:pt x="82842" y="58318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454" y="462597"/>
            <a:ext cx="5673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Structures </a:t>
            </a:r>
            <a:r>
              <a:rPr spc="-5" dirty="0">
                <a:solidFill>
                  <a:srgbClr val="000000"/>
                </a:solidFill>
              </a:rPr>
              <a:t>and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199"/>
            <a:ext cx="8229600" cy="5105400"/>
          </a:xfrm>
          <a:custGeom>
            <a:avLst/>
            <a:gdLst/>
            <a:ahLst/>
            <a:cxnLst/>
            <a:rect l="l" t="t" r="r" b="b"/>
            <a:pathLst>
              <a:path w="8229600" h="5105400">
                <a:moveTo>
                  <a:pt x="8229600" y="0"/>
                </a:moveTo>
                <a:lnTo>
                  <a:pt x="0" y="0"/>
                </a:lnTo>
                <a:lnTo>
                  <a:pt x="0" y="4135120"/>
                </a:lnTo>
                <a:lnTo>
                  <a:pt x="0" y="5105400"/>
                </a:lnTo>
                <a:lnTo>
                  <a:pt x="8229600" y="5105400"/>
                </a:lnTo>
                <a:lnTo>
                  <a:pt x="8229600" y="4135120"/>
                </a:lnTo>
                <a:lnTo>
                  <a:pt x="82296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82420"/>
            <a:ext cx="529971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61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Example </a:t>
            </a:r>
            <a:r>
              <a:rPr sz="2200" dirty="0">
                <a:latin typeface="Carlito"/>
                <a:cs typeface="Carlito"/>
              </a:rPr>
              <a:t>2: </a:t>
            </a:r>
            <a:r>
              <a:rPr sz="2200" spc="-10" dirty="0">
                <a:latin typeface="Carlito"/>
                <a:cs typeface="Carlito"/>
              </a:rPr>
              <a:t>Passing</a:t>
            </a:r>
            <a:r>
              <a:rPr sz="22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entire</a:t>
            </a:r>
            <a:r>
              <a:rPr sz="22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structure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variable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250"/>
              </a:lnSpc>
            </a:pPr>
            <a:r>
              <a:rPr sz="1900" spc="-5" dirty="0">
                <a:latin typeface="Courier New"/>
                <a:cs typeface="Courier New"/>
              </a:rPr>
              <a:t>struct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book{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109" y="2184437"/>
            <a:ext cx="2339340" cy="86614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ct val="95200"/>
              </a:lnSpc>
              <a:spcBef>
                <a:spcPts val="209"/>
              </a:spcBef>
            </a:pPr>
            <a:r>
              <a:rPr sz="1900" spc="-5" dirty="0">
                <a:latin typeface="Courier New"/>
                <a:cs typeface="Courier New"/>
              </a:rPr>
              <a:t>char </a:t>
            </a:r>
            <a:r>
              <a:rPr sz="1900" spc="-10" dirty="0">
                <a:latin typeface="Courier New"/>
                <a:cs typeface="Courier New"/>
              </a:rPr>
              <a:t>title[40];  </a:t>
            </a:r>
            <a:r>
              <a:rPr sz="1900" spc="-5" dirty="0">
                <a:latin typeface="Courier New"/>
                <a:cs typeface="Courier New"/>
              </a:rPr>
              <a:t>char </a:t>
            </a:r>
            <a:r>
              <a:rPr sz="1900" spc="-10" dirty="0">
                <a:latin typeface="Courier New"/>
                <a:cs typeface="Courier New"/>
              </a:rPr>
              <a:t>author[40];  </a:t>
            </a: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price;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203" y="3009925"/>
            <a:ext cx="3149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};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690632"/>
            <a:ext cx="6728459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0"/>
              </a:spcBef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900" spc="-10" dirty="0">
                <a:solidFill>
                  <a:srgbClr val="0000FF"/>
                </a:solidFill>
                <a:latin typeface="Courier New"/>
                <a:cs typeface="Courier New"/>
              </a:rPr>
              <a:t>display(</a:t>
            </a:r>
            <a:r>
              <a:rPr sz="1900" b="1" i="1" spc="-10" dirty="0">
                <a:solidFill>
                  <a:srgbClr val="0000FF"/>
                </a:solidFill>
                <a:latin typeface="Courier New"/>
                <a:cs typeface="Courier New"/>
              </a:rPr>
              <a:t>struct </a:t>
            </a:r>
            <a:r>
              <a:rPr sz="19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book</a:t>
            </a:r>
            <a:r>
              <a:rPr sz="1900" b="1" i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170"/>
              </a:lnSpc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423545">
              <a:lnSpc>
                <a:spcPts val="2050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printf(“\n%s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%s</a:t>
            </a:r>
            <a:r>
              <a:rPr sz="18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%d”,b.title,b.author,b.price);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sz="1900" spc="-5" dirty="0">
                <a:latin typeface="Courier New"/>
                <a:cs typeface="Courier New"/>
              </a:rPr>
              <a:t>main(){</a:t>
            </a:r>
            <a:endParaRPr sz="1900">
              <a:latin typeface="Courier New"/>
              <a:cs typeface="Courier New"/>
            </a:endParaRPr>
          </a:p>
          <a:p>
            <a:pPr marL="499745">
              <a:lnSpc>
                <a:spcPts val="2220"/>
              </a:lnSpc>
            </a:pPr>
            <a:r>
              <a:rPr sz="1900" spc="-5" dirty="0">
                <a:latin typeface="Courier New"/>
                <a:cs typeface="Courier New"/>
              </a:rPr>
              <a:t>struct book </a:t>
            </a:r>
            <a:r>
              <a:rPr sz="1900" spc="-10" dirty="0">
                <a:latin typeface="Courier New"/>
                <a:cs typeface="Courier New"/>
              </a:rPr>
              <a:t>b1={“Programming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knights”,”Arup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27" y="5544743"/>
            <a:ext cx="14732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Guha”,50};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7983" y="5819101"/>
            <a:ext cx="17576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ourier New"/>
                <a:cs typeface="Courier New"/>
              </a:rPr>
              <a:t>display(</a:t>
            </a:r>
            <a:r>
              <a:rPr sz="1900" b="1" i="1" spc="-10" dirty="0">
                <a:latin typeface="Courier New"/>
                <a:cs typeface="Courier New"/>
              </a:rPr>
              <a:t>b1</a:t>
            </a:r>
            <a:r>
              <a:rPr sz="1900" spc="-10" dirty="0"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6093459"/>
            <a:ext cx="1708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19600" y="2209800"/>
            <a:ext cx="4495800" cy="1676400"/>
            <a:chOff x="4419600" y="2209800"/>
            <a:chExt cx="4495800" cy="1676400"/>
          </a:xfrm>
        </p:grpSpPr>
        <p:sp>
          <p:nvSpPr>
            <p:cNvPr id="12" name="object 12"/>
            <p:cNvSpPr/>
            <p:nvPr/>
          </p:nvSpPr>
          <p:spPr>
            <a:xfrm>
              <a:off x="4467809" y="2514600"/>
              <a:ext cx="1552575" cy="1330325"/>
            </a:xfrm>
            <a:custGeom>
              <a:avLst/>
              <a:gdLst/>
              <a:ahLst/>
              <a:cxnLst/>
              <a:rect l="l" t="t" r="r" b="b"/>
              <a:pathLst>
                <a:path w="1552575" h="1330325">
                  <a:moveTo>
                    <a:pt x="1551990" y="0"/>
                  </a:moveTo>
                  <a:lnTo>
                    <a:pt x="0" y="1330274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9600" y="3807675"/>
              <a:ext cx="83185" cy="78740"/>
            </a:xfrm>
            <a:custGeom>
              <a:avLst/>
              <a:gdLst/>
              <a:ahLst/>
              <a:cxnLst/>
              <a:rect l="l" t="t" r="r" b="b"/>
              <a:pathLst>
                <a:path w="83185" h="78739">
                  <a:moveTo>
                    <a:pt x="33058" y="0"/>
                  </a:moveTo>
                  <a:lnTo>
                    <a:pt x="0" y="78524"/>
                  </a:lnTo>
                  <a:lnTo>
                    <a:pt x="82651" y="57848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9800" y="2209800"/>
              <a:ext cx="2895600" cy="1478280"/>
            </a:xfrm>
            <a:custGeom>
              <a:avLst/>
              <a:gdLst/>
              <a:ahLst/>
              <a:cxnLst/>
              <a:rect l="l" t="t" r="r" b="b"/>
              <a:pathLst>
                <a:path w="2895600" h="1478279">
                  <a:moveTo>
                    <a:pt x="2895600" y="0"/>
                  </a:moveTo>
                  <a:lnTo>
                    <a:pt x="0" y="0"/>
                  </a:lnTo>
                  <a:lnTo>
                    <a:pt x="0" y="1478280"/>
                  </a:lnTo>
                  <a:lnTo>
                    <a:pt x="2895600" y="147828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98489" y="2227579"/>
            <a:ext cx="24403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0" dirty="0">
                <a:latin typeface="Carlito"/>
                <a:cs typeface="Carlito"/>
              </a:rPr>
              <a:t>function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book  </a:t>
            </a:r>
            <a:r>
              <a:rPr sz="1800" spc="-15" dirty="0">
                <a:latin typeface="Carlito"/>
                <a:cs typeface="Carlito"/>
              </a:rPr>
              <a:t>structure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variable.</a:t>
            </a:r>
            <a:endParaRPr sz="1800">
              <a:latin typeface="Carlito"/>
              <a:cs typeface="Carlito"/>
            </a:endParaRPr>
          </a:p>
          <a:p>
            <a:pPr marL="12700" marR="17145" algn="just">
              <a:lnSpc>
                <a:spcPct val="100000"/>
              </a:lnSpc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Just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note: </a:t>
            </a:r>
            <a:r>
              <a:rPr sz="1800" spc="-10" dirty="0">
                <a:latin typeface="Carlito"/>
                <a:cs typeface="Carlito"/>
              </a:rPr>
              <a:t>structures </a:t>
            </a:r>
            <a:r>
              <a:rPr sz="1800" spc="-15" dirty="0">
                <a:latin typeface="Carlito"/>
                <a:cs typeface="Carlito"/>
              </a:rPr>
              <a:t>are  </a:t>
            </a:r>
            <a:r>
              <a:rPr sz="1800" spc="-5" dirty="0">
                <a:latin typeface="Carlito"/>
                <a:cs typeface="Carlito"/>
              </a:rPr>
              <a:t>passed by value </a:t>
            </a:r>
            <a:r>
              <a:rPr sz="1800" spc="-15" dirty="0">
                <a:latin typeface="Carlito"/>
                <a:cs typeface="Carlito"/>
              </a:rPr>
              <a:t>like </a:t>
            </a:r>
            <a:r>
              <a:rPr sz="1800" spc="-5" dirty="0">
                <a:latin typeface="Carlito"/>
                <a:cs typeface="Carlito"/>
              </a:rPr>
              <a:t>other  types of variables.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7259" y="5735320"/>
            <a:ext cx="2669540" cy="1036319"/>
          </a:xfrm>
          <a:custGeom>
            <a:avLst/>
            <a:gdLst/>
            <a:ahLst/>
            <a:cxnLst/>
            <a:rect l="l" t="t" r="r" b="b"/>
            <a:pathLst>
              <a:path w="2669540" h="1036320">
                <a:moveTo>
                  <a:pt x="2669540" y="0"/>
                </a:moveTo>
                <a:lnTo>
                  <a:pt x="0" y="0"/>
                </a:lnTo>
                <a:lnTo>
                  <a:pt x="0" y="1036319"/>
                </a:lnTo>
                <a:lnTo>
                  <a:pt x="2669540" y="1036319"/>
                </a:lnTo>
                <a:lnTo>
                  <a:pt x="266954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952" y="5715318"/>
            <a:ext cx="2332990" cy="7645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5875">
              <a:lnSpc>
                <a:spcPts val="1839"/>
              </a:lnSpc>
              <a:spcBef>
                <a:spcPts val="425"/>
              </a:spcBef>
            </a:pP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Here, </a:t>
            </a:r>
            <a:r>
              <a:rPr sz="1800" spc="-15" dirty="0">
                <a:solidFill>
                  <a:srgbClr val="0000FF"/>
                </a:solidFill>
                <a:latin typeface="Carlito"/>
                <a:cs typeface="Carlito"/>
              </a:rPr>
              <a:t>we are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passing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our  </a:t>
            </a:r>
            <a:r>
              <a:rPr sz="1800" spc="-15" dirty="0">
                <a:solidFill>
                  <a:srgbClr val="0000FF"/>
                </a:solidFill>
                <a:latin typeface="Carlito"/>
                <a:cs typeface="Carlito"/>
              </a:rPr>
              <a:t>structure</a:t>
            </a:r>
            <a:r>
              <a:rPr sz="1800" spc="3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variable.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Note: </a:t>
            </a:r>
            <a:r>
              <a:rPr sz="1800" spc="-15" dirty="0">
                <a:solidFill>
                  <a:srgbClr val="0000FF"/>
                </a:solidFill>
                <a:latin typeface="Carlito"/>
                <a:cs typeface="Carlito"/>
              </a:rPr>
              <a:t>we are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not</a:t>
            </a:r>
            <a:r>
              <a:rPr sz="1800" spc="4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passing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5600" y="5986686"/>
            <a:ext cx="3129280" cy="241300"/>
            <a:chOff x="2895600" y="5986686"/>
            <a:chExt cx="3129280" cy="241300"/>
          </a:xfrm>
        </p:grpSpPr>
        <p:sp>
          <p:nvSpPr>
            <p:cNvPr id="19" name="object 19"/>
            <p:cNvSpPr/>
            <p:nvPr/>
          </p:nvSpPr>
          <p:spPr>
            <a:xfrm>
              <a:off x="2958972" y="6023890"/>
              <a:ext cx="3059430" cy="198120"/>
            </a:xfrm>
            <a:custGeom>
              <a:avLst/>
              <a:gdLst/>
              <a:ahLst/>
              <a:cxnLst/>
              <a:rect l="l" t="t" r="r" b="b"/>
              <a:pathLst>
                <a:path w="3059429" h="198120">
                  <a:moveTo>
                    <a:pt x="3059239" y="197523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5986686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>
                  <a:moveTo>
                    <a:pt x="78498" y="0"/>
                  </a:moveTo>
                  <a:lnTo>
                    <a:pt x="0" y="33108"/>
                  </a:lnTo>
                  <a:lnTo>
                    <a:pt x="73583" y="76047"/>
                  </a:lnTo>
                  <a:lnTo>
                    <a:pt x="7849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96952" y="6470841"/>
            <a:ext cx="850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30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ee</a:t>
            </a:r>
            <a:r>
              <a:rPr sz="1800" spc="-30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nc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166" y="377825"/>
            <a:ext cx="815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000000"/>
                </a:solidFill>
                <a:latin typeface="Carlito"/>
                <a:cs typeface="Carlito"/>
              </a:rPr>
              <a:t>Passing </a:t>
            </a:r>
            <a:r>
              <a:rPr sz="3600" b="1" spc="-20" dirty="0">
                <a:solidFill>
                  <a:srgbClr val="000000"/>
                </a:solidFill>
                <a:latin typeface="Carlito"/>
                <a:cs typeface="Carlito"/>
              </a:rPr>
              <a:t>reference </a:t>
            </a:r>
            <a:r>
              <a:rPr sz="3600" b="1" spc="-25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3600" b="1" dirty="0">
                <a:solidFill>
                  <a:srgbClr val="000000"/>
                </a:solidFill>
                <a:latin typeface="Carlito"/>
                <a:cs typeface="Carlito"/>
              </a:rPr>
              <a:t>a </a:t>
            </a:r>
            <a:r>
              <a:rPr sz="3600" b="1" spc="-15" dirty="0">
                <a:solidFill>
                  <a:srgbClr val="000000"/>
                </a:solidFill>
                <a:latin typeface="Carlito"/>
                <a:cs typeface="Carlito"/>
              </a:rPr>
              <a:t>structure </a:t>
            </a:r>
            <a:r>
              <a:rPr sz="3600" b="1" spc="-5" dirty="0">
                <a:solidFill>
                  <a:srgbClr val="000000"/>
                </a:solidFill>
                <a:latin typeface="Carlito"/>
                <a:cs typeface="Carlito"/>
              </a:rPr>
              <a:t>in</a:t>
            </a:r>
            <a:r>
              <a:rPr sz="3600" b="1" spc="9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rlito"/>
                <a:cs typeface="Carlito"/>
              </a:rPr>
              <a:t>function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295399"/>
            <a:ext cx="8229600" cy="5410200"/>
          </a:xfrm>
          <a:custGeom>
            <a:avLst/>
            <a:gdLst/>
            <a:ahLst/>
            <a:cxnLst/>
            <a:rect l="l" t="t" r="r" b="b"/>
            <a:pathLst>
              <a:path w="8229600" h="5410200">
                <a:moveTo>
                  <a:pt x="8229600" y="0"/>
                </a:moveTo>
                <a:lnTo>
                  <a:pt x="0" y="0"/>
                </a:lnTo>
                <a:lnTo>
                  <a:pt x="0" y="4439920"/>
                </a:lnTo>
                <a:lnTo>
                  <a:pt x="0" y="5410200"/>
                </a:lnTo>
                <a:lnTo>
                  <a:pt x="8229600" y="5410200"/>
                </a:lnTo>
                <a:lnTo>
                  <a:pt x="8229600" y="4439920"/>
                </a:lnTo>
                <a:lnTo>
                  <a:pt x="82296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64920"/>
            <a:ext cx="320802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struct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book{</a:t>
            </a:r>
            <a:endParaRPr sz="2000">
              <a:latin typeface="Courier New"/>
              <a:cs typeface="Courier New"/>
            </a:endParaRPr>
          </a:p>
          <a:p>
            <a:pPr marL="756920" marR="5080">
              <a:lnSpc>
                <a:spcPct val="105000"/>
              </a:lnSpc>
            </a:pPr>
            <a:r>
              <a:rPr sz="2000" spc="-5" dirty="0">
                <a:latin typeface="Courier New"/>
                <a:cs typeface="Courier New"/>
              </a:rPr>
              <a:t>char title[40];  char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author[40];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225040"/>
            <a:ext cx="183642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price;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5506720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Guha”,50};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5826759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display(&amp;</a:t>
            </a:r>
            <a:r>
              <a:rPr sz="2000" b="1" i="1" spc="-5" dirty="0">
                <a:latin typeface="Courier New"/>
                <a:cs typeface="Courier New"/>
              </a:rPr>
              <a:t>b1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61468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5800" y="2209800"/>
            <a:ext cx="4419600" cy="1219200"/>
            <a:chOff x="4495800" y="2209800"/>
            <a:chExt cx="4419600" cy="1219200"/>
          </a:xfrm>
        </p:grpSpPr>
        <p:sp>
          <p:nvSpPr>
            <p:cNvPr id="10" name="object 10"/>
            <p:cNvSpPr/>
            <p:nvPr/>
          </p:nvSpPr>
          <p:spPr>
            <a:xfrm>
              <a:off x="4550244" y="2514600"/>
              <a:ext cx="1470025" cy="882015"/>
            </a:xfrm>
            <a:custGeom>
              <a:avLst/>
              <a:gdLst/>
              <a:ahLst/>
              <a:cxnLst/>
              <a:rect l="l" t="t" r="r" b="b"/>
              <a:pathLst>
                <a:path w="1470025" h="882014">
                  <a:moveTo>
                    <a:pt x="1469555" y="0"/>
                  </a:moveTo>
                  <a:lnTo>
                    <a:pt x="0" y="881735"/>
                  </a:lnTo>
                </a:path>
              </a:pathLst>
            </a:custGeom>
            <a:ln w="12699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5800" y="3357117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45732" y="0"/>
                  </a:moveTo>
                  <a:lnTo>
                    <a:pt x="0" y="71882"/>
                  </a:lnTo>
                  <a:lnTo>
                    <a:pt x="84937" y="65341"/>
                  </a:lnTo>
                  <a:lnTo>
                    <a:pt x="45732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9800" y="2209800"/>
              <a:ext cx="2895600" cy="1201420"/>
            </a:xfrm>
            <a:custGeom>
              <a:avLst/>
              <a:gdLst/>
              <a:ahLst/>
              <a:cxnLst/>
              <a:rect l="l" t="t" r="r" b="b"/>
              <a:pathLst>
                <a:path w="2895600" h="1201420">
                  <a:moveTo>
                    <a:pt x="2895600" y="0"/>
                  </a:moveTo>
                  <a:lnTo>
                    <a:pt x="0" y="0"/>
                  </a:lnTo>
                  <a:lnTo>
                    <a:pt x="0" y="1201420"/>
                  </a:lnTo>
                  <a:lnTo>
                    <a:pt x="2895600" y="120142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98540" y="2227579"/>
            <a:ext cx="253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0" dirty="0">
                <a:latin typeface="Carlito"/>
                <a:cs typeface="Carlito"/>
              </a:rPr>
              <a:t>function </a:t>
            </a:r>
            <a:r>
              <a:rPr sz="1800" spc="-20" dirty="0">
                <a:latin typeface="Carlito"/>
                <a:cs typeface="Carlito"/>
              </a:rPr>
              <a:t>takes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address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8540" y="2501900"/>
            <a:ext cx="264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book </a:t>
            </a:r>
            <a:r>
              <a:rPr sz="1800" spc="-15" dirty="0">
                <a:latin typeface="Carlito"/>
                <a:cs typeface="Carlito"/>
              </a:rPr>
              <a:t>structure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2776220"/>
            <a:ext cx="8147684" cy="280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74665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0" dirty="0">
                <a:latin typeface="Carlito"/>
                <a:cs typeface="Carlito"/>
              </a:rPr>
              <a:t>function </a:t>
            </a:r>
            <a:r>
              <a:rPr sz="1800" spc="-5" dirty="0">
                <a:latin typeface="Carlito"/>
                <a:cs typeface="Carlito"/>
              </a:rPr>
              <a:t>has the ability 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change </a:t>
            </a:r>
            <a:r>
              <a:rPr sz="1800" spc="-5" dirty="0">
                <a:latin typeface="Carlito"/>
                <a:cs typeface="Carlito"/>
              </a:rPr>
              <a:t>the value of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b1.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 display(</a:t>
            </a:r>
            <a:r>
              <a:rPr sz="20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struct book</a:t>
            </a:r>
            <a:r>
              <a:rPr sz="2000" b="1" i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00FF"/>
                </a:solidFill>
                <a:latin typeface="Courier New"/>
                <a:cs typeface="Courier New"/>
              </a:rPr>
              <a:t>*b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120"/>
              </a:spcBef>
            </a:pPr>
            <a:r>
              <a:rPr sz="1900" spc="-10" dirty="0">
                <a:solidFill>
                  <a:srgbClr val="0000FF"/>
                </a:solidFill>
                <a:latin typeface="Courier New"/>
                <a:cs typeface="Courier New"/>
              </a:rPr>
              <a:t>printf(“\n%s </a:t>
            </a:r>
            <a:r>
              <a:rPr sz="1900" spc="-15" dirty="0">
                <a:solidFill>
                  <a:srgbClr val="0000FF"/>
                </a:solidFill>
                <a:latin typeface="Courier New"/>
                <a:cs typeface="Courier New"/>
              </a:rPr>
              <a:t>%s</a:t>
            </a:r>
            <a:r>
              <a:rPr sz="19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urier New"/>
                <a:cs typeface="Courier New"/>
              </a:rPr>
              <a:t>%d”,b-&gt;title,b-&gt;author,b-&gt;price);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Courier New"/>
                <a:cs typeface="Courier New"/>
              </a:rPr>
              <a:t>struct book b1={“Programming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knights”,”Arup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7259" y="5735320"/>
            <a:ext cx="2669540" cy="1036319"/>
          </a:xfrm>
          <a:custGeom>
            <a:avLst/>
            <a:gdLst/>
            <a:ahLst/>
            <a:cxnLst/>
            <a:rect l="l" t="t" r="r" b="b"/>
            <a:pathLst>
              <a:path w="2669540" h="1036320">
                <a:moveTo>
                  <a:pt x="2669540" y="0"/>
                </a:moveTo>
                <a:lnTo>
                  <a:pt x="0" y="0"/>
                </a:lnTo>
                <a:lnTo>
                  <a:pt x="0" y="1036319"/>
                </a:lnTo>
                <a:lnTo>
                  <a:pt x="2669540" y="1036319"/>
                </a:lnTo>
                <a:lnTo>
                  <a:pt x="266954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952" y="5715318"/>
            <a:ext cx="2332990" cy="7645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5875">
              <a:lnSpc>
                <a:spcPts val="1839"/>
              </a:lnSpc>
              <a:spcBef>
                <a:spcPts val="425"/>
              </a:spcBef>
            </a:pP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Here, </a:t>
            </a:r>
            <a:r>
              <a:rPr sz="1800" spc="-15" dirty="0">
                <a:solidFill>
                  <a:srgbClr val="0000FF"/>
                </a:solidFill>
                <a:latin typeface="Carlito"/>
                <a:cs typeface="Carlito"/>
              </a:rPr>
              <a:t>we are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passing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our  </a:t>
            </a:r>
            <a:r>
              <a:rPr sz="1800" spc="-15" dirty="0">
                <a:solidFill>
                  <a:srgbClr val="0000FF"/>
                </a:solidFill>
                <a:latin typeface="Carlito"/>
                <a:cs typeface="Carlito"/>
              </a:rPr>
              <a:t>structure</a:t>
            </a:r>
            <a:r>
              <a:rPr sz="1800" spc="3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variable.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10"/>
              </a:lnSpc>
            </a:pP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Note: </a:t>
            </a:r>
            <a:r>
              <a:rPr sz="1800" spc="-15" dirty="0">
                <a:solidFill>
                  <a:srgbClr val="0000FF"/>
                </a:solidFill>
                <a:latin typeface="Carlito"/>
                <a:cs typeface="Carlito"/>
              </a:rPr>
              <a:t>we are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not</a:t>
            </a:r>
            <a:r>
              <a:rPr sz="1800" spc="4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passing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5600" y="5986686"/>
            <a:ext cx="3129280" cy="241300"/>
            <a:chOff x="2895600" y="5986686"/>
            <a:chExt cx="3129280" cy="241300"/>
          </a:xfrm>
        </p:grpSpPr>
        <p:sp>
          <p:nvSpPr>
            <p:cNvPr id="19" name="object 19"/>
            <p:cNvSpPr/>
            <p:nvPr/>
          </p:nvSpPr>
          <p:spPr>
            <a:xfrm>
              <a:off x="2958972" y="6023890"/>
              <a:ext cx="3059430" cy="198120"/>
            </a:xfrm>
            <a:custGeom>
              <a:avLst/>
              <a:gdLst/>
              <a:ahLst/>
              <a:cxnLst/>
              <a:rect l="l" t="t" r="r" b="b"/>
              <a:pathLst>
                <a:path w="3059429" h="198120">
                  <a:moveTo>
                    <a:pt x="3059239" y="197523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5986686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>
                  <a:moveTo>
                    <a:pt x="78498" y="0"/>
                  </a:moveTo>
                  <a:lnTo>
                    <a:pt x="0" y="33108"/>
                  </a:lnTo>
                  <a:lnTo>
                    <a:pt x="73583" y="76047"/>
                  </a:lnTo>
                  <a:lnTo>
                    <a:pt x="7849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96952" y="6470841"/>
            <a:ext cx="850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30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ee</a:t>
            </a:r>
            <a:r>
              <a:rPr sz="1800" spc="-30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nc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15" y="282105"/>
            <a:ext cx="7708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000000"/>
                </a:solidFill>
              </a:rPr>
              <a:t>Returning </a:t>
            </a:r>
            <a:r>
              <a:rPr sz="4000" dirty="0">
                <a:solidFill>
                  <a:srgbClr val="000000"/>
                </a:solidFill>
              </a:rPr>
              <a:t>a </a:t>
            </a:r>
            <a:r>
              <a:rPr sz="4000" spc="-15" dirty="0">
                <a:solidFill>
                  <a:srgbClr val="000000"/>
                </a:solidFill>
              </a:rPr>
              <a:t>structure </a:t>
            </a:r>
            <a:r>
              <a:rPr sz="4000" spc="-20" dirty="0">
                <a:solidFill>
                  <a:srgbClr val="000000"/>
                </a:solidFill>
              </a:rPr>
              <a:t>from </a:t>
            </a:r>
            <a:r>
              <a:rPr sz="4000" dirty="0">
                <a:solidFill>
                  <a:srgbClr val="000000"/>
                </a:solidFill>
              </a:rPr>
              <a:t>a</a:t>
            </a:r>
            <a:r>
              <a:rPr sz="4000" spc="-1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function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66800"/>
            <a:ext cx="8458200" cy="5638800"/>
          </a:xfrm>
          <a:custGeom>
            <a:avLst/>
            <a:gdLst/>
            <a:ahLst/>
            <a:cxnLst/>
            <a:rect l="l" t="t" r="r" b="b"/>
            <a:pathLst>
              <a:path w="8458200" h="5638800">
                <a:moveTo>
                  <a:pt x="8458200" y="0"/>
                </a:moveTo>
                <a:lnTo>
                  <a:pt x="0" y="0"/>
                </a:lnTo>
                <a:lnTo>
                  <a:pt x="0" y="5638800"/>
                </a:lnTo>
                <a:lnTo>
                  <a:pt x="8458200" y="5638800"/>
                </a:lnTo>
                <a:lnTo>
                  <a:pt x="84582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016000"/>
            <a:ext cx="19050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3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struct</a:t>
            </a:r>
            <a:r>
              <a:rPr sz="1900" spc="-8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point{</a:t>
            </a:r>
            <a:endParaRPr sz="1900">
              <a:latin typeface="Courier New"/>
              <a:cs typeface="Courier New"/>
            </a:endParaRPr>
          </a:p>
          <a:p>
            <a:pPr marL="756285" marR="271780">
              <a:lnSpc>
                <a:spcPts val="2160"/>
              </a:lnSpc>
              <a:spcBef>
                <a:spcPts val="120"/>
              </a:spcBef>
            </a:pP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x;  int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y;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450"/>
              </a:lnSpc>
            </a:pPr>
            <a:r>
              <a:rPr sz="2200" spc="-5" dirty="0"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65400"/>
            <a:ext cx="8214359" cy="3602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30"/>
              </a:lnSpc>
              <a:spcBef>
                <a:spcPts val="100"/>
              </a:spcBef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struct point</a:t>
            </a:r>
            <a:r>
              <a:rPr sz="19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urier New"/>
                <a:cs typeface="Courier New"/>
              </a:rPr>
              <a:t>get()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170"/>
              </a:lnSpc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354965">
              <a:lnSpc>
                <a:spcPts val="2160"/>
              </a:lnSpc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struct point</a:t>
            </a:r>
            <a:r>
              <a:rPr sz="19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p;</a:t>
            </a:r>
            <a:endParaRPr sz="1900">
              <a:latin typeface="Courier New"/>
              <a:cs typeface="Courier New"/>
            </a:endParaRPr>
          </a:p>
          <a:p>
            <a:pPr marL="354965">
              <a:lnSpc>
                <a:spcPts val="2170"/>
              </a:lnSpc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scanf(“%d </a:t>
            </a:r>
            <a:r>
              <a:rPr sz="1900" spc="-10" dirty="0">
                <a:solidFill>
                  <a:srgbClr val="0000FF"/>
                </a:solidFill>
                <a:latin typeface="Courier New"/>
                <a:cs typeface="Courier New"/>
              </a:rPr>
              <a:t>%d”, &amp;p.x, </a:t>
            </a: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&amp;p.y);</a:t>
            </a:r>
            <a:endParaRPr sz="1900">
              <a:latin typeface="Courier New"/>
              <a:cs typeface="Courier New"/>
            </a:endParaRPr>
          </a:p>
          <a:p>
            <a:pPr marL="286385">
              <a:lnSpc>
                <a:spcPts val="2050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sz="1900" spc="-5" dirty="0">
                <a:latin typeface="Courier New"/>
                <a:cs typeface="Courier New"/>
              </a:rPr>
              <a:t>main(){</a:t>
            </a:r>
            <a:endParaRPr sz="1900">
              <a:latin typeface="Courier New"/>
              <a:cs typeface="Courier New"/>
            </a:endParaRPr>
          </a:p>
          <a:p>
            <a:pPr marL="156845">
              <a:lnSpc>
                <a:spcPts val="2160"/>
              </a:lnSpc>
            </a:pPr>
            <a:r>
              <a:rPr sz="1900" spc="-5" dirty="0">
                <a:latin typeface="Courier New"/>
                <a:cs typeface="Courier New"/>
              </a:rPr>
              <a:t>struct </a:t>
            </a:r>
            <a:r>
              <a:rPr sz="1900" spc="-10" dirty="0">
                <a:latin typeface="Courier New"/>
                <a:cs typeface="Courier New"/>
              </a:rPr>
              <a:t>point </a:t>
            </a:r>
            <a:r>
              <a:rPr sz="1900" spc="-5" dirty="0">
                <a:latin typeface="Courier New"/>
                <a:cs typeface="Courier New"/>
              </a:rPr>
              <a:t>p1,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p2;</a:t>
            </a:r>
            <a:endParaRPr sz="1900">
              <a:latin typeface="Courier New"/>
              <a:cs typeface="Courier New"/>
            </a:endParaRPr>
          </a:p>
          <a:p>
            <a:pPr marL="156845">
              <a:lnSpc>
                <a:spcPts val="2170"/>
              </a:lnSpc>
            </a:pPr>
            <a:r>
              <a:rPr sz="1900" spc="-5" dirty="0">
                <a:latin typeface="Courier New"/>
                <a:cs typeface="Courier New"/>
              </a:rPr>
              <a:t>p1 </a:t>
            </a:r>
            <a:r>
              <a:rPr sz="1900" dirty="0">
                <a:latin typeface="Courier New"/>
                <a:cs typeface="Courier New"/>
              </a:rPr>
              <a:t>= </a:t>
            </a:r>
            <a:r>
              <a:rPr sz="1900" spc="-10" dirty="0">
                <a:latin typeface="Courier New"/>
                <a:cs typeface="Courier New"/>
              </a:rPr>
              <a:t>get</a:t>
            </a:r>
            <a:r>
              <a:rPr sz="1800" spc="-10" dirty="0">
                <a:latin typeface="Courier New"/>
                <a:cs typeface="Courier New"/>
              </a:rPr>
              <a:t>();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//calling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get() function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and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storing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the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result </a:t>
            </a:r>
            <a:r>
              <a:rPr sz="1600" b="1" spc="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600" b="1" spc="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p1</a:t>
            </a:r>
            <a:endParaRPr sz="1600">
              <a:latin typeface="Courier New"/>
              <a:cs typeface="Courier New"/>
            </a:endParaRPr>
          </a:p>
          <a:p>
            <a:pPr marL="156845">
              <a:lnSpc>
                <a:spcPts val="2230"/>
              </a:lnSpc>
            </a:pPr>
            <a:r>
              <a:rPr sz="1900" spc="-5" dirty="0">
                <a:latin typeface="Courier New"/>
                <a:cs typeface="Courier New"/>
              </a:rPr>
              <a:t>p2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get();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2600" y="1974850"/>
            <a:ext cx="3816350" cy="716280"/>
            <a:chOff x="1752600" y="1974850"/>
            <a:chExt cx="3816350" cy="716280"/>
          </a:xfrm>
        </p:grpSpPr>
        <p:sp>
          <p:nvSpPr>
            <p:cNvPr id="7" name="object 7"/>
            <p:cNvSpPr/>
            <p:nvPr/>
          </p:nvSpPr>
          <p:spPr>
            <a:xfrm>
              <a:off x="1815096" y="1981200"/>
              <a:ext cx="3747770" cy="675005"/>
            </a:xfrm>
            <a:custGeom>
              <a:avLst/>
              <a:gdLst/>
              <a:ahLst/>
              <a:cxnLst/>
              <a:rect l="l" t="t" r="r" b="b"/>
              <a:pathLst>
                <a:path w="3747770" h="675005">
                  <a:moveTo>
                    <a:pt x="3747503" y="0"/>
                  </a:moveTo>
                  <a:lnTo>
                    <a:pt x="0" y="674547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2615996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4" h="75564">
                  <a:moveTo>
                    <a:pt x="68237" y="0"/>
                  </a:moveTo>
                  <a:lnTo>
                    <a:pt x="0" y="51003"/>
                  </a:lnTo>
                  <a:lnTo>
                    <a:pt x="81737" y="74993"/>
                  </a:lnTo>
                  <a:lnTo>
                    <a:pt x="6823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76900" y="1447800"/>
            <a:ext cx="2895600" cy="645160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 marR="1651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0" dirty="0">
                <a:latin typeface="Carlito"/>
                <a:cs typeface="Carlito"/>
              </a:rPr>
              <a:t>function returns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point  </a:t>
            </a:r>
            <a:r>
              <a:rPr sz="1800" spc="-5" dirty="0">
                <a:latin typeface="Carlito"/>
                <a:cs typeface="Carlito"/>
              </a:rPr>
              <a:t>type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400" y="244005"/>
            <a:ext cx="39046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0" dirty="0">
                <a:solidFill>
                  <a:srgbClr val="000000"/>
                </a:solidFill>
              </a:rPr>
              <a:t>Array </a:t>
            </a:r>
            <a:r>
              <a:rPr sz="4000" spc="-5" dirty="0">
                <a:solidFill>
                  <a:srgbClr val="000000"/>
                </a:solidFill>
              </a:rPr>
              <a:t>of</a:t>
            </a:r>
            <a:r>
              <a:rPr sz="4000" spc="-2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Structures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ts val="302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Let’s</a:t>
            </a:r>
            <a:r>
              <a:rPr spc="125" dirty="0"/>
              <a:t> </a:t>
            </a:r>
            <a:r>
              <a:rPr spc="-5" dirty="0"/>
              <a:t>consider</a:t>
            </a:r>
            <a:r>
              <a:rPr spc="130" dirty="0"/>
              <a:t> </a:t>
            </a:r>
            <a:r>
              <a:rPr dirty="0"/>
              <a:t>a</a:t>
            </a:r>
            <a:r>
              <a:rPr spc="120" dirty="0"/>
              <a:t> </a:t>
            </a:r>
            <a:r>
              <a:rPr spc="-10" dirty="0"/>
              <a:t>case</a:t>
            </a:r>
            <a:r>
              <a:rPr spc="130" dirty="0"/>
              <a:t> </a:t>
            </a:r>
            <a:r>
              <a:rPr spc="-15" dirty="0"/>
              <a:t>where</a:t>
            </a:r>
            <a:r>
              <a:rPr spc="125" dirty="0"/>
              <a:t> </a:t>
            </a:r>
            <a:r>
              <a:rPr spc="-25" dirty="0"/>
              <a:t>we</a:t>
            </a:r>
            <a:r>
              <a:rPr spc="130" dirty="0"/>
              <a:t> </a:t>
            </a:r>
            <a:r>
              <a:rPr spc="-20" dirty="0"/>
              <a:t>want</a:t>
            </a:r>
            <a:r>
              <a:rPr spc="120" dirty="0"/>
              <a:t> </a:t>
            </a:r>
            <a:r>
              <a:rPr spc="-10" dirty="0"/>
              <a:t>to</a:t>
            </a:r>
            <a:r>
              <a:rPr spc="130" dirty="0"/>
              <a:t> </a:t>
            </a:r>
            <a:r>
              <a:rPr spc="-25" dirty="0"/>
              <a:t>store</a:t>
            </a:r>
            <a:r>
              <a:rPr spc="125" dirty="0"/>
              <a:t> </a:t>
            </a:r>
            <a:r>
              <a:rPr spc="-15" dirty="0"/>
              <a:t>data</a:t>
            </a:r>
            <a:r>
              <a:rPr spc="120" dirty="0"/>
              <a:t> </a:t>
            </a:r>
            <a:r>
              <a:rPr spc="-20" dirty="0"/>
              <a:t>of</a:t>
            </a:r>
          </a:p>
          <a:p>
            <a:pPr marL="355600" marR="5080" indent="-635" algn="just">
              <a:lnSpc>
                <a:spcPct val="80000"/>
              </a:lnSpc>
              <a:spcBef>
                <a:spcPts val="330"/>
              </a:spcBef>
            </a:pPr>
            <a:r>
              <a:rPr dirty="0"/>
              <a:t>100 </a:t>
            </a:r>
            <a:r>
              <a:rPr spc="-5" dirty="0"/>
              <a:t>books. </a:t>
            </a:r>
            <a:r>
              <a:rPr spc="-50" dirty="0"/>
              <a:t>We </a:t>
            </a:r>
            <a:r>
              <a:rPr spc="-5" dirty="0"/>
              <a:t>would </a:t>
            </a:r>
            <a:r>
              <a:rPr spc="-10" dirty="0"/>
              <a:t>be </a:t>
            </a:r>
            <a:r>
              <a:rPr spc="-15" dirty="0"/>
              <a:t>required  </a:t>
            </a:r>
            <a:r>
              <a:rPr spc="-10" dirty="0"/>
              <a:t>to </a:t>
            </a:r>
            <a:r>
              <a:rPr spc="-5" dirty="0"/>
              <a:t>use </a:t>
            </a:r>
            <a:r>
              <a:rPr spc="-10" dirty="0"/>
              <a:t>100  </a:t>
            </a:r>
            <a:r>
              <a:rPr spc="-20" dirty="0"/>
              <a:t>different </a:t>
            </a:r>
            <a:r>
              <a:rPr spc="-10" dirty="0"/>
              <a:t>structure variables </a:t>
            </a:r>
            <a:r>
              <a:rPr spc="-15" dirty="0"/>
              <a:t>from </a:t>
            </a:r>
            <a:r>
              <a:rPr spc="5" dirty="0"/>
              <a:t>b1 </a:t>
            </a:r>
            <a:r>
              <a:rPr spc="-10" dirty="0"/>
              <a:t>to </a:t>
            </a:r>
            <a:r>
              <a:rPr dirty="0"/>
              <a:t>b100, which  </a:t>
            </a:r>
            <a:r>
              <a:rPr spc="-5" dirty="0"/>
              <a:t>is definitely </a:t>
            </a:r>
            <a:r>
              <a:rPr dirty="0"/>
              <a:t>not very</a:t>
            </a:r>
            <a:r>
              <a:rPr spc="-90" dirty="0"/>
              <a:t> </a:t>
            </a:r>
            <a:r>
              <a:rPr spc="-10" dirty="0"/>
              <a:t>convenient.</a:t>
            </a: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/>
              <a:t>A </a:t>
            </a:r>
            <a:r>
              <a:rPr spc="-15" dirty="0"/>
              <a:t>better</a:t>
            </a:r>
            <a:r>
              <a:rPr spc="600" dirty="0"/>
              <a:t> </a:t>
            </a:r>
            <a:r>
              <a:rPr spc="-10" dirty="0"/>
              <a:t>approach </a:t>
            </a:r>
            <a:r>
              <a:rPr spc="-5" dirty="0"/>
              <a:t>would </a:t>
            </a:r>
            <a:r>
              <a:rPr spc="-10" dirty="0"/>
              <a:t>be </a:t>
            </a:r>
            <a:r>
              <a:rPr spc="-20" dirty="0"/>
              <a:t>to </a:t>
            </a:r>
            <a:r>
              <a:rPr dirty="0"/>
              <a:t>use an </a:t>
            </a:r>
            <a:r>
              <a:rPr spc="-30" dirty="0"/>
              <a:t>array</a:t>
            </a:r>
            <a:r>
              <a:rPr spc="325" dirty="0"/>
              <a:t> </a:t>
            </a:r>
            <a:r>
              <a:rPr spc="-20" dirty="0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3" y="2880259"/>
            <a:ext cx="1918970" cy="10064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800" spc="-10" dirty="0">
                <a:latin typeface="Carlito"/>
                <a:cs typeface="Carlito"/>
              </a:rPr>
              <a:t>structures.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Example: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584" y="3886174"/>
            <a:ext cx="2092325" cy="203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0300"/>
              </a:lnSpc>
              <a:spcBef>
                <a:spcPts val="100"/>
              </a:spcBef>
            </a:pPr>
            <a:r>
              <a:rPr sz="1400" spc="114" dirty="0">
                <a:solidFill>
                  <a:srgbClr val="0000FF"/>
                </a:solidFill>
                <a:latin typeface="Arial"/>
                <a:cs typeface="Arial"/>
              </a:rPr>
              <a:t>typedef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1400" spc="-30" dirty="0">
                <a:latin typeface="Arial"/>
                <a:cs typeface="Arial"/>
              </a:rPr>
              <a:t>Book </a:t>
            </a:r>
            <a:r>
              <a:rPr sz="1400" spc="300" dirty="0">
                <a:latin typeface="Arial"/>
                <a:cs typeface="Arial"/>
              </a:rPr>
              <a:t>{  </a:t>
            </a:r>
            <a:r>
              <a:rPr sz="1400" spc="90" dirty="0">
                <a:solidFill>
                  <a:srgbClr val="0000FF"/>
                </a:solidFill>
                <a:latin typeface="Arial"/>
                <a:cs typeface="Arial"/>
              </a:rPr>
              <a:t>char </a:t>
            </a:r>
            <a:r>
              <a:rPr sz="1400" spc="280" dirty="0">
                <a:latin typeface="Arial"/>
                <a:cs typeface="Arial"/>
              </a:rPr>
              <a:t>title[</a:t>
            </a:r>
            <a:r>
              <a:rPr sz="1400" spc="280" dirty="0">
                <a:solidFill>
                  <a:srgbClr val="08875A"/>
                </a:solidFill>
                <a:latin typeface="Arial"/>
                <a:cs typeface="Arial"/>
              </a:rPr>
              <a:t>50</a:t>
            </a:r>
            <a:r>
              <a:rPr sz="1400" spc="280" dirty="0">
                <a:latin typeface="Arial"/>
                <a:cs typeface="Arial"/>
              </a:rPr>
              <a:t>];  </a:t>
            </a:r>
            <a:r>
              <a:rPr sz="1400" spc="90" dirty="0">
                <a:solidFill>
                  <a:srgbClr val="0000FF"/>
                </a:solidFill>
                <a:latin typeface="Arial"/>
                <a:cs typeface="Arial"/>
              </a:rPr>
              <a:t>char </a:t>
            </a:r>
            <a:r>
              <a:rPr sz="1400" spc="165" dirty="0">
                <a:latin typeface="Arial"/>
                <a:cs typeface="Arial"/>
              </a:rPr>
              <a:t>author[</a:t>
            </a:r>
            <a:r>
              <a:rPr sz="1400" spc="165" dirty="0">
                <a:solidFill>
                  <a:srgbClr val="08875A"/>
                </a:solidFill>
                <a:latin typeface="Arial"/>
                <a:cs typeface="Arial"/>
              </a:rPr>
              <a:t>50</a:t>
            </a:r>
            <a:r>
              <a:rPr sz="1400" spc="165" dirty="0">
                <a:latin typeface="Arial"/>
                <a:cs typeface="Arial"/>
              </a:rPr>
              <a:t>];  </a:t>
            </a:r>
            <a:r>
              <a:rPr sz="1400" spc="240" dirty="0">
                <a:solidFill>
                  <a:srgbClr val="0000FF"/>
                </a:solidFill>
                <a:latin typeface="Arial"/>
                <a:cs typeface="Arial"/>
              </a:rPr>
              <a:t>float</a:t>
            </a:r>
            <a:r>
              <a:rPr sz="1400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204" dirty="0">
                <a:latin typeface="Arial"/>
                <a:cs typeface="Arial"/>
              </a:rPr>
              <a:t>price;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400" spc="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pages;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100" dirty="0">
                <a:latin typeface="Arial"/>
                <a:cs typeface="Arial"/>
              </a:rPr>
              <a:t>}Book;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Book</a:t>
            </a:r>
            <a:r>
              <a:rPr sz="14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0000FF"/>
                </a:solidFill>
                <a:latin typeface="Arial"/>
                <a:cs typeface="Arial"/>
              </a:rPr>
              <a:t>books[100];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09800" y="5841197"/>
            <a:ext cx="1762125" cy="302895"/>
            <a:chOff x="2209800" y="5841197"/>
            <a:chExt cx="1762125" cy="302895"/>
          </a:xfrm>
        </p:grpSpPr>
        <p:sp>
          <p:nvSpPr>
            <p:cNvPr id="7" name="object 7"/>
            <p:cNvSpPr/>
            <p:nvPr/>
          </p:nvSpPr>
          <p:spPr>
            <a:xfrm>
              <a:off x="2272576" y="5876950"/>
              <a:ext cx="1690370" cy="257175"/>
            </a:xfrm>
            <a:custGeom>
              <a:avLst/>
              <a:gdLst/>
              <a:ahLst/>
              <a:cxnLst/>
              <a:rect l="l" t="t" r="r" b="b"/>
              <a:pathLst>
                <a:path w="1690370" h="257175">
                  <a:moveTo>
                    <a:pt x="1689823" y="25714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9800" y="5841197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80" h="75564">
                  <a:moveTo>
                    <a:pt x="81064" y="0"/>
                  </a:moveTo>
                  <a:lnTo>
                    <a:pt x="0" y="26200"/>
                  </a:lnTo>
                  <a:lnTo>
                    <a:pt x="69595" y="75336"/>
                  </a:lnTo>
                  <a:lnTo>
                    <a:pt x="81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94560" y="6134100"/>
            <a:ext cx="48768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90170" marR="231140">
              <a:lnSpc>
                <a:spcPts val="1639"/>
              </a:lnSpc>
              <a:spcBef>
                <a:spcPts val="505"/>
              </a:spcBef>
            </a:pPr>
            <a:r>
              <a:rPr sz="1400" spc="-5" dirty="0">
                <a:solidFill>
                  <a:srgbClr val="0000FF"/>
                </a:solidFill>
                <a:latin typeface="Tahoma"/>
                <a:cs typeface="Tahoma"/>
              </a:rPr>
              <a:t>This </a:t>
            </a:r>
            <a:r>
              <a:rPr sz="1400" dirty="0">
                <a:solidFill>
                  <a:srgbClr val="0000FF"/>
                </a:solidFill>
                <a:latin typeface="Tahoma"/>
                <a:cs typeface="Tahoma"/>
              </a:rPr>
              <a:t>provides </a:t>
            </a:r>
            <a:r>
              <a:rPr sz="1400" spc="-5" dirty="0">
                <a:solidFill>
                  <a:srgbClr val="0000FF"/>
                </a:solidFill>
                <a:latin typeface="Tahoma"/>
                <a:cs typeface="Tahoma"/>
              </a:rPr>
              <a:t>space in memory </a:t>
            </a:r>
            <a:r>
              <a:rPr sz="1400" spc="-15" dirty="0">
                <a:solidFill>
                  <a:srgbClr val="0000FF"/>
                </a:solidFill>
                <a:latin typeface="Tahoma"/>
                <a:cs typeface="Tahoma"/>
              </a:rPr>
              <a:t>for </a:t>
            </a:r>
            <a:r>
              <a:rPr sz="1400" spc="-5" dirty="0">
                <a:solidFill>
                  <a:srgbClr val="0000FF"/>
                </a:solidFill>
                <a:latin typeface="Tahoma"/>
                <a:cs typeface="Tahoma"/>
              </a:rPr>
              <a:t>100 </a:t>
            </a:r>
            <a:r>
              <a:rPr sz="1400" spc="-10" dirty="0">
                <a:solidFill>
                  <a:srgbClr val="0000FF"/>
                </a:solidFill>
                <a:latin typeface="Tahoma"/>
                <a:cs typeface="Tahoma"/>
              </a:rPr>
              <a:t>structure </a:t>
            </a:r>
            <a:r>
              <a:rPr sz="1400" spc="-5" dirty="0">
                <a:solidFill>
                  <a:srgbClr val="0000FF"/>
                </a:solidFill>
                <a:latin typeface="Tahoma"/>
                <a:cs typeface="Tahoma"/>
              </a:rPr>
              <a:t>variables  of </a:t>
            </a:r>
            <a:r>
              <a:rPr sz="1400" spc="-10" dirty="0">
                <a:solidFill>
                  <a:srgbClr val="0000FF"/>
                </a:solidFill>
                <a:latin typeface="Tahoma"/>
                <a:cs typeface="Tahoma"/>
              </a:rPr>
              <a:t>type </a:t>
            </a:r>
            <a:r>
              <a:rPr sz="1450" b="1" i="1" spc="-75" dirty="0">
                <a:solidFill>
                  <a:srgbClr val="0000FF"/>
                </a:solidFill>
                <a:latin typeface="Tahoma"/>
                <a:cs typeface="Tahoma"/>
              </a:rPr>
              <a:t>Book</a:t>
            </a:r>
            <a:r>
              <a:rPr sz="1450" b="1" i="1" spc="-2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73600" y="3132137"/>
          <a:ext cx="3829050" cy="287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7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books[0]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title,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author,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price,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pages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books[1]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title,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author,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price,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pages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books[2]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title,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author,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price,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pages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books[3]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title,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author,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price,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pages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……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……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Books[99]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title,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author,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price,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pages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2286000" y="4032250"/>
            <a:ext cx="2400300" cy="1682750"/>
            <a:chOff x="2286000" y="4032250"/>
            <a:chExt cx="2400300" cy="1682750"/>
          </a:xfrm>
        </p:grpSpPr>
        <p:sp>
          <p:nvSpPr>
            <p:cNvPr id="12" name="object 12"/>
            <p:cNvSpPr/>
            <p:nvPr/>
          </p:nvSpPr>
          <p:spPr>
            <a:xfrm>
              <a:off x="2338019" y="4038600"/>
              <a:ext cx="2342515" cy="1640205"/>
            </a:xfrm>
            <a:custGeom>
              <a:avLst/>
              <a:gdLst/>
              <a:ahLst/>
              <a:cxnLst/>
              <a:rect l="l" t="t" r="r" b="b"/>
              <a:pathLst>
                <a:path w="2342515" h="1640204">
                  <a:moveTo>
                    <a:pt x="2341930" y="0"/>
                  </a:moveTo>
                  <a:lnTo>
                    <a:pt x="0" y="1639976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6000" y="5640080"/>
              <a:ext cx="84455" cy="74930"/>
            </a:xfrm>
            <a:custGeom>
              <a:avLst/>
              <a:gdLst/>
              <a:ahLst/>
              <a:cxnLst/>
              <a:rect l="l" t="t" r="r" b="b"/>
              <a:pathLst>
                <a:path w="84455" h="74929">
                  <a:moveTo>
                    <a:pt x="40563" y="0"/>
                  </a:moveTo>
                  <a:lnTo>
                    <a:pt x="0" y="74917"/>
                  </a:lnTo>
                  <a:lnTo>
                    <a:pt x="84277" y="62420"/>
                  </a:lnTo>
                  <a:lnTo>
                    <a:pt x="4056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34" y="0"/>
            <a:ext cx="3402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00"/>
                </a:solidFill>
                <a:latin typeface="Carlito"/>
                <a:cs typeface="Carlito"/>
              </a:rPr>
              <a:t>Example </a:t>
            </a:r>
            <a:r>
              <a:rPr sz="2400" b="1" spc="-20" dirty="0">
                <a:solidFill>
                  <a:srgbClr val="000000"/>
                </a:solidFill>
                <a:latin typeface="Carlito"/>
                <a:cs typeface="Carlito"/>
              </a:rPr>
              <a:t>Array </a:t>
            </a:r>
            <a:r>
              <a:rPr sz="2400" b="1" dirty="0">
                <a:solidFill>
                  <a:srgbClr val="000000"/>
                </a:solidFill>
                <a:latin typeface="Carlito"/>
                <a:cs typeface="Carlito"/>
              </a:rPr>
              <a:t>of</a:t>
            </a:r>
            <a:r>
              <a:rPr sz="2400" b="1" spc="-8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rlito"/>
                <a:cs typeface="Carlito"/>
              </a:rPr>
              <a:t>structure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457199"/>
            <a:ext cx="5486400" cy="6339840"/>
          </a:xfrm>
          <a:custGeom>
            <a:avLst/>
            <a:gdLst/>
            <a:ahLst/>
            <a:cxnLst/>
            <a:rect l="l" t="t" r="r" b="b"/>
            <a:pathLst>
              <a:path w="5486400" h="6339840">
                <a:moveTo>
                  <a:pt x="5486400" y="0"/>
                </a:moveTo>
                <a:lnTo>
                  <a:pt x="0" y="0"/>
                </a:lnTo>
                <a:lnTo>
                  <a:pt x="0" y="848360"/>
                </a:lnTo>
                <a:lnTo>
                  <a:pt x="0" y="6339840"/>
                </a:lnTo>
                <a:lnTo>
                  <a:pt x="5486400" y="6339840"/>
                </a:lnTo>
                <a:lnTo>
                  <a:pt x="5486400" y="848360"/>
                </a:lnTo>
                <a:lnTo>
                  <a:pt x="54864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480059"/>
            <a:ext cx="20923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solidFill>
                  <a:srgbClr val="0000FF"/>
                </a:solidFill>
                <a:latin typeface="Arial"/>
                <a:cs typeface="Arial"/>
              </a:rPr>
              <a:t>#include </a:t>
            </a:r>
            <a:r>
              <a:rPr sz="1400" spc="13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spc="130" dirty="0">
                <a:solidFill>
                  <a:srgbClr val="A21414"/>
                </a:solidFill>
                <a:latin typeface="Arial"/>
                <a:cs typeface="Arial"/>
              </a:rPr>
              <a:t>stdio.h</a:t>
            </a:r>
            <a:r>
              <a:rPr sz="1400" spc="130" dirty="0">
                <a:solidFill>
                  <a:srgbClr val="0000FF"/>
                </a:solidFill>
                <a:latin typeface="Arial"/>
                <a:cs typeface="Arial"/>
              </a:rPr>
              <a:t>&gt;  </a:t>
            </a:r>
            <a:r>
              <a:rPr sz="1400" spc="120" dirty="0">
                <a:solidFill>
                  <a:srgbClr val="0000FF"/>
                </a:solidFill>
                <a:latin typeface="Arial"/>
                <a:cs typeface="Arial"/>
              </a:rPr>
              <a:t>#include </a:t>
            </a:r>
            <a:r>
              <a:rPr sz="1400" spc="15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spc="150" dirty="0">
                <a:solidFill>
                  <a:srgbClr val="A21414"/>
                </a:solidFill>
                <a:latin typeface="Arial"/>
                <a:cs typeface="Arial"/>
              </a:rPr>
              <a:t>string.h</a:t>
            </a:r>
            <a:r>
              <a:rPr sz="1400" spc="150" dirty="0">
                <a:solidFill>
                  <a:srgbClr val="0000FF"/>
                </a:solidFill>
                <a:latin typeface="Arial"/>
                <a:cs typeface="Arial"/>
              </a:rPr>
              <a:t>&gt;  </a:t>
            </a:r>
            <a:r>
              <a:rPr sz="1400" spc="114" dirty="0">
                <a:solidFill>
                  <a:srgbClr val="0000FF"/>
                </a:solidFill>
                <a:latin typeface="Arial"/>
                <a:cs typeface="Arial"/>
              </a:rPr>
              <a:t>#define </a:t>
            </a:r>
            <a:r>
              <a:rPr sz="1400" spc="-10" dirty="0">
                <a:latin typeface="Arial"/>
                <a:cs typeface="Arial"/>
              </a:rPr>
              <a:t>SIZE </a:t>
            </a:r>
            <a:r>
              <a:rPr sz="1400" spc="-10" dirty="0">
                <a:solidFill>
                  <a:srgbClr val="08875A"/>
                </a:solidFill>
                <a:latin typeface="Arial"/>
                <a:cs typeface="Arial"/>
              </a:rPr>
              <a:t>3  </a:t>
            </a:r>
            <a:r>
              <a:rPr sz="1400" spc="114" dirty="0">
                <a:solidFill>
                  <a:srgbClr val="0000FF"/>
                </a:solidFill>
                <a:latin typeface="Arial"/>
                <a:cs typeface="Arial"/>
              </a:rPr>
              <a:t>typedef </a:t>
            </a:r>
            <a:r>
              <a:rPr sz="1400" spc="200" dirty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1400" spc="-30" dirty="0">
                <a:latin typeface="Arial"/>
                <a:cs typeface="Arial"/>
              </a:rPr>
              <a:t>Book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162" y="1333500"/>
            <a:ext cx="20580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0000FF"/>
                </a:solidFill>
                <a:latin typeface="Arial"/>
                <a:cs typeface="Arial"/>
              </a:rPr>
              <a:t>char </a:t>
            </a:r>
            <a:r>
              <a:rPr sz="1400" spc="280" dirty="0">
                <a:latin typeface="Arial"/>
                <a:cs typeface="Arial"/>
              </a:rPr>
              <a:t>title[</a:t>
            </a:r>
            <a:r>
              <a:rPr sz="1400" spc="280" dirty="0">
                <a:solidFill>
                  <a:srgbClr val="08875A"/>
                </a:solidFill>
                <a:latin typeface="Arial"/>
                <a:cs typeface="Arial"/>
              </a:rPr>
              <a:t>50</a:t>
            </a:r>
            <a:r>
              <a:rPr sz="1400" spc="280" dirty="0">
                <a:latin typeface="Arial"/>
                <a:cs typeface="Arial"/>
              </a:rPr>
              <a:t>];  </a:t>
            </a:r>
            <a:r>
              <a:rPr sz="1400" spc="90" dirty="0">
                <a:solidFill>
                  <a:srgbClr val="0000FF"/>
                </a:solidFill>
                <a:latin typeface="Arial"/>
                <a:cs typeface="Arial"/>
              </a:rPr>
              <a:t>char </a:t>
            </a:r>
            <a:r>
              <a:rPr sz="1400" spc="165" dirty="0">
                <a:latin typeface="Arial"/>
                <a:cs typeface="Arial"/>
              </a:rPr>
              <a:t>author[</a:t>
            </a:r>
            <a:r>
              <a:rPr sz="1400" spc="165" dirty="0">
                <a:solidFill>
                  <a:srgbClr val="08875A"/>
                </a:solidFill>
                <a:latin typeface="Arial"/>
                <a:cs typeface="Arial"/>
              </a:rPr>
              <a:t>50</a:t>
            </a:r>
            <a:r>
              <a:rPr sz="1400" spc="165" dirty="0">
                <a:latin typeface="Arial"/>
                <a:cs typeface="Arial"/>
              </a:rPr>
              <a:t>];  </a:t>
            </a:r>
            <a:r>
              <a:rPr sz="1400" spc="240" dirty="0">
                <a:solidFill>
                  <a:srgbClr val="0000FF"/>
                </a:solidFill>
                <a:latin typeface="Arial"/>
                <a:cs typeface="Arial"/>
              </a:rPr>
              <a:t>float</a:t>
            </a:r>
            <a:r>
              <a:rPr sz="1400" spc="3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204" dirty="0">
                <a:latin typeface="Arial"/>
                <a:cs typeface="Arial"/>
              </a:rPr>
              <a:t>price;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400" spc="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pages;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00" dirty="0">
                <a:latin typeface="Arial"/>
                <a:cs typeface="Arial"/>
              </a:rPr>
              <a:t>}Book;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162" y="2400300"/>
            <a:ext cx="21920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70" dirty="0">
                <a:latin typeface="Arial"/>
                <a:cs typeface="Arial"/>
              </a:rPr>
              <a:t>main( </a:t>
            </a:r>
            <a:r>
              <a:rPr sz="1400" spc="300" dirty="0">
                <a:latin typeface="Arial"/>
                <a:cs typeface="Arial"/>
              </a:rPr>
              <a:t>)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69265" marR="5080" indent="3556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Book </a:t>
            </a:r>
            <a:r>
              <a:rPr sz="1400" spc="105" dirty="0">
                <a:latin typeface="Arial"/>
                <a:cs typeface="Arial"/>
              </a:rPr>
              <a:t>books[SIZE];  </a:t>
            </a:r>
            <a:r>
              <a:rPr sz="1400" spc="90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1400" spc="3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215" dirty="0">
                <a:latin typeface="Arial"/>
                <a:cs typeface="Arial"/>
              </a:rPr>
              <a:t>x;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86" y="3253740"/>
            <a:ext cx="4420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6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400" spc="260" dirty="0">
                <a:latin typeface="Arial"/>
                <a:cs typeface="Arial"/>
              </a:rPr>
              <a:t>(</a:t>
            </a:r>
            <a:r>
              <a:rPr sz="1400" spc="26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95" dirty="0">
                <a:latin typeface="Arial"/>
                <a:cs typeface="Arial"/>
              </a:rPr>
              <a:t>i=</a:t>
            </a:r>
            <a:r>
              <a:rPr sz="1400" spc="195" dirty="0">
                <a:solidFill>
                  <a:srgbClr val="08875A"/>
                </a:solidFill>
                <a:latin typeface="Arial"/>
                <a:cs typeface="Arial"/>
              </a:rPr>
              <a:t>0</a:t>
            </a:r>
            <a:r>
              <a:rPr sz="1400" spc="195" dirty="0">
                <a:latin typeface="Arial"/>
                <a:cs typeface="Arial"/>
              </a:rPr>
              <a:t>; </a:t>
            </a:r>
            <a:r>
              <a:rPr sz="1400" spc="110" dirty="0">
                <a:latin typeface="Arial"/>
                <a:cs typeface="Arial"/>
              </a:rPr>
              <a:t>i&lt;SIZE; </a:t>
            </a:r>
            <a:r>
              <a:rPr sz="1400" spc="165" dirty="0">
                <a:latin typeface="Arial"/>
                <a:cs typeface="Arial"/>
              </a:rPr>
              <a:t>i++)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1400" spc="200" dirty="0">
                <a:latin typeface="Arial"/>
                <a:cs typeface="Arial"/>
              </a:rPr>
              <a:t>printf(</a:t>
            </a:r>
            <a:r>
              <a:rPr sz="1400" spc="200" dirty="0">
                <a:solidFill>
                  <a:srgbClr val="A21414"/>
                </a:solidFill>
                <a:latin typeface="Arial"/>
                <a:cs typeface="Arial"/>
              </a:rPr>
              <a:t>"Enter </a:t>
            </a:r>
            <a:r>
              <a:rPr sz="1400" spc="15" dirty="0">
                <a:solidFill>
                  <a:srgbClr val="A21414"/>
                </a:solidFill>
                <a:latin typeface="Arial"/>
                <a:cs typeface="Arial"/>
              </a:rPr>
              <a:t>book </a:t>
            </a:r>
            <a:r>
              <a:rPr sz="1400" spc="335" dirty="0">
                <a:solidFill>
                  <a:srgbClr val="A21414"/>
                </a:solidFill>
                <a:latin typeface="Arial"/>
                <a:cs typeface="Arial"/>
              </a:rPr>
              <a:t>title </a:t>
            </a:r>
            <a:r>
              <a:rPr sz="1400" spc="229" dirty="0">
                <a:solidFill>
                  <a:srgbClr val="A21414"/>
                </a:solidFill>
                <a:latin typeface="Arial"/>
                <a:cs typeface="Arial"/>
              </a:rPr>
              <a:t>for </a:t>
            </a:r>
            <a:r>
              <a:rPr sz="1400" spc="10" dirty="0">
                <a:solidFill>
                  <a:srgbClr val="A21414"/>
                </a:solidFill>
                <a:latin typeface="Arial"/>
                <a:cs typeface="Arial"/>
              </a:rPr>
              <a:t>book </a:t>
            </a:r>
            <a:r>
              <a:rPr sz="1400" spc="-35" dirty="0">
                <a:solidFill>
                  <a:srgbClr val="A21414"/>
                </a:solidFill>
                <a:latin typeface="Arial"/>
                <a:cs typeface="Arial"/>
              </a:rPr>
              <a:t>%d: </a:t>
            </a:r>
            <a:r>
              <a:rPr sz="1400" spc="330" dirty="0">
                <a:solidFill>
                  <a:srgbClr val="A21414"/>
                </a:solidFill>
                <a:latin typeface="Arial"/>
                <a:cs typeface="Arial"/>
              </a:rPr>
              <a:t>"</a:t>
            </a:r>
            <a:r>
              <a:rPr sz="1400" spc="330" dirty="0">
                <a:latin typeface="Arial"/>
                <a:cs typeface="Arial"/>
              </a:rPr>
              <a:t>,  </a:t>
            </a:r>
            <a:r>
              <a:rPr sz="1400" spc="220" dirty="0">
                <a:latin typeface="Arial"/>
                <a:cs typeface="Arial"/>
              </a:rPr>
              <a:t>i+</a:t>
            </a:r>
            <a:r>
              <a:rPr sz="1400" spc="220" dirty="0">
                <a:solidFill>
                  <a:srgbClr val="08875A"/>
                </a:solidFill>
                <a:latin typeface="Arial"/>
                <a:cs typeface="Arial"/>
              </a:rPr>
              <a:t>1</a:t>
            </a:r>
            <a:r>
              <a:rPr sz="1400" spc="220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spc="165" dirty="0">
                <a:latin typeface="Arial"/>
                <a:cs typeface="Arial"/>
              </a:rPr>
              <a:t>scanf(</a:t>
            </a:r>
            <a:r>
              <a:rPr sz="1400" spc="165" dirty="0">
                <a:solidFill>
                  <a:srgbClr val="A21414"/>
                </a:solidFill>
                <a:latin typeface="Arial"/>
                <a:cs typeface="Arial"/>
              </a:rPr>
              <a:t>"%[^\n]s"</a:t>
            </a:r>
            <a:r>
              <a:rPr sz="1400" spc="165" dirty="0">
                <a:latin typeface="Arial"/>
                <a:cs typeface="Arial"/>
              </a:rPr>
              <a:t>,</a:t>
            </a:r>
            <a:r>
              <a:rPr sz="1400" spc="390" dirty="0">
                <a:latin typeface="Arial"/>
                <a:cs typeface="Arial"/>
              </a:rPr>
              <a:t> </a:t>
            </a:r>
            <a:r>
              <a:rPr sz="1400" spc="254" dirty="0">
                <a:latin typeface="Arial"/>
                <a:cs typeface="Arial"/>
              </a:rPr>
              <a:t>books[i].title);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19" y="4107179"/>
            <a:ext cx="461835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sz="1400" spc="204" dirty="0">
                <a:solidFill>
                  <a:srgbClr val="AAAAAA"/>
                </a:solidFill>
                <a:latin typeface="Arial"/>
                <a:cs typeface="Arial"/>
              </a:rPr>
              <a:t>//clearing </a:t>
            </a:r>
            <a:r>
              <a:rPr sz="1400" spc="-5" dirty="0">
                <a:solidFill>
                  <a:srgbClr val="AAAAAA"/>
                </a:solidFill>
                <a:latin typeface="Arial"/>
                <a:cs typeface="Arial"/>
              </a:rPr>
              <a:t>up </a:t>
            </a:r>
            <a:r>
              <a:rPr sz="1400" spc="125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400" spc="190" dirty="0">
                <a:solidFill>
                  <a:srgbClr val="AAAAAA"/>
                </a:solidFill>
                <a:latin typeface="Arial"/>
                <a:cs typeface="Arial"/>
              </a:rPr>
              <a:t>\n </a:t>
            </a:r>
            <a:r>
              <a:rPr sz="1400" spc="70" dirty="0">
                <a:solidFill>
                  <a:srgbClr val="AAAAAA"/>
                </a:solidFill>
                <a:latin typeface="Arial"/>
                <a:cs typeface="Arial"/>
              </a:rPr>
              <a:t>from </a:t>
            </a:r>
            <a:r>
              <a:rPr sz="1400" spc="120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400" spc="225" dirty="0">
                <a:solidFill>
                  <a:srgbClr val="AAAAAA"/>
                </a:solidFill>
                <a:latin typeface="Arial"/>
                <a:cs typeface="Arial"/>
              </a:rPr>
              <a:t>last </a:t>
            </a:r>
            <a:r>
              <a:rPr sz="1400" spc="165" dirty="0">
                <a:solidFill>
                  <a:srgbClr val="AAAAAA"/>
                </a:solidFill>
                <a:latin typeface="Arial"/>
                <a:cs typeface="Arial"/>
              </a:rPr>
              <a:t>input  </a:t>
            </a:r>
            <a:r>
              <a:rPr sz="1400" spc="150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400" spc="150" dirty="0">
                <a:latin typeface="Arial"/>
                <a:cs typeface="Arial"/>
              </a:rPr>
              <a:t>((x=getchar() </a:t>
            </a:r>
            <a:r>
              <a:rPr sz="1400" spc="170" dirty="0">
                <a:latin typeface="Arial"/>
                <a:cs typeface="Arial"/>
              </a:rPr>
              <a:t>!= </a:t>
            </a:r>
            <a:r>
              <a:rPr sz="1400" spc="340" dirty="0">
                <a:solidFill>
                  <a:srgbClr val="A21414"/>
                </a:solidFill>
                <a:latin typeface="Arial"/>
                <a:cs typeface="Arial"/>
              </a:rPr>
              <a:t>'\n'</a:t>
            </a:r>
            <a:r>
              <a:rPr sz="1400" spc="340" dirty="0">
                <a:latin typeface="Arial"/>
                <a:cs typeface="Arial"/>
              </a:rPr>
              <a:t>) </a:t>
            </a:r>
            <a:r>
              <a:rPr sz="1400" spc="-160" dirty="0">
                <a:latin typeface="Arial"/>
                <a:cs typeface="Arial"/>
              </a:rPr>
              <a:t>&amp;&amp; </a:t>
            </a:r>
            <a:r>
              <a:rPr sz="1400" spc="65" dirty="0">
                <a:latin typeface="Arial"/>
                <a:cs typeface="Arial"/>
              </a:rPr>
              <a:t>x </a:t>
            </a:r>
            <a:r>
              <a:rPr sz="1400" spc="170" dirty="0">
                <a:latin typeface="Arial"/>
                <a:cs typeface="Arial"/>
              </a:rPr>
              <a:t>!= </a:t>
            </a:r>
            <a:r>
              <a:rPr sz="1400" spc="25" dirty="0">
                <a:latin typeface="Arial"/>
                <a:cs typeface="Arial"/>
              </a:rPr>
              <a:t>EOF);  </a:t>
            </a:r>
            <a:r>
              <a:rPr sz="1400" spc="200" dirty="0">
                <a:latin typeface="Arial"/>
                <a:cs typeface="Arial"/>
              </a:rPr>
              <a:t>printf(</a:t>
            </a:r>
            <a:r>
              <a:rPr sz="1400" spc="200" dirty="0">
                <a:solidFill>
                  <a:srgbClr val="A21414"/>
                </a:solidFill>
                <a:latin typeface="Arial"/>
                <a:cs typeface="Arial"/>
              </a:rPr>
              <a:t>"Enter </a:t>
            </a:r>
            <a:r>
              <a:rPr sz="1400" spc="110" dirty="0">
                <a:solidFill>
                  <a:srgbClr val="A21414"/>
                </a:solidFill>
                <a:latin typeface="Arial"/>
                <a:cs typeface="Arial"/>
              </a:rPr>
              <a:t>author </a:t>
            </a:r>
            <a:r>
              <a:rPr sz="1400" spc="225" dirty="0">
                <a:solidFill>
                  <a:srgbClr val="A21414"/>
                </a:solidFill>
                <a:latin typeface="Arial"/>
                <a:cs typeface="Arial"/>
              </a:rPr>
              <a:t>for </a:t>
            </a:r>
            <a:r>
              <a:rPr sz="1400" spc="10" dirty="0">
                <a:solidFill>
                  <a:srgbClr val="A21414"/>
                </a:solidFill>
                <a:latin typeface="Arial"/>
                <a:cs typeface="Arial"/>
              </a:rPr>
              <a:t>book </a:t>
            </a:r>
            <a:r>
              <a:rPr sz="1400" spc="-35" dirty="0">
                <a:solidFill>
                  <a:srgbClr val="A21414"/>
                </a:solidFill>
                <a:latin typeface="Arial"/>
                <a:cs typeface="Arial"/>
              </a:rPr>
              <a:t>%d: </a:t>
            </a:r>
            <a:r>
              <a:rPr sz="1400" spc="330" dirty="0">
                <a:solidFill>
                  <a:srgbClr val="A21414"/>
                </a:solidFill>
                <a:latin typeface="Arial"/>
                <a:cs typeface="Arial"/>
              </a:rPr>
              <a:t>"</a:t>
            </a:r>
            <a:r>
              <a:rPr sz="1400" spc="330" dirty="0">
                <a:latin typeface="Arial"/>
                <a:cs typeface="Arial"/>
              </a:rPr>
              <a:t>, </a:t>
            </a:r>
            <a:r>
              <a:rPr sz="1400" spc="220" dirty="0">
                <a:latin typeface="Arial"/>
                <a:cs typeface="Arial"/>
              </a:rPr>
              <a:t>i+</a:t>
            </a:r>
            <a:r>
              <a:rPr sz="1400" spc="220" dirty="0">
                <a:solidFill>
                  <a:srgbClr val="08875A"/>
                </a:solidFill>
                <a:latin typeface="Arial"/>
                <a:cs typeface="Arial"/>
              </a:rPr>
              <a:t>1</a:t>
            </a:r>
            <a:r>
              <a:rPr sz="1400" spc="220" dirty="0">
                <a:latin typeface="Arial"/>
                <a:cs typeface="Arial"/>
              </a:rPr>
              <a:t>);  </a:t>
            </a:r>
            <a:r>
              <a:rPr sz="1400" spc="165" dirty="0">
                <a:latin typeface="Arial"/>
                <a:cs typeface="Arial"/>
              </a:rPr>
              <a:t>scanf(</a:t>
            </a:r>
            <a:r>
              <a:rPr sz="1400" spc="165" dirty="0">
                <a:solidFill>
                  <a:srgbClr val="A21414"/>
                </a:solidFill>
                <a:latin typeface="Arial"/>
                <a:cs typeface="Arial"/>
              </a:rPr>
              <a:t>"%[^\n]s"</a:t>
            </a:r>
            <a:r>
              <a:rPr sz="1400" spc="165" dirty="0">
                <a:latin typeface="Arial"/>
                <a:cs typeface="Arial"/>
              </a:rPr>
              <a:t>, </a:t>
            </a:r>
            <a:r>
              <a:rPr sz="1400" spc="180" dirty="0">
                <a:latin typeface="Arial"/>
                <a:cs typeface="Arial"/>
              </a:rPr>
              <a:t>books[i].author);  </a:t>
            </a:r>
            <a:r>
              <a:rPr sz="1400" spc="200" dirty="0">
                <a:latin typeface="Arial"/>
                <a:cs typeface="Arial"/>
              </a:rPr>
              <a:t>printf(</a:t>
            </a:r>
            <a:r>
              <a:rPr sz="1400" spc="200" dirty="0">
                <a:solidFill>
                  <a:srgbClr val="A21414"/>
                </a:solidFill>
                <a:latin typeface="Arial"/>
                <a:cs typeface="Arial"/>
              </a:rPr>
              <a:t>"Enter </a:t>
            </a:r>
            <a:r>
              <a:rPr sz="1400" spc="165" dirty="0">
                <a:solidFill>
                  <a:srgbClr val="A21414"/>
                </a:solidFill>
                <a:latin typeface="Arial"/>
                <a:cs typeface="Arial"/>
              </a:rPr>
              <a:t>price </a:t>
            </a:r>
            <a:r>
              <a:rPr sz="1400" spc="225" dirty="0">
                <a:solidFill>
                  <a:srgbClr val="A21414"/>
                </a:solidFill>
                <a:latin typeface="Arial"/>
                <a:cs typeface="Arial"/>
              </a:rPr>
              <a:t>for </a:t>
            </a:r>
            <a:r>
              <a:rPr sz="1400" spc="15" dirty="0">
                <a:solidFill>
                  <a:srgbClr val="A21414"/>
                </a:solidFill>
                <a:latin typeface="Arial"/>
                <a:cs typeface="Arial"/>
              </a:rPr>
              <a:t>book </a:t>
            </a:r>
            <a:r>
              <a:rPr sz="1400" spc="-30" dirty="0">
                <a:solidFill>
                  <a:srgbClr val="A21414"/>
                </a:solidFill>
                <a:latin typeface="Arial"/>
                <a:cs typeface="Arial"/>
              </a:rPr>
              <a:t>%d: </a:t>
            </a:r>
            <a:r>
              <a:rPr sz="1400" spc="330" dirty="0">
                <a:solidFill>
                  <a:srgbClr val="A21414"/>
                </a:solidFill>
                <a:latin typeface="Arial"/>
                <a:cs typeface="Arial"/>
              </a:rPr>
              <a:t>"</a:t>
            </a:r>
            <a:r>
              <a:rPr sz="1400" spc="330" dirty="0">
                <a:latin typeface="Arial"/>
                <a:cs typeface="Arial"/>
              </a:rPr>
              <a:t>, </a:t>
            </a:r>
            <a:r>
              <a:rPr sz="1400" spc="215" dirty="0">
                <a:latin typeface="Arial"/>
                <a:cs typeface="Arial"/>
              </a:rPr>
              <a:t>i+</a:t>
            </a:r>
            <a:r>
              <a:rPr sz="1400" spc="215" dirty="0">
                <a:solidFill>
                  <a:srgbClr val="08875A"/>
                </a:solidFill>
                <a:latin typeface="Arial"/>
                <a:cs typeface="Arial"/>
              </a:rPr>
              <a:t>1</a:t>
            </a:r>
            <a:r>
              <a:rPr sz="1400" spc="215" dirty="0">
                <a:latin typeface="Arial"/>
                <a:cs typeface="Arial"/>
              </a:rPr>
              <a:t>);  </a:t>
            </a:r>
            <a:r>
              <a:rPr sz="1400" spc="150" dirty="0">
                <a:latin typeface="Arial"/>
                <a:cs typeface="Arial"/>
              </a:rPr>
              <a:t>scanf(</a:t>
            </a:r>
            <a:r>
              <a:rPr sz="1400" spc="150" dirty="0">
                <a:solidFill>
                  <a:srgbClr val="A21414"/>
                </a:solidFill>
                <a:latin typeface="Arial"/>
                <a:cs typeface="Arial"/>
              </a:rPr>
              <a:t>"%f"</a:t>
            </a:r>
            <a:r>
              <a:rPr sz="1400" spc="150" dirty="0">
                <a:latin typeface="Arial"/>
                <a:cs typeface="Arial"/>
              </a:rPr>
              <a:t>, </a:t>
            </a:r>
            <a:r>
              <a:rPr sz="1400" spc="180" dirty="0">
                <a:latin typeface="Arial"/>
                <a:cs typeface="Arial"/>
              </a:rPr>
              <a:t>&amp;books[i].price);  </a:t>
            </a:r>
            <a:r>
              <a:rPr sz="1400" spc="200" dirty="0">
                <a:latin typeface="Arial"/>
                <a:cs typeface="Arial"/>
              </a:rPr>
              <a:t>printf(</a:t>
            </a:r>
            <a:r>
              <a:rPr sz="1400" spc="200" dirty="0">
                <a:solidFill>
                  <a:srgbClr val="A21414"/>
                </a:solidFill>
                <a:latin typeface="Arial"/>
                <a:cs typeface="Arial"/>
              </a:rPr>
              <a:t>"Enter </a:t>
            </a:r>
            <a:r>
              <a:rPr sz="1400" spc="240" dirty="0">
                <a:solidFill>
                  <a:srgbClr val="A21414"/>
                </a:solidFill>
                <a:latin typeface="Arial"/>
                <a:cs typeface="Arial"/>
              </a:rPr>
              <a:t>total </a:t>
            </a:r>
            <a:r>
              <a:rPr sz="1400" spc="10" dirty="0">
                <a:solidFill>
                  <a:srgbClr val="A21414"/>
                </a:solidFill>
                <a:latin typeface="Arial"/>
                <a:cs typeface="Arial"/>
              </a:rPr>
              <a:t>pages </a:t>
            </a:r>
            <a:r>
              <a:rPr sz="1400" spc="225" dirty="0">
                <a:solidFill>
                  <a:srgbClr val="A21414"/>
                </a:solidFill>
                <a:latin typeface="Arial"/>
                <a:cs typeface="Arial"/>
              </a:rPr>
              <a:t>for </a:t>
            </a:r>
            <a:r>
              <a:rPr sz="1400" spc="10" dirty="0">
                <a:solidFill>
                  <a:srgbClr val="A21414"/>
                </a:solidFill>
                <a:latin typeface="Arial"/>
                <a:cs typeface="Arial"/>
              </a:rPr>
              <a:t>book </a:t>
            </a:r>
            <a:r>
              <a:rPr sz="1400" spc="-35" dirty="0">
                <a:solidFill>
                  <a:srgbClr val="A21414"/>
                </a:solidFill>
                <a:latin typeface="Arial"/>
                <a:cs typeface="Arial"/>
              </a:rPr>
              <a:t>%d: </a:t>
            </a:r>
            <a:r>
              <a:rPr sz="1400" spc="320" dirty="0">
                <a:solidFill>
                  <a:srgbClr val="A21414"/>
                </a:solidFill>
                <a:latin typeface="Arial"/>
                <a:cs typeface="Arial"/>
              </a:rPr>
              <a:t>"</a:t>
            </a:r>
            <a:r>
              <a:rPr sz="1400" spc="320" dirty="0">
                <a:latin typeface="Arial"/>
                <a:cs typeface="Arial"/>
              </a:rPr>
              <a:t>,  </a:t>
            </a:r>
            <a:r>
              <a:rPr sz="1400" spc="220" dirty="0">
                <a:latin typeface="Arial"/>
                <a:cs typeface="Arial"/>
              </a:rPr>
              <a:t>i+</a:t>
            </a:r>
            <a:r>
              <a:rPr sz="1400" spc="220" dirty="0">
                <a:solidFill>
                  <a:srgbClr val="08875A"/>
                </a:solidFill>
                <a:latin typeface="Arial"/>
                <a:cs typeface="Arial"/>
              </a:rPr>
              <a:t>1</a:t>
            </a:r>
            <a:r>
              <a:rPr sz="1400" spc="220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114" dirty="0">
                <a:latin typeface="Arial"/>
                <a:cs typeface="Arial"/>
              </a:rPr>
              <a:t>scanf(</a:t>
            </a:r>
            <a:r>
              <a:rPr sz="1400" spc="114" dirty="0">
                <a:solidFill>
                  <a:srgbClr val="A21414"/>
                </a:solidFill>
                <a:latin typeface="Arial"/>
                <a:cs typeface="Arial"/>
              </a:rPr>
              <a:t>"%d"</a:t>
            </a:r>
            <a:r>
              <a:rPr sz="1400" spc="114" dirty="0">
                <a:latin typeface="Arial"/>
                <a:cs typeface="Arial"/>
              </a:rPr>
              <a:t>,</a:t>
            </a:r>
            <a:r>
              <a:rPr sz="1400" spc="395" dirty="0">
                <a:latin typeface="Arial"/>
                <a:cs typeface="Arial"/>
              </a:rPr>
              <a:t> </a:t>
            </a:r>
            <a:r>
              <a:rPr sz="1400" spc="135" dirty="0">
                <a:latin typeface="Arial"/>
                <a:cs typeface="Arial"/>
              </a:rPr>
              <a:t>&amp;books[i].pages);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150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400" spc="150" dirty="0">
                <a:latin typeface="Arial"/>
                <a:cs typeface="Arial"/>
              </a:rPr>
              <a:t>((x=getchar() </a:t>
            </a:r>
            <a:r>
              <a:rPr sz="1400" spc="170" dirty="0">
                <a:latin typeface="Arial"/>
                <a:cs typeface="Arial"/>
              </a:rPr>
              <a:t>!= </a:t>
            </a:r>
            <a:r>
              <a:rPr sz="1400" spc="340" dirty="0">
                <a:solidFill>
                  <a:srgbClr val="A21414"/>
                </a:solidFill>
                <a:latin typeface="Arial"/>
                <a:cs typeface="Arial"/>
              </a:rPr>
              <a:t>'\n'</a:t>
            </a:r>
            <a:r>
              <a:rPr sz="1400" spc="340" dirty="0">
                <a:latin typeface="Arial"/>
                <a:cs typeface="Arial"/>
              </a:rPr>
              <a:t>) </a:t>
            </a:r>
            <a:r>
              <a:rPr sz="1400" spc="-160" dirty="0">
                <a:latin typeface="Arial"/>
                <a:cs typeface="Arial"/>
              </a:rPr>
              <a:t>&amp;&amp; </a:t>
            </a:r>
            <a:r>
              <a:rPr sz="1400" spc="65" dirty="0">
                <a:latin typeface="Arial"/>
                <a:cs typeface="Arial"/>
              </a:rPr>
              <a:t>x </a:t>
            </a:r>
            <a:r>
              <a:rPr sz="1400" spc="170" dirty="0">
                <a:latin typeface="Arial"/>
                <a:cs typeface="Arial"/>
              </a:rPr>
              <a:t>!=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EOF);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204" dirty="0">
                <a:solidFill>
                  <a:srgbClr val="AAAAAA"/>
                </a:solidFill>
                <a:latin typeface="Arial"/>
                <a:cs typeface="Arial"/>
              </a:rPr>
              <a:t>//clearing </a:t>
            </a:r>
            <a:r>
              <a:rPr sz="1400" spc="-5" dirty="0">
                <a:solidFill>
                  <a:srgbClr val="AAAAAA"/>
                </a:solidFill>
                <a:latin typeface="Arial"/>
                <a:cs typeface="Arial"/>
              </a:rPr>
              <a:t>up </a:t>
            </a:r>
            <a:r>
              <a:rPr sz="1400" spc="125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400" spc="190" dirty="0">
                <a:solidFill>
                  <a:srgbClr val="AAAAAA"/>
                </a:solidFill>
                <a:latin typeface="Arial"/>
                <a:cs typeface="Arial"/>
              </a:rPr>
              <a:t>\n </a:t>
            </a:r>
            <a:r>
              <a:rPr sz="1400" spc="70" dirty="0">
                <a:solidFill>
                  <a:srgbClr val="AAAAAA"/>
                </a:solidFill>
                <a:latin typeface="Arial"/>
                <a:cs typeface="Arial"/>
              </a:rPr>
              <a:t>from </a:t>
            </a:r>
            <a:r>
              <a:rPr sz="1400" spc="120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400" spc="225" dirty="0">
                <a:solidFill>
                  <a:srgbClr val="AAAAAA"/>
                </a:solidFill>
                <a:latin typeface="Arial"/>
                <a:cs typeface="Arial"/>
              </a:rPr>
              <a:t>last</a:t>
            </a:r>
            <a:r>
              <a:rPr sz="1400" spc="13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400" spc="165" dirty="0">
                <a:solidFill>
                  <a:srgbClr val="AAAAAA"/>
                </a:solidFill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40020" y="1371600"/>
            <a:ext cx="3886200" cy="2677160"/>
          </a:xfrm>
          <a:custGeom>
            <a:avLst/>
            <a:gdLst/>
            <a:ahLst/>
            <a:cxnLst/>
            <a:rect l="l" t="t" r="r" b="b"/>
            <a:pathLst>
              <a:path w="3886200" h="2677160">
                <a:moveTo>
                  <a:pt x="3886200" y="0"/>
                </a:moveTo>
                <a:lnTo>
                  <a:pt x="0" y="0"/>
                </a:lnTo>
                <a:lnTo>
                  <a:pt x="0" y="2677160"/>
                </a:lnTo>
                <a:lnTo>
                  <a:pt x="3886200" y="2677160"/>
                </a:lnTo>
                <a:lnTo>
                  <a:pt x="388620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19077" y="1394459"/>
            <a:ext cx="3272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85" dirty="0">
                <a:latin typeface="Arial"/>
                <a:cs typeface="Arial"/>
              </a:rPr>
              <a:t>printf(</a:t>
            </a:r>
            <a:r>
              <a:rPr sz="1400" spc="185" dirty="0">
                <a:solidFill>
                  <a:srgbClr val="A21414"/>
                </a:solidFill>
                <a:latin typeface="Arial"/>
                <a:cs typeface="Arial"/>
              </a:rPr>
              <a:t>"Displaying </a:t>
            </a:r>
            <a:r>
              <a:rPr sz="1400" spc="125" dirty="0">
                <a:solidFill>
                  <a:srgbClr val="A21414"/>
                </a:solidFill>
                <a:latin typeface="Arial"/>
                <a:cs typeface="Arial"/>
              </a:rPr>
              <a:t>the </a:t>
            </a:r>
            <a:r>
              <a:rPr sz="1400" spc="15" dirty="0">
                <a:solidFill>
                  <a:srgbClr val="A21414"/>
                </a:solidFill>
                <a:latin typeface="Arial"/>
                <a:cs typeface="Arial"/>
              </a:rPr>
              <a:t>book</a:t>
            </a:r>
            <a:r>
              <a:rPr sz="1400" spc="330" dirty="0">
                <a:solidFill>
                  <a:srgbClr val="A21414"/>
                </a:solidFill>
                <a:latin typeface="Arial"/>
                <a:cs typeface="Arial"/>
              </a:rPr>
              <a:t> </a:t>
            </a:r>
            <a:r>
              <a:rPr sz="1400" spc="350" dirty="0">
                <a:solidFill>
                  <a:srgbClr val="A21414"/>
                </a:solidFill>
                <a:latin typeface="Arial"/>
                <a:cs typeface="Arial"/>
              </a:rPr>
              <a:t>list: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9077" y="1607820"/>
            <a:ext cx="5181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90" dirty="0">
                <a:solidFill>
                  <a:srgbClr val="A21414"/>
                </a:solidFill>
                <a:latin typeface="Arial"/>
                <a:cs typeface="Arial"/>
              </a:rPr>
              <a:t>\</a:t>
            </a:r>
            <a:r>
              <a:rPr sz="1400" spc="150" dirty="0">
                <a:solidFill>
                  <a:srgbClr val="A21414"/>
                </a:solidFill>
                <a:latin typeface="Arial"/>
                <a:cs typeface="Arial"/>
              </a:rPr>
              <a:t>n</a:t>
            </a:r>
            <a:r>
              <a:rPr sz="1400" spc="110" dirty="0">
                <a:solidFill>
                  <a:srgbClr val="A21414"/>
                </a:solidFill>
                <a:latin typeface="Arial"/>
                <a:cs typeface="Arial"/>
              </a:rPr>
              <a:t>"</a:t>
            </a:r>
            <a:r>
              <a:rPr sz="1400" spc="350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9077" y="1821179"/>
            <a:ext cx="2486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6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400" spc="260" dirty="0">
                <a:latin typeface="Arial"/>
                <a:cs typeface="Arial"/>
              </a:rPr>
              <a:t>(</a:t>
            </a:r>
            <a:r>
              <a:rPr sz="1400" spc="26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95" dirty="0">
                <a:latin typeface="Arial"/>
                <a:cs typeface="Arial"/>
              </a:rPr>
              <a:t>i=</a:t>
            </a:r>
            <a:r>
              <a:rPr sz="1400" spc="195" dirty="0">
                <a:solidFill>
                  <a:srgbClr val="08875A"/>
                </a:solidFill>
                <a:latin typeface="Arial"/>
                <a:cs typeface="Arial"/>
              </a:rPr>
              <a:t>0</a:t>
            </a:r>
            <a:r>
              <a:rPr sz="1400" spc="195" dirty="0">
                <a:latin typeface="Arial"/>
                <a:cs typeface="Arial"/>
              </a:rPr>
              <a:t>; </a:t>
            </a:r>
            <a:r>
              <a:rPr sz="1400" spc="110" dirty="0">
                <a:latin typeface="Arial"/>
                <a:cs typeface="Arial"/>
              </a:rPr>
              <a:t>i&lt;SIZE;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170" dirty="0">
                <a:latin typeface="Arial"/>
                <a:cs typeface="Arial"/>
              </a:rPr>
              <a:t>i++)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9077" y="2034540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6023" y="2247900"/>
            <a:ext cx="31775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90" dirty="0">
                <a:latin typeface="Arial"/>
                <a:cs typeface="Arial"/>
              </a:rPr>
              <a:t>printf(</a:t>
            </a:r>
            <a:r>
              <a:rPr sz="1400" spc="190" dirty="0">
                <a:solidFill>
                  <a:srgbClr val="A21414"/>
                </a:solidFill>
                <a:latin typeface="Arial"/>
                <a:cs typeface="Arial"/>
              </a:rPr>
              <a:t>"Information </a:t>
            </a:r>
            <a:r>
              <a:rPr sz="1400" spc="225" dirty="0">
                <a:solidFill>
                  <a:srgbClr val="A21414"/>
                </a:solidFill>
                <a:latin typeface="Arial"/>
                <a:cs typeface="Arial"/>
              </a:rPr>
              <a:t>for</a:t>
            </a:r>
            <a:r>
              <a:rPr sz="1400" spc="580" dirty="0">
                <a:solidFill>
                  <a:srgbClr val="A21414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A21414"/>
                </a:solidFill>
                <a:latin typeface="Arial"/>
                <a:cs typeface="Arial"/>
              </a:rPr>
              <a:t>book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5" dirty="0">
                <a:solidFill>
                  <a:srgbClr val="A21414"/>
                </a:solidFill>
                <a:latin typeface="Arial"/>
                <a:cs typeface="Arial"/>
              </a:rPr>
              <a:t>%d:\n </a:t>
            </a:r>
            <a:r>
              <a:rPr sz="1400" spc="-55" dirty="0">
                <a:solidFill>
                  <a:srgbClr val="A21414"/>
                </a:solidFill>
                <a:latin typeface="Arial"/>
                <a:cs typeface="Arial"/>
              </a:rPr>
              <a:t>Name: </a:t>
            </a:r>
            <a:r>
              <a:rPr sz="1400" spc="-200" dirty="0">
                <a:solidFill>
                  <a:srgbClr val="A21414"/>
                </a:solidFill>
                <a:latin typeface="Arial"/>
                <a:cs typeface="Arial"/>
              </a:rPr>
              <a:t>%s </a:t>
            </a:r>
            <a:r>
              <a:rPr sz="1400" spc="85" dirty="0">
                <a:solidFill>
                  <a:srgbClr val="A21414"/>
                </a:solidFill>
                <a:latin typeface="Arial"/>
                <a:cs typeface="Arial"/>
              </a:rPr>
              <a:t>Auhor: </a:t>
            </a:r>
            <a:r>
              <a:rPr sz="1400" spc="-200" dirty="0">
                <a:solidFill>
                  <a:srgbClr val="A21414"/>
                </a:solidFill>
                <a:latin typeface="Arial"/>
                <a:cs typeface="Arial"/>
              </a:rPr>
              <a:t>%s</a:t>
            </a:r>
            <a:r>
              <a:rPr sz="1400" spc="-190" dirty="0">
                <a:solidFill>
                  <a:srgbClr val="A21414"/>
                </a:solidFill>
                <a:latin typeface="Arial"/>
                <a:cs typeface="Arial"/>
              </a:rPr>
              <a:t> </a:t>
            </a:r>
            <a:r>
              <a:rPr sz="1400" spc="180" dirty="0">
                <a:solidFill>
                  <a:srgbClr val="A21414"/>
                </a:solidFill>
                <a:latin typeface="Arial"/>
                <a:cs typeface="Arial"/>
              </a:rPr>
              <a:t>Price: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55" dirty="0">
                <a:solidFill>
                  <a:srgbClr val="A21414"/>
                </a:solidFill>
                <a:latin typeface="Arial"/>
                <a:cs typeface="Arial"/>
              </a:rPr>
              <a:t>%0.2f </a:t>
            </a:r>
            <a:r>
              <a:rPr sz="1400" spc="45" dirty="0">
                <a:solidFill>
                  <a:srgbClr val="A21414"/>
                </a:solidFill>
                <a:latin typeface="Arial"/>
                <a:cs typeface="Arial"/>
              </a:rPr>
              <a:t>Pages: </a:t>
            </a:r>
            <a:r>
              <a:rPr sz="1400" spc="135" dirty="0">
                <a:solidFill>
                  <a:srgbClr val="A21414"/>
                </a:solidFill>
                <a:latin typeface="Arial"/>
                <a:cs typeface="Arial"/>
              </a:rPr>
              <a:t>%d\n"</a:t>
            </a:r>
            <a:r>
              <a:rPr sz="1400" spc="135" dirty="0">
                <a:latin typeface="Arial"/>
                <a:cs typeface="Arial"/>
              </a:rPr>
              <a:t>,i+</a:t>
            </a:r>
            <a:r>
              <a:rPr sz="1400" spc="135" dirty="0">
                <a:solidFill>
                  <a:srgbClr val="08875A"/>
                </a:solidFill>
                <a:latin typeface="Arial"/>
                <a:cs typeface="Arial"/>
              </a:rPr>
              <a:t>1</a:t>
            </a:r>
            <a:r>
              <a:rPr sz="1400" spc="135" dirty="0">
                <a:latin typeface="Arial"/>
                <a:cs typeface="Arial"/>
              </a:rPr>
              <a:t>,  </a:t>
            </a:r>
            <a:r>
              <a:rPr sz="1400" spc="254" dirty="0">
                <a:latin typeface="Arial"/>
                <a:cs typeface="Arial"/>
              </a:rPr>
              <a:t>books[i].title, </a:t>
            </a:r>
            <a:r>
              <a:rPr sz="1400" spc="175" dirty="0">
                <a:latin typeface="Arial"/>
                <a:cs typeface="Arial"/>
              </a:rPr>
              <a:t>books[i].author,  </a:t>
            </a:r>
            <a:r>
              <a:rPr sz="1400" spc="195" dirty="0">
                <a:latin typeface="Arial"/>
                <a:cs typeface="Arial"/>
              </a:rPr>
              <a:t>books[i].price,</a:t>
            </a:r>
            <a:r>
              <a:rPr sz="1400" spc="395" dirty="0">
                <a:latin typeface="Arial"/>
                <a:cs typeface="Arial"/>
              </a:rPr>
              <a:t> </a:t>
            </a:r>
            <a:r>
              <a:rPr sz="1400" spc="155" dirty="0">
                <a:latin typeface="Arial"/>
                <a:cs typeface="Arial"/>
              </a:rPr>
              <a:t>books[i].pages);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8721" y="3314700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8721" y="3528059"/>
            <a:ext cx="910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400" spc="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8875A"/>
                </a:solidFill>
                <a:latin typeface="Arial"/>
                <a:cs typeface="Arial"/>
              </a:rPr>
              <a:t>0</a:t>
            </a:r>
            <a:r>
              <a:rPr sz="1400" spc="19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8543" y="3741420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0380" y="380999"/>
            <a:ext cx="5486400" cy="924560"/>
          </a:xfrm>
          <a:custGeom>
            <a:avLst/>
            <a:gdLst/>
            <a:ahLst/>
            <a:cxnLst/>
            <a:rect l="l" t="t" r="r" b="b"/>
            <a:pathLst>
              <a:path w="5486400" h="924560">
                <a:moveTo>
                  <a:pt x="5486400" y="0"/>
                </a:moveTo>
                <a:lnTo>
                  <a:pt x="0" y="0"/>
                </a:lnTo>
                <a:lnTo>
                  <a:pt x="0" y="619760"/>
                </a:lnTo>
                <a:lnTo>
                  <a:pt x="0" y="924560"/>
                </a:lnTo>
                <a:lnTo>
                  <a:pt x="5486400" y="924560"/>
                </a:lnTo>
                <a:lnTo>
                  <a:pt x="5486400" y="619760"/>
                </a:lnTo>
                <a:lnTo>
                  <a:pt x="54864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18802" y="398779"/>
            <a:ext cx="5320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Declaring </a:t>
            </a:r>
            <a:r>
              <a:rPr sz="1800" spc="-25" dirty="0">
                <a:latin typeface="Carlito"/>
                <a:cs typeface="Carlito"/>
              </a:rPr>
              <a:t>array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structure. </a:t>
            </a:r>
            <a:r>
              <a:rPr sz="1800" spc="-5" dirty="0">
                <a:latin typeface="Carlito"/>
                <a:cs typeface="Carlito"/>
              </a:rPr>
              <a:t>As </a:t>
            </a:r>
            <a:r>
              <a:rPr sz="1800" spc="-15" dirty="0">
                <a:latin typeface="Carlito"/>
                <a:cs typeface="Carlito"/>
              </a:rPr>
              <a:t>we </a:t>
            </a:r>
            <a:r>
              <a:rPr sz="1800" spc="-20" dirty="0">
                <a:latin typeface="Carlito"/>
                <a:cs typeface="Carlito"/>
              </a:rPr>
              <a:t>have </a:t>
            </a:r>
            <a:r>
              <a:rPr sz="1800" spc="-5" dirty="0">
                <a:latin typeface="Carlito"/>
                <a:cs typeface="Carlito"/>
              </a:rPr>
              <a:t>used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typedef</a:t>
            </a:r>
            <a:r>
              <a:rPr sz="1800" spc="-20" dirty="0">
                <a:latin typeface="Carlito"/>
                <a:cs typeface="Carlito"/>
              </a:rPr>
              <a:t>,</a:t>
            </a:r>
            <a:r>
              <a:rPr sz="1800" spc="2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8802" y="673100"/>
            <a:ext cx="4966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need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write struct </a:t>
            </a:r>
            <a:r>
              <a:rPr sz="1800" spc="-30" dirty="0">
                <a:latin typeface="Carlito"/>
                <a:cs typeface="Carlito"/>
              </a:rPr>
              <a:t>key </a:t>
            </a:r>
            <a:r>
              <a:rPr sz="1800" spc="-20" dirty="0">
                <a:latin typeface="Carlito"/>
                <a:cs typeface="Carlito"/>
              </a:rPr>
              <a:t>word. </a:t>
            </a:r>
            <a:r>
              <a:rPr sz="1800" spc="-5" dirty="0">
                <a:latin typeface="Carlito"/>
                <a:cs typeface="Carlito"/>
              </a:rPr>
              <a:t>Otherwise </a:t>
            </a:r>
            <a:r>
              <a:rPr sz="1800" spc="-10" dirty="0">
                <a:latin typeface="Carlito"/>
                <a:cs typeface="Carlito"/>
              </a:rPr>
              <a:t>you </a:t>
            </a:r>
            <a:r>
              <a:rPr sz="1800" spc="-20" dirty="0">
                <a:latin typeface="Carlito"/>
                <a:cs typeface="Carlito"/>
              </a:rPr>
              <a:t>have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18802" y="947420"/>
            <a:ext cx="1993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write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struct</a:t>
            </a:r>
            <a:r>
              <a:rPr sz="18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keyword</a:t>
            </a:r>
            <a:r>
              <a:rPr sz="1800" spc="-2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1420" y="1000760"/>
            <a:ext cx="2524760" cy="370840"/>
          </a:xfrm>
          <a:custGeom>
            <a:avLst/>
            <a:gdLst/>
            <a:ahLst/>
            <a:cxnLst/>
            <a:rect l="l" t="t" r="r" b="b"/>
            <a:pathLst>
              <a:path w="2524759" h="370840">
                <a:moveTo>
                  <a:pt x="2524760" y="0"/>
                </a:moveTo>
                <a:lnTo>
                  <a:pt x="0" y="0"/>
                </a:lnTo>
                <a:lnTo>
                  <a:pt x="0" y="370839"/>
                </a:lnTo>
                <a:lnTo>
                  <a:pt x="2524760" y="370839"/>
                </a:lnTo>
                <a:lnTo>
                  <a:pt x="2524760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60477" y="1019492"/>
            <a:ext cx="233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Continuation of </a:t>
            </a:r>
            <a:r>
              <a:rPr sz="1800" spc="-5" dirty="0">
                <a:latin typeface="Carlito"/>
                <a:cs typeface="Carlito"/>
              </a:rPr>
              <a:t>the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57400" y="1212850"/>
            <a:ext cx="2139950" cy="1454150"/>
            <a:chOff x="2057400" y="1212850"/>
            <a:chExt cx="2139950" cy="1454150"/>
          </a:xfrm>
        </p:grpSpPr>
        <p:sp>
          <p:nvSpPr>
            <p:cNvPr id="25" name="object 25"/>
            <p:cNvSpPr/>
            <p:nvPr/>
          </p:nvSpPr>
          <p:spPr>
            <a:xfrm>
              <a:off x="2109939" y="1219200"/>
              <a:ext cx="2081530" cy="1412240"/>
            </a:xfrm>
            <a:custGeom>
              <a:avLst/>
              <a:gdLst/>
              <a:ahLst/>
              <a:cxnLst/>
              <a:rect l="l" t="t" r="r" b="b"/>
              <a:pathLst>
                <a:path w="2081529" h="1412239">
                  <a:moveTo>
                    <a:pt x="2081060" y="0"/>
                  </a:moveTo>
                  <a:lnTo>
                    <a:pt x="0" y="1412151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7400" y="2592679"/>
              <a:ext cx="84455" cy="74930"/>
            </a:xfrm>
            <a:custGeom>
              <a:avLst/>
              <a:gdLst/>
              <a:ahLst/>
              <a:cxnLst/>
              <a:rect l="l" t="t" r="r" b="b"/>
              <a:pathLst>
                <a:path w="84455" h="74930">
                  <a:moveTo>
                    <a:pt x="41656" y="0"/>
                  </a:moveTo>
                  <a:lnTo>
                    <a:pt x="0" y="74320"/>
                  </a:lnTo>
                  <a:lnTo>
                    <a:pt x="84442" y="63055"/>
                  </a:lnTo>
                  <a:lnTo>
                    <a:pt x="41656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646" y="495617"/>
            <a:ext cx="7936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000000"/>
                </a:solidFill>
              </a:rPr>
              <a:t>Example </a:t>
            </a:r>
            <a:r>
              <a:rPr sz="4000" spc="-5" dirty="0">
                <a:solidFill>
                  <a:srgbClr val="000000"/>
                </a:solidFill>
              </a:rPr>
              <a:t>output of </a:t>
            </a:r>
            <a:r>
              <a:rPr sz="4000" dirty="0">
                <a:solidFill>
                  <a:srgbClr val="000000"/>
                </a:solidFill>
              </a:rPr>
              <a:t>the </a:t>
            </a:r>
            <a:r>
              <a:rPr sz="4000" spc="-15" dirty="0">
                <a:solidFill>
                  <a:srgbClr val="000000"/>
                </a:solidFill>
              </a:rPr>
              <a:t>last </a:t>
            </a:r>
            <a:r>
              <a:rPr sz="4000" spc="-35" dirty="0">
                <a:solidFill>
                  <a:srgbClr val="000000"/>
                </a:solidFill>
              </a:rPr>
              <a:t>slide’s</a:t>
            </a:r>
            <a:r>
              <a:rPr sz="4000" spc="-10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code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42719" y="1371600"/>
            <a:ext cx="6482080" cy="463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053" y="462597"/>
            <a:ext cx="5346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</a:t>
            </a:r>
            <a:r>
              <a:rPr spc="-25" dirty="0"/>
              <a:t>Pointer</a:t>
            </a:r>
            <a:r>
              <a:rPr spc="-70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87120"/>
            <a:ext cx="8002270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4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500" b="1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500" b="1" spc="-5" dirty="0">
                <a:solidFill>
                  <a:srgbClr val="FFFFFF"/>
                </a:solidFill>
                <a:latin typeface="Carlito"/>
                <a:cs typeface="Carlito"/>
              </a:rPr>
              <a:t>declare </a:t>
            </a:r>
            <a:r>
              <a:rPr sz="25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500" b="1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2500" b="1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2500" b="1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rlito"/>
                <a:cs typeface="Carlito"/>
              </a:rPr>
              <a:t>follows: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solidFill>
                  <a:srgbClr val="FFFFFF"/>
                </a:solidFill>
                <a:latin typeface="Carlito"/>
                <a:cs typeface="Carlito"/>
              </a:rPr>
              <a:t>int</a:t>
            </a:r>
            <a:r>
              <a:rPr sz="25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rlito"/>
                <a:cs typeface="Carlito"/>
              </a:rPr>
              <a:t>*p;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4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solidFill>
                  <a:srgbClr val="FFFFFF"/>
                </a:solidFill>
                <a:latin typeface="Carlito"/>
                <a:cs typeface="Carlito"/>
              </a:rPr>
              <a:t>There are </a:t>
            </a:r>
            <a:r>
              <a:rPr sz="2500" b="1" spc="-15" dirty="0">
                <a:solidFill>
                  <a:srgbClr val="FFFFFF"/>
                </a:solidFill>
                <a:latin typeface="Carlito"/>
                <a:cs typeface="Carlito"/>
              </a:rPr>
              <a:t>two </a:t>
            </a:r>
            <a:r>
              <a:rPr sz="2500" b="1" spc="-3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2500" b="1" spc="-15" dirty="0">
                <a:solidFill>
                  <a:srgbClr val="FFFFFF"/>
                </a:solidFill>
                <a:latin typeface="Carlito"/>
                <a:cs typeface="Carlito"/>
              </a:rPr>
              <a:t>pointer</a:t>
            </a:r>
            <a:r>
              <a:rPr sz="2500" b="1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rlito"/>
                <a:cs typeface="Carlito"/>
              </a:rPr>
              <a:t>operators: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290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500" b="1" spc="-5" dirty="0">
                <a:solidFill>
                  <a:srgbClr val="FFFFFF"/>
                </a:solidFill>
                <a:latin typeface="Carlito"/>
                <a:cs typeface="Carlito"/>
              </a:rPr>
              <a:t>*p: </a:t>
            </a:r>
            <a:r>
              <a:rPr sz="2500" b="1" spc="-15" dirty="0">
                <a:solidFill>
                  <a:srgbClr val="00AF50"/>
                </a:solidFill>
                <a:latin typeface="Carlito"/>
                <a:cs typeface="Carlito"/>
              </a:rPr>
              <a:t>Dereferences </a:t>
            </a:r>
            <a:r>
              <a:rPr sz="25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500" b="1" spc="-35" dirty="0">
                <a:solidFill>
                  <a:srgbClr val="FFFFFF"/>
                </a:solidFill>
                <a:latin typeface="Carlito"/>
                <a:cs typeface="Carlito"/>
              </a:rPr>
              <a:t>pointer, </a:t>
            </a:r>
            <a:r>
              <a:rPr sz="2500" b="1" spc="-15" dirty="0">
                <a:solidFill>
                  <a:srgbClr val="FFFFFF"/>
                </a:solidFill>
                <a:latin typeface="Carlito"/>
                <a:cs typeface="Carlito"/>
              </a:rPr>
              <a:t>returns </a:t>
            </a:r>
            <a:r>
              <a:rPr sz="25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500" b="1" spc="-10" dirty="0">
                <a:solidFill>
                  <a:srgbClr val="FFFFFF"/>
                </a:solidFill>
                <a:latin typeface="Carlito"/>
                <a:cs typeface="Carlito"/>
              </a:rPr>
              <a:t>value </a:t>
            </a:r>
            <a:r>
              <a:rPr sz="2500" b="1" spc="-15" dirty="0">
                <a:solidFill>
                  <a:srgbClr val="FFFFFF"/>
                </a:solidFill>
                <a:latin typeface="Carlito"/>
                <a:cs typeface="Carlito"/>
              </a:rPr>
              <a:t>stored </a:t>
            </a:r>
            <a:r>
              <a:rPr sz="2500" b="1" spc="-10" dirty="0">
                <a:solidFill>
                  <a:srgbClr val="FFFFFF"/>
                </a:solidFill>
                <a:latin typeface="Carlito"/>
                <a:cs typeface="Carlito"/>
              </a:rPr>
              <a:t>at the  </a:t>
            </a:r>
            <a:r>
              <a:rPr sz="2500" b="1" dirty="0">
                <a:solidFill>
                  <a:srgbClr val="FFFFFF"/>
                </a:solidFill>
                <a:latin typeface="Carlito"/>
                <a:cs typeface="Carlito"/>
              </a:rPr>
              <a:t>memory </a:t>
            </a:r>
            <a:r>
              <a:rPr sz="2500" b="1" spc="-10" dirty="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sz="2500" b="1" dirty="0">
                <a:solidFill>
                  <a:srgbClr val="FFFFFF"/>
                </a:solidFill>
                <a:latin typeface="Carlito"/>
                <a:cs typeface="Carlito"/>
              </a:rPr>
              <a:t>p is </a:t>
            </a:r>
            <a:r>
              <a:rPr sz="2500" b="1" spc="-5" dirty="0">
                <a:solidFill>
                  <a:srgbClr val="FFFFFF"/>
                </a:solidFill>
                <a:latin typeface="Carlito"/>
                <a:cs typeface="Carlito"/>
              </a:rPr>
              <a:t>pointing </a:t>
            </a:r>
            <a:r>
              <a:rPr sz="2500" b="1" spc="-15" dirty="0">
                <a:solidFill>
                  <a:srgbClr val="FFFFFF"/>
                </a:solidFill>
                <a:latin typeface="Carlito"/>
                <a:cs typeface="Carlito"/>
              </a:rPr>
              <a:t>to. </a:t>
            </a:r>
            <a:r>
              <a:rPr sz="2500" b="1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500" b="1" spc="-15" dirty="0">
                <a:solidFill>
                  <a:srgbClr val="00AF50"/>
                </a:solidFill>
                <a:latin typeface="Carlito"/>
                <a:cs typeface="Carlito"/>
              </a:rPr>
              <a:t>note: </a:t>
            </a:r>
            <a:r>
              <a:rPr sz="2500" b="1" spc="-5" dirty="0">
                <a:solidFill>
                  <a:srgbClr val="00AF50"/>
                </a:solidFill>
                <a:latin typeface="Carlito"/>
                <a:cs typeface="Carlito"/>
              </a:rPr>
              <a:t>this *p </a:t>
            </a:r>
            <a:r>
              <a:rPr sz="2500" b="1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500" b="1" spc="-5" dirty="0">
                <a:solidFill>
                  <a:srgbClr val="00AF50"/>
                </a:solidFill>
                <a:latin typeface="Carlito"/>
                <a:cs typeface="Carlito"/>
              </a:rPr>
              <a:t>not </a:t>
            </a:r>
            <a:r>
              <a:rPr sz="2500" b="1" dirty="0">
                <a:solidFill>
                  <a:srgbClr val="00AF50"/>
                </a:solidFill>
                <a:latin typeface="Carlito"/>
                <a:cs typeface="Carlito"/>
              </a:rPr>
              <a:t>in  </a:t>
            </a:r>
            <a:r>
              <a:rPr sz="2500" b="1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500" b="1" spc="-15" dirty="0">
                <a:solidFill>
                  <a:srgbClr val="00AF50"/>
                </a:solidFill>
                <a:latin typeface="Carlito"/>
                <a:cs typeface="Carlito"/>
              </a:rPr>
              <a:t>pointer </a:t>
            </a:r>
            <a:r>
              <a:rPr sz="2500" b="1" spc="-10" dirty="0">
                <a:solidFill>
                  <a:srgbClr val="00AF50"/>
                </a:solidFill>
                <a:latin typeface="Carlito"/>
                <a:cs typeface="Carlito"/>
              </a:rPr>
              <a:t>declaration </a:t>
            </a:r>
            <a:r>
              <a:rPr sz="2500" b="1" dirty="0">
                <a:solidFill>
                  <a:srgbClr val="00AF50"/>
                </a:solidFill>
                <a:latin typeface="Carlito"/>
                <a:cs typeface="Carlito"/>
              </a:rPr>
              <a:t>line </a:t>
            </a:r>
            <a:r>
              <a:rPr sz="2500" b="1" spc="-5" dirty="0">
                <a:solidFill>
                  <a:srgbClr val="00AF50"/>
                </a:solidFill>
                <a:latin typeface="Carlito"/>
                <a:cs typeface="Carlito"/>
              </a:rPr>
              <a:t>shown above;</a:t>
            </a:r>
            <a:endParaRPr sz="25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</a:tabLst>
            </a:pPr>
            <a:r>
              <a:rPr sz="2500" b="1" spc="-5" dirty="0">
                <a:solidFill>
                  <a:srgbClr val="FFFFFF"/>
                </a:solidFill>
                <a:latin typeface="Carlito"/>
                <a:cs typeface="Carlito"/>
              </a:rPr>
              <a:t>&amp;x: </a:t>
            </a:r>
            <a:r>
              <a:rPr sz="2500" b="1" spc="-15" dirty="0">
                <a:solidFill>
                  <a:srgbClr val="FFFFFF"/>
                </a:solidFill>
                <a:latin typeface="Carlito"/>
                <a:cs typeface="Carlito"/>
              </a:rPr>
              <a:t>Returns </a:t>
            </a:r>
            <a:r>
              <a:rPr sz="2500" b="1" spc="-5" dirty="0">
                <a:solidFill>
                  <a:srgbClr val="FFFFFF"/>
                </a:solidFill>
                <a:latin typeface="Carlito"/>
                <a:cs typeface="Carlito"/>
              </a:rPr>
              <a:t>the address of </a:t>
            </a:r>
            <a:r>
              <a:rPr sz="2500" b="1" spc="-10" dirty="0">
                <a:solidFill>
                  <a:srgbClr val="FFFFFF"/>
                </a:solidFill>
                <a:latin typeface="Carlito"/>
                <a:cs typeface="Carlito"/>
              </a:rPr>
              <a:t>where </a:t>
            </a:r>
            <a:r>
              <a:rPr sz="2500" b="1" spc="-5" dirty="0">
                <a:solidFill>
                  <a:srgbClr val="FFFFFF"/>
                </a:solidFill>
                <a:latin typeface="Carlito"/>
                <a:cs typeface="Carlito"/>
              </a:rPr>
              <a:t>the variable </a:t>
            </a:r>
            <a:r>
              <a:rPr sz="2500" b="1" dirty="0">
                <a:solidFill>
                  <a:srgbClr val="FFFFFF"/>
                </a:solidFill>
                <a:latin typeface="Carlito"/>
                <a:cs typeface="Carlito"/>
              </a:rPr>
              <a:t>x is</a:t>
            </a:r>
            <a:r>
              <a:rPr sz="25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rlito"/>
                <a:cs typeface="Carlito"/>
              </a:rPr>
              <a:t>stored.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Char char="•"/>
            </a:pPr>
            <a:endParaRPr sz="2900">
              <a:latin typeface="Carlito"/>
              <a:cs typeface="Carlito"/>
            </a:endParaRPr>
          </a:p>
          <a:p>
            <a:pPr marL="355600" marR="151130" indent="-34290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i="1" spc="-10" dirty="0">
                <a:solidFill>
                  <a:srgbClr val="FFFFFF"/>
                </a:solidFill>
                <a:latin typeface="Carlito"/>
                <a:cs typeface="Carlito"/>
              </a:rPr>
              <a:t>According </a:t>
            </a:r>
            <a:r>
              <a:rPr sz="2500" b="1" i="1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500" b="1" i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500" b="1" i="1" spc="-25" dirty="0">
                <a:solidFill>
                  <a:srgbClr val="FFFFFF"/>
                </a:solidFill>
                <a:latin typeface="Carlito"/>
                <a:cs typeface="Carlito"/>
              </a:rPr>
              <a:t>example </a:t>
            </a:r>
            <a:r>
              <a:rPr sz="2500" b="1" i="1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500" b="1" i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500" b="1" i="1" spc="-10" dirty="0">
                <a:solidFill>
                  <a:srgbClr val="FFFFFF"/>
                </a:solidFill>
                <a:latin typeface="Carlito"/>
                <a:cs typeface="Carlito"/>
              </a:rPr>
              <a:t>last </a:t>
            </a:r>
            <a:r>
              <a:rPr sz="2500" b="1" i="1" spc="-5" dirty="0">
                <a:solidFill>
                  <a:srgbClr val="FFFFFF"/>
                </a:solidFill>
                <a:latin typeface="Carlito"/>
                <a:cs typeface="Carlito"/>
              </a:rPr>
              <a:t>slide, </a:t>
            </a:r>
            <a:r>
              <a:rPr sz="2500" b="1" i="1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2500" b="1" i="1" spc="-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500" b="1" i="1" spc="-10" dirty="0">
                <a:solidFill>
                  <a:srgbClr val="FFFFFF"/>
                </a:solidFill>
                <a:latin typeface="Carlito"/>
                <a:cs typeface="Carlito"/>
              </a:rPr>
              <a:t>write </a:t>
            </a:r>
            <a:r>
              <a:rPr sz="2500" b="1" i="1" spc="-1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500" b="1" i="1" spc="-5" dirty="0">
                <a:solidFill>
                  <a:srgbClr val="FFFF00"/>
                </a:solidFill>
                <a:latin typeface="Courier New"/>
                <a:cs typeface="Courier New"/>
              </a:rPr>
              <a:t>printf(“%d”, *poionter1) </a:t>
            </a:r>
            <a:r>
              <a:rPr sz="2500" b="1" i="1" dirty="0">
                <a:solidFill>
                  <a:srgbClr val="FFFFFF"/>
                </a:solidFill>
                <a:latin typeface="Carlito"/>
                <a:cs typeface="Carlito"/>
              </a:rPr>
              <a:t>it will </a:t>
            </a:r>
            <a:r>
              <a:rPr sz="2500" b="1" i="1" spc="-5" dirty="0">
                <a:solidFill>
                  <a:srgbClr val="FFFFFF"/>
                </a:solidFill>
                <a:latin typeface="Carlito"/>
                <a:cs typeface="Carlito"/>
              </a:rPr>
              <a:t>print the </a:t>
            </a:r>
            <a:r>
              <a:rPr sz="2500" b="1" i="1" dirty="0">
                <a:solidFill>
                  <a:srgbClr val="FFFFFF"/>
                </a:solidFill>
                <a:latin typeface="Carlito"/>
                <a:cs typeface="Carlito"/>
              </a:rPr>
              <a:t>value  of</a:t>
            </a:r>
            <a:r>
              <a:rPr sz="2500" b="1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b="1" i="1" spc="-10" dirty="0">
                <a:solidFill>
                  <a:srgbClr val="FFFFFF"/>
                </a:solidFill>
                <a:latin typeface="Carlito"/>
                <a:cs typeface="Carlito"/>
              </a:rPr>
              <a:t>x.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295" y="210985"/>
            <a:ext cx="5437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De-referencing</a:t>
            </a:r>
            <a:r>
              <a:rPr spc="-15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265" y="1074420"/>
            <a:ext cx="76619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Consider this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lines of codes 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bellow,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3200" b="1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858" y="1465783"/>
            <a:ext cx="1613535" cy="1780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2900" algn="just">
              <a:lnSpc>
                <a:spcPct val="120000"/>
              </a:lnSpc>
              <a:spcBef>
                <a:spcPts val="90"/>
              </a:spcBef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print </a:t>
            </a:r>
            <a:r>
              <a:rPr sz="3200" b="1" spc="-5" dirty="0">
                <a:solidFill>
                  <a:srgbClr val="FFC000"/>
                </a:solidFill>
                <a:latin typeface="Carlito"/>
                <a:cs typeface="Carlito"/>
              </a:rPr>
              <a:t>1</a:t>
            </a: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:  </a:t>
            </a:r>
            <a:r>
              <a:rPr sz="3200" b="1" spc="-10" dirty="0">
                <a:solidFill>
                  <a:srgbClr val="FFC000"/>
                </a:solidFill>
                <a:latin typeface="Carlito"/>
                <a:cs typeface="Carlito"/>
              </a:rPr>
              <a:t>int </a:t>
            </a:r>
            <a:r>
              <a:rPr sz="3200" b="1" dirty="0">
                <a:solidFill>
                  <a:srgbClr val="FFC000"/>
                </a:solidFill>
                <a:latin typeface="Carlito"/>
                <a:cs typeface="Carlito"/>
              </a:rPr>
              <a:t>*p ,</a:t>
            </a:r>
            <a:r>
              <a:rPr sz="3200" b="1" spc="-95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rlito"/>
                <a:cs typeface="Carlito"/>
              </a:rPr>
              <a:t>q;  p=&amp;q;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858" y="3214986"/>
            <a:ext cx="8255000" cy="31838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spc="-30" dirty="0">
                <a:solidFill>
                  <a:srgbClr val="FFC000"/>
                </a:solidFill>
                <a:latin typeface="Carlito"/>
                <a:cs typeface="Carlito"/>
              </a:rPr>
              <a:t>printf(“%d”, </a:t>
            </a:r>
            <a:r>
              <a:rPr sz="3200" b="1" dirty="0">
                <a:solidFill>
                  <a:srgbClr val="FFC000"/>
                </a:solidFill>
                <a:latin typeface="Carlito"/>
                <a:cs typeface="Carlito"/>
              </a:rPr>
              <a:t>*p); </a:t>
            </a:r>
            <a:r>
              <a:rPr sz="3200" b="1" spc="-5" dirty="0">
                <a:solidFill>
                  <a:srgbClr val="FFC000"/>
                </a:solidFill>
                <a:latin typeface="Carlito"/>
                <a:cs typeface="Carlito"/>
              </a:rPr>
              <a:t>//this </a:t>
            </a:r>
            <a:r>
              <a:rPr sz="3200" b="1" spc="-10" dirty="0">
                <a:solidFill>
                  <a:srgbClr val="FFC000"/>
                </a:solidFill>
                <a:latin typeface="Carlito"/>
                <a:cs typeface="Carlito"/>
              </a:rPr>
              <a:t>will print </a:t>
            </a:r>
            <a:r>
              <a:rPr sz="3200" b="1" spc="-5" dirty="0">
                <a:solidFill>
                  <a:srgbClr val="FFC000"/>
                </a:solidFill>
                <a:latin typeface="Carlito"/>
                <a:cs typeface="Carlito"/>
              </a:rPr>
              <a:t>the </a:t>
            </a:r>
            <a:r>
              <a:rPr sz="3200" b="1" spc="-10" dirty="0">
                <a:solidFill>
                  <a:srgbClr val="FFC000"/>
                </a:solidFill>
                <a:latin typeface="Carlito"/>
                <a:cs typeface="Carlito"/>
              </a:rPr>
              <a:t>value </a:t>
            </a:r>
            <a:r>
              <a:rPr sz="3200" b="1" spc="-5" dirty="0">
                <a:solidFill>
                  <a:srgbClr val="FFC000"/>
                </a:solidFill>
                <a:latin typeface="Carlito"/>
                <a:cs typeface="Carlito"/>
              </a:rPr>
              <a:t>of</a:t>
            </a:r>
            <a:r>
              <a:rPr sz="3200" b="1" spc="2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rlito"/>
                <a:cs typeface="Carlito"/>
              </a:rPr>
              <a:t>q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Why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printing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value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800" b="1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q?</a:t>
            </a:r>
            <a:endParaRPr sz="2800">
              <a:latin typeface="Carlito"/>
              <a:cs typeface="Carlito"/>
            </a:endParaRPr>
          </a:p>
          <a:p>
            <a:pPr marL="756920" lvl="1" indent="-28765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7555" algn="l"/>
              </a:tabLst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Because,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de-referencing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writing</a:t>
            </a:r>
            <a:r>
              <a:rPr sz="2400" b="1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*p</a:t>
            </a:r>
            <a:endParaRPr sz="2400">
              <a:latin typeface="Carlito"/>
              <a:cs typeface="Carlito"/>
            </a:endParaRPr>
          </a:p>
          <a:p>
            <a:pPr marL="756920" marR="5080" lvl="1" indent="-287020">
              <a:lnSpc>
                <a:spcPct val="100000"/>
              </a:lnSpc>
              <a:spcBef>
                <a:spcPts val="580"/>
              </a:spcBef>
              <a:buClr>
                <a:srgbClr val="FFFFFF"/>
              </a:buClr>
              <a:buFont typeface="Arial"/>
              <a:buChar char="–"/>
              <a:tabLst>
                <a:tab pos="825500" algn="l"/>
                <a:tab pos="826135" algn="l"/>
              </a:tabLst>
            </a:pPr>
            <a:r>
              <a:rPr dirty="0"/>
              <a:t>	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*p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printf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means, the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pointing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to.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As  p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pointing to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q,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*p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means actually</a:t>
            </a:r>
            <a:r>
              <a:rPr sz="2400" b="1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q.</a:t>
            </a:r>
            <a:endParaRPr sz="2400">
              <a:latin typeface="Carlito"/>
              <a:cs typeface="Carlito"/>
            </a:endParaRPr>
          </a:p>
          <a:p>
            <a:pPr marL="756920" marR="16065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7555" algn="l"/>
              </a:tabLst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Now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know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differences between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*p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first line 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*p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third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line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2070" y="2056129"/>
            <a:ext cx="1371600" cy="401320"/>
          </a:xfrm>
          <a:prstGeom prst="rect">
            <a:avLst/>
          </a:prstGeom>
          <a:solidFill>
            <a:srgbClr val="1F487C"/>
          </a:solidFill>
          <a:ln w="38100">
            <a:solidFill>
              <a:srgbClr val="FFFF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0x9060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7509" y="2284729"/>
            <a:ext cx="1371600" cy="398780"/>
          </a:xfrm>
          <a:prstGeom prst="rect">
            <a:avLst/>
          </a:prstGeom>
          <a:solidFill>
            <a:srgbClr val="1F487C"/>
          </a:solidFill>
          <a:ln w="38100">
            <a:solidFill>
              <a:srgbClr val="FFFF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49700" y="2242820"/>
            <a:ext cx="2795905" cy="278130"/>
            <a:chOff x="3949700" y="2242820"/>
            <a:chExt cx="2795905" cy="278130"/>
          </a:xfrm>
        </p:grpSpPr>
        <p:sp>
          <p:nvSpPr>
            <p:cNvPr id="9" name="object 9"/>
            <p:cNvSpPr/>
            <p:nvPr/>
          </p:nvSpPr>
          <p:spPr>
            <a:xfrm>
              <a:off x="3962400" y="2255520"/>
              <a:ext cx="2718435" cy="227329"/>
            </a:xfrm>
            <a:custGeom>
              <a:avLst/>
              <a:gdLst/>
              <a:ahLst/>
              <a:cxnLst/>
              <a:rect l="l" t="t" r="r" b="b"/>
              <a:pathLst>
                <a:path w="2718434" h="227330">
                  <a:moveTo>
                    <a:pt x="0" y="0"/>
                  </a:moveTo>
                  <a:lnTo>
                    <a:pt x="71942" y="200"/>
                  </a:lnTo>
                  <a:lnTo>
                    <a:pt x="143713" y="791"/>
                  </a:lnTo>
                  <a:lnTo>
                    <a:pt x="215142" y="1759"/>
                  </a:lnTo>
                  <a:lnTo>
                    <a:pt x="286058" y="3090"/>
                  </a:lnTo>
                  <a:lnTo>
                    <a:pt x="356289" y="4770"/>
                  </a:lnTo>
                  <a:lnTo>
                    <a:pt x="425665" y="6785"/>
                  </a:lnTo>
                  <a:lnTo>
                    <a:pt x="494013" y="9122"/>
                  </a:lnTo>
                  <a:lnTo>
                    <a:pt x="561164" y="11765"/>
                  </a:lnTo>
                  <a:lnTo>
                    <a:pt x="626945" y="14702"/>
                  </a:lnTo>
                  <a:lnTo>
                    <a:pt x="691186" y="17918"/>
                  </a:lnTo>
                  <a:lnTo>
                    <a:pt x="753715" y="21400"/>
                  </a:lnTo>
                  <a:lnTo>
                    <a:pt x="814362" y="25132"/>
                  </a:lnTo>
                  <a:lnTo>
                    <a:pt x="872955" y="29103"/>
                  </a:lnTo>
                  <a:lnTo>
                    <a:pt x="929323" y="33296"/>
                  </a:lnTo>
                  <a:lnTo>
                    <a:pt x="983295" y="37699"/>
                  </a:lnTo>
                  <a:lnTo>
                    <a:pt x="1034699" y="42297"/>
                  </a:lnTo>
                  <a:lnTo>
                    <a:pt x="1083365" y="47077"/>
                  </a:lnTo>
                  <a:lnTo>
                    <a:pt x="1129121" y="52025"/>
                  </a:lnTo>
                  <a:lnTo>
                    <a:pt x="1171797" y="57126"/>
                  </a:lnTo>
                  <a:lnTo>
                    <a:pt x="1211220" y="62367"/>
                  </a:lnTo>
                  <a:lnTo>
                    <a:pt x="1279626" y="73211"/>
                  </a:lnTo>
                  <a:lnTo>
                    <a:pt x="1332970" y="84446"/>
                  </a:lnTo>
                  <a:lnTo>
                    <a:pt x="1369884" y="95961"/>
                  </a:lnTo>
                  <a:lnTo>
                    <a:pt x="1391450" y="113512"/>
                  </a:lnTo>
                  <a:lnTo>
                    <a:pt x="1394106" y="119620"/>
                  </a:lnTo>
                  <a:lnTo>
                    <a:pt x="1432404" y="137785"/>
                  </a:lnTo>
                  <a:lnTo>
                    <a:pt x="1481281" y="149606"/>
                  </a:lnTo>
                  <a:lnTo>
                    <a:pt x="1547033" y="161050"/>
                  </a:lnTo>
                  <a:lnTo>
                    <a:pt x="1585755" y="166591"/>
                  </a:lnTo>
                  <a:lnTo>
                    <a:pt x="1628117" y="171990"/>
                  </a:lnTo>
                  <a:lnTo>
                    <a:pt x="1673926" y="177231"/>
                  </a:lnTo>
                  <a:lnTo>
                    <a:pt x="1722989" y="182300"/>
                  </a:lnTo>
                  <a:lnTo>
                    <a:pt x="1775113" y="187180"/>
                  </a:lnTo>
                  <a:lnTo>
                    <a:pt x="1830105" y="191855"/>
                  </a:lnTo>
                  <a:lnTo>
                    <a:pt x="1887773" y="196309"/>
                  </a:lnTo>
                  <a:lnTo>
                    <a:pt x="1947922" y="200528"/>
                  </a:lnTo>
                  <a:lnTo>
                    <a:pt x="2010361" y="204495"/>
                  </a:lnTo>
                  <a:lnTo>
                    <a:pt x="2074896" y="208194"/>
                  </a:lnTo>
                  <a:lnTo>
                    <a:pt x="2141334" y="211610"/>
                  </a:lnTo>
                  <a:lnTo>
                    <a:pt x="2209483" y="214726"/>
                  </a:lnTo>
                  <a:lnTo>
                    <a:pt x="2279149" y="217528"/>
                  </a:lnTo>
                  <a:lnTo>
                    <a:pt x="2350140" y="220000"/>
                  </a:lnTo>
                  <a:lnTo>
                    <a:pt x="2422262" y="222125"/>
                  </a:lnTo>
                  <a:lnTo>
                    <a:pt x="2495322" y="223888"/>
                  </a:lnTo>
                  <a:lnTo>
                    <a:pt x="2569129" y="225273"/>
                  </a:lnTo>
                  <a:lnTo>
                    <a:pt x="2643487" y="226264"/>
                  </a:lnTo>
                  <a:lnTo>
                    <a:pt x="2718206" y="226847"/>
                  </a:lnTo>
                </a:path>
              </a:pathLst>
            </a:custGeom>
            <a:ln w="254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8998" y="244424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90" y="0"/>
                  </a:moveTo>
                  <a:lnTo>
                    <a:pt x="0" y="76200"/>
                  </a:lnTo>
                  <a:lnTo>
                    <a:pt x="76288" y="3829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20364" y="2524125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400238" y="19288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391" y="171145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5442" y="2708376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9060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9178</Words>
  <Application>Microsoft Office PowerPoint</Application>
  <PresentationFormat>On-screen Show (4:3)</PresentationFormat>
  <Paragraphs>1745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Calibri</vt:lpstr>
      <vt:lpstr>Carlito</vt:lpstr>
      <vt:lpstr>Courier New</vt:lpstr>
      <vt:lpstr>Tahoma</vt:lpstr>
      <vt:lpstr>Times New Roman</vt:lpstr>
      <vt:lpstr>Verdana</vt:lpstr>
      <vt:lpstr>Wingdings</vt:lpstr>
      <vt:lpstr>Office Theme</vt:lpstr>
      <vt:lpstr>Agenda</vt:lpstr>
      <vt:lpstr>Agenda</vt:lpstr>
      <vt:lpstr>Data and Memory</vt:lpstr>
      <vt:lpstr>Data and Memory</vt:lpstr>
      <vt:lpstr>Data and Memory</vt:lpstr>
      <vt:lpstr>Pointer Review (We will briefly go through pointer  review. If you need more explanation,  please review the uploaded slide on  pointers)</vt:lpstr>
      <vt:lpstr>Pointers</vt:lpstr>
      <vt:lpstr>Basic Pointer Operators</vt:lpstr>
      <vt:lpstr>De-referencing Example</vt:lpstr>
      <vt:lpstr>Summary of using * and &amp;</vt:lpstr>
      <vt:lpstr>Pointer example</vt:lpstr>
      <vt:lpstr>Testing pointer is pointing something  meaningful ( Dealing with segmentation fault)</vt:lpstr>
      <vt:lpstr>Why to use pointer</vt:lpstr>
      <vt:lpstr>Pointers and Function Arguments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#include &lt;stdio.h&gt;</vt:lpstr>
      <vt:lpstr>Call by value and call by reference example conclusion</vt:lpstr>
      <vt:lpstr>Pointer of Pointer</vt:lpstr>
      <vt:lpstr>PowerPoint Presentation</vt:lpstr>
      <vt:lpstr>Arrays</vt:lpstr>
      <vt:lpstr>Arrays</vt:lpstr>
      <vt:lpstr>Pointers and Arrays</vt:lpstr>
      <vt:lpstr>Pointers and Arrays</vt:lpstr>
      <vt:lpstr>Pointers and Arrays</vt:lpstr>
      <vt:lpstr>Basic Pointer Arithmetic</vt:lpstr>
      <vt:lpstr>PowerPoint Presentation</vt:lpstr>
      <vt:lpstr>PowerPoint Presentation</vt:lpstr>
      <vt:lpstr>PowerPoint Presentation</vt:lpstr>
      <vt:lpstr>PowerPoint Presentation</vt:lpstr>
      <vt:lpstr>int main() {</vt:lpstr>
      <vt:lpstr>What is the difference between  pointer and array?</vt:lpstr>
      <vt:lpstr>Passing Entire Array to Function</vt:lpstr>
      <vt:lpstr>Another version-Passing Entire Array to Function (Generally we use this approach</vt:lpstr>
      <vt:lpstr>Multidimensional Arrays</vt:lpstr>
      <vt:lpstr>Multidimensional Arrays</vt:lpstr>
      <vt:lpstr>Multidimensional Arrays</vt:lpstr>
      <vt:lpstr>2D Array is an array of arrays</vt:lpstr>
      <vt:lpstr>Accessing 2D array using pointer</vt:lpstr>
      <vt:lpstr>Accessing 2D array using pointer</vt:lpstr>
      <vt:lpstr>2D array as parameter</vt:lpstr>
      <vt:lpstr>Accessing 2D array using pointer</vt:lpstr>
      <vt:lpstr>Output of the code in the last slide</vt:lpstr>
      <vt:lpstr>Accessing 2D array using pointer</vt:lpstr>
      <vt:lpstr>Accessing 2D array using pointer</vt:lpstr>
      <vt:lpstr>Strings</vt:lpstr>
      <vt:lpstr>Strings review</vt:lpstr>
      <vt:lpstr>Strings review</vt:lpstr>
      <vt:lpstr>Strings review</vt:lpstr>
      <vt:lpstr>Strings review</vt:lpstr>
      <vt:lpstr>Alternative of gets() method for string input</vt:lpstr>
      <vt:lpstr>Problems with getting string input after another input</vt:lpstr>
      <vt:lpstr>Problems with getting string input after another input</vt:lpstr>
      <vt:lpstr>PowerPoint Presentation</vt:lpstr>
      <vt:lpstr>Some useful methods for string available in string.h (you will  need them very often in this semester)</vt:lpstr>
      <vt:lpstr>strcmp test</vt:lpstr>
      <vt:lpstr>STRUCTS</vt:lpstr>
      <vt:lpstr>Struct review</vt:lpstr>
      <vt:lpstr>Struct and Pointer</vt:lpstr>
      <vt:lpstr>Typedef and Pointers and Structures</vt:lpstr>
      <vt:lpstr>Pointers and Structures</vt:lpstr>
      <vt:lpstr>Structures and Functions</vt:lpstr>
      <vt:lpstr>Structures and Functions</vt:lpstr>
      <vt:lpstr>Passing reference to a structure in function</vt:lpstr>
      <vt:lpstr>Returning a structure from a function</vt:lpstr>
      <vt:lpstr>Array of Structures</vt:lpstr>
      <vt:lpstr>Example Array of structure</vt:lpstr>
      <vt:lpstr>Example output of the last slide’s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Torosdagli, Neslisah</cp:lastModifiedBy>
  <cp:revision>2</cp:revision>
  <dcterms:created xsi:type="dcterms:W3CDTF">2023-01-12T04:28:09Z</dcterms:created>
  <dcterms:modified xsi:type="dcterms:W3CDTF">2023-01-12T05:00:53Z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2021-01-14T00:00:00Z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2023-01-12T00:00:00Z</vt:filetime>
  </property>
  <property fmtid="{D5CDD505-2E9C-101B-9397-08002B2CF9AE}" pid="5" name="MSIP_Label_64e4cbe8-b4f6-45dc-bcba-6123dfd2d8bf_Enabled">
    <vt:lpwstr>true</vt:lpwstr>
  </property>
  <property fmtid="{D5CDD505-2E9C-101B-9397-08002B2CF9AE}" pid="6" name="MSIP_Label_64e4cbe8-b4f6-45dc-bcba-6123dfd2d8bf_SetDate">
    <vt:lpwstr>2023-01-12T04:29:12Z</vt:lpwstr>
  </property>
  <property fmtid="{D5CDD505-2E9C-101B-9397-08002B2CF9AE}" pid="7" name="MSIP_Label_64e4cbe8-b4f6-45dc-bcba-6123dfd2d8bf_Method">
    <vt:lpwstr>Privileged</vt:lpwstr>
  </property>
  <property fmtid="{D5CDD505-2E9C-101B-9397-08002B2CF9AE}" pid="8" name="MSIP_Label_64e4cbe8-b4f6-45dc-bcba-6123dfd2d8bf_Name">
    <vt:lpwstr>Non-Business-AIP 2.0</vt:lpwstr>
  </property>
  <property fmtid="{D5CDD505-2E9C-101B-9397-08002B2CF9AE}" pid="9" name="MSIP_Label_64e4cbe8-b4f6-45dc-bcba-6123dfd2d8bf_SiteId">
    <vt:lpwstr>3dd8961f-e488-4e60-8e11-a82d994e183d</vt:lpwstr>
  </property>
  <property fmtid="{D5CDD505-2E9C-101B-9397-08002B2CF9AE}" pid="10" name="MSIP_Label_64e4cbe8-b4f6-45dc-bcba-6123dfd2d8bf_ActionId">
    <vt:lpwstr>785d6588-feea-4eea-9d00-c52aa56f54b2</vt:lpwstr>
  </property>
  <property fmtid="{D5CDD505-2E9C-101B-9397-08002B2CF9AE}" pid="11" name="MSIP_Label_64e4cbe8-b4f6-45dc-bcba-6123dfd2d8bf_ContentBits">
    <vt:lpwstr>0</vt:lpwstr>
  </property>
</Properties>
</file>