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1" r:id="rId2"/>
    <p:sldId id="275" r:id="rId3"/>
    <p:sldId id="257" r:id="rId4"/>
    <p:sldId id="262" r:id="rId5"/>
    <p:sldId id="263" r:id="rId6"/>
    <p:sldId id="264" r:id="rId7"/>
    <p:sldId id="271" r:id="rId8"/>
    <p:sldId id="272" r:id="rId9"/>
    <p:sldId id="279" r:id="rId10"/>
    <p:sldId id="273" r:id="rId11"/>
    <p:sldId id="274" r:id="rId12"/>
    <p:sldId id="280" r:id="rId13"/>
    <p:sldId id="281" r:id="rId14"/>
    <p:sldId id="282" r:id="rId15"/>
    <p:sldId id="276" r:id="rId16"/>
    <p:sldId id="278" r:id="rId17"/>
    <p:sldId id="277" r:id="rId18"/>
    <p:sldId id="283" r:id="rId19"/>
    <p:sldId id="284" r:id="rId20"/>
    <p:sldId id="285" r:id="rId21"/>
    <p:sldId id="286" r:id="rId22"/>
    <p:sldId id="287" r:id="rId23"/>
    <p:sldId id="288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>
        <p:scale>
          <a:sx n="62" d="100"/>
          <a:sy n="62" d="100"/>
        </p:scale>
        <p:origin x="82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1:59:2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450 216 24575,'0'-9'0,"1"1"0,-1-1 0,-1 1 0,1 0 0,-1 0 0,-5-16 0,5 21 0,0 1 0,0-1 0,-1 1 0,1 0 0,-1-1 0,1 1 0,-1 0 0,0 0 0,0 0 0,0 0 0,0 0 0,0 1 0,0-1 0,-1 1 0,1-1 0,0 1 0,-1 0 0,1 0 0,-1 0 0,1 0 0,-1 0 0,-3 0 0,-6-1 0,1 0 0,-1 1 0,0 1 0,1-1 0,-1 2 0,0 0 0,-17 3 0,-80 26 0,51-12 0,44-13 0,0 0 0,-25 14 0,21-10 0,17-8 0,0-1 0,0 1 0,0 0 0,0-1 0,0 0 0,0 1 0,0-1 0,0 0 0,0 1 0,0-1 0,-1 0 0,1 0 0,0 0 0,0 0 0,0 0 0,0 0 0,0 0 0,0-1 0,-1 1 0,1 0 0,0 0 0,0-1 0,0 1 0,-1-2 0,1 2 0,1 0 0,0 0 0,0-1 0,-1 1 0,1 0 0,0-1 0,0 1 0,0-1 0,0 1 0,0 0 0,0-1 0,-1 1 0,1 0 0,0-1 0,0 1 0,0-1 0,0 1 0,0 0 0,0-1 0,0 1 0,0 0 0,1-1 0,-1 1 0,0-1 0,0 1 0,11-14 0,-4 10 0,0-1 0,1 1 0,-1 1 0,1-1 0,0 1 0,0 1 0,0-1 0,0 1 0,16-1 0,5 0 0,42 2 0,-53 2 0,-1 1 0,0 0 0,0 2 0,0 0 0,0 1 0,0 0 0,-1 2 0,0 0 0,-1 0 0,1 2 0,-1 0 0,26 21 0,-30-19 0,-1 0 0,-1 1 0,0 0 0,0 0 0,-1 1 0,8 18 0,-15-30 0,-1 0 0,1 0 0,-1 0 0,0-1 0,1 1 0,-1 0 0,0 0 0,1 0 0,-1 0 0,0 0 0,0 0 0,0-1 0,0 1 0,0 0 0,0 0 0,0 0 0,0 0 0,0 0 0,-1 0 0,1 0 0,0-1 0,0 1 0,-1 0 0,1 0 0,-1 0 0,1 0 0,-1-1 0,1 1 0,-1 0 0,1-1 0,-1 1 0,0 0 0,1-1 0,-1 1 0,0-1 0,1 1 0,-1-1 0,0 1 0,0-1 0,0 1 0,1-1 0,-1 0 0,0 0 0,0 1 0,0-1 0,0 0 0,0 0 0,0 0 0,0 0 0,1 0 0,-1 0 0,-1 0 0,-2 0 0,1 0 0,-1 0 0,1 0 0,0 0 0,-1-1 0,1 1 0,-1-1 0,1 0 0,0 0 0,0 0 0,-1 0 0,1-1 0,-4-2 0,-1-3 23,1 1-1,1-2 1,-1 1 0,1-1-1,0 0 1,1-1-1,0 1 1,0-1 0,1 0-1,0 0 1,1 0 0,0-1-1,0 1 1,-1-12-1,0-11-470,1-1 0,3-62 0,0 80 88,1-16-6466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2:03:06.3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1:59:48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661 421 24575,'-22'-9'0,"0"0"0,0 2 0,-1 0 0,-40-6 0,-96 0 0,95 14 0,39 0 0,-1-2 0,-38-4 0,56 4 0,0-1 0,0 0 0,0 0 0,1-1 0,-1 0 0,1-1 0,-1 1 0,1-1 0,0-1 0,1 1 0,-1-1 0,-5-6 0,-39-35 0,50 45 0,0 0 0,-1 0 0,1 0 0,0 0 0,0 0 0,0 0 0,0 0 0,0 0 0,0 0 0,0 0 0,0-1 0,0 1 0,0 0 0,1-1 0,-1 1 0,1-1 0,-1 1 0,1-1 0,-1 1 0,1-1 0,0 1 0,0-1 0,0 1 0,0-3 0,0 2 0,1 0 0,0 0 0,0-1 0,0 1 0,0 0 0,0 0 0,1 0 0,-1 0 0,0 0 0,1 0 0,0 1 0,-1-1 0,1 0 0,2-1 0,4-3 0,1 0 0,0 1 0,0 0 0,0 1 0,1-1 0,12-3 0,6 1 0,1 0 0,-1 1 0,1 2 0,1 1 0,-1 2 0,0 0 0,0 2 0,1 2 0,-1 0 0,-1 2 0,1 1 0,-1 1 0,0 2 0,28 11 0,104 67 0,-107-56 0,1-2 0,74 27 0,-125-55 0,1 1 0,-1 0 0,1-1 0,-1 1 0,0 0 0,0 1 0,0-1 0,0 1 0,0-1 0,-1 1 0,1 0 0,-1 0 0,4 6 0,-5-7 0,0-1 0,-1 0 0,1 0 0,-1 0 0,0 1 0,1-1 0,-1 0 0,0 0 0,0 1 0,0-1 0,0 0 0,0 1 0,0-1 0,0 0 0,0 0 0,0 1 0,-1 1 0,0-1 0,0-1 0,0 1 0,0-1 0,0 1 0,0-1 0,-1 0 0,1 0 0,0 0 0,-1 1 0,1-1 0,0 0 0,-1-1 0,1 1 0,-1 0 0,0 0 0,1-1 0,-3 1 0,-7 3 0,-1-1 0,0 0 0,0-1 0,0-1 0,-14 1 0,-66-5 0,42 1 0,11 1 0,-72-11 0,83 8 0,18 2 0,0 1 0,0-1 0,0 0 0,-15-7 0,24 9 0,1 0 0,0 0 0,0 0 0,0 0 0,-1 0 0,1 0 0,0 0 0,0 0 0,-1 0 0,1-1 0,0 1 0,0 0 0,0 0 0,-1 0 0,1 0 0,0 0 0,0 0 0,0-1 0,0 1 0,-1 0 0,1 0 0,0 0 0,0-1 0,0 1 0,0 0 0,0 0 0,0 0 0,0-1 0,0 1 0,-1 0 0,1 0 0,0-1 0,0 1 0,0 0 0,0 0 0,0 0 0,0-1 0,0 1 0,0 0 0,0 0 0,1-1 0,-1 1 0,0 0 0,0 0 0,0 0 0,0-1 0,13-6 0,21 1 0,214-1 0,-214 7 0,-31 0 0,47 3 0,-46-3 0,-1 1 0,1-1 0,-1 1 0,1 0 0,-1 0 0,0 0 0,1 1 0,-1-1 0,0 1 0,0 0 0,3 2 0,-5-4 0,-1 0 0,0 0 0,0 0 0,0 1 0,0-1 0,0 0 0,0 0 0,0 0 0,0 0 0,0 0 0,0 1 0,0-1 0,0 0 0,0 0 0,0 0 0,0 0 0,0 1 0,0-1 0,0 0 0,0 0 0,0 0 0,0 0 0,0 1 0,0-1 0,0 0 0,0 0 0,0 0 0,0 0 0,0 0 0,0 1 0,0-1 0,0 0 0,0 0 0,-1 0 0,1 0 0,0 0 0,0 0 0,0 1 0,0-1 0,0 0 0,0 0 0,-1 0 0,1 0 0,0 0 0,0 0 0,0 0 0,0 0 0,-1 0 0,1 0 0,0 0 0,0 0 0,0 0 0,0 0 0,-1 0 0,1 0 0,0 0 0,-13 3 0,-54 2 0,-94-5 0,75-2 0,38 1 0,0-2 0,0-2 0,-52-13 0,101 18 0,-1 0 0,0 0 0,0 0 0,0 0 0,0 0 0,0 0 0,0 0 0,0 0 0,0 0 0,0 0 0,0 0 0,0 0 0,0 0 0,0 0 0,0 0 0,0 0 0,0 0 0,0 0 0,0 0 0,0 0 0,0 0 0,0 0 0,0-1 0,0 1 0,0 0 0,0 0 0,0 0 0,0 0 0,0 0 0,0 0 0,0 0 0,0 0 0,0 0 0,0 0 0,0 0 0,0 0 0,0 0 0,0 0 0,10-1 0,18 0 0,5 4 0,-1 1 0,1 2 0,-1 1 0,0 1 0,0 2 0,-1 1 0,45 23 0,-26 2 0,-32-21 0,-14-13 0,-5-5 0,-33-48 0,21 31 0,-1 0 0,0 1 0,-2 0 0,-22-21 0,18 24 0,-40-24 0,40 27 0,0 0 0,-23-20 0,43 33 0,0 0 0,-1 0 0,1 0 0,0-1 0,0 1 0,-1 0 0,1 0 0,0 0 0,0-1 0,-1 1 0,1 0 0,0 0 0,0 0 0,0-1 0,0 1 0,-1 0 0,1-1 0,0 1 0,0 0 0,0 0 0,0-1 0,0 1 0,0 0 0,0 0 0,0-1 0,0 1 0,0 0 0,0-1 0,0 1 0,0 0 0,0-1 0,0 1 0,0 0 0,0 0 0,0-1 0,0 1 0,0 0 0,1 0 0,-1-1 0,0 1 0,14-5 0,21 6 0,-21 2 0,1 0 0,-1 1 0,0 1 0,0 0 0,0 1 0,13 7 0,80 54 0,-43-26 0,106 50 0,-168-89 0,1 0 0,0-1 0,-1 1 0,1 0 0,-1 0 0,0 1 0,0-1 0,3 4 0,-5-5 0,1-1 0,-1 0 0,0 1 0,0-1 0,0 1 0,1-1 0,-1 0 0,0 1 0,0-1 0,0 1 0,0-1 0,0 1 0,0-1 0,0 0 0,0 1 0,0-1 0,0 1 0,0-1 0,0 1 0,0-1 0,0 0 0,0 1 0,-1-1 0,1 1 0,-1 0 0,0 0 0,1-1 0,-1 1 0,0-1 0,0 1 0,0-1 0,1 1 0,-1-1 0,0 0 0,0 1 0,0-1 0,0 0 0,0 0 0,0 0 0,0 0 0,-1 0 0,-7 1 0,1-2 0,-1 1 0,1-1 0,0-1 0,-1 0 0,1 0 0,0 0 0,-12-6 0,-62-32 0,81 39 0,-13-7 0,0-1 0,-21-19 0,28 20 0,-1 2 0,-1-1 0,1 1 0,-1 0 0,0 1 0,0 0 0,-1 0 0,-17-5 0,22 8 0,0 1 0,0 0 0,0 1 0,0-1 0,0 1 0,0 0 0,0 0 0,1 0 0,-1 1 0,0 0 0,0 0 0,0 0 0,0 0 0,1 1 0,-9 4 0,7-3 0,0 1 0,1 1 0,-1-1 0,1 1 0,1-1 0,-1 1 0,1 1 0,-1-1 0,1 1 0,-6 11 0,3-4 0,3-4 0,-2 0 0,1 0 0,-1 0 0,-7 8 0,10-14 0,0 0 0,0-1 0,-1 1 0,1-1 0,0 0 0,-1 0 0,1 0 0,-1 0 0,0 0 0,1-1 0,-1 0 0,0 0 0,0 0 0,-5 0 0,-33 2 0,0-1 0,-78-9 0,106 6 0,-1-1 0,1-1 0,0 0 0,0-1 0,0-1 0,0 0 0,-14-8 0,23 11 0,1 0 0,0-1 0,-1 1 0,1-1 0,0 0 0,1 0 0,-1-1 0,1 1 0,-1-1 0,1 0 0,0 0 0,0 0 0,0 0 0,1 0 0,0-1 0,0 1 0,0-1 0,0 0 0,1 1 0,-1-1 0,1 0 0,0 0 0,1 0 0,-1-6 0,2 8 0,-1 1 0,1 0 0,-1-1 0,1 1 0,0 0 0,0-1 0,0 1 0,0 0 0,0 0 0,1 0 0,-1 0 0,1 0 0,-1 0 0,1 0 0,0 1 0,0-1 0,0 0 0,0 1 0,0 0 0,0-1 0,0 1 0,0 0 0,0 0 0,1 0 0,-1 0 0,0 1 0,3-2 0,10-1 0,-1-1 0,1 2 0,17-2 0,-27 4 0,26-2 0,-1 1 0,0 2 0,0 1 0,0 2 0,0 1 0,0 1 0,38 13 0,-21-2 0,-1 2 0,-1 2 0,73 44 0,-46-26 0,-72-39 0,0 0 0,0 0 0,0 0 0,0 0 0,1 0 0,-1 0 0,0 0 0,0 0 0,0 0 0,0 0 0,0 0 0,1 0 0,-1 0 0,0 1 0,0-1 0,0 0 0,0 0 0,0 0 0,0 0 0,0 0 0,1 0 0,-1 0 0,0 0 0,0 1 0,0-1 0,0 0 0,0 0 0,0 0 0,0 0 0,0 0 0,0 0 0,0 1 0,0-1 0,0 0 0,0 0 0,0 0 0,0 0 0,0 0 0,0 1 0,0-1 0,0 0 0,0 0 0,0 0 0,0 0 0,0 0 0,0 1 0,0-1 0,0 0 0,0 0 0,0 0 0,0 0 0,0 0 0,0 1 0,0-1 0,-1 0 0,1 0 0,-12 3 0,-17-2 0,-17-3 0,46 2 0,0 0 0,0 0 0,-1 0 0,1 0 0,0 0 0,0 0 0,-1 0 0,1 0 0,0 0 0,0 0 0,-1 0 0,1 0 0,0 0 0,0 0 0,-1 0 0,1 0 0,0 0 0,0 0 0,-1 1 0,1-1 0,0 0 0,0 0 0,0 0 0,-1 0 0,1 0 0,0 1 0,0-1 0,0 0 0,0 0 0,-1 0 0,1 1 0,0-1 0,0 0 0,0 0 0,0 1 0,0-1 0,2 10 0,-2-9 0,1-1 0,-1 1 0,0-1 0,1 1 0,-1-1 0,0 1 0,0 0 0,1-1 0,-1 1 0,0-1 0,0 1 0,0 0 0,0-1 0,0 1 0,0-1 0,0 1 0,0 0 0,0-1 0,0 1 0,0-1 0,0 1 0,0 0 0,0-1 0,-1 1 0,1-1 0,0 1 0,0-1 0,-1 1 0,1 0 0,0-1 0,-1 0 0,1 1 0,0-1 0,-1 1 0,1-1 0,-1 1 0,1-1 0,-1 0 0,1 1 0,-1-1 0,1 0 0,-1 1 0,0-1 0,0 0 0,-6 1 0,0 0 0,0 0 0,0-1 0,1-1 0,-1 1 0,0-1 0,-10-2 0,-46-14 0,54 14 0,1 0 0,0-1 0,0 0 0,0 0 0,1 0 0,-1-1 0,1-1 0,0 1 0,1-1 0,-11-11 0,1-3 0,2 0 0,-19-33 0,25 38 0,-13-30 0,18 37 0,0 0 0,0 1 0,-1 0 0,1 0 0,-2 0 0,1 0 0,-1 1 0,-9-11 0,22 26 0,1 0 0,-1 1 0,7 10 0,12 16 0,-11-18 0,-4-6 0,0 1 0,-1 0 0,-1 0 0,0 1 0,-1 1 0,13 28 0,-17-29 0,1-1 0,0 0 0,1 0 0,13 19 0,-15-26 0,1 1 0,0-1 0,1 0 0,-1 0 0,1-1 0,0 0 0,0 0 0,15 7 0,117 66 0,-137-77 0,0 0 0,0 0 0,0 0 0,0 0 0,0 0 0,0 0 0,1-1 0,-1 1 0,0-1 0,0 1 0,1-1 0,-1 0 0,0 0 0,1 0 0,-1 0 0,0 0 0,1-1 0,2 0 0,-4 0 0,1 0 0,0 0 0,-1-1 0,1 1 0,-1 0 0,1-1 0,-1 1 0,0-1 0,1 1 0,-1-1 0,0 0 0,0 1 0,0-1 0,0 0 0,-1 0 0,1 0 0,0 0 0,-1 0 0,1 0 0,-1 0 0,0-3 0,2-9 0,-1 0 0,-1 0 0,0 0 0,-1 0 0,0 0 0,-1 1 0,-1-1 0,0 0 0,-1 1 0,0 0 0,-1 0 0,-7-13 0,-11-15 0,-1 0 0,-37-45 0,-10-17 0,54 75 0,-22-51 0,34 67 0,1 1 0,0-1 0,1 0 0,1 0 0,0 0 0,0-1 0,1-17 0,1 43 0,1-1 0,0 0 0,1 0 0,3 13 0,-3-17 0,0-1 0,1 0 0,-1 0 0,1 0 0,1 0 0,-1-1 0,1 1 0,0-1 0,9 9 0,24 19 0,-28-27 0,-1 0 0,1 0 0,-1 1 0,-1 0 0,1 1 0,-2 0 0,1 0 0,-1 0 0,6 14 0,-1 4 170,-4-7-682,1-1 1,13 23-1,-12-27-6314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1:59:56.7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1115 401 24575,'-35'-35'0,"-45"-38"0,69 65 0,1 1 0,-1 0 0,0 0 0,-1 1 0,1 1 0,-19-6 0,7 4 0,8 4 0,1-1 0,0-1 0,1 0 0,-1-1 0,1 0 0,0-1 0,1 0 0,-1-1 0,-18-16 0,14 8 0,9 6 0,-1 2 0,0-1 0,-1 1 0,1 1 0,-2 0 0,1 0 0,-1 1 0,0 0 0,-12-4 0,-37-8 0,-1 3 0,-1 3 0,0 2 0,-1 4 0,0 1 0,-103 8 0,163-3 0,0 0 0,0 0 0,1 1 0,-1-1 0,0 1 0,0 0 0,1 0 0,-1 0 0,1 0 0,-1 0 0,1 1 0,-1-1 0,1 1 0,0-1 0,-1 1 0,1 0 0,0 0 0,0 0 0,1 0 0,-1 0 0,0 0 0,1 1 0,-1-1 0,1 1 0,0-1 0,-2 4 0,2-2 0,0 0 0,1 0 0,0 0 0,-1 0 0,1-1 0,0 1 0,1 0 0,-1 0 0,1 0 0,0-1 0,0 1 0,0 0 0,0-1 0,0 1 0,1 0 0,0-1 0,0 0 0,0 1 0,2 2 0,5 5 0,0-1 0,1 0 0,0-1 0,1 0 0,0-1 0,0 0 0,1-1 0,0 0 0,0 0 0,13 4 0,12 3 0,1-1 0,48 9 0,-29-12 0,0-4 0,1-1 0,93-6 0,-71-1 0,-67 3 0,0 0 0,0 0 0,0 1 0,0 1 0,20 7 0,60 28 0,-62-24 0,49 16 0,62 5 0,-95-28-1365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2:00:01.5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1:59:58.0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2:00:00.4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24575,'1375'0'0,"-1364"0"0,0 2 0,0-1 0,0 2 0,0-1 0,0 1 0,0 1 0,18 9 0,16 5 0,-23-12-1365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2:00:13.6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771 1032 24575,'-60'-2'0,"-94"-14"0,146 15 0,-16-3 0,-33-9 0,48 11 0,1-1 0,0-1 0,0 0 0,0 0 0,0-1 0,1 0 0,-10-7 0,5 3 0,0 1 0,-1 0 0,-1 1 0,1 0 0,-1 1 0,0 1 0,0 0 0,-1 1 0,0 0 0,1 2 0,-1-1 0,0 2 0,-29 0 0,39 1 0,-1 0 0,1 0 0,-1-1 0,1 0 0,0 0 0,-1 0 0,-5-2 0,9 2 0,0 0 0,0-1 0,0 1 0,0-1 0,0 1 0,0-1 0,0 1 0,0-1 0,1 0 0,-1 0 0,1 0 0,-1 0 0,1 0 0,0 0 0,0 0 0,0 0 0,0-1 0,-1-3 0,-2-9 0,1-1 0,1 1 0,0-1 0,1 1 0,0-1 0,1 1 0,1-1 0,1 0 0,0 1 0,1 0 0,7-22 0,5-8 0,3 1 0,31-60 0,-33 73 0,1 0 0,1 1 0,1 1 0,30-34 0,-41 55 0,0 0 0,0 0 0,1 1 0,0 0 0,0 0 0,0 1 0,1 1 0,0-1 0,0 2 0,1-1 0,-1 1 0,1 1 0,0 0 0,0 0 0,0 1 0,0 1 0,15-1 0,141 8 0,-163-5 0,1 0 0,-1-1 0,0 1 0,1 1 0,-1-1 0,0 1 0,0-1 0,0 1 0,0 0 0,0 1 0,-1-1 0,1 1 0,-1-1 0,6 6 0,-5-3 0,1 1 0,-1-1 0,-1 1 0,1 0 0,-1 0 0,0 0 0,0 0 0,2 12 0,1 7 0,-1 1 0,-1 0 0,0 51 0,-4-62 0,2 36 0,-8 79 0,3-111 0,0 0 0,-1 0 0,-1 0 0,-1 0 0,-1-1 0,0 1 0,-13 19 0,-8 7 0,-2-2 0,-2 0 0,-2-3 0,-2 0 0,-70 58 0,101-94 0,-32 29 0,-67 42 0,92-67 0,-1-1 0,0 0 0,0-1 0,-1 0 0,0-1 0,0-1 0,0 0 0,0-1 0,-1-1 0,-15 1 0,26-3 0,-7 1 0,1-1 0,-1 0 0,-19-4 0,27 3 0,0 0 0,0 0 0,0 0 0,0 0 0,0 0 0,0-1 0,0 1 0,0-1 0,1 0 0,-1 0 0,1 0 0,-1 0 0,1 0 0,0-1 0,0 1 0,0-1 0,-2-3 0,0-1 0,1 0 0,0 0 0,0-1 0,1 1 0,0-1 0,0 1 0,1-1 0,0 0 0,1 1 0,-1-1 0,1 0 0,1 0 0,-1 0 0,3-9 0,4-12 0,1 1 0,16-39 0,-21 56 0,60-137 0,23-69 0,-82 204 0,0 0 0,1 1 0,1 0 0,0 0 0,0 0 0,1 1 0,0 0 0,1 0 0,10-10 0,-13 16 0,1 0 0,-1 1 0,1 0 0,0-1 0,1 2 0,-1-1 0,1 1 0,0 0 0,-1 0 0,1 1 0,0 0 0,1 0 0,-1 1 0,0 0 0,0 0 0,1 0 0,11 2 0,-14-1 0,0 0 0,0 1 0,0-1 0,0 1 0,0 0 0,-1 1 0,1-1 0,0 1 0,-1 0 0,1 0 0,-1 1 0,0-1 0,0 1 0,0 0 0,0 0 0,0 0 0,-1 0 0,1 1 0,-1 0 0,0-1 0,0 1 0,3 6 0,-2-1 0,0 0 0,0 0 0,-1 1 0,0-1 0,-1 1 0,0 0 0,-1 0 0,0 0 0,0 20 0,-1-4 0,-7 173 0,7-196 0,0 0 0,-1 0 0,1 0 0,-1-1 0,0 1 0,0 0 0,0 0 0,0 0 0,0-1 0,0 1 0,-1 0 0,0-1 0,1 1 0,-1-1 0,0 0 0,0 1 0,0-1 0,-1 0 0,1 0 0,0-1 0,-1 1 0,1 0 0,-1-1 0,0 0 0,1 1 0,-1-1 0,0 0 0,-5 1 0,-4 0 0,0 0 0,0-1 0,0-1 0,-1 0 0,-22-3 0,29 2 0,-1-1 0,0 1 0,0-2 0,1 1 0,-1-1 0,1 0 0,-1 0 0,1 0 0,0-1 0,1 0 0,-1 0 0,1-1 0,-1 0 0,1 0 0,1 0 0,-1 0 0,1-1 0,0 1 0,0-1 0,-4-10 0,0 0 0,1 0 0,0 0 0,1-1 0,1 0 0,1 0 0,0 0 0,-1-22 0,5-218 0,3 147 0,-3 90 0,1-1 0,1 0 0,1 1 0,6-22 0,-7 34 0,1 1 0,0-1 0,0 1 0,0-1 0,1 1 0,0 0 0,1 0 0,-1 1 0,2-1 0,-1 1 0,0 0 0,1 1 0,7-6 0,-4 4 0,1 0 0,0 1 0,0 0 0,0 1 0,1 0 0,0 1 0,0 0 0,0 1 0,0 0 0,0 1 0,1 0 0,-1 1 0,1 0 0,17 1 0,-9 0 0,-1-1 0,-1 2 0,1 0 0,21 4 0,-34-3 0,0-1 0,1 1 0,-1 1 0,0-1 0,0 1 0,0 0 0,-1 0 0,1 1 0,-1 0 0,0 0 0,0 0 0,9 10 0,-1 2 0,-1 1 0,0 1 0,-2-1 0,0 2 0,11 28 0,30 103 0,-48-140 0,10 38 0,-3 0 0,-2 0 0,-2 1 0,-2 0 0,-4 84 0,-2-36-1365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2:00:14.4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6T02:00:17.1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1378 341 24575,'-1'-82'0,"3"-95"0,-1 167 0,1 1 0,0-1 0,1 1 0,0 0 0,0 0 0,8-14 0,-11 21 0,-7 5 0,-80 42 0,-2-4 0,-1-4 0,-104 28 0,118-44 0,-1-4 0,0-4 0,-1-2 0,-113-1 0,145-10 0,-50-7 0,134 7 0,-3-2 0,777 1 0,-432 2 0,-366-1 0,-1 1 0,1 0 0,-1 1 0,1 0 0,-1 2 0,0-1 0,16 7 0,-25-8 0,0 0 0,0 0 0,0 0 0,0 0 0,-1 0 0,1 1 0,-1-1 0,1 1 0,-1 0 0,0 1 0,0-1 0,0 0 0,0 1 0,-1-1 0,1 1 0,-1 0 0,0 0 0,0 0 0,-1 0 0,1 0 0,-1 0 0,0 1 0,0-1 0,0 0 0,0 7 0,-1-9 0,0 0 0,0 0 0,0 0 0,-1 0 0,1 0 0,0 0 0,-1 0 0,0 0 0,1 0 0,-1 0 0,0 0 0,0 0 0,0 0 0,0-1 0,-1 1 0,1 0 0,0-1 0,-1 1 0,1-1 0,-1 1 0,1-1 0,-1 0 0,0 0 0,0 0 0,0 1 0,1-2 0,-1 1 0,-4 1 0,-14 5 0,0-1 0,0-2 0,-1 0 0,0-1 0,0 0 0,-22-2 0,16 1 0,-524-2-661,-5-40-1,189 0 662,364 39 44,0 1 0,0-1 0,0 0 0,0 0 0,0 0 1,0 0-1,0-1 0,1 1 0,-1-1 0,0 0 0,1 1 0,-1-1 0,1 0 0,-3-4 1,4 6-23,0-1 1,1 0 0,-1 0 0,1 0-1,-1 0 1,1 0 0,0 0 0,-1 0-1,1 0 1,0 0 0,-1 0 0,1 0-1,0 0 1,0 0 0,0 0 0,0-1-1,0 1 1,0 0 0,1-1-1,0 0-7,-1 0 0,1 0 0,0 1 0,0-1-1,0 0 1,1 0 0,-1 1 0,0-1-1,1 0 1,-1 1 0,1 0 0,-1-1-1,4-1 1,6-4-15,1 0 0,0 0 0,0 1 0,19-6 0,65-17 0,-4 9 0,184-17 0,99 26 0,-334 12 0,-1 1 0,51 9 0,-73-7 0,-1 0 0,0 1 0,0 1 0,0 0 0,-1 1 0,0 1 0,25 16 0,-23-10 0,-1 1 0,21 22 0,-23-21 0,0-2 0,33 25 0,6 3-164,-42-31-1037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5/15/2023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5/15/2023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5/15/2023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5/15/2023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5/15/2023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5/15/2023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5/15/2023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" TargetMode="External"/><Relationship Id="rId2" Type="http://schemas.openxmlformats.org/officeDocument/2006/relationships/hyperlink" Target="https://open.katti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cf.edu/ucf_section/foundation-exa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" Type="http://schemas.openxmlformats.org/officeDocument/2006/relationships/image" Target="../media/image4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COP 3502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Neslisah Torosdagli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796D-0DD0-2DBC-4DE8-C882AEBF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– Be Careful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994B2-FDF8-3958-A5CE-37C75F9A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You have to be careful about asterisks when declaring pointers! </a:t>
            </a:r>
          </a:p>
          <a:p>
            <a:r>
              <a:rPr lang="en-US" sz="2800" dirty="0"/>
              <a:t>Check out the key difference between these three declarations: </a:t>
            </a:r>
          </a:p>
          <a:p>
            <a:pPr marL="502920" lvl="2" indent="0">
              <a:buNone/>
            </a:pPr>
            <a:r>
              <a:rPr lang="en-US" sz="2400" dirty="0"/>
              <a:t>int *p, q, r; </a:t>
            </a:r>
          </a:p>
          <a:p>
            <a:pPr marL="502920" lvl="2" indent="0">
              <a:buNone/>
            </a:pPr>
            <a:r>
              <a:rPr lang="en-US" sz="2400" dirty="0"/>
              <a:t>int* p, q, r; </a:t>
            </a:r>
          </a:p>
          <a:p>
            <a:pPr marL="502920" lvl="2" indent="0">
              <a:buNone/>
            </a:pPr>
            <a:r>
              <a:rPr lang="en-US" sz="2400" dirty="0"/>
              <a:t>int *p, *q, *r;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9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BC3E-5619-8C29-C9B7-3280EBF2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A4785-2AE7-B699-30D2-BB68A48A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sz="2400" dirty="0"/>
              <a:t>int </a:t>
            </a:r>
            <a:r>
              <a:rPr lang="en-US" sz="2400" dirty="0" err="1"/>
              <a:t>i</a:t>
            </a:r>
            <a:r>
              <a:rPr lang="en-US" sz="2400" dirty="0"/>
              <a:t>; </a:t>
            </a:r>
          </a:p>
          <a:p>
            <a:pPr marL="228600" lvl="1" indent="0">
              <a:buNone/>
            </a:pPr>
            <a:r>
              <a:rPr lang="en-US" sz="2400" dirty="0"/>
              <a:t>int *p = &amp;</a:t>
            </a:r>
            <a:r>
              <a:rPr lang="en-US" sz="2400" dirty="0" err="1"/>
              <a:t>i</a:t>
            </a:r>
            <a:r>
              <a:rPr lang="en-US" sz="2400" dirty="0"/>
              <a:t>; </a:t>
            </a:r>
          </a:p>
          <a:p>
            <a:pPr marL="228600" lvl="1" indent="0">
              <a:buNone/>
            </a:pPr>
            <a:r>
              <a:rPr lang="en-US" sz="2400" dirty="0"/>
              <a:t>*p = 42; </a:t>
            </a:r>
          </a:p>
          <a:p>
            <a:pPr marL="228600" lvl="1" indent="0">
              <a:buNone/>
            </a:pPr>
            <a:r>
              <a:rPr lang="en-US" sz="2400" dirty="0" err="1"/>
              <a:t>printf</a:t>
            </a:r>
            <a:r>
              <a:rPr lang="en-US" sz="2400" dirty="0"/>
              <a:t>("The value of </a:t>
            </a:r>
            <a:r>
              <a:rPr lang="en-US" sz="2400" dirty="0" err="1"/>
              <a:t>i</a:t>
            </a:r>
            <a:r>
              <a:rPr lang="en-US" sz="2400" dirty="0"/>
              <a:t> is now: %d\n", 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4592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AA7F-B01B-D412-D21C-DECA6518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6578-5E3D-1ABB-0B6B-1997B3123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Your programs hang or crash as a result of weird pointer errors in your code.</a:t>
            </a:r>
          </a:p>
          <a:p>
            <a:pPr lvl="1"/>
            <a:r>
              <a:rPr lang="en-US" sz="2200" dirty="0"/>
              <a:t>When you access memory that is out of bounds for that program ­­ i.e., to go outside of the portion of memory that has been "segmented" off for it, it will crash. </a:t>
            </a:r>
          </a:p>
          <a:p>
            <a:pPr lvl="1"/>
            <a:r>
              <a:rPr lang="en-US" sz="2200" dirty="0"/>
              <a:t>Dereferencing an uninitialized pointer</a:t>
            </a:r>
          </a:p>
          <a:p>
            <a:pPr marL="457200" lvl="2" indent="0">
              <a:buNone/>
            </a:pPr>
            <a:r>
              <a:rPr lang="en-US" sz="1900" dirty="0"/>
              <a:t>int *p; </a:t>
            </a:r>
          </a:p>
          <a:p>
            <a:pPr marL="457200" lvl="2" indent="0">
              <a:buNone/>
            </a:pPr>
            <a:r>
              <a:rPr lang="en-US" sz="1900" dirty="0"/>
              <a:t>*p = 56; </a:t>
            </a:r>
          </a:p>
          <a:p>
            <a:pPr lvl="1"/>
            <a:r>
              <a:rPr lang="en-US" sz="2200" dirty="0"/>
              <a:t>Dereferencing a NULL pointer </a:t>
            </a:r>
          </a:p>
          <a:p>
            <a:pPr marL="457200" lvl="2" indent="0">
              <a:buNone/>
            </a:pPr>
            <a:r>
              <a:rPr lang="en-US" sz="1900" dirty="0"/>
              <a:t>int *p = NULL;</a:t>
            </a:r>
          </a:p>
          <a:p>
            <a:pPr marL="457200" lvl="2" indent="0">
              <a:buNone/>
            </a:pPr>
            <a:r>
              <a:rPr lang="en-US" sz="1900" dirty="0"/>
              <a:t>*p = 56;</a:t>
            </a:r>
          </a:p>
          <a:p>
            <a:pPr marL="514350" lvl="1" indent="-285750"/>
            <a:r>
              <a:rPr lang="en-US" sz="2200" dirty="0"/>
              <a:t>Memory Leaks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8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C180-72BD-2008-426D-D33B7132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7602C-FD33-7C31-1C9B-8C92FFDB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Memory which is no longer needed is not released</a:t>
            </a:r>
          </a:p>
          <a:p>
            <a:pPr lvl="1"/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E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xhaust available system memory as an application runs</a:t>
            </a:r>
          </a:p>
          <a:p>
            <a:pPr lvl="1"/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When all the memory on a system is exhausted, any attempt to allocate more memory will fail. This usually causes the program attempting to allocate the memory to terminate itself, or to generate a segmentation fault.</a:t>
            </a:r>
          </a:p>
          <a:p>
            <a:r>
              <a:rPr lang="en-US" sz="2200" dirty="0">
                <a:solidFill>
                  <a:srgbClr val="202122"/>
                </a:solidFill>
                <a:latin typeface="Arial" panose="020B0604020202020204" pitchFamily="34" charset="0"/>
              </a:rPr>
              <a:t>Memory leaks are not easy to resolve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0752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B6A4-F439-547A-89EF-F8E8E0AC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Defensively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DDDE-BF40-10F0-2B75-D7C833292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981201"/>
            <a:ext cx="10263027" cy="3809999"/>
          </a:xfrm>
        </p:spPr>
        <p:txBody>
          <a:bodyPr>
            <a:normAutofit/>
          </a:bodyPr>
          <a:lstStyle/>
          <a:p>
            <a:r>
              <a:rPr lang="en-US" dirty="0"/>
              <a:t>Always initialize all variables and pointers</a:t>
            </a:r>
          </a:p>
          <a:p>
            <a:r>
              <a:rPr lang="en-US" dirty="0"/>
              <a:t>Initialize pointers to NULL</a:t>
            </a:r>
          </a:p>
          <a:p>
            <a:r>
              <a:rPr lang="en-US" dirty="0"/>
              <a:t>Write code that won't crash with a nasty </a:t>
            </a:r>
            <a:r>
              <a:rPr lang="en-US" dirty="0" err="1"/>
              <a:t>segfault</a:t>
            </a:r>
            <a:r>
              <a:rPr lang="en-US" dirty="0"/>
              <a:t>, but which will instead give us useful error messages, </a:t>
            </a:r>
          </a:p>
          <a:p>
            <a:endParaRPr lang="en-US" dirty="0"/>
          </a:p>
          <a:p>
            <a:pPr marL="457200" lvl="2" indent="0">
              <a:spcBef>
                <a:spcPts val="0"/>
              </a:spcBef>
              <a:buNone/>
            </a:pPr>
            <a:r>
              <a:rPr lang="en-US" sz="2000" dirty="0"/>
              <a:t>int </a:t>
            </a:r>
            <a:r>
              <a:rPr lang="en-US" sz="2000" dirty="0" err="1"/>
              <a:t>i</a:t>
            </a:r>
            <a:r>
              <a:rPr lang="en-US" sz="2000" dirty="0"/>
              <a:t>=0;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2000" dirty="0"/>
              <a:t>int *p = NULL;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2000" dirty="0"/>
              <a:t>if (p != NULL)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2000" dirty="0"/>
              <a:t>   *p = 56;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2000" dirty="0"/>
              <a:t>else </a:t>
            </a:r>
          </a:p>
          <a:p>
            <a:pPr marL="457200" lvl="2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("WARNING! It looks like you forgot to give p a valid integer address!\n");</a:t>
            </a:r>
          </a:p>
        </p:txBody>
      </p:sp>
    </p:spTree>
    <p:extLst>
      <p:ext uri="{BB962C8B-B14F-4D97-AF65-F5344CB8AC3E}">
        <p14:creationId xmlns:p14="http://schemas.microsoft.com/office/powerpoint/2010/main" val="291259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0D4A-E908-0B81-697F-69293F7E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Problem#1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5FEFBF-3EC8-5358-8C04-CD5C2A201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073" y="2189234"/>
            <a:ext cx="3411876" cy="341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FEF0F53-F297-937A-CE57-6F1C8CC7E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860" y="2491250"/>
            <a:ext cx="3021690" cy="302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E05D817-A22B-721C-EDE2-132576F85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848" y="2517275"/>
            <a:ext cx="3000053" cy="300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D9EF0E4-9FCD-F710-4450-458AD0EF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756" y="3223732"/>
            <a:ext cx="2147726" cy="214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C28991B-9A43-DEF9-AECB-F24CB2E41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482" y="3480370"/>
            <a:ext cx="1811676" cy="181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15F8E86-A417-52CB-BC38-8C89FE9E9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51" y="1312520"/>
            <a:ext cx="3411876" cy="45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B31D491-3B73-53AA-47D4-F5D249450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614" y="2713233"/>
            <a:ext cx="2779159" cy="277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8A9DA0-51BF-528D-676F-410807AEE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434" y="1624935"/>
            <a:ext cx="4057436" cy="405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A9852D-0CB8-5E6A-19EC-922404F7BFD5}"/>
              </a:ext>
            </a:extLst>
          </p:cNvPr>
          <p:cNvCxnSpPr>
            <a:cxnSpLocks/>
          </p:cNvCxnSpPr>
          <p:nvPr/>
        </p:nvCxnSpPr>
        <p:spPr>
          <a:xfrm>
            <a:off x="688369" y="5105400"/>
            <a:ext cx="10787865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DC8D5B-09BD-ABC9-B8FA-6C1F11F71A90}"/>
              </a:ext>
            </a:extLst>
          </p:cNvPr>
          <p:cNvSpPr txBox="1"/>
          <p:nvPr/>
        </p:nvSpPr>
        <p:spPr>
          <a:xfrm>
            <a:off x="4479531" y="1141823"/>
            <a:ext cx="74654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There are n persons in a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a task, you need a person of height 5’3’’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are you going to find this person?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6FC7C298-282E-8FAB-FBF1-78D17442E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439" y="3429000"/>
            <a:ext cx="1811676" cy="1811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164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0D4A-E908-0B81-697F-69293F7E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Problem#1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5FEFBF-3EC8-5358-8C04-CD5C2A201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174" y="2189234"/>
            <a:ext cx="3411876" cy="341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FEF0F53-F297-937A-CE57-6F1C8CC7E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860" y="2491250"/>
            <a:ext cx="3021690" cy="302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E05D817-A22B-721C-EDE2-132576F85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848" y="2517275"/>
            <a:ext cx="3000053" cy="300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D9EF0E4-9FCD-F710-4450-458AD0EF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756" y="3223732"/>
            <a:ext cx="2147726" cy="214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C28991B-9A43-DEF9-AECB-F24CB2E41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482" y="3480370"/>
            <a:ext cx="1811676" cy="181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15F8E86-A417-52CB-BC38-8C89FE9E9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68" y="1285073"/>
            <a:ext cx="3411876" cy="45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B31D491-3B73-53AA-47D4-F5D249450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293" y="2733781"/>
            <a:ext cx="2779159" cy="277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38A9DA0-51BF-528D-676F-410807AEE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854" y="1646238"/>
            <a:ext cx="4057436" cy="405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A9852D-0CB8-5E6A-19EC-922404F7BFD5}"/>
              </a:ext>
            </a:extLst>
          </p:cNvPr>
          <p:cNvCxnSpPr>
            <a:cxnSpLocks/>
          </p:cNvCxnSpPr>
          <p:nvPr/>
        </p:nvCxnSpPr>
        <p:spPr>
          <a:xfrm>
            <a:off x="688369" y="5105400"/>
            <a:ext cx="10787865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8DC8D5B-09BD-ABC9-B8FA-6C1F11F71A90}"/>
              </a:ext>
            </a:extLst>
          </p:cNvPr>
          <p:cNvSpPr txBox="1"/>
          <p:nvPr/>
        </p:nvSpPr>
        <p:spPr>
          <a:xfrm>
            <a:off x="4232694" y="449951"/>
            <a:ext cx="7567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Brute-Force: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Loop through the list of n persons until a person of height 5’3’’ is found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What will be the cost of searching?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6FC7C298-282E-8FAB-FBF1-78D17442E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175" y="3391757"/>
            <a:ext cx="1811676" cy="181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CC97E2-4275-5C3F-4AA8-C99FF04B0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460" y="2208072"/>
            <a:ext cx="3411876" cy="341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CFC0161-1127-F1F2-4045-4C3C9D8EC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146" y="2510088"/>
            <a:ext cx="3021690" cy="302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A1E3D92-A946-1DF7-D018-043BD8A30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971" y="2513282"/>
            <a:ext cx="3000053" cy="300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C3EF6F7-B432-8984-F105-264442A5B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042" y="3242570"/>
            <a:ext cx="2147726" cy="214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E5A52FD0-78A0-2621-1220-FFFCC30B2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496" y="3488800"/>
            <a:ext cx="1811676" cy="181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4DF948FB-57F2-C6A0-5B17-D47E6608A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579" y="2752619"/>
            <a:ext cx="2779159" cy="277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217A68EE-868A-3249-F38D-039FDB19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842" y="1665076"/>
            <a:ext cx="4057436" cy="405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CA93AF70-1E50-FF95-CA04-CE100AC11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461" y="3410595"/>
            <a:ext cx="1811676" cy="181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63E0ACDF-FB98-E031-88D2-00D945B93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705" y="1267164"/>
            <a:ext cx="3411876" cy="45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40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AAFA-B84B-9C27-8B04-0B3D3656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FEC0C-9655-F107-FC9D-34CF25EE6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6834" y="1667875"/>
            <a:ext cx="9601200" cy="3809999"/>
          </a:xfrm>
        </p:spPr>
        <p:txBody>
          <a:bodyPr>
            <a:normAutofit/>
          </a:bodyPr>
          <a:lstStyle/>
          <a:p>
            <a:r>
              <a:rPr lang="en-US" sz="2800" dirty="0"/>
              <a:t>Sort data</a:t>
            </a:r>
          </a:p>
          <a:p>
            <a:r>
              <a:rPr lang="en-US" sz="2800" dirty="0"/>
              <a:t>Do a binary search</a:t>
            </a:r>
          </a:p>
          <a:p>
            <a:r>
              <a:rPr lang="en-US" sz="2800" dirty="0"/>
              <a:t>What will be the cost of sorting and cost of searching?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09EAF35-ECB2-F996-C6D5-4A777AF2F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444" y="2942271"/>
            <a:ext cx="3411876" cy="341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F7545BD-C828-544A-99F5-36245C171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338" y="3259023"/>
            <a:ext cx="3021690" cy="302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FDE991D-7EFB-754E-594D-335E74C64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343" y="3223265"/>
            <a:ext cx="3000053" cy="300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D87EA97-D785-568A-1CF0-2D80C6041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708" y="3920503"/>
            <a:ext cx="2147726" cy="214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F61F290-DD9D-D41F-59A9-BD79FDABD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46" y="4167913"/>
            <a:ext cx="1811676" cy="181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53140D3-7D42-CA31-1499-7C3FE168E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160" y="3471457"/>
            <a:ext cx="2779159" cy="277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9C2BEDE-A14A-3174-ED09-267F2BB1D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5" y="2447391"/>
            <a:ext cx="4057436" cy="405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AEEBD2-8A0E-D20B-0B13-CE76F7173A7E}"/>
              </a:ext>
            </a:extLst>
          </p:cNvPr>
          <p:cNvCxnSpPr>
            <a:cxnSpLocks/>
          </p:cNvCxnSpPr>
          <p:nvPr/>
        </p:nvCxnSpPr>
        <p:spPr>
          <a:xfrm>
            <a:off x="688369" y="5865689"/>
            <a:ext cx="10941977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1F9AF8E7-E4BD-FF64-6763-57BC53501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001" y="2093477"/>
            <a:ext cx="3411876" cy="45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49EA49F9-16CC-EBA4-9C74-48C4B616A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245" y="4212233"/>
            <a:ext cx="1811676" cy="181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DD4B8057-4319-A713-0891-5E4E986A7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40" y="3267043"/>
            <a:ext cx="3021690" cy="302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80F69F78-0F98-4041-51EC-D4BDE581F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045" y="3928523"/>
            <a:ext cx="2147726" cy="214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0D636F33-20CB-4E47-E64A-2ED068C1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787" y="3450266"/>
            <a:ext cx="2779159" cy="277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9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7964-CE0C-A097-ACFA-00BF1336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9F89-1DD3-C578-93F1-2975069D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given an </a:t>
            </a:r>
            <a:r>
              <a:rPr lang="en-US" dirty="0" err="1"/>
              <a:t>nxn</a:t>
            </a:r>
            <a:r>
              <a:rPr lang="en-US" dirty="0"/>
              <a:t> integer array where each row is filled with several 1s followed by all 0s. The goal of the problem is to determine the maximum number of 1s in any row.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7FAB63-0148-D1CC-8DA6-72ECD420E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482974"/>
              </p:ext>
            </p:extLst>
          </p:nvPr>
        </p:nvGraphicFramePr>
        <p:xfrm>
          <a:off x="2031999" y="3233791"/>
          <a:ext cx="812800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38146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43339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287277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656056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201742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75858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4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34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80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06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50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BF22-1725-C9D9-021D-1E875A95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3C70-DEA2-E35F-1D02-CB9DBD3F9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48470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each row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Count the number of 1’s until the first 0 is encountered</a:t>
            </a:r>
          </a:p>
          <a:p>
            <a:pPr lvl="1">
              <a:spcBef>
                <a:spcPts val="0"/>
              </a:spcBef>
            </a:pPr>
            <a:r>
              <a:rPr lang="en-US" dirty="0"/>
              <a:t>If max_1’s is larger than count, assign max_1 to count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Continue to the next row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int max_1 = 0;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/>
              <a:t>for (int r=0;r&lt;n;++r)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/>
              <a:t>     int count = 0;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/>
              <a:t>     for (int c=0;c&lt;n;++c)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/>
              <a:t>    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/>
              <a:t>        if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r,c</a:t>
            </a:r>
            <a:r>
              <a:rPr lang="en-US" dirty="0"/>
              <a:t>] == 0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/>
              <a:t>            break;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/>
              <a:t>        count++;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/>
              <a:t>     }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dirty="0"/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/>
              <a:t>     if (max_1 &lt; count)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/>
              <a:t>        max_1 = count;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60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3CE8-6DD0-C02B-72B3-2A688D8C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0ECE7-624C-19CB-7323-7E301B415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763" y="1738706"/>
            <a:ext cx="9992474" cy="450798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Graduated from Computer Engineering Department of METU in Ankara, TURKEY,</a:t>
            </a:r>
          </a:p>
          <a:p>
            <a:pPr lvl="1" algn="just"/>
            <a:r>
              <a:rPr lang="en-US" dirty="0"/>
              <a:t>Top third University in Turkey</a:t>
            </a:r>
          </a:p>
          <a:p>
            <a:pPr algn="just"/>
            <a:r>
              <a:rPr lang="en-US" dirty="0"/>
              <a:t>Got MS and PhD degrees in CS at UCF,</a:t>
            </a:r>
          </a:p>
          <a:p>
            <a:pPr algn="just"/>
            <a:r>
              <a:rPr lang="en-US" dirty="0"/>
              <a:t>Worked in a wide-range of companies in the industry,</a:t>
            </a:r>
          </a:p>
          <a:p>
            <a:pPr algn="just"/>
            <a:r>
              <a:rPr lang="en-US" dirty="0"/>
              <a:t>Currently I am a Member of Technical Staff at AMD and working in the Vulkan driver development,</a:t>
            </a:r>
          </a:p>
          <a:p>
            <a:pPr algn="just"/>
            <a:r>
              <a:rPr lang="en-US" dirty="0"/>
              <a:t>Anyone interested in an internship position at AMD, please do not hesitate to contact 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Office Hours</a:t>
            </a:r>
            <a:r>
              <a:rPr lang="en-US" dirty="0"/>
              <a:t>: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1 hour right after class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528E-3AFA-8889-B828-4DEE3178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A76C3-A6B3-7A8D-1D71-C7175FA7D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Cost of this computation:</a:t>
            </a:r>
          </a:p>
          <a:p>
            <a:pPr lvl="1"/>
            <a:r>
              <a:rPr lang="en-US" sz="2400" dirty="0"/>
              <a:t>If the array is all 0’s: O(n) - linear</a:t>
            </a:r>
          </a:p>
          <a:p>
            <a:pPr lvl="1"/>
            <a:r>
              <a:rPr lang="en-US" sz="2400" dirty="0"/>
              <a:t>If the array is all 1’s: O(n</a:t>
            </a:r>
            <a:r>
              <a:rPr lang="en-US" sz="2400" baseline="30000" dirty="0"/>
              <a:t>2</a:t>
            </a:r>
            <a:r>
              <a:rPr lang="en-US" sz="2400" dirty="0"/>
              <a:t>) - quadratic</a:t>
            </a:r>
          </a:p>
          <a:p>
            <a:r>
              <a:rPr lang="en-US" sz="2600" dirty="0"/>
              <a:t>What if this is a question asked in a programming computation and n is very large, this brute-force method will most probably cause time-out </a:t>
            </a:r>
            <a:r>
              <a:rPr lang="en-US" sz="2600" dirty="0">
                <a:sym typeface="Wingdings" panose="05000000000000000000" pitchFamily="2" charset="2"/>
              </a:rPr>
              <a:t></a:t>
            </a:r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6467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11A6-ADDE-0265-B2F9-1D34F99C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3240-C1BF-F3C2-E02E-0C250DD6C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46239"/>
            <a:ext cx="10571252" cy="4144962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Initialize the current row and current column to 0. </a:t>
            </a:r>
          </a:p>
          <a:p>
            <a:pPr>
              <a:spcBef>
                <a:spcPts val="0"/>
              </a:spcBef>
            </a:pPr>
            <a:r>
              <a:rPr lang="en-US" dirty="0"/>
              <a:t>While the current row is less than n (or before the last row)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While the square at the current row and column is 1, Increment the current column.</a:t>
            </a:r>
          </a:p>
          <a:p>
            <a:pPr lvl="1">
              <a:spcBef>
                <a:spcPts val="0"/>
              </a:spcBef>
            </a:pPr>
            <a:r>
              <a:rPr lang="en-US" dirty="0"/>
              <a:t> Increment the current row. </a:t>
            </a:r>
          </a:p>
          <a:p>
            <a:pPr>
              <a:spcBef>
                <a:spcPts val="0"/>
              </a:spcBef>
            </a:pPr>
            <a:r>
              <a:rPr lang="en-US" dirty="0"/>
              <a:t>The current column index represents the maximum number of 1s seen.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int r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int c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int max_1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while (r&lt;n)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while ((c&lt;n) &amp;&amp; 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r,c</a:t>
            </a:r>
            <a:r>
              <a:rPr lang="en-US" dirty="0"/>
              <a:t>] == 1))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++c;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max_1 = 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++r;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499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2E5A-A895-887B-E255-2CBC671A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Problem#2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1C6BBF-6EDB-9D9A-A9E7-90AB6C70B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485300"/>
              </p:ext>
            </p:extLst>
          </p:nvPr>
        </p:nvGraphicFramePr>
        <p:xfrm>
          <a:off x="2031999" y="2316480"/>
          <a:ext cx="812800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381463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43339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287277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656056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201742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75858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44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34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5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80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06633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A477439-4865-1CFB-9AD2-9E8995FAA6D9}"/>
              </a:ext>
            </a:extLst>
          </p:cNvPr>
          <p:cNvSpPr txBox="1"/>
          <p:nvPr/>
        </p:nvSpPr>
        <p:spPr>
          <a:xfrm>
            <a:off x="4735816" y="2316480"/>
            <a:ext cx="315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E1B824-1A69-CD64-6DCC-6326C2CED3E0}"/>
              </a:ext>
            </a:extLst>
          </p:cNvPr>
          <p:cNvSpPr txBox="1"/>
          <p:nvPr/>
        </p:nvSpPr>
        <p:spPr>
          <a:xfrm>
            <a:off x="4742952" y="2685812"/>
            <a:ext cx="315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8DE1A5-18F9-126E-0443-59DC74B0A8FF}"/>
              </a:ext>
            </a:extLst>
          </p:cNvPr>
          <p:cNvSpPr txBox="1"/>
          <p:nvPr/>
        </p:nvSpPr>
        <p:spPr>
          <a:xfrm>
            <a:off x="6096000" y="3057369"/>
            <a:ext cx="315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42D4CF-195F-4FB4-0468-E77D8FD9F6F3}"/>
              </a:ext>
            </a:extLst>
          </p:cNvPr>
          <p:cNvSpPr txBox="1"/>
          <p:nvPr/>
        </p:nvSpPr>
        <p:spPr>
          <a:xfrm>
            <a:off x="6096857" y="3426701"/>
            <a:ext cx="315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15DCE-A1C1-F342-A047-68C4EBEDEFCC}"/>
              </a:ext>
            </a:extLst>
          </p:cNvPr>
          <p:cNvSpPr txBox="1"/>
          <p:nvPr/>
        </p:nvSpPr>
        <p:spPr>
          <a:xfrm>
            <a:off x="8807522" y="3796033"/>
            <a:ext cx="315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E2ACA0-3040-55D4-8027-17A45652B958}"/>
              </a:ext>
            </a:extLst>
          </p:cNvPr>
          <p:cNvSpPr txBox="1"/>
          <p:nvPr/>
        </p:nvSpPr>
        <p:spPr>
          <a:xfrm>
            <a:off x="8807522" y="4165365"/>
            <a:ext cx="315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C0A797-4472-5955-87E5-62D5666A375E}"/>
              </a:ext>
            </a:extLst>
          </p:cNvPr>
          <p:cNvSpPr txBox="1"/>
          <p:nvPr/>
        </p:nvSpPr>
        <p:spPr>
          <a:xfrm>
            <a:off x="2031999" y="2316480"/>
            <a:ext cx="315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F140AA-F068-9A46-3570-F6BBC78B4460}"/>
              </a:ext>
            </a:extLst>
          </p:cNvPr>
          <p:cNvSpPr txBox="1"/>
          <p:nvPr/>
        </p:nvSpPr>
        <p:spPr>
          <a:xfrm>
            <a:off x="3385052" y="2316480"/>
            <a:ext cx="315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B773C-2350-C6D5-1DB4-87FDB04D69B2}"/>
              </a:ext>
            </a:extLst>
          </p:cNvPr>
          <p:cNvSpPr txBox="1"/>
          <p:nvPr/>
        </p:nvSpPr>
        <p:spPr>
          <a:xfrm>
            <a:off x="4739814" y="3055144"/>
            <a:ext cx="315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C29015-D19E-7EF6-1ED6-F54D4E5CA2FC}"/>
              </a:ext>
            </a:extLst>
          </p:cNvPr>
          <p:cNvSpPr txBox="1"/>
          <p:nvPr/>
        </p:nvSpPr>
        <p:spPr>
          <a:xfrm>
            <a:off x="6092006" y="3796033"/>
            <a:ext cx="315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9247DE-C07B-8284-AA8B-477390392D34}"/>
              </a:ext>
            </a:extLst>
          </p:cNvPr>
          <p:cNvSpPr txBox="1"/>
          <p:nvPr/>
        </p:nvSpPr>
        <p:spPr>
          <a:xfrm>
            <a:off x="7444200" y="3796033"/>
            <a:ext cx="315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9217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E659-10CA-C867-9526-B3F925AB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3A754-39EC-44E1-2385-E7B4E55C8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Cost of this computation:</a:t>
            </a:r>
          </a:p>
          <a:p>
            <a:pPr lvl="1"/>
            <a:r>
              <a:rPr lang="en-US" sz="2400" dirty="0"/>
              <a:t>If the array is all 0’s: O(n) </a:t>
            </a:r>
          </a:p>
          <a:p>
            <a:pPr lvl="1"/>
            <a:r>
              <a:rPr lang="en-US" sz="2400" dirty="0"/>
              <a:t>If the array is all 1’s: O(2n)=O(n) – linear, when n is sufficiently large, 2 is negligible.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8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17FC-AA34-F6E0-AC87-06222622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 algorithm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8524-FCA5-580C-D562-2976BF96A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97979"/>
            <a:ext cx="10622622" cy="43562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this class, you will improve your capability to implement an algorithm in C.</a:t>
            </a:r>
          </a:p>
          <a:p>
            <a:pPr lvl="1"/>
            <a:r>
              <a:rPr lang="en-US" b="1" dirty="0"/>
              <a:t>The more you exercise, the better you are</a:t>
            </a:r>
          </a:p>
          <a:p>
            <a:pPr lvl="2"/>
            <a:r>
              <a:rPr lang="en-US" b="1" dirty="0">
                <a:hlinkClick r:id="rId2"/>
              </a:rPr>
              <a:t>https://open.kattis.com/</a:t>
            </a:r>
            <a:endParaRPr lang="en-US" b="1" dirty="0"/>
          </a:p>
          <a:p>
            <a:pPr lvl="2"/>
            <a:r>
              <a:rPr lang="en-US" b="1" dirty="0">
                <a:hlinkClick r:id="rId3"/>
              </a:rPr>
              <a:t>https://codeforces.com/</a:t>
            </a:r>
            <a:r>
              <a:rPr lang="en-US" b="1" dirty="0"/>
              <a:t> </a:t>
            </a:r>
          </a:p>
          <a:p>
            <a:r>
              <a:rPr lang="en-US" dirty="0"/>
              <a:t>In the beginning, it is always acceptable to propose a brute-force algorithm</a:t>
            </a:r>
          </a:p>
          <a:p>
            <a:pPr lvl="1"/>
            <a:r>
              <a:rPr lang="en-US" dirty="0"/>
              <a:t>Do not hesitate to implement the brute-force solution – take it as an opportunity to exercise</a:t>
            </a:r>
          </a:p>
          <a:p>
            <a:r>
              <a:rPr lang="en-US" dirty="0"/>
              <a:t>By time and experience you will:</a:t>
            </a:r>
          </a:p>
          <a:p>
            <a:pPr lvl="1"/>
            <a:r>
              <a:rPr lang="en-US" dirty="0"/>
              <a:t>Propose an efficient algorithm for a specific problem</a:t>
            </a:r>
          </a:p>
          <a:p>
            <a:pPr lvl="1"/>
            <a:r>
              <a:rPr lang="en-US" dirty="0"/>
              <a:t>Propose correct data-structures for the proposed algorithm</a:t>
            </a:r>
          </a:p>
          <a:p>
            <a:pPr lvl="1"/>
            <a:r>
              <a:rPr lang="en-US" dirty="0"/>
              <a:t>Propose general layout of your program, functions that needs to be implemented</a:t>
            </a:r>
          </a:p>
          <a:p>
            <a:pPr lvl="1"/>
            <a:r>
              <a:rPr lang="en-US" dirty="0"/>
              <a:t>Learn to code defensively - run-time errors to protect against</a:t>
            </a:r>
          </a:p>
          <a:p>
            <a:pPr lvl="1"/>
            <a:r>
              <a:rPr lang="en-US" dirty="0"/>
              <a:t>Learn how to deal with the corner cases – never assume regular conditions in your program to occur</a:t>
            </a:r>
          </a:p>
        </p:txBody>
      </p:sp>
    </p:spTree>
    <p:extLst>
      <p:ext uri="{BB962C8B-B14F-4D97-AF65-F5344CB8AC3E}">
        <p14:creationId xmlns:p14="http://schemas.microsoft.com/office/powerpoint/2010/main" val="145897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Improving knowledge of standard data structures and abstract data types. </a:t>
            </a:r>
          </a:p>
          <a:p>
            <a:pPr algn="just"/>
            <a:r>
              <a:rPr lang="en-US" sz="2800" dirty="0"/>
              <a:t>Improving knowledge of standard algorithms used to solve several classical problems. </a:t>
            </a:r>
          </a:p>
          <a:p>
            <a:pPr algn="just"/>
            <a:r>
              <a:rPr lang="en-US" sz="2800" dirty="0"/>
              <a:t>Covering some mathematics that is useful for the analysis of algorithms.</a:t>
            </a:r>
          </a:p>
          <a:p>
            <a:pPr algn="just"/>
            <a:r>
              <a:rPr lang="en-US" sz="2800" dirty="0"/>
              <a:t>Analyzing the efficiency of solutions to problems.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 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ACA14-256A-7A73-C4AC-15325A3B34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Foundation Exam</a:t>
            </a:r>
          </a:p>
          <a:p>
            <a:r>
              <a:rPr lang="en-US" sz="2800" dirty="0"/>
              <a:t>Well-educated and successful UCF graduates in the industry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Must-Do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7552E39-D3F9-54BA-49F8-E79E7A14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/>
          </a:bodyPr>
          <a:lstStyle/>
          <a:p>
            <a:r>
              <a:rPr lang="en-US" sz="2800" dirty="0"/>
              <a:t>Read foundation exam:</a:t>
            </a:r>
          </a:p>
          <a:p>
            <a:pPr lvl="1"/>
            <a:r>
              <a:rPr lang="en-US" sz="2800" dirty="0">
                <a:hlinkClick r:id="rId2"/>
              </a:rPr>
              <a:t>Foundation Exam – Department of Computer Science (ucf.edu)</a:t>
            </a:r>
            <a:r>
              <a:rPr lang="en-US" sz="2600" dirty="0"/>
              <a:t> </a:t>
            </a:r>
          </a:p>
          <a:p>
            <a:r>
              <a:rPr lang="en-US" sz="2800" dirty="0"/>
              <a:t>Financial Aid Requirement Quiz – must complete by Friday (</a:t>
            </a:r>
            <a:r>
              <a:rPr lang="en-US" sz="2800"/>
              <a:t>01/13/2023).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– Stack vs Heap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ADF913-C546-944F-22D4-18A7DC53F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737" y="1646238"/>
            <a:ext cx="5964255" cy="433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E1A71C-B4DF-03B8-6916-D59504B57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901423"/>
              </p:ext>
            </p:extLst>
          </p:nvPr>
        </p:nvGraphicFramePr>
        <p:xfrm>
          <a:off x="363817" y="1828800"/>
          <a:ext cx="5143131" cy="4150760"/>
        </p:xfrm>
        <a:graphic>
          <a:graphicData uri="http://schemas.openxmlformats.org/drawingml/2006/table">
            <a:tbl>
              <a:tblPr/>
              <a:tblGrid>
                <a:gridCol w="2595140">
                  <a:extLst>
                    <a:ext uri="{9D8B030D-6E8A-4147-A177-3AD203B41FA5}">
                      <a16:colId xmlns:a16="http://schemas.microsoft.com/office/drawing/2014/main" val="2452181835"/>
                    </a:ext>
                  </a:extLst>
                </a:gridCol>
                <a:gridCol w="2547991">
                  <a:extLst>
                    <a:ext uri="{9D8B030D-6E8A-4147-A177-3AD203B41FA5}">
                      <a16:colId xmlns:a16="http://schemas.microsoft.com/office/drawing/2014/main" val="1541424408"/>
                    </a:ext>
                  </a:extLst>
                </a:gridCol>
              </a:tblGrid>
              <a:tr h="4150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STACK</a:t>
                      </a:r>
                    </a:p>
                    <a:p>
                      <a:endParaRPr lang="en-US" b="1" dirty="0">
                        <a:effectLst/>
                      </a:endParaRPr>
                    </a:p>
                    <a:p>
                      <a:r>
                        <a:rPr lang="en-US" dirty="0">
                          <a:effectLst/>
                        </a:rPr>
                        <a:t>It is an array of memory..</a:t>
                      </a:r>
                    </a:p>
                    <a:p>
                      <a:endParaRPr lang="en-US" dirty="0">
                        <a:effectLst/>
                      </a:endParaRPr>
                    </a:p>
                    <a:p>
                      <a:r>
                        <a:rPr lang="en-US" dirty="0">
                          <a:effectLst/>
                        </a:rPr>
                        <a:t>It is a LIFO (Last In First Out) data structure.</a:t>
                      </a:r>
                    </a:p>
                    <a:p>
                      <a:endParaRPr lang="en-US" dirty="0">
                        <a:effectLst/>
                      </a:endParaRPr>
                    </a:p>
                    <a:p>
                      <a:r>
                        <a:rPr lang="en-US" dirty="0">
                          <a:effectLst/>
                        </a:rPr>
                        <a:t>Data can be added to and deleted only from the top of it.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HEAP</a:t>
                      </a:r>
                    </a:p>
                    <a:p>
                      <a:pPr algn="ctr"/>
                      <a:endParaRPr lang="en-US" b="1" dirty="0">
                        <a:effectLst/>
                      </a:endParaRPr>
                    </a:p>
                    <a:p>
                      <a:r>
                        <a:rPr lang="en-US" dirty="0">
                          <a:effectLst/>
                        </a:rPr>
                        <a:t>It is an area of memory where chunks are allocated to store certain kinds of data objects.</a:t>
                      </a:r>
                    </a:p>
                    <a:p>
                      <a:endParaRPr lang="en-US" dirty="0">
                        <a:effectLst/>
                      </a:endParaRPr>
                    </a:p>
                    <a:p>
                      <a:r>
                        <a:rPr lang="en-US" dirty="0">
                          <a:effectLst/>
                        </a:rPr>
                        <a:t>Data can be stored and removed in any order.</a:t>
                      </a:r>
                    </a:p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56480"/>
                  </a:ext>
                </a:extLst>
              </a:tr>
            </a:tbl>
          </a:graphicData>
        </a:graphic>
      </p:graphicFrame>
      <p:pic>
        <p:nvPicPr>
          <p:cNvPr id="1027" name="Picture 3">
            <a:extLst>
              <a:ext uri="{FF2B5EF4-FFF2-40B4-BE49-F238E27FC236}">
                <a16:creationId xmlns:a16="http://schemas.microsoft.com/office/drawing/2014/main" id="{DB17452E-5426-8867-D498-F024BECF9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141" y="4832022"/>
            <a:ext cx="656293" cy="101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AE00245-DA4A-F27A-AB4A-CD7D911DB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8616" y="4933179"/>
            <a:ext cx="821729" cy="114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7465-4945-B69C-B5A5-E65D351F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– Stack vs Heap</a:t>
            </a:r>
          </a:p>
        </p:txBody>
      </p:sp>
      <p:pic>
        <p:nvPicPr>
          <p:cNvPr id="2050" name="Picture 2" descr="stack-heap-e1481729220940">
            <a:extLst>
              <a:ext uri="{FF2B5EF4-FFF2-40B4-BE49-F238E27FC236}">
                <a16:creationId xmlns:a16="http://schemas.microsoft.com/office/drawing/2014/main" id="{E2CF76F0-F2DC-CAB7-120B-61F33624B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72"/>
          <a:stretch/>
        </p:blipFill>
        <p:spPr bwMode="auto">
          <a:xfrm>
            <a:off x="1068512" y="1805879"/>
            <a:ext cx="9828088" cy="425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F8624F-E393-5C51-E8C5-6DC9B41DB283}"/>
                  </a:ext>
                </a:extLst>
              </p14:cNvPr>
              <p14:cNvContentPartPr/>
              <p14:nvPr/>
            </p14:nvContentPartPr>
            <p14:xfrm>
              <a:off x="7902906" y="1781745"/>
              <a:ext cx="187560" cy="128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F8624F-E393-5C51-E8C5-6DC9B41DB2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3906" y="1773105"/>
                <a:ext cx="2052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C1A7BC8-E9E1-A83B-4596-4BC59745BC68}"/>
                  </a:ext>
                </a:extLst>
              </p14:cNvPr>
              <p14:cNvContentPartPr/>
              <p14:nvPr/>
            </p14:nvContentPartPr>
            <p14:xfrm>
              <a:off x="7795986" y="1697145"/>
              <a:ext cx="360720" cy="260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C1A7BC8-E9E1-A83B-4596-4BC59745BC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87346" y="1688145"/>
                <a:ext cx="37836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E01A11-4360-999E-792F-7E3655E46AC9}"/>
                  </a:ext>
                </a:extLst>
              </p14:cNvPr>
              <p14:cNvContentPartPr/>
              <p14:nvPr/>
            </p14:nvContentPartPr>
            <p14:xfrm>
              <a:off x="7817946" y="1786785"/>
              <a:ext cx="434520" cy="154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E01A11-4360-999E-792F-7E3655E46A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54946" y="1723785"/>
                <a:ext cx="5601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E6A22EB-A7C6-A270-8D52-C0E056D5C736}"/>
                  </a:ext>
                </a:extLst>
              </p14:cNvPr>
              <p14:cNvContentPartPr/>
              <p14:nvPr/>
            </p14:nvContentPartPr>
            <p14:xfrm>
              <a:off x="8445066" y="185914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E6A22EB-A7C6-A270-8D52-C0E056D5C7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82426" y="1796505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04084C94-4EFE-CF94-1D53-8F73D1CE2EF0}"/>
              </a:ext>
            </a:extLst>
          </p:cNvPr>
          <p:cNvGrpSpPr/>
          <p:nvPr/>
        </p:nvGrpSpPr>
        <p:grpSpPr>
          <a:xfrm>
            <a:off x="10520466" y="1797585"/>
            <a:ext cx="906840" cy="547560"/>
            <a:chOff x="10520466" y="1797585"/>
            <a:chExt cx="906840" cy="5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6CB8177-03D1-789D-94C4-7CD4A6C7FB44}"/>
                    </a:ext>
                  </a:extLst>
                </p14:cNvPr>
                <p14:cNvContentPartPr/>
                <p14:nvPr/>
              </p14:nvContentPartPr>
              <p14:xfrm>
                <a:off x="10849146" y="1797585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6CB8177-03D1-789D-94C4-7CD4A6C7FB4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86146" y="173458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A6125A-15B7-D5DA-C9A9-DCA594828B61}"/>
                    </a:ext>
                  </a:extLst>
                </p14:cNvPr>
                <p14:cNvContentPartPr/>
                <p14:nvPr/>
              </p14:nvContentPartPr>
              <p14:xfrm>
                <a:off x="10870026" y="2136345"/>
                <a:ext cx="557280" cy="19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A6125A-15B7-D5DA-C9A9-DCA594828B6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807026" y="2073705"/>
                  <a:ext cx="682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542E018-CCFA-4CA0-1195-1A65E5955497}"/>
                    </a:ext>
                  </a:extLst>
                </p14:cNvPr>
                <p14:cNvContentPartPr/>
                <p14:nvPr/>
              </p14:nvContentPartPr>
              <p14:xfrm>
                <a:off x="10520466" y="1888665"/>
                <a:ext cx="299520" cy="456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542E018-CCFA-4CA0-1195-1A65E595549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57466" y="1825665"/>
                  <a:ext cx="425160" cy="58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E51FA2F-8F56-76CD-B961-F2CEDA22D010}"/>
                  </a:ext>
                </a:extLst>
              </p14:cNvPr>
              <p14:cNvContentPartPr/>
              <p14:nvPr/>
            </p14:nvContentPartPr>
            <p14:xfrm>
              <a:off x="10859586" y="117082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E51FA2F-8F56-76CD-B961-F2CEDA22D0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96586" y="11078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763CAF3-F978-13F3-38AA-21D99C8FE92A}"/>
                  </a:ext>
                </a:extLst>
              </p14:cNvPr>
              <p14:cNvContentPartPr/>
              <p14:nvPr/>
            </p14:nvContentPartPr>
            <p14:xfrm>
              <a:off x="10507506" y="1428585"/>
              <a:ext cx="631080" cy="161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763CAF3-F978-13F3-38AA-21D99C8FE92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44506" y="1365945"/>
                <a:ext cx="756720" cy="28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741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CDEB-1363-C179-61A9-C54C18CB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03161"/>
            <a:ext cx="9601200" cy="1142385"/>
          </a:xfrm>
        </p:spPr>
        <p:txBody>
          <a:bodyPr/>
          <a:lstStyle/>
          <a:p>
            <a:r>
              <a:rPr lang="en-US" dirty="0"/>
              <a:t>Memory – Stack vs Heap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44DD-C444-9E82-8841-F8278EDF3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75" y="1358562"/>
            <a:ext cx="11585825" cy="497269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Every variable has a memory address</a:t>
            </a:r>
          </a:p>
          <a:p>
            <a:pPr>
              <a:spcBef>
                <a:spcPts val="600"/>
              </a:spcBef>
            </a:pPr>
            <a:r>
              <a:rPr lang="en-US" b="1" dirty="0"/>
              <a:t>Every variable you declare in C is designed to hold a particular type of data. While the variable a in the code above was designed to hold an integer, the variable p was declared to hold the address of an integer. That's all a pointer is: a place to store a memory address.</a:t>
            </a:r>
          </a:p>
          <a:p>
            <a:pPr marL="502920" lvl="2" indent="0">
              <a:buNone/>
            </a:pPr>
            <a:r>
              <a:rPr lang="en-US" sz="2000" dirty="0"/>
              <a:t>	int </a:t>
            </a:r>
            <a:r>
              <a:rPr lang="en-US" sz="2000" dirty="0" err="1"/>
              <a:t>i</a:t>
            </a:r>
            <a:r>
              <a:rPr lang="en-US" sz="2000" dirty="0"/>
              <a:t> = 22; // create an integer variable of size 32 bits</a:t>
            </a:r>
          </a:p>
          <a:p>
            <a:pPr marL="502920" lvl="2" indent="0">
              <a:buNone/>
            </a:pPr>
            <a:r>
              <a:rPr lang="en-US" sz="2000" dirty="0"/>
              <a:t>	int *p; // create an integer pointer, in stack 32-bits space is allocated, in heap 32-bits space is allocated</a:t>
            </a:r>
          </a:p>
          <a:p>
            <a:pPr marL="502920" lvl="2" indent="0">
              <a:buNone/>
            </a:pPr>
            <a:r>
              <a:rPr lang="en-US" sz="2000" dirty="0"/>
              <a:t>	p = &amp;</a:t>
            </a:r>
            <a:r>
              <a:rPr lang="en-US" sz="2000" dirty="0" err="1"/>
              <a:t>i</a:t>
            </a:r>
            <a:r>
              <a:rPr lang="en-US" sz="2000" dirty="0"/>
              <a:t>; // Assign the address of '</a:t>
            </a:r>
            <a:r>
              <a:rPr lang="en-US" sz="2000" dirty="0" err="1"/>
              <a:t>i</a:t>
            </a:r>
            <a:r>
              <a:rPr lang="en-US" sz="2000" dirty="0"/>
              <a:t>' to 'p’. </a:t>
            </a:r>
          </a:p>
          <a:p>
            <a:pPr marL="502920" lvl="2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("(value) i: %d\n", </a:t>
            </a:r>
            <a:r>
              <a:rPr lang="en-US" sz="2000" dirty="0" err="1"/>
              <a:t>i</a:t>
            </a:r>
            <a:r>
              <a:rPr lang="en-US" sz="2000" dirty="0"/>
              <a:t>); // print value of </a:t>
            </a:r>
            <a:r>
              <a:rPr lang="en-US" sz="2000" dirty="0" err="1"/>
              <a:t>i</a:t>
            </a:r>
            <a:endParaRPr lang="en-US" sz="2000" dirty="0"/>
          </a:p>
          <a:p>
            <a:pPr marL="502920" lvl="2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("(</a:t>
            </a:r>
            <a:r>
              <a:rPr lang="en-US" sz="2000" dirty="0" err="1"/>
              <a:t>addr</a:t>
            </a:r>
            <a:r>
              <a:rPr lang="en-US" sz="2000" dirty="0"/>
              <a:t>) &amp;</a:t>
            </a:r>
            <a:r>
              <a:rPr lang="en-US" sz="2000" dirty="0" err="1"/>
              <a:t>i</a:t>
            </a:r>
            <a:r>
              <a:rPr lang="en-US" sz="2000" dirty="0"/>
              <a:t>: %p\n", &amp;</a:t>
            </a:r>
            <a:r>
              <a:rPr lang="en-US" sz="2000" dirty="0" err="1"/>
              <a:t>i</a:t>
            </a:r>
            <a:r>
              <a:rPr lang="en-US" sz="2000" dirty="0"/>
              <a:t>); // print address of </a:t>
            </a:r>
            <a:r>
              <a:rPr lang="en-US" sz="2000" dirty="0" err="1"/>
              <a:t>i</a:t>
            </a:r>
            <a:endParaRPr lang="en-US" sz="2000" dirty="0"/>
          </a:p>
          <a:p>
            <a:pPr marL="502920" lvl="2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("(value pointed) p: %d\n", *p); // print value of p</a:t>
            </a:r>
          </a:p>
          <a:p>
            <a:pPr marL="502920" lvl="2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printf</a:t>
            </a:r>
            <a:r>
              <a:rPr lang="en-US" sz="2000" dirty="0"/>
              <a:t>("(value) p: %p\n", p); // print address of p</a:t>
            </a:r>
          </a:p>
          <a:p>
            <a:pPr marL="502920" lvl="2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printf</a:t>
            </a:r>
            <a:r>
              <a:rPr lang="en-US" sz="2000" dirty="0"/>
              <a:t>("(</a:t>
            </a:r>
            <a:r>
              <a:rPr lang="en-US" sz="2000" dirty="0" err="1"/>
              <a:t>addr</a:t>
            </a:r>
            <a:r>
              <a:rPr lang="en-US" sz="2000" dirty="0"/>
              <a:t>) &amp;p: %p\n", &amp;p); // print address of 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F8893E-96EE-5589-F00A-110598B5DBCD}"/>
                  </a:ext>
                </a:extLst>
              </p14:cNvPr>
              <p14:cNvContentPartPr/>
              <p14:nvPr/>
            </p14:nvContentPartPr>
            <p14:xfrm>
              <a:off x="215106" y="964905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F8893E-96EE-5589-F00A-110598B5DB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66" y="902265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770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4880-B68E-6CFE-27A3-EEF04A9E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– Stack vs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EE6C-CBAC-A73C-5680-3EEEAEF44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Pros and Cons: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Stack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very fast access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don't have to explicitly de-allocate variables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space is managed efficiently by CPU, memory will not become fragmented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local variables only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limit on stack size (OS-dependent)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 cannot be resized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Heap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 can be accessed globally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 limit on memory size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(relatively) slower access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 guaranteed efficient use of space, memory may become fragmented over time as blocks of memory are allocated, then freed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must manage memory (you're in charge of allocating and freeing variables)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 can be resized using </a:t>
            </a:r>
            <a:r>
              <a:rPr lang="en-US" alt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realloc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8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3421</TotalTime>
  <Words>1578</Words>
  <Application>Microsoft Office PowerPoint</Application>
  <PresentationFormat>Widescreen</PresentationFormat>
  <Paragraphs>261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Lato Extended</vt:lpstr>
      <vt:lpstr>Verdana</vt:lpstr>
      <vt:lpstr>Diamond Grid 16x9</vt:lpstr>
      <vt:lpstr>COP 3502 Introduction</vt:lpstr>
      <vt:lpstr>About Me</vt:lpstr>
      <vt:lpstr>Goals</vt:lpstr>
      <vt:lpstr>Long Term Goals</vt:lpstr>
      <vt:lpstr>Must-Do</vt:lpstr>
      <vt:lpstr>Memory – Stack vs Heap</vt:lpstr>
      <vt:lpstr>Memory – Stack vs Heap</vt:lpstr>
      <vt:lpstr>Memory – Stack vs Heap </vt:lpstr>
      <vt:lpstr>Memory – Stack vs Heap</vt:lpstr>
      <vt:lpstr>Pointers – Be Careful</vt:lpstr>
      <vt:lpstr>Pointers</vt:lpstr>
      <vt:lpstr>Segmentation Faults</vt:lpstr>
      <vt:lpstr>Memory Leaks</vt:lpstr>
      <vt:lpstr>Code Defensively</vt:lpstr>
      <vt:lpstr>Problem#1</vt:lpstr>
      <vt:lpstr>Problem#1</vt:lpstr>
      <vt:lpstr>Problem#1</vt:lpstr>
      <vt:lpstr>Problem#2</vt:lpstr>
      <vt:lpstr>Problem#2</vt:lpstr>
      <vt:lpstr>Problem#2</vt:lpstr>
      <vt:lpstr>Problem#2</vt:lpstr>
      <vt:lpstr>Problem#2</vt:lpstr>
      <vt:lpstr>Problem#2</vt:lpstr>
      <vt:lpstr>Implementing an algorithm in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3502</dc:title>
  <dc:creator>Torosdagli, Neslisah</dc:creator>
  <cp:lastModifiedBy>Torosdagli, Neslisah</cp:lastModifiedBy>
  <cp:revision>25</cp:revision>
  <dcterms:created xsi:type="dcterms:W3CDTF">2023-01-06T01:21:14Z</dcterms:created>
  <dcterms:modified xsi:type="dcterms:W3CDTF">2023-05-15T04:29:31Z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64e4cbe8-b4f6-45dc-bcba-6123dfd2d8bf_Enabled">
    <vt:lpwstr>true</vt:lpwstr>
  </property>
  <property fmtid="{D5CDD505-2E9C-101B-9397-08002B2CF9AE}" pid="9" name="MSIP_Label_64e4cbe8-b4f6-45dc-bcba-6123dfd2d8bf_SetDate">
    <vt:lpwstr>2023-01-06T01:50:32Z</vt:lpwstr>
  </property>
  <property fmtid="{D5CDD505-2E9C-101B-9397-08002B2CF9AE}" pid="10" name="MSIP_Label_64e4cbe8-b4f6-45dc-bcba-6123dfd2d8bf_Method">
    <vt:lpwstr>Privileged</vt:lpwstr>
  </property>
  <property fmtid="{D5CDD505-2E9C-101B-9397-08002B2CF9AE}" pid="11" name="MSIP_Label_64e4cbe8-b4f6-45dc-bcba-6123dfd2d8bf_Name">
    <vt:lpwstr>Non-Business-AIP 2.0</vt:lpwstr>
  </property>
  <property fmtid="{D5CDD505-2E9C-101B-9397-08002B2CF9AE}" pid="12" name="MSIP_Label_64e4cbe8-b4f6-45dc-bcba-6123dfd2d8bf_SiteId">
    <vt:lpwstr>3dd8961f-e488-4e60-8e11-a82d994e183d</vt:lpwstr>
  </property>
  <property fmtid="{D5CDD505-2E9C-101B-9397-08002B2CF9AE}" pid="13" name="MSIP_Label_64e4cbe8-b4f6-45dc-bcba-6123dfd2d8bf_ActionId">
    <vt:lpwstr>d5ad7fbf-e158-4d54-a362-6dc0a2da33da</vt:lpwstr>
  </property>
  <property fmtid="{D5CDD505-2E9C-101B-9397-08002B2CF9AE}" pid="14" name="MSIP_Label_64e4cbe8-b4f6-45dc-bcba-6123dfd2d8bf_ContentBits">
    <vt:lpwstr>0</vt:lpwstr>
  </property>
</Properties>
</file>