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5"/>
  </p:notesMasterIdLst>
  <p:sldIdLst>
    <p:sldId id="256" r:id="rId2"/>
    <p:sldId id="257" r:id="rId3"/>
    <p:sldId id="310" r:id="rId4"/>
    <p:sldId id="309" r:id="rId5"/>
    <p:sldId id="308" r:id="rId6"/>
    <p:sldId id="307" r:id="rId7"/>
    <p:sldId id="306" r:id="rId8"/>
    <p:sldId id="302" r:id="rId9"/>
    <p:sldId id="301" r:id="rId10"/>
    <p:sldId id="303" r:id="rId11"/>
    <p:sldId id="304" r:id="rId12"/>
    <p:sldId id="305" r:id="rId13"/>
    <p:sldId id="298" r:id="rId14"/>
    <p:sldId id="299" r:id="rId15"/>
    <p:sldId id="300" r:id="rId16"/>
    <p:sldId id="311" r:id="rId17"/>
    <p:sldId id="312" r:id="rId18"/>
    <p:sldId id="313" r:id="rId19"/>
    <p:sldId id="314" r:id="rId20"/>
    <p:sldId id="315" r:id="rId21"/>
    <p:sldId id="316" r:id="rId22"/>
    <p:sldId id="317" r:id="rId23"/>
    <p:sldId id="318" r:id="rId24"/>
    <p:sldId id="319" r:id="rId25"/>
    <p:sldId id="320" r:id="rId26"/>
    <p:sldId id="288" r:id="rId27"/>
    <p:sldId id="289" r:id="rId28"/>
    <p:sldId id="322" r:id="rId29"/>
    <p:sldId id="291" r:id="rId30"/>
    <p:sldId id="292" r:id="rId31"/>
    <p:sldId id="293" r:id="rId32"/>
    <p:sldId id="294" r:id="rId33"/>
    <p:sldId id="295" r:id="rId34"/>
    <p:sldId id="321" r:id="rId35"/>
    <p:sldId id="296" r:id="rId36"/>
    <p:sldId id="297" r:id="rId37"/>
    <p:sldId id="263" r:id="rId38"/>
    <p:sldId id="269" r:id="rId39"/>
    <p:sldId id="272" r:id="rId40"/>
    <p:sldId id="275" r:id="rId41"/>
    <p:sldId id="278" r:id="rId42"/>
    <p:sldId id="281" r:id="rId43"/>
    <p:sldId id="286" r:id="rId44"/>
  </p:sldIdLst>
  <p:sldSz cx="12192000" cy="6858000"/>
  <p:notesSz cx="7104063" cy="10234613"/>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kMJArtbFVGv/vOgZ3pDzGPNoof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a Mannella" initials="" lastIdx="8" clrIdx="0"/>
  <p:cmAuthor id="1" name="Nino Santa Ros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5FF606-47DC-4E3D-BC64-0A48B61AF616}">
  <a:tblStyle styleId="{4F5FF606-47DC-4E3D-BC64-0A48B61AF616}" styleName="Table_0">
    <a:wholeTbl>
      <a:tcTxStyle b="off" i="off">
        <a:font>
          <a:latin typeface="Rockwell"/>
          <a:ea typeface="Rockwell"/>
          <a:cs typeface="Rockwel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8"/>
    <p:restoredTop sz="94694"/>
  </p:normalViewPr>
  <p:slideViewPr>
    <p:cSldViewPr snapToGrid="0">
      <p:cViewPr varScale="1">
        <p:scale>
          <a:sx n="109" d="100"/>
          <a:sy n="109" d="100"/>
        </p:scale>
        <p:origin x="9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7-18T10:06:17.489" idx="6">
    <p:pos x="575" y="384"/>
    <p:text>Ho provato a rimaneggiarti la slide, così hai un esempio di qualcosa di un po' più sintetico</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1PA75lk"/>
      </p:ext>
    </p:extLst>
  </p:cm>
  <p:cm authorId="0" dt="2023-07-18T10:06:17.489" idx="7">
    <p:pos x="575" y="384"/>
    <p:text>Volendo puoi riscriverla meglio ma almeno capisci cosa intendo.
Poi a parola puoi arzigogolare quanto vuoi</p:text>
    <p:extLst>
      <p:ext uri="{C676402C-5697-4E1C-873F-D02D1690AC5C}">
        <p15:threadingInfo xmlns:p15="http://schemas.microsoft.com/office/powerpoint/2012/main" timeZoneBias="0">
          <p15:parentCm authorId="0" idx="6"/>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1PA75l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7-18T09:57:50.209" idx="5">
    <p:pos x="575" y="384"/>
    <p:text>Pensavo che questi titoli li potresti mettere tutti più in alto (eventualmente anche il piè di pagina più in basso).
Così non hai il codice del PoC appiccicato agli altri contenuti.
(L'ho scritto qui ma ovviamente vale per tutte le slide).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1N2E0I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9071" cy="512081"/>
          </a:xfrm>
          <a:prstGeom prst="rect">
            <a:avLst/>
          </a:prstGeom>
          <a:noFill/>
          <a:ln>
            <a:noFill/>
          </a:ln>
        </p:spPr>
        <p:txBody>
          <a:bodyPr spcFirstLastPara="1" wrap="square" lIns="97200" tIns="48575" rIns="97200" bIns="48575" anchor="t" anchorCtr="0">
            <a:noAutofit/>
          </a:bodyPr>
          <a:lstStyle>
            <a:lvl1pPr marR="0" lvl="0" algn="l" rtl="0">
              <a:spcBef>
                <a:spcPts val="0"/>
              </a:spcBef>
              <a:spcAft>
                <a:spcPts val="0"/>
              </a:spcAft>
              <a:buClr>
                <a:schemeClr val="dk1"/>
              </a:buClr>
              <a:buSzPts val="1400"/>
              <a:buFont typeface="Arial"/>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384" y="0"/>
            <a:ext cx="3079071" cy="512081"/>
          </a:xfrm>
          <a:prstGeom prst="rect">
            <a:avLst/>
          </a:prstGeom>
          <a:noFill/>
          <a:ln>
            <a:noFill/>
          </a:ln>
        </p:spPr>
        <p:txBody>
          <a:bodyPr spcFirstLastPara="1" wrap="square" lIns="97200" tIns="48575" rIns="97200" bIns="48575" anchor="t" anchorCtr="0">
            <a:noAutofit/>
          </a:bodyPr>
          <a:lstStyle>
            <a:lvl1pPr marR="0" lvl="0" algn="r" rtl="0">
              <a:spcBef>
                <a:spcPts val="0"/>
              </a:spcBef>
              <a:spcAft>
                <a:spcPts val="0"/>
              </a:spcAft>
              <a:buClr>
                <a:schemeClr val="dk1"/>
              </a:buClr>
              <a:buSzPts val="1400"/>
              <a:buFont typeface="Arial"/>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0785"/>
            <a:ext cx="3079071" cy="512081"/>
          </a:xfrm>
          <a:prstGeom prst="rect">
            <a:avLst/>
          </a:prstGeom>
          <a:noFill/>
          <a:ln>
            <a:noFill/>
          </a:ln>
        </p:spPr>
        <p:txBody>
          <a:bodyPr spcFirstLastPara="1" wrap="square" lIns="97200" tIns="48575" rIns="97200" bIns="48575" anchor="b" anchorCtr="0">
            <a:noAutofit/>
          </a:bodyPr>
          <a:lstStyle>
            <a:lvl1pPr marR="0" lvl="0" algn="l" rtl="0">
              <a:spcBef>
                <a:spcPts val="0"/>
              </a:spcBef>
              <a:spcAft>
                <a:spcPts val="0"/>
              </a:spcAft>
              <a:buClr>
                <a:schemeClr val="dk1"/>
              </a:buClr>
              <a:buSzPts val="1400"/>
              <a:buFont typeface="Arial"/>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a:t>
            </a:fld>
            <a:endParaRPr sz="13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10</a:t>
            </a:fld>
            <a:endParaRPr sz="1300">
              <a:solidFill>
                <a:schemeClr val="dk1"/>
              </a:solidFill>
            </a:endParaRPr>
          </a:p>
        </p:txBody>
      </p:sp>
    </p:spTree>
    <p:extLst>
      <p:ext uri="{BB962C8B-B14F-4D97-AF65-F5344CB8AC3E}">
        <p14:creationId xmlns:p14="http://schemas.microsoft.com/office/powerpoint/2010/main" val="347606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11</a:t>
            </a:fld>
            <a:endParaRPr sz="1300">
              <a:solidFill>
                <a:schemeClr val="dk1"/>
              </a:solidFill>
            </a:endParaRPr>
          </a:p>
        </p:txBody>
      </p:sp>
    </p:spTree>
    <p:extLst>
      <p:ext uri="{BB962C8B-B14F-4D97-AF65-F5344CB8AC3E}">
        <p14:creationId xmlns:p14="http://schemas.microsoft.com/office/powerpoint/2010/main" val="6988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12</a:t>
            </a:fld>
            <a:endParaRPr sz="1300">
              <a:solidFill>
                <a:schemeClr val="dk1"/>
              </a:solidFill>
            </a:endParaRPr>
          </a:p>
        </p:txBody>
      </p:sp>
    </p:spTree>
    <p:extLst>
      <p:ext uri="{BB962C8B-B14F-4D97-AF65-F5344CB8AC3E}">
        <p14:creationId xmlns:p14="http://schemas.microsoft.com/office/powerpoint/2010/main" val="2494511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13</a:t>
            </a:fld>
            <a:endParaRPr sz="1300">
              <a:solidFill>
                <a:schemeClr val="dk1"/>
              </a:solidFill>
            </a:endParaRPr>
          </a:p>
        </p:txBody>
      </p:sp>
    </p:spTree>
    <p:extLst>
      <p:ext uri="{BB962C8B-B14F-4D97-AF65-F5344CB8AC3E}">
        <p14:creationId xmlns:p14="http://schemas.microsoft.com/office/powerpoint/2010/main" val="2602481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14</a:t>
            </a:fld>
            <a:endParaRPr sz="1300">
              <a:solidFill>
                <a:schemeClr val="dk1"/>
              </a:solidFill>
            </a:endParaRPr>
          </a:p>
        </p:txBody>
      </p:sp>
    </p:spTree>
    <p:extLst>
      <p:ext uri="{BB962C8B-B14F-4D97-AF65-F5344CB8AC3E}">
        <p14:creationId xmlns:p14="http://schemas.microsoft.com/office/powerpoint/2010/main" val="216497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15</a:t>
            </a:fld>
            <a:endParaRPr sz="1300">
              <a:solidFill>
                <a:schemeClr val="dk1"/>
              </a:solidFill>
            </a:endParaRPr>
          </a:p>
        </p:txBody>
      </p:sp>
    </p:spTree>
    <p:extLst>
      <p:ext uri="{BB962C8B-B14F-4D97-AF65-F5344CB8AC3E}">
        <p14:creationId xmlns:p14="http://schemas.microsoft.com/office/powerpoint/2010/main" val="213836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16</a:t>
            </a:fld>
            <a:endParaRPr sz="1300">
              <a:solidFill>
                <a:schemeClr val="dk1"/>
              </a:solidFill>
            </a:endParaRPr>
          </a:p>
        </p:txBody>
      </p:sp>
    </p:spTree>
    <p:extLst>
      <p:ext uri="{BB962C8B-B14F-4D97-AF65-F5344CB8AC3E}">
        <p14:creationId xmlns:p14="http://schemas.microsoft.com/office/powerpoint/2010/main" val="168676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17</a:t>
            </a:fld>
            <a:endParaRPr sz="1300">
              <a:solidFill>
                <a:schemeClr val="dk1"/>
              </a:solidFill>
            </a:endParaRPr>
          </a:p>
        </p:txBody>
      </p:sp>
    </p:spTree>
    <p:extLst>
      <p:ext uri="{BB962C8B-B14F-4D97-AF65-F5344CB8AC3E}">
        <p14:creationId xmlns:p14="http://schemas.microsoft.com/office/powerpoint/2010/main" val="894231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18</a:t>
            </a:fld>
            <a:endParaRPr sz="1300">
              <a:solidFill>
                <a:schemeClr val="dk1"/>
              </a:solidFill>
            </a:endParaRPr>
          </a:p>
        </p:txBody>
      </p:sp>
    </p:spTree>
    <p:extLst>
      <p:ext uri="{BB962C8B-B14F-4D97-AF65-F5344CB8AC3E}">
        <p14:creationId xmlns:p14="http://schemas.microsoft.com/office/powerpoint/2010/main" val="308442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19</a:t>
            </a:fld>
            <a:endParaRPr sz="1300">
              <a:solidFill>
                <a:schemeClr val="dk1"/>
              </a:solidFill>
            </a:endParaRPr>
          </a:p>
        </p:txBody>
      </p:sp>
    </p:spTree>
    <p:extLst>
      <p:ext uri="{BB962C8B-B14F-4D97-AF65-F5344CB8AC3E}">
        <p14:creationId xmlns:p14="http://schemas.microsoft.com/office/powerpoint/2010/main" val="343779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6: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86: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51" name="Google Shape;151;p86: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a:t>
            </a:fld>
            <a:endParaRPr sz="13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20</a:t>
            </a:fld>
            <a:endParaRPr sz="1300">
              <a:solidFill>
                <a:schemeClr val="dk1"/>
              </a:solidFill>
            </a:endParaRPr>
          </a:p>
        </p:txBody>
      </p:sp>
    </p:spTree>
    <p:extLst>
      <p:ext uri="{BB962C8B-B14F-4D97-AF65-F5344CB8AC3E}">
        <p14:creationId xmlns:p14="http://schemas.microsoft.com/office/powerpoint/2010/main" val="2449165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21</a:t>
            </a:fld>
            <a:endParaRPr sz="1300">
              <a:solidFill>
                <a:schemeClr val="dk1"/>
              </a:solidFill>
            </a:endParaRPr>
          </a:p>
        </p:txBody>
      </p:sp>
    </p:spTree>
    <p:extLst>
      <p:ext uri="{BB962C8B-B14F-4D97-AF65-F5344CB8AC3E}">
        <p14:creationId xmlns:p14="http://schemas.microsoft.com/office/powerpoint/2010/main" val="371037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22</a:t>
            </a:fld>
            <a:endParaRPr sz="1300">
              <a:solidFill>
                <a:schemeClr val="dk1"/>
              </a:solidFill>
            </a:endParaRPr>
          </a:p>
        </p:txBody>
      </p:sp>
    </p:spTree>
    <p:extLst>
      <p:ext uri="{BB962C8B-B14F-4D97-AF65-F5344CB8AC3E}">
        <p14:creationId xmlns:p14="http://schemas.microsoft.com/office/powerpoint/2010/main" val="3661308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23</a:t>
            </a:fld>
            <a:endParaRPr sz="1300">
              <a:solidFill>
                <a:schemeClr val="dk1"/>
              </a:solidFill>
            </a:endParaRPr>
          </a:p>
        </p:txBody>
      </p:sp>
    </p:spTree>
    <p:extLst>
      <p:ext uri="{BB962C8B-B14F-4D97-AF65-F5344CB8AC3E}">
        <p14:creationId xmlns:p14="http://schemas.microsoft.com/office/powerpoint/2010/main" val="386218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24</a:t>
            </a:fld>
            <a:endParaRPr sz="1300">
              <a:solidFill>
                <a:schemeClr val="dk1"/>
              </a:solidFill>
            </a:endParaRPr>
          </a:p>
        </p:txBody>
      </p:sp>
    </p:spTree>
    <p:extLst>
      <p:ext uri="{BB962C8B-B14F-4D97-AF65-F5344CB8AC3E}">
        <p14:creationId xmlns:p14="http://schemas.microsoft.com/office/powerpoint/2010/main" val="4191275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25</a:t>
            </a:fld>
            <a:endParaRPr sz="1300">
              <a:solidFill>
                <a:schemeClr val="dk1"/>
              </a:solidFill>
            </a:endParaRPr>
          </a:p>
        </p:txBody>
      </p:sp>
    </p:spTree>
    <p:extLst>
      <p:ext uri="{BB962C8B-B14F-4D97-AF65-F5344CB8AC3E}">
        <p14:creationId xmlns:p14="http://schemas.microsoft.com/office/powerpoint/2010/main" val="51879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17: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40" name="Google Shape;440;p117: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18: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49" name="Google Shape;449;p11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19: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58" name="Google Shape;458;p119: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0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20: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68" name="Google Shape;468;p120: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3</a:t>
            </a:fld>
            <a:endParaRPr sz="1300">
              <a:solidFill>
                <a:schemeClr val="dk1"/>
              </a:solidFill>
            </a:endParaRPr>
          </a:p>
        </p:txBody>
      </p:sp>
    </p:spTree>
    <p:extLst>
      <p:ext uri="{BB962C8B-B14F-4D97-AF65-F5344CB8AC3E}">
        <p14:creationId xmlns:p14="http://schemas.microsoft.com/office/powerpoint/2010/main" val="358975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21: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77" name="Google Shape;477;p121: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22: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dirty="0"/>
          </a:p>
        </p:txBody>
      </p:sp>
      <p:sp>
        <p:nvSpPr>
          <p:cNvPr id="487" name="Google Shape;487;p12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23: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97" name="Google Shape;497;p12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24: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508" name="Google Shape;508;p124: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34</a:t>
            </a:fld>
            <a:endParaRPr sz="1300">
              <a:solidFill>
                <a:schemeClr val="dk1"/>
              </a:solidFill>
            </a:endParaRPr>
          </a:p>
        </p:txBody>
      </p:sp>
    </p:spTree>
    <p:extLst>
      <p:ext uri="{BB962C8B-B14F-4D97-AF65-F5344CB8AC3E}">
        <p14:creationId xmlns:p14="http://schemas.microsoft.com/office/powerpoint/2010/main" val="139573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25: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517" name="Google Shape;517;p125: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26: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6" name="Google Shape;526;p126:notes"/>
          <p:cNvSpPr txBox="1">
            <a:spLocks noGrp="1"/>
          </p:cNvSpPr>
          <p:nvPr>
            <p:ph type="body" idx="1"/>
          </p:nvPr>
        </p:nvSpPr>
        <p:spPr>
          <a:xfrm>
            <a:off x="711050" y="4862140"/>
            <a:ext cx="5681913" cy="4605378"/>
          </a:xfrm>
          <a:prstGeom prst="rect">
            <a:avLst/>
          </a:prstGeom>
          <a:noFill/>
          <a:ln>
            <a:noFill/>
          </a:ln>
        </p:spPr>
        <p:txBody>
          <a:bodyPr spcFirstLastPara="1" wrap="square" lIns="97200" tIns="48575" rIns="97200" bIns="48575" anchor="t" anchorCtr="0">
            <a:noAutofit/>
          </a:bodyPr>
          <a:lstStyle/>
          <a:p>
            <a:pPr marL="0" lvl="0" indent="0" algn="l" rtl="0">
              <a:lnSpc>
                <a:spcPct val="100000"/>
              </a:lnSpc>
              <a:spcBef>
                <a:spcPts val="383"/>
              </a:spcBef>
              <a:spcAft>
                <a:spcPts val="0"/>
              </a:spcAft>
              <a:buSzPts val="1400"/>
              <a:buNone/>
            </a:pPr>
            <a:endParaRPr/>
          </a:p>
        </p:txBody>
      </p:sp>
      <p:sp>
        <p:nvSpPr>
          <p:cNvPr id="527" name="Google Shape;527;p126:notes"/>
          <p:cNvSpPr txBox="1">
            <a:spLocks noGrp="1"/>
          </p:cNvSpPr>
          <p:nvPr>
            <p:ph type="sldNum" idx="12"/>
          </p:nvPr>
        </p:nvSpPr>
        <p:spPr>
          <a:xfrm>
            <a:off x="4023384" y="9720785"/>
            <a:ext cx="3078995" cy="511929"/>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9" name="Google Shape;209;p92: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r>
              <a:rPr lang="en-US"/>
              <a:t>Non so se tu la abbia già provata e abbia verificato che stai nei tempi ma, considerando che hai tante cose da dire penso che questa sia una slide che puoi tranquillamente tagliare…</a:t>
            </a:r>
            <a:endParaRPr/>
          </a:p>
          <a:p>
            <a:pPr marL="457200" marR="0" lvl="0" indent="-228600" algn="l" rtl="0">
              <a:lnSpc>
                <a:spcPct val="100000"/>
              </a:lnSpc>
              <a:spcBef>
                <a:spcPts val="360"/>
              </a:spcBef>
              <a:spcAft>
                <a:spcPts val="0"/>
              </a:spcAft>
              <a:buSzPts val="1400"/>
              <a:buNone/>
            </a:pPr>
            <a:r>
              <a:rPr lang="en-US"/>
              <a:t>Cerchiamo di essere focalizzati sullo scopo della presentazione (che è il tuo contributo).</a:t>
            </a:r>
            <a:endParaRPr/>
          </a:p>
        </p:txBody>
      </p:sp>
      <p:sp>
        <p:nvSpPr>
          <p:cNvPr id="210" name="Google Shape;210;p92: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37</a:t>
            </a:fld>
            <a:endParaRPr sz="13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8: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265" name="Google Shape;265;p9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1: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101: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294" name="Google Shape;294;p101: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39</a:t>
            </a:fld>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4</a:t>
            </a:fld>
            <a:endParaRPr sz="1300">
              <a:solidFill>
                <a:schemeClr val="dk1"/>
              </a:solidFill>
            </a:endParaRPr>
          </a:p>
        </p:txBody>
      </p:sp>
    </p:spTree>
    <p:extLst>
      <p:ext uri="{BB962C8B-B14F-4D97-AF65-F5344CB8AC3E}">
        <p14:creationId xmlns:p14="http://schemas.microsoft.com/office/powerpoint/2010/main" val="1547297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4: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322" name="Google Shape;322;p104: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07: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350" name="Google Shape;350;p107: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10: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378" name="Google Shape;378;p110: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15:notes"/>
          <p:cNvSpPr txBox="1">
            <a:spLocks noGrp="1"/>
          </p:cNvSpPr>
          <p:nvPr>
            <p:ph type="body" idx="1"/>
          </p:nvPr>
        </p:nvSpPr>
        <p:spPr>
          <a:xfrm>
            <a:off x="711050" y="4862141"/>
            <a:ext cx="5681963" cy="4605227"/>
          </a:xfrm>
          <a:prstGeom prst="rect">
            <a:avLst/>
          </a:prstGeom>
        </p:spPr>
        <p:txBody>
          <a:bodyPr spcFirstLastPara="1" wrap="square" lIns="97200" tIns="48575" rIns="97200" bIns="48575" anchor="t" anchorCtr="0">
            <a:noAutofit/>
          </a:bodyPr>
          <a:lstStyle/>
          <a:p>
            <a:pPr marL="0" lvl="0" indent="0" algn="l" rtl="0">
              <a:spcBef>
                <a:spcPts val="360"/>
              </a:spcBef>
              <a:spcAft>
                <a:spcPts val="0"/>
              </a:spcAft>
              <a:buNone/>
            </a:pPr>
            <a:endParaRPr/>
          </a:p>
        </p:txBody>
      </p:sp>
      <p:sp>
        <p:nvSpPr>
          <p:cNvPr id="426" name="Google Shape;426;p115: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5</a:t>
            </a:fld>
            <a:endParaRPr sz="1300">
              <a:solidFill>
                <a:schemeClr val="dk1"/>
              </a:solidFill>
            </a:endParaRPr>
          </a:p>
        </p:txBody>
      </p:sp>
    </p:spTree>
    <p:extLst>
      <p:ext uri="{BB962C8B-B14F-4D97-AF65-F5344CB8AC3E}">
        <p14:creationId xmlns:p14="http://schemas.microsoft.com/office/powerpoint/2010/main" val="74835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6</a:t>
            </a:fld>
            <a:endParaRPr sz="1300">
              <a:solidFill>
                <a:schemeClr val="dk1"/>
              </a:solidFill>
            </a:endParaRPr>
          </a:p>
        </p:txBody>
      </p:sp>
    </p:spTree>
    <p:extLst>
      <p:ext uri="{BB962C8B-B14F-4D97-AF65-F5344CB8AC3E}">
        <p14:creationId xmlns:p14="http://schemas.microsoft.com/office/powerpoint/2010/main" val="230685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7</a:t>
            </a:fld>
            <a:endParaRPr sz="1300">
              <a:solidFill>
                <a:schemeClr val="dk1"/>
              </a:solidFill>
            </a:endParaRPr>
          </a:p>
        </p:txBody>
      </p:sp>
    </p:spTree>
    <p:extLst>
      <p:ext uri="{BB962C8B-B14F-4D97-AF65-F5344CB8AC3E}">
        <p14:creationId xmlns:p14="http://schemas.microsoft.com/office/powerpoint/2010/main" val="10300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8</a:t>
            </a:fld>
            <a:endParaRPr sz="1300">
              <a:solidFill>
                <a:schemeClr val="dk1"/>
              </a:solidFill>
            </a:endParaRPr>
          </a:p>
        </p:txBody>
      </p:sp>
    </p:spTree>
    <p:extLst>
      <p:ext uri="{BB962C8B-B14F-4D97-AF65-F5344CB8AC3E}">
        <p14:creationId xmlns:p14="http://schemas.microsoft.com/office/powerpoint/2010/main" val="268384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78:notes"/>
          <p:cNvSpPr txBox="1">
            <a:spLocks noGrp="1"/>
          </p:cNvSpPr>
          <p:nvPr>
            <p:ph type="body" idx="1"/>
          </p:nvPr>
        </p:nvSpPr>
        <p:spPr>
          <a:xfrm>
            <a:off x="711050" y="4862141"/>
            <a:ext cx="5681963" cy="4605227"/>
          </a:xfrm>
          <a:prstGeom prst="rect">
            <a:avLst/>
          </a:prstGeom>
          <a:noFill/>
          <a:ln>
            <a:noFill/>
          </a:ln>
        </p:spPr>
        <p:txBody>
          <a:bodyPr spcFirstLastPara="1" wrap="square" lIns="97200" tIns="48575" rIns="97200" bIns="48575" anchor="t" anchorCtr="0">
            <a:noAutofit/>
          </a:bodyPr>
          <a:lstStyle/>
          <a:p>
            <a:pPr marL="457200" marR="0" lvl="0" indent="-228600" algn="l" rtl="0">
              <a:lnSpc>
                <a:spcPct val="100000"/>
              </a:lnSpc>
              <a:spcBef>
                <a:spcPts val="360"/>
              </a:spcBef>
              <a:spcAft>
                <a:spcPts val="0"/>
              </a:spcAft>
              <a:buSzPts val="1400"/>
              <a:buNone/>
            </a:pPr>
            <a:endParaRPr/>
          </a:p>
        </p:txBody>
      </p:sp>
      <p:sp>
        <p:nvSpPr>
          <p:cNvPr id="144" name="Google Shape;144;p78:notes"/>
          <p:cNvSpPr txBox="1">
            <a:spLocks noGrp="1"/>
          </p:cNvSpPr>
          <p:nvPr>
            <p:ph type="sldNum" idx="12"/>
          </p:nvPr>
        </p:nvSpPr>
        <p:spPr>
          <a:xfrm>
            <a:off x="4023384" y="9720785"/>
            <a:ext cx="3079071" cy="512081"/>
          </a:xfrm>
          <a:prstGeom prst="rect">
            <a:avLst/>
          </a:prstGeom>
          <a:noFill/>
          <a:ln>
            <a:noFill/>
          </a:ln>
        </p:spPr>
        <p:txBody>
          <a:bodyPr spcFirstLastPara="1" wrap="square" lIns="97200" tIns="48575" rIns="97200" bIns="48575" anchor="b" anchorCtr="0">
            <a:noAutofit/>
          </a:bodyPr>
          <a:lstStyle/>
          <a:p>
            <a:pPr marL="0" lvl="0" indent="0" algn="r" rtl="0">
              <a:spcBef>
                <a:spcPts val="0"/>
              </a:spcBef>
              <a:spcAft>
                <a:spcPts val="0"/>
              </a:spcAft>
              <a:buNone/>
            </a:pPr>
            <a:fld id="{00000000-1234-1234-1234-123412341234}" type="slidenum">
              <a:rPr lang="en-US" sz="1300">
                <a:solidFill>
                  <a:schemeClr val="dk1"/>
                </a:solidFill>
              </a:rPr>
              <a:t>9</a:t>
            </a:fld>
            <a:endParaRPr sz="1300">
              <a:solidFill>
                <a:schemeClr val="dk1"/>
              </a:solidFill>
            </a:endParaRPr>
          </a:p>
        </p:txBody>
      </p:sp>
    </p:spTree>
    <p:extLst>
      <p:ext uri="{BB962C8B-B14F-4D97-AF65-F5344CB8AC3E}">
        <p14:creationId xmlns:p14="http://schemas.microsoft.com/office/powerpoint/2010/main" val="2344192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Diapositiva titolo">
    <p:spTree>
      <p:nvGrpSpPr>
        <p:cNvPr id="1" name="Shape 15"/>
        <p:cNvGrpSpPr/>
        <p:nvPr/>
      </p:nvGrpSpPr>
      <p:grpSpPr>
        <a:xfrm>
          <a:off x="0" y="0"/>
          <a:ext cx="0" cy="0"/>
          <a:chOff x="0" y="0"/>
          <a:chExt cx="0" cy="0"/>
        </a:xfrm>
      </p:grpSpPr>
      <p:sp>
        <p:nvSpPr>
          <p:cNvPr id="16" name="Google Shape;16;p128"/>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7" name="Google Shape;17;p128"/>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r>
              <a:rPr lang="en-GB"/>
              <a:t>Click to edit Master subtitle style</a:t>
            </a:r>
            <a:endParaRPr/>
          </a:p>
        </p:txBody>
      </p:sp>
      <p:sp>
        <p:nvSpPr>
          <p:cNvPr id="18" name="Google Shape;18;p12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9" name="Google Shape;19;p12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20" name="Google Shape;20;p12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pic>
        <p:nvPicPr>
          <p:cNvPr id="21" name="Google Shape;21;p128"/>
          <p:cNvPicPr preferRelativeResize="0"/>
          <p:nvPr/>
        </p:nvPicPr>
        <p:blipFill rotWithShape="1">
          <a:blip r:embed="rId2">
            <a:alphaModFix/>
          </a:blip>
          <a:srcRect/>
          <a:stretch/>
        </p:blipFill>
        <p:spPr>
          <a:xfrm>
            <a:off x="223066" y="270873"/>
            <a:ext cx="2255388" cy="993563"/>
          </a:xfrm>
          <a:prstGeom prst="rect">
            <a:avLst/>
          </a:prstGeom>
          <a:noFill/>
          <a:ln>
            <a:noFill/>
          </a:ln>
        </p:spPr>
      </p:pic>
      <p:pic>
        <p:nvPicPr>
          <p:cNvPr id="22" name="Google Shape;22;p128" descr="Immagine che contiene testo&#10;&#10;Descrizione generata automaticamente"/>
          <p:cNvPicPr preferRelativeResize="0"/>
          <p:nvPr/>
        </p:nvPicPr>
        <p:blipFill rotWithShape="1">
          <a:blip r:embed="rId3">
            <a:alphaModFix/>
          </a:blip>
          <a:srcRect/>
          <a:stretch/>
        </p:blipFill>
        <p:spPr>
          <a:xfrm>
            <a:off x="9713546" y="220507"/>
            <a:ext cx="2255388" cy="889740"/>
          </a:xfrm>
          <a:prstGeom prst="rect">
            <a:avLst/>
          </a:prstGeom>
          <a:noFill/>
          <a:ln>
            <a:noFill/>
          </a:ln>
        </p:spPr>
      </p:pic>
    </p:spTree>
    <p:extLst>
      <p:ext uri="{BB962C8B-B14F-4D97-AF65-F5344CB8AC3E}">
        <p14:creationId xmlns:p14="http://schemas.microsoft.com/office/powerpoint/2010/main" val="21217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sottotitolo">
  <p:cSld name="Titolo e sottotitolo">
    <p:spTree>
      <p:nvGrpSpPr>
        <p:cNvPr id="1" name="Shape 83"/>
        <p:cNvGrpSpPr/>
        <p:nvPr/>
      </p:nvGrpSpPr>
      <p:grpSpPr>
        <a:xfrm>
          <a:off x="0" y="0"/>
          <a:ext cx="0" cy="0"/>
          <a:chOff x="0" y="0"/>
          <a:chExt cx="0" cy="0"/>
        </a:xfrm>
      </p:grpSpPr>
      <p:sp>
        <p:nvSpPr>
          <p:cNvPr id="84" name="Google Shape;84;p138"/>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85" name="Google Shape;85;p138"/>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86" name="Google Shape;86;p13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87" name="Google Shape;87;p13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88" name="Google Shape;88;p13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508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zione con didascalia">
  <p:cSld name="Citazione con didascalia">
    <p:spTree>
      <p:nvGrpSpPr>
        <p:cNvPr id="1" name="Shape 89"/>
        <p:cNvGrpSpPr/>
        <p:nvPr/>
      </p:nvGrpSpPr>
      <p:grpSpPr>
        <a:xfrm>
          <a:off x="0" y="0"/>
          <a:ext cx="0" cy="0"/>
          <a:chOff x="0" y="0"/>
          <a:chExt cx="0" cy="0"/>
        </a:xfrm>
      </p:grpSpPr>
      <p:sp>
        <p:nvSpPr>
          <p:cNvPr id="90" name="Google Shape;90;p139"/>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91" name="Google Shape;91;p139"/>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92" name="Google Shape;92;p139"/>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93" name="Google Shape;93;p13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94" name="Google Shape;94;p13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95" name="Google Shape;95;p13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96" name="Google Shape;96;p139"/>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
        <p:nvSpPr>
          <p:cNvPr id="97" name="Google Shape;97;p139"/>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i="0" u="none" strike="noStrike" cap="none">
                <a:solidFill>
                  <a:schemeClr val="lt1"/>
                </a:solidFill>
                <a:latin typeface="Rockwell"/>
                <a:ea typeface="Rockwell"/>
                <a:cs typeface="Rockwell"/>
                <a:sym typeface="Rockwell"/>
              </a:rPr>
              <a:t>”</a:t>
            </a:r>
            <a:endParaRPr/>
          </a:p>
        </p:txBody>
      </p:sp>
    </p:spTree>
    <p:extLst>
      <p:ext uri="{BB962C8B-B14F-4D97-AF65-F5344CB8AC3E}">
        <p14:creationId xmlns:p14="http://schemas.microsoft.com/office/powerpoint/2010/main" val="370784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cheda nome">
  <p:cSld name="Scheda nome">
    <p:spTree>
      <p:nvGrpSpPr>
        <p:cNvPr id="1" name="Shape 98"/>
        <p:cNvGrpSpPr/>
        <p:nvPr/>
      </p:nvGrpSpPr>
      <p:grpSpPr>
        <a:xfrm>
          <a:off x="0" y="0"/>
          <a:ext cx="0" cy="0"/>
          <a:chOff x="0" y="0"/>
          <a:chExt cx="0" cy="0"/>
        </a:xfrm>
      </p:grpSpPr>
      <p:sp>
        <p:nvSpPr>
          <p:cNvPr id="99" name="Google Shape;99;p140"/>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00" name="Google Shape;100;p140"/>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101" name="Google Shape;101;p14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02" name="Google Shape;102;p14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103" name="Google Shape;103;p14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819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onne">
  <p:cSld name="3 colonne">
    <p:spTree>
      <p:nvGrpSpPr>
        <p:cNvPr id="1" name="Shape 104"/>
        <p:cNvGrpSpPr/>
        <p:nvPr/>
      </p:nvGrpSpPr>
      <p:grpSpPr>
        <a:xfrm>
          <a:off x="0" y="0"/>
          <a:ext cx="0" cy="0"/>
          <a:chOff x="0" y="0"/>
          <a:chExt cx="0" cy="0"/>
        </a:xfrm>
      </p:grpSpPr>
      <p:sp>
        <p:nvSpPr>
          <p:cNvPr id="105" name="Google Shape;105;p141"/>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06" name="Google Shape;106;p141"/>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07" name="Google Shape;107;p141"/>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08" name="Google Shape;108;p141"/>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09" name="Google Shape;109;p141"/>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10" name="Google Shape;110;p141"/>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11" name="Google Shape;111;p141"/>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12" name="Google Shape;112;p14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13" name="Google Shape;113;p14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114" name="Google Shape;114;p14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913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onne immagine">
  <p:cSld name="3 colonne immagine">
    <p:spTree>
      <p:nvGrpSpPr>
        <p:cNvPr id="1" name="Shape 115"/>
        <p:cNvGrpSpPr/>
        <p:nvPr/>
      </p:nvGrpSpPr>
      <p:grpSpPr>
        <a:xfrm>
          <a:off x="0" y="0"/>
          <a:ext cx="0" cy="0"/>
          <a:chOff x="0" y="0"/>
          <a:chExt cx="0" cy="0"/>
        </a:xfrm>
      </p:grpSpPr>
      <p:sp>
        <p:nvSpPr>
          <p:cNvPr id="116" name="Google Shape;116;p142"/>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17" name="Google Shape;117;p142"/>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18" name="Google Shape;118;p142"/>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19" name="Google Shape;119;p142"/>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20" name="Google Shape;120;p142"/>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21" name="Google Shape;121;p142"/>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22" name="Google Shape;122;p142"/>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23" name="Google Shape;123;p142"/>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124" name="Google Shape;124;p142"/>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25" name="Google Shape;125;p142"/>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pPr lvl="0"/>
            <a:r>
              <a:rPr lang="en-GB"/>
              <a:t>Click to edit Master text styles</a:t>
            </a:r>
          </a:p>
        </p:txBody>
      </p:sp>
      <p:sp>
        <p:nvSpPr>
          <p:cNvPr id="126" name="Google Shape;126;p14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27" name="Google Shape;127;p14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128" name="Google Shape;128;p14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580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olo e testo verticale" type="vertTx">
  <p:cSld name="Titolo e testo verticale">
    <p:spTree>
      <p:nvGrpSpPr>
        <p:cNvPr id="1" name="Shape 129"/>
        <p:cNvGrpSpPr/>
        <p:nvPr/>
      </p:nvGrpSpPr>
      <p:grpSpPr>
        <a:xfrm>
          <a:off x="0" y="0"/>
          <a:ext cx="0" cy="0"/>
          <a:chOff x="0" y="0"/>
          <a:chExt cx="0" cy="0"/>
        </a:xfrm>
      </p:grpSpPr>
      <p:sp>
        <p:nvSpPr>
          <p:cNvPr id="130" name="Google Shape;130;p14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31" name="Google Shape;131;p143"/>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132" name="Google Shape;132;p14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33" name="Google Shape;133;p14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134" name="Google Shape;134;p14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647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1_Titolo e testo verticale">
    <p:spTree>
      <p:nvGrpSpPr>
        <p:cNvPr id="1" name="Shape 135"/>
        <p:cNvGrpSpPr/>
        <p:nvPr/>
      </p:nvGrpSpPr>
      <p:grpSpPr>
        <a:xfrm>
          <a:off x="0" y="0"/>
          <a:ext cx="0" cy="0"/>
          <a:chOff x="0" y="0"/>
          <a:chExt cx="0" cy="0"/>
        </a:xfrm>
      </p:grpSpPr>
      <p:sp>
        <p:nvSpPr>
          <p:cNvPr id="136" name="Google Shape;136;p144"/>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137" name="Google Shape;137;p144"/>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138" name="Google Shape;138;p14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139" name="Google Shape;139;p14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140" name="Google Shape;140;p14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845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Titolo e contenuto">
    <p:spTree>
      <p:nvGrpSpPr>
        <p:cNvPr id="1" name="Shape 23"/>
        <p:cNvGrpSpPr/>
        <p:nvPr/>
      </p:nvGrpSpPr>
      <p:grpSpPr>
        <a:xfrm>
          <a:off x="0" y="0"/>
          <a:ext cx="0" cy="0"/>
          <a:chOff x="0" y="0"/>
          <a:chExt cx="0" cy="0"/>
        </a:xfrm>
      </p:grpSpPr>
      <p:sp>
        <p:nvSpPr>
          <p:cNvPr id="24" name="Google Shape;24;p129"/>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25" name="Google Shape;25;p129"/>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26" name="Google Shape;26;p12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27" name="Google Shape;27;p12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28" name="Google Shape;28;p12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pic>
        <p:nvPicPr>
          <p:cNvPr id="29" name="Google Shape;29;p129"/>
          <p:cNvPicPr preferRelativeResize="0"/>
          <p:nvPr/>
        </p:nvPicPr>
        <p:blipFill rotWithShape="1">
          <a:blip r:embed="rId2">
            <a:alphaModFix/>
          </a:blip>
          <a:srcRect/>
          <a:stretch/>
        </p:blipFill>
        <p:spPr>
          <a:xfrm>
            <a:off x="190827" y="141600"/>
            <a:ext cx="1761197" cy="775858"/>
          </a:xfrm>
          <a:prstGeom prst="rect">
            <a:avLst/>
          </a:prstGeom>
          <a:noFill/>
          <a:ln>
            <a:noFill/>
          </a:ln>
        </p:spPr>
      </p:pic>
      <p:pic>
        <p:nvPicPr>
          <p:cNvPr id="30" name="Google Shape;30;p129" descr="Immagine che contiene testo&#10;&#10;Descrizione generata automaticamente"/>
          <p:cNvPicPr preferRelativeResize="0"/>
          <p:nvPr/>
        </p:nvPicPr>
        <p:blipFill rotWithShape="1">
          <a:blip r:embed="rId3">
            <a:alphaModFix/>
          </a:blip>
          <a:srcRect/>
          <a:stretch/>
        </p:blipFill>
        <p:spPr>
          <a:xfrm>
            <a:off x="10188981" y="52754"/>
            <a:ext cx="1812192" cy="714901"/>
          </a:xfrm>
          <a:prstGeom prst="rect">
            <a:avLst/>
          </a:prstGeom>
          <a:noFill/>
          <a:ln>
            <a:noFill/>
          </a:ln>
        </p:spPr>
      </p:pic>
    </p:spTree>
    <p:extLst>
      <p:ext uri="{BB962C8B-B14F-4D97-AF65-F5344CB8AC3E}">
        <p14:creationId xmlns:p14="http://schemas.microsoft.com/office/powerpoint/2010/main" val="12323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e contenuti" type="twoObj">
  <p:cSld name="Due contenuti">
    <p:spTree>
      <p:nvGrpSpPr>
        <p:cNvPr id="1" name="Shape 36"/>
        <p:cNvGrpSpPr/>
        <p:nvPr/>
      </p:nvGrpSpPr>
      <p:grpSpPr>
        <a:xfrm>
          <a:off x="0" y="0"/>
          <a:ext cx="0" cy="0"/>
          <a:chOff x="0" y="0"/>
          <a:chExt cx="0" cy="0"/>
        </a:xfrm>
      </p:grpSpPr>
      <p:sp>
        <p:nvSpPr>
          <p:cNvPr id="37" name="Google Shape;37;p13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38" name="Google Shape;38;p131"/>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39" name="Google Shape;39;p131"/>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40" name="Google Shape;40;p13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41" name="Google Shape;41;p13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42" name="Google Shape;42;p13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387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stazione sezione" type="secHead">
  <p:cSld name="Intestazione sezione">
    <p:spTree>
      <p:nvGrpSpPr>
        <p:cNvPr id="1" name="Shape 43"/>
        <p:cNvGrpSpPr/>
        <p:nvPr/>
      </p:nvGrpSpPr>
      <p:grpSpPr>
        <a:xfrm>
          <a:off x="0" y="0"/>
          <a:ext cx="0" cy="0"/>
          <a:chOff x="0" y="0"/>
          <a:chExt cx="0" cy="0"/>
        </a:xfrm>
      </p:grpSpPr>
      <p:sp>
        <p:nvSpPr>
          <p:cNvPr id="44" name="Google Shape;44;p132"/>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45" name="Google Shape;45;p132"/>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pPr lvl="0"/>
            <a:r>
              <a:rPr lang="en-GB"/>
              <a:t>Click to edit Master text styles</a:t>
            </a:r>
          </a:p>
        </p:txBody>
      </p:sp>
      <p:sp>
        <p:nvSpPr>
          <p:cNvPr id="46" name="Google Shape;46;p13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47" name="Google Shape;47;p13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48" name="Google Shape;48;p13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45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Confronto">
    <p:spTree>
      <p:nvGrpSpPr>
        <p:cNvPr id="1" name="Shape 49"/>
        <p:cNvGrpSpPr/>
        <p:nvPr/>
      </p:nvGrpSpPr>
      <p:grpSpPr>
        <a:xfrm>
          <a:off x="0" y="0"/>
          <a:ext cx="0" cy="0"/>
          <a:chOff x="0" y="0"/>
          <a:chExt cx="0" cy="0"/>
        </a:xfrm>
      </p:grpSpPr>
      <p:sp>
        <p:nvSpPr>
          <p:cNvPr id="50" name="Google Shape;50;p133"/>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51" name="Google Shape;51;p133"/>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52" name="Google Shape;52;p133"/>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53" name="Google Shape;53;p133"/>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pPr lvl="0"/>
            <a:r>
              <a:rPr lang="en-GB"/>
              <a:t>Click to edit Master text styles</a:t>
            </a:r>
          </a:p>
        </p:txBody>
      </p:sp>
      <p:sp>
        <p:nvSpPr>
          <p:cNvPr id="54" name="Google Shape;54;p133"/>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55" name="Google Shape;55;p13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56" name="Google Shape;56;p13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57" name="Google Shape;57;p13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39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uota" type="blank">
  <p:cSld name="Vuota">
    <p:spTree>
      <p:nvGrpSpPr>
        <p:cNvPr id="1" name="Shape 58"/>
        <p:cNvGrpSpPr/>
        <p:nvPr/>
      </p:nvGrpSpPr>
      <p:grpSpPr>
        <a:xfrm>
          <a:off x="0" y="0"/>
          <a:ext cx="0" cy="0"/>
          <a:chOff x="0" y="0"/>
          <a:chExt cx="0" cy="0"/>
        </a:xfrm>
      </p:grpSpPr>
      <p:sp>
        <p:nvSpPr>
          <p:cNvPr id="59" name="Google Shape;59;p13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60" name="Google Shape;60;p13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61" name="Google Shape;61;p13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4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to con didascalia" type="objTx">
  <p:cSld name="Contenuto con didascalia">
    <p:spTree>
      <p:nvGrpSpPr>
        <p:cNvPr id="1" name="Shape 62"/>
        <p:cNvGrpSpPr/>
        <p:nvPr/>
      </p:nvGrpSpPr>
      <p:grpSpPr>
        <a:xfrm>
          <a:off x="0" y="0"/>
          <a:ext cx="0" cy="0"/>
          <a:chOff x="0" y="0"/>
          <a:chExt cx="0" cy="0"/>
        </a:xfrm>
      </p:grpSpPr>
      <p:sp>
        <p:nvSpPr>
          <p:cNvPr id="63" name="Google Shape;63;p135"/>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64" name="Google Shape;64;p135"/>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pPr lvl="0"/>
            <a:r>
              <a:rPr lang="en-GB"/>
              <a:t>Click to edit Master text styles</a:t>
            </a:r>
          </a:p>
        </p:txBody>
      </p:sp>
      <p:sp>
        <p:nvSpPr>
          <p:cNvPr id="65" name="Google Shape;65;p135"/>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66" name="Google Shape;66;p13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67" name="Google Shape;67;p13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68" name="Google Shape;68;p13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825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magine con didascalia" type="picTx">
  <p:cSld name="Immagine con didascalia">
    <p:spTree>
      <p:nvGrpSpPr>
        <p:cNvPr id="1" name="Shape 69"/>
        <p:cNvGrpSpPr/>
        <p:nvPr/>
      </p:nvGrpSpPr>
      <p:grpSpPr>
        <a:xfrm>
          <a:off x="0" y="0"/>
          <a:ext cx="0" cy="0"/>
          <a:chOff x="0" y="0"/>
          <a:chExt cx="0" cy="0"/>
        </a:xfrm>
      </p:grpSpPr>
      <p:sp>
        <p:nvSpPr>
          <p:cNvPr id="70" name="Google Shape;70;p136"/>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71" name="Google Shape;71;p136"/>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72" name="Google Shape;72;p136"/>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73" name="Google Shape;73;p13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74" name="Google Shape;74;p13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75" name="Google Shape;75;p13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38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panoramica con didascalia">
  <p:cSld name="Immagine panoramica con didascalia">
    <p:spTree>
      <p:nvGrpSpPr>
        <p:cNvPr id="1" name="Shape 76"/>
        <p:cNvGrpSpPr/>
        <p:nvPr/>
      </p:nvGrpSpPr>
      <p:grpSpPr>
        <a:xfrm>
          <a:off x="0" y="0"/>
          <a:ext cx="0" cy="0"/>
          <a:chOff x="0" y="0"/>
          <a:chExt cx="0" cy="0"/>
        </a:xfrm>
      </p:grpSpPr>
      <p:sp>
        <p:nvSpPr>
          <p:cNvPr id="77" name="Google Shape;77;p137"/>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a:t>Click to edit Master title style</a:t>
            </a:r>
            <a:endParaRPr/>
          </a:p>
        </p:txBody>
      </p:sp>
      <p:sp>
        <p:nvSpPr>
          <p:cNvPr id="78" name="Google Shape;78;p137"/>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79" name="Google Shape;79;p137"/>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pPr lvl="0"/>
            <a:r>
              <a:rPr lang="en-GB"/>
              <a:t>Click to edit Master text styles</a:t>
            </a:r>
          </a:p>
        </p:txBody>
      </p:sp>
      <p:sp>
        <p:nvSpPr>
          <p:cNvPr id="80" name="Google Shape;80;p13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Thursday, 20 July 2023</a:t>
            </a:r>
          </a:p>
        </p:txBody>
      </p:sp>
      <p:sp>
        <p:nvSpPr>
          <p:cNvPr id="81" name="Google Shape;81;p13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Validating a Threat Model for Smart Home Gateways</a:t>
            </a:r>
          </a:p>
        </p:txBody>
      </p:sp>
      <p:sp>
        <p:nvSpPr>
          <p:cNvPr id="82" name="Google Shape;82;p13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203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9"/>
        <p:cNvGrpSpPr/>
        <p:nvPr/>
      </p:nvGrpSpPr>
      <p:grpSpPr>
        <a:xfrm>
          <a:off x="0" y="0"/>
          <a:ext cx="0" cy="0"/>
          <a:chOff x="0" y="0"/>
          <a:chExt cx="0" cy="0"/>
        </a:xfrm>
      </p:grpSpPr>
      <p:sp>
        <p:nvSpPr>
          <p:cNvPr id="10" name="Google Shape;10;p12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7"/>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2" name="Google Shape;12;p1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r>
              <a:rPr lang="it-IT"/>
              <a:t>Thursday, 20 July 2023</a:t>
            </a:r>
          </a:p>
        </p:txBody>
      </p:sp>
      <p:sp>
        <p:nvSpPr>
          <p:cNvPr id="13" name="Google Shape;13;p12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r>
              <a:rPr lang="en-GB"/>
              <a:t>Validating a Threat Model for Smart Home Gateways</a:t>
            </a:r>
          </a:p>
        </p:txBody>
      </p:sp>
      <p:sp>
        <p:nvSpPr>
          <p:cNvPr id="14" name="Google Shape;14;p1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0941840"/>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8"/>
          <p:cNvSpPr txBox="1">
            <a:spLocks noGrp="1"/>
          </p:cNvSpPr>
          <p:nvPr>
            <p:ph type="ctrTitle"/>
          </p:nvPr>
        </p:nvSpPr>
        <p:spPr>
          <a:xfrm>
            <a:off x="1013011" y="1722718"/>
            <a:ext cx="9977718" cy="123741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400"/>
              <a:buFont typeface="Bookman Old Style"/>
              <a:buNone/>
            </a:pPr>
            <a:r>
              <a:rPr lang="en-US" sz="44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Validating a Threat Model</a:t>
            </a:r>
            <a:br>
              <a:rPr lang="en-US" sz="44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br>
            <a:r>
              <a:rPr lang="en-US" sz="44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for Smart Home Gateways</a:t>
            </a:r>
            <a:endParaRPr/>
          </a:p>
        </p:txBody>
      </p:sp>
      <p:sp>
        <p:nvSpPr>
          <p:cNvPr id="147" name="Google Shape;147;p78"/>
          <p:cNvSpPr txBox="1">
            <a:spLocks noGrp="1"/>
          </p:cNvSpPr>
          <p:nvPr>
            <p:ph type="subTitle" idx="1"/>
          </p:nvPr>
        </p:nvSpPr>
        <p:spPr>
          <a:xfrm>
            <a:off x="1595269" y="3429000"/>
            <a:ext cx="9001462" cy="2723495"/>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3000"/>
              <a:buNone/>
            </a:pPr>
            <a:r>
              <a:rPr lang="en-US" sz="3000" b="1"/>
              <a:t>Candidate</a:t>
            </a:r>
            <a:r>
              <a:rPr lang="en-US" sz="3000"/>
              <a:t>: Antonino SANTA ROSA</a:t>
            </a:r>
            <a:endParaRPr/>
          </a:p>
          <a:p>
            <a:pPr marL="0" lvl="0" indent="0" algn="ctr" rtl="0">
              <a:lnSpc>
                <a:spcPct val="120000"/>
              </a:lnSpc>
              <a:spcBef>
                <a:spcPts val="1000"/>
              </a:spcBef>
              <a:spcAft>
                <a:spcPts val="0"/>
              </a:spcAft>
              <a:buClr>
                <a:schemeClr val="lt1"/>
              </a:buClr>
              <a:buSzPts val="2400"/>
              <a:buNone/>
            </a:pPr>
            <a:r>
              <a:rPr lang="en-US" b="1"/>
              <a:t>Supervisors</a:t>
            </a:r>
            <a:r>
              <a:rPr lang="en-US"/>
              <a:t>: Prof. Fulvio CORNO,  Dott. Luca MANNELLA</a:t>
            </a:r>
            <a:endParaRPr/>
          </a:p>
          <a:p>
            <a:pPr marL="0" lvl="0" indent="0" algn="ctr" rtl="0">
              <a:lnSpc>
                <a:spcPct val="120000"/>
              </a:lnSpc>
              <a:spcBef>
                <a:spcPts val="1000"/>
              </a:spcBef>
              <a:spcAft>
                <a:spcPts val="0"/>
              </a:spcAft>
              <a:buClr>
                <a:schemeClr val="lt1"/>
              </a:buClr>
              <a:buSzPts val="2400"/>
              <a:buNone/>
            </a:pPr>
            <a:r>
              <a:rPr lang="en-US" sz="22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Master’s Degree in Computer Engineering</a:t>
            </a:r>
            <a:br>
              <a:rPr lang="en-US" sz="22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b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Department of Control and Computer Engineering</a:t>
            </a:r>
            <a:b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b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Politecnico di Torino</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38;p95">
            <a:extLst>
              <a:ext uri="{FF2B5EF4-FFF2-40B4-BE49-F238E27FC236}">
                <a16:creationId xmlns:a16="http://schemas.microsoft.com/office/drawing/2014/main" id="{04B01BC6-9FB0-2263-E240-29B18FDEAC9D}"/>
              </a:ext>
            </a:extLst>
          </p:cNvPr>
          <p:cNvSpPr txBox="1">
            <a:spLocks/>
          </p:cNvSpPr>
          <p:nvPr/>
        </p:nvSpPr>
        <p:spPr>
          <a:xfrm>
            <a:off x="919119" y="281817"/>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Reference Threat Model</a:t>
            </a:r>
          </a:p>
        </p:txBody>
      </p:sp>
      <p:sp>
        <p:nvSpPr>
          <p:cNvPr id="3" name="Google Shape;239;p95">
            <a:extLst>
              <a:ext uri="{FF2B5EF4-FFF2-40B4-BE49-F238E27FC236}">
                <a16:creationId xmlns:a16="http://schemas.microsoft.com/office/drawing/2014/main" id="{54CAE711-DBE7-B7AE-AED2-78FFCDD953B5}"/>
              </a:ext>
            </a:extLst>
          </p:cNvPr>
          <p:cNvSpPr txBox="1">
            <a:spLocks/>
          </p:cNvSpPr>
          <p:nvPr/>
        </p:nvSpPr>
        <p:spPr>
          <a:xfrm>
            <a:off x="903143" y="1608138"/>
            <a:ext cx="10364413" cy="451167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spcBef>
                <a:spcPts val="0"/>
              </a:spcBef>
              <a:buFont typeface="Arial"/>
              <a:buChar char="•"/>
            </a:pPr>
            <a:r>
              <a:rPr lang="en-US" kern="0" dirty="0"/>
              <a:t>The attack targets referred by the threat model can be:</a:t>
            </a:r>
          </a:p>
          <a:p>
            <a:pPr marL="685800" lvl="1" indent="-228600" algn="l">
              <a:buSzPts val="2400"/>
              <a:buFont typeface="Arial"/>
              <a:buChar char="•"/>
            </a:pPr>
            <a:r>
              <a:rPr lang="en-US" sz="2400" kern="0" dirty="0"/>
              <a:t>Another add-on, devices controlled by the SHG, the SHG application itself, applications running alongside the SHG, and the gateway’s operating system.</a:t>
            </a:r>
          </a:p>
          <a:p>
            <a:pPr marL="0" indent="0" algn="l">
              <a:spcBef>
                <a:spcPts val="500"/>
              </a:spcBef>
            </a:pPr>
            <a:endParaRPr lang="en-US" kern="0" dirty="0"/>
          </a:p>
          <a:p>
            <a:pPr marL="228600" indent="-228600" algn="l">
              <a:buFont typeface="Arial"/>
              <a:buChar char="•"/>
            </a:pPr>
            <a:r>
              <a:rPr lang="en-US" kern="0" dirty="0"/>
              <a:t>The model currently identifies </a:t>
            </a:r>
            <a:r>
              <a:rPr lang="en-US" b="1" kern="0" dirty="0"/>
              <a:t>11 threats </a:t>
            </a:r>
            <a:r>
              <a:rPr lang="en-US" kern="0" dirty="0"/>
              <a:t>coming from add-ons:</a:t>
            </a:r>
          </a:p>
          <a:p>
            <a:pPr marL="685800" lvl="1" indent="-228600" algn="l">
              <a:buFont typeface="Arial"/>
              <a:buChar char="•"/>
            </a:pPr>
            <a:r>
              <a:rPr lang="en-US" kern="0" dirty="0"/>
              <a:t>In this thesis, I focused on the first </a:t>
            </a:r>
            <a:r>
              <a:rPr lang="en-US" b="1" kern="0" dirty="0"/>
              <a:t>eight</a:t>
            </a:r>
            <a:r>
              <a:rPr lang="en-US" kern="0" dirty="0"/>
              <a:t> threats of the model.</a:t>
            </a:r>
          </a:p>
        </p:txBody>
      </p:sp>
      <p:sp>
        <p:nvSpPr>
          <p:cNvPr id="4" name="Google Shape;240;p95">
            <a:extLst>
              <a:ext uri="{FF2B5EF4-FFF2-40B4-BE49-F238E27FC236}">
                <a16:creationId xmlns:a16="http://schemas.microsoft.com/office/drawing/2014/main" id="{54428F23-9DA0-C21E-C8B1-990A593D1F6D}"/>
              </a:ext>
            </a:extLst>
          </p:cNvPr>
          <p:cNvSpPr txBox="1">
            <a:spLocks noGrp="1"/>
          </p:cNvSpPr>
          <p:nvPr>
            <p:ph type="dt" idx="10"/>
          </p:nvPr>
        </p:nvSpPr>
        <p:spPr>
          <a:xfrm>
            <a:off x="7678736" y="621189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241;p95">
            <a:extLst>
              <a:ext uri="{FF2B5EF4-FFF2-40B4-BE49-F238E27FC236}">
                <a16:creationId xmlns:a16="http://schemas.microsoft.com/office/drawing/2014/main" id="{706913AF-C3DB-4E2F-1431-AD4EFF361A65}"/>
              </a:ext>
            </a:extLst>
          </p:cNvPr>
          <p:cNvSpPr txBox="1">
            <a:spLocks noGrp="1"/>
          </p:cNvSpPr>
          <p:nvPr>
            <p:ph type="ftr" idx="11"/>
          </p:nvPr>
        </p:nvSpPr>
        <p:spPr>
          <a:xfrm>
            <a:off x="913794" y="6211890"/>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242;p95">
            <a:extLst>
              <a:ext uri="{FF2B5EF4-FFF2-40B4-BE49-F238E27FC236}">
                <a16:creationId xmlns:a16="http://schemas.microsoft.com/office/drawing/2014/main" id="{61519A80-380E-0795-01AF-649A0D61FAE1}"/>
              </a:ext>
            </a:extLst>
          </p:cNvPr>
          <p:cNvSpPr txBox="1">
            <a:spLocks noGrp="1"/>
          </p:cNvSpPr>
          <p:nvPr>
            <p:ph type="sldNum" idx="12"/>
          </p:nvPr>
        </p:nvSpPr>
        <p:spPr>
          <a:xfrm>
            <a:off x="10514011" y="6211890"/>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394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47;p96">
            <a:extLst>
              <a:ext uri="{FF2B5EF4-FFF2-40B4-BE49-F238E27FC236}">
                <a16:creationId xmlns:a16="http://schemas.microsoft.com/office/drawing/2014/main" id="{4D761C84-3E90-55FB-D77B-B0C882ECCF13}"/>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#1, #2</a:t>
            </a:r>
            <a:endParaRPr lang="en-US" sz="2400" kern="0" dirty="0"/>
          </a:p>
        </p:txBody>
      </p:sp>
      <p:sp>
        <p:nvSpPr>
          <p:cNvPr id="3" name="Google Shape;248;p96">
            <a:extLst>
              <a:ext uri="{FF2B5EF4-FFF2-40B4-BE49-F238E27FC236}">
                <a16:creationId xmlns:a16="http://schemas.microsoft.com/office/drawing/2014/main" id="{62846229-112D-BA70-1414-7A8A23474036}"/>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b="1" kern="0" dirty="0"/>
              <a:t>T1</a:t>
            </a:r>
            <a:r>
              <a:rPr lang="en-US" kern="0" dirty="0"/>
              <a:t>: an add-on accesses and uses private data outside its scope, hence belonging to an attack target</a:t>
            </a:r>
          </a:p>
          <a:p>
            <a:pPr marL="228600" indent="-228600" algn="just">
              <a:buSzPts val="2000"/>
              <a:buFont typeface="Arial"/>
              <a:buChar char="•"/>
            </a:pPr>
            <a:r>
              <a:rPr lang="en-US" b="1" kern="0" dirty="0"/>
              <a:t>T2</a:t>
            </a:r>
            <a:r>
              <a:rPr lang="en-US" kern="0" dirty="0"/>
              <a:t>: an add-on accesses data outside its scope that belong to the attack target, and then it spreads these data</a:t>
            </a:r>
          </a:p>
          <a:p>
            <a:pPr marL="228600" indent="-228600" algn="just">
              <a:buSzPts val="2000"/>
              <a:buFont typeface="Arial"/>
              <a:buChar char="•"/>
            </a:pPr>
            <a:r>
              <a:rPr lang="en-US" kern="0" dirty="0"/>
              <a:t>They breach </a:t>
            </a:r>
            <a:r>
              <a:rPr lang="en-US" b="1" kern="0" dirty="0"/>
              <a:t>confidentiality</a:t>
            </a:r>
            <a:r>
              <a:rPr lang="en-US" kern="0" dirty="0"/>
              <a:t>:</a:t>
            </a:r>
          </a:p>
          <a:p>
            <a:pPr marL="457200" lvl="1" indent="0" algn="just">
              <a:buSzPts val="1800"/>
            </a:pPr>
            <a:r>
              <a:rPr lang="en-US" kern="0" dirty="0">
                <a:sym typeface="Wingdings" pitchFamily="2" charset="2"/>
              </a:rPr>
              <a:t> U</a:t>
            </a:r>
            <a:r>
              <a:rPr lang="en-US" kern="0" dirty="0"/>
              <a:t>nauthorized disclosure of information</a:t>
            </a:r>
          </a:p>
          <a:p>
            <a:pPr marL="228600" indent="-228600" algn="just">
              <a:buSzPts val="2000"/>
              <a:buFont typeface="Arial"/>
              <a:buChar char="•"/>
            </a:pPr>
            <a:r>
              <a:rPr lang="en-US" kern="0" dirty="0"/>
              <a:t>They were implemented through the same add-on</a:t>
            </a:r>
          </a:p>
        </p:txBody>
      </p:sp>
      <p:sp>
        <p:nvSpPr>
          <p:cNvPr id="4" name="Google Shape;249;p96">
            <a:extLst>
              <a:ext uri="{FF2B5EF4-FFF2-40B4-BE49-F238E27FC236}">
                <a16:creationId xmlns:a16="http://schemas.microsoft.com/office/drawing/2014/main" id="{855AB8B9-38E1-10B8-AD2C-C7F6ECA4AC50}"/>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251;p96">
            <a:extLst>
              <a:ext uri="{FF2B5EF4-FFF2-40B4-BE49-F238E27FC236}">
                <a16:creationId xmlns:a16="http://schemas.microsoft.com/office/drawing/2014/main" id="{34C5D0D2-9EB4-040F-F5DC-3AA27F5BAB52}"/>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250;p96">
            <a:extLst>
              <a:ext uri="{FF2B5EF4-FFF2-40B4-BE49-F238E27FC236}">
                <a16:creationId xmlns:a16="http://schemas.microsoft.com/office/drawing/2014/main" id="{848D8F85-6B18-B7DE-96B9-4F262D6F0C50}"/>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4842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57;p97">
            <a:extLst>
              <a:ext uri="{FF2B5EF4-FFF2-40B4-BE49-F238E27FC236}">
                <a16:creationId xmlns:a16="http://schemas.microsoft.com/office/drawing/2014/main" id="{9AEBCA7D-7986-A2F6-56AD-643D62431DBF}"/>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T1 &amp; T2 </a:t>
            </a: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a:t>
            </a: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 PoC</a:t>
            </a:r>
            <a:endParaRPr lang="en-US" sz="2400" kern="0" dirty="0"/>
          </a:p>
        </p:txBody>
      </p:sp>
      <p:sp>
        <p:nvSpPr>
          <p:cNvPr id="3" name="Google Shape;258;p97">
            <a:extLst>
              <a:ext uri="{FF2B5EF4-FFF2-40B4-BE49-F238E27FC236}">
                <a16:creationId xmlns:a16="http://schemas.microsoft.com/office/drawing/2014/main" id="{742833E5-F974-AC02-0842-EC628FAE7DA2}"/>
              </a:ext>
            </a:extLst>
          </p:cNvPr>
          <p:cNvSpPr txBox="1">
            <a:spLocks/>
          </p:cNvSpPr>
          <p:nvPr/>
        </p:nvSpPr>
        <p:spPr>
          <a:xfrm>
            <a:off x="617960" y="1546412"/>
            <a:ext cx="8846100" cy="4231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47650" algn="just">
              <a:spcBef>
                <a:spcPts val="0"/>
              </a:spcBef>
              <a:buSzPts val="2300"/>
              <a:buFont typeface="Arial"/>
              <a:buChar char="•"/>
            </a:pPr>
            <a:r>
              <a:rPr lang="en-US" sz="2300" kern="0" dirty="0"/>
              <a:t>The add-on provides the SHG with a virtual weather station</a:t>
            </a:r>
            <a:br>
              <a:rPr lang="en-US" sz="2300" kern="0" dirty="0"/>
            </a:br>
            <a:endParaRPr lang="en-US" sz="2300" kern="0" dirty="0"/>
          </a:p>
          <a:p>
            <a:pPr marL="228600" indent="-247650" algn="just">
              <a:buSzPts val="2300"/>
              <a:buFont typeface="Arial"/>
              <a:buChar char="•"/>
            </a:pPr>
            <a:r>
              <a:rPr lang="en-US" sz="2300" kern="0" dirty="0"/>
              <a:t>The user needs an API-Key to query the weather provider</a:t>
            </a:r>
            <a:br>
              <a:rPr lang="en-US" sz="2300" kern="0" dirty="0"/>
            </a:br>
            <a:endParaRPr lang="en-US" sz="2300" kern="0" dirty="0"/>
          </a:p>
          <a:p>
            <a:pPr marL="228600" indent="-247650" algn="just">
              <a:buSzPts val="2300"/>
              <a:buFont typeface="Arial"/>
              <a:buChar char="•"/>
            </a:pPr>
            <a:r>
              <a:rPr lang="en-US" sz="2300" kern="0" dirty="0"/>
              <a:t>The add-on, due to a typo, uses a data path to retrieve the API key that is slightly different from the one it should use:</a:t>
            </a:r>
          </a:p>
          <a:p>
            <a:pPr marL="685800" lvl="1" indent="-247650" algn="just">
              <a:buSzPts val="2100"/>
              <a:buFont typeface="Arial"/>
              <a:buChar char="•"/>
            </a:pPr>
            <a:r>
              <a:rPr lang="en-US" sz="2100" kern="0" dirty="0"/>
              <a:t>It will use the API key of another add-on, resulting in T1.</a:t>
            </a:r>
          </a:p>
          <a:p>
            <a:pPr marL="685800" lvl="1" indent="-247650" algn="just">
              <a:buSzPts val="2100"/>
              <a:buFont typeface="Arial"/>
              <a:buChar char="•"/>
            </a:pPr>
            <a:r>
              <a:rPr lang="en-US" sz="2100" kern="0" dirty="0"/>
              <a:t>It will spread the API key of the other add-on by backing it up on Dropbox, resulting in T2.</a:t>
            </a:r>
          </a:p>
        </p:txBody>
      </p:sp>
      <p:sp>
        <p:nvSpPr>
          <p:cNvPr id="4" name="Google Shape;259;p97">
            <a:extLst>
              <a:ext uri="{FF2B5EF4-FFF2-40B4-BE49-F238E27FC236}">
                <a16:creationId xmlns:a16="http://schemas.microsoft.com/office/drawing/2014/main" id="{33E19F12-D60E-2CDC-256B-9C75374D5868}"/>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261;p97">
            <a:extLst>
              <a:ext uri="{FF2B5EF4-FFF2-40B4-BE49-F238E27FC236}">
                <a16:creationId xmlns:a16="http://schemas.microsoft.com/office/drawing/2014/main" id="{0BFEDDFE-1BB3-B7E8-2E20-97D25B788B61}"/>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260;p97">
            <a:extLst>
              <a:ext uri="{FF2B5EF4-FFF2-40B4-BE49-F238E27FC236}">
                <a16:creationId xmlns:a16="http://schemas.microsoft.com/office/drawing/2014/main" id="{A819C6DE-6201-E4F3-DB94-B8FDA9C33411}"/>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7" name="Google Shape;262;p97" descr="A screen shot of a device&#10;&#10;Description automatically generated">
            <a:extLst>
              <a:ext uri="{FF2B5EF4-FFF2-40B4-BE49-F238E27FC236}">
                <a16:creationId xmlns:a16="http://schemas.microsoft.com/office/drawing/2014/main" id="{5EC2EF83-3DD5-462E-1179-1386E9F67DB2}"/>
              </a:ext>
            </a:extLst>
          </p:cNvPr>
          <p:cNvPicPr preferRelativeResize="0"/>
          <p:nvPr/>
        </p:nvPicPr>
        <p:blipFill rotWithShape="1">
          <a:blip r:embed="rId3">
            <a:alphaModFix/>
          </a:blip>
          <a:srcRect/>
          <a:stretch/>
        </p:blipFill>
        <p:spPr>
          <a:xfrm>
            <a:off x="9612311" y="2041584"/>
            <a:ext cx="1803400" cy="2667000"/>
          </a:xfrm>
          <a:prstGeom prst="rect">
            <a:avLst/>
          </a:prstGeom>
          <a:noFill/>
          <a:ln>
            <a:noFill/>
          </a:ln>
        </p:spPr>
      </p:pic>
    </p:spTree>
    <p:extLst>
      <p:ext uri="{BB962C8B-B14F-4D97-AF65-F5344CB8AC3E}">
        <p14:creationId xmlns:p14="http://schemas.microsoft.com/office/powerpoint/2010/main" val="126267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76;p99">
            <a:extLst>
              <a:ext uri="{FF2B5EF4-FFF2-40B4-BE49-F238E27FC236}">
                <a16:creationId xmlns:a16="http://schemas.microsoft.com/office/drawing/2014/main" id="{E69539D1-9335-D93E-E8F1-436483AC2AB1}"/>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#3</a:t>
            </a:r>
            <a:endParaRPr lang="en-US" sz="2400" kern="0" dirty="0"/>
          </a:p>
        </p:txBody>
      </p:sp>
      <p:sp>
        <p:nvSpPr>
          <p:cNvPr id="3" name="Google Shape;277;p99">
            <a:extLst>
              <a:ext uri="{FF2B5EF4-FFF2-40B4-BE49-F238E27FC236}">
                <a16:creationId xmlns:a16="http://schemas.microsoft.com/office/drawing/2014/main" id="{5DD37C87-B18F-2958-663F-36137FE56038}"/>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b="1" kern="0" dirty="0"/>
              <a:t>T3</a:t>
            </a:r>
            <a:r>
              <a:rPr lang="en-US" kern="0" dirty="0"/>
              <a:t>: an add-on alters the state of Smart Home devices that are not supposed to be in its scope</a:t>
            </a:r>
          </a:p>
          <a:p>
            <a:pPr marL="228600" indent="-228600" algn="just">
              <a:spcBef>
                <a:spcPts val="0"/>
              </a:spcBef>
              <a:buSzPts val="2000"/>
              <a:buFont typeface="Arial"/>
              <a:buChar char="•"/>
            </a:pPr>
            <a:endParaRPr lang="en-US" kern="0" dirty="0"/>
          </a:p>
          <a:p>
            <a:pPr marL="228600" indent="-228600" algn="just">
              <a:buSzPts val="2000"/>
              <a:buFont typeface="Arial"/>
              <a:buChar char="•"/>
            </a:pPr>
            <a:r>
              <a:rPr lang="en-US" kern="0" dirty="0"/>
              <a:t>It breaches integrity:</a:t>
            </a:r>
          </a:p>
          <a:p>
            <a:pPr marL="457200" lvl="1" indent="0" algn="just">
              <a:buSzPts val="1800"/>
            </a:pPr>
            <a:r>
              <a:rPr lang="en-US" kern="0" dirty="0">
                <a:sym typeface="Wingdings" pitchFamily="2" charset="2"/>
              </a:rPr>
              <a:t></a:t>
            </a:r>
            <a:r>
              <a:rPr lang="en-US" kern="0" dirty="0"/>
              <a:t> Unauthorized modification or destruction of information</a:t>
            </a:r>
          </a:p>
          <a:p>
            <a:pPr marL="685800" lvl="1" indent="-114300" algn="just">
              <a:buSzPts val="1800"/>
            </a:pPr>
            <a:endParaRPr lang="en-US" kern="0" dirty="0"/>
          </a:p>
        </p:txBody>
      </p:sp>
      <p:sp>
        <p:nvSpPr>
          <p:cNvPr id="4" name="Google Shape;278;p99">
            <a:extLst>
              <a:ext uri="{FF2B5EF4-FFF2-40B4-BE49-F238E27FC236}">
                <a16:creationId xmlns:a16="http://schemas.microsoft.com/office/drawing/2014/main" id="{67FB7AE4-7482-7F70-6304-91DE0EAF592E}"/>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280;p99">
            <a:extLst>
              <a:ext uri="{FF2B5EF4-FFF2-40B4-BE49-F238E27FC236}">
                <a16:creationId xmlns:a16="http://schemas.microsoft.com/office/drawing/2014/main" id="{0A11D749-EBAB-27B7-BDB7-48D6508B92D3}"/>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279;p99">
            <a:extLst>
              <a:ext uri="{FF2B5EF4-FFF2-40B4-BE49-F238E27FC236}">
                <a16:creationId xmlns:a16="http://schemas.microsoft.com/office/drawing/2014/main" id="{906A814C-48B0-9C09-1058-02DCEC39916B}"/>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7531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85;p100">
            <a:extLst>
              <a:ext uri="{FF2B5EF4-FFF2-40B4-BE49-F238E27FC236}">
                <a16:creationId xmlns:a16="http://schemas.microsoft.com/office/drawing/2014/main" id="{87702C2D-C8D8-B133-D263-7B7CCE3B82BE}"/>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T3 – PoC</a:t>
            </a:r>
            <a:endParaRPr lang="en-US" sz="2400" kern="0" dirty="0"/>
          </a:p>
        </p:txBody>
      </p:sp>
      <p:sp>
        <p:nvSpPr>
          <p:cNvPr id="3" name="Google Shape;286;p100">
            <a:extLst>
              <a:ext uri="{FF2B5EF4-FFF2-40B4-BE49-F238E27FC236}">
                <a16:creationId xmlns:a16="http://schemas.microsoft.com/office/drawing/2014/main" id="{A59446E7-A69F-13FD-251C-E21CF0E3F1AD}"/>
              </a:ext>
            </a:extLst>
          </p:cNvPr>
          <p:cNvSpPr txBox="1">
            <a:spLocks/>
          </p:cNvSpPr>
          <p:nvPr/>
        </p:nvSpPr>
        <p:spPr>
          <a:xfrm>
            <a:off x="913795" y="2088319"/>
            <a:ext cx="6307276" cy="370288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kern="0" dirty="0"/>
              <a:t>Add-on meant to turn off every light within the Smart Home environment. </a:t>
            </a:r>
          </a:p>
          <a:p>
            <a:pPr marL="228600" indent="-228600" algn="just">
              <a:buSzPts val="2000"/>
              <a:buFont typeface="Arial"/>
              <a:buChar char="•"/>
            </a:pPr>
            <a:r>
              <a:rPr lang="en-US" kern="0" dirty="0"/>
              <a:t>The code misses a filtering function that would filter from the list of devices to turn off only the lights. </a:t>
            </a:r>
          </a:p>
          <a:p>
            <a:pPr marL="228600" indent="-228600" algn="just">
              <a:buSzPts val="2000"/>
              <a:buFont typeface="Arial"/>
              <a:buChar char="•"/>
            </a:pPr>
            <a:r>
              <a:rPr lang="en-US" kern="0" dirty="0"/>
              <a:t>Thus, it turns off every device having an </a:t>
            </a:r>
            <a:r>
              <a:rPr lang="en-US" i="1" kern="0" dirty="0"/>
              <a:t>on</a:t>
            </a:r>
            <a:r>
              <a:rPr lang="en-US" kern="0" dirty="0"/>
              <a:t> property and not only lights, resulting in T3.</a:t>
            </a:r>
          </a:p>
        </p:txBody>
      </p:sp>
      <p:sp>
        <p:nvSpPr>
          <p:cNvPr id="4" name="Google Shape;287;p100">
            <a:extLst>
              <a:ext uri="{FF2B5EF4-FFF2-40B4-BE49-F238E27FC236}">
                <a16:creationId xmlns:a16="http://schemas.microsoft.com/office/drawing/2014/main" id="{29E57D1D-C4B2-2EB5-5C2B-975688BD57B3}"/>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289;p100">
            <a:extLst>
              <a:ext uri="{FF2B5EF4-FFF2-40B4-BE49-F238E27FC236}">
                <a16:creationId xmlns:a16="http://schemas.microsoft.com/office/drawing/2014/main" id="{FC544416-835A-8993-49A9-E454DE38D55D}"/>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288;p100">
            <a:extLst>
              <a:ext uri="{FF2B5EF4-FFF2-40B4-BE49-F238E27FC236}">
                <a16:creationId xmlns:a16="http://schemas.microsoft.com/office/drawing/2014/main" id="{65685C79-43B0-1F7F-7B28-B9E2BDF0D614}"/>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7" name="Google Shape;290;p100" descr="A blue background with white text&#10;&#10;Description automatically generated">
            <a:extLst>
              <a:ext uri="{FF2B5EF4-FFF2-40B4-BE49-F238E27FC236}">
                <a16:creationId xmlns:a16="http://schemas.microsoft.com/office/drawing/2014/main" id="{03DB5E56-DF8B-6179-B740-086DF2BE9649}"/>
              </a:ext>
            </a:extLst>
          </p:cNvPr>
          <p:cNvPicPr preferRelativeResize="0"/>
          <p:nvPr/>
        </p:nvPicPr>
        <p:blipFill rotWithShape="1">
          <a:blip r:embed="rId3">
            <a:alphaModFix/>
          </a:blip>
          <a:srcRect/>
          <a:stretch/>
        </p:blipFill>
        <p:spPr>
          <a:xfrm>
            <a:off x="7366258" y="2445580"/>
            <a:ext cx="4140200" cy="2476500"/>
          </a:xfrm>
          <a:prstGeom prst="rect">
            <a:avLst/>
          </a:prstGeom>
          <a:noFill/>
          <a:ln>
            <a:noFill/>
          </a:ln>
        </p:spPr>
      </p:pic>
    </p:spTree>
    <p:extLst>
      <p:ext uri="{BB962C8B-B14F-4D97-AF65-F5344CB8AC3E}">
        <p14:creationId xmlns:p14="http://schemas.microsoft.com/office/powerpoint/2010/main" val="57277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05;p102">
            <a:extLst>
              <a:ext uri="{FF2B5EF4-FFF2-40B4-BE49-F238E27FC236}">
                <a16:creationId xmlns:a16="http://schemas.microsoft.com/office/drawing/2014/main" id="{FF1240D6-7383-C311-F860-20814AC95568}"/>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#4</a:t>
            </a:r>
            <a:endParaRPr lang="en-US" sz="2400" kern="0" dirty="0"/>
          </a:p>
        </p:txBody>
      </p:sp>
      <p:sp>
        <p:nvSpPr>
          <p:cNvPr id="3" name="Google Shape;306;p102">
            <a:extLst>
              <a:ext uri="{FF2B5EF4-FFF2-40B4-BE49-F238E27FC236}">
                <a16:creationId xmlns:a16="http://schemas.microsoft.com/office/drawing/2014/main" id="{D8DB6D4D-CF0D-5973-0156-F526C328B21D}"/>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spcBef>
                <a:spcPts val="0"/>
              </a:spcBef>
              <a:buSzPts val="2000"/>
              <a:buFont typeface="Arial"/>
              <a:buChar char="•"/>
            </a:pPr>
            <a:r>
              <a:rPr lang="en-US" b="1" kern="0" dirty="0"/>
              <a:t>T4</a:t>
            </a:r>
            <a:r>
              <a:rPr lang="en-US" kern="0" dirty="0"/>
              <a:t>: an add-on alters private data of an attack target</a:t>
            </a:r>
          </a:p>
          <a:p>
            <a:pPr marL="0" indent="0" algn="l">
              <a:spcBef>
                <a:spcPts val="0"/>
              </a:spcBef>
            </a:pPr>
            <a:endParaRPr lang="en-US" kern="0" dirty="0"/>
          </a:p>
          <a:p>
            <a:pPr marL="228600" indent="-228600" algn="l">
              <a:buSzPts val="2000"/>
              <a:buFont typeface="Arial"/>
              <a:buChar char="•"/>
            </a:pPr>
            <a:r>
              <a:rPr lang="en-US" kern="0" dirty="0"/>
              <a:t>It breaches integrity</a:t>
            </a:r>
          </a:p>
        </p:txBody>
      </p:sp>
      <p:sp>
        <p:nvSpPr>
          <p:cNvPr id="4" name="Google Shape;307;p102">
            <a:extLst>
              <a:ext uri="{FF2B5EF4-FFF2-40B4-BE49-F238E27FC236}">
                <a16:creationId xmlns:a16="http://schemas.microsoft.com/office/drawing/2014/main" id="{6F601E4E-049F-D171-D612-BF838D0087AE}"/>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09;p102">
            <a:extLst>
              <a:ext uri="{FF2B5EF4-FFF2-40B4-BE49-F238E27FC236}">
                <a16:creationId xmlns:a16="http://schemas.microsoft.com/office/drawing/2014/main" id="{F8DA624F-3150-760D-A924-BB0F61689F5C}"/>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08;p102">
            <a:extLst>
              <a:ext uri="{FF2B5EF4-FFF2-40B4-BE49-F238E27FC236}">
                <a16:creationId xmlns:a16="http://schemas.microsoft.com/office/drawing/2014/main" id="{42BECF79-F630-52DD-AE13-3491180C2BA8}"/>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30506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14;p103">
            <a:extLst>
              <a:ext uri="{FF2B5EF4-FFF2-40B4-BE49-F238E27FC236}">
                <a16:creationId xmlns:a16="http://schemas.microsoft.com/office/drawing/2014/main" id="{69B83364-0F62-1559-03D3-E37E3BD9AEC8}"/>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T4 – PoC</a:t>
            </a:r>
            <a:endParaRPr lang="en-US" sz="2400" kern="0" dirty="0"/>
          </a:p>
        </p:txBody>
      </p:sp>
      <p:sp>
        <p:nvSpPr>
          <p:cNvPr id="3" name="Google Shape;315;p103">
            <a:extLst>
              <a:ext uri="{FF2B5EF4-FFF2-40B4-BE49-F238E27FC236}">
                <a16:creationId xmlns:a16="http://schemas.microsoft.com/office/drawing/2014/main" id="{FF3EEA7C-8AC4-0463-9795-424686BAC8EA}"/>
              </a:ext>
            </a:extLst>
          </p:cNvPr>
          <p:cNvSpPr txBox="1">
            <a:spLocks/>
          </p:cNvSpPr>
          <p:nvPr/>
        </p:nvSpPr>
        <p:spPr>
          <a:xfrm>
            <a:off x="578877" y="1904021"/>
            <a:ext cx="7342699"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200"/>
              <a:buFont typeface="Arial"/>
              <a:buChar char="•"/>
            </a:pPr>
            <a:r>
              <a:rPr lang="en-US" sz="2200" kern="0" dirty="0"/>
              <a:t>Add-on that integrates up to two smart plugs in the SHG</a:t>
            </a:r>
            <a:endParaRPr lang="en-US" kern="0" dirty="0"/>
          </a:p>
          <a:p>
            <a:pPr marL="228600" indent="-228600" algn="just">
              <a:buSzPts val="2200"/>
              <a:buFont typeface="Arial"/>
              <a:buChar char="•"/>
            </a:pPr>
            <a:r>
              <a:rPr lang="en-US" sz="2200" kern="0" dirty="0"/>
              <a:t>It periodically collects on file the instantaneous power consumption of each plug</a:t>
            </a:r>
            <a:endParaRPr lang="en-US" kern="0" dirty="0"/>
          </a:p>
          <a:p>
            <a:pPr marL="228600" indent="-228600" algn="just">
              <a:buSzPts val="2200"/>
              <a:buFont typeface="Arial"/>
              <a:buChar char="•"/>
            </a:pPr>
            <a:r>
              <a:rPr lang="en-US" sz="2200" kern="0" dirty="0"/>
              <a:t>The code does not assign a unique identifier to the files corresponding to each plug.</a:t>
            </a:r>
            <a:endParaRPr lang="en-US" kern="0" dirty="0"/>
          </a:p>
          <a:p>
            <a:pPr marL="685800" lvl="1" indent="-228600" algn="just">
              <a:buFont typeface="Arial"/>
              <a:buChar char="•"/>
            </a:pPr>
            <a:r>
              <a:rPr lang="en-US" kern="0" dirty="0"/>
              <a:t>Thence, the slowest plug that writes on file will overwrite the file of the other one, resulting in T4.</a:t>
            </a:r>
          </a:p>
        </p:txBody>
      </p:sp>
      <p:sp>
        <p:nvSpPr>
          <p:cNvPr id="4" name="Google Shape;316;p103">
            <a:extLst>
              <a:ext uri="{FF2B5EF4-FFF2-40B4-BE49-F238E27FC236}">
                <a16:creationId xmlns:a16="http://schemas.microsoft.com/office/drawing/2014/main" id="{18FDF122-B4C0-686E-C046-1FB54CCCCADF}"/>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18;p103">
            <a:extLst>
              <a:ext uri="{FF2B5EF4-FFF2-40B4-BE49-F238E27FC236}">
                <a16:creationId xmlns:a16="http://schemas.microsoft.com/office/drawing/2014/main" id="{2BA732EF-8AC9-C4DB-4EC5-5B3CDBD6E465}"/>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17;p103">
            <a:extLst>
              <a:ext uri="{FF2B5EF4-FFF2-40B4-BE49-F238E27FC236}">
                <a16:creationId xmlns:a16="http://schemas.microsoft.com/office/drawing/2014/main" id="{553BE28F-5778-F2AE-8BAB-1C49C54DC694}"/>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7" name="Google Shape;319;p103" descr="A screenshot of a device&#10;&#10;Description automatically generated">
            <a:extLst>
              <a:ext uri="{FF2B5EF4-FFF2-40B4-BE49-F238E27FC236}">
                <a16:creationId xmlns:a16="http://schemas.microsoft.com/office/drawing/2014/main" id="{85C71AA2-C46B-73A1-55EE-E9F3F2462435}"/>
              </a:ext>
            </a:extLst>
          </p:cNvPr>
          <p:cNvPicPr preferRelativeResize="0"/>
          <p:nvPr/>
        </p:nvPicPr>
        <p:blipFill rotWithShape="1">
          <a:blip r:embed="rId3">
            <a:alphaModFix/>
          </a:blip>
          <a:srcRect/>
          <a:stretch/>
        </p:blipFill>
        <p:spPr>
          <a:xfrm>
            <a:off x="8069823" y="2432050"/>
            <a:ext cx="3543300" cy="1993900"/>
          </a:xfrm>
          <a:prstGeom prst="rect">
            <a:avLst/>
          </a:prstGeom>
          <a:noFill/>
          <a:ln>
            <a:noFill/>
          </a:ln>
        </p:spPr>
      </p:pic>
    </p:spTree>
    <p:extLst>
      <p:ext uri="{BB962C8B-B14F-4D97-AF65-F5344CB8AC3E}">
        <p14:creationId xmlns:p14="http://schemas.microsoft.com/office/powerpoint/2010/main" val="292289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33;p105">
            <a:extLst>
              <a:ext uri="{FF2B5EF4-FFF2-40B4-BE49-F238E27FC236}">
                <a16:creationId xmlns:a16="http://schemas.microsoft.com/office/drawing/2014/main" id="{0D8507B5-56B3-B258-2F6B-8913F5385763}"/>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#5</a:t>
            </a:r>
            <a:endParaRPr lang="en-US" sz="2400" kern="0" dirty="0"/>
          </a:p>
        </p:txBody>
      </p:sp>
      <p:sp>
        <p:nvSpPr>
          <p:cNvPr id="3" name="Google Shape;334;p105">
            <a:extLst>
              <a:ext uri="{FF2B5EF4-FFF2-40B4-BE49-F238E27FC236}">
                <a16:creationId xmlns:a16="http://schemas.microsoft.com/office/drawing/2014/main" id="{BDFAA202-24CA-DAA7-D2B7-F1BB5F234DC3}"/>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spcBef>
                <a:spcPts val="0"/>
              </a:spcBef>
              <a:buSzPts val="2000"/>
              <a:buFont typeface="Arial"/>
              <a:buChar char="•"/>
            </a:pPr>
            <a:r>
              <a:rPr lang="en-US" b="1" kern="0" dirty="0"/>
              <a:t>T5</a:t>
            </a:r>
            <a:r>
              <a:rPr lang="en-US" kern="0" dirty="0"/>
              <a:t>: an add-on delays the regular functionalities of an attack target</a:t>
            </a:r>
          </a:p>
          <a:p>
            <a:pPr marL="228600" indent="-228600" algn="l">
              <a:spcBef>
                <a:spcPts val="0"/>
              </a:spcBef>
              <a:buSzPts val="2000"/>
              <a:buFont typeface="Arial"/>
              <a:buChar char="•"/>
            </a:pPr>
            <a:endParaRPr lang="en-US" kern="0" dirty="0"/>
          </a:p>
          <a:p>
            <a:pPr marL="228600" indent="-228600" algn="l">
              <a:buSzPts val="2000"/>
              <a:buFont typeface="Arial"/>
              <a:buChar char="•"/>
            </a:pPr>
            <a:r>
              <a:rPr lang="en-US" kern="0" dirty="0"/>
              <a:t>It breaches availability:</a:t>
            </a:r>
          </a:p>
          <a:p>
            <a:pPr marL="457200" lvl="1" indent="0" algn="l">
              <a:buSzPts val="1800"/>
            </a:pPr>
            <a:r>
              <a:rPr lang="en-US" kern="0" dirty="0">
                <a:sym typeface="Wingdings" pitchFamily="2" charset="2"/>
              </a:rPr>
              <a:t></a:t>
            </a:r>
            <a:r>
              <a:rPr lang="en-US" kern="0" dirty="0"/>
              <a:t> Impossibility of ensuring timely and reliable </a:t>
            </a:r>
            <a:r>
              <a:rPr lang="en-US" i="1" kern="0" dirty="0"/>
              <a:t>access to </a:t>
            </a:r>
            <a:r>
              <a:rPr lang="en-US" kern="0" dirty="0"/>
              <a:t>and </a:t>
            </a:r>
            <a:r>
              <a:rPr lang="en-US" i="1" kern="0" dirty="0"/>
              <a:t>use of</a:t>
            </a:r>
            <a:r>
              <a:rPr lang="en-US" kern="0" dirty="0"/>
              <a:t> information or a system</a:t>
            </a:r>
          </a:p>
        </p:txBody>
      </p:sp>
      <p:sp>
        <p:nvSpPr>
          <p:cNvPr id="4" name="Google Shape;335;p105">
            <a:extLst>
              <a:ext uri="{FF2B5EF4-FFF2-40B4-BE49-F238E27FC236}">
                <a16:creationId xmlns:a16="http://schemas.microsoft.com/office/drawing/2014/main" id="{FF9E29F3-7875-B99D-9656-2F32D56C5516}"/>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37;p105">
            <a:extLst>
              <a:ext uri="{FF2B5EF4-FFF2-40B4-BE49-F238E27FC236}">
                <a16:creationId xmlns:a16="http://schemas.microsoft.com/office/drawing/2014/main" id="{CE92ABB4-4C5B-FB2B-B1CE-0CE91E62E8D7}"/>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36;p105">
            <a:extLst>
              <a:ext uri="{FF2B5EF4-FFF2-40B4-BE49-F238E27FC236}">
                <a16:creationId xmlns:a16="http://schemas.microsoft.com/office/drawing/2014/main" id="{105826D1-4EF5-14B5-9E03-82CB79C141FD}"/>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059668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42;p106">
            <a:extLst>
              <a:ext uri="{FF2B5EF4-FFF2-40B4-BE49-F238E27FC236}">
                <a16:creationId xmlns:a16="http://schemas.microsoft.com/office/drawing/2014/main" id="{0AAB66F2-5ACD-FCA2-8AD4-B4F2B614C6F9}"/>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T5 – PoC</a:t>
            </a:r>
            <a:endParaRPr lang="en-US" sz="2400" kern="0" dirty="0"/>
          </a:p>
        </p:txBody>
      </p:sp>
      <p:sp>
        <p:nvSpPr>
          <p:cNvPr id="3" name="Google Shape;343;p106">
            <a:extLst>
              <a:ext uri="{FF2B5EF4-FFF2-40B4-BE49-F238E27FC236}">
                <a16:creationId xmlns:a16="http://schemas.microsoft.com/office/drawing/2014/main" id="{2062BF7E-2010-7374-647B-42A7767FBAF1}"/>
              </a:ext>
            </a:extLst>
          </p:cNvPr>
          <p:cNvSpPr txBox="1">
            <a:spLocks/>
          </p:cNvSpPr>
          <p:nvPr/>
        </p:nvSpPr>
        <p:spPr>
          <a:xfrm>
            <a:off x="708522" y="2058157"/>
            <a:ext cx="7577062" cy="3702881"/>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kern="0" dirty="0"/>
              <a:t>Add-on meant to turn off every device within the Smart Home</a:t>
            </a:r>
          </a:p>
          <a:p>
            <a:pPr marL="0" indent="0" algn="just">
              <a:buSzPts val="2000"/>
            </a:pPr>
            <a:endParaRPr lang="en-US" kern="0" dirty="0"/>
          </a:p>
          <a:p>
            <a:pPr marL="228600" indent="-228600" algn="just">
              <a:buSzPts val="2000"/>
              <a:buFont typeface="Arial"/>
              <a:buChar char="•"/>
            </a:pPr>
            <a:r>
              <a:rPr lang="en-US" kern="0" dirty="0"/>
              <a:t>Even when the selected component is not a device, the last selected device receives a request to be turned off. </a:t>
            </a:r>
          </a:p>
          <a:p>
            <a:pPr marL="685800" lvl="1" indent="-228600" algn="just">
              <a:buSzPts val="1800"/>
              <a:buFont typeface="Arial"/>
              <a:buChar char="•"/>
            </a:pPr>
            <a:r>
              <a:rPr lang="en-US" kern="0" dirty="0"/>
              <a:t>This </a:t>
            </a:r>
            <a:r>
              <a:rPr lang="en-US" kern="0" dirty="0" err="1"/>
              <a:t>behaviour</a:t>
            </a:r>
            <a:r>
              <a:rPr lang="en-US" kern="0" dirty="0"/>
              <a:t> is iterated until a new device is reached.</a:t>
            </a:r>
          </a:p>
          <a:p>
            <a:pPr marL="685800" lvl="1" indent="-228600" algn="just">
              <a:buSzPts val="1800"/>
              <a:buFont typeface="Arial"/>
              <a:buChar char="•"/>
            </a:pPr>
            <a:r>
              <a:rPr lang="en-US" kern="0" dirty="0"/>
              <a:t>Trying to turn on the device while receives requests to keep it off will not be temporarily effective, resulting in T5.</a:t>
            </a:r>
          </a:p>
        </p:txBody>
      </p:sp>
      <p:sp>
        <p:nvSpPr>
          <p:cNvPr id="4" name="Google Shape;344;p106">
            <a:extLst>
              <a:ext uri="{FF2B5EF4-FFF2-40B4-BE49-F238E27FC236}">
                <a16:creationId xmlns:a16="http://schemas.microsoft.com/office/drawing/2014/main" id="{DAA6E128-A91E-6FA5-5D11-1613835A8FD9}"/>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46;p106">
            <a:extLst>
              <a:ext uri="{FF2B5EF4-FFF2-40B4-BE49-F238E27FC236}">
                <a16:creationId xmlns:a16="http://schemas.microsoft.com/office/drawing/2014/main" id="{9976ACD3-412E-E869-7061-876FC7147F84}"/>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45;p106">
            <a:extLst>
              <a:ext uri="{FF2B5EF4-FFF2-40B4-BE49-F238E27FC236}">
                <a16:creationId xmlns:a16="http://schemas.microsoft.com/office/drawing/2014/main" id="{FA370A77-6117-3824-75AB-D14CAB9125C0}"/>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7" name="Google Shape;347;p106" descr="A blue background with white text&#10;&#10;Description automatically generated">
            <a:extLst>
              <a:ext uri="{FF2B5EF4-FFF2-40B4-BE49-F238E27FC236}">
                <a16:creationId xmlns:a16="http://schemas.microsoft.com/office/drawing/2014/main" id="{6B57332C-FE37-64A7-5A3C-6E83C27A924F}"/>
              </a:ext>
            </a:extLst>
          </p:cNvPr>
          <p:cNvPicPr preferRelativeResize="0"/>
          <p:nvPr/>
        </p:nvPicPr>
        <p:blipFill rotWithShape="1">
          <a:blip r:embed="rId3">
            <a:alphaModFix/>
          </a:blip>
          <a:srcRect/>
          <a:stretch/>
        </p:blipFill>
        <p:spPr>
          <a:xfrm>
            <a:off x="8346578" y="2555945"/>
            <a:ext cx="3136900" cy="2184400"/>
          </a:xfrm>
          <a:prstGeom prst="rect">
            <a:avLst/>
          </a:prstGeom>
          <a:noFill/>
          <a:ln>
            <a:noFill/>
          </a:ln>
        </p:spPr>
      </p:pic>
    </p:spTree>
    <p:extLst>
      <p:ext uri="{BB962C8B-B14F-4D97-AF65-F5344CB8AC3E}">
        <p14:creationId xmlns:p14="http://schemas.microsoft.com/office/powerpoint/2010/main" val="108892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61;p108">
            <a:extLst>
              <a:ext uri="{FF2B5EF4-FFF2-40B4-BE49-F238E27FC236}">
                <a16:creationId xmlns:a16="http://schemas.microsoft.com/office/drawing/2014/main" id="{60BF653E-CE71-E405-E2A4-BBF05397DC16}"/>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#6</a:t>
            </a:r>
            <a:endParaRPr lang="en-US" sz="2400" kern="0" dirty="0"/>
          </a:p>
        </p:txBody>
      </p:sp>
      <p:sp>
        <p:nvSpPr>
          <p:cNvPr id="3" name="Google Shape;362;p108">
            <a:extLst>
              <a:ext uri="{FF2B5EF4-FFF2-40B4-BE49-F238E27FC236}">
                <a16:creationId xmlns:a16="http://schemas.microsoft.com/office/drawing/2014/main" id="{06528F4E-7928-02F7-00DA-E5BE6722DE05}"/>
              </a:ext>
            </a:extLst>
          </p:cNvPr>
          <p:cNvSpPr txBox="1">
            <a:spLocks/>
          </p:cNvSpPr>
          <p:nvPr/>
        </p:nvSpPr>
        <p:spPr>
          <a:xfrm>
            <a:off x="913795" y="2012119"/>
            <a:ext cx="10353900" cy="37029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b="1" kern="0" dirty="0"/>
              <a:t>T6</a:t>
            </a:r>
            <a:r>
              <a:rPr lang="en-US" kern="0" dirty="0"/>
              <a:t>: an add-on alters one of the regular functionalities of an attack target </a:t>
            </a:r>
          </a:p>
          <a:p>
            <a:pPr marL="0" indent="0" algn="just">
              <a:spcBef>
                <a:spcPts val="0"/>
              </a:spcBef>
              <a:buSzPts val="2000"/>
            </a:pPr>
            <a:endParaRPr lang="en-US" kern="0" dirty="0"/>
          </a:p>
          <a:p>
            <a:pPr marL="228600" indent="-228600" algn="just">
              <a:buSzPts val="2000"/>
              <a:buFont typeface="Arial"/>
              <a:buChar char="•"/>
            </a:pPr>
            <a:r>
              <a:rPr lang="en-US" kern="0" dirty="0"/>
              <a:t>It breaches availability</a:t>
            </a:r>
          </a:p>
        </p:txBody>
      </p:sp>
      <p:sp>
        <p:nvSpPr>
          <p:cNvPr id="4" name="Google Shape;363;p108">
            <a:extLst>
              <a:ext uri="{FF2B5EF4-FFF2-40B4-BE49-F238E27FC236}">
                <a16:creationId xmlns:a16="http://schemas.microsoft.com/office/drawing/2014/main" id="{7CCC6D11-027E-DDF8-6AFC-40F0D7CFEE3F}"/>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65;p108">
            <a:extLst>
              <a:ext uri="{FF2B5EF4-FFF2-40B4-BE49-F238E27FC236}">
                <a16:creationId xmlns:a16="http://schemas.microsoft.com/office/drawing/2014/main" id="{C626E955-5B83-549C-D6F8-FEBFC6EA7FE0}"/>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64;p108">
            <a:extLst>
              <a:ext uri="{FF2B5EF4-FFF2-40B4-BE49-F238E27FC236}">
                <a16:creationId xmlns:a16="http://schemas.microsoft.com/office/drawing/2014/main" id="{604D9427-B06D-9D71-191F-84ED7203C017}"/>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98735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Outline</a:t>
            </a:r>
            <a:endParaRPr sz="2400" dirty="0"/>
          </a:p>
        </p:txBody>
      </p:sp>
      <p:sp>
        <p:nvSpPr>
          <p:cNvPr id="154" name="Google Shape;154;p8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400"/>
              <a:buChar char="•"/>
            </a:pPr>
            <a:r>
              <a:rPr lang="en-US" sz="2400" dirty="0"/>
              <a:t>Background</a:t>
            </a:r>
            <a:endParaRPr dirty="0"/>
          </a:p>
          <a:p>
            <a:pPr marL="228600" lvl="0" indent="-228600" algn="l" rtl="0">
              <a:lnSpc>
                <a:spcPct val="120000"/>
              </a:lnSpc>
              <a:spcBef>
                <a:spcPts val="1000"/>
              </a:spcBef>
              <a:spcAft>
                <a:spcPts val="0"/>
              </a:spcAft>
              <a:buClr>
                <a:schemeClr val="lt1"/>
              </a:buClr>
              <a:buSzPts val="2400"/>
              <a:buChar char="•"/>
            </a:pPr>
            <a:r>
              <a:rPr lang="en-US" sz="24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Reference Threat Model</a:t>
            </a:r>
            <a:endParaRPr sz="24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endParaRPr>
          </a:p>
          <a:p>
            <a:pPr marL="228600" lvl="0" indent="-228600" algn="l" rtl="0">
              <a:lnSpc>
                <a:spcPct val="120000"/>
              </a:lnSpc>
              <a:spcBef>
                <a:spcPts val="1000"/>
              </a:spcBef>
              <a:spcAft>
                <a:spcPts val="0"/>
              </a:spcAft>
              <a:buClr>
                <a:schemeClr val="lt1"/>
              </a:buClr>
              <a:buSzPts val="2400"/>
              <a:buChar char="•"/>
            </a:pPr>
            <a:r>
              <a:rPr lang="en-US" sz="24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Developed Proofs of Concept</a:t>
            </a:r>
            <a:endParaRPr dirty="0"/>
          </a:p>
          <a:p>
            <a:pPr marL="228600" lvl="0" indent="-228600" algn="l" rtl="0">
              <a:lnSpc>
                <a:spcPct val="120000"/>
              </a:lnSpc>
              <a:spcBef>
                <a:spcPts val="1000"/>
              </a:spcBef>
              <a:spcAft>
                <a:spcPts val="0"/>
              </a:spcAft>
              <a:buClr>
                <a:schemeClr val="lt1"/>
              </a:buClr>
              <a:buSzPts val="2400"/>
              <a:buChar char="•"/>
            </a:pPr>
            <a:r>
              <a:rPr lang="en-US" sz="2400" dirty="0"/>
              <a:t>Validations</a:t>
            </a:r>
            <a:endParaRPr dirty="0"/>
          </a:p>
          <a:p>
            <a:pPr marL="228600" lvl="0" indent="-228600" algn="l" rtl="0">
              <a:lnSpc>
                <a:spcPct val="120000"/>
              </a:lnSpc>
              <a:spcBef>
                <a:spcPts val="1000"/>
              </a:spcBef>
              <a:spcAft>
                <a:spcPts val="0"/>
              </a:spcAft>
              <a:buClr>
                <a:schemeClr val="lt1"/>
              </a:buClr>
              <a:buSzPts val="2400"/>
              <a:buChar char="•"/>
            </a:pPr>
            <a:r>
              <a:rPr lang="en-US" sz="2400" dirty="0"/>
              <a:t>Conclusions</a:t>
            </a:r>
            <a:endParaRPr dirty="0"/>
          </a:p>
        </p:txBody>
      </p:sp>
      <p:sp>
        <p:nvSpPr>
          <p:cNvPr id="155" name="Google Shape;155;p8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156" name="Google Shape;156;p8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157" name="Google Shape;157;p8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70;p109">
            <a:extLst>
              <a:ext uri="{FF2B5EF4-FFF2-40B4-BE49-F238E27FC236}">
                <a16:creationId xmlns:a16="http://schemas.microsoft.com/office/drawing/2014/main" id="{E8F54436-5229-86E1-2A85-DC8E78A69C30}"/>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T6 – PoC</a:t>
            </a:r>
            <a:endParaRPr lang="en-US" sz="2400" kern="0" dirty="0"/>
          </a:p>
        </p:txBody>
      </p:sp>
      <p:sp>
        <p:nvSpPr>
          <p:cNvPr id="3" name="Google Shape;371;p109">
            <a:extLst>
              <a:ext uri="{FF2B5EF4-FFF2-40B4-BE49-F238E27FC236}">
                <a16:creationId xmlns:a16="http://schemas.microsoft.com/office/drawing/2014/main" id="{0005816C-B7AA-618D-CF78-54342B74CB5D}"/>
              </a:ext>
            </a:extLst>
          </p:cNvPr>
          <p:cNvSpPr txBox="1">
            <a:spLocks/>
          </p:cNvSpPr>
          <p:nvPr/>
        </p:nvSpPr>
        <p:spPr>
          <a:xfrm>
            <a:off x="213641" y="1812094"/>
            <a:ext cx="7373019" cy="3887031"/>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kern="0" dirty="0"/>
              <a:t>Add-on that integrates a smart plug in the SHG and regularly stores on file its instantaneous power consumption data </a:t>
            </a:r>
          </a:p>
          <a:p>
            <a:pPr marL="228600" indent="-228600" algn="just">
              <a:spcBef>
                <a:spcPts val="0"/>
              </a:spcBef>
              <a:buSzPts val="2000"/>
              <a:buFont typeface="Arial"/>
              <a:buChar char="•"/>
            </a:pPr>
            <a:endParaRPr lang="en-US" kern="0" dirty="0"/>
          </a:p>
          <a:p>
            <a:pPr marL="228600" indent="-228600" algn="just">
              <a:buSzPts val="2000"/>
              <a:buFont typeface="Arial"/>
              <a:buChar char="•"/>
            </a:pPr>
            <a:r>
              <a:rPr lang="en-US" kern="0" dirty="0"/>
              <a:t>To show its average power consumption in the dashboard</a:t>
            </a:r>
          </a:p>
          <a:p>
            <a:pPr marL="228600" indent="-228600" algn="just">
              <a:buSzPts val="2000"/>
              <a:buFont typeface="Arial"/>
              <a:buChar char="•"/>
            </a:pPr>
            <a:endParaRPr lang="en-US" kern="0" dirty="0"/>
          </a:p>
          <a:p>
            <a:pPr marL="228600" indent="-228600" algn="just">
              <a:buSzPts val="2000"/>
              <a:buFont typeface="Arial"/>
              <a:buChar char="•"/>
            </a:pPr>
            <a:r>
              <a:rPr lang="en-US" kern="0" dirty="0"/>
              <a:t>The data path written in the code slightly differs from the correct one and corresponds to another add-on’s path</a:t>
            </a:r>
          </a:p>
          <a:p>
            <a:pPr marL="228600" indent="-228600" algn="just">
              <a:buSzPts val="2000"/>
              <a:buFont typeface="Arial"/>
              <a:buChar char="•"/>
            </a:pPr>
            <a:endParaRPr lang="en-US" kern="0" dirty="0"/>
          </a:p>
          <a:p>
            <a:pPr marL="228600" indent="-228600" algn="just">
              <a:buSzPts val="2000"/>
              <a:buFont typeface="Arial"/>
              <a:buChar char="•"/>
            </a:pPr>
            <a:r>
              <a:rPr lang="en-US" kern="0" dirty="0"/>
              <a:t>The average power consumption output in the dashboard will be wrong for both the add-ons, resulting in T6.</a:t>
            </a:r>
          </a:p>
        </p:txBody>
      </p:sp>
      <p:sp>
        <p:nvSpPr>
          <p:cNvPr id="4" name="Google Shape;372;p109">
            <a:extLst>
              <a:ext uri="{FF2B5EF4-FFF2-40B4-BE49-F238E27FC236}">
                <a16:creationId xmlns:a16="http://schemas.microsoft.com/office/drawing/2014/main" id="{530ED541-7B43-9D47-5F99-28DFF7CD64CE}"/>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74;p109">
            <a:extLst>
              <a:ext uri="{FF2B5EF4-FFF2-40B4-BE49-F238E27FC236}">
                <a16:creationId xmlns:a16="http://schemas.microsoft.com/office/drawing/2014/main" id="{FA8D61C0-730D-FF34-99F8-F830E439C25D}"/>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Validating a Threat Model for Smart Home Gateways</a:t>
            </a:r>
            <a:endParaRPr dirty="0"/>
          </a:p>
        </p:txBody>
      </p:sp>
      <p:sp>
        <p:nvSpPr>
          <p:cNvPr id="6" name="Google Shape;373;p109">
            <a:extLst>
              <a:ext uri="{FF2B5EF4-FFF2-40B4-BE49-F238E27FC236}">
                <a16:creationId xmlns:a16="http://schemas.microsoft.com/office/drawing/2014/main" id="{41B9D99F-A95D-78C2-B99A-D108593C8A6A}"/>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7" name="Google Shape;375;p109" descr="A screenshot of a computer&#10;&#10;Description automatically generated">
            <a:extLst>
              <a:ext uri="{FF2B5EF4-FFF2-40B4-BE49-F238E27FC236}">
                <a16:creationId xmlns:a16="http://schemas.microsoft.com/office/drawing/2014/main" id="{4B1B8DFE-5290-059A-2E16-8F2228504C4A}"/>
              </a:ext>
            </a:extLst>
          </p:cNvPr>
          <p:cNvPicPr preferRelativeResize="0"/>
          <p:nvPr/>
        </p:nvPicPr>
        <p:blipFill rotWithShape="1">
          <a:blip r:embed="rId3">
            <a:alphaModFix/>
          </a:blip>
          <a:srcRect/>
          <a:stretch/>
        </p:blipFill>
        <p:spPr>
          <a:xfrm>
            <a:off x="7581776" y="1935921"/>
            <a:ext cx="4385934" cy="3563571"/>
          </a:xfrm>
          <a:prstGeom prst="rect">
            <a:avLst/>
          </a:prstGeom>
          <a:noFill/>
          <a:ln>
            <a:noFill/>
          </a:ln>
        </p:spPr>
      </p:pic>
    </p:spTree>
    <p:extLst>
      <p:ext uri="{BB962C8B-B14F-4D97-AF65-F5344CB8AC3E}">
        <p14:creationId xmlns:p14="http://schemas.microsoft.com/office/powerpoint/2010/main" val="238478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89;p111">
            <a:extLst>
              <a:ext uri="{FF2B5EF4-FFF2-40B4-BE49-F238E27FC236}">
                <a16:creationId xmlns:a16="http://schemas.microsoft.com/office/drawing/2014/main" id="{E69C9FD7-144E-E909-4271-88659E35E355}"/>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#7</a:t>
            </a:r>
            <a:endParaRPr lang="en-US" sz="2400" kern="0" dirty="0"/>
          </a:p>
        </p:txBody>
      </p:sp>
      <p:sp>
        <p:nvSpPr>
          <p:cNvPr id="3" name="Google Shape;390;p111">
            <a:extLst>
              <a:ext uri="{FF2B5EF4-FFF2-40B4-BE49-F238E27FC236}">
                <a16:creationId xmlns:a16="http://schemas.microsoft.com/office/drawing/2014/main" id="{BB4E6A3A-0658-DCE2-EFB7-EDEA1D519C0D}"/>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b="1" kern="0" dirty="0"/>
              <a:t>T7</a:t>
            </a:r>
            <a:r>
              <a:rPr lang="en-US" kern="0" dirty="0"/>
              <a:t>: an add-on alters the regular functionality of an attack target, preventing Smart Home users from using it</a:t>
            </a:r>
          </a:p>
          <a:p>
            <a:pPr marL="228600" indent="-228600" algn="just">
              <a:spcBef>
                <a:spcPts val="0"/>
              </a:spcBef>
              <a:buSzPts val="2000"/>
              <a:buFont typeface="Arial"/>
              <a:buChar char="•"/>
            </a:pPr>
            <a:endParaRPr lang="en-US" kern="0" dirty="0"/>
          </a:p>
          <a:p>
            <a:pPr marL="228600" indent="-228600" algn="l">
              <a:buSzPts val="2000"/>
              <a:buFont typeface="Arial"/>
              <a:buChar char="•"/>
            </a:pPr>
            <a:r>
              <a:rPr lang="en-US" kern="0" dirty="0"/>
              <a:t>It breaches availability</a:t>
            </a:r>
          </a:p>
          <a:p>
            <a:pPr marL="685800" lvl="1" indent="-114300" algn="just">
              <a:buSzPts val="1800"/>
            </a:pPr>
            <a:endParaRPr lang="en-US" kern="0" dirty="0"/>
          </a:p>
        </p:txBody>
      </p:sp>
      <p:sp>
        <p:nvSpPr>
          <p:cNvPr id="4" name="Google Shape;391;p111">
            <a:extLst>
              <a:ext uri="{FF2B5EF4-FFF2-40B4-BE49-F238E27FC236}">
                <a16:creationId xmlns:a16="http://schemas.microsoft.com/office/drawing/2014/main" id="{BF1448E7-8FF0-31F3-F2E4-124717FD9DEA}"/>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393;p111">
            <a:extLst>
              <a:ext uri="{FF2B5EF4-FFF2-40B4-BE49-F238E27FC236}">
                <a16:creationId xmlns:a16="http://schemas.microsoft.com/office/drawing/2014/main" id="{468AA031-163F-FC92-8871-824D40C6E984}"/>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392;p111">
            <a:extLst>
              <a:ext uri="{FF2B5EF4-FFF2-40B4-BE49-F238E27FC236}">
                <a16:creationId xmlns:a16="http://schemas.microsoft.com/office/drawing/2014/main" id="{6900F9E3-4E7F-3ABD-87F9-FD60BBFE6FF2}"/>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46441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398;p112">
            <a:extLst>
              <a:ext uri="{FF2B5EF4-FFF2-40B4-BE49-F238E27FC236}">
                <a16:creationId xmlns:a16="http://schemas.microsoft.com/office/drawing/2014/main" id="{4C12826F-3644-92CB-910E-5C73FD1EA631}"/>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T7 – PoC</a:t>
            </a:r>
            <a:endParaRPr lang="en-US" sz="2400" kern="0" dirty="0"/>
          </a:p>
        </p:txBody>
      </p:sp>
      <p:sp>
        <p:nvSpPr>
          <p:cNvPr id="3" name="Google Shape;399;p112">
            <a:extLst>
              <a:ext uri="{FF2B5EF4-FFF2-40B4-BE49-F238E27FC236}">
                <a16:creationId xmlns:a16="http://schemas.microsoft.com/office/drawing/2014/main" id="{486C0F7A-9AAF-3886-382D-2F81C2964445}"/>
              </a:ext>
            </a:extLst>
          </p:cNvPr>
          <p:cNvSpPr txBox="1">
            <a:spLocks/>
          </p:cNvSpPr>
          <p:nvPr/>
        </p:nvSpPr>
        <p:spPr>
          <a:xfrm>
            <a:off x="599848" y="2058157"/>
            <a:ext cx="7855404"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kern="0" dirty="0"/>
              <a:t>Add-on was designed to turn off every Smart Home’s device. </a:t>
            </a:r>
          </a:p>
          <a:p>
            <a:pPr marL="228600" indent="-228600" algn="just">
              <a:buSzPts val="2000"/>
              <a:buFont typeface="Arial"/>
              <a:buChar char="•"/>
            </a:pPr>
            <a:r>
              <a:rPr lang="en-US" kern="0" dirty="0"/>
              <a:t>An infinite loop keeps turning off the last device to turn off</a:t>
            </a:r>
          </a:p>
          <a:p>
            <a:pPr marL="228600" indent="-228600" algn="just">
              <a:buSzPts val="2000"/>
              <a:buFont typeface="Arial"/>
              <a:buChar char="•"/>
            </a:pPr>
            <a:r>
              <a:rPr lang="en-US" kern="0" dirty="0"/>
              <a:t>Users will not be able to turn and leave on that last device because it will be turned off again a few moments later, resulting in T7.</a:t>
            </a:r>
          </a:p>
        </p:txBody>
      </p:sp>
      <p:sp>
        <p:nvSpPr>
          <p:cNvPr id="4" name="Google Shape;400;p112">
            <a:extLst>
              <a:ext uri="{FF2B5EF4-FFF2-40B4-BE49-F238E27FC236}">
                <a16:creationId xmlns:a16="http://schemas.microsoft.com/office/drawing/2014/main" id="{8A440AB8-D1DD-DB60-4727-9956691C3100}"/>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402;p112">
            <a:extLst>
              <a:ext uri="{FF2B5EF4-FFF2-40B4-BE49-F238E27FC236}">
                <a16:creationId xmlns:a16="http://schemas.microsoft.com/office/drawing/2014/main" id="{D30D596A-971D-084A-AC93-AFF4C1BDB627}"/>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401;p112">
            <a:extLst>
              <a:ext uri="{FF2B5EF4-FFF2-40B4-BE49-F238E27FC236}">
                <a16:creationId xmlns:a16="http://schemas.microsoft.com/office/drawing/2014/main" id="{3395287E-D50E-8B56-BD46-8BDF01984648}"/>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7" name="Google Shape;403;p112" descr="A blue background with white text&#10;&#10;Description automatically generated">
            <a:extLst>
              <a:ext uri="{FF2B5EF4-FFF2-40B4-BE49-F238E27FC236}">
                <a16:creationId xmlns:a16="http://schemas.microsoft.com/office/drawing/2014/main" id="{2733FE2B-7E78-DAC3-AA76-513C4C853843}"/>
              </a:ext>
            </a:extLst>
          </p:cNvPr>
          <p:cNvPicPr preferRelativeResize="0"/>
          <p:nvPr/>
        </p:nvPicPr>
        <p:blipFill rotWithShape="1">
          <a:blip r:embed="rId3">
            <a:alphaModFix/>
          </a:blip>
          <a:srcRect/>
          <a:stretch/>
        </p:blipFill>
        <p:spPr>
          <a:xfrm>
            <a:off x="8455252" y="2458536"/>
            <a:ext cx="3136900" cy="2184400"/>
          </a:xfrm>
          <a:prstGeom prst="rect">
            <a:avLst/>
          </a:prstGeom>
          <a:noFill/>
          <a:ln>
            <a:noFill/>
          </a:ln>
        </p:spPr>
      </p:pic>
    </p:spTree>
    <p:extLst>
      <p:ext uri="{BB962C8B-B14F-4D97-AF65-F5344CB8AC3E}">
        <p14:creationId xmlns:p14="http://schemas.microsoft.com/office/powerpoint/2010/main" val="1809721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408;p113">
            <a:extLst>
              <a:ext uri="{FF2B5EF4-FFF2-40B4-BE49-F238E27FC236}">
                <a16:creationId xmlns:a16="http://schemas.microsoft.com/office/drawing/2014/main" id="{CE4FFB92-1685-9110-50E2-67C8D75D1A05}"/>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Threat #8</a:t>
            </a:r>
            <a:endParaRPr lang="en-US" sz="2400" kern="0" dirty="0"/>
          </a:p>
        </p:txBody>
      </p:sp>
      <p:sp>
        <p:nvSpPr>
          <p:cNvPr id="3" name="Google Shape;409;p113">
            <a:extLst>
              <a:ext uri="{FF2B5EF4-FFF2-40B4-BE49-F238E27FC236}">
                <a16:creationId xmlns:a16="http://schemas.microsoft.com/office/drawing/2014/main" id="{29486EA3-B2C3-903A-BC71-C08906B8AAEE}"/>
              </a:ext>
            </a:extLst>
          </p:cNvPr>
          <p:cNvSpPr txBox="1">
            <a:spLocks/>
          </p:cNvSpPr>
          <p:nvPr/>
        </p:nvSpPr>
        <p:spPr>
          <a:xfrm>
            <a:off x="913795" y="2088319"/>
            <a:ext cx="10353760" cy="37028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spcBef>
                <a:spcPts val="0"/>
              </a:spcBef>
              <a:buSzPts val="2000"/>
              <a:buFont typeface="Arial"/>
              <a:buChar char="•"/>
            </a:pPr>
            <a:r>
              <a:rPr lang="en-US" b="1" kern="0" dirty="0"/>
              <a:t>T8</a:t>
            </a:r>
            <a:r>
              <a:rPr lang="en-US" kern="0" dirty="0"/>
              <a:t>: an add-on physically damages an attack target in the Smart Home</a:t>
            </a:r>
          </a:p>
          <a:p>
            <a:pPr marL="228600" indent="-228600" algn="l">
              <a:spcBef>
                <a:spcPts val="0"/>
              </a:spcBef>
              <a:buSzPts val="2000"/>
              <a:buFont typeface="Arial"/>
              <a:buChar char="•"/>
            </a:pPr>
            <a:endParaRPr lang="en-US" kern="0" dirty="0"/>
          </a:p>
          <a:p>
            <a:pPr marL="228600" indent="-228600" algn="l">
              <a:buSzPts val="2000"/>
              <a:buFont typeface="Arial"/>
              <a:buChar char="•"/>
            </a:pPr>
            <a:r>
              <a:rPr lang="en-US" kern="0" dirty="0"/>
              <a:t>It breaches availability</a:t>
            </a:r>
          </a:p>
        </p:txBody>
      </p:sp>
      <p:sp>
        <p:nvSpPr>
          <p:cNvPr id="4" name="Google Shape;410;p113">
            <a:extLst>
              <a:ext uri="{FF2B5EF4-FFF2-40B4-BE49-F238E27FC236}">
                <a16:creationId xmlns:a16="http://schemas.microsoft.com/office/drawing/2014/main" id="{69E78860-63E5-4269-2560-3AB1062EEF00}"/>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412;p113">
            <a:extLst>
              <a:ext uri="{FF2B5EF4-FFF2-40B4-BE49-F238E27FC236}">
                <a16:creationId xmlns:a16="http://schemas.microsoft.com/office/drawing/2014/main" id="{6EE4A280-2A3A-8691-74D4-6EE904D8C3C3}"/>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411;p113">
            <a:extLst>
              <a:ext uri="{FF2B5EF4-FFF2-40B4-BE49-F238E27FC236}">
                <a16:creationId xmlns:a16="http://schemas.microsoft.com/office/drawing/2014/main" id="{F8576AA1-3A5E-DAEB-3814-68672CACA4A4}"/>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73793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418;p114">
            <a:extLst>
              <a:ext uri="{FF2B5EF4-FFF2-40B4-BE49-F238E27FC236}">
                <a16:creationId xmlns:a16="http://schemas.microsoft.com/office/drawing/2014/main" id="{0734F188-9CB8-895B-56FD-8367F745C3BA}"/>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T8 – PoC</a:t>
            </a:r>
            <a:endParaRPr lang="en-US" sz="2400" kern="0" dirty="0"/>
          </a:p>
        </p:txBody>
      </p:sp>
      <p:sp>
        <p:nvSpPr>
          <p:cNvPr id="3" name="Google Shape;419;p114">
            <a:extLst>
              <a:ext uri="{FF2B5EF4-FFF2-40B4-BE49-F238E27FC236}">
                <a16:creationId xmlns:a16="http://schemas.microsoft.com/office/drawing/2014/main" id="{4900EBC3-681E-B96D-C12B-6ED3A06C7B7E}"/>
              </a:ext>
            </a:extLst>
          </p:cNvPr>
          <p:cNvSpPr txBox="1">
            <a:spLocks/>
          </p:cNvSpPr>
          <p:nvPr/>
        </p:nvSpPr>
        <p:spPr>
          <a:xfrm>
            <a:off x="913795" y="2088319"/>
            <a:ext cx="8006270" cy="370288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just">
              <a:spcBef>
                <a:spcPts val="0"/>
              </a:spcBef>
              <a:buSzPts val="2000"/>
              <a:buFont typeface="Arial"/>
              <a:buChar char="•"/>
            </a:pPr>
            <a:r>
              <a:rPr lang="en-US" kern="0" dirty="0"/>
              <a:t>The add-on every 15 minutes, stores in a file the instantaneous power consumption data of a smart plug</a:t>
            </a:r>
          </a:p>
          <a:p>
            <a:pPr marL="228600" indent="-228600" algn="just">
              <a:buSzPts val="2000"/>
              <a:buFont typeface="Arial"/>
              <a:buChar char="•"/>
            </a:pPr>
            <a:r>
              <a:rPr lang="en-US" kern="0" dirty="0"/>
              <a:t>The argument of the function that represents the time delay is not (15*60*1000ms) 15 minutes but 15 seconds</a:t>
            </a:r>
          </a:p>
          <a:p>
            <a:pPr marL="228600" indent="-228600" algn="just">
              <a:buSzPts val="2000"/>
              <a:buFont typeface="Arial"/>
              <a:buChar char="•"/>
            </a:pPr>
            <a:r>
              <a:rPr lang="en-US" kern="0" dirty="0"/>
              <a:t>This can accelerate by 60 times the breakdown of the device’s flash memory and the memory fill time</a:t>
            </a:r>
          </a:p>
        </p:txBody>
      </p:sp>
      <p:sp>
        <p:nvSpPr>
          <p:cNvPr id="4" name="Google Shape;420;p114">
            <a:extLst>
              <a:ext uri="{FF2B5EF4-FFF2-40B4-BE49-F238E27FC236}">
                <a16:creationId xmlns:a16="http://schemas.microsoft.com/office/drawing/2014/main" id="{66A0C6F1-615D-7052-9668-5C5FC63ABE30}"/>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422;p114">
            <a:extLst>
              <a:ext uri="{FF2B5EF4-FFF2-40B4-BE49-F238E27FC236}">
                <a16:creationId xmlns:a16="http://schemas.microsoft.com/office/drawing/2014/main" id="{03B38653-4AA4-50FB-DE0B-6768DE95CFDB}"/>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421;p114">
            <a:extLst>
              <a:ext uri="{FF2B5EF4-FFF2-40B4-BE49-F238E27FC236}">
                <a16:creationId xmlns:a16="http://schemas.microsoft.com/office/drawing/2014/main" id="{53C5EF7A-63AF-711C-3742-2434183A10C5}"/>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7" name="Google Shape;423;p114" descr="A white circle with black dots and a white logo&#10;&#10;Description automatically generated">
            <a:extLst>
              <a:ext uri="{FF2B5EF4-FFF2-40B4-BE49-F238E27FC236}">
                <a16:creationId xmlns:a16="http://schemas.microsoft.com/office/drawing/2014/main" id="{2FD6A988-11D0-0AA1-F731-44CA967BBA33}"/>
              </a:ext>
            </a:extLst>
          </p:cNvPr>
          <p:cNvPicPr preferRelativeResize="0"/>
          <p:nvPr/>
        </p:nvPicPr>
        <p:blipFill rotWithShape="1">
          <a:blip r:embed="rId3">
            <a:alphaModFix/>
          </a:blip>
          <a:srcRect/>
          <a:stretch/>
        </p:blipFill>
        <p:spPr>
          <a:xfrm>
            <a:off x="9273656" y="2184400"/>
            <a:ext cx="1993900" cy="2489200"/>
          </a:xfrm>
          <a:prstGeom prst="rect">
            <a:avLst/>
          </a:prstGeom>
          <a:noFill/>
          <a:ln>
            <a:noFill/>
          </a:ln>
        </p:spPr>
      </p:pic>
    </p:spTree>
    <p:extLst>
      <p:ext uri="{BB962C8B-B14F-4D97-AF65-F5344CB8AC3E}">
        <p14:creationId xmlns:p14="http://schemas.microsoft.com/office/powerpoint/2010/main" val="399350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437;p116">
            <a:extLst>
              <a:ext uri="{FF2B5EF4-FFF2-40B4-BE49-F238E27FC236}">
                <a16:creationId xmlns:a16="http://schemas.microsoft.com/office/drawing/2014/main" id="{E76D78B9-E92B-8A4F-33ED-4CBFF08FA0C8}"/>
              </a:ext>
            </a:extLst>
          </p:cNvPr>
          <p:cNvSpPr txBox="1">
            <a:spLocks/>
          </p:cNvSpPr>
          <p:nvPr/>
        </p:nvSpPr>
        <p:spPr>
          <a:xfrm>
            <a:off x="919119" y="2765839"/>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kern="0"/>
              <a:t>Validation</a:t>
            </a:r>
          </a:p>
        </p:txBody>
      </p:sp>
    </p:spTree>
    <p:extLst>
      <p:ext uri="{BB962C8B-B14F-4D97-AF65-F5344CB8AC3E}">
        <p14:creationId xmlns:p14="http://schemas.microsoft.com/office/powerpoint/2010/main" val="308179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Surveys</a:t>
            </a:r>
            <a:endParaRPr sz="2400" dirty="0"/>
          </a:p>
        </p:txBody>
      </p:sp>
      <p:sp>
        <p:nvSpPr>
          <p:cNvPr id="443" name="Google Shape;443;p117"/>
          <p:cNvSpPr txBox="1">
            <a:spLocks noGrp="1"/>
          </p:cNvSpPr>
          <p:nvPr>
            <p:ph type="body" idx="1"/>
          </p:nvPr>
        </p:nvSpPr>
        <p:spPr>
          <a:xfrm>
            <a:off x="913794" y="1935921"/>
            <a:ext cx="10353762" cy="3523585"/>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1"/>
              </a:buClr>
              <a:buSzPts val="2000"/>
              <a:buNone/>
            </a:pPr>
            <a:r>
              <a:rPr lang="en-US" dirty="0"/>
              <a:t>To validate the Proofs of Concept (</a:t>
            </a:r>
            <a:r>
              <a:rPr lang="en-US" dirty="0" err="1"/>
              <a:t>PoCs</a:t>
            </a:r>
            <a:r>
              <a:rPr lang="en-US" dirty="0"/>
              <a:t>) two online surveys were conceived with different goals and aiming at different populations of respondents for skills and experiences:</a:t>
            </a:r>
            <a:endParaRPr dirty="0"/>
          </a:p>
          <a:p>
            <a:pPr marL="685800" lvl="1" indent="-228600" algn="just" rtl="0">
              <a:lnSpc>
                <a:spcPct val="120000"/>
              </a:lnSpc>
              <a:spcBef>
                <a:spcPts val="500"/>
              </a:spcBef>
              <a:spcAft>
                <a:spcPts val="0"/>
              </a:spcAft>
              <a:buClr>
                <a:schemeClr val="lt1"/>
              </a:buClr>
              <a:buSzPts val="2000"/>
              <a:buChar char="•"/>
            </a:pPr>
            <a:r>
              <a:rPr lang="en-US" sz="2000" dirty="0"/>
              <a:t>A survey for a small group of experts</a:t>
            </a:r>
          </a:p>
          <a:p>
            <a:pPr marL="685800" lvl="1" indent="-228600" algn="just" rtl="0">
              <a:lnSpc>
                <a:spcPct val="120000"/>
              </a:lnSpc>
              <a:spcBef>
                <a:spcPts val="500"/>
              </a:spcBef>
              <a:spcAft>
                <a:spcPts val="0"/>
              </a:spcAft>
              <a:buClr>
                <a:schemeClr val="lt1"/>
              </a:buClr>
              <a:buSzPts val="2000"/>
              <a:buChar char="•"/>
            </a:pPr>
            <a:endParaRPr dirty="0"/>
          </a:p>
          <a:p>
            <a:pPr marL="685800" lvl="1" indent="-228600" algn="just" rtl="0">
              <a:lnSpc>
                <a:spcPct val="120000"/>
              </a:lnSpc>
              <a:spcBef>
                <a:spcPts val="500"/>
              </a:spcBef>
              <a:spcAft>
                <a:spcPts val="0"/>
              </a:spcAft>
              <a:buClr>
                <a:schemeClr val="lt1"/>
              </a:buClr>
              <a:buSzPts val="2000"/>
              <a:buChar char="•"/>
            </a:pPr>
            <a:r>
              <a:rPr lang="en-US" sz="2000" dirty="0"/>
              <a:t>A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survey </a:t>
            </a:r>
            <a:r>
              <a:rPr lang="en-US" sz="2000" dirty="0"/>
              <a:t>for a larger population of users</a:t>
            </a:r>
            <a:endParaRPr dirty="0"/>
          </a:p>
        </p:txBody>
      </p:sp>
      <p:sp>
        <p:nvSpPr>
          <p:cNvPr id="444" name="Google Shape;444;p11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45" name="Google Shape;445;p1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46" name="Google Shape;446;p1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Experts Survey</a:t>
            </a:r>
            <a:endParaRPr sz="2400" dirty="0"/>
          </a:p>
        </p:txBody>
      </p:sp>
      <p:sp>
        <p:nvSpPr>
          <p:cNvPr id="452" name="Google Shape;452;p1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Clr>
                <a:schemeClr val="lt1"/>
              </a:buClr>
              <a:buSzPts val="2000"/>
              <a:buChar char="•"/>
            </a:pPr>
            <a:r>
              <a:rPr lang="en-US" dirty="0"/>
              <a:t>Goal: demonstrate the </a:t>
            </a:r>
            <a:r>
              <a:rPr lang="en-US" dirty="0" err="1"/>
              <a:t>PoCs</a:t>
            </a:r>
            <a:r>
              <a:rPr lang="en-US" dirty="0"/>
              <a:t> could have been developed by inexperienced programmers</a:t>
            </a:r>
            <a:endParaRPr dirty="0"/>
          </a:p>
          <a:p>
            <a:pPr marL="228600" lvl="0" indent="-228600" algn="just" rtl="0">
              <a:lnSpc>
                <a:spcPct val="120000"/>
              </a:lnSpc>
              <a:spcBef>
                <a:spcPts val="1000"/>
              </a:spcBef>
              <a:spcAft>
                <a:spcPts val="0"/>
              </a:spcAft>
              <a:buClr>
                <a:schemeClr val="lt1"/>
              </a:buClr>
              <a:buSzPts val="2000"/>
              <a:buChar char="•"/>
            </a:pPr>
            <a:r>
              <a:rPr lang="en-US" dirty="0"/>
              <a:t>Experts belonging to the e-Lite research group</a:t>
            </a:r>
            <a:endParaRPr dirty="0"/>
          </a:p>
          <a:p>
            <a:pPr marL="685800" lvl="1" indent="-241300" algn="just" rtl="0">
              <a:lnSpc>
                <a:spcPct val="120000"/>
              </a:lnSpc>
              <a:spcBef>
                <a:spcPts val="1000"/>
              </a:spcBef>
              <a:spcAft>
                <a:spcPts val="0"/>
              </a:spcAft>
              <a:buClr>
                <a:schemeClr val="lt1"/>
              </a:buClr>
              <a:buSzPts val="2000"/>
              <a:buChar char="•"/>
            </a:pPr>
            <a:r>
              <a:rPr lang="en-US" dirty="0"/>
              <a:t>Having a background in studying novice developers</a:t>
            </a:r>
            <a:endParaRPr dirty="0"/>
          </a:p>
          <a:p>
            <a:pPr marL="228600" lvl="0" indent="-228600" algn="just" rtl="0">
              <a:lnSpc>
                <a:spcPct val="120000"/>
              </a:lnSpc>
              <a:spcBef>
                <a:spcPts val="1000"/>
              </a:spcBef>
              <a:spcAft>
                <a:spcPts val="0"/>
              </a:spcAft>
              <a:buClr>
                <a:schemeClr val="lt1"/>
              </a:buClr>
              <a:buSzPts val="2000"/>
              <a:buChar char="•"/>
            </a:pPr>
            <a:r>
              <a:rPr lang="en-US" dirty="0"/>
              <a:t>Experts evaluated the found issues in the PoC scoring them from 1 to 5 (</a:t>
            </a:r>
            <a:r>
              <a:rPr lang="en-US" dirty="0" err="1"/>
              <a:t>likert</a:t>
            </a:r>
            <a:r>
              <a:rPr lang="en-US" dirty="0"/>
              <a:t> scale)</a:t>
            </a:r>
            <a:endParaRPr dirty="0"/>
          </a:p>
          <a:p>
            <a:pPr marL="228600" lvl="0" indent="-228600" algn="just" rtl="0">
              <a:lnSpc>
                <a:spcPct val="120000"/>
              </a:lnSpc>
              <a:spcBef>
                <a:spcPts val="1000"/>
              </a:spcBef>
              <a:spcAft>
                <a:spcPts val="0"/>
              </a:spcAft>
              <a:buClr>
                <a:schemeClr val="lt1"/>
              </a:buClr>
              <a:buSzPts val="2000"/>
              <a:buChar char="•"/>
            </a:pPr>
            <a:r>
              <a:rPr lang="en-US" dirty="0"/>
              <a:t>The higher the evaluation of the snippet, the higher the confidence that the problem is a development error without malicious intent</a:t>
            </a:r>
            <a:endParaRPr dirty="0"/>
          </a:p>
        </p:txBody>
      </p:sp>
      <p:sp>
        <p:nvSpPr>
          <p:cNvPr id="453" name="Google Shape;453;p11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54" name="Google Shape;454;p11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55" name="Google Shape;455;p1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Results</a:t>
            </a:r>
            <a:endParaRPr sz="2400" dirty="0"/>
          </a:p>
        </p:txBody>
      </p:sp>
      <p:sp>
        <p:nvSpPr>
          <p:cNvPr id="461" name="Google Shape;461;p119"/>
          <p:cNvSpPr txBox="1">
            <a:spLocks noGrp="1"/>
          </p:cNvSpPr>
          <p:nvPr>
            <p:ph type="body" idx="1"/>
          </p:nvPr>
        </p:nvSpPr>
        <p:spPr>
          <a:xfrm>
            <a:off x="913794" y="4714720"/>
            <a:ext cx="10353762" cy="85841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a:t>Every PoC obtained a score greater than the minimum threshold of 3 and was selected for the next stage of evaluation, i.e., the user study </a:t>
            </a:r>
            <a:endParaRPr/>
          </a:p>
        </p:txBody>
      </p:sp>
      <p:sp>
        <p:nvSpPr>
          <p:cNvPr id="462" name="Google Shape;462;p11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63" name="Google Shape;463;p11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64" name="Google Shape;464;p1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graphicFrame>
        <p:nvGraphicFramePr>
          <p:cNvPr id="2" name="Table 2">
            <a:extLst>
              <a:ext uri="{FF2B5EF4-FFF2-40B4-BE49-F238E27FC236}">
                <a16:creationId xmlns:a16="http://schemas.microsoft.com/office/drawing/2014/main" id="{03FDBD60-75A7-6FB5-B771-119763C37967}"/>
              </a:ext>
            </a:extLst>
          </p:cNvPr>
          <p:cNvGraphicFramePr>
            <a:graphicFrameLocks noGrp="1"/>
          </p:cNvGraphicFramePr>
          <p:nvPr>
            <p:extLst>
              <p:ext uri="{D42A27DB-BD31-4B8C-83A1-F6EECF244321}">
                <p14:modId xmlns:p14="http://schemas.microsoft.com/office/powerpoint/2010/main" val="798628626"/>
              </p:ext>
            </p:extLst>
          </p:nvPr>
        </p:nvGraphicFramePr>
        <p:xfrm>
          <a:off x="2663568" y="1714075"/>
          <a:ext cx="6854214" cy="2748775"/>
        </p:xfrm>
        <a:graphic>
          <a:graphicData uri="http://schemas.openxmlformats.org/drawingml/2006/table">
            <a:tbl>
              <a:tblPr firstRow="1" bandRow="1">
                <a:tableStyleId>{D03447BB-5D67-496B-8E87-E561075AD55C}</a:tableStyleId>
              </a:tblPr>
              <a:tblGrid>
                <a:gridCol w="2284738">
                  <a:extLst>
                    <a:ext uri="{9D8B030D-6E8A-4147-A177-3AD203B41FA5}">
                      <a16:colId xmlns:a16="http://schemas.microsoft.com/office/drawing/2014/main" val="3412760691"/>
                    </a:ext>
                  </a:extLst>
                </a:gridCol>
                <a:gridCol w="2284738">
                  <a:extLst>
                    <a:ext uri="{9D8B030D-6E8A-4147-A177-3AD203B41FA5}">
                      <a16:colId xmlns:a16="http://schemas.microsoft.com/office/drawing/2014/main" val="2533841014"/>
                    </a:ext>
                  </a:extLst>
                </a:gridCol>
                <a:gridCol w="2284738">
                  <a:extLst>
                    <a:ext uri="{9D8B030D-6E8A-4147-A177-3AD203B41FA5}">
                      <a16:colId xmlns:a16="http://schemas.microsoft.com/office/drawing/2014/main" val="3759639890"/>
                    </a:ext>
                  </a:extLst>
                </a:gridCol>
              </a:tblGrid>
              <a:tr h="401815">
                <a:tc>
                  <a:txBody>
                    <a:bodyPr/>
                    <a:lstStyle/>
                    <a:p>
                      <a:pPr algn="ctr"/>
                      <a:r>
                        <a:rPr lang="en-IT" sz="1600" b="1" dirty="0"/>
                        <a:t>Threat</a:t>
                      </a:r>
                    </a:p>
                  </a:txBody>
                  <a:tcPr/>
                </a:tc>
                <a:tc>
                  <a:txBody>
                    <a:bodyPr/>
                    <a:lstStyle/>
                    <a:p>
                      <a:pPr algn="ctr"/>
                      <a:r>
                        <a:rPr lang="en-IT" sz="1600" b="1" dirty="0"/>
                        <a:t>Times it was spotted</a:t>
                      </a:r>
                    </a:p>
                  </a:txBody>
                  <a:tcPr/>
                </a:tc>
                <a:tc>
                  <a:txBody>
                    <a:bodyPr/>
                    <a:lstStyle/>
                    <a:p>
                      <a:pPr algn="ctr"/>
                      <a:r>
                        <a:rPr lang="en-IT" sz="1600" b="1" dirty="0"/>
                        <a:t>Average score</a:t>
                      </a:r>
                    </a:p>
                  </a:txBody>
                  <a:tcPr/>
                </a:tc>
                <a:extLst>
                  <a:ext uri="{0D108BD9-81ED-4DB2-BD59-A6C34878D82A}">
                    <a16:rowId xmlns:a16="http://schemas.microsoft.com/office/drawing/2014/main" val="898614134"/>
                  </a:ext>
                </a:extLst>
              </a:tr>
              <a:tr h="227113">
                <a:tc>
                  <a:txBody>
                    <a:bodyPr/>
                    <a:lstStyle/>
                    <a:p>
                      <a:pPr algn="ctr"/>
                      <a:r>
                        <a:rPr lang="en-IT" sz="1600" b="1" dirty="0"/>
                        <a:t>T1</a:t>
                      </a:r>
                    </a:p>
                  </a:txBody>
                  <a:tcPr/>
                </a:tc>
                <a:tc>
                  <a:txBody>
                    <a:bodyPr/>
                    <a:lstStyle/>
                    <a:p>
                      <a:pPr algn="ctr"/>
                      <a:r>
                        <a:rPr lang="en-IT" sz="1600" b="1" dirty="0"/>
                        <a:t>4</a:t>
                      </a:r>
                    </a:p>
                  </a:txBody>
                  <a:tcPr/>
                </a:tc>
                <a:tc>
                  <a:txBody>
                    <a:bodyPr/>
                    <a:lstStyle/>
                    <a:p>
                      <a:pPr algn="ctr"/>
                      <a:r>
                        <a:rPr lang="en-IT" sz="1600" b="1" dirty="0"/>
                        <a:t>3</a:t>
                      </a:r>
                    </a:p>
                  </a:txBody>
                  <a:tcPr/>
                </a:tc>
                <a:extLst>
                  <a:ext uri="{0D108BD9-81ED-4DB2-BD59-A6C34878D82A}">
                    <a16:rowId xmlns:a16="http://schemas.microsoft.com/office/drawing/2014/main" val="3114282786"/>
                  </a:ext>
                </a:extLst>
              </a:tr>
              <a:tr h="227113">
                <a:tc>
                  <a:txBody>
                    <a:bodyPr/>
                    <a:lstStyle/>
                    <a:p>
                      <a:pPr algn="ctr"/>
                      <a:r>
                        <a:rPr lang="en-IT" sz="1600" b="1" dirty="0"/>
                        <a:t>T2</a:t>
                      </a:r>
                    </a:p>
                  </a:txBody>
                  <a:tcPr/>
                </a:tc>
                <a:tc>
                  <a:txBody>
                    <a:bodyPr/>
                    <a:lstStyle/>
                    <a:p>
                      <a:pPr algn="ctr"/>
                      <a:r>
                        <a:rPr lang="en-IT" sz="1600" b="1" dirty="0"/>
                        <a:t>5</a:t>
                      </a:r>
                    </a:p>
                  </a:txBody>
                  <a:tcPr/>
                </a:tc>
                <a:tc>
                  <a:txBody>
                    <a:bodyPr/>
                    <a:lstStyle/>
                    <a:p>
                      <a:pPr algn="ctr"/>
                      <a:r>
                        <a:rPr lang="en-IT" sz="1600" b="1" dirty="0"/>
                        <a:t>3.8</a:t>
                      </a:r>
                    </a:p>
                  </a:txBody>
                  <a:tcPr/>
                </a:tc>
                <a:extLst>
                  <a:ext uri="{0D108BD9-81ED-4DB2-BD59-A6C34878D82A}">
                    <a16:rowId xmlns:a16="http://schemas.microsoft.com/office/drawing/2014/main" val="1673400594"/>
                  </a:ext>
                </a:extLst>
              </a:tr>
              <a:tr h="227113">
                <a:tc>
                  <a:txBody>
                    <a:bodyPr/>
                    <a:lstStyle/>
                    <a:p>
                      <a:pPr algn="ctr"/>
                      <a:r>
                        <a:rPr lang="en-IT" sz="1600" b="1" dirty="0"/>
                        <a:t>T3</a:t>
                      </a:r>
                    </a:p>
                  </a:txBody>
                  <a:tcPr/>
                </a:tc>
                <a:tc>
                  <a:txBody>
                    <a:bodyPr/>
                    <a:lstStyle/>
                    <a:p>
                      <a:pPr algn="ctr"/>
                      <a:r>
                        <a:rPr lang="en-IT" sz="1600" b="1" dirty="0"/>
                        <a:t>4</a:t>
                      </a:r>
                    </a:p>
                  </a:txBody>
                  <a:tcPr/>
                </a:tc>
                <a:tc>
                  <a:txBody>
                    <a:bodyPr/>
                    <a:lstStyle/>
                    <a:p>
                      <a:pPr algn="ctr"/>
                      <a:r>
                        <a:rPr lang="en-IT" sz="1600" b="1" dirty="0"/>
                        <a:t>3.5</a:t>
                      </a:r>
                    </a:p>
                  </a:txBody>
                  <a:tcPr/>
                </a:tc>
                <a:extLst>
                  <a:ext uri="{0D108BD9-81ED-4DB2-BD59-A6C34878D82A}">
                    <a16:rowId xmlns:a16="http://schemas.microsoft.com/office/drawing/2014/main" val="620491021"/>
                  </a:ext>
                </a:extLst>
              </a:tr>
              <a:tr h="227113">
                <a:tc>
                  <a:txBody>
                    <a:bodyPr/>
                    <a:lstStyle/>
                    <a:p>
                      <a:pPr algn="ctr"/>
                      <a:r>
                        <a:rPr lang="en-IT" sz="1600" b="1" dirty="0"/>
                        <a:t>T4</a:t>
                      </a:r>
                    </a:p>
                  </a:txBody>
                  <a:tcPr/>
                </a:tc>
                <a:tc>
                  <a:txBody>
                    <a:bodyPr/>
                    <a:lstStyle/>
                    <a:p>
                      <a:pPr algn="ctr"/>
                      <a:r>
                        <a:rPr lang="en-IT" sz="1600" b="1" dirty="0"/>
                        <a:t>4</a:t>
                      </a:r>
                    </a:p>
                  </a:txBody>
                  <a:tcPr/>
                </a:tc>
                <a:tc>
                  <a:txBody>
                    <a:bodyPr/>
                    <a:lstStyle/>
                    <a:p>
                      <a:pPr algn="ctr"/>
                      <a:r>
                        <a:rPr lang="en-IT" sz="1600" b="1" dirty="0"/>
                        <a:t>4.75</a:t>
                      </a:r>
                    </a:p>
                  </a:txBody>
                  <a:tcPr/>
                </a:tc>
                <a:extLst>
                  <a:ext uri="{0D108BD9-81ED-4DB2-BD59-A6C34878D82A}">
                    <a16:rowId xmlns:a16="http://schemas.microsoft.com/office/drawing/2014/main" val="3469243935"/>
                  </a:ext>
                </a:extLst>
              </a:tr>
              <a:tr h="227113">
                <a:tc>
                  <a:txBody>
                    <a:bodyPr/>
                    <a:lstStyle/>
                    <a:p>
                      <a:pPr algn="ctr"/>
                      <a:r>
                        <a:rPr lang="en-IT" sz="1600" b="1" dirty="0"/>
                        <a:t>T6</a:t>
                      </a:r>
                    </a:p>
                  </a:txBody>
                  <a:tcPr/>
                </a:tc>
                <a:tc>
                  <a:txBody>
                    <a:bodyPr/>
                    <a:lstStyle/>
                    <a:p>
                      <a:pPr algn="ctr"/>
                      <a:r>
                        <a:rPr lang="en-IT" sz="1600" b="1" dirty="0"/>
                        <a:t>5</a:t>
                      </a:r>
                    </a:p>
                  </a:txBody>
                  <a:tcPr/>
                </a:tc>
                <a:tc>
                  <a:txBody>
                    <a:bodyPr/>
                    <a:lstStyle/>
                    <a:p>
                      <a:pPr algn="ctr"/>
                      <a:r>
                        <a:rPr lang="en-IT" sz="1600" b="1" dirty="0"/>
                        <a:t>3.4</a:t>
                      </a:r>
                    </a:p>
                  </a:txBody>
                  <a:tcPr/>
                </a:tc>
                <a:extLst>
                  <a:ext uri="{0D108BD9-81ED-4DB2-BD59-A6C34878D82A}">
                    <a16:rowId xmlns:a16="http://schemas.microsoft.com/office/drawing/2014/main" val="2760539694"/>
                  </a:ext>
                </a:extLst>
              </a:tr>
              <a:tr h="227113">
                <a:tc>
                  <a:txBody>
                    <a:bodyPr/>
                    <a:lstStyle/>
                    <a:p>
                      <a:pPr algn="ctr"/>
                      <a:r>
                        <a:rPr lang="en-IT" sz="1600" b="1" dirty="0"/>
                        <a:t>T7</a:t>
                      </a:r>
                    </a:p>
                  </a:txBody>
                  <a:tcPr/>
                </a:tc>
                <a:tc>
                  <a:txBody>
                    <a:bodyPr/>
                    <a:lstStyle/>
                    <a:p>
                      <a:pPr algn="ctr"/>
                      <a:r>
                        <a:rPr lang="en-IT" sz="1600" b="1" dirty="0"/>
                        <a:t>5</a:t>
                      </a:r>
                    </a:p>
                  </a:txBody>
                  <a:tcPr/>
                </a:tc>
                <a:tc>
                  <a:txBody>
                    <a:bodyPr/>
                    <a:lstStyle/>
                    <a:p>
                      <a:pPr algn="ctr"/>
                      <a:r>
                        <a:rPr lang="en-IT" sz="1600" b="1" dirty="0"/>
                        <a:t>3.8</a:t>
                      </a:r>
                    </a:p>
                  </a:txBody>
                  <a:tcPr/>
                </a:tc>
                <a:extLst>
                  <a:ext uri="{0D108BD9-81ED-4DB2-BD59-A6C34878D82A}">
                    <a16:rowId xmlns:a16="http://schemas.microsoft.com/office/drawing/2014/main" val="4258493686"/>
                  </a:ext>
                </a:extLst>
              </a:tr>
              <a:tr h="227113">
                <a:tc>
                  <a:txBody>
                    <a:bodyPr/>
                    <a:lstStyle/>
                    <a:p>
                      <a:pPr algn="ctr"/>
                      <a:r>
                        <a:rPr lang="en-IT" sz="1600" b="1" dirty="0"/>
                        <a:t>T8</a:t>
                      </a:r>
                    </a:p>
                  </a:txBody>
                  <a:tcPr/>
                </a:tc>
                <a:tc>
                  <a:txBody>
                    <a:bodyPr/>
                    <a:lstStyle/>
                    <a:p>
                      <a:pPr algn="ctr"/>
                      <a:r>
                        <a:rPr lang="en-IT" sz="1600" b="1" dirty="0"/>
                        <a:t>3</a:t>
                      </a:r>
                    </a:p>
                  </a:txBody>
                  <a:tcPr/>
                </a:tc>
                <a:tc>
                  <a:txBody>
                    <a:bodyPr/>
                    <a:lstStyle/>
                    <a:p>
                      <a:pPr algn="ctr"/>
                      <a:r>
                        <a:rPr lang="en-IT" sz="1600" b="1" dirty="0"/>
                        <a:t>4.33</a:t>
                      </a:r>
                    </a:p>
                  </a:txBody>
                  <a:tcPr/>
                </a:tc>
                <a:extLst>
                  <a:ext uri="{0D108BD9-81ED-4DB2-BD59-A6C34878D82A}">
                    <a16:rowId xmlns:a16="http://schemas.microsoft.com/office/drawing/2014/main" val="2456312618"/>
                  </a:ext>
                </a:extLst>
              </a:tr>
            </a:tbl>
          </a:graphicData>
        </a:graphic>
      </p:graphicFrame>
    </p:spTree>
    <p:extLst>
      <p:ext uri="{BB962C8B-B14F-4D97-AF65-F5344CB8AC3E}">
        <p14:creationId xmlns:p14="http://schemas.microsoft.com/office/powerpoint/2010/main" val="3089360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User Study</a:t>
            </a:r>
          </a:p>
        </p:txBody>
      </p:sp>
      <p:sp>
        <p:nvSpPr>
          <p:cNvPr id="471" name="Google Shape;471;p1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sz="2400" dirty="0"/>
              <a:t>Each survey contains:</a:t>
            </a:r>
            <a:endParaRPr sz="2400" dirty="0"/>
          </a:p>
          <a:p>
            <a:pPr marL="685800" lvl="1" indent="-228600" algn="l" rtl="0">
              <a:lnSpc>
                <a:spcPct val="120000"/>
              </a:lnSpc>
              <a:spcBef>
                <a:spcPts val="500"/>
              </a:spcBef>
              <a:spcAft>
                <a:spcPts val="0"/>
              </a:spcAft>
              <a:buClr>
                <a:schemeClr val="lt1"/>
              </a:buClr>
              <a:buSzPts val="1800"/>
              <a:buChar char="•"/>
            </a:pPr>
            <a:r>
              <a:rPr lang="en-US" sz="2000" dirty="0"/>
              <a:t>Four snippets, two of them containing the threat occurrence</a:t>
            </a:r>
            <a:endParaRPr sz="2000" dirty="0"/>
          </a:p>
          <a:p>
            <a:pPr marL="685800" lvl="1" indent="-228600" algn="l" rtl="0">
              <a:lnSpc>
                <a:spcPct val="120000"/>
              </a:lnSpc>
              <a:spcBef>
                <a:spcPts val="500"/>
              </a:spcBef>
              <a:spcAft>
                <a:spcPts val="0"/>
              </a:spcAft>
              <a:buClr>
                <a:schemeClr val="lt1"/>
              </a:buClr>
              <a:buSzPts val="1800"/>
              <a:buChar char="•"/>
            </a:pPr>
            <a:r>
              <a:rPr lang="en-US" sz="2000"/>
              <a:t>Background questions</a:t>
            </a:r>
            <a:endParaRPr sz="2000" dirty="0"/>
          </a:p>
        </p:txBody>
      </p:sp>
      <p:sp>
        <p:nvSpPr>
          <p:cNvPr id="472" name="Google Shape;472;p12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73" name="Google Shape;473;p12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74" name="Google Shape;474;p1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162;p87">
            <a:extLst>
              <a:ext uri="{FF2B5EF4-FFF2-40B4-BE49-F238E27FC236}">
                <a16:creationId xmlns:a16="http://schemas.microsoft.com/office/drawing/2014/main" id="{6213F65D-0E9C-FE21-C25F-5E91467DB5C9}"/>
              </a:ext>
            </a:extLst>
          </p:cNvPr>
          <p:cNvSpPr txBox="1">
            <a:spLocks/>
          </p:cNvSpPr>
          <p:nvPr/>
        </p:nvSpPr>
        <p:spPr>
          <a:xfrm>
            <a:off x="919119" y="2765839"/>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kern="0"/>
              <a:t>Background</a:t>
            </a:r>
          </a:p>
        </p:txBody>
      </p:sp>
    </p:spTree>
    <p:extLst>
      <p:ext uri="{BB962C8B-B14F-4D97-AF65-F5344CB8AC3E}">
        <p14:creationId xmlns:p14="http://schemas.microsoft.com/office/powerpoint/2010/main" val="127152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Results:</a:t>
            </a:r>
            <a:br>
              <a:rPr lang="en-US" sz="2400" dirty="0"/>
            </a:br>
            <a:r>
              <a:rPr lang="en-US" sz="2400" dirty="0"/>
              <a:t>Obtained Compilations</a:t>
            </a:r>
            <a:endParaRPr sz="2400" dirty="0"/>
          </a:p>
        </p:txBody>
      </p:sp>
      <p:sp>
        <p:nvSpPr>
          <p:cNvPr id="480" name="Google Shape;480;p12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101600" algn="l" rtl="0">
              <a:lnSpc>
                <a:spcPct val="120000"/>
              </a:lnSpc>
              <a:spcBef>
                <a:spcPts val="1000"/>
              </a:spcBef>
              <a:spcAft>
                <a:spcPts val="0"/>
              </a:spcAft>
              <a:buClr>
                <a:schemeClr val="lt1"/>
              </a:buClr>
              <a:buSzPts val="2000"/>
              <a:buNone/>
            </a:pPr>
            <a:endParaRPr/>
          </a:p>
          <a:p>
            <a:pPr marL="228600" lvl="0" indent="-101600" algn="l" rtl="0">
              <a:lnSpc>
                <a:spcPct val="120000"/>
              </a:lnSpc>
              <a:spcBef>
                <a:spcPts val="1000"/>
              </a:spcBef>
              <a:spcAft>
                <a:spcPts val="0"/>
              </a:spcAft>
              <a:buClr>
                <a:schemeClr val="lt1"/>
              </a:buClr>
              <a:buSzPts val="2000"/>
              <a:buNone/>
            </a:pPr>
            <a:endParaRPr/>
          </a:p>
          <a:p>
            <a:pPr marL="228600" lvl="0" indent="-101600" algn="l" rtl="0">
              <a:lnSpc>
                <a:spcPct val="120000"/>
              </a:lnSpc>
              <a:spcBef>
                <a:spcPts val="1000"/>
              </a:spcBef>
              <a:spcAft>
                <a:spcPts val="0"/>
              </a:spcAft>
              <a:buClr>
                <a:schemeClr val="lt1"/>
              </a:buClr>
              <a:buSzPts val="2000"/>
              <a:buNone/>
            </a:pPr>
            <a:endParaRPr/>
          </a:p>
          <a:p>
            <a:pPr marL="228600" lvl="0" indent="-101600" algn="l" rtl="0">
              <a:lnSpc>
                <a:spcPct val="120000"/>
              </a:lnSpc>
              <a:spcBef>
                <a:spcPts val="1000"/>
              </a:spcBef>
              <a:spcAft>
                <a:spcPts val="0"/>
              </a:spcAft>
              <a:buClr>
                <a:schemeClr val="lt1"/>
              </a:buClr>
              <a:buSzPts val="2000"/>
              <a:buNone/>
            </a:pPr>
            <a:endParaRPr/>
          </a:p>
        </p:txBody>
      </p:sp>
      <p:sp>
        <p:nvSpPr>
          <p:cNvPr id="481" name="Google Shape;481;p12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82" name="Google Shape;482;p12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83" name="Google Shape;483;p1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graphicFrame>
        <p:nvGraphicFramePr>
          <p:cNvPr id="2" name="Table 2">
            <a:extLst>
              <a:ext uri="{FF2B5EF4-FFF2-40B4-BE49-F238E27FC236}">
                <a16:creationId xmlns:a16="http://schemas.microsoft.com/office/drawing/2014/main" id="{B5F10784-6161-E804-A578-1A27A877DC09}"/>
              </a:ext>
            </a:extLst>
          </p:cNvPr>
          <p:cNvGraphicFramePr>
            <a:graphicFrameLocks noGrp="1"/>
          </p:cNvGraphicFramePr>
          <p:nvPr>
            <p:extLst>
              <p:ext uri="{D42A27DB-BD31-4B8C-83A1-F6EECF244321}">
                <p14:modId xmlns:p14="http://schemas.microsoft.com/office/powerpoint/2010/main" val="2739745916"/>
              </p:ext>
            </p:extLst>
          </p:nvPr>
        </p:nvGraphicFramePr>
        <p:xfrm>
          <a:off x="2898745" y="2027996"/>
          <a:ext cx="6373446" cy="1981200"/>
        </p:xfrm>
        <a:graphic>
          <a:graphicData uri="http://schemas.openxmlformats.org/drawingml/2006/table">
            <a:tbl>
              <a:tblPr firstRow="1" bandRow="1">
                <a:tableStyleId>{D03447BB-5D67-496B-8E87-E561075AD55C}</a:tableStyleId>
              </a:tblPr>
              <a:tblGrid>
                <a:gridCol w="3186723">
                  <a:extLst>
                    <a:ext uri="{9D8B030D-6E8A-4147-A177-3AD203B41FA5}">
                      <a16:colId xmlns:a16="http://schemas.microsoft.com/office/drawing/2014/main" val="1115350628"/>
                    </a:ext>
                  </a:extLst>
                </a:gridCol>
                <a:gridCol w="3186723">
                  <a:extLst>
                    <a:ext uri="{9D8B030D-6E8A-4147-A177-3AD203B41FA5}">
                      <a16:colId xmlns:a16="http://schemas.microsoft.com/office/drawing/2014/main" val="245711115"/>
                    </a:ext>
                  </a:extLst>
                </a:gridCol>
              </a:tblGrid>
              <a:tr h="370840">
                <a:tc>
                  <a:txBody>
                    <a:bodyPr/>
                    <a:lstStyle/>
                    <a:p>
                      <a:pPr algn="ctr"/>
                      <a:endParaRPr lang="en-IT" sz="2000" b="1" dirty="0"/>
                    </a:p>
                  </a:txBody>
                  <a:tcPr/>
                </a:tc>
                <a:tc>
                  <a:txBody>
                    <a:bodyPr/>
                    <a:lstStyle/>
                    <a:p>
                      <a:pPr algn="ctr"/>
                      <a:r>
                        <a:rPr lang="en-IT" sz="2000" b="1" dirty="0"/>
                        <a:t>Compilations</a:t>
                      </a:r>
                    </a:p>
                  </a:txBody>
                  <a:tcPr/>
                </a:tc>
                <a:extLst>
                  <a:ext uri="{0D108BD9-81ED-4DB2-BD59-A6C34878D82A}">
                    <a16:rowId xmlns:a16="http://schemas.microsoft.com/office/drawing/2014/main" val="1845611140"/>
                  </a:ext>
                </a:extLst>
              </a:tr>
              <a:tr h="370840">
                <a:tc>
                  <a:txBody>
                    <a:bodyPr/>
                    <a:lstStyle/>
                    <a:p>
                      <a:pPr algn="ctr"/>
                      <a:r>
                        <a:rPr lang="en-IT" sz="2000" b="1" dirty="0"/>
                        <a:t>Total</a:t>
                      </a:r>
                    </a:p>
                  </a:txBody>
                  <a:tcPr/>
                </a:tc>
                <a:tc>
                  <a:txBody>
                    <a:bodyPr/>
                    <a:lstStyle/>
                    <a:p>
                      <a:pPr algn="ctr"/>
                      <a:r>
                        <a:rPr lang="en-IT" sz="2000" b="1" dirty="0"/>
                        <a:t>182</a:t>
                      </a:r>
                    </a:p>
                  </a:txBody>
                  <a:tcPr/>
                </a:tc>
                <a:extLst>
                  <a:ext uri="{0D108BD9-81ED-4DB2-BD59-A6C34878D82A}">
                    <a16:rowId xmlns:a16="http://schemas.microsoft.com/office/drawing/2014/main" val="4240673330"/>
                  </a:ext>
                </a:extLst>
              </a:tr>
              <a:tr h="370840">
                <a:tc>
                  <a:txBody>
                    <a:bodyPr/>
                    <a:lstStyle/>
                    <a:p>
                      <a:pPr algn="ctr"/>
                      <a:r>
                        <a:rPr lang="en-IT" sz="2000" b="1" dirty="0"/>
                        <a:t>Partial</a:t>
                      </a:r>
                    </a:p>
                  </a:txBody>
                  <a:tcPr/>
                </a:tc>
                <a:tc>
                  <a:txBody>
                    <a:bodyPr/>
                    <a:lstStyle/>
                    <a:p>
                      <a:pPr algn="ctr"/>
                      <a:r>
                        <a:rPr lang="en-IT" sz="2000" b="1" dirty="0"/>
                        <a:t>157</a:t>
                      </a:r>
                    </a:p>
                  </a:txBody>
                  <a:tcPr/>
                </a:tc>
                <a:extLst>
                  <a:ext uri="{0D108BD9-81ED-4DB2-BD59-A6C34878D82A}">
                    <a16:rowId xmlns:a16="http://schemas.microsoft.com/office/drawing/2014/main" val="719602774"/>
                  </a:ext>
                </a:extLst>
              </a:tr>
              <a:tr h="370840">
                <a:tc>
                  <a:txBody>
                    <a:bodyPr/>
                    <a:lstStyle/>
                    <a:p>
                      <a:pPr algn="ctr"/>
                      <a:r>
                        <a:rPr lang="en-IT" sz="2000" b="1" dirty="0"/>
                        <a:t>Full</a:t>
                      </a:r>
                    </a:p>
                  </a:txBody>
                  <a:tcPr/>
                </a:tc>
                <a:tc>
                  <a:txBody>
                    <a:bodyPr/>
                    <a:lstStyle/>
                    <a:p>
                      <a:pPr algn="ctr"/>
                      <a:r>
                        <a:rPr lang="en-IT" sz="2000" b="1" dirty="0"/>
                        <a:t>25</a:t>
                      </a:r>
                    </a:p>
                  </a:txBody>
                  <a:tcPr/>
                </a:tc>
                <a:extLst>
                  <a:ext uri="{0D108BD9-81ED-4DB2-BD59-A6C34878D82A}">
                    <a16:rowId xmlns:a16="http://schemas.microsoft.com/office/drawing/2014/main" val="2397535934"/>
                  </a:ext>
                </a:extLst>
              </a:tr>
              <a:tr h="370840">
                <a:tc>
                  <a:txBody>
                    <a:bodyPr/>
                    <a:lstStyle/>
                    <a:p>
                      <a:pPr algn="ctr"/>
                      <a:r>
                        <a:rPr lang="en-IT" sz="2000" b="1" dirty="0"/>
                        <a:t>No consent</a:t>
                      </a:r>
                    </a:p>
                  </a:txBody>
                  <a:tcPr/>
                </a:tc>
                <a:tc>
                  <a:txBody>
                    <a:bodyPr/>
                    <a:lstStyle/>
                    <a:p>
                      <a:pPr algn="ctr"/>
                      <a:r>
                        <a:rPr lang="en-IT" sz="2000" b="1" dirty="0"/>
                        <a:t>2</a:t>
                      </a:r>
                    </a:p>
                  </a:txBody>
                  <a:tcPr/>
                </a:tc>
                <a:extLst>
                  <a:ext uri="{0D108BD9-81ED-4DB2-BD59-A6C34878D82A}">
                    <a16:rowId xmlns:a16="http://schemas.microsoft.com/office/drawing/2014/main" val="120325921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1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Results:</a:t>
            </a:r>
            <a:br>
              <a:rPr lang="en-US" sz="2400" dirty="0"/>
            </a:br>
            <a:r>
              <a:rPr lang="en-US" sz="2400" dirty="0" err="1"/>
              <a:t>PoCs’</a:t>
            </a:r>
            <a:r>
              <a:rPr lang="en-US" sz="2400" dirty="0"/>
              <a:t> evaluation</a:t>
            </a:r>
            <a:endParaRPr sz="2400" dirty="0"/>
          </a:p>
        </p:txBody>
      </p:sp>
      <p:sp>
        <p:nvSpPr>
          <p:cNvPr id="491" name="Google Shape;491;p12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92" name="Google Shape;492;p12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93" name="Google Shape;493;p1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graphicFrame>
        <p:nvGraphicFramePr>
          <p:cNvPr id="2" name="Table 2">
            <a:extLst>
              <a:ext uri="{FF2B5EF4-FFF2-40B4-BE49-F238E27FC236}">
                <a16:creationId xmlns:a16="http://schemas.microsoft.com/office/drawing/2014/main" id="{526C00DE-BE34-F598-D3D8-EBB8F640BD1B}"/>
              </a:ext>
            </a:extLst>
          </p:cNvPr>
          <p:cNvGraphicFramePr>
            <a:graphicFrameLocks noGrp="1"/>
          </p:cNvGraphicFramePr>
          <p:nvPr>
            <p:extLst>
              <p:ext uri="{D42A27DB-BD31-4B8C-83A1-F6EECF244321}">
                <p14:modId xmlns:p14="http://schemas.microsoft.com/office/powerpoint/2010/main" val="1484244513"/>
              </p:ext>
            </p:extLst>
          </p:nvPr>
        </p:nvGraphicFramePr>
        <p:xfrm>
          <a:off x="1347537" y="1754140"/>
          <a:ext cx="9074400" cy="3870960"/>
        </p:xfrm>
        <a:graphic>
          <a:graphicData uri="http://schemas.openxmlformats.org/drawingml/2006/table">
            <a:tbl>
              <a:tblPr firstRow="1" bandRow="1">
                <a:tableStyleId>{D03447BB-5D67-496B-8E87-E561075AD55C}</a:tableStyleId>
              </a:tblPr>
              <a:tblGrid>
                <a:gridCol w="1814880">
                  <a:extLst>
                    <a:ext uri="{9D8B030D-6E8A-4147-A177-3AD203B41FA5}">
                      <a16:colId xmlns:a16="http://schemas.microsoft.com/office/drawing/2014/main" val="2614594576"/>
                    </a:ext>
                  </a:extLst>
                </a:gridCol>
                <a:gridCol w="1814880">
                  <a:extLst>
                    <a:ext uri="{9D8B030D-6E8A-4147-A177-3AD203B41FA5}">
                      <a16:colId xmlns:a16="http://schemas.microsoft.com/office/drawing/2014/main" val="2812809779"/>
                    </a:ext>
                  </a:extLst>
                </a:gridCol>
                <a:gridCol w="1814880">
                  <a:extLst>
                    <a:ext uri="{9D8B030D-6E8A-4147-A177-3AD203B41FA5}">
                      <a16:colId xmlns:a16="http://schemas.microsoft.com/office/drawing/2014/main" val="2896603529"/>
                    </a:ext>
                  </a:extLst>
                </a:gridCol>
                <a:gridCol w="1814880">
                  <a:extLst>
                    <a:ext uri="{9D8B030D-6E8A-4147-A177-3AD203B41FA5}">
                      <a16:colId xmlns:a16="http://schemas.microsoft.com/office/drawing/2014/main" val="4188414925"/>
                    </a:ext>
                  </a:extLst>
                </a:gridCol>
                <a:gridCol w="1814880">
                  <a:extLst>
                    <a:ext uri="{9D8B030D-6E8A-4147-A177-3AD203B41FA5}">
                      <a16:colId xmlns:a16="http://schemas.microsoft.com/office/drawing/2014/main" val="1389417189"/>
                    </a:ext>
                  </a:extLst>
                </a:gridCol>
              </a:tblGrid>
              <a:tr h="370840">
                <a:tc>
                  <a:txBody>
                    <a:bodyPr/>
                    <a:lstStyle/>
                    <a:p>
                      <a:pPr algn="ctr"/>
                      <a:r>
                        <a:rPr lang="en-IT" sz="2000" b="1" dirty="0"/>
                        <a:t>Threat</a:t>
                      </a:r>
                    </a:p>
                  </a:txBody>
                  <a:tcPr/>
                </a:tc>
                <a:tc>
                  <a:txBody>
                    <a:bodyPr/>
                    <a:lstStyle/>
                    <a:p>
                      <a:pPr algn="ctr"/>
                      <a:r>
                        <a:rPr lang="en-IT" sz="2000" b="1" dirty="0"/>
                        <a:t>Respondents</a:t>
                      </a:r>
                    </a:p>
                  </a:txBody>
                  <a:tcPr/>
                </a:tc>
                <a:tc>
                  <a:txBody>
                    <a:bodyPr/>
                    <a:lstStyle/>
                    <a:p>
                      <a:pPr algn="ctr"/>
                      <a:r>
                        <a:rPr lang="en-IT" sz="2000" b="1" dirty="0"/>
                        <a:t>Claimed founds</a:t>
                      </a:r>
                    </a:p>
                  </a:txBody>
                  <a:tcPr/>
                </a:tc>
                <a:tc>
                  <a:txBody>
                    <a:bodyPr/>
                    <a:lstStyle/>
                    <a:p>
                      <a:pPr algn="ctr"/>
                      <a:r>
                        <a:rPr lang="en-IT" sz="2000" b="1" dirty="0"/>
                        <a:t>Actually founds</a:t>
                      </a:r>
                    </a:p>
                  </a:txBody>
                  <a:tcPr/>
                </a:tc>
                <a:tc>
                  <a:txBody>
                    <a:bodyPr/>
                    <a:lstStyle/>
                    <a:p>
                      <a:pPr algn="ctr"/>
                      <a:r>
                        <a:rPr lang="en-IT" sz="2000" b="1" dirty="0"/>
                        <a:t>Labeled as intentional</a:t>
                      </a:r>
                    </a:p>
                  </a:txBody>
                  <a:tcPr/>
                </a:tc>
                <a:extLst>
                  <a:ext uri="{0D108BD9-81ED-4DB2-BD59-A6C34878D82A}">
                    <a16:rowId xmlns:a16="http://schemas.microsoft.com/office/drawing/2014/main" val="1000308475"/>
                  </a:ext>
                </a:extLst>
              </a:tr>
              <a:tr h="370840">
                <a:tc>
                  <a:txBody>
                    <a:bodyPr/>
                    <a:lstStyle/>
                    <a:p>
                      <a:pPr algn="ctr"/>
                      <a:r>
                        <a:rPr lang="en-IT" sz="2000" b="1" dirty="0"/>
                        <a:t>T1</a:t>
                      </a:r>
                    </a:p>
                  </a:txBody>
                  <a:tcPr/>
                </a:tc>
                <a:tc>
                  <a:txBody>
                    <a:bodyPr/>
                    <a:lstStyle/>
                    <a:p>
                      <a:pPr algn="ctr"/>
                      <a:r>
                        <a:rPr lang="en-IT" sz="2000" b="1" dirty="0"/>
                        <a:t>4</a:t>
                      </a:r>
                    </a:p>
                  </a:txBody>
                  <a:tcPr/>
                </a:tc>
                <a:tc>
                  <a:txBody>
                    <a:bodyPr/>
                    <a:lstStyle/>
                    <a:p>
                      <a:pPr algn="ctr"/>
                      <a:r>
                        <a:rPr lang="en-IT" sz="2000" b="1" dirty="0"/>
                        <a:t>1</a:t>
                      </a:r>
                    </a:p>
                  </a:txBody>
                  <a:tcPr/>
                </a:tc>
                <a:tc>
                  <a:txBody>
                    <a:bodyPr/>
                    <a:lstStyle/>
                    <a:p>
                      <a:pPr algn="ctr"/>
                      <a:r>
                        <a:rPr lang="en-IT" sz="2000" b="1" dirty="0"/>
                        <a:t>0</a:t>
                      </a:r>
                    </a:p>
                  </a:txBody>
                  <a:tcPr/>
                </a:tc>
                <a:tc>
                  <a:txBody>
                    <a:bodyPr/>
                    <a:lstStyle/>
                    <a:p>
                      <a:pPr algn="ctr"/>
                      <a:r>
                        <a:rPr lang="en-IT" sz="2000" b="1" dirty="0"/>
                        <a:t>-</a:t>
                      </a:r>
                    </a:p>
                  </a:txBody>
                  <a:tcPr/>
                </a:tc>
                <a:extLst>
                  <a:ext uri="{0D108BD9-81ED-4DB2-BD59-A6C34878D82A}">
                    <a16:rowId xmlns:a16="http://schemas.microsoft.com/office/drawing/2014/main" val="2069967206"/>
                  </a:ext>
                </a:extLst>
              </a:tr>
              <a:tr h="370840">
                <a:tc>
                  <a:txBody>
                    <a:bodyPr/>
                    <a:lstStyle/>
                    <a:p>
                      <a:pPr algn="ctr"/>
                      <a:r>
                        <a:rPr lang="en-IT" sz="2000" b="1" dirty="0"/>
                        <a:t>T2</a:t>
                      </a:r>
                    </a:p>
                  </a:txBody>
                  <a:tcPr/>
                </a:tc>
                <a:tc>
                  <a:txBody>
                    <a:bodyPr/>
                    <a:lstStyle/>
                    <a:p>
                      <a:pPr algn="ctr"/>
                      <a:r>
                        <a:rPr lang="en-IT" sz="2000" b="1" dirty="0"/>
                        <a:t>5</a:t>
                      </a:r>
                    </a:p>
                  </a:txBody>
                  <a:tcPr/>
                </a:tc>
                <a:tc>
                  <a:txBody>
                    <a:bodyPr/>
                    <a:lstStyle/>
                    <a:p>
                      <a:pPr algn="ctr"/>
                      <a:r>
                        <a:rPr lang="en-IT" sz="2000" b="1" dirty="0"/>
                        <a:t>0</a:t>
                      </a:r>
                    </a:p>
                  </a:txBody>
                  <a:tcPr/>
                </a:tc>
                <a:tc>
                  <a:txBody>
                    <a:bodyPr/>
                    <a:lstStyle/>
                    <a:p>
                      <a:pPr algn="ctr"/>
                      <a:r>
                        <a:rPr lang="en-IT" sz="2000" b="1" dirty="0"/>
                        <a:t>-</a:t>
                      </a:r>
                    </a:p>
                  </a:txBody>
                  <a:tcPr/>
                </a:tc>
                <a:tc>
                  <a:txBody>
                    <a:bodyPr/>
                    <a:lstStyle/>
                    <a:p>
                      <a:pPr algn="ctr"/>
                      <a:r>
                        <a:rPr lang="en-IT" sz="2000" b="1" dirty="0"/>
                        <a:t>-</a:t>
                      </a:r>
                    </a:p>
                  </a:txBody>
                  <a:tcPr/>
                </a:tc>
                <a:extLst>
                  <a:ext uri="{0D108BD9-81ED-4DB2-BD59-A6C34878D82A}">
                    <a16:rowId xmlns:a16="http://schemas.microsoft.com/office/drawing/2014/main" val="3571508804"/>
                  </a:ext>
                </a:extLst>
              </a:tr>
              <a:tr h="370840">
                <a:tc>
                  <a:txBody>
                    <a:bodyPr/>
                    <a:lstStyle/>
                    <a:p>
                      <a:pPr algn="ctr"/>
                      <a:r>
                        <a:rPr lang="en-IT" sz="2000" b="1" dirty="0"/>
                        <a:t>T3</a:t>
                      </a:r>
                    </a:p>
                  </a:txBody>
                  <a:tcPr/>
                </a:tc>
                <a:tc>
                  <a:txBody>
                    <a:bodyPr/>
                    <a:lstStyle/>
                    <a:p>
                      <a:pPr algn="ctr"/>
                      <a:r>
                        <a:rPr lang="en-IT" sz="2000" b="1" dirty="0"/>
                        <a:t>4</a:t>
                      </a:r>
                    </a:p>
                  </a:txBody>
                  <a:tcPr/>
                </a:tc>
                <a:tc>
                  <a:txBody>
                    <a:bodyPr/>
                    <a:lstStyle/>
                    <a:p>
                      <a:pPr algn="ctr"/>
                      <a:r>
                        <a:rPr lang="en-IT" sz="2000" b="1" dirty="0"/>
                        <a:t>2</a:t>
                      </a:r>
                    </a:p>
                  </a:txBody>
                  <a:tcPr/>
                </a:tc>
                <a:tc>
                  <a:txBody>
                    <a:bodyPr/>
                    <a:lstStyle/>
                    <a:p>
                      <a:pPr algn="ctr"/>
                      <a:r>
                        <a:rPr lang="en-IT" sz="2000" b="1" dirty="0"/>
                        <a:t>1</a:t>
                      </a:r>
                    </a:p>
                  </a:txBody>
                  <a:tcPr/>
                </a:tc>
                <a:tc>
                  <a:txBody>
                    <a:bodyPr/>
                    <a:lstStyle/>
                    <a:p>
                      <a:pPr algn="ctr"/>
                      <a:r>
                        <a:rPr lang="en-IT" sz="2000" b="1" dirty="0"/>
                        <a:t>0</a:t>
                      </a:r>
                    </a:p>
                  </a:txBody>
                  <a:tcPr/>
                </a:tc>
                <a:extLst>
                  <a:ext uri="{0D108BD9-81ED-4DB2-BD59-A6C34878D82A}">
                    <a16:rowId xmlns:a16="http://schemas.microsoft.com/office/drawing/2014/main" val="4274786917"/>
                  </a:ext>
                </a:extLst>
              </a:tr>
              <a:tr h="370840">
                <a:tc>
                  <a:txBody>
                    <a:bodyPr/>
                    <a:lstStyle/>
                    <a:p>
                      <a:pPr algn="ctr"/>
                      <a:r>
                        <a:rPr lang="en-IT" sz="2000" b="1" dirty="0"/>
                        <a:t>T4</a:t>
                      </a:r>
                    </a:p>
                  </a:txBody>
                  <a:tcPr/>
                </a:tc>
                <a:tc>
                  <a:txBody>
                    <a:bodyPr/>
                    <a:lstStyle/>
                    <a:p>
                      <a:pPr algn="ctr"/>
                      <a:r>
                        <a:rPr lang="en-IT" sz="2000" b="1" dirty="0"/>
                        <a:t>5</a:t>
                      </a:r>
                    </a:p>
                  </a:txBody>
                  <a:tcPr/>
                </a:tc>
                <a:tc>
                  <a:txBody>
                    <a:bodyPr/>
                    <a:lstStyle/>
                    <a:p>
                      <a:pPr algn="ctr"/>
                      <a:r>
                        <a:rPr lang="en-IT" sz="2000" b="1" dirty="0"/>
                        <a:t>2</a:t>
                      </a:r>
                    </a:p>
                  </a:txBody>
                  <a:tcPr/>
                </a:tc>
                <a:tc>
                  <a:txBody>
                    <a:bodyPr/>
                    <a:lstStyle/>
                    <a:p>
                      <a:pPr algn="ctr"/>
                      <a:r>
                        <a:rPr lang="en-IT" sz="2000" b="1" dirty="0"/>
                        <a:t>1</a:t>
                      </a:r>
                    </a:p>
                  </a:txBody>
                  <a:tcPr/>
                </a:tc>
                <a:tc>
                  <a:txBody>
                    <a:bodyPr/>
                    <a:lstStyle/>
                    <a:p>
                      <a:pPr algn="ctr"/>
                      <a:r>
                        <a:rPr lang="en-IT" sz="2000" b="1" dirty="0"/>
                        <a:t>0</a:t>
                      </a:r>
                    </a:p>
                  </a:txBody>
                  <a:tcPr/>
                </a:tc>
                <a:extLst>
                  <a:ext uri="{0D108BD9-81ED-4DB2-BD59-A6C34878D82A}">
                    <a16:rowId xmlns:a16="http://schemas.microsoft.com/office/drawing/2014/main" val="209762586"/>
                  </a:ext>
                </a:extLst>
              </a:tr>
              <a:tr h="370840">
                <a:tc>
                  <a:txBody>
                    <a:bodyPr/>
                    <a:lstStyle/>
                    <a:p>
                      <a:pPr algn="ctr"/>
                      <a:r>
                        <a:rPr lang="en-IT" sz="2000" b="1" dirty="0"/>
                        <a:t>T5</a:t>
                      </a:r>
                    </a:p>
                  </a:txBody>
                  <a:tcPr/>
                </a:tc>
                <a:tc>
                  <a:txBody>
                    <a:bodyPr/>
                    <a:lstStyle/>
                    <a:p>
                      <a:pPr algn="ctr"/>
                      <a:r>
                        <a:rPr lang="en-IT" sz="2000" b="1" dirty="0"/>
                        <a:t>9</a:t>
                      </a:r>
                    </a:p>
                  </a:txBody>
                  <a:tcPr/>
                </a:tc>
                <a:tc>
                  <a:txBody>
                    <a:bodyPr/>
                    <a:lstStyle/>
                    <a:p>
                      <a:pPr algn="ctr"/>
                      <a:r>
                        <a:rPr lang="en-IT" sz="2000" b="1" dirty="0"/>
                        <a:t>3</a:t>
                      </a:r>
                    </a:p>
                  </a:txBody>
                  <a:tcPr/>
                </a:tc>
                <a:tc>
                  <a:txBody>
                    <a:bodyPr/>
                    <a:lstStyle/>
                    <a:p>
                      <a:pPr algn="ctr"/>
                      <a:r>
                        <a:rPr lang="en-IT" sz="2000" b="1" dirty="0"/>
                        <a:t>0</a:t>
                      </a:r>
                    </a:p>
                  </a:txBody>
                  <a:tcPr/>
                </a:tc>
                <a:tc>
                  <a:txBody>
                    <a:bodyPr/>
                    <a:lstStyle/>
                    <a:p>
                      <a:pPr algn="ctr"/>
                      <a:r>
                        <a:rPr lang="en-IT" sz="2000" b="1" dirty="0"/>
                        <a:t>-</a:t>
                      </a:r>
                    </a:p>
                  </a:txBody>
                  <a:tcPr/>
                </a:tc>
                <a:extLst>
                  <a:ext uri="{0D108BD9-81ED-4DB2-BD59-A6C34878D82A}">
                    <a16:rowId xmlns:a16="http://schemas.microsoft.com/office/drawing/2014/main" val="263604966"/>
                  </a:ext>
                </a:extLst>
              </a:tr>
              <a:tr h="370840">
                <a:tc>
                  <a:txBody>
                    <a:bodyPr/>
                    <a:lstStyle/>
                    <a:p>
                      <a:pPr algn="ctr"/>
                      <a:r>
                        <a:rPr lang="en-IT" sz="2000" b="1" dirty="0"/>
                        <a:t>T6</a:t>
                      </a:r>
                    </a:p>
                  </a:txBody>
                  <a:tcPr/>
                </a:tc>
                <a:tc>
                  <a:txBody>
                    <a:bodyPr/>
                    <a:lstStyle/>
                    <a:p>
                      <a:pPr algn="ctr"/>
                      <a:r>
                        <a:rPr lang="en-IT" sz="2000" b="1" dirty="0"/>
                        <a:t>9</a:t>
                      </a:r>
                    </a:p>
                  </a:txBody>
                  <a:tcPr/>
                </a:tc>
                <a:tc>
                  <a:txBody>
                    <a:bodyPr/>
                    <a:lstStyle/>
                    <a:p>
                      <a:pPr algn="ctr"/>
                      <a:r>
                        <a:rPr lang="en-IT" sz="2000" b="1" dirty="0"/>
                        <a:t>2 </a:t>
                      </a:r>
                    </a:p>
                  </a:txBody>
                  <a:tcPr/>
                </a:tc>
                <a:tc>
                  <a:txBody>
                    <a:bodyPr/>
                    <a:lstStyle/>
                    <a:p>
                      <a:pPr algn="ctr"/>
                      <a:r>
                        <a:rPr lang="en-IT" sz="2000" b="1" dirty="0"/>
                        <a:t>0</a:t>
                      </a:r>
                    </a:p>
                  </a:txBody>
                  <a:tcPr/>
                </a:tc>
                <a:tc>
                  <a:txBody>
                    <a:bodyPr/>
                    <a:lstStyle/>
                    <a:p>
                      <a:pPr algn="ctr"/>
                      <a:r>
                        <a:rPr lang="en-IT" sz="2000" b="1" dirty="0"/>
                        <a:t>-</a:t>
                      </a:r>
                    </a:p>
                  </a:txBody>
                  <a:tcPr/>
                </a:tc>
                <a:extLst>
                  <a:ext uri="{0D108BD9-81ED-4DB2-BD59-A6C34878D82A}">
                    <a16:rowId xmlns:a16="http://schemas.microsoft.com/office/drawing/2014/main" val="2696100860"/>
                  </a:ext>
                </a:extLst>
              </a:tr>
              <a:tr h="370840">
                <a:tc>
                  <a:txBody>
                    <a:bodyPr/>
                    <a:lstStyle/>
                    <a:p>
                      <a:pPr algn="ctr"/>
                      <a:r>
                        <a:rPr lang="en-IT" sz="2000" b="1" dirty="0"/>
                        <a:t>T7</a:t>
                      </a:r>
                    </a:p>
                  </a:txBody>
                  <a:tcPr/>
                </a:tc>
                <a:tc>
                  <a:txBody>
                    <a:bodyPr/>
                    <a:lstStyle/>
                    <a:p>
                      <a:pPr algn="ctr"/>
                      <a:r>
                        <a:rPr lang="en-IT" sz="2000" b="1" dirty="0"/>
                        <a:t>5</a:t>
                      </a:r>
                    </a:p>
                  </a:txBody>
                  <a:tcPr/>
                </a:tc>
                <a:tc>
                  <a:txBody>
                    <a:bodyPr/>
                    <a:lstStyle/>
                    <a:p>
                      <a:pPr algn="ctr"/>
                      <a:r>
                        <a:rPr lang="en-IT" sz="2000" b="1" dirty="0"/>
                        <a:t>2</a:t>
                      </a:r>
                    </a:p>
                  </a:txBody>
                  <a:tcPr/>
                </a:tc>
                <a:tc>
                  <a:txBody>
                    <a:bodyPr/>
                    <a:lstStyle/>
                    <a:p>
                      <a:pPr algn="ctr"/>
                      <a:r>
                        <a:rPr lang="en-IT" sz="2000" b="1" dirty="0"/>
                        <a:t>0</a:t>
                      </a:r>
                    </a:p>
                  </a:txBody>
                  <a:tcPr/>
                </a:tc>
                <a:tc>
                  <a:txBody>
                    <a:bodyPr/>
                    <a:lstStyle/>
                    <a:p>
                      <a:pPr algn="ctr"/>
                      <a:r>
                        <a:rPr lang="en-IT" sz="2000" b="1" dirty="0"/>
                        <a:t>-</a:t>
                      </a:r>
                    </a:p>
                  </a:txBody>
                  <a:tcPr/>
                </a:tc>
                <a:extLst>
                  <a:ext uri="{0D108BD9-81ED-4DB2-BD59-A6C34878D82A}">
                    <a16:rowId xmlns:a16="http://schemas.microsoft.com/office/drawing/2014/main" val="1217623358"/>
                  </a:ext>
                </a:extLst>
              </a:tr>
              <a:tr h="370840">
                <a:tc>
                  <a:txBody>
                    <a:bodyPr/>
                    <a:lstStyle/>
                    <a:p>
                      <a:pPr algn="ctr"/>
                      <a:r>
                        <a:rPr lang="en-IT" sz="2000" b="1" dirty="0"/>
                        <a:t>T8 </a:t>
                      </a:r>
                    </a:p>
                  </a:txBody>
                  <a:tcPr/>
                </a:tc>
                <a:tc>
                  <a:txBody>
                    <a:bodyPr/>
                    <a:lstStyle/>
                    <a:p>
                      <a:pPr algn="ctr"/>
                      <a:r>
                        <a:rPr lang="en-IT" sz="2000" b="1" dirty="0"/>
                        <a:t>5</a:t>
                      </a:r>
                    </a:p>
                  </a:txBody>
                  <a:tcPr/>
                </a:tc>
                <a:tc>
                  <a:txBody>
                    <a:bodyPr/>
                    <a:lstStyle/>
                    <a:p>
                      <a:pPr algn="ctr"/>
                      <a:r>
                        <a:rPr lang="en-IT" sz="2000" b="1" dirty="0"/>
                        <a:t>0</a:t>
                      </a:r>
                    </a:p>
                  </a:txBody>
                  <a:tcPr/>
                </a:tc>
                <a:tc>
                  <a:txBody>
                    <a:bodyPr/>
                    <a:lstStyle/>
                    <a:p>
                      <a:pPr algn="ctr"/>
                      <a:r>
                        <a:rPr lang="en-IT" sz="2000" b="1" dirty="0"/>
                        <a:t>-</a:t>
                      </a:r>
                    </a:p>
                  </a:txBody>
                  <a:tcPr/>
                </a:tc>
                <a:tc>
                  <a:txBody>
                    <a:bodyPr/>
                    <a:lstStyle/>
                    <a:p>
                      <a:pPr algn="ctr"/>
                      <a:r>
                        <a:rPr lang="en-IT" sz="2000" b="1" dirty="0"/>
                        <a:t>-</a:t>
                      </a:r>
                    </a:p>
                  </a:txBody>
                  <a:tcPr/>
                </a:tc>
                <a:extLst>
                  <a:ext uri="{0D108BD9-81ED-4DB2-BD59-A6C34878D82A}">
                    <a16:rowId xmlns:a16="http://schemas.microsoft.com/office/drawing/2014/main" val="377279197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Results:</a:t>
            </a:r>
            <a:br>
              <a:rPr lang="en-US" sz="2400" dirty="0"/>
            </a:br>
            <a:r>
              <a:rPr lang="en-US" sz="2400" dirty="0"/>
              <a:t>Participants’ Background</a:t>
            </a:r>
            <a:endParaRPr sz="2400" dirty="0"/>
          </a:p>
        </p:txBody>
      </p:sp>
      <p:sp>
        <p:nvSpPr>
          <p:cNvPr id="501" name="Google Shape;501;p12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02" name="Google Shape;502;p12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503" name="Google Shape;503;p1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graphicFrame>
        <p:nvGraphicFramePr>
          <p:cNvPr id="505" name="Google Shape;505;p123"/>
          <p:cNvGraphicFramePr/>
          <p:nvPr>
            <p:extLst>
              <p:ext uri="{D42A27DB-BD31-4B8C-83A1-F6EECF244321}">
                <p14:modId xmlns:p14="http://schemas.microsoft.com/office/powerpoint/2010/main" val="3113746927"/>
              </p:ext>
            </p:extLst>
          </p:nvPr>
        </p:nvGraphicFramePr>
        <p:xfrm>
          <a:off x="6825452" y="2377430"/>
          <a:ext cx="4449768" cy="2103140"/>
        </p:xfrm>
        <a:graphic>
          <a:graphicData uri="http://schemas.openxmlformats.org/drawingml/2006/table">
            <a:tbl>
              <a:tblPr firstRow="1" bandRow="1">
                <a:tableStyleId>{69C7853C-536D-4A76-A0AE-DD22124D55A5}</a:tableStyleId>
              </a:tblPr>
              <a:tblGrid>
                <a:gridCol w="2224884">
                  <a:extLst>
                    <a:ext uri="{9D8B030D-6E8A-4147-A177-3AD203B41FA5}">
                      <a16:colId xmlns:a16="http://schemas.microsoft.com/office/drawing/2014/main" val="20000"/>
                    </a:ext>
                  </a:extLst>
                </a:gridCol>
                <a:gridCol w="2224884">
                  <a:extLst>
                    <a:ext uri="{9D8B030D-6E8A-4147-A177-3AD203B41FA5}">
                      <a16:colId xmlns:a16="http://schemas.microsoft.com/office/drawing/2014/main" val="20001"/>
                    </a:ext>
                  </a:extLst>
                </a:gridCol>
              </a:tblGrid>
              <a:tr h="370850">
                <a:tc>
                  <a:txBody>
                    <a:bodyPr/>
                    <a:lstStyle/>
                    <a:p>
                      <a:pPr marL="0" marR="0" lvl="0" indent="0" algn="just" rtl="0">
                        <a:spcBef>
                          <a:spcPts val="0"/>
                        </a:spcBef>
                        <a:spcAft>
                          <a:spcPts val="0"/>
                        </a:spcAft>
                        <a:buNone/>
                      </a:pPr>
                      <a:r>
                        <a:rPr lang="en-US" sz="1800" b="1" u="none" strike="noStrike" cap="none" dirty="0">
                          <a:solidFill>
                            <a:schemeClr val="tx1"/>
                          </a:solidFill>
                        </a:rPr>
                        <a:t>Average years of programming experience</a:t>
                      </a:r>
                      <a:endParaRPr sz="1800" b="1" u="none" strike="noStrike" cap="none"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800" b="1" u="none" strike="noStrike" cap="none" dirty="0">
                          <a:solidFill>
                            <a:schemeClr val="tx1"/>
                          </a:solidFill>
                        </a:rPr>
                        <a:t>4.65</a:t>
                      </a:r>
                      <a:endParaRPr b="1" dirty="0">
                        <a:solidFill>
                          <a:schemeClr val="tx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dirty="0"/>
                        <a:t>Average level of confidence from 1 to 5 with JavaScript</a:t>
                      </a:r>
                      <a:endParaRPr sz="1800" b="1" dirty="0"/>
                    </a:p>
                  </a:txBody>
                  <a:tcPr marL="91450" marR="91450" marT="45725" marB="45725"/>
                </a:tc>
                <a:tc>
                  <a:txBody>
                    <a:bodyPr/>
                    <a:lstStyle/>
                    <a:p>
                      <a:pPr marL="0" marR="0" lvl="0" indent="0" algn="l" rtl="0">
                        <a:spcBef>
                          <a:spcPts val="0"/>
                        </a:spcBef>
                        <a:spcAft>
                          <a:spcPts val="0"/>
                        </a:spcAft>
                        <a:buNone/>
                      </a:pPr>
                      <a:r>
                        <a:rPr lang="en-US" sz="1800" b="1" dirty="0"/>
                        <a:t>2.9</a:t>
                      </a:r>
                      <a:endParaRPr b="1"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e 2">
            <a:extLst>
              <a:ext uri="{FF2B5EF4-FFF2-40B4-BE49-F238E27FC236}">
                <a16:creationId xmlns:a16="http://schemas.microsoft.com/office/drawing/2014/main" id="{63EB2C5C-3A8D-87B5-CA41-A7F3CBA1C20C}"/>
              </a:ext>
            </a:extLst>
          </p:cNvPr>
          <p:cNvGraphicFramePr>
            <a:graphicFrameLocks noGrp="1"/>
          </p:cNvGraphicFramePr>
          <p:nvPr>
            <p:extLst>
              <p:ext uri="{D42A27DB-BD31-4B8C-83A1-F6EECF244321}">
                <p14:modId xmlns:p14="http://schemas.microsoft.com/office/powerpoint/2010/main" val="4286494238"/>
              </p:ext>
            </p:extLst>
          </p:nvPr>
        </p:nvGraphicFramePr>
        <p:xfrm>
          <a:off x="830921" y="2240280"/>
          <a:ext cx="5259754" cy="2377440"/>
        </p:xfrm>
        <a:graphic>
          <a:graphicData uri="http://schemas.openxmlformats.org/drawingml/2006/table">
            <a:tbl>
              <a:tblPr firstRow="1" bandRow="1">
                <a:tableStyleId>{D03447BB-5D67-496B-8E87-E561075AD55C}</a:tableStyleId>
              </a:tblPr>
              <a:tblGrid>
                <a:gridCol w="2629877">
                  <a:extLst>
                    <a:ext uri="{9D8B030D-6E8A-4147-A177-3AD203B41FA5}">
                      <a16:colId xmlns:a16="http://schemas.microsoft.com/office/drawing/2014/main" val="2522363638"/>
                    </a:ext>
                  </a:extLst>
                </a:gridCol>
                <a:gridCol w="2629877">
                  <a:extLst>
                    <a:ext uri="{9D8B030D-6E8A-4147-A177-3AD203B41FA5}">
                      <a16:colId xmlns:a16="http://schemas.microsoft.com/office/drawing/2014/main" val="3262960961"/>
                    </a:ext>
                  </a:extLst>
                </a:gridCol>
              </a:tblGrid>
              <a:tr h="370840">
                <a:tc>
                  <a:txBody>
                    <a:bodyPr/>
                    <a:lstStyle/>
                    <a:p>
                      <a:pPr algn="ctr"/>
                      <a:r>
                        <a:rPr lang="en-IT" sz="2000" b="1" dirty="0"/>
                        <a:t>Nationality</a:t>
                      </a:r>
                    </a:p>
                  </a:txBody>
                  <a:tcPr/>
                </a:tc>
                <a:tc>
                  <a:txBody>
                    <a:bodyPr/>
                    <a:lstStyle/>
                    <a:p>
                      <a:pPr algn="ctr"/>
                      <a:r>
                        <a:rPr lang="en-IT" sz="2000" b="1" dirty="0"/>
                        <a:t>Participants</a:t>
                      </a:r>
                    </a:p>
                  </a:txBody>
                  <a:tcPr/>
                </a:tc>
                <a:extLst>
                  <a:ext uri="{0D108BD9-81ED-4DB2-BD59-A6C34878D82A}">
                    <a16:rowId xmlns:a16="http://schemas.microsoft.com/office/drawing/2014/main" val="214749613"/>
                  </a:ext>
                </a:extLst>
              </a:tr>
              <a:tr h="370840">
                <a:tc>
                  <a:txBody>
                    <a:bodyPr/>
                    <a:lstStyle/>
                    <a:p>
                      <a:pPr algn="ctr"/>
                      <a:r>
                        <a:rPr lang="en-IT" sz="2000" b="1" dirty="0"/>
                        <a:t>Italians</a:t>
                      </a:r>
                    </a:p>
                  </a:txBody>
                  <a:tcPr/>
                </a:tc>
                <a:tc>
                  <a:txBody>
                    <a:bodyPr/>
                    <a:lstStyle/>
                    <a:p>
                      <a:pPr algn="ctr"/>
                      <a:r>
                        <a:rPr lang="en-IT" sz="2000" b="1" dirty="0"/>
                        <a:t>18</a:t>
                      </a:r>
                    </a:p>
                  </a:txBody>
                  <a:tcPr/>
                </a:tc>
                <a:extLst>
                  <a:ext uri="{0D108BD9-81ED-4DB2-BD59-A6C34878D82A}">
                    <a16:rowId xmlns:a16="http://schemas.microsoft.com/office/drawing/2014/main" val="4164258407"/>
                  </a:ext>
                </a:extLst>
              </a:tr>
              <a:tr h="370840">
                <a:tc>
                  <a:txBody>
                    <a:bodyPr/>
                    <a:lstStyle/>
                    <a:p>
                      <a:pPr algn="ctr"/>
                      <a:r>
                        <a:rPr lang="en-IT" sz="2000" b="1" dirty="0"/>
                        <a:t>Indians</a:t>
                      </a:r>
                    </a:p>
                  </a:txBody>
                  <a:tcPr/>
                </a:tc>
                <a:tc>
                  <a:txBody>
                    <a:bodyPr/>
                    <a:lstStyle/>
                    <a:p>
                      <a:pPr algn="ctr"/>
                      <a:r>
                        <a:rPr lang="en-IT" sz="2000" b="1" dirty="0"/>
                        <a:t>2</a:t>
                      </a:r>
                    </a:p>
                  </a:txBody>
                  <a:tcPr/>
                </a:tc>
                <a:extLst>
                  <a:ext uri="{0D108BD9-81ED-4DB2-BD59-A6C34878D82A}">
                    <a16:rowId xmlns:a16="http://schemas.microsoft.com/office/drawing/2014/main" val="2537065976"/>
                  </a:ext>
                </a:extLst>
              </a:tr>
              <a:tr h="370840">
                <a:tc>
                  <a:txBody>
                    <a:bodyPr/>
                    <a:lstStyle/>
                    <a:p>
                      <a:pPr algn="ctr"/>
                      <a:r>
                        <a:rPr lang="en-IT" sz="2000" b="1" dirty="0"/>
                        <a:t>Iranian</a:t>
                      </a:r>
                    </a:p>
                  </a:txBody>
                  <a:tcPr/>
                </a:tc>
                <a:tc>
                  <a:txBody>
                    <a:bodyPr/>
                    <a:lstStyle/>
                    <a:p>
                      <a:pPr algn="ctr"/>
                      <a:r>
                        <a:rPr lang="en-IT" sz="2000" b="1" dirty="0"/>
                        <a:t>1</a:t>
                      </a:r>
                    </a:p>
                  </a:txBody>
                  <a:tcPr/>
                </a:tc>
                <a:extLst>
                  <a:ext uri="{0D108BD9-81ED-4DB2-BD59-A6C34878D82A}">
                    <a16:rowId xmlns:a16="http://schemas.microsoft.com/office/drawing/2014/main" val="1583566147"/>
                  </a:ext>
                </a:extLst>
              </a:tr>
              <a:tr h="370840">
                <a:tc>
                  <a:txBody>
                    <a:bodyPr/>
                    <a:lstStyle/>
                    <a:p>
                      <a:pPr algn="ctr"/>
                      <a:r>
                        <a:rPr lang="en-IT" sz="2000" b="1" dirty="0"/>
                        <a:t>Canadian</a:t>
                      </a:r>
                    </a:p>
                  </a:txBody>
                  <a:tcPr/>
                </a:tc>
                <a:tc>
                  <a:txBody>
                    <a:bodyPr/>
                    <a:lstStyle/>
                    <a:p>
                      <a:pPr algn="ctr"/>
                      <a:r>
                        <a:rPr lang="en-IT" sz="2000" b="1" dirty="0"/>
                        <a:t>1</a:t>
                      </a:r>
                    </a:p>
                  </a:txBody>
                  <a:tcPr/>
                </a:tc>
                <a:extLst>
                  <a:ext uri="{0D108BD9-81ED-4DB2-BD59-A6C34878D82A}">
                    <a16:rowId xmlns:a16="http://schemas.microsoft.com/office/drawing/2014/main" val="3613561730"/>
                  </a:ext>
                </a:extLst>
              </a:tr>
              <a:tr h="370840">
                <a:tc>
                  <a:txBody>
                    <a:bodyPr/>
                    <a:lstStyle/>
                    <a:p>
                      <a:pPr algn="ctr"/>
                      <a:r>
                        <a:rPr lang="en-IT" sz="2000" b="1" dirty="0"/>
                        <a:t>Polish</a:t>
                      </a:r>
                    </a:p>
                  </a:txBody>
                  <a:tcPr/>
                </a:tc>
                <a:tc>
                  <a:txBody>
                    <a:bodyPr/>
                    <a:lstStyle/>
                    <a:p>
                      <a:pPr algn="ctr"/>
                      <a:r>
                        <a:rPr lang="en-IT" sz="2000" b="1" dirty="0"/>
                        <a:t>1</a:t>
                      </a:r>
                    </a:p>
                  </a:txBody>
                  <a:tcPr/>
                </a:tc>
                <a:extLst>
                  <a:ext uri="{0D108BD9-81ED-4DB2-BD59-A6C34878D82A}">
                    <a16:rowId xmlns:a16="http://schemas.microsoft.com/office/drawing/2014/main" val="64342494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Results:</a:t>
            </a:r>
            <a:br>
              <a:rPr lang="en-US" sz="2400" dirty="0"/>
            </a:br>
            <a:r>
              <a:rPr lang="en-US" sz="2400" dirty="0"/>
              <a:t>Participants’ SHGs knowledge</a:t>
            </a:r>
            <a:endParaRPr sz="2400" dirty="0"/>
          </a:p>
        </p:txBody>
      </p:sp>
      <p:sp>
        <p:nvSpPr>
          <p:cNvPr id="511" name="Google Shape;511;p12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12" name="Google Shape;512;p12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513" name="Google Shape;513;p1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graphicFrame>
        <p:nvGraphicFramePr>
          <p:cNvPr id="2" name="Table 2">
            <a:extLst>
              <a:ext uri="{FF2B5EF4-FFF2-40B4-BE49-F238E27FC236}">
                <a16:creationId xmlns:a16="http://schemas.microsoft.com/office/drawing/2014/main" id="{F5DBDC86-05B4-681F-DAE4-19131AB4AB19}"/>
              </a:ext>
            </a:extLst>
          </p:cNvPr>
          <p:cNvGraphicFramePr>
            <a:graphicFrameLocks noGrp="1"/>
          </p:cNvGraphicFramePr>
          <p:nvPr>
            <p:extLst>
              <p:ext uri="{D42A27DB-BD31-4B8C-83A1-F6EECF244321}">
                <p14:modId xmlns:p14="http://schemas.microsoft.com/office/powerpoint/2010/main" val="2261375069"/>
              </p:ext>
            </p:extLst>
          </p:nvPr>
        </p:nvGraphicFramePr>
        <p:xfrm>
          <a:off x="2293936" y="1935921"/>
          <a:ext cx="8128000" cy="3779520"/>
        </p:xfrm>
        <a:graphic>
          <a:graphicData uri="http://schemas.openxmlformats.org/drawingml/2006/table">
            <a:tbl>
              <a:tblPr firstRow="1" bandRow="1">
                <a:tableStyleId>{D03447BB-5D67-496B-8E87-E561075AD55C}</a:tableStyleId>
              </a:tblPr>
              <a:tblGrid>
                <a:gridCol w="4064000">
                  <a:extLst>
                    <a:ext uri="{9D8B030D-6E8A-4147-A177-3AD203B41FA5}">
                      <a16:colId xmlns:a16="http://schemas.microsoft.com/office/drawing/2014/main" val="3680690995"/>
                    </a:ext>
                  </a:extLst>
                </a:gridCol>
                <a:gridCol w="4064000">
                  <a:extLst>
                    <a:ext uri="{9D8B030D-6E8A-4147-A177-3AD203B41FA5}">
                      <a16:colId xmlns:a16="http://schemas.microsoft.com/office/drawing/2014/main" val="2296647328"/>
                    </a:ext>
                  </a:extLst>
                </a:gridCol>
              </a:tblGrid>
              <a:tr h="370840">
                <a:tc>
                  <a:txBody>
                    <a:bodyPr/>
                    <a:lstStyle/>
                    <a:p>
                      <a:pPr algn="ctr"/>
                      <a:r>
                        <a:rPr lang="en-IT" sz="2000" b="1" dirty="0"/>
                        <a:t>WebThings</a:t>
                      </a:r>
                    </a:p>
                  </a:txBody>
                  <a:tcPr/>
                </a:tc>
                <a:tc>
                  <a:txBody>
                    <a:bodyPr/>
                    <a:lstStyle/>
                    <a:p>
                      <a:pPr algn="ctr"/>
                      <a:r>
                        <a:rPr lang="en-IT" sz="2000" b="1" dirty="0"/>
                        <a:t>Participants</a:t>
                      </a:r>
                    </a:p>
                  </a:txBody>
                  <a:tcPr/>
                </a:tc>
                <a:extLst>
                  <a:ext uri="{0D108BD9-81ED-4DB2-BD59-A6C34878D82A}">
                    <a16:rowId xmlns:a16="http://schemas.microsoft.com/office/drawing/2014/main" val="1049696277"/>
                  </a:ext>
                </a:extLst>
              </a:tr>
              <a:tr h="370840">
                <a:tc>
                  <a:txBody>
                    <a:bodyPr/>
                    <a:lstStyle/>
                    <a:p>
                      <a:pPr algn="l"/>
                      <a:r>
                        <a:rPr lang="en-IT" sz="2000" b="1" dirty="0"/>
                        <a:t>Never heard about it</a:t>
                      </a:r>
                    </a:p>
                  </a:txBody>
                  <a:tcPr/>
                </a:tc>
                <a:tc>
                  <a:txBody>
                    <a:bodyPr/>
                    <a:lstStyle/>
                    <a:p>
                      <a:pPr algn="ctr"/>
                      <a:r>
                        <a:rPr lang="en-IT" sz="2000" b="1" dirty="0"/>
                        <a:t>16</a:t>
                      </a:r>
                    </a:p>
                  </a:txBody>
                  <a:tcPr/>
                </a:tc>
                <a:extLst>
                  <a:ext uri="{0D108BD9-81ED-4DB2-BD59-A6C34878D82A}">
                    <a16:rowId xmlns:a16="http://schemas.microsoft.com/office/drawing/2014/main" val="1892982209"/>
                  </a:ext>
                </a:extLst>
              </a:tr>
              <a:tr h="370840">
                <a:tc>
                  <a:txBody>
                    <a:bodyPr/>
                    <a:lstStyle/>
                    <a:p>
                      <a:pPr algn="l"/>
                      <a:r>
                        <a:rPr lang="en-IT" sz="2000" b="1" dirty="0"/>
                        <a:t>Use other SHGs (e.g., Amazon echo, H</a:t>
                      </a:r>
                      <a:r>
                        <a:rPr lang="en-GB" sz="2000" b="1" dirty="0"/>
                        <a:t>a</a:t>
                      </a:r>
                      <a:r>
                        <a:rPr lang="en-IT" sz="2000" b="1" dirty="0"/>
                        <a:t>ss)</a:t>
                      </a:r>
                    </a:p>
                  </a:txBody>
                  <a:tcPr/>
                </a:tc>
                <a:tc>
                  <a:txBody>
                    <a:bodyPr/>
                    <a:lstStyle/>
                    <a:p>
                      <a:pPr algn="ctr"/>
                      <a:r>
                        <a:rPr lang="en-IT" sz="2000" b="1" dirty="0"/>
                        <a:t>4</a:t>
                      </a:r>
                    </a:p>
                  </a:txBody>
                  <a:tcPr/>
                </a:tc>
                <a:extLst>
                  <a:ext uri="{0D108BD9-81ED-4DB2-BD59-A6C34878D82A}">
                    <a16:rowId xmlns:a16="http://schemas.microsoft.com/office/drawing/2014/main" val="1304507531"/>
                  </a:ext>
                </a:extLst>
              </a:tr>
              <a:tr h="360029">
                <a:tc>
                  <a:txBody>
                    <a:bodyPr/>
                    <a:lstStyle/>
                    <a:p>
                      <a:pPr algn="l"/>
                      <a:r>
                        <a:rPr lang="en-IT" sz="2000" b="1" dirty="0"/>
                        <a:t>Just heard of it </a:t>
                      </a:r>
                    </a:p>
                  </a:txBody>
                  <a:tcPr/>
                </a:tc>
                <a:tc>
                  <a:txBody>
                    <a:bodyPr/>
                    <a:lstStyle/>
                    <a:p>
                      <a:pPr algn="ctr"/>
                      <a:r>
                        <a:rPr lang="en-IT" sz="2000" b="1" dirty="0"/>
                        <a:t>3</a:t>
                      </a:r>
                    </a:p>
                  </a:txBody>
                  <a:tcPr/>
                </a:tc>
                <a:extLst>
                  <a:ext uri="{0D108BD9-81ED-4DB2-BD59-A6C34878D82A}">
                    <a16:rowId xmlns:a16="http://schemas.microsoft.com/office/drawing/2014/main" val="364522340"/>
                  </a:ext>
                </a:extLst>
              </a:tr>
              <a:tr h="360029">
                <a:tc>
                  <a:txBody>
                    <a:bodyPr/>
                    <a:lstStyle/>
                    <a:p>
                      <a:pPr algn="l"/>
                      <a:r>
                        <a:rPr lang="en-IT" sz="2000" b="1" dirty="0"/>
                        <a:t>Have heard about other SHGs</a:t>
                      </a:r>
                    </a:p>
                  </a:txBody>
                  <a:tcPr/>
                </a:tc>
                <a:tc>
                  <a:txBody>
                    <a:bodyPr/>
                    <a:lstStyle/>
                    <a:p>
                      <a:pPr algn="ctr"/>
                      <a:r>
                        <a:rPr lang="en-IT" sz="2000" b="1" dirty="0"/>
                        <a:t>10</a:t>
                      </a:r>
                    </a:p>
                  </a:txBody>
                  <a:tcPr/>
                </a:tc>
                <a:extLst>
                  <a:ext uri="{0D108BD9-81ED-4DB2-BD59-A6C34878D82A}">
                    <a16:rowId xmlns:a16="http://schemas.microsoft.com/office/drawing/2014/main" val="3582553439"/>
                  </a:ext>
                </a:extLst>
              </a:tr>
              <a:tr h="370840">
                <a:tc>
                  <a:txBody>
                    <a:bodyPr/>
                    <a:lstStyle/>
                    <a:p>
                      <a:pPr algn="l"/>
                      <a:r>
                        <a:rPr lang="en-IT" sz="2000" b="1" dirty="0"/>
                        <a:t>Regularly use it</a:t>
                      </a:r>
                    </a:p>
                  </a:txBody>
                  <a:tcPr/>
                </a:tc>
                <a:tc>
                  <a:txBody>
                    <a:bodyPr/>
                    <a:lstStyle/>
                    <a:p>
                      <a:pPr algn="ctr"/>
                      <a:r>
                        <a:rPr lang="en-IT" sz="2000" b="1" dirty="0"/>
                        <a:t>1</a:t>
                      </a:r>
                    </a:p>
                  </a:txBody>
                  <a:tcPr/>
                </a:tc>
                <a:extLst>
                  <a:ext uri="{0D108BD9-81ED-4DB2-BD59-A6C34878D82A}">
                    <a16:rowId xmlns:a16="http://schemas.microsoft.com/office/drawing/2014/main" val="1268683056"/>
                  </a:ext>
                </a:extLst>
              </a:tr>
              <a:tr h="370840">
                <a:tc>
                  <a:txBody>
                    <a:bodyPr/>
                    <a:lstStyle/>
                    <a:p>
                      <a:pPr algn="l"/>
                      <a:r>
                        <a:rPr lang="en-IT" sz="2000" b="1" dirty="0"/>
                        <a:t>Used in the past</a:t>
                      </a:r>
                    </a:p>
                  </a:txBody>
                  <a:tcPr/>
                </a:tc>
                <a:tc>
                  <a:txBody>
                    <a:bodyPr/>
                    <a:lstStyle/>
                    <a:p>
                      <a:pPr algn="ctr"/>
                      <a:r>
                        <a:rPr lang="en-IT" sz="2000" b="1" dirty="0"/>
                        <a:t>1</a:t>
                      </a:r>
                    </a:p>
                  </a:txBody>
                  <a:tcPr/>
                </a:tc>
                <a:extLst>
                  <a:ext uri="{0D108BD9-81ED-4DB2-BD59-A6C34878D82A}">
                    <a16:rowId xmlns:a16="http://schemas.microsoft.com/office/drawing/2014/main" val="447244733"/>
                  </a:ext>
                </a:extLst>
              </a:tr>
              <a:tr h="370840">
                <a:tc>
                  <a:txBody>
                    <a:bodyPr/>
                    <a:lstStyle/>
                    <a:p>
                      <a:pPr algn="l"/>
                      <a:r>
                        <a:rPr lang="en-IT" sz="2000" b="1" dirty="0"/>
                        <a:t>Have developed add-ons for a SHG (H</a:t>
                      </a:r>
                      <a:r>
                        <a:rPr lang="en-GB" sz="2000" b="1" dirty="0"/>
                        <a:t>a</a:t>
                      </a:r>
                      <a:r>
                        <a:rPr lang="en-IT" sz="2000" b="1" dirty="0"/>
                        <a:t>ss)</a:t>
                      </a:r>
                    </a:p>
                  </a:txBody>
                  <a:tcPr/>
                </a:tc>
                <a:tc>
                  <a:txBody>
                    <a:bodyPr/>
                    <a:lstStyle/>
                    <a:p>
                      <a:pPr algn="ctr"/>
                      <a:r>
                        <a:rPr lang="en-IT" sz="2000" b="1" dirty="0"/>
                        <a:t>1</a:t>
                      </a:r>
                    </a:p>
                  </a:txBody>
                  <a:tcPr/>
                </a:tc>
                <a:extLst>
                  <a:ext uri="{0D108BD9-81ED-4DB2-BD59-A6C34878D82A}">
                    <a16:rowId xmlns:a16="http://schemas.microsoft.com/office/drawing/2014/main" val="166597928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437;p116">
            <a:extLst>
              <a:ext uri="{FF2B5EF4-FFF2-40B4-BE49-F238E27FC236}">
                <a16:creationId xmlns:a16="http://schemas.microsoft.com/office/drawing/2014/main" id="{E76D78B9-E92B-8A4F-33ED-4CBFF08FA0C8}"/>
              </a:ext>
            </a:extLst>
          </p:cNvPr>
          <p:cNvSpPr txBox="1">
            <a:spLocks/>
          </p:cNvSpPr>
          <p:nvPr/>
        </p:nvSpPr>
        <p:spPr>
          <a:xfrm>
            <a:off x="919119" y="2765839"/>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kern="0" dirty="0"/>
              <a:t>Conclusions</a:t>
            </a:r>
          </a:p>
        </p:txBody>
      </p:sp>
    </p:spTree>
    <p:extLst>
      <p:ext uri="{BB962C8B-B14F-4D97-AF65-F5344CB8AC3E}">
        <p14:creationId xmlns:p14="http://schemas.microsoft.com/office/powerpoint/2010/main" val="203414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1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dirty="0"/>
              <a:t>Conclusions</a:t>
            </a:r>
            <a:endParaRPr sz="2400" dirty="0"/>
          </a:p>
        </p:txBody>
      </p:sp>
      <p:sp>
        <p:nvSpPr>
          <p:cNvPr id="520" name="Google Shape;520;p125"/>
          <p:cNvSpPr txBox="1">
            <a:spLocks noGrp="1"/>
          </p:cNvSpPr>
          <p:nvPr>
            <p:ph type="body" idx="1"/>
          </p:nvPr>
        </p:nvSpPr>
        <p:spPr>
          <a:xfrm>
            <a:off x="913795" y="1664677"/>
            <a:ext cx="10353762" cy="4126523"/>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20000"/>
              </a:lnSpc>
              <a:spcBef>
                <a:spcPts val="0"/>
              </a:spcBef>
              <a:spcAft>
                <a:spcPts val="0"/>
              </a:spcAft>
              <a:buClr>
                <a:schemeClr val="lt1"/>
              </a:buClr>
              <a:buSzPct val="100000"/>
              <a:buChar char="•"/>
            </a:pPr>
            <a:r>
              <a:rPr lang="en-US" dirty="0"/>
              <a:t>Expert survey results:</a:t>
            </a:r>
          </a:p>
          <a:p>
            <a:pPr marL="457200" lvl="1" indent="0" algn="just">
              <a:spcBef>
                <a:spcPts val="0"/>
              </a:spcBef>
              <a:buSzPct val="100000"/>
              <a:buNone/>
            </a:pPr>
            <a:r>
              <a:rPr lang="en-US">
                <a:sym typeface="Wingdings" pitchFamily="2" charset="2"/>
              </a:rPr>
              <a:t> </a:t>
            </a:r>
            <a:r>
              <a:rPr lang="en-US"/>
              <a:t>the </a:t>
            </a:r>
            <a:r>
              <a:rPr lang="en-US" dirty="0"/>
              <a:t>ideas behind the </a:t>
            </a:r>
            <a:r>
              <a:rPr lang="en-US" dirty="0" err="1"/>
              <a:t>PoCs</a:t>
            </a:r>
            <a:r>
              <a:rPr lang="en-US" dirty="0"/>
              <a:t> presented were solid</a:t>
            </a:r>
            <a:endParaRPr dirty="0"/>
          </a:p>
          <a:p>
            <a:pPr marL="228600" lvl="0" indent="-228600" algn="just" rtl="0">
              <a:lnSpc>
                <a:spcPct val="120000"/>
              </a:lnSpc>
              <a:spcBef>
                <a:spcPts val="1000"/>
              </a:spcBef>
              <a:spcAft>
                <a:spcPts val="0"/>
              </a:spcAft>
              <a:buClr>
                <a:schemeClr val="lt1"/>
              </a:buClr>
              <a:buSzPct val="100000"/>
              <a:buChar char="•"/>
            </a:pPr>
            <a:r>
              <a:rPr lang="en-US" dirty="0"/>
              <a:t>User study:</a:t>
            </a:r>
            <a:endParaRPr dirty="0"/>
          </a:p>
          <a:p>
            <a:pPr marL="457200" lvl="1" indent="0" algn="just" rtl="0">
              <a:lnSpc>
                <a:spcPct val="120000"/>
              </a:lnSpc>
              <a:spcBef>
                <a:spcPts val="500"/>
              </a:spcBef>
              <a:spcAft>
                <a:spcPts val="0"/>
              </a:spcAft>
              <a:buClr>
                <a:schemeClr val="lt1"/>
              </a:buClr>
              <a:buSzPct val="100000"/>
              <a:buNone/>
            </a:pPr>
            <a:r>
              <a:rPr lang="en-US" dirty="0">
                <a:sym typeface="Wingdings" pitchFamily="2" charset="2"/>
              </a:rPr>
              <a:t> c</a:t>
            </a:r>
            <a:r>
              <a:rPr lang="en-US" dirty="0"/>
              <a:t>onfirmed the solidity of the </a:t>
            </a:r>
            <a:r>
              <a:rPr lang="en-US" dirty="0" err="1"/>
              <a:t>PoCs</a:t>
            </a:r>
            <a:endParaRPr dirty="0"/>
          </a:p>
          <a:p>
            <a:pPr marL="228600" lvl="0" indent="-228600" algn="just" rtl="0">
              <a:lnSpc>
                <a:spcPct val="120000"/>
              </a:lnSpc>
              <a:spcBef>
                <a:spcPts val="1000"/>
              </a:spcBef>
              <a:spcAft>
                <a:spcPts val="0"/>
              </a:spcAft>
              <a:buClr>
                <a:schemeClr val="lt1"/>
              </a:buClr>
              <a:buSzPct val="100000"/>
              <a:buChar char="•"/>
            </a:pPr>
            <a:r>
              <a:rPr lang="en-US" dirty="0"/>
              <a:t>We can state that the guidelines expressed in the reference threat model can be applied to modern extensible SHGs like </a:t>
            </a:r>
            <a:r>
              <a:rPr lang="en-US" dirty="0" err="1"/>
              <a:t>WebThings</a:t>
            </a:r>
            <a:endParaRPr dirty="0"/>
          </a:p>
          <a:p>
            <a:pPr marL="228600" lvl="0" indent="-228600" algn="just" rtl="0">
              <a:lnSpc>
                <a:spcPct val="120000"/>
              </a:lnSpc>
              <a:spcBef>
                <a:spcPts val="1000"/>
              </a:spcBef>
              <a:spcAft>
                <a:spcPts val="0"/>
              </a:spcAft>
              <a:buClr>
                <a:schemeClr val="lt1"/>
              </a:buClr>
              <a:buSzPct val="100000"/>
              <a:buChar char="•"/>
            </a:pPr>
            <a:r>
              <a:rPr lang="en-US" dirty="0"/>
              <a:t>The discussed threats are indeed plausible in code developed by inexperienced developers</a:t>
            </a:r>
            <a:endParaRPr dirty="0"/>
          </a:p>
          <a:p>
            <a:pPr marL="228600" lvl="0" indent="-228600" algn="just" rtl="0">
              <a:lnSpc>
                <a:spcPct val="120000"/>
              </a:lnSpc>
              <a:spcBef>
                <a:spcPts val="1000"/>
              </a:spcBef>
              <a:spcAft>
                <a:spcPts val="0"/>
              </a:spcAft>
              <a:buClr>
                <a:schemeClr val="lt1"/>
              </a:buClr>
              <a:buSzPct val="100000"/>
              <a:buChar char="•"/>
            </a:pPr>
            <a:r>
              <a:rPr lang="en-US" dirty="0"/>
              <a:t>Using the threat model as a reference while developing add-ons for a SHG should be encouraged as a good practice</a:t>
            </a:r>
            <a:endParaRPr dirty="0"/>
          </a:p>
        </p:txBody>
      </p:sp>
      <p:sp>
        <p:nvSpPr>
          <p:cNvPr id="521" name="Google Shape;521;p12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22" name="Google Shape;522;p12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523" name="Google Shape;523;p12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126"/>
          <p:cNvSpPr txBox="1">
            <a:spLocks noGrp="1"/>
          </p:cNvSpPr>
          <p:nvPr>
            <p:ph type="ctrTitle"/>
          </p:nvPr>
        </p:nvSpPr>
        <p:spPr>
          <a:xfrm>
            <a:off x="1282703" y="1289888"/>
            <a:ext cx="5854698" cy="427822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Bookman Old Style"/>
              <a:buNone/>
            </a:pPr>
            <a:r>
              <a:rPr lang="en-US" sz="5400" cap="none" dirty="0"/>
              <a:t>Thank you for the attention</a:t>
            </a:r>
            <a:endParaRPr dirty="0"/>
          </a:p>
        </p:txBody>
      </p:sp>
      <p:sp>
        <p:nvSpPr>
          <p:cNvPr id="531" name="Google Shape;531;p126"/>
          <p:cNvSpPr txBox="1">
            <a:spLocks noGrp="1"/>
          </p:cNvSpPr>
          <p:nvPr>
            <p:ph type="subTitle" idx="1"/>
          </p:nvPr>
        </p:nvSpPr>
        <p:spPr>
          <a:xfrm>
            <a:off x="7918221" y="1289889"/>
            <a:ext cx="2989891" cy="4278223"/>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1000"/>
              </a:spcBef>
              <a:spcAft>
                <a:spcPts val="0"/>
              </a:spcAft>
              <a:buClr>
                <a:schemeClr val="lt1"/>
              </a:buClr>
              <a:buSzPts val="2400"/>
              <a:buNone/>
            </a:pPr>
            <a:r>
              <a:rPr lang="en-US" b="1" dirty="0"/>
              <a:t>Any question?</a:t>
            </a:r>
            <a:endParaRPr dirty="0"/>
          </a:p>
        </p:txBody>
      </p:sp>
      <p:cxnSp>
        <p:nvCxnSpPr>
          <p:cNvPr id="532" name="Google Shape;532;p126"/>
          <p:cNvCxnSpPr/>
          <p:nvPr/>
        </p:nvCxnSpPr>
        <p:spPr>
          <a:xfrm>
            <a:off x="7527811" y="2473325"/>
            <a:ext cx="0" cy="1911350"/>
          </a:xfrm>
          <a:prstGeom prst="straightConnector1">
            <a:avLst/>
          </a:prstGeom>
          <a:noFill/>
          <a:ln w="12700" cap="flat" cmpd="sng">
            <a:solidFill>
              <a:schemeClr val="lt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531">
                                            <p:txEl>
                                              <p:pRg st="0" end="0"/>
                                            </p:txEl>
                                          </p:spTgt>
                                        </p:tgtEl>
                                        <p:attrNameLst>
                                          <p:attrName>style.visibility</p:attrName>
                                        </p:attrNameLst>
                                      </p:cBhvr>
                                      <p:to>
                                        <p:strVal val="visible"/>
                                      </p:to>
                                    </p:set>
                                    <p:animEffect transition="in" filter="fade">
                                      <p:cBhvr>
                                        <p:cTn id="7" dur="400"/>
                                        <p:tgtEl>
                                          <p:spTgt spid="531">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30"/>
                                        </p:tgtEl>
                                        <p:attrNameLst>
                                          <p:attrName>style.visibility</p:attrName>
                                        </p:attrNameLst>
                                      </p:cBhvr>
                                      <p:to>
                                        <p:strVal val="visible"/>
                                      </p:to>
                                    </p:set>
                                    <p:animEffect transition="in" filter="fade">
                                      <p:cBhvr>
                                        <p:cTn id="10" dur="4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11"/>
        <p:cNvGrpSpPr/>
        <p:nvPr/>
      </p:nvGrpSpPr>
      <p:grpSpPr>
        <a:xfrm>
          <a:off x="0" y="0"/>
          <a:ext cx="0" cy="0"/>
          <a:chOff x="0" y="0"/>
          <a:chExt cx="0" cy="0"/>
        </a:xfrm>
      </p:grpSpPr>
      <p:sp>
        <p:nvSpPr>
          <p:cNvPr id="212" name="Google Shape;212;p9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a:t>Threat Modeling</a:t>
            </a:r>
            <a:endParaRPr sz="2400"/>
          </a:p>
        </p:txBody>
      </p:sp>
      <p:sp>
        <p:nvSpPr>
          <p:cNvPr id="213" name="Google Shape;213;p92"/>
          <p:cNvSpPr txBox="1">
            <a:spLocks noGrp="1"/>
          </p:cNvSpPr>
          <p:nvPr>
            <p:ph type="body" idx="1"/>
          </p:nvPr>
        </p:nvSpPr>
        <p:spPr>
          <a:xfrm>
            <a:off x="474897" y="1935921"/>
            <a:ext cx="7795044" cy="3695136"/>
          </a:xfrm>
          <a:prstGeom prst="rect">
            <a:avLst/>
          </a:prstGeom>
          <a:noFill/>
          <a:ln>
            <a:noFill/>
          </a:ln>
        </p:spPr>
        <p:txBody>
          <a:bodyPr spcFirstLastPara="1" wrap="square" lIns="91425" tIns="45700" rIns="91425" bIns="45700" anchor="t" anchorCtr="0">
            <a:normAutofit/>
          </a:bodyPr>
          <a:lstStyle/>
          <a:p>
            <a:pPr marL="228600" lvl="1" indent="-228600" algn="just" rtl="0">
              <a:lnSpc>
                <a:spcPct val="110000"/>
              </a:lnSpc>
              <a:spcBef>
                <a:spcPts val="0"/>
              </a:spcBef>
              <a:spcAft>
                <a:spcPts val="0"/>
              </a:spcAft>
              <a:buClr>
                <a:schemeClr val="lt1"/>
              </a:buClr>
              <a:buSzPts val="1800"/>
              <a:buChar char="•"/>
            </a:pPr>
            <a:r>
              <a:rPr lang="en-US" dirty="0"/>
              <a:t>A threat model is typically realized by looking at the system to assess as an adversary would</a:t>
            </a:r>
            <a:endParaRPr dirty="0"/>
          </a:p>
          <a:p>
            <a:pPr marL="0" lvl="0" indent="0" algn="just" rtl="0">
              <a:lnSpc>
                <a:spcPct val="110000"/>
              </a:lnSpc>
              <a:spcBef>
                <a:spcPts val="0"/>
              </a:spcBef>
              <a:spcAft>
                <a:spcPts val="0"/>
              </a:spcAft>
              <a:buNone/>
            </a:pPr>
            <a:endParaRPr dirty="0"/>
          </a:p>
          <a:p>
            <a:pPr marL="228600" lvl="0" indent="-228600" algn="just" rtl="0">
              <a:lnSpc>
                <a:spcPct val="110000"/>
              </a:lnSpc>
              <a:spcBef>
                <a:spcPts val="500"/>
              </a:spcBef>
              <a:spcAft>
                <a:spcPts val="0"/>
              </a:spcAft>
              <a:buClr>
                <a:schemeClr val="lt1"/>
              </a:buClr>
              <a:buSzPts val="1800"/>
              <a:buChar char="•"/>
            </a:pPr>
            <a:r>
              <a:rPr lang="en-US" dirty="0"/>
              <a:t>Four main phases:</a:t>
            </a:r>
            <a:endParaRPr dirty="0"/>
          </a:p>
          <a:p>
            <a:pPr marL="685800" lvl="1" indent="-215900" algn="just" rtl="0">
              <a:lnSpc>
                <a:spcPct val="110000"/>
              </a:lnSpc>
              <a:spcBef>
                <a:spcPts val="500"/>
              </a:spcBef>
              <a:spcAft>
                <a:spcPts val="0"/>
              </a:spcAft>
              <a:buClr>
                <a:schemeClr val="lt1"/>
              </a:buClr>
              <a:buSzPts val="1600"/>
              <a:buChar char="•"/>
            </a:pPr>
            <a:r>
              <a:rPr lang="en-US" dirty="0"/>
              <a:t>Asset Identification;</a:t>
            </a:r>
            <a:endParaRPr dirty="0"/>
          </a:p>
          <a:p>
            <a:pPr marL="685800" lvl="1" indent="-215900" algn="just" rtl="0">
              <a:lnSpc>
                <a:spcPct val="110000"/>
              </a:lnSpc>
              <a:spcBef>
                <a:spcPts val="500"/>
              </a:spcBef>
              <a:spcAft>
                <a:spcPts val="0"/>
              </a:spcAft>
              <a:buClr>
                <a:schemeClr val="lt1"/>
              </a:buClr>
              <a:buSzPts val="1600"/>
              <a:buChar char="•"/>
            </a:pPr>
            <a:r>
              <a:rPr lang="en-US" dirty="0"/>
              <a:t>Threat Enumeration;</a:t>
            </a:r>
            <a:endParaRPr dirty="0"/>
          </a:p>
          <a:p>
            <a:pPr marL="685800" lvl="1" indent="-215900" algn="just" rtl="0">
              <a:lnSpc>
                <a:spcPct val="110000"/>
              </a:lnSpc>
              <a:spcBef>
                <a:spcPts val="500"/>
              </a:spcBef>
              <a:spcAft>
                <a:spcPts val="0"/>
              </a:spcAft>
              <a:buClr>
                <a:schemeClr val="lt1"/>
              </a:buClr>
              <a:buSzPts val="1600"/>
              <a:buChar char="•"/>
            </a:pPr>
            <a:r>
              <a:rPr lang="en-US" dirty="0"/>
              <a:t>Threat Prioritization;</a:t>
            </a:r>
            <a:endParaRPr dirty="0"/>
          </a:p>
          <a:p>
            <a:pPr marL="685800" lvl="1" indent="-215900" algn="just" rtl="0">
              <a:lnSpc>
                <a:spcPct val="110000"/>
              </a:lnSpc>
              <a:spcBef>
                <a:spcPts val="500"/>
              </a:spcBef>
              <a:spcAft>
                <a:spcPts val="0"/>
              </a:spcAft>
              <a:buClr>
                <a:schemeClr val="lt1"/>
              </a:buClr>
              <a:buSzPts val="1600"/>
              <a:buChar char="•"/>
            </a:pPr>
            <a:r>
              <a:rPr lang="en-US" dirty="0"/>
              <a:t>Mitigation;</a:t>
            </a:r>
            <a:endParaRPr dirty="0"/>
          </a:p>
          <a:p>
            <a:pPr marL="1143000" lvl="2" indent="-127000" algn="just" rtl="0">
              <a:lnSpc>
                <a:spcPct val="110000"/>
              </a:lnSpc>
              <a:spcBef>
                <a:spcPts val="500"/>
              </a:spcBef>
              <a:spcAft>
                <a:spcPts val="0"/>
              </a:spcAft>
              <a:buClr>
                <a:schemeClr val="lt1"/>
              </a:buClr>
              <a:buSzPts val="1600"/>
              <a:buNone/>
            </a:pPr>
            <a:endParaRPr dirty="0"/>
          </a:p>
          <a:p>
            <a:pPr marL="685800" lvl="1" indent="-114300" algn="just" rtl="0">
              <a:lnSpc>
                <a:spcPct val="110000"/>
              </a:lnSpc>
              <a:spcBef>
                <a:spcPts val="500"/>
              </a:spcBef>
              <a:spcAft>
                <a:spcPts val="0"/>
              </a:spcAft>
              <a:buClr>
                <a:schemeClr val="lt1"/>
              </a:buClr>
              <a:buSzPts val="1800"/>
              <a:buNone/>
            </a:pPr>
            <a:endParaRPr dirty="0"/>
          </a:p>
          <a:p>
            <a:pPr marL="685800" lvl="1" indent="-114300" algn="just" rtl="0">
              <a:lnSpc>
                <a:spcPct val="110000"/>
              </a:lnSpc>
              <a:spcBef>
                <a:spcPts val="500"/>
              </a:spcBef>
              <a:spcAft>
                <a:spcPts val="0"/>
              </a:spcAft>
              <a:buClr>
                <a:schemeClr val="lt1"/>
              </a:buClr>
              <a:buSzPts val="1800"/>
              <a:buNone/>
            </a:pPr>
            <a:endParaRPr dirty="0"/>
          </a:p>
        </p:txBody>
      </p:sp>
      <p:sp>
        <p:nvSpPr>
          <p:cNvPr id="215" name="Google Shape;215;p92"/>
          <p:cNvSpPr txBox="1">
            <a:spLocks noGrp="1"/>
          </p:cNvSpPr>
          <p:nvPr>
            <p:ph type="dt" idx="10"/>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r>
              <a:rPr lang="it-IT"/>
              <a:t>Thursday, 20 July 2023</a:t>
            </a:r>
            <a:endParaRPr/>
          </a:p>
        </p:txBody>
      </p:sp>
      <p:sp>
        <p:nvSpPr>
          <p:cNvPr id="214" name="Google Shape;214;p92"/>
          <p:cNvSpPr txBox="1">
            <a:spLocks noGrp="1"/>
          </p:cNvSpPr>
          <p:nvPr>
            <p:ph type="ftr" idx="11"/>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latin typeface="Rockwell"/>
                <a:ea typeface="Rockwell"/>
                <a:cs typeface="Rockwell"/>
                <a:sym typeface="Rockwell"/>
              </a:rPr>
              <a:t>Validating a Threat Model for Smart Home Gateways</a:t>
            </a:r>
            <a:endParaRPr/>
          </a:p>
        </p:txBody>
      </p:sp>
      <p:sp>
        <p:nvSpPr>
          <p:cNvPr id="216" name="Google Shape;216;p92"/>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37</a:t>
            </a:fld>
            <a:endParaRPr/>
          </a:p>
        </p:txBody>
      </p:sp>
      <p:pic>
        <p:nvPicPr>
          <p:cNvPr id="217" name="Google Shape;217;p92" descr="Laptop Secure"/>
          <p:cNvPicPr preferRelativeResize="0"/>
          <p:nvPr/>
        </p:nvPicPr>
        <p:blipFill rotWithShape="1">
          <a:blip r:embed="rId3">
            <a:alphaModFix/>
          </a:blip>
          <a:srcRect/>
          <a:stretch/>
        </p:blipFill>
        <p:spPr>
          <a:xfrm>
            <a:off x="8595452" y="2394241"/>
            <a:ext cx="2295331" cy="2295331"/>
          </a:xfrm>
          <a:prstGeom prst="rect">
            <a:avLst/>
          </a:prstGeom>
          <a:noFill/>
          <a:ln w="190500" cap="sq" cmpd="sng">
            <a:solidFill>
              <a:srgbClr val="FFFFFF"/>
            </a:solidFill>
            <a:prstDash val="solid"/>
            <a:miter lim="800000"/>
            <a:headEnd type="none" w="sm" len="sm"/>
            <a:tailEnd type="none" w="sm" len="sm"/>
          </a:ln>
          <a:effectLst>
            <a:outerShdw blurRad="54991" dist="17780" dir="5400000" algn="ctr" rotWithShape="0">
              <a:schemeClr val="dk1">
                <a:alpha val="40000"/>
              </a:scheme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9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t>T1 &amp; T2 </a:t>
            </a:r>
            <a:r>
              <a:rPr lang="en-US" sz="2400" dirty="0"/>
              <a:t>–</a:t>
            </a:r>
            <a:r>
              <a:rPr lang="en-US" sz="2400" cap="none" dirty="0"/>
              <a:t> PoC </a:t>
            </a:r>
            <a:endParaRPr sz="2400" dirty="0"/>
          </a:p>
        </p:txBody>
      </p:sp>
      <p:sp>
        <p:nvSpPr>
          <p:cNvPr id="268" name="Google Shape;268;p9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270" name="Google Shape;270;p9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269" name="Google Shape;269;p9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pic>
        <p:nvPicPr>
          <p:cNvPr id="271" name="Google Shape;271;p98"/>
          <p:cNvPicPr preferRelativeResize="0"/>
          <p:nvPr/>
        </p:nvPicPr>
        <p:blipFill rotWithShape="1">
          <a:blip r:embed="rId3">
            <a:alphaModFix/>
          </a:blip>
          <a:srcRect/>
          <a:stretch/>
        </p:blipFill>
        <p:spPr>
          <a:xfrm>
            <a:off x="1753783" y="2636122"/>
            <a:ext cx="8673783" cy="2546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95"/>
        <p:cNvGrpSpPr/>
        <p:nvPr/>
      </p:nvGrpSpPr>
      <p:grpSpPr>
        <a:xfrm>
          <a:off x="0" y="0"/>
          <a:ext cx="0" cy="0"/>
          <a:chOff x="0" y="0"/>
          <a:chExt cx="0" cy="0"/>
        </a:xfrm>
      </p:grpSpPr>
      <p:sp>
        <p:nvSpPr>
          <p:cNvPr id="296" name="Google Shape;296;p10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t>T3 </a:t>
            </a:r>
            <a:r>
              <a:rPr lang="en-US" sz="2400" dirty="0"/>
              <a:t>–</a:t>
            </a:r>
            <a:r>
              <a:rPr lang="en-US" sz="2400" cap="none" dirty="0"/>
              <a:t> PoC</a:t>
            </a:r>
            <a:endParaRPr sz="2400" dirty="0"/>
          </a:p>
        </p:txBody>
      </p:sp>
      <p:sp>
        <p:nvSpPr>
          <p:cNvPr id="297" name="Google Shape;297;p10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299" name="Google Shape;299;p10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298" name="Google Shape;298;p10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pic>
        <p:nvPicPr>
          <p:cNvPr id="300" name="Google Shape;300;p101"/>
          <p:cNvPicPr preferRelativeResize="0"/>
          <p:nvPr/>
        </p:nvPicPr>
        <p:blipFill rotWithShape="1">
          <a:blip r:embed="rId3">
            <a:alphaModFix/>
          </a:blip>
          <a:srcRect/>
          <a:stretch/>
        </p:blipFill>
        <p:spPr>
          <a:xfrm>
            <a:off x="3052483" y="1630744"/>
            <a:ext cx="6185646" cy="415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168;p88">
            <a:extLst>
              <a:ext uri="{FF2B5EF4-FFF2-40B4-BE49-F238E27FC236}">
                <a16:creationId xmlns:a16="http://schemas.microsoft.com/office/drawing/2014/main" id="{F4671AFD-5BFE-18A3-9788-55D3D1169E02}"/>
              </a:ext>
            </a:extLst>
          </p:cNvPr>
          <p:cNvSpPr txBox="1">
            <a:spLocks/>
          </p:cNvSpPr>
          <p:nvPr/>
        </p:nvSpPr>
        <p:spPr>
          <a:xfrm>
            <a:off x="919119" y="281817"/>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Smart Homes</a:t>
            </a:r>
            <a:endParaRPr lang="en-US" sz="2400" kern="0" dirty="0"/>
          </a:p>
        </p:txBody>
      </p:sp>
      <p:sp>
        <p:nvSpPr>
          <p:cNvPr id="3" name="Google Shape;169;p88">
            <a:extLst>
              <a:ext uri="{FF2B5EF4-FFF2-40B4-BE49-F238E27FC236}">
                <a16:creationId xmlns:a16="http://schemas.microsoft.com/office/drawing/2014/main" id="{771E61B3-DFCA-5649-6A7D-D2D2D349514D}"/>
              </a:ext>
            </a:extLst>
          </p:cNvPr>
          <p:cNvSpPr txBox="1">
            <a:spLocks/>
          </p:cNvSpPr>
          <p:nvPr/>
        </p:nvSpPr>
        <p:spPr>
          <a:xfrm>
            <a:off x="581136" y="2091839"/>
            <a:ext cx="6787852" cy="267431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685800" lvl="1" indent="-228600" algn="just">
              <a:spcBef>
                <a:spcPts val="0"/>
              </a:spcBef>
              <a:buSzPts val="2400"/>
              <a:buFont typeface="Arial"/>
              <a:buChar char="•"/>
            </a:pPr>
            <a:r>
              <a:rPr lang="en-US" sz="2400" kern="0"/>
              <a:t>A possible definition of </a:t>
            </a:r>
            <a:r>
              <a:rPr lang="en-US" sz="2400" b="1" kern="0"/>
              <a:t>Smart Home</a:t>
            </a:r>
            <a:r>
              <a:rPr lang="en-US" kern="0"/>
              <a:t>:</a:t>
            </a:r>
          </a:p>
          <a:p>
            <a:pPr marL="1143000" lvl="2" indent="-228600" algn="just">
              <a:buSzPts val="2400"/>
              <a:buFont typeface="Arial"/>
              <a:buChar char="•"/>
            </a:pPr>
            <a:r>
              <a:rPr lang="en-US" sz="2400" kern="0"/>
              <a:t>IoT residential environment where heterogeneous electronic devices are networked together to provide services to individuals. </a:t>
            </a:r>
            <a:endParaRPr lang="en-US" kern="0" dirty="0"/>
          </a:p>
        </p:txBody>
      </p:sp>
      <p:sp>
        <p:nvSpPr>
          <p:cNvPr id="4" name="Google Shape;170;p88">
            <a:extLst>
              <a:ext uri="{FF2B5EF4-FFF2-40B4-BE49-F238E27FC236}">
                <a16:creationId xmlns:a16="http://schemas.microsoft.com/office/drawing/2014/main" id="{A24DAF44-0657-CB9B-9243-904706946261}"/>
              </a:ext>
            </a:extLst>
          </p:cNvPr>
          <p:cNvSpPr txBox="1">
            <a:spLocks noGrp="1"/>
          </p:cNvSpPr>
          <p:nvPr>
            <p:ph type="dt" idx="10"/>
          </p:nvPr>
        </p:nvSpPr>
        <p:spPr>
          <a:xfrm>
            <a:off x="7678736" y="621189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171;p88">
            <a:extLst>
              <a:ext uri="{FF2B5EF4-FFF2-40B4-BE49-F238E27FC236}">
                <a16:creationId xmlns:a16="http://schemas.microsoft.com/office/drawing/2014/main" id="{1D8F0327-8606-C627-2B49-D7DFE35A9A8D}"/>
              </a:ext>
            </a:extLst>
          </p:cNvPr>
          <p:cNvSpPr txBox="1">
            <a:spLocks noGrp="1"/>
          </p:cNvSpPr>
          <p:nvPr>
            <p:ph type="ftr" idx="11"/>
          </p:nvPr>
        </p:nvSpPr>
        <p:spPr>
          <a:xfrm>
            <a:off x="913794" y="6211890"/>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172;p88">
            <a:extLst>
              <a:ext uri="{FF2B5EF4-FFF2-40B4-BE49-F238E27FC236}">
                <a16:creationId xmlns:a16="http://schemas.microsoft.com/office/drawing/2014/main" id="{C83B4A14-CACF-76EE-EB31-D581BF987E28}"/>
              </a:ext>
            </a:extLst>
          </p:cNvPr>
          <p:cNvSpPr txBox="1">
            <a:spLocks noGrp="1"/>
          </p:cNvSpPr>
          <p:nvPr>
            <p:ph type="sldNum" idx="12"/>
          </p:nvPr>
        </p:nvSpPr>
        <p:spPr>
          <a:xfrm>
            <a:off x="10514011" y="6211890"/>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7" name="Google Shape;173;p88" descr="A house with many icons&#10;&#10;Description automatically generated">
            <a:extLst>
              <a:ext uri="{FF2B5EF4-FFF2-40B4-BE49-F238E27FC236}">
                <a16:creationId xmlns:a16="http://schemas.microsoft.com/office/drawing/2014/main" id="{71B66004-4B59-5F22-E09B-CE427FBA75CC}"/>
              </a:ext>
            </a:extLst>
          </p:cNvPr>
          <p:cNvPicPr preferRelativeResize="0"/>
          <p:nvPr/>
        </p:nvPicPr>
        <p:blipFill rotWithShape="1">
          <a:blip r:embed="rId3">
            <a:alphaModFix/>
          </a:blip>
          <a:srcRect/>
          <a:stretch/>
        </p:blipFill>
        <p:spPr>
          <a:xfrm>
            <a:off x="7586659" y="1870787"/>
            <a:ext cx="3707120" cy="3116425"/>
          </a:xfrm>
          <a:prstGeom prst="rect">
            <a:avLst/>
          </a:prstGeom>
          <a:noFill/>
          <a:ln>
            <a:noFill/>
          </a:ln>
        </p:spPr>
      </p:pic>
    </p:spTree>
    <p:extLst>
      <p:ext uri="{BB962C8B-B14F-4D97-AF65-F5344CB8AC3E}">
        <p14:creationId xmlns:p14="http://schemas.microsoft.com/office/powerpoint/2010/main" val="662420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Google Shape;324;p10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t>T4 </a:t>
            </a:r>
            <a:r>
              <a:rPr lang="en-US" sz="2400" dirty="0"/>
              <a:t>–</a:t>
            </a:r>
            <a:r>
              <a:rPr lang="en-US" sz="2400" cap="none" dirty="0"/>
              <a:t> PoC</a:t>
            </a:r>
            <a:endParaRPr sz="2400" dirty="0"/>
          </a:p>
        </p:txBody>
      </p:sp>
      <p:sp>
        <p:nvSpPr>
          <p:cNvPr id="325" name="Google Shape;325;p10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327" name="Google Shape;327;p10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326" name="Google Shape;326;p10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328" name="Google Shape;328;p104"/>
          <p:cNvPicPr preferRelativeResize="0"/>
          <p:nvPr/>
        </p:nvPicPr>
        <p:blipFill rotWithShape="1">
          <a:blip r:embed="rId3">
            <a:alphaModFix/>
          </a:blip>
          <a:srcRect/>
          <a:stretch/>
        </p:blipFill>
        <p:spPr>
          <a:xfrm>
            <a:off x="2761946" y="1668744"/>
            <a:ext cx="6007274" cy="377245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51"/>
        <p:cNvGrpSpPr/>
        <p:nvPr/>
      </p:nvGrpSpPr>
      <p:grpSpPr>
        <a:xfrm>
          <a:off x="0" y="0"/>
          <a:ext cx="0" cy="0"/>
          <a:chOff x="0" y="0"/>
          <a:chExt cx="0" cy="0"/>
        </a:xfrm>
      </p:grpSpPr>
      <p:sp>
        <p:nvSpPr>
          <p:cNvPr id="352" name="Google Shape;352;p10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T5 – PoC</a:t>
            </a:r>
            <a:endParaRPr sz="2400" dirty="0"/>
          </a:p>
        </p:txBody>
      </p:sp>
      <p:sp>
        <p:nvSpPr>
          <p:cNvPr id="353" name="Google Shape;353;p10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Thursday, 20 July 2023</a:t>
            </a:r>
            <a:endParaRPr/>
          </a:p>
        </p:txBody>
      </p:sp>
      <p:sp>
        <p:nvSpPr>
          <p:cNvPr id="355" name="Google Shape;355;p10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354" name="Google Shape;354;p10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pic>
        <p:nvPicPr>
          <p:cNvPr id="356" name="Google Shape;356;p107"/>
          <p:cNvPicPr preferRelativeResize="0"/>
          <p:nvPr/>
        </p:nvPicPr>
        <p:blipFill rotWithShape="1">
          <a:blip r:embed="rId3">
            <a:alphaModFix/>
          </a:blip>
          <a:srcRect/>
          <a:stretch/>
        </p:blipFill>
        <p:spPr>
          <a:xfrm>
            <a:off x="3485407" y="1595034"/>
            <a:ext cx="5210535" cy="418066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79"/>
        <p:cNvGrpSpPr/>
        <p:nvPr/>
      </p:nvGrpSpPr>
      <p:grpSpPr>
        <a:xfrm>
          <a:off x="0" y="0"/>
          <a:ext cx="0" cy="0"/>
          <a:chOff x="0" y="0"/>
          <a:chExt cx="0" cy="0"/>
        </a:xfrm>
      </p:grpSpPr>
      <p:sp>
        <p:nvSpPr>
          <p:cNvPr id="380" name="Google Shape;380;p1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t>T6 </a:t>
            </a:r>
            <a:r>
              <a:rPr lang="en-US" sz="2400" dirty="0"/>
              <a:t>–</a:t>
            </a:r>
            <a:r>
              <a:rPr lang="en-US" sz="2400" cap="none" dirty="0"/>
              <a:t> PoC</a:t>
            </a:r>
            <a:endParaRPr sz="2400" dirty="0"/>
          </a:p>
        </p:txBody>
      </p:sp>
      <p:sp>
        <p:nvSpPr>
          <p:cNvPr id="381" name="Google Shape;381;p11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383" name="Google Shape;383;p1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382" name="Google Shape;382;p1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pic>
        <p:nvPicPr>
          <p:cNvPr id="384" name="Google Shape;384;p110"/>
          <p:cNvPicPr preferRelativeResize="0"/>
          <p:nvPr/>
        </p:nvPicPr>
        <p:blipFill rotWithShape="1">
          <a:blip r:embed="rId3">
            <a:alphaModFix/>
          </a:blip>
          <a:srcRect/>
          <a:stretch/>
        </p:blipFill>
        <p:spPr>
          <a:xfrm>
            <a:off x="2142027" y="2088319"/>
            <a:ext cx="4216400" cy="1854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27"/>
        <p:cNvGrpSpPr/>
        <p:nvPr/>
      </p:nvGrpSpPr>
      <p:grpSpPr>
        <a:xfrm>
          <a:off x="0" y="0"/>
          <a:ext cx="0" cy="0"/>
          <a:chOff x="0" y="0"/>
          <a:chExt cx="0" cy="0"/>
        </a:xfrm>
      </p:grpSpPr>
      <p:sp>
        <p:nvSpPr>
          <p:cNvPr id="428" name="Google Shape;428;p1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2400" cap="none" dirty="0"/>
              <a:t>T8 </a:t>
            </a:r>
            <a:r>
              <a:rPr lang="en-US" sz="2400" dirty="0"/>
              <a:t>–</a:t>
            </a:r>
            <a:r>
              <a:rPr lang="en-US" sz="2400" cap="none" dirty="0"/>
              <a:t> PoC</a:t>
            </a:r>
            <a:endParaRPr sz="2400" dirty="0"/>
          </a:p>
        </p:txBody>
      </p:sp>
      <p:sp>
        <p:nvSpPr>
          <p:cNvPr id="429" name="Google Shape;429;p11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431" name="Google Shape;431;p11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430" name="Google Shape;430;p1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pic>
        <p:nvPicPr>
          <p:cNvPr id="432" name="Google Shape;432;p115"/>
          <p:cNvPicPr preferRelativeResize="0"/>
          <p:nvPr/>
        </p:nvPicPr>
        <p:blipFill rotWithShape="1">
          <a:blip r:embed="rId3">
            <a:alphaModFix/>
          </a:blip>
          <a:srcRect/>
          <a:stretch/>
        </p:blipFill>
        <p:spPr>
          <a:xfrm>
            <a:off x="3565056" y="1713348"/>
            <a:ext cx="5051238" cy="3668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179;p89">
            <a:extLst>
              <a:ext uri="{FF2B5EF4-FFF2-40B4-BE49-F238E27FC236}">
                <a16:creationId xmlns:a16="http://schemas.microsoft.com/office/drawing/2014/main" id="{5B811496-FCAC-E0F8-E899-E9C4E2097444}"/>
              </a:ext>
            </a:extLst>
          </p:cNvPr>
          <p:cNvSpPr txBox="1">
            <a:spLocks/>
          </p:cNvSpPr>
          <p:nvPr/>
        </p:nvSpPr>
        <p:spPr>
          <a:xfrm>
            <a:off x="919119" y="281817"/>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400"/>
            </a:pP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Smart Home Gateways (SHG)</a:t>
            </a:r>
            <a:endParaRPr lang="en-US" sz="2400" kern="0"/>
          </a:p>
        </p:txBody>
      </p:sp>
      <p:sp>
        <p:nvSpPr>
          <p:cNvPr id="3" name="Google Shape;180;p89">
            <a:extLst>
              <a:ext uri="{FF2B5EF4-FFF2-40B4-BE49-F238E27FC236}">
                <a16:creationId xmlns:a16="http://schemas.microsoft.com/office/drawing/2014/main" id="{00FAA0D7-A000-94A8-7E7C-6CA3EEFAB920}"/>
              </a:ext>
            </a:extLst>
          </p:cNvPr>
          <p:cNvSpPr txBox="1">
            <a:spLocks/>
          </p:cNvSpPr>
          <p:nvPr/>
        </p:nvSpPr>
        <p:spPr>
          <a:xfrm>
            <a:off x="849102" y="1608138"/>
            <a:ext cx="5715607" cy="40013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lvl="1" indent="-247650" algn="just">
              <a:spcBef>
                <a:spcPts val="0"/>
              </a:spcBef>
              <a:buSzPts val="2100"/>
              <a:buFont typeface="Arial"/>
              <a:buChar char="•"/>
            </a:pPr>
            <a:r>
              <a:rPr lang="en-US" sz="2100" kern="0" dirty="0"/>
              <a:t>The </a:t>
            </a:r>
            <a:r>
              <a:rPr lang="en-US" sz="2100" b="1" kern="0" dirty="0"/>
              <a:t>Smart Home Gateway (SHG)</a:t>
            </a:r>
            <a:r>
              <a:rPr lang="en-US" sz="2100" kern="0" dirty="0"/>
              <a:t> is a device, or a software solution, that acts as the Smart Home’s control center:</a:t>
            </a:r>
          </a:p>
          <a:p>
            <a:pPr marL="685800" lvl="2" indent="-247650" algn="just">
              <a:buSzPts val="1900"/>
              <a:buFont typeface="Arial"/>
              <a:buChar char="•"/>
            </a:pPr>
            <a:r>
              <a:rPr lang="en-US" sz="1900" kern="0" dirty="0"/>
              <a:t>Monitor and control the networked devices within the Smart Home’s environment</a:t>
            </a:r>
          </a:p>
          <a:p>
            <a:pPr marL="228600" lvl="1" indent="-247650" algn="just">
              <a:buSzPts val="2100"/>
              <a:buFont typeface="Arial"/>
              <a:buChar char="•"/>
            </a:pPr>
            <a:r>
              <a:rPr lang="en-US" sz="2100" kern="0" dirty="0"/>
              <a:t>Some SHGs are also </a:t>
            </a:r>
            <a:r>
              <a:rPr lang="en-US" sz="2100" b="1" kern="0" dirty="0"/>
              <a:t>extensible</a:t>
            </a:r>
            <a:r>
              <a:rPr lang="en-US" sz="2100" kern="0" dirty="0"/>
              <a:t> by means of add-ons that provide additional functionalities to the Smart Home components.</a:t>
            </a:r>
          </a:p>
          <a:p>
            <a:pPr marL="228600" lvl="1" indent="-114300" algn="just">
              <a:buSzPts val="1800"/>
            </a:pPr>
            <a:endParaRPr lang="en-US" sz="2100" kern="0" dirty="0"/>
          </a:p>
        </p:txBody>
      </p:sp>
      <p:sp>
        <p:nvSpPr>
          <p:cNvPr id="4" name="Google Shape;181;p89">
            <a:extLst>
              <a:ext uri="{FF2B5EF4-FFF2-40B4-BE49-F238E27FC236}">
                <a16:creationId xmlns:a16="http://schemas.microsoft.com/office/drawing/2014/main" id="{4AD4BC79-AAE7-91F2-A74B-194679A377D4}"/>
              </a:ext>
            </a:extLst>
          </p:cNvPr>
          <p:cNvSpPr txBox="1">
            <a:spLocks noGrp="1"/>
          </p:cNvSpPr>
          <p:nvPr>
            <p:ph type="dt" idx="10"/>
          </p:nvPr>
        </p:nvSpPr>
        <p:spPr>
          <a:xfrm>
            <a:off x="7678736" y="621189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5" name="Google Shape;182;p89">
            <a:extLst>
              <a:ext uri="{FF2B5EF4-FFF2-40B4-BE49-F238E27FC236}">
                <a16:creationId xmlns:a16="http://schemas.microsoft.com/office/drawing/2014/main" id="{7F005106-3F61-A56D-20C1-88DDBB98BE19}"/>
              </a:ext>
            </a:extLst>
          </p:cNvPr>
          <p:cNvSpPr txBox="1">
            <a:spLocks noGrp="1"/>
          </p:cNvSpPr>
          <p:nvPr>
            <p:ph type="ftr" idx="11"/>
          </p:nvPr>
        </p:nvSpPr>
        <p:spPr>
          <a:xfrm>
            <a:off x="913794" y="6211890"/>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6" name="Google Shape;183;p89">
            <a:extLst>
              <a:ext uri="{FF2B5EF4-FFF2-40B4-BE49-F238E27FC236}">
                <a16:creationId xmlns:a16="http://schemas.microsoft.com/office/drawing/2014/main" id="{3867E554-D0BC-7947-0FF8-8AB1B9BC7CF5}"/>
              </a:ext>
            </a:extLst>
          </p:cNvPr>
          <p:cNvSpPr txBox="1">
            <a:spLocks noGrp="1"/>
          </p:cNvSpPr>
          <p:nvPr>
            <p:ph type="sldNum" idx="12"/>
          </p:nvPr>
        </p:nvSpPr>
        <p:spPr>
          <a:xfrm>
            <a:off x="10514011" y="6211890"/>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7" name="Google Shape;184;p89" descr="Descrizione architettura smart home">
            <a:extLst>
              <a:ext uri="{FF2B5EF4-FFF2-40B4-BE49-F238E27FC236}">
                <a16:creationId xmlns:a16="http://schemas.microsoft.com/office/drawing/2014/main" id="{03C26808-C7B6-EDF5-0DE8-81EE3F0D2287}"/>
              </a:ext>
            </a:extLst>
          </p:cNvPr>
          <p:cNvPicPr preferRelativeResize="0"/>
          <p:nvPr/>
        </p:nvPicPr>
        <p:blipFill rotWithShape="1">
          <a:blip r:embed="rId3">
            <a:alphaModFix/>
          </a:blip>
          <a:srcRect/>
          <a:stretch/>
        </p:blipFill>
        <p:spPr>
          <a:xfrm>
            <a:off x="6794699" y="1608138"/>
            <a:ext cx="4248191" cy="3786187"/>
          </a:xfrm>
          <a:prstGeom prst="rect">
            <a:avLst/>
          </a:prstGeom>
          <a:noFill/>
          <a:ln>
            <a:noFill/>
          </a:ln>
        </p:spPr>
      </p:pic>
    </p:spTree>
    <p:extLst>
      <p:ext uri="{BB962C8B-B14F-4D97-AF65-F5344CB8AC3E}">
        <p14:creationId xmlns:p14="http://schemas.microsoft.com/office/powerpoint/2010/main" val="82062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190;p90">
            <a:extLst>
              <a:ext uri="{FF2B5EF4-FFF2-40B4-BE49-F238E27FC236}">
                <a16:creationId xmlns:a16="http://schemas.microsoft.com/office/drawing/2014/main" id="{31636895-79F3-C826-D356-565D9298F74C}"/>
              </a:ext>
            </a:extLst>
          </p:cNvPr>
          <p:cNvSpPr txBox="1">
            <a:spLocks/>
          </p:cNvSpPr>
          <p:nvPr/>
        </p:nvSpPr>
        <p:spPr>
          <a:xfrm>
            <a:off x="913794" y="403639"/>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WebThings</a:t>
            </a:r>
            <a:endParaRPr lang="en-US" sz="2400" kern="0" dirty="0"/>
          </a:p>
        </p:txBody>
      </p:sp>
      <p:sp>
        <p:nvSpPr>
          <p:cNvPr id="3" name="Google Shape;191;p90">
            <a:extLst>
              <a:ext uri="{FF2B5EF4-FFF2-40B4-BE49-F238E27FC236}">
                <a16:creationId xmlns:a16="http://schemas.microsoft.com/office/drawing/2014/main" id="{327BA341-6D0F-04F6-0459-74802821EA0D}"/>
              </a:ext>
            </a:extLst>
          </p:cNvPr>
          <p:cNvSpPr txBox="1">
            <a:spLocks/>
          </p:cNvSpPr>
          <p:nvPr/>
        </p:nvSpPr>
        <p:spPr>
          <a:xfrm>
            <a:off x="913795" y="2096064"/>
            <a:ext cx="6352824" cy="36951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lnSpc>
                <a:spcPct val="110000"/>
              </a:lnSpc>
              <a:spcBef>
                <a:spcPts val="0"/>
              </a:spcBef>
              <a:buSzPts val="1500"/>
              <a:buFont typeface="Arial"/>
              <a:buChar char="•"/>
            </a:pPr>
            <a:r>
              <a:rPr lang="en-US" sz="1500" kern="0" dirty="0"/>
              <a:t>Examples of extensible, non-commercial, and open-source SHGs are:</a:t>
            </a:r>
            <a:endParaRPr lang="en-US" kern="0" dirty="0"/>
          </a:p>
          <a:p>
            <a:pPr marL="685800" lvl="1" indent="-228600" algn="l">
              <a:lnSpc>
                <a:spcPct val="110000"/>
              </a:lnSpc>
              <a:buSzPts val="1500"/>
              <a:buFont typeface="Arial"/>
              <a:buChar char="•"/>
            </a:pPr>
            <a:r>
              <a:rPr lang="en-US" sz="1500" kern="0" dirty="0" err="1"/>
              <a:t>WebThings</a:t>
            </a:r>
            <a:r>
              <a:rPr lang="en-US" sz="1500" kern="0" dirty="0"/>
              <a:t>;</a:t>
            </a:r>
            <a:endParaRPr lang="en-US" kern="0" dirty="0"/>
          </a:p>
          <a:p>
            <a:pPr marL="685800" lvl="1" indent="-228600" algn="l">
              <a:lnSpc>
                <a:spcPct val="110000"/>
              </a:lnSpc>
              <a:buSzPts val="1500"/>
              <a:buFont typeface="Arial"/>
              <a:buChar char="•"/>
            </a:pPr>
            <a:r>
              <a:rPr lang="en-US" sz="1500" kern="0" dirty="0"/>
              <a:t>Home Assistant;</a:t>
            </a:r>
            <a:endParaRPr lang="en-US" kern="0" dirty="0"/>
          </a:p>
          <a:p>
            <a:pPr marL="685800" lvl="1" indent="-228600" algn="l">
              <a:lnSpc>
                <a:spcPct val="110000"/>
              </a:lnSpc>
              <a:buSzPts val="1500"/>
              <a:buFont typeface="Arial"/>
              <a:buChar char="•"/>
            </a:pPr>
            <a:r>
              <a:rPr lang="en-US" sz="1500" kern="0" dirty="0" err="1"/>
              <a:t>openHAB</a:t>
            </a:r>
            <a:r>
              <a:rPr lang="en-US" sz="1500" kern="0" dirty="0"/>
              <a:t>.</a:t>
            </a:r>
          </a:p>
          <a:p>
            <a:pPr marL="457200" lvl="1" indent="0" algn="l">
              <a:lnSpc>
                <a:spcPct val="110000"/>
              </a:lnSpc>
              <a:buSzPts val="1500"/>
            </a:pPr>
            <a:endParaRPr lang="en-US" kern="0" dirty="0"/>
          </a:p>
          <a:p>
            <a:pPr marL="228600" indent="-228600" algn="l">
              <a:lnSpc>
                <a:spcPct val="110000"/>
              </a:lnSpc>
              <a:buSzPts val="1500"/>
              <a:buFont typeface="Arial"/>
              <a:buChar char="•"/>
            </a:pPr>
            <a:r>
              <a:rPr lang="en-US" sz="1500" kern="0" dirty="0"/>
              <a:t> The SHG target of evaluation of the thesis was </a:t>
            </a:r>
            <a:r>
              <a:rPr lang="en-US" sz="1500" kern="0" dirty="0" err="1"/>
              <a:t>WebThings</a:t>
            </a:r>
            <a:r>
              <a:rPr lang="en-US" sz="1500" kern="0" dirty="0"/>
              <a:t>:</a:t>
            </a:r>
            <a:endParaRPr lang="en-US" kern="0" dirty="0"/>
          </a:p>
          <a:p>
            <a:pPr marL="685800" lvl="1" indent="-228600" algn="l">
              <a:lnSpc>
                <a:spcPct val="110000"/>
              </a:lnSpc>
              <a:buSzPts val="1500"/>
              <a:buFont typeface="Arial"/>
              <a:buChar char="•"/>
            </a:pPr>
            <a:r>
              <a:rPr lang="en-US" sz="1500" kern="0" dirty="0"/>
              <a:t>Born in </a:t>
            </a:r>
            <a:r>
              <a:rPr lang="en-US" sz="1500" b="1" kern="0" dirty="0"/>
              <a:t>Mozilla</a:t>
            </a:r>
            <a:r>
              <a:rPr lang="en-US" sz="1500" kern="0" dirty="0"/>
              <a:t> and then released as an independent open-source project;</a:t>
            </a:r>
            <a:endParaRPr lang="en-US" kern="0" dirty="0"/>
          </a:p>
        </p:txBody>
      </p:sp>
      <p:sp>
        <p:nvSpPr>
          <p:cNvPr id="4" name="Google Shape;193;p90">
            <a:extLst>
              <a:ext uri="{FF2B5EF4-FFF2-40B4-BE49-F238E27FC236}">
                <a16:creationId xmlns:a16="http://schemas.microsoft.com/office/drawing/2014/main" id="{4E05EC9D-4447-BA10-8B46-4FE6A6799EBD}"/>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r>
              <a:rPr lang="it-IT"/>
              <a:t>Thursday, 20 July 2023</a:t>
            </a:r>
            <a:endParaRPr/>
          </a:p>
        </p:txBody>
      </p:sp>
      <p:sp>
        <p:nvSpPr>
          <p:cNvPr id="5" name="Google Shape;192;p90">
            <a:extLst>
              <a:ext uri="{FF2B5EF4-FFF2-40B4-BE49-F238E27FC236}">
                <a16:creationId xmlns:a16="http://schemas.microsoft.com/office/drawing/2014/main" id="{ACCAF2B4-1328-DFCD-3630-CDCB07AC2494}"/>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latin typeface="Rockwell"/>
                <a:ea typeface="Rockwell"/>
                <a:cs typeface="Rockwell"/>
                <a:sym typeface="Rockwell"/>
              </a:rPr>
              <a:t>Validating a Threat Model for Smart Home Gateways</a:t>
            </a:r>
            <a:endParaRPr/>
          </a:p>
        </p:txBody>
      </p:sp>
      <p:sp>
        <p:nvSpPr>
          <p:cNvPr id="6" name="Google Shape;194;p90">
            <a:extLst>
              <a:ext uri="{FF2B5EF4-FFF2-40B4-BE49-F238E27FC236}">
                <a16:creationId xmlns:a16="http://schemas.microsoft.com/office/drawing/2014/main" id="{94C93576-F494-8492-2988-BBAF7C1CFD16}"/>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6</a:t>
            </a:fld>
            <a:endParaRPr/>
          </a:p>
        </p:txBody>
      </p:sp>
      <p:pic>
        <p:nvPicPr>
          <p:cNvPr id="7" name="Google Shape;195;p90" descr="A computer logo with a router&#10;&#10;Description automatically generated">
            <a:extLst>
              <a:ext uri="{FF2B5EF4-FFF2-40B4-BE49-F238E27FC236}">
                <a16:creationId xmlns:a16="http://schemas.microsoft.com/office/drawing/2014/main" id="{E6234544-CBEF-A47C-A5D7-FB8F9DD5041B}"/>
              </a:ext>
            </a:extLst>
          </p:cNvPr>
          <p:cNvPicPr preferRelativeResize="0"/>
          <p:nvPr/>
        </p:nvPicPr>
        <p:blipFill rotWithShape="1">
          <a:blip r:embed="rId3">
            <a:alphaModFix/>
          </a:blip>
          <a:srcRect l="24598" r="22875" b="1"/>
          <a:stretch/>
        </p:blipFill>
        <p:spPr>
          <a:xfrm>
            <a:off x="7586659" y="2027996"/>
            <a:ext cx="3511778" cy="3493180"/>
          </a:xfrm>
          <a:prstGeom prst="rect">
            <a:avLst/>
          </a:prstGeom>
          <a:noFill/>
          <a:ln w="190500" cap="sq" cmpd="sng">
            <a:solidFill>
              <a:srgbClr val="FFFFFF"/>
            </a:solidFill>
            <a:prstDash val="solid"/>
            <a:miter lim="800000"/>
            <a:headEnd type="none" w="sm" len="sm"/>
            <a:tailEnd type="none" w="sm" len="sm"/>
          </a:ln>
          <a:effectLst>
            <a:outerShdw blurRad="54991" dist="17780" dir="5400000" algn="ctr" rotWithShape="0">
              <a:schemeClr val="dk1">
                <a:alpha val="40000"/>
              </a:schemeClr>
            </a:outerShdw>
          </a:effectLst>
        </p:spPr>
      </p:pic>
    </p:spTree>
    <p:extLst>
      <p:ext uri="{BB962C8B-B14F-4D97-AF65-F5344CB8AC3E}">
        <p14:creationId xmlns:p14="http://schemas.microsoft.com/office/powerpoint/2010/main" val="299191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01;p91">
            <a:extLst>
              <a:ext uri="{FF2B5EF4-FFF2-40B4-BE49-F238E27FC236}">
                <a16:creationId xmlns:a16="http://schemas.microsoft.com/office/drawing/2014/main" id="{6B0DAD73-86A8-3111-C1F8-DE1AD6D6C3E2}"/>
              </a:ext>
            </a:extLst>
          </p:cNvPr>
          <p:cNvSpPr txBox="1">
            <a:spLocks/>
          </p:cNvSpPr>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Threat Modeling</a:t>
            </a:r>
            <a:endParaRPr lang="en-US" sz="2400" kern="0" dirty="0"/>
          </a:p>
        </p:txBody>
      </p:sp>
      <p:sp>
        <p:nvSpPr>
          <p:cNvPr id="3" name="Google Shape;202;p91">
            <a:extLst>
              <a:ext uri="{FF2B5EF4-FFF2-40B4-BE49-F238E27FC236}">
                <a16:creationId xmlns:a16="http://schemas.microsoft.com/office/drawing/2014/main" id="{19E87542-FED0-2C1C-60EE-7F54912E1A73}"/>
              </a:ext>
            </a:extLst>
          </p:cNvPr>
          <p:cNvSpPr txBox="1">
            <a:spLocks/>
          </p:cNvSpPr>
          <p:nvPr/>
        </p:nvSpPr>
        <p:spPr>
          <a:xfrm>
            <a:off x="913795" y="2096064"/>
            <a:ext cx="7278484" cy="36951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lvl="1" indent="-241300" algn="just">
              <a:lnSpc>
                <a:spcPct val="110000"/>
              </a:lnSpc>
              <a:spcBef>
                <a:spcPts val="0"/>
              </a:spcBef>
              <a:buFont typeface="Arial"/>
              <a:buChar char="•"/>
            </a:pPr>
            <a:r>
              <a:rPr lang="en-US" kern="0" dirty="0"/>
              <a:t>Threat modeling is essential in the field of cybersecurity and risk management</a:t>
            </a:r>
          </a:p>
          <a:p>
            <a:pPr marL="0" indent="0" algn="just">
              <a:lnSpc>
                <a:spcPct val="110000"/>
              </a:lnSpc>
              <a:spcBef>
                <a:spcPts val="0"/>
              </a:spcBef>
            </a:pPr>
            <a:endParaRPr lang="en-US" sz="2000" kern="0" dirty="0"/>
          </a:p>
          <a:p>
            <a:pPr marL="228600" lvl="1" indent="-241300" algn="just">
              <a:lnSpc>
                <a:spcPct val="110000"/>
              </a:lnSpc>
              <a:buFont typeface="Arial"/>
              <a:buChar char="•"/>
            </a:pPr>
            <a:r>
              <a:rPr lang="en-US" kern="0" dirty="0"/>
              <a:t>It permits to anticipate and mitigate potential risks by </a:t>
            </a:r>
            <a:r>
              <a:rPr lang="en-US" i="1" kern="0" dirty="0"/>
              <a:t>proactively</a:t>
            </a:r>
            <a:r>
              <a:rPr lang="en-US" kern="0" dirty="0"/>
              <a:t> identifying threats and vulnerabilities </a:t>
            </a:r>
          </a:p>
          <a:p>
            <a:pPr marL="0" indent="0" algn="just">
              <a:lnSpc>
                <a:spcPct val="110000"/>
              </a:lnSpc>
              <a:spcBef>
                <a:spcPts val="500"/>
              </a:spcBef>
            </a:pPr>
            <a:endParaRPr lang="en-US" sz="2000" kern="0" dirty="0"/>
          </a:p>
          <a:p>
            <a:pPr marL="228600" lvl="1" indent="-241300" algn="just">
              <a:lnSpc>
                <a:spcPct val="110000"/>
              </a:lnSpc>
              <a:buFont typeface="Arial"/>
              <a:buChar char="•"/>
            </a:pPr>
            <a:r>
              <a:rPr lang="en-US" kern="0" dirty="0"/>
              <a:t>Improves the overall security in systems, applications, and organizations</a:t>
            </a:r>
          </a:p>
          <a:p>
            <a:pPr marL="228600" lvl="1" indent="-114300" algn="just">
              <a:lnSpc>
                <a:spcPct val="110000"/>
              </a:lnSpc>
              <a:buSzPts val="1800"/>
            </a:pPr>
            <a:endParaRPr lang="en-US" kern="0" dirty="0"/>
          </a:p>
        </p:txBody>
      </p:sp>
      <p:sp>
        <p:nvSpPr>
          <p:cNvPr id="4" name="Google Shape;204;p91">
            <a:extLst>
              <a:ext uri="{FF2B5EF4-FFF2-40B4-BE49-F238E27FC236}">
                <a16:creationId xmlns:a16="http://schemas.microsoft.com/office/drawing/2014/main" id="{F8696A0F-E0DB-8C0F-0774-022E6B4C6BB6}"/>
              </a:ext>
            </a:extLst>
          </p:cNvPr>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r>
              <a:rPr lang="it-IT"/>
              <a:t>Thursday, 20 July 2023</a:t>
            </a:r>
            <a:endParaRPr/>
          </a:p>
        </p:txBody>
      </p:sp>
      <p:sp>
        <p:nvSpPr>
          <p:cNvPr id="5" name="Google Shape;203;p91">
            <a:extLst>
              <a:ext uri="{FF2B5EF4-FFF2-40B4-BE49-F238E27FC236}">
                <a16:creationId xmlns:a16="http://schemas.microsoft.com/office/drawing/2014/main" id="{3E77A426-9521-DEAA-4CB0-7C1C3AF656D2}"/>
              </a:ext>
            </a:extLst>
          </p:cNvPr>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latin typeface="Rockwell"/>
                <a:ea typeface="Rockwell"/>
                <a:cs typeface="Rockwell"/>
                <a:sym typeface="Rockwell"/>
              </a:rPr>
              <a:t>Validating a Threat Model for Smart Home Gateways</a:t>
            </a:r>
            <a:endParaRPr/>
          </a:p>
        </p:txBody>
      </p:sp>
      <p:sp>
        <p:nvSpPr>
          <p:cNvPr id="6" name="Google Shape;205;p91">
            <a:extLst>
              <a:ext uri="{FF2B5EF4-FFF2-40B4-BE49-F238E27FC236}">
                <a16:creationId xmlns:a16="http://schemas.microsoft.com/office/drawing/2014/main" id="{BB1B2258-7563-6EDC-0E31-9B40A0E5E85C}"/>
              </a:ext>
            </a:extLst>
          </p:cNvPr>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7</a:t>
            </a:fld>
            <a:endParaRPr/>
          </a:p>
        </p:txBody>
      </p:sp>
      <p:pic>
        <p:nvPicPr>
          <p:cNvPr id="7" name="Google Shape;206;p91" descr="Laptop Secure">
            <a:extLst>
              <a:ext uri="{FF2B5EF4-FFF2-40B4-BE49-F238E27FC236}">
                <a16:creationId xmlns:a16="http://schemas.microsoft.com/office/drawing/2014/main" id="{3212E130-90A6-109E-DC40-A0D9D28C5511}"/>
              </a:ext>
            </a:extLst>
          </p:cNvPr>
          <p:cNvPicPr preferRelativeResize="0"/>
          <p:nvPr/>
        </p:nvPicPr>
        <p:blipFill rotWithShape="1">
          <a:blip r:embed="rId3">
            <a:alphaModFix/>
          </a:blip>
          <a:srcRect/>
          <a:stretch/>
        </p:blipFill>
        <p:spPr>
          <a:xfrm>
            <a:off x="8595452" y="2394241"/>
            <a:ext cx="2295331" cy="2295331"/>
          </a:xfrm>
          <a:prstGeom prst="rect">
            <a:avLst/>
          </a:prstGeom>
          <a:noFill/>
          <a:ln w="190500" cap="sq" cmpd="sng">
            <a:solidFill>
              <a:srgbClr val="FFFFFF"/>
            </a:solidFill>
            <a:prstDash val="solid"/>
            <a:miter lim="800000"/>
            <a:headEnd type="none" w="sm" len="sm"/>
            <a:tailEnd type="none" w="sm" len="sm"/>
          </a:ln>
          <a:effectLst>
            <a:outerShdw blurRad="54991" dist="17780" dir="5400000" algn="ctr" rotWithShape="0">
              <a:schemeClr val="dk1">
                <a:alpha val="40000"/>
              </a:schemeClr>
            </a:outerShdw>
          </a:effectLst>
        </p:spPr>
      </p:pic>
    </p:spTree>
    <p:extLst>
      <p:ext uri="{BB962C8B-B14F-4D97-AF65-F5344CB8AC3E}">
        <p14:creationId xmlns:p14="http://schemas.microsoft.com/office/powerpoint/2010/main" val="350105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222;p93">
            <a:extLst>
              <a:ext uri="{FF2B5EF4-FFF2-40B4-BE49-F238E27FC236}">
                <a16:creationId xmlns:a16="http://schemas.microsoft.com/office/drawing/2014/main" id="{D389A36F-F5ED-C371-7131-015972EF15EE}"/>
              </a:ext>
            </a:extLst>
          </p:cNvPr>
          <p:cNvSpPr txBox="1">
            <a:spLocks/>
          </p:cNvSpPr>
          <p:nvPr/>
        </p:nvSpPr>
        <p:spPr>
          <a:xfrm>
            <a:off x="919119" y="2765839"/>
            <a:ext cx="10353761" cy="1326321"/>
          </a:xfrm>
          <a:prstGeom prst="rect">
            <a:avLst/>
          </a:prstGeom>
          <a:noFill/>
          <a:ln>
            <a:noFill/>
          </a:ln>
        </p:spPr>
        <p:txBody>
          <a:bodyPr spcFirstLastPara="1" wrap="square" lIns="91425" tIns="45700" rIns="91425" bIns="45700" anchor="ctr" anchorCtr="0">
            <a:normAutofit fontScale="75000" lnSpcReduction="20000"/>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kern="0"/>
              <a:t>Reference Threat Model</a:t>
            </a:r>
            <a:br>
              <a:rPr lang="en-US" kern="0"/>
            </a:br>
            <a:r>
              <a:rPr lang="en-US" kern="0"/>
              <a:t>&amp;</a:t>
            </a:r>
            <a:br>
              <a:rPr lang="en-US" kern="0"/>
            </a:br>
            <a:r>
              <a:rPr lang="en-US" kern="0"/>
              <a:t>Developed Proofs of Concept</a:t>
            </a:r>
          </a:p>
        </p:txBody>
      </p:sp>
    </p:spTree>
    <p:extLst>
      <p:ext uri="{BB962C8B-B14F-4D97-AF65-F5344CB8AC3E}">
        <p14:creationId xmlns:p14="http://schemas.microsoft.com/office/powerpoint/2010/main" val="41117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 name="Google Shape;228;p94">
            <a:extLst>
              <a:ext uri="{FF2B5EF4-FFF2-40B4-BE49-F238E27FC236}">
                <a16:creationId xmlns:a16="http://schemas.microsoft.com/office/drawing/2014/main" id="{36699D2F-991F-7B99-DDED-0BD5F19F6EA5}"/>
              </a:ext>
            </a:extLst>
          </p:cNvPr>
          <p:cNvSpPr txBox="1">
            <a:spLocks/>
          </p:cNvSpPr>
          <p:nvPr/>
        </p:nvSpPr>
        <p:spPr>
          <a:xfrm>
            <a:off x="919119" y="281817"/>
            <a:ext cx="10353761" cy="132632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lt1"/>
              </a:buClr>
              <a:buSzPts val="4800"/>
              <a:buFont typeface="Bookman Old Style"/>
              <a:buNone/>
              <a:defRPr sz="4800" b="1" i="0" u="none" strike="noStrike" cap="none">
                <a:solidFill>
                  <a:schemeClr val="lt1"/>
                </a:solidFill>
                <a:latin typeface="Bookman Old Style"/>
                <a:ea typeface="Bookman Old Style"/>
                <a:cs typeface="Bookman Old Style"/>
                <a:sym typeface="Bookman Old Style"/>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sz="2400" kern="0"/>
              <a:t>Reference Threat Model</a:t>
            </a:r>
            <a:endParaRPr lang="en-US" sz="2400" kern="0" dirty="0"/>
          </a:p>
        </p:txBody>
      </p:sp>
      <p:sp>
        <p:nvSpPr>
          <p:cNvPr id="4" name="Google Shape;232;p94">
            <a:extLst>
              <a:ext uri="{FF2B5EF4-FFF2-40B4-BE49-F238E27FC236}">
                <a16:creationId xmlns:a16="http://schemas.microsoft.com/office/drawing/2014/main" id="{AAAEEBF2-B98D-BCA1-DD5F-278644CBD27B}"/>
              </a:ext>
            </a:extLst>
          </p:cNvPr>
          <p:cNvSpPr txBox="1">
            <a:spLocks/>
          </p:cNvSpPr>
          <p:nvPr/>
        </p:nvSpPr>
        <p:spPr>
          <a:xfrm>
            <a:off x="913795" y="1608139"/>
            <a:ext cx="10353900" cy="418320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55600" algn="ctr" rtl="0" eaLnBrk="1" hangingPunct="1">
              <a:lnSpc>
                <a:spcPct val="120000"/>
              </a:lnSpc>
              <a:spcBef>
                <a:spcPts val="10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L="914400" marR="0" lvl="1" indent="-342900" algn="ctr" rtl="0" eaLnBrk="1" hangingPunct="1">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2pPr>
            <a:lvl3pPr marL="1371600" marR="0" lvl="2" indent="-330200" algn="ctr" rtl="0" eaLnBrk="1" hangingPunct="1">
              <a:lnSpc>
                <a:spcPct val="120000"/>
              </a:lnSpc>
              <a:spcBef>
                <a:spcPts val="500"/>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L="1828800" marR="0" lvl="3" indent="-3175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L="2286000" marR="0" lvl="4"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L="2743200" marR="0" lvl="5"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L="3200400" marR="0" lvl="6"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L="3657600" marR="0" lvl="7"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L="4114800" marR="0" lvl="8" indent="-304800" algn="ctr" rtl="0" eaLnBrk="1" hangingPunct="1">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pPr marL="228600" indent="-228600" algn="l">
              <a:spcBef>
                <a:spcPts val="0"/>
              </a:spcBef>
              <a:buFont typeface="Arial"/>
              <a:buChar char="•"/>
            </a:pPr>
            <a:r>
              <a:rPr lang="en-US" i="1" kern="0" dirty="0"/>
              <a:t>A Threat Model for Extensible Smart Home Gateways - </a:t>
            </a:r>
            <a:r>
              <a:rPr lang="en-US" kern="0" dirty="0" err="1"/>
              <a:t>Corno</a:t>
            </a:r>
            <a:r>
              <a:rPr lang="en-US" kern="0" dirty="0"/>
              <a:t>, </a:t>
            </a:r>
            <a:r>
              <a:rPr lang="en-US" kern="0" dirty="0" err="1"/>
              <a:t>Mannella</a:t>
            </a:r>
            <a:endParaRPr lang="en-US" kern="0" dirty="0"/>
          </a:p>
          <a:p>
            <a:pPr marL="228600" indent="-228600" algn="l">
              <a:spcBef>
                <a:spcPts val="0"/>
              </a:spcBef>
              <a:buFont typeface="Arial"/>
              <a:buChar char="•"/>
            </a:pPr>
            <a:endParaRPr lang="en-US" kern="0" dirty="0"/>
          </a:p>
          <a:p>
            <a:pPr marL="228600" indent="-228600" algn="l">
              <a:buFont typeface="Arial"/>
              <a:buChar char="•"/>
            </a:pPr>
            <a:r>
              <a:rPr lang="en-US" kern="0" dirty="0"/>
              <a:t>It considers threats originated from add-ons </a:t>
            </a:r>
          </a:p>
          <a:p>
            <a:pPr marL="228600" indent="-228600" algn="l">
              <a:buFont typeface="Arial"/>
              <a:buChar char="•"/>
            </a:pPr>
            <a:endParaRPr lang="en-US" kern="0" dirty="0"/>
          </a:p>
          <a:p>
            <a:pPr marL="228600" indent="-228600" algn="l">
              <a:buFont typeface="Arial"/>
              <a:buChar char="•"/>
            </a:pPr>
            <a:r>
              <a:rPr lang="en-US" kern="0" dirty="0"/>
              <a:t>It aims to help developers understanding possible attacks against the system and not develop add-ons for SHGs that act like the presented ones</a:t>
            </a:r>
          </a:p>
          <a:p>
            <a:pPr marL="228600" indent="-228600" algn="l">
              <a:buFont typeface="Arial"/>
              <a:buChar char="•"/>
            </a:pPr>
            <a:endParaRPr lang="en-US" kern="0" dirty="0"/>
          </a:p>
          <a:p>
            <a:pPr marL="228600" indent="-228600" algn="l">
              <a:buFont typeface="Arial"/>
              <a:buChar char="•"/>
            </a:pPr>
            <a:r>
              <a:rPr lang="en-US" kern="0" dirty="0"/>
              <a:t>Add-ons’ </a:t>
            </a:r>
            <a:r>
              <a:rPr lang="en-US" b="1" kern="0" dirty="0"/>
              <a:t>scope</a:t>
            </a:r>
            <a:r>
              <a:rPr lang="en-US" kern="0" dirty="0"/>
              <a:t>:</a:t>
            </a:r>
          </a:p>
          <a:p>
            <a:pPr marL="685800" lvl="1" indent="-228600" algn="l">
              <a:buFont typeface="Arial"/>
              <a:buChar char="•"/>
            </a:pPr>
            <a:r>
              <a:rPr lang="en-US" kern="0" dirty="0"/>
              <a:t>Set of variables, files, or resources that the add-on can legitimately access</a:t>
            </a:r>
          </a:p>
        </p:txBody>
      </p:sp>
      <p:sp>
        <p:nvSpPr>
          <p:cNvPr id="5" name="Google Shape;229;p94">
            <a:extLst>
              <a:ext uri="{FF2B5EF4-FFF2-40B4-BE49-F238E27FC236}">
                <a16:creationId xmlns:a16="http://schemas.microsoft.com/office/drawing/2014/main" id="{44FC3A54-6E0D-9182-D70B-D69F625EC121}"/>
              </a:ext>
            </a:extLst>
          </p:cNvPr>
          <p:cNvSpPr txBox="1">
            <a:spLocks noGrp="1"/>
          </p:cNvSpPr>
          <p:nvPr>
            <p:ph type="dt" idx="10"/>
          </p:nvPr>
        </p:nvSpPr>
        <p:spPr>
          <a:xfrm>
            <a:off x="7678736" y="621189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it-IT"/>
              <a:t>Thursday, 20 July 2023</a:t>
            </a:r>
            <a:endParaRPr/>
          </a:p>
        </p:txBody>
      </p:sp>
      <p:sp>
        <p:nvSpPr>
          <p:cNvPr id="6" name="Google Shape;230;p94">
            <a:extLst>
              <a:ext uri="{FF2B5EF4-FFF2-40B4-BE49-F238E27FC236}">
                <a16:creationId xmlns:a16="http://schemas.microsoft.com/office/drawing/2014/main" id="{075D2198-67ED-AB91-151C-C4826B0064E9}"/>
              </a:ext>
            </a:extLst>
          </p:cNvPr>
          <p:cNvSpPr txBox="1">
            <a:spLocks noGrp="1"/>
          </p:cNvSpPr>
          <p:nvPr>
            <p:ph type="ftr" idx="11"/>
          </p:nvPr>
        </p:nvSpPr>
        <p:spPr>
          <a:xfrm>
            <a:off x="913794" y="6211890"/>
            <a:ext cx="667286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Validating a Threat Model for Smart Home Gateways</a:t>
            </a:r>
            <a:endParaRPr/>
          </a:p>
        </p:txBody>
      </p:sp>
      <p:sp>
        <p:nvSpPr>
          <p:cNvPr id="7" name="Google Shape;231;p94">
            <a:extLst>
              <a:ext uri="{FF2B5EF4-FFF2-40B4-BE49-F238E27FC236}">
                <a16:creationId xmlns:a16="http://schemas.microsoft.com/office/drawing/2014/main" id="{C13DB865-BEFC-B113-8028-85CC970324B9}"/>
              </a:ext>
            </a:extLst>
          </p:cNvPr>
          <p:cNvSpPr txBox="1">
            <a:spLocks noGrp="1"/>
          </p:cNvSpPr>
          <p:nvPr>
            <p:ph type="sldNum" idx="12"/>
          </p:nvPr>
        </p:nvSpPr>
        <p:spPr>
          <a:xfrm>
            <a:off x="10514011" y="6211890"/>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25469002"/>
      </p:ext>
    </p:extLst>
  </p:cSld>
  <p:clrMapOvr>
    <a:masterClrMapping/>
  </p:clrMapOvr>
</p:sld>
</file>

<file path=ppt/theme/theme1.xml><?xml version="1.0" encoding="utf-8"?>
<a:theme xmlns:a="http://schemas.openxmlformats.org/drawingml/2006/main" name="Theme2">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C7614BB1-D677-F444-BF6B-7BF9B2B98C36}" vid="{925409A5-54DC-A24C-81BF-DF034D54CDA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684</TotalTime>
  <Words>2133</Words>
  <Application>Microsoft Macintosh PowerPoint</Application>
  <PresentationFormat>Widescreen</PresentationFormat>
  <Paragraphs>419</Paragraphs>
  <Slides>43</Slides>
  <Notes>43</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Bookman Old Style</vt:lpstr>
      <vt:lpstr>Rockwell</vt:lpstr>
      <vt:lpstr>Theme2</vt:lpstr>
      <vt:lpstr>Validating a Threat Model for Smart Home Gateways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Surveys</vt:lpstr>
      <vt:lpstr>Experts Survey</vt:lpstr>
      <vt:lpstr>Results</vt:lpstr>
      <vt:lpstr>User Study</vt:lpstr>
      <vt:lpstr>Results: Obtained Compilations</vt:lpstr>
      <vt:lpstr>Results: PoCs’ evaluation</vt:lpstr>
      <vt:lpstr>Results: Participants’ Background</vt:lpstr>
      <vt:lpstr>Results: Participants’ SHGs knowledge</vt:lpstr>
      <vt:lpstr>PowerPoint Presentation</vt:lpstr>
      <vt:lpstr>Conclusions</vt:lpstr>
      <vt:lpstr>Thank you for the attention</vt:lpstr>
      <vt:lpstr>Threat Modeling</vt:lpstr>
      <vt:lpstr>T1 &amp; T2 – PoC </vt:lpstr>
      <vt:lpstr>T3 – PoC</vt:lpstr>
      <vt:lpstr>T4 – PoC</vt:lpstr>
      <vt:lpstr>T5 – PoC</vt:lpstr>
      <vt:lpstr>T6 – PoC</vt:lpstr>
      <vt:lpstr>T8 – PoC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a Threat Model for Smart Home Gateways</dc:title>
  <dc:creator>luca.mannella@polito.it</dc:creator>
  <cp:lastModifiedBy>Nino Santa Rosa</cp:lastModifiedBy>
  <cp:revision>40</cp:revision>
  <dcterms:created xsi:type="dcterms:W3CDTF">2019-08-05T15:08:03Z</dcterms:created>
  <dcterms:modified xsi:type="dcterms:W3CDTF">2023-07-20T13:16:21Z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