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308" r:id="rId4"/>
    <p:sldId id="298" r:id="rId5"/>
    <p:sldId id="309" r:id="rId6"/>
    <p:sldId id="310" r:id="rId7"/>
    <p:sldId id="311" r:id="rId8"/>
    <p:sldId id="312" r:id="rId9"/>
    <p:sldId id="313" r:id="rId10"/>
    <p:sldId id="314" r:id="rId11"/>
    <p:sldId id="315" r:id="rId12"/>
    <p:sldId id="316" r:id="rId13"/>
    <p:sldId id="317" r:id="rId14"/>
    <p:sldId id="31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199185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134091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12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374056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9336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4289330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2406800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207649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336714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7CF7427-B792-4158-BF28-525BF757C569}" type="datetimeFigureOut">
              <a:rPr lang="pt-BR" smtClean="0"/>
              <a:t>11/04/2024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51259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7CF7427-B792-4158-BF28-525BF757C569}" type="datetimeFigureOut">
              <a:rPr lang="pt-BR" smtClean="0"/>
              <a:t>11/04/2024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205757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7CF7427-B792-4158-BF28-525BF757C569}" type="datetimeFigureOut">
              <a:rPr lang="pt-BR" smtClean="0"/>
              <a:t>11/04/2024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254631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7CF7427-B792-4158-BF28-525BF757C569}" type="datetimeFigureOut">
              <a:rPr lang="pt-BR" smtClean="0"/>
              <a:t>11/04/2024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92853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F7427-B792-4158-BF28-525BF757C569}" type="datetimeFigureOut">
              <a:rPr lang="pt-BR" smtClean="0"/>
              <a:t>11/04/2024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7659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7CF7427-B792-4158-BF28-525BF757C569}" type="datetimeFigureOut">
              <a:rPr lang="pt-BR" smtClean="0"/>
              <a:t>11/04/2024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343028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7CF7427-B792-4158-BF28-525BF757C569}" type="datetimeFigureOut">
              <a:rPr lang="pt-BR" smtClean="0"/>
              <a:t>11/04/2024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9008EB-F2DA-47DA-BD6A-B5E41D3BFB28}" type="slidenum">
              <a:rPr lang="pt-BR" smtClean="0"/>
              <a:t>‹nº›</a:t>
            </a:fld>
            <a:endParaRPr lang="pt-BR"/>
          </a:p>
        </p:txBody>
      </p:sp>
    </p:spTree>
    <p:extLst>
      <p:ext uri="{BB962C8B-B14F-4D97-AF65-F5344CB8AC3E}">
        <p14:creationId xmlns:p14="http://schemas.microsoft.com/office/powerpoint/2010/main" val="227831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CF7427-B792-4158-BF28-525BF757C569}" type="datetimeFigureOut">
              <a:rPr lang="pt-BR" smtClean="0"/>
              <a:t>11/04/2024</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9008EB-F2DA-47DA-BD6A-B5E41D3BFB28}" type="slidenum">
              <a:rPr lang="pt-BR" smtClean="0"/>
              <a:t>‹nº›</a:t>
            </a:fld>
            <a:endParaRPr lang="pt-BR"/>
          </a:p>
        </p:txBody>
      </p:sp>
    </p:spTree>
    <p:extLst>
      <p:ext uri="{BB962C8B-B14F-4D97-AF65-F5344CB8AC3E}">
        <p14:creationId xmlns:p14="http://schemas.microsoft.com/office/powerpoint/2010/main" val="2219737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7E2BD-D8D4-AA47-457F-6A1CB47A938B}"/>
              </a:ext>
            </a:extLst>
          </p:cNvPr>
          <p:cNvSpPr>
            <a:spLocks noGrp="1"/>
          </p:cNvSpPr>
          <p:nvPr>
            <p:ph type="ctrTitle"/>
          </p:nvPr>
        </p:nvSpPr>
        <p:spPr/>
        <p:txBody>
          <a:bodyPr/>
          <a:lstStyle/>
          <a:p>
            <a:r>
              <a:rPr lang="pt-BR" dirty="0"/>
              <a:t>INTRODUÇÃO A PROGRAMACÃO</a:t>
            </a:r>
          </a:p>
        </p:txBody>
      </p:sp>
      <p:sp>
        <p:nvSpPr>
          <p:cNvPr id="3" name="Subtítulo 2">
            <a:extLst>
              <a:ext uri="{FF2B5EF4-FFF2-40B4-BE49-F238E27FC236}">
                <a16:creationId xmlns:a16="http://schemas.microsoft.com/office/drawing/2014/main" id="{F4003332-E59C-B0C1-AA2B-5FE376C800ED}"/>
              </a:ext>
            </a:extLst>
          </p:cNvPr>
          <p:cNvSpPr>
            <a:spLocks noGrp="1"/>
          </p:cNvSpPr>
          <p:nvPr>
            <p:ph type="subTitle" idx="1"/>
          </p:nvPr>
        </p:nvSpPr>
        <p:spPr>
          <a:xfrm>
            <a:off x="1507067" y="4050833"/>
            <a:ext cx="7766936" cy="1785763"/>
          </a:xfrm>
        </p:spPr>
        <p:txBody>
          <a:bodyPr>
            <a:normAutofit fontScale="92500" lnSpcReduction="10000"/>
          </a:bodyPr>
          <a:lstStyle/>
          <a:p>
            <a:r>
              <a:rPr lang="pt-BR" sz="2500" dirty="0"/>
              <a:t>PROF. DEMÉTRIUS DE CASTRO</a:t>
            </a:r>
          </a:p>
          <a:p>
            <a:r>
              <a:rPr lang="pt-BR" sz="2500"/>
              <a:t>PROF2303@IESP</a:t>
            </a:r>
            <a:r>
              <a:rPr lang="pt-BR" sz="2500" dirty="0"/>
              <a:t>.EDU.BR</a:t>
            </a:r>
          </a:p>
          <a:p>
            <a:r>
              <a:rPr lang="pt-BR" sz="2500" dirty="0"/>
              <a:t>83 9 87730383</a:t>
            </a:r>
          </a:p>
          <a:p>
            <a:r>
              <a:rPr lang="pt-BR" sz="2500" dirty="0"/>
              <a:t>WWW.DEMETRIUSDECASTRO.COM.BR</a:t>
            </a:r>
          </a:p>
          <a:p>
            <a:endParaRPr lang="pt-BR" dirty="0"/>
          </a:p>
        </p:txBody>
      </p:sp>
    </p:spTree>
    <p:extLst>
      <p:ext uri="{BB962C8B-B14F-4D97-AF65-F5344CB8AC3E}">
        <p14:creationId xmlns:p14="http://schemas.microsoft.com/office/powerpoint/2010/main" val="663267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FAÇA</a:t>
            </a:r>
          </a:p>
          <a:p>
            <a:pPr marL="0" indent="0" algn="ctr">
              <a:buNone/>
            </a:pPr>
            <a:endParaRPr lang="pt-BR" sz="2400" dirty="0"/>
          </a:p>
          <a:p>
            <a:pPr marL="0" indent="0" algn="just">
              <a:buNone/>
            </a:pPr>
            <a:r>
              <a:rPr lang="pt-BR" sz="2000" dirty="0">
                <a:solidFill>
                  <a:schemeClr val="tx1">
                    <a:lumMod val="95000"/>
                    <a:lumOff val="5000"/>
                  </a:schemeClr>
                </a:solidFill>
                <a:latin typeface="+mj-lt"/>
              </a:rPr>
              <a:t>Crie uma função que receba a quantidade de horas trabalhadas por um servidor, calcule e informe o valor a ser pago. </a:t>
            </a:r>
          </a:p>
          <a:p>
            <a:pPr marL="0" indent="0" algn="just">
              <a:buNone/>
            </a:pPr>
            <a:r>
              <a:rPr lang="pt-BR" sz="2000" dirty="0">
                <a:solidFill>
                  <a:schemeClr val="tx1">
                    <a:lumMod val="95000"/>
                    <a:lumOff val="5000"/>
                  </a:schemeClr>
                </a:solidFill>
                <a:latin typeface="+mj-lt"/>
              </a:rPr>
              <a:t>Considerar hora trabalhada = R$33,30.</a:t>
            </a:r>
          </a:p>
          <a:p>
            <a:pPr marL="0" indent="0" algn="just">
              <a:buNone/>
            </a:pPr>
            <a:r>
              <a:rPr lang="pt-BR" sz="2000" b="0" i="0" dirty="0">
                <a:solidFill>
                  <a:schemeClr val="tx1">
                    <a:lumMod val="95000"/>
                    <a:lumOff val="5000"/>
                  </a:schemeClr>
                </a:solidFill>
                <a:effectLst/>
                <a:latin typeface="+mj-lt"/>
              </a:rPr>
              <a:t>Caso a quantidade de horas ultrapasse 40 horas, as horas adicionais devem ser pagar com 25% de acréscimo do valor.</a:t>
            </a: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360841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CHAMADAS DE FUNÇÕES</a:t>
            </a:r>
          </a:p>
          <a:p>
            <a:pPr marL="0" indent="0" algn="ctr">
              <a:buNone/>
            </a:pPr>
            <a:endParaRPr lang="pt-BR" sz="2400" dirty="0"/>
          </a:p>
          <a:p>
            <a:pPr marL="0" indent="0" algn="just">
              <a:buNone/>
            </a:pPr>
            <a:r>
              <a:rPr lang="pt-BR" sz="2000" dirty="0">
                <a:solidFill>
                  <a:schemeClr val="tx1">
                    <a:lumMod val="95000"/>
                    <a:lumOff val="5000"/>
                  </a:schemeClr>
                </a:solidFill>
                <a:latin typeface="+mj-lt"/>
              </a:rPr>
              <a:t>Até agora aprendemos que podemos criar e chamar uma função no arquivo, mas como vimos anteriormente, criamos funções para que elas possam ser reutilizadas várias vezes e por vários arquivos diferentes.</a:t>
            </a:r>
          </a:p>
          <a:p>
            <a:pPr marL="0" indent="0" algn="just">
              <a:buNone/>
            </a:pPr>
            <a:r>
              <a:rPr lang="pt-BR" sz="2000" b="0" i="0" dirty="0">
                <a:solidFill>
                  <a:schemeClr val="tx1">
                    <a:lumMod val="95000"/>
                    <a:lumOff val="5000"/>
                  </a:schemeClr>
                </a:solidFill>
                <a:effectLst/>
                <a:latin typeface="+mj-lt"/>
              </a:rPr>
              <a:t>Neste caso,</a:t>
            </a:r>
            <a:r>
              <a:rPr lang="pt-BR" sz="2000" dirty="0">
                <a:solidFill>
                  <a:schemeClr val="tx1">
                    <a:lumMod val="95000"/>
                    <a:lumOff val="5000"/>
                  </a:schemeClr>
                </a:solidFill>
                <a:latin typeface="+mj-lt"/>
              </a:rPr>
              <a:t> podemos criar um arquivo chamado “funções.py” e adicionar todas as nossas funções neste arquivo.</a:t>
            </a:r>
          </a:p>
          <a:p>
            <a:pPr marL="0" indent="0" algn="just">
              <a:buNone/>
            </a:pPr>
            <a:r>
              <a:rPr lang="pt-BR" sz="2000" b="0" i="0" dirty="0">
                <a:solidFill>
                  <a:schemeClr val="tx1">
                    <a:lumMod val="95000"/>
                    <a:lumOff val="5000"/>
                  </a:schemeClr>
                </a:solidFill>
                <a:effectLst/>
                <a:latin typeface="+mj-lt"/>
              </a:rPr>
              <a:t>Neste caso, todo arquivo onde será necessário chamar estas funções, precisaremos fazer o </a:t>
            </a:r>
            <a:r>
              <a:rPr lang="pt-BR" sz="2000" b="0" i="0" dirty="0" err="1">
                <a:solidFill>
                  <a:schemeClr val="tx1">
                    <a:lumMod val="95000"/>
                    <a:lumOff val="5000"/>
                  </a:schemeClr>
                </a:solidFill>
                <a:effectLst/>
                <a:latin typeface="+mj-lt"/>
              </a:rPr>
              <a:t>import</a:t>
            </a:r>
            <a:r>
              <a:rPr lang="pt-BR" sz="2000" b="0" i="0" dirty="0">
                <a:solidFill>
                  <a:schemeClr val="tx1">
                    <a:lumMod val="95000"/>
                    <a:lumOff val="5000"/>
                  </a:schemeClr>
                </a:solidFill>
                <a:effectLst/>
                <a:latin typeface="+mj-lt"/>
              </a:rPr>
              <a:t> do arquivo e mudar um pouco a sua chamado no arquivo.</a:t>
            </a: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241463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CHAMADAS DE FUNÇÕES</a:t>
            </a:r>
          </a:p>
          <a:p>
            <a:pPr marL="0" indent="0" algn="ctr">
              <a:buNone/>
            </a:pPr>
            <a:endParaRPr lang="pt-BR" sz="2400" dirty="0"/>
          </a:p>
          <a:p>
            <a:pPr marL="0" indent="0" algn="just">
              <a:buNone/>
            </a:pPr>
            <a:r>
              <a:rPr lang="pt-BR" sz="2000" dirty="0">
                <a:solidFill>
                  <a:schemeClr val="tx1">
                    <a:lumMod val="95000"/>
                    <a:lumOff val="5000"/>
                  </a:schemeClr>
                </a:solidFill>
                <a:latin typeface="+mj-lt"/>
              </a:rPr>
              <a:t>Até agora aprendemos que podemos criar e chamar uma função no arquivo, mas como vimos anteriormente, criamos funções para que elas possam ser reutilizadas várias vezes e por vários arquivos diferentes.</a:t>
            </a:r>
          </a:p>
          <a:p>
            <a:pPr marL="0" indent="0" algn="just">
              <a:buNone/>
            </a:pPr>
            <a:r>
              <a:rPr lang="pt-BR" sz="2000" b="0" i="0" dirty="0">
                <a:solidFill>
                  <a:schemeClr val="tx1">
                    <a:lumMod val="95000"/>
                    <a:lumOff val="5000"/>
                  </a:schemeClr>
                </a:solidFill>
                <a:effectLst/>
                <a:latin typeface="+mj-lt"/>
              </a:rPr>
              <a:t>Neste caso,</a:t>
            </a:r>
            <a:r>
              <a:rPr lang="pt-BR" sz="2000" dirty="0">
                <a:solidFill>
                  <a:schemeClr val="tx1">
                    <a:lumMod val="95000"/>
                    <a:lumOff val="5000"/>
                  </a:schemeClr>
                </a:solidFill>
                <a:latin typeface="+mj-lt"/>
              </a:rPr>
              <a:t> podemos criar um arquivo chamado “funções.py” e adicionar todas as nossas funções neste arquivo.</a:t>
            </a:r>
          </a:p>
          <a:p>
            <a:pPr marL="0" indent="0" algn="just">
              <a:buNone/>
            </a:pPr>
            <a:r>
              <a:rPr lang="pt-BR" sz="2000" b="0" i="0" dirty="0">
                <a:solidFill>
                  <a:schemeClr val="tx1">
                    <a:lumMod val="95000"/>
                    <a:lumOff val="5000"/>
                  </a:schemeClr>
                </a:solidFill>
                <a:effectLst/>
                <a:latin typeface="+mj-lt"/>
              </a:rPr>
              <a:t>Neste caso, todo arquivo onde será necessário chamar estas funções, precisaremos fazer o </a:t>
            </a:r>
            <a:r>
              <a:rPr lang="pt-BR" sz="2000" b="0" i="0" dirty="0" err="1">
                <a:solidFill>
                  <a:schemeClr val="tx1">
                    <a:lumMod val="95000"/>
                    <a:lumOff val="5000"/>
                  </a:schemeClr>
                </a:solidFill>
                <a:effectLst/>
                <a:latin typeface="+mj-lt"/>
              </a:rPr>
              <a:t>import</a:t>
            </a:r>
            <a:r>
              <a:rPr lang="pt-BR" sz="2000" b="0" i="0" dirty="0">
                <a:solidFill>
                  <a:schemeClr val="tx1">
                    <a:lumMod val="95000"/>
                    <a:lumOff val="5000"/>
                  </a:schemeClr>
                </a:solidFill>
                <a:effectLst/>
                <a:latin typeface="+mj-lt"/>
              </a:rPr>
              <a:t> do arquivo e mudar um pouco a sua chamado no arquivo.</a:t>
            </a: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407716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CHAMADAS DE FUNÇÕES</a:t>
            </a:r>
          </a:p>
          <a:p>
            <a:pPr marL="0" indent="0" algn="ctr">
              <a:buNone/>
            </a:pPr>
            <a:endParaRPr lang="pt-BR" sz="2400" dirty="0"/>
          </a:p>
          <a:p>
            <a:pPr marL="0" indent="0" algn="just">
              <a:buNone/>
            </a:pPr>
            <a:r>
              <a:rPr lang="pt-BR" sz="2000" dirty="0">
                <a:solidFill>
                  <a:schemeClr val="tx1">
                    <a:lumMod val="95000"/>
                    <a:lumOff val="5000"/>
                  </a:schemeClr>
                </a:solidFill>
                <a:latin typeface="+mj-lt"/>
              </a:rPr>
              <a:t>Ex.:</a:t>
            </a:r>
          </a:p>
          <a:p>
            <a:pPr marL="0" indent="0" algn="just">
              <a:buNone/>
            </a:pPr>
            <a:r>
              <a:rPr lang="pt-BR" sz="2000" b="0" i="0" dirty="0">
                <a:solidFill>
                  <a:schemeClr val="tx1">
                    <a:lumMod val="95000"/>
                    <a:lumOff val="5000"/>
                  </a:schemeClr>
                </a:solidFill>
                <a:effectLst/>
                <a:latin typeface="+mj-lt"/>
              </a:rPr>
              <a:t>No </a:t>
            </a:r>
            <a:r>
              <a:rPr lang="pt-BR" sz="2000" dirty="0">
                <a:solidFill>
                  <a:schemeClr val="tx1">
                    <a:lumMod val="95000"/>
                    <a:lumOff val="5000"/>
                  </a:schemeClr>
                </a:solidFill>
                <a:latin typeface="+mj-lt"/>
              </a:rPr>
              <a:t>arquivo que fará a chamada da função, precisaremos incluir o código:</a:t>
            </a:r>
          </a:p>
          <a:p>
            <a:pPr marL="0" indent="0" algn="just">
              <a:buNone/>
            </a:pPr>
            <a:r>
              <a:rPr lang="pt-BR" sz="2000" b="0" i="0" dirty="0" err="1">
                <a:solidFill>
                  <a:schemeClr val="tx1">
                    <a:lumMod val="95000"/>
                    <a:lumOff val="5000"/>
                  </a:schemeClr>
                </a:solidFill>
                <a:effectLst/>
                <a:latin typeface="+mj-lt"/>
              </a:rPr>
              <a:t>Import</a:t>
            </a:r>
            <a:r>
              <a:rPr lang="pt-BR" sz="2000" b="0" i="0" dirty="0">
                <a:solidFill>
                  <a:schemeClr val="tx1">
                    <a:lumMod val="95000"/>
                    <a:lumOff val="5000"/>
                  </a:schemeClr>
                </a:solidFill>
                <a:effectLst/>
                <a:latin typeface="+mj-lt"/>
              </a:rPr>
              <a:t> “</a:t>
            </a:r>
            <a:r>
              <a:rPr lang="pt-BR" sz="2000" b="0" i="0" dirty="0" err="1">
                <a:solidFill>
                  <a:schemeClr val="tx1">
                    <a:lumMod val="95000"/>
                    <a:lumOff val="5000"/>
                  </a:schemeClr>
                </a:solidFill>
                <a:effectLst/>
                <a:latin typeface="+mj-lt"/>
              </a:rPr>
              <a:t>nome_do_arquivo_da_função</a:t>
            </a:r>
            <a:r>
              <a:rPr lang="pt-BR" sz="2000" b="0" i="0" dirty="0">
                <a:solidFill>
                  <a:schemeClr val="tx1">
                    <a:lumMod val="95000"/>
                    <a:lumOff val="5000"/>
                  </a:schemeClr>
                </a:solidFill>
                <a:effectLst/>
                <a:latin typeface="+mj-lt"/>
              </a:rPr>
              <a:t>”</a:t>
            </a:r>
          </a:p>
          <a:p>
            <a:pPr marL="0" indent="0" algn="just">
              <a:buNone/>
            </a:pPr>
            <a:endParaRPr lang="pt-BR" sz="2000" dirty="0">
              <a:solidFill>
                <a:schemeClr val="tx1">
                  <a:lumMod val="95000"/>
                  <a:lumOff val="5000"/>
                </a:schemeClr>
              </a:solidFill>
              <a:latin typeface="+mj-lt"/>
            </a:endParaRPr>
          </a:p>
          <a:p>
            <a:pPr marL="0" indent="0" algn="just">
              <a:buNone/>
            </a:pPr>
            <a:r>
              <a:rPr lang="pt-BR" sz="2000" b="0" i="0" dirty="0">
                <a:solidFill>
                  <a:schemeClr val="tx1">
                    <a:lumMod val="95000"/>
                    <a:lumOff val="5000"/>
                  </a:schemeClr>
                </a:solidFill>
                <a:effectLst/>
                <a:latin typeface="+mj-lt"/>
              </a:rPr>
              <a:t>E na chamada da função, precisamos colocar o nome do </a:t>
            </a:r>
            <a:r>
              <a:rPr lang="pt-BR" sz="2000" b="0" i="0" dirty="0" err="1">
                <a:solidFill>
                  <a:schemeClr val="tx1">
                    <a:lumMod val="95000"/>
                    <a:lumOff val="5000"/>
                  </a:schemeClr>
                </a:solidFill>
                <a:effectLst/>
                <a:latin typeface="+mj-lt"/>
              </a:rPr>
              <a:t>arquivo.nome_da_função</a:t>
            </a: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306255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FAÇA</a:t>
            </a:r>
          </a:p>
          <a:p>
            <a:pPr marL="0" indent="0" algn="ctr">
              <a:buNone/>
            </a:pPr>
            <a:endParaRPr lang="pt-BR" sz="2400" dirty="0"/>
          </a:p>
          <a:p>
            <a:pPr marL="0" indent="0" algn="just">
              <a:buNone/>
            </a:pPr>
            <a:r>
              <a:rPr lang="pt-BR" sz="2000" b="0" i="0" dirty="0">
                <a:solidFill>
                  <a:schemeClr val="tx1">
                    <a:lumMod val="95000"/>
                    <a:lumOff val="5000"/>
                  </a:schemeClr>
                </a:solidFill>
                <a:effectLst/>
                <a:latin typeface="+mj-lt"/>
              </a:rPr>
              <a:t>Usando um arquivo de funções separado, desenvolva um sistema que receba um produto, seu peso e o seu valor em dólar e o converta para reais (considerar o dólar R$5,09) e, calcule o valor do seu frete (considerar 100g = $1,99). Converter também o valor do frete.</a:t>
            </a: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10439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EA2F2-79B9-BE86-5233-968A336C5B25}"/>
              </a:ext>
            </a:extLst>
          </p:cNvPr>
          <p:cNvSpPr>
            <a:spLocks noGrp="1"/>
          </p:cNvSpPr>
          <p:nvPr>
            <p:ph type="title"/>
          </p:nvPr>
        </p:nvSpPr>
        <p:spPr/>
        <p:txBody>
          <a:bodyPr/>
          <a:lstStyle/>
          <a:p>
            <a:pPr algn="ctr"/>
            <a:r>
              <a:rPr lang="pt-BR" dirty="0"/>
              <a:t>COMO FOI A PROVA?</a:t>
            </a:r>
          </a:p>
        </p:txBody>
      </p:sp>
      <p:sp>
        <p:nvSpPr>
          <p:cNvPr id="3" name="Espaço Reservado para Conteúdo 2">
            <a:extLst>
              <a:ext uri="{FF2B5EF4-FFF2-40B4-BE49-F238E27FC236}">
                <a16:creationId xmlns:a16="http://schemas.microsoft.com/office/drawing/2014/main" id="{C6552560-BFF9-BAD7-1A29-21E5C8502F5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24185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EA2F2-79B9-BE86-5233-968A336C5B25}"/>
              </a:ext>
            </a:extLst>
          </p:cNvPr>
          <p:cNvSpPr>
            <a:spLocks noGrp="1"/>
          </p:cNvSpPr>
          <p:nvPr>
            <p:ph type="title"/>
          </p:nvPr>
        </p:nvSpPr>
        <p:spPr/>
        <p:txBody>
          <a:bodyPr/>
          <a:lstStyle/>
          <a:p>
            <a:pPr algn="ctr"/>
            <a:r>
              <a:rPr lang="pt-BR" dirty="0"/>
              <a:t>COMO FOI A PROVA?</a:t>
            </a:r>
          </a:p>
        </p:txBody>
      </p:sp>
      <p:sp>
        <p:nvSpPr>
          <p:cNvPr id="3" name="Espaço Reservado para Conteúdo 2">
            <a:extLst>
              <a:ext uri="{FF2B5EF4-FFF2-40B4-BE49-F238E27FC236}">
                <a16:creationId xmlns:a16="http://schemas.microsoft.com/office/drawing/2014/main" id="{C6552560-BFF9-BAD7-1A29-21E5C8502F5A}"/>
              </a:ext>
            </a:extLst>
          </p:cNvPr>
          <p:cNvSpPr>
            <a:spLocks noGrp="1"/>
          </p:cNvSpPr>
          <p:nvPr>
            <p:ph idx="1"/>
          </p:nvPr>
        </p:nvSpPr>
        <p:spPr>
          <a:xfrm>
            <a:off x="3755923" y="2534216"/>
            <a:ext cx="2399071" cy="474456"/>
          </a:xfrm>
        </p:spPr>
        <p:txBody>
          <a:bodyPr>
            <a:normAutofit fontScale="92500"/>
          </a:bodyPr>
          <a:lstStyle/>
          <a:p>
            <a:pPr marL="0" indent="0" algn="ctr">
              <a:buNone/>
            </a:pPr>
            <a:r>
              <a:rPr lang="pt-BR" dirty="0"/>
              <a:t>QUESTÃO 3 COM ERRO</a:t>
            </a:r>
          </a:p>
        </p:txBody>
      </p:sp>
      <p:pic>
        <p:nvPicPr>
          <p:cNvPr id="5" name="Imagem 4" descr="Interface gráfica do usuário, Texto, Aplicativo, chat ou mensagem de texto&#10;&#10;Descrição gerada automaticamente">
            <a:extLst>
              <a:ext uri="{FF2B5EF4-FFF2-40B4-BE49-F238E27FC236}">
                <a16:creationId xmlns:a16="http://schemas.microsoft.com/office/drawing/2014/main" id="{76517C96-B539-D758-B736-028CE860A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37174"/>
            <a:ext cx="2814282" cy="4927601"/>
          </a:xfrm>
          <a:prstGeom prst="rect">
            <a:avLst/>
          </a:prstGeom>
        </p:spPr>
      </p:pic>
      <p:sp>
        <p:nvSpPr>
          <p:cNvPr id="6" name="Espaço Reservado para Conteúdo 2">
            <a:extLst>
              <a:ext uri="{FF2B5EF4-FFF2-40B4-BE49-F238E27FC236}">
                <a16:creationId xmlns:a16="http://schemas.microsoft.com/office/drawing/2014/main" id="{5613ECB9-7B93-6E46-8F54-E7F43C506D1A}"/>
              </a:ext>
            </a:extLst>
          </p:cNvPr>
          <p:cNvSpPr txBox="1">
            <a:spLocks/>
          </p:cNvSpPr>
          <p:nvPr/>
        </p:nvSpPr>
        <p:spPr>
          <a:xfrm>
            <a:off x="3755923" y="5233171"/>
            <a:ext cx="2399071" cy="47445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pt-BR" dirty="0"/>
              <a:t>ESQUECI DE CORRIGIR</a:t>
            </a:r>
          </a:p>
        </p:txBody>
      </p:sp>
      <p:sp>
        <p:nvSpPr>
          <p:cNvPr id="7" name="Espaço Reservado para Conteúdo 2">
            <a:extLst>
              <a:ext uri="{FF2B5EF4-FFF2-40B4-BE49-F238E27FC236}">
                <a16:creationId xmlns:a16="http://schemas.microsoft.com/office/drawing/2014/main" id="{93349C83-2268-F59F-718D-B7C9803AA9C2}"/>
              </a:ext>
            </a:extLst>
          </p:cNvPr>
          <p:cNvSpPr txBox="1">
            <a:spLocks/>
          </p:cNvSpPr>
          <p:nvPr/>
        </p:nvSpPr>
        <p:spPr>
          <a:xfrm>
            <a:off x="5092899" y="3704788"/>
            <a:ext cx="3274141" cy="542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pt-BR" sz="2400" b="1" dirty="0">
                <a:solidFill>
                  <a:srgbClr val="FF0000"/>
                </a:solidFill>
              </a:rPr>
              <a:t>QUESTÃO 3 ANULADA</a:t>
            </a:r>
          </a:p>
        </p:txBody>
      </p:sp>
    </p:spTree>
    <p:extLst>
      <p:ext uri="{BB962C8B-B14F-4D97-AF65-F5344CB8AC3E}">
        <p14:creationId xmlns:p14="http://schemas.microsoft.com/office/powerpoint/2010/main" val="326066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O QUE É FUNÇÃO?</a:t>
            </a:r>
          </a:p>
          <a:p>
            <a:pPr marL="0" indent="0" algn="just">
              <a:buNone/>
            </a:pPr>
            <a:endParaRPr lang="pt-BR" b="0" i="0" dirty="0">
              <a:solidFill>
                <a:srgbClr val="253A44"/>
              </a:solidFill>
              <a:effectLst/>
              <a:latin typeface="Source Serif Pro" panose="02040603050405020204" pitchFamily="18" charset="0"/>
            </a:endParaRPr>
          </a:p>
          <a:p>
            <a:pPr marL="0" indent="0" algn="just">
              <a:buNone/>
            </a:pPr>
            <a:r>
              <a:rPr lang="pt-BR" sz="2000" b="0" i="0" dirty="0">
                <a:solidFill>
                  <a:schemeClr val="tx1">
                    <a:lumMod val="95000"/>
                    <a:lumOff val="5000"/>
                  </a:schemeClr>
                </a:solidFill>
                <a:effectLst/>
                <a:latin typeface="+mj-lt"/>
              </a:rPr>
              <a:t>Na programação, funções são blocos de código que realizam determinadas tarefas que normalmente precisam ser executadas diversas vezes dentro de uma aplicação. Quando surge essa necessidade, para que várias instruções não precisem ser repetidas, elas são agrupadas em uma função, à qual é dado um nome e que poderá ser chamada/executada em diferentes partes do programa.</a:t>
            </a:r>
            <a:endParaRPr lang="pt-BR" sz="2000" dirty="0">
              <a:solidFill>
                <a:schemeClr val="tx1">
                  <a:lumMod val="95000"/>
                  <a:lumOff val="5000"/>
                </a:schemeClr>
              </a:solidFill>
              <a:latin typeface="+mj-lt"/>
            </a:endParaRPr>
          </a:p>
        </p:txBody>
      </p:sp>
    </p:spTree>
    <p:extLst>
      <p:ext uri="{BB962C8B-B14F-4D97-AF65-F5344CB8AC3E}">
        <p14:creationId xmlns:p14="http://schemas.microsoft.com/office/powerpoint/2010/main" val="131689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COMO DECLARAR UMA FUNÇÃO PYTHON?</a:t>
            </a:r>
          </a:p>
          <a:p>
            <a:pPr marL="0" indent="0" algn="just">
              <a:buNone/>
            </a:pPr>
            <a:endParaRPr lang="pt-BR" b="0" i="0" dirty="0">
              <a:solidFill>
                <a:srgbClr val="253A44"/>
              </a:solidFill>
              <a:effectLst/>
              <a:latin typeface="Source Serif Pro" panose="02040603050405020204" pitchFamily="18" charset="0"/>
            </a:endParaRPr>
          </a:p>
          <a:p>
            <a:pPr marL="0" indent="0" algn="just">
              <a:buNone/>
            </a:pPr>
            <a:r>
              <a:rPr lang="pt-BR" sz="2000" b="0" i="0" dirty="0">
                <a:solidFill>
                  <a:schemeClr val="tx1">
                    <a:lumMod val="95000"/>
                    <a:lumOff val="5000"/>
                  </a:schemeClr>
                </a:solidFill>
                <a:effectLst/>
                <a:latin typeface="+mj-lt"/>
              </a:rPr>
              <a:t>A sintaxe de uma função é definida por três partes: nome, parâmetros e corpo, o qual agrupa uma sequência de linhas que representa algum comportamento. </a:t>
            </a:r>
            <a:endParaRPr lang="pt-BR" sz="2000" dirty="0">
              <a:solidFill>
                <a:schemeClr val="tx1">
                  <a:lumMod val="95000"/>
                  <a:lumOff val="5000"/>
                </a:schemeClr>
              </a:solidFill>
              <a:latin typeface="+mj-lt"/>
            </a:endParaRPr>
          </a:p>
          <a:p>
            <a:pPr marL="0" indent="0" algn="just">
              <a:buNone/>
            </a:pPr>
            <a:r>
              <a:rPr lang="pt-BR" sz="2000" b="0" i="0" dirty="0">
                <a:solidFill>
                  <a:schemeClr val="tx1">
                    <a:lumMod val="95000"/>
                    <a:lumOff val="5000"/>
                  </a:schemeClr>
                </a:solidFill>
                <a:effectLst/>
                <a:latin typeface="+mj-lt"/>
              </a:rPr>
              <a:t>Ex.:</a:t>
            </a:r>
          </a:p>
          <a:p>
            <a:pPr marL="0" indent="0" algn="just">
              <a:buNone/>
            </a:pPr>
            <a:r>
              <a:rPr lang="pt-BR" sz="2000" dirty="0" err="1">
                <a:solidFill>
                  <a:schemeClr val="tx1">
                    <a:lumMod val="95000"/>
                    <a:lumOff val="5000"/>
                  </a:schemeClr>
                </a:solidFill>
                <a:latin typeface="+mj-lt"/>
              </a:rPr>
              <a:t>def</a:t>
            </a:r>
            <a:r>
              <a:rPr lang="pt-BR" sz="2000" dirty="0">
                <a:solidFill>
                  <a:schemeClr val="tx1">
                    <a:lumMod val="95000"/>
                    <a:lumOff val="5000"/>
                  </a:schemeClr>
                </a:solidFill>
                <a:latin typeface="+mj-lt"/>
              </a:rPr>
              <a:t> </a:t>
            </a:r>
            <a:r>
              <a:rPr lang="pt-BR" sz="2000" dirty="0" err="1">
                <a:solidFill>
                  <a:schemeClr val="tx1">
                    <a:lumMod val="95000"/>
                    <a:lumOff val="5000"/>
                  </a:schemeClr>
                </a:solidFill>
                <a:latin typeface="+mj-lt"/>
              </a:rPr>
              <a:t>hello</a:t>
            </a:r>
            <a:r>
              <a:rPr lang="pt-BR" sz="2000" dirty="0">
                <a:solidFill>
                  <a:schemeClr val="tx1">
                    <a:lumMod val="95000"/>
                    <a:lumOff val="5000"/>
                  </a:schemeClr>
                </a:solidFill>
                <a:latin typeface="+mj-lt"/>
              </a:rPr>
              <a:t>(nome):</a:t>
            </a:r>
          </a:p>
          <a:p>
            <a:pPr marL="0" indent="0" algn="just">
              <a:buNone/>
            </a:pPr>
            <a:r>
              <a:rPr lang="pt-BR" sz="2000" b="0" i="0" dirty="0">
                <a:solidFill>
                  <a:schemeClr val="tx1">
                    <a:lumMod val="95000"/>
                    <a:lumOff val="5000"/>
                  </a:schemeClr>
                </a:solidFill>
                <a:effectLst/>
                <a:latin typeface="+mj-lt"/>
              </a:rPr>
              <a:t>	print(“Olá,” nome)</a:t>
            </a: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63786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latin typeface="+mj-lt"/>
              </a:rPr>
              <a:t>COMO DECLARAR UMA FUNÇÃO PYTHON?</a:t>
            </a:r>
          </a:p>
          <a:p>
            <a:pPr marL="0" indent="0" algn="just">
              <a:buNone/>
            </a:pPr>
            <a:endParaRPr lang="pt-BR" sz="2000" b="0" i="0" dirty="0">
              <a:solidFill>
                <a:srgbClr val="253A44"/>
              </a:solidFill>
              <a:effectLst/>
              <a:latin typeface="+mj-lt"/>
            </a:endParaRPr>
          </a:p>
          <a:p>
            <a:pPr marL="0" indent="0" algn="just">
              <a:buNone/>
            </a:pPr>
            <a:r>
              <a:rPr lang="pt-BR" sz="2000" b="0" i="0" dirty="0">
                <a:solidFill>
                  <a:schemeClr val="tx1">
                    <a:lumMod val="95000"/>
                    <a:lumOff val="5000"/>
                  </a:schemeClr>
                </a:solidFill>
                <a:effectLst/>
                <a:latin typeface="+mj-lt"/>
              </a:rPr>
              <a:t>A função chamada </a:t>
            </a:r>
            <a:r>
              <a:rPr lang="pt-BR" sz="2000" b="1" i="0" dirty="0" err="1">
                <a:solidFill>
                  <a:schemeClr val="tx1">
                    <a:lumMod val="95000"/>
                    <a:lumOff val="5000"/>
                  </a:schemeClr>
                </a:solidFill>
                <a:effectLst/>
                <a:latin typeface="+mj-lt"/>
              </a:rPr>
              <a:t>hello</a:t>
            </a:r>
            <a:r>
              <a:rPr lang="pt-BR" sz="2000" b="0" i="0" dirty="0">
                <a:solidFill>
                  <a:schemeClr val="tx1">
                    <a:lumMod val="95000"/>
                    <a:lumOff val="5000"/>
                  </a:schemeClr>
                </a:solidFill>
                <a:effectLst/>
                <a:latin typeface="+mj-lt"/>
              </a:rPr>
              <a:t>, tem como objetivo imprimir o nome que lhe é passado por parâmetro (também chamado de argumento). A palavra reservada </a:t>
            </a:r>
            <a:r>
              <a:rPr lang="pt-BR" sz="2000" b="1" i="0" dirty="0" err="1">
                <a:solidFill>
                  <a:schemeClr val="tx1">
                    <a:lumMod val="95000"/>
                    <a:lumOff val="5000"/>
                  </a:schemeClr>
                </a:solidFill>
                <a:effectLst/>
                <a:latin typeface="+mj-lt"/>
              </a:rPr>
              <a:t>def</a:t>
            </a:r>
            <a:r>
              <a:rPr lang="pt-BR" sz="2000" b="0" i="0" dirty="0">
                <a:solidFill>
                  <a:schemeClr val="tx1">
                    <a:lumMod val="95000"/>
                    <a:lumOff val="5000"/>
                  </a:schemeClr>
                </a:solidFill>
                <a:effectLst/>
                <a:latin typeface="+mj-lt"/>
              </a:rPr>
              <a:t>, na primeira linha, explicita a definição da função naquele ponto. </a:t>
            </a:r>
          </a:p>
          <a:p>
            <a:pPr marL="0" indent="0" algn="just">
              <a:buNone/>
            </a:pPr>
            <a:r>
              <a:rPr lang="pt-BR" sz="2000" b="0" i="0" dirty="0">
                <a:solidFill>
                  <a:schemeClr val="tx1">
                    <a:lumMod val="95000"/>
                    <a:lumOff val="5000"/>
                  </a:schemeClr>
                </a:solidFill>
                <a:effectLst/>
                <a:latin typeface="+mj-lt"/>
              </a:rPr>
              <a:t>Em seguida, entre parênteses, temos o parâmetro </a:t>
            </a:r>
            <a:r>
              <a:rPr lang="pt-BR" sz="2000" b="1" i="0" dirty="0">
                <a:solidFill>
                  <a:schemeClr val="tx1">
                    <a:lumMod val="95000"/>
                    <a:lumOff val="5000"/>
                  </a:schemeClr>
                </a:solidFill>
                <a:effectLst/>
                <a:latin typeface="+mj-lt"/>
              </a:rPr>
              <a:t>nome</a:t>
            </a:r>
            <a:r>
              <a:rPr lang="pt-BR" sz="2000" dirty="0">
                <a:solidFill>
                  <a:schemeClr val="tx1">
                    <a:lumMod val="95000"/>
                    <a:lumOff val="5000"/>
                  </a:schemeClr>
                </a:solidFill>
                <a:latin typeface="+mj-lt"/>
              </a:rPr>
              <a:t>, seguida </a:t>
            </a:r>
            <a:r>
              <a:rPr lang="pt-BR" sz="2000" b="0" i="0" dirty="0">
                <a:solidFill>
                  <a:schemeClr val="tx1">
                    <a:lumMod val="95000"/>
                    <a:lumOff val="5000"/>
                  </a:schemeClr>
                </a:solidFill>
                <a:effectLst/>
                <a:latin typeface="+mj-lt"/>
              </a:rPr>
              <a:t>dos dois pontos (:), que indicam que o código </a:t>
            </a:r>
            <a:r>
              <a:rPr lang="pt-BR" sz="2000" b="0" i="0" dirty="0" err="1">
                <a:solidFill>
                  <a:schemeClr val="tx1">
                    <a:lumMod val="95000"/>
                    <a:lumOff val="5000"/>
                  </a:schemeClr>
                </a:solidFill>
                <a:effectLst/>
                <a:latin typeface="+mj-lt"/>
              </a:rPr>
              <a:t>identado</a:t>
            </a:r>
            <a:r>
              <a:rPr lang="pt-BR" sz="2000" b="0" i="0" dirty="0">
                <a:solidFill>
                  <a:schemeClr val="tx1">
                    <a:lumMod val="95000"/>
                    <a:lumOff val="5000"/>
                  </a:schemeClr>
                </a:solidFill>
                <a:effectLst/>
                <a:latin typeface="+mj-lt"/>
              </a:rPr>
              <a:t> nas linhas abaixo faz parte da função que está sendo criada.</a:t>
            </a: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96517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latin typeface="+mj-lt"/>
              </a:rPr>
              <a:t>COMO EXECUTAR UMA FUNÇÃO PYTHON?</a:t>
            </a:r>
          </a:p>
          <a:p>
            <a:pPr marL="0" indent="0" algn="just">
              <a:buNone/>
            </a:pPr>
            <a:endParaRPr lang="pt-BR" sz="2000" b="0" i="0" dirty="0">
              <a:solidFill>
                <a:srgbClr val="253A44"/>
              </a:solidFill>
              <a:effectLst/>
              <a:latin typeface="+mj-lt"/>
            </a:endParaRPr>
          </a:p>
          <a:p>
            <a:pPr marL="0" indent="0" algn="just">
              <a:buNone/>
            </a:pPr>
            <a:r>
              <a:rPr lang="pt-BR" sz="2000" b="0" i="0" dirty="0">
                <a:solidFill>
                  <a:schemeClr val="tx1">
                    <a:lumMod val="95000"/>
                    <a:lumOff val="5000"/>
                  </a:schemeClr>
                </a:solidFill>
                <a:effectLst/>
                <a:latin typeface="+mj-lt"/>
              </a:rPr>
              <a:t>Para executar a função, de forma semelhante ao que ocorre em outras linguagens, devemos simplesmente chamar seu nome e passar os parâmetros esperados entre parênteses.</a:t>
            </a:r>
          </a:p>
          <a:p>
            <a:pPr marL="0" indent="0" algn="just">
              <a:buNone/>
            </a:pPr>
            <a:r>
              <a:rPr lang="pt-BR" sz="2000" dirty="0">
                <a:solidFill>
                  <a:schemeClr val="tx1">
                    <a:lumMod val="95000"/>
                    <a:lumOff val="5000"/>
                  </a:schemeClr>
                </a:solidFill>
                <a:latin typeface="+mj-lt"/>
              </a:rPr>
              <a:t>Ex.:</a:t>
            </a:r>
          </a:p>
          <a:p>
            <a:pPr marL="0" indent="0" algn="just">
              <a:buNone/>
            </a:pPr>
            <a:r>
              <a:rPr lang="pt-BR" sz="2000" dirty="0">
                <a:solidFill>
                  <a:schemeClr val="tx1">
                    <a:lumMod val="95000"/>
                    <a:lumOff val="5000"/>
                  </a:schemeClr>
                </a:solidFill>
                <a:latin typeface="+mj-lt"/>
              </a:rPr>
              <a:t>Chamada - </a:t>
            </a:r>
            <a:r>
              <a:rPr lang="pt-BR" sz="2000" b="0" i="0" dirty="0" err="1">
                <a:solidFill>
                  <a:schemeClr val="tx1">
                    <a:lumMod val="95000"/>
                    <a:lumOff val="5000"/>
                  </a:schemeClr>
                </a:solidFill>
                <a:effectLst/>
                <a:latin typeface="+mj-lt"/>
              </a:rPr>
              <a:t>Hello</a:t>
            </a:r>
            <a:r>
              <a:rPr lang="pt-BR" sz="2000" b="0" i="0" dirty="0">
                <a:solidFill>
                  <a:schemeClr val="tx1">
                    <a:lumMod val="95000"/>
                    <a:lumOff val="5000"/>
                  </a:schemeClr>
                </a:solidFill>
                <a:effectLst/>
                <a:latin typeface="+mj-lt"/>
              </a:rPr>
              <a:t>(“Demetrius)</a:t>
            </a:r>
          </a:p>
          <a:p>
            <a:pPr marL="0" indent="0" algn="just">
              <a:buNone/>
            </a:pPr>
            <a:r>
              <a:rPr lang="pt-BR" sz="2000" dirty="0">
                <a:solidFill>
                  <a:schemeClr val="tx1">
                    <a:lumMod val="95000"/>
                    <a:lumOff val="5000"/>
                  </a:schemeClr>
                </a:solidFill>
                <a:latin typeface="+mj-lt"/>
              </a:rPr>
              <a:t>Retorno - “Olá, Demetrius</a:t>
            </a: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186609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FUNÇÃO PYTHON</a:t>
            </a:r>
            <a:endParaRPr lang="pt-BR" b="0" i="0" dirty="0">
              <a:solidFill>
                <a:srgbClr val="253A44"/>
              </a:solidFill>
              <a:effectLst/>
              <a:latin typeface="Source Serif Pro" panose="02040603050405020204" pitchFamily="18" charset="0"/>
            </a:endParaRPr>
          </a:p>
          <a:p>
            <a:pPr marL="0" indent="0" algn="just">
              <a:buNone/>
            </a:pPr>
            <a:r>
              <a:rPr lang="pt-BR" sz="2000" b="0" i="0" dirty="0">
                <a:solidFill>
                  <a:schemeClr val="tx1">
                    <a:lumMod val="95000"/>
                    <a:lumOff val="5000"/>
                  </a:schemeClr>
                </a:solidFill>
                <a:effectLst/>
                <a:latin typeface="+mj-lt"/>
              </a:rPr>
              <a:t>Também podemos criar uma função que recebe vários argumentos.</a:t>
            </a:r>
          </a:p>
          <a:p>
            <a:pPr marL="0" indent="0" algn="just">
              <a:buNone/>
            </a:pPr>
            <a:r>
              <a:rPr lang="pt-BR" sz="2000" dirty="0">
                <a:solidFill>
                  <a:schemeClr val="tx1">
                    <a:lumMod val="95000"/>
                    <a:lumOff val="5000"/>
                  </a:schemeClr>
                </a:solidFill>
                <a:latin typeface="+mj-lt"/>
              </a:rPr>
              <a:t>Ex.:</a:t>
            </a:r>
          </a:p>
          <a:p>
            <a:pPr marL="0" indent="0" algn="just">
              <a:buNone/>
            </a:pPr>
            <a:r>
              <a:rPr lang="pt-BR" sz="2000" b="0" i="0" dirty="0">
                <a:solidFill>
                  <a:schemeClr val="tx1">
                    <a:lumMod val="95000"/>
                    <a:lumOff val="5000"/>
                  </a:schemeClr>
                </a:solidFill>
                <a:effectLst/>
                <a:latin typeface="+mj-lt"/>
              </a:rPr>
              <a:t>	</a:t>
            </a:r>
            <a:r>
              <a:rPr lang="pt-BR" sz="2000" b="0" i="0" dirty="0" err="1">
                <a:solidFill>
                  <a:schemeClr val="tx1">
                    <a:lumMod val="95000"/>
                    <a:lumOff val="5000"/>
                  </a:schemeClr>
                </a:solidFill>
                <a:effectLst/>
                <a:latin typeface="+mj-lt"/>
              </a:rPr>
              <a:t>def</a:t>
            </a:r>
            <a:r>
              <a:rPr lang="pt-BR" sz="2000" b="0" i="0" dirty="0">
                <a:solidFill>
                  <a:schemeClr val="tx1">
                    <a:lumMod val="95000"/>
                    <a:lumOff val="5000"/>
                  </a:schemeClr>
                </a:solidFill>
                <a:effectLst/>
                <a:latin typeface="+mj-lt"/>
              </a:rPr>
              <a:t> </a:t>
            </a:r>
            <a:r>
              <a:rPr lang="pt-BR" sz="2000" b="0" i="0" dirty="0" err="1">
                <a:solidFill>
                  <a:schemeClr val="tx1">
                    <a:lumMod val="95000"/>
                    <a:lumOff val="5000"/>
                  </a:schemeClr>
                </a:solidFill>
                <a:effectLst/>
                <a:latin typeface="+mj-lt"/>
              </a:rPr>
              <a:t>hello</a:t>
            </a:r>
            <a:r>
              <a:rPr lang="pt-BR" sz="2000" b="0" i="0" dirty="0">
                <a:solidFill>
                  <a:schemeClr val="tx1">
                    <a:lumMod val="95000"/>
                    <a:lumOff val="5000"/>
                  </a:schemeClr>
                </a:solidFill>
                <a:effectLst/>
                <a:latin typeface="+mj-lt"/>
              </a:rPr>
              <a:t>(nome, idade, sexo):</a:t>
            </a:r>
          </a:p>
          <a:p>
            <a:pPr marL="0" indent="0" algn="just">
              <a:buNone/>
            </a:pPr>
            <a:r>
              <a:rPr lang="pt-BR" sz="2000" dirty="0">
                <a:solidFill>
                  <a:schemeClr val="tx1">
                    <a:lumMod val="95000"/>
                    <a:lumOff val="5000"/>
                  </a:schemeClr>
                </a:solidFill>
                <a:latin typeface="+mj-lt"/>
              </a:rPr>
              <a:t>		print(“Nome do usuário:”, nome, “Idade:”, idade, “Sexo:”, sexo)</a:t>
            </a:r>
          </a:p>
          <a:p>
            <a:pPr marL="0" indent="0" algn="just">
              <a:buNone/>
            </a:pPr>
            <a:r>
              <a:rPr lang="pt-BR" sz="2000" dirty="0">
                <a:solidFill>
                  <a:schemeClr val="tx1">
                    <a:lumMod val="95000"/>
                    <a:lumOff val="5000"/>
                  </a:schemeClr>
                </a:solidFill>
                <a:latin typeface="+mj-lt"/>
              </a:rPr>
              <a:t>A sua chamada precisão ser passados os 3 argumentos</a:t>
            </a:r>
          </a:p>
          <a:p>
            <a:pPr marL="0" indent="0" algn="just">
              <a:buNone/>
            </a:pPr>
            <a:r>
              <a:rPr lang="pt-BR" sz="2000" dirty="0">
                <a:solidFill>
                  <a:schemeClr val="tx1">
                    <a:lumMod val="95000"/>
                    <a:lumOff val="5000"/>
                  </a:schemeClr>
                </a:solidFill>
                <a:latin typeface="+mj-lt"/>
              </a:rPr>
              <a:t>Ex.:</a:t>
            </a:r>
          </a:p>
          <a:p>
            <a:pPr marL="0" indent="0" algn="just">
              <a:buNone/>
            </a:pPr>
            <a:r>
              <a:rPr lang="pt-BR" sz="2000" dirty="0">
                <a:solidFill>
                  <a:schemeClr val="tx1">
                    <a:lumMod val="95000"/>
                    <a:lumOff val="5000"/>
                  </a:schemeClr>
                </a:solidFill>
                <a:latin typeface="+mj-lt"/>
              </a:rPr>
              <a:t>	</a:t>
            </a:r>
            <a:r>
              <a:rPr lang="pt-BR" sz="2000" dirty="0" err="1">
                <a:solidFill>
                  <a:schemeClr val="tx1">
                    <a:lumMod val="95000"/>
                    <a:lumOff val="5000"/>
                  </a:schemeClr>
                </a:solidFill>
                <a:latin typeface="+mj-lt"/>
              </a:rPr>
              <a:t>hello</a:t>
            </a:r>
            <a:r>
              <a:rPr lang="pt-BR" sz="2000" dirty="0">
                <a:solidFill>
                  <a:schemeClr val="tx1">
                    <a:lumMod val="95000"/>
                    <a:lumOff val="5000"/>
                  </a:schemeClr>
                </a:solidFill>
                <a:latin typeface="+mj-lt"/>
              </a:rPr>
              <a:t>(“Demetrius”, 37, “M”)</a:t>
            </a: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262652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96F92-212A-9C17-8D4F-68F87D32A0D4}"/>
              </a:ext>
            </a:extLst>
          </p:cNvPr>
          <p:cNvSpPr>
            <a:spLocks noGrp="1"/>
          </p:cNvSpPr>
          <p:nvPr>
            <p:ph type="title"/>
          </p:nvPr>
        </p:nvSpPr>
        <p:spPr/>
        <p:txBody>
          <a:bodyPr/>
          <a:lstStyle/>
          <a:p>
            <a:pPr algn="ctr"/>
            <a:r>
              <a:rPr lang="pt-BR" dirty="0"/>
              <a:t>PYTHON</a:t>
            </a:r>
            <a:br>
              <a:rPr lang="pt-BR" dirty="0"/>
            </a:br>
            <a:r>
              <a:rPr lang="pt-BR" dirty="0"/>
              <a:t>FUNÇÕES</a:t>
            </a:r>
          </a:p>
        </p:txBody>
      </p:sp>
      <p:sp>
        <p:nvSpPr>
          <p:cNvPr id="3" name="Espaço Reservado para Conteúdo 2">
            <a:extLst>
              <a:ext uri="{FF2B5EF4-FFF2-40B4-BE49-F238E27FC236}">
                <a16:creationId xmlns:a16="http://schemas.microsoft.com/office/drawing/2014/main" id="{6155D534-8EEE-FFC6-495A-5B4BEDCF6294}"/>
              </a:ext>
            </a:extLst>
          </p:cNvPr>
          <p:cNvSpPr>
            <a:spLocks noGrp="1"/>
          </p:cNvSpPr>
          <p:nvPr>
            <p:ph idx="1"/>
          </p:nvPr>
        </p:nvSpPr>
        <p:spPr/>
        <p:txBody>
          <a:bodyPr>
            <a:normAutofit/>
          </a:bodyPr>
          <a:lstStyle/>
          <a:p>
            <a:pPr marL="0" indent="0" algn="ctr">
              <a:buNone/>
            </a:pPr>
            <a:r>
              <a:rPr lang="pt-BR" sz="2400" dirty="0"/>
              <a:t>FAÇA</a:t>
            </a:r>
          </a:p>
          <a:p>
            <a:pPr marL="0" indent="0" algn="ctr">
              <a:buNone/>
            </a:pPr>
            <a:endParaRPr lang="pt-BR" sz="2400" dirty="0"/>
          </a:p>
          <a:p>
            <a:pPr marL="0" indent="0" algn="just">
              <a:buNone/>
            </a:pPr>
            <a:r>
              <a:rPr lang="pt-BR" sz="2000" dirty="0">
                <a:solidFill>
                  <a:schemeClr val="tx1">
                    <a:lumMod val="95000"/>
                    <a:lumOff val="5000"/>
                  </a:schemeClr>
                </a:solidFill>
                <a:latin typeface="+mj-lt"/>
              </a:rPr>
              <a:t>Crie uma função com 3 parâmetros que receba 2 valores inteiro e uma </a:t>
            </a:r>
            <a:r>
              <a:rPr lang="pt-BR" sz="2000" dirty="0" err="1">
                <a:solidFill>
                  <a:schemeClr val="tx1">
                    <a:lumMod val="95000"/>
                    <a:lumOff val="5000"/>
                  </a:schemeClr>
                </a:solidFill>
                <a:latin typeface="+mj-lt"/>
              </a:rPr>
              <a:t>string</a:t>
            </a:r>
            <a:r>
              <a:rPr lang="pt-BR" sz="2000" dirty="0">
                <a:solidFill>
                  <a:schemeClr val="tx1">
                    <a:lumMod val="95000"/>
                    <a:lumOff val="5000"/>
                  </a:schemeClr>
                </a:solidFill>
                <a:latin typeface="+mj-lt"/>
              </a:rPr>
              <a:t> (+, -, *, /), faça a sua operação e retorne o valor.</a:t>
            </a:r>
          </a:p>
          <a:p>
            <a:pPr marL="0" indent="0" algn="just">
              <a:buNone/>
            </a:pPr>
            <a:endParaRPr lang="pt-BR" sz="2000" dirty="0">
              <a:solidFill>
                <a:schemeClr val="tx1">
                  <a:lumMod val="95000"/>
                  <a:lumOff val="5000"/>
                </a:schemeClr>
              </a:solidFill>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a:p>
            <a:pPr marL="0" indent="0" algn="just">
              <a:buNone/>
            </a:pPr>
            <a:endParaRPr lang="pt-BR" sz="20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val="3250051165"/>
      </p:ext>
    </p:extLst>
  </p:cSld>
  <p:clrMapOvr>
    <a:masterClrMapping/>
  </p:clrMapOvr>
</p:sld>
</file>

<file path=ppt/theme/theme1.xml><?xml version="1.0" encoding="utf-8"?>
<a:theme xmlns:a="http://schemas.openxmlformats.org/drawingml/2006/main" name="Facet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12443</TotalTime>
  <Words>754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Source Serif Pro</vt:lpstr>
      <vt:lpstr>Trebuchet MS</vt:lpstr>
      <vt:lpstr>Wingdings 3</vt:lpstr>
      <vt:lpstr>Facetado</vt:lpstr>
      <vt:lpstr>INTRODUÇÃO A PROGRAMACÃO</vt:lpstr>
      <vt:lpstr>COMO FOI A PROVA?</vt:lpstr>
      <vt:lpstr>COMO FOI A PROVA?</vt:lpstr>
      <vt:lpstr>PYTHON FUNÇÕES</vt:lpstr>
      <vt:lpstr>PYTHON FUNÇÕES</vt:lpstr>
      <vt:lpstr>PYTHON FUNÇÕES</vt:lpstr>
      <vt:lpstr>PYTHON FUNÇÕES</vt:lpstr>
      <vt:lpstr>PYTHON FUNÇÕES</vt:lpstr>
      <vt:lpstr>PYTHON FUNÇÕES</vt:lpstr>
      <vt:lpstr>PYTHON FUNÇÕES</vt:lpstr>
      <vt:lpstr>PYTHON FUNÇÕES</vt:lpstr>
      <vt:lpstr>PYTHON FUNÇÕES</vt:lpstr>
      <vt:lpstr>PYTHON FUNÇÕES</vt:lpstr>
      <vt:lpstr>PYTHON FUNÇÕES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TECNOLOGIA PARA BACK-END II</dc:title>
  <dc:creator>Demetrius Amaral</dc:creator>
  <cp:lastModifiedBy>Demetrius</cp:lastModifiedBy>
  <cp:revision>48</cp:revision>
  <dcterms:created xsi:type="dcterms:W3CDTF">2024-02-20T02:01:05Z</dcterms:created>
  <dcterms:modified xsi:type="dcterms:W3CDTF">2024-04-11T16:50:18Z</dcterms:modified>
</cp:coreProperties>
</file>