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7"/>
  </p:notesMasterIdLst>
  <p:sldIdLst>
    <p:sldId id="257" r:id="rId2"/>
    <p:sldId id="258" r:id="rId3"/>
    <p:sldId id="270" r:id="rId4"/>
    <p:sldId id="271"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52" autoAdjust="0"/>
  </p:normalViewPr>
  <p:slideViewPr>
    <p:cSldViewPr snapToGrid="0" showGuides="1">
      <p:cViewPr>
        <p:scale>
          <a:sx n="125" d="100"/>
          <a:sy n="125" d="100"/>
        </p:scale>
        <p:origin x="-258" y="8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udent\Desktop\G2%20cf.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InvestmentReturns</c:v>
                </c:pt>
              </c:strCache>
            </c:strRef>
          </c:tx>
          <c:spPr>
            <a:ln w="28575" cap="rnd">
              <a:solidFill>
                <a:schemeClr val="accent1"/>
              </a:solidFill>
              <a:round/>
            </a:ln>
            <a:effectLst/>
          </c:spPr>
          <c:marker>
            <c:symbol val="none"/>
          </c:marker>
          <c:cat>
            <c:numRef>
              <c:f>Sheet1!$A$2:$A$13</c:f>
              <c:numCache>
                <c:formatCode>m/d/yyyy</c:formatCode>
                <c:ptCount val="12"/>
                <c:pt idx="0">
                  <c:v>44957</c:v>
                </c:pt>
                <c:pt idx="1">
                  <c:v>44983</c:v>
                </c:pt>
                <c:pt idx="2">
                  <c:v>45012</c:v>
                </c:pt>
                <c:pt idx="3">
                  <c:v>45046</c:v>
                </c:pt>
                <c:pt idx="4">
                  <c:v>45072</c:v>
                </c:pt>
                <c:pt idx="5">
                  <c:v>45104</c:v>
                </c:pt>
                <c:pt idx="6">
                  <c:v>45137</c:v>
                </c:pt>
                <c:pt idx="7">
                  <c:v>45163</c:v>
                </c:pt>
                <c:pt idx="8">
                  <c:v>45198</c:v>
                </c:pt>
                <c:pt idx="9">
                  <c:v>45225</c:v>
                </c:pt>
                <c:pt idx="10">
                  <c:v>45257</c:v>
                </c:pt>
                <c:pt idx="11">
                  <c:v>45290</c:v>
                </c:pt>
              </c:numCache>
            </c:numRef>
          </c:cat>
          <c:val>
            <c:numRef>
              <c:f>Sheet1!$B$2:$B$13</c:f>
              <c:numCache>
                <c:formatCode>"$"#,##0_);[Red]\("$"#,##0\)</c:formatCode>
                <c:ptCount val="12"/>
                <c:pt idx="0">
                  <c:v>57000</c:v>
                </c:pt>
                <c:pt idx="1">
                  <c:v>43000</c:v>
                </c:pt>
                <c:pt idx="2">
                  <c:v>38000</c:v>
                </c:pt>
                <c:pt idx="3">
                  <c:v>64000</c:v>
                </c:pt>
                <c:pt idx="4">
                  <c:v>71000</c:v>
                </c:pt>
                <c:pt idx="5">
                  <c:v>59000</c:v>
                </c:pt>
                <c:pt idx="6">
                  <c:v>31000</c:v>
                </c:pt>
                <c:pt idx="7">
                  <c:v>37000</c:v>
                </c:pt>
                <c:pt idx="8">
                  <c:v>48000</c:v>
                </c:pt>
                <c:pt idx="9">
                  <c:v>62000</c:v>
                </c:pt>
                <c:pt idx="10">
                  <c:v>78000</c:v>
                </c:pt>
                <c:pt idx="11">
                  <c:v>102000</c:v>
                </c:pt>
              </c:numCache>
            </c:numRef>
          </c:val>
          <c:smooth val="0"/>
          <c:extLst>
            <c:ext xmlns:c16="http://schemas.microsoft.com/office/drawing/2014/chart" uri="{C3380CC4-5D6E-409C-BE32-E72D297353CC}">
              <c16:uniqueId val="{00000000-A542-46FD-898E-CA0756EEA536}"/>
            </c:ext>
          </c:extLst>
        </c:ser>
        <c:dLbls>
          <c:showLegendKey val="0"/>
          <c:showVal val="0"/>
          <c:showCatName val="0"/>
          <c:showSerName val="0"/>
          <c:showPercent val="0"/>
          <c:showBubbleSize val="0"/>
        </c:dLbls>
        <c:smooth val="0"/>
        <c:axId val="1178007087"/>
        <c:axId val="1178007503"/>
      </c:lineChart>
      <c:dateAx>
        <c:axId val="1178007087"/>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8007503"/>
        <c:crosses val="autoZero"/>
        <c:auto val="1"/>
        <c:lblOffset val="100"/>
        <c:baseTimeUnit val="days"/>
      </c:dateAx>
      <c:valAx>
        <c:axId val="117800750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80070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07/11/2023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07-Nov-23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xmlns=""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38820" y="3444079"/>
            <a:ext cx="11514371" cy="677108"/>
          </a:xfrm>
          <a:prstGeom prst="rect">
            <a:avLst/>
          </a:prstGeom>
          <a:noFill/>
        </p:spPr>
        <p:txBody>
          <a:bodyPr wrap="none" lIns="0" tIns="0" rIns="0" bIns="0" rtlCol="0">
            <a:spAutoFit/>
          </a:bodyPr>
          <a:lstStyle/>
          <a:p>
            <a:pPr algn="ctr">
              <a:tabLst>
                <a:tab pos="347663" algn="l"/>
              </a:tabLst>
            </a:pPr>
            <a:r>
              <a:rPr lang="en-US" sz="4400" b="1" dirty="0" smtClean="0">
                <a:solidFill>
                  <a:schemeClr val="bg1"/>
                </a:solidFill>
                <a:latin typeface="+mj-lt"/>
              </a:rPr>
              <a:t>The Blobbington’s Manufacturing Co., Inc.</a:t>
            </a:r>
            <a:r>
              <a:rPr lang="en-US" sz="4400" b="1" dirty="0" smtClean="0">
                <a:solidFill>
                  <a:schemeClr val="bg1"/>
                </a:solidFill>
                <a:latin typeface="+mj-lt"/>
              </a:rPr>
              <a:t> </a:t>
            </a:r>
            <a:endParaRPr lang="en-US" sz="4400" b="1" dirty="0">
              <a:solidFill>
                <a:schemeClr val="bg1"/>
              </a:solidFill>
              <a:latin typeface="+mj-lt"/>
            </a:endParaRPr>
          </a:p>
        </p:txBody>
      </p:sp>
      <p:sp>
        <p:nvSpPr>
          <p:cNvPr id="2" name="Oval 1">
            <a:extLst>
              <a:ext uri="{C183D7F6-B498-43B3-948B-1728B52AA6E4}">
                <adec:decorative xmlns:adec="http://schemas.microsoft.com/office/drawing/2017/decorative" xmlns=""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xmlns=""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xmlns=""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19684" y="165381"/>
            <a:ext cx="3752630"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Financial Analysis </a:t>
            </a:r>
            <a:r>
              <a:rPr lang="en-US" sz="3200" b="1" dirty="0" smtClean="0">
                <a:solidFill>
                  <a:srgbClr val="30353F"/>
                </a:solidFill>
                <a:latin typeface="+mj-lt"/>
              </a:rPr>
              <a:t> </a:t>
            </a:r>
            <a:endParaRPr lang="en-US" sz="3200" b="1" dirty="0">
              <a:solidFill>
                <a:srgbClr val="30353F"/>
              </a:solidFill>
              <a:latin typeface="+mj-lt"/>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4" name="TextBox 3"/>
          <p:cNvSpPr txBox="1"/>
          <p:nvPr/>
        </p:nvSpPr>
        <p:spPr>
          <a:xfrm>
            <a:off x="691763" y="1049572"/>
            <a:ext cx="10686554" cy="3416320"/>
          </a:xfrm>
          <a:prstGeom prst="rect">
            <a:avLst/>
          </a:prstGeom>
          <a:noFill/>
        </p:spPr>
        <p:txBody>
          <a:bodyPr wrap="square" rtlCol="0">
            <a:spAutoFit/>
          </a:bodyPr>
          <a:lstStyle/>
          <a:p>
            <a:r>
              <a:rPr lang="en-US" dirty="0"/>
              <a:t>Based on the provided data, the investment returns for the period from January 31, 2023, to December 30, 2023, have an average of $57,500 and a standard deviation of $20,115.58</a:t>
            </a:r>
            <a:r>
              <a:rPr lang="en-US" dirty="0" smtClean="0"/>
              <a:t>.</a:t>
            </a:r>
          </a:p>
          <a:p>
            <a:endParaRPr lang="en-US" dirty="0"/>
          </a:p>
          <a:p>
            <a:r>
              <a:rPr lang="en-US" dirty="0"/>
              <a:t>The average return of $57,500 indicates that the investment has been profitable over the given period. </a:t>
            </a:r>
            <a:endParaRPr lang="en-US" dirty="0" smtClean="0"/>
          </a:p>
          <a:p>
            <a:endParaRPr lang="en-US" dirty="0"/>
          </a:p>
          <a:p>
            <a:r>
              <a:rPr lang="en-US" dirty="0" smtClean="0"/>
              <a:t>However</a:t>
            </a:r>
            <a:r>
              <a:rPr lang="en-US" dirty="0"/>
              <a:t>, the standard deviation of $20,115.58 indicates that the returns have varied significantly from the average, with some months experiencing much higher or lower returns than the average</a:t>
            </a:r>
            <a:r>
              <a:rPr lang="en-US" dirty="0" smtClean="0"/>
              <a:t>.</a:t>
            </a:r>
          </a:p>
          <a:p>
            <a:endParaRPr lang="en-US" dirty="0"/>
          </a:p>
          <a:p>
            <a:r>
              <a:rPr lang="en-US" dirty="0"/>
              <a:t>Investors should consider the risk associated with such high variability in returns before making any investment decisions.</a:t>
            </a:r>
          </a:p>
          <a:p>
            <a:r>
              <a:rPr lang="en-US" dirty="0"/>
              <a:t/>
            </a:r>
            <a:br>
              <a:rPr lang="en-US" dirty="0"/>
            </a:br>
            <a:endParaRPr lang="en-US" dirty="0"/>
          </a:p>
        </p:txBody>
      </p:sp>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3" name="TextBox 42"/>
          <p:cNvSpPr txBox="1"/>
          <p:nvPr/>
        </p:nvSpPr>
        <p:spPr>
          <a:xfrm>
            <a:off x="11913866" y="6481179"/>
            <a:ext cx="277640" cy="307777"/>
          </a:xfrm>
          <a:prstGeom prst="rect">
            <a:avLst/>
          </a:prstGeom>
          <a:noFill/>
        </p:spPr>
        <p:txBody>
          <a:bodyPr wrap="none" rtlCol="0">
            <a:spAutoFit/>
          </a:bodyPr>
          <a:lstStyle/>
          <a:p>
            <a:r>
              <a:rPr lang="en-US" sz="1400" b="1" dirty="0">
                <a:solidFill>
                  <a:schemeClr val="bg1"/>
                </a:solidFill>
              </a:rPr>
              <a:t>3</a:t>
            </a:r>
            <a:endParaRPr lang="en-US" sz="1400" b="1" dirty="0">
              <a:solidFill>
                <a:schemeClr val="bg1"/>
              </a:solidFill>
            </a:endParaRPr>
          </a:p>
        </p:txBody>
      </p:sp>
      <p:sp>
        <p:nvSpPr>
          <p:cNvPr id="215" name="TextBox 214">
            <a:extLst>
              <a:ext uri="{FF2B5EF4-FFF2-40B4-BE49-F238E27FC236}">
                <a16:creationId xmlns:a16="http://schemas.microsoft.com/office/drawing/2014/main" id="{C4CB2807-C74A-41A8-931C-9C6AF92E9AE8}"/>
              </a:ext>
            </a:extLst>
          </p:cNvPr>
          <p:cNvSpPr txBox="1"/>
          <p:nvPr/>
        </p:nvSpPr>
        <p:spPr>
          <a:xfrm>
            <a:off x="4233312" y="165381"/>
            <a:ext cx="3725379"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Investment Returns</a:t>
            </a:r>
            <a:endParaRPr lang="en-US" sz="3200" b="1" dirty="0">
              <a:solidFill>
                <a:srgbClr val="30353F"/>
              </a:solidFill>
              <a:latin typeface="+mj-lt"/>
            </a:endParaRPr>
          </a:p>
        </p:txBody>
      </p:sp>
      <p:sp>
        <p:nvSpPr>
          <p:cNvPr id="40" name="Title 39" hidden="1">
            <a:extLst>
              <a:ext uri="{FF2B5EF4-FFF2-40B4-BE49-F238E27FC236}">
                <a16:creationId xmlns:a16="http://schemas.microsoft.com/office/drawing/2014/main" id="{9E3012EF-6114-4C5E-B103-134AD1111079}"/>
              </a:ext>
            </a:extLst>
          </p:cNvPr>
          <p:cNvSpPr>
            <a:spLocks noGrp="1"/>
          </p:cNvSpPr>
          <p:nvPr>
            <p:ph type="title"/>
          </p:nvPr>
        </p:nvSpPr>
        <p:spPr/>
        <p:txBody>
          <a:bodyPr/>
          <a:lstStyle/>
          <a:p>
            <a:r>
              <a:rPr lang="en-US" dirty="0"/>
              <a:t>Slide 8</a:t>
            </a:r>
          </a:p>
        </p:txBody>
      </p:sp>
      <p:graphicFrame>
        <p:nvGraphicFramePr>
          <p:cNvPr id="216" name="Chart 215"/>
          <p:cNvGraphicFramePr>
            <a:graphicFrameLocks/>
          </p:cNvGraphicFramePr>
          <p:nvPr>
            <p:extLst>
              <p:ext uri="{D42A27DB-BD31-4B8C-83A1-F6EECF244321}">
                <p14:modId xmlns:p14="http://schemas.microsoft.com/office/powerpoint/2010/main" val="2189483825"/>
              </p:ext>
            </p:extLst>
          </p:nvPr>
        </p:nvGraphicFramePr>
        <p:xfrm>
          <a:off x="2043485" y="1057523"/>
          <a:ext cx="8547652" cy="46038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175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000" dirty="0"/>
              <a:t>Based on the provided data, the average return for the investment over the period from January 31, 2023, to December 30, 2023, is $57,500. The standard deviation of the returns is $20,115.58, indicating significant variability in the returns from month to month.</a:t>
            </a:r>
          </a:p>
          <a:p>
            <a:r>
              <a:rPr lang="en-US" sz="2000" dirty="0"/>
              <a:t>Notable trends in the investment returns include a significant increase in returns from April to May, with returns increasing from $64,000 to $71,000, and a large increase in returns from November to December, with returns increasing from $78,000 to $102,000.</a:t>
            </a:r>
          </a:p>
          <a:p>
            <a:r>
              <a:rPr lang="en-US" sz="2000" dirty="0"/>
              <a:t>However, there are also notable decreases in returns from February to March, with returns decreasing from $43,000 to $38,000, and from June to July, with returns decreasing from $59,000 to $31,000.</a:t>
            </a:r>
          </a:p>
          <a:p>
            <a:r>
              <a:rPr lang="en-US" sz="2000" dirty="0"/>
              <a:t>Overall, the investment has generated a positive average return over the given period, but the high standard deviation of returns indicates that there is significant variability in returns from month to month. Investors should consider the risk associated with such high variability in returns before making any investment decisions.</a:t>
            </a:r>
          </a:p>
          <a:p>
            <a:endParaRPr lang="en-US" sz="2000" dirty="0"/>
          </a:p>
        </p:txBody>
      </p:sp>
      <p:sp>
        <p:nvSpPr>
          <p:cNvPr id="4" name="Freeform 3">
            <a:extLst>
              <a:ext uri="{C183D7F6-B498-43B3-948B-1728B52AA6E4}">
                <adec:decorative xmlns:adec="http://schemas.microsoft.com/office/drawing/2017/decorative" xmlns="" val="1"/>
              </a:ext>
            </a:extLst>
          </p:cNvPr>
          <p:cNvSpPr/>
          <p:nvPr/>
        </p:nvSpPr>
        <p:spPr>
          <a:xfrm rot="2700000">
            <a:off x="11789280" y="6333613"/>
            <a:ext cx="524859" cy="608576"/>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smtClean="0">
                <a:solidFill>
                  <a:srgbClr val="98A3AD"/>
                </a:solidFill>
              </a:rPr>
              <a:t>4</a:t>
            </a:r>
            <a:endParaRPr lang="en-US" dirty="0">
              <a:solidFill>
                <a:srgbClr val="98A3AD"/>
              </a:solidFill>
            </a:endParaRPr>
          </a:p>
        </p:txBody>
      </p:sp>
      <p:sp>
        <p:nvSpPr>
          <p:cNvPr id="6" name="Rectangle 5"/>
          <p:cNvSpPr/>
          <p:nvPr/>
        </p:nvSpPr>
        <p:spPr>
          <a:xfrm>
            <a:off x="5944356" y="3244334"/>
            <a:ext cx="303288" cy="369332"/>
          </a:xfrm>
          <a:prstGeom prst="rect">
            <a:avLst/>
          </a:prstGeom>
        </p:spPr>
        <p:txBody>
          <a:bodyPr wrap="none">
            <a:spAutoFit/>
          </a:bodyPr>
          <a:lstStyle/>
          <a:p>
            <a:r>
              <a:rPr lang="en-US" b="1" dirty="0">
                <a:solidFill>
                  <a:schemeClr val="bg1"/>
                </a:solidFill>
              </a:rPr>
              <a:t>3</a:t>
            </a:r>
            <a:endParaRPr lang="en-US" b="1" dirty="0">
              <a:solidFill>
                <a:schemeClr val="bg1"/>
              </a:solidFill>
            </a:endParaRPr>
          </a:p>
        </p:txBody>
      </p:sp>
    </p:spTree>
    <p:extLst>
      <p:ext uri="{BB962C8B-B14F-4D97-AF65-F5344CB8AC3E}">
        <p14:creationId xmlns:p14="http://schemas.microsoft.com/office/powerpoint/2010/main" val="132303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xmlns=""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xmlns=""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xmlns=""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xmlns=""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pic>
        <p:nvPicPr>
          <p:cNvPr id="10" name="Picture 9" descr="This is an icon that reads &quot;24Slides.&quot;">
            <a:hlinkClick r:id="rId3"/>
            <a:extLst>
              <a:ext uri="{FF2B5EF4-FFF2-40B4-BE49-F238E27FC236}">
                <a16:creationId xmlns:a16="http://schemas.microsoft.com/office/drawing/2014/main" id="{E88D3554-2B38-7045-B778-76FB3465B801}"/>
              </a:ext>
            </a:extLst>
          </p:cNvPr>
          <p:cNvPicPr>
            <a:picLocks noChangeAspect="1"/>
          </p:cNvPicPr>
          <p:nvPr/>
        </p:nvPicPr>
        <p:blipFill>
          <a:blip r:embed="rId4"/>
          <a:stretch>
            <a:fillRect/>
          </a:stretch>
        </p:blipFill>
        <p:spPr>
          <a:xfrm>
            <a:off x="5581650" y="6336441"/>
            <a:ext cx="1028700" cy="293902"/>
          </a:xfrm>
          <a:prstGeom prst="rect">
            <a:avLst/>
          </a:prstGeom>
          <a:effectLst/>
        </p:spPr>
      </p:pic>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0</TotalTime>
  <Words>327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Segoe UI Light</vt:lpstr>
      <vt:lpstr>Office Theme</vt:lpstr>
      <vt:lpstr>Slide 1</vt:lpstr>
      <vt:lpstr>Slide 2</vt:lpstr>
      <vt:lpstr>Slide 8</vt:lpstr>
      <vt:lpstr>Overview</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2023-11-07T05:57:50Z</dcterms:created>
  <dcterms:modified xsi:type="dcterms:W3CDTF">2023-11-07T06:14:17Z</dcterms:modified>
</cp:coreProperties>
</file>