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>
      <p:cViewPr varScale="1">
        <p:scale>
          <a:sx n="78" d="100"/>
          <a:sy n="78" d="100"/>
        </p:scale>
        <p:origin x="907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FCC8-0B68-1BE3-2701-EC5FEA7AD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DDA7A-6EEB-4537-26AD-140948B23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CF0BF-FBFE-8A1A-C7CD-71883A82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E855B-392C-E3D0-84E8-FC5F4179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99718-2496-E31C-2F58-075DBBE6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F399-1F98-7AF2-9939-5EA5979D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B8DDE-1D94-2E6F-17D1-B8FC382BB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D036A-FE0C-5AA1-FF3E-995BA24B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AADB0-4155-AABA-82F6-20D39864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B0ADD-8ED2-DC5A-5936-75A4E726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2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47CF8-DCBE-F380-4408-97283A917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602B5-0227-5B14-5784-600A6E893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CE9F9-DA9E-D5F7-002F-6F987BDD9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E19BB-2507-8A4E-9593-59C94446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B2E75-25ED-3490-3728-6C7FA21B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1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30A61-05B8-E21F-8361-0A5F2774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BD7A6-89B3-7BE2-005E-38F058EEC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13F0C-3A33-D8F1-9B4A-2E28B730D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DB86E-00AC-B482-3CDF-2160B6C6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33EA8-B019-9552-9CEB-0D3E9F99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7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819B9-D6A3-92F6-1AA7-AC5419EF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358B0-2A61-E547-4E47-BC7EB25BA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2879C-1BC3-BFC0-BACD-5C436CDA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E275C-E4CE-05FE-B780-3B3F7B43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68F95-32F9-5266-1295-6F760F15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9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5ACBE-B04C-8E76-D7D8-0EF6477E1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12D7D-675D-C25E-2C00-C38DEA6AC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66DBD-2834-E086-4BA1-0AD22BC3D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663C5-E82B-A82A-D409-C56FA725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7E54A-8A85-AD7B-2298-858AB894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CCB7E-E71F-6003-F030-FB019274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8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A3AB5-915C-C7EF-BFEF-6B2B32C0B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C7E11-D4FE-4772-2EE6-C8B71E334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E6A25-B1F5-EB76-685D-44680505A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89D22-09D7-A84B-BDE9-EABC789F1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7E28C-B98D-D983-67F4-35296ADD7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3A5214-514C-D878-F908-A2E848884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79FA46-FF18-85A0-2FB8-2D63CEDC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8D737-898E-D8FD-8913-3085B048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4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8CEC-5AF3-F632-C04F-B1C1D10A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3B0F0-1C92-8A77-BE2E-60963DC87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221EB-7989-0820-5706-17903FB6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12B65-0BB0-3D00-A20F-1C67870B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6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CCD67-E805-23A8-3357-E2AE220C4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F1D38-D080-66BE-2EBE-8E2EC675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8E73A-3D3F-E33C-64F6-8BDB760D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9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9E23-5E85-516E-BB7C-1FFEA4F98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BF3AE-B4F0-5648-A93D-814B8DC9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E43A5-18D0-7927-C726-0B93A45AB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59D98-027B-3B6F-F276-1787EEBA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2445E-C7AF-146C-4776-B0CB58BA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0E801-37A8-ACC8-3260-EA35CF0F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8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8A1A4-6E9D-7902-1FA6-65DF4475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E0B773-145B-75E7-C24B-E89DDE7F5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6F37E-F820-7955-8DFE-9415B46AD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F269C-51B7-A74C-C413-D3436425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AF922-A07F-E7DB-63F9-730EEEFA4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2DEB2-F7A0-BAB8-E2FD-DCF1AF73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6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402002-CA11-D8F7-7230-9319571D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FEDBA-54FB-6CC0-CAD2-C77AD5434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2B5BE-8B45-4AE1-B204-1EC0F55D4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C4918-0ACF-5506-D090-40506BA2C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0461F-ED75-C09D-D51B-221C6881B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9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752" y="1112519"/>
            <a:ext cx="9819640" cy="168475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wrap="square" lIns="0" tIns="25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"/>
              </a:spcBef>
            </a:pPr>
            <a:endParaRPr sz="3650" dirty="0">
              <a:latin typeface="Times New Roman"/>
              <a:cs typeface="Times New Roman"/>
            </a:endParaRPr>
          </a:p>
          <a:p>
            <a:pPr marL="2127885" marR="956944" indent="-1036319">
              <a:lnSpc>
                <a:spcPct val="102800"/>
              </a:lnSpc>
            </a:pPr>
            <a:r>
              <a:rPr sz="3600" b="1" spc="-20" dirty="0">
                <a:latin typeface="Calibri"/>
                <a:cs typeface="Calibri"/>
              </a:rPr>
              <a:t>PROVIDE</a:t>
            </a:r>
            <a:r>
              <a:rPr sz="3600" b="1" spc="-15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INSIGHTS</a:t>
            </a:r>
            <a:r>
              <a:rPr sz="3600" b="1" spc="-10" dirty="0">
                <a:latin typeface="Calibri"/>
                <a:cs typeface="Calibri"/>
              </a:rPr>
              <a:t> </a:t>
            </a:r>
            <a:r>
              <a:rPr sz="3600" b="1" spc="-45" dirty="0">
                <a:latin typeface="Calibri"/>
                <a:cs typeface="Calibri"/>
              </a:rPr>
              <a:t>TO</a:t>
            </a:r>
            <a:r>
              <a:rPr sz="3600" b="1" spc="-15" dirty="0">
                <a:latin typeface="Calibri"/>
                <a:cs typeface="Calibri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MANAGEMENT</a:t>
            </a:r>
            <a:r>
              <a:rPr sz="3600" b="1" spc="2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IN </a:t>
            </a:r>
            <a:r>
              <a:rPr sz="3600" b="1" spc="-800" dirty="0">
                <a:latin typeface="Calibri"/>
                <a:cs typeface="Calibri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CONSUMER</a:t>
            </a:r>
            <a:r>
              <a:rPr sz="3600" b="1" spc="-35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GOODS</a:t>
            </a:r>
            <a:r>
              <a:rPr sz="3600" b="1" spc="5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DOMAIN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33801" y="3757248"/>
            <a:ext cx="4018788" cy="90095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ctr">
              <a:lnSpc>
                <a:spcPct val="107600"/>
              </a:lnSpc>
              <a:spcBef>
                <a:spcPts val="430"/>
              </a:spcBef>
            </a:pPr>
            <a:r>
              <a:rPr lang="en-US" sz="2800" spc="114" dirty="0">
                <a:latin typeface="Arial MT"/>
                <a:cs typeface="Arial MT"/>
              </a:rPr>
              <a:t>Ninya Narayanan</a:t>
            </a:r>
            <a:r>
              <a:rPr sz="2800" spc="155" dirty="0">
                <a:latin typeface="Arial MT"/>
                <a:cs typeface="Arial MT"/>
              </a:rPr>
              <a:t>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400" spc="-5" dirty="0">
                <a:latin typeface="Calibri"/>
                <a:cs typeface="Calibri"/>
              </a:rPr>
              <a:t>Codebasics </a:t>
            </a: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spc="-5" dirty="0">
                <a:latin typeface="Calibri"/>
                <a:cs typeface="Calibri"/>
              </a:rPr>
              <a:t> challenge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0331" y="516636"/>
            <a:ext cx="11291570" cy="14782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9.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Which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channel</a:t>
            </a:r>
            <a:r>
              <a:rPr sz="18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helped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bring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more gross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sales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fiscal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year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2021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percentage</a:t>
            </a:r>
            <a:r>
              <a:rPr sz="18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contribution?</a:t>
            </a:r>
            <a:endParaRPr sz="1800" dirty="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final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output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contains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these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fields,</a:t>
            </a:r>
            <a:endParaRPr sz="1800" dirty="0">
              <a:latin typeface="Arial MT"/>
              <a:cs typeface="Arial MT"/>
            </a:endParaRPr>
          </a:p>
          <a:p>
            <a:pPr marL="92075" marR="9480550">
              <a:lnSpc>
                <a:spcPct val="98900"/>
              </a:lnSpc>
              <a:spcBef>
                <a:spcPts val="25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channel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gr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ss_s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s_m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n  percentage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0596" y="2874264"/>
            <a:ext cx="6131052" cy="11094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36142" y="2892297"/>
            <a:ext cx="34969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channel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Retailer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brought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gross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sales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fiscal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year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2021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percentage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1702390.843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1104" y="291084"/>
            <a:ext cx="10998835" cy="20320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wrap="square" lIns="0" tIns="40005" rIns="0" bIns="0" rtlCol="0">
            <a:spAutoFit/>
          </a:bodyPr>
          <a:lstStyle/>
          <a:p>
            <a:pPr marL="90805" marR="451484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10.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Get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Arial MT"/>
                <a:cs typeface="Arial MT"/>
              </a:rPr>
              <a:t>Top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products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in each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division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have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high</a:t>
            </a:r>
            <a:r>
              <a:rPr sz="18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total_sold_quantity</a:t>
            </a:r>
            <a:r>
              <a:rPr sz="18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fiscal_year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2021?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final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output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contains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these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fields,</a:t>
            </a:r>
            <a:endParaRPr sz="1800" dirty="0">
              <a:latin typeface="Arial MT"/>
              <a:cs typeface="Arial MT"/>
            </a:endParaRPr>
          </a:p>
          <a:p>
            <a:pPr marL="90805" marR="8998585">
              <a:lnSpc>
                <a:spcPct val="99500"/>
              </a:lnSpc>
              <a:spcBef>
                <a:spcPts val="1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Division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product_code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product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tota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_s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_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q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ntity 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rank_order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8047" y="2875788"/>
            <a:ext cx="5699759" cy="26243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0927" y="2894203"/>
            <a:ext cx="30854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Used </a:t>
            </a:r>
            <a:r>
              <a:rPr sz="1800" spc="-5" dirty="0">
                <a:latin typeface="Calibri"/>
                <a:cs typeface="Calibri"/>
              </a:rPr>
              <a:t>window function </a:t>
            </a:r>
            <a:r>
              <a:rPr sz="1800" spc="-10" dirty="0">
                <a:latin typeface="Calibri"/>
                <a:cs typeface="Calibri"/>
              </a:rPr>
              <a:t>(rank) top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10" dirty="0">
                <a:latin typeface="Calibri"/>
                <a:cs typeface="Calibri"/>
              </a:rPr>
              <a:t> product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division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calculated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total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quantity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accordingly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3082" y="2067509"/>
            <a:ext cx="508508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30" dirty="0"/>
              <a:t>Thank</a:t>
            </a:r>
            <a:r>
              <a:rPr spc="-300" dirty="0"/>
              <a:t> </a:t>
            </a:r>
            <a:r>
              <a:rPr spc="33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8867" y="821436"/>
            <a:ext cx="10812780" cy="98488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90805" marR="681355" indent="63500">
              <a:lnSpc>
                <a:spcPts val="2390"/>
              </a:lnSpc>
            </a:pPr>
            <a:r>
              <a:rPr sz="2000" spc="-5" dirty="0">
                <a:solidFill>
                  <a:srgbClr val="F1F1F1"/>
                </a:solidFill>
                <a:latin typeface="Roboto"/>
                <a:cs typeface="Roboto"/>
              </a:rPr>
              <a:t>1. </a:t>
            </a:r>
            <a:r>
              <a:rPr sz="2000" spc="15" dirty="0">
                <a:solidFill>
                  <a:srgbClr val="F1F1F1"/>
                </a:solidFill>
                <a:latin typeface="Roboto"/>
                <a:cs typeface="Roboto"/>
              </a:rPr>
              <a:t>P</a:t>
            </a:r>
            <a:r>
              <a:rPr lang="en-US" sz="2000" spc="15" dirty="0">
                <a:solidFill>
                  <a:srgbClr val="F1F1F1"/>
                </a:solidFill>
                <a:latin typeface="Roboto"/>
                <a:cs typeface="Roboto"/>
              </a:rPr>
              <a:t>r</a:t>
            </a:r>
            <a:r>
              <a:rPr sz="2000" spc="15" dirty="0">
                <a:solidFill>
                  <a:srgbClr val="F1F1F1"/>
                </a:solidFill>
                <a:latin typeface="Roboto"/>
                <a:cs typeface="Roboto"/>
              </a:rPr>
              <a:t>ovide </a:t>
            </a:r>
            <a:r>
              <a:rPr sz="2000" spc="-20" dirty="0">
                <a:solidFill>
                  <a:srgbClr val="F1F1F1"/>
                </a:solidFill>
                <a:latin typeface="Roboto"/>
                <a:cs typeface="Roboto"/>
              </a:rPr>
              <a:t>the list </a:t>
            </a:r>
            <a:r>
              <a:rPr sz="2000" spc="15" dirty="0">
                <a:solidFill>
                  <a:srgbClr val="F1F1F1"/>
                </a:solidFill>
                <a:latin typeface="Roboto"/>
                <a:cs typeface="Roboto"/>
              </a:rPr>
              <a:t>of </a:t>
            </a:r>
            <a:r>
              <a:rPr sz="2000" spc="20" dirty="0">
                <a:solidFill>
                  <a:srgbClr val="F1F1F1"/>
                </a:solidFill>
                <a:latin typeface="Roboto"/>
                <a:cs typeface="Roboto"/>
              </a:rPr>
              <a:t>ma</a:t>
            </a:r>
            <a:r>
              <a:rPr lang="en-US" sz="2000" spc="20" dirty="0">
                <a:solidFill>
                  <a:srgbClr val="F1F1F1"/>
                </a:solidFill>
                <a:latin typeface="Roboto"/>
                <a:cs typeface="Roboto"/>
              </a:rPr>
              <a:t>r</a:t>
            </a:r>
            <a:r>
              <a:rPr sz="2000" spc="20" dirty="0">
                <a:solidFill>
                  <a:srgbClr val="F1F1F1"/>
                </a:solidFill>
                <a:latin typeface="Roboto"/>
                <a:cs typeface="Roboto"/>
              </a:rPr>
              <a:t>kets </a:t>
            </a:r>
            <a:r>
              <a:rPr sz="2000" spc="-30" dirty="0">
                <a:solidFill>
                  <a:srgbClr val="F1F1F1"/>
                </a:solidFill>
                <a:latin typeface="Roboto"/>
                <a:cs typeface="Roboto"/>
              </a:rPr>
              <a:t>in </a:t>
            </a:r>
            <a:r>
              <a:rPr sz="2000" spc="-20" dirty="0">
                <a:solidFill>
                  <a:srgbClr val="F1F1F1"/>
                </a:solidFill>
                <a:latin typeface="Roboto"/>
                <a:cs typeface="Roboto"/>
              </a:rPr>
              <a:t>which </a:t>
            </a:r>
            <a:r>
              <a:rPr sz="2000" spc="10" dirty="0">
                <a:solidFill>
                  <a:srgbClr val="F1F1F1"/>
                </a:solidFill>
                <a:latin typeface="Roboto"/>
                <a:cs typeface="Roboto"/>
              </a:rPr>
              <a:t>custome</a:t>
            </a:r>
            <a:r>
              <a:rPr lang="en-US" sz="2000" spc="10" dirty="0">
                <a:solidFill>
                  <a:srgbClr val="F1F1F1"/>
                </a:solidFill>
                <a:latin typeface="Roboto"/>
                <a:cs typeface="Roboto"/>
              </a:rPr>
              <a:t>r</a:t>
            </a:r>
            <a:r>
              <a:rPr sz="2000" spc="10" dirty="0">
                <a:solidFill>
                  <a:srgbClr val="F1F1F1"/>
                </a:solidFill>
                <a:latin typeface="Roboto"/>
                <a:cs typeface="Roboto"/>
              </a:rPr>
              <a:t> </a:t>
            </a:r>
            <a:r>
              <a:rPr sz="2000" spc="-15" dirty="0">
                <a:solidFill>
                  <a:srgbClr val="F1F1F1"/>
                </a:solidFill>
                <a:latin typeface="Roboto"/>
                <a:cs typeface="Roboto"/>
              </a:rPr>
              <a:t>"Atliq </a:t>
            </a:r>
            <a:r>
              <a:rPr sz="2000" spc="-20" dirty="0">
                <a:solidFill>
                  <a:srgbClr val="F1F1F1"/>
                </a:solidFill>
                <a:latin typeface="Roboto"/>
                <a:cs typeface="Roboto"/>
              </a:rPr>
              <a:t>Exclusive" </a:t>
            </a:r>
            <a:r>
              <a:rPr sz="2000" spc="15" dirty="0">
                <a:solidFill>
                  <a:srgbClr val="F1F1F1"/>
                </a:solidFill>
                <a:latin typeface="Roboto"/>
                <a:cs typeface="Roboto"/>
              </a:rPr>
              <a:t>ope</a:t>
            </a:r>
            <a:r>
              <a:rPr lang="en-US" sz="2000" spc="15" dirty="0">
                <a:solidFill>
                  <a:srgbClr val="F1F1F1"/>
                </a:solidFill>
                <a:latin typeface="Roboto"/>
                <a:cs typeface="Roboto"/>
              </a:rPr>
              <a:t>r</a:t>
            </a:r>
            <a:r>
              <a:rPr sz="2000" spc="15" dirty="0">
                <a:solidFill>
                  <a:srgbClr val="F1F1F1"/>
                </a:solidFill>
                <a:latin typeface="Roboto"/>
                <a:cs typeface="Roboto"/>
              </a:rPr>
              <a:t>ates </a:t>
            </a:r>
            <a:r>
              <a:rPr sz="2000" spc="-20" dirty="0">
                <a:solidFill>
                  <a:srgbClr val="F1F1F1"/>
                </a:solidFill>
                <a:latin typeface="Roboto"/>
                <a:cs typeface="Roboto"/>
              </a:rPr>
              <a:t>its </a:t>
            </a:r>
            <a:r>
              <a:rPr sz="2000" spc="-15" dirty="0">
                <a:solidFill>
                  <a:srgbClr val="F1F1F1"/>
                </a:solidFill>
                <a:latin typeface="Roboto"/>
                <a:cs typeface="Roboto"/>
              </a:rPr>
              <a:t>business </a:t>
            </a:r>
            <a:r>
              <a:rPr sz="2000" spc="-30" dirty="0">
                <a:solidFill>
                  <a:srgbClr val="F1F1F1"/>
                </a:solidFill>
                <a:latin typeface="Roboto"/>
                <a:cs typeface="Roboto"/>
              </a:rPr>
              <a:t>in </a:t>
            </a:r>
            <a:r>
              <a:rPr sz="2000" spc="-484" dirty="0">
                <a:solidFill>
                  <a:srgbClr val="F1F1F1"/>
                </a:solidFill>
                <a:latin typeface="Roboto"/>
                <a:cs typeface="Roboto"/>
              </a:rPr>
              <a:t> </a:t>
            </a:r>
            <a:r>
              <a:rPr sz="2000" spc="-20" dirty="0">
                <a:solidFill>
                  <a:srgbClr val="F1F1F1"/>
                </a:solidFill>
                <a:latin typeface="Roboto"/>
                <a:cs typeface="Roboto"/>
              </a:rPr>
              <a:t>the</a:t>
            </a:r>
            <a:r>
              <a:rPr sz="2000" spc="-15" dirty="0">
                <a:solidFill>
                  <a:srgbClr val="F1F1F1"/>
                </a:solidFill>
                <a:latin typeface="Roboto"/>
                <a:cs typeface="Roboto"/>
              </a:rPr>
              <a:t> </a:t>
            </a:r>
            <a:r>
              <a:rPr sz="2000" spc="25" dirty="0">
                <a:solidFill>
                  <a:srgbClr val="F1F1F1"/>
                </a:solidFill>
                <a:latin typeface="Roboto"/>
                <a:cs typeface="Roboto"/>
              </a:rPr>
              <a:t>APAC</a:t>
            </a:r>
            <a:r>
              <a:rPr sz="2000" spc="-20" dirty="0">
                <a:solidFill>
                  <a:srgbClr val="F1F1F1"/>
                </a:solidFill>
                <a:latin typeface="Roboto"/>
                <a:cs typeface="Roboto"/>
              </a:rPr>
              <a:t> </a:t>
            </a:r>
            <a:r>
              <a:rPr lang="en-US" sz="2000" spc="15" dirty="0">
                <a:solidFill>
                  <a:srgbClr val="F1F1F1"/>
                </a:solidFill>
                <a:latin typeface="Roboto"/>
                <a:cs typeface="Roboto"/>
              </a:rPr>
              <a:t>r</a:t>
            </a:r>
            <a:r>
              <a:rPr sz="2000" spc="15" dirty="0">
                <a:solidFill>
                  <a:srgbClr val="F1F1F1"/>
                </a:solidFill>
                <a:latin typeface="Roboto"/>
                <a:cs typeface="Roboto"/>
              </a:rPr>
              <a:t>egion.</a:t>
            </a:r>
            <a:endParaRPr sz="2000" dirty="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2621" y="2853893"/>
            <a:ext cx="338518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Here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listed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all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markets</a:t>
            </a:r>
            <a:r>
              <a:rPr sz="1800" spc="-5" dirty="0">
                <a:latin typeface="Calibri"/>
                <a:cs typeface="Calibri"/>
              </a:rPr>
              <a:t> which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customers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‘Atliq 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Exclusive’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APAC</a:t>
            </a:r>
            <a:r>
              <a:rPr sz="1800" spc="-10" dirty="0">
                <a:latin typeface="Calibri"/>
                <a:cs typeface="Calibri"/>
              </a:rPr>
              <a:t> regain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simply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 where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clause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6984" y="2561844"/>
            <a:ext cx="1926336" cy="32796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316" y="662940"/>
            <a:ext cx="10708005" cy="175450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90805" marR="149860" indent="63500" algn="just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2. What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is the percentage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unique product increase in 2021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vs.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2020?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final output contains these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fields,</a:t>
            </a:r>
            <a:endParaRPr sz="1800" dirty="0">
              <a:latin typeface="Arial MT"/>
              <a:cs typeface="Arial MT"/>
            </a:endParaRPr>
          </a:p>
          <a:p>
            <a:pPr marL="90805" marR="8290559" algn="just">
              <a:lnSpc>
                <a:spcPct val="98900"/>
              </a:lnSpc>
              <a:spcBef>
                <a:spcPts val="25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q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_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ucts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_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20  u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q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_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ucts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_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21  percentage_chg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74208" y="3279647"/>
            <a:ext cx="5856732" cy="13472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07821" y="3298063"/>
            <a:ext cx="33635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Unique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year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2020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245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Unique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year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2021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334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Percentage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increases</a:t>
            </a:r>
            <a:r>
              <a:rPr sz="1800" dirty="0">
                <a:latin typeface="Calibri"/>
                <a:cs typeface="Calibri"/>
              </a:rPr>
              <a:t> 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36.3265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3691" y="662940"/>
            <a:ext cx="10787380" cy="14770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90805" marR="532765" indent="635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3.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Provide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report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8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all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unique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product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counts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each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segment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sort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them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descending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product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counts.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final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output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contains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fields,</a:t>
            </a:r>
            <a:endParaRPr sz="1800" dirty="0">
              <a:latin typeface="Arial MT"/>
              <a:cs typeface="Arial MT"/>
            </a:endParaRPr>
          </a:p>
          <a:p>
            <a:pPr marL="154305" marR="9179560">
              <a:lnSpc>
                <a:spcPts val="2110"/>
              </a:lnSpc>
              <a:spcBef>
                <a:spcPts val="115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segment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ct_c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1523" y="2802635"/>
            <a:ext cx="3749039" cy="32125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45209" y="3079750"/>
            <a:ext cx="33426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query </a:t>
            </a:r>
            <a:r>
              <a:rPr sz="1800" spc="-10" dirty="0">
                <a:latin typeface="Calibri"/>
                <a:cs typeface="Calibri"/>
              </a:rPr>
              <a:t>result </a:t>
            </a:r>
            <a:r>
              <a:rPr sz="1800" spc="-5" dirty="0">
                <a:latin typeface="Calibri"/>
                <a:cs typeface="Calibri"/>
              </a:rPr>
              <a:t>has </a:t>
            </a:r>
            <a:r>
              <a:rPr sz="1800" dirty="0">
                <a:latin typeface="Calibri"/>
                <a:cs typeface="Calibri"/>
              </a:rPr>
              <a:t>6 segment 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there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(used </a:t>
            </a:r>
            <a:r>
              <a:rPr sz="1800" spc="-10" dirty="0">
                <a:latin typeface="Calibri"/>
                <a:cs typeface="Calibri"/>
              </a:rPr>
              <a:t>COUNT aggregate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9976" y="384047"/>
            <a:ext cx="11238230" cy="197548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2E528F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90805" marR="452120" indent="635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4.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Follow-up:</a:t>
            </a:r>
            <a:r>
              <a:rPr sz="180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Which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segment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had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most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increase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unique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products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in 2021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vs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2020?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final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output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contains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these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fields,</a:t>
            </a:r>
            <a:endParaRPr sz="1800" dirty="0">
              <a:latin typeface="Arial MT"/>
              <a:cs typeface="Arial MT"/>
            </a:endParaRPr>
          </a:p>
          <a:p>
            <a:pPr marL="154940" marR="8996680">
              <a:lnSpc>
                <a:spcPct val="99300"/>
              </a:lnSpc>
              <a:spcBef>
                <a:spcPts val="15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segment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ct_c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t_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0  pr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ct_c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t_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1 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difference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7840" y="2743200"/>
            <a:ext cx="6193536" cy="237286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8716" y="2761615"/>
            <a:ext cx="37153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libri"/>
                <a:cs typeface="Calibri"/>
              </a:rPr>
              <a:t>We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count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difference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year </a:t>
            </a:r>
            <a:r>
              <a:rPr sz="1800" dirty="0">
                <a:latin typeface="Calibri"/>
                <a:cs typeface="Calibri"/>
              </a:rPr>
              <a:t>2020 &amp; 2021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each </a:t>
            </a:r>
            <a:r>
              <a:rPr sz="1800" spc="-4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segment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4068" y="423672"/>
            <a:ext cx="10747375" cy="175450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50" dirty="0">
              <a:latin typeface="Times New Roman"/>
              <a:cs typeface="Times New Roman"/>
            </a:endParaRPr>
          </a:p>
          <a:p>
            <a:pPr marL="90805" marR="762635" indent="635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5.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Get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the products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have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highest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lowest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manufacturing</a:t>
            </a:r>
            <a:r>
              <a:rPr sz="18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costs.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final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output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should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contain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these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fields,</a:t>
            </a:r>
            <a:endParaRPr sz="1800" dirty="0">
              <a:latin typeface="Arial MT"/>
              <a:cs typeface="Arial MT"/>
            </a:endParaRPr>
          </a:p>
          <a:p>
            <a:pPr marL="154305" marR="8594090">
              <a:lnSpc>
                <a:spcPct val="98900"/>
              </a:lnSpc>
              <a:spcBef>
                <a:spcPts val="2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product_code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product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ma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uf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cturi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_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cost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6279" y="3000755"/>
            <a:ext cx="6765035" cy="12664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6783" y="2984957"/>
            <a:ext cx="269748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 this query </a:t>
            </a:r>
            <a:r>
              <a:rPr sz="1800" spc="-10" dirty="0">
                <a:latin typeface="Calibri"/>
                <a:cs typeface="Calibri"/>
              </a:rPr>
              <a:t>we found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product_code,product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max </a:t>
            </a:r>
            <a:r>
              <a:rPr sz="1800" dirty="0">
                <a:latin typeface="Calibri"/>
                <a:cs typeface="Calibri"/>
              </a:rPr>
              <a:t>and min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manufacturing_cost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 using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aggegrate </a:t>
            </a:r>
            <a:r>
              <a:rPr sz="1800" spc="-5" dirty="0">
                <a:latin typeface="Calibri"/>
                <a:cs typeface="Calibri"/>
              </a:rPr>
              <a:t>function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1104" y="516636"/>
            <a:ext cx="11170920" cy="175450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wrap="square" lIns="0" tIns="40005" rIns="0" bIns="0" rtlCol="0">
            <a:spAutoFit/>
          </a:bodyPr>
          <a:lstStyle/>
          <a:p>
            <a:pPr marL="90805" marR="36957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6.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Generate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report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which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contains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top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5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customers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who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received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an average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high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pre_invoice_discount_pct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fiscal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year</a:t>
            </a:r>
            <a:r>
              <a:rPr sz="18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2021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Indian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market.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final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output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contains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these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fields,</a:t>
            </a:r>
            <a:endParaRPr sz="1800" dirty="0">
              <a:latin typeface="Arial MT"/>
              <a:cs typeface="Arial MT"/>
            </a:endParaRPr>
          </a:p>
          <a:p>
            <a:pPr marL="90805" marR="95123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cust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mer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_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co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  customer</a:t>
            </a:r>
            <a:endParaRPr sz="1800" dirty="0">
              <a:latin typeface="Arial MT"/>
              <a:cs typeface="Arial MT"/>
            </a:endParaRPr>
          </a:p>
          <a:p>
            <a:pPr marL="90805">
              <a:lnSpc>
                <a:spcPts val="2110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average_discount_percentage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0644" y="2895600"/>
            <a:ext cx="7307580" cy="2286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7445" y="2914015"/>
            <a:ext cx="25565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Found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top</a:t>
            </a:r>
            <a:r>
              <a:rPr sz="1800" dirty="0">
                <a:latin typeface="Calibri"/>
                <a:cs typeface="Calibri"/>
              </a:rPr>
              <a:t> 5</a:t>
            </a:r>
            <a:r>
              <a:rPr sz="1800" spc="-10" dirty="0">
                <a:latin typeface="Calibri"/>
                <a:cs typeface="Calibri"/>
              </a:rPr>
              <a:t> customer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received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discount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fiscal year </a:t>
            </a:r>
            <a:r>
              <a:rPr sz="1800" dirty="0">
                <a:latin typeface="Calibri"/>
                <a:cs typeface="Calibri"/>
              </a:rPr>
              <a:t>2021. Used </a:t>
            </a:r>
            <a:r>
              <a:rPr sz="1800" spc="-5" dirty="0">
                <a:latin typeface="Calibri"/>
                <a:cs typeface="Calibri"/>
              </a:rPr>
              <a:t>Limit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get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Top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727" y="569976"/>
            <a:ext cx="10866120" cy="175450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7.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Get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the complete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report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Gross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sales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amount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customer</a:t>
            </a:r>
            <a:r>
              <a:rPr sz="18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“Atliq</a:t>
            </a:r>
            <a:r>
              <a:rPr sz="18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Exclusive”</a:t>
            </a:r>
            <a:r>
              <a:rPr sz="18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each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month</a:t>
            </a:r>
            <a:endParaRPr sz="1800" dirty="0">
              <a:latin typeface="Arial MT"/>
              <a:cs typeface="Arial MT"/>
            </a:endParaRPr>
          </a:p>
          <a:p>
            <a:pPr marL="90805" marR="2794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This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analysis</a:t>
            </a:r>
            <a:r>
              <a:rPr sz="18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helps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get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idea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low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high-performing</a:t>
            </a:r>
            <a:r>
              <a:rPr sz="18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months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take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strategic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decisions.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final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report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contains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these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columns:</a:t>
            </a:r>
            <a:endParaRPr sz="1800" dirty="0">
              <a:latin typeface="Arial MT"/>
              <a:cs typeface="Arial MT"/>
            </a:endParaRPr>
          </a:p>
          <a:p>
            <a:pPr marL="90805" marR="1013269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Mo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  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Year</a:t>
            </a:r>
            <a:endParaRPr sz="1800" dirty="0">
              <a:highlight>
                <a:srgbClr val="FFFF00"/>
              </a:highlight>
              <a:latin typeface="Arial MT"/>
              <a:cs typeface="Arial MT"/>
            </a:endParaRPr>
          </a:p>
          <a:p>
            <a:pPr marL="90805">
              <a:lnSpc>
                <a:spcPts val="2110"/>
              </a:lnSpc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Gross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sales</a:t>
            </a:r>
            <a:r>
              <a:rPr sz="18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Amount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7164" y="2709672"/>
            <a:ext cx="4078224" cy="36484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3891" y="3053334"/>
            <a:ext cx="38576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Here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calculated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Gross </a:t>
            </a:r>
            <a:r>
              <a:rPr sz="1800" spc="-5" dirty="0">
                <a:latin typeface="Calibri"/>
                <a:cs typeface="Calibri"/>
              </a:rPr>
              <a:t>sales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month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Year.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query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 </a:t>
            </a:r>
            <a:r>
              <a:rPr sz="1800" spc="-5" dirty="0">
                <a:latin typeface="Calibri"/>
                <a:cs typeface="Calibri"/>
              </a:rPr>
              <a:t>multiple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join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1104" y="451104"/>
            <a:ext cx="11117580" cy="119951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wrap="square" lIns="0" tIns="39369" rIns="0" bIns="0" rtlCol="0">
            <a:spAutoFit/>
          </a:bodyPr>
          <a:lstStyle/>
          <a:p>
            <a:pPr marL="90805" marR="570865">
              <a:lnSpc>
                <a:spcPct val="100000"/>
              </a:lnSpc>
              <a:spcBef>
                <a:spcPts val="309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8. In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which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quarter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2020,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got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maximum</a:t>
            </a: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total_sold_quantity?</a:t>
            </a:r>
            <a:r>
              <a:rPr sz="18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final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output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contains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these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fields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sorted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the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total_sold_quantity,</a:t>
            </a:r>
            <a:endParaRPr sz="1800" dirty="0">
              <a:latin typeface="Arial MT"/>
              <a:cs typeface="Arial MT"/>
            </a:endParaRPr>
          </a:p>
          <a:p>
            <a:pPr marL="90805" marR="9117965">
              <a:lnSpc>
                <a:spcPts val="2110"/>
              </a:lnSpc>
              <a:spcBef>
                <a:spcPts val="11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Quarter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tota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_s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_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q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ntity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9671" y="2577083"/>
            <a:ext cx="5049012" cy="14188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3963" y="2595498"/>
            <a:ext cx="365632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quary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change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5" dirty="0">
                <a:latin typeface="Calibri"/>
                <a:cs typeface="Calibri"/>
              </a:rPr>
              <a:t>extract </a:t>
            </a:r>
            <a:r>
              <a:rPr sz="1800" spc="-10" dirty="0">
                <a:latin typeface="Calibri"/>
                <a:cs typeface="Calibri"/>
              </a:rPr>
              <a:t> year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quarter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find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maximum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total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sold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quantity 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year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2020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595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MT</vt:lpstr>
      <vt:lpstr>Calibri</vt:lpstr>
      <vt:lpstr>Calibri Light</vt:lpstr>
      <vt:lpstr>Roboto</vt:lpstr>
      <vt:lpstr>Times New Roman</vt:lpstr>
      <vt:lpstr>Office Theme</vt:lpstr>
      <vt:lpstr> PROVIDE INSIGHTS TO MANAGEMENT IN  CONSUMER GOODS DOMAIN</vt:lpstr>
      <vt:lpstr> 1. Provide the list of markets in which customer "Atliq Exclusive" operates its business in  the APAC region.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PROVIDE INSIGHTS TO MANAGEMENT IN  CONSUMER GOODS DOMAIN</dc:title>
  <dc:creator>ANAMIKA KUMARI</dc:creator>
  <cp:lastModifiedBy>ninya n</cp:lastModifiedBy>
  <cp:revision>2</cp:revision>
  <dcterms:created xsi:type="dcterms:W3CDTF">2023-03-04T18:26:11Z</dcterms:created>
  <dcterms:modified xsi:type="dcterms:W3CDTF">2023-03-05T15:20:03Z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2023-03-04T00:00:00Z</vt:filetime>
  </property>
</Properties>
</file>