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46FA68-007B-4FC0-ACC0-A4AF31DBCAC2}">
          <p14:sldIdLst>
            <p14:sldId id="256"/>
            <p14:sldId id="263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6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38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4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6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0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3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87F56F-D416-49A1-BF1B-A0A2CA4864F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24B204D-D016-4282-A16B-34A7DC4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D152-4083-3A65-E547-043C7B480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517641"/>
            <a:ext cx="5227183" cy="1259739"/>
          </a:xfrm>
        </p:spPr>
        <p:txBody>
          <a:bodyPr/>
          <a:lstStyle/>
          <a:p>
            <a:r>
              <a:rPr lang="en-US" sz="3600" dirty="0"/>
              <a:t>Globox New Banner</a:t>
            </a:r>
            <a:br>
              <a:rPr lang="en-US" sz="3600" dirty="0"/>
            </a:br>
            <a:r>
              <a:rPr lang="en-US" sz="1400" dirty="0"/>
              <a:t>A/B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12F6C-6215-5B1D-4A06-D122EC98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5420017" cy="86142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200" dirty="0"/>
              <a:t>By Ninya Narayanan</a:t>
            </a:r>
          </a:p>
          <a:p>
            <a:endParaRPr lang="en-US" sz="1200" dirty="0"/>
          </a:p>
          <a:p>
            <a:pPr algn="r"/>
            <a:r>
              <a:rPr lang="en-US" sz="1200" dirty="0"/>
              <a:t>Thank you Master school mentor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35C48DC-A3D3-345D-6F07-0FF079BD4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10" y="967273"/>
            <a:ext cx="4811486" cy="52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0B19-15E8-7B86-10A8-DF5975FB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Homepage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20BF-984C-5A0B-D129-82DC27F69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110344" cy="11100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The Goal: increase revenue of food and drink category .</a:t>
            </a:r>
          </a:p>
          <a:p>
            <a:r>
              <a:rPr lang="en-US" dirty="0"/>
              <a:t>- A/B Test with 48.9 K users.</a:t>
            </a:r>
          </a:p>
          <a:p>
            <a:r>
              <a:rPr lang="en-US" dirty="0"/>
              <a:t> - The experiment is only for the mobile website 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6153E679-9A20-9569-FF02-3053ED1D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53" y="2901820"/>
            <a:ext cx="4811486" cy="37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51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A127-31AE-8D69-5538-D7100129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Inside A/B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627F-86C1-6C50-2368-7AA853A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743459"/>
            <a:ext cx="8825659" cy="3416300"/>
          </a:xfrm>
        </p:spPr>
        <p:txBody>
          <a:bodyPr/>
          <a:lstStyle/>
          <a:p>
            <a:r>
              <a:rPr lang="en-US" dirty="0"/>
              <a:t>Sample size: </a:t>
            </a:r>
          </a:p>
          <a:p>
            <a:pPr marL="0" indent="0">
              <a:buNone/>
            </a:pPr>
            <a:r>
              <a:rPr lang="en-US" dirty="0"/>
              <a:t>      -Control: 24,343 </a:t>
            </a:r>
          </a:p>
          <a:p>
            <a:pPr marL="0" indent="0">
              <a:buNone/>
            </a:pPr>
            <a:r>
              <a:rPr lang="en-US" dirty="0"/>
              <a:t>      - Treatment: 24,600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78D8A-060E-DEBA-D452-7CE889FD134E}"/>
              </a:ext>
            </a:extLst>
          </p:cNvPr>
          <p:cNvSpPr/>
          <p:nvPr/>
        </p:nvSpPr>
        <p:spPr>
          <a:xfrm>
            <a:off x="6096000" y="2883159"/>
            <a:ext cx="2105608" cy="4198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FE005-0593-B9CB-A8E0-5F6A8F116189}"/>
              </a:ext>
            </a:extLst>
          </p:cNvPr>
          <p:cNvSpPr/>
          <p:nvPr/>
        </p:nvSpPr>
        <p:spPr>
          <a:xfrm>
            <a:off x="5716556" y="3853543"/>
            <a:ext cx="1374709" cy="419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3205D-8FB8-0612-366C-EED5F41976BB}"/>
              </a:ext>
            </a:extLst>
          </p:cNvPr>
          <p:cNvSpPr/>
          <p:nvPr/>
        </p:nvSpPr>
        <p:spPr>
          <a:xfrm>
            <a:off x="7389870" y="3853543"/>
            <a:ext cx="1511534" cy="419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61A1BC-4221-4DFD-EA5E-BDB239314693}"/>
              </a:ext>
            </a:extLst>
          </p:cNvPr>
          <p:cNvCxnSpPr/>
          <p:nvPr/>
        </p:nvCxnSpPr>
        <p:spPr>
          <a:xfrm>
            <a:off x="6372808" y="3536302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8D8BC6-8496-1544-EED5-98EE58269BB1}"/>
              </a:ext>
            </a:extLst>
          </p:cNvPr>
          <p:cNvCxnSpPr/>
          <p:nvPr/>
        </p:nvCxnSpPr>
        <p:spPr>
          <a:xfrm>
            <a:off x="7277878" y="3303037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366CD3-BFE7-3D9E-769C-9C495BB7BD0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372808" y="3545633"/>
            <a:ext cx="31103" cy="30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46745C-CA13-FEF5-532D-9AFCD5E25F9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145637" y="3769568"/>
            <a:ext cx="252947" cy="8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71F90-8898-3D5A-603D-1CF881703091}"/>
              </a:ext>
            </a:extLst>
          </p:cNvPr>
          <p:cNvSpPr/>
          <p:nvPr/>
        </p:nvSpPr>
        <p:spPr>
          <a:xfrm>
            <a:off x="5716556" y="4655976"/>
            <a:ext cx="1561322" cy="8024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existing landing page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177484-F2D5-C508-725B-ED37EC5A17DD}"/>
              </a:ext>
            </a:extLst>
          </p:cNvPr>
          <p:cNvCxnSpPr/>
          <p:nvPr/>
        </p:nvCxnSpPr>
        <p:spPr>
          <a:xfrm>
            <a:off x="6559420" y="4273420"/>
            <a:ext cx="0" cy="373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BF6957A-9D41-9194-8454-43DC1538105B}"/>
              </a:ext>
            </a:extLst>
          </p:cNvPr>
          <p:cNvSpPr/>
          <p:nvPr/>
        </p:nvSpPr>
        <p:spPr>
          <a:xfrm>
            <a:off x="7688425" y="4637057"/>
            <a:ext cx="1511534" cy="8024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landing page with banner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04E580-B461-D771-9F4B-8B3E8615F50E}"/>
              </a:ext>
            </a:extLst>
          </p:cNvPr>
          <p:cNvCxnSpPr>
            <a:endCxn id="29" idx="0"/>
          </p:cNvCxnSpPr>
          <p:nvPr/>
        </p:nvCxnSpPr>
        <p:spPr>
          <a:xfrm>
            <a:off x="8444192" y="4273420"/>
            <a:ext cx="0" cy="36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C41569-49F8-3857-2A75-12C99A2B06F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497217" y="5458405"/>
            <a:ext cx="15563" cy="40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F883B3-F8EC-DA76-2DBF-EC330CDD68E1}"/>
              </a:ext>
            </a:extLst>
          </p:cNvPr>
          <p:cNvCxnSpPr>
            <a:cxnSpLocks/>
          </p:cNvCxnSpPr>
          <p:nvPr/>
        </p:nvCxnSpPr>
        <p:spPr>
          <a:xfrm>
            <a:off x="8901404" y="5458405"/>
            <a:ext cx="0" cy="420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4339FB-407B-DB80-E347-F0C66F2FC8BE}"/>
              </a:ext>
            </a:extLst>
          </p:cNvPr>
          <p:cNvCxnSpPr/>
          <p:nvPr/>
        </p:nvCxnSpPr>
        <p:spPr>
          <a:xfrm>
            <a:off x="5635690" y="5859624"/>
            <a:ext cx="1754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9FAAAE-FCDC-043E-EB70-59788A531BE9}"/>
              </a:ext>
            </a:extLst>
          </p:cNvPr>
          <p:cNvCxnSpPr>
            <a:cxnSpLocks/>
          </p:cNvCxnSpPr>
          <p:nvPr/>
        </p:nvCxnSpPr>
        <p:spPr>
          <a:xfrm>
            <a:off x="8290249" y="5868951"/>
            <a:ext cx="166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8EC01DD-7A85-65AB-5000-B3651B7A3E02}"/>
              </a:ext>
            </a:extLst>
          </p:cNvPr>
          <p:cNvCxnSpPr/>
          <p:nvPr/>
        </p:nvCxnSpPr>
        <p:spPr>
          <a:xfrm>
            <a:off x="5635690" y="5859624"/>
            <a:ext cx="0" cy="30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8C232F-95C0-CFD8-07A0-0EE4A0E0B728}"/>
              </a:ext>
            </a:extLst>
          </p:cNvPr>
          <p:cNvCxnSpPr/>
          <p:nvPr/>
        </p:nvCxnSpPr>
        <p:spPr>
          <a:xfrm>
            <a:off x="7389870" y="5859624"/>
            <a:ext cx="0" cy="30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42E763-7323-96D1-16DE-53242902827A}"/>
              </a:ext>
            </a:extLst>
          </p:cNvPr>
          <p:cNvSpPr/>
          <p:nvPr/>
        </p:nvSpPr>
        <p:spPr>
          <a:xfrm>
            <a:off x="5318449" y="6159759"/>
            <a:ext cx="1054359" cy="317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61D53B-BA0F-4B38-F966-7EE1CBD1EA81}"/>
              </a:ext>
            </a:extLst>
          </p:cNvPr>
          <p:cNvSpPr/>
          <p:nvPr/>
        </p:nvSpPr>
        <p:spPr>
          <a:xfrm>
            <a:off x="6760028" y="6137997"/>
            <a:ext cx="1054359" cy="5238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Don’t convert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D54CA0-0BBD-59DE-624A-9A40A0F2F6C3}"/>
              </a:ext>
            </a:extLst>
          </p:cNvPr>
          <p:cNvSpPr/>
          <p:nvPr/>
        </p:nvSpPr>
        <p:spPr>
          <a:xfrm>
            <a:off x="7991669" y="6211087"/>
            <a:ext cx="1054359" cy="317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C9445D-428E-F540-9C8C-C2CAFA738177}"/>
              </a:ext>
            </a:extLst>
          </p:cNvPr>
          <p:cNvSpPr/>
          <p:nvPr/>
        </p:nvSpPr>
        <p:spPr>
          <a:xfrm>
            <a:off x="9349273" y="6137997"/>
            <a:ext cx="1129005" cy="523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Don’t</a:t>
            </a:r>
          </a:p>
          <a:p>
            <a:pPr algn="ctr"/>
            <a:r>
              <a:rPr lang="en-US" sz="1400" dirty="0"/>
              <a:t>convert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62C0E1-0697-94A6-6079-4330830D92B4}"/>
              </a:ext>
            </a:extLst>
          </p:cNvPr>
          <p:cNvCxnSpPr/>
          <p:nvPr/>
        </p:nvCxnSpPr>
        <p:spPr>
          <a:xfrm>
            <a:off x="8313576" y="5878543"/>
            <a:ext cx="0" cy="28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5E3167-503F-F126-E424-49804121ACE7}"/>
              </a:ext>
            </a:extLst>
          </p:cNvPr>
          <p:cNvCxnSpPr>
            <a:endCxn id="52" idx="0"/>
          </p:cNvCxnSpPr>
          <p:nvPr/>
        </p:nvCxnSpPr>
        <p:spPr>
          <a:xfrm flipH="1">
            <a:off x="9913776" y="5859624"/>
            <a:ext cx="34713" cy="27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1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B2A5-349F-06A6-5CB1-29B3D552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vs Avg amount spent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1ECFA-E8BD-5FDA-7FDE-2793D800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511" y="2594170"/>
            <a:ext cx="4213266" cy="3416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6DDC7-3471-F0CB-7CB3-1923FAC4D761}"/>
              </a:ext>
            </a:extLst>
          </p:cNvPr>
          <p:cNvSpPr txBox="1"/>
          <p:nvPr/>
        </p:nvSpPr>
        <p:spPr>
          <a:xfrm>
            <a:off x="746450" y="3096504"/>
            <a:ext cx="55050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Treatment group had a higher conversion rate than Control group (+0.707 %)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-Average Amount Spent was almost similar in both groups with a difference of $0.015 </a:t>
            </a:r>
          </a:p>
        </p:txBody>
      </p:sp>
    </p:spTree>
    <p:extLst>
      <p:ext uri="{BB962C8B-B14F-4D97-AF65-F5344CB8AC3E}">
        <p14:creationId xmlns:p14="http://schemas.microsoft.com/office/powerpoint/2010/main" val="402181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D0D4-6C5D-CC60-CCC7-66420B46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Novelty Effect 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32DFE-FAC9-5209-01D1-4CB83655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7" y="3087271"/>
            <a:ext cx="10394302" cy="3482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65C78-6BE4-5D4D-997F-43FA23CA7B3C}"/>
              </a:ext>
            </a:extLst>
          </p:cNvPr>
          <p:cNvSpPr txBox="1"/>
          <p:nvPr/>
        </p:nvSpPr>
        <p:spPr>
          <a:xfrm>
            <a:off x="709127" y="2434529"/>
            <a:ext cx="10217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There is no significant difference between the number of users joining each day, no novelty effect can be observed. </a:t>
            </a:r>
          </a:p>
        </p:txBody>
      </p:sp>
    </p:spTree>
    <p:extLst>
      <p:ext uri="{BB962C8B-B14F-4D97-AF65-F5344CB8AC3E}">
        <p14:creationId xmlns:p14="http://schemas.microsoft.com/office/powerpoint/2010/main" val="324428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E5EB-E761-2874-745E-7B59159B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2BCFA-00FB-C73E-CD63-32A851734238}"/>
              </a:ext>
            </a:extLst>
          </p:cNvPr>
          <p:cNvSpPr txBox="1"/>
          <p:nvPr/>
        </p:nvSpPr>
        <p:spPr>
          <a:xfrm>
            <a:off x="1154954" y="2429078"/>
            <a:ext cx="10198359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- There is sufficiently strong evidence that the conversion rate was different between the control and treatment group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- There is no significant difference found in the AVG Amount Spent between the two groups</a:t>
            </a:r>
          </a:p>
        </p:txBody>
      </p:sp>
    </p:spTree>
    <p:extLst>
      <p:ext uri="{BB962C8B-B14F-4D97-AF65-F5344CB8AC3E}">
        <p14:creationId xmlns:p14="http://schemas.microsoft.com/office/powerpoint/2010/main" val="407073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4A57-5E25-5FC5-449D-9DB5E8D6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Estimates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F28AF-C582-62D1-D2B9-60674E50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2" y="3844212"/>
            <a:ext cx="10411179" cy="1464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C0676-533E-B51D-DFDB-86BC40EC9005}"/>
              </a:ext>
            </a:extLst>
          </p:cNvPr>
          <p:cNvSpPr txBox="1"/>
          <p:nvPr/>
        </p:nvSpPr>
        <p:spPr>
          <a:xfrm>
            <a:off x="384919" y="2958004"/>
            <a:ext cx="10821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-I estimate that conversion rate of the Control group lies between 3.67% and 4.16%, while for the Treatment group it lies between 4.36% and 4.89% </a:t>
            </a:r>
          </a:p>
        </p:txBody>
      </p:sp>
    </p:spTree>
    <p:extLst>
      <p:ext uri="{BB962C8B-B14F-4D97-AF65-F5344CB8AC3E}">
        <p14:creationId xmlns:p14="http://schemas.microsoft.com/office/powerpoint/2010/main" val="366411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CF16-ACA0-608F-97CA-3CB6C43A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F0EEF-B323-C231-5716-645BE63EAAEC}"/>
              </a:ext>
            </a:extLst>
          </p:cNvPr>
          <p:cNvSpPr txBox="1"/>
          <p:nvPr/>
        </p:nvSpPr>
        <p:spPr>
          <a:xfrm>
            <a:off x="737118" y="3312367"/>
            <a:ext cx="110754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strongly recommend launching the banner because:</a:t>
            </a:r>
          </a:p>
          <a:p>
            <a:endParaRPr lang="en-US" dirty="0"/>
          </a:p>
          <a:p>
            <a:r>
              <a:rPr lang="en-US" dirty="0"/>
              <a:t> - The treatment and the control group have a significant difference in the conversion rates.</a:t>
            </a:r>
          </a:p>
          <a:p>
            <a:endParaRPr lang="en-US" dirty="0"/>
          </a:p>
          <a:p>
            <a:r>
              <a:rPr lang="en-US" dirty="0"/>
              <a:t> - The total amount spent by the Treatment group is higher than the one of control group .</a:t>
            </a:r>
          </a:p>
          <a:p>
            <a:endParaRPr lang="en-US" dirty="0"/>
          </a:p>
          <a:p>
            <a:r>
              <a:rPr lang="en-US" dirty="0"/>
              <a:t>- The cost of launching the new banner is not expensive and combined with the benefits that we saw in the A/B test is worth launching it’</a:t>
            </a:r>
          </a:p>
        </p:txBody>
      </p:sp>
    </p:spTree>
    <p:extLst>
      <p:ext uri="{BB962C8B-B14F-4D97-AF65-F5344CB8AC3E}">
        <p14:creationId xmlns:p14="http://schemas.microsoft.com/office/powerpoint/2010/main" val="7765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232</TotalTime>
  <Words>293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Globox New Banner A/B Testing </vt:lpstr>
      <vt:lpstr>New Homepage Banner</vt:lpstr>
      <vt:lpstr>Inside A/B Testing</vt:lpstr>
      <vt:lpstr>Conversion rate vs Avg amount spent</vt:lpstr>
      <vt:lpstr>Novelty Effect Assessment</vt:lpstr>
      <vt:lpstr>Hypothesis Testing</vt:lpstr>
      <vt:lpstr>Conversion Rate Estimates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New Banner A/B Testing</dc:title>
  <dc:creator>ninya n</dc:creator>
  <cp:lastModifiedBy>ninya n</cp:lastModifiedBy>
  <cp:revision>2</cp:revision>
  <dcterms:created xsi:type="dcterms:W3CDTF">2023-12-27T20:33:56Z</dcterms:created>
  <dcterms:modified xsi:type="dcterms:W3CDTF">2023-12-28T00:32:52Z</dcterms:modified>
</cp:coreProperties>
</file>