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6" r:id="rId11"/>
    <p:sldId id="269" r:id="rId12"/>
    <p:sldId id="282" r:id="rId13"/>
    <p:sldId id="268" r:id="rId14"/>
    <p:sldId id="271" r:id="rId15"/>
    <p:sldId id="283" r:id="rId16"/>
    <p:sldId id="272" r:id="rId17"/>
    <p:sldId id="278" r:id="rId18"/>
    <p:sldId id="275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517AE0-8839-40A7-845A-0811E5D18DCA}">
          <p14:sldIdLst>
            <p14:sldId id="256"/>
            <p14:sldId id="265"/>
          </p14:sldIdLst>
        </p14:section>
        <p14:section name="Mortality Rate" id="{A5E496EC-C2B9-452B-95E8-D5DFAB0F437C}">
          <p14:sldIdLst>
            <p14:sldId id="257"/>
            <p14:sldId id="258"/>
            <p14:sldId id="259"/>
          </p14:sldIdLst>
        </p14:section>
        <p14:section name="HIV Epidemic" id="{888A6D4B-4C49-46AD-A910-1449D53E2735}">
          <p14:sldIdLst>
            <p14:sldId id="260"/>
            <p14:sldId id="262"/>
            <p14:sldId id="264"/>
            <p14:sldId id="263"/>
            <p14:sldId id="266"/>
          </p14:sldIdLst>
        </p14:section>
        <p14:section name="Poverty v Accress to HealthCare" id="{6D3151B3-41FD-49B5-A210-1CA44577FC6E}">
          <p14:sldIdLst>
            <p14:sldId id="269"/>
            <p14:sldId id="282"/>
            <p14:sldId id="268"/>
            <p14:sldId id="271"/>
            <p14:sldId id="283"/>
            <p14:sldId id="272"/>
          </p14:sldIdLst>
        </p14:section>
        <p14:section name="Aftermath" id="{92E836F1-D095-4015-B898-C78D7D3CDA15}">
          <p14:sldIdLst>
            <p14:sldId id="278"/>
            <p14:sldId id="275"/>
            <p14:sldId id="277"/>
          </p14:sldIdLst>
        </p14:section>
        <p14:section name="Outro" id="{89CE5FC5-CD3B-4F41-95F0-54DCB387925A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744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144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pos="432" userDrawn="1">
          <p15:clr>
            <a:srgbClr val="A4A3A4"/>
          </p15:clr>
        </p15:guide>
        <p15:guide id="6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26D"/>
    <a:srgbClr val="BF73BF"/>
    <a:srgbClr val="B65EB6"/>
    <a:srgbClr val="046B9F"/>
    <a:srgbClr val="2D936C"/>
    <a:srgbClr val="FB8500"/>
    <a:srgbClr val="219EBC"/>
    <a:srgbClr val="8ECAE6"/>
    <a:srgbClr val="FE5F55"/>
    <a:srgbClr val="023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47" autoAdjust="0"/>
  </p:normalViewPr>
  <p:slideViewPr>
    <p:cSldViewPr>
      <p:cViewPr varScale="1">
        <p:scale>
          <a:sx n="104" d="100"/>
          <a:sy n="104" d="100"/>
        </p:scale>
        <p:origin x="144" y="102"/>
      </p:cViewPr>
      <p:guideLst>
        <p:guide pos="7440"/>
        <p:guide pos="240"/>
        <p:guide orient="horz" pos="144"/>
        <p:guide orient="horz" pos="4080"/>
        <p:guide pos="432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female_mortality_rate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both_genders_hiv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communicable_COD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female_mortality_rate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condom_usa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both_genders_hi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condom_usag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both_genders_hi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antiretrovir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antiretrovir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477\Desktop\World%20Development%20Indicator\Prelimenary%20Tables\gdp_zim_zam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[female_mortality_rate.csv]Sheet1!PivotTable2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276465441819775E-2"/>
          <c:y val="2.8180440030524927E-2"/>
          <c:w val="0.92921823660931269"/>
          <c:h val="0.860318709466598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Average of Male Mortality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circle"/>
              <c:size val="13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331-4E62-86F2-E77A768BD7EC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31-4E62-86F2-E77A768BD7EC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331-4E62-86F2-E77A768BD7EC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31-4E62-86F2-E77A768BD7EC}"/>
              </c:ext>
            </c:extLst>
          </c:dPt>
          <c:cat>
            <c:strRef>
              <c:f>Sheet1!$A$4:$A$58</c:f>
              <c:strCach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strCache>
            </c:strRef>
          </c:cat>
          <c:val>
            <c:numRef>
              <c:f>Sheet1!$B$4:$B$58</c:f>
              <c:numCache>
                <c:formatCode>General</c:formatCode>
                <c:ptCount val="54"/>
                <c:pt idx="0">
                  <c:v>361.74599999999998</c:v>
                </c:pt>
                <c:pt idx="1">
                  <c:v>358.00299999999999</c:v>
                </c:pt>
                <c:pt idx="2">
                  <c:v>354.26100000000002</c:v>
                </c:pt>
                <c:pt idx="3">
                  <c:v>351.08100000000002</c:v>
                </c:pt>
                <c:pt idx="4">
                  <c:v>347.90100000000001</c:v>
                </c:pt>
                <c:pt idx="5">
                  <c:v>344.721</c:v>
                </c:pt>
                <c:pt idx="6">
                  <c:v>341.541</c:v>
                </c:pt>
                <c:pt idx="7">
                  <c:v>338.36099999999999</c:v>
                </c:pt>
                <c:pt idx="8">
                  <c:v>335.16199999999998</c:v>
                </c:pt>
                <c:pt idx="9">
                  <c:v>331.96300000000002</c:v>
                </c:pt>
                <c:pt idx="10">
                  <c:v>328.76400000000001</c:v>
                </c:pt>
                <c:pt idx="11">
                  <c:v>325.565</c:v>
                </c:pt>
                <c:pt idx="12">
                  <c:v>322.36599999999999</c:v>
                </c:pt>
                <c:pt idx="13">
                  <c:v>318.35399999999998</c:v>
                </c:pt>
                <c:pt idx="14">
                  <c:v>314.34100000000001</c:v>
                </c:pt>
                <c:pt idx="15">
                  <c:v>310.32900000000001</c:v>
                </c:pt>
                <c:pt idx="16">
                  <c:v>306.31599999999997</c:v>
                </c:pt>
                <c:pt idx="17">
                  <c:v>302.30399999999997</c:v>
                </c:pt>
                <c:pt idx="18">
                  <c:v>296.81900000000002</c:v>
                </c:pt>
                <c:pt idx="19">
                  <c:v>291.334</c:v>
                </c:pt>
                <c:pt idx="20">
                  <c:v>285.84899999999999</c:v>
                </c:pt>
                <c:pt idx="21">
                  <c:v>280.36399999999998</c:v>
                </c:pt>
                <c:pt idx="22">
                  <c:v>274.87900000000002</c:v>
                </c:pt>
                <c:pt idx="23">
                  <c:v>277.65899999999999</c:v>
                </c:pt>
                <c:pt idx="24">
                  <c:v>280.44</c:v>
                </c:pt>
                <c:pt idx="25">
                  <c:v>283.22000000000003</c:v>
                </c:pt>
                <c:pt idx="26">
                  <c:v>286.00099999999998</c:v>
                </c:pt>
                <c:pt idx="27">
                  <c:v>288.78100000000001</c:v>
                </c:pt>
                <c:pt idx="28">
                  <c:v>321.40499999999997</c:v>
                </c:pt>
                <c:pt idx="29">
                  <c:v>354.029</c:v>
                </c:pt>
                <c:pt idx="30">
                  <c:v>386.65199999999999</c:v>
                </c:pt>
                <c:pt idx="31">
                  <c:v>419.27600000000001</c:v>
                </c:pt>
                <c:pt idx="32">
                  <c:v>451.9</c:v>
                </c:pt>
                <c:pt idx="33">
                  <c:v>498.86200000000002</c:v>
                </c:pt>
                <c:pt idx="34">
                  <c:v>545.82500000000005</c:v>
                </c:pt>
                <c:pt idx="35">
                  <c:v>592.78700000000003</c:v>
                </c:pt>
                <c:pt idx="36">
                  <c:v>639.75</c:v>
                </c:pt>
                <c:pt idx="37">
                  <c:v>686.71299999999997</c:v>
                </c:pt>
                <c:pt idx="38">
                  <c:v>702.43499999999995</c:v>
                </c:pt>
                <c:pt idx="39">
                  <c:v>718.15700000000004</c:v>
                </c:pt>
                <c:pt idx="40">
                  <c:v>733.88</c:v>
                </c:pt>
                <c:pt idx="41">
                  <c:v>749.60199999999998</c:v>
                </c:pt>
                <c:pt idx="42">
                  <c:v>765.32500000000005</c:v>
                </c:pt>
                <c:pt idx="43">
                  <c:v>747.83</c:v>
                </c:pt>
                <c:pt idx="44">
                  <c:v>730.33600000000001</c:v>
                </c:pt>
                <c:pt idx="45">
                  <c:v>712.84199999999998</c:v>
                </c:pt>
                <c:pt idx="46">
                  <c:v>695.34699999999998</c:v>
                </c:pt>
                <c:pt idx="47">
                  <c:v>677.85299999999995</c:v>
                </c:pt>
                <c:pt idx="48">
                  <c:v>637.72699999999998</c:v>
                </c:pt>
                <c:pt idx="49">
                  <c:v>597.601</c:v>
                </c:pt>
                <c:pt idx="50">
                  <c:v>557.47500000000002</c:v>
                </c:pt>
                <c:pt idx="51">
                  <c:v>517.34900000000005</c:v>
                </c:pt>
                <c:pt idx="52">
                  <c:v>477.22300000000001</c:v>
                </c:pt>
                <c:pt idx="53">
                  <c:v>445.13499999999999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4E62-86F2-E77A768BD7EC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Average of Female Mortality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circle"/>
              <c:size val="13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331-4E62-86F2-E77A768BD7EC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9331-4E62-86F2-E77A768BD7EC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331-4E62-86F2-E77A768BD7EC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508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331-4E62-86F2-E77A768BD7EC}"/>
              </c:ext>
            </c:extLst>
          </c:dPt>
          <c:cat>
            <c:strRef>
              <c:f>Sheet1!$A$4:$A$58</c:f>
              <c:strCach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strCache>
            </c:strRef>
          </c:cat>
          <c:val>
            <c:numRef>
              <c:f>Sheet1!$C$4:$C$58</c:f>
              <c:numCache>
                <c:formatCode>General</c:formatCode>
                <c:ptCount val="54"/>
                <c:pt idx="0">
                  <c:v>306.20100000000002</c:v>
                </c:pt>
                <c:pt idx="1">
                  <c:v>302.66899999999998</c:v>
                </c:pt>
                <c:pt idx="2">
                  <c:v>299.137</c:v>
                </c:pt>
                <c:pt idx="3">
                  <c:v>295.95699999999999</c:v>
                </c:pt>
                <c:pt idx="4">
                  <c:v>292.77800000000002</c:v>
                </c:pt>
                <c:pt idx="5">
                  <c:v>289.59800000000001</c:v>
                </c:pt>
                <c:pt idx="6">
                  <c:v>286.41800000000001</c:v>
                </c:pt>
                <c:pt idx="7">
                  <c:v>283.23899999999998</c:v>
                </c:pt>
                <c:pt idx="8">
                  <c:v>280.04300000000001</c:v>
                </c:pt>
                <c:pt idx="9">
                  <c:v>276.84800000000001</c:v>
                </c:pt>
                <c:pt idx="10">
                  <c:v>273.65300000000002</c:v>
                </c:pt>
                <c:pt idx="11">
                  <c:v>270.45800000000003</c:v>
                </c:pt>
                <c:pt idx="12">
                  <c:v>267.26299999999998</c:v>
                </c:pt>
                <c:pt idx="13">
                  <c:v>263.30799999999999</c:v>
                </c:pt>
                <c:pt idx="14">
                  <c:v>259.35199999999998</c:v>
                </c:pt>
                <c:pt idx="15">
                  <c:v>255.39599999999999</c:v>
                </c:pt>
                <c:pt idx="16">
                  <c:v>251.441</c:v>
                </c:pt>
                <c:pt idx="17">
                  <c:v>247.48500000000001</c:v>
                </c:pt>
                <c:pt idx="18">
                  <c:v>241.785</c:v>
                </c:pt>
                <c:pt idx="19">
                  <c:v>236.08500000000001</c:v>
                </c:pt>
                <c:pt idx="20">
                  <c:v>230.38499999999999</c:v>
                </c:pt>
                <c:pt idx="21">
                  <c:v>224.685</c:v>
                </c:pt>
                <c:pt idx="22">
                  <c:v>218.98500000000001</c:v>
                </c:pt>
                <c:pt idx="23">
                  <c:v>221.62299999999999</c:v>
                </c:pt>
                <c:pt idx="24">
                  <c:v>224.261</c:v>
                </c:pt>
                <c:pt idx="25">
                  <c:v>226.899</c:v>
                </c:pt>
                <c:pt idx="26">
                  <c:v>229.53700000000001</c:v>
                </c:pt>
                <c:pt idx="27">
                  <c:v>232.17599999999999</c:v>
                </c:pt>
                <c:pt idx="28">
                  <c:v>271.46100000000001</c:v>
                </c:pt>
                <c:pt idx="29">
                  <c:v>310.74599999999998</c:v>
                </c:pt>
                <c:pt idx="30">
                  <c:v>350.03199999999998</c:v>
                </c:pt>
                <c:pt idx="31">
                  <c:v>389.31700000000001</c:v>
                </c:pt>
                <c:pt idx="32">
                  <c:v>428.60199999999998</c:v>
                </c:pt>
                <c:pt idx="33">
                  <c:v>483.94799999999998</c:v>
                </c:pt>
                <c:pt idx="34">
                  <c:v>539.29399999999998</c:v>
                </c:pt>
                <c:pt idx="35">
                  <c:v>594.63900000000001</c:v>
                </c:pt>
                <c:pt idx="36">
                  <c:v>649.98500000000001</c:v>
                </c:pt>
                <c:pt idx="37">
                  <c:v>705.33100000000002</c:v>
                </c:pt>
                <c:pt idx="38">
                  <c:v>724.14099999999996</c:v>
                </c:pt>
                <c:pt idx="39">
                  <c:v>742.95100000000002</c:v>
                </c:pt>
                <c:pt idx="40">
                  <c:v>761.76099999999997</c:v>
                </c:pt>
                <c:pt idx="41">
                  <c:v>780.57100000000003</c:v>
                </c:pt>
                <c:pt idx="42">
                  <c:v>799.38199999999995</c:v>
                </c:pt>
                <c:pt idx="43">
                  <c:v>778.59900000000005</c:v>
                </c:pt>
                <c:pt idx="44">
                  <c:v>757.81700000000001</c:v>
                </c:pt>
                <c:pt idx="45">
                  <c:v>737.03499999999997</c:v>
                </c:pt>
                <c:pt idx="46">
                  <c:v>716.25300000000004</c:v>
                </c:pt>
                <c:pt idx="47">
                  <c:v>695.47</c:v>
                </c:pt>
                <c:pt idx="48">
                  <c:v>646.38699999999994</c:v>
                </c:pt>
                <c:pt idx="49">
                  <c:v>597.303</c:v>
                </c:pt>
                <c:pt idx="50">
                  <c:v>548.21900000000005</c:v>
                </c:pt>
                <c:pt idx="51">
                  <c:v>499.13600000000002</c:v>
                </c:pt>
                <c:pt idx="52">
                  <c:v>450.05200000000002</c:v>
                </c:pt>
                <c:pt idx="53">
                  <c:v>415.875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31-4E62-86F2-E77A768BD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0673024"/>
        <c:axId val="1840620048"/>
      </c:lineChart>
      <c:catAx>
        <c:axId val="184067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0620048"/>
        <c:crosses val="autoZero"/>
        <c:auto val="1"/>
        <c:lblAlgn val="ctr"/>
        <c:lblOffset val="100"/>
        <c:tickLblSkip val="5"/>
        <c:noMultiLvlLbl val="0"/>
      </c:catAx>
      <c:valAx>
        <c:axId val="184062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067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[both_genders_hiv.xlsx]hiv_total_bth_countries_pvt!PivotTable1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999884494775232E-2"/>
          <c:y val="3.2486199591492716E-2"/>
          <c:w val="0.94721153184503615"/>
          <c:h val="0.89611918085938402"/>
        </c:manualLayout>
      </c:layout>
      <c:lineChart>
        <c:grouping val="standard"/>
        <c:varyColors val="0"/>
        <c:ser>
          <c:idx val="0"/>
          <c:order val="0"/>
          <c:tx>
            <c:strRef>
              <c:f>hiv_total_bth_countries_pvt!$B$3:$B$4</c:f>
              <c:strCache>
                <c:ptCount val="1"/>
                <c:pt idx="0">
                  <c:v>Zimbabwe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0D99-4959-81BC-EF3BC045F31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0D99-4959-81BC-EF3BC045F31E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D99-4959-81BC-EF3BC045F31E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0D99-4959-81BC-EF3BC045F31E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99-4959-81BC-EF3BC045F31E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D99-4959-81BC-EF3BC045F31E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99-4959-81BC-EF3BC045F31E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99-4959-81BC-EF3BC045F31E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99-4959-81BC-EF3BC045F31E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99-4959-81BC-EF3BC045F31E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99-4959-81BC-EF3BC045F31E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99-4959-81BC-EF3BC045F31E}"/>
              </c:ext>
            </c:extLst>
          </c:dPt>
          <c:dPt>
            <c:idx val="13"/>
            <c:marker>
              <c:symbol val="circle"/>
              <c:size val="11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9-4959-81BC-EF3BC045F31E}"/>
              </c:ext>
            </c:extLst>
          </c:dPt>
          <c:dPt>
            <c:idx val="24"/>
            <c:marker>
              <c:symbol val="circle"/>
              <c:size val="11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D99-4959-81BC-EF3BC045F31E}"/>
              </c:ext>
            </c:extLst>
          </c:dPt>
          <c:dLbls>
            <c:dLbl>
              <c:idx val="13"/>
              <c:layout>
                <c:manualLayout>
                  <c:x val="3.3333333333332112E-3"/>
                  <c:y val="-4.6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99-4959-81BC-EF3BC045F31E}"/>
                </c:ext>
              </c:extLst>
            </c:dLbl>
            <c:dLbl>
              <c:idx val="24"/>
              <c:layout>
                <c:manualLayout>
                  <c:x val="-8.3333333333333332E-3"/>
                  <c:y val="6.7708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99-4959-81BC-EF3BC045F3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hiv_total_bth_countries_pvt!$A$5:$A$30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hiv_total_bth_countries_pvt!$B$5:$B$30</c:f>
              <c:numCache>
                <c:formatCode>0%</c:formatCode>
                <c:ptCount val="25"/>
                <c:pt idx="0">
                  <c:v>0.11700000000000001</c:v>
                </c:pt>
                <c:pt idx="1">
                  <c:v>0.152</c:v>
                </c:pt>
                <c:pt idx="2">
                  <c:v>0.188</c:v>
                </c:pt>
                <c:pt idx="3">
                  <c:v>0.222</c:v>
                </c:pt>
                <c:pt idx="4">
                  <c:v>0.25</c:v>
                </c:pt>
                <c:pt idx="5">
                  <c:v>0.27300000000000002</c:v>
                </c:pt>
                <c:pt idx="6">
                  <c:v>0.28799999999999998</c:v>
                </c:pt>
                <c:pt idx="7">
                  <c:v>0.29499999999999998</c:v>
                </c:pt>
                <c:pt idx="8">
                  <c:v>0.29599999999999999</c:v>
                </c:pt>
                <c:pt idx="9">
                  <c:v>0.29199999999999998</c:v>
                </c:pt>
                <c:pt idx="10">
                  <c:v>0.28399999999999997</c:v>
                </c:pt>
                <c:pt idx="11">
                  <c:v>0.27200000000000002</c:v>
                </c:pt>
                <c:pt idx="12">
                  <c:v>0.25900000000000001</c:v>
                </c:pt>
                <c:pt idx="13">
                  <c:v>0.245</c:v>
                </c:pt>
                <c:pt idx="14">
                  <c:v>0.23100000000000001</c:v>
                </c:pt>
                <c:pt idx="15">
                  <c:v>0.218</c:v>
                </c:pt>
                <c:pt idx="16">
                  <c:v>0.20699999999999999</c:v>
                </c:pt>
                <c:pt idx="17">
                  <c:v>0.19700000000000001</c:v>
                </c:pt>
                <c:pt idx="18">
                  <c:v>0.189</c:v>
                </c:pt>
                <c:pt idx="19">
                  <c:v>0.184</c:v>
                </c:pt>
                <c:pt idx="20">
                  <c:v>0.18</c:v>
                </c:pt>
                <c:pt idx="21">
                  <c:v>0.17699999999999999</c:v>
                </c:pt>
                <c:pt idx="22">
                  <c:v>0.17399999999999999</c:v>
                </c:pt>
                <c:pt idx="23">
                  <c:v>0.17</c:v>
                </c:pt>
                <c:pt idx="24">
                  <c:v>0.16700000000000001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99-4959-81BC-EF3BC045F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2460288"/>
        <c:axId val="2002455008"/>
      </c:lineChart>
      <c:catAx>
        <c:axId val="200246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02455008"/>
        <c:crosses val="autoZero"/>
        <c:auto val="1"/>
        <c:lblAlgn val="ctr"/>
        <c:lblOffset val="100"/>
        <c:tickLblSkip val="5"/>
        <c:noMultiLvlLbl val="0"/>
      </c:catAx>
      <c:valAx>
        <c:axId val="200245500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0246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[communicable_COD.csv]communicable_COD!PivotTable11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992633985267971E-2"/>
          <c:y val="2.910061242344707E-2"/>
          <c:w val="0.96461067366579178"/>
          <c:h val="0.9168518518518518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communicable_COD!$B$8</c:f>
              <c:strCache>
                <c:ptCount val="1"/>
                <c:pt idx="0">
                  <c:v>Average of Percentage of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communicable_COD!$A$9:$A$11</c:f>
              <c:strCache>
                <c:ptCount val="2"/>
                <c:pt idx="0">
                  <c:v>2000</c:v>
                </c:pt>
                <c:pt idx="1">
                  <c:v>2012</c:v>
                </c:pt>
              </c:strCache>
            </c:strRef>
          </c:cat>
          <c:val>
            <c:numRef>
              <c:f>communicable_COD!$B$9:$B$11</c:f>
              <c:numCache>
                <c:formatCode>0%</c:formatCode>
                <c:ptCount val="2"/>
                <c:pt idx="0">
                  <c:v>0.80400000000000005</c:v>
                </c:pt>
                <c:pt idx="1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0-492A-9FBF-932C2A360A54}"/>
            </c:ext>
          </c:extLst>
        </c:ser>
        <c:ser>
          <c:idx val="1"/>
          <c:order val="1"/>
          <c:tx>
            <c:strRef>
              <c:f>communicable_COD!$C$8</c:f>
              <c:strCache>
                <c:ptCount val="1"/>
                <c:pt idx="0">
                  <c:v>Average of Other Deaths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communicable_COD!$A$9:$A$11</c:f>
              <c:strCache>
                <c:ptCount val="2"/>
                <c:pt idx="0">
                  <c:v>2000</c:v>
                </c:pt>
                <c:pt idx="1">
                  <c:v>2012</c:v>
                </c:pt>
              </c:strCache>
            </c:strRef>
          </c:cat>
          <c:val>
            <c:numRef>
              <c:f>communicable_COD!$C$9:$C$11</c:f>
              <c:numCache>
                <c:formatCode>0%</c:formatCode>
                <c:ptCount val="2"/>
                <c:pt idx="0">
                  <c:v>0.2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80-492A-9FBF-932C2A36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1291168"/>
        <c:axId val="151267168"/>
      </c:barChart>
      <c:catAx>
        <c:axId val="1512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67168"/>
        <c:crosses val="autoZero"/>
        <c:auto val="1"/>
        <c:lblAlgn val="ctr"/>
        <c:lblOffset val="100"/>
        <c:noMultiLvlLbl val="0"/>
      </c:catAx>
      <c:valAx>
        <c:axId val="151267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29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[female_mortality_rate.csv]Sheet1!PivotTable2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276465441819775E-2"/>
          <c:y val="2.8180440030524927E-2"/>
          <c:w val="0.92921823660931269"/>
          <c:h val="0.860318709466598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Average of Male Mortality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A417-4200-B1B6-8DF7D56CCB4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A-A417-4200-B1B6-8DF7D56CCB4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5400" cap="rnd">
                <a:solidFill>
                  <a:schemeClr val="tx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A417-4200-B1B6-8DF7D56CCB45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C-A417-4200-B1B6-8DF7D56CCB45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A417-4200-B1B6-8DF7D56CCB45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E-A417-4200-B1B6-8DF7D56CCB45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A417-4200-B1B6-8DF7D56CCB45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0-A417-4200-B1B6-8DF7D56CCB45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A417-4200-B1B6-8DF7D56CCB45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2-A417-4200-B1B6-8DF7D56CCB45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A417-4200-B1B6-8DF7D56CCB45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4-A417-4200-B1B6-8DF7D56CCB45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A417-4200-B1B6-8DF7D56CCB45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6-A417-4200-B1B6-8DF7D56CCB45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A417-4200-B1B6-8DF7D56CCB45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8-A417-4200-B1B6-8DF7D56CCB45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A417-4200-B1B6-8DF7D56CCB45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A-A417-4200-B1B6-8DF7D56CCB45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A417-4200-B1B6-8DF7D56CCB45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C-A417-4200-B1B6-8DF7D56CCB45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A417-4200-B1B6-8DF7D56CCB45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E-A417-4200-B1B6-8DF7D56CCB45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A417-4200-B1B6-8DF7D56CCB45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0-A417-4200-B1B6-8DF7D56CCB45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A417-4200-B1B6-8DF7D56CCB45}"/>
              </c:ext>
            </c:extLst>
          </c:dPt>
          <c:dPt>
            <c:idx val="25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2-A417-4200-B1B6-8DF7D56CCB45}"/>
              </c:ext>
            </c:extLst>
          </c:dPt>
          <c:dPt>
            <c:idx val="26"/>
            <c:marker>
              <c:symbol val="none"/>
            </c:marker>
            <c:bubble3D val="0"/>
            <c:spPr>
              <a:ln w="25400" cap="rnd">
                <a:solidFill>
                  <a:schemeClr val="tx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A417-4200-B1B6-8DF7D56CCB45}"/>
              </c:ext>
            </c:extLst>
          </c:dPt>
          <c:dPt>
            <c:idx val="27"/>
            <c:marker>
              <c:symbol val="none"/>
            </c:marker>
            <c:bubble3D val="0"/>
            <c:spPr>
              <a:ln w="25400" cap="rnd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9331-4E62-86F2-E77A768BD7EC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31-4E62-86F2-E77A768BD7EC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331-4E62-86F2-E77A768BD7EC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31-4E62-86F2-E77A768BD7EC}"/>
              </c:ext>
            </c:extLst>
          </c:dPt>
          <c:dPt>
            <c:idx val="53"/>
            <c:marker>
              <c:symbol val="circle"/>
              <c:size val="11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A417-4200-B1B6-8DF7D56CCB45}"/>
              </c:ext>
            </c:extLst>
          </c:dPt>
          <c:cat>
            <c:strRef>
              <c:f>Sheet1!$A$4:$A$58</c:f>
              <c:strCach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strCache>
            </c:strRef>
          </c:cat>
          <c:val>
            <c:numRef>
              <c:f>Sheet1!$B$4:$B$58</c:f>
              <c:numCache>
                <c:formatCode>General</c:formatCode>
                <c:ptCount val="54"/>
                <c:pt idx="0">
                  <c:v>361.74599999999998</c:v>
                </c:pt>
                <c:pt idx="1">
                  <c:v>358.00299999999999</c:v>
                </c:pt>
                <c:pt idx="2">
                  <c:v>354.26100000000002</c:v>
                </c:pt>
                <c:pt idx="3">
                  <c:v>351.08100000000002</c:v>
                </c:pt>
                <c:pt idx="4">
                  <c:v>347.90100000000001</c:v>
                </c:pt>
                <c:pt idx="5">
                  <c:v>344.721</c:v>
                </c:pt>
                <c:pt idx="6">
                  <c:v>341.541</c:v>
                </c:pt>
                <c:pt idx="7">
                  <c:v>338.36099999999999</c:v>
                </c:pt>
                <c:pt idx="8">
                  <c:v>335.16199999999998</c:v>
                </c:pt>
                <c:pt idx="9">
                  <c:v>331.96300000000002</c:v>
                </c:pt>
                <c:pt idx="10">
                  <c:v>328.76400000000001</c:v>
                </c:pt>
                <c:pt idx="11">
                  <c:v>325.565</c:v>
                </c:pt>
                <c:pt idx="12">
                  <c:v>322.36599999999999</c:v>
                </c:pt>
                <c:pt idx="13">
                  <c:v>318.35399999999998</c:v>
                </c:pt>
                <c:pt idx="14">
                  <c:v>314.34100000000001</c:v>
                </c:pt>
                <c:pt idx="15">
                  <c:v>310.32900000000001</c:v>
                </c:pt>
                <c:pt idx="16">
                  <c:v>306.31599999999997</c:v>
                </c:pt>
                <c:pt idx="17">
                  <c:v>302.30399999999997</c:v>
                </c:pt>
                <c:pt idx="18">
                  <c:v>296.81900000000002</c:v>
                </c:pt>
                <c:pt idx="19">
                  <c:v>291.334</c:v>
                </c:pt>
                <c:pt idx="20">
                  <c:v>285.84899999999999</c:v>
                </c:pt>
                <c:pt idx="21">
                  <c:v>280.36399999999998</c:v>
                </c:pt>
                <c:pt idx="22">
                  <c:v>274.87900000000002</c:v>
                </c:pt>
                <c:pt idx="23">
                  <c:v>277.65899999999999</c:v>
                </c:pt>
                <c:pt idx="24">
                  <c:v>280.44</c:v>
                </c:pt>
                <c:pt idx="25">
                  <c:v>283.22000000000003</c:v>
                </c:pt>
                <c:pt idx="26">
                  <c:v>286.00099999999998</c:v>
                </c:pt>
                <c:pt idx="27">
                  <c:v>288.78100000000001</c:v>
                </c:pt>
                <c:pt idx="28">
                  <c:v>321.40499999999997</c:v>
                </c:pt>
                <c:pt idx="29">
                  <c:v>354.029</c:v>
                </c:pt>
                <c:pt idx="30">
                  <c:v>386.65199999999999</c:v>
                </c:pt>
                <c:pt idx="31">
                  <c:v>419.27600000000001</c:v>
                </c:pt>
                <c:pt idx="32">
                  <c:v>451.9</c:v>
                </c:pt>
                <c:pt idx="33">
                  <c:v>498.86200000000002</c:v>
                </c:pt>
                <c:pt idx="34">
                  <c:v>545.82500000000005</c:v>
                </c:pt>
                <c:pt idx="35">
                  <c:v>592.78700000000003</c:v>
                </c:pt>
                <c:pt idx="36">
                  <c:v>639.75</c:v>
                </c:pt>
                <c:pt idx="37">
                  <c:v>686.71299999999997</c:v>
                </c:pt>
                <c:pt idx="38">
                  <c:v>702.43499999999995</c:v>
                </c:pt>
                <c:pt idx="39">
                  <c:v>718.15700000000004</c:v>
                </c:pt>
                <c:pt idx="40">
                  <c:v>733.88</c:v>
                </c:pt>
                <c:pt idx="41">
                  <c:v>749.60199999999998</c:v>
                </c:pt>
                <c:pt idx="42">
                  <c:v>765.32500000000005</c:v>
                </c:pt>
                <c:pt idx="43">
                  <c:v>747.83</c:v>
                </c:pt>
                <c:pt idx="44">
                  <c:v>730.33600000000001</c:v>
                </c:pt>
                <c:pt idx="45">
                  <c:v>712.84199999999998</c:v>
                </c:pt>
                <c:pt idx="46">
                  <c:v>695.34699999999998</c:v>
                </c:pt>
                <c:pt idx="47">
                  <c:v>677.85299999999995</c:v>
                </c:pt>
                <c:pt idx="48">
                  <c:v>637.72699999999998</c:v>
                </c:pt>
                <c:pt idx="49">
                  <c:v>597.601</c:v>
                </c:pt>
                <c:pt idx="50">
                  <c:v>557.47500000000002</c:v>
                </c:pt>
                <c:pt idx="51">
                  <c:v>517.34900000000005</c:v>
                </c:pt>
                <c:pt idx="52">
                  <c:v>477.22300000000001</c:v>
                </c:pt>
                <c:pt idx="53">
                  <c:v>445.13499999999999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4E62-86F2-E77A768BD7EC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Average of Female Mortality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A417-4200-B1B6-8DF7D56CCB4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417-4200-B1B6-8DF7D56CCB4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A417-4200-B1B6-8DF7D56CCB45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A417-4200-B1B6-8DF7D56CCB45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A417-4200-B1B6-8DF7D56CCB45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A417-4200-B1B6-8DF7D56CCB45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A417-4200-B1B6-8DF7D56CCB45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A417-4200-B1B6-8DF7D56CCB45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A417-4200-B1B6-8DF7D56CCB45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A417-4200-B1B6-8DF7D56CCB45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A417-4200-B1B6-8DF7D56CCB45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A417-4200-B1B6-8DF7D56CCB45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A417-4200-B1B6-8DF7D56CCB45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A417-4200-B1B6-8DF7D56CCB45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A417-4200-B1B6-8DF7D56CCB45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A417-4200-B1B6-8DF7D56CCB45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A417-4200-B1B6-8DF7D56CCB45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A417-4200-B1B6-8DF7D56CCB45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A417-4200-B1B6-8DF7D56CCB45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A417-4200-B1B6-8DF7D56CCB45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A417-4200-B1B6-8DF7D56CCB45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A417-4200-B1B6-8DF7D56CCB45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4-A417-4200-B1B6-8DF7D56CCB45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A417-4200-B1B6-8DF7D56CCB45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6-A417-4200-B1B6-8DF7D56CCB45}"/>
              </c:ext>
            </c:extLst>
          </c:dPt>
          <c:dPt>
            <c:idx val="25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A417-4200-B1B6-8DF7D56CCB45}"/>
              </c:ext>
            </c:extLst>
          </c:dPt>
          <c:dPt>
            <c:idx val="26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8-A417-4200-B1B6-8DF7D56CCB45}"/>
              </c:ext>
            </c:extLst>
          </c:dPt>
          <c:dPt>
            <c:idx val="27"/>
            <c:marker>
              <c:symbol val="none"/>
            </c:marker>
            <c:bubble3D val="0"/>
            <c:spPr>
              <a:ln w="25400" cap="rnd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31-4E62-86F2-E77A768BD7EC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508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9331-4E62-86F2-E77A768BD7EC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508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331-4E62-86F2-E77A768BD7EC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50800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331-4E62-86F2-E77A768BD7EC}"/>
              </c:ext>
            </c:extLst>
          </c:dPt>
          <c:dPt>
            <c:idx val="53"/>
            <c:marker>
              <c:symbol val="circle"/>
              <c:size val="11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A417-4200-B1B6-8DF7D56CCB45}"/>
              </c:ext>
            </c:extLst>
          </c:dPt>
          <c:cat>
            <c:strRef>
              <c:f>Sheet1!$A$4:$A$58</c:f>
              <c:strCach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strCache>
            </c:strRef>
          </c:cat>
          <c:val>
            <c:numRef>
              <c:f>Sheet1!$C$4:$C$58</c:f>
              <c:numCache>
                <c:formatCode>General</c:formatCode>
                <c:ptCount val="54"/>
                <c:pt idx="0">
                  <c:v>306.20100000000002</c:v>
                </c:pt>
                <c:pt idx="1">
                  <c:v>302.66899999999998</c:v>
                </c:pt>
                <c:pt idx="2">
                  <c:v>299.137</c:v>
                </c:pt>
                <c:pt idx="3">
                  <c:v>295.95699999999999</c:v>
                </c:pt>
                <c:pt idx="4">
                  <c:v>292.77800000000002</c:v>
                </c:pt>
                <c:pt idx="5">
                  <c:v>289.59800000000001</c:v>
                </c:pt>
                <c:pt idx="6">
                  <c:v>286.41800000000001</c:v>
                </c:pt>
                <c:pt idx="7">
                  <c:v>283.23899999999998</c:v>
                </c:pt>
                <c:pt idx="8">
                  <c:v>280.04300000000001</c:v>
                </c:pt>
                <c:pt idx="9">
                  <c:v>276.84800000000001</c:v>
                </c:pt>
                <c:pt idx="10">
                  <c:v>273.65300000000002</c:v>
                </c:pt>
                <c:pt idx="11">
                  <c:v>270.45800000000003</c:v>
                </c:pt>
                <c:pt idx="12">
                  <c:v>267.26299999999998</c:v>
                </c:pt>
                <c:pt idx="13">
                  <c:v>263.30799999999999</c:v>
                </c:pt>
                <c:pt idx="14">
                  <c:v>259.35199999999998</c:v>
                </c:pt>
                <c:pt idx="15">
                  <c:v>255.39599999999999</c:v>
                </c:pt>
                <c:pt idx="16">
                  <c:v>251.441</c:v>
                </c:pt>
                <c:pt idx="17">
                  <c:v>247.48500000000001</c:v>
                </c:pt>
                <c:pt idx="18">
                  <c:v>241.785</c:v>
                </c:pt>
                <c:pt idx="19">
                  <c:v>236.08500000000001</c:v>
                </c:pt>
                <c:pt idx="20">
                  <c:v>230.38499999999999</c:v>
                </c:pt>
                <c:pt idx="21">
                  <c:v>224.685</c:v>
                </c:pt>
                <c:pt idx="22">
                  <c:v>218.98500000000001</c:v>
                </c:pt>
                <c:pt idx="23">
                  <c:v>221.62299999999999</c:v>
                </c:pt>
                <c:pt idx="24">
                  <c:v>224.261</c:v>
                </c:pt>
                <c:pt idx="25">
                  <c:v>226.899</c:v>
                </c:pt>
                <c:pt idx="26">
                  <c:v>229.53700000000001</c:v>
                </c:pt>
                <c:pt idx="27">
                  <c:v>232.17599999999999</c:v>
                </c:pt>
                <c:pt idx="28">
                  <c:v>271.46100000000001</c:v>
                </c:pt>
                <c:pt idx="29">
                  <c:v>310.74599999999998</c:v>
                </c:pt>
                <c:pt idx="30">
                  <c:v>350.03199999999998</c:v>
                </c:pt>
                <c:pt idx="31">
                  <c:v>389.31700000000001</c:v>
                </c:pt>
                <c:pt idx="32">
                  <c:v>428.60199999999998</c:v>
                </c:pt>
                <c:pt idx="33">
                  <c:v>483.94799999999998</c:v>
                </c:pt>
                <c:pt idx="34">
                  <c:v>539.29399999999998</c:v>
                </c:pt>
                <c:pt idx="35">
                  <c:v>594.63900000000001</c:v>
                </c:pt>
                <c:pt idx="36">
                  <c:v>649.98500000000001</c:v>
                </c:pt>
                <c:pt idx="37">
                  <c:v>705.33100000000002</c:v>
                </c:pt>
                <c:pt idx="38">
                  <c:v>724.14099999999996</c:v>
                </c:pt>
                <c:pt idx="39">
                  <c:v>742.95100000000002</c:v>
                </c:pt>
                <c:pt idx="40">
                  <c:v>761.76099999999997</c:v>
                </c:pt>
                <c:pt idx="41">
                  <c:v>780.57100000000003</c:v>
                </c:pt>
                <c:pt idx="42">
                  <c:v>799.38199999999995</c:v>
                </c:pt>
                <c:pt idx="43">
                  <c:v>778.59900000000005</c:v>
                </c:pt>
                <c:pt idx="44">
                  <c:v>757.81700000000001</c:v>
                </c:pt>
                <c:pt idx="45">
                  <c:v>737.03499999999997</c:v>
                </c:pt>
                <c:pt idx="46">
                  <c:v>716.25300000000004</c:v>
                </c:pt>
                <c:pt idx="47">
                  <c:v>695.47</c:v>
                </c:pt>
                <c:pt idx="48">
                  <c:v>646.38699999999994</c:v>
                </c:pt>
                <c:pt idx="49">
                  <c:v>597.303</c:v>
                </c:pt>
                <c:pt idx="50">
                  <c:v>548.21900000000005</c:v>
                </c:pt>
                <c:pt idx="51">
                  <c:v>499.13600000000002</c:v>
                </c:pt>
                <c:pt idx="52">
                  <c:v>450.05200000000002</c:v>
                </c:pt>
                <c:pt idx="53">
                  <c:v>415.875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31-4E62-86F2-E77A768BD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0673024"/>
        <c:axId val="1840620048"/>
      </c:lineChart>
      <c:catAx>
        <c:axId val="184067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0620048"/>
        <c:crosses val="autoZero"/>
        <c:auto val="1"/>
        <c:lblAlgn val="ctr"/>
        <c:lblOffset val="100"/>
        <c:tickLblSkip val="5"/>
        <c:noMultiLvlLbl val="0"/>
      </c:catAx>
      <c:valAx>
        <c:axId val="184062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067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Sheet6!$C$1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56-4311-8DB4-DCCF5E81F4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56-4311-8DB4-DCCF5E81F48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856-4311-8DB4-DCCF5E81F4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48%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A856-4311-8DB4-DCCF5E81F48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56%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856-4311-8DB4-DCCF5E81F4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52%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856-4311-8DB4-DCCF5E81F4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52%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A856-4311-8DB4-DCCF5E81F4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Sheet6!$A$2:$A$5</c:f>
              <c:numCache>
                <c:formatCode>General</c:formatCode>
                <c:ptCount val="4"/>
                <c:pt idx="0">
                  <c:v>1994</c:v>
                </c:pt>
                <c:pt idx="1">
                  <c:v>1999</c:v>
                </c:pt>
                <c:pt idx="2">
                  <c:v>2006</c:v>
                </c:pt>
                <c:pt idx="3">
                  <c:v>2011</c:v>
                </c:pt>
              </c:numCache>
            </c:numRef>
          </c:cat>
          <c:val>
            <c:numRef>
              <c:f>Sheet6!$C$2:$C$5</c:f>
              <c:numCache>
                <c:formatCode>General</c:formatCode>
                <c:ptCount val="4"/>
                <c:pt idx="0">
                  <c:v>48.5</c:v>
                </c:pt>
                <c:pt idx="1">
                  <c:v>55.7</c:v>
                </c:pt>
                <c:pt idx="2">
                  <c:v>51.6</c:v>
                </c:pt>
                <c:pt idx="3">
                  <c:v>51.8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6-4311-8DB4-DCCF5E81F482}"/>
            </c:ext>
          </c:extLst>
        </c:ser>
        <c:ser>
          <c:idx val="1"/>
          <c:order val="1"/>
          <c:tx>
            <c:strRef>
              <c:f>Sheet6!$B$1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Sheet6!$A$2:$A$5</c:f>
              <c:numCache>
                <c:formatCode>General</c:formatCode>
                <c:ptCount val="4"/>
                <c:pt idx="0">
                  <c:v>1994</c:v>
                </c:pt>
                <c:pt idx="1">
                  <c:v>1999</c:v>
                </c:pt>
                <c:pt idx="2">
                  <c:v>2006</c:v>
                </c:pt>
                <c:pt idx="3">
                  <c:v>2011</c:v>
                </c:pt>
              </c:numCache>
            </c:numRef>
          </c:cat>
          <c:val>
            <c:numRef>
              <c:f>Sheet6!$B$2:$B$5</c:f>
              <c:numCache>
                <c:formatCode>General</c:formatCode>
                <c:ptCount val="4"/>
                <c:pt idx="0">
                  <c:v>12.4</c:v>
                </c:pt>
                <c:pt idx="1">
                  <c:v>11.3</c:v>
                </c:pt>
                <c:pt idx="2">
                  <c:v>8.6</c:v>
                </c:pt>
                <c:pt idx="3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56-4311-8DB4-DCCF5E81F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151272448"/>
        <c:axId val="151273408"/>
        <c:extLst>
          <c:ext xmlns:c15="http://schemas.microsoft.com/office/drawing/2012/chart" uri="{02D57815-91ED-43cb-92C2-25804820EDAC}">
            <c15:filteredBarSeries>
              <c15:ser>
                <c:idx val="0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Sheet6!$A$1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Sheet6!$A$2:$A$5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1994</c:v>
                      </c:pt>
                      <c:pt idx="1">
                        <c:v>1999</c:v>
                      </c:pt>
                      <c:pt idx="2">
                        <c:v>2006</c:v>
                      </c:pt>
                      <c:pt idx="3">
                        <c:v>2011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Sheet6!$A$2:$A$5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1994</c:v>
                      </c:pt>
                      <c:pt idx="1">
                        <c:v>1999</c:v>
                      </c:pt>
                      <c:pt idx="2">
                        <c:v>2006</c:v>
                      </c:pt>
                      <c:pt idx="3">
                        <c:v>2011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856-4311-8DB4-DCCF5E81F482}"/>
                  </c:ext>
                </c:extLst>
              </c15:ser>
            </c15:filteredBarSeries>
          </c:ext>
        </c:extLst>
      </c:barChart>
      <c:catAx>
        <c:axId val="1512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73408"/>
        <c:crosses val="autoZero"/>
        <c:auto val="1"/>
        <c:lblAlgn val="ctr"/>
        <c:lblOffset val="100"/>
        <c:noMultiLvlLbl val="0"/>
      </c:catAx>
      <c:valAx>
        <c:axId val="151273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27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[both_genders_hiv.xlsx]male_hiv_pvt!PivotTable6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813430380959116E-2"/>
          <c:y val="5.1837331069386795E-2"/>
          <c:w val="0.92868540163309832"/>
          <c:h val="0.86763127306911714"/>
        </c:manualLayout>
      </c:layout>
      <c:lineChart>
        <c:grouping val="standard"/>
        <c:varyColors val="0"/>
        <c:ser>
          <c:idx val="0"/>
          <c:order val="0"/>
          <c:tx>
            <c:strRef>
              <c:f>male_hiv_pvt!$B$3:$B$4</c:f>
              <c:strCache>
                <c:ptCount val="1"/>
                <c:pt idx="0">
                  <c:v>Zimbabwe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circle"/>
              <c:size val="9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960-4A4D-923C-270017005D6B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A960-4A4D-923C-270017005D6B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60-4A4D-923C-270017005D6B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A960-4A4D-923C-270017005D6B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60-4A4D-923C-270017005D6B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960-4A4D-923C-270017005D6B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60-4A4D-923C-270017005D6B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A960-4A4D-923C-270017005D6B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60-4A4D-923C-270017005D6B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960-4A4D-923C-270017005D6B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60-4A4D-923C-270017005D6B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A960-4A4D-923C-270017005D6B}"/>
              </c:ext>
            </c:extLst>
          </c:dPt>
          <c:dLbls>
            <c:dLbl>
              <c:idx val="6"/>
              <c:layout>
                <c:manualLayout>
                  <c:x val="-1.3227513227513227E-2"/>
                  <c:y val="-5.01583949313622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960-4A4D-923C-270017005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male_hiv_pvt!$A$5:$A$30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male_hiv_pvt!$B$5:$B$30</c:f>
              <c:numCache>
                <c:formatCode>General</c:formatCode>
                <c:ptCount val="25"/>
                <c:pt idx="0">
                  <c:v>5.8</c:v>
                </c:pt>
                <c:pt idx="1">
                  <c:v>7.2</c:v>
                </c:pt>
                <c:pt idx="2">
                  <c:v>8.5</c:v>
                </c:pt>
                <c:pt idx="3">
                  <c:v>9.6</c:v>
                </c:pt>
                <c:pt idx="4">
                  <c:v>10.4</c:v>
                </c:pt>
                <c:pt idx="5">
                  <c:v>10.8</c:v>
                </c:pt>
                <c:pt idx="6">
                  <c:v>10.8</c:v>
                </c:pt>
                <c:pt idx="7">
                  <c:v>10.3</c:v>
                </c:pt>
                <c:pt idx="8">
                  <c:v>9.6999999999999993</c:v>
                </c:pt>
                <c:pt idx="9">
                  <c:v>8.8000000000000007</c:v>
                </c:pt>
                <c:pt idx="10">
                  <c:v>7.9</c:v>
                </c:pt>
                <c:pt idx="11">
                  <c:v>7</c:v>
                </c:pt>
                <c:pt idx="12">
                  <c:v>6.3</c:v>
                </c:pt>
                <c:pt idx="13">
                  <c:v>5.7</c:v>
                </c:pt>
                <c:pt idx="14">
                  <c:v>5.2</c:v>
                </c:pt>
                <c:pt idx="15">
                  <c:v>4.9000000000000004</c:v>
                </c:pt>
                <c:pt idx="16">
                  <c:v>4.7</c:v>
                </c:pt>
                <c:pt idx="17">
                  <c:v>4.7</c:v>
                </c:pt>
                <c:pt idx="18">
                  <c:v>4.7</c:v>
                </c:pt>
                <c:pt idx="19">
                  <c:v>4.8</c:v>
                </c:pt>
                <c:pt idx="20">
                  <c:v>4.8</c:v>
                </c:pt>
                <c:pt idx="21">
                  <c:v>4.9000000000000004</c:v>
                </c:pt>
                <c:pt idx="22">
                  <c:v>4.9000000000000004</c:v>
                </c:pt>
                <c:pt idx="23">
                  <c:v>4.8</c:v>
                </c:pt>
                <c:pt idx="24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E-4253-938A-6D06654A8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00576"/>
        <c:axId val="33003456"/>
      </c:lineChart>
      <c:dateAx>
        <c:axId val="330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3003456"/>
        <c:crosses val="autoZero"/>
        <c:auto val="0"/>
        <c:lblOffset val="100"/>
        <c:baseTimeUnit val="days"/>
        <c:majorUnit val="3"/>
        <c:minorUnit val="4"/>
      </c:dateAx>
      <c:valAx>
        <c:axId val="330034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300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Sheet6!$B$1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F3-46CC-A50C-F582DFE7D9E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3-46CC-A50C-F582DFE7D9E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7F3-46CC-A50C-F582DFE7D9E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12%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7F3-46CC-A50C-F582DFE7D9E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11%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7F3-46CC-A50C-F582DFE7D9E3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8%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7F3-46CC-A50C-F582DFE7D9E3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7F3-46CC-A50C-F582DFE7D9E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Sheet6!$A$2:$A$5</c:f>
              <c:numCache>
                <c:formatCode>General</c:formatCode>
                <c:ptCount val="4"/>
                <c:pt idx="0">
                  <c:v>1994</c:v>
                </c:pt>
                <c:pt idx="1">
                  <c:v>1999</c:v>
                </c:pt>
                <c:pt idx="2">
                  <c:v>2006</c:v>
                </c:pt>
                <c:pt idx="3">
                  <c:v>2011</c:v>
                </c:pt>
              </c:numCache>
            </c:numRef>
          </c:cat>
          <c:val>
            <c:numRef>
              <c:f>Sheet6!$B$2:$B$5</c:f>
              <c:numCache>
                <c:formatCode>General</c:formatCode>
                <c:ptCount val="4"/>
                <c:pt idx="0">
                  <c:v>12.4</c:v>
                </c:pt>
                <c:pt idx="1">
                  <c:v>11.3</c:v>
                </c:pt>
                <c:pt idx="2">
                  <c:v>8.6</c:v>
                </c:pt>
                <c:pt idx="3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3-46CC-A50C-F582DFE7D9E3}"/>
            </c:ext>
          </c:extLst>
        </c:ser>
        <c:ser>
          <c:idx val="2"/>
          <c:order val="1"/>
          <c:tx>
            <c:strRef>
              <c:f>Sheet6!$C$1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Sheet6!$A$2:$A$5</c:f>
              <c:numCache>
                <c:formatCode>General</c:formatCode>
                <c:ptCount val="4"/>
                <c:pt idx="0">
                  <c:v>1994</c:v>
                </c:pt>
                <c:pt idx="1">
                  <c:v>1999</c:v>
                </c:pt>
                <c:pt idx="2">
                  <c:v>2006</c:v>
                </c:pt>
                <c:pt idx="3">
                  <c:v>2011</c:v>
                </c:pt>
              </c:numCache>
            </c:numRef>
          </c:cat>
          <c:val>
            <c:numRef>
              <c:f>Sheet6!$C$2:$C$5</c:f>
              <c:numCache>
                <c:formatCode>General</c:formatCode>
                <c:ptCount val="4"/>
                <c:pt idx="0">
                  <c:v>48.5</c:v>
                </c:pt>
                <c:pt idx="1">
                  <c:v>55.7</c:v>
                </c:pt>
                <c:pt idx="2">
                  <c:v>51.6</c:v>
                </c:pt>
                <c:pt idx="3">
                  <c:v>51.8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F3-46CC-A50C-F582DFE7D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151272448"/>
        <c:axId val="151273408"/>
      </c:barChart>
      <c:catAx>
        <c:axId val="1512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73408"/>
        <c:crosses val="autoZero"/>
        <c:auto val="1"/>
        <c:lblAlgn val="ctr"/>
        <c:lblOffset val="100"/>
        <c:noMultiLvlLbl val="0"/>
      </c:catAx>
      <c:valAx>
        <c:axId val="151273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27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[both_genders_hiv.xlsx]female_hiv_pvt!PivotTable5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460760096135437E-2"/>
          <c:y val="3.8465503265528604E-2"/>
          <c:w val="0.9448089226408134"/>
          <c:h val="0.88658347463507936"/>
        </c:manualLayout>
      </c:layout>
      <c:lineChart>
        <c:grouping val="standard"/>
        <c:varyColors val="0"/>
        <c:ser>
          <c:idx val="0"/>
          <c:order val="0"/>
          <c:tx>
            <c:strRef>
              <c:f>female_hiv_pvt!$B$3:$B$4</c:f>
              <c:strCache>
                <c:ptCount val="1"/>
                <c:pt idx="0">
                  <c:v>Zimbabwe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circle"/>
              <c:size val="9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A61-4FBB-9D51-D5030B9EE555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A61-4FBB-9D51-D5030B9EE555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61-4FBB-9D51-D5030B9EE555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A61-4FBB-9D51-D5030B9EE555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61-4FBB-9D51-D5030B9EE555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CA61-4FBB-9D51-D5030B9EE555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61-4FBB-9D51-D5030B9EE555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CA61-4FBB-9D51-D5030B9EE555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61-4FBB-9D51-D5030B9EE555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61-4FBB-9D51-D5030B9EE555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61-4FBB-9D51-D5030B9EE555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CA61-4FBB-9D51-D5030B9EE555}"/>
              </c:ext>
            </c:extLst>
          </c:dPt>
          <c:dLbls>
            <c:dLbl>
              <c:idx val="6"/>
              <c:layout>
                <c:manualLayout>
                  <c:x val="-1.3789299503585218E-2"/>
                  <c:y val="-5.2910052910052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61-4FBB-9D51-D5030B9EE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female_hiv_pvt!$A$5:$A$30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female_hiv_pvt!$B$5:$B$30</c:f>
              <c:numCache>
                <c:formatCode>General</c:formatCode>
                <c:ptCount val="25"/>
                <c:pt idx="0">
                  <c:v>9.6</c:v>
                </c:pt>
                <c:pt idx="1">
                  <c:v>12.3</c:v>
                </c:pt>
                <c:pt idx="2">
                  <c:v>14.8</c:v>
                </c:pt>
                <c:pt idx="3">
                  <c:v>16.899999999999999</c:v>
                </c:pt>
                <c:pt idx="4">
                  <c:v>18.5</c:v>
                </c:pt>
                <c:pt idx="5">
                  <c:v>19.399999999999999</c:v>
                </c:pt>
                <c:pt idx="6">
                  <c:v>19.5</c:v>
                </c:pt>
                <c:pt idx="7">
                  <c:v>19</c:v>
                </c:pt>
                <c:pt idx="8">
                  <c:v>17.899999999999999</c:v>
                </c:pt>
                <c:pt idx="9">
                  <c:v>16.5</c:v>
                </c:pt>
                <c:pt idx="10">
                  <c:v>14.9</c:v>
                </c:pt>
                <c:pt idx="11">
                  <c:v>13.3</c:v>
                </c:pt>
                <c:pt idx="12">
                  <c:v>11.9</c:v>
                </c:pt>
                <c:pt idx="13">
                  <c:v>10.6</c:v>
                </c:pt>
                <c:pt idx="14">
                  <c:v>9.6</c:v>
                </c:pt>
                <c:pt idx="15">
                  <c:v>8.9</c:v>
                </c:pt>
                <c:pt idx="16">
                  <c:v>8.3000000000000007</c:v>
                </c:pt>
                <c:pt idx="17">
                  <c:v>8</c:v>
                </c:pt>
                <c:pt idx="18">
                  <c:v>7.8</c:v>
                </c:pt>
                <c:pt idx="19">
                  <c:v>7.7</c:v>
                </c:pt>
                <c:pt idx="20">
                  <c:v>7.7</c:v>
                </c:pt>
                <c:pt idx="21">
                  <c:v>7.6</c:v>
                </c:pt>
                <c:pt idx="22">
                  <c:v>7.4</c:v>
                </c:pt>
                <c:pt idx="23">
                  <c:v>7.2</c:v>
                </c:pt>
                <c:pt idx="2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B8-490C-839A-AC77D2D99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20736"/>
        <c:axId val="33001056"/>
      </c:lineChart>
      <c:catAx>
        <c:axId val="330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3001056"/>
        <c:crosses val="autoZero"/>
        <c:auto val="1"/>
        <c:lblAlgn val="ctr"/>
        <c:lblOffset val="100"/>
        <c:tickLblSkip val="3"/>
        <c:noMultiLvlLbl val="0"/>
      </c:catAx>
      <c:valAx>
        <c:axId val="330010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302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[antiretroviral.xlsx]Sheet1!PivotTable9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Zambia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0.02</c:v>
                </c:pt>
                <c:pt idx="1">
                  <c:v>0.03</c:v>
                </c:pt>
                <c:pt idx="2">
                  <c:v>0.06</c:v>
                </c:pt>
                <c:pt idx="3">
                  <c:v>0.06</c:v>
                </c:pt>
                <c:pt idx="4">
                  <c:v>0.17</c:v>
                </c:pt>
                <c:pt idx="5">
                  <c:v>0.23</c:v>
                </c:pt>
                <c:pt idx="6">
                  <c:v>0.28000000000000003</c:v>
                </c:pt>
                <c:pt idx="7">
                  <c:v>0.33</c:v>
                </c:pt>
                <c:pt idx="8">
                  <c:v>0.39</c:v>
                </c:pt>
                <c:pt idx="9">
                  <c:v>0.44</c:v>
                </c:pt>
                <c:pt idx="10">
                  <c:v>0.51</c:v>
                </c:pt>
                <c:pt idx="11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9A-4339-AF41-588E9225842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Average of Zimbabwe</c:v>
                </c:pt>
              </c:strCache>
            </c:strRef>
          </c:tx>
          <c:spPr>
            <a:ln w="50800" cap="rnd">
              <a:solidFill>
                <a:srgbClr val="046B9F"/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0.16</c:v>
                </c:pt>
                <c:pt idx="7">
                  <c:v>0.26</c:v>
                </c:pt>
                <c:pt idx="8">
                  <c:v>0.34</c:v>
                </c:pt>
                <c:pt idx="9">
                  <c:v>0.38</c:v>
                </c:pt>
                <c:pt idx="10">
                  <c:v>0.44</c:v>
                </c:pt>
                <c:pt idx="11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A-4339-AF41-588E92258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293088"/>
        <c:axId val="151282048"/>
      </c:lineChart>
      <c:catAx>
        <c:axId val="1512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82048"/>
        <c:crosses val="autoZero"/>
        <c:auto val="1"/>
        <c:lblAlgn val="ctr"/>
        <c:lblOffset val="100"/>
        <c:tickLblSkip val="3"/>
        <c:noMultiLvlLbl val="0"/>
      </c:catAx>
      <c:valAx>
        <c:axId val="151282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9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[antiretroviral.xlsx]Sheet1!PivotTable9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Zambia</c:v>
                </c:pt>
              </c:strCache>
            </c:strRef>
          </c:tx>
          <c:spPr>
            <a:ln w="50800" cap="rnd">
              <a:solidFill>
                <a:srgbClr val="6D326D"/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0.02</c:v>
                </c:pt>
                <c:pt idx="1">
                  <c:v>0.03</c:v>
                </c:pt>
                <c:pt idx="2">
                  <c:v>0.06</c:v>
                </c:pt>
                <c:pt idx="3">
                  <c:v>0.06</c:v>
                </c:pt>
                <c:pt idx="4">
                  <c:v>0.17</c:v>
                </c:pt>
                <c:pt idx="5">
                  <c:v>0.23</c:v>
                </c:pt>
                <c:pt idx="6">
                  <c:v>0.28000000000000003</c:v>
                </c:pt>
                <c:pt idx="7">
                  <c:v>0.33</c:v>
                </c:pt>
                <c:pt idx="8">
                  <c:v>0.39</c:v>
                </c:pt>
                <c:pt idx="9">
                  <c:v>0.44</c:v>
                </c:pt>
                <c:pt idx="10">
                  <c:v>0.51</c:v>
                </c:pt>
                <c:pt idx="11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9A-4339-AF41-588E9225842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Average of Zimbabwe</c:v>
                </c:pt>
              </c:strCache>
            </c:strRef>
          </c:tx>
          <c:spPr>
            <a:ln w="2730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0.16</c:v>
                </c:pt>
                <c:pt idx="7">
                  <c:v>0.26</c:v>
                </c:pt>
                <c:pt idx="8">
                  <c:v>0.34</c:v>
                </c:pt>
                <c:pt idx="9">
                  <c:v>0.38</c:v>
                </c:pt>
                <c:pt idx="10">
                  <c:v>0.44</c:v>
                </c:pt>
                <c:pt idx="11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A-4339-AF41-588E92258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293088"/>
        <c:axId val="151282048"/>
      </c:lineChart>
      <c:catAx>
        <c:axId val="1512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82048"/>
        <c:crosses val="autoZero"/>
        <c:auto val="1"/>
        <c:lblAlgn val="ctr"/>
        <c:lblOffset val="100"/>
        <c:tickLblSkip val="3"/>
        <c:noMultiLvlLbl val="0"/>
      </c:catAx>
      <c:valAx>
        <c:axId val="151282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29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046B9F"/>
              </a:solidFill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rgbClr val="046B9F">
                    <a:alpha val="50000"/>
                  </a:srgbClr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9.1666427925365376E-2"/>
                  <c:y val="0.1477215660542432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Sheet2!$B$3:$B$14</c:f>
              <c:numCache>
                <c:formatCode>0%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0.16</c:v>
                </c:pt>
                <c:pt idx="7">
                  <c:v>0.26</c:v>
                </c:pt>
                <c:pt idx="8">
                  <c:v>0.34</c:v>
                </c:pt>
                <c:pt idx="9">
                  <c:v>0.38</c:v>
                </c:pt>
                <c:pt idx="10">
                  <c:v>0.44</c:v>
                </c:pt>
                <c:pt idx="11">
                  <c:v>0.51</c:v>
                </c:pt>
              </c:numCache>
            </c:numRef>
          </c:xVal>
          <c:yVal>
            <c:numRef>
              <c:f>Sheet2!$C$3:$C$14</c:f>
              <c:numCache>
                <c:formatCode>_("$"* #,##0.00_);_("$"* \(#,##0.00\);_("$"* "-"??_);_(@_)</c:formatCode>
                <c:ptCount val="12"/>
                <c:pt idx="0">
                  <c:v>20297721108.7215</c:v>
                </c:pt>
                <c:pt idx="1">
                  <c:v>19644640256.674301</c:v>
                </c:pt>
                <c:pt idx="2">
                  <c:v>19118712454.516399</c:v>
                </c:pt>
                <c:pt idx="3">
                  <c:v>19023964936.845798</c:v>
                </c:pt>
                <c:pt idx="4">
                  <c:v>18816752491.766602</c:v>
                </c:pt>
                <c:pt idx="5">
                  <c:v>15795924132.1385</c:v>
                </c:pt>
                <c:pt idx="6">
                  <c:v>16868352554.1112</c:v>
                </c:pt>
                <c:pt idx="7">
                  <c:v>19016741422.4813</c:v>
                </c:pt>
                <c:pt idx="8">
                  <c:v>21720130515.165501</c:v>
                </c:pt>
                <c:pt idx="9">
                  <c:v>24446028322.030602</c:v>
                </c:pt>
                <c:pt idx="10">
                  <c:v>25922804202.079601</c:v>
                </c:pt>
                <c:pt idx="11">
                  <c:v>27313163339.661701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FD-40D0-8FCB-F10ACED868CA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6D326D"/>
              </a:solidFill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rgbClr val="6D326D">
                    <a:alpha val="50000"/>
                  </a:srgbClr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9226173788660744"/>
                  <c:y val="4.7954943132108487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Sheet2!$B$19:$B$30</c:f>
              <c:numCache>
                <c:formatCode>0%</c:formatCode>
                <c:ptCount val="12"/>
                <c:pt idx="0">
                  <c:v>0.02</c:v>
                </c:pt>
                <c:pt idx="1">
                  <c:v>0.03</c:v>
                </c:pt>
                <c:pt idx="2">
                  <c:v>0.06</c:v>
                </c:pt>
                <c:pt idx="3">
                  <c:v>0.06</c:v>
                </c:pt>
                <c:pt idx="4">
                  <c:v>0.17</c:v>
                </c:pt>
                <c:pt idx="5">
                  <c:v>0.23</c:v>
                </c:pt>
                <c:pt idx="6">
                  <c:v>0.28000000000000003</c:v>
                </c:pt>
                <c:pt idx="7">
                  <c:v>0.33</c:v>
                </c:pt>
                <c:pt idx="8">
                  <c:v>0.39</c:v>
                </c:pt>
                <c:pt idx="9">
                  <c:v>0.44</c:v>
                </c:pt>
                <c:pt idx="10">
                  <c:v>0.51</c:v>
                </c:pt>
                <c:pt idx="11">
                  <c:v>0.56999999999999995</c:v>
                </c:pt>
              </c:numCache>
            </c:numRef>
          </c:xVal>
          <c:yVal>
            <c:numRef>
              <c:f>Sheet2!$C$19:$C$30</c:f>
              <c:numCache>
                <c:formatCode>_("$"* #,##0.00_);_("$"* \(#,##0.00\);_("$"* "-"??_);_(@_)</c:formatCode>
                <c:ptCount val="12"/>
                <c:pt idx="0">
                  <c:v>21978023020.675701</c:v>
                </c:pt>
                <c:pt idx="1">
                  <c:v>24170437970.1147</c:v>
                </c:pt>
                <c:pt idx="2">
                  <c:v>26753303694.999298</c:v>
                </c:pt>
                <c:pt idx="3">
                  <c:v>29754698970.7677</c:v>
                </c:pt>
                <c:pt idx="4">
                  <c:v>33097954515.144199</c:v>
                </c:pt>
                <c:pt idx="5">
                  <c:v>36370680885.756302</c:v>
                </c:pt>
                <c:pt idx="6">
                  <c:v>40025863660.994301</c:v>
                </c:pt>
                <c:pt idx="7">
                  <c:v>44687008483.446999</c:v>
                </c:pt>
                <c:pt idx="8">
                  <c:v>48500570489.715202</c:v>
                </c:pt>
                <c:pt idx="9">
                  <c:v>52694234457.663498</c:v>
                </c:pt>
                <c:pt idx="10">
                  <c:v>57069720291.073898</c:v>
                </c:pt>
                <c:pt idx="11">
                  <c:v>61376523104.378998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FD-40D0-8FCB-F10ACED86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9885872"/>
        <c:axId val="1969885392"/>
      </c:scatterChart>
      <c:valAx>
        <c:axId val="196988587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9885392"/>
        <c:crosses val="max"/>
        <c:crossBetween val="midCat"/>
      </c:valAx>
      <c:valAx>
        <c:axId val="19698853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#,,,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988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0.06667</cdr:x>
      <cdr:y>0.56667</cdr:y>
    </cdr:from>
    <cdr:to>
      <cdr:x>0.53333</cdr:x>
      <cdr:y>0.56667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60A28D4-CCC0-B2F9-DF7C-F46883C546C5}"/>
            </a:ext>
          </a:extLst>
        </cdr:cNvPr>
        <cdr:cNvCxnSpPr/>
      </cdr:nvCxnSpPr>
      <cdr:spPr>
        <a:xfrm xmlns:a="http://schemas.openxmlformats.org/drawingml/2006/main">
          <a:off x="685800" y="2590800"/>
          <a:ext cx="4800599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1">
              <a:lumMod val="60000"/>
              <a:lumOff val="4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0.06667</cdr:x>
      <cdr:y>0.65</cdr:y>
    </cdr:from>
    <cdr:to>
      <cdr:x>0.53333</cdr:x>
      <cdr:y>0.65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D3B725F8-31F6-46A3-3292-0D6338E4ECF3}"/>
            </a:ext>
          </a:extLst>
        </cdr:cNvPr>
        <cdr:cNvCxnSpPr/>
      </cdr:nvCxnSpPr>
      <cdr:spPr>
        <a:xfrm xmlns:a="http://schemas.openxmlformats.org/drawingml/2006/main">
          <a:off x="685800" y="2971800"/>
          <a:ext cx="4800599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>
              <a:lumMod val="60000"/>
              <a:lumOff val="4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0.07407</cdr:x>
      <cdr:y>0.63333</cdr:y>
    </cdr:from>
    <cdr:to>
      <cdr:x>0.14815</cdr:x>
      <cdr:y>0.68333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EC7606CC-90D5-BBAC-3767-70BF93083A40}"/>
            </a:ext>
          </a:extLst>
        </cdr:cNvPr>
        <cdr:cNvSpPr/>
      </cdr:nvSpPr>
      <cdr:spPr>
        <a:xfrm xmlns:a="http://schemas.openxmlformats.org/drawingml/2006/main">
          <a:off x="762000" y="2895600"/>
          <a:ext cx="762000" cy="228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0.07407</cdr:x>
      <cdr:y>0.61667</cdr:y>
    </cdr:from>
    <cdr:to>
      <cdr:x>0.15481</cdr:x>
      <cdr:y>0.68482</cdr:y>
    </cdr:to>
    <cdr:sp macro="" textlink="">
      <cdr:nvSpPr>
        <cdr:cNvPr id="5" name="TextBox 5">
          <a:extLst xmlns:a="http://schemas.openxmlformats.org/drawingml/2006/main">
            <a:ext uri="{FF2B5EF4-FFF2-40B4-BE49-F238E27FC236}">
              <a16:creationId xmlns:a16="http://schemas.microsoft.com/office/drawing/2014/main" id="{5DC0FD0E-D5F6-F8DD-6412-94BD64BD6158}"/>
            </a:ext>
          </a:extLst>
        </cdr:cNvPr>
        <cdr:cNvSpPr txBox="1"/>
      </cdr:nvSpPr>
      <cdr:spPr>
        <a:xfrm xmlns:a="http://schemas.openxmlformats.org/drawingml/2006/main">
          <a:off x="762000" y="2819400"/>
          <a:ext cx="830580" cy="3115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chemeClr val="accent2">
                  <a:lumMod val="60000"/>
                  <a:lumOff val="40000"/>
                </a:schemeClr>
              </a:solidFill>
            </a:rPr>
            <a:t>AVG 260</a:t>
          </a:r>
        </a:p>
      </cdr:txBody>
    </cdr:sp>
  </cdr:relSizeAnchor>
  <cdr:relSizeAnchor xmlns:cdr="http://schemas.openxmlformats.org/drawingml/2006/chartDrawing">
    <cdr:from>
      <cdr:x>0.52593</cdr:x>
      <cdr:y>0.58333</cdr:y>
    </cdr:from>
    <cdr:to>
      <cdr:x>0.57778</cdr:x>
      <cdr:y>0.66667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61E164A1-C012-A018-E253-D8CEA43F5CD0}"/>
            </a:ext>
          </a:extLst>
        </cdr:cNvPr>
        <cdr:cNvSpPr txBox="1"/>
      </cdr:nvSpPr>
      <cdr:spPr>
        <a:xfrm xmlns:a="http://schemas.openxmlformats.org/drawingml/2006/main">
          <a:off x="5410200" y="2667000"/>
          <a:ext cx="533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Male</a:t>
          </a:r>
        </a:p>
      </cdr:txBody>
    </cdr:sp>
  </cdr:relSizeAnchor>
  <cdr:relSizeAnchor xmlns:cdr="http://schemas.openxmlformats.org/drawingml/2006/chartDrawing">
    <cdr:from>
      <cdr:x>0.52593</cdr:x>
      <cdr:y>0.65</cdr:y>
    </cdr:from>
    <cdr:to>
      <cdr:x>0.6</cdr:x>
      <cdr:y>0.73333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4857362C-4B8A-DD98-B1FA-07CE5F0DE0D3}"/>
            </a:ext>
          </a:extLst>
        </cdr:cNvPr>
        <cdr:cNvSpPr txBox="1"/>
      </cdr:nvSpPr>
      <cdr:spPr>
        <a:xfrm xmlns:a="http://schemas.openxmlformats.org/drawingml/2006/main">
          <a:off x="5410200" y="2971800"/>
          <a:ext cx="762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Female</a:t>
          </a:r>
        </a:p>
      </cdr:txBody>
    </cdr:sp>
  </cdr:relSizeAnchor>
  <cdr:relSizeAnchor xmlns:cdr="http://schemas.openxmlformats.org/drawingml/2006/chartDrawing">
    <cdr:from>
      <cdr:x>0.61481</cdr:x>
      <cdr:y>0.10603</cdr:y>
    </cdr:from>
    <cdr:to>
      <cdr:x>1</cdr:x>
      <cdr:y>0.66986</cdr:y>
    </cdr:to>
    <cdr:sp macro="" textlink="">
      <cdr:nvSpPr>
        <cdr:cNvPr id="11" name="Freeform: Shape 10">
          <a:extLst xmlns:a="http://schemas.openxmlformats.org/drawingml/2006/main">
            <a:ext uri="{FF2B5EF4-FFF2-40B4-BE49-F238E27FC236}">
              <a16:creationId xmlns:a16="http://schemas.microsoft.com/office/drawing/2014/main" id="{43FA743D-5311-2121-8192-1F8C7C549B8D}"/>
            </a:ext>
          </a:extLst>
        </cdr:cNvPr>
        <cdr:cNvSpPr/>
      </cdr:nvSpPr>
      <cdr:spPr>
        <a:xfrm xmlns:a="http://schemas.openxmlformats.org/drawingml/2006/main">
          <a:off x="6324600" y="484762"/>
          <a:ext cx="3962400" cy="2577829"/>
        </a:xfrm>
        <a:custGeom xmlns:a="http://schemas.openxmlformats.org/drawingml/2006/main">
          <a:avLst/>
          <a:gdLst>
            <a:gd name="connsiteX0" fmla="*/ 24787 w 4830250"/>
            <a:gd name="connsiteY0" fmla="*/ 2042808 h 2577829"/>
            <a:gd name="connsiteX1" fmla="*/ 34514 w 4830250"/>
            <a:gd name="connsiteY1" fmla="*/ 2091447 h 2577829"/>
            <a:gd name="connsiteX2" fmla="*/ 15059 w 4830250"/>
            <a:gd name="connsiteY2" fmla="*/ 2315183 h 2577829"/>
            <a:gd name="connsiteX3" fmla="*/ 5331 w 4830250"/>
            <a:gd name="connsiteY3" fmla="*/ 2354093 h 2577829"/>
            <a:gd name="connsiteX4" fmla="*/ 73425 w 4830250"/>
            <a:gd name="connsiteY4" fmla="*/ 2577829 h 2577829"/>
            <a:gd name="connsiteX5" fmla="*/ 190157 w 4830250"/>
            <a:gd name="connsiteY5" fmla="*/ 2558374 h 2577829"/>
            <a:gd name="connsiteX6" fmla="*/ 472259 w 4830250"/>
            <a:gd name="connsiteY6" fmla="*/ 2441642 h 2577829"/>
            <a:gd name="connsiteX7" fmla="*/ 588991 w 4830250"/>
            <a:gd name="connsiteY7" fmla="*/ 2334638 h 2577829"/>
            <a:gd name="connsiteX8" fmla="*/ 929459 w 4830250"/>
            <a:gd name="connsiteY8" fmla="*/ 1819072 h 2577829"/>
            <a:gd name="connsiteX9" fmla="*/ 1046191 w 4830250"/>
            <a:gd name="connsiteY9" fmla="*/ 1614791 h 2577829"/>
            <a:gd name="connsiteX10" fmla="*/ 1162923 w 4830250"/>
            <a:gd name="connsiteY10" fmla="*/ 1429966 h 2577829"/>
            <a:gd name="connsiteX11" fmla="*/ 1445025 w 4830250"/>
            <a:gd name="connsiteY11" fmla="*/ 1196502 h 2577829"/>
            <a:gd name="connsiteX12" fmla="*/ 1843859 w 4830250"/>
            <a:gd name="connsiteY12" fmla="*/ 1040859 h 2577829"/>
            <a:gd name="connsiteX13" fmla="*/ 1980046 w 4830250"/>
            <a:gd name="connsiteY13" fmla="*/ 992221 h 2577829"/>
            <a:gd name="connsiteX14" fmla="*/ 2369152 w 4830250"/>
            <a:gd name="connsiteY14" fmla="*/ 924127 h 2577829"/>
            <a:gd name="connsiteX15" fmla="*/ 2544250 w 4830250"/>
            <a:gd name="connsiteY15" fmla="*/ 933855 h 2577829"/>
            <a:gd name="connsiteX16" fmla="*/ 2699893 w 4830250"/>
            <a:gd name="connsiteY16" fmla="*/ 1108953 h 2577829"/>
            <a:gd name="connsiteX17" fmla="*/ 2836080 w 4830250"/>
            <a:gd name="connsiteY17" fmla="*/ 1284051 h 2577829"/>
            <a:gd name="connsiteX18" fmla="*/ 3137638 w 4830250"/>
            <a:gd name="connsiteY18" fmla="*/ 1439693 h 2577829"/>
            <a:gd name="connsiteX19" fmla="*/ 3273825 w 4830250"/>
            <a:gd name="connsiteY19" fmla="*/ 1507787 h 2577829"/>
            <a:gd name="connsiteX20" fmla="*/ 3439195 w 4830250"/>
            <a:gd name="connsiteY20" fmla="*/ 1566153 h 2577829"/>
            <a:gd name="connsiteX21" fmla="*/ 3808846 w 4830250"/>
            <a:gd name="connsiteY21" fmla="*/ 1760706 h 2577829"/>
            <a:gd name="connsiteX22" fmla="*/ 3954761 w 4830250"/>
            <a:gd name="connsiteY22" fmla="*/ 1799617 h 2577829"/>
            <a:gd name="connsiteX23" fmla="*/ 4275774 w 4830250"/>
            <a:gd name="connsiteY23" fmla="*/ 1867710 h 2577829"/>
            <a:gd name="connsiteX24" fmla="*/ 4480055 w 4830250"/>
            <a:gd name="connsiteY24" fmla="*/ 1935804 h 2577829"/>
            <a:gd name="connsiteX25" fmla="*/ 4625970 w 4830250"/>
            <a:gd name="connsiteY25" fmla="*/ 1857983 h 2577829"/>
            <a:gd name="connsiteX26" fmla="*/ 4723246 w 4830250"/>
            <a:gd name="connsiteY26" fmla="*/ 1605064 h 2577829"/>
            <a:gd name="connsiteX27" fmla="*/ 4830250 w 4830250"/>
            <a:gd name="connsiteY27" fmla="*/ 1254868 h 2577829"/>
            <a:gd name="connsiteX28" fmla="*/ 4820523 w 4830250"/>
            <a:gd name="connsiteY28" fmla="*/ 1206229 h 2577829"/>
            <a:gd name="connsiteX29" fmla="*/ 4518965 w 4830250"/>
            <a:gd name="connsiteY29" fmla="*/ 856034 h 2577829"/>
            <a:gd name="connsiteX30" fmla="*/ 4071493 w 4830250"/>
            <a:gd name="connsiteY30" fmla="*/ 447472 h 2577829"/>
            <a:gd name="connsiteX31" fmla="*/ 3643476 w 4830250"/>
            <a:gd name="connsiteY31" fmla="*/ 359923 h 2577829"/>
            <a:gd name="connsiteX32" fmla="*/ 3439195 w 4830250"/>
            <a:gd name="connsiteY32" fmla="*/ 301557 h 2577829"/>
            <a:gd name="connsiteX33" fmla="*/ 3283552 w 4830250"/>
            <a:gd name="connsiteY33" fmla="*/ 194553 h 2577829"/>
            <a:gd name="connsiteX34" fmla="*/ 2767987 w 4830250"/>
            <a:gd name="connsiteY34" fmla="*/ 0 h 2577829"/>
            <a:gd name="connsiteX35" fmla="*/ 2485884 w 4830250"/>
            <a:gd name="connsiteY35" fmla="*/ 19455 h 2577829"/>
            <a:gd name="connsiteX36" fmla="*/ 2174599 w 4830250"/>
            <a:gd name="connsiteY36" fmla="*/ 29183 h 2577829"/>
            <a:gd name="connsiteX37" fmla="*/ 1688216 w 4830250"/>
            <a:gd name="connsiteY37" fmla="*/ 262647 h 2577829"/>
            <a:gd name="connsiteX38" fmla="*/ 1454752 w 4830250"/>
            <a:gd name="connsiteY38" fmla="*/ 369651 h 2577829"/>
            <a:gd name="connsiteX39" fmla="*/ 1308838 w 4830250"/>
            <a:gd name="connsiteY39" fmla="*/ 476655 h 2577829"/>
            <a:gd name="connsiteX40" fmla="*/ 1085101 w 4830250"/>
            <a:gd name="connsiteY40" fmla="*/ 622570 h 2577829"/>
            <a:gd name="connsiteX41" fmla="*/ 618174 w 4830250"/>
            <a:gd name="connsiteY41" fmla="*/ 1031132 h 2577829"/>
            <a:gd name="connsiteX42" fmla="*/ 520897 w 4830250"/>
            <a:gd name="connsiteY42" fmla="*/ 1167319 h 2577829"/>
            <a:gd name="connsiteX43" fmla="*/ 501442 w 4830250"/>
            <a:gd name="connsiteY43" fmla="*/ 1235412 h 2577829"/>
            <a:gd name="connsiteX44" fmla="*/ 345799 w 4830250"/>
            <a:gd name="connsiteY44" fmla="*/ 1459149 h 2577829"/>
            <a:gd name="connsiteX45" fmla="*/ 306889 w 4830250"/>
            <a:gd name="connsiteY45" fmla="*/ 1507787 h 2577829"/>
            <a:gd name="connsiteX46" fmla="*/ 209612 w 4830250"/>
            <a:gd name="connsiteY46" fmla="*/ 1614791 h 2577829"/>
            <a:gd name="connsiteX47" fmla="*/ 122063 w 4830250"/>
            <a:gd name="connsiteY47" fmla="*/ 1770434 h 2577829"/>
            <a:gd name="connsiteX48" fmla="*/ 34514 w 4830250"/>
            <a:gd name="connsiteY48" fmla="*/ 1906621 h 2577829"/>
            <a:gd name="connsiteX49" fmla="*/ 24787 w 4830250"/>
            <a:gd name="connsiteY49" fmla="*/ 2042808 h 257782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</a:cxnLst>
          <a:rect l="l" t="t" r="r" b="b"/>
          <a:pathLst>
            <a:path w="4830250" h="2577829">
              <a:moveTo>
                <a:pt x="24787" y="2042808"/>
              </a:moveTo>
              <a:cubicBezTo>
                <a:pt x="24787" y="2073612"/>
                <a:pt x="34514" y="2074913"/>
                <a:pt x="34514" y="2091447"/>
              </a:cubicBezTo>
              <a:cubicBezTo>
                <a:pt x="34514" y="2150528"/>
                <a:pt x="27217" y="2248315"/>
                <a:pt x="15059" y="2315183"/>
              </a:cubicBezTo>
              <a:cubicBezTo>
                <a:pt x="12667" y="2328337"/>
                <a:pt x="8574" y="2341123"/>
                <a:pt x="5331" y="2354093"/>
              </a:cubicBezTo>
              <a:cubicBezTo>
                <a:pt x="9706" y="2400033"/>
                <a:pt x="-34450" y="2577829"/>
                <a:pt x="73425" y="2577829"/>
              </a:cubicBezTo>
              <a:cubicBezTo>
                <a:pt x="112872" y="2577829"/>
                <a:pt x="151246" y="2564859"/>
                <a:pt x="190157" y="2558374"/>
              </a:cubicBezTo>
              <a:cubicBezTo>
                <a:pt x="266869" y="2530977"/>
                <a:pt x="405169" y="2486369"/>
                <a:pt x="472259" y="2441642"/>
              </a:cubicBezTo>
              <a:cubicBezTo>
                <a:pt x="516179" y="2412362"/>
                <a:pt x="553680" y="2373873"/>
                <a:pt x="588991" y="2334638"/>
              </a:cubicBezTo>
              <a:cubicBezTo>
                <a:pt x="752080" y="2153428"/>
                <a:pt x="796272" y="2047988"/>
                <a:pt x="929459" y="1819072"/>
              </a:cubicBezTo>
              <a:cubicBezTo>
                <a:pt x="968899" y="1751284"/>
                <a:pt x="1007280" y="1682885"/>
                <a:pt x="1046191" y="1614791"/>
              </a:cubicBezTo>
              <a:cubicBezTo>
                <a:pt x="1074239" y="1565707"/>
                <a:pt x="1115206" y="1477683"/>
                <a:pt x="1162923" y="1429966"/>
              </a:cubicBezTo>
              <a:cubicBezTo>
                <a:pt x="1216285" y="1376604"/>
                <a:pt x="1424724" y="1207152"/>
                <a:pt x="1445025" y="1196502"/>
              </a:cubicBezTo>
              <a:cubicBezTo>
                <a:pt x="1571401" y="1130207"/>
                <a:pt x="1710537" y="1091764"/>
                <a:pt x="1843859" y="1040859"/>
              </a:cubicBezTo>
              <a:cubicBezTo>
                <a:pt x="1888892" y="1023665"/>
                <a:pt x="1932876" y="1002152"/>
                <a:pt x="1980046" y="992221"/>
              </a:cubicBezTo>
              <a:cubicBezTo>
                <a:pt x="2232181" y="939140"/>
                <a:pt x="2102546" y="962214"/>
                <a:pt x="2369152" y="924127"/>
              </a:cubicBezTo>
              <a:cubicBezTo>
                <a:pt x="2427518" y="927370"/>
                <a:pt x="2486929" y="922391"/>
                <a:pt x="2544250" y="933855"/>
              </a:cubicBezTo>
              <a:cubicBezTo>
                <a:pt x="2630152" y="951036"/>
                <a:pt x="2658172" y="1050907"/>
                <a:pt x="2699893" y="1108953"/>
              </a:cubicBezTo>
              <a:cubicBezTo>
                <a:pt x="2743048" y="1168995"/>
                <a:pt x="2777084" y="1239477"/>
                <a:pt x="2836080" y="1284051"/>
              </a:cubicBezTo>
              <a:cubicBezTo>
                <a:pt x="2926333" y="1352242"/>
                <a:pt x="3036914" y="1388212"/>
                <a:pt x="3137638" y="1439693"/>
              </a:cubicBezTo>
              <a:cubicBezTo>
                <a:pt x="3182831" y="1462792"/>
                <a:pt x="3225965" y="1490895"/>
                <a:pt x="3273825" y="1507787"/>
              </a:cubicBezTo>
              <a:cubicBezTo>
                <a:pt x="3328948" y="1527242"/>
                <a:pt x="3386657" y="1540525"/>
                <a:pt x="3439195" y="1566153"/>
              </a:cubicBezTo>
              <a:cubicBezTo>
                <a:pt x="3665824" y="1676703"/>
                <a:pt x="3616983" y="1694546"/>
                <a:pt x="3808846" y="1760706"/>
              </a:cubicBezTo>
              <a:cubicBezTo>
                <a:pt x="3856434" y="1777116"/>
                <a:pt x="3905695" y="1788373"/>
                <a:pt x="3954761" y="1799617"/>
              </a:cubicBezTo>
              <a:cubicBezTo>
                <a:pt x="4061382" y="1824051"/>
                <a:pt x="4173354" y="1829302"/>
                <a:pt x="4275774" y="1867710"/>
              </a:cubicBezTo>
              <a:cubicBezTo>
                <a:pt x="4446897" y="1931882"/>
                <a:pt x="4377083" y="1915209"/>
                <a:pt x="4480055" y="1935804"/>
              </a:cubicBezTo>
              <a:cubicBezTo>
                <a:pt x="4536633" y="1914587"/>
                <a:pt x="4583016" y="1904842"/>
                <a:pt x="4625970" y="1857983"/>
              </a:cubicBezTo>
              <a:cubicBezTo>
                <a:pt x="4673809" y="1805794"/>
                <a:pt x="4714156" y="1636878"/>
                <a:pt x="4723246" y="1605064"/>
              </a:cubicBezTo>
              <a:cubicBezTo>
                <a:pt x="4818853" y="1270441"/>
                <a:pt x="4738802" y="1492633"/>
                <a:pt x="4830250" y="1254868"/>
              </a:cubicBezTo>
              <a:cubicBezTo>
                <a:pt x="4827008" y="1238655"/>
                <a:pt x="4826173" y="1221768"/>
                <a:pt x="4820523" y="1206229"/>
              </a:cubicBezTo>
              <a:cubicBezTo>
                <a:pt x="4723730" y="940047"/>
                <a:pt x="4784029" y="1092899"/>
                <a:pt x="4518965" y="856034"/>
              </a:cubicBezTo>
              <a:cubicBezTo>
                <a:pt x="4446879" y="791617"/>
                <a:pt x="4174716" y="490610"/>
                <a:pt x="4071493" y="447472"/>
              </a:cubicBezTo>
              <a:cubicBezTo>
                <a:pt x="3937128" y="391319"/>
                <a:pt x="3785373" y="392668"/>
                <a:pt x="3643476" y="359923"/>
              </a:cubicBezTo>
              <a:cubicBezTo>
                <a:pt x="3574471" y="343999"/>
                <a:pt x="3507289" y="321012"/>
                <a:pt x="3439195" y="301557"/>
              </a:cubicBezTo>
              <a:cubicBezTo>
                <a:pt x="3387314" y="265889"/>
                <a:pt x="3339864" y="222709"/>
                <a:pt x="3283552" y="194553"/>
              </a:cubicBezTo>
              <a:cubicBezTo>
                <a:pt x="2974116" y="39835"/>
                <a:pt x="2995089" y="52408"/>
                <a:pt x="2767987" y="0"/>
              </a:cubicBezTo>
              <a:cubicBezTo>
                <a:pt x="2673953" y="6485"/>
                <a:pt x="2580120" y="17450"/>
                <a:pt x="2485884" y="19455"/>
              </a:cubicBezTo>
              <a:cubicBezTo>
                <a:pt x="2125420" y="27124"/>
                <a:pt x="2478153" y="-14183"/>
                <a:pt x="2174599" y="29183"/>
              </a:cubicBezTo>
              <a:lnTo>
                <a:pt x="1688216" y="262647"/>
              </a:lnTo>
              <a:cubicBezTo>
                <a:pt x="1610829" y="299249"/>
                <a:pt x="1523785" y="319027"/>
                <a:pt x="1454752" y="369651"/>
              </a:cubicBezTo>
              <a:cubicBezTo>
                <a:pt x="1406114" y="405319"/>
                <a:pt x="1358616" y="442596"/>
                <a:pt x="1308838" y="476655"/>
              </a:cubicBezTo>
              <a:cubicBezTo>
                <a:pt x="1235355" y="526933"/>
                <a:pt x="1157326" y="570501"/>
                <a:pt x="1085101" y="622570"/>
              </a:cubicBezTo>
              <a:cubicBezTo>
                <a:pt x="946778" y="722291"/>
                <a:pt x="723186" y="920593"/>
                <a:pt x="618174" y="1031132"/>
              </a:cubicBezTo>
              <a:cubicBezTo>
                <a:pt x="579751" y="1071578"/>
                <a:pt x="553323" y="1121923"/>
                <a:pt x="520897" y="1167319"/>
              </a:cubicBezTo>
              <a:cubicBezTo>
                <a:pt x="514412" y="1190017"/>
                <a:pt x="510741" y="1213715"/>
                <a:pt x="501442" y="1235412"/>
              </a:cubicBezTo>
              <a:cubicBezTo>
                <a:pt x="472066" y="1303955"/>
                <a:pt x="374746" y="1421156"/>
                <a:pt x="345799" y="1459149"/>
              </a:cubicBezTo>
              <a:cubicBezTo>
                <a:pt x="333216" y="1475664"/>
                <a:pt x="321570" y="1493106"/>
                <a:pt x="306889" y="1507787"/>
              </a:cubicBezTo>
              <a:cubicBezTo>
                <a:pt x="266012" y="1548664"/>
                <a:pt x="248668" y="1564018"/>
                <a:pt x="209612" y="1614791"/>
              </a:cubicBezTo>
              <a:cubicBezTo>
                <a:pt x="114322" y="1738667"/>
                <a:pt x="237391" y="1597442"/>
                <a:pt x="122063" y="1770434"/>
              </a:cubicBezTo>
              <a:cubicBezTo>
                <a:pt x="53209" y="1873715"/>
                <a:pt x="81742" y="1827908"/>
                <a:pt x="34514" y="1906621"/>
              </a:cubicBezTo>
              <a:cubicBezTo>
                <a:pt x="46907" y="1980979"/>
                <a:pt x="24787" y="2012004"/>
                <a:pt x="24787" y="2042808"/>
              </a:cubicBezTo>
              <a:close/>
            </a:path>
          </a:pathLst>
        </a:cu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0.06667</cdr:x>
      <cdr:y>0.31667</cdr:y>
    </cdr:from>
    <cdr:to>
      <cdr:x>0.99259</cdr:x>
      <cdr:y>0.31667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60A28D4-CCC0-B2F9-DF7C-F46883C546C5}"/>
            </a:ext>
          </a:extLst>
        </cdr:cNvPr>
        <cdr:cNvCxnSpPr/>
      </cdr:nvCxnSpPr>
      <cdr:spPr>
        <a:xfrm xmlns:a="http://schemas.openxmlformats.org/drawingml/2006/main">
          <a:off x="685834" y="1447800"/>
          <a:ext cx="952496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60000"/>
              <a:lumOff val="4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0.07407</cdr:x>
      <cdr:y>0.63333</cdr:y>
    </cdr:from>
    <cdr:to>
      <cdr:x>0.14815</cdr:x>
      <cdr:y>0.68333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EC7606CC-90D5-BBAC-3767-70BF93083A40}"/>
            </a:ext>
          </a:extLst>
        </cdr:cNvPr>
        <cdr:cNvSpPr/>
      </cdr:nvSpPr>
      <cdr:spPr>
        <a:xfrm xmlns:a="http://schemas.openxmlformats.org/drawingml/2006/main">
          <a:off x="762000" y="2895600"/>
          <a:ext cx="762000" cy="228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0.94815</cdr:x>
      <cdr:y>0.36667</cdr:y>
    </cdr:from>
    <cdr:to>
      <cdr:x>1</cdr:x>
      <cdr:y>0.45001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61E164A1-C012-A018-E253-D8CEA43F5CD0}"/>
            </a:ext>
          </a:extLst>
        </cdr:cNvPr>
        <cdr:cNvSpPr txBox="1"/>
      </cdr:nvSpPr>
      <cdr:spPr>
        <a:xfrm xmlns:a="http://schemas.openxmlformats.org/drawingml/2006/main">
          <a:off x="9753619" y="1676400"/>
          <a:ext cx="533381" cy="3810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Male</a:t>
          </a:r>
        </a:p>
      </cdr:txBody>
    </cdr:sp>
  </cdr:relSizeAnchor>
  <cdr:relSizeAnchor xmlns:cdr="http://schemas.openxmlformats.org/drawingml/2006/chartDrawing">
    <cdr:from>
      <cdr:x>0.92593</cdr:x>
      <cdr:y>0.51667</cdr:y>
    </cdr:from>
    <cdr:to>
      <cdr:x>1</cdr:x>
      <cdr:y>0.6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4857362C-4B8A-DD98-B1FA-07CE5F0DE0D3}"/>
            </a:ext>
          </a:extLst>
        </cdr:cNvPr>
        <cdr:cNvSpPr txBox="1"/>
      </cdr:nvSpPr>
      <cdr:spPr>
        <a:xfrm xmlns:a="http://schemas.openxmlformats.org/drawingml/2006/main">
          <a:off x="9601242" y="2362200"/>
          <a:ext cx="761958" cy="3809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Female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0.56</cdr:x>
      <cdr:y>0</cdr:y>
    </cdr:from>
    <cdr:to>
      <cdr:x>0.56</cdr:x>
      <cdr:y>0.9375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685054FC-1820-A117-A448-3041AA8EDA1B}"/>
            </a:ext>
          </a:extLst>
        </cdr:cNvPr>
        <cdr:cNvCxnSpPr/>
      </cdr:nvCxnSpPr>
      <cdr:spPr>
        <a:xfrm xmlns:a="http://schemas.openxmlformats.org/drawingml/2006/main">
          <a:off x="4267200" y="0"/>
          <a:ext cx="0" cy="45720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>
              <a:lumMod val="95000"/>
              <a:lumOff val="5000"/>
              <a:alpha val="73000"/>
            </a:schemeClr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</cdr:x>
      <cdr:y>0.3125</cdr:y>
    </cdr:from>
    <cdr:to>
      <cdr:x>0.55</cdr:x>
      <cdr:y>0.3125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8E2D87FC-100B-0405-91CB-0D2901732562}"/>
            </a:ext>
          </a:extLst>
        </cdr:cNvPr>
        <cdr:cNvCxnSpPr/>
      </cdr:nvCxnSpPr>
      <cdr:spPr>
        <a:xfrm xmlns:a="http://schemas.openxmlformats.org/drawingml/2006/main">
          <a:off x="381000" y="1524000"/>
          <a:ext cx="38100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50000"/>
              <a:alpha val="50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</cdr:x>
      <cdr:y>0.45313</cdr:y>
    </cdr:from>
    <cdr:to>
      <cdr:x>0.97</cdr:x>
      <cdr:y>0.45313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BFE2B9A7-4AC1-8638-29E5-51FA6EA6D2B8}"/>
            </a:ext>
          </a:extLst>
        </cdr:cNvPr>
        <cdr:cNvCxnSpPr/>
      </cdr:nvCxnSpPr>
      <cdr:spPr>
        <a:xfrm xmlns:a="http://schemas.openxmlformats.org/drawingml/2006/main">
          <a:off x="4267200" y="2209800"/>
          <a:ext cx="31242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1">
              <a:alpha val="50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93322-5DE6-4837-A086-F07CE99AD61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57AC-22FF-4725-A1E3-A672D18E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everyone.</a:t>
            </a:r>
          </a:p>
          <a:p>
            <a:br>
              <a:rPr lang="en-US" dirty="0"/>
            </a:br>
            <a:r>
              <a:rPr lang="en-US" dirty="0"/>
              <a:t>Today we’re </a:t>
            </a:r>
            <a:r>
              <a:rPr lang="en-US" dirty="0" err="1"/>
              <a:t>gonna</a:t>
            </a:r>
            <a:r>
              <a:rPr lang="en-US" dirty="0"/>
              <a:t> be discussing [ TITLE ]</a:t>
            </a:r>
          </a:p>
          <a:p>
            <a:endParaRPr lang="en-US" dirty="0"/>
          </a:p>
          <a:p>
            <a:r>
              <a:rPr lang="en-US" dirty="0"/>
              <a:t>Presented by myself, Niomar Lopez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then led to females accounting for 15% of all HIV infected individuals, on average, during the peak of the HIV epidemic.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ever-increasing rate of HIV infected individuals, how did the world respond to this health crisis? </a:t>
            </a:r>
          </a:p>
          <a:p>
            <a:endParaRPr lang="en-US" dirty="0"/>
          </a:p>
          <a:p>
            <a:r>
              <a:rPr lang="en-US" dirty="0"/>
              <a:t>[ CLICK ]</a:t>
            </a:r>
          </a:p>
          <a:p>
            <a:endParaRPr lang="en-US" dirty="0"/>
          </a:p>
          <a:p>
            <a:r>
              <a:rPr lang="en-US" dirty="0"/>
              <a:t>We developed antiretroviral drugs.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antiretroviral drugs?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Antiretroviral drugs are drugs that can help individuals with HIV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CLICK 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Lower their viral load</a:t>
            </a:r>
          </a:p>
          <a:p>
            <a:pPr marL="171450" indent="-171450">
              <a:buFontTx/>
              <a:buChar char="-"/>
            </a:pPr>
            <a:r>
              <a:rPr lang="en-US" dirty="0"/>
              <a:t>Fight off infections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improve their quality of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development of antiretroviral drugs in 2003, on average, 19% of Zimbabweans living with HIV have access to these life-saving drugs.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1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also means that 81% of Zimbabweans who are infected with HIV DON’T have access</a:t>
            </a:r>
          </a:p>
          <a:p>
            <a:endParaRPr lang="en-US" dirty="0"/>
          </a:p>
          <a:p>
            <a:r>
              <a:rPr lang="en-US" dirty="0"/>
              <a:t>In fact ,</a:t>
            </a:r>
          </a:p>
          <a:p>
            <a:endParaRPr lang="en-US" dirty="0"/>
          </a:p>
          <a:p>
            <a:r>
              <a:rPr lang="en-US" dirty="0"/>
              <a:t>[ CLICK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0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compare Zimbabwe to its neighboring country </a:t>
            </a:r>
            <a:r>
              <a:rPr lang="en-US" dirty="0" err="1"/>
              <a:t>Zhambia</a:t>
            </a:r>
            <a:r>
              <a:rPr lang="en-US" dirty="0"/>
              <a:t>, we can see that, on average, 28% of </a:t>
            </a:r>
            <a:r>
              <a:rPr lang="en-US" dirty="0" err="1"/>
              <a:t>Zhambians</a:t>
            </a:r>
            <a:r>
              <a:rPr lang="en-US" dirty="0"/>
              <a:t> have access to antiretroviral drugs compared to Zimbabwe’s 19%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further, we can see that there’s a positive correlation between a country’s GDP and the percentage rate that their citizens will have of accessing antiretroviral drugs.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Put simply, if a country's GDP is higher, it increases the chances for HIV-infected individuals to get these drugs.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TITLE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2003, when antiretroviral drugs were first developed, 25% of  all Zimbabweans were infected with HIV.</a:t>
            </a:r>
          </a:p>
          <a:p>
            <a:endParaRPr lang="en-US" dirty="0"/>
          </a:p>
          <a:p>
            <a:r>
              <a:rPr lang="en-US" dirty="0"/>
              <a:t>However, as of 2014, only 17% of Zimbabweans were living with the disease. </a:t>
            </a:r>
          </a:p>
          <a:p>
            <a:endParaRPr lang="en-US" dirty="0"/>
          </a:p>
          <a:p>
            <a:r>
              <a:rPr lang="en-US" dirty="0"/>
              <a:t>Therefore, between 2003 and 2014 we saw an 8% decrease in infected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5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Additionally, in 2000, only 3 years before antiretrovirals were developed, deaths due to communicable diseases was at 80%.</a:t>
            </a:r>
          </a:p>
          <a:p>
            <a:endParaRPr lang="en-US" dirty="0"/>
          </a:p>
          <a:p>
            <a:r>
              <a:rPr lang="en-US" dirty="0"/>
              <a:t>If we fast-forward to 2012, that number decreases to 62%, which is a total decrease of 18%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todays presentation we’re </a:t>
            </a:r>
            <a:r>
              <a:rPr lang="en-US" dirty="0" err="1"/>
              <a:t>gonna</a:t>
            </a:r>
            <a:r>
              <a:rPr lang="en-US" dirty="0"/>
              <a:t> go over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Zimbabwe’s Mortality Rate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impact of the HIV epidemic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development of antiretroviral drugs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AND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Life post antiretroviral drugs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READ SCREEN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ZIMBABWE’S Morality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1960 &amp; 1987, the mortality rate was pretty consistent.</a:t>
            </a:r>
          </a:p>
          <a:p>
            <a:endParaRPr lang="en-US" dirty="0"/>
          </a:p>
          <a:p>
            <a:r>
              <a:rPr lang="en-US" dirty="0"/>
              <a:t>Males had an average mortality rate of 315 deaths per 1000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Females had an average mortality rate of 260 deaths per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</a:t>
            </a:r>
          </a:p>
          <a:p>
            <a:endParaRPr lang="en-US" dirty="0"/>
          </a:p>
          <a:p>
            <a:r>
              <a:rPr lang="en-US" dirty="0"/>
              <a:t>Mortality rates drastically increased after 1987.</a:t>
            </a:r>
          </a:p>
          <a:p>
            <a:endParaRPr lang="en-US" dirty="0"/>
          </a:p>
          <a:p>
            <a:r>
              <a:rPr lang="en-US" dirty="0"/>
              <a:t>We saw males having a 127% increase in average mortality rate</a:t>
            </a:r>
          </a:p>
          <a:p>
            <a:endParaRPr lang="en-US" dirty="0"/>
          </a:p>
          <a:p>
            <a:r>
              <a:rPr lang="en-US" dirty="0"/>
              <a:t>And we also saw females having an increase of average mortality rate of 87%.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/>
              <a:t>This drastic increase in mortality rate begs a very simple question:</a:t>
            </a:r>
          </a:p>
          <a:p>
            <a:endParaRPr lang="en-US" dirty="0"/>
          </a:p>
          <a:p>
            <a:r>
              <a:rPr lang="en-US" dirty="0"/>
              <a:t>“Why?”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HIV Epidemic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1994, during the height of the HIV epidemic, 48% of males surveyed reported using condoms when engaging in sexual intercourse within the last 12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led to males accounting for 8% of all HIV infected individuals, on average, during the peak of the HIV epidemic.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 we look at the female population during the height of the epidemic, we can see that only 12% of females surveyed in 1994 reported using a condom during sexual intercourse during the last 12 months. </a:t>
            </a:r>
          </a:p>
          <a:p>
            <a:endParaRPr lang="en-US" dirty="0"/>
          </a:p>
          <a:p>
            <a:r>
              <a:rPr lang="en-US" dirty="0"/>
              <a:t>Or in other words, 88% of surveyed females did NOT use a condom in the last 12 months.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57AC-22FF-4725-A1E3-A672D18E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1F8F-BC53-36F0-B349-015F6EB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05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5">
    <p:bg>
      <p:bgPr>
        <a:solidFill>
          <a:srgbClr val="2D9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65A52422-9A92-DAF2-6C5A-AF6DAC0A3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172" y="1997220"/>
            <a:ext cx="11621655" cy="1120486"/>
          </a:xfrm>
        </p:spPr>
        <p:txBody>
          <a:bodyPr/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8A59B00-243B-995D-6ADA-3A5C647C7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3435495"/>
            <a:ext cx="11620500" cy="685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7DDF0-AE36-C00F-689E-A1A67124F280}"/>
              </a:ext>
            </a:extLst>
          </p:cNvPr>
          <p:cNvCxnSpPr>
            <a:cxnSpLocks/>
          </p:cNvCxnSpPr>
          <p:nvPr userDrawn="1"/>
        </p:nvCxnSpPr>
        <p:spPr>
          <a:xfrm>
            <a:off x="285172" y="3276600"/>
            <a:ext cx="7030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7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5749D5-102A-1B0D-2E9A-F7C6F32CF3DC}"/>
              </a:ext>
            </a:extLst>
          </p:cNvPr>
          <p:cNvSpPr/>
          <p:nvPr userDrawn="1"/>
        </p:nvSpPr>
        <p:spPr>
          <a:xfrm>
            <a:off x="0" y="228600"/>
            <a:ext cx="12192000" cy="926955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1F8F-BC53-36F0-B349-015F6EB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2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5749D5-102A-1B0D-2E9A-F7C6F32CF3DC}"/>
              </a:ext>
            </a:extLst>
          </p:cNvPr>
          <p:cNvSpPr/>
          <p:nvPr userDrawn="1"/>
        </p:nvSpPr>
        <p:spPr>
          <a:xfrm>
            <a:off x="0" y="228600"/>
            <a:ext cx="12192000" cy="926955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1F8F-BC53-36F0-B349-015F6EB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4744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5749D5-102A-1B0D-2E9A-F7C6F32CF3DC}"/>
              </a:ext>
            </a:extLst>
          </p:cNvPr>
          <p:cNvSpPr/>
          <p:nvPr userDrawn="1"/>
        </p:nvSpPr>
        <p:spPr>
          <a:xfrm>
            <a:off x="0" y="228600"/>
            <a:ext cx="12192000" cy="926955"/>
          </a:xfrm>
          <a:prstGeom prst="rect">
            <a:avLst/>
          </a:prstGeom>
          <a:solidFill>
            <a:srgbClr val="2D93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1F8F-BC53-36F0-B349-015F6EB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759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5749D5-102A-1B0D-2E9A-F7C6F32CF3DC}"/>
              </a:ext>
            </a:extLst>
          </p:cNvPr>
          <p:cNvSpPr/>
          <p:nvPr userDrawn="1"/>
        </p:nvSpPr>
        <p:spPr>
          <a:xfrm>
            <a:off x="0" y="228600"/>
            <a:ext cx="12192000" cy="926955"/>
          </a:xfrm>
          <a:prstGeom prst="rect">
            <a:avLst/>
          </a:prstGeom>
          <a:solidFill>
            <a:srgbClr val="8EC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1F8F-BC53-36F0-B349-015F6EB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230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72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68B704-2258-5589-357F-D2AE22FA3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172" y="1997220"/>
            <a:ext cx="11621655" cy="1120486"/>
          </a:xfrm>
        </p:spPr>
        <p:txBody>
          <a:bodyPr/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3BED68-1C2D-3C61-311B-4405318F1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3435495"/>
            <a:ext cx="11620500" cy="685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B8257-1DE6-3373-103F-B75CF972CAC5}"/>
              </a:ext>
            </a:extLst>
          </p:cNvPr>
          <p:cNvCxnSpPr>
            <a:cxnSpLocks/>
          </p:cNvCxnSpPr>
          <p:nvPr userDrawn="1"/>
        </p:nvCxnSpPr>
        <p:spPr>
          <a:xfrm>
            <a:off x="285172" y="3276600"/>
            <a:ext cx="7030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4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89628EFE-CDC9-E2CC-62D9-6A4464DFC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172" y="1997220"/>
            <a:ext cx="11621655" cy="1120486"/>
          </a:xfrm>
        </p:spPr>
        <p:txBody>
          <a:bodyPr/>
          <a:lstStyle>
            <a:lvl1pPr>
              <a:defRPr sz="8000" b="1">
                <a:solidFill>
                  <a:srgbClr val="023047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C713E08-C719-4119-E478-27827A0C6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3435495"/>
            <a:ext cx="11620500" cy="685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F1265-3D13-03E1-6C20-79207B4460AD}"/>
              </a:ext>
            </a:extLst>
          </p:cNvPr>
          <p:cNvCxnSpPr>
            <a:cxnSpLocks/>
          </p:cNvCxnSpPr>
          <p:nvPr userDrawn="1"/>
        </p:nvCxnSpPr>
        <p:spPr>
          <a:xfrm>
            <a:off x="285172" y="3276600"/>
            <a:ext cx="7030028" cy="0"/>
          </a:xfrm>
          <a:prstGeom prst="line">
            <a:avLst/>
          </a:prstGeom>
          <a:ln w="38100">
            <a:solidFill>
              <a:srgbClr val="023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rgbClr val="FB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F562DA98-BEBD-0181-286F-12B65EDBA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172" y="1997220"/>
            <a:ext cx="11621655" cy="1120486"/>
          </a:xfrm>
        </p:spPr>
        <p:txBody>
          <a:bodyPr/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E8DBA7-D7E6-DC27-1812-C9609DC1C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3435495"/>
            <a:ext cx="11620500" cy="685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79380B-F737-554E-CC15-11BBBFCCAE6F}"/>
              </a:ext>
            </a:extLst>
          </p:cNvPr>
          <p:cNvCxnSpPr>
            <a:cxnSpLocks/>
          </p:cNvCxnSpPr>
          <p:nvPr userDrawn="1"/>
        </p:nvCxnSpPr>
        <p:spPr>
          <a:xfrm>
            <a:off x="285172" y="3276600"/>
            <a:ext cx="7030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65A52422-9A92-DAF2-6C5A-AF6DAC0A3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172" y="1997220"/>
            <a:ext cx="11621655" cy="1120486"/>
          </a:xfrm>
        </p:spPr>
        <p:txBody>
          <a:bodyPr/>
          <a:lstStyle>
            <a:lvl1pPr>
              <a:defRPr sz="8000" b="1">
                <a:solidFill>
                  <a:srgbClr val="023047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8A59B00-243B-995D-6ADA-3A5C647C7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3435495"/>
            <a:ext cx="11620500" cy="685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7DDF0-AE36-C00F-689E-A1A67124F280}"/>
              </a:ext>
            </a:extLst>
          </p:cNvPr>
          <p:cNvCxnSpPr>
            <a:cxnSpLocks/>
          </p:cNvCxnSpPr>
          <p:nvPr userDrawn="1"/>
        </p:nvCxnSpPr>
        <p:spPr>
          <a:xfrm>
            <a:off x="285172" y="3276600"/>
            <a:ext cx="7030028" cy="0"/>
          </a:xfrm>
          <a:prstGeom prst="line">
            <a:avLst/>
          </a:prstGeom>
          <a:ln w="38100">
            <a:solidFill>
              <a:srgbClr val="023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70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A3D36A-5011-CF93-8120-38F22879D24B}"/>
              </a:ext>
            </a:extLst>
          </p:cNvPr>
          <p:cNvSpPr/>
          <p:nvPr userDrawn="1"/>
        </p:nvSpPr>
        <p:spPr>
          <a:xfrm>
            <a:off x="0" y="228600"/>
            <a:ext cx="12192000" cy="926955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1E5A3-F786-760D-F90B-C6146858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412821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53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8" r:id="rId4"/>
    <p:sldLayoutId id="2147483656" r:id="rId5"/>
    <p:sldLayoutId id="2147483649" r:id="rId6"/>
    <p:sldLayoutId id="2147483650" r:id="rId7"/>
    <p:sldLayoutId id="2147483651" r:id="rId8"/>
    <p:sldLayoutId id="2147483652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2304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14857-8CAC-E1C5-CE04-260B3234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47800"/>
            <a:ext cx="8915399" cy="3103100"/>
          </a:xfrm>
        </p:spPr>
        <p:txBody>
          <a:bodyPr/>
          <a:lstStyle/>
          <a:p>
            <a:r>
              <a:rPr lang="en-US" sz="6600" dirty="0"/>
              <a:t>Zimbabwe’s</a:t>
            </a:r>
            <a:br>
              <a:rPr lang="en-US" sz="6600" dirty="0"/>
            </a:br>
            <a:r>
              <a:rPr lang="en-US" sz="6600" dirty="0"/>
              <a:t>Health Journey:</a:t>
            </a:r>
            <a:br>
              <a:rPr lang="en-US" sz="6600" dirty="0"/>
            </a:br>
            <a:r>
              <a:rPr lang="en-US" sz="6600" dirty="0"/>
              <a:t>From Crisis to Hope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63277F-2460-9C95-86FC-9B3C07663702}"/>
              </a:ext>
            </a:extLst>
          </p:cNvPr>
          <p:cNvGrpSpPr/>
          <p:nvPr/>
        </p:nvGrpSpPr>
        <p:grpSpPr>
          <a:xfrm>
            <a:off x="152400" y="5181600"/>
            <a:ext cx="7315200" cy="1131332"/>
            <a:chOff x="152400" y="5181600"/>
            <a:chExt cx="7315200" cy="1131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01BD78-9C95-B529-6C2F-F932EA83FCF0}"/>
                </a:ext>
              </a:extLst>
            </p:cNvPr>
            <p:cNvSpPr txBox="1"/>
            <p:nvPr/>
          </p:nvSpPr>
          <p:spPr>
            <a:xfrm>
              <a:off x="152400" y="5181600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Niomar Lopez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B43C71-31EA-40DC-C729-7811D7E86374}"/>
                </a:ext>
              </a:extLst>
            </p:cNvPr>
            <p:cNvSpPr txBox="1"/>
            <p:nvPr/>
          </p:nvSpPr>
          <p:spPr>
            <a:xfrm>
              <a:off x="152400" y="5562600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Fullstack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Academy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F94074-B062-B85E-5F5C-42E426079868}"/>
                </a:ext>
              </a:extLst>
            </p:cNvPr>
            <p:cNvSpPr txBox="1"/>
            <p:nvPr/>
          </p:nvSpPr>
          <p:spPr>
            <a:xfrm>
              <a:off x="152400" y="5943600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2305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to 15% of all HIV infected individuals to be female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/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Prevalence of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infected with HIV*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DC885-B9AA-452E-C66C-41650E2C6ED7}"/>
              </a:ext>
            </a:extLst>
          </p:cNvPr>
          <p:cNvSpPr txBox="1"/>
          <p:nvPr/>
        </p:nvSpPr>
        <p:spPr>
          <a:xfrm>
            <a:off x="285170" y="6550223"/>
            <a:ext cx="1129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Survey respondents were ages 15 to 24.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43C85E-D3C9-4C45-A765-1F6BF89DD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543"/>
              </p:ext>
            </p:extLst>
          </p:nvPr>
        </p:nvGraphicFramePr>
        <p:xfrm>
          <a:off x="695960" y="1676400"/>
          <a:ext cx="921004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9C7AE-15AA-01E9-88F1-72D0FE554A7F}"/>
              </a:ext>
            </a:extLst>
          </p:cNvPr>
          <p:cNvCxnSpPr>
            <a:cxnSpLocks/>
          </p:cNvCxnSpPr>
          <p:nvPr/>
        </p:nvCxnSpPr>
        <p:spPr>
          <a:xfrm>
            <a:off x="1447800" y="4191000"/>
            <a:ext cx="8077200" cy="0"/>
          </a:xfrm>
          <a:prstGeom prst="line">
            <a:avLst/>
          </a:prstGeom>
          <a:ln w="19050">
            <a:solidFill>
              <a:schemeClr val="bg2">
                <a:lumMod val="7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18EAC-522F-E4E3-93F0-861581E3B2A7}"/>
              </a:ext>
            </a:extLst>
          </p:cNvPr>
          <p:cNvGrpSpPr/>
          <p:nvPr/>
        </p:nvGrpSpPr>
        <p:grpSpPr>
          <a:xfrm>
            <a:off x="7086600" y="40386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51DB1-F23E-AE1E-E11E-9E8F11A71E6F}"/>
                </a:ext>
              </a:extLst>
            </p:cNvPr>
            <p:cNvSpPr/>
            <p:nvPr/>
          </p:nvSpPr>
          <p:spPr>
            <a:xfrm>
              <a:off x="9601200" y="3962400"/>
              <a:ext cx="1066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B2077-BFF6-5AA2-4E84-3C02CA969A42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12%</a:t>
              </a:r>
            </a:p>
          </p:txBody>
        </p:sp>
      </p:grpSp>
      <p:sp>
        <p:nvSpPr>
          <p:cNvPr id="9" name="Annotation">
            <a:extLst>
              <a:ext uri="{FF2B5EF4-FFF2-40B4-BE49-F238E27FC236}">
                <a16:creationId xmlns:a16="http://schemas.microsoft.com/office/drawing/2014/main" id="{3C88BEDD-42F0-FFE1-2C0F-3C9F9F187A07}"/>
              </a:ext>
            </a:extLst>
          </p:cNvPr>
          <p:cNvSpPr txBox="1"/>
          <p:nvPr/>
        </p:nvSpPr>
        <p:spPr>
          <a:xfrm>
            <a:off x="9829800" y="23622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it’s peak, on average, </a:t>
            </a:r>
            <a:r>
              <a:rPr lang="en-US" sz="1600" dirty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15% of all individuals infected with HIV were female</a:t>
            </a:r>
            <a:endParaRPr lang="en-US" sz="1600" b="1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DF3CF6-FFA1-8B35-186E-E8732FB1BA28}"/>
              </a:ext>
            </a:extLst>
          </p:cNvPr>
          <p:cNvCxnSpPr>
            <a:cxnSpLocks/>
          </p:cNvCxnSpPr>
          <p:nvPr/>
        </p:nvCxnSpPr>
        <p:spPr>
          <a:xfrm>
            <a:off x="1981200" y="3581400"/>
            <a:ext cx="2743200" cy="0"/>
          </a:xfrm>
          <a:prstGeom prst="line">
            <a:avLst/>
          </a:prstGeom>
          <a:ln w="25400">
            <a:solidFill>
              <a:schemeClr val="accent2">
                <a:alpha val="7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3E695A-5AC7-9023-D191-083AA6D5D3B5}"/>
              </a:ext>
            </a:extLst>
          </p:cNvPr>
          <p:cNvGrpSpPr/>
          <p:nvPr/>
        </p:nvGrpSpPr>
        <p:grpSpPr>
          <a:xfrm>
            <a:off x="2743200" y="34290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6094D6-56FD-1AF7-2039-9926FE04B06D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C6683-1A41-1228-DBEA-BC566849C666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AVG 15%</a:t>
              </a:r>
            </a:p>
          </p:txBody>
        </p:sp>
      </p:grp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9829800" y="434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12% of all individuals infected with HIV were female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calculated from 1990.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7C60-9D27-EAC4-E822-582BBBCF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</a:t>
            </a:r>
            <a:br>
              <a:rPr lang="en-US" dirty="0"/>
            </a:br>
            <a:r>
              <a:rPr lang="en-US" dirty="0"/>
              <a:t>Antiretroviral Drugs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C55-6B2F-99AD-8666-55D0686E3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4800600"/>
            <a:ext cx="11620500" cy="685800"/>
          </a:xfrm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C2DDC4-E9E0-02DE-FD38-A5EAD6517F56}"/>
              </a:ext>
            </a:extLst>
          </p:cNvPr>
          <p:cNvCxnSpPr>
            <a:cxnSpLocks/>
          </p:cNvCxnSpPr>
          <p:nvPr/>
        </p:nvCxnSpPr>
        <p:spPr>
          <a:xfrm>
            <a:off x="285172" y="3810000"/>
            <a:ext cx="10763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are antiretroviral drugs?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70C585-5039-E869-534F-0218628B4CAD}"/>
              </a:ext>
            </a:extLst>
          </p:cNvPr>
          <p:cNvGrpSpPr/>
          <p:nvPr/>
        </p:nvGrpSpPr>
        <p:grpSpPr>
          <a:xfrm>
            <a:off x="838200" y="1676399"/>
            <a:ext cx="2317021" cy="4441370"/>
            <a:chOff x="838200" y="1676399"/>
            <a:chExt cx="2317021" cy="44413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620EC8A-748E-5FC2-B1CD-8BF09DEC6F61}"/>
                </a:ext>
              </a:extLst>
            </p:cNvPr>
            <p:cNvGrpSpPr/>
            <p:nvPr/>
          </p:nvGrpSpPr>
          <p:grpSpPr>
            <a:xfrm>
              <a:off x="838200" y="1676399"/>
              <a:ext cx="2317021" cy="4441370"/>
              <a:chOff x="838200" y="1752601"/>
              <a:chExt cx="2317021" cy="444137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28472C7-FFB3-DFFE-6CB8-2A1BC76CD398}"/>
                  </a:ext>
                </a:extLst>
              </p:cNvPr>
              <p:cNvGrpSpPr/>
              <p:nvPr/>
            </p:nvGrpSpPr>
            <p:grpSpPr>
              <a:xfrm>
                <a:off x="838200" y="1752601"/>
                <a:ext cx="2317021" cy="4441370"/>
                <a:chOff x="838200" y="1752601"/>
                <a:chExt cx="2317021" cy="4441370"/>
              </a:xfrm>
            </p:grpSpPr>
            <p:sp>
              <p:nvSpPr>
                <p:cNvPr id="20" name="Rectangle: Top Corners Rounded 19">
                  <a:extLst>
                    <a:ext uri="{FF2B5EF4-FFF2-40B4-BE49-F238E27FC236}">
                      <a16:creationId xmlns:a16="http://schemas.microsoft.com/office/drawing/2014/main" id="{90CB83B4-FCBE-E964-EEEF-A6DA5574A903}"/>
                    </a:ext>
                  </a:extLst>
                </p:cNvPr>
                <p:cNvSpPr/>
                <p:nvPr/>
              </p:nvSpPr>
              <p:spPr>
                <a:xfrm>
                  <a:off x="839994" y="1752601"/>
                  <a:ext cx="2313432" cy="2438400"/>
                </a:xfrm>
                <a:prstGeom prst="round2SameRect">
                  <a:avLst/>
                </a:prstGeom>
                <a:solidFill>
                  <a:srgbClr val="FB85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6FC6E00-930A-16C2-CB76-F9C92E0617F1}"/>
                    </a:ext>
                  </a:extLst>
                </p:cNvPr>
                <p:cNvSpPr/>
                <p:nvPr/>
              </p:nvSpPr>
              <p:spPr>
                <a:xfrm flipV="1">
                  <a:off x="838200" y="2286000"/>
                  <a:ext cx="2317021" cy="3907971"/>
                </a:xfrm>
                <a:custGeom>
                  <a:avLst/>
                  <a:gdLst>
                    <a:gd name="connsiteX0" fmla="*/ 0 w 2317021"/>
                    <a:gd name="connsiteY0" fmla="*/ 3907971 h 3907971"/>
                    <a:gd name="connsiteX1" fmla="*/ 313095 w 2317021"/>
                    <a:gd name="connsiteY1" fmla="*/ 3907971 h 3907971"/>
                    <a:gd name="connsiteX2" fmla="*/ 309324 w 2317021"/>
                    <a:gd name="connsiteY2" fmla="*/ 3883267 h 3907971"/>
                    <a:gd name="connsiteX3" fmla="*/ 304800 w 2317021"/>
                    <a:gd name="connsiteY3" fmla="*/ 3793670 h 3907971"/>
                    <a:gd name="connsiteX4" fmla="*/ 1181100 w 2317021"/>
                    <a:gd name="connsiteY4" fmla="*/ 2917370 h 3907971"/>
                    <a:gd name="connsiteX5" fmla="*/ 2057400 w 2317021"/>
                    <a:gd name="connsiteY5" fmla="*/ 3793670 h 3907971"/>
                    <a:gd name="connsiteX6" fmla="*/ 2052876 w 2317021"/>
                    <a:gd name="connsiteY6" fmla="*/ 3883267 h 3907971"/>
                    <a:gd name="connsiteX7" fmla="*/ 2049106 w 2317021"/>
                    <a:gd name="connsiteY7" fmla="*/ 3907971 h 3907971"/>
                    <a:gd name="connsiteX8" fmla="*/ 2317021 w 2317021"/>
                    <a:gd name="connsiteY8" fmla="*/ 3907971 h 3907971"/>
                    <a:gd name="connsiteX9" fmla="*/ 2317021 w 2317021"/>
                    <a:gd name="connsiteY9" fmla="*/ 386178 h 3907971"/>
                    <a:gd name="connsiteX10" fmla="*/ 1930843 w 2317021"/>
                    <a:gd name="connsiteY10" fmla="*/ 0 h 3907971"/>
                    <a:gd name="connsiteX11" fmla="*/ 386178 w 2317021"/>
                    <a:gd name="connsiteY11" fmla="*/ 0 h 3907971"/>
                    <a:gd name="connsiteX12" fmla="*/ 0 w 2317021"/>
                    <a:gd name="connsiteY12" fmla="*/ 386178 h 390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17021" h="3907971">
                      <a:moveTo>
                        <a:pt x="0" y="3907971"/>
                      </a:moveTo>
                      <a:lnTo>
                        <a:pt x="313095" y="3907971"/>
                      </a:lnTo>
                      <a:lnTo>
                        <a:pt x="309324" y="3883267"/>
                      </a:lnTo>
                      <a:cubicBezTo>
                        <a:pt x="306333" y="3853808"/>
                        <a:pt x="304800" y="3823918"/>
                        <a:pt x="304800" y="3793670"/>
                      </a:cubicBezTo>
                      <a:cubicBezTo>
                        <a:pt x="304800" y="3309703"/>
                        <a:pt x="697133" y="2917370"/>
                        <a:pt x="1181100" y="2917370"/>
                      </a:cubicBezTo>
                      <a:cubicBezTo>
                        <a:pt x="1665067" y="2917370"/>
                        <a:pt x="2057400" y="3309703"/>
                        <a:pt x="2057400" y="3793670"/>
                      </a:cubicBezTo>
                      <a:cubicBezTo>
                        <a:pt x="2057400" y="3823918"/>
                        <a:pt x="2055868" y="3853808"/>
                        <a:pt x="2052876" y="3883267"/>
                      </a:cubicBezTo>
                      <a:lnTo>
                        <a:pt x="2049106" y="3907971"/>
                      </a:lnTo>
                      <a:lnTo>
                        <a:pt x="2317021" y="3907971"/>
                      </a:lnTo>
                      <a:lnTo>
                        <a:pt x="2317021" y="386178"/>
                      </a:lnTo>
                      <a:cubicBezTo>
                        <a:pt x="2317021" y="172898"/>
                        <a:pt x="2144123" y="0"/>
                        <a:pt x="1930843" y="0"/>
                      </a:cubicBezTo>
                      <a:lnTo>
                        <a:pt x="386178" y="0"/>
                      </a:lnTo>
                      <a:cubicBezTo>
                        <a:pt x="172898" y="0"/>
                        <a:pt x="0" y="172898"/>
                        <a:pt x="0" y="386178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alpha val="81000"/>
                    </a:schemeClr>
                  </a:solidFill>
                </a:ln>
                <a:effectLst>
                  <a:outerShdw blurRad="279400" sx="107000" sy="107000" algn="tl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52329A-835F-F1D2-6CA4-5919A68870F1}"/>
                  </a:ext>
                </a:extLst>
              </p:cNvPr>
              <p:cNvSpPr txBox="1"/>
              <p:nvPr/>
            </p:nvSpPr>
            <p:spPr>
              <a:xfrm>
                <a:off x="1494009" y="1752601"/>
                <a:ext cx="100540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0DC39C-FA68-0623-5CA4-4B50BAEBB4DD}"/>
                </a:ext>
              </a:extLst>
            </p:cNvPr>
            <p:cNvSpPr txBox="1"/>
            <p:nvPr/>
          </p:nvSpPr>
          <p:spPr>
            <a:xfrm>
              <a:off x="968010" y="3962400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Lower viral load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E04992-2CEB-58F8-22D6-FF19892B2E13}"/>
              </a:ext>
            </a:extLst>
          </p:cNvPr>
          <p:cNvGrpSpPr/>
          <p:nvPr/>
        </p:nvGrpSpPr>
        <p:grpSpPr>
          <a:xfrm>
            <a:off x="4724400" y="1676399"/>
            <a:ext cx="2317021" cy="4441370"/>
            <a:chOff x="4724400" y="1676399"/>
            <a:chExt cx="2317021" cy="44413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86C7C7-D544-E44F-7AFD-631FFC5988DE}"/>
                </a:ext>
              </a:extLst>
            </p:cNvPr>
            <p:cNvGrpSpPr/>
            <p:nvPr/>
          </p:nvGrpSpPr>
          <p:grpSpPr>
            <a:xfrm>
              <a:off x="4724400" y="1676399"/>
              <a:ext cx="2317021" cy="4441370"/>
              <a:chOff x="4572000" y="1676400"/>
              <a:chExt cx="2317021" cy="444137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632A8E-6FA4-5510-6424-53FE19E684E2}"/>
                  </a:ext>
                </a:extLst>
              </p:cNvPr>
              <p:cNvGrpSpPr/>
              <p:nvPr/>
            </p:nvGrpSpPr>
            <p:grpSpPr>
              <a:xfrm>
                <a:off x="4572000" y="1676400"/>
                <a:ext cx="2317021" cy="4441370"/>
                <a:chOff x="838200" y="1752601"/>
                <a:chExt cx="2317021" cy="4441370"/>
              </a:xfrm>
            </p:grpSpPr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A7384DAF-748D-9A9D-EE98-E24D80778931}"/>
                    </a:ext>
                  </a:extLst>
                </p:cNvPr>
                <p:cNvSpPr/>
                <p:nvPr/>
              </p:nvSpPr>
              <p:spPr>
                <a:xfrm>
                  <a:off x="839994" y="1752601"/>
                  <a:ext cx="2313432" cy="2438400"/>
                </a:xfrm>
                <a:prstGeom prst="round2SameRect">
                  <a:avLst/>
                </a:prstGeom>
                <a:solidFill>
                  <a:srgbClr val="FB85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4B140DF7-F8A1-8FBB-3D52-86498D817B4F}"/>
                    </a:ext>
                  </a:extLst>
                </p:cNvPr>
                <p:cNvSpPr/>
                <p:nvPr/>
              </p:nvSpPr>
              <p:spPr>
                <a:xfrm flipV="1">
                  <a:off x="838200" y="2286000"/>
                  <a:ext cx="2317021" cy="3907971"/>
                </a:xfrm>
                <a:custGeom>
                  <a:avLst/>
                  <a:gdLst>
                    <a:gd name="connsiteX0" fmla="*/ 0 w 2317021"/>
                    <a:gd name="connsiteY0" fmla="*/ 3907971 h 3907971"/>
                    <a:gd name="connsiteX1" fmla="*/ 313095 w 2317021"/>
                    <a:gd name="connsiteY1" fmla="*/ 3907971 h 3907971"/>
                    <a:gd name="connsiteX2" fmla="*/ 309324 w 2317021"/>
                    <a:gd name="connsiteY2" fmla="*/ 3883267 h 3907971"/>
                    <a:gd name="connsiteX3" fmla="*/ 304800 w 2317021"/>
                    <a:gd name="connsiteY3" fmla="*/ 3793670 h 3907971"/>
                    <a:gd name="connsiteX4" fmla="*/ 1181100 w 2317021"/>
                    <a:gd name="connsiteY4" fmla="*/ 2917370 h 3907971"/>
                    <a:gd name="connsiteX5" fmla="*/ 2057400 w 2317021"/>
                    <a:gd name="connsiteY5" fmla="*/ 3793670 h 3907971"/>
                    <a:gd name="connsiteX6" fmla="*/ 2052876 w 2317021"/>
                    <a:gd name="connsiteY6" fmla="*/ 3883267 h 3907971"/>
                    <a:gd name="connsiteX7" fmla="*/ 2049106 w 2317021"/>
                    <a:gd name="connsiteY7" fmla="*/ 3907971 h 3907971"/>
                    <a:gd name="connsiteX8" fmla="*/ 2317021 w 2317021"/>
                    <a:gd name="connsiteY8" fmla="*/ 3907971 h 3907971"/>
                    <a:gd name="connsiteX9" fmla="*/ 2317021 w 2317021"/>
                    <a:gd name="connsiteY9" fmla="*/ 386178 h 3907971"/>
                    <a:gd name="connsiteX10" fmla="*/ 1930843 w 2317021"/>
                    <a:gd name="connsiteY10" fmla="*/ 0 h 3907971"/>
                    <a:gd name="connsiteX11" fmla="*/ 386178 w 2317021"/>
                    <a:gd name="connsiteY11" fmla="*/ 0 h 3907971"/>
                    <a:gd name="connsiteX12" fmla="*/ 0 w 2317021"/>
                    <a:gd name="connsiteY12" fmla="*/ 386178 h 390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17021" h="3907971">
                      <a:moveTo>
                        <a:pt x="0" y="3907971"/>
                      </a:moveTo>
                      <a:lnTo>
                        <a:pt x="313095" y="3907971"/>
                      </a:lnTo>
                      <a:lnTo>
                        <a:pt x="309324" y="3883267"/>
                      </a:lnTo>
                      <a:cubicBezTo>
                        <a:pt x="306333" y="3853808"/>
                        <a:pt x="304800" y="3823918"/>
                        <a:pt x="304800" y="3793670"/>
                      </a:cubicBezTo>
                      <a:cubicBezTo>
                        <a:pt x="304800" y="3309703"/>
                        <a:pt x="697133" y="2917370"/>
                        <a:pt x="1181100" y="2917370"/>
                      </a:cubicBezTo>
                      <a:cubicBezTo>
                        <a:pt x="1665067" y="2917370"/>
                        <a:pt x="2057400" y="3309703"/>
                        <a:pt x="2057400" y="3793670"/>
                      </a:cubicBezTo>
                      <a:cubicBezTo>
                        <a:pt x="2057400" y="3823918"/>
                        <a:pt x="2055868" y="3853808"/>
                        <a:pt x="2052876" y="3883267"/>
                      </a:cubicBezTo>
                      <a:lnTo>
                        <a:pt x="2049106" y="3907971"/>
                      </a:lnTo>
                      <a:lnTo>
                        <a:pt x="2317021" y="3907971"/>
                      </a:lnTo>
                      <a:lnTo>
                        <a:pt x="2317021" y="386178"/>
                      </a:lnTo>
                      <a:cubicBezTo>
                        <a:pt x="2317021" y="172898"/>
                        <a:pt x="2144123" y="0"/>
                        <a:pt x="1930843" y="0"/>
                      </a:cubicBezTo>
                      <a:lnTo>
                        <a:pt x="386178" y="0"/>
                      </a:lnTo>
                      <a:cubicBezTo>
                        <a:pt x="172898" y="0"/>
                        <a:pt x="0" y="172898"/>
                        <a:pt x="0" y="386178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alpha val="81000"/>
                    </a:schemeClr>
                  </a:solidFill>
                </a:ln>
                <a:effectLst>
                  <a:outerShdw blurRad="279400" sx="107000" sy="107000" algn="tl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4E2DCB-407B-31EF-F0E1-04FFAB486455}"/>
                  </a:ext>
                </a:extLst>
              </p:cNvPr>
              <p:cNvSpPr txBox="1"/>
              <p:nvPr/>
            </p:nvSpPr>
            <p:spPr>
              <a:xfrm>
                <a:off x="5227809" y="1676400"/>
                <a:ext cx="100540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D56CF0-0DBB-85FE-643C-5F34F1AD1EF4}"/>
                </a:ext>
              </a:extLst>
            </p:cNvPr>
            <p:cNvSpPr txBox="1"/>
            <p:nvPr/>
          </p:nvSpPr>
          <p:spPr>
            <a:xfrm>
              <a:off x="4800600" y="3962400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Fight infections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A95159-F2A1-2C95-169C-E37A600BA85A}"/>
              </a:ext>
            </a:extLst>
          </p:cNvPr>
          <p:cNvGrpSpPr/>
          <p:nvPr/>
        </p:nvGrpSpPr>
        <p:grpSpPr>
          <a:xfrm>
            <a:off x="8610600" y="1676399"/>
            <a:ext cx="2317021" cy="4441370"/>
            <a:chOff x="8610600" y="1676399"/>
            <a:chExt cx="2317021" cy="44413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C93044-0213-43B9-5353-F75916FB6DCC}"/>
                </a:ext>
              </a:extLst>
            </p:cNvPr>
            <p:cNvGrpSpPr/>
            <p:nvPr/>
          </p:nvGrpSpPr>
          <p:grpSpPr>
            <a:xfrm>
              <a:off x="8610600" y="1676399"/>
              <a:ext cx="2317021" cy="4441370"/>
              <a:chOff x="8305800" y="1600199"/>
              <a:chExt cx="2317021" cy="444137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80E158B-6A17-177E-ABAE-76E89606A38B}"/>
                  </a:ext>
                </a:extLst>
              </p:cNvPr>
              <p:cNvGrpSpPr/>
              <p:nvPr/>
            </p:nvGrpSpPr>
            <p:grpSpPr>
              <a:xfrm>
                <a:off x="8305800" y="1600199"/>
                <a:ext cx="2317021" cy="4441370"/>
                <a:chOff x="838200" y="1752601"/>
                <a:chExt cx="2317021" cy="4441370"/>
              </a:xfrm>
            </p:grpSpPr>
            <p:sp>
              <p:nvSpPr>
                <p:cNvPr id="29" name="Rectangle: Top Corners Rounded 28">
                  <a:extLst>
                    <a:ext uri="{FF2B5EF4-FFF2-40B4-BE49-F238E27FC236}">
                      <a16:creationId xmlns:a16="http://schemas.microsoft.com/office/drawing/2014/main" id="{63B4DB4E-D064-AC9C-5748-F545CA5BB194}"/>
                    </a:ext>
                  </a:extLst>
                </p:cNvPr>
                <p:cNvSpPr/>
                <p:nvPr/>
              </p:nvSpPr>
              <p:spPr>
                <a:xfrm>
                  <a:off x="839994" y="1752601"/>
                  <a:ext cx="2313432" cy="2438400"/>
                </a:xfrm>
                <a:prstGeom prst="round2SameRect">
                  <a:avLst/>
                </a:prstGeom>
                <a:solidFill>
                  <a:srgbClr val="FB85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C6E9813-195A-BBBE-FA2E-62BB3C4595FF}"/>
                    </a:ext>
                  </a:extLst>
                </p:cNvPr>
                <p:cNvSpPr/>
                <p:nvPr/>
              </p:nvSpPr>
              <p:spPr>
                <a:xfrm flipV="1">
                  <a:off x="838200" y="2286000"/>
                  <a:ext cx="2317021" cy="3907971"/>
                </a:xfrm>
                <a:custGeom>
                  <a:avLst/>
                  <a:gdLst>
                    <a:gd name="connsiteX0" fmla="*/ 0 w 2317021"/>
                    <a:gd name="connsiteY0" fmla="*/ 3907971 h 3907971"/>
                    <a:gd name="connsiteX1" fmla="*/ 313095 w 2317021"/>
                    <a:gd name="connsiteY1" fmla="*/ 3907971 h 3907971"/>
                    <a:gd name="connsiteX2" fmla="*/ 309324 w 2317021"/>
                    <a:gd name="connsiteY2" fmla="*/ 3883267 h 3907971"/>
                    <a:gd name="connsiteX3" fmla="*/ 304800 w 2317021"/>
                    <a:gd name="connsiteY3" fmla="*/ 3793670 h 3907971"/>
                    <a:gd name="connsiteX4" fmla="*/ 1181100 w 2317021"/>
                    <a:gd name="connsiteY4" fmla="*/ 2917370 h 3907971"/>
                    <a:gd name="connsiteX5" fmla="*/ 2057400 w 2317021"/>
                    <a:gd name="connsiteY5" fmla="*/ 3793670 h 3907971"/>
                    <a:gd name="connsiteX6" fmla="*/ 2052876 w 2317021"/>
                    <a:gd name="connsiteY6" fmla="*/ 3883267 h 3907971"/>
                    <a:gd name="connsiteX7" fmla="*/ 2049106 w 2317021"/>
                    <a:gd name="connsiteY7" fmla="*/ 3907971 h 3907971"/>
                    <a:gd name="connsiteX8" fmla="*/ 2317021 w 2317021"/>
                    <a:gd name="connsiteY8" fmla="*/ 3907971 h 3907971"/>
                    <a:gd name="connsiteX9" fmla="*/ 2317021 w 2317021"/>
                    <a:gd name="connsiteY9" fmla="*/ 386178 h 3907971"/>
                    <a:gd name="connsiteX10" fmla="*/ 1930843 w 2317021"/>
                    <a:gd name="connsiteY10" fmla="*/ 0 h 3907971"/>
                    <a:gd name="connsiteX11" fmla="*/ 386178 w 2317021"/>
                    <a:gd name="connsiteY11" fmla="*/ 0 h 3907971"/>
                    <a:gd name="connsiteX12" fmla="*/ 0 w 2317021"/>
                    <a:gd name="connsiteY12" fmla="*/ 386178 h 390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17021" h="3907971">
                      <a:moveTo>
                        <a:pt x="0" y="3907971"/>
                      </a:moveTo>
                      <a:lnTo>
                        <a:pt x="313095" y="3907971"/>
                      </a:lnTo>
                      <a:lnTo>
                        <a:pt x="309324" y="3883267"/>
                      </a:lnTo>
                      <a:cubicBezTo>
                        <a:pt x="306333" y="3853808"/>
                        <a:pt x="304800" y="3823918"/>
                        <a:pt x="304800" y="3793670"/>
                      </a:cubicBezTo>
                      <a:cubicBezTo>
                        <a:pt x="304800" y="3309703"/>
                        <a:pt x="697133" y="2917370"/>
                        <a:pt x="1181100" y="2917370"/>
                      </a:cubicBezTo>
                      <a:cubicBezTo>
                        <a:pt x="1665067" y="2917370"/>
                        <a:pt x="2057400" y="3309703"/>
                        <a:pt x="2057400" y="3793670"/>
                      </a:cubicBezTo>
                      <a:cubicBezTo>
                        <a:pt x="2057400" y="3823918"/>
                        <a:pt x="2055868" y="3853808"/>
                        <a:pt x="2052876" y="3883267"/>
                      </a:cubicBezTo>
                      <a:lnTo>
                        <a:pt x="2049106" y="3907971"/>
                      </a:lnTo>
                      <a:lnTo>
                        <a:pt x="2317021" y="3907971"/>
                      </a:lnTo>
                      <a:lnTo>
                        <a:pt x="2317021" y="386178"/>
                      </a:lnTo>
                      <a:cubicBezTo>
                        <a:pt x="2317021" y="172898"/>
                        <a:pt x="2144123" y="0"/>
                        <a:pt x="1930843" y="0"/>
                      </a:cubicBezTo>
                      <a:lnTo>
                        <a:pt x="386178" y="0"/>
                      </a:lnTo>
                      <a:cubicBezTo>
                        <a:pt x="172898" y="0"/>
                        <a:pt x="0" y="172898"/>
                        <a:pt x="0" y="386178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alpha val="81000"/>
                    </a:schemeClr>
                  </a:solidFill>
                </a:ln>
                <a:effectLst>
                  <a:outerShdw blurRad="279400" sx="107000" sy="107000" algn="tl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499ED0-4FCF-2762-38ED-8BBEDF346EFC}"/>
                  </a:ext>
                </a:extLst>
              </p:cNvPr>
              <p:cNvSpPr txBox="1"/>
              <p:nvPr/>
            </p:nvSpPr>
            <p:spPr>
              <a:xfrm>
                <a:off x="8961609" y="1600199"/>
                <a:ext cx="100540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9DA438-9D5F-2D49-A548-2756F5B0A58A}"/>
                </a:ext>
              </a:extLst>
            </p:cNvPr>
            <p:cNvSpPr txBox="1"/>
            <p:nvPr/>
          </p:nvSpPr>
          <p:spPr>
            <a:xfrm>
              <a:off x="8641620" y="3685401"/>
              <a:ext cx="22549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quality of life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6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19% of Zimbabweans with HIV have access to life saving drugs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>
            <a:spLocks/>
          </p:cNvSpPr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Antiretroviral drugs for individuals infected with HIV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people living with HIV</a:t>
            </a:r>
          </a:p>
        </p:txBody>
      </p: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8686800" y="32004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development of antiretroviral drugs in 2003, on average, </a:t>
            </a:r>
            <a:r>
              <a:rPr lang="en-US" sz="1600" b="1" dirty="0">
                <a:solidFill>
                  <a:srgbClr val="046B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19% of Zimbabweans living with HIV have access to these life-saving drugs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9EBF1D5-C5E9-C4E2-2264-935360AD3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295977"/>
              </p:ext>
            </p:extLst>
          </p:nvPr>
        </p:nvGraphicFramePr>
        <p:xfrm>
          <a:off x="670560" y="1676400"/>
          <a:ext cx="740664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8281A5-7489-55A0-68B9-C503CB87E700}"/>
              </a:ext>
            </a:extLst>
          </p:cNvPr>
          <p:cNvSpPr txBox="1"/>
          <p:nvPr/>
        </p:nvSpPr>
        <p:spPr>
          <a:xfrm>
            <a:off x="7747819" y="22712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Zimbabwe</a:t>
            </a:r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15429-F913-B79C-DB8E-9D21171DBCC1}"/>
              </a:ext>
            </a:extLst>
          </p:cNvPr>
          <p:cNvSpPr txBox="1"/>
          <p:nvPr/>
        </p:nvSpPr>
        <p:spPr>
          <a:xfrm>
            <a:off x="7772400" y="18288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Zambia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0FA391-EE45-4B14-4CFC-3FC7C02A0EBB}"/>
              </a:ext>
            </a:extLst>
          </p:cNvPr>
          <p:cNvCxnSpPr>
            <a:cxnSpLocks/>
          </p:cNvCxnSpPr>
          <p:nvPr/>
        </p:nvCxnSpPr>
        <p:spPr>
          <a:xfrm>
            <a:off x="1143000" y="4800600"/>
            <a:ext cx="6858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FD933-F3ED-186F-2CFE-529BF1581680}"/>
              </a:ext>
            </a:extLst>
          </p:cNvPr>
          <p:cNvGrpSpPr/>
          <p:nvPr/>
        </p:nvGrpSpPr>
        <p:grpSpPr>
          <a:xfrm>
            <a:off x="6096000" y="46482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0D41E-EF2E-A7E5-0B58-A6E8EFCD617C}"/>
                </a:ext>
              </a:extLst>
            </p:cNvPr>
            <p:cNvSpPr/>
            <p:nvPr/>
          </p:nvSpPr>
          <p:spPr>
            <a:xfrm>
              <a:off x="9601200" y="3962400"/>
              <a:ext cx="1066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64959-9F20-DA4B-EE1C-A53574F2D21F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19%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2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7DEB-D0DD-1FE7-D566-984D0A3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2614"/>
            <a:ext cx="11621655" cy="558511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This also means that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5D36C8-7805-20B8-C3DC-956142CABE22}"/>
              </a:ext>
            </a:extLst>
          </p:cNvPr>
          <p:cNvSpPr txBox="1">
            <a:spLocks/>
          </p:cNvSpPr>
          <p:nvPr/>
        </p:nvSpPr>
        <p:spPr>
          <a:xfrm>
            <a:off x="381000" y="1752600"/>
            <a:ext cx="11621655" cy="2538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9600" dirty="0">
                <a:solidFill>
                  <a:srgbClr val="046B9F"/>
                </a:solidFill>
              </a:rPr>
              <a:t>81% of Zimbabweans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6106C8-5D7C-62D1-C6F5-3E656ADFB98C}"/>
              </a:ext>
            </a:extLst>
          </p:cNvPr>
          <p:cNvSpPr txBox="1">
            <a:spLocks/>
          </p:cNvSpPr>
          <p:nvPr/>
        </p:nvSpPr>
        <p:spPr>
          <a:xfrm>
            <a:off x="381000" y="5025014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don’t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have access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to antiretroviral drugs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88A7FC-0A49-E0AA-3028-F90B33E39D49}"/>
              </a:ext>
            </a:extLst>
          </p:cNvPr>
          <p:cNvSpPr txBox="1">
            <a:spLocks/>
          </p:cNvSpPr>
          <p:nvPr/>
        </p:nvSpPr>
        <p:spPr>
          <a:xfrm>
            <a:off x="381000" y="4339214"/>
            <a:ext cx="11621655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who are infected with HIV</a:t>
            </a:r>
          </a:p>
        </p:txBody>
      </p:sp>
    </p:spTree>
    <p:extLst>
      <p:ext uri="{BB962C8B-B14F-4D97-AF65-F5344CB8AC3E}">
        <p14:creationId xmlns:p14="http://schemas.microsoft.com/office/powerpoint/2010/main" val="197004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28% of Zambians with HIV have access to life saving drugs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>
            <a:spLocks/>
          </p:cNvSpPr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Antiretroviral drugs for individuals infected with HIV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people living with HIV</a:t>
            </a:r>
          </a:p>
        </p:txBody>
      </p: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8991600" y="21336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development of antiretroviral drugs in 2003, on average, </a:t>
            </a:r>
            <a:r>
              <a:rPr lang="en-US" sz="1600" b="1" dirty="0">
                <a:solidFill>
                  <a:srgbClr val="6D32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 of Zambians living with HIV have access to antiretroviral drugs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compared to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Zimbabweans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19% of individuals have access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these life-saving drugs.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9EBF1D5-C5E9-C4E2-2264-935360AD3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57997"/>
              </p:ext>
            </p:extLst>
          </p:nvPr>
        </p:nvGraphicFramePr>
        <p:xfrm>
          <a:off x="670560" y="1676400"/>
          <a:ext cx="740664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8281A5-7489-55A0-68B9-C503CB87E700}"/>
              </a:ext>
            </a:extLst>
          </p:cNvPr>
          <p:cNvSpPr txBox="1"/>
          <p:nvPr/>
        </p:nvSpPr>
        <p:spPr>
          <a:xfrm>
            <a:off x="7747819" y="22712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Zimbabwe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15429-F913-B79C-DB8E-9D21171DBCC1}"/>
              </a:ext>
            </a:extLst>
          </p:cNvPr>
          <p:cNvSpPr txBox="1"/>
          <p:nvPr/>
        </p:nvSpPr>
        <p:spPr>
          <a:xfrm>
            <a:off x="7772400" y="18288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D32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Zambia</a:t>
            </a:r>
            <a:endParaRPr lang="en-US" dirty="0">
              <a:solidFill>
                <a:srgbClr val="6D32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0FA391-EE45-4B14-4CFC-3FC7C02A0EBB}"/>
              </a:ext>
            </a:extLst>
          </p:cNvPr>
          <p:cNvCxnSpPr>
            <a:cxnSpLocks/>
          </p:cNvCxnSpPr>
          <p:nvPr/>
        </p:nvCxnSpPr>
        <p:spPr>
          <a:xfrm>
            <a:off x="1143000" y="4114800"/>
            <a:ext cx="6858000" cy="0"/>
          </a:xfrm>
          <a:prstGeom prst="line">
            <a:avLst/>
          </a:prstGeom>
          <a:ln w="25400">
            <a:solidFill>
              <a:srgbClr val="6D326D">
                <a:alpha val="8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FD933-F3ED-186F-2CFE-529BF1581680}"/>
              </a:ext>
            </a:extLst>
          </p:cNvPr>
          <p:cNvGrpSpPr/>
          <p:nvPr/>
        </p:nvGrpSpPr>
        <p:grpSpPr>
          <a:xfrm>
            <a:off x="6096000" y="39624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0D41E-EF2E-A7E5-0B58-A6E8EFCD617C}"/>
                </a:ext>
              </a:extLst>
            </p:cNvPr>
            <p:cNvSpPr/>
            <p:nvPr/>
          </p:nvSpPr>
          <p:spPr>
            <a:xfrm>
              <a:off x="9601200" y="3962400"/>
              <a:ext cx="1066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64959-9F20-DA4B-EE1C-A53574F2D21F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BF73BF"/>
                  </a:solidFill>
                </a:rPr>
                <a:t>AVG 28%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E98D88-45CF-A706-B868-02C2ADD6E624}"/>
              </a:ext>
            </a:extLst>
          </p:cNvPr>
          <p:cNvCxnSpPr>
            <a:cxnSpLocks/>
          </p:cNvCxnSpPr>
          <p:nvPr/>
        </p:nvCxnSpPr>
        <p:spPr>
          <a:xfrm>
            <a:off x="1143000" y="4800600"/>
            <a:ext cx="6858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C4441-6B37-00DC-9D47-8783F0F2D255}"/>
              </a:ext>
            </a:extLst>
          </p:cNvPr>
          <p:cNvGrpSpPr/>
          <p:nvPr/>
        </p:nvGrpSpPr>
        <p:grpSpPr>
          <a:xfrm>
            <a:off x="6096000" y="46482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86819-C312-9392-4DE5-C99309A7AE28}"/>
                </a:ext>
              </a:extLst>
            </p:cNvPr>
            <p:cNvSpPr/>
            <p:nvPr/>
          </p:nvSpPr>
          <p:spPr>
            <a:xfrm>
              <a:off x="9601200" y="3962400"/>
              <a:ext cx="1066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9B7E5A-4BC4-A1F7-AB27-59BFC01A0887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19%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Higher the GDP, the higher chance an individual will have access to antiretroviral drugs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>
            <a:spLocks/>
          </p:cNvSpPr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 versus access to antiretroviral drugs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694212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 (Billions)</a:t>
            </a:r>
          </a:p>
        </p:txBody>
      </p: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8839200" y="3124200"/>
            <a:ext cx="2858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comparing </a:t>
            </a:r>
            <a:r>
              <a:rPr lang="en-US" sz="1600" b="1" dirty="0">
                <a:solidFill>
                  <a:srgbClr val="046B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Zimbabwe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it’s neighboring country </a:t>
            </a:r>
            <a:r>
              <a:rPr lang="en-US" sz="1600" b="1" dirty="0">
                <a:solidFill>
                  <a:srgbClr val="6D32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Zambia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see that </a:t>
            </a:r>
            <a:r>
              <a:rPr lang="en-US" sz="1600" b="1" dirty="0">
                <a:solidFill>
                  <a:srgbClr val="6D32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individual who lives in a country with a higher GDP has greater odds of having access to antiretroviral drugs.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29F8DA-240C-FD8C-B94C-BDA0D6ECE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31324"/>
              </p:ext>
            </p:extLst>
          </p:nvPr>
        </p:nvGraphicFramePr>
        <p:xfrm>
          <a:off x="715616" y="2057400"/>
          <a:ext cx="7818784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9B49EE-D0FD-98B7-7FEE-B30133031995}"/>
              </a:ext>
            </a:extLst>
          </p:cNvPr>
          <p:cNvSpPr txBox="1"/>
          <p:nvPr/>
        </p:nvSpPr>
        <p:spPr>
          <a:xfrm>
            <a:off x="1066800" y="1672213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individuals with access to antiretroviral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C961-0EBE-8171-E9A0-A676B08DADD3}"/>
              </a:ext>
            </a:extLst>
          </p:cNvPr>
          <p:cNvSpPr txBox="1"/>
          <p:nvPr/>
        </p:nvSpPr>
        <p:spPr>
          <a:xfrm>
            <a:off x="8001000" y="2514600"/>
            <a:ext cx="90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D32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Zambia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7C14A-CE3B-0FBF-B13D-80986283A0BB}"/>
              </a:ext>
            </a:extLst>
          </p:cNvPr>
          <p:cNvSpPr txBox="1"/>
          <p:nvPr/>
        </p:nvSpPr>
        <p:spPr>
          <a:xfrm>
            <a:off x="7467600" y="4572000"/>
            <a:ext cx="115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6B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Zimbabwe</a:t>
            </a:r>
          </a:p>
        </p:txBody>
      </p:sp>
    </p:spTree>
    <p:extLst>
      <p:ext uri="{BB962C8B-B14F-4D97-AF65-F5344CB8AC3E}">
        <p14:creationId xmlns:p14="http://schemas.microsoft.com/office/powerpoint/2010/main" val="94365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D9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7C60-9D27-EAC4-E822-582BBBCF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Post </a:t>
            </a:r>
            <a:b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Antiretroviral Drugs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C55-6B2F-99AD-8666-55D0686E3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327" y="4800600"/>
            <a:ext cx="11620500" cy="685800"/>
          </a:xfrm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C2DDC4-E9E0-02DE-FD38-A5EAD6517F56}"/>
              </a:ext>
            </a:extLst>
          </p:cNvPr>
          <p:cNvCxnSpPr>
            <a:cxnSpLocks/>
          </p:cNvCxnSpPr>
          <p:nvPr/>
        </p:nvCxnSpPr>
        <p:spPr>
          <a:xfrm>
            <a:off x="285172" y="3810000"/>
            <a:ext cx="10763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1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HIV infections decreased by 8% since the development of antiretroviral drugs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>
            <a:spLocks/>
          </p:cNvSpPr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prevalence of HIV among the population*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population</a:t>
            </a:r>
          </a:p>
        </p:txBody>
      </p: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8763000" y="3385661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Before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development of antiretroviral drugs,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24% of Zimbabweans were infected with HIV.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0963AE-DA43-4B7F-8D23-D41855C5F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14157"/>
              </p:ext>
            </p:extLst>
          </p:nvPr>
        </p:nvGraphicFramePr>
        <p:xfrm>
          <a:off x="685800" y="1676400"/>
          <a:ext cx="7620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B88C169-107F-42CC-E573-68D04428C681}"/>
              </a:ext>
            </a:extLst>
          </p:cNvPr>
          <p:cNvGrpSpPr/>
          <p:nvPr/>
        </p:nvGrpSpPr>
        <p:grpSpPr>
          <a:xfrm>
            <a:off x="2895600" y="30480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AC3C98-9497-7FAF-A54C-1FC0AABBBA22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BE6462-8967-AB1D-EA79-15AD2443B248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24%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3BD7E3-7DFD-543E-FA38-1C9F18922518}"/>
              </a:ext>
            </a:extLst>
          </p:cNvPr>
          <p:cNvGrpSpPr/>
          <p:nvPr/>
        </p:nvGrpSpPr>
        <p:grpSpPr>
          <a:xfrm>
            <a:off x="4937760" y="373888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40638-DFFA-8DCB-BB3D-F2148217335E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22EA9-ECA5-9C82-DE27-6AAA0570129D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AVG 19%</a:t>
              </a:r>
            </a:p>
          </p:txBody>
        </p:sp>
      </p:grpSp>
      <p:sp>
        <p:nvSpPr>
          <p:cNvPr id="14" name="Annotation">
            <a:extLst>
              <a:ext uri="{FF2B5EF4-FFF2-40B4-BE49-F238E27FC236}">
                <a16:creationId xmlns:a16="http://schemas.microsoft.com/office/drawing/2014/main" id="{A79C48A0-77B9-3EF0-8CF9-273C4C95FA86}"/>
              </a:ext>
            </a:extLst>
          </p:cNvPr>
          <p:cNvSpPr txBox="1"/>
          <p:nvPr/>
        </p:nvSpPr>
        <p:spPr>
          <a:xfrm>
            <a:off x="8763000" y="498348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After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development of antiretroviral drugs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 average, 19% of Zimbabweans were infected with HIV.</a:t>
            </a:r>
          </a:p>
        </p:txBody>
      </p:sp>
      <p:sp>
        <p:nvSpPr>
          <p:cNvPr id="16" name="Annotation">
            <a:extLst>
              <a:ext uri="{FF2B5EF4-FFF2-40B4-BE49-F238E27FC236}">
                <a16:creationId xmlns:a16="http://schemas.microsoft.com/office/drawing/2014/main" id="{F3220DB4-E0A0-A27B-8BBC-6E2871237800}"/>
              </a:ext>
            </a:extLst>
          </p:cNvPr>
          <p:cNvSpPr txBox="1"/>
          <p:nvPr/>
        </p:nvSpPr>
        <p:spPr>
          <a:xfrm>
            <a:off x="8763000" y="1295400"/>
            <a:ext cx="26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of Zimbabweans were infected with HIV in 2003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drugs were developed. As of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only 17% of individuals were infected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showing a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of 8%.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E26-D0E5-A9DB-E282-12CB55068F15}"/>
              </a:ext>
            </a:extLst>
          </p:cNvPr>
          <p:cNvSpPr txBox="1"/>
          <p:nvPr/>
        </p:nvSpPr>
        <p:spPr>
          <a:xfrm>
            <a:off x="285170" y="6550223"/>
            <a:ext cx="1129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Survey respondents were ages 15 to 49.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AA2F4-2081-3793-EAA2-FF65F99C5860}"/>
              </a:ext>
            </a:extLst>
          </p:cNvPr>
          <p:cNvSpPr txBox="1"/>
          <p:nvPr/>
        </p:nvSpPr>
        <p:spPr>
          <a:xfrm>
            <a:off x="2057400" y="5410200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Pre-development of antiretroviral drugs</a:t>
            </a:r>
          </a:p>
        </p:txBody>
      </p:sp>
    </p:spTree>
    <p:extLst>
      <p:ext uri="{BB962C8B-B14F-4D97-AF65-F5344CB8AC3E}">
        <p14:creationId xmlns:p14="http://schemas.microsoft.com/office/powerpoint/2010/main" val="371709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Deaths due to communicable diseases decreased by 18%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>
            <a:spLocks/>
          </p:cNvSpPr>
          <p:nvPr/>
        </p:nvSpPr>
        <p:spPr>
          <a:xfrm>
            <a:off x="3048000" y="1295400"/>
            <a:ext cx="520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due to communicable diseases versus non-communicable deaths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14E5FAA-1FA3-991E-A4EE-B76E1DC07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580587"/>
              </p:ext>
            </p:extLst>
          </p:nvPr>
        </p:nvGraphicFramePr>
        <p:xfrm>
          <a:off x="2610430" y="1981200"/>
          <a:ext cx="7086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505937EA-0C10-5FDF-586D-1F4F97DD8BD8}"/>
              </a:ext>
            </a:extLst>
          </p:cNvPr>
          <p:cNvCxnSpPr>
            <a:cxnSpLocks/>
          </p:cNvCxnSpPr>
          <p:nvPr/>
        </p:nvCxnSpPr>
        <p:spPr>
          <a:xfrm>
            <a:off x="5638800" y="2971800"/>
            <a:ext cx="1219200" cy="838200"/>
          </a:xfrm>
          <a:prstGeom prst="line">
            <a:avLst/>
          </a:prstGeom>
          <a:ln w="22225">
            <a:solidFill>
              <a:schemeClr val="accent1">
                <a:alpha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nnotation">
            <a:extLst>
              <a:ext uri="{FF2B5EF4-FFF2-40B4-BE49-F238E27FC236}">
                <a16:creationId xmlns:a16="http://schemas.microsoft.com/office/drawing/2014/main" id="{AF714EAE-AA75-13DF-7A97-1B54023AD4DD}"/>
              </a:ext>
            </a:extLst>
          </p:cNvPr>
          <p:cNvSpPr txBox="1"/>
          <p:nvPr/>
        </p:nvSpPr>
        <p:spPr>
          <a:xfrm>
            <a:off x="76200" y="2971800"/>
            <a:ext cx="2569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2000,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due to communicable diseases was 80%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deaths for all ages by underlying causes.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1918797" y="3237013"/>
            <a:ext cx="251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total deaths</a:t>
            </a:r>
          </a:p>
        </p:txBody>
      </p:sp>
      <p:sp>
        <p:nvSpPr>
          <p:cNvPr id="25" name="Annotation">
            <a:extLst>
              <a:ext uri="{FF2B5EF4-FFF2-40B4-BE49-F238E27FC236}">
                <a16:creationId xmlns:a16="http://schemas.microsoft.com/office/drawing/2014/main" id="{CFC413CF-90A5-4B81-4AB1-F06B9BAB82F4}"/>
              </a:ext>
            </a:extLst>
          </p:cNvPr>
          <p:cNvSpPr txBox="1"/>
          <p:nvPr/>
        </p:nvSpPr>
        <p:spPr>
          <a:xfrm>
            <a:off x="9448800" y="3825240"/>
            <a:ext cx="2340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2012,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due to communicable diseases decreased </a:t>
            </a:r>
            <a:r>
              <a:rPr lang="en-US"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62%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deaths for all ages by underlying causes.</a:t>
            </a:r>
          </a:p>
        </p:txBody>
      </p:sp>
    </p:spTree>
    <p:extLst>
      <p:ext uri="{BB962C8B-B14F-4D97-AF65-F5344CB8AC3E}">
        <p14:creationId xmlns:p14="http://schemas.microsoft.com/office/powerpoint/2010/main" val="38005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828486-6117-EFFF-232C-6D11A6DD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152400"/>
            <a:ext cx="11621655" cy="1120486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FC64F0-0202-CB7D-FDA3-BBA3BB3A9717}"/>
              </a:ext>
            </a:extLst>
          </p:cNvPr>
          <p:cNvCxnSpPr>
            <a:cxnSpLocks/>
          </p:cNvCxnSpPr>
          <p:nvPr/>
        </p:nvCxnSpPr>
        <p:spPr>
          <a:xfrm>
            <a:off x="285172" y="1219200"/>
            <a:ext cx="10763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8B41FD-F4B2-C3AF-2BA0-E35F7AADF2C2}"/>
              </a:ext>
            </a:extLst>
          </p:cNvPr>
          <p:cNvGrpSpPr/>
          <p:nvPr/>
        </p:nvGrpSpPr>
        <p:grpSpPr>
          <a:xfrm>
            <a:off x="152400" y="1295400"/>
            <a:ext cx="4572000" cy="1477328"/>
            <a:chOff x="152400" y="1295400"/>
            <a:chExt cx="4572000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C5D5D0-A380-AC5C-FD82-98BBE99B46DB}"/>
                </a:ext>
              </a:extLst>
            </p:cNvPr>
            <p:cNvSpPr txBox="1"/>
            <p:nvPr/>
          </p:nvSpPr>
          <p:spPr>
            <a:xfrm>
              <a:off x="152400" y="1295400"/>
              <a:ext cx="1066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B7B63A-4D31-9FF9-1289-7AA9A57060E8}"/>
                </a:ext>
              </a:extLst>
            </p:cNvPr>
            <p:cNvSpPr txBox="1"/>
            <p:nvPr/>
          </p:nvSpPr>
          <p:spPr>
            <a:xfrm>
              <a:off x="1371600" y="1680121"/>
              <a:ext cx="335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Mortality Rate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39FD3A-AE32-B6B2-4569-FDF0270274A7}"/>
              </a:ext>
            </a:extLst>
          </p:cNvPr>
          <p:cNvGrpSpPr/>
          <p:nvPr/>
        </p:nvGrpSpPr>
        <p:grpSpPr>
          <a:xfrm>
            <a:off x="152400" y="2692400"/>
            <a:ext cx="4572000" cy="1477328"/>
            <a:chOff x="152400" y="2692400"/>
            <a:chExt cx="4572000" cy="14773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B8D38-740D-4F27-E09C-F000C911B3B3}"/>
                </a:ext>
              </a:extLst>
            </p:cNvPr>
            <p:cNvSpPr txBox="1"/>
            <p:nvPr/>
          </p:nvSpPr>
          <p:spPr>
            <a:xfrm>
              <a:off x="152400" y="2692400"/>
              <a:ext cx="1066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0B3775-3E32-8FC3-D8FD-0F91D27F270C}"/>
                </a:ext>
              </a:extLst>
            </p:cNvPr>
            <p:cNvSpPr txBox="1"/>
            <p:nvPr/>
          </p:nvSpPr>
          <p:spPr>
            <a:xfrm>
              <a:off x="1371600" y="3077121"/>
              <a:ext cx="335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HIV Epidemic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FD51D4-5130-CA60-4EBA-DAD806356575}"/>
              </a:ext>
            </a:extLst>
          </p:cNvPr>
          <p:cNvGrpSpPr/>
          <p:nvPr/>
        </p:nvGrpSpPr>
        <p:grpSpPr>
          <a:xfrm>
            <a:off x="152400" y="4089400"/>
            <a:ext cx="9677400" cy="1477328"/>
            <a:chOff x="152400" y="4089400"/>
            <a:chExt cx="9677400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CB566-85CF-EB5A-7A00-8CB58CDC0E9E}"/>
                </a:ext>
              </a:extLst>
            </p:cNvPr>
            <p:cNvSpPr txBox="1"/>
            <p:nvPr/>
          </p:nvSpPr>
          <p:spPr>
            <a:xfrm>
              <a:off x="152400" y="4089400"/>
              <a:ext cx="1066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35D0F6-46C2-E774-0FC3-075F87DEE433}"/>
                </a:ext>
              </a:extLst>
            </p:cNvPr>
            <p:cNvSpPr txBox="1"/>
            <p:nvPr/>
          </p:nvSpPr>
          <p:spPr>
            <a:xfrm>
              <a:off x="1371600" y="4474121"/>
              <a:ext cx="845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of Antiretroviral Drugs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BAE6AA-6B26-01FD-2669-A9407BF4A826}"/>
              </a:ext>
            </a:extLst>
          </p:cNvPr>
          <p:cNvGrpSpPr/>
          <p:nvPr/>
        </p:nvGrpSpPr>
        <p:grpSpPr>
          <a:xfrm>
            <a:off x="152400" y="5486400"/>
            <a:ext cx="10591800" cy="1477328"/>
            <a:chOff x="152400" y="5486400"/>
            <a:chExt cx="10591800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2EED0-C8D7-AA06-1944-434140F3A33E}"/>
                </a:ext>
              </a:extLst>
            </p:cNvPr>
            <p:cNvSpPr txBox="1"/>
            <p:nvPr/>
          </p:nvSpPr>
          <p:spPr>
            <a:xfrm>
              <a:off x="152400" y="5486400"/>
              <a:ext cx="1066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36E0BD-36C6-DD23-1CA8-B2B0ABA77B70}"/>
                </a:ext>
              </a:extLst>
            </p:cNvPr>
            <p:cNvSpPr txBox="1"/>
            <p:nvPr/>
          </p:nvSpPr>
          <p:spPr>
            <a:xfrm>
              <a:off x="1371600" y="5871121"/>
              <a:ext cx="9372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Post Antiretroviral Drugs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7C60-9D27-EAC4-E822-582BBBCF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381000"/>
            <a:ext cx="11621655" cy="11204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C2DDC4-E9E0-02DE-FD38-A5EAD6517F56}"/>
              </a:ext>
            </a:extLst>
          </p:cNvPr>
          <p:cNvCxnSpPr>
            <a:cxnSpLocks/>
          </p:cNvCxnSpPr>
          <p:nvPr/>
        </p:nvCxnSpPr>
        <p:spPr>
          <a:xfrm>
            <a:off x="285172" y="1447800"/>
            <a:ext cx="10763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CEEE6-29A6-C6FA-3A88-50DB7769CBE0}"/>
              </a:ext>
            </a:extLst>
          </p:cNvPr>
          <p:cNvSpPr txBox="1"/>
          <p:nvPr/>
        </p:nvSpPr>
        <p:spPr>
          <a:xfrm>
            <a:off x="457200" y="1676400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Post 1987, Zimbabwe’s mortality rates drastically increased for both males and females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8B9C7-A5C7-B594-DA48-AA30CBA1FFA0}"/>
              </a:ext>
            </a:extLst>
          </p:cNvPr>
          <p:cNvSpPr txBox="1"/>
          <p:nvPr/>
        </p:nvSpPr>
        <p:spPr>
          <a:xfrm>
            <a:off x="457200" y="2807653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saw that a large population of Zimbabweans were infected with HIV due to their safe-sex practices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B8646-C39B-CDC7-1A61-9F59073F35F9}"/>
              </a:ext>
            </a:extLst>
          </p:cNvPr>
          <p:cNvSpPr txBox="1"/>
          <p:nvPr/>
        </p:nvSpPr>
        <p:spPr>
          <a:xfrm>
            <a:off x="457200" y="3938906"/>
            <a:ext cx="1066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Antiretroviral drugs got developed in 2003 which led to a decrease in HIV infected individuals and fewer deaths due to communicable diseases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D55A8-9F64-70CE-3A86-A6A8734FAD83}"/>
              </a:ext>
            </a:extLst>
          </p:cNvPr>
          <p:cNvSpPr txBox="1"/>
          <p:nvPr/>
        </p:nvSpPr>
        <p:spPr>
          <a:xfrm>
            <a:off x="457200" y="5562600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However, access to antiretroviral drugs had a positive correlation to a country’s GDP</a:t>
            </a:r>
          </a:p>
        </p:txBody>
      </p:sp>
    </p:spTree>
    <p:extLst>
      <p:ext uri="{BB962C8B-B14F-4D97-AF65-F5344CB8AC3E}">
        <p14:creationId xmlns:p14="http://schemas.microsoft.com/office/powerpoint/2010/main" val="145345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7C60-9D27-EAC4-E822-582BBBCF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72" y="2209800"/>
            <a:ext cx="11621655" cy="112048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C2DDC4-E9E0-02DE-FD38-A5EAD6517F56}"/>
              </a:ext>
            </a:extLst>
          </p:cNvPr>
          <p:cNvCxnSpPr>
            <a:cxnSpLocks/>
          </p:cNvCxnSpPr>
          <p:nvPr/>
        </p:nvCxnSpPr>
        <p:spPr>
          <a:xfrm>
            <a:off x="285172" y="3276600"/>
            <a:ext cx="10763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8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80219-3DEC-EFA5-D7B6-65ADE936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98106-EA2A-DD46-9A5F-18267A449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8F24-B9FD-7162-6FAC-E95D05A64C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up to 1987 was consistent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8E58A4-6606-306B-159A-764A84FB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58064"/>
              </p:ext>
            </p:extLst>
          </p:nvPr>
        </p:nvGraphicFramePr>
        <p:xfrm>
          <a:off x="609600" y="1752600"/>
          <a:ext cx="10287000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EF5095-BBBB-C01C-D4EA-846538750358}"/>
              </a:ext>
            </a:extLst>
          </p:cNvPr>
          <p:cNvSpPr>
            <a:spLocks/>
          </p:cNvSpPr>
          <p:nvPr/>
        </p:nvSpPr>
        <p:spPr>
          <a:xfrm>
            <a:off x="6477000" y="2057400"/>
            <a:ext cx="4162425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0FD0E-D5F6-F8DD-6412-94BD64BD6158}"/>
              </a:ext>
            </a:extLst>
          </p:cNvPr>
          <p:cNvSpPr txBox="1"/>
          <p:nvPr/>
        </p:nvSpPr>
        <p:spPr>
          <a:xfrm>
            <a:off x="4876801" y="4175758"/>
            <a:ext cx="8229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 315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D9D7B-2031-1F5D-6A13-B7F937E5A342}"/>
              </a:ext>
            </a:extLst>
          </p:cNvPr>
          <p:cNvSpPr txBox="1"/>
          <p:nvPr/>
        </p:nvSpPr>
        <p:spPr>
          <a:xfrm>
            <a:off x="285171" y="121412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and female mortality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7B86F-A01B-2E5E-A1E8-3083B1F824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1168685" y="3068086"/>
            <a:ext cx="327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per 1000 people</a:t>
            </a:r>
          </a:p>
        </p:txBody>
      </p:sp>
      <p:sp>
        <p:nvSpPr>
          <p:cNvPr id="11" name="Annotation">
            <a:extLst>
              <a:ext uri="{FF2B5EF4-FFF2-40B4-BE49-F238E27FC236}">
                <a16:creationId xmlns:a16="http://schemas.microsoft.com/office/drawing/2014/main" id="{83B4DD2C-E6D4-C914-43AD-13CAFCA01B72}"/>
              </a:ext>
            </a:extLst>
          </p:cNvPr>
          <p:cNvSpPr txBox="1"/>
          <p:nvPr/>
        </p:nvSpPr>
        <p:spPr>
          <a:xfrm>
            <a:off x="8915400" y="3048000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1960 and 1987, the average mortality rate was consistent for both males and females.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had a mortality rate of 315 per 1000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had a mortality rate of 260 per 1000.</a:t>
            </a:r>
          </a:p>
        </p:txBody>
      </p:sp>
    </p:spTree>
    <p:extLst>
      <p:ext uri="{BB962C8B-B14F-4D97-AF65-F5344CB8AC3E}">
        <p14:creationId xmlns:p14="http://schemas.microsoft.com/office/powerpoint/2010/main" val="104482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8F24-B9FD-7162-6FAC-E95D05A64C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mortality rate drastically increased after 1987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8E58A4-6606-306B-159A-764A84FB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438163"/>
              </p:ext>
            </p:extLst>
          </p:nvPr>
        </p:nvGraphicFramePr>
        <p:xfrm>
          <a:off x="609600" y="1752600"/>
          <a:ext cx="10287000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C0FD0E-D5F6-F8DD-6412-94BD64BD6158}"/>
              </a:ext>
            </a:extLst>
          </p:cNvPr>
          <p:cNvSpPr txBox="1"/>
          <p:nvPr/>
        </p:nvSpPr>
        <p:spPr>
          <a:xfrm>
            <a:off x="8229600" y="3048000"/>
            <a:ext cx="8229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AVG 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D9D7B-2031-1F5D-6A13-B7F937E5A342}"/>
              </a:ext>
            </a:extLst>
          </p:cNvPr>
          <p:cNvSpPr txBox="1"/>
          <p:nvPr/>
        </p:nvSpPr>
        <p:spPr>
          <a:xfrm>
            <a:off x="285171" y="121412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and female mortality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7B86F-A01B-2E5E-A1E8-3083B1F824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1168685" y="3068086"/>
            <a:ext cx="327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per 1000 people</a:t>
            </a:r>
          </a:p>
        </p:txBody>
      </p:sp>
      <p:sp>
        <p:nvSpPr>
          <p:cNvPr id="7" name="Annotation">
            <a:extLst>
              <a:ext uri="{FF2B5EF4-FFF2-40B4-BE49-F238E27FC236}">
                <a16:creationId xmlns:a16="http://schemas.microsoft.com/office/drawing/2014/main" id="{0499D64F-CFF0-0A2F-EE97-61DF324D0A16}"/>
              </a:ext>
            </a:extLst>
          </p:cNvPr>
          <p:cNvSpPr txBox="1"/>
          <p:nvPr/>
        </p:nvSpPr>
        <p:spPr>
          <a:xfrm>
            <a:off x="7239000" y="39624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1987, the average mortality rate increased for both males &amp; female with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having a 127% increase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 having an 87% increase.</a:t>
            </a:r>
          </a:p>
        </p:txBody>
      </p:sp>
    </p:spTree>
    <p:extLst>
      <p:ext uri="{BB962C8B-B14F-4D97-AF65-F5344CB8AC3E}">
        <p14:creationId xmlns:p14="http://schemas.microsoft.com/office/powerpoint/2010/main" val="24429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B457-7C15-EE1A-789E-DA46F35B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Epidemic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6B1E-A192-F34E-BEDC-348253BBE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48% of males surveyed use condoms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/>
          <p:nvPr/>
        </p:nvSpPr>
        <p:spPr>
          <a:xfrm>
            <a:off x="285171" y="121412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 usage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females*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DC885-B9AA-452E-C66C-41650E2C6ED7}"/>
              </a:ext>
            </a:extLst>
          </p:cNvPr>
          <p:cNvSpPr txBox="1"/>
          <p:nvPr/>
        </p:nvSpPr>
        <p:spPr>
          <a:xfrm>
            <a:off x="285170" y="6550223"/>
            <a:ext cx="984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Survey respondents were ages 15 to 24. Condom usage is measured up to the 12 months prior to being surveyed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females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B4E7795-9C64-0BDB-9295-795F54FA1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853842"/>
              </p:ext>
            </p:extLst>
          </p:nvPr>
        </p:nvGraphicFramePr>
        <p:xfrm>
          <a:off x="685800" y="1676400"/>
          <a:ext cx="907084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9C7AE-15AA-01E9-88F1-72D0FE554A7F}"/>
              </a:ext>
            </a:extLst>
          </p:cNvPr>
          <p:cNvCxnSpPr>
            <a:cxnSpLocks/>
          </p:cNvCxnSpPr>
          <p:nvPr/>
        </p:nvCxnSpPr>
        <p:spPr>
          <a:xfrm>
            <a:off x="1143000" y="3352800"/>
            <a:ext cx="9448800" cy="0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18EAC-522F-E4E3-93F0-861581E3B2A7}"/>
              </a:ext>
            </a:extLst>
          </p:cNvPr>
          <p:cNvGrpSpPr/>
          <p:nvPr/>
        </p:nvGrpSpPr>
        <p:grpSpPr>
          <a:xfrm>
            <a:off x="9525000" y="3200400"/>
            <a:ext cx="914400" cy="316627"/>
            <a:chOff x="9677400" y="3962400"/>
            <a:chExt cx="914400" cy="316627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51DB1-F23E-AE1E-E11E-9E8F11A71E6F}"/>
                </a:ext>
              </a:extLst>
            </p:cNvPr>
            <p:cNvSpPr/>
            <p:nvPr/>
          </p:nvSpPr>
          <p:spPr>
            <a:xfrm>
              <a:off x="9677400" y="3962400"/>
              <a:ext cx="9144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B2077-BFF6-5AA2-4E84-3C02CA969A42}"/>
                </a:ext>
              </a:extLst>
            </p:cNvPr>
            <p:cNvSpPr txBox="1"/>
            <p:nvPr/>
          </p:nvSpPr>
          <p:spPr>
            <a:xfrm>
              <a:off x="9677400" y="3962400"/>
              <a:ext cx="9144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52%</a:t>
              </a:r>
            </a:p>
          </p:txBody>
        </p:sp>
      </p:grpSp>
      <p:sp>
        <p:nvSpPr>
          <p:cNvPr id="3" name="Annotation">
            <a:extLst>
              <a:ext uri="{FF2B5EF4-FFF2-40B4-BE49-F238E27FC236}">
                <a16:creationId xmlns:a16="http://schemas.microsoft.com/office/drawing/2014/main" id="{03B0FA1B-D90C-AA7C-5623-599DDC7ADF79}"/>
              </a:ext>
            </a:extLst>
          </p:cNvPr>
          <p:cNvSpPr txBox="1"/>
          <p:nvPr/>
        </p:nvSpPr>
        <p:spPr>
          <a:xfrm>
            <a:off x="9448800" y="16764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peak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HIV epidemic,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48% of males used condoms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during intercourse.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nnotation">
            <a:extLst>
              <a:ext uri="{FF2B5EF4-FFF2-40B4-BE49-F238E27FC236}">
                <a16:creationId xmlns:a16="http://schemas.microsoft.com/office/drawing/2014/main" id="{EED89D3A-2C7D-C226-A15F-5D56AB5D5754}"/>
              </a:ext>
            </a:extLst>
          </p:cNvPr>
          <p:cNvSpPr txBox="1"/>
          <p:nvPr/>
        </p:nvSpPr>
        <p:spPr>
          <a:xfrm>
            <a:off x="9448800" y="41148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calculating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1994, 52% of men, on average, used condoms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intercourse.</a:t>
            </a:r>
          </a:p>
        </p:txBody>
      </p:sp>
    </p:spTree>
    <p:extLst>
      <p:ext uri="{BB962C8B-B14F-4D97-AF65-F5344CB8AC3E}">
        <p14:creationId xmlns:p14="http://schemas.microsoft.com/office/powerpoint/2010/main" val="34893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led to 8% of all HIV infected individuals to be male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/>
          <p:nvPr/>
        </p:nvSpPr>
        <p:spPr>
          <a:xfrm>
            <a:off x="285170" y="1214120"/>
            <a:ext cx="57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Prevalence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infected with HIV*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DC885-B9AA-452E-C66C-41650E2C6ED7}"/>
              </a:ext>
            </a:extLst>
          </p:cNvPr>
          <p:cNvSpPr txBox="1"/>
          <p:nvPr/>
        </p:nvSpPr>
        <p:spPr>
          <a:xfrm>
            <a:off x="285170" y="6550223"/>
            <a:ext cx="1129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Survey respondents were ages 15 to 24.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E0C19C-6441-44A0-B9DD-30C0AEE3C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368968"/>
              </p:ext>
            </p:extLst>
          </p:nvPr>
        </p:nvGraphicFramePr>
        <p:xfrm>
          <a:off x="685800" y="1666240"/>
          <a:ext cx="9601200" cy="481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9C7AE-15AA-01E9-88F1-72D0FE554A7F}"/>
              </a:ext>
            </a:extLst>
          </p:cNvPr>
          <p:cNvCxnSpPr>
            <a:cxnSpLocks/>
          </p:cNvCxnSpPr>
          <p:nvPr/>
        </p:nvCxnSpPr>
        <p:spPr>
          <a:xfrm>
            <a:off x="1295400" y="4038600"/>
            <a:ext cx="8458200" cy="0"/>
          </a:xfrm>
          <a:prstGeom prst="line">
            <a:avLst/>
          </a:prstGeom>
          <a:ln w="19050">
            <a:solidFill>
              <a:schemeClr val="bg2">
                <a:lumMod val="7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18EAC-522F-E4E3-93F0-861581E3B2A7}"/>
              </a:ext>
            </a:extLst>
          </p:cNvPr>
          <p:cNvGrpSpPr/>
          <p:nvPr/>
        </p:nvGrpSpPr>
        <p:grpSpPr>
          <a:xfrm>
            <a:off x="7010400" y="38862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51DB1-F23E-AE1E-E11E-9E8F11A71E6F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B2077-BFF6-5AA2-4E84-3C02CA969A42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6%</a:t>
              </a:r>
            </a:p>
          </p:txBody>
        </p:sp>
      </p:grpSp>
      <p:sp>
        <p:nvSpPr>
          <p:cNvPr id="9" name="Annotation">
            <a:extLst>
              <a:ext uri="{FF2B5EF4-FFF2-40B4-BE49-F238E27FC236}">
                <a16:creationId xmlns:a16="http://schemas.microsoft.com/office/drawing/2014/main" id="{3C88BEDD-42F0-FFE1-2C0F-3C9F9F187A07}"/>
              </a:ext>
            </a:extLst>
          </p:cNvPr>
          <p:cNvSpPr txBox="1"/>
          <p:nvPr/>
        </p:nvSpPr>
        <p:spPr>
          <a:xfrm>
            <a:off x="9906000" y="21336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it’s peak, on average, </a:t>
            </a:r>
            <a:r>
              <a:rPr lang="en-US" sz="1600" dirty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8% of all individuals infected with HIV were male.</a:t>
            </a:r>
            <a:endParaRPr lang="en-US" sz="1600" b="1" dirty="0">
              <a:solidFill>
                <a:schemeClr val="accent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DF3CF6-FFA1-8B35-186E-E8732FB1BA28}"/>
              </a:ext>
            </a:extLst>
          </p:cNvPr>
          <p:cNvCxnSpPr>
            <a:cxnSpLocks/>
          </p:cNvCxnSpPr>
          <p:nvPr/>
        </p:nvCxnSpPr>
        <p:spPr>
          <a:xfrm>
            <a:off x="1676400" y="3429000"/>
            <a:ext cx="3124200" cy="0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3E695A-5AC7-9023-D191-083AA6D5D3B5}"/>
              </a:ext>
            </a:extLst>
          </p:cNvPr>
          <p:cNvGrpSpPr/>
          <p:nvPr/>
        </p:nvGrpSpPr>
        <p:grpSpPr>
          <a:xfrm>
            <a:off x="2514600" y="32766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6094D6-56FD-1AF7-2039-9926FE04B06D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C6683-1A41-1228-DBEA-BC566849C666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AVG 8%</a:t>
              </a:r>
            </a:p>
          </p:txBody>
        </p:sp>
      </p:grpSp>
      <p:sp>
        <p:nvSpPr>
          <p:cNvPr id="24" name="Annotation">
            <a:extLst>
              <a:ext uri="{FF2B5EF4-FFF2-40B4-BE49-F238E27FC236}">
                <a16:creationId xmlns:a16="http://schemas.microsoft.com/office/drawing/2014/main" id="{10D552E5-7B6F-B0C0-309B-5FC6B7F8D6EE}"/>
              </a:ext>
            </a:extLst>
          </p:cNvPr>
          <p:cNvSpPr txBox="1"/>
          <p:nvPr/>
        </p:nvSpPr>
        <p:spPr>
          <a:xfrm>
            <a:off x="9906000" y="41910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 of all individuals infected with HIV were male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calculated from 1990.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3849-22C0-490A-97ED-6E63AC5F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12% of females surveyed use condoms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5E4DB-B2A8-0C74-5C31-6E11DE2E2C8A}"/>
              </a:ext>
            </a:extLst>
          </p:cNvPr>
          <p:cNvSpPr txBox="1"/>
          <p:nvPr/>
        </p:nvSpPr>
        <p:spPr>
          <a:xfrm>
            <a:off x="285171" y="121412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 usage of males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DC885-B9AA-452E-C66C-41650E2C6ED7}"/>
              </a:ext>
            </a:extLst>
          </p:cNvPr>
          <p:cNvSpPr txBox="1"/>
          <p:nvPr/>
        </p:nvSpPr>
        <p:spPr>
          <a:xfrm>
            <a:off x="285170" y="6550223"/>
            <a:ext cx="962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Survey respondents were ages 15 to 24. Condom usage is measured up to the 12 months prior to being surveyed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86B85-F052-BB4C-A900-29A0A2E501D1}"/>
              </a:ext>
            </a:extLst>
          </p:cNvPr>
          <p:cNvSpPr txBox="1"/>
          <p:nvPr/>
        </p:nvSpPr>
        <p:spPr>
          <a:xfrm rot="16200000">
            <a:off x="-1301234" y="331321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males 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B4E7795-9C64-0BDB-9295-795F54FA1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123417"/>
              </p:ext>
            </p:extLst>
          </p:nvPr>
        </p:nvGraphicFramePr>
        <p:xfrm>
          <a:off x="685800" y="1676400"/>
          <a:ext cx="9067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9C7AE-15AA-01E9-88F1-72D0FE554A7F}"/>
              </a:ext>
            </a:extLst>
          </p:cNvPr>
          <p:cNvCxnSpPr>
            <a:cxnSpLocks/>
          </p:cNvCxnSpPr>
          <p:nvPr/>
        </p:nvCxnSpPr>
        <p:spPr>
          <a:xfrm>
            <a:off x="1143000" y="5638800"/>
            <a:ext cx="9220200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18EAC-522F-E4E3-93F0-861581E3B2A7}"/>
              </a:ext>
            </a:extLst>
          </p:cNvPr>
          <p:cNvGrpSpPr/>
          <p:nvPr/>
        </p:nvGrpSpPr>
        <p:grpSpPr>
          <a:xfrm>
            <a:off x="9296400" y="5486400"/>
            <a:ext cx="1066800" cy="316627"/>
            <a:chOff x="9601200" y="3962400"/>
            <a:chExt cx="1066800" cy="316627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51DB1-F23E-AE1E-E11E-9E8F11A71E6F}"/>
                </a:ext>
              </a:extLst>
            </p:cNvPr>
            <p:cNvSpPr/>
            <p:nvPr/>
          </p:nvSpPr>
          <p:spPr>
            <a:xfrm>
              <a:off x="9753600" y="3962400"/>
              <a:ext cx="76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B2077-BFF6-5AA2-4E84-3C02CA969A42}"/>
                </a:ext>
              </a:extLst>
            </p:cNvPr>
            <p:cNvSpPr txBox="1"/>
            <p:nvPr/>
          </p:nvSpPr>
          <p:spPr>
            <a:xfrm>
              <a:off x="9601200" y="3962400"/>
              <a:ext cx="1066800" cy="31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AVG 11%</a:t>
              </a:r>
            </a:p>
          </p:txBody>
        </p:sp>
      </p:grpSp>
      <p:sp>
        <p:nvSpPr>
          <p:cNvPr id="3" name="Annotation">
            <a:extLst>
              <a:ext uri="{FF2B5EF4-FFF2-40B4-BE49-F238E27FC236}">
                <a16:creationId xmlns:a16="http://schemas.microsoft.com/office/drawing/2014/main" id="{49912C38-E5E5-9236-6500-86AD887E6134}"/>
              </a:ext>
            </a:extLst>
          </p:cNvPr>
          <p:cNvSpPr txBox="1"/>
          <p:nvPr/>
        </p:nvSpPr>
        <p:spPr>
          <a:xfrm>
            <a:off x="9601200" y="3733800"/>
            <a:ext cx="231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calculating from 1994, on average,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11% of females used condoms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intercourse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nnotation">
            <a:extLst>
              <a:ext uri="{FF2B5EF4-FFF2-40B4-BE49-F238E27FC236}">
                <a16:creationId xmlns:a16="http://schemas.microsoft.com/office/drawing/2014/main" id="{4E0488F2-0022-90E1-0117-CC70EC1D5348}"/>
              </a:ext>
            </a:extLst>
          </p:cNvPr>
          <p:cNvSpPr txBox="1"/>
          <p:nvPr/>
        </p:nvSpPr>
        <p:spPr>
          <a:xfrm>
            <a:off x="9601199" y="2057400"/>
            <a:ext cx="2313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peak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HIV epidemic, only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12% of females used condoms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intercourse.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1558</Words>
  <Application>Microsoft Office PowerPoint</Application>
  <PresentationFormat>Widescreen</PresentationFormat>
  <Paragraphs>225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Arial Bold</vt:lpstr>
      <vt:lpstr>Calibri</vt:lpstr>
      <vt:lpstr>Söhne</vt:lpstr>
      <vt:lpstr>Office Theme</vt:lpstr>
      <vt:lpstr>Zimbabwe’s Health Journey: From Crisis to Hope</vt:lpstr>
      <vt:lpstr>Content</vt:lpstr>
      <vt:lpstr>Mortality Rate</vt:lpstr>
      <vt:lpstr>Mortality rate up to 1987 was consistent</vt:lpstr>
      <vt:lpstr>However, mortality rate drastically increased after 1987</vt:lpstr>
      <vt:lpstr>HIV Epidemic</vt:lpstr>
      <vt:lpstr>48% of males surveyed use condoms</vt:lpstr>
      <vt:lpstr>This led to 8% of all HIV infected individuals to be male</vt:lpstr>
      <vt:lpstr>Only 12% of females surveyed use condoms</vt:lpstr>
      <vt:lpstr>Led to 15% of all HIV infected individuals to be female</vt:lpstr>
      <vt:lpstr>Development of Antiretroviral Drugs</vt:lpstr>
      <vt:lpstr>What are antiretroviral drugs?</vt:lpstr>
      <vt:lpstr>19% of Zimbabweans with HIV have access to life saving drugs</vt:lpstr>
      <vt:lpstr>This also means that</vt:lpstr>
      <vt:lpstr>28% of Zambians with HIV have access to life saving drugs</vt:lpstr>
      <vt:lpstr>Higher the GDP, the higher chance an individual will have access to antiretroviral drugs</vt:lpstr>
      <vt:lpstr>Life Post  Antiretroviral Drugs</vt:lpstr>
      <vt:lpstr>HIV infections decreased by 8% since the development of antiretroviral drugs</vt:lpstr>
      <vt:lpstr>Deaths due to communicable diseases decreased by 18%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Niomar Lopez</dc:creator>
  <cp:lastModifiedBy>Niomar Lopez</cp:lastModifiedBy>
  <cp:revision>84</cp:revision>
  <dcterms:created xsi:type="dcterms:W3CDTF">2023-07-13T18:34:05Z</dcterms:created>
  <dcterms:modified xsi:type="dcterms:W3CDTF">2023-07-14T18:02:08Z</dcterms:modified>
</cp:coreProperties>
</file>