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7556500" cy="10693400"/>
  <p:notesSz cx="6858000" cy="9144000"/>
  <p:embeddedFontLst>
    <p:embeddedFont>
      <p:font typeface="Calibri" panose="020F0502020204030204" pitchFamily="34" charset="0"/>
      <p:regular r:id="rId3"/>
      <p:bold r:id="rId4"/>
      <p:italic r:id="rId5"/>
      <p:boldItalic r:id="rId6"/>
    </p:embeddedFont>
    <p:embeddedFont>
      <p:font typeface="Lato 1" panose="020B0604020202020204" charset="0"/>
      <p:regular r:id="rId7"/>
    </p:embeddedFont>
    <p:embeddedFont>
      <p:font typeface="Lato 2 Heavy" panose="020B0604020202020204" charset="0"/>
      <p:regular r:id="rId8"/>
    </p:embeddedFont>
    <p:embeddedFont>
      <p:font typeface="Tenor Sans"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247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04-Nov-23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04-Nov-23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04-Nov-23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725" y="-44156"/>
            <a:ext cx="2891222" cy="10737556"/>
            <a:chOff x="0" y="0"/>
            <a:chExt cx="1054907" cy="3947613"/>
          </a:xfrm>
        </p:grpSpPr>
        <p:sp>
          <p:nvSpPr>
            <p:cNvPr id="3" name="Freeform 3"/>
            <p:cNvSpPr/>
            <p:nvPr/>
          </p:nvSpPr>
          <p:spPr>
            <a:xfrm>
              <a:off x="0" y="0"/>
              <a:ext cx="1054907" cy="3947613"/>
            </a:xfrm>
            <a:custGeom>
              <a:avLst/>
              <a:gdLst/>
              <a:ahLst/>
              <a:cxnLst/>
              <a:rect l="l" t="t" r="r" b="b"/>
              <a:pathLst>
                <a:path w="1054907" h="3947613">
                  <a:moveTo>
                    <a:pt x="0" y="0"/>
                  </a:moveTo>
                  <a:lnTo>
                    <a:pt x="1054907" y="0"/>
                  </a:lnTo>
                  <a:lnTo>
                    <a:pt x="1054907" y="3947613"/>
                  </a:lnTo>
                  <a:lnTo>
                    <a:pt x="0" y="3947613"/>
                  </a:lnTo>
                  <a:close/>
                </a:path>
              </a:pathLst>
            </a:custGeom>
            <a:solidFill>
              <a:srgbClr val="444440"/>
            </a:solidFill>
          </p:spPr>
        </p:sp>
      </p:grpSp>
      <p:grpSp>
        <p:nvGrpSpPr>
          <p:cNvPr id="4" name="Group 4"/>
          <p:cNvGrpSpPr/>
          <p:nvPr/>
        </p:nvGrpSpPr>
        <p:grpSpPr>
          <a:xfrm>
            <a:off x="424958" y="2967547"/>
            <a:ext cx="2038750" cy="381949"/>
            <a:chOff x="0" y="0"/>
            <a:chExt cx="730642" cy="136882"/>
          </a:xfrm>
        </p:grpSpPr>
        <p:sp>
          <p:nvSpPr>
            <p:cNvPr id="5" name="Freeform 5"/>
            <p:cNvSpPr/>
            <p:nvPr/>
          </p:nvSpPr>
          <p:spPr>
            <a:xfrm>
              <a:off x="0" y="0"/>
              <a:ext cx="730642" cy="136882"/>
            </a:xfrm>
            <a:custGeom>
              <a:avLst/>
              <a:gdLst/>
              <a:ahLst/>
              <a:cxnLst/>
              <a:rect l="l" t="t" r="r" b="b"/>
              <a:pathLst>
                <a:path w="730642" h="136882">
                  <a:moveTo>
                    <a:pt x="68441" y="0"/>
                  </a:moveTo>
                  <a:lnTo>
                    <a:pt x="662201" y="0"/>
                  </a:lnTo>
                  <a:cubicBezTo>
                    <a:pt x="680353" y="0"/>
                    <a:pt x="697761" y="7211"/>
                    <a:pt x="710596" y="20046"/>
                  </a:cubicBezTo>
                  <a:cubicBezTo>
                    <a:pt x="723431" y="32881"/>
                    <a:pt x="730642" y="50289"/>
                    <a:pt x="730642" y="68441"/>
                  </a:cubicBezTo>
                  <a:lnTo>
                    <a:pt x="730642" y="68441"/>
                  </a:lnTo>
                  <a:cubicBezTo>
                    <a:pt x="730642" y="86593"/>
                    <a:pt x="723431" y="104001"/>
                    <a:pt x="710596" y="116836"/>
                  </a:cubicBezTo>
                  <a:cubicBezTo>
                    <a:pt x="697761" y="129671"/>
                    <a:pt x="680353" y="136882"/>
                    <a:pt x="662201" y="136882"/>
                  </a:cubicBezTo>
                  <a:lnTo>
                    <a:pt x="68441" y="136882"/>
                  </a:lnTo>
                  <a:cubicBezTo>
                    <a:pt x="50289" y="136882"/>
                    <a:pt x="32881" y="129671"/>
                    <a:pt x="20046" y="116836"/>
                  </a:cubicBezTo>
                  <a:cubicBezTo>
                    <a:pt x="7211" y="104001"/>
                    <a:pt x="0" y="86593"/>
                    <a:pt x="0" y="68441"/>
                  </a:cubicBezTo>
                  <a:lnTo>
                    <a:pt x="0" y="68441"/>
                  </a:lnTo>
                  <a:cubicBezTo>
                    <a:pt x="0" y="50289"/>
                    <a:pt x="7211" y="32881"/>
                    <a:pt x="20046" y="20046"/>
                  </a:cubicBezTo>
                  <a:cubicBezTo>
                    <a:pt x="32881" y="7211"/>
                    <a:pt x="50289" y="0"/>
                    <a:pt x="68441" y="0"/>
                  </a:cubicBezTo>
                  <a:close/>
                </a:path>
              </a:pathLst>
            </a:custGeom>
            <a:solidFill>
              <a:srgbClr val="D9D9D9"/>
            </a:solidFill>
          </p:spPr>
        </p:sp>
        <p:sp>
          <p:nvSpPr>
            <p:cNvPr id="6" name="TextBox 6"/>
            <p:cNvSpPr txBox="1"/>
            <p:nvPr/>
          </p:nvSpPr>
          <p:spPr>
            <a:xfrm>
              <a:off x="0" y="-9525"/>
              <a:ext cx="730642" cy="146407"/>
            </a:xfrm>
            <a:prstGeom prst="rect">
              <a:avLst/>
            </a:prstGeom>
          </p:spPr>
          <p:txBody>
            <a:bodyPr lIns="50800" tIns="50800" rIns="50800" bIns="50800" rtlCol="0" anchor="ctr"/>
            <a:lstStyle/>
            <a:p>
              <a:pPr algn="ctr">
                <a:lnSpc>
                  <a:spcPts val="1589"/>
                </a:lnSpc>
              </a:pPr>
              <a:endParaRPr/>
            </a:p>
          </p:txBody>
        </p:sp>
      </p:grpSp>
      <p:grpSp>
        <p:nvGrpSpPr>
          <p:cNvPr id="7" name="Group 7"/>
          <p:cNvGrpSpPr/>
          <p:nvPr/>
        </p:nvGrpSpPr>
        <p:grpSpPr>
          <a:xfrm>
            <a:off x="424958" y="5035375"/>
            <a:ext cx="2038750" cy="393576"/>
            <a:chOff x="0" y="0"/>
            <a:chExt cx="730642" cy="141049"/>
          </a:xfrm>
        </p:grpSpPr>
        <p:sp>
          <p:nvSpPr>
            <p:cNvPr id="8" name="Freeform 8"/>
            <p:cNvSpPr/>
            <p:nvPr/>
          </p:nvSpPr>
          <p:spPr>
            <a:xfrm>
              <a:off x="0" y="0"/>
              <a:ext cx="730642" cy="141049"/>
            </a:xfrm>
            <a:custGeom>
              <a:avLst/>
              <a:gdLst/>
              <a:ahLst/>
              <a:cxnLst/>
              <a:rect l="l" t="t" r="r" b="b"/>
              <a:pathLst>
                <a:path w="730642" h="141049">
                  <a:moveTo>
                    <a:pt x="70524" y="0"/>
                  </a:moveTo>
                  <a:lnTo>
                    <a:pt x="660118" y="0"/>
                  </a:lnTo>
                  <a:cubicBezTo>
                    <a:pt x="699067" y="0"/>
                    <a:pt x="730642" y="31575"/>
                    <a:pt x="730642" y="70524"/>
                  </a:cubicBezTo>
                  <a:lnTo>
                    <a:pt x="730642" y="70524"/>
                  </a:lnTo>
                  <a:cubicBezTo>
                    <a:pt x="730642" y="109474"/>
                    <a:pt x="699067" y="141049"/>
                    <a:pt x="660118" y="141049"/>
                  </a:cubicBezTo>
                  <a:lnTo>
                    <a:pt x="70524" y="141049"/>
                  </a:lnTo>
                  <a:cubicBezTo>
                    <a:pt x="31575" y="141049"/>
                    <a:pt x="0" y="109474"/>
                    <a:pt x="0" y="70524"/>
                  </a:cubicBezTo>
                  <a:lnTo>
                    <a:pt x="0" y="70524"/>
                  </a:lnTo>
                  <a:cubicBezTo>
                    <a:pt x="0" y="31575"/>
                    <a:pt x="31575" y="0"/>
                    <a:pt x="70524" y="0"/>
                  </a:cubicBezTo>
                  <a:close/>
                </a:path>
              </a:pathLst>
            </a:custGeom>
            <a:solidFill>
              <a:srgbClr val="D9D9D9"/>
            </a:solidFill>
          </p:spPr>
        </p:sp>
        <p:sp>
          <p:nvSpPr>
            <p:cNvPr id="9" name="TextBox 9"/>
            <p:cNvSpPr txBox="1"/>
            <p:nvPr/>
          </p:nvSpPr>
          <p:spPr>
            <a:xfrm>
              <a:off x="0" y="-9525"/>
              <a:ext cx="730642" cy="150574"/>
            </a:xfrm>
            <a:prstGeom prst="rect">
              <a:avLst/>
            </a:prstGeom>
          </p:spPr>
          <p:txBody>
            <a:bodyPr lIns="50800" tIns="50800" rIns="50800" bIns="50800" rtlCol="0" anchor="ctr"/>
            <a:lstStyle/>
            <a:p>
              <a:pPr algn="ctr">
                <a:lnSpc>
                  <a:spcPts val="1589"/>
                </a:lnSpc>
              </a:pPr>
              <a:endParaRPr/>
            </a:p>
          </p:txBody>
        </p:sp>
      </p:grpSp>
      <p:grpSp>
        <p:nvGrpSpPr>
          <p:cNvPr id="10" name="Group 10"/>
          <p:cNvGrpSpPr/>
          <p:nvPr/>
        </p:nvGrpSpPr>
        <p:grpSpPr>
          <a:xfrm>
            <a:off x="424958" y="7835479"/>
            <a:ext cx="2069909" cy="419390"/>
            <a:chOff x="0" y="0"/>
            <a:chExt cx="741809" cy="150300"/>
          </a:xfrm>
        </p:grpSpPr>
        <p:sp>
          <p:nvSpPr>
            <p:cNvPr id="11" name="Freeform 11"/>
            <p:cNvSpPr/>
            <p:nvPr/>
          </p:nvSpPr>
          <p:spPr>
            <a:xfrm>
              <a:off x="0" y="0"/>
              <a:ext cx="741809" cy="150300"/>
            </a:xfrm>
            <a:custGeom>
              <a:avLst/>
              <a:gdLst/>
              <a:ahLst/>
              <a:cxnLst/>
              <a:rect l="l" t="t" r="r" b="b"/>
              <a:pathLst>
                <a:path w="741809" h="150300">
                  <a:moveTo>
                    <a:pt x="75150" y="0"/>
                  </a:moveTo>
                  <a:lnTo>
                    <a:pt x="666659" y="0"/>
                  </a:lnTo>
                  <a:cubicBezTo>
                    <a:pt x="708163" y="0"/>
                    <a:pt x="741809" y="33646"/>
                    <a:pt x="741809" y="75150"/>
                  </a:cubicBezTo>
                  <a:lnTo>
                    <a:pt x="741809" y="75150"/>
                  </a:lnTo>
                  <a:cubicBezTo>
                    <a:pt x="741809" y="116654"/>
                    <a:pt x="708163" y="150300"/>
                    <a:pt x="666659" y="150300"/>
                  </a:cubicBezTo>
                  <a:lnTo>
                    <a:pt x="75150" y="150300"/>
                  </a:lnTo>
                  <a:cubicBezTo>
                    <a:pt x="33646" y="150300"/>
                    <a:pt x="0" y="116654"/>
                    <a:pt x="0" y="75150"/>
                  </a:cubicBezTo>
                  <a:lnTo>
                    <a:pt x="0" y="75150"/>
                  </a:lnTo>
                  <a:cubicBezTo>
                    <a:pt x="0" y="33646"/>
                    <a:pt x="33646" y="0"/>
                    <a:pt x="75150" y="0"/>
                  </a:cubicBezTo>
                  <a:close/>
                </a:path>
              </a:pathLst>
            </a:custGeom>
            <a:solidFill>
              <a:srgbClr val="D9D9D9"/>
            </a:solidFill>
          </p:spPr>
        </p:sp>
        <p:sp>
          <p:nvSpPr>
            <p:cNvPr id="12" name="TextBox 12"/>
            <p:cNvSpPr txBox="1"/>
            <p:nvPr/>
          </p:nvSpPr>
          <p:spPr>
            <a:xfrm>
              <a:off x="0" y="-9525"/>
              <a:ext cx="741809" cy="159825"/>
            </a:xfrm>
            <a:prstGeom prst="rect">
              <a:avLst/>
            </a:prstGeom>
          </p:spPr>
          <p:txBody>
            <a:bodyPr lIns="50800" tIns="50800" rIns="50800" bIns="50800" rtlCol="0" anchor="ctr"/>
            <a:lstStyle/>
            <a:p>
              <a:pPr algn="ctr">
                <a:lnSpc>
                  <a:spcPts val="1589"/>
                </a:lnSpc>
              </a:pPr>
              <a:endParaRPr/>
            </a:p>
          </p:txBody>
        </p:sp>
      </p:grpSp>
      <p:grpSp>
        <p:nvGrpSpPr>
          <p:cNvPr id="13" name="Group 13"/>
          <p:cNvGrpSpPr/>
          <p:nvPr/>
        </p:nvGrpSpPr>
        <p:grpSpPr>
          <a:xfrm>
            <a:off x="468923" y="3541062"/>
            <a:ext cx="1711333" cy="1265712"/>
            <a:chOff x="0" y="0"/>
            <a:chExt cx="2281778" cy="1687617"/>
          </a:xfrm>
        </p:grpSpPr>
        <p:sp>
          <p:nvSpPr>
            <p:cNvPr id="14" name="Freeform 14"/>
            <p:cNvSpPr/>
            <p:nvPr/>
          </p:nvSpPr>
          <p:spPr>
            <a:xfrm>
              <a:off x="32025" y="1311697"/>
              <a:ext cx="116998" cy="175497"/>
            </a:xfrm>
            <a:custGeom>
              <a:avLst/>
              <a:gdLst/>
              <a:ahLst/>
              <a:cxnLst/>
              <a:rect l="l" t="t" r="r" b="b"/>
              <a:pathLst>
                <a:path w="116998" h="175497">
                  <a:moveTo>
                    <a:pt x="0" y="0"/>
                  </a:moveTo>
                  <a:lnTo>
                    <a:pt x="116998" y="0"/>
                  </a:lnTo>
                  <a:lnTo>
                    <a:pt x="116998" y="175497"/>
                  </a:lnTo>
                  <a:lnTo>
                    <a:pt x="0" y="17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5576" y="900501"/>
              <a:ext cx="169895" cy="169895"/>
            </a:xfrm>
            <a:custGeom>
              <a:avLst/>
              <a:gdLst/>
              <a:ahLst/>
              <a:cxnLst/>
              <a:rect l="l" t="t" r="r" b="b"/>
              <a:pathLst>
                <a:path w="169895" h="169895">
                  <a:moveTo>
                    <a:pt x="0" y="0"/>
                  </a:moveTo>
                  <a:lnTo>
                    <a:pt x="169895" y="0"/>
                  </a:lnTo>
                  <a:lnTo>
                    <a:pt x="169895" y="169896"/>
                  </a:lnTo>
                  <a:lnTo>
                    <a:pt x="0" y="169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0" y="464820"/>
              <a:ext cx="181048" cy="181048"/>
            </a:xfrm>
            <a:custGeom>
              <a:avLst/>
              <a:gdLst/>
              <a:ahLst/>
              <a:cxnLst/>
              <a:rect l="l" t="t" r="r" b="b"/>
              <a:pathLst>
                <a:path w="181048" h="181048">
                  <a:moveTo>
                    <a:pt x="0" y="0"/>
                  </a:moveTo>
                  <a:lnTo>
                    <a:pt x="181048" y="0"/>
                  </a:lnTo>
                  <a:lnTo>
                    <a:pt x="181048" y="181048"/>
                  </a:lnTo>
                  <a:lnTo>
                    <a:pt x="0" y="1810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36125" y="11713"/>
              <a:ext cx="108798" cy="149294"/>
            </a:xfrm>
            <a:custGeom>
              <a:avLst/>
              <a:gdLst/>
              <a:ahLst/>
              <a:cxnLst/>
              <a:rect l="l" t="t" r="r" b="b"/>
              <a:pathLst>
                <a:path w="108798" h="149294">
                  <a:moveTo>
                    <a:pt x="0" y="0"/>
                  </a:moveTo>
                  <a:lnTo>
                    <a:pt x="108798" y="0"/>
                  </a:lnTo>
                  <a:lnTo>
                    <a:pt x="108798" y="149294"/>
                  </a:lnTo>
                  <a:lnTo>
                    <a:pt x="0" y="1492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TextBox 18"/>
            <p:cNvSpPr txBox="1"/>
            <p:nvPr/>
          </p:nvSpPr>
          <p:spPr>
            <a:xfrm>
              <a:off x="326132" y="1283122"/>
              <a:ext cx="1955646" cy="404495"/>
            </a:xfrm>
            <a:prstGeom prst="rect">
              <a:avLst/>
            </a:prstGeom>
          </p:spPr>
          <p:txBody>
            <a:bodyPr lIns="0" tIns="0" rIns="0" bIns="0" rtlCol="0" anchor="t">
              <a:spAutoFit/>
            </a:bodyPr>
            <a:lstStyle/>
            <a:p>
              <a:pPr marL="0" lvl="0" indent="0" algn="l">
                <a:lnSpc>
                  <a:spcPts val="1259"/>
                </a:lnSpc>
                <a:spcBef>
                  <a:spcPct val="0"/>
                </a:spcBef>
              </a:pPr>
              <a:r>
                <a:rPr lang="en-US" sz="899" spc="44">
                  <a:solidFill>
                    <a:srgbClr val="D9D9D9"/>
                  </a:solidFill>
                  <a:latin typeface="Lato 1"/>
                </a:rPr>
                <a:t>Uttara#13, Uttara, Dhaka-1230, Bangladesh</a:t>
              </a:r>
            </a:p>
          </p:txBody>
        </p:sp>
        <p:sp>
          <p:nvSpPr>
            <p:cNvPr id="19" name="TextBox 19"/>
            <p:cNvSpPr txBox="1"/>
            <p:nvPr/>
          </p:nvSpPr>
          <p:spPr>
            <a:xfrm>
              <a:off x="326132" y="863331"/>
              <a:ext cx="1955646" cy="201295"/>
            </a:xfrm>
            <a:prstGeom prst="rect">
              <a:avLst/>
            </a:prstGeom>
          </p:spPr>
          <p:txBody>
            <a:bodyPr lIns="0" tIns="0" rIns="0" bIns="0" rtlCol="0" anchor="t">
              <a:spAutoFit/>
            </a:bodyPr>
            <a:lstStyle/>
            <a:p>
              <a:pPr marL="0" lvl="0" indent="0" algn="l">
                <a:lnSpc>
                  <a:spcPts val="1259"/>
                </a:lnSpc>
                <a:spcBef>
                  <a:spcPct val="0"/>
                </a:spcBef>
              </a:pPr>
              <a:r>
                <a:rPr lang="en-US" sz="899" spc="44">
                  <a:solidFill>
                    <a:srgbClr val="D9D9D9"/>
                  </a:solidFill>
                  <a:latin typeface="Lato 1"/>
                </a:rPr>
                <a:t>www.noweb.com</a:t>
              </a:r>
            </a:p>
          </p:txBody>
        </p:sp>
        <p:sp>
          <p:nvSpPr>
            <p:cNvPr id="20" name="TextBox 20"/>
            <p:cNvSpPr txBox="1"/>
            <p:nvPr/>
          </p:nvSpPr>
          <p:spPr>
            <a:xfrm>
              <a:off x="326132" y="436245"/>
              <a:ext cx="1955646" cy="201295"/>
            </a:xfrm>
            <a:prstGeom prst="rect">
              <a:avLst/>
            </a:prstGeom>
          </p:spPr>
          <p:txBody>
            <a:bodyPr lIns="0" tIns="0" rIns="0" bIns="0" rtlCol="0" anchor="t">
              <a:spAutoFit/>
            </a:bodyPr>
            <a:lstStyle/>
            <a:p>
              <a:pPr marL="0" lvl="0" indent="0" algn="l">
                <a:lnSpc>
                  <a:spcPts val="1259"/>
                </a:lnSpc>
                <a:spcBef>
                  <a:spcPct val="0"/>
                </a:spcBef>
              </a:pPr>
              <a:r>
                <a:rPr lang="en-US" sz="899" spc="44">
                  <a:solidFill>
                    <a:srgbClr val="D9D9D9"/>
                  </a:solidFill>
                  <a:latin typeface="Lato 1"/>
                </a:rPr>
                <a:t>nionrahman@gmail.com</a:t>
              </a:r>
            </a:p>
          </p:txBody>
        </p:sp>
        <p:sp>
          <p:nvSpPr>
            <p:cNvPr id="21" name="TextBox 21"/>
            <p:cNvSpPr txBox="1"/>
            <p:nvPr/>
          </p:nvSpPr>
          <p:spPr>
            <a:xfrm>
              <a:off x="326132" y="-28575"/>
              <a:ext cx="1955646" cy="201295"/>
            </a:xfrm>
            <a:prstGeom prst="rect">
              <a:avLst/>
            </a:prstGeom>
          </p:spPr>
          <p:txBody>
            <a:bodyPr lIns="0" tIns="0" rIns="0" bIns="0" rtlCol="0" anchor="t">
              <a:spAutoFit/>
            </a:bodyPr>
            <a:lstStyle/>
            <a:p>
              <a:pPr marL="0" lvl="0" indent="0" algn="l">
                <a:lnSpc>
                  <a:spcPts val="1259"/>
                </a:lnSpc>
                <a:spcBef>
                  <a:spcPct val="0"/>
                </a:spcBef>
              </a:pPr>
              <a:r>
                <a:rPr lang="en-US" sz="899" spc="44">
                  <a:solidFill>
                    <a:srgbClr val="D9D9D9"/>
                  </a:solidFill>
                  <a:latin typeface="Lato 1"/>
                </a:rPr>
                <a:t>01793519323</a:t>
              </a:r>
            </a:p>
          </p:txBody>
        </p:sp>
      </p:grpSp>
      <p:grpSp>
        <p:nvGrpSpPr>
          <p:cNvPr id="22" name="Group 22"/>
          <p:cNvGrpSpPr>
            <a:grpSpLocks noChangeAspect="1"/>
          </p:cNvGrpSpPr>
          <p:nvPr/>
        </p:nvGrpSpPr>
        <p:grpSpPr>
          <a:xfrm>
            <a:off x="442504" y="133225"/>
            <a:ext cx="2052363" cy="2052354"/>
            <a:chOff x="0" y="0"/>
            <a:chExt cx="6350000" cy="6349975"/>
          </a:xfrm>
        </p:grpSpPr>
        <p:sp>
          <p:nvSpPr>
            <p:cNvPr id="23" name="Freeform 2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0"/>
              <a:stretch>
                <a:fillRect b="-25212"/>
              </a:stretch>
            </a:blipFill>
          </p:spPr>
        </p:sp>
      </p:grpSp>
      <p:grpSp>
        <p:nvGrpSpPr>
          <p:cNvPr id="24" name="Group 24"/>
          <p:cNvGrpSpPr/>
          <p:nvPr/>
        </p:nvGrpSpPr>
        <p:grpSpPr>
          <a:xfrm>
            <a:off x="2891222" y="7711740"/>
            <a:ext cx="4662722" cy="2980260"/>
            <a:chOff x="0" y="0"/>
            <a:chExt cx="1747416" cy="1068058"/>
          </a:xfrm>
        </p:grpSpPr>
        <p:sp>
          <p:nvSpPr>
            <p:cNvPr id="25" name="Freeform 25"/>
            <p:cNvSpPr/>
            <p:nvPr/>
          </p:nvSpPr>
          <p:spPr>
            <a:xfrm>
              <a:off x="0" y="0"/>
              <a:ext cx="1747416" cy="1068058"/>
            </a:xfrm>
            <a:custGeom>
              <a:avLst/>
              <a:gdLst/>
              <a:ahLst/>
              <a:cxnLst/>
              <a:rect l="l" t="t" r="r" b="b"/>
              <a:pathLst>
                <a:path w="1747416" h="1068058">
                  <a:moveTo>
                    <a:pt x="0" y="0"/>
                  </a:moveTo>
                  <a:lnTo>
                    <a:pt x="1747416" y="0"/>
                  </a:lnTo>
                  <a:lnTo>
                    <a:pt x="1747416" y="1068058"/>
                  </a:lnTo>
                  <a:lnTo>
                    <a:pt x="0" y="1068058"/>
                  </a:lnTo>
                  <a:close/>
                </a:path>
              </a:pathLst>
            </a:custGeom>
            <a:solidFill>
              <a:srgbClr val="D9D9D9">
                <a:alpha val="48627"/>
              </a:srgbClr>
            </a:solidFill>
          </p:spPr>
        </p:sp>
        <p:sp>
          <p:nvSpPr>
            <p:cNvPr id="26" name="TextBox 26"/>
            <p:cNvSpPr txBox="1"/>
            <p:nvPr/>
          </p:nvSpPr>
          <p:spPr>
            <a:xfrm>
              <a:off x="0" y="-28575"/>
              <a:ext cx="1747416" cy="1096633"/>
            </a:xfrm>
            <a:prstGeom prst="rect">
              <a:avLst/>
            </a:prstGeom>
          </p:spPr>
          <p:txBody>
            <a:bodyPr lIns="50800" tIns="50800" rIns="50800" bIns="50800" rtlCol="0" anchor="ctr"/>
            <a:lstStyle/>
            <a:p>
              <a:pPr algn="ctr">
                <a:lnSpc>
                  <a:spcPts val="1540"/>
                </a:lnSpc>
              </a:pPr>
              <a:endParaRPr/>
            </a:p>
          </p:txBody>
        </p:sp>
      </p:grpSp>
      <p:grpSp>
        <p:nvGrpSpPr>
          <p:cNvPr id="27" name="Group 27"/>
          <p:cNvGrpSpPr/>
          <p:nvPr/>
        </p:nvGrpSpPr>
        <p:grpSpPr>
          <a:xfrm>
            <a:off x="2891222" y="4503508"/>
            <a:ext cx="4662722" cy="3234740"/>
            <a:chOff x="0" y="0"/>
            <a:chExt cx="1827958" cy="1159258"/>
          </a:xfrm>
        </p:grpSpPr>
        <p:sp>
          <p:nvSpPr>
            <p:cNvPr id="28" name="Freeform 28"/>
            <p:cNvSpPr/>
            <p:nvPr/>
          </p:nvSpPr>
          <p:spPr>
            <a:xfrm>
              <a:off x="0" y="0"/>
              <a:ext cx="1827958" cy="1159258"/>
            </a:xfrm>
            <a:custGeom>
              <a:avLst/>
              <a:gdLst/>
              <a:ahLst/>
              <a:cxnLst/>
              <a:rect l="l" t="t" r="r" b="b"/>
              <a:pathLst>
                <a:path w="1827958" h="1159258">
                  <a:moveTo>
                    <a:pt x="0" y="0"/>
                  </a:moveTo>
                  <a:lnTo>
                    <a:pt x="1827958" y="0"/>
                  </a:lnTo>
                  <a:lnTo>
                    <a:pt x="1827958" y="1159258"/>
                  </a:lnTo>
                  <a:lnTo>
                    <a:pt x="0" y="1159258"/>
                  </a:lnTo>
                  <a:close/>
                </a:path>
              </a:pathLst>
            </a:custGeom>
            <a:solidFill>
              <a:srgbClr val="D9D9D9">
                <a:alpha val="77647"/>
              </a:srgbClr>
            </a:solidFill>
          </p:spPr>
        </p:sp>
        <p:sp>
          <p:nvSpPr>
            <p:cNvPr id="29" name="TextBox 29"/>
            <p:cNvSpPr txBox="1"/>
            <p:nvPr/>
          </p:nvSpPr>
          <p:spPr>
            <a:xfrm>
              <a:off x="0" y="-28575"/>
              <a:ext cx="1827958" cy="1187833"/>
            </a:xfrm>
            <a:prstGeom prst="rect">
              <a:avLst/>
            </a:prstGeom>
          </p:spPr>
          <p:txBody>
            <a:bodyPr lIns="50800" tIns="50800" rIns="50800" bIns="50800" rtlCol="0" anchor="ctr"/>
            <a:lstStyle/>
            <a:p>
              <a:pPr algn="ctr">
                <a:lnSpc>
                  <a:spcPts val="1540"/>
                </a:lnSpc>
              </a:pPr>
              <a:endParaRPr/>
            </a:p>
          </p:txBody>
        </p:sp>
      </p:grpSp>
      <p:grpSp>
        <p:nvGrpSpPr>
          <p:cNvPr id="30" name="Group 30"/>
          <p:cNvGrpSpPr/>
          <p:nvPr/>
        </p:nvGrpSpPr>
        <p:grpSpPr>
          <a:xfrm>
            <a:off x="2886111" y="0"/>
            <a:ext cx="4670390" cy="4503403"/>
            <a:chOff x="0" y="0"/>
            <a:chExt cx="1883848" cy="1651350"/>
          </a:xfrm>
        </p:grpSpPr>
        <p:sp>
          <p:nvSpPr>
            <p:cNvPr id="31" name="Freeform 31"/>
            <p:cNvSpPr/>
            <p:nvPr/>
          </p:nvSpPr>
          <p:spPr>
            <a:xfrm>
              <a:off x="0" y="0"/>
              <a:ext cx="1883848" cy="1651350"/>
            </a:xfrm>
            <a:custGeom>
              <a:avLst/>
              <a:gdLst/>
              <a:ahLst/>
              <a:cxnLst/>
              <a:rect l="l" t="t" r="r" b="b"/>
              <a:pathLst>
                <a:path w="1883848" h="1651350">
                  <a:moveTo>
                    <a:pt x="0" y="0"/>
                  </a:moveTo>
                  <a:lnTo>
                    <a:pt x="1883848" y="0"/>
                  </a:lnTo>
                  <a:lnTo>
                    <a:pt x="1883848" y="1651350"/>
                  </a:lnTo>
                  <a:lnTo>
                    <a:pt x="0" y="1651350"/>
                  </a:lnTo>
                  <a:close/>
                </a:path>
              </a:pathLst>
            </a:custGeom>
            <a:solidFill>
              <a:srgbClr val="A6A6A6">
                <a:alpha val="48627"/>
              </a:srgbClr>
            </a:solidFill>
          </p:spPr>
        </p:sp>
        <p:sp>
          <p:nvSpPr>
            <p:cNvPr id="32" name="TextBox 32"/>
            <p:cNvSpPr txBox="1"/>
            <p:nvPr/>
          </p:nvSpPr>
          <p:spPr>
            <a:xfrm>
              <a:off x="0" y="-28575"/>
              <a:ext cx="1883848" cy="1679925"/>
            </a:xfrm>
            <a:prstGeom prst="rect">
              <a:avLst/>
            </a:prstGeom>
          </p:spPr>
          <p:txBody>
            <a:bodyPr lIns="50800" tIns="50800" rIns="50800" bIns="50800" rtlCol="0" anchor="ctr"/>
            <a:lstStyle/>
            <a:p>
              <a:pPr algn="ctr">
                <a:lnSpc>
                  <a:spcPts val="1540"/>
                </a:lnSpc>
              </a:pPr>
              <a:endParaRPr/>
            </a:p>
          </p:txBody>
        </p:sp>
      </p:grpSp>
      <p:sp>
        <p:nvSpPr>
          <p:cNvPr id="33" name="TextBox 33"/>
          <p:cNvSpPr txBox="1"/>
          <p:nvPr/>
        </p:nvSpPr>
        <p:spPr>
          <a:xfrm>
            <a:off x="3021834" y="2276204"/>
            <a:ext cx="2120527" cy="247650"/>
          </a:xfrm>
          <a:prstGeom prst="rect">
            <a:avLst/>
          </a:prstGeom>
        </p:spPr>
        <p:txBody>
          <a:bodyPr lIns="0" tIns="0" rIns="0" bIns="0" rtlCol="0" anchor="t">
            <a:spAutoFit/>
          </a:bodyPr>
          <a:lstStyle/>
          <a:p>
            <a:pPr>
              <a:lnSpc>
                <a:spcPts val="1800"/>
              </a:lnSpc>
            </a:pPr>
            <a:r>
              <a:rPr lang="en-US" sz="1500" spc="55">
                <a:solidFill>
                  <a:srgbClr val="322C2C"/>
                </a:solidFill>
                <a:latin typeface="Tenor Sans"/>
              </a:rPr>
              <a:t>ABOUT ME </a:t>
            </a:r>
          </a:p>
        </p:txBody>
      </p:sp>
      <p:sp>
        <p:nvSpPr>
          <p:cNvPr id="34" name="TextBox 34"/>
          <p:cNvSpPr txBox="1"/>
          <p:nvPr/>
        </p:nvSpPr>
        <p:spPr>
          <a:xfrm>
            <a:off x="3021834" y="8168303"/>
            <a:ext cx="2272548" cy="295275"/>
          </a:xfrm>
          <a:prstGeom prst="rect">
            <a:avLst/>
          </a:prstGeom>
        </p:spPr>
        <p:txBody>
          <a:bodyPr lIns="0" tIns="0" rIns="0" bIns="0" rtlCol="0" anchor="t">
            <a:spAutoFit/>
          </a:bodyPr>
          <a:lstStyle/>
          <a:p>
            <a:pPr>
              <a:lnSpc>
                <a:spcPts val="2279"/>
              </a:lnSpc>
            </a:pPr>
            <a:r>
              <a:rPr lang="en-US" sz="1899" spc="70">
                <a:solidFill>
                  <a:srgbClr val="322C2C"/>
                </a:solidFill>
                <a:latin typeface="Tenor Sans"/>
              </a:rPr>
              <a:t>REFERENCES</a:t>
            </a:r>
          </a:p>
        </p:txBody>
      </p:sp>
      <p:sp>
        <p:nvSpPr>
          <p:cNvPr id="35" name="TextBox 35"/>
          <p:cNvSpPr txBox="1"/>
          <p:nvPr/>
        </p:nvSpPr>
        <p:spPr>
          <a:xfrm>
            <a:off x="3021834" y="4951183"/>
            <a:ext cx="3524109" cy="247650"/>
          </a:xfrm>
          <a:prstGeom prst="rect">
            <a:avLst/>
          </a:prstGeom>
        </p:spPr>
        <p:txBody>
          <a:bodyPr lIns="0" tIns="0" rIns="0" bIns="0" rtlCol="0" anchor="t">
            <a:spAutoFit/>
          </a:bodyPr>
          <a:lstStyle/>
          <a:p>
            <a:pPr>
              <a:lnSpc>
                <a:spcPts val="1920"/>
              </a:lnSpc>
            </a:pPr>
            <a:r>
              <a:rPr lang="en-US" sz="1600" spc="59">
                <a:solidFill>
                  <a:srgbClr val="322C2C"/>
                </a:solidFill>
                <a:latin typeface="Tenor Sans"/>
              </a:rPr>
              <a:t>WOEK EXPERIENCE</a:t>
            </a:r>
          </a:p>
        </p:txBody>
      </p:sp>
      <p:sp>
        <p:nvSpPr>
          <p:cNvPr id="36" name="TextBox 36"/>
          <p:cNvSpPr txBox="1"/>
          <p:nvPr/>
        </p:nvSpPr>
        <p:spPr>
          <a:xfrm>
            <a:off x="613737" y="3045762"/>
            <a:ext cx="1666304" cy="219075"/>
          </a:xfrm>
          <a:prstGeom prst="rect">
            <a:avLst/>
          </a:prstGeom>
        </p:spPr>
        <p:txBody>
          <a:bodyPr lIns="0" tIns="0" rIns="0" bIns="0" rtlCol="0" anchor="t">
            <a:spAutoFit/>
          </a:bodyPr>
          <a:lstStyle/>
          <a:p>
            <a:pPr algn="ctr">
              <a:lnSpc>
                <a:spcPts val="1680"/>
              </a:lnSpc>
            </a:pPr>
            <a:r>
              <a:rPr lang="en-US" sz="1400" spc="51">
                <a:solidFill>
                  <a:srgbClr val="444440"/>
                </a:solidFill>
                <a:latin typeface="Lato 2 Heavy"/>
              </a:rPr>
              <a:t>CONTACT ME</a:t>
            </a:r>
          </a:p>
        </p:txBody>
      </p:sp>
      <p:sp>
        <p:nvSpPr>
          <p:cNvPr id="37" name="TextBox 37"/>
          <p:cNvSpPr txBox="1"/>
          <p:nvPr/>
        </p:nvSpPr>
        <p:spPr>
          <a:xfrm>
            <a:off x="611181" y="5141671"/>
            <a:ext cx="1666304" cy="219075"/>
          </a:xfrm>
          <a:prstGeom prst="rect">
            <a:avLst/>
          </a:prstGeom>
        </p:spPr>
        <p:txBody>
          <a:bodyPr lIns="0" tIns="0" rIns="0" bIns="0" rtlCol="0" anchor="t">
            <a:spAutoFit/>
          </a:bodyPr>
          <a:lstStyle/>
          <a:p>
            <a:pPr algn="ctr">
              <a:lnSpc>
                <a:spcPts val="1680"/>
              </a:lnSpc>
            </a:pPr>
            <a:r>
              <a:rPr lang="en-US" sz="1400" spc="51">
                <a:solidFill>
                  <a:srgbClr val="545454"/>
                </a:solidFill>
                <a:latin typeface="Lato 2 Heavy"/>
              </a:rPr>
              <a:t>EDUCATION</a:t>
            </a:r>
          </a:p>
        </p:txBody>
      </p:sp>
      <p:sp>
        <p:nvSpPr>
          <p:cNvPr id="38" name="TextBox 38"/>
          <p:cNvSpPr txBox="1"/>
          <p:nvPr/>
        </p:nvSpPr>
        <p:spPr>
          <a:xfrm>
            <a:off x="253281" y="5813807"/>
            <a:ext cx="1946043" cy="162030"/>
          </a:xfrm>
          <a:prstGeom prst="rect">
            <a:avLst/>
          </a:prstGeom>
        </p:spPr>
        <p:txBody>
          <a:bodyPr lIns="0" tIns="0" rIns="0" bIns="0" rtlCol="0" anchor="t">
            <a:spAutoFit/>
          </a:bodyPr>
          <a:lstStyle/>
          <a:p>
            <a:pPr algn="l">
              <a:lnSpc>
                <a:spcPts val="1370"/>
              </a:lnSpc>
            </a:pPr>
            <a:r>
              <a:rPr lang="en-US" sz="978" spc="-2">
                <a:solidFill>
                  <a:srgbClr val="D9D9D9"/>
                </a:solidFill>
                <a:latin typeface="Lato 2 Heavy"/>
              </a:rPr>
              <a:t>BBA, Manangement</a:t>
            </a:r>
          </a:p>
        </p:txBody>
      </p:sp>
      <p:sp>
        <p:nvSpPr>
          <p:cNvPr id="39" name="TextBox 39"/>
          <p:cNvSpPr txBox="1"/>
          <p:nvPr/>
        </p:nvSpPr>
        <p:spPr>
          <a:xfrm>
            <a:off x="253281" y="6515695"/>
            <a:ext cx="2418846" cy="162030"/>
          </a:xfrm>
          <a:prstGeom prst="rect">
            <a:avLst/>
          </a:prstGeom>
        </p:spPr>
        <p:txBody>
          <a:bodyPr lIns="0" tIns="0" rIns="0" bIns="0" rtlCol="0" anchor="t">
            <a:spAutoFit/>
          </a:bodyPr>
          <a:lstStyle/>
          <a:p>
            <a:pPr algn="l">
              <a:lnSpc>
                <a:spcPts val="1370"/>
              </a:lnSpc>
            </a:pPr>
            <a:r>
              <a:rPr lang="en-US" sz="978" spc="-2">
                <a:solidFill>
                  <a:srgbClr val="D9D9D9"/>
                </a:solidFill>
                <a:latin typeface="Lato 2 Heavy"/>
              </a:rPr>
              <a:t>Higher Secondary School Certificate</a:t>
            </a:r>
          </a:p>
        </p:txBody>
      </p:sp>
      <p:sp>
        <p:nvSpPr>
          <p:cNvPr id="40" name="TextBox 40"/>
          <p:cNvSpPr txBox="1"/>
          <p:nvPr/>
        </p:nvSpPr>
        <p:spPr>
          <a:xfrm>
            <a:off x="253281" y="7217688"/>
            <a:ext cx="1946043" cy="162030"/>
          </a:xfrm>
          <a:prstGeom prst="rect">
            <a:avLst/>
          </a:prstGeom>
        </p:spPr>
        <p:txBody>
          <a:bodyPr lIns="0" tIns="0" rIns="0" bIns="0" rtlCol="0" anchor="t">
            <a:spAutoFit/>
          </a:bodyPr>
          <a:lstStyle/>
          <a:p>
            <a:pPr algn="l">
              <a:lnSpc>
                <a:spcPts val="1370"/>
              </a:lnSpc>
            </a:pPr>
            <a:r>
              <a:rPr lang="en-US" sz="978" spc="-2">
                <a:solidFill>
                  <a:srgbClr val="D9D9D9"/>
                </a:solidFill>
                <a:latin typeface="Lato 2 Heavy"/>
              </a:rPr>
              <a:t>Secondary School Certificate</a:t>
            </a:r>
          </a:p>
        </p:txBody>
      </p:sp>
      <p:sp>
        <p:nvSpPr>
          <p:cNvPr id="41" name="TextBox 41"/>
          <p:cNvSpPr txBox="1"/>
          <p:nvPr/>
        </p:nvSpPr>
        <p:spPr>
          <a:xfrm>
            <a:off x="253281" y="5584392"/>
            <a:ext cx="2637941" cy="210365"/>
          </a:xfrm>
          <a:prstGeom prst="rect">
            <a:avLst/>
          </a:prstGeom>
        </p:spPr>
        <p:txBody>
          <a:bodyPr lIns="0" tIns="0" rIns="0" bIns="0" rtlCol="0" anchor="t">
            <a:spAutoFit/>
          </a:bodyPr>
          <a:lstStyle/>
          <a:p>
            <a:pPr algn="l">
              <a:lnSpc>
                <a:spcPts val="1705"/>
              </a:lnSpc>
            </a:pPr>
            <a:r>
              <a:rPr lang="en-US" sz="1218" spc="-3">
                <a:solidFill>
                  <a:srgbClr val="D9D9D9"/>
                </a:solidFill>
                <a:latin typeface="Lato 2 Heavy"/>
              </a:rPr>
              <a:t>Independent University, Bangladesh</a:t>
            </a:r>
          </a:p>
        </p:txBody>
      </p:sp>
      <p:sp>
        <p:nvSpPr>
          <p:cNvPr id="42" name="TextBox 42"/>
          <p:cNvSpPr txBox="1"/>
          <p:nvPr/>
        </p:nvSpPr>
        <p:spPr>
          <a:xfrm>
            <a:off x="229723" y="6279021"/>
            <a:ext cx="2608474" cy="217624"/>
          </a:xfrm>
          <a:prstGeom prst="rect">
            <a:avLst/>
          </a:prstGeom>
        </p:spPr>
        <p:txBody>
          <a:bodyPr lIns="0" tIns="0" rIns="0" bIns="0" rtlCol="0" anchor="t">
            <a:spAutoFit/>
          </a:bodyPr>
          <a:lstStyle/>
          <a:p>
            <a:pPr algn="l">
              <a:lnSpc>
                <a:spcPts val="1773"/>
              </a:lnSpc>
            </a:pPr>
            <a:r>
              <a:rPr lang="en-US" sz="1266" spc="-3">
                <a:solidFill>
                  <a:srgbClr val="D9D9D9"/>
                </a:solidFill>
                <a:latin typeface="Lato 2 Heavy"/>
              </a:rPr>
              <a:t>Uttara High School and College</a:t>
            </a:r>
          </a:p>
        </p:txBody>
      </p:sp>
      <p:sp>
        <p:nvSpPr>
          <p:cNvPr id="43" name="TextBox 43"/>
          <p:cNvSpPr txBox="1"/>
          <p:nvPr/>
        </p:nvSpPr>
        <p:spPr>
          <a:xfrm>
            <a:off x="234212" y="6994757"/>
            <a:ext cx="1946043" cy="203881"/>
          </a:xfrm>
          <a:prstGeom prst="rect">
            <a:avLst/>
          </a:prstGeom>
        </p:spPr>
        <p:txBody>
          <a:bodyPr lIns="0" tIns="0" rIns="0" bIns="0" rtlCol="0" anchor="t">
            <a:spAutoFit/>
          </a:bodyPr>
          <a:lstStyle/>
          <a:p>
            <a:pPr algn="l">
              <a:lnSpc>
                <a:spcPts val="1644"/>
              </a:lnSpc>
            </a:pPr>
            <a:r>
              <a:rPr lang="en-US" sz="1174" spc="-3">
                <a:solidFill>
                  <a:srgbClr val="D9D9D9"/>
                </a:solidFill>
                <a:latin typeface="Lato 2 Heavy"/>
              </a:rPr>
              <a:t>National Ideal School</a:t>
            </a:r>
          </a:p>
        </p:txBody>
      </p:sp>
      <p:sp>
        <p:nvSpPr>
          <p:cNvPr id="44" name="TextBox 44"/>
          <p:cNvSpPr txBox="1"/>
          <p:nvPr/>
        </p:nvSpPr>
        <p:spPr>
          <a:xfrm>
            <a:off x="229723" y="5965771"/>
            <a:ext cx="996580" cy="155107"/>
          </a:xfrm>
          <a:prstGeom prst="rect">
            <a:avLst/>
          </a:prstGeom>
        </p:spPr>
        <p:txBody>
          <a:bodyPr lIns="0" tIns="0" rIns="0" bIns="0" rtlCol="0" anchor="t">
            <a:spAutoFit/>
          </a:bodyPr>
          <a:lstStyle/>
          <a:p>
            <a:pPr algn="l">
              <a:lnSpc>
                <a:spcPts val="1230"/>
              </a:lnSpc>
            </a:pPr>
            <a:r>
              <a:rPr lang="en-US" sz="879" spc="41" dirty="0">
                <a:solidFill>
                  <a:srgbClr val="D9D9D9"/>
                </a:solidFill>
                <a:latin typeface="Lato 1"/>
              </a:rPr>
              <a:t>Current</a:t>
            </a:r>
          </a:p>
        </p:txBody>
      </p:sp>
      <p:sp>
        <p:nvSpPr>
          <p:cNvPr id="45" name="TextBox 45"/>
          <p:cNvSpPr txBox="1"/>
          <p:nvPr/>
        </p:nvSpPr>
        <p:spPr>
          <a:xfrm>
            <a:off x="229723" y="6687250"/>
            <a:ext cx="996580" cy="155107"/>
          </a:xfrm>
          <a:prstGeom prst="rect">
            <a:avLst/>
          </a:prstGeom>
        </p:spPr>
        <p:txBody>
          <a:bodyPr lIns="0" tIns="0" rIns="0" bIns="0" rtlCol="0" anchor="t">
            <a:spAutoFit/>
          </a:bodyPr>
          <a:lstStyle/>
          <a:p>
            <a:pPr algn="l">
              <a:lnSpc>
                <a:spcPts val="1230"/>
              </a:lnSpc>
            </a:pPr>
            <a:r>
              <a:rPr lang="en-US" sz="879" spc="41">
                <a:solidFill>
                  <a:srgbClr val="D9D9D9"/>
                </a:solidFill>
                <a:latin typeface="Lato 1"/>
              </a:rPr>
              <a:t>2021</a:t>
            </a:r>
          </a:p>
        </p:txBody>
      </p:sp>
      <p:sp>
        <p:nvSpPr>
          <p:cNvPr id="46" name="TextBox 46"/>
          <p:cNvSpPr txBox="1"/>
          <p:nvPr/>
        </p:nvSpPr>
        <p:spPr>
          <a:xfrm>
            <a:off x="229723" y="7389243"/>
            <a:ext cx="996580" cy="155107"/>
          </a:xfrm>
          <a:prstGeom prst="rect">
            <a:avLst/>
          </a:prstGeom>
        </p:spPr>
        <p:txBody>
          <a:bodyPr lIns="0" tIns="0" rIns="0" bIns="0" rtlCol="0" anchor="t">
            <a:spAutoFit/>
          </a:bodyPr>
          <a:lstStyle/>
          <a:p>
            <a:pPr algn="l">
              <a:lnSpc>
                <a:spcPts val="1230"/>
              </a:lnSpc>
            </a:pPr>
            <a:r>
              <a:rPr lang="en-US" sz="879" spc="41">
                <a:solidFill>
                  <a:srgbClr val="D9D9D9"/>
                </a:solidFill>
                <a:latin typeface="Lato 1"/>
              </a:rPr>
              <a:t>2019</a:t>
            </a:r>
          </a:p>
        </p:txBody>
      </p:sp>
      <p:sp>
        <p:nvSpPr>
          <p:cNvPr id="47" name="TextBox 47"/>
          <p:cNvSpPr txBox="1"/>
          <p:nvPr/>
        </p:nvSpPr>
        <p:spPr>
          <a:xfrm>
            <a:off x="611181" y="7967589"/>
            <a:ext cx="1666304" cy="219075"/>
          </a:xfrm>
          <a:prstGeom prst="rect">
            <a:avLst/>
          </a:prstGeom>
        </p:spPr>
        <p:txBody>
          <a:bodyPr lIns="0" tIns="0" rIns="0" bIns="0" rtlCol="0" anchor="t">
            <a:spAutoFit/>
          </a:bodyPr>
          <a:lstStyle/>
          <a:p>
            <a:pPr algn="ctr">
              <a:lnSpc>
                <a:spcPts val="1680"/>
              </a:lnSpc>
            </a:pPr>
            <a:r>
              <a:rPr lang="en-US" sz="1400" spc="51">
                <a:solidFill>
                  <a:srgbClr val="545454"/>
                </a:solidFill>
                <a:latin typeface="Lato 2 Heavy"/>
              </a:rPr>
              <a:t>SKILLS</a:t>
            </a:r>
          </a:p>
        </p:txBody>
      </p:sp>
      <p:sp>
        <p:nvSpPr>
          <p:cNvPr id="48" name="TextBox 48"/>
          <p:cNvSpPr txBox="1"/>
          <p:nvPr/>
        </p:nvSpPr>
        <p:spPr>
          <a:xfrm>
            <a:off x="3021834" y="2686215"/>
            <a:ext cx="4141435" cy="1625371"/>
          </a:xfrm>
          <a:prstGeom prst="rect">
            <a:avLst/>
          </a:prstGeom>
        </p:spPr>
        <p:txBody>
          <a:bodyPr lIns="0" tIns="0" rIns="0" bIns="0" rtlCol="0" anchor="t">
            <a:spAutoFit/>
          </a:bodyPr>
          <a:lstStyle/>
          <a:p>
            <a:pPr algn="just">
              <a:lnSpc>
                <a:spcPts val="1460"/>
              </a:lnSpc>
            </a:pPr>
            <a:r>
              <a:rPr lang="en-US" sz="1007">
                <a:solidFill>
                  <a:srgbClr val="322C2C"/>
                </a:solidFill>
                <a:latin typeface="Tenor Sans"/>
              </a:rPr>
              <a:t>I am a dedicated and hardworking person with a sharp intellect and a passion for excellence. I am known for my relentless work ethic and ability to deliver outstanding results in challenging environments. Adept at analyzing complex problems, devising innovative solutions, and implementing effective strategies. Possess strong interpersonal skills, enabling seamless collaboration with diverse teams and stakeholders. Eager to leverage my intelligence and work ethic to contribute meaningfully to ambitious projects and initiatives.</a:t>
            </a:r>
          </a:p>
        </p:txBody>
      </p:sp>
      <p:sp>
        <p:nvSpPr>
          <p:cNvPr id="49" name="TextBox 49"/>
          <p:cNvSpPr txBox="1"/>
          <p:nvPr/>
        </p:nvSpPr>
        <p:spPr>
          <a:xfrm>
            <a:off x="6190977" y="5365520"/>
            <a:ext cx="1085555" cy="191135"/>
          </a:xfrm>
          <a:prstGeom prst="rect">
            <a:avLst/>
          </a:prstGeom>
        </p:spPr>
        <p:txBody>
          <a:bodyPr lIns="0" tIns="0" rIns="0" bIns="0" rtlCol="0" anchor="t">
            <a:spAutoFit/>
          </a:bodyPr>
          <a:lstStyle/>
          <a:p>
            <a:pPr algn="r">
              <a:lnSpc>
                <a:spcPts val="1540"/>
              </a:lnSpc>
            </a:pPr>
            <a:r>
              <a:rPr lang="en-US" sz="1100">
                <a:solidFill>
                  <a:srgbClr val="322C2C"/>
                </a:solidFill>
                <a:latin typeface="Tenor Sans"/>
              </a:rPr>
              <a:t>2023</a:t>
            </a:r>
          </a:p>
        </p:txBody>
      </p:sp>
      <p:sp>
        <p:nvSpPr>
          <p:cNvPr id="50" name="TextBox 50"/>
          <p:cNvSpPr txBox="1"/>
          <p:nvPr/>
        </p:nvSpPr>
        <p:spPr>
          <a:xfrm>
            <a:off x="3040333" y="5522111"/>
            <a:ext cx="2052218" cy="174625"/>
          </a:xfrm>
          <a:prstGeom prst="rect">
            <a:avLst/>
          </a:prstGeom>
        </p:spPr>
        <p:txBody>
          <a:bodyPr lIns="0" tIns="0" rIns="0" bIns="0" rtlCol="0" anchor="t">
            <a:spAutoFit/>
          </a:bodyPr>
          <a:lstStyle/>
          <a:p>
            <a:pPr algn="l">
              <a:lnSpc>
                <a:spcPts val="1400"/>
              </a:lnSpc>
            </a:pPr>
            <a:r>
              <a:rPr lang="en-US" sz="1000" spc="-2">
                <a:solidFill>
                  <a:srgbClr val="322C2C"/>
                </a:solidFill>
                <a:latin typeface="Tenor Sans"/>
              </a:rPr>
              <a:t>CIS-101 Project</a:t>
            </a:r>
          </a:p>
        </p:txBody>
      </p:sp>
      <p:sp>
        <p:nvSpPr>
          <p:cNvPr id="51" name="TextBox 51"/>
          <p:cNvSpPr txBox="1"/>
          <p:nvPr/>
        </p:nvSpPr>
        <p:spPr>
          <a:xfrm>
            <a:off x="3040333" y="5187662"/>
            <a:ext cx="2585622" cy="325756"/>
          </a:xfrm>
          <a:prstGeom prst="rect">
            <a:avLst/>
          </a:prstGeom>
        </p:spPr>
        <p:txBody>
          <a:bodyPr lIns="0" tIns="0" rIns="0" bIns="0" rtlCol="0" anchor="t">
            <a:spAutoFit/>
          </a:bodyPr>
          <a:lstStyle/>
          <a:p>
            <a:pPr algn="just">
              <a:lnSpc>
                <a:spcPts val="2999"/>
              </a:lnSpc>
            </a:pPr>
            <a:r>
              <a:rPr lang="en-US" sz="1199">
                <a:solidFill>
                  <a:srgbClr val="322C2C"/>
                </a:solidFill>
                <a:latin typeface="Tenor Sans"/>
              </a:rPr>
              <a:t>Research Assistant</a:t>
            </a:r>
          </a:p>
        </p:txBody>
      </p:sp>
      <p:sp>
        <p:nvSpPr>
          <p:cNvPr id="52" name="TextBox 52"/>
          <p:cNvSpPr txBox="1"/>
          <p:nvPr/>
        </p:nvSpPr>
        <p:spPr>
          <a:xfrm>
            <a:off x="419351" y="8477393"/>
            <a:ext cx="1510616" cy="158115"/>
          </a:xfrm>
          <a:prstGeom prst="rect">
            <a:avLst/>
          </a:prstGeom>
        </p:spPr>
        <p:txBody>
          <a:bodyPr lIns="0" tIns="0" rIns="0" bIns="0" rtlCol="0" anchor="t">
            <a:spAutoFit/>
          </a:bodyPr>
          <a:lstStyle/>
          <a:p>
            <a:pPr marL="194310" lvl="1" indent="-97155" algn="l">
              <a:lnSpc>
                <a:spcPts val="1259"/>
              </a:lnSpc>
              <a:buFont typeface="Arial"/>
              <a:buChar char="•"/>
            </a:pPr>
            <a:r>
              <a:rPr lang="en-US" sz="899" spc="-2">
                <a:solidFill>
                  <a:srgbClr val="D9D9D9"/>
                </a:solidFill>
                <a:latin typeface="Lato 1"/>
              </a:rPr>
              <a:t>Project Management</a:t>
            </a:r>
          </a:p>
        </p:txBody>
      </p:sp>
      <p:sp>
        <p:nvSpPr>
          <p:cNvPr id="53" name="TextBox 53"/>
          <p:cNvSpPr txBox="1"/>
          <p:nvPr/>
        </p:nvSpPr>
        <p:spPr>
          <a:xfrm>
            <a:off x="419351" y="8806310"/>
            <a:ext cx="1287940" cy="158115"/>
          </a:xfrm>
          <a:prstGeom prst="rect">
            <a:avLst/>
          </a:prstGeom>
        </p:spPr>
        <p:txBody>
          <a:bodyPr lIns="0" tIns="0" rIns="0" bIns="0" rtlCol="0" anchor="t">
            <a:spAutoFit/>
          </a:bodyPr>
          <a:lstStyle/>
          <a:p>
            <a:pPr marL="194310" lvl="1" indent="-97155" algn="l">
              <a:lnSpc>
                <a:spcPts val="1259"/>
              </a:lnSpc>
              <a:buFont typeface="Arial"/>
              <a:buChar char="•"/>
            </a:pPr>
            <a:r>
              <a:rPr lang="en-US" sz="899" spc="-2">
                <a:solidFill>
                  <a:srgbClr val="D9D9D9"/>
                </a:solidFill>
                <a:latin typeface="Lato 1"/>
              </a:rPr>
              <a:t>Strategic Thinking</a:t>
            </a:r>
          </a:p>
        </p:txBody>
      </p:sp>
      <p:sp>
        <p:nvSpPr>
          <p:cNvPr id="54" name="TextBox 54"/>
          <p:cNvSpPr txBox="1"/>
          <p:nvPr/>
        </p:nvSpPr>
        <p:spPr>
          <a:xfrm>
            <a:off x="419351" y="9464144"/>
            <a:ext cx="1027538" cy="158115"/>
          </a:xfrm>
          <a:prstGeom prst="rect">
            <a:avLst/>
          </a:prstGeom>
        </p:spPr>
        <p:txBody>
          <a:bodyPr lIns="0" tIns="0" rIns="0" bIns="0" rtlCol="0" anchor="t">
            <a:spAutoFit/>
          </a:bodyPr>
          <a:lstStyle/>
          <a:p>
            <a:pPr marL="194310" lvl="1" indent="-97155" algn="l">
              <a:lnSpc>
                <a:spcPts val="1259"/>
              </a:lnSpc>
              <a:buFont typeface="Arial"/>
              <a:buChar char="•"/>
            </a:pPr>
            <a:r>
              <a:rPr lang="en-US" sz="899" spc="-2">
                <a:solidFill>
                  <a:srgbClr val="D9D9D9"/>
                </a:solidFill>
                <a:latin typeface="Lato 1"/>
              </a:rPr>
              <a:t>Communication</a:t>
            </a:r>
          </a:p>
        </p:txBody>
      </p:sp>
      <p:sp>
        <p:nvSpPr>
          <p:cNvPr id="55" name="TextBox 55"/>
          <p:cNvSpPr txBox="1"/>
          <p:nvPr/>
        </p:nvSpPr>
        <p:spPr>
          <a:xfrm>
            <a:off x="419351" y="9793061"/>
            <a:ext cx="1287940" cy="158115"/>
          </a:xfrm>
          <a:prstGeom prst="rect">
            <a:avLst/>
          </a:prstGeom>
        </p:spPr>
        <p:txBody>
          <a:bodyPr lIns="0" tIns="0" rIns="0" bIns="0" rtlCol="0" anchor="t">
            <a:spAutoFit/>
          </a:bodyPr>
          <a:lstStyle/>
          <a:p>
            <a:pPr marL="194310" lvl="1" indent="-97155" algn="l">
              <a:lnSpc>
                <a:spcPts val="1259"/>
              </a:lnSpc>
              <a:buFont typeface="Arial"/>
              <a:buChar char="•"/>
            </a:pPr>
            <a:r>
              <a:rPr lang="en-US" sz="899" spc="-2">
                <a:solidFill>
                  <a:srgbClr val="D9D9D9"/>
                </a:solidFill>
                <a:latin typeface="Lato 1"/>
              </a:rPr>
              <a:t>Networking</a:t>
            </a:r>
          </a:p>
        </p:txBody>
      </p:sp>
      <p:sp>
        <p:nvSpPr>
          <p:cNvPr id="56" name="TextBox 56"/>
          <p:cNvSpPr txBox="1"/>
          <p:nvPr/>
        </p:nvSpPr>
        <p:spPr>
          <a:xfrm>
            <a:off x="419351" y="9135227"/>
            <a:ext cx="1027538" cy="158115"/>
          </a:xfrm>
          <a:prstGeom prst="rect">
            <a:avLst/>
          </a:prstGeom>
        </p:spPr>
        <p:txBody>
          <a:bodyPr lIns="0" tIns="0" rIns="0" bIns="0" rtlCol="0" anchor="t">
            <a:spAutoFit/>
          </a:bodyPr>
          <a:lstStyle/>
          <a:p>
            <a:pPr marL="194310" lvl="1" indent="-97155" algn="l">
              <a:lnSpc>
                <a:spcPts val="1259"/>
              </a:lnSpc>
              <a:buFont typeface="Arial"/>
              <a:buChar char="•"/>
            </a:pPr>
            <a:r>
              <a:rPr lang="en-US" sz="899" spc="-2">
                <a:solidFill>
                  <a:srgbClr val="D9D9D9"/>
                </a:solidFill>
                <a:latin typeface="Lato 1"/>
              </a:rPr>
              <a:t>Leadership</a:t>
            </a:r>
          </a:p>
        </p:txBody>
      </p:sp>
      <p:sp>
        <p:nvSpPr>
          <p:cNvPr id="57" name="TextBox 57"/>
          <p:cNvSpPr txBox="1"/>
          <p:nvPr/>
        </p:nvSpPr>
        <p:spPr>
          <a:xfrm>
            <a:off x="253281" y="2574912"/>
            <a:ext cx="2430810" cy="247650"/>
          </a:xfrm>
          <a:prstGeom prst="rect">
            <a:avLst/>
          </a:prstGeom>
        </p:spPr>
        <p:txBody>
          <a:bodyPr lIns="0" tIns="0" rIns="0" bIns="0" rtlCol="0" anchor="t">
            <a:spAutoFit/>
          </a:bodyPr>
          <a:lstStyle/>
          <a:p>
            <a:pPr>
              <a:lnSpc>
                <a:spcPts val="2099"/>
              </a:lnSpc>
              <a:spcBef>
                <a:spcPct val="0"/>
              </a:spcBef>
            </a:pPr>
            <a:r>
              <a:rPr lang="en-US" sz="1499" spc="320">
                <a:solidFill>
                  <a:srgbClr val="A6A6A6"/>
                </a:solidFill>
                <a:latin typeface="Lato 1"/>
              </a:rPr>
              <a:t>Student</a:t>
            </a:r>
          </a:p>
        </p:txBody>
      </p:sp>
      <p:sp>
        <p:nvSpPr>
          <p:cNvPr id="58" name="TextBox 58"/>
          <p:cNvSpPr txBox="1"/>
          <p:nvPr/>
        </p:nvSpPr>
        <p:spPr>
          <a:xfrm>
            <a:off x="-51960" y="2166529"/>
            <a:ext cx="2943182" cy="398857"/>
          </a:xfrm>
          <a:prstGeom prst="rect">
            <a:avLst/>
          </a:prstGeom>
        </p:spPr>
        <p:txBody>
          <a:bodyPr lIns="0" tIns="0" rIns="0" bIns="0" rtlCol="0" anchor="t">
            <a:spAutoFit/>
          </a:bodyPr>
          <a:lstStyle/>
          <a:p>
            <a:pPr algn="ctr">
              <a:lnSpc>
                <a:spcPts val="3215"/>
              </a:lnSpc>
            </a:pPr>
            <a:r>
              <a:rPr lang="en-US" sz="2296">
                <a:solidFill>
                  <a:srgbClr val="D9D9D9"/>
                </a:solidFill>
                <a:latin typeface="Lato 2 Heavy"/>
              </a:rPr>
              <a:t>Nadim Rahman Nion</a:t>
            </a:r>
          </a:p>
        </p:txBody>
      </p:sp>
      <p:sp>
        <p:nvSpPr>
          <p:cNvPr id="59" name="TextBox 59"/>
          <p:cNvSpPr txBox="1"/>
          <p:nvPr/>
        </p:nvSpPr>
        <p:spPr>
          <a:xfrm>
            <a:off x="3453381" y="9229525"/>
            <a:ext cx="1409453" cy="193675"/>
          </a:xfrm>
          <a:prstGeom prst="rect">
            <a:avLst/>
          </a:prstGeom>
        </p:spPr>
        <p:txBody>
          <a:bodyPr lIns="0" tIns="0" rIns="0" bIns="0" rtlCol="0" anchor="t">
            <a:spAutoFit/>
          </a:bodyPr>
          <a:lstStyle/>
          <a:p>
            <a:pPr algn="l">
              <a:lnSpc>
                <a:spcPts val="1594"/>
              </a:lnSpc>
            </a:pPr>
            <a:r>
              <a:rPr lang="en-US" sz="1099" spc="-3">
                <a:solidFill>
                  <a:srgbClr val="322C2C"/>
                </a:solidFill>
                <a:latin typeface="Tenor Sans"/>
              </a:rPr>
              <a:t>rkhan@gmail.com</a:t>
            </a:r>
          </a:p>
        </p:txBody>
      </p:sp>
      <p:sp>
        <p:nvSpPr>
          <p:cNvPr id="60" name="TextBox 60"/>
          <p:cNvSpPr txBox="1"/>
          <p:nvPr/>
        </p:nvSpPr>
        <p:spPr>
          <a:xfrm>
            <a:off x="3040333" y="8587883"/>
            <a:ext cx="3066215" cy="349251"/>
          </a:xfrm>
          <a:prstGeom prst="rect">
            <a:avLst/>
          </a:prstGeom>
        </p:spPr>
        <p:txBody>
          <a:bodyPr lIns="0" tIns="0" rIns="0" bIns="0" rtlCol="0" anchor="t">
            <a:spAutoFit/>
          </a:bodyPr>
          <a:lstStyle/>
          <a:p>
            <a:pPr algn="l">
              <a:lnSpc>
                <a:spcPts val="2799"/>
              </a:lnSpc>
            </a:pPr>
            <a:r>
              <a:rPr lang="en-US" sz="1999" spc="-3">
                <a:solidFill>
                  <a:srgbClr val="322C2C"/>
                </a:solidFill>
                <a:latin typeface="Tenor Sans"/>
              </a:rPr>
              <a:t>Razib Hayat Khan, Ph.D.</a:t>
            </a:r>
          </a:p>
        </p:txBody>
      </p:sp>
      <p:sp>
        <p:nvSpPr>
          <p:cNvPr id="61" name="TextBox 61"/>
          <p:cNvSpPr txBox="1"/>
          <p:nvPr/>
        </p:nvSpPr>
        <p:spPr>
          <a:xfrm>
            <a:off x="3021834" y="9239050"/>
            <a:ext cx="419100" cy="139480"/>
          </a:xfrm>
          <a:prstGeom prst="rect">
            <a:avLst/>
          </a:prstGeom>
        </p:spPr>
        <p:txBody>
          <a:bodyPr lIns="0" tIns="0" rIns="0" bIns="0" rtlCol="0" anchor="t">
            <a:spAutoFit/>
          </a:bodyPr>
          <a:lstStyle/>
          <a:p>
            <a:pPr algn="just">
              <a:lnSpc>
                <a:spcPts val="1078"/>
              </a:lnSpc>
            </a:pPr>
            <a:r>
              <a:rPr lang="en-US" sz="800" spc="-1">
                <a:solidFill>
                  <a:srgbClr val="322C2C"/>
                </a:solidFill>
                <a:latin typeface="Tenor Sans"/>
              </a:rPr>
              <a:t>Email :</a:t>
            </a:r>
          </a:p>
        </p:txBody>
      </p:sp>
      <p:sp>
        <p:nvSpPr>
          <p:cNvPr id="62" name="TextBox 62"/>
          <p:cNvSpPr txBox="1"/>
          <p:nvPr/>
        </p:nvSpPr>
        <p:spPr>
          <a:xfrm>
            <a:off x="3021834" y="8931075"/>
            <a:ext cx="1765135" cy="257175"/>
          </a:xfrm>
          <a:prstGeom prst="rect">
            <a:avLst/>
          </a:prstGeom>
        </p:spPr>
        <p:txBody>
          <a:bodyPr lIns="0" tIns="0" rIns="0" bIns="0" rtlCol="0" anchor="t">
            <a:spAutoFit/>
          </a:bodyPr>
          <a:lstStyle/>
          <a:p>
            <a:pPr algn="l">
              <a:lnSpc>
                <a:spcPts val="2099"/>
              </a:lnSpc>
            </a:pPr>
            <a:r>
              <a:rPr lang="en-US" sz="1499" spc="-4">
                <a:solidFill>
                  <a:srgbClr val="322C2C"/>
                </a:solidFill>
                <a:latin typeface="Tenor Sans"/>
              </a:rPr>
              <a:t>Assistant Professor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168</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Tenor Sans</vt:lpstr>
      <vt:lpstr>Lato 1</vt:lpstr>
      <vt:lpstr>Lato 2 Heavy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CV Resume</dc:title>
  <dc:creator>Nion Rahman</dc:creator>
  <cp:lastModifiedBy>Nion Rahman</cp:lastModifiedBy>
  <cp:revision>2</cp:revision>
  <dcterms:created xsi:type="dcterms:W3CDTF">2006-08-16T00:00:00Z</dcterms:created>
  <dcterms:modified xsi:type="dcterms:W3CDTF">2023-11-04T05:11:58Z</dcterms:modified>
  <dc:identifier>DAFxQdaFlKY</dc:identifier>
</cp:coreProperties>
</file>