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7E20CB-CB5C-4D92-84F9-CA5B70E42615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9ED41B1-047A-4882-974E-7CF1E971B00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Exploration Through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Cassini Data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Signal data traveled 890 million miles to reach Earth</a:t>
            </a:r>
          </a:p>
          <a:p>
            <a:r>
              <a:rPr lang="en-US" sz="2400" dirty="0" smtClean="0"/>
              <a:t>Long time in transmission can lead to data degradation and data loss</a:t>
            </a:r>
          </a:p>
          <a:p>
            <a:r>
              <a:rPr lang="en-US" sz="2400" dirty="0" smtClean="0"/>
              <a:t>Signal noise is much more prevalent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391400" cy="314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38199" y="3418114"/>
            <a:ext cx="1861457" cy="3352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76600" y="4953000"/>
            <a:ext cx="5181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factorization could be used to complete missing information</a:t>
            </a:r>
            <a:endParaRPr lang="en-US" dirty="0"/>
          </a:p>
        </p:txBody>
      </p:sp>
      <p:pic>
        <p:nvPicPr>
          <p:cNvPr id="11267" name="Picture 3" descr="C:\Users\Andrew\Desktop\comparison-of-matrix-completion-algorithms-for-background-initialization-in-videos-9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1"/>
          <a:stretch/>
        </p:blipFill>
        <p:spPr bwMode="auto">
          <a:xfrm>
            <a:off x="381000" y="3188257"/>
            <a:ext cx="6076950" cy="30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Andrew\Desktop\Rank-1-matrix-comple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26257"/>
            <a:ext cx="326847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902" y="6215814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Sobral</a:t>
            </a:r>
            <a:r>
              <a:rPr lang="en-US" sz="1000" dirty="0" smtClean="0"/>
              <a:t>, A.C., (2016, June 27).  Comparison of Matrix Completion Algorithms for Background Initialization in Videos. Retrieved from https://www.slideshare.net/andrewssobral/comparison-of-matrix-completion-algorithms-for-background-initialization-in-videos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1637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 Collected</a:t>
            </a:r>
            <a:endParaRPr lang="en-US" dirty="0"/>
          </a:p>
        </p:txBody>
      </p:sp>
      <p:pic>
        <p:nvPicPr>
          <p:cNvPr id="12290" name="Picture 2" descr="Image result for saturn 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191000" cy="31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saturn da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9" y="2057400"/>
            <a:ext cx="4263033" cy="31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98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Cassini Summary</a:t>
            </a:r>
            <a:endParaRPr lang="en-US" dirty="0"/>
          </a:p>
        </p:txBody>
      </p:sp>
      <p:pic>
        <p:nvPicPr>
          <p:cNvPr id="13314" name="Picture 2" descr="Image result for satur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1"/>
            <a:ext cx="5189537" cy="51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5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Cassini-Huygens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Cassini was a collaboration between NASA, the European Space Agency (ESA), and the Italian Space Agency (ASI) to study the Saturn system</a:t>
            </a:r>
          </a:p>
          <a:p>
            <a:r>
              <a:rPr lang="en-US" dirty="0" smtClean="0"/>
              <a:t>The mission was the most comprehensive effort to gather data from Saturn and its moons as it was the 4</a:t>
            </a:r>
            <a:r>
              <a:rPr lang="en-US" baseline="30000" dirty="0" smtClean="0"/>
              <a:t>th</a:t>
            </a:r>
            <a:r>
              <a:rPr lang="en-US" dirty="0" smtClean="0"/>
              <a:t> probe to travel to Saturn but the 1</a:t>
            </a:r>
            <a:r>
              <a:rPr lang="en-US" baseline="30000" dirty="0" smtClean="0"/>
              <a:t>st</a:t>
            </a:r>
            <a:r>
              <a:rPr lang="en-US" dirty="0" smtClean="0"/>
              <a:t> to enter its orbit</a:t>
            </a:r>
          </a:p>
          <a:p>
            <a:r>
              <a:rPr lang="en-US" dirty="0" smtClean="0"/>
              <a:t>Originally planned to last 4 years, the mission ultimately lasted from October 15, 1997 to September 15, 2017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265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Cassini Data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Cassini carried 12 data collection instruments and gathered data for 27 scientific </a:t>
            </a:r>
            <a:r>
              <a:rPr lang="en-US" dirty="0" smtClean="0"/>
              <a:t>investigations, including:</a:t>
            </a:r>
            <a:endParaRPr lang="en-US" dirty="0"/>
          </a:p>
          <a:p>
            <a:pPr lvl="1"/>
            <a:r>
              <a:rPr lang="en-US" dirty="0"/>
              <a:t>Composite Infrared Spectrometer</a:t>
            </a:r>
          </a:p>
          <a:p>
            <a:pPr lvl="1"/>
            <a:r>
              <a:rPr lang="en-US" dirty="0"/>
              <a:t>Imaging Science Subsystem</a:t>
            </a:r>
          </a:p>
          <a:p>
            <a:pPr lvl="1"/>
            <a:r>
              <a:rPr lang="en-US" dirty="0"/>
              <a:t>Ultraviolet Imaging Spectrograph</a:t>
            </a:r>
          </a:p>
          <a:p>
            <a:pPr lvl="1"/>
            <a:r>
              <a:rPr lang="en-US" dirty="0"/>
              <a:t>Visible and Infrared Mapping </a:t>
            </a:r>
            <a:r>
              <a:rPr lang="en-US" dirty="0" smtClean="0"/>
              <a:t>Spectrometer</a:t>
            </a:r>
          </a:p>
          <a:p>
            <a:pPr lvl="1"/>
            <a:r>
              <a:rPr lang="en-US" dirty="0" smtClean="0"/>
              <a:t>Cassini Plasma Spectrometer</a:t>
            </a:r>
          </a:p>
          <a:p>
            <a:pPr lvl="1"/>
            <a:r>
              <a:rPr lang="en-US" dirty="0" smtClean="0"/>
              <a:t>Cosmic Dust Analyzer</a:t>
            </a:r>
          </a:p>
          <a:p>
            <a:pPr lvl="1"/>
            <a:r>
              <a:rPr lang="en-US" dirty="0" smtClean="0"/>
              <a:t>Ion and Neutral Mass Spectrometer</a:t>
            </a:r>
          </a:p>
          <a:p>
            <a:pPr lvl="1"/>
            <a:r>
              <a:rPr lang="en-US" dirty="0" smtClean="0"/>
              <a:t>Magnetospheric Imaging Instrument</a:t>
            </a:r>
          </a:p>
          <a:p>
            <a:pPr lvl="1"/>
            <a:r>
              <a:rPr lang="en-US" dirty="0" smtClean="0"/>
              <a:t>Radio and Plasma Wave Science</a:t>
            </a:r>
          </a:p>
          <a:p>
            <a:pPr lvl="1"/>
            <a:r>
              <a:rPr lang="en-US" dirty="0" smtClean="0"/>
              <a:t>Radar Imaging</a:t>
            </a:r>
          </a:p>
          <a:p>
            <a:pPr lvl="1"/>
            <a:r>
              <a:rPr lang="en-US" dirty="0" smtClean="0"/>
              <a:t>Radio Science Microwave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7091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635 GB of data collected </a:t>
            </a:r>
          </a:p>
          <a:p>
            <a:r>
              <a:rPr lang="en-US" sz="2400" dirty="0" smtClean="0"/>
              <a:t>Among the many instruments collecting data, the Imaging Science  Subsystem (ISS) captured wavelength measurements which were transmitted to the Jet Propulsion Laboratory (JPL) for interpretation</a:t>
            </a:r>
          </a:p>
          <a:p>
            <a:r>
              <a:rPr lang="en-US" sz="2400" dirty="0" smtClean="0"/>
              <a:t>ISS captured data for 453,048 images</a:t>
            </a:r>
            <a:endParaRPr lang="en-US" sz="2400" dirty="0"/>
          </a:p>
        </p:txBody>
      </p:sp>
      <p:pic>
        <p:nvPicPr>
          <p:cNvPr id="3074" name="Picture 2" descr="Illustration of spacecraft with ISS called out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11179" r="27749" b="4884"/>
          <a:stretch/>
        </p:blipFill>
        <p:spPr bwMode="auto">
          <a:xfrm>
            <a:off x="5867400" y="2057400"/>
            <a:ext cx="3013104" cy="28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2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smtClean="0"/>
              <a:t>JPL researchers and analysts first converted the digital signal into interpretable numeric formats</a:t>
            </a:r>
            <a:endParaRPr lang="en-US" dirty="0"/>
          </a:p>
        </p:txBody>
      </p:sp>
      <p:pic>
        <p:nvPicPr>
          <p:cNvPr id="4" name="Picture 2" descr="C:\Users\Andrew\Desktop\binary-code-background-close-up-672129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08" r="12308" b="11456"/>
          <a:stretch/>
        </p:blipFill>
        <p:spPr bwMode="auto">
          <a:xfrm>
            <a:off x="-239486" y="3064390"/>
            <a:ext cx="387733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r="-1" b="19628"/>
          <a:stretch/>
        </p:blipFill>
        <p:spPr bwMode="auto">
          <a:xfrm>
            <a:off x="4953000" y="2584110"/>
            <a:ext cx="4016828" cy="261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810000" y="3505200"/>
            <a:ext cx="762000" cy="487363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440316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2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processing technique can turn numeric data into pixels which can then be converted into a raw image (example below)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137160" indent="0">
              <a:buNone/>
            </a:pP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6148" name="Picture 4" descr="Pixel data diagram. At left, our image of Lincoln; at center, the pixels labeled with numbers from 0-255, representing their brightness; and at right, these numbers by themselv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6172200" cy="254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7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data processed this way can produce an image like this:</a:t>
            </a:r>
          </a:p>
          <a:p>
            <a:endParaRPr lang="en-US" dirty="0"/>
          </a:p>
        </p:txBody>
      </p:sp>
      <p:pic>
        <p:nvPicPr>
          <p:cNvPr id="7170" name="Picture 2" descr="C:\Users\Andrew\Desktop\cassini_rings_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6" b="18303"/>
          <a:stretch/>
        </p:blipFill>
        <p:spPr bwMode="auto">
          <a:xfrm>
            <a:off x="5105400" y="2671762"/>
            <a:ext cx="3929062" cy="238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2715304"/>
            <a:ext cx="39624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190998" y="3531167"/>
            <a:ext cx="762000" cy="487363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9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multiple datasets can produce larger images, similar to assembling a puzzle</a:t>
            </a:r>
            <a:endParaRPr lang="en-US" dirty="0"/>
          </a:p>
        </p:txBody>
      </p:sp>
      <p:pic>
        <p:nvPicPr>
          <p:cNvPr id="8194" name="Picture 2" descr="C:\Users\Andrew\Desktop\cassini_rings_0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31956" r="32583" b="6812"/>
          <a:stretch/>
        </p:blipFill>
        <p:spPr bwMode="auto">
          <a:xfrm>
            <a:off x="5029200" y="2732314"/>
            <a:ext cx="3570514" cy="32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4800" y="35814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Andrew\Desktop\cassini_rings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2622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343400" y="3733800"/>
            <a:ext cx="3581400" cy="114300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1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709160"/>
          </a:xfrm>
        </p:spPr>
        <p:txBody>
          <a:bodyPr/>
          <a:lstStyle/>
          <a:p>
            <a:r>
              <a:rPr lang="en-US" dirty="0" smtClean="0"/>
              <a:t>Analyzing and </a:t>
            </a:r>
            <a:r>
              <a:rPr lang="en-US" dirty="0"/>
              <a:t>i</a:t>
            </a:r>
            <a:r>
              <a:rPr lang="en-US" dirty="0" smtClean="0"/>
              <a:t>nterpreting any kind of data requires extensive validation</a:t>
            </a:r>
          </a:p>
          <a:p>
            <a:r>
              <a:rPr lang="en-US" dirty="0" smtClean="0"/>
              <a:t>Improper interpretation of image data can likewise lead to inaccurate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8" name="Picture 2" descr="C:\Users\Andrew\Desktop\satu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30700"/>
            <a:ext cx="3505199" cy="196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ndrew\Desktop\imgonline-com-ua-deform3O7dTaH2VLY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4343400"/>
            <a:ext cx="3534937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40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142</TotalTime>
  <Words>354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Space Exploration Through Data</vt:lpstr>
      <vt:lpstr>Cassini-Huygens mission</vt:lpstr>
      <vt:lpstr>Cassini Data Objectives</vt:lpstr>
      <vt:lpstr>Data Collection </vt:lpstr>
      <vt:lpstr>Data Interpretation</vt:lpstr>
      <vt:lpstr>Data Conversion</vt:lpstr>
      <vt:lpstr>Data Conversion (cont.)</vt:lpstr>
      <vt:lpstr>Data Merging</vt:lpstr>
      <vt:lpstr>Accuracy in Analysis</vt:lpstr>
      <vt:lpstr>Cassini Data Challenges</vt:lpstr>
      <vt:lpstr>Machine Learning Approaches</vt:lpstr>
      <vt:lpstr>Additional Data Collected</vt:lpstr>
      <vt:lpstr>Cassini 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Exploration Through Data</dc:title>
  <dc:creator>Andrew</dc:creator>
  <cp:lastModifiedBy>Andrew</cp:lastModifiedBy>
  <cp:revision>13</cp:revision>
  <dcterms:created xsi:type="dcterms:W3CDTF">2018-05-04T22:53:44Z</dcterms:created>
  <dcterms:modified xsi:type="dcterms:W3CDTF">2018-06-24T23:24:02Z</dcterms:modified>
</cp:coreProperties>
</file>