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30" r:id="rId6"/>
    <p:sldId id="319" r:id="rId7"/>
    <p:sldId id="321" r:id="rId8"/>
    <p:sldId id="320" r:id="rId9"/>
    <p:sldId id="326" r:id="rId10"/>
    <p:sldId id="322" r:id="rId11"/>
    <p:sldId id="327" r:id="rId12"/>
    <p:sldId id="323" r:id="rId13"/>
    <p:sldId id="328" r:id="rId14"/>
    <p:sldId id="324" r:id="rId15"/>
    <p:sldId id="329" r:id="rId16"/>
    <p:sldId id="32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femi Oyewole" initials="NO" lastIdx="1" clrIdx="0">
    <p:extLst>
      <p:ext uri="{19B8F6BF-5375-455C-9EA6-DF929625EA0E}">
        <p15:presenceInfo xmlns:p15="http://schemas.microsoft.com/office/powerpoint/2012/main" userId="f266406eb7d3ff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800"/>
              <a:t>LAB EXERCISE </a:t>
            </a:r>
            <a:r>
              <a:rPr lang="en-US" sz="8800" dirty="0"/>
              <a:t>2(TWO)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9082AE-C472-4D25-B63D-5353FDF4ACA2}"/>
              </a:ext>
            </a:extLst>
          </p:cNvPr>
          <p:cNvSpPr txBox="1"/>
          <p:nvPr/>
        </p:nvSpPr>
        <p:spPr>
          <a:xfrm>
            <a:off x="648929" y="4672739"/>
            <a:ext cx="484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Oluwanifemi OYEWOLE</a:t>
            </a:r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678535E-DA28-4068-9110-56C74EC3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9E44059F-8FBB-4375-AE01-A44FABC78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36152-EE01-43C5-9893-EEB5F3668835}"/>
              </a:ext>
            </a:extLst>
          </p:cNvPr>
          <p:cNvSpPr txBox="1"/>
          <p:nvPr/>
        </p:nvSpPr>
        <p:spPr>
          <a:xfrm>
            <a:off x="477012" y="480060"/>
            <a:ext cx="722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4 (II)</a:t>
            </a:r>
          </a:p>
          <a:p>
            <a:r>
              <a:rPr lang="en-US" sz="3200" dirty="0">
                <a:latin typeface="Aparajita" panose="020B0502040204020203" pitchFamily="18" charset="0"/>
                <a:cs typeface="Aparajita" panose="020B0502040204020203" pitchFamily="18" charset="0"/>
              </a:rPr>
              <a:t>An algorithm to find the GCD of two numbers.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580E4-7ED1-430F-B890-B1967AB83E3A}"/>
              </a:ext>
            </a:extLst>
          </p:cNvPr>
          <p:cNvSpPr txBox="1"/>
          <p:nvPr/>
        </p:nvSpPr>
        <p:spPr>
          <a:xfrm>
            <a:off x="4530246" y="1680389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Pseudocode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D95E5-8BB0-42EC-B056-5F5419DCBB21}"/>
              </a:ext>
            </a:extLst>
          </p:cNvPr>
          <p:cNvSpPr txBox="1"/>
          <p:nvPr/>
        </p:nvSpPr>
        <p:spPr>
          <a:xfrm>
            <a:off x="871091" y="2007037"/>
            <a:ext cx="1084389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INPUT A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INPUT B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Z =  Lowest number that can divide both A and B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Store the value of Z used in each instance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IF both A and B are 1, multiply all values of Z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Z =  Lowest number that can divide both A and B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COMPUTE A/Z = S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COMPUTE B/Z = T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WHEN Z = 1, multiply all values of Z and end operation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Return S and T as new values of A and B respectively, and proceed to step three</a:t>
            </a:r>
          </a:p>
        </p:txBody>
      </p:sp>
    </p:spTree>
    <p:extLst>
      <p:ext uri="{BB962C8B-B14F-4D97-AF65-F5344CB8AC3E}">
        <p14:creationId xmlns:p14="http://schemas.microsoft.com/office/powerpoint/2010/main" val="304500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C4D05-EC73-4A83-A340-F26F5688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433" y="0"/>
            <a:ext cx="5799551" cy="6859623"/>
          </a:xfrm>
          <a:prstGeom prst="rect">
            <a:avLst/>
          </a:prstGeom>
        </p:spPr>
      </p:pic>
      <p:sp>
        <p:nvSpPr>
          <p:cNvPr id="7" name="Flowchart: Stored Data 6">
            <a:extLst>
              <a:ext uri="{FF2B5EF4-FFF2-40B4-BE49-F238E27FC236}">
                <a16:creationId xmlns:a16="http://schemas.microsoft.com/office/drawing/2014/main" id="{2E8EF267-ACD9-4443-B125-D54E7E7DB80D}"/>
              </a:ext>
            </a:extLst>
          </p:cNvPr>
          <p:cNvSpPr/>
          <p:nvPr/>
        </p:nvSpPr>
        <p:spPr>
          <a:xfrm>
            <a:off x="4572001" y="3165953"/>
            <a:ext cx="1523999" cy="566803"/>
          </a:xfrm>
          <a:prstGeom prst="flowChartOnline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0CBE1-5C87-4312-BCF0-7F712BBAA28A}"/>
              </a:ext>
            </a:extLst>
          </p:cNvPr>
          <p:cNvSpPr txBox="1"/>
          <p:nvPr/>
        </p:nvSpPr>
        <p:spPr>
          <a:xfrm>
            <a:off x="4910204" y="3282804"/>
            <a:ext cx="11499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Store Z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506206-8ADD-4D94-B3EC-3DFCFA5AF3F3}"/>
              </a:ext>
            </a:extLst>
          </p:cNvPr>
          <p:cNvCxnSpPr>
            <a:cxnSpLocks/>
          </p:cNvCxnSpPr>
          <p:nvPr/>
        </p:nvCxnSpPr>
        <p:spPr>
          <a:xfrm>
            <a:off x="5246318" y="2802744"/>
            <a:ext cx="0" cy="36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F9E4B2-6911-4DED-A3C0-5535CD06547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34001" y="3732756"/>
            <a:ext cx="0" cy="32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A13931-622B-4D3A-9C49-CCE1376B24A7}"/>
              </a:ext>
            </a:extLst>
          </p:cNvPr>
          <p:cNvSpPr txBox="1"/>
          <p:nvPr/>
        </p:nvSpPr>
        <p:spPr>
          <a:xfrm>
            <a:off x="477012" y="388665"/>
            <a:ext cx="39822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4 (II) cont</a:t>
            </a:r>
            <a:r>
              <a:rPr lang="en-US" sz="4000" b="1" i="1" dirty="0">
                <a:latin typeface="Aparajita" panose="020B0502040204020203" pitchFamily="18" charset="0"/>
                <a:cs typeface="Aparajita" panose="020B0502040204020203" pitchFamily="18" charset="0"/>
              </a:rPr>
              <a:t>d.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FBECB-7EB6-47D7-8251-4A187E3846D2}"/>
              </a:ext>
            </a:extLst>
          </p:cNvPr>
          <p:cNvSpPr txBox="1"/>
          <p:nvPr/>
        </p:nvSpPr>
        <p:spPr>
          <a:xfrm>
            <a:off x="924837" y="1531382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37247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8039280-45ED-4484-9F37-CEE29C6BF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4929FE90-0B7E-4D5B-B632-A0A509CA6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75F1A3D-D336-4789-A4CC-38DC15490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3594AE3-AFBF-4242-8F25-9945156F9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AAAA8-86EC-47D5-8D6C-E6CA75200FCD}"/>
              </a:ext>
            </a:extLst>
          </p:cNvPr>
          <p:cNvSpPr txBox="1"/>
          <p:nvPr/>
        </p:nvSpPr>
        <p:spPr>
          <a:xfrm>
            <a:off x="477012" y="480060"/>
            <a:ext cx="722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5</a:t>
            </a:r>
          </a:p>
          <a:p>
            <a:r>
              <a:rPr lang="en-US" sz="3200" dirty="0">
                <a:latin typeface="Aparajita" panose="020B0502040204020203" pitchFamily="18" charset="0"/>
                <a:cs typeface="Aparajita" panose="020B0502040204020203" pitchFamily="18" charset="0"/>
              </a:rPr>
              <a:t>An algorithm to calculate the factorial of a number.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3D7A6-0A60-4310-AD7E-E3E062E7C192}"/>
              </a:ext>
            </a:extLst>
          </p:cNvPr>
          <p:cNvSpPr txBox="1"/>
          <p:nvPr/>
        </p:nvSpPr>
        <p:spPr>
          <a:xfrm>
            <a:off x="4530246" y="1680389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Pseudocode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0BF86-3EA3-410B-82C5-0AD1A58AE1BC}"/>
              </a:ext>
            </a:extLst>
          </p:cNvPr>
          <p:cNvSpPr txBox="1"/>
          <p:nvPr/>
        </p:nvSpPr>
        <p:spPr>
          <a:xfrm>
            <a:off x="674051" y="2490282"/>
            <a:ext cx="108438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ENTER the desired value “X”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COMPUTE F = X * (X – 1)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STORE F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IF F = 1, end operation and multiply all values of F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Return F and go back to step two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IF F = 1, end operation and multiply all values of F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Multiply all values of F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DISPLAY result of the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8054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6075F-DC1E-464C-9765-150F09EF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87" y="0"/>
            <a:ext cx="4171614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7DF73A-62EA-4A32-AC19-EC40B591E515}"/>
                  </a:ext>
                </a:extLst>
              </p:cNvPr>
              <p:cNvSpPr txBox="1"/>
              <p:nvPr/>
            </p:nvSpPr>
            <p:spPr>
              <a:xfrm>
                <a:off x="5533680" y="1246340"/>
                <a:ext cx="14934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7DF73A-62EA-4A32-AC19-EC40B591E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80" y="1246340"/>
                <a:ext cx="1493421" cy="246221"/>
              </a:xfrm>
              <a:prstGeom prst="rect">
                <a:avLst/>
              </a:prstGeom>
              <a:blipFill>
                <a:blip r:embed="rId3"/>
                <a:stretch>
                  <a:fillRect l="-2857" r="-4082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B0C7A978-86CE-4F61-9E3C-69AA6798F9DC}"/>
              </a:ext>
            </a:extLst>
          </p:cNvPr>
          <p:cNvSpPr/>
          <p:nvPr/>
        </p:nvSpPr>
        <p:spPr>
          <a:xfrm>
            <a:off x="5533680" y="1954060"/>
            <a:ext cx="1493421" cy="626302"/>
          </a:xfrm>
          <a:prstGeom prst="flowChartOnline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025EF-0E4B-4CDE-B46A-A8D910FDFF53}"/>
              </a:ext>
            </a:extLst>
          </p:cNvPr>
          <p:cNvSpPr txBox="1"/>
          <p:nvPr/>
        </p:nvSpPr>
        <p:spPr>
          <a:xfrm>
            <a:off x="5812077" y="2082545"/>
            <a:ext cx="901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Store 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B2366F-F998-4265-BF31-88C8F846D79F}"/>
              </a:ext>
            </a:extLst>
          </p:cNvPr>
          <p:cNvCxnSpPr>
            <a:stCxn id="5" idx="2"/>
          </p:cNvCxnSpPr>
          <p:nvPr/>
        </p:nvCxnSpPr>
        <p:spPr>
          <a:xfrm flipH="1">
            <a:off x="6280390" y="2580362"/>
            <a:ext cx="1" cy="62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06D3E630-C387-48D2-AA15-433AF0D23D57}"/>
              </a:ext>
            </a:extLst>
          </p:cNvPr>
          <p:cNvSpPr/>
          <p:nvPr/>
        </p:nvSpPr>
        <p:spPr>
          <a:xfrm>
            <a:off x="5533680" y="3194137"/>
            <a:ext cx="2382769" cy="964504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FBAAB8-B842-4049-BEB3-050B81819FA2}"/>
                  </a:ext>
                </a:extLst>
              </p:cNvPr>
              <p:cNvSpPr txBox="1"/>
              <p:nvPr/>
            </p:nvSpPr>
            <p:spPr>
              <a:xfrm>
                <a:off x="5636712" y="3283974"/>
                <a:ext cx="2382769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ulim" panose="020B0600000101010101" pitchFamily="34" charset="-127"/>
                    <a:ea typeface="Gulim" panose="020B0600000101010101" pitchFamily="34" charset="-127"/>
                  </a:rPr>
                  <a:t>Storing each consecutive value of F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5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5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5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5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5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5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5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15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FBAAB8-B842-4049-BEB3-050B81819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712" y="3283974"/>
                <a:ext cx="2382769" cy="784830"/>
              </a:xfrm>
              <a:prstGeom prst="rect">
                <a:avLst/>
              </a:prstGeom>
              <a:blipFill>
                <a:blip r:embed="rId4"/>
                <a:stretch>
                  <a:fillRect l="-1023" t="-2344" b="-7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4CB8BAD-4F11-48A4-B42F-313DAA60D4CA}"/>
              </a:ext>
            </a:extLst>
          </p:cNvPr>
          <p:cNvSpPr txBox="1"/>
          <p:nvPr/>
        </p:nvSpPr>
        <p:spPr>
          <a:xfrm>
            <a:off x="477012" y="388665"/>
            <a:ext cx="31064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5 cont</a:t>
            </a:r>
            <a:r>
              <a:rPr lang="en-US" sz="4000" b="1" i="1" dirty="0">
                <a:latin typeface="Aparajita" panose="020B0502040204020203" pitchFamily="18" charset="0"/>
                <a:cs typeface="Aparajita" panose="020B0502040204020203" pitchFamily="18" charset="0"/>
              </a:rPr>
              <a:t>d.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B3BC12-1CA3-4FCF-9907-1C565506B0A6}"/>
              </a:ext>
            </a:extLst>
          </p:cNvPr>
          <p:cNvSpPr txBox="1"/>
          <p:nvPr/>
        </p:nvSpPr>
        <p:spPr>
          <a:xfrm>
            <a:off x="821327" y="1531382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7353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8E468-325C-47ED-A7FE-D13A47ED9D28}"/>
              </a:ext>
            </a:extLst>
          </p:cNvPr>
          <p:cNvSpPr txBox="1"/>
          <p:nvPr/>
        </p:nvSpPr>
        <p:spPr>
          <a:xfrm>
            <a:off x="477012" y="480060"/>
            <a:ext cx="722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1</a:t>
            </a:r>
          </a:p>
          <a:p>
            <a:r>
              <a:rPr lang="en-US" sz="3200" dirty="0">
                <a:latin typeface="Aparajita" panose="020B0502040204020203" pitchFamily="18" charset="0"/>
                <a:cs typeface="Aparajita" panose="020B0502040204020203" pitchFamily="18" charset="0"/>
              </a:rPr>
              <a:t>An algorithm for solving a quadratic equation.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0566C-6EC2-46D6-A6FA-FCC7F3FDDB50}"/>
              </a:ext>
            </a:extLst>
          </p:cNvPr>
          <p:cNvSpPr txBox="1"/>
          <p:nvPr/>
        </p:nvSpPr>
        <p:spPr>
          <a:xfrm>
            <a:off x="871068" y="2652891"/>
            <a:ext cx="85176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INPUT A</a:t>
            </a:r>
          </a:p>
          <a:p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INPUT B</a:t>
            </a:r>
          </a:p>
          <a:p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INPUT C</a:t>
            </a:r>
          </a:p>
          <a:p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COMPUTE X1 =[(B^2)+(B – {4}*{A}*{C})^(1/2)] / (2 * A)</a:t>
            </a:r>
          </a:p>
          <a:p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COMPUTE X2 =[(B^2) - (B – {4}*{A}*{C})^(1/2)] / (2 * A)</a:t>
            </a:r>
          </a:p>
          <a:p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PRINT X1</a:t>
            </a:r>
          </a:p>
          <a:p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PRINT X2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B64DF-C5FD-4EBA-918C-399529C6184D}"/>
              </a:ext>
            </a:extLst>
          </p:cNvPr>
          <p:cNvSpPr txBox="1"/>
          <p:nvPr/>
        </p:nvSpPr>
        <p:spPr>
          <a:xfrm>
            <a:off x="4517720" y="1929616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13036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FE1C22A8-1478-4A9B-8CC1-5A1E4C0A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579" y="871449"/>
            <a:ext cx="6128618" cy="529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8B02A-C1F9-4FEC-9261-EDF6F9FCAF4B}"/>
                  </a:ext>
                </a:extLst>
              </p:cNvPr>
              <p:cNvSpPr txBox="1"/>
              <p:nvPr/>
            </p:nvSpPr>
            <p:spPr>
              <a:xfrm>
                <a:off x="3237579" y="3673379"/>
                <a:ext cx="2265813" cy="59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8B02A-C1F9-4FEC-9261-EDF6F9FCA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579" y="3673379"/>
                <a:ext cx="2265813" cy="596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AAFCFB-6EA0-4703-9297-890694E57AE6}"/>
                  </a:ext>
                </a:extLst>
              </p:cNvPr>
              <p:cNvSpPr txBox="1"/>
              <p:nvPr/>
            </p:nvSpPr>
            <p:spPr>
              <a:xfrm>
                <a:off x="7073070" y="3673379"/>
                <a:ext cx="2265813" cy="59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AAFCFB-6EA0-4703-9297-890694E57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070" y="3673379"/>
                <a:ext cx="2265813" cy="596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F0DBAD2-E4E6-4350-8B63-33DE76199EB9}"/>
              </a:ext>
            </a:extLst>
          </p:cNvPr>
          <p:cNvSpPr txBox="1"/>
          <p:nvPr/>
        </p:nvSpPr>
        <p:spPr>
          <a:xfrm>
            <a:off x="876821" y="688932"/>
            <a:ext cx="31064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1 contd.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B1480-3EA7-45B7-B3B8-CA2BA898271C}"/>
              </a:ext>
            </a:extLst>
          </p:cNvPr>
          <p:cNvSpPr txBox="1"/>
          <p:nvPr/>
        </p:nvSpPr>
        <p:spPr>
          <a:xfrm>
            <a:off x="1020869" y="1774072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41779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57989-CFF4-4333-8C13-D4DB734677B1}"/>
              </a:ext>
            </a:extLst>
          </p:cNvPr>
          <p:cNvSpPr txBox="1"/>
          <p:nvPr/>
        </p:nvSpPr>
        <p:spPr>
          <a:xfrm>
            <a:off x="477012" y="480060"/>
            <a:ext cx="722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2</a:t>
            </a:r>
          </a:p>
          <a:p>
            <a:r>
              <a:rPr lang="en-US" sz="3200" dirty="0">
                <a:latin typeface="Aparajita" panose="020B0502040204020203" pitchFamily="18" charset="0"/>
                <a:cs typeface="Aparajita" panose="020B0502040204020203" pitchFamily="18" charset="0"/>
              </a:rPr>
              <a:t>An algorithm for solving a Cubic equation.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8FDA-6498-4DF6-9A64-DB3E5A5CB50E}"/>
              </a:ext>
            </a:extLst>
          </p:cNvPr>
          <p:cNvSpPr txBox="1"/>
          <p:nvPr/>
        </p:nvSpPr>
        <p:spPr>
          <a:xfrm>
            <a:off x="4530246" y="1698784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Pseudocode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940C8-BA26-4313-8906-7556C7A1E7F9}"/>
              </a:ext>
            </a:extLst>
          </p:cNvPr>
          <p:cNvSpPr txBox="1"/>
          <p:nvPr/>
        </p:nvSpPr>
        <p:spPr>
          <a:xfrm>
            <a:off x="740059" y="2068592"/>
            <a:ext cx="85176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INPUT A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INPUT B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INPUT C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INPUT D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Compute the factors of D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Substitute the factors of D into the positions of the variable to find which factor gives zero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Value is represented as R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COMPUTE (x + R*[-1]) = 0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COMPUTE (Original cubic equation) / (x + R*[-1]) , using the long division method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Factorize the quadratic quotient that resulted from the division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WHILE S and T are the other factors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PRINT (x + R*[-1]) 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PRINT (x + S)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PRINT (x + T)</a:t>
            </a:r>
          </a:p>
        </p:txBody>
      </p:sp>
    </p:spTree>
    <p:extLst>
      <p:ext uri="{BB962C8B-B14F-4D97-AF65-F5344CB8AC3E}">
        <p14:creationId xmlns:p14="http://schemas.microsoft.com/office/powerpoint/2010/main" val="103541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D76D0-5A58-4500-A5FD-12194916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464" y="855841"/>
            <a:ext cx="3983399" cy="3862165"/>
          </a:xfrm>
          <a:prstGeom prst="rect">
            <a:avLst/>
          </a:prstGeom>
        </p:spPr>
      </p:pic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69CEE7B4-EEF5-4F69-9D1E-E0AD16B10119}"/>
              </a:ext>
            </a:extLst>
          </p:cNvPr>
          <p:cNvSpPr/>
          <p:nvPr/>
        </p:nvSpPr>
        <p:spPr>
          <a:xfrm>
            <a:off x="4487751" y="576198"/>
            <a:ext cx="2229633" cy="876821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7DCA77D5-2557-4534-B261-A3387115DA67}"/>
              </a:ext>
            </a:extLst>
          </p:cNvPr>
          <p:cNvSpPr/>
          <p:nvPr/>
        </p:nvSpPr>
        <p:spPr>
          <a:xfrm>
            <a:off x="3901115" y="4651030"/>
            <a:ext cx="1826711" cy="693238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8AC6B8-E4F6-432C-8474-517AE43AAFA8}"/>
                  </a:ext>
                </a:extLst>
              </p:cNvPr>
              <p:cNvSpPr txBox="1"/>
              <p:nvPr/>
            </p:nvSpPr>
            <p:spPr>
              <a:xfrm>
                <a:off x="4639105" y="581961"/>
                <a:ext cx="201669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Cubic equation in the form: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8AC6B8-E4F6-432C-8474-517AE43AA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05" y="581961"/>
                <a:ext cx="2016690" cy="738664"/>
              </a:xfrm>
              <a:prstGeom prst="rect">
                <a:avLst/>
              </a:prstGeom>
              <a:blipFill>
                <a:blip r:embed="rId3"/>
                <a:stretch>
                  <a:fillRect l="-906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676D6BE-F56B-44A8-A591-B05B55AF420D}"/>
              </a:ext>
            </a:extLst>
          </p:cNvPr>
          <p:cNvSpPr txBox="1"/>
          <p:nvPr/>
        </p:nvSpPr>
        <p:spPr>
          <a:xfrm>
            <a:off x="3981490" y="4696426"/>
            <a:ext cx="16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Resulting value is represented as ‘R’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58D83CAF-2AA2-4A01-A0C0-A117C4127052}"/>
              </a:ext>
            </a:extLst>
          </p:cNvPr>
          <p:cNvSpPr/>
          <p:nvPr/>
        </p:nvSpPr>
        <p:spPr>
          <a:xfrm>
            <a:off x="3901115" y="5586608"/>
            <a:ext cx="1826711" cy="693238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63AE90-F9BF-4F4E-890F-8673B9073C43}"/>
                  </a:ext>
                </a:extLst>
              </p:cNvPr>
              <p:cNvSpPr txBox="1"/>
              <p:nvPr/>
            </p:nvSpPr>
            <p:spPr>
              <a:xfrm>
                <a:off x="3981490" y="5623911"/>
                <a:ext cx="16659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Since ‘R’ is a factor,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63AE90-F9BF-4F4E-890F-8673B907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90" y="5623911"/>
                <a:ext cx="1665960" cy="523220"/>
              </a:xfrm>
              <a:prstGeom prst="rect">
                <a:avLst/>
              </a:prstGeom>
              <a:blipFill>
                <a:blip r:embed="rId4"/>
                <a:stretch>
                  <a:fillRect l="-1099" t="-3529" r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4DF90D36-681E-422D-8580-B217A9271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824" y="1803776"/>
            <a:ext cx="3156557" cy="422168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47CEB3-B133-4273-82D9-54F572BA3265}"/>
              </a:ext>
            </a:extLst>
          </p:cNvPr>
          <p:cNvCxnSpPr>
            <a:cxnSpLocks/>
          </p:cNvCxnSpPr>
          <p:nvPr/>
        </p:nvCxnSpPr>
        <p:spPr>
          <a:xfrm flipH="1">
            <a:off x="4764366" y="5298437"/>
            <a:ext cx="1" cy="32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0228E0C-C968-452F-9AF1-2E2FB6891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2503" y="1584098"/>
            <a:ext cx="3072485" cy="3714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3060CA-B26C-4958-83AC-25CEB3152701}"/>
                  </a:ext>
                </a:extLst>
              </p:cNvPr>
              <p:cNvSpPr txBox="1"/>
              <p:nvPr/>
            </p:nvSpPr>
            <p:spPr>
              <a:xfrm>
                <a:off x="9677412" y="1778724"/>
                <a:ext cx="1812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3060CA-B26C-4958-83AC-25CEB3152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12" y="1778724"/>
                <a:ext cx="181238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678510-D59D-45F6-9B02-ABB9EE9DE727}"/>
                  </a:ext>
                </a:extLst>
              </p:cNvPr>
              <p:cNvSpPr txBox="1"/>
              <p:nvPr/>
            </p:nvSpPr>
            <p:spPr>
              <a:xfrm>
                <a:off x="10284557" y="2974932"/>
                <a:ext cx="1061123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 ?)(</m:t>
                      </m:r>
                      <m:r>
                        <a:rPr lang="en-U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+ ?)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678510-D59D-45F6-9B02-ABB9EE9DE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557" y="2974932"/>
                <a:ext cx="1061123" cy="200055"/>
              </a:xfrm>
              <a:prstGeom prst="rect">
                <a:avLst/>
              </a:prstGeom>
              <a:blipFill>
                <a:blip r:embed="rId8"/>
                <a:stretch>
                  <a:fillRect l="-5172" r="-5172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4FB2AB-7F92-492D-9F35-31F4E2BF2E78}"/>
                  </a:ext>
                </a:extLst>
              </p:cNvPr>
              <p:cNvSpPr txBox="1"/>
              <p:nvPr/>
            </p:nvSpPr>
            <p:spPr>
              <a:xfrm>
                <a:off x="9472208" y="3802684"/>
                <a:ext cx="1812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4FB2AB-7F92-492D-9F35-31F4E2BF2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208" y="3802684"/>
                <a:ext cx="181238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4036CF-AA8C-45BD-AF55-DE2025B38CA7}"/>
                  </a:ext>
                </a:extLst>
              </p:cNvPr>
              <p:cNvSpPr txBox="1"/>
              <p:nvPr/>
            </p:nvSpPr>
            <p:spPr>
              <a:xfrm>
                <a:off x="9847838" y="4133951"/>
                <a:ext cx="1061123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 ?)(</m:t>
                      </m:r>
                      <m:r>
                        <a:rPr lang="en-U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+ ?)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4036CF-AA8C-45BD-AF55-DE2025B38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838" y="4133951"/>
                <a:ext cx="1061123" cy="200055"/>
              </a:xfrm>
              <a:prstGeom prst="rect">
                <a:avLst/>
              </a:prstGeom>
              <a:blipFill>
                <a:blip r:embed="rId8"/>
                <a:stretch>
                  <a:fillRect l="-5143" r="-457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A69757A-1536-4900-9040-F2B1D0B95E69}"/>
              </a:ext>
            </a:extLst>
          </p:cNvPr>
          <p:cNvSpPr txBox="1"/>
          <p:nvPr/>
        </p:nvSpPr>
        <p:spPr>
          <a:xfrm>
            <a:off x="417839" y="388665"/>
            <a:ext cx="31064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2 cont</a:t>
            </a:r>
            <a:r>
              <a:rPr lang="en-US" sz="4000" b="1" i="1" dirty="0">
                <a:latin typeface="Aparajita" panose="020B0502040204020203" pitchFamily="18" charset="0"/>
                <a:cs typeface="Aparajita" panose="020B0502040204020203" pitchFamily="18" charset="0"/>
              </a:rPr>
              <a:t>d.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A4342-B081-432D-98FF-031692C5770B}"/>
              </a:ext>
            </a:extLst>
          </p:cNvPr>
          <p:cNvSpPr txBox="1"/>
          <p:nvPr/>
        </p:nvSpPr>
        <p:spPr>
          <a:xfrm>
            <a:off x="762154" y="1531382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256529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1D6BA-F4CB-4A3B-A90E-461073208306}"/>
              </a:ext>
            </a:extLst>
          </p:cNvPr>
          <p:cNvSpPr txBox="1"/>
          <p:nvPr/>
        </p:nvSpPr>
        <p:spPr>
          <a:xfrm>
            <a:off x="477012" y="480060"/>
            <a:ext cx="722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3</a:t>
            </a:r>
          </a:p>
          <a:p>
            <a:r>
              <a:rPr lang="en-US" sz="3200" dirty="0">
                <a:latin typeface="Aparajita" panose="020B0502040204020203" pitchFamily="18" charset="0"/>
                <a:cs typeface="Aparajita" panose="020B0502040204020203" pitchFamily="18" charset="0"/>
              </a:rPr>
              <a:t>An algorithm to find the largest of three numbers.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7EAE6-95D9-4F43-ADE8-F2AE237ACF56}"/>
              </a:ext>
            </a:extLst>
          </p:cNvPr>
          <p:cNvSpPr txBox="1"/>
          <p:nvPr/>
        </p:nvSpPr>
        <p:spPr>
          <a:xfrm>
            <a:off x="4530246" y="1698784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Pseudocode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FC1FE-84FA-43B8-B3B8-3E3EE1C98EBD}"/>
              </a:ext>
            </a:extLst>
          </p:cNvPr>
          <p:cNvSpPr txBox="1"/>
          <p:nvPr/>
        </p:nvSpPr>
        <p:spPr>
          <a:xfrm>
            <a:off x="1043303" y="2580466"/>
            <a:ext cx="60939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INPUT A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INPUT B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INPUT C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If A is the greatest, PRINT A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If B is the greatest, PRINT B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If C is the greatest, PRINT C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	</a:t>
            </a:r>
            <a:endParaRPr lang="en-US" sz="1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6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6BB5D-82BA-4E6F-932F-2BC552D7B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980" y="519830"/>
            <a:ext cx="6648305" cy="5844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0C09C5-259F-449B-ABE9-421E15E46C13}"/>
              </a:ext>
            </a:extLst>
          </p:cNvPr>
          <p:cNvSpPr txBox="1"/>
          <p:nvPr/>
        </p:nvSpPr>
        <p:spPr>
          <a:xfrm>
            <a:off x="9450207" y="4543381"/>
            <a:ext cx="2613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A19DE-ED46-4117-9C79-4B8FCCB13B05}"/>
              </a:ext>
            </a:extLst>
          </p:cNvPr>
          <p:cNvSpPr txBox="1"/>
          <p:nvPr/>
        </p:nvSpPr>
        <p:spPr>
          <a:xfrm>
            <a:off x="6714325" y="4316590"/>
            <a:ext cx="2613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ACCA4-3C12-4F11-891B-8192DAA4A49D}"/>
              </a:ext>
            </a:extLst>
          </p:cNvPr>
          <p:cNvSpPr txBox="1"/>
          <p:nvPr/>
        </p:nvSpPr>
        <p:spPr>
          <a:xfrm>
            <a:off x="4358867" y="4543381"/>
            <a:ext cx="2613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72F03-1CB7-424D-83E5-4695C9ABF52A}"/>
              </a:ext>
            </a:extLst>
          </p:cNvPr>
          <p:cNvSpPr txBox="1"/>
          <p:nvPr/>
        </p:nvSpPr>
        <p:spPr>
          <a:xfrm>
            <a:off x="477012" y="388665"/>
            <a:ext cx="31064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3 cont</a:t>
            </a:r>
            <a:r>
              <a:rPr lang="en-US" sz="4000" b="1" i="1" dirty="0">
                <a:latin typeface="Aparajita" panose="020B0502040204020203" pitchFamily="18" charset="0"/>
                <a:cs typeface="Aparajita" panose="020B0502040204020203" pitchFamily="18" charset="0"/>
              </a:rPr>
              <a:t>d.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8D426-2546-426A-99B8-EE2B426BB7E8}"/>
              </a:ext>
            </a:extLst>
          </p:cNvPr>
          <p:cNvSpPr txBox="1"/>
          <p:nvPr/>
        </p:nvSpPr>
        <p:spPr>
          <a:xfrm>
            <a:off x="821327" y="1531382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414926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92E23-CCD6-435D-BD63-D2CEDE5B732F}"/>
              </a:ext>
            </a:extLst>
          </p:cNvPr>
          <p:cNvSpPr txBox="1"/>
          <p:nvPr/>
        </p:nvSpPr>
        <p:spPr>
          <a:xfrm>
            <a:off x="477012" y="480060"/>
            <a:ext cx="722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4 (I)</a:t>
            </a:r>
          </a:p>
          <a:p>
            <a:r>
              <a:rPr lang="en-US" sz="3200" dirty="0">
                <a:latin typeface="Aparajita" panose="020B0502040204020203" pitchFamily="18" charset="0"/>
                <a:cs typeface="Aparajita" panose="020B0502040204020203" pitchFamily="18" charset="0"/>
              </a:rPr>
              <a:t>An algorithm to find the LCM of two numbers.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A1473-D4F0-40FE-BD44-CE3FA795DEB6}"/>
              </a:ext>
            </a:extLst>
          </p:cNvPr>
          <p:cNvSpPr txBox="1"/>
          <p:nvPr/>
        </p:nvSpPr>
        <p:spPr>
          <a:xfrm>
            <a:off x="4530246" y="1680389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Pseudocode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CCDD1-37B7-4E1C-AFCE-739DBC039CDB}"/>
              </a:ext>
            </a:extLst>
          </p:cNvPr>
          <p:cNvSpPr txBox="1"/>
          <p:nvPr/>
        </p:nvSpPr>
        <p:spPr>
          <a:xfrm>
            <a:off x="871091" y="2007037"/>
            <a:ext cx="1084389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INPUT A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INPUT B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Z =  Lowest number that can divide anyone of A or B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Store the value of Z used in each instance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IF both A and B are 1, multiply all values of Z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IF A/Z is a whole number, store the value of Z and return the new result as A and go back to step three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ELSE, return the same value and perform step three again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IF both A and B are 1, multiply all values of Z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IF B/Z is a whole number, store the value of Z and return the new result as B and go back to step three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ELSE, return the same value and perform step three again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IF both A and B are 1, multiply all values of Z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PRINT the multiplication of all the values of Z</a:t>
            </a:r>
          </a:p>
        </p:txBody>
      </p:sp>
    </p:spTree>
    <p:extLst>
      <p:ext uri="{BB962C8B-B14F-4D97-AF65-F5344CB8AC3E}">
        <p14:creationId xmlns:p14="http://schemas.microsoft.com/office/powerpoint/2010/main" val="28181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587A0-9A67-4985-BEE8-C39C47B1D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53" y="0"/>
            <a:ext cx="8026893" cy="6858000"/>
          </a:xfrm>
          <a:prstGeom prst="rect">
            <a:avLst/>
          </a:prstGeom>
        </p:spPr>
      </p:pic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D3F5EA66-811D-4593-9126-DBB6A4F9DE87}"/>
              </a:ext>
            </a:extLst>
          </p:cNvPr>
          <p:cNvSpPr/>
          <p:nvPr/>
        </p:nvSpPr>
        <p:spPr>
          <a:xfrm>
            <a:off x="5223354" y="2204581"/>
            <a:ext cx="1377863" cy="526093"/>
          </a:xfrm>
          <a:prstGeom prst="flowChartOnline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77CB1-9F68-4E07-97CB-87FA5F248C2C}"/>
              </a:ext>
            </a:extLst>
          </p:cNvPr>
          <p:cNvSpPr txBox="1"/>
          <p:nvPr/>
        </p:nvSpPr>
        <p:spPr>
          <a:xfrm>
            <a:off x="5561557" y="2321433"/>
            <a:ext cx="10396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Store Z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71B64F-F6A4-4060-A2EE-A460C0A3D85A}"/>
              </a:ext>
            </a:extLst>
          </p:cNvPr>
          <p:cNvCxnSpPr>
            <a:stCxn id="4" idx="2"/>
          </p:cNvCxnSpPr>
          <p:nvPr/>
        </p:nvCxnSpPr>
        <p:spPr>
          <a:xfrm flipH="1">
            <a:off x="5912285" y="2730674"/>
            <a:ext cx="1" cy="17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7C4618-DA0B-46B7-9A43-E1A190AA9752}"/>
              </a:ext>
            </a:extLst>
          </p:cNvPr>
          <p:cNvCxnSpPr/>
          <p:nvPr/>
        </p:nvCxnSpPr>
        <p:spPr>
          <a:xfrm>
            <a:off x="5912285" y="2004164"/>
            <a:ext cx="0" cy="20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770CDC6E-A0DF-48F7-9211-DE4C9B7B88F8}"/>
              </a:ext>
            </a:extLst>
          </p:cNvPr>
          <p:cNvSpPr/>
          <p:nvPr/>
        </p:nvSpPr>
        <p:spPr>
          <a:xfrm>
            <a:off x="7127310" y="5999966"/>
            <a:ext cx="1440493" cy="48851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E8AED-A203-4066-8964-1F766034CF62}"/>
              </a:ext>
            </a:extLst>
          </p:cNvPr>
          <p:cNvSpPr txBox="1"/>
          <p:nvPr/>
        </p:nvSpPr>
        <p:spPr>
          <a:xfrm>
            <a:off x="7365816" y="6085552"/>
            <a:ext cx="14404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Print result.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86C7C-9B49-4C4E-A07D-31AC3FC71997}"/>
              </a:ext>
            </a:extLst>
          </p:cNvPr>
          <p:cNvSpPr txBox="1"/>
          <p:nvPr/>
        </p:nvSpPr>
        <p:spPr>
          <a:xfrm>
            <a:off x="477012" y="388665"/>
            <a:ext cx="38695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4 (I) cont</a:t>
            </a:r>
            <a:r>
              <a:rPr lang="en-US" sz="4000" b="1" i="1" dirty="0">
                <a:latin typeface="Aparajita" panose="020B0502040204020203" pitchFamily="18" charset="0"/>
                <a:cs typeface="Aparajita" panose="020B0502040204020203" pitchFamily="18" charset="0"/>
              </a:rPr>
              <a:t>d.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24D74B-AC49-41FF-85DA-C930790A9540}"/>
              </a:ext>
            </a:extLst>
          </p:cNvPr>
          <p:cNvSpPr txBox="1"/>
          <p:nvPr/>
        </p:nvSpPr>
        <p:spPr>
          <a:xfrm>
            <a:off x="673374" y="1391945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46786221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{9D40B83D-F404-4C04-97B7-57CC3481FA7C}tf33845126_win32</Template>
  <TotalTime>384</TotalTime>
  <Words>716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Gulim</vt:lpstr>
      <vt:lpstr>Aparajita</vt:lpstr>
      <vt:lpstr>Bookman Old Style</vt:lpstr>
      <vt:lpstr>Calibri</vt:lpstr>
      <vt:lpstr>Cambria Math</vt:lpstr>
      <vt:lpstr>Franklin Gothic Book</vt:lpstr>
      <vt:lpstr>1_RetrospectVTI</vt:lpstr>
      <vt:lpstr>LAB EXERCISE 2(TWO)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Nifemi Oyewole</dc:creator>
  <cp:lastModifiedBy>Nifemi Oyewole</cp:lastModifiedBy>
  <cp:revision>32</cp:revision>
  <dcterms:created xsi:type="dcterms:W3CDTF">2021-04-21T13:33:55Z</dcterms:created>
  <dcterms:modified xsi:type="dcterms:W3CDTF">2021-04-24T10:57:18Z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