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8" r:id="rId5"/>
    <p:sldId id="312" r:id="rId6"/>
    <p:sldId id="314" r:id="rId7"/>
    <p:sldId id="315" r:id="rId8"/>
    <p:sldId id="316" r:id="rId9"/>
    <p:sldId id="317" r:id="rId10"/>
    <p:sldId id="3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B6536-FA02-4953-895F-8A60F4543D8E}"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2C0F2-D3AF-4361-8948-DE3259CF3C15}" type="slidenum">
              <a:rPr lang="en-US" smtClean="0"/>
              <a:t>‹#›</a:t>
            </a:fld>
            <a:endParaRPr lang="en-US"/>
          </a:p>
        </p:txBody>
      </p:sp>
    </p:spTree>
    <p:extLst>
      <p:ext uri="{BB962C8B-B14F-4D97-AF65-F5344CB8AC3E}">
        <p14:creationId xmlns:p14="http://schemas.microsoft.com/office/powerpoint/2010/main" val="2802815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LAB EXERCISE 1 (ONE)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Flowchart ASSIGNMENT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TextBox 3">
            <a:extLst>
              <a:ext uri="{FF2B5EF4-FFF2-40B4-BE49-F238E27FC236}">
                <a16:creationId xmlns:a16="http://schemas.microsoft.com/office/drawing/2014/main" id="{D1783B60-A8B2-461A-BE36-DBA4FA91EED5}"/>
              </a:ext>
            </a:extLst>
          </p:cNvPr>
          <p:cNvSpPr txBox="1"/>
          <p:nvPr/>
        </p:nvSpPr>
        <p:spPr>
          <a:xfrm>
            <a:off x="606716" y="5694237"/>
            <a:ext cx="4241180" cy="523220"/>
          </a:xfrm>
          <a:prstGeom prst="rect">
            <a:avLst/>
          </a:prstGeom>
          <a:noFill/>
        </p:spPr>
        <p:txBody>
          <a:bodyPr wrap="square" rtlCol="0">
            <a:spAutoFit/>
          </a:bodyPr>
          <a:lstStyle/>
          <a:p>
            <a:r>
              <a:rPr lang="en-US" sz="2800" i="1" dirty="0">
                <a:solidFill>
                  <a:schemeClr val="bg1">
                    <a:lumMod val="50000"/>
                  </a:schemeClr>
                </a:solidFill>
                <a:latin typeface="Source Sans Pro SemiBold" panose="020B0604020202020204" pitchFamily="34" charset="0"/>
                <a:cs typeface="Angsana New" panose="02020603050405020304" pitchFamily="18" charset="-34"/>
              </a:rPr>
              <a:t>Oluwanifemi OYEWOLE</a:t>
            </a:r>
          </a:p>
        </p:txBody>
      </p:sp>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electronics, iPod&#10;&#10;Description automatically generated">
            <a:extLst>
              <a:ext uri="{FF2B5EF4-FFF2-40B4-BE49-F238E27FC236}">
                <a16:creationId xmlns:a16="http://schemas.microsoft.com/office/drawing/2014/main" id="{8DF66574-3E6D-4B49-9E2D-FA47E3FDBB8A}"/>
              </a:ext>
            </a:extLst>
          </p:cNvPr>
          <p:cNvPicPr>
            <a:picLocks noChangeAspect="1"/>
          </p:cNvPicPr>
          <p:nvPr/>
        </p:nvPicPr>
        <p:blipFill>
          <a:blip r:embed="rId2"/>
          <a:stretch>
            <a:fillRect/>
          </a:stretch>
        </p:blipFill>
        <p:spPr>
          <a:xfrm>
            <a:off x="5544117" y="692264"/>
            <a:ext cx="5167594" cy="5273056"/>
          </a:xfrm>
          <a:prstGeom prst="rect">
            <a:avLst/>
          </a:prstGeom>
        </p:spPr>
      </p:pic>
      <p:sp>
        <p:nvSpPr>
          <p:cNvPr id="4" name="TextBox 3">
            <a:extLst>
              <a:ext uri="{FF2B5EF4-FFF2-40B4-BE49-F238E27FC236}">
                <a16:creationId xmlns:a16="http://schemas.microsoft.com/office/drawing/2014/main" id="{03AB98AC-C336-47CD-9F30-6A70891587DE}"/>
              </a:ext>
            </a:extLst>
          </p:cNvPr>
          <p:cNvSpPr txBox="1"/>
          <p:nvPr/>
        </p:nvSpPr>
        <p:spPr>
          <a:xfrm>
            <a:off x="759906" y="1876684"/>
            <a:ext cx="4206240" cy="3477875"/>
          </a:xfrm>
          <a:prstGeom prst="rect">
            <a:avLst/>
          </a:prstGeom>
          <a:noFill/>
        </p:spPr>
        <p:txBody>
          <a:bodyPr wrap="square" rtlCol="0">
            <a:spAutoFit/>
          </a:bodyPr>
          <a:lstStyle/>
          <a:p>
            <a:r>
              <a:rPr lang="en-US" sz="2200" b="0" i="1" dirty="0">
                <a:solidFill>
                  <a:srgbClr val="000000"/>
                </a:solidFill>
                <a:effectLst/>
                <a:latin typeface="Gulim" panose="020B0600000101010101" pitchFamily="34" charset="-127"/>
                <a:ea typeface="Gulim" panose="020B0600000101010101" pitchFamily="34" charset="-127"/>
              </a:rPr>
              <a:t>The flowchart below shows the order of execution of a program which finds the difference between a given number and 17. If the number is greater than 17, their difference is doubled, but if the given number is less than 17, the output is the absolute value of the operation.</a:t>
            </a:r>
            <a:endParaRPr lang="en-US" sz="2200" dirty="0">
              <a:latin typeface="Gulim" panose="020B0600000101010101" pitchFamily="34" charset="-127"/>
              <a:ea typeface="Gulim" panose="020B0600000101010101" pitchFamily="34" charset="-127"/>
            </a:endParaRPr>
          </a:p>
        </p:txBody>
      </p:sp>
      <p:sp>
        <p:nvSpPr>
          <p:cNvPr id="5" name="TextBox 4">
            <a:extLst>
              <a:ext uri="{FF2B5EF4-FFF2-40B4-BE49-F238E27FC236}">
                <a16:creationId xmlns:a16="http://schemas.microsoft.com/office/drawing/2014/main" id="{86241C86-3D63-44B8-A4E7-9DDA8404CCBB}"/>
              </a:ext>
            </a:extLst>
          </p:cNvPr>
          <p:cNvSpPr txBox="1"/>
          <p:nvPr/>
        </p:nvSpPr>
        <p:spPr>
          <a:xfrm>
            <a:off x="773723" y="824429"/>
            <a:ext cx="3564347" cy="707886"/>
          </a:xfrm>
          <a:prstGeom prst="rect">
            <a:avLst/>
          </a:prstGeom>
          <a:noFill/>
        </p:spPr>
        <p:txBody>
          <a:bodyPr wrap="square" rtlCol="0">
            <a:spAutoFit/>
          </a:bodyPr>
          <a:lstStyle/>
          <a:p>
            <a:r>
              <a:rPr lang="en-US" sz="4000" b="1" i="1" u="sng" dirty="0"/>
              <a:t>EXERCISE I</a:t>
            </a:r>
          </a:p>
        </p:txBody>
      </p:sp>
      <p:sp>
        <p:nvSpPr>
          <p:cNvPr id="6" name="TextBox 5">
            <a:extLst>
              <a:ext uri="{FF2B5EF4-FFF2-40B4-BE49-F238E27FC236}">
                <a16:creationId xmlns:a16="http://schemas.microsoft.com/office/drawing/2014/main" id="{6EB89624-89EE-4195-B461-CC29E8878F80}"/>
              </a:ext>
            </a:extLst>
          </p:cNvPr>
          <p:cNvSpPr txBox="1"/>
          <p:nvPr/>
        </p:nvSpPr>
        <p:spPr>
          <a:xfrm>
            <a:off x="8934719" y="3582636"/>
            <a:ext cx="562707" cy="307777"/>
          </a:xfrm>
          <a:prstGeom prst="rect">
            <a:avLst/>
          </a:prstGeom>
          <a:noFill/>
        </p:spPr>
        <p:txBody>
          <a:bodyPr wrap="square" rtlCol="0">
            <a:spAutoFit/>
          </a:bodyPr>
          <a:lstStyle/>
          <a:p>
            <a:r>
              <a:rPr lang="en-US" sz="1400" dirty="0">
                <a:solidFill>
                  <a:schemeClr val="bg1">
                    <a:lumMod val="50000"/>
                  </a:schemeClr>
                </a:solidFill>
              </a:rPr>
              <a:t>YES</a:t>
            </a:r>
          </a:p>
        </p:txBody>
      </p:sp>
      <p:sp>
        <p:nvSpPr>
          <p:cNvPr id="16" name="TextBox 15">
            <a:extLst>
              <a:ext uri="{FF2B5EF4-FFF2-40B4-BE49-F238E27FC236}">
                <a16:creationId xmlns:a16="http://schemas.microsoft.com/office/drawing/2014/main" id="{DEF6E5C8-FD64-4852-B492-B1F968C8990E}"/>
              </a:ext>
            </a:extLst>
          </p:cNvPr>
          <p:cNvSpPr txBox="1"/>
          <p:nvPr/>
        </p:nvSpPr>
        <p:spPr>
          <a:xfrm>
            <a:off x="6942455" y="3582635"/>
            <a:ext cx="562707" cy="307777"/>
          </a:xfrm>
          <a:prstGeom prst="rect">
            <a:avLst/>
          </a:prstGeom>
          <a:noFill/>
        </p:spPr>
        <p:txBody>
          <a:bodyPr wrap="square" rtlCol="0">
            <a:spAutoFit/>
          </a:bodyPr>
          <a:lstStyle/>
          <a:p>
            <a:r>
              <a:rPr lang="en-US" sz="1400" dirty="0">
                <a:solidFill>
                  <a:schemeClr val="bg1">
                    <a:lumMod val="50000"/>
                  </a:schemeClr>
                </a:solidFill>
              </a:rPr>
              <a:t>NO</a:t>
            </a:r>
          </a:p>
        </p:txBody>
      </p:sp>
      <p:sp>
        <p:nvSpPr>
          <p:cNvPr id="7" name="TextBox 6">
            <a:extLst>
              <a:ext uri="{FF2B5EF4-FFF2-40B4-BE49-F238E27FC236}">
                <a16:creationId xmlns:a16="http://schemas.microsoft.com/office/drawing/2014/main" id="{7D693A60-2674-463F-B1DB-70AE38A9F003}"/>
              </a:ext>
            </a:extLst>
          </p:cNvPr>
          <p:cNvSpPr txBox="1"/>
          <p:nvPr/>
        </p:nvSpPr>
        <p:spPr>
          <a:xfrm>
            <a:off x="6394537" y="4875849"/>
            <a:ext cx="419622" cy="307777"/>
          </a:xfrm>
          <a:prstGeom prst="rect">
            <a:avLst/>
          </a:prstGeom>
          <a:noFill/>
        </p:spPr>
        <p:txBody>
          <a:bodyPr wrap="square" rtlCol="0">
            <a:spAutoFit/>
          </a:bodyPr>
          <a:lstStyle/>
          <a:p>
            <a:r>
              <a:rPr lang="en-US" sz="1400" dirty="0">
                <a:solidFill>
                  <a:schemeClr val="bg1">
                    <a:lumMod val="50000"/>
                  </a:schemeClr>
                </a:solidFill>
              </a:rPr>
              <a:t>I</a:t>
            </a:r>
          </a:p>
        </p:txBody>
      </p:sp>
      <p:sp>
        <p:nvSpPr>
          <p:cNvPr id="19" name="TextBox 18">
            <a:extLst>
              <a:ext uri="{FF2B5EF4-FFF2-40B4-BE49-F238E27FC236}">
                <a16:creationId xmlns:a16="http://schemas.microsoft.com/office/drawing/2014/main" id="{FE232B6B-2800-4D24-81E1-CD8B7A4DC91A}"/>
              </a:ext>
            </a:extLst>
          </p:cNvPr>
          <p:cNvSpPr txBox="1"/>
          <p:nvPr/>
        </p:nvSpPr>
        <p:spPr>
          <a:xfrm>
            <a:off x="10258197" y="4875849"/>
            <a:ext cx="419622" cy="307777"/>
          </a:xfrm>
          <a:prstGeom prst="rect">
            <a:avLst/>
          </a:prstGeom>
          <a:noFill/>
        </p:spPr>
        <p:txBody>
          <a:bodyPr wrap="square" rtlCol="0">
            <a:spAutoFit/>
          </a:bodyPr>
          <a:lstStyle/>
          <a:p>
            <a:r>
              <a:rPr lang="en-US" sz="1400" dirty="0">
                <a:solidFill>
                  <a:schemeClr val="bg1">
                    <a:lumMod val="50000"/>
                  </a:schemeClr>
                </a:solidFill>
              </a:rPr>
              <a:t>II</a:t>
            </a:r>
          </a:p>
        </p:txBody>
      </p:sp>
    </p:spTree>
    <p:extLst>
      <p:ext uri="{BB962C8B-B14F-4D97-AF65-F5344CB8AC3E}">
        <p14:creationId xmlns:p14="http://schemas.microsoft.com/office/powerpoint/2010/main" val="134437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ACBE20-52DE-41DD-80A5-FEDC35623BD6}"/>
              </a:ext>
            </a:extLst>
          </p:cNvPr>
          <p:cNvSpPr txBox="1"/>
          <p:nvPr/>
        </p:nvSpPr>
        <p:spPr>
          <a:xfrm>
            <a:off x="516699" y="617000"/>
            <a:ext cx="6093912" cy="707886"/>
          </a:xfrm>
          <a:prstGeom prst="rect">
            <a:avLst/>
          </a:prstGeom>
          <a:noFill/>
        </p:spPr>
        <p:txBody>
          <a:bodyPr wrap="square">
            <a:spAutoFit/>
          </a:bodyPr>
          <a:lstStyle/>
          <a:p>
            <a:r>
              <a:rPr lang="en-US" sz="4000" b="1" i="1" u="sng"/>
              <a:t>EXERCISE II</a:t>
            </a:r>
            <a:endParaRPr lang="en-US" sz="4000" dirty="0"/>
          </a:p>
        </p:txBody>
      </p:sp>
      <p:sp>
        <p:nvSpPr>
          <p:cNvPr id="14" name="TextBox 13">
            <a:extLst>
              <a:ext uri="{FF2B5EF4-FFF2-40B4-BE49-F238E27FC236}">
                <a16:creationId xmlns:a16="http://schemas.microsoft.com/office/drawing/2014/main" id="{4098644E-EE3C-4923-85AE-0E0FD98D2F48}"/>
              </a:ext>
            </a:extLst>
          </p:cNvPr>
          <p:cNvSpPr txBox="1"/>
          <p:nvPr/>
        </p:nvSpPr>
        <p:spPr>
          <a:xfrm>
            <a:off x="516699" y="1816275"/>
            <a:ext cx="3328791" cy="2862322"/>
          </a:xfrm>
          <a:prstGeom prst="rect">
            <a:avLst/>
          </a:prstGeom>
          <a:noFill/>
        </p:spPr>
        <p:txBody>
          <a:bodyPr wrap="square" rtlCol="0">
            <a:spAutoFit/>
          </a:bodyPr>
          <a:lstStyle/>
          <a:p>
            <a:r>
              <a:rPr lang="en-US" sz="2000" b="0" i="1">
                <a:solidFill>
                  <a:srgbClr val="000000"/>
                </a:solidFill>
                <a:effectLst/>
                <a:latin typeface="Gulim" panose="020B0600000101010101" pitchFamily="34" charset="-127"/>
                <a:ea typeface="Gulim" panose="020B0600000101010101" pitchFamily="34" charset="-127"/>
              </a:rPr>
              <a:t>The flowchart below shows the order of a program which adds three numbers and multiplies the result by three(3) if the three numbers are the same. If the numbers are different, the values are simply added.</a:t>
            </a:r>
            <a:endParaRPr lang="en-US" sz="2000" dirty="0">
              <a:latin typeface="Gulim" panose="020B0600000101010101" pitchFamily="34" charset="-127"/>
              <a:ea typeface="Gulim" panose="020B0600000101010101" pitchFamily="34" charset="-127"/>
            </a:endParaRPr>
          </a:p>
        </p:txBody>
      </p:sp>
      <p:pic>
        <p:nvPicPr>
          <p:cNvPr id="10" name="Picture 9" descr="Diagram&#10;&#10;Description automatically generated">
            <a:extLst>
              <a:ext uri="{FF2B5EF4-FFF2-40B4-BE49-F238E27FC236}">
                <a16:creationId xmlns:a16="http://schemas.microsoft.com/office/drawing/2014/main" id="{0FF45A55-250B-4BF1-838E-100B1E978108}"/>
              </a:ext>
            </a:extLst>
          </p:cNvPr>
          <p:cNvPicPr>
            <a:picLocks noChangeAspect="1"/>
          </p:cNvPicPr>
          <p:nvPr/>
        </p:nvPicPr>
        <p:blipFill>
          <a:blip r:embed="rId2"/>
          <a:stretch>
            <a:fillRect/>
          </a:stretch>
        </p:blipFill>
        <p:spPr>
          <a:xfrm>
            <a:off x="5553681" y="557565"/>
            <a:ext cx="5808997" cy="5760940"/>
          </a:xfrm>
          <a:prstGeom prst="rect">
            <a:avLst/>
          </a:prstGeom>
        </p:spPr>
      </p:pic>
    </p:spTree>
    <p:extLst>
      <p:ext uri="{BB962C8B-B14F-4D97-AF65-F5344CB8AC3E}">
        <p14:creationId xmlns:p14="http://schemas.microsoft.com/office/powerpoint/2010/main" val="214581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ACBE20-52DE-41DD-80A5-FEDC35623BD6}"/>
              </a:ext>
            </a:extLst>
          </p:cNvPr>
          <p:cNvSpPr txBox="1"/>
          <p:nvPr/>
        </p:nvSpPr>
        <p:spPr>
          <a:xfrm>
            <a:off x="725799" y="684965"/>
            <a:ext cx="6093912" cy="707886"/>
          </a:xfrm>
          <a:prstGeom prst="rect">
            <a:avLst/>
          </a:prstGeom>
          <a:noFill/>
        </p:spPr>
        <p:txBody>
          <a:bodyPr wrap="square">
            <a:spAutoFit/>
          </a:bodyPr>
          <a:lstStyle/>
          <a:p>
            <a:r>
              <a:rPr lang="en-US" sz="4000" b="1" i="1" u="sng"/>
              <a:t>EXERCISE III</a:t>
            </a:r>
            <a:endParaRPr lang="en-US" sz="4000" dirty="0"/>
          </a:p>
        </p:txBody>
      </p:sp>
      <p:sp>
        <p:nvSpPr>
          <p:cNvPr id="14" name="TextBox 13">
            <a:extLst>
              <a:ext uri="{FF2B5EF4-FFF2-40B4-BE49-F238E27FC236}">
                <a16:creationId xmlns:a16="http://schemas.microsoft.com/office/drawing/2014/main" id="{4098644E-EE3C-4923-85AE-0E0FD98D2F48}"/>
              </a:ext>
            </a:extLst>
          </p:cNvPr>
          <p:cNvSpPr txBox="1"/>
          <p:nvPr/>
        </p:nvSpPr>
        <p:spPr>
          <a:xfrm>
            <a:off x="516699" y="1816275"/>
            <a:ext cx="3466578" cy="3416320"/>
          </a:xfrm>
          <a:prstGeom prst="rect">
            <a:avLst/>
          </a:prstGeom>
          <a:noFill/>
        </p:spPr>
        <p:txBody>
          <a:bodyPr wrap="square" rtlCol="0">
            <a:spAutoFit/>
          </a:bodyPr>
          <a:lstStyle/>
          <a:p>
            <a:r>
              <a:rPr lang="en-US" sz="2400" b="0" i="1" dirty="0">
                <a:solidFill>
                  <a:srgbClr val="000000"/>
                </a:solidFill>
                <a:effectLst/>
                <a:latin typeface="Gulim" panose="020B0600000101010101" pitchFamily="34" charset="-127"/>
                <a:ea typeface="Gulim" panose="020B0600000101010101" pitchFamily="34" charset="-127"/>
              </a:rPr>
              <a:t>This is the flowchart of a program which checks if two values are equal, then it prints TRUE if so. If their sum or difference is equal to five(5) TRUE is printed as well.</a:t>
            </a:r>
            <a:endParaRPr lang="en-US" sz="2400" dirty="0">
              <a:latin typeface="Gulim" panose="020B0600000101010101" pitchFamily="34" charset="-127"/>
              <a:ea typeface="Gulim" panose="020B0600000101010101" pitchFamily="34" charset="-127"/>
            </a:endParaRPr>
          </a:p>
        </p:txBody>
      </p:sp>
      <p:pic>
        <p:nvPicPr>
          <p:cNvPr id="3" name="Picture 2" descr="Diagram&#10;&#10;Description automatically generated">
            <a:extLst>
              <a:ext uri="{FF2B5EF4-FFF2-40B4-BE49-F238E27FC236}">
                <a16:creationId xmlns:a16="http://schemas.microsoft.com/office/drawing/2014/main" id="{4A50AD3B-D471-494C-83CD-D9A5D0E3067B}"/>
              </a:ext>
            </a:extLst>
          </p:cNvPr>
          <p:cNvPicPr>
            <a:picLocks noChangeAspect="1"/>
          </p:cNvPicPr>
          <p:nvPr/>
        </p:nvPicPr>
        <p:blipFill>
          <a:blip r:embed="rId2"/>
          <a:stretch>
            <a:fillRect/>
          </a:stretch>
        </p:blipFill>
        <p:spPr>
          <a:xfrm>
            <a:off x="4460289" y="535383"/>
            <a:ext cx="6924799" cy="5787233"/>
          </a:xfrm>
          <a:prstGeom prst="rect">
            <a:avLst/>
          </a:prstGeom>
        </p:spPr>
      </p:pic>
      <p:sp>
        <p:nvSpPr>
          <p:cNvPr id="4" name="Parallelogram 3">
            <a:extLst>
              <a:ext uri="{FF2B5EF4-FFF2-40B4-BE49-F238E27FC236}">
                <a16:creationId xmlns:a16="http://schemas.microsoft.com/office/drawing/2014/main" id="{1D7F4C9E-5B51-4A98-A49F-38B88824C787}"/>
              </a:ext>
            </a:extLst>
          </p:cNvPr>
          <p:cNvSpPr/>
          <p:nvPr/>
        </p:nvSpPr>
        <p:spPr>
          <a:xfrm>
            <a:off x="9056318" y="2780778"/>
            <a:ext cx="1402915" cy="55114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18DCBB-E312-40B3-AFA2-3A820C4ECD28}"/>
              </a:ext>
            </a:extLst>
          </p:cNvPr>
          <p:cNvSpPr txBox="1"/>
          <p:nvPr/>
        </p:nvSpPr>
        <p:spPr>
          <a:xfrm>
            <a:off x="9381995" y="2931090"/>
            <a:ext cx="826717" cy="307777"/>
          </a:xfrm>
          <a:prstGeom prst="rect">
            <a:avLst/>
          </a:prstGeom>
          <a:noFill/>
        </p:spPr>
        <p:txBody>
          <a:bodyPr wrap="square" rtlCol="0">
            <a:spAutoFit/>
          </a:bodyPr>
          <a:lstStyle/>
          <a:p>
            <a:r>
              <a:rPr lang="en-US" sz="1400" i="1" dirty="0">
                <a:latin typeface="Gulim" panose="020B0600000101010101" pitchFamily="34" charset="-127"/>
                <a:ea typeface="Gulim" panose="020B0600000101010101" pitchFamily="34" charset="-127"/>
              </a:rPr>
              <a:t>TRUE</a:t>
            </a:r>
          </a:p>
        </p:txBody>
      </p:sp>
      <p:sp>
        <p:nvSpPr>
          <p:cNvPr id="22" name="Parallelogram 21">
            <a:extLst>
              <a:ext uri="{FF2B5EF4-FFF2-40B4-BE49-F238E27FC236}">
                <a16:creationId xmlns:a16="http://schemas.microsoft.com/office/drawing/2014/main" id="{1A00C8C9-A517-4141-9226-8A99B6014320}"/>
              </a:ext>
            </a:extLst>
          </p:cNvPr>
          <p:cNvSpPr/>
          <p:nvPr/>
        </p:nvSpPr>
        <p:spPr>
          <a:xfrm>
            <a:off x="9018740" y="3634635"/>
            <a:ext cx="1402915" cy="55114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2EB43C1-F115-44AB-9720-54C10E8BD879}"/>
              </a:ext>
            </a:extLst>
          </p:cNvPr>
          <p:cNvSpPr txBox="1"/>
          <p:nvPr/>
        </p:nvSpPr>
        <p:spPr>
          <a:xfrm>
            <a:off x="9344417" y="3784947"/>
            <a:ext cx="826717" cy="307777"/>
          </a:xfrm>
          <a:prstGeom prst="rect">
            <a:avLst/>
          </a:prstGeom>
          <a:noFill/>
        </p:spPr>
        <p:txBody>
          <a:bodyPr wrap="square" rtlCol="0">
            <a:spAutoFit/>
          </a:bodyPr>
          <a:lstStyle/>
          <a:p>
            <a:r>
              <a:rPr lang="en-US" sz="1400" i="1" dirty="0">
                <a:latin typeface="Gulim" panose="020B0600000101010101" pitchFamily="34" charset="-127"/>
                <a:ea typeface="Gulim" panose="020B0600000101010101" pitchFamily="34" charset="-127"/>
              </a:rPr>
              <a:t>TRUE</a:t>
            </a:r>
          </a:p>
        </p:txBody>
      </p:sp>
      <p:sp>
        <p:nvSpPr>
          <p:cNvPr id="26" name="Parallelogram 25">
            <a:extLst>
              <a:ext uri="{FF2B5EF4-FFF2-40B4-BE49-F238E27FC236}">
                <a16:creationId xmlns:a16="http://schemas.microsoft.com/office/drawing/2014/main" id="{FA805B24-4B6C-49DF-BBD3-AF469BBFAAF2}"/>
              </a:ext>
            </a:extLst>
          </p:cNvPr>
          <p:cNvSpPr/>
          <p:nvPr/>
        </p:nvSpPr>
        <p:spPr>
          <a:xfrm>
            <a:off x="9018740" y="4551697"/>
            <a:ext cx="1402915" cy="55114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C86891C-12DD-45BB-B1FD-EE13C5988299}"/>
              </a:ext>
            </a:extLst>
          </p:cNvPr>
          <p:cNvSpPr txBox="1"/>
          <p:nvPr/>
        </p:nvSpPr>
        <p:spPr>
          <a:xfrm>
            <a:off x="9344417" y="4702009"/>
            <a:ext cx="826717" cy="307777"/>
          </a:xfrm>
          <a:prstGeom prst="rect">
            <a:avLst/>
          </a:prstGeom>
          <a:noFill/>
        </p:spPr>
        <p:txBody>
          <a:bodyPr wrap="square" rtlCol="0">
            <a:spAutoFit/>
          </a:bodyPr>
          <a:lstStyle/>
          <a:p>
            <a:r>
              <a:rPr lang="en-US" sz="1400" i="1" dirty="0">
                <a:latin typeface="Gulim" panose="020B0600000101010101" pitchFamily="34" charset="-127"/>
                <a:ea typeface="Gulim" panose="020B0600000101010101" pitchFamily="34" charset="-127"/>
              </a:rPr>
              <a:t>TRUE</a:t>
            </a:r>
          </a:p>
        </p:txBody>
      </p:sp>
      <p:sp>
        <p:nvSpPr>
          <p:cNvPr id="30" name="Parallelogram 29">
            <a:extLst>
              <a:ext uri="{FF2B5EF4-FFF2-40B4-BE49-F238E27FC236}">
                <a16:creationId xmlns:a16="http://schemas.microsoft.com/office/drawing/2014/main" id="{78F65EE6-CBB6-42E9-8CF6-348CF87A965B}"/>
              </a:ext>
            </a:extLst>
          </p:cNvPr>
          <p:cNvSpPr/>
          <p:nvPr/>
        </p:nvSpPr>
        <p:spPr>
          <a:xfrm>
            <a:off x="5351900" y="2796192"/>
            <a:ext cx="1402915" cy="55114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7EA826-1382-4855-8030-3B8522A5C4C8}"/>
              </a:ext>
            </a:extLst>
          </p:cNvPr>
          <p:cNvSpPr txBox="1"/>
          <p:nvPr/>
        </p:nvSpPr>
        <p:spPr>
          <a:xfrm>
            <a:off x="5382503" y="2944284"/>
            <a:ext cx="1503124" cy="276999"/>
          </a:xfrm>
          <a:prstGeom prst="rect">
            <a:avLst/>
          </a:prstGeom>
          <a:noFill/>
        </p:spPr>
        <p:txBody>
          <a:bodyPr wrap="square" rtlCol="0">
            <a:spAutoFit/>
          </a:bodyPr>
          <a:lstStyle/>
          <a:p>
            <a:r>
              <a:rPr lang="en-US" sz="1200" dirty="0">
                <a:solidFill>
                  <a:schemeClr val="bg1">
                    <a:lumMod val="50000"/>
                  </a:schemeClr>
                </a:solidFill>
              </a:rPr>
              <a:t>Condition not met</a:t>
            </a:r>
          </a:p>
        </p:txBody>
      </p:sp>
      <p:sp>
        <p:nvSpPr>
          <p:cNvPr id="35" name="Parallelogram 34">
            <a:extLst>
              <a:ext uri="{FF2B5EF4-FFF2-40B4-BE49-F238E27FC236}">
                <a16:creationId xmlns:a16="http://schemas.microsoft.com/office/drawing/2014/main" id="{E1AA1DA4-146B-459E-8477-5160FE9F2346}"/>
              </a:ext>
            </a:extLst>
          </p:cNvPr>
          <p:cNvSpPr/>
          <p:nvPr/>
        </p:nvSpPr>
        <p:spPr>
          <a:xfrm>
            <a:off x="5351900" y="3683963"/>
            <a:ext cx="1402915" cy="55114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C09FB7-BAE9-4F0A-AACB-4C3D2085E727}"/>
              </a:ext>
            </a:extLst>
          </p:cNvPr>
          <p:cNvSpPr txBox="1"/>
          <p:nvPr/>
        </p:nvSpPr>
        <p:spPr>
          <a:xfrm>
            <a:off x="5382503" y="3832055"/>
            <a:ext cx="1503124" cy="276999"/>
          </a:xfrm>
          <a:prstGeom prst="rect">
            <a:avLst/>
          </a:prstGeom>
          <a:noFill/>
        </p:spPr>
        <p:txBody>
          <a:bodyPr wrap="square" rtlCol="0">
            <a:spAutoFit/>
          </a:bodyPr>
          <a:lstStyle/>
          <a:p>
            <a:r>
              <a:rPr lang="en-US" sz="1200" dirty="0">
                <a:solidFill>
                  <a:schemeClr val="bg1">
                    <a:lumMod val="50000"/>
                  </a:schemeClr>
                </a:solidFill>
              </a:rPr>
              <a:t>Condition not met</a:t>
            </a:r>
          </a:p>
        </p:txBody>
      </p:sp>
      <p:sp>
        <p:nvSpPr>
          <p:cNvPr id="37" name="Parallelogram 36">
            <a:extLst>
              <a:ext uri="{FF2B5EF4-FFF2-40B4-BE49-F238E27FC236}">
                <a16:creationId xmlns:a16="http://schemas.microsoft.com/office/drawing/2014/main" id="{F62A2127-6E72-4536-96ED-85070978A0A4}"/>
              </a:ext>
            </a:extLst>
          </p:cNvPr>
          <p:cNvSpPr/>
          <p:nvPr/>
        </p:nvSpPr>
        <p:spPr>
          <a:xfrm>
            <a:off x="5351900" y="4519920"/>
            <a:ext cx="1402915" cy="55114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BE011D5-FD3C-44CC-9D5A-4C9003F9EDC2}"/>
              </a:ext>
            </a:extLst>
          </p:cNvPr>
          <p:cNvSpPr txBox="1"/>
          <p:nvPr/>
        </p:nvSpPr>
        <p:spPr>
          <a:xfrm>
            <a:off x="5382503" y="4668012"/>
            <a:ext cx="1503124" cy="276999"/>
          </a:xfrm>
          <a:prstGeom prst="rect">
            <a:avLst/>
          </a:prstGeom>
          <a:noFill/>
        </p:spPr>
        <p:txBody>
          <a:bodyPr wrap="square" rtlCol="0">
            <a:spAutoFit/>
          </a:bodyPr>
          <a:lstStyle/>
          <a:p>
            <a:r>
              <a:rPr lang="en-US" sz="1200" dirty="0">
                <a:solidFill>
                  <a:schemeClr val="bg1">
                    <a:lumMod val="50000"/>
                  </a:schemeClr>
                </a:solidFill>
              </a:rPr>
              <a:t>Condition not met</a:t>
            </a:r>
          </a:p>
        </p:txBody>
      </p:sp>
    </p:spTree>
    <p:extLst>
      <p:ext uri="{BB962C8B-B14F-4D97-AF65-F5344CB8AC3E}">
        <p14:creationId xmlns:p14="http://schemas.microsoft.com/office/powerpoint/2010/main" val="245725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ACBE20-52DE-41DD-80A5-FEDC35623BD6}"/>
              </a:ext>
            </a:extLst>
          </p:cNvPr>
          <p:cNvSpPr txBox="1"/>
          <p:nvPr/>
        </p:nvSpPr>
        <p:spPr>
          <a:xfrm>
            <a:off x="725799" y="684965"/>
            <a:ext cx="3370212" cy="1938992"/>
          </a:xfrm>
          <a:prstGeom prst="rect">
            <a:avLst/>
          </a:prstGeom>
          <a:noFill/>
        </p:spPr>
        <p:txBody>
          <a:bodyPr wrap="square">
            <a:spAutoFit/>
          </a:bodyPr>
          <a:lstStyle/>
          <a:p>
            <a:r>
              <a:rPr lang="en-US" sz="4000" b="1" i="1" u="sng" dirty="0"/>
              <a:t>EXERCISE IV</a:t>
            </a:r>
          </a:p>
          <a:p>
            <a:r>
              <a:rPr lang="en-US" sz="4000" b="1" i="1" u="sng" dirty="0"/>
              <a:t>WITHOUT LOOP.</a:t>
            </a:r>
            <a:endParaRPr lang="en-US" sz="4000" dirty="0"/>
          </a:p>
        </p:txBody>
      </p:sp>
      <p:sp>
        <p:nvSpPr>
          <p:cNvPr id="14" name="TextBox 13">
            <a:extLst>
              <a:ext uri="{FF2B5EF4-FFF2-40B4-BE49-F238E27FC236}">
                <a16:creationId xmlns:a16="http://schemas.microsoft.com/office/drawing/2014/main" id="{4098644E-EE3C-4923-85AE-0E0FD98D2F48}"/>
              </a:ext>
            </a:extLst>
          </p:cNvPr>
          <p:cNvSpPr txBox="1"/>
          <p:nvPr/>
        </p:nvSpPr>
        <p:spPr>
          <a:xfrm>
            <a:off x="516699" y="2828862"/>
            <a:ext cx="3041398" cy="2677656"/>
          </a:xfrm>
          <a:prstGeom prst="rect">
            <a:avLst/>
          </a:prstGeom>
          <a:noFill/>
        </p:spPr>
        <p:txBody>
          <a:bodyPr wrap="square" rtlCol="0">
            <a:spAutoFit/>
          </a:bodyPr>
          <a:lstStyle/>
          <a:p>
            <a:r>
              <a:rPr lang="en-US" sz="2400" b="0" i="1" dirty="0">
                <a:solidFill>
                  <a:srgbClr val="000000"/>
                </a:solidFill>
                <a:effectLst/>
                <a:latin typeface="Gulim" panose="020B0600000101010101" pitchFamily="34" charset="-127"/>
                <a:ea typeface="Gulim" panose="020B0600000101010101" pitchFamily="34" charset="-127"/>
              </a:rPr>
              <a:t>This is the flowchart of a program </a:t>
            </a:r>
            <a:r>
              <a:rPr lang="en-US" sz="2400" i="1" dirty="0">
                <a:solidFill>
                  <a:srgbClr val="000000"/>
                </a:solidFill>
                <a:latin typeface="Gulim" panose="020B0600000101010101" pitchFamily="34" charset="-127"/>
                <a:ea typeface="Gulim" panose="020B0600000101010101" pitchFamily="34" charset="-127"/>
              </a:rPr>
              <a:t>which</a:t>
            </a:r>
            <a:r>
              <a:rPr lang="en-US" sz="2400" b="0" i="1" dirty="0">
                <a:solidFill>
                  <a:srgbClr val="000000"/>
                </a:solidFill>
                <a:effectLst/>
                <a:latin typeface="Gulim" panose="020B0600000101010101" pitchFamily="34" charset="-127"/>
                <a:ea typeface="Gulim" panose="020B0600000101010101" pitchFamily="34" charset="-127"/>
              </a:rPr>
              <a:t> sorts integers without using loops or conditional statement.</a:t>
            </a:r>
            <a:endParaRPr lang="en-US" sz="2400" dirty="0">
              <a:latin typeface="Gulim" panose="020B0600000101010101" pitchFamily="34" charset="-127"/>
              <a:ea typeface="Gulim" panose="020B0600000101010101" pitchFamily="34" charset="-127"/>
            </a:endParaRPr>
          </a:p>
        </p:txBody>
      </p:sp>
      <p:pic>
        <p:nvPicPr>
          <p:cNvPr id="10" name="Picture 9">
            <a:extLst>
              <a:ext uri="{FF2B5EF4-FFF2-40B4-BE49-F238E27FC236}">
                <a16:creationId xmlns:a16="http://schemas.microsoft.com/office/drawing/2014/main" id="{AC1A7DD0-40E8-4D32-93CA-C9F5304F8B04}"/>
              </a:ext>
            </a:extLst>
          </p:cNvPr>
          <p:cNvPicPr>
            <a:picLocks noChangeAspect="1"/>
          </p:cNvPicPr>
          <p:nvPr/>
        </p:nvPicPr>
        <p:blipFill>
          <a:blip r:embed="rId2"/>
          <a:stretch>
            <a:fillRect/>
          </a:stretch>
        </p:blipFill>
        <p:spPr>
          <a:xfrm>
            <a:off x="4363111" y="480059"/>
            <a:ext cx="6546862" cy="5897881"/>
          </a:xfrm>
          <a:prstGeom prst="rect">
            <a:avLst/>
          </a:prstGeom>
        </p:spPr>
      </p:pic>
    </p:spTree>
    <p:extLst>
      <p:ext uri="{BB962C8B-B14F-4D97-AF65-F5344CB8AC3E}">
        <p14:creationId xmlns:p14="http://schemas.microsoft.com/office/powerpoint/2010/main" val="271949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ACBE20-52DE-41DD-80A5-FEDC35623BD6}"/>
              </a:ext>
            </a:extLst>
          </p:cNvPr>
          <p:cNvSpPr txBox="1"/>
          <p:nvPr/>
        </p:nvSpPr>
        <p:spPr>
          <a:xfrm>
            <a:off x="725799" y="684965"/>
            <a:ext cx="3370212" cy="1323439"/>
          </a:xfrm>
          <a:prstGeom prst="rect">
            <a:avLst/>
          </a:prstGeom>
          <a:noFill/>
        </p:spPr>
        <p:txBody>
          <a:bodyPr wrap="square">
            <a:spAutoFit/>
          </a:bodyPr>
          <a:lstStyle/>
          <a:p>
            <a:r>
              <a:rPr lang="en-US" sz="4000" b="1" i="1" u="sng" dirty="0"/>
              <a:t>EXERCISE IV</a:t>
            </a:r>
          </a:p>
          <a:p>
            <a:r>
              <a:rPr lang="en-US" sz="4000" b="1" i="1" u="sng" dirty="0"/>
              <a:t>WITH LOOP.</a:t>
            </a:r>
            <a:endParaRPr lang="en-US" sz="4000" dirty="0"/>
          </a:p>
        </p:txBody>
      </p:sp>
      <p:sp>
        <p:nvSpPr>
          <p:cNvPr id="14" name="TextBox 13">
            <a:extLst>
              <a:ext uri="{FF2B5EF4-FFF2-40B4-BE49-F238E27FC236}">
                <a16:creationId xmlns:a16="http://schemas.microsoft.com/office/drawing/2014/main" id="{4098644E-EE3C-4923-85AE-0E0FD98D2F48}"/>
              </a:ext>
            </a:extLst>
          </p:cNvPr>
          <p:cNvSpPr txBox="1"/>
          <p:nvPr/>
        </p:nvSpPr>
        <p:spPr>
          <a:xfrm>
            <a:off x="516699" y="2488464"/>
            <a:ext cx="3041398" cy="2308324"/>
          </a:xfrm>
          <a:prstGeom prst="rect">
            <a:avLst/>
          </a:prstGeom>
          <a:noFill/>
        </p:spPr>
        <p:txBody>
          <a:bodyPr wrap="square" rtlCol="0">
            <a:spAutoFit/>
          </a:bodyPr>
          <a:lstStyle/>
          <a:p>
            <a:r>
              <a:rPr lang="en-US" sz="2400" b="0" i="1" dirty="0">
                <a:solidFill>
                  <a:srgbClr val="000000"/>
                </a:solidFill>
                <a:effectLst/>
                <a:latin typeface="Gulim" panose="020B0600000101010101" pitchFamily="34" charset="-127"/>
                <a:ea typeface="Gulim" panose="020B0600000101010101" pitchFamily="34" charset="-127"/>
              </a:rPr>
              <a:t>This is the flowchart of a program </a:t>
            </a:r>
            <a:r>
              <a:rPr lang="en-US" sz="2400" i="1" dirty="0">
                <a:solidFill>
                  <a:srgbClr val="000000"/>
                </a:solidFill>
                <a:latin typeface="Gulim" panose="020B0600000101010101" pitchFamily="34" charset="-127"/>
                <a:ea typeface="Gulim" panose="020B0600000101010101" pitchFamily="34" charset="-127"/>
              </a:rPr>
              <a:t>which</a:t>
            </a:r>
            <a:r>
              <a:rPr lang="en-US" sz="2400" b="0" i="1" dirty="0">
                <a:solidFill>
                  <a:srgbClr val="000000"/>
                </a:solidFill>
                <a:effectLst/>
                <a:latin typeface="Gulim" panose="020B0600000101010101" pitchFamily="34" charset="-127"/>
                <a:ea typeface="Gulim" panose="020B0600000101010101" pitchFamily="34" charset="-127"/>
              </a:rPr>
              <a:t> sorts integers using loops or conditional statement.</a:t>
            </a:r>
            <a:endParaRPr lang="en-US" sz="2400" dirty="0">
              <a:latin typeface="Gulim" panose="020B0600000101010101" pitchFamily="34" charset="-127"/>
              <a:ea typeface="Gulim" panose="020B0600000101010101" pitchFamily="34" charset="-127"/>
            </a:endParaRPr>
          </a:p>
        </p:txBody>
      </p:sp>
      <p:sp>
        <p:nvSpPr>
          <p:cNvPr id="3" name="Rectangle 2">
            <a:extLst>
              <a:ext uri="{FF2B5EF4-FFF2-40B4-BE49-F238E27FC236}">
                <a16:creationId xmlns:a16="http://schemas.microsoft.com/office/drawing/2014/main" id="{6C4042C0-8AB5-4A6C-97D2-730CC79A0823}"/>
              </a:ext>
            </a:extLst>
          </p:cNvPr>
          <p:cNvSpPr/>
          <p:nvPr/>
        </p:nvSpPr>
        <p:spPr>
          <a:xfrm>
            <a:off x="3597784" y="-1"/>
            <a:ext cx="8594216" cy="6857999"/>
          </a:xfrm>
          <a:prstGeom prst="rect">
            <a:avLst/>
          </a:prstGeom>
          <a:effectLst>
            <a:glow rad="139700">
              <a:schemeClr val="accent5">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8" name="Picture 7">
            <a:extLst>
              <a:ext uri="{FF2B5EF4-FFF2-40B4-BE49-F238E27FC236}">
                <a16:creationId xmlns:a16="http://schemas.microsoft.com/office/drawing/2014/main" id="{7791237A-A109-453D-A2FC-A6846DA562E9}"/>
              </a:ext>
            </a:extLst>
          </p:cNvPr>
          <p:cNvPicPr>
            <a:picLocks noChangeAspect="1"/>
          </p:cNvPicPr>
          <p:nvPr/>
        </p:nvPicPr>
        <p:blipFill>
          <a:blip r:embed="rId2"/>
          <a:stretch>
            <a:fillRect/>
          </a:stretch>
        </p:blipFill>
        <p:spPr>
          <a:xfrm>
            <a:off x="3558097" y="147568"/>
            <a:ext cx="8882690" cy="6562863"/>
          </a:xfrm>
          <a:prstGeom prst="rect">
            <a:avLst/>
          </a:prstGeom>
        </p:spPr>
      </p:pic>
    </p:spTree>
    <p:extLst>
      <p:ext uri="{BB962C8B-B14F-4D97-AF65-F5344CB8AC3E}">
        <p14:creationId xmlns:p14="http://schemas.microsoft.com/office/powerpoint/2010/main" val="210717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ACBE20-52DE-41DD-80A5-FEDC35623BD6}"/>
              </a:ext>
            </a:extLst>
          </p:cNvPr>
          <p:cNvSpPr txBox="1"/>
          <p:nvPr/>
        </p:nvSpPr>
        <p:spPr>
          <a:xfrm>
            <a:off x="725799" y="684965"/>
            <a:ext cx="3370212" cy="707886"/>
          </a:xfrm>
          <a:prstGeom prst="rect">
            <a:avLst/>
          </a:prstGeom>
          <a:noFill/>
        </p:spPr>
        <p:txBody>
          <a:bodyPr wrap="square">
            <a:spAutoFit/>
          </a:bodyPr>
          <a:lstStyle/>
          <a:p>
            <a:r>
              <a:rPr lang="en-US" sz="4000" b="1" i="1" u="sng" dirty="0"/>
              <a:t>EXERCISE V</a:t>
            </a:r>
          </a:p>
        </p:txBody>
      </p:sp>
      <p:sp>
        <p:nvSpPr>
          <p:cNvPr id="14" name="TextBox 13">
            <a:extLst>
              <a:ext uri="{FF2B5EF4-FFF2-40B4-BE49-F238E27FC236}">
                <a16:creationId xmlns:a16="http://schemas.microsoft.com/office/drawing/2014/main" id="{4098644E-EE3C-4923-85AE-0E0FD98D2F48}"/>
              </a:ext>
            </a:extLst>
          </p:cNvPr>
          <p:cNvSpPr txBox="1"/>
          <p:nvPr/>
        </p:nvSpPr>
        <p:spPr>
          <a:xfrm>
            <a:off x="997890" y="1814426"/>
            <a:ext cx="3586635" cy="2677656"/>
          </a:xfrm>
          <a:prstGeom prst="rect">
            <a:avLst/>
          </a:prstGeom>
          <a:noFill/>
        </p:spPr>
        <p:txBody>
          <a:bodyPr wrap="square" rtlCol="0">
            <a:spAutoFit/>
          </a:bodyPr>
          <a:lstStyle/>
          <a:p>
            <a:r>
              <a:rPr lang="en-US" sz="2400" b="0" i="1" dirty="0">
                <a:solidFill>
                  <a:srgbClr val="000000"/>
                </a:solidFill>
                <a:effectLst/>
                <a:latin typeface="Gulim" panose="020B0600000101010101" pitchFamily="34" charset="-127"/>
                <a:ea typeface="Gulim" panose="020B0600000101010101" pitchFamily="34" charset="-127"/>
              </a:rPr>
              <a:t>This is a flowchart of a function that takes a positive integer and returns the sum of the cube of all the positive integers smaller than the specified number.</a:t>
            </a:r>
            <a:endParaRPr lang="en-US" sz="2400" dirty="0">
              <a:latin typeface="Gulim" panose="020B0600000101010101" pitchFamily="34" charset="-127"/>
              <a:ea typeface="Gulim" panose="020B0600000101010101" pitchFamily="34" charset="-127"/>
            </a:endParaRPr>
          </a:p>
        </p:txBody>
      </p:sp>
      <p:pic>
        <p:nvPicPr>
          <p:cNvPr id="4" name="Picture 3" descr="Teams&#10;&#10;Description automatically generated with low confidence">
            <a:extLst>
              <a:ext uri="{FF2B5EF4-FFF2-40B4-BE49-F238E27FC236}">
                <a16:creationId xmlns:a16="http://schemas.microsoft.com/office/drawing/2014/main" id="{A3EF1110-3EAF-4076-BBE9-1576CDD97F66}"/>
              </a:ext>
            </a:extLst>
          </p:cNvPr>
          <p:cNvPicPr>
            <a:picLocks noChangeAspect="1"/>
          </p:cNvPicPr>
          <p:nvPr/>
        </p:nvPicPr>
        <p:blipFill>
          <a:blip r:embed="rId2"/>
          <a:stretch>
            <a:fillRect/>
          </a:stretch>
        </p:blipFill>
        <p:spPr>
          <a:xfrm>
            <a:off x="5826116" y="82613"/>
            <a:ext cx="4855922" cy="6692774"/>
          </a:xfrm>
          <a:prstGeom prst="rect">
            <a:avLst/>
          </a:prstGeom>
        </p:spPr>
      </p:pic>
      <p:sp>
        <p:nvSpPr>
          <p:cNvPr id="5" name="TextBox 4">
            <a:extLst>
              <a:ext uri="{FF2B5EF4-FFF2-40B4-BE49-F238E27FC236}">
                <a16:creationId xmlns:a16="http://schemas.microsoft.com/office/drawing/2014/main" id="{A346D077-EE06-4AA7-B437-F4CD82F13AFD}"/>
              </a:ext>
            </a:extLst>
          </p:cNvPr>
          <p:cNvSpPr txBox="1"/>
          <p:nvPr/>
        </p:nvSpPr>
        <p:spPr>
          <a:xfrm>
            <a:off x="7035195" y="4487401"/>
            <a:ext cx="1041010" cy="307777"/>
          </a:xfrm>
          <a:prstGeom prst="rect">
            <a:avLst/>
          </a:prstGeom>
          <a:noFill/>
        </p:spPr>
        <p:txBody>
          <a:bodyPr wrap="square" rtlCol="0">
            <a:spAutoFit/>
          </a:bodyPr>
          <a:lstStyle/>
          <a:p>
            <a:r>
              <a:rPr lang="en-US" sz="1400" dirty="0">
                <a:solidFill>
                  <a:schemeClr val="bg1">
                    <a:lumMod val="50000"/>
                  </a:schemeClr>
                </a:solidFill>
              </a:rPr>
              <a:t>YES</a:t>
            </a:r>
          </a:p>
        </p:txBody>
      </p:sp>
    </p:spTree>
    <p:extLst>
      <p:ext uri="{BB962C8B-B14F-4D97-AF65-F5344CB8AC3E}">
        <p14:creationId xmlns:p14="http://schemas.microsoft.com/office/powerpoint/2010/main" val="20838974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{9D40B83D-F404-4C04-97B7-57CC3481FA7C}tf33845126_win32</Template>
  <TotalTime>163</TotalTime>
  <Words>245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Gulim</vt:lpstr>
      <vt:lpstr>Bookman Old Style</vt:lpstr>
      <vt:lpstr>Calibri</vt:lpstr>
      <vt:lpstr>Franklin Gothic Book</vt:lpstr>
      <vt:lpstr>Source Sans Pro SemiBold</vt:lpstr>
      <vt:lpstr>1_RetrospectVTI</vt:lpstr>
      <vt:lpstr>LAB EXERCISE 1 (ONE)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EXERCISE 1 (ONE)</dc:title>
  <dc:creator>Nifemi Oyewole</dc:creator>
  <cp:lastModifiedBy>Nifemi Oyewole</cp:lastModifiedBy>
  <cp:revision>15</cp:revision>
  <dcterms:created xsi:type="dcterms:W3CDTF">2021-04-16T10:12:02Z</dcterms:created>
  <dcterms:modified xsi:type="dcterms:W3CDTF">2021-04-16T12:55:59Z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