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7" d="100"/>
          <a:sy n="107" d="100"/>
        </p:scale>
        <p:origin x="53" y="-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5AE2A-4835-AE6C-1FD4-B2FC02EBB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3DF19-EDF4-BBFC-F7AC-00B3C916A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CB5A3-0AE7-D0E5-9980-4288901B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C530-6641-4784-BA5D-05549D71FBA6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85FD0-12FD-DC2C-32D5-C16EDF5C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CB606-2C40-55E1-8029-16D7A3E0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5DBD-D5BB-4608-A883-8ED1DDEDB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8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E65F-FBE9-2F47-F084-07FC5559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7A663-EFA3-77AF-95EC-781CAC648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C83FA-8525-AF93-7505-B086CA31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C530-6641-4784-BA5D-05549D71FBA6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B356-7509-3C0D-5319-3F8851CB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85977-ABBB-CBCB-02DB-26CD14F0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5DBD-D5BB-4608-A883-8ED1DDEDB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DAC001-DF59-152E-A4CB-9C065FFA5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54E1A-E316-448B-B61F-F768E21C0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297B2-34EB-E6CE-A6C1-7538BAA3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C530-6641-4784-BA5D-05549D71FBA6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82A41-A3F5-3325-0A01-3BF8DA65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06B9C-49D8-9EB2-8DD2-B9B3518A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5DBD-D5BB-4608-A883-8ED1DDEDB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4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1441-B9E2-0B5C-0E85-5EDD224DB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5533E-5A64-7956-1DB5-0A0FBBAF7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C4A27-7E43-43A7-33C2-ED109E82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C530-6641-4784-BA5D-05549D71FBA6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C69B8-9E2A-7F46-57C2-2E4A5EF3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92413-35FF-3321-7B70-251921ECF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5DBD-D5BB-4608-A883-8ED1DDEDB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3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0190-927B-5CE2-24D8-216E7646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3240E-02F9-66B8-70B9-5F96DE90D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F39B1-8C5E-95AA-3669-B26437E07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C530-6641-4784-BA5D-05549D71FBA6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FF7C9-78D1-A99D-817F-36919949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47D32-5461-47E3-58E2-60B33616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5DBD-D5BB-4608-A883-8ED1DDEDB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6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1468-BA59-07B6-AC39-EE6CD3A1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6E602-7E10-6898-4D0E-A234B9394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57248-0DDE-1659-439A-63D1D2DAE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3744D-1D8E-28A4-0337-7F523723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C530-6641-4784-BA5D-05549D71FBA6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E26D0-CB74-0573-C10F-82ED6DF00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48FCF-FF18-E5F6-CE88-1CE8B499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5DBD-D5BB-4608-A883-8ED1DDEDB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5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6904-C430-4A53-081F-EF6937241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E70F0-53E0-DE94-D0AD-5C22845DA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B404E-991E-B054-49DF-9AF270855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E2E5E-1259-3DF1-D814-57B570A2C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51291-61AF-BEE0-F402-2AF88DFD5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D36BE-16FD-8E73-D546-37EEC4FA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C530-6641-4784-BA5D-05549D71FBA6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BF93C7-E6AA-73D3-C697-29862482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95841D-3196-5FC2-8471-FA8E9D8C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5DBD-D5BB-4608-A883-8ED1DDEDB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A478-8D39-7A36-B6D2-C5E5F5BD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640B3-B485-1F57-BEEE-6B3660DD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C530-6641-4784-BA5D-05549D71FBA6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533ED-810C-48A3-D301-47C2DAE3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E895D-0A26-D741-CC7F-2FC13D60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5DBD-D5BB-4608-A883-8ED1DDEDB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6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CE92F-1187-3BFB-FA92-0A37AF80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C530-6641-4784-BA5D-05549D71FBA6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8DF0D1-21F8-DEF2-AC67-AE67ADBC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DA216-4AE8-5ECF-6E09-BC3E9010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5DBD-D5BB-4608-A883-8ED1DDEDB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4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753D-445E-0287-ACFF-22AA7118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15A3-17E6-765B-54B0-1535D9FC8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FA12A-2976-519E-9122-D78AD0B3C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FFC0A-3BFA-3420-5A2C-ED7D2C96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C530-6641-4784-BA5D-05549D71FBA6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6A877-B9A5-CF57-0A62-737823C15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EF80D-8601-58BC-DEFC-8418C8CF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5DBD-D5BB-4608-A883-8ED1DDEDB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4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9D71-A968-0816-D9A2-7F0293429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78A27-3FB0-1013-4E87-F2D131D6E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23BF4-C58D-4147-7DFE-89DB762CC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8C18F-EF1D-0226-E43F-174405FC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C530-6641-4784-BA5D-05549D71FBA6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C20B2-38F2-FE63-26D0-1F23E107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D4BDA-F397-8699-AE7E-00B83968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5DBD-D5BB-4608-A883-8ED1DDEDB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7DDD41-356C-D4ED-06D8-DCAAD352D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066A6-A6F0-937D-1998-CC343002B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1F8D0-4511-53BC-AEDD-946FC8BFA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BC530-6641-4784-BA5D-05549D71FBA6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CC392-DFA7-A9C4-079B-4ED494198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8C60A-B01B-1986-999B-1A257C278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65DBD-D5BB-4608-A883-8ED1DDEDB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4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3EB4D6-AFB8-8AA2-BDD2-55D91BBA83D9}"/>
              </a:ext>
            </a:extLst>
          </p:cNvPr>
          <p:cNvSpPr txBox="1"/>
          <p:nvPr/>
        </p:nvSpPr>
        <p:spPr>
          <a:xfrm>
            <a:off x="1656080" y="360576"/>
            <a:ext cx="949959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From Automation and Control Training to the Overall Roll-Out of Industry 4.0 Across South-East Asian Nations (ASEAN </a:t>
            </a:r>
            <a:r>
              <a:rPr lang="en-US" dirty="0" err="1"/>
              <a:t>Factori</a:t>
            </a:r>
            <a:r>
              <a:rPr lang="en-US" dirty="0"/>
              <a:t> 4.0) Project No. 609854-EPP-1-2019-1-FR-EPPKA2 CBHE-JP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9221A7-6464-F342-A081-42A52BA0EBF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405880" y="1006907"/>
            <a:ext cx="0" cy="486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31BDC8-D8C7-EF00-2119-527C68D6A846}"/>
              </a:ext>
            </a:extLst>
          </p:cNvPr>
          <p:cNvCxnSpPr>
            <a:cxnSpLocks/>
          </p:cNvCxnSpPr>
          <p:nvPr/>
        </p:nvCxnSpPr>
        <p:spPr>
          <a:xfrm>
            <a:off x="2915920" y="1493520"/>
            <a:ext cx="5806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CE8CC9-7973-B21A-90CA-7469A0F78E09}"/>
              </a:ext>
            </a:extLst>
          </p:cNvPr>
          <p:cNvCxnSpPr>
            <a:cxnSpLocks/>
          </p:cNvCxnSpPr>
          <p:nvPr/>
        </p:nvCxnSpPr>
        <p:spPr>
          <a:xfrm>
            <a:off x="2915920" y="1493520"/>
            <a:ext cx="0" cy="486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C89F51-1AB7-80EE-EDB6-1E6672D666E2}"/>
              </a:ext>
            </a:extLst>
          </p:cNvPr>
          <p:cNvCxnSpPr>
            <a:cxnSpLocks/>
          </p:cNvCxnSpPr>
          <p:nvPr/>
        </p:nvCxnSpPr>
        <p:spPr>
          <a:xfrm>
            <a:off x="4775200" y="1493520"/>
            <a:ext cx="0" cy="486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18CAFF-66F9-1054-70C3-B285E44C93D5}"/>
              </a:ext>
            </a:extLst>
          </p:cNvPr>
          <p:cNvCxnSpPr>
            <a:cxnSpLocks/>
          </p:cNvCxnSpPr>
          <p:nvPr/>
        </p:nvCxnSpPr>
        <p:spPr>
          <a:xfrm>
            <a:off x="6405880" y="1493520"/>
            <a:ext cx="0" cy="486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FD3EEA-EEE3-596F-7E6E-9CF7BD88518E}"/>
              </a:ext>
            </a:extLst>
          </p:cNvPr>
          <p:cNvCxnSpPr>
            <a:cxnSpLocks/>
          </p:cNvCxnSpPr>
          <p:nvPr/>
        </p:nvCxnSpPr>
        <p:spPr>
          <a:xfrm>
            <a:off x="8722360" y="1493520"/>
            <a:ext cx="0" cy="486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3147D7F-3A80-CF92-4571-1520F4AC4151}"/>
              </a:ext>
            </a:extLst>
          </p:cNvPr>
          <p:cNvSpPr txBox="1"/>
          <p:nvPr/>
        </p:nvSpPr>
        <p:spPr>
          <a:xfrm>
            <a:off x="2316482" y="1992797"/>
            <a:ext cx="1473198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Accreditation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633E3C-30B7-8CBD-6C1C-D747D19A27B6}"/>
              </a:ext>
            </a:extLst>
          </p:cNvPr>
          <p:cNvSpPr txBox="1"/>
          <p:nvPr/>
        </p:nvSpPr>
        <p:spPr>
          <a:xfrm>
            <a:off x="4163063" y="1992797"/>
            <a:ext cx="1473198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Pilot Projects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07D68C-7B5D-74AC-2549-8F4CF0F1CEAC}"/>
              </a:ext>
            </a:extLst>
          </p:cNvPr>
          <p:cNvSpPr txBox="1"/>
          <p:nvPr/>
        </p:nvSpPr>
        <p:spPr>
          <a:xfrm>
            <a:off x="5819142" y="1997806"/>
            <a:ext cx="1473198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Center of Excellence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324991-9347-696A-6E03-460984B9E46D}"/>
              </a:ext>
            </a:extLst>
          </p:cNvPr>
          <p:cNvSpPr txBox="1"/>
          <p:nvPr/>
        </p:nvSpPr>
        <p:spPr>
          <a:xfrm>
            <a:off x="7665722" y="1992797"/>
            <a:ext cx="2443478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Dissemination and </a:t>
            </a:r>
            <a:r>
              <a:rPr lang="en-US" sz="1000" dirty="0"/>
              <a:t>Impact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D214C76-582A-0538-3B1E-DB7AAA19E789}"/>
              </a:ext>
            </a:extLst>
          </p:cNvPr>
          <p:cNvCxnSpPr>
            <a:cxnSpLocks/>
          </p:cNvCxnSpPr>
          <p:nvPr/>
        </p:nvCxnSpPr>
        <p:spPr>
          <a:xfrm>
            <a:off x="2915920" y="2263280"/>
            <a:ext cx="0" cy="48661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0E0FDBB-7BFC-E053-E8D5-8107BA04FD09}"/>
              </a:ext>
            </a:extLst>
          </p:cNvPr>
          <p:cNvSpPr txBox="1"/>
          <p:nvPr/>
        </p:nvSpPr>
        <p:spPr>
          <a:xfrm>
            <a:off x="1346253" y="2961804"/>
            <a:ext cx="1130884" cy="8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2105676 Instrumentation in Chemical Process Course Syllabus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37624A-8F2A-DE91-2D48-635032B8FD5A}"/>
              </a:ext>
            </a:extLst>
          </p:cNvPr>
          <p:cNvSpPr txBox="1"/>
          <p:nvPr/>
        </p:nvSpPr>
        <p:spPr>
          <a:xfrm>
            <a:off x="2369430" y="4120202"/>
            <a:ext cx="1092979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2102435</a:t>
            </a:r>
          </a:p>
          <a:p>
            <a:r>
              <a:rPr lang="en-US" sz="1000" dirty="0"/>
              <a:t>Industrial Automation Course Syllabus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D8AA8B-98E9-14C5-4ACB-8207890FDFF8}"/>
              </a:ext>
            </a:extLst>
          </p:cNvPr>
          <p:cNvSpPr txBox="1"/>
          <p:nvPr/>
        </p:nvSpPr>
        <p:spPr>
          <a:xfrm>
            <a:off x="3133534" y="2970206"/>
            <a:ext cx="865065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2105472</a:t>
            </a:r>
          </a:p>
          <a:p>
            <a:r>
              <a:rPr lang="en-US" sz="1000" dirty="0"/>
              <a:t>Process Dynamics and Control Course Syllabus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1710E16-2142-EF4A-5C68-51D637F5B760}"/>
              </a:ext>
            </a:extLst>
          </p:cNvPr>
          <p:cNvCxnSpPr>
            <a:cxnSpLocks/>
          </p:cNvCxnSpPr>
          <p:nvPr/>
        </p:nvCxnSpPr>
        <p:spPr>
          <a:xfrm flipV="1">
            <a:off x="601785" y="2749893"/>
            <a:ext cx="3187895" cy="15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207E00-20C9-9842-A8F4-6C672D3DE3C9}"/>
              </a:ext>
            </a:extLst>
          </p:cNvPr>
          <p:cNvCxnSpPr>
            <a:cxnSpLocks/>
          </p:cNvCxnSpPr>
          <p:nvPr/>
        </p:nvCxnSpPr>
        <p:spPr>
          <a:xfrm>
            <a:off x="1911695" y="2745552"/>
            <a:ext cx="0" cy="21380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8641C8A-846D-17F7-DA35-EB1AC7C43B44}"/>
              </a:ext>
            </a:extLst>
          </p:cNvPr>
          <p:cNvCxnSpPr>
            <a:cxnSpLocks/>
          </p:cNvCxnSpPr>
          <p:nvPr/>
        </p:nvCxnSpPr>
        <p:spPr>
          <a:xfrm>
            <a:off x="2915920" y="2745552"/>
            <a:ext cx="0" cy="136689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32D452F-90AC-F7AF-E76D-4760BD925DD2}"/>
              </a:ext>
            </a:extLst>
          </p:cNvPr>
          <p:cNvCxnSpPr>
            <a:cxnSpLocks/>
          </p:cNvCxnSpPr>
          <p:nvPr/>
        </p:nvCxnSpPr>
        <p:spPr>
          <a:xfrm>
            <a:off x="3789680" y="2749893"/>
            <a:ext cx="0" cy="21380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E2D5437-E219-F52A-E24F-162DEA1B949C}"/>
              </a:ext>
            </a:extLst>
          </p:cNvPr>
          <p:cNvCxnSpPr>
            <a:cxnSpLocks/>
          </p:cNvCxnSpPr>
          <p:nvPr/>
        </p:nvCxnSpPr>
        <p:spPr>
          <a:xfrm>
            <a:off x="4163063" y="2226354"/>
            <a:ext cx="0" cy="4268231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27535EE-4088-C3F6-BC2B-B36743EE4C1F}"/>
              </a:ext>
            </a:extLst>
          </p:cNvPr>
          <p:cNvCxnSpPr>
            <a:cxnSpLocks/>
          </p:cNvCxnSpPr>
          <p:nvPr/>
        </p:nvCxnSpPr>
        <p:spPr>
          <a:xfrm>
            <a:off x="4163063" y="2559809"/>
            <a:ext cx="268068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C75F4DF-2D6B-E25E-0DF0-CAA4C6601E4D}"/>
              </a:ext>
            </a:extLst>
          </p:cNvPr>
          <p:cNvSpPr txBox="1"/>
          <p:nvPr/>
        </p:nvSpPr>
        <p:spPr>
          <a:xfrm>
            <a:off x="4425215" y="2334962"/>
            <a:ext cx="121104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Teaching Done by EU (Seminar 1) on April 8,22,29,2021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34A979-EE62-AC6D-4219-8D3A4D4393C4}"/>
              </a:ext>
            </a:extLst>
          </p:cNvPr>
          <p:cNvSpPr txBox="1"/>
          <p:nvPr/>
        </p:nvSpPr>
        <p:spPr>
          <a:xfrm>
            <a:off x="4420872" y="2872749"/>
            <a:ext cx="1211041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Training in EU at The University of Ruse “Angel </a:t>
            </a:r>
            <a:r>
              <a:rPr lang="en-US" sz="800" dirty="0" err="1"/>
              <a:t>Kanchev</a:t>
            </a:r>
            <a:r>
              <a:rPr lang="en-US" sz="800" dirty="0"/>
              <a:t>,” Bulgaria</a:t>
            </a:r>
          </a:p>
          <a:p>
            <a:r>
              <a:rPr lang="en-US" sz="800" dirty="0"/>
              <a:t>(PPP-Train1) on March 5-April 2, 2022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93D501A-6B33-07C2-BB66-0D6344001E41}"/>
              </a:ext>
            </a:extLst>
          </p:cNvPr>
          <p:cNvCxnSpPr>
            <a:cxnSpLocks/>
          </p:cNvCxnSpPr>
          <p:nvPr/>
        </p:nvCxnSpPr>
        <p:spPr>
          <a:xfrm>
            <a:off x="4163063" y="3280748"/>
            <a:ext cx="268068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EC68415-361F-E5FC-C32A-7F33687C8E70}"/>
              </a:ext>
            </a:extLst>
          </p:cNvPr>
          <p:cNvCxnSpPr>
            <a:cxnSpLocks/>
          </p:cNvCxnSpPr>
          <p:nvPr/>
        </p:nvCxnSpPr>
        <p:spPr>
          <a:xfrm>
            <a:off x="4163063" y="4042301"/>
            <a:ext cx="268068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9B42CE-01D9-92BE-0AEF-15E6C4BBDBC4}"/>
              </a:ext>
            </a:extLst>
          </p:cNvPr>
          <p:cNvSpPr txBox="1"/>
          <p:nvPr/>
        </p:nvSpPr>
        <p:spPr>
          <a:xfrm>
            <a:off x="4420872" y="3779868"/>
            <a:ext cx="1211041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Second Training in Asia at Chulalongkorn University (PPP-Train2) on November 14-25, 2022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3C52C1E-CBD1-76D6-259E-B84578FDCE35}"/>
              </a:ext>
            </a:extLst>
          </p:cNvPr>
          <p:cNvCxnSpPr>
            <a:cxnSpLocks/>
          </p:cNvCxnSpPr>
          <p:nvPr/>
        </p:nvCxnSpPr>
        <p:spPr>
          <a:xfrm>
            <a:off x="4163063" y="4812117"/>
            <a:ext cx="268068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48ECDBA-FAED-8155-2481-A560841E47CD}"/>
              </a:ext>
            </a:extLst>
          </p:cNvPr>
          <p:cNvSpPr txBox="1"/>
          <p:nvPr/>
        </p:nvSpPr>
        <p:spPr>
          <a:xfrm>
            <a:off x="4416380" y="4563876"/>
            <a:ext cx="1211041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Seminar for Chulalongkorn University Students in the new designed courses (CPP-Seminar2) on November 7,14, 2022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52BF669-A806-0476-5DD9-4E451E5B1539}"/>
              </a:ext>
            </a:extLst>
          </p:cNvPr>
          <p:cNvCxnSpPr>
            <a:cxnSpLocks/>
          </p:cNvCxnSpPr>
          <p:nvPr/>
        </p:nvCxnSpPr>
        <p:spPr>
          <a:xfrm>
            <a:off x="4163063" y="5671809"/>
            <a:ext cx="268068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D9DED7B-132D-665C-8217-20D6CC7C080C}"/>
              </a:ext>
            </a:extLst>
          </p:cNvPr>
          <p:cNvSpPr txBox="1"/>
          <p:nvPr/>
        </p:nvSpPr>
        <p:spPr>
          <a:xfrm>
            <a:off x="4425215" y="5470995"/>
            <a:ext cx="1211041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Courses Lab of all new designed courses (CPP-Internship2) on November 21,28, 2022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662823D-5368-6E1B-CD07-918395F1D5DF}"/>
              </a:ext>
            </a:extLst>
          </p:cNvPr>
          <p:cNvCxnSpPr>
            <a:cxnSpLocks/>
          </p:cNvCxnSpPr>
          <p:nvPr/>
        </p:nvCxnSpPr>
        <p:spPr>
          <a:xfrm>
            <a:off x="4163063" y="6494585"/>
            <a:ext cx="268068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9D287D5-13FD-D051-4583-8035333B1CFF}"/>
              </a:ext>
            </a:extLst>
          </p:cNvPr>
          <p:cNvSpPr txBox="1"/>
          <p:nvPr/>
        </p:nvSpPr>
        <p:spPr>
          <a:xfrm>
            <a:off x="4425215" y="6106723"/>
            <a:ext cx="142459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Vocational Training (VPP-Training) for Technical Staff of Private Sector in Thailand for PLC on March 24-25, 2023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91170D3-4E02-FE7B-691B-5B950ECB8DEB}"/>
              </a:ext>
            </a:extLst>
          </p:cNvPr>
          <p:cNvCxnSpPr>
            <a:cxnSpLocks/>
          </p:cNvCxnSpPr>
          <p:nvPr/>
        </p:nvCxnSpPr>
        <p:spPr>
          <a:xfrm>
            <a:off x="7665722" y="2226354"/>
            <a:ext cx="0" cy="3796839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1358768-687D-5D15-3E28-516808FFCA13}"/>
              </a:ext>
            </a:extLst>
          </p:cNvPr>
          <p:cNvCxnSpPr>
            <a:cxnSpLocks/>
          </p:cNvCxnSpPr>
          <p:nvPr/>
        </p:nvCxnSpPr>
        <p:spPr>
          <a:xfrm>
            <a:off x="7665722" y="2559808"/>
            <a:ext cx="268068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640805C-9783-B9A4-FA67-F4E60FEFC0F1}"/>
              </a:ext>
            </a:extLst>
          </p:cNvPr>
          <p:cNvSpPr txBox="1"/>
          <p:nvPr/>
        </p:nvSpPr>
        <p:spPr>
          <a:xfrm>
            <a:off x="7933789" y="2287974"/>
            <a:ext cx="2155045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MOU Ceremony Between Chulalongkorn University, Thailand and University of Ruse “Angel </a:t>
            </a:r>
            <a:r>
              <a:rPr lang="en-US" sz="800" dirty="0" err="1"/>
              <a:t>Kanchev</a:t>
            </a:r>
            <a:r>
              <a:rPr lang="en-US" sz="800" dirty="0"/>
              <a:t>,” Bulgaria on November 25,2022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EC32818-3AC6-288C-7C7D-DF1A858978A9}"/>
              </a:ext>
            </a:extLst>
          </p:cNvPr>
          <p:cNvCxnSpPr>
            <a:cxnSpLocks/>
          </p:cNvCxnSpPr>
          <p:nvPr/>
        </p:nvCxnSpPr>
        <p:spPr>
          <a:xfrm>
            <a:off x="7665722" y="3173315"/>
            <a:ext cx="268068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7233766-158D-208E-EC42-C38F7BA8D740}"/>
              </a:ext>
            </a:extLst>
          </p:cNvPr>
          <p:cNvSpPr txBox="1"/>
          <p:nvPr/>
        </p:nvSpPr>
        <p:spPr>
          <a:xfrm>
            <a:off x="7933788" y="2976216"/>
            <a:ext cx="2155045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Round Table: ECTI ICA-SYMP 2023 (2023 Third International Symposium on Instrumentation, Control, Artificial Intelligence, and Robotics) on January 18-20, 2023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B066530-B677-4DD7-9EEF-6C2BA4DD2D78}"/>
              </a:ext>
            </a:extLst>
          </p:cNvPr>
          <p:cNvCxnSpPr>
            <a:cxnSpLocks/>
          </p:cNvCxnSpPr>
          <p:nvPr/>
        </p:nvCxnSpPr>
        <p:spPr>
          <a:xfrm>
            <a:off x="7665722" y="3923591"/>
            <a:ext cx="268068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B90A93-B481-3A8D-0B91-EF6315DA7CF1}"/>
              </a:ext>
            </a:extLst>
          </p:cNvPr>
          <p:cNvCxnSpPr>
            <a:cxnSpLocks/>
          </p:cNvCxnSpPr>
          <p:nvPr/>
        </p:nvCxnSpPr>
        <p:spPr>
          <a:xfrm>
            <a:off x="7665722" y="4774891"/>
            <a:ext cx="268068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3ED78FB-0FED-E3CA-BA26-E3F4EF7A31BE}"/>
              </a:ext>
            </a:extLst>
          </p:cNvPr>
          <p:cNvSpPr txBox="1"/>
          <p:nvPr/>
        </p:nvSpPr>
        <p:spPr>
          <a:xfrm>
            <a:off x="7933786" y="3635894"/>
            <a:ext cx="215504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ECTI DAMT and NCON 2023 (The 8</a:t>
            </a:r>
            <a:r>
              <a:rPr lang="en-US" sz="800" baseline="30000" dirty="0"/>
              <a:t>th</a:t>
            </a:r>
            <a:r>
              <a:rPr lang="en-US" sz="800" dirty="0"/>
              <a:t> International on Digital Arts, Media and Technology and 6</a:t>
            </a:r>
            <a:r>
              <a:rPr lang="en-US" sz="800" baseline="30000" dirty="0"/>
              <a:t>th</a:t>
            </a:r>
            <a:r>
              <a:rPr lang="en-US" sz="800" dirty="0"/>
              <a:t> Northern Section Conference on Electrical, Electronics, Computer and Telecommunications Engineering) on March 17-22, 2023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BA52C6-9026-CC10-EC6B-A702727772F0}"/>
              </a:ext>
            </a:extLst>
          </p:cNvPr>
          <p:cNvSpPr txBox="1"/>
          <p:nvPr/>
        </p:nvSpPr>
        <p:spPr>
          <a:xfrm>
            <a:off x="7933785" y="4685229"/>
            <a:ext cx="2155045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Lists of Publications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7807A40-B5A3-4411-44EC-8307DC7A9C9C}"/>
              </a:ext>
            </a:extLst>
          </p:cNvPr>
          <p:cNvCxnSpPr>
            <a:cxnSpLocks/>
          </p:cNvCxnSpPr>
          <p:nvPr/>
        </p:nvCxnSpPr>
        <p:spPr>
          <a:xfrm>
            <a:off x="7665722" y="5347163"/>
            <a:ext cx="268068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AEEC41F-9C94-1CE7-55C7-67C228EF3B6B}"/>
              </a:ext>
            </a:extLst>
          </p:cNvPr>
          <p:cNvSpPr txBox="1"/>
          <p:nvPr/>
        </p:nvSpPr>
        <p:spPr>
          <a:xfrm>
            <a:off x="7933785" y="5177886"/>
            <a:ext cx="215504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Inaugural Day for the Center of Excellence (coming soon)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3E16C75-FD99-563C-815F-152BF61FE231}"/>
              </a:ext>
            </a:extLst>
          </p:cNvPr>
          <p:cNvCxnSpPr>
            <a:cxnSpLocks/>
          </p:cNvCxnSpPr>
          <p:nvPr/>
        </p:nvCxnSpPr>
        <p:spPr>
          <a:xfrm>
            <a:off x="7665722" y="6023193"/>
            <a:ext cx="268068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00D8C91-4C36-7666-3F42-33A2D28C7D10}"/>
              </a:ext>
            </a:extLst>
          </p:cNvPr>
          <p:cNvSpPr txBox="1"/>
          <p:nvPr/>
        </p:nvSpPr>
        <p:spPr>
          <a:xfrm>
            <a:off x="7933786" y="5978424"/>
            <a:ext cx="215504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Promoting new Curriculum to students (coming soon)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6638948-AAE2-F4F1-E94A-160A432F0554}"/>
              </a:ext>
            </a:extLst>
          </p:cNvPr>
          <p:cNvCxnSpPr>
            <a:cxnSpLocks/>
          </p:cNvCxnSpPr>
          <p:nvPr/>
        </p:nvCxnSpPr>
        <p:spPr>
          <a:xfrm>
            <a:off x="611901" y="2756405"/>
            <a:ext cx="0" cy="21380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A573DB9-791B-0178-9829-548F003F6F06}"/>
              </a:ext>
            </a:extLst>
          </p:cNvPr>
          <p:cNvSpPr txBox="1"/>
          <p:nvPr/>
        </p:nvSpPr>
        <p:spPr>
          <a:xfrm>
            <a:off x="67585" y="2970206"/>
            <a:ext cx="1130884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E-Book</a:t>
            </a:r>
          </a:p>
        </p:txBody>
      </p:sp>
    </p:spTree>
    <p:extLst>
      <p:ext uri="{BB962C8B-B14F-4D97-AF65-F5344CB8AC3E}">
        <p14:creationId xmlns:p14="http://schemas.microsoft.com/office/powerpoint/2010/main" val="1211438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261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ormjarukamol@gmail.com</dc:creator>
  <cp:lastModifiedBy>ormjarukamol@gmail.com</cp:lastModifiedBy>
  <cp:revision>12</cp:revision>
  <dcterms:created xsi:type="dcterms:W3CDTF">2023-08-22T09:54:12Z</dcterms:created>
  <dcterms:modified xsi:type="dcterms:W3CDTF">2023-08-23T14:08:57Z</dcterms:modified>
</cp:coreProperties>
</file>